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76.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86.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182.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178.xml"/>
  <Override ContentType="application/vnd.openxmlformats-officedocument.presentationml.notesSlide+xml" PartName="/ppt/notesSlides/notesSlide26.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71.xml"/>
  <Override ContentType="application/vnd.openxmlformats-officedocument.presentationml.notesSlide+xml" PartName="/ppt/notesSlides/notesSlide18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180.xml"/>
  <Override ContentType="application/vnd.openxmlformats-officedocument.presentationml.notesSlide+xml" PartName="/ppt/notesSlides/notesSlide189.xml"/>
  <Override ContentType="application/vnd.openxmlformats-officedocument.presentationml.notesSlide+xml" PartName="/ppt/notesSlides/notesSlide46.xml"/>
  <Override ContentType="application/vnd.openxmlformats-officedocument.presentationml.notesSlide+xml" PartName="/ppt/notesSlides/notesSlide172.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187.xml"/>
  <Override ContentType="application/vnd.openxmlformats-officedocument.presentationml.notesSlide+xml" PartName="/ppt/notesSlides/notesSlide78.xml"/>
  <Override ContentType="application/vnd.openxmlformats-officedocument.presentationml.notesSlide+xml" PartName="/ppt/notesSlides/notesSlide174.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24.xml"/>
  <Override ContentType="application/vnd.openxmlformats-officedocument.presentationml.notesSlide+xml" PartName="/ppt/notesSlides/notesSlide185.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169.xml"/>
  <Override ContentType="application/vnd.openxmlformats-officedocument.presentationml.notesSlide+xml" PartName="/ppt/notesSlides/notesSlide177.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179.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65.xml"/>
  <Override ContentType="application/vnd.openxmlformats-officedocument.presentationml.notesSlide+xml" PartName="/ppt/notesSlides/notesSlide183.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170.xml"/>
  <Override ContentType="application/vnd.openxmlformats-officedocument.presentationml.notesSlide+xml" PartName="/ppt/notesSlides/notesSlide167.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154.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81.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164.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16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75.xml"/>
  <Override ContentType="application/vnd.openxmlformats-officedocument.presentationml.notesSlide+xml" PartName="/ppt/notesSlides/notesSlide10.xml"/>
  <Override ContentType="application/vnd.openxmlformats-officedocument.presentationml.notesSlide+xml" PartName="/ppt/notesSlides/notesSlide188.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1.xml"/>
  <Override ContentType="application/vnd.openxmlformats-officedocument.presentationml.slide+xml" PartName="/ppt/slides/slide164.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82.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17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170.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179.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54.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184.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185.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68.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187.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178.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159.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89.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176.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180.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181.xml"/>
  <Override ContentType="application/vnd.openxmlformats-officedocument.presentationml.slide+xml" PartName="/ppt/slides/slide85.xml"/>
  <Override ContentType="application/vnd.openxmlformats-officedocument.presentationml.slide+xml" PartName="/ppt/slides/slide157.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47.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153.xml"/>
  <Override ContentType="application/vnd.openxmlformats-officedocument.presentationml.slide+xml" PartName="/ppt/slides/slide183.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71.xml"/>
  <Override ContentType="application/vnd.openxmlformats-officedocument.presentationml.slide+xml" PartName="/ppt/slides/slide14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169.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51.xml"/>
  <Override ContentType="application/vnd.openxmlformats-officedocument.presentationml.slide+xml" PartName="/ppt/slides/slide177.xml"/>
  <Override ContentType="application/vnd.openxmlformats-officedocument.presentationml.slide+xml" PartName="/ppt/slides/slide186.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160.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88.xml"/>
  <Override ContentType="application/vnd.openxmlformats-officedocument.presentationml.slide+xml" PartName="/ppt/slides/slide132.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15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393" r:id="rId143"/>
    <p:sldId id="394" r:id="rId144"/>
    <p:sldId id="395" r:id="rId145"/>
    <p:sldId id="396" r:id="rId146"/>
    <p:sldId id="397" r:id="rId147"/>
    <p:sldId id="398" r:id="rId148"/>
    <p:sldId id="399" r:id="rId149"/>
    <p:sldId id="400" r:id="rId150"/>
    <p:sldId id="401" r:id="rId151"/>
    <p:sldId id="402" r:id="rId152"/>
    <p:sldId id="403" r:id="rId153"/>
    <p:sldId id="404" r:id="rId154"/>
    <p:sldId id="405" r:id="rId155"/>
    <p:sldId id="406" r:id="rId156"/>
    <p:sldId id="407" r:id="rId157"/>
    <p:sldId id="408" r:id="rId158"/>
    <p:sldId id="409" r:id="rId159"/>
    <p:sldId id="410" r:id="rId160"/>
    <p:sldId id="411" r:id="rId161"/>
    <p:sldId id="412" r:id="rId162"/>
    <p:sldId id="413" r:id="rId163"/>
    <p:sldId id="414" r:id="rId164"/>
    <p:sldId id="415" r:id="rId165"/>
    <p:sldId id="416" r:id="rId166"/>
    <p:sldId id="417" r:id="rId167"/>
    <p:sldId id="418" r:id="rId168"/>
    <p:sldId id="419" r:id="rId169"/>
    <p:sldId id="420" r:id="rId170"/>
    <p:sldId id="421" r:id="rId171"/>
    <p:sldId id="422" r:id="rId172"/>
    <p:sldId id="423" r:id="rId173"/>
    <p:sldId id="424" r:id="rId174"/>
    <p:sldId id="425" r:id="rId175"/>
    <p:sldId id="426" r:id="rId176"/>
    <p:sldId id="427" r:id="rId177"/>
    <p:sldId id="428" r:id="rId178"/>
    <p:sldId id="429" r:id="rId179"/>
    <p:sldId id="430" r:id="rId180"/>
    <p:sldId id="431" r:id="rId181"/>
    <p:sldId id="432" r:id="rId182"/>
    <p:sldId id="433" r:id="rId183"/>
    <p:sldId id="434" r:id="rId184"/>
    <p:sldId id="435" r:id="rId185"/>
    <p:sldId id="436" r:id="rId186"/>
    <p:sldId id="437" r:id="rId187"/>
    <p:sldId id="438" r:id="rId188"/>
    <p:sldId id="439" r:id="rId189"/>
    <p:sldId id="440" r:id="rId190"/>
    <p:sldId id="441" r:id="rId191"/>
    <p:sldId id="442" r:id="rId192"/>
    <p:sldId id="443" r:id="rId193"/>
    <p:sldId id="444" r:id="rId194"/>
  </p:sldIdLst>
  <p:sldSz cy="6858000" cx="9144000"/>
  <p:notesSz cx="6858000" cy="9144000"/>
  <p:embeddedFontLst>
    <p:embeddedFont>
      <p:font typeface="Poppins"/>
      <p:regular r:id="rId195"/>
      <p:bold r:id="rId196"/>
      <p:italic r:id="rId197"/>
      <p:boldItalic r:id="rId198"/>
    </p:embeddedFont>
    <p:embeddedFont>
      <p:font typeface="Helvetica Neue Light"/>
      <p:regular r:id="rId199"/>
      <p:bold r:id="rId200"/>
      <p:italic r:id="rId201"/>
      <p:boldItalic r:id="rId20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203" roundtripDataSignature="AMtx7mhSFpOn5YB1DUzv5PzP869oGVEqE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190" Type="http://schemas.openxmlformats.org/officeDocument/2006/relationships/slide" Target="slides/slide18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194" Type="http://schemas.openxmlformats.org/officeDocument/2006/relationships/slide" Target="slides/slide189.xml"/><Relationship Id="rId43" Type="http://schemas.openxmlformats.org/officeDocument/2006/relationships/slide" Target="slides/slide38.xml"/><Relationship Id="rId193" Type="http://schemas.openxmlformats.org/officeDocument/2006/relationships/slide" Target="slides/slide188.xml"/><Relationship Id="rId46" Type="http://schemas.openxmlformats.org/officeDocument/2006/relationships/slide" Target="slides/slide41.xml"/><Relationship Id="rId192" Type="http://schemas.openxmlformats.org/officeDocument/2006/relationships/slide" Target="slides/slide187.xml"/><Relationship Id="rId45" Type="http://schemas.openxmlformats.org/officeDocument/2006/relationships/slide" Target="slides/slide40.xml"/><Relationship Id="rId191" Type="http://schemas.openxmlformats.org/officeDocument/2006/relationships/slide" Target="slides/slide186.xml"/><Relationship Id="rId48" Type="http://schemas.openxmlformats.org/officeDocument/2006/relationships/slide" Target="slides/slide43.xml"/><Relationship Id="rId187" Type="http://schemas.openxmlformats.org/officeDocument/2006/relationships/slide" Target="slides/slide182.xml"/><Relationship Id="rId47" Type="http://schemas.openxmlformats.org/officeDocument/2006/relationships/slide" Target="slides/slide42.xml"/><Relationship Id="rId186" Type="http://schemas.openxmlformats.org/officeDocument/2006/relationships/slide" Target="slides/slide181.xml"/><Relationship Id="rId185" Type="http://schemas.openxmlformats.org/officeDocument/2006/relationships/slide" Target="slides/slide180.xml"/><Relationship Id="rId49" Type="http://schemas.openxmlformats.org/officeDocument/2006/relationships/slide" Target="slides/slide44.xml"/><Relationship Id="rId184" Type="http://schemas.openxmlformats.org/officeDocument/2006/relationships/slide" Target="slides/slide179.xml"/><Relationship Id="rId189" Type="http://schemas.openxmlformats.org/officeDocument/2006/relationships/slide" Target="slides/slide184.xml"/><Relationship Id="rId188" Type="http://schemas.openxmlformats.org/officeDocument/2006/relationships/slide" Target="slides/slide18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183" Type="http://schemas.openxmlformats.org/officeDocument/2006/relationships/slide" Target="slides/slide178.xml"/><Relationship Id="rId32" Type="http://schemas.openxmlformats.org/officeDocument/2006/relationships/slide" Target="slides/slide27.xml"/><Relationship Id="rId182" Type="http://schemas.openxmlformats.org/officeDocument/2006/relationships/slide" Target="slides/slide177.xml"/><Relationship Id="rId35" Type="http://schemas.openxmlformats.org/officeDocument/2006/relationships/slide" Target="slides/slide30.xml"/><Relationship Id="rId181" Type="http://schemas.openxmlformats.org/officeDocument/2006/relationships/slide" Target="slides/slide176.xml"/><Relationship Id="rId34" Type="http://schemas.openxmlformats.org/officeDocument/2006/relationships/slide" Target="slides/slide29.xml"/><Relationship Id="rId180" Type="http://schemas.openxmlformats.org/officeDocument/2006/relationships/slide" Target="slides/slide175.xml"/><Relationship Id="rId37" Type="http://schemas.openxmlformats.org/officeDocument/2006/relationships/slide" Target="slides/slide32.xml"/><Relationship Id="rId176" Type="http://schemas.openxmlformats.org/officeDocument/2006/relationships/slide" Target="slides/slide171.xml"/><Relationship Id="rId36" Type="http://schemas.openxmlformats.org/officeDocument/2006/relationships/slide" Target="slides/slide31.xml"/><Relationship Id="rId175" Type="http://schemas.openxmlformats.org/officeDocument/2006/relationships/slide" Target="slides/slide170.xml"/><Relationship Id="rId39" Type="http://schemas.openxmlformats.org/officeDocument/2006/relationships/slide" Target="slides/slide34.xml"/><Relationship Id="rId174" Type="http://schemas.openxmlformats.org/officeDocument/2006/relationships/slide" Target="slides/slide169.xml"/><Relationship Id="rId38" Type="http://schemas.openxmlformats.org/officeDocument/2006/relationships/slide" Target="slides/slide33.xml"/><Relationship Id="rId173" Type="http://schemas.openxmlformats.org/officeDocument/2006/relationships/slide" Target="slides/slide168.xml"/><Relationship Id="rId179" Type="http://schemas.openxmlformats.org/officeDocument/2006/relationships/slide" Target="slides/slide174.xml"/><Relationship Id="rId178" Type="http://schemas.openxmlformats.org/officeDocument/2006/relationships/slide" Target="slides/slide173.xml"/><Relationship Id="rId177" Type="http://schemas.openxmlformats.org/officeDocument/2006/relationships/slide" Target="slides/slide172.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98" Type="http://schemas.openxmlformats.org/officeDocument/2006/relationships/font" Target="fonts/Poppins-boldItalic.fntdata"/><Relationship Id="rId14" Type="http://schemas.openxmlformats.org/officeDocument/2006/relationships/slide" Target="slides/slide9.xml"/><Relationship Id="rId197" Type="http://schemas.openxmlformats.org/officeDocument/2006/relationships/font" Target="fonts/Poppins-italic.fntdata"/><Relationship Id="rId17" Type="http://schemas.openxmlformats.org/officeDocument/2006/relationships/slide" Target="slides/slide12.xml"/><Relationship Id="rId196" Type="http://schemas.openxmlformats.org/officeDocument/2006/relationships/font" Target="fonts/Poppins-bold.fntdata"/><Relationship Id="rId16" Type="http://schemas.openxmlformats.org/officeDocument/2006/relationships/slide" Target="slides/slide11.xml"/><Relationship Id="rId195" Type="http://schemas.openxmlformats.org/officeDocument/2006/relationships/font" Target="fonts/Poppins-regular.fntdata"/><Relationship Id="rId19" Type="http://schemas.openxmlformats.org/officeDocument/2006/relationships/slide" Target="slides/slide14.xml"/><Relationship Id="rId18" Type="http://schemas.openxmlformats.org/officeDocument/2006/relationships/slide" Target="slides/slide13.xml"/><Relationship Id="rId199" Type="http://schemas.openxmlformats.org/officeDocument/2006/relationships/font" Target="fonts/HelveticaNeueLight-regular.fntdata"/><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150" Type="http://schemas.openxmlformats.org/officeDocument/2006/relationships/slide" Target="slides/slide145.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44.xml"/><Relationship Id="rId4" Type="http://schemas.openxmlformats.org/officeDocument/2006/relationships/slideMaster" Target="slideMasters/slideMaster1.xml"/><Relationship Id="rId148" Type="http://schemas.openxmlformats.org/officeDocument/2006/relationships/slide" Target="slides/slide143.xml"/><Relationship Id="rId9" Type="http://schemas.openxmlformats.org/officeDocument/2006/relationships/slide" Target="slides/slide4.xml"/><Relationship Id="rId143" Type="http://schemas.openxmlformats.org/officeDocument/2006/relationships/slide" Target="slides/slide138.xml"/><Relationship Id="rId142" Type="http://schemas.openxmlformats.org/officeDocument/2006/relationships/slide" Target="slides/slide137.xml"/><Relationship Id="rId141" Type="http://schemas.openxmlformats.org/officeDocument/2006/relationships/slide" Target="slides/slide136.xml"/><Relationship Id="rId140" Type="http://schemas.openxmlformats.org/officeDocument/2006/relationships/slide" Target="slides/slide135.xml"/><Relationship Id="rId5" Type="http://schemas.openxmlformats.org/officeDocument/2006/relationships/notesMaster" Target="notesMasters/notesMaster1.xml"/><Relationship Id="rId147" Type="http://schemas.openxmlformats.org/officeDocument/2006/relationships/slide" Target="slides/slide142.xml"/><Relationship Id="rId6" Type="http://schemas.openxmlformats.org/officeDocument/2006/relationships/slide" Target="slides/slide1.xml"/><Relationship Id="rId146" Type="http://schemas.openxmlformats.org/officeDocument/2006/relationships/slide" Target="slides/slide141.xml"/><Relationship Id="rId7" Type="http://schemas.openxmlformats.org/officeDocument/2006/relationships/slide" Target="slides/slide2.xml"/><Relationship Id="rId145" Type="http://schemas.openxmlformats.org/officeDocument/2006/relationships/slide" Target="slides/slide140.xml"/><Relationship Id="rId8" Type="http://schemas.openxmlformats.org/officeDocument/2006/relationships/slide" Target="slides/slide3.xml"/><Relationship Id="rId144" Type="http://schemas.openxmlformats.org/officeDocument/2006/relationships/slide" Target="slides/slide139.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139" Type="http://schemas.openxmlformats.org/officeDocument/2006/relationships/slide" Target="slides/slide134.xml"/><Relationship Id="rId138" Type="http://schemas.openxmlformats.org/officeDocument/2006/relationships/slide" Target="slides/slide133.xml"/><Relationship Id="rId137" Type="http://schemas.openxmlformats.org/officeDocument/2006/relationships/slide" Target="slides/slide132.xml"/><Relationship Id="rId132" Type="http://schemas.openxmlformats.org/officeDocument/2006/relationships/slide" Target="slides/slide127.xml"/><Relationship Id="rId131" Type="http://schemas.openxmlformats.org/officeDocument/2006/relationships/slide" Target="slides/slide126.xml"/><Relationship Id="rId130" Type="http://schemas.openxmlformats.org/officeDocument/2006/relationships/slide" Target="slides/slide125.xml"/><Relationship Id="rId136" Type="http://schemas.openxmlformats.org/officeDocument/2006/relationships/slide" Target="slides/slide131.xml"/><Relationship Id="rId135" Type="http://schemas.openxmlformats.org/officeDocument/2006/relationships/slide" Target="slides/slide130.xml"/><Relationship Id="rId134" Type="http://schemas.openxmlformats.org/officeDocument/2006/relationships/slide" Target="slides/slide129.xml"/><Relationship Id="rId133" Type="http://schemas.openxmlformats.org/officeDocument/2006/relationships/slide" Target="slides/slide128.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172" Type="http://schemas.openxmlformats.org/officeDocument/2006/relationships/slide" Target="slides/slide167.xml"/><Relationship Id="rId65" Type="http://schemas.openxmlformats.org/officeDocument/2006/relationships/slide" Target="slides/slide60.xml"/><Relationship Id="rId171" Type="http://schemas.openxmlformats.org/officeDocument/2006/relationships/slide" Target="slides/slide166.xml"/><Relationship Id="rId68" Type="http://schemas.openxmlformats.org/officeDocument/2006/relationships/slide" Target="slides/slide63.xml"/><Relationship Id="rId170" Type="http://schemas.openxmlformats.org/officeDocument/2006/relationships/slide" Target="slides/slide165.xml"/><Relationship Id="rId67" Type="http://schemas.openxmlformats.org/officeDocument/2006/relationships/slide" Target="slides/slide62.xml"/><Relationship Id="rId60" Type="http://schemas.openxmlformats.org/officeDocument/2006/relationships/slide" Target="slides/slide55.xml"/><Relationship Id="rId165" Type="http://schemas.openxmlformats.org/officeDocument/2006/relationships/slide" Target="slides/slide160.xml"/><Relationship Id="rId69" Type="http://schemas.openxmlformats.org/officeDocument/2006/relationships/slide" Target="slides/slide64.xml"/><Relationship Id="rId164" Type="http://schemas.openxmlformats.org/officeDocument/2006/relationships/slide" Target="slides/slide159.xml"/><Relationship Id="rId163" Type="http://schemas.openxmlformats.org/officeDocument/2006/relationships/slide" Target="slides/slide158.xml"/><Relationship Id="rId162" Type="http://schemas.openxmlformats.org/officeDocument/2006/relationships/slide" Target="slides/slide157.xml"/><Relationship Id="rId169" Type="http://schemas.openxmlformats.org/officeDocument/2006/relationships/slide" Target="slides/slide164.xml"/><Relationship Id="rId168" Type="http://schemas.openxmlformats.org/officeDocument/2006/relationships/slide" Target="slides/slide163.xml"/><Relationship Id="rId167" Type="http://schemas.openxmlformats.org/officeDocument/2006/relationships/slide" Target="slides/slide162.xml"/><Relationship Id="rId166" Type="http://schemas.openxmlformats.org/officeDocument/2006/relationships/slide" Target="slides/slide161.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161" Type="http://schemas.openxmlformats.org/officeDocument/2006/relationships/slide" Target="slides/slide156.xml"/><Relationship Id="rId54" Type="http://schemas.openxmlformats.org/officeDocument/2006/relationships/slide" Target="slides/slide49.xml"/><Relationship Id="rId160" Type="http://schemas.openxmlformats.org/officeDocument/2006/relationships/slide" Target="slides/slide155.xml"/><Relationship Id="rId57" Type="http://schemas.openxmlformats.org/officeDocument/2006/relationships/slide" Target="slides/slide52.xml"/><Relationship Id="rId56" Type="http://schemas.openxmlformats.org/officeDocument/2006/relationships/slide" Target="slides/slide51.xml"/><Relationship Id="rId159" Type="http://schemas.openxmlformats.org/officeDocument/2006/relationships/slide" Target="slides/slide154.xml"/><Relationship Id="rId59" Type="http://schemas.openxmlformats.org/officeDocument/2006/relationships/slide" Target="slides/slide54.xml"/><Relationship Id="rId154" Type="http://schemas.openxmlformats.org/officeDocument/2006/relationships/slide" Target="slides/slide149.xml"/><Relationship Id="rId58" Type="http://schemas.openxmlformats.org/officeDocument/2006/relationships/slide" Target="slides/slide53.xml"/><Relationship Id="rId153" Type="http://schemas.openxmlformats.org/officeDocument/2006/relationships/slide" Target="slides/slide148.xml"/><Relationship Id="rId152" Type="http://schemas.openxmlformats.org/officeDocument/2006/relationships/slide" Target="slides/slide147.xml"/><Relationship Id="rId151" Type="http://schemas.openxmlformats.org/officeDocument/2006/relationships/slide" Target="slides/slide146.xml"/><Relationship Id="rId158" Type="http://schemas.openxmlformats.org/officeDocument/2006/relationships/slide" Target="slides/slide153.xml"/><Relationship Id="rId157" Type="http://schemas.openxmlformats.org/officeDocument/2006/relationships/slide" Target="slides/slide152.xml"/><Relationship Id="rId156" Type="http://schemas.openxmlformats.org/officeDocument/2006/relationships/slide" Target="slides/slide151.xml"/><Relationship Id="rId155" Type="http://schemas.openxmlformats.org/officeDocument/2006/relationships/slide" Target="slides/slide150.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109" Type="http://schemas.openxmlformats.org/officeDocument/2006/relationships/slide" Target="slides/slide104.xml"/><Relationship Id="rId108" Type="http://schemas.openxmlformats.org/officeDocument/2006/relationships/slide" Target="slides/slide103.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129" Type="http://schemas.openxmlformats.org/officeDocument/2006/relationships/slide" Target="slides/slide124.xml"/><Relationship Id="rId128" Type="http://schemas.openxmlformats.org/officeDocument/2006/relationships/slide" Target="slides/slide123.xml"/><Relationship Id="rId127" Type="http://schemas.openxmlformats.org/officeDocument/2006/relationships/slide" Target="slides/slide122.xml"/><Relationship Id="rId126" Type="http://schemas.openxmlformats.org/officeDocument/2006/relationships/slide" Target="slides/slide121.xml"/><Relationship Id="rId121" Type="http://schemas.openxmlformats.org/officeDocument/2006/relationships/slide" Target="slides/slide116.xml"/><Relationship Id="rId120" Type="http://schemas.openxmlformats.org/officeDocument/2006/relationships/slide" Target="slides/slide115.xml"/><Relationship Id="rId125" Type="http://schemas.openxmlformats.org/officeDocument/2006/relationships/slide" Target="slides/slide120.xml"/><Relationship Id="rId124" Type="http://schemas.openxmlformats.org/officeDocument/2006/relationships/slide" Target="slides/slide119.xml"/><Relationship Id="rId123" Type="http://schemas.openxmlformats.org/officeDocument/2006/relationships/slide" Target="slides/slide118.xml"/><Relationship Id="rId122" Type="http://schemas.openxmlformats.org/officeDocument/2006/relationships/slide" Target="slides/slide117.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99" Type="http://schemas.openxmlformats.org/officeDocument/2006/relationships/slide" Target="slides/slide94.xml"/><Relationship Id="rId98" Type="http://schemas.openxmlformats.org/officeDocument/2006/relationships/slide" Target="slides/slide93.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slide" Target="slides/slide113.xml"/><Relationship Id="rId117" Type="http://schemas.openxmlformats.org/officeDocument/2006/relationships/slide" Target="slides/slide112.xml"/><Relationship Id="rId116" Type="http://schemas.openxmlformats.org/officeDocument/2006/relationships/slide" Target="slides/slide111.xml"/><Relationship Id="rId115" Type="http://schemas.openxmlformats.org/officeDocument/2006/relationships/slide" Target="slides/slide110.xml"/><Relationship Id="rId119" Type="http://schemas.openxmlformats.org/officeDocument/2006/relationships/slide" Target="slides/slide114.xml"/><Relationship Id="rId110" Type="http://schemas.openxmlformats.org/officeDocument/2006/relationships/slide" Target="slides/slide105.xml"/><Relationship Id="rId114" Type="http://schemas.openxmlformats.org/officeDocument/2006/relationships/slide" Target="slides/slide109.xml"/><Relationship Id="rId113" Type="http://schemas.openxmlformats.org/officeDocument/2006/relationships/slide" Target="slides/slide108.xml"/><Relationship Id="rId112" Type="http://schemas.openxmlformats.org/officeDocument/2006/relationships/slide" Target="slides/slide107.xml"/><Relationship Id="rId111" Type="http://schemas.openxmlformats.org/officeDocument/2006/relationships/slide" Target="slides/slide106.xml"/><Relationship Id="rId203" Type="http://customschemas.google.com/relationships/presentationmetadata" Target="metadata"/><Relationship Id="rId202" Type="http://schemas.openxmlformats.org/officeDocument/2006/relationships/font" Target="fonts/HelveticaNeueLight-boldItalic.fntdata"/><Relationship Id="rId201" Type="http://schemas.openxmlformats.org/officeDocument/2006/relationships/font" Target="fonts/HelveticaNeueLight-italic.fntdata"/><Relationship Id="rId200" Type="http://schemas.openxmlformats.org/officeDocument/2006/relationships/font" Target="fonts/HelveticaNeueLight-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7e576c1a67_0_6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g27e576c1a67_0_6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Energy transformation is changing energy from one form to another.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[True]</a:t>
            </a:r>
            <a:endParaRPr/>
          </a:p>
        </p:txBody>
      </p:sp>
      <p:sp>
        <p:nvSpPr>
          <p:cNvPr id="186" name="Google Shape;186;g27e576c1a67_0_6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8" name="Shape 1138"/>
        <p:cNvGrpSpPr/>
        <p:nvPr/>
      </p:nvGrpSpPr>
      <p:grpSpPr>
        <a:xfrm>
          <a:off x="0" y="0"/>
          <a:ext cx="0" cy="0"/>
          <a:chOff x="0" y="0"/>
          <a:chExt cx="0" cy="0"/>
        </a:xfrm>
      </p:grpSpPr>
      <p:sp>
        <p:nvSpPr>
          <p:cNvPr id="1139" name="Google Shape;1139;g27f7a576e42_0_4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0" name="Google Shape;1140;g27f7a576e42_0_40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can also break down the term </a:t>
            </a:r>
            <a:r>
              <a:rPr b="1" lang="en-US"/>
              <a:t>speed</a:t>
            </a:r>
            <a:r>
              <a:rPr b="1" lang="en-US"/>
              <a:t> </a:t>
            </a:r>
            <a:r>
              <a:rPr lang="en-US"/>
              <a:t>into different word parts to help us remember the meaning.  Let’s take a look!</a:t>
            </a:r>
            <a:endParaRPr/>
          </a:p>
        </p:txBody>
      </p:sp>
      <p:sp>
        <p:nvSpPr>
          <p:cNvPr id="1141" name="Google Shape;1141;g27f7a576e42_0_40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5" name="Shape 1145"/>
        <p:cNvGrpSpPr/>
        <p:nvPr/>
      </p:nvGrpSpPr>
      <p:grpSpPr>
        <a:xfrm>
          <a:off x="0" y="0"/>
          <a:ext cx="0" cy="0"/>
          <a:chOff x="0" y="0"/>
          <a:chExt cx="0" cy="0"/>
        </a:xfrm>
      </p:grpSpPr>
      <p:sp>
        <p:nvSpPr>
          <p:cNvPr id="1146" name="Google Shape;1146;g27f7a576e42_0_40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7" name="Google Shape;1147;g27f7a576e42_0_40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can break up the term </a:t>
            </a:r>
            <a:r>
              <a:rPr b="1" lang="en-US"/>
              <a:t>speed</a:t>
            </a:r>
            <a:r>
              <a:rPr lang="en-US"/>
              <a:t> into one part: the root.</a:t>
            </a:r>
            <a:endParaRPr/>
          </a:p>
        </p:txBody>
      </p:sp>
      <p:sp>
        <p:nvSpPr>
          <p:cNvPr id="1148" name="Google Shape;1148;g27f7a576e42_0_40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5" name="Shape 1155"/>
        <p:cNvGrpSpPr/>
        <p:nvPr/>
      </p:nvGrpSpPr>
      <p:grpSpPr>
        <a:xfrm>
          <a:off x="0" y="0"/>
          <a:ext cx="0" cy="0"/>
          <a:chOff x="0" y="0"/>
          <a:chExt cx="0" cy="0"/>
        </a:xfrm>
      </p:grpSpPr>
      <p:sp>
        <p:nvSpPr>
          <p:cNvPr id="1156" name="Google Shape;1156;g27f7a576e42_0_4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7" name="Google Shape;1157;g27f7a576e42_0_4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The root “speed” means how fast an object moves.</a:t>
            </a:r>
            <a:endParaRPr/>
          </a:p>
        </p:txBody>
      </p:sp>
      <p:sp>
        <p:nvSpPr>
          <p:cNvPr id="1158" name="Google Shape;1158;g27f7a576e42_0_4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6" name="Shape 1166"/>
        <p:cNvGrpSpPr/>
        <p:nvPr/>
      </p:nvGrpSpPr>
      <p:grpSpPr>
        <a:xfrm>
          <a:off x="0" y="0"/>
          <a:ext cx="0" cy="0"/>
          <a:chOff x="0" y="0"/>
          <a:chExt cx="0" cy="0"/>
        </a:xfrm>
      </p:grpSpPr>
      <p:sp>
        <p:nvSpPr>
          <p:cNvPr id="1167" name="Google Shape;1167;g27f7a576e42_0_4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8" name="Google Shape;1168;g27f7a576e42_0_4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So when look at the word speed it means how fast an object moves.</a:t>
            </a:r>
            <a:endParaRPr/>
          </a:p>
          <a:p>
            <a:pPr indent="0" lvl="0" marL="0" rtl="0" algn="l">
              <a:lnSpc>
                <a:spcPct val="100000"/>
              </a:lnSpc>
              <a:spcBef>
                <a:spcPts val="0"/>
              </a:spcBef>
              <a:spcAft>
                <a:spcPts val="0"/>
              </a:spcAft>
              <a:buSzPts val="1400"/>
              <a:buNone/>
            </a:pPr>
            <a:r>
              <a:t/>
            </a:r>
            <a:endParaRPr/>
          </a:p>
        </p:txBody>
      </p:sp>
      <p:sp>
        <p:nvSpPr>
          <p:cNvPr id="1169" name="Google Shape;1169;g27f7a576e42_0_44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6" name="Shape 1176"/>
        <p:cNvGrpSpPr/>
        <p:nvPr/>
      </p:nvGrpSpPr>
      <p:grpSpPr>
        <a:xfrm>
          <a:off x="0" y="0"/>
          <a:ext cx="0" cy="0"/>
          <a:chOff x="0" y="0"/>
          <a:chExt cx="0" cy="0"/>
        </a:xfrm>
      </p:grpSpPr>
      <p:sp>
        <p:nvSpPr>
          <p:cNvPr id="1177" name="Google Shape;1177;g27f7a576e42_0_4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8" name="Google Shape;1178;g27f7a576e42_0_4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1179" name="Google Shape;1179;g27f7a576e42_0_4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2" name="Shape 1182"/>
        <p:cNvGrpSpPr/>
        <p:nvPr/>
      </p:nvGrpSpPr>
      <p:grpSpPr>
        <a:xfrm>
          <a:off x="0" y="0"/>
          <a:ext cx="0" cy="0"/>
          <a:chOff x="0" y="0"/>
          <a:chExt cx="0" cy="0"/>
        </a:xfrm>
      </p:grpSpPr>
      <p:sp>
        <p:nvSpPr>
          <p:cNvPr id="1183" name="Google Shape;1183;g27f7a576e42_0_4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4" name="Google Shape;1184;g27f7a576e42_0_45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How can we use the word parts of </a:t>
            </a:r>
            <a:r>
              <a:rPr b="1" lang="en-US"/>
              <a:t>speed</a:t>
            </a:r>
            <a:r>
              <a:rPr lang="en-US"/>
              <a:t> to help us remember the definition of the term?</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t>[The root speed means how fast an object moves. </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t>So when we put it all together, speed is how fast an object moves.]</a:t>
            </a:r>
            <a:endParaRPr/>
          </a:p>
          <a:p>
            <a:pPr indent="0" lvl="0" marL="0" rtl="0" algn="l">
              <a:lnSpc>
                <a:spcPct val="100000"/>
              </a:lnSpc>
              <a:spcBef>
                <a:spcPts val="0"/>
              </a:spcBef>
              <a:spcAft>
                <a:spcPts val="0"/>
              </a:spcAft>
              <a:buClr>
                <a:schemeClr val="dk1"/>
              </a:buClr>
              <a:buSzPts val="1400"/>
              <a:buFont typeface="Arial"/>
              <a:buNone/>
            </a:pPr>
            <a:r>
              <a:t/>
            </a:r>
            <a:endParaRPr/>
          </a:p>
        </p:txBody>
      </p:sp>
      <p:sp>
        <p:nvSpPr>
          <p:cNvPr id="1185" name="Google Shape;1185;g27f7a576e42_0_45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2" name="Shape 1192"/>
        <p:cNvGrpSpPr/>
        <p:nvPr/>
      </p:nvGrpSpPr>
      <p:grpSpPr>
        <a:xfrm>
          <a:off x="0" y="0"/>
          <a:ext cx="0" cy="0"/>
          <a:chOff x="0" y="0"/>
          <a:chExt cx="0" cy="0"/>
        </a:xfrm>
      </p:grpSpPr>
      <p:sp>
        <p:nvSpPr>
          <p:cNvPr id="1193" name="Google Shape;1193;g27f7a576e42_0_4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4" name="Google Shape;1194;g27f7a576e42_0_4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1195" name="Google Shape;1195;g27f7a576e42_0_4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9" name="Shape 1199"/>
        <p:cNvGrpSpPr/>
        <p:nvPr/>
      </p:nvGrpSpPr>
      <p:grpSpPr>
        <a:xfrm>
          <a:off x="0" y="0"/>
          <a:ext cx="0" cy="0"/>
          <a:chOff x="0" y="0"/>
          <a:chExt cx="0" cy="0"/>
        </a:xfrm>
      </p:grpSpPr>
      <p:sp>
        <p:nvSpPr>
          <p:cNvPr id="1200" name="Google Shape;1200;g27f7a576e42_0_4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1" name="Google Shape;1201;g27f7a576e42_0_47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Speed</a:t>
            </a:r>
            <a:r>
              <a:rPr lang="en-US"/>
              <a:t> is how fast an object moves.</a:t>
            </a:r>
            <a:endParaRPr b="0"/>
          </a:p>
          <a:p>
            <a:pPr indent="0" lvl="0" marL="0" rtl="0" algn="l">
              <a:lnSpc>
                <a:spcPct val="100000"/>
              </a:lnSpc>
              <a:spcBef>
                <a:spcPts val="0"/>
              </a:spcBef>
              <a:spcAft>
                <a:spcPts val="0"/>
              </a:spcAft>
              <a:buSzPts val="1400"/>
              <a:buNone/>
            </a:pPr>
            <a:r>
              <a:t/>
            </a:r>
            <a:endParaRPr/>
          </a:p>
        </p:txBody>
      </p:sp>
      <p:sp>
        <p:nvSpPr>
          <p:cNvPr id="1202" name="Google Shape;1202;g27f7a576e42_0_47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7" name="Shape 1207"/>
        <p:cNvGrpSpPr/>
        <p:nvPr/>
      </p:nvGrpSpPr>
      <p:grpSpPr>
        <a:xfrm>
          <a:off x="0" y="0"/>
          <a:ext cx="0" cy="0"/>
          <a:chOff x="0" y="0"/>
          <a:chExt cx="0" cy="0"/>
        </a:xfrm>
      </p:grpSpPr>
      <p:sp>
        <p:nvSpPr>
          <p:cNvPr id="1208" name="Google Shape;1208;g27f7a576e42_0_4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9" name="Google Shape;1209;g27f7a576e42_0_4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b="1" lang="en-US"/>
              <a:t>speed</a:t>
            </a:r>
            <a:r>
              <a:rPr lang="en-US">
                <a:solidFill>
                  <a:srgbClr val="242424"/>
                </a:solidFill>
              </a:rPr>
              <a:t>. </a:t>
            </a:r>
            <a:endParaRPr/>
          </a:p>
        </p:txBody>
      </p:sp>
      <p:sp>
        <p:nvSpPr>
          <p:cNvPr id="1210" name="Google Shape;1210;g27f7a576e42_0_4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8" name="Shape 1218"/>
        <p:cNvGrpSpPr/>
        <p:nvPr/>
      </p:nvGrpSpPr>
      <p:grpSpPr>
        <a:xfrm>
          <a:off x="0" y="0"/>
          <a:ext cx="0" cy="0"/>
          <a:chOff x="0" y="0"/>
          <a:chExt cx="0" cy="0"/>
        </a:xfrm>
      </p:grpSpPr>
      <p:sp>
        <p:nvSpPr>
          <p:cNvPr id="1219" name="Google Shape;1219;g27f7a576e42_0_4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0" name="Google Shape;1220;g27f7a576e42_0_49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does </a:t>
            </a:r>
            <a:r>
              <a:rPr b="1" lang="en-US">
                <a:solidFill>
                  <a:srgbClr val="242424"/>
                </a:solidFill>
              </a:rPr>
              <a:t>speed</a:t>
            </a:r>
            <a:r>
              <a:rPr lang="en-US">
                <a:solidFill>
                  <a:srgbClr val="242424"/>
                </a:solidFill>
              </a:rPr>
              <a:t> 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b="1" lang="en-US"/>
              <a:t>speed</a:t>
            </a:r>
            <a:r>
              <a:rPr b="1" lang="en-US"/>
              <a:t>.</a:t>
            </a:r>
            <a:endParaRPr>
              <a:solidFill>
                <a:schemeClr val="dk1"/>
              </a:solidFill>
            </a:endParaRPr>
          </a:p>
        </p:txBody>
      </p:sp>
      <p:sp>
        <p:nvSpPr>
          <p:cNvPr id="1221" name="Google Shape;1221;g27f7a576e42_0_49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7e576c1a67_0_1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 name="Google Shape;194;g27e576c1a67_0_17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Energy transformation is changing energy from one form to another. </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t>[True]</a:t>
            </a:r>
            <a:endParaRPr/>
          </a:p>
        </p:txBody>
      </p:sp>
      <p:sp>
        <p:nvSpPr>
          <p:cNvPr id="195" name="Google Shape;195;g27e576c1a67_0_17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0" name="Shape 1240"/>
        <p:cNvGrpSpPr/>
        <p:nvPr/>
      </p:nvGrpSpPr>
      <p:grpSpPr>
        <a:xfrm>
          <a:off x="0" y="0"/>
          <a:ext cx="0" cy="0"/>
          <a:chOff x="0" y="0"/>
          <a:chExt cx="0" cy="0"/>
        </a:xfrm>
      </p:grpSpPr>
      <p:sp>
        <p:nvSpPr>
          <p:cNvPr id="1241" name="Google Shape;1241;g27f7a576e42_0_5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2" name="Google Shape;1242;g27f7a576e42_0_5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picture of</a:t>
            </a:r>
            <a:r>
              <a:rPr lang="en-US"/>
              <a:t> </a:t>
            </a:r>
            <a:r>
              <a:rPr b="1" lang="en-US"/>
              <a:t>speed</a:t>
            </a:r>
            <a:r>
              <a:rPr b="1" lang="en-US" sz="1200">
                <a:solidFill>
                  <a:schemeClr val="dk1"/>
                </a:solidFill>
              </a:rPr>
              <a:t> </a:t>
            </a:r>
            <a:r>
              <a:rPr lang="en-US" sz="1200">
                <a:solidFill>
                  <a:schemeClr val="dk1"/>
                </a:solidFill>
              </a:rPr>
              <a:t>from these four choices</a:t>
            </a:r>
            <a:r>
              <a:rPr lang="en-US"/>
              <a:t>.</a:t>
            </a:r>
            <a:endParaRPr/>
          </a:p>
        </p:txBody>
      </p:sp>
      <p:sp>
        <p:nvSpPr>
          <p:cNvPr id="1243" name="Google Shape;1243;g27f7a576e42_0_5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0" name="Shape 1260"/>
        <p:cNvGrpSpPr/>
        <p:nvPr/>
      </p:nvGrpSpPr>
      <p:grpSpPr>
        <a:xfrm>
          <a:off x="0" y="0"/>
          <a:ext cx="0" cy="0"/>
          <a:chOff x="0" y="0"/>
          <a:chExt cx="0" cy="0"/>
        </a:xfrm>
      </p:grpSpPr>
      <p:sp>
        <p:nvSpPr>
          <p:cNvPr id="1261" name="Google Shape;1261;g27f7a576e42_0_5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2" name="Google Shape;1262;g27f7a576e42_0_5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This is the picture that shows </a:t>
            </a:r>
            <a:r>
              <a:rPr b="1" lang="en-US"/>
              <a:t>speed</a:t>
            </a:r>
            <a:r>
              <a:rPr b="1" lang="en-US"/>
              <a:t>.</a:t>
            </a:r>
            <a:endParaRPr/>
          </a:p>
        </p:txBody>
      </p:sp>
      <p:sp>
        <p:nvSpPr>
          <p:cNvPr id="1263" name="Google Shape;1263;g27f7a576e42_0_5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1" name="Shape 1281"/>
        <p:cNvGrpSpPr/>
        <p:nvPr/>
      </p:nvGrpSpPr>
      <p:grpSpPr>
        <a:xfrm>
          <a:off x="0" y="0"/>
          <a:ext cx="0" cy="0"/>
          <a:chOff x="0" y="0"/>
          <a:chExt cx="0" cy="0"/>
        </a:xfrm>
      </p:grpSpPr>
      <p:sp>
        <p:nvSpPr>
          <p:cNvPr id="1282" name="Google Shape;1282;g27f7a576e42_0_5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3" name="Google Shape;1283;g27f7a576e42_0_55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Here is the Frayer model filled in with a picture of </a:t>
            </a:r>
            <a:r>
              <a:rPr b="1" lang="en-US"/>
              <a:t>speed</a:t>
            </a:r>
            <a:r>
              <a:rPr b="1" lang="en-US"/>
              <a:t>.</a:t>
            </a:r>
            <a:endParaRPr>
              <a:solidFill>
                <a:schemeClr val="dk1"/>
              </a:solidFill>
            </a:endParaRPr>
          </a:p>
        </p:txBody>
      </p:sp>
      <p:sp>
        <p:nvSpPr>
          <p:cNvPr id="1284" name="Google Shape;1284;g27f7a576e42_0_55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4" name="Shape 1304"/>
        <p:cNvGrpSpPr/>
        <p:nvPr/>
      </p:nvGrpSpPr>
      <p:grpSpPr>
        <a:xfrm>
          <a:off x="0" y="0"/>
          <a:ext cx="0" cy="0"/>
          <a:chOff x="0" y="0"/>
          <a:chExt cx="0" cy="0"/>
        </a:xfrm>
      </p:grpSpPr>
      <p:sp>
        <p:nvSpPr>
          <p:cNvPr id="1305" name="Google Shape;1305;g27f7a576e42_0_5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6" name="Google Shape;1306;g27f7a576e42_0_57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definition of </a:t>
            </a:r>
            <a:r>
              <a:rPr b="1" lang="en-US"/>
              <a:t>speed</a:t>
            </a:r>
            <a:r>
              <a:rPr b="1" lang="en-US" sz="1200">
                <a:solidFill>
                  <a:schemeClr val="dk1"/>
                </a:solidFill>
              </a:rPr>
              <a:t> </a:t>
            </a:r>
            <a:r>
              <a:rPr lang="en-US" sz="1200">
                <a:solidFill>
                  <a:schemeClr val="dk1"/>
                </a:solidFill>
              </a:rPr>
              <a:t>from these four choices.</a:t>
            </a:r>
            <a:endParaRPr sz="1200">
              <a:solidFill>
                <a:schemeClr val="dk1"/>
              </a:solidFill>
            </a:endParaRPr>
          </a:p>
        </p:txBody>
      </p:sp>
      <p:sp>
        <p:nvSpPr>
          <p:cNvPr id="1307" name="Google Shape;1307;g27f7a576e42_0_57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5" name="Shape 1325"/>
        <p:cNvGrpSpPr/>
        <p:nvPr/>
      </p:nvGrpSpPr>
      <p:grpSpPr>
        <a:xfrm>
          <a:off x="0" y="0"/>
          <a:ext cx="0" cy="0"/>
          <a:chOff x="0" y="0"/>
          <a:chExt cx="0" cy="0"/>
        </a:xfrm>
      </p:grpSpPr>
      <p:sp>
        <p:nvSpPr>
          <p:cNvPr id="1326" name="Google Shape;1326;g27f7a576e42_0_5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7" name="Google Shape;1327;g27f7a576e42_0_5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“How fast an object moves” is correct! This is the definition of </a:t>
            </a:r>
            <a:r>
              <a:rPr b="1" lang="en-US"/>
              <a:t>speed</a:t>
            </a:r>
            <a:r>
              <a:rPr b="1" lang="en-US"/>
              <a:t>.</a:t>
            </a:r>
            <a:endParaRPr sz="1200">
              <a:solidFill>
                <a:schemeClr val="dk1"/>
              </a:solidFill>
            </a:endParaRPr>
          </a:p>
        </p:txBody>
      </p:sp>
      <p:sp>
        <p:nvSpPr>
          <p:cNvPr id="1328" name="Google Shape;1328;g27f7a576e42_0_59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7" name="Shape 1347"/>
        <p:cNvGrpSpPr/>
        <p:nvPr/>
      </p:nvGrpSpPr>
      <p:grpSpPr>
        <a:xfrm>
          <a:off x="0" y="0"/>
          <a:ext cx="0" cy="0"/>
          <a:chOff x="0" y="0"/>
          <a:chExt cx="0" cy="0"/>
        </a:xfrm>
      </p:grpSpPr>
      <p:sp>
        <p:nvSpPr>
          <p:cNvPr id="1348" name="Google Shape;1348;g27f7a576e42_0_6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9" name="Google Shape;1349;g27f7a576e42_0_6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Here is the Frayer Model with a picture and the definition filled in for </a:t>
            </a:r>
            <a:r>
              <a:rPr b="1" lang="en-US"/>
              <a:t>speed</a:t>
            </a:r>
            <a:r>
              <a:rPr b="1" lang="en-US"/>
              <a:t>: </a:t>
            </a:r>
            <a:r>
              <a:rPr lang="en-US"/>
              <a:t> how fast an object moves.</a:t>
            </a:r>
            <a:endParaRPr>
              <a:solidFill>
                <a:schemeClr val="dk1"/>
              </a:solidFill>
            </a:endParaRPr>
          </a:p>
        </p:txBody>
      </p:sp>
      <p:sp>
        <p:nvSpPr>
          <p:cNvPr id="1350" name="Google Shape;1350;g27f7a576e42_0_6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1" name="Shape 1371"/>
        <p:cNvGrpSpPr/>
        <p:nvPr/>
      </p:nvGrpSpPr>
      <p:grpSpPr>
        <a:xfrm>
          <a:off x="0" y="0"/>
          <a:ext cx="0" cy="0"/>
          <a:chOff x="0" y="0"/>
          <a:chExt cx="0" cy="0"/>
        </a:xfrm>
      </p:grpSpPr>
      <p:sp>
        <p:nvSpPr>
          <p:cNvPr id="1372" name="Google Shape;1372;g27f7a576e42_0_6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3" name="Google Shape;1373;g27f7a576e42_0_6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example of </a:t>
            </a:r>
            <a:r>
              <a:rPr b="1" lang="en-US"/>
              <a:t>speed</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from these four choices. </a:t>
            </a:r>
            <a:endParaRPr sz="1200">
              <a:solidFill>
                <a:schemeClr val="dk1"/>
              </a:solidFill>
            </a:endParaRPr>
          </a:p>
        </p:txBody>
      </p:sp>
      <p:sp>
        <p:nvSpPr>
          <p:cNvPr id="1374" name="Google Shape;1374;g27f7a576e42_0_6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2" name="Shape 1392"/>
        <p:cNvGrpSpPr/>
        <p:nvPr/>
      </p:nvGrpSpPr>
      <p:grpSpPr>
        <a:xfrm>
          <a:off x="0" y="0"/>
          <a:ext cx="0" cy="0"/>
          <a:chOff x="0" y="0"/>
          <a:chExt cx="0" cy="0"/>
        </a:xfrm>
      </p:grpSpPr>
      <p:sp>
        <p:nvSpPr>
          <p:cNvPr id="1393" name="Google Shape;1393;g27f7a576e42_0_6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4" name="Google Shape;1394;g27f7a576e42_0_65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“A train moving at 50 miles per hour” is correct! This is an example of </a:t>
            </a:r>
            <a:r>
              <a:rPr b="1" lang="en-US"/>
              <a:t>speed</a:t>
            </a:r>
            <a:r>
              <a:rPr b="1" lang="en-US"/>
              <a:t>.</a:t>
            </a:r>
            <a:endParaRPr sz="1200">
              <a:solidFill>
                <a:schemeClr val="dk1"/>
              </a:solidFill>
            </a:endParaRPr>
          </a:p>
        </p:txBody>
      </p:sp>
      <p:sp>
        <p:nvSpPr>
          <p:cNvPr id="1395" name="Google Shape;1395;g27f7a576e42_0_65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4" name="Shape 1414"/>
        <p:cNvGrpSpPr/>
        <p:nvPr/>
      </p:nvGrpSpPr>
      <p:grpSpPr>
        <a:xfrm>
          <a:off x="0" y="0"/>
          <a:ext cx="0" cy="0"/>
          <a:chOff x="0" y="0"/>
          <a:chExt cx="0" cy="0"/>
        </a:xfrm>
      </p:grpSpPr>
      <p:sp>
        <p:nvSpPr>
          <p:cNvPr id="1415" name="Google Shape;1415;g27f7a576e42_0_6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6" name="Google Shape;1416;g27f7a576e42_0_67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sz="1100"/>
              <a:t>Here is the Frayer Model with a picture, definition, and an example of </a:t>
            </a:r>
            <a:r>
              <a:rPr b="1" lang="en-US" sz="1100"/>
              <a:t>speed</a:t>
            </a:r>
            <a:r>
              <a:rPr lang="en-US" sz="1100"/>
              <a:t>: </a:t>
            </a:r>
            <a:r>
              <a:rPr lang="en-US"/>
              <a:t>A train moving at 50 miles per hour.</a:t>
            </a:r>
            <a:endParaRPr sz="1100">
              <a:solidFill>
                <a:schemeClr val="dk1"/>
              </a:solidFill>
            </a:endParaRPr>
          </a:p>
        </p:txBody>
      </p:sp>
      <p:sp>
        <p:nvSpPr>
          <p:cNvPr id="1417" name="Google Shape;1417;g27f7a576e42_0_67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0" name="Shape 1440"/>
        <p:cNvGrpSpPr/>
        <p:nvPr/>
      </p:nvGrpSpPr>
      <p:grpSpPr>
        <a:xfrm>
          <a:off x="0" y="0"/>
          <a:ext cx="0" cy="0"/>
          <a:chOff x="0" y="0"/>
          <a:chExt cx="0" cy="0"/>
        </a:xfrm>
      </p:grpSpPr>
      <p:sp>
        <p:nvSpPr>
          <p:cNvPr id="1441" name="Google Shape;1441;g27f7a576e42_0_7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2" name="Google Shape;1442;g27f7a576e42_0_70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a:t>
            </a:r>
            <a:r>
              <a:rPr lang="en-US"/>
              <a:t>does </a:t>
            </a:r>
            <a:r>
              <a:rPr b="1" lang="en-US"/>
              <a:t>speed</a:t>
            </a:r>
            <a:r>
              <a:rPr lang="en-US"/>
              <a:t> impact</a:t>
            </a:r>
            <a:r>
              <a:rPr lang="en-US" sz="1200">
                <a:solidFill>
                  <a:schemeClr val="dk1"/>
                </a:solidFill>
                <a:latin typeface="Calibri"/>
                <a:ea typeface="Calibri"/>
                <a:cs typeface="Calibri"/>
                <a:sym typeface="Calibri"/>
              </a:rPr>
              <a:t> my life?” from these four choices. </a:t>
            </a:r>
            <a:endParaRPr sz="1200">
              <a:solidFill>
                <a:schemeClr val="dk1"/>
              </a:solidFill>
            </a:endParaRPr>
          </a:p>
        </p:txBody>
      </p:sp>
      <p:sp>
        <p:nvSpPr>
          <p:cNvPr id="1443" name="Google Shape;1443;g27f7a576e42_0_70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that we’ve reviewed, let’s define the phrase </a:t>
            </a:r>
            <a:r>
              <a:rPr b="1" lang="en-US"/>
              <a:t>direction</a:t>
            </a:r>
            <a:r>
              <a:rPr lang="en-US"/>
              <a:t>.</a:t>
            </a:r>
            <a:endParaRPr/>
          </a:p>
        </p:txBody>
      </p:sp>
      <p:sp>
        <p:nvSpPr>
          <p:cNvPr id="204" name="Google Shape;204;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1" name="Shape 1461"/>
        <p:cNvGrpSpPr/>
        <p:nvPr/>
      </p:nvGrpSpPr>
      <p:grpSpPr>
        <a:xfrm>
          <a:off x="0" y="0"/>
          <a:ext cx="0" cy="0"/>
          <a:chOff x="0" y="0"/>
          <a:chExt cx="0" cy="0"/>
        </a:xfrm>
      </p:grpSpPr>
      <p:sp>
        <p:nvSpPr>
          <p:cNvPr id="1462" name="Google Shape;1462;g27f7a576e42_0_7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3" name="Google Shape;1463;g27f7a576e42_0_7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“Speed describes how fast a vehicle gets us to school.” That is correct! This is an example of how </a:t>
            </a:r>
            <a:r>
              <a:rPr b="1" lang="en-US"/>
              <a:t>speed</a:t>
            </a:r>
            <a:r>
              <a:rPr b="1" lang="en-US"/>
              <a:t> </a:t>
            </a:r>
            <a:r>
              <a:rPr lang="en-US"/>
              <a:t>impacts your life.</a:t>
            </a:r>
            <a:endParaRPr sz="1200">
              <a:solidFill>
                <a:schemeClr val="dk1"/>
              </a:solidFill>
            </a:endParaRPr>
          </a:p>
        </p:txBody>
      </p:sp>
      <p:sp>
        <p:nvSpPr>
          <p:cNvPr id="1464" name="Google Shape;1464;g27f7a576e42_0_7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3" name="Shape 1483"/>
        <p:cNvGrpSpPr/>
        <p:nvPr/>
      </p:nvGrpSpPr>
      <p:grpSpPr>
        <a:xfrm>
          <a:off x="0" y="0"/>
          <a:ext cx="0" cy="0"/>
          <a:chOff x="0" y="0"/>
          <a:chExt cx="0" cy="0"/>
        </a:xfrm>
      </p:grpSpPr>
      <p:sp>
        <p:nvSpPr>
          <p:cNvPr id="1484" name="Google Shape;1484;g27f7a576e42_0_7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5" name="Google Shape;1485;g27f7a576e42_0_7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rPr>
              <a:t>Here is the Frayer Model with a picture, definition, example, and a correct response to “how d</a:t>
            </a:r>
            <a:r>
              <a:rPr lang="en-US"/>
              <a:t>oes </a:t>
            </a:r>
            <a:r>
              <a:rPr b="1" lang="en-US"/>
              <a:t>speed</a:t>
            </a:r>
            <a:r>
              <a:rPr b="1" lang="en-US" sz="1200">
                <a:solidFill>
                  <a:schemeClr val="dk1"/>
                </a:solidFill>
              </a:rPr>
              <a:t> </a:t>
            </a:r>
            <a:r>
              <a:rPr lang="en-US" sz="1200">
                <a:solidFill>
                  <a:schemeClr val="dk1"/>
                </a:solidFill>
              </a:rPr>
              <a:t>impact my life?”: </a:t>
            </a:r>
            <a:r>
              <a:rPr lang="en-US"/>
              <a:t>Speed describes how fast a vehicle gets us to school</a:t>
            </a:r>
            <a:r>
              <a:rPr lang="en-US"/>
              <a:t>.</a:t>
            </a:r>
            <a:endParaRPr/>
          </a:p>
        </p:txBody>
      </p:sp>
      <p:sp>
        <p:nvSpPr>
          <p:cNvPr id="1486" name="Google Shape;1486;g27f7a576e42_0_74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9" name="Shape 1509"/>
        <p:cNvGrpSpPr/>
        <p:nvPr/>
      </p:nvGrpSpPr>
      <p:grpSpPr>
        <a:xfrm>
          <a:off x="0" y="0"/>
          <a:ext cx="0" cy="0"/>
          <a:chOff x="0" y="0"/>
          <a:chExt cx="0" cy="0"/>
        </a:xfrm>
      </p:grpSpPr>
      <p:sp>
        <p:nvSpPr>
          <p:cNvPr id="1510" name="Google Shape;1510;g27f7a576e42_0_7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1" name="Google Shape;1511;g27f7a576e42_0_7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1512" name="Google Shape;1512;g27f7a576e42_0_7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6" name="Shape 1516"/>
        <p:cNvGrpSpPr/>
        <p:nvPr/>
      </p:nvGrpSpPr>
      <p:grpSpPr>
        <a:xfrm>
          <a:off x="0" y="0"/>
          <a:ext cx="0" cy="0"/>
          <a:chOff x="0" y="0"/>
          <a:chExt cx="0" cy="0"/>
        </a:xfrm>
      </p:grpSpPr>
      <p:sp>
        <p:nvSpPr>
          <p:cNvPr id="1517" name="Google Shape;1517;g27f7a576e42_0_7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8" name="Google Shape;1518;g27f7a576e42_0_77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Speed</a:t>
            </a:r>
            <a:r>
              <a:rPr lang="en-US"/>
              <a:t> is how fast an object moves.</a:t>
            </a:r>
            <a:endParaRPr b="0"/>
          </a:p>
          <a:p>
            <a:pPr indent="0" lvl="0" marL="0" rtl="0" algn="l">
              <a:lnSpc>
                <a:spcPct val="100000"/>
              </a:lnSpc>
              <a:spcBef>
                <a:spcPts val="0"/>
              </a:spcBef>
              <a:spcAft>
                <a:spcPts val="0"/>
              </a:spcAft>
              <a:buSzPts val="1400"/>
              <a:buNone/>
            </a:pPr>
            <a:r>
              <a:t/>
            </a:r>
            <a:endParaRPr/>
          </a:p>
        </p:txBody>
      </p:sp>
      <p:sp>
        <p:nvSpPr>
          <p:cNvPr id="1519" name="Google Shape;1519;g27f7a576e42_0_77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4" name="Shape 1524"/>
        <p:cNvGrpSpPr/>
        <p:nvPr/>
      </p:nvGrpSpPr>
      <p:grpSpPr>
        <a:xfrm>
          <a:off x="0" y="0"/>
          <a:ext cx="0" cy="0"/>
          <a:chOff x="0" y="0"/>
          <a:chExt cx="0" cy="0"/>
        </a:xfrm>
      </p:grpSpPr>
      <p:sp>
        <p:nvSpPr>
          <p:cNvPr id="1525" name="Google Shape;1525;g27f7a576e42_0_7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6" name="Google Shape;1526;g27f7a576e42_0_7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Let’s reflect again on our big question. Our “big question” is:</a:t>
            </a:r>
            <a:r>
              <a:rPr b="1" lang="en-US"/>
              <a:t> How do direction and speed impact the motion of objects in the world around us?</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a:t>Does anyone have any additional examples to share that haven’t been discussed yet? </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t>In our “big question,” there is one more vocabulary word we need to explore.</a:t>
            </a:r>
            <a:endParaRPr/>
          </a:p>
        </p:txBody>
      </p:sp>
      <p:sp>
        <p:nvSpPr>
          <p:cNvPr id="1527" name="Google Shape;1527;g27f7a576e42_0_7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2" name="Shape 1532"/>
        <p:cNvGrpSpPr/>
        <p:nvPr/>
      </p:nvGrpSpPr>
      <p:grpSpPr>
        <a:xfrm>
          <a:off x="0" y="0"/>
          <a:ext cx="0" cy="0"/>
          <a:chOff x="0" y="0"/>
          <a:chExt cx="0" cy="0"/>
        </a:xfrm>
      </p:grpSpPr>
      <p:sp>
        <p:nvSpPr>
          <p:cNvPr id="1533" name="Google Shape;1533;g2806620ca31_1_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4" name="Google Shape;1534;g2806620ca31_1_8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*This is the simulation for speed. Feel free to explore changing the height of the sled and the mass of the sled to see how those changes impact the speed of the sled. Also, try selecting “Two sleds” to have students compare speeds.</a:t>
            </a:r>
            <a:endParaRPr/>
          </a:p>
          <a:p>
            <a:pPr indent="0" lvl="0" marL="0" rtl="0" algn="l">
              <a:lnSpc>
                <a:spcPct val="100000"/>
              </a:lnSpc>
              <a:spcBef>
                <a:spcPts val="0"/>
              </a:spcBef>
              <a:spcAft>
                <a:spcPts val="0"/>
              </a:spcAft>
              <a:buSzPts val="1400"/>
              <a:buNone/>
            </a:pPr>
            <a:r>
              <a:t/>
            </a:r>
            <a:endParaRPr/>
          </a:p>
        </p:txBody>
      </p:sp>
      <p:sp>
        <p:nvSpPr>
          <p:cNvPr id="1535" name="Google Shape;1535;g2806620ca31_1_8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3" name="Shape 1543"/>
        <p:cNvGrpSpPr/>
        <p:nvPr/>
      </p:nvGrpSpPr>
      <p:grpSpPr>
        <a:xfrm>
          <a:off x="0" y="0"/>
          <a:ext cx="0" cy="0"/>
          <a:chOff x="0" y="0"/>
          <a:chExt cx="0" cy="0"/>
        </a:xfrm>
      </p:grpSpPr>
      <p:sp>
        <p:nvSpPr>
          <p:cNvPr id="1544" name="Google Shape;1544;g2457f1c068e_3_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5" name="Google Shape;1545;g2457f1c068e_3_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1546" name="Google Shape;1546;g2457f1c068e_3_3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9" name="Shape 1579"/>
        <p:cNvGrpSpPr/>
        <p:nvPr/>
      </p:nvGrpSpPr>
      <p:grpSpPr>
        <a:xfrm>
          <a:off x="0" y="0"/>
          <a:ext cx="0" cy="0"/>
          <a:chOff x="0" y="0"/>
          <a:chExt cx="0" cy="0"/>
        </a:xfrm>
      </p:grpSpPr>
      <p:sp>
        <p:nvSpPr>
          <p:cNvPr id="1580" name="Google Shape;1580;g27f7a576e42_0_7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1" name="Google Shape;1581;g27f7a576e42_0_78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Next, we’ll be learning about the word: </a:t>
            </a:r>
            <a:r>
              <a:rPr b="1" lang="en-US"/>
              <a:t>Motion</a:t>
            </a:r>
            <a:r>
              <a:rPr lang="en-US"/>
              <a:t>.</a:t>
            </a:r>
            <a:endParaRPr/>
          </a:p>
        </p:txBody>
      </p:sp>
      <p:sp>
        <p:nvSpPr>
          <p:cNvPr id="1582" name="Google Shape;1582;g27f7a576e42_0_78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8" name="Shape 1588"/>
        <p:cNvGrpSpPr/>
        <p:nvPr/>
      </p:nvGrpSpPr>
      <p:grpSpPr>
        <a:xfrm>
          <a:off x="0" y="0"/>
          <a:ext cx="0" cy="0"/>
          <a:chOff x="0" y="0"/>
          <a:chExt cx="0" cy="0"/>
        </a:xfrm>
      </p:grpSpPr>
      <p:sp>
        <p:nvSpPr>
          <p:cNvPr id="1589" name="Google Shape;1589;g28084ac76e6_0_9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0" name="Google Shape;1590;g28084ac76e6_0_9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1591" name="Google Shape;1591;g28084ac76e6_0_9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4" name="Shape 1594"/>
        <p:cNvGrpSpPr/>
        <p:nvPr/>
      </p:nvGrpSpPr>
      <p:grpSpPr>
        <a:xfrm>
          <a:off x="0" y="0"/>
          <a:ext cx="0" cy="0"/>
          <a:chOff x="0" y="0"/>
          <a:chExt cx="0" cy="0"/>
        </a:xfrm>
      </p:grpSpPr>
      <p:sp>
        <p:nvSpPr>
          <p:cNvPr id="1595" name="Google Shape;1595;g28084ac76e6_0_1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6" name="Google Shape;1596;g28084ac76e6_0_10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Direction is where something moves or points</a:t>
            </a:r>
            <a:endParaRPr/>
          </a:p>
        </p:txBody>
      </p:sp>
      <p:sp>
        <p:nvSpPr>
          <p:cNvPr id="1597" name="Google Shape;1597;g28084ac76e6_0_10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7e576c1a67_0_2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 name="Google Shape;211;g27e576c1a67_0_2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Direction is where something moves or points.</a:t>
            </a:r>
            <a:endParaRPr b="0"/>
          </a:p>
          <a:p>
            <a:pPr indent="0" lvl="0" marL="0" rtl="0" algn="l">
              <a:lnSpc>
                <a:spcPct val="100000"/>
              </a:lnSpc>
              <a:spcBef>
                <a:spcPts val="0"/>
              </a:spcBef>
              <a:spcAft>
                <a:spcPts val="0"/>
              </a:spcAft>
              <a:buSzPts val="1400"/>
              <a:buNone/>
            </a:pPr>
            <a:r>
              <a:t/>
            </a:r>
            <a:endParaRPr/>
          </a:p>
        </p:txBody>
      </p:sp>
      <p:sp>
        <p:nvSpPr>
          <p:cNvPr id="212" name="Google Shape;212;g27e576c1a67_0_2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2" name="Shape 1602"/>
        <p:cNvGrpSpPr/>
        <p:nvPr/>
      </p:nvGrpSpPr>
      <p:grpSpPr>
        <a:xfrm>
          <a:off x="0" y="0"/>
          <a:ext cx="0" cy="0"/>
          <a:chOff x="0" y="0"/>
          <a:chExt cx="0" cy="0"/>
        </a:xfrm>
      </p:grpSpPr>
      <p:sp>
        <p:nvSpPr>
          <p:cNvPr id="1603" name="Google Shape;1603;g28084ac76e6_0_1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4" name="Google Shape;1604;g28084ac76e6_0_17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Speed</a:t>
            </a:r>
            <a:r>
              <a:rPr lang="en-US"/>
              <a:t> is how fast an object moves.</a:t>
            </a:r>
            <a:endParaRPr b="0"/>
          </a:p>
          <a:p>
            <a:pPr indent="0" lvl="0" marL="0" rtl="0" algn="l">
              <a:lnSpc>
                <a:spcPct val="100000"/>
              </a:lnSpc>
              <a:spcBef>
                <a:spcPts val="0"/>
              </a:spcBef>
              <a:spcAft>
                <a:spcPts val="0"/>
              </a:spcAft>
              <a:buSzPts val="1400"/>
              <a:buNone/>
            </a:pPr>
            <a:r>
              <a:t/>
            </a:r>
            <a:endParaRPr/>
          </a:p>
        </p:txBody>
      </p:sp>
      <p:sp>
        <p:nvSpPr>
          <p:cNvPr id="1605" name="Google Shape;1605;g28084ac76e6_0_17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0" name="Shape 1610"/>
        <p:cNvGrpSpPr/>
        <p:nvPr/>
      </p:nvGrpSpPr>
      <p:grpSpPr>
        <a:xfrm>
          <a:off x="0" y="0"/>
          <a:ext cx="0" cy="0"/>
          <a:chOff x="0" y="0"/>
          <a:chExt cx="0" cy="0"/>
        </a:xfrm>
      </p:grpSpPr>
      <p:sp>
        <p:nvSpPr>
          <p:cNvPr id="1611" name="Google Shape;1611;g28084ac76e6_0_1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2" name="Google Shape;1612;g28084ac76e6_0_1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review the information we have covered already.</a:t>
            </a:r>
            <a:endParaRPr b="0"/>
          </a:p>
        </p:txBody>
      </p:sp>
      <p:sp>
        <p:nvSpPr>
          <p:cNvPr id="1613" name="Google Shape;1613;g28084ac76e6_0_1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6" name="Shape 1616"/>
        <p:cNvGrpSpPr/>
        <p:nvPr/>
      </p:nvGrpSpPr>
      <p:grpSpPr>
        <a:xfrm>
          <a:off x="0" y="0"/>
          <a:ext cx="0" cy="0"/>
          <a:chOff x="0" y="0"/>
          <a:chExt cx="0" cy="0"/>
        </a:xfrm>
      </p:grpSpPr>
      <p:sp>
        <p:nvSpPr>
          <p:cNvPr id="1617" name="Google Shape;1617;g28084ac76e6_0_1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8" name="Google Shape;1618;g28084ac76e6_0_16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True or false: Direction is where something moves or points</a:t>
            </a:r>
            <a:r>
              <a:rPr lang="en-US"/>
              <a: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[True]</a:t>
            </a:r>
            <a:endParaRPr/>
          </a:p>
        </p:txBody>
      </p:sp>
      <p:sp>
        <p:nvSpPr>
          <p:cNvPr id="1619" name="Google Shape;1619;g28084ac76e6_0_16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5" name="Shape 1625"/>
        <p:cNvGrpSpPr/>
        <p:nvPr/>
      </p:nvGrpSpPr>
      <p:grpSpPr>
        <a:xfrm>
          <a:off x="0" y="0"/>
          <a:ext cx="0" cy="0"/>
          <a:chOff x="0" y="0"/>
          <a:chExt cx="0" cy="0"/>
        </a:xfrm>
      </p:grpSpPr>
      <p:sp>
        <p:nvSpPr>
          <p:cNvPr id="1626" name="Google Shape;1626;g28084ac76e6_0_2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7" name="Google Shape;1627;g28084ac76e6_0_20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True or false: Direction is where something moves or points.</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t>[True]</a:t>
            </a:r>
            <a:endParaRPr/>
          </a:p>
        </p:txBody>
      </p:sp>
      <p:sp>
        <p:nvSpPr>
          <p:cNvPr id="1628" name="Google Shape;1628;g28084ac76e6_0_20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4" name="Shape 1634"/>
        <p:cNvGrpSpPr/>
        <p:nvPr/>
      </p:nvGrpSpPr>
      <p:grpSpPr>
        <a:xfrm>
          <a:off x="0" y="0"/>
          <a:ext cx="0" cy="0"/>
          <a:chOff x="0" y="0"/>
          <a:chExt cx="0" cy="0"/>
        </a:xfrm>
      </p:grpSpPr>
      <p:sp>
        <p:nvSpPr>
          <p:cNvPr id="1635" name="Google Shape;1635;g28084ac76e6_0_1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6" name="Google Shape;1636;g28084ac76e6_0_1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_________ is how fast an object moves.</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[Speed]</a:t>
            </a:r>
            <a:endParaRPr/>
          </a:p>
          <a:p>
            <a:pPr indent="0" lvl="0" marL="0" rtl="0" algn="l">
              <a:lnSpc>
                <a:spcPct val="100000"/>
              </a:lnSpc>
              <a:spcBef>
                <a:spcPts val="0"/>
              </a:spcBef>
              <a:spcAft>
                <a:spcPts val="0"/>
              </a:spcAft>
              <a:buSzPts val="1400"/>
              <a:buNone/>
            </a:pPr>
            <a:r>
              <a:t/>
            </a:r>
            <a:endParaRPr/>
          </a:p>
        </p:txBody>
      </p:sp>
      <p:sp>
        <p:nvSpPr>
          <p:cNvPr id="1637" name="Google Shape;1637;g28084ac76e6_0_1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3" name="Shape 1643"/>
        <p:cNvGrpSpPr/>
        <p:nvPr/>
      </p:nvGrpSpPr>
      <p:grpSpPr>
        <a:xfrm>
          <a:off x="0" y="0"/>
          <a:ext cx="0" cy="0"/>
          <a:chOff x="0" y="0"/>
          <a:chExt cx="0" cy="0"/>
        </a:xfrm>
      </p:grpSpPr>
      <p:sp>
        <p:nvSpPr>
          <p:cNvPr id="1644" name="Google Shape;1644;g28084ac76e6_0_2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5" name="Google Shape;1645;g28084ac76e6_0_2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_________ is how fast an object moves.</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[Speed]</a:t>
            </a:r>
            <a:endParaRPr/>
          </a:p>
          <a:p>
            <a:pPr indent="0" lvl="0" marL="0" rtl="0" algn="l">
              <a:lnSpc>
                <a:spcPct val="100000"/>
              </a:lnSpc>
              <a:spcBef>
                <a:spcPts val="0"/>
              </a:spcBef>
              <a:spcAft>
                <a:spcPts val="0"/>
              </a:spcAft>
              <a:buSzPts val="1400"/>
              <a:buNone/>
            </a:pPr>
            <a:r>
              <a:t/>
            </a:r>
            <a:endParaRPr/>
          </a:p>
        </p:txBody>
      </p:sp>
      <p:sp>
        <p:nvSpPr>
          <p:cNvPr id="1646" name="Google Shape;1646;g28084ac76e6_0_2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2" name="Shape 1652"/>
        <p:cNvGrpSpPr/>
        <p:nvPr/>
      </p:nvGrpSpPr>
      <p:grpSpPr>
        <a:xfrm>
          <a:off x="0" y="0"/>
          <a:ext cx="0" cy="0"/>
          <a:chOff x="0" y="0"/>
          <a:chExt cx="0" cy="0"/>
        </a:xfrm>
      </p:grpSpPr>
      <p:sp>
        <p:nvSpPr>
          <p:cNvPr id="1653" name="Google Shape;1653;g27f7a576e42_0_7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4" name="Google Shape;1654;g27f7a576e42_0_79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that we’ve reviewed, let’s define the phrase</a:t>
            </a:r>
            <a:r>
              <a:rPr lang="en-US"/>
              <a:t> </a:t>
            </a:r>
            <a:r>
              <a:rPr b="1" lang="en-US"/>
              <a:t>motion</a:t>
            </a:r>
            <a:r>
              <a:rPr lang="en-US"/>
              <a:t>.</a:t>
            </a:r>
            <a:endParaRPr/>
          </a:p>
        </p:txBody>
      </p:sp>
      <p:sp>
        <p:nvSpPr>
          <p:cNvPr id="1655" name="Google Shape;1655;g27f7a576e42_0_79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0" name="Shape 1660"/>
        <p:cNvGrpSpPr/>
        <p:nvPr/>
      </p:nvGrpSpPr>
      <p:grpSpPr>
        <a:xfrm>
          <a:off x="0" y="0"/>
          <a:ext cx="0" cy="0"/>
          <a:chOff x="0" y="0"/>
          <a:chExt cx="0" cy="0"/>
        </a:xfrm>
      </p:grpSpPr>
      <p:sp>
        <p:nvSpPr>
          <p:cNvPr id="1661" name="Google Shape;1661;g27f7a576e42_0_80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2" name="Google Shape;1662;g27f7a576e42_0_80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Motion is moving from one place to another.</a:t>
            </a:r>
            <a:endParaRPr b="0"/>
          </a:p>
          <a:p>
            <a:pPr indent="0" lvl="0" marL="0" rtl="0" algn="l">
              <a:lnSpc>
                <a:spcPct val="100000"/>
              </a:lnSpc>
              <a:spcBef>
                <a:spcPts val="0"/>
              </a:spcBef>
              <a:spcAft>
                <a:spcPts val="0"/>
              </a:spcAft>
              <a:buSzPts val="1400"/>
              <a:buNone/>
            </a:pPr>
            <a:r>
              <a:t/>
            </a:r>
            <a:endParaRPr/>
          </a:p>
        </p:txBody>
      </p:sp>
      <p:sp>
        <p:nvSpPr>
          <p:cNvPr id="1663" name="Google Shape;1663;g27f7a576e42_0_80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9" name="Shape 1669"/>
        <p:cNvGrpSpPr/>
        <p:nvPr/>
      </p:nvGrpSpPr>
      <p:grpSpPr>
        <a:xfrm>
          <a:off x="0" y="0"/>
          <a:ext cx="0" cy="0"/>
          <a:chOff x="0" y="0"/>
          <a:chExt cx="0" cy="0"/>
        </a:xfrm>
      </p:grpSpPr>
      <p:sp>
        <p:nvSpPr>
          <p:cNvPr id="1670" name="Google Shape;1670;g27f7a576e42_0_8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1" name="Google Shape;1671;g27f7a576e42_0_8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1672" name="Google Shape;1672;g27f7a576e42_0_8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5" name="Shape 1675"/>
        <p:cNvGrpSpPr/>
        <p:nvPr/>
      </p:nvGrpSpPr>
      <p:grpSpPr>
        <a:xfrm>
          <a:off x="0" y="0"/>
          <a:ext cx="0" cy="0"/>
          <a:chOff x="0" y="0"/>
          <a:chExt cx="0" cy="0"/>
        </a:xfrm>
      </p:grpSpPr>
      <p:sp>
        <p:nvSpPr>
          <p:cNvPr id="1676" name="Google Shape;1676;g27f7a576e42_0_8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7" name="Google Shape;1677;g27f7a576e42_0_8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What is </a:t>
            </a:r>
            <a:r>
              <a:rPr lang="en-US"/>
              <a:t>motion</a:t>
            </a:r>
            <a:r>
              <a:rPr b="0" lang="en-US"/>
              <a:t>? </a:t>
            </a:r>
            <a:endParaRPr b="0"/>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a:t>
            </a:r>
            <a:r>
              <a:rPr lang="en-US"/>
              <a:t>Motion is moving from one place to another.</a:t>
            </a:r>
            <a:r>
              <a:rPr lang="en-US"/>
              <a:t>.</a:t>
            </a:r>
            <a:r>
              <a:rPr b="0" lang="en-US"/>
              <a:t>]</a:t>
            </a:r>
            <a:endParaRPr/>
          </a:p>
        </p:txBody>
      </p:sp>
      <p:sp>
        <p:nvSpPr>
          <p:cNvPr id="1678" name="Google Shape;1678;g27f7a576e42_0_8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221" name="Google Shape;221;p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3" name="Shape 1683"/>
        <p:cNvGrpSpPr/>
        <p:nvPr/>
      </p:nvGrpSpPr>
      <p:grpSpPr>
        <a:xfrm>
          <a:off x="0" y="0"/>
          <a:ext cx="0" cy="0"/>
          <a:chOff x="0" y="0"/>
          <a:chExt cx="0" cy="0"/>
        </a:xfrm>
      </p:grpSpPr>
      <p:sp>
        <p:nvSpPr>
          <p:cNvPr id="1684" name="Google Shape;1684;g27f7a576e42_0_8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5" name="Google Shape;1685;g27f7a576e42_0_8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That is the basic definition, but there is a bit more you need to know. </a:t>
            </a:r>
            <a:endParaRPr/>
          </a:p>
        </p:txBody>
      </p:sp>
      <p:sp>
        <p:nvSpPr>
          <p:cNvPr id="1686" name="Google Shape;1686;g27f7a576e42_0_8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0" name="Shape 1690"/>
        <p:cNvGrpSpPr/>
        <p:nvPr/>
      </p:nvGrpSpPr>
      <p:grpSpPr>
        <a:xfrm>
          <a:off x="0" y="0"/>
          <a:ext cx="0" cy="0"/>
          <a:chOff x="0" y="0"/>
          <a:chExt cx="0" cy="0"/>
        </a:xfrm>
      </p:grpSpPr>
      <p:sp>
        <p:nvSpPr>
          <p:cNvPr id="1691" name="Google Shape;1691;g27f7a576e42_0_82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2" name="Google Shape;1692;g27f7a576e42_0_8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Motion</a:t>
            </a:r>
            <a:r>
              <a:rPr lang="en-US"/>
              <a:t> of an object can be described by the object’s direction and speed. That is why it was important to first define the words direction and speed.</a:t>
            </a: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8" name="Shape 1698"/>
        <p:cNvGrpSpPr/>
        <p:nvPr/>
      </p:nvGrpSpPr>
      <p:grpSpPr>
        <a:xfrm>
          <a:off x="0" y="0"/>
          <a:ext cx="0" cy="0"/>
          <a:chOff x="0" y="0"/>
          <a:chExt cx="0" cy="0"/>
        </a:xfrm>
      </p:grpSpPr>
      <p:sp>
        <p:nvSpPr>
          <p:cNvPr id="1699" name="Google Shape;1699;g27f7a576e42_0_83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0" name="Google Shape;1700;g27f7a576e42_0_8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Forces between objects can cause a change in </a:t>
            </a:r>
            <a:r>
              <a:rPr b="1" lang="en-US"/>
              <a:t>motion</a:t>
            </a:r>
            <a:r>
              <a:rPr lang="en-US"/>
              <a:t>. </a:t>
            </a:r>
            <a:r>
              <a:rPr lang="en-US"/>
              <a:t>When two objects interact, each exerts a force on the other. These forces can transfer energy between objects which can cause changes in their </a:t>
            </a:r>
            <a:r>
              <a:rPr b="1" lang="en-US"/>
              <a:t>motion</a:t>
            </a:r>
            <a:r>
              <a:rPr lang="en-US"/>
              <a:t>. For example, when a hammer hits a nail, there is a transfer of energy from the hammer to the nail causing the nail to change in </a:t>
            </a:r>
            <a:r>
              <a:rPr b="1" lang="en-US"/>
              <a:t>motion</a:t>
            </a:r>
            <a:r>
              <a:rPr lang="en-US"/>
              <a:t>. The nail moves into the piece of wood in this picture. </a:t>
            </a: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4" name="Shape 1704"/>
        <p:cNvGrpSpPr/>
        <p:nvPr/>
      </p:nvGrpSpPr>
      <p:grpSpPr>
        <a:xfrm>
          <a:off x="0" y="0"/>
          <a:ext cx="0" cy="0"/>
          <a:chOff x="0" y="0"/>
          <a:chExt cx="0" cy="0"/>
        </a:xfrm>
      </p:grpSpPr>
      <p:sp>
        <p:nvSpPr>
          <p:cNvPr id="1705" name="Google Shape;1705;g27f7a576e42_0_84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6" name="Google Shape;1706;g27f7a576e42_0_8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Objects in </a:t>
            </a:r>
            <a:r>
              <a:rPr b="1" lang="en-US"/>
              <a:t>motion</a:t>
            </a:r>
            <a:r>
              <a:rPr lang="en-US"/>
              <a:t> tend to stay in </a:t>
            </a:r>
            <a:r>
              <a:rPr b="1" lang="en-US"/>
              <a:t>motion</a:t>
            </a:r>
            <a:r>
              <a:rPr lang="en-US"/>
              <a:t>, unless acted on by a force. The greater the force, the greater the change in </a:t>
            </a:r>
            <a:r>
              <a:rPr b="1" lang="en-US"/>
              <a:t>motion</a:t>
            </a:r>
            <a:r>
              <a:rPr lang="en-US"/>
              <a:t>. An example of this fact is a collision. When a baseball is thrown, it is in </a:t>
            </a:r>
            <a:r>
              <a:rPr b="1" lang="en-US"/>
              <a:t>motion</a:t>
            </a:r>
            <a:r>
              <a:rPr lang="en-US"/>
              <a:t>. If the baseball collides with a swinging bat (the force), the </a:t>
            </a:r>
            <a:r>
              <a:rPr b="1" lang="en-US"/>
              <a:t>motion</a:t>
            </a:r>
            <a:r>
              <a:rPr lang="en-US"/>
              <a:t> of the ball changes - maybe even into a homerun!</a:t>
            </a: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1" name="Shape 1711"/>
        <p:cNvGrpSpPr/>
        <p:nvPr/>
      </p:nvGrpSpPr>
      <p:grpSpPr>
        <a:xfrm>
          <a:off x="0" y="0"/>
          <a:ext cx="0" cy="0"/>
          <a:chOff x="0" y="0"/>
          <a:chExt cx="0" cy="0"/>
        </a:xfrm>
      </p:grpSpPr>
      <p:sp>
        <p:nvSpPr>
          <p:cNvPr id="1712" name="Google Shape;1712;g27f7a576e42_0_8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3" name="Google Shape;1713;g27f7a576e42_0_8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1714" name="Google Shape;1714;g27f7a576e42_0_84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7" name="Shape 1717"/>
        <p:cNvGrpSpPr/>
        <p:nvPr/>
      </p:nvGrpSpPr>
      <p:grpSpPr>
        <a:xfrm>
          <a:off x="0" y="0"/>
          <a:ext cx="0" cy="0"/>
          <a:chOff x="0" y="0"/>
          <a:chExt cx="0" cy="0"/>
        </a:xfrm>
      </p:grpSpPr>
      <p:sp>
        <p:nvSpPr>
          <p:cNvPr id="1718" name="Google Shape;1718;g27f7a576e42_0_8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9" name="Google Shape;1719;g27f7a576e42_0_8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3600"/>
              <a:buNone/>
            </a:pPr>
            <a:r>
              <a:rPr lang="en-US"/>
              <a:t>Motion of an object can be described by the object’s _______ and _______</a:t>
            </a:r>
            <a:r>
              <a:rPr lang="en-US"/>
              <a:t>.</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[direction, speed]</a:t>
            </a:r>
            <a:endParaRPr/>
          </a:p>
        </p:txBody>
      </p:sp>
      <p:sp>
        <p:nvSpPr>
          <p:cNvPr id="1720" name="Google Shape;1720;g27f7a576e42_0_8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6" name="Shape 1726"/>
        <p:cNvGrpSpPr/>
        <p:nvPr/>
      </p:nvGrpSpPr>
      <p:grpSpPr>
        <a:xfrm>
          <a:off x="0" y="0"/>
          <a:ext cx="0" cy="0"/>
          <a:chOff x="0" y="0"/>
          <a:chExt cx="0" cy="0"/>
        </a:xfrm>
      </p:grpSpPr>
      <p:sp>
        <p:nvSpPr>
          <p:cNvPr id="1727" name="Google Shape;1727;g27f7a576e42_0_8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8" name="Google Shape;1728;g27f7a576e42_0_85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600"/>
              <a:buFont typeface="Arial"/>
              <a:buNone/>
            </a:pPr>
            <a:r>
              <a:rPr lang="en-US"/>
              <a:t>Motion of an object can be described by the object’s [direction] and [speed].</a:t>
            </a:r>
            <a:endParaRPr/>
          </a:p>
          <a:p>
            <a:pPr indent="0" lvl="0" marL="0" rtl="0" algn="l">
              <a:spcBef>
                <a:spcPts val="0"/>
              </a:spcBef>
              <a:spcAft>
                <a:spcPts val="0"/>
              </a:spcAft>
              <a:buClr>
                <a:schemeClr val="dk1"/>
              </a:buClr>
              <a:buSzPts val="3600"/>
              <a:buFont typeface="Arial"/>
              <a:buNone/>
            </a:pPr>
            <a:r>
              <a:t/>
            </a:r>
            <a:endParaRPr/>
          </a:p>
          <a:p>
            <a:pPr indent="0" lvl="0" marL="0" rtl="0" algn="l">
              <a:spcBef>
                <a:spcPts val="0"/>
              </a:spcBef>
              <a:spcAft>
                <a:spcPts val="0"/>
              </a:spcAft>
              <a:buClr>
                <a:schemeClr val="dk1"/>
              </a:buClr>
              <a:buSzPts val="3600"/>
              <a:buFont typeface="Arial"/>
              <a:buNone/>
            </a:pPr>
            <a:r>
              <a:rPr lang="en-US"/>
              <a:t>[direction, speed]</a:t>
            </a:r>
            <a:endParaRPr/>
          </a:p>
        </p:txBody>
      </p:sp>
      <p:sp>
        <p:nvSpPr>
          <p:cNvPr id="1729" name="Google Shape;1729;g27f7a576e42_0_85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6" name="Shape 1736"/>
        <p:cNvGrpSpPr/>
        <p:nvPr/>
      </p:nvGrpSpPr>
      <p:grpSpPr>
        <a:xfrm>
          <a:off x="0" y="0"/>
          <a:ext cx="0" cy="0"/>
          <a:chOff x="0" y="0"/>
          <a:chExt cx="0" cy="0"/>
        </a:xfrm>
      </p:grpSpPr>
      <p:sp>
        <p:nvSpPr>
          <p:cNvPr id="1737" name="Google Shape;1737;g27f7a576e42_0_8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8" name="Google Shape;1738;g27f7a576e42_0_86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_______ </a:t>
            </a:r>
            <a:r>
              <a:rPr lang="en-US"/>
              <a:t>between objects can cause a change in </a:t>
            </a:r>
            <a:r>
              <a:rPr b="1" lang="en-US"/>
              <a:t>motion</a:t>
            </a:r>
            <a:r>
              <a:rPr lang="en-US"/>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[Forces]</a:t>
            </a:r>
            <a:endParaRPr/>
          </a:p>
        </p:txBody>
      </p:sp>
      <p:sp>
        <p:nvSpPr>
          <p:cNvPr id="1739" name="Google Shape;1739;g27f7a576e42_0_86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6" name="Shape 1746"/>
        <p:cNvGrpSpPr/>
        <p:nvPr/>
      </p:nvGrpSpPr>
      <p:grpSpPr>
        <a:xfrm>
          <a:off x="0" y="0"/>
          <a:ext cx="0" cy="0"/>
          <a:chOff x="0" y="0"/>
          <a:chExt cx="0" cy="0"/>
        </a:xfrm>
      </p:grpSpPr>
      <p:sp>
        <p:nvSpPr>
          <p:cNvPr id="1747" name="Google Shape;1747;g27f7a576e42_0_8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8" name="Google Shape;1748;g27f7a576e42_0_8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_______ between objects can cause a change in </a:t>
            </a:r>
            <a:r>
              <a:rPr b="1" lang="en-US"/>
              <a:t>motion</a:t>
            </a:r>
            <a:r>
              <a:rPr lang="en-US"/>
              <a:t>.</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[Forces]</a:t>
            </a:r>
            <a:endParaRPr/>
          </a:p>
          <a:p>
            <a:pPr indent="0" lvl="0" marL="0" rtl="0" algn="l">
              <a:lnSpc>
                <a:spcPct val="100000"/>
              </a:lnSpc>
              <a:spcBef>
                <a:spcPts val="0"/>
              </a:spcBef>
              <a:spcAft>
                <a:spcPts val="0"/>
              </a:spcAft>
              <a:buSzPts val="1400"/>
              <a:buNone/>
            </a:pPr>
            <a:r>
              <a:t/>
            </a:r>
            <a:endParaRPr/>
          </a:p>
        </p:txBody>
      </p:sp>
      <p:sp>
        <p:nvSpPr>
          <p:cNvPr id="1749" name="Google Shape;1749;g27f7a576e42_0_8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5" name="Shape 1755"/>
        <p:cNvGrpSpPr/>
        <p:nvPr/>
      </p:nvGrpSpPr>
      <p:grpSpPr>
        <a:xfrm>
          <a:off x="0" y="0"/>
          <a:ext cx="0" cy="0"/>
          <a:chOff x="0" y="0"/>
          <a:chExt cx="0" cy="0"/>
        </a:xfrm>
      </p:grpSpPr>
      <p:sp>
        <p:nvSpPr>
          <p:cNvPr id="1756" name="Google Shape;1756;g27f7a576e42_0_8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7" name="Google Shape;1757;g27f7a576e42_0_88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3600"/>
              <a:buNone/>
            </a:pPr>
            <a:r>
              <a:rPr lang="en-US"/>
              <a:t>True or False:  The greater the force, the greater the change in </a:t>
            </a:r>
            <a:r>
              <a:rPr b="1" lang="en-US"/>
              <a:t>motion</a:t>
            </a:r>
            <a:r>
              <a:rPr lang="en-US"/>
              <a:t>.</a:t>
            </a:r>
            <a:endParaRPr/>
          </a:p>
          <a:p>
            <a:pPr indent="0" lvl="0" marL="0" rtl="0" algn="ctr">
              <a:spcBef>
                <a:spcPts val="0"/>
              </a:spcBef>
              <a:spcAft>
                <a:spcPts val="0"/>
              </a:spcAft>
              <a:buSzPts val="3600"/>
              <a:buNone/>
            </a:pPr>
            <a:r>
              <a:t/>
            </a:r>
            <a:endParaRPr/>
          </a:p>
          <a:p>
            <a:pPr indent="-304800" lvl="0" marL="457200" rtl="0" algn="l">
              <a:spcBef>
                <a:spcPts val="0"/>
              </a:spcBef>
              <a:spcAft>
                <a:spcPts val="0"/>
              </a:spcAft>
              <a:buClr>
                <a:schemeClr val="dk1"/>
              </a:buClr>
              <a:buSzPts val="1200"/>
              <a:buFont typeface="Calibri"/>
              <a:buAutoNum type="alphaUcPeriod"/>
            </a:pPr>
            <a:r>
              <a:rPr lang="en-US"/>
              <a:t>True</a:t>
            </a:r>
            <a:endParaRPr/>
          </a:p>
          <a:p>
            <a:pPr indent="-304800" lvl="0" marL="457200" rtl="0" algn="l">
              <a:spcBef>
                <a:spcPts val="0"/>
              </a:spcBef>
              <a:spcAft>
                <a:spcPts val="0"/>
              </a:spcAft>
              <a:buClr>
                <a:schemeClr val="dk1"/>
              </a:buClr>
              <a:buSzPts val="1200"/>
              <a:buFont typeface="Calibri"/>
              <a:buAutoNum type="alphaUcPeriod"/>
            </a:pPr>
            <a:r>
              <a:rPr lang="en-US"/>
              <a:t>False</a:t>
            </a:r>
            <a:endParaRPr/>
          </a:p>
        </p:txBody>
      </p:sp>
      <p:sp>
        <p:nvSpPr>
          <p:cNvPr id="1758" name="Google Shape;1758;g27f7a576e42_0_88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7e576c1a67_0_3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g27e576c1a67_0_3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What is </a:t>
            </a:r>
            <a:r>
              <a:rPr lang="en-US"/>
              <a:t>direction</a:t>
            </a:r>
            <a:r>
              <a:rPr b="0" lang="en-US"/>
              <a:t>? </a:t>
            </a:r>
            <a:endParaRPr b="0"/>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a:t>
            </a:r>
            <a:r>
              <a:rPr lang="en-US"/>
              <a:t>Direction is where something moves or points</a:t>
            </a:r>
            <a:r>
              <a:rPr lang="en-US"/>
              <a:t>.</a:t>
            </a:r>
            <a:r>
              <a:rPr b="0" lang="en-US"/>
              <a:t>]</a:t>
            </a:r>
            <a:endParaRPr/>
          </a:p>
        </p:txBody>
      </p:sp>
      <p:sp>
        <p:nvSpPr>
          <p:cNvPr id="227" name="Google Shape;227;g27e576c1a67_0_3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4" name="Shape 1764"/>
        <p:cNvGrpSpPr/>
        <p:nvPr/>
      </p:nvGrpSpPr>
      <p:grpSpPr>
        <a:xfrm>
          <a:off x="0" y="0"/>
          <a:ext cx="0" cy="0"/>
          <a:chOff x="0" y="0"/>
          <a:chExt cx="0" cy="0"/>
        </a:xfrm>
      </p:grpSpPr>
      <p:sp>
        <p:nvSpPr>
          <p:cNvPr id="1765" name="Google Shape;1765;g27f7a576e42_0_8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6" name="Google Shape;1766;g27f7a576e42_0_8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3600"/>
              <a:buNone/>
            </a:pPr>
            <a:r>
              <a:rPr lang="en-US"/>
              <a:t>True: the greater the force, the greater the change in </a:t>
            </a:r>
            <a:r>
              <a:rPr b="1" lang="en-US"/>
              <a:t>motion</a:t>
            </a:r>
            <a:r>
              <a:rPr lang="en-US"/>
              <a:t>.</a:t>
            </a:r>
            <a:endParaRPr/>
          </a:p>
        </p:txBody>
      </p:sp>
      <p:sp>
        <p:nvSpPr>
          <p:cNvPr id="1767" name="Google Shape;1767;g27f7a576e42_0_89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3" name="Shape 1773"/>
        <p:cNvGrpSpPr/>
        <p:nvPr/>
      </p:nvGrpSpPr>
      <p:grpSpPr>
        <a:xfrm>
          <a:off x="0" y="0"/>
          <a:ext cx="0" cy="0"/>
          <a:chOff x="0" y="0"/>
          <a:chExt cx="0" cy="0"/>
        </a:xfrm>
      </p:grpSpPr>
      <p:sp>
        <p:nvSpPr>
          <p:cNvPr id="1774" name="Google Shape;1774;g27f7a576e42_0_90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5" name="Google Shape;1775;g27f7a576e42_0_9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examples of </a:t>
            </a:r>
            <a:r>
              <a:rPr b="1" lang="en-US"/>
              <a:t>motion</a:t>
            </a:r>
            <a:r>
              <a:rPr b="1" lang="en-US"/>
              <a:t>.</a:t>
            </a:r>
            <a:endParaRPr/>
          </a:p>
        </p:txBody>
      </p:sp>
      <p:sp>
        <p:nvSpPr>
          <p:cNvPr id="1776" name="Google Shape;1776;g27f7a576e42_0_9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0" name="Shape 1780"/>
        <p:cNvGrpSpPr/>
        <p:nvPr/>
      </p:nvGrpSpPr>
      <p:grpSpPr>
        <a:xfrm>
          <a:off x="0" y="0"/>
          <a:ext cx="0" cy="0"/>
          <a:chOff x="0" y="0"/>
          <a:chExt cx="0" cy="0"/>
        </a:xfrm>
      </p:grpSpPr>
      <p:sp>
        <p:nvSpPr>
          <p:cNvPr id="1781" name="Google Shape;1781;g27f7a576e42_0_9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2" name="Google Shape;1782;g27f7a576e42_0_90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The three bicyclists are in </a:t>
            </a:r>
            <a:r>
              <a:rPr b="1" lang="en-US"/>
              <a:t>motion</a:t>
            </a:r>
            <a:r>
              <a:rPr lang="en-US"/>
              <a:t>. They are moving from one place to another.</a:t>
            </a:r>
            <a:endParaRPr/>
          </a:p>
          <a:p>
            <a:pPr indent="0" lvl="0" marL="0" rtl="0" algn="l">
              <a:lnSpc>
                <a:spcPct val="100000"/>
              </a:lnSpc>
              <a:spcBef>
                <a:spcPts val="0"/>
              </a:spcBef>
              <a:spcAft>
                <a:spcPts val="0"/>
              </a:spcAft>
              <a:buSzPts val="1400"/>
              <a:buNone/>
            </a:pPr>
            <a:r>
              <a:t/>
            </a:r>
            <a:endParaRPr/>
          </a:p>
        </p:txBody>
      </p:sp>
      <p:sp>
        <p:nvSpPr>
          <p:cNvPr id="1783" name="Google Shape;1783;g27f7a576e42_0_90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8" name="Shape 1788"/>
        <p:cNvGrpSpPr/>
        <p:nvPr/>
      </p:nvGrpSpPr>
      <p:grpSpPr>
        <a:xfrm>
          <a:off x="0" y="0"/>
          <a:ext cx="0" cy="0"/>
          <a:chOff x="0" y="0"/>
          <a:chExt cx="0" cy="0"/>
        </a:xfrm>
      </p:grpSpPr>
      <p:sp>
        <p:nvSpPr>
          <p:cNvPr id="1789" name="Google Shape;1789;g27f7a576e42_0_9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0" name="Google Shape;1790;g27f7a576e42_0_9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The puppy is in </a:t>
            </a:r>
            <a:r>
              <a:rPr b="1" lang="en-US"/>
              <a:t>motion</a:t>
            </a:r>
            <a:r>
              <a:rPr lang="en-US"/>
              <a:t>. The puppy is moving from one place to another.</a:t>
            </a:r>
            <a:endParaRPr/>
          </a:p>
        </p:txBody>
      </p:sp>
      <p:sp>
        <p:nvSpPr>
          <p:cNvPr id="1791" name="Google Shape;1791;g27f7a576e42_0_9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6" name="Shape 1796"/>
        <p:cNvGrpSpPr/>
        <p:nvPr/>
      </p:nvGrpSpPr>
      <p:grpSpPr>
        <a:xfrm>
          <a:off x="0" y="0"/>
          <a:ext cx="0" cy="0"/>
          <a:chOff x="0" y="0"/>
          <a:chExt cx="0" cy="0"/>
        </a:xfrm>
      </p:grpSpPr>
      <p:sp>
        <p:nvSpPr>
          <p:cNvPr id="1797" name="Google Shape;1797;g27f7a576e42_0_9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8" name="Google Shape;1798;g27f7a576e42_0_9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1799" name="Google Shape;1799;g27f7a576e42_0_9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2" name="Shape 1802"/>
        <p:cNvGrpSpPr/>
        <p:nvPr/>
      </p:nvGrpSpPr>
      <p:grpSpPr>
        <a:xfrm>
          <a:off x="0" y="0"/>
          <a:ext cx="0" cy="0"/>
          <a:chOff x="0" y="0"/>
          <a:chExt cx="0" cy="0"/>
        </a:xfrm>
      </p:grpSpPr>
      <p:sp>
        <p:nvSpPr>
          <p:cNvPr id="1803" name="Google Shape;1803;g27f7a576e42_0_9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4" name="Google Shape;1804;g27f7a576e42_0_9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What is motion? </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t>[Motion is moving from one place to another.]</a:t>
            </a:r>
            <a:endParaRPr/>
          </a:p>
        </p:txBody>
      </p:sp>
      <p:sp>
        <p:nvSpPr>
          <p:cNvPr id="1805" name="Google Shape;1805;g27f7a576e42_0_92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0" name="Shape 1810"/>
        <p:cNvGrpSpPr/>
        <p:nvPr/>
      </p:nvGrpSpPr>
      <p:grpSpPr>
        <a:xfrm>
          <a:off x="0" y="0"/>
          <a:ext cx="0" cy="0"/>
          <a:chOff x="0" y="0"/>
          <a:chExt cx="0" cy="0"/>
        </a:xfrm>
      </p:grpSpPr>
      <p:sp>
        <p:nvSpPr>
          <p:cNvPr id="1811" name="Google Shape;1811;g27f7a576e42_0_9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2" name="Google Shape;1812;g27f7a576e42_0_9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non-examples of </a:t>
            </a:r>
            <a:r>
              <a:rPr b="1" lang="en-US"/>
              <a:t>motion</a:t>
            </a:r>
            <a:r>
              <a:rPr lang="en-US"/>
              <a:t>.</a:t>
            </a:r>
            <a:endParaRPr/>
          </a:p>
        </p:txBody>
      </p:sp>
      <p:sp>
        <p:nvSpPr>
          <p:cNvPr id="1813" name="Google Shape;1813;g27f7a576e42_0_9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7" name="Shape 1817"/>
        <p:cNvGrpSpPr/>
        <p:nvPr/>
      </p:nvGrpSpPr>
      <p:grpSpPr>
        <a:xfrm>
          <a:off x="0" y="0"/>
          <a:ext cx="0" cy="0"/>
          <a:chOff x="0" y="0"/>
          <a:chExt cx="0" cy="0"/>
        </a:xfrm>
      </p:grpSpPr>
      <p:sp>
        <p:nvSpPr>
          <p:cNvPr id="1818" name="Google Shape;1818;g27f7a576e42_0_9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9" name="Google Shape;1819;g27f7a576e42_0_9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Trees in the woods are not in </a:t>
            </a:r>
            <a:r>
              <a:rPr b="1" lang="en-US"/>
              <a:t>motion</a:t>
            </a:r>
            <a:r>
              <a:rPr lang="en-US"/>
              <a:t>. They do not move from one place to another.</a:t>
            </a:r>
            <a:endParaRPr/>
          </a:p>
        </p:txBody>
      </p:sp>
      <p:sp>
        <p:nvSpPr>
          <p:cNvPr id="1820" name="Google Shape;1820;g27f7a576e42_0_93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5" name="Shape 1825"/>
        <p:cNvGrpSpPr/>
        <p:nvPr/>
      </p:nvGrpSpPr>
      <p:grpSpPr>
        <a:xfrm>
          <a:off x="0" y="0"/>
          <a:ext cx="0" cy="0"/>
          <a:chOff x="0" y="0"/>
          <a:chExt cx="0" cy="0"/>
        </a:xfrm>
      </p:grpSpPr>
      <p:sp>
        <p:nvSpPr>
          <p:cNvPr id="1826" name="Google Shape;1826;g27f7a576e42_0_9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7" name="Google Shape;1827;g27f7a576e42_0_94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a:t>The Statue of Liberty is not in </a:t>
            </a:r>
            <a:r>
              <a:rPr b="1" lang="en-US"/>
              <a:t>motion</a:t>
            </a:r>
            <a:r>
              <a:rPr lang="en-US"/>
              <a:t>. The statue does not move from one place to another. </a:t>
            </a:r>
            <a:endParaRPr/>
          </a:p>
        </p:txBody>
      </p:sp>
      <p:sp>
        <p:nvSpPr>
          <p:cNvPr id="1828" name="Google Shape;1828;g27f7a576e42_0_94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3" name="Shape 1833"/>
        <p:cNvGrpSpPr/>
        <p:nvPr/>
      </p:nvGrpSpPr>
      <p:grpSpPr>
        <a:xfrm>
          <a:off x="0" y="0"/>
          <a:ext cx="0" cy="0"/>
          <a:chOff x="0" y="0"/>
          <a:chExt cx="0" cy="0"/>
        </a:xfrm>
      </p:grpSpPr>
      <p:sp>
        <p:nvSpPr>
          <p:cNvPr id="1834" name="Google Shape;1834;g27f7a576e42_0_95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5" name="Google Shape;1835;g27f7a576e42_0_9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1836" name="Google Shape;1836;g27f7a576e42_0_9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4" name="Google Shape;234;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That is the basic definition, but there is a bit more you need to know. </a:t>
            </a:r>
            <a:endParaRPr/>
          </a:p>
        </p:txBody>
      </p:sp>
      <p:sp>
        <p:nvSpPr>
          <p:cNvPr id="235" name="Google Shape;235;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9" name="Shape 1839"/>
        <p:cNvGrpSpPr/>
        <p:nvPr/>
      </p:nvGrpSpPr>
      <p:grpSpPr>
        <a:xfrm>
          <a:off x="0" y="0"/>
          <a:ext cx="0" cy="0"/>
          <a:chOff x="0" y="0"/>
          <a:chExt cx="0" cy="0"/>
        </a:xfrm>
      </p:grpSpPr>
      <p:sp>
        <p:nvSpPr>
          <p:cNvPr id="1840" name="Google Shape;1840;g27f7a576e42_0_9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1" name="Google Shape;1841;g27f7a576e42_0_95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600"/>
              <a:buFont typeface="Arial"/>
              <a:buNone/>
            </a:pPr>
            <a:r>
              <a:rPr lang="en-US"/>
              <a:t>Why is the puppy in motion, but the Statue of Liberty is not?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[Because the puppy is </a:t>
            </a:r>
            <a:r>
              <a:rPr b="1" lang="en-US"/>
              <a:t>moving from one place to another</a:t>
            </a:r>
            <a:r>
              <a:rPr lang="en-US"/>
              <a:t>. The Statue of Liberty does not move.]</a:t>
            </a:r>
            <a:endParaRPr/>
          </a:p>
        </p:txBody>
      </p:sp>
      <p:sp>
        <p:nvSpPr>
          <p:cNvPr id="1842" name="Google Shape;1842;g27f7a576e42_0_95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0" name="Shape 1850"/>
        <p:cNvGrpSpPr/>
        <p:nvPr/>
      </p:nvGrpSpPr>
      <p:grpSpPr>
        <a:xfrm>
          <a:off x="0" y="0"/>
          <a:ext cx="0" cy="0"/>
          <a:chOff x="0" y="0"/>
          <a:chExt cx="0" cy="0"/>
        </a:xfrm>
      </p:grpSpPr>
      <p:sp>
        <p:nvSpPr>
          <p:cNvPr id="1851" name="Google Shape;1851;g27f7a576e42_0_9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2" name="Google Shape;1852;g27f7a576e42_0_9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can also break down the term </a:t>
            </a:r>
            <a:r>
              <a:rPr b="1" lang="en-US"/>
              <a:t>motion </a:t>
            </a:r>
            <a:r>
              <a:rPr lang="en-US"/>
              <a:t>into different word parts to help us remember the meaning.  Let’s take a look!</a:t>
            </a:r>
            <a:endParaRPr/>
          </a:p>
        </p:txBody>
      </p:sp>
      <p:sp>
        <p:nvSpPr>
          <p:cNvPr id="1853" name="Google Shape;1853;g27f7a576e42_0_9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7" name="Shape 1857"/>
        <p:cNvGrpSpPr/>
        <p:nvPr/>
      </p:nvGrpSpPr>
      <p:grpSpPr>
        <a:xfrm>
          <a:off x="0" y="0"/>
          <a:ext cx="0" cy="0"/>
          <a:chOff x="0" y="0"/>
          <a:chExt cx="0" cy="0"/>
        </a:xfrm>
      </p:grpSpPr>
      <p:sp>
        <p:nvSpPr>
          <p:cNvPr id="1858" name="Google Shape;1858;g27f7a576e42_0_9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9" name="Google Shape;1859;g27f7a576e42_0_97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can break up the term </a:t>
            </a:r>
            <a:r>
              <a:rPr b="1" lang="en-US"/>
              <a:t>motion</a:t>
            </a:r>
            <a:r>
              <a:rPr lang="en-US"/>
              <a:t> into two parts: root and suffix.</a:t>
            </a:r>
            <a:endParaRPr/>
          </a:p>
        </p:txBody>
      </p:sp>
      <p:sp>
        <p:nvSpPr>
          <p:cNvPr id="1860" name="Google Shape;1860;g27f7a576e42_0_97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9" name="Shape 1869"/>
        <p:cNvGrpSpPr/>
        <p:nvPr/>
      </p:nvGrpSpPr>
      <p:grpSpPr>
        <a:xfrm>
          <a:off x="0" y="0"/>
          <a:ext cx="0" cy="0"/>
          <a:chOff x="0" y="0"/>
          <a:chExt cx="0" cy="0"/>
        </a:xfrm>
      </p:grpSpPr>
      <p:sp>
        <p:nvSpPr>
          <p:cNvPr id="1870" name="Google Shape;1870;g27f7a576e42_0_9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1" name="Google Shape;1871;g27f7a576e42_0_98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First, we have the root “mot” which means movement or change in position. In this word, it indicates that </a:t>
            </a:r>
            <a:r>
              <a:rPr b="1" lang="en-US"/>
              <a:t>motion</a:t>
            </a:r>
            <a:r>
              <a:rPr lang="en-US"/>
              <a:t> involves movement or a change in position.</a:t>
            </a:r>
            <a:endParaRPr/>
          </a:p>
        </p:txBody>
      </p:sp>
      <p:sp>
        <p:nvSpPr>
          <p:cNvPr id="1872" name="Google Shape;1872;g27f7a576e42_0_98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0" name="Shape 1880"/>
        <p:cNvGrpSpPr/>
        <p:nvPr/>
      </p:nvGrpSpPr>
      <p:grpSpPr>
        <a:xfrm>
          <a:off x="0" y="0"/>
          <a:ext cx="0" cy="0"/>
          <a:chOff x="0" y="0"/>
          <a:chExt cx="0" cy="0"/>
        </a:xfrm>
      </p:grpSpPr>
      <p:sp>
        <p:nvSpPr>
          <p:cNvPr id="1881" name="Google Shape;1881;g27f7a576e42_0_9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2" name="Google Shape;1882;g27f7a576e42_0_99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-ion is the suffix. The “-ion” suffix means an action, process, or result. Now let’s put it all together. </a:t>
            </a:r>
            <a:endParaRPr/>
          </a:p>
        </p:txBody>
      </p:sp>
      <p:sp>
        <p:nvSpPr>
          <p:cNvPr id="1883" name="Google Shape;1883;g27f7a576e42_0_99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1" name="Shape 1891"/>
        <p:cNvGrpSpPr/>
        <p:nvPr/>
      </p:nvGrpSpPr>
      <p:grpSpPr>
        <a:xfrm>
          <a:off x="0" y="0"/>
          <a:ext cx="0" cy="0"/>
          <a:chOff x="0" y="0"/>
          <a:chExt cx="0" cy="0"/>
        </a:xfrm>
      </p:grpSpPr>
      <p:sp>
        <p:nvSpPr>
          <p:cNvPr id="1892" name="Google Shape;1892;g27f7a576e42_0_100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3" name="Google Shape;1893;g27f7a576e42_0_100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when we put it all together, </a:t>
            </a:r>
            <a:r>
              <a:rPr b="1" lang="en-US"/>
              <a:t>motion </a:t>
            </a:r>
            <a:r>
              <a:rPr lang="en-US"/>
              <a:t>means the action of moving or changing position.</a:t>
            </a:r>
            <a:endParaRPr/>
          </a:p>
        </p:txBody>
      </p:sp>
      <p:sp>
        <p:nvSpPr>
          <p:cNvPr id="1894" name="Google Shape;1894;g27f7a576e42_0_100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3" name="Shape 1903"/>
        <p:cNvGrpSpPr/>
        <p:nvPr/>
      </p:nvGrpSpPr>
      <p:grpSpPr>
        <a:xfrm>
          <a:off x="0" y="0"/>
          <a:ext cx="0" cy="0"/>
          <a:chOff x="0" y="0"/>
          <a:chExt cx="0" cy="0"/>
        </a:xfrm>
      </p:grpSpPr>
      <p:sp>
        <p:nvSpPr>
          <p:cNvPr id="1904" name="Google Shape;1904;g27f7a576e42_0_10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5" name="Google Shape;1905;g27f7a576e42_0_10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1906" name="Google Shape;1906;g27f7a576e42_0_10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9" name="Shape 1909"/>
        <p:cNvGrpSpPr/>
        <p:nvPr/>
      </p:nvGrpSpPr>
      <p:grpSpPr>
        <a:xfrm>
          <a:off x="0" y="0"/>
          <a:ext cx="0" cy="0"/>
          <a:chOff x="0" y="0"/>
          <a:chExt cx="0" cy="0"/>
        </a:xfrm>
      </p:grpSpPr>
      <p:sp>
        <p:nvSpPr>
          <p:cNvPr id="1910" name="Google Shape;1910;g27f7a576e42_0_10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1" name="Google Shape;1911;g27f7a576e42_0_10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How can we use the word parts of </a:t>
            </a:r>
            <a:r>
              <a:rPr b="1" lang="en-US"/>
              <a:t>motio</a:t>
            </a:r>
            <a:r>
              <a:rPr b="1" lang="en-US"/>
              <a:t>n</a:t>
            </a:r>
            <a:r>
              <a:rPr lang="en-US"/>
              <a:t> to help us remember the definition of the term?</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root mot means movement or change in position. </a:t>
            </a:r>
            <a:endParaRPr/>
          </a:p>
          <a:p>
            <a:pPr indent="0" lvl="0" marL="0" rtl="0" algn="l">
              <a:lnSpc>
                <a:spcPct val="100000"/>
              </a:lnSpc>
              <a:spcBef>
                <a:spcPts val="0"/>
              </a:spcBef>
              <a:spcAft>
                <a:spcPts val="0"/>
              </a:spcAft>
              <a:buSzPts val="1400"/>
              <a:buNone/>
            </a:pPr>
            <a:r>
              <a:t/>
            </a:r>
            <a:endParaRPr/>
          </a:p>
          <a:p>
            <a:pPr indent="0" lvl="0" marL="0" rtl="0" algn="l">
              <a:spcBef>
                <a:spcPts val="0"/>
              </a:spcBef>
              <a:spcAft>
                <a:spcPts val="0"/>
              </a:spcAft>
              <a:buSzPts val="1400"/>
              <a:buNone/>
            </a:pPr>
            <a:r>
              <a:rPr lang="en-US"/>
              <a:t>-ion is the suffix meaning an action, process, or result.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400"/>
              <a:buFont typeface="Arial"/>
              <a:buNone/>
            </a:pPr>
            <a:r>
              <a:rPr lang="en-US"/>
              <a:t>So when we put it all together, </a:t>
            </a:r>
            <a:r>
              <a:rPr b="1" lang="en-US"/>
              <a:t>motion</a:t>
            </a:r>
            <a:r>
              <a:rPr lang="en-US"/>
              <a:t> is the action of moving or changing position.]</a:t>
            </a:r>
            <a:endParaRPr/>
          </a:p>
          <a:p>
            <a:pPr indent="0" lvl="0" marL="0" rtl="0" algn="l">
              <a:lnSpc>
                <a:spcPct val="100000"/>
              </a:lnSpc>
              <a:spcBef>
                <a:spcPts val="0"/>
              </a:spcBef>
              <a:spcAft>
                <a:spcPts val="0"/>
              </a:spcAft>
              <a:buClr>
                <a:schemeClr val="dk1"/>
              </a:buClr>
              <a:buSzPts val="1400"/>
              <a:buFont typeface="Arial"/>
              <a:buNone/>
            </a:pPr>
            <a:r>
              <a:t/>
            </a:r>
            <a:endParaRPr/>
          </a:p>
        </p:txBody>
      </p:sp>
      <p:sp>
        <p:nvSpPr>
          <p:cNvPr id="1912" name="Google Shape;1912;g27f7a576e42_0_10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1" name="Shape 1921"/>
        <p:cNvGrpSpPr/>
        <p:nvPr/>
      </p:nvGrpSpPr>
      <p:grpSpPr>
        <a:xfrm>
          <a:off x="0" y="0"/>
          <a:ext cx="0" cy="0"/>
          <a:chOff x="0" y="0"/>
          <a:chExt cx="0" cy="0"/>
        </a:xfrm>
      </p:grpSpPr>
      <p:sp>
        <p:nvSpPr>
          <p:cNvPr id="1922" name="Google Shape;1922;g27f7a576e42_0_10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3" name="Google Shape;1923;g27f7a576e42_0_10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1924" name="Google Shape;1924;g27f7a576e42_0_103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8" name="Shape 1928"/>
        <p:cNvGrpSpPr/>
        <p:nvPr/>
      </p:nvGrpSpPr>
      <p:grpSpPr>
        <a:xfrm>
          <a:off x="0" y="0"/>
          <a:ext cx="0" cy="0"/>
          <a:chOff x="0" y="0"/>
          <a:chExt cx="0" cy="0"/>
        </a:xfrm>
      </p:grpSpPr>
      <p:sp>
        <p:nvSpPr>
          <p:cNvPr id="1929" name="Google Shape;1929;g27f7a576e42_0_10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0" name="Google Shape;1930;g27f7a576e42_0_10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Motion</a:t>
            </a:r>
            <a:r>
              <a:rPr lang="en-US"/>
              <a:t> is moving from one place to another.</a:t>
            </a:r>
            <a:endParaRPr b="0"/>
          </a:p>
          <a:p>
            <a:pPr indent="0" lvl="0" marL="0" rtl="0" algn="l">
              <a:lnSpc>
                <a:spcPct val="100000"/>
              </a:lnSpc>
              <a:spcBef>
                <a:spcPts val="0"/>
              </a:spcBef>
              <a:spcAft>
                <a:spcPts val="0"/>
              </a:spcAft>
              <a:buSzPts val="1400"/>
              <a:buNone/>
            </a:pPr>
            <a:r>
              <a:t/>
            </a:r>
            <a:endParaRPr/>
          </a:p>
        </p:txBody>
      </p:sp>
      <p:sp>
        <p:nvSpPr>
          <p:cNvPr id="1931" name="Google Shape;1931;g27f7a576e42_0_103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7e576c1a67_0_44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g27e576c1a67_0_4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Up and down are two ways to describe an object’s </a:t>
            </a:r>
            <a:r>
              <a:rPr b="1" lang="en-US"/>
              <a:t>direction</a:t>
            </a:r>
            <a:r>
              <a:rPr lang="en-US" sz="1200">
                <a:solidFill>
                  <a:schemeClr val="dk1"/>
                </a:solidFill>
              </a:rPr>
              <a:t>. For example, the position of the </a:t>
            </a:r>
            <a:r>
              <a:rPr lang="en-US"/>
              <a:t>roller coaster car on the left is an example of the down </a:t>
            </a:r>
            <a:r>
              <a:rPr b="1" lang="en-US"/>
              <a:t>direction</a:t>
            </a:r>
            <a:r>
              <a:rPr lang="en-US"/>
              <a:t> - the roller coaster car is moving down. The roller coaster car on the right is an example of the up </a:t>
            </a:r>
            <a:r>
              <a:rPr b="1" lang="en-US"/>
              <a:t>direction</a:t>
            </a:r>
            <a:r>
              <a:rPr lang="en-US"/>
              <a:t> - the roller coaster car is moving up.</a:t>
            </a: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6" name="Shape 1936"/>
        <p:cNvGrpSpPr/>
        <p:nvPr/>
      </p:nvGrpSpPr>
      <p:grpSpPr>
        <a:xfrm>
          <a:off x="0" y="0"/>
          <a:ext cx="0" cy="0"/>
          <a:chOff x="0" y="0"/>
          <a:chExt cx="0" cy="0"/>
        </a:xfrm>
      </p:grpSpPr>
      <p:sp>
        <p:nvSpPr>
          <p:cNvPr id="1937" name="Google Shape;1937;g27f7a576e42_0_10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8" name="Google Shape;1938;g27f7a576e42_0_10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b="1" lang="en-US"/>
              <a:t>motion</a:t>
            </a:r>
            <a:r>
              <a:rPr lang="en-US">
                <a:solidFill>
                  <a:srgbClr val="242424"/>
                </a:solidFill>
              </a:rPr>
              <a:t>. </a:t>
            </a:r>
            <a:endParaRPr/>
          </a:p>
        </p:txBody>
      </p:sp>
      <p:sp>
        <p:nvSpPr>
          <p:cNvPr id="1939" name="Google Shape;1939;g27f7a576e42_0_10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7" name="Shape 1947"/>
        <p:cNvGrpSpPr/>
        <p:nvPr/>
      </p:nvGrpSpPr>
      <p:grpSpPr>
        <a:xfrm>
          <a:off x="0" y="0"/>
          <a:ext cx="0" cy="0"/>
          <a:chOff x="0" y="0"/>
          <a:chExt cx="0" cy="0"/>
        </a:xfrm>
      </p:grpSpPr>
      <p:sp>
        <p:nvSpPr>
          <p:cNvPr id="1948" name="Google Shape;1948;g27f7a576e42_0_10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9" name="Google Shape;1949;g27f7a576e42_0_105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does </a:t>
            </a:r>
            <a:r>
              <a:rPr b="1" lang="en-US">
                <a:solidFill>
                  <a:srgbClr val="242424"/>
                </a:solidFill>
              </a:rPr>
              <a:t>motion</a:t>
            </a:r>
            <a:r>
              <a:rPr lang="en-US">
                <a:solidFill>
                  <a:srgbClr val="242424"/>
                </a:solidFill>
              </a:rPr>
              <a:t> 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b="1" lang="en-US"/>
              <a:t>motion</a:t>
            </a:r>
            <a:r>
              <a:rPr b="1" lang="en-US"/>
              <a:t>.</a:t>
            </a:r>
            <a:endParaRPr>
              <a:solidFill>
                <a:schemeClr val="dk1"/>
              </a:solidFill>
            </a:endParaRPr>
          </a:p>
        </p:txBody>
      </p:sp>
      <p:sp>
        <p:nvSpPr>
          <p:cNvPr id="1950" name="Google Shape;1950;g27f7a576e42_0_105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9" name="Shape 1969"/>
        <p:cNvGrpSpPr/>
        <p:nvPr/>
      </p:nvGrpSpPr>
      <p:grpSpPr>
        <a:xfrm>
          <a:off x="0" y="0"/>
          <a:ext cx="0" cy="0"/>
          <a:chOff x="0" y="0"/>
          <a:chExt cx="0" cy="0"/>
        </a:xfrm>
      </p:grpSpPr>
      <p:sp>
        <p:nvSpPr>
          <p:cNvPr id="1970" name="Google Shape;1970;g27f7a576e42_0_10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1" name="Google Shape;1971;g27f7a576e42_0_107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picture of</a:t>
            </a:r>
            <a:r>
              <a:rPr lang="en-US"/>
              <a:t> </a:t>
            </a:r>
            <a:r>
              <a:rPr b="1" lang="en-US"/>
              <a:t>motion</a:t>
            </a:r>
            <a:r>
              <a:rPr b="1" lang="en-US" sz="1200">
                <a:solidFill>
                  <a:schemeClr val="dk1"/>
                </a:solidFill>
              </a:rPr>
              <a:t> </a:t>
            </a:r>
            <a:r>
              <a:rPr lang="en-US" sz="1200">
                <a:solidFill>
                  <a:schemeClr val="dk1"/>
                </a:solidFill>
              </a:rPr>
              <a:t>from these four choices</a:t>
            </a:r>
            <a:r>
              <a:rPr lang="en-US"/>
              <a:t>.</a:t>
            </a:r>
            <a:endParaRPr/>
          </a:p>
        </p:txBody>
      </p:sp>
      <p:sp>
        <p:nvSpPr>
          <p:cNvPr id="1972" name="Google Shape;1972;g27f7a576e42_0_107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9" name="Shape 1989"/>
        <p:cNvGrpSpPr/>
        <p:nvPr/>
      </p:nvGrpSpPr>
      <p:grpSpPr>
        <a:xfrm>
          <a:off x="0" y="0"/>
          <a:ext cx="0" cy="0"/>
          <a:chOff x="0" y="0"/>
          <a:chExt cx="0" cy="0"/>
        </a:xfrm>
      </p:grpSpPr>
      <p:sp>
        <p:nvSpPr>
          <p:cNvPr id="1990" name="Google Shape;1990;g27f7a576e42_0_10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1" name="Google Shape;1991;g27f7a576e42_0_109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This is the picture that shows </a:t>
            </a:r>
            <a:r>
              <a:rPr b="1" lang="en-US"/>
              <a:t>motion</a:t>
            </a:r>
            <a:r>
              <a:rPr b="1" lang="en-US"/>
              <a:t>.</a:t>
            </a:r>
            <a:endParaRPr/>
          </a:p>
        </p:txBody>
      </p:sp>
      <p:sp>
        <p:nvSpPr>
          <p:cNvPr id="1992" name="Google Shape;1992;g27f7a576e42_0_109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0" name="Shape 2010"/>
        <p:cNvGrpSpPr/>
        <p:nvPr/>
      </p:nvGrpSpPr>
      <p:grpSpPr>
        <a:xfrm>
          <a:off x="0" y="0"/>
          <a:ext cx="0" cy="0"/>
          <a:chOff x="0" y="0"/>
          <a:chExt cx="0" cy="0"/>
        </a:xfrm>
      </p:grpSpPr>
      <p:sp>
        <p:nvSpPr>
          <p:cNvPr id="2011" name="Google Shape;2011;g27f7a576e42_0_11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2" name="Google Shape;2012;g27f7a576e42_0_11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Here is the Frayer model filled in with a picture of </a:t>
            </a:r>
            <a:r>
              <a:rPr b="1" lang="en-US"/>
              <a:t>motion</a:t>
            </a:r>
            <a:r>
              <a:rPr b="1" lang="en-US"/>
              <a:t>.</a:t>
            </a:r>
            <a:endParaRPr>
              <a:solidFill>
                <a:schemeClr val="dk1"/>
              </a:solidFill>
            </a:endParaRPr>
          </a:p>
        </p:txBody>
      </p:sp>
      <p:sp>
        <p:nvSpPr>
          <p:cNvPr id="2013" name="Google Shape;2013;g27f7a576e42_0_11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3" name="Shape 2033"/>
        <p:cNvGrpSpPr/>
        <p:nvPr/>
      </p:nvGrpSpPr>
      <p:grpSpPr>
        <a:xfrm>
          <a:off x="0" y="0"/>
          <a:ext cx="0" cy="0"/>
          <a:chOff x="0" y="0"/>
          <a:chExt cx="0" cy="0"/>
        </a:xfrm>
      </p:grpSpPr>
      <p:sp>
        <p:nvSpPr>
          <p:cNvPr id="2034" name="Google Shape;2034;g27f7a576e42_0_11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5" name="Google Shape;2035;g27f7a576e42_0_11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definition of </a:t>
            </a:r>
            <a:r>
              <a:rPr b="1" lang="en-US"/>
              <a:t>motion</a:t>
            </a:r>
            <a:r>
              <a:rPr b="1" lang="en-US" sz="1200">
                <a:solidFill>
                  <a:schemeClr val="dk1"/>
                </a:solidFill>
              </a:rPr>
              <a:t> </a:t>
            </a:r>
            <a:r>
              <a:rPr lang="en-US" sz="1200">
                <a:solidFill>
                  <a:schemeClr val="dk1"/>
                </a:solidFill>
              </a:rPr>
              <a:t>from these four choices.</a:t>
            </a:r>
            <a:endParaRPr sz="1200">
              <a:solidFill>
                <a:schemeClr val="dk1"/>
              </a:solidFill>
            </a:endParaRPr>
          </a:p>
        </p:txBody>
      </p:sp>
      <p:sp>
        <p:nvSpPr>
          <p:cNvPr id="2036" name="Google Shape;2036;g27f7a576e42_0_11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4" name="Shape 2054"/>
        <p:cNvGrpSpPr/>
        <p:nvPr/>
      </p:nvGrpSpPr>
      <p:grpSpPr>
        <a:xfrm>
          <a:off x="0" y="0"/>
          <a:ext cx="0" cy="0"/>
          <a:chOff x="0" y="0"/>
          <a:chExt cx="0" cy="0"/>
        </a:xfrm>
      </p:grpSpPr>
      <p:sp>
        <p:nvSpPr>
          <p:cNvPr id="2055" name="Google Shape;2055;g27f7a576e42_0_11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6" name="Google Shape;2056;g27f7a576e42_0_115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“Moving from one place to another” is correct! This is the definition of </a:t>
            </a:r>
            <a:r>
              <a:rPr b="1" lang="en-US"/>
              <a:t>motion</a:t>
            </a:r>
            <a:r>
              <a:rPr b="1" lang="en-US"/>
              <a:t>.</a:t>
            </a:r>
            <a:endParaRPr sz="1200">
              <a:solidFill>
                <a:schemeClr val="dk1"/>
              </a:solidFill>
            </a:endParaRPr>
          </a:p>
        </p:txBody>
      </p:sp>
      <p:sp>
        <p:nvSpPr>
          <p:cNvPr id="2057" name="Google Shape;2057;g27f7a576e42_0_115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6" name="Shape 2076"/>
        <p:cNvGrpSpPr/>
        <p:nvPr/>
      </p:nvGrpSpPr>
      <p:grpSpPr>
        <a:xfrm>
          <a:off x="0" y="0"/>
          <a:ext cx="0" cy="0"/>
          <a:chOff x="0" y="0"/>
          <a:chExt cx="0" cy="0"/>
        </a:xfrm>
      </p:grpSpPr>
      <p:sp>
        <p:nvSpPr>
          <p:cNvPr id="2077" name="Google Shape;2077;g27f7a576e42_0_11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8" name="Google Shape;2078;g27f7a576e42_0_117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Here is the Frayer Model with a picture and the definition filled in for </a:t>
            </a:r>
            <a:r>
              <a:rPr b="1" lang="en-US"/>
              <a:t>motion</a:t>
            </a:r>
            <a:r>
              <a:rPr b="1" lang="en-US"/>
              <a:t>: </a:t>
            </a:r>
            <a:r>
              <a:rPr lang="en-US"/>
              <a:t> Moving from one place to another.</a:t>
            </a:r>
            <a:endParaRPr>
              <a:solidFill>
                <a:schemeClr val="dk1"/>
              </a:solidFill>
            </a:endParaRPr>
          </a:p>
        </p:txBody>
      </p:sp>
      <p:sp>
        <p:nvSpPr>
          <p:cNvPr id="2079" name="Google Shape;2079;g27f7a576e42_0_117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0" name="Shape 2100"/>
        <p:cNvGrpSpPr/>
        <p:nvPr/>
      </p:nvGrpSpPr>
      <p:grpSpPr>
        <a:xfrm>
          <a:off x="0" y="0"/>
          <a:ext cx="0" cy="0"/>
          <a:chOff x="0" y="0"/>
          <a:chExt cx="0" cy="0"/>
        </a:xfrm>
      </p:grpSpPr>
      <p:sp>
        <p:nvSpPr>
          <p:cNvPr id="2101" name="Google Shape;2101;g27f7a576e42_0_12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2" name="Google Shape;2102;g27f7a576e42_0_120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example of </a:t>
            </a:r>
            <a:r>
              <a:rPr b="1" lang="en-US"/>
              <a:t>motion</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from these four choices. </a:t>
            </a:r>
            <a:endParaRPr sz="1200">
              <a:solidFill>
                <a:schemeClr val="dk1"/>
              </a:solidFill>
            </a:endParaRPr>
          </a:p>
        </p:txBody>
      </p:sp>
      <p:sp>
        <p:nvSpPr>
          <p:cNvPr id="2103" name="Google Shape;2103;g27f7a576e42_0_120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1" name="Shape 2121"/>
        <p:cNvGrpSpPr/>
        <p:nvPr/>
      </p:nvGrpSpPr>
      <p:grpSpPr>
        <a:xfrm>
          <a:off x="0" y="0"/>
          <a:ext cx="0" cy="0"/>
          <a:chOff x="0" y="0"/>
          <a:chExt cx="0" cy="0"/>
        </a:xfrm>
      </p:grpSpPr>
      <p:sp>
        <p:nvSpPr>
          <p:cNvPr id="2122" name="Google Shape;2122;g27f7a576e42_0_12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3" name="Google Shape;2123;g27f7a576e42_0_12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“Water flowing over a waterfall” is correct! This is an example of </a:t>
            </a:r>
            <a:r>
              <a:rPr b="1" lang="en-US"/>
              <a:t>motion</a:t>
            </a:r>
            <a:r>
              <a:rPr b="1" lang="en-US"/>
              <a:t>.</a:t>
            </a:r>
            <a:endParaRPr sz="1200">
              <a:solidFill>
                <a:schemeClr val="dk1"/>
              </a:solidFill>
            </a:endParaRPr>
          </a:p>
        </p:txBody>
      </p:sp>
      <p:sp>
        <p:nvSpPr>
          <p:cNvPr id="2124" name="Google Shape;2124;g27f7a576e42_0_12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7e576c1a67_0_73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g27e576c1a67_0_7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Left and right are two other ways to describe direction. For example, the sign on the left is pointing in the left </a:t>
            </a:r>
            <a:r>
              <a:rPr b="1" lang="en-US"/>
              <a:t>direction</a:t>
            </a:r>
            <a:r>
              <a:rPr lang="en-US"/>
              <a:t>. The sign on the right is pointing in the right </a:t>
            </a:r>
            <a:r>
              <a:rPr b="1" lang="en-US"/>
              <a:t>direction</a:t>
            </a:r>
            <a:r>
              <a:rPr lang="en-US"/>
              <a:t>.</a:t>
            </a:r>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3" name="Shape 2143"/>
        <p:cNvGrpSpPr/>
        <p:nvPr/>
      </p:nvGrpSpPr>
      <p:grpSpPr>
        <a:xfrm>
          <a:off x="0" y="0"/>
          <a:ext cx="0" cy="0"/>
          <a:chOff x="0" y="0"/>
          <a:chExt cx="0" cy="0"/>
        </a:xfrm>
      </p:grpSpPr>
      <p:sp>
        <p:nvSpPr>
          <p:cNvPr id="2144" name="Google Shape;2144;g27f7a576e42_0_12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5" name="Google Shape;2145;g27f7a576e42_0_12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sz="1100"/>
              <a:t>Here is the Frayer Model with a picture, definition, and an example of </a:t>
            </a:r>
            <a:r>
              <a:rPr b="1" lang="en-US" sz="1100"/>
              <a:t>motion</a:t>
            </a:r>
            <a:r>
              <a:rPr lang="en-US" sz="1100"/>
              <a:t>: </a:t>
            </a:r>
            <a:r>
              <a:rPr lang="en-US"/>
              <a:t>Water flowing over a waterfall</a:t>
            </a:r>
            <a:r>
              <a:rPr lang="en-US"/>
              <a:t>.</a:t>
            </a:r>
            <a:endParaRPr sz="1100">
              <a:solidFill>
                <a:schemeClr val="dk1"/>
              </a:solidFill>
            </a:endParaRPr>
          </a:p>
        </p:txBody>
      </p:sp>
      <p:sp>
        <p:nvSpPr>
          <p:cNvPr id="2146" name="Google Shape;2146;g27f7a576e42_0_124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8" name="Shape 2168"/>
        <p:cNvGrpSpPr/>
        <p:nvPr/>
      </p:nvGrpSpPr>
      <p:grpSpPr>
        <a:xfrm>
          <a:off x="0" y="0"/>
          <a:ext cx="0" cy="0"/>
          <a:chOff x="0" y="0"/>
          <a:chExt cx="0" cy="0"/>
        </a:xfrm>
      </p:grpSpPr>
      <p:sp>
        <p:nvSpPr>
          <p:cNvPr id="2169" name="Google Shape;2169;g27f7a576e42_0_12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0" name="Google Shape;2170;g27f7a576e42_0_12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a:t>
            </a:r>
            <a:r>
              <a:rPr lang="en-US"/>
              <a:t>does motion impact</a:t>
            </a:r>
            <a:r>
              <a:rPr lang="en-US" sz="1200">
                <a:solidFill>
                  <a:schemeClr val="dk1"/>
                </a:solidFill>
                <a:latin typeface="Calibri"/>
                <a:ea typeface="Calibri"/>
                <a:cs typeface="Calibri"/>
                <a:sym typeface="Calibri"/>
              </a:rPr>
              <a:t> my life?” from these four choices. </a:t>
            </a:r>
            <a:endParaRPr sz="1200">
              <a:solidFill>
                <a:schemeClr val="dk1"/>
              </a:solidFill>
            </a:endParaRPr>
          </a:p>
        </p:txBody>
      </p:sp>
      <p:sp>
        <p:nvSpPr>
          <p:cNvPr id="2171" name="Google Shape;2171;g27f7a576e42_0_126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9" name="Shape 2189"/>
        <p:cNvGrpSpPr/>
        <p:nvPr/>
      </p:nvGrpSpPr>
      <p:grpSpPr>
        <a:xfrm>
          <a:off x="0" y="0"/>
          <a:ext cx="0" cy="0"/>
          <a:chOff x="0" y="0"/>
          <a:chExt cx="0" cy="0"/>
        </a:xfrm>
      </p:grpSpPr>
      <p:sp>
        <p:nvSpPr>
          <p:cNvPr id="2190" name="Google Shape;2190;g27f7a576e42_0_12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1" name="Google Shape;2191;g27f7a576e42_0_128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“Motion helps us get out of bed and get to school.” That is correct! This is an example of how </a:t>
            </a:r>
            <a:r>
              <a:rPr b="1" lang="en-US"/>
              <a:t>motion</a:t>
            </a:r>
            <a:r>
              <a:rPr b="1" lang="en-US"/>
              <a:t> </a:t>
            </a:r>
            <a:r>
              <a:rPr lang="en-US"/>
              <a:t>impacts your life.</a:t>
            </a:r>
            <a:endParaRPr sz="1200">
              <a:solidFill>
                <a:schemeClr val="dk1"/>
              </a:solidFill>
            </a:endParaRPr>
          </a:p>
        </p:txBody>
      </p:sp>
      <p:sp>
        <p:nvSpPr>
          <p:cNvPr id="2192" name="Google Shape;2192;g27f7a576e42_0_128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1" name="Shape 2211"/>
        <p:cNvGrpSpPr/>
        <p:nvPr/>
      </p:nvGrpSpPr>
      <p:grpSpPr>
        <a:xfrm>
          <a:off x="0" y="0"/>
          <a:ext cx="0" cy="0"/>
          <a:chOff x="0" y="0"/>
          <a:chExt cx="0" cy="0"/>
        </a:xfrm>
      </p:grpSpPr>
      <p:sp>
        <p:nvSpPr>
          <p:cNvPr id="2212" name="Google Shape;2212;g27f7a576e42_0_13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3" name="Google Shape;2213;g27f7a576e42_0_130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rPr>
              <a:t>Here is the Frayer Model with a picture, definition, example, and a correct response to “how d</a:t>
            </a:r>
            <a:r>
              <a:rPr lang="en-US"/>
              <a:t>oes </a:t>
            </a:r>
            <a:r>
              <a:rPr b="1" lang="en-US"/>
              <a:t>motion</a:t>
            </a:r>
            <a:r>
              <a:rPr b="1" lang="en-US" sz="1200">
                <a:solidFill>
                  <a:schemeClr val="dk1"/>
                </a:solidFill>
              </a:rPr>
              <a:t> </a:t>
            </a:r>
            <a:r>
              <a:rPr lang="en-US" sz="1200">
                <a:solidFill>
                  <a:schemeClr val="dk1"/>
                </a:solidFill>
              </a:rPr>
              <a:t>impact my life?”: </a:t>
            </a:r>
            <a:r>
              <a:rPr lang="en-US"/>
              <a:t>Motion helps us get out of bed and get to school</a:t>
            </a:r>
            <a:r>
              <a:rPr lang="en-US"/>
              <a:t>.</a:t>
            </a:r>
            <a:endParaRPr/>
          </a:p>
        </p:txBody>
      </p:sp>
      <p:sp>
        <p:nvSpPr>
          <p:cNvPr id="2214" name="Google Shape;2214;g27f7a576e42_0_130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7" name="Shape 2237"/>
        <p:cNvGrpSpPr/>
        <p:nvPr/>
      </p:nvGrpSpPr>
      <p:grpSpPr>
        <a:xfrm>
          <a:off x="0" y="0"/>
          <a:ext cx="0" cy="0"/>
          <a:chOff x="0" y="0"/>
          <a:chExt cx="0" cy="0"/>
        </a:xfrm>
      </p:grpSpPr>
      <p:sp>
        <p:nvSpPr>
          <p:cNvPr id="2238" name="Google Shape;2238;g27f7a576e42_0_13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9" name="Google Shape;2239;g27f7a576e42_0_13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2240" name="Google Shape;2240;g27f7a576e42_0_133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4" name="Shape 2244"/>
        <p:cNvGrpSpPr/>
        <p:nvPr/>
      </p:nvGrpSpPr>
      <p:grpSpPr>
        <a:xfrm>
          <a:off x="0" y="0"/>
          <a:ext cx="0" cy="0"/>
          <a:chOff x="0" y="0"/>
          <a:chExt cx="0" cy="0"/>
        </a:xfrm>
      </p:grpSpPr>
      <p:sp>
        <p:nvSpPr>
          <p:cNvPr id="2245" name="Google Shape;2245;g27f7a576e42_0_13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6" name="Google Shape;2246;g27f7a576e42_0_13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Motion </a:t>
            </a:r>
            <a:r>
              <a:rPr lang="en-US"/>
              <a:t>is moving from one place to another</a:t>
            </a:r>
            <a:r>
              <a:rPr lang="en-US"/>
              <a:t>.</a:t>
            </a:r>
            <a:endParaRPr b="0"/>
          </a:p>
          <a:p>
            <a:pPr indent="0" lvl="0" marL="0" rtl="0" algn="l">
              <a:lnSpc>
                <a:spcPct val="100000"/>
              </a:lnSpc>
              <a:spcBef>
                <a:spcPts val="0"/>
              </a:spcBef>
              <a:spcAft>
                <a:spcPts val="0"/>
              </a:spcAft>
              <a:buSzPts val="1400"/>
              <a:buNone/>
            </a:pPr>
            <a:r>
              <a:t/>
            </a:r>
            <a:endParaRPr/>
          </a:p>
        </p:txBody>
      </p:sp>
      <p:sp>
        <p:nvSpPr>
          <p:cNvPr id="2247" name="Google Shape;2247;g27f7a576e42_0_133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2" name="Shape 2252"/>
        <p:cNvGrpSpPr/>
        <p:nvPr/>
      </p:nvGrpSpPr>
      <p:grpSpPr>
        <a:xfrm>
          <a:off x="0" y="0"/>
          <a:ext cx="0" cy="0"/>
          <a:chOff x="0" y="0"/>
          <a:chExt cx="0" cy="0"/>
        </a:xfrm>
      </p:grpSpPr>
      <p:sp>
        <p:nvSpPr>
          <p:cNvPr id="2253" name="Google Shape;2253;g27f7a576e42_0_13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4" name="Google Shape;2254;g27f7a576e42_0_13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Let’s reflect once more on our big question. Our “big question” is:</a:t>
            </a:r>
            <a:r>
              <a:rPr b="1" lang="en-US"/>
              <a:t> How do direction and speed impact the motion of objects in the world around us?</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a:t>Does anyone have any additional examples to share that haven’t been discussed yet? </a:t>
            </a:r>
            <a:endParaRPr/>
          </a:p>
        </p:txBody>
      </p:sp>
      <p:sp>
        <p:nvSpPr>
          <p:cNvPr id="2255" name="Google Shape;2255;g27f7a576e42_0_13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0" name="Shape 2260"/>
        <p:cNvGrpSpPr/>
        <p:nvPr/>
      </p:nvGrpSpPr>
      <p:grpSpPr>
        <a:xfrm>
          <a:off x="0" y="0"/>
          <a:ext cx="0" cy="0"/>
          <a:chOff x="0" y="0"/>
          <a:chExt cx="0" cy="0"/>
        </a:xfrm>
      </p:grpSpPr>
      <p:sp>
        <p:nvSpPr>
          <p:cNvPr id="2261" name="Google Shape;2261;g27e68c1a8e3_0_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2" name="Google Shape;2262;g27e68c1a8e3_0_8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*This is the simulation for motion. Feel free to record different segments of the safari. Select ‘Playback’ (at the top) to view what you recorded. Be sure to emphasize the relationship between motion and speed (i.e. objects that appear to be </a:t>
            </a:r>
            <a:r>
              <a:rPr b="1" lang="en-US"/>
              <a:t>moving</a:t>
            </a:r>
            <a:r>
              <a:rPr lang="en-US"/>
              <a:t> quicker have a higher </a:t>
            </a:r>
            <a:r>
              <a:rPr b="1" lang="en-US"/>
              <a:t>speed</a:t>
            </a:r>
            <a:r>
              <a:rPr lang="en-US"/>
              <a:t>). </a:t>
            </a:r>
            <a:endParaRPr/>
          </a:p>
          <a:p>
            <a:pPr indent="0" lvl="0" marL="0" rtl="0" algn="l">
              <a:lnSpc>
                <a:spcPct val="100000"/>
              </a:lnSpc>
              <a:spcBef>
                <a:spcPts val="0"/>
              </a:spcBef>
              <a:spcAft>
                <a:spcPts val="0"/>
              </a:spcAft>
              <a:buSzPts val="1400"/>
              <a:buNone/>
            </a:pPr>
            <a:r>
              <a:t/>
            </a:r>
            <a:endParaRPr/>
          </a:p>
        </p:txBody>
      </p:sp>
      <p:sp>
        <p:nvSpPr>
          <p:cNvPr id="2263" name="Google Shape;2263;g27e68c1a8e3_0_8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1" name="Shape 2271"/>
        <p:cNvGrpSpPr/>
        <p:nvPr/>
      </p:nvGrpSpPr>
      <p:grpSpPr>
        <a:xfrm>
          <a:off x="0" y="0"/>
          <a:ext cx="0" cy="0"/>
          <a:chOff x="0" y="0"/>
          <a:chExt cx="0" cy="0"/>
        </a:xfrm>
      </p:grpSpPr>
      <p:sp>
        <p:nvSpPr>
          <p:cNvPr id="2272" name="Google Shape;2272;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3" name="Google Shape;2273;p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Thanks for watching, and please continue watching CAPs available from this website.  </a:t>
            </a:r>
            <a:endParaRPr/>
          </a:p>
        </p:txBody>
      </p:sp>
      <p:sp>
        <p:nvSpPr>
          <p:cNvPr id="2274" name="Google Shape;2274;p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7" name="Shape 2277"/>
        <p:cNvGrpSpPr/>
        <p:nvPr/>
      </p:nvGrpSpPr>
      <p:grpSpPr>
        <a:xfrm>
          <a:off x="0" y="0"/>
          <a:ext cx="0" cy="0"/>
          <a:chOff x="0" y="0"/>
          <a:chExt cx="0" cy="0"/>
        </a:xfrm>
      </p:grpSpPr>
      <p:sp>
        <p:nvSpPr>
          <p:cNvPr id="2278" name="Google Shape;2278;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79" name="Google Shape;2279;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7e576c1a67_0_76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g27e576c1a67_0_76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Forwards and backwards are two other ways to describe </a:t>
            </a:r>
            <a:r>
              <a:rPr b="1" lang="en-US"/>
              <a:t>direction</a:t>
            </a:r>
            <a:r>
              <a:rPr lang="en-US"/>
              <a:t>. The runner is </a:t>
            </a:r>
            <a:r>
              <a:rPr lang="en-US"/>
              <a:t>moving</a:t>
            </a:r>
            <a:r>
              <a:rPr lang="en-US"/>
              <a:t> in the forward </a:t>
            </a:r>
            <a:r>
              <a:rPr b="1" lang="en-US"/>
              <a:t>direction</a:t>
            </a:r>
            <a:r>
              <a:rPr lang="en-US"/>
              <a:t>. The soccer player is flipping in the backward </a:t>
            </a:r>
            <a:r>
              <a:rPr b="1" lang="en-US"/>
              <a:t>direction</a:t>
            </a:r>
            <a:r>
              <a:rPr lang="en-US"/>
              <a: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Today, we’ll be learning about the word: </a:t>
            </a:r>
            <a:r>
              <a:rPr b="1" lang="en-US"/>
              <a:t>Direction</a:t>
            </a:r>
            <a:r>
              <a:rPr lang="en-US"/>
              <a:t>.</a:t>
            </a:r>
            <a:endParaRPr/>
          </a:p>
        </p:txBody>
      </p:sp>
      <p:sp>
        <p:nvSpPr>
          <p:cNvPr id="123" name="Google Shape;123;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d96993b0a5_0_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gd96993b0a5_0_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263" name="Google Shape;263;gd96993b0a5_0_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7430209113_0_10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g27430209113_0_10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3600"/>
              <a:buNone/>
            </a:pPr>
            <a:r>
              <a:rPr lang="en-US"/>
              <a:t>_____ and _____ are two ways to describe the </a:t>
            </a:r>
            <a:r>
              <a:rPr b="1" lang="en-US"/>
              <a:t>direction</a:t>
            </a:r>
            <a:r>
              <a:rPr b="1" i="1" lang="en-US"/>
              <a:t> </a:t>
            </a:r>
            <a:r>
              <a:rPr lang="en-US"/>
              <a:t>of the roller coaster cars.</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[Up, down]</a:t>
            </a:r>
            <a:endParaRPr/>
          </a:p>
        </p:txBody>
      </p:sp>
      <p:sp>
        <p:nvSpPr>
          <p:cNvPr id="269" name="Google Shape;269;g27430209113_0_10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7e576c1a67_0_7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 name="Google Shape;277;g27e576c1a67_0_7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600"/>
              <a:buFont typeface="Arial"/>
              <a:buNone/>
            </a:pPr>
            <a:r>
              <a:rPr lang="en-US"/>
              <a:t>_____ and _____ are two ways to describe the </a:t>
            </a:r>
            <a:r>
              <a:rPr b="1" lang="en-US"/>
              <a:t>direction</a:t>
            </a:r>
            <a:r>
              <a:rPr b="1" i="1" lang="en-US"/>
              <a:t> </a:t>
            </a:r>
            <a:r>
              <a:rPr lang="en-US"/>
              <a:t>of the roller coaster cars.</a:t>
            </a:r>
            <a:endParaRPr/>
          </a:p>
          <a:p>
            <a:pPr indent="0" lvl="0" marL="0" rtl="0" algn="l">
              <a:spcBef>
                <a:spcPts val="0"/>
              </a:spcBef>
              <a:spcAft>
                <a:spcPts val="0"/>
              </a:spcAft>
              <a:buClr>
                <a:schemeClr val="dk1"/>
              </a:buClr>
              <a:buSzPts val="3600"/>
              <a:buFont typeface="Arial"/>
              <a:buNone/>
            </a:pPr>
            <a:r>
              <a:t/>
            </a:r>
            <a:endParaRPr/>
          </a:p>
          <a:p>
            <a:pPr indent="0" lvl="0" marL="0" rtl="0" algn="l">
              <a:spcBef>
                <a:spcPts val="0"/>
              </a:spcBef>
              <a:spcAft>
                <a:spcPts val="0"/>
              </a:spcAft>
              <a:buClr>
                <a:schemeClr val="dk1"/>
              </a:buClr>
              <a:buSzPts val="3600"/>
              <a:buFont typeface="Arial"/>
              <a:buNone/>
            </a:pPr>
            <a:r>
              <a:rPr lang="en-US"/>
              <a:t>[Up, down]</a:t>
            </a:r>
            <a:endParaRPr/>
          </a:p>
        </p:txBody>
      </p:sp>
      <p:sp>
        <p:nvSpPr>
          <p:cNvPr id="278" name="Google Shape;278;g27e576c1a67_0_7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5f381583a0_0_9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7" name="Google Shape;287;g25f381583a0_0_99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True or False:  Up and down describe the </a:t>
            </a:r>
            <a:r>
              <a:rPr b="1" lang="en-US"/>
              <a:t>direction</a:t>
            </a:r>
            <a:r>
              <a:rPr lang="en-US"/>
              <a:t> of the two arrows.</a:t>
            </a:r>
            <a:endParaRPr/>
          </a:p>
          <a:p>
            <a:pPr indent="0" lvl="0" marL="0" rtl="0" algn="ctr">
              <a:spcBef>
                <a:spcPts val="0"/>
              </a:spcBef>
              <a:spcAft>
                <a:spcPts val="0"/>
              </a:spcAft>
              <a:buNone/>
            </a:pPr>
            <a:r>
              <a:t/>
            </a:r>
            <a:endParaRPr/>
          </a:p>
          <a:p>
            <a:pPr indent="-304800" lvl="0" marL="457200" rtl="0" algn="l">
              <a:spcBef>
                <a:spcPts val="0"/>
              </a:spcBef>
              <a:spcAft>
                <a:spcPts val="0"/>
              </a:spcAft>
              <a:buClr>
                <a:schemeClr val="dk1"/>
              </a:buClr>
              <a:buSzPts val="1200"/>
              <a:buFont typeface="Calibri"/>
              <a:buAutoNum type="alphaUcPeriod"/>
            </a:pPr>
            <a:r>
              <a:rPr lang="en-US"/>
              <a:t>True</a:t>
            </a:r>
            <a:endParaRPr/>
          </a:p>
          <a:p>
            <a:pPr indent="-304800" lvl="0" marL="457200" rtl="0" algn="l">
              <a:spcBef>
                <a:spcPts val="0"/>
              </a:spcBef>
              <a:spcAft>
                <a:spcPts val="0"/>
              </a:spcAft>
              <a:buClr>
                <a:schemeClr val="dk1"/>
              </a:buClr>
              <a:buSzPts val="1200"/>
              <a:buFont typeface="Calibri"/>
              <a:buAutoNum type="alphaUcPeriod"/>
            </a:pPr>
            <a:r>
              <a:rPr lang="en-US"/>
              <a:t>False</a:t>
            </a:r>
            <a:endParaRPr/>
          </a:p>
        </p:txBody>
      </p:sp>
      <p:sp>
        <p:nvSpPr>
          <p:cNvPr id="288" name="Google Shape;288;g25f381583a0_0_99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27e576c1a67_0_7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 name="Google Shape;296;g27e576c1a67_0_7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3600"/>
              <a:buFont typeface="Arial"/>
              <a:buNone/>
            </a:pPr>
            <a:r>
              <a:rPr lang="en-US"/>
              <a:t>False:  The </a:t>
            </a:r>
            <a:r>
              <a:rPr b="1" lang="en-US"/>
              <a:t>direction</a:t>
            </a:r>
            <a:r>
              <a:rPr lang="en-US"/>
              <a:t> of the two arrows is </a:t>
            </a:r>
            <a:r>
              <a:rPr b="1" lang="en-US"/>
              <a:t>not</a:t>
            </a:r>
            <a:r>
              <a:rPr lang="en-US"/>
              <a:t> up and down</a:t>
            </a:r>
            <a:r>
              <a:rPr lang="en-US"/>
              <a:t>. The </a:t>
            </a:r>
            <a:r>
              <a:rPr b="1" lang="en-US"/>
              <a:t>direction</a:t>
            </a:r>
            <a:r>
              <a:rPr lang="en-US"/>
              <a:t> of the two arrows is left and right.</a:t>
            </a:r>
            <a:endParaRPr/>
          </a:p>
          <a:p>
            <a:pPr indent="0" lvl="0" marL="0" rtl="0" algn="l">
              <a:lnSpc>
                <a:spcPct val="100000"/>
              </a:lnSpc>
              <a:spcBef>
                <a:spcPts val="0"/>
              </a:spcBef>
              <a:spcAft>
                <a:spcPts val="0"/>
              </a:spcAft>
              <a:buSzPts val="1400"/>
              <a:buNone/>
            </a:pPr>
            <a:r>
              <a:t/>
            </a:r>
            <a:endParaRPr/>
          </a:p>
        </p:txBody>
      </p:sp>
      <p:sp>
        <p:nvSpPr>
          <p:cNvPr id="297" name="Google Shape;297;g27e576c1a67_0_7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7e576c1a67_0_7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 name="Google Shape;305;g27e576c1a67_0_77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600"/>
              <a:buFont typeface="Arial"/>
              <a:buNone/>
            </a:pPr>
            <a:r>
              <a:rPr lang="en-US"/>
              <a:t>The _______ </a:t>
            </a:r>
            <a:r>
              <a:rPr b="1" lang="en-US"/>
              <a:t>direction</a:t>
            </a:r>
            <a:r>
              <a:rPr lang="en-US"/>
              <a:t> describes the runner and the _______  </a:t>
            </a:r>
            <a:r>
              <a:rPr b="1" lang="en-US"/>
              <a:t>direction</a:t>
            </a:r>
            <a:r>
              <a:rPr lang="en-US"/>
              <a:t> describes the soccer player.</a:t>
            </a:r>
            <a:endParaRPr/>
          </a:p>
          <a:p>
            <a:pPr indent="0" lvl="0" marL="0" rtl="0" algn="l">
              <a:lnSpc>
                <a:spcPct val="100000"/>
              </a:lnSpc>
              <a:spcBef>
                <a:spcPts val="0"/>
              </a:spcBef>
              <a:spcAft>
                <a:spcPts val="0"/>
              </a:spcAft>
              <a:buSzPts val="3600"/>
              <a:buNone/>
            </a:pPr>
            <a:r>
              <a:t/>
            </a:r>
            <a:endParaRPr/>
          </a:p>
          <a:p>
            <a:pPr indent="0" lvl="0" marL="0" rtl="0" algn="l">
              <a:lnSpc>
                <a:spcPct val="100000"/>
              </a:lnSpc>
              <a:spcBef>
                <a:spcPts val="0"/>
              </a:spcBef>
              <a:spcAft>
                <a:spcPts val="0"/>
              </a:spcAft>
              <a:buSzPts val="3600"/>
              <a:buNone/>
            </a:pPr>
            <a:r>
              <a:rPr lang="en-US"/>
              <a:t>[forward, backward]</a:t>
            </a:r>
            <a:endParaRPr/>
          </a:p>
        </p:txBody>
      </p:sp>
      <p:sp>
        <p:nvSpPr>
          <p:cNvPr id="306" name="Google Shape;306;g27e576c1a67_0_77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27e576c1a67_0_7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 name="Google Shape;314;g27e576c1a67_0_78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3600"/>
              <a:buNone/>
            </a:pPr>
            <a:r>
              <a:rPr lang="en-US"/>
              <a:t>The _______ </a:t>
            </a:r>
            <a:r>
              <a:rPr b="1" lang="en-US"/>
              <a:t>direction</a:t>
            </a:r>
            <a:r>
              <a:rPr lang="en-US"/>
              <a:t> describes the runner and the _______  </a:t>
            </a:r>
            <a:r>
              <a:rPr b="1" lang="en-US"/>
              <a:t>direction</a:t>
            </a:r>
            <a:r>
              <a:rPr lang="en-US"/>
              <a:t> describes the soccer player.</a:t>
            </a:r>
            <a:endParaRPr/>
          </a:p>
          <a:p>
            <a:pPr indent="0" lvl="0" marL="0" rtl="0" algn="l">
              <a:spcBef>
                <a:spcPts val="0"/>
              </a:spcBef>
              <a:spcAft>
                <a:spcPts val="0"/>
              </a:spcAft>
              <a:buSzPts val="3600"/>
              <a:buNone/>
            </a:pPr>
            <a:r>
              <a:t/>
            </a:r>
            <a:endParaRPr/>
          </a:p>
          <a:p>
            <a:pPr indent="0" lvl="0" marL="0" rtl="0" algn="l">
              <a:spcBef>
                <a:spcPts val="0"/>
              </a:spcBef>
              <a:spcAft>
                <a:spcPts val="0"/>
              </a:spcAft>
              <a:buClr>
                <a:schemeClr val="dk1"/>
              </a:buClr>
              <a:buSzPts val="3600"/>
              <a:buFont typeface="Arial"/>
              <a:buNone/>
            </a:pPr>
            <a:r>
              <a:rPr lang="en-US"/>
              <a:t>[forward, backwards]</a:t>
            </a:r>
            <a:endParaRPr/>
          </a:p>
        </p:txBody>
      </p:sp>
      <p:sp>
        <p:nvSpPr>
          <p:cNvPr id="315" name="Google Shape;315;g27e576c1a67_0_78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5e11802ac4_0_4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3" name="Google Shape;323;g25e11802ac4_0_4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examples of </a:t>
            </a:r>
            <a:r>
              <a:rPr b="1" lang="en-US"/>
              <a:t>direction</a:t>
            </a:r>
            <a:r>
              <a:rPr b="1" lang="en-US"/>
              <a:t>.</a:t>
            </a:r>
            <a:endParaRPr/>
          </a:p>
        </p:txBody>
      </p:sp>
      <p:sp>
        <p:nvSpPr>
          <p:cNvPr id="324" name="Google Shape;324;g25e11802ac4_0_4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7e576c1a67_0_7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g27e576c1a67_0_79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The space shuttle is pointed and moving </a:t>
            </a:r>
            <a:r>
              <a:rPr b="1" lang="en-US"/>
              <a:t>up</a:t>
            </a:r>
            <a:r>
              <a:rPr lang="en-US"/>
              <a:t>. This tells us the </a:t>
            </a:r>
            <a:r>
              <a:rPr b="1" lang="en-US"/>
              <a:t>direction</a:t>
            </a:r>
            <a:r>
              <a:rPr lang="en-US"/>
              <a:t> of the space shuttle is </a:t>
            </a:r>
            <a:r>
              <a:rPr b="1" lang="en-US"/>
              <a:t>up</a:t>
            </a:r>
            <a:r>
              <a:rPr lang="en-US"/>
              <a:t>.</a:t>
            </a:r>
            <a:endParaRPr/>
          </a:p>
          <a:p>
            <a:pPr indent="0" lvl="0" marL="0" rtl="0" algn="l">
              <a:lnSpc>
                <a:spcPct val="100000"/>
              </a:lnSpc>
              <a:spcBef>
                <a:spcPts val="0"/>
              </a:spcBef>
              <a:spcAft>
                <a:spcPts val="0"/>
              </a:spcAft>
              <a:buSzPts val="1400"/>
              <a:buNone/>
            </a:pPr>
            <a:r>
              <a:t/>
            </a:r>
            <a:endParaRPr/>
          </a:p>
        </p:txBody>
      </p:sp>
      <p:sp>
        <p:nvSpPr>
          <p:cNvPr id="331" name="Google Shape;331;g27e576c1a67_0_79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27e576c1a67_0_8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8" name="Google Shape;338;g27e576c1a67_0_80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The bowling ball is pointed and moving </a:t>
            </a:r>
            <a:r>
              <a:rPr b="1" lang="en-US"/>
              <a:t>forward</a:t>
            </a:r>
            <a:r>
              <a:rPr lang="en-US"/>
              <a:t>. This tells us the </a:t>
            </a:r>
            <a:r>
              <a:rPr b="1" lang="en-US"/>
              <a:t>direction</a:t>
            </a:r>
            <a:r>
              <a:rPr lang="en-US"/>
              <a:t> of the bowling ball is </a:t>
            </a:r>
            <a:r>
              <a:rPr b="1" lang="en-US"/>
              <a:t>forward</a:t>
            </a:r>
            <a:r>
              <a:rPr lang="en-US"/>
              <a:t>.</a:t>
            </a:r>
            <a:endParaRPr/>
          </a:p>
        </p:txBody>
      </p:sp>
      <p:sp>
        <p:nvSpPr>
          <p:cNvPr id="339" name="Google Shape;339;g27e576c1a67_0_80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7e68c1a8e3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g27e68c1a8e3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Our “big question” is: </a:t>
            </a:r>
            <a:r>
              <a:rPr b="1" lang="en-US"/>
              <a:t>How do direction and speed impact the motion of objects in the world around us?</a:t>
            </a:r>
            <a:endParaRPr b="0"/>
          </a:p>
          <a:p>
            <a:pPr indent="0" lvl="0" marL="0" rtl="0" algn="l">
              <a:lnSpc>
                <a:spcPct val="100000"/>
              </a:lnSpc>
              <a:spcBef>
                <a:spcPts val="0"/>
              </a:spcBef>
              <a:spcAft>
                <a:spcPts val="0"/>
              </a:spcAft>
              <a:buSzPts val="1400"/>
              <a:buNone/>
            </a:pPr>
            <a:r>
              <a:rPr b="0" lang="en-US"/>
              <a:t>[Pause and illicit predictions from students.]</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I love all these thoughtful scientific hypotheses!  Be sure to keep this question and your predictions in mind as we move through these next few lessons, and we’ll continue to revisit it.</a:t>
            </a:r>
            <a:endParaRPr/>
          </a:p>
        </p:txBody>
      </p:sp>
      <p:sp>
        <p:nvSpPr>
          <p:cNvPr id="132" name="Google Shape;132;g27e68c1a8e3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5e11802ac4_0_5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g25e11802ac4_0_59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347" name="Google Shape;347;g25e11802ac4_0_59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27e576c1a67_0_8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2" name="Google Shape;352;g27e576c1a67_0_88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What is direction? </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t>[Direction is where something moves or points.]</a:t>
            </a:r>
            <a:endParaRPr/>
          </a:p>
        </p:txBody>
      </p:sp>
      <p:sp>
        <p:nvSpPr>
          <p:cNvPr id="353" name="Google Shape;353;g27e576c1a67_0_88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25e11802ac4_0_6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 name="Google Shape;360;g25e11802ac4_0_6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non-examples of </a:t>
            </a:r>
            <a:r>
              <a:rPr b="1" lang="en-US"/>
              <a:t>direction</a:t>
            </a:r>
            <a:r>
              <a:rPr lang="en-US"/>
              <a:t>.</a:t>
            </a:r>
            <a:endParaRPr/>
          </a:p>
        </p:txBody>
      </p:sp>
      <p:sp>
        <p:nvSpPr>
          <p:cNvPr id="361" name="Google Shape;361;g25e11802ac4_0_69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25e11802ac4_0_8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7" name="Google Shape;367;g25e11802ac4_0_8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pile of rocks are not moving or pointing anywhere, so they do not have a </a:t>
            </a:r>
            <a:r>
              <a:rPr b="1" lang="en-US"/>
              <a:t>direction</a:t>
            </a:r>
            <a:r>
              <a:rPr lang="en-US"/>
              <a:t>.</a:t>
            </a:r>
            <a:endParaRPr/>
          </a:p>
        </p:txBody>
      </p:sp>
      <p:sp>
        <p:nvSpPr>
          <p:cNvPr id="368" name="Google Shape;368;g25e11802ac4_0_8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25e11802ac4_0_7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5" name="Google Shape;375;g25e11802ac4_0_7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a:t>The cheese pizza is not an example of </a:t>
            </a:r>
            <a:r>
              <a:rPr b="1" lang="en-US"/>
              <a:t>direction</a:t>
            </a:r>
            <a:r>
              <a:rPr lang="en-US"/>
              <a:t>. Remember, </a:t>
            </a:r>
            <a:r>
              <a:rPr b="1" lang="en-US"/>
              <a:t>direction</a:t>
            </a:r>
            <a:r>
              <a:rPr lang="en-US"/>
              <a:t> is where something moves or points. The cheese pizza is not moving and it is not pointing anywhere. </a:t>
            </a:r>
            <a:endParaRPr/>
          </a:p>
        </p:txBody>
      </p:sp>
      <p:sp>
        <p:nvSpPr>
          <p:cNvPr id="376" name="Google Shape;376;g25e11802ac4_0_7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25e11802ac4_0_87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3" name="Google Shape;383;g25e11802ac4_0_8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384" name="Google Shape;384;g25e11802ac4_0_8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27430209113_0_14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9" name="Google Shape;389;g27430209113_0_14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600"/>
              <a:buFont typeface="Arial"/>
              <a:buNone/>
            </a:pPr>
            <a:r>
              <a:rPr lang="en-US"/>
              <a:t>Why does the bowling ball have a direction, but the rocks do not?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[Because the bowling ball is </a:t>
            </a:r>
            <a:r>
              <a:rPr b="1" lang="en-US"/>
              <a:t>pointing and moving </a:t>
            </a:r>
            <a:r>
              <a:rPr b="1" lang="en-US"/>
              <a:t>forward</a:t>
            </a:r>
            <a:r>
              <a:rPr lang="en-US"/>
              <a:t>. The rocks are not moving and they are not pointing anywhere]</a:t>
            </a:r>
            <a:endParaRPr/>
          </a:p>
        </p:txBody>
      </p:sp>
      <p:sp>
        <p:nvSpPr>
          <p:cNvPr id="390" name="Google Shape;390;g27430209113_0_14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25e11802ac4_0_10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0" name="Google Shape;400;g25e11802ac4_0_10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can also break down the term </a:t>
            </a:r>
            <a:r>
              <a:rPr b="1" lang="en-US"/>
              <a:t>direction</a:t>
            </a:r>
            <a:r>
              <a:rPr b="1" lang="en-US"/>
              <a:t> </a:t>
            </a:r>
            <a:r>
              <a:rPr lang="en-US"/>
              <a:t>into different word parts to help us remember the meaning.  Let’s take a look!</a:t>
            </a:r>
            <a:endParaRPr/>
          </a:p>
        </p:txBody>
      </p:sp>
      <p:sp>
        <p:nvSpPr>
          <p:cNvPr id="401" name="Google Shape;401;g25e11802ac4_0_10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25e11802ac4_0_13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7" name="Google Shape;407;g25e11802ac4_0_13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can break up the term </a:t>
            </a:r>
            <a:r>
              <a:rPr b="1" lang="en-US"/>
              <a:t>direction</a:t>
            </a:r>
            <a:r>
              <a:rPr lang="en-US"/>
              <a:t> into two parts: root and suffix.</a:t>
            </a:r>
            <a:endParaRPr/>
          </a:p>
        </p:txBody>
      </p:sp>
      <p:sp>
        <p:nvSpPr>
          <p:cNvPr id="408" name="Google Shape;408;g25e11802ac4_0_13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27f7a576e42_0_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9" name="Google Shape;419;g27f7a576e42_0_5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First, we have the root “direct” which means guiding or indicating a path or course. In this word, it indicates that </a:t>
            </a:r>
            <a:r>
              <a:rPr b="1" lang="en-US"/>
              <a:t>direction</a:t>
            </a:r>
            <a:r>
              <a:rPr lang="en-US"/>
              <a:t> involves guiding or indicating.</a:t>
            </a:r>
            <a:endParaRPr/>
          </a:p>
        </p:txBody>
      </p:sp>
      <p:sp>
        <p:nvSpPr>
          <p:cNvPr id="420" name="Google Shape;420;g27f7a576e42_0_5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140" name="Google Shape;140;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7f7a576e42_0_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0" name="Google Shape;430;g27f7a576e42_0_6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-ion is the suffix. The “-ion” suffix means an action, process, or result. Now let’s put it all together. </a:t>
            </a:r>
            <a:endParaRPr/>
          </a:p>
        </p:txBody>
      </p:sp>
      <p:sp>
        <p:nvSpPr>
          <p:cNvPr id="431" name="Google Shape;431;g27f7a576e42_0_6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27f7a576e42_0_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1" name="Google Shape;441;g27f7a576e42_0_7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when we put it all together, direction means an action of guiding or indicating a path or course .</a:t>
            </a:r>
            <a:endParaRPr/>
          </a:p>
        </p:txBody>
      </p:sp>
      <p:sp>
        <p:nvSpPr>
          <p:cNvPr id="442" name="Google Shape;442;g27f7a576e42_0_7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25e11802ac4_0_17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3" name="Google Shape;453;g25e11802ac4_0_17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454" name="Google Shape;454;g25e11802ac4_0_17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25e11802ac4_0_18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9" name="Google Shape;459;g25e11802ac4_0_180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How can we use the word parts of </a:t>
            </a:r>
            <a:r>
              <a:rPr b="1" lang="en-US"/>
              <a:t>direction</a:t>
            </a:r>
            <a:r>
              <a:rPr lang="en-US"/>
              <a:t> to help us remember the definition of the term?</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root </a:t>
            </a:r>
            <a:r>
              <a:rPr lang="en-US"/>
              <a:t>direct means guiding or indicating a path or course</a:t>
            </a:r>
            <a:r>
              <a:rPr lang="en-US"/>
              <a:t>. </a:t>
            </a:r>
            <a:endParaRPr/>
          </a:p>
          <a:p>
            <a:pPr indent="0" lvl="0" marL="0" rtl="0" algn="l">
              <a:lnSpc>
                <a:spcPct val="100000"/>
              </a:lnSpc>
              <a:spcBef>
                <a:spcPts val="0"/>
              </a:spcBef>
              <a:spcAft>
                <a:spcPts val="0"/>
              </a:spcAft>
              <a:buSzPts val="1400"/>
              <a:buNone/>
            </a:pPr>
            <a:r>
              <a:t/>
            </a:r>
            <a:endParaRPr/>
          </a:p>
          <a:p>
            <a:pPr indent="0" lvl="0" marL="0" rtl="0" algn="l">
              <a:spcBef>
                <a:spcPts val="0"/>
              </a:spcBef>
              <a:spcAft>
                <a:spcPts val="0"/>
              </a:spcAft>
              <a:buClr>
                <a:schemeClr val="dk1"/>
              </a:buClr>
              <a:buSzPts val="1400"/>
              <a:buFont typeface="Arial"/>
              <a:buNone/>
            </a:pPr>
            <a:r>
              <a:rPr lang="en-US"/>
              <a:t>-ion is the suffix meaning an action, process, or result.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400"/>
              <a:buFont typeface="Arial"/>
              <a:buNone/>
            </a:pPr>
            <a:r>
              <a:rPr lang="en-US"/>
              <a:t>So when we put it all together, </a:t>
            </a:r>
            <a:r>
              <a:rPr b="1" lang="en-US"/>
              <a:t>direction</a:t>
            </a:r>
            <a:r>
              <a:rPr lang="en-US"/>
              <a:t> is a</a:t>
            </a:r>
            <a:r>
              <a:rPr lang="en-US"/>
              <a:t>n action of guiding or indicating a path or course</a:t>
            </a:r>
            <a:r>
              <a:rPr lang="en-US"/>
              <a:t>.]</a:t>
            </a:r>
            <a:endParaRPr/>
          </a:p>
          <a:p>
            <a:pPr indent="0" lvl="0" marL="0" rtl="0" algn="l">
              <a:lnSpc>
                <a:spcPct val="100000"/>
              </a:lnSpc>
              <a:spcBef>
                <a:spcPts val="0"/>
              </a:spcBef>
              <a:spcAft>
                <a:spcPts val="0"/>
              </a:spcAft>
              <a:buClr>
                <a:schemeClr val="dk1"/>
              </a:buClr>
              <a:buSzPts val="1400"/>
              <a:buFont typeface="Arial"/>
              <a:buNone/>
            </a:pPr>
            <a:r>
              <a:t/>
            </a:r>
            <a:endParaRPr/>
          </a:p>
        </p:txBody>
      </p:sp>
      <p:sp>
        <p:nvSpPr>
          <p:cNvPr id="460" name="Google Shape;460;g25e11802ac4_0_180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25e11802ac4_0_22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1" name="Google Shape;471;g25e11802ac4_0_22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472" name="Google Shape;472;g25e11802ac4_0_22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27e576c1a67_0_10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g27e576c1a67_0_109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Direction</a:t>
            </a:r>
            <a:r>
              <a:rPr lang="en-US"/>
              <a:t> is where something moves or points</a:t>
            </a:r>
            <a:r>
              <a:rPr lang="en-US"/>
              <a:t>.</a:t>
            </a:r>
            <a:endParaRPr b="0"/>
          </a:p>
          <a:p>
            <a:pPr indent="0" lvl="0" marL="0" rtl="0" algn="l">
              <a:lnSpc>
                <a:spcPct val="100000"/>
              </a:lnSpc>
              <a:spcBef>
                <a:spcPts val="0"/>
              </a:spcBef>
              <a:spcAft>
                <a:spcPts val="0"/>
              </a:spcAft>
              <a:buSzPts val="1400"/>
              <a:buNone/>
            </a:pPr>
            <a:r>
              <a:t/>
            </a:r>
            <a:endParaRPr/>
          </a:p>
        </p:txBody>
      </p:sp>
      <p:sp>
        <p:nvSpPr>
          <p:cNvPr id="479" name="Google Shape;479;g27e576c1a67_0_109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25e11802ac4_0_19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6" name="Google Shape;486;g25e11802ac4_0_19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b="1" lang="en-US"/>
              <a:t>direction</a:t>
            </a:r>
            <a:r>
              <a:rPr lang="en-US">
                <a:solidFill>
                  <a:srgbClr val="242424"/>
                </a:solidFill>
              </a:rPr>
              <a:t>. </a:t>
            </a:r>
            <a:endParaRPr/>
          </a:p>
        </p:txBody>
      </p:sp>
      <p:sp>
        <p:nvSpPr>
          <p:cNvPr id="487" name="Google Shape;487;g25e11802ac4_0_19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25e11802ac4_0_18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7" name="Google Shape;497;g25e11802ac4_0_18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does </a:t>
            </a:r>
            <a:r>
              <a:rPr b="1" lang="en-US">
                <a:solidFill>
                  <a:srgbClr val="242424"/>
                </a:solidFill>
              </a:rPr>
              <a:t>direction</a:t>
            </a:r>
            <a:r>
              <a:rPr lang="en-US">
                <a:solidFill>
                  <a:srgbClr val="242424"/>
                </a:solidFill>
              </a:rPr>
              <a:t> 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b="1" lang="en-US"/>
              <a:t>direction</a:t>
            </a:r>
            <a:r>
              <a:rPr b="1" lang="en-US"/>
              <a:t>.</a:t>
            </a:r>
            <a:endParaRPr>
              <a:solidFill>
                <a:schemeClr val="dk1"/>
              </a:solidFill>
            </a:endParaRPr>
          </a:p>
        </p:txBody>
      </p:sp>
      <p:sp>
        <p:nvSpPr>
          <p:cNvPr id="498" name="Google Shape;498;g25e11802ac4_0_18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25e11802ac4_0_19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9" name="Google Shape;519;g25e11802ac4_0_19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picture of</a:t>
            </a:r>
            <a:r>
              <a:rPr lang="en-US"/>
              <a:t> </a:t>
            </a:r>
            <a:r>
              <a:rPr b="1" lang="en-US"/>
              <a:t>direction</a:t>
            </a:r>
            <a:r>
              <a:rPr b="1" lang="en-US" sz="1200">
                <a:solidFill>
                  <a:schemeClr val="dk1"/>
                </a:solidFill>
              </a:rPr>
              <a:t> </a:t>
            </a:r>
            <a:r>
              <a:rPr lang="en-US" sz="1200">
                <a:solidFill>
                  <a:schemeClr val="dk1"/>
                </a:solidFill>
              </a:rPr>
              <a:t>from these four choices</a:t>
            </a:r>
            <a:r>
              <a:rPr lang="en-US"/>
              <a:t>.</a:t>
            </a:r>
            <a:endParaRPr/>
          </a:p>
        </p:txBody>
      </p:sp>
      <p:sp>
        <p:nvSpPr>
          <p:cNvPr id="520" name="Google Shape;520;g25e11802ac4_0_199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27e576c1a67_0_11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9" name="Google Shape;539;g27e576c1a67_0_11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This is the picture that shows </a:t>
            </a:r>
            <a:r>
              <a:rPr b="1" lang="en-US"/>
              <a:t>direction</a:t>
            </a:r>
            <a:r>
              <a:rPr b="1" lang="en-US"/>
              <a:t>.</a:t>
            </a:r>
            <a:endParaRPr/>
          </a:p>
        </p:txBody>
      </p:sp>
      <p:sp>
        <p:nvSpPr>
          <p:cNvPr id="540" name="Google Shape;540;g27e576c1a67_0_11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7e576c1a67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g27e576c1a67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Energy is the ability to cause change. </a:t>
            </a:r>
            <a:endParaRPr/>
          </a:p>
        </p:txBody>
      </p:sp>
      <p:sp>
        <p:nvSpPr>
          <p:cNvPr id="146" name="Google Shape;146;g27e576c1a67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25e11802ac4_0_21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0" name="Google Shape;560;g25e11802ac4_0_21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Here is the Frayer model filled in with a picture of </a:t>
            </a:r>
            <a:r>
              <a:rPr b="1" lang="en-US"/>
              <a:t>direction</a:t>
            </a:r>
            <a:r>
              <a:rPr b="1" lang="en-US"/>
              <a:t>.</a:t>
            </a:r>
            <a:endParaRPr>
              <a:solidFill>
                <a:schemeClr val="dk1"/>
              </a:solidFill>
            </a:endParaRPr>
          </a:p>
        </p:txBody>
      </p:sp>
      <p:sp>
        <p:nvSpPr>
          <p:cNvPr id="561" name="Google Shape;561;g25e11802ac4_0_210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25e11802ac4_0_21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3" name="Google Shape;583;g25e11802ac4_0_21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definition of </a:t>
            </a:r>
            <a:r>
              <a:rPr b="1" lang="en-US"/>
              <a:t>direction</a:t>
            </a:r>
            <a:r>
              <a:rPr b="1" lang="en-US" sz="1200">
                <a:solidFill>
                  <a:schemeClr val="dk1"/>
                </a:solidFill>
              </a:rPr>
              <a:t> </a:t>
            </a:r>
            <a:r>
              <a:rPr lang="en-US" sz="1200">
                <a:solidFill>
                  <a:schemeClr val="dk1"/>
                </a:solidFill>
              </a:rPr>
              <a:t>from these four choices.</a:t>
            </a:r>
            <a:endParaRPr sz="1200">
              <a:solidFill>
                <a:schemeClr val="dk1"/>
              </a:solidFill>
            </a:endParaRPr>
          </a:p>
        </p:txBody>
      </p:sp>
      <p:sp>
        <p:nvSpPr>
          <p:cNvPr id="584" name="Google Shape;584;g25e11802ac4_0_21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27e576c1a67_0_11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4" name="Google Shape;604;g27e576c1a67_0_11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“Where something moves or points” is correct! This is the definition of </a:t>
            </a:r>
            <a:r>
              <a:rPr b="1" lang="en-US"/>
              <a:t>direction</a:t>
            </a:r>
            <a:r>
              <a:rPr b="1" lang="en-US"/>
              <a:t>.</a:t>
            </a:r>
            <a:endParaRPr sz="1200">
              <a:solidFill>
                <a:schemeClr val="dk1"/>
              </a:solidFill>
            </a:endParaRPr>
          </a:p>
        </p:txBody>
      </p:sp>
      <p:sp>
        <p:nvSpPr>
          <p:cNvPr id="605" name="Google Shape;605;g27e576c1a67_0_11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25e11802ac4_0_23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6" name="Google Shape;626;g25e11802ac4_0_23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Here is the Frayer Model with a picture and the definition filled in for </a:t>
            </a:r>
            <a:r>
              <a:rPr b="1" lang="en-US"/>
              <a:t>direction</a:t>
            </a:r>
            <a:r>
              <a:rPr b="1" lang="en-US"/>
              <a:t>: </a:t>
            </a:r>
            <a:r>
              <a:rPr lang="en-US"/>
              <a:t> Where something moves or points.</a:t>
            </a:r>
            <a:endParaRPr>
              <a:solidFill>
                <a:schemeClr val="dk1"/>
              </a:solidFill>
            </a:endParaRPr>
          </a:p>
        </p:txBody>
      </p:sp>
      <p:sp>
        <p:nvSpPr>
          <p:cNvPr id="627" name="Google Shape;627;g25e11802ac4_0_23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25e11802ac4_0_23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0" name="Google Shape;650;g25e11802ac4_0_23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example of </a:t>
            </a:r>
            <a:r>
              <a:rPr b="1" lang="en-US"/>
              <a:t>direction</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from these four choices. </a:t>
            </a:r>
            <a:endParaRPr sz="1200">
              <a:solidFill>
                <a:schemeClr val="dk1"/>
              </a:solidFill>
            </a:endParaRPr>
          </a:p>
        </p:txBody>
      </p:sp>
      <p:sp>
        <p:nvSpPr>
          <p:cNvPr id="651" name="Google Shape;651;g25e11802ac4_0_23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27e576c1a67_0_11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1" name="Google Shape;671;g27e576c1a67_0_119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“A child sliding down a slide” is correct! This is an example of </a:t>
            </a:r>
            <a:r>
              <a:rPr b="1" lang="en-US"/>
              <a:t>direction</a:t>
            </a:r>
            <a:r>
              <a:rPr b="1" lang="en-US"/>
              <a:t>.</a:t>
            </a:r>
            <a:endParaRPr sz="1200">
              <a:solidFill>
                <a:schemeClr val="dk1"/>
              </a:solidFill>
            </a:endParaRPr>
          </a:p>
        </p:txBody>
      </p:sp>
      <p:sp>
        <p:nvSpPr>
          <p:cNvPr id="672" name="Google Shape;672;g27e576c1a67_0_119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25e11802ac4_0_25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3" name="Google Shape;693;g25e11802ac4_0_25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sz="1100"/>
              <a:t>Here is the Frayer Model with a picture, definition, and an example of </a:t>
            </a:r>
            <a:r>
              <a:rPr b="1" lang="en-US" sz="1100"/>
              <a:t>direction</a:t>
            </a:r>
            <a:r>
              <a:rPr lang="en-US" sz="1100"/>
              <a:t>: </a:t>
            </a:r>
            <a:r>
              <a:rPr lang="en-US"/>
              <a:t>A child sliding down a slide.</a:t>
            </a:r>
            <a:endParaRPr sz="1100">
              <a:solidFill>
                <a:schemeClr val="dk1"/>
              </a:solidFill>
            </a:endParaRPr>
          </a:p>
        </p:txBody>
      </p:sp>
      <p:sp>
        <p:nvSpPr>
          <p:cNvPr id="694" name="Google Shape;694;g25e11802ac4_0_25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25e11802ac4_0_25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8" name="Google Shape;718;g25e11802ac4_0_25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a:t>
            </a:r>
            <a:r>
              <a:rPr lang="en-US"/>
              <a:t>does direction impact</a:t>
            </a:r>
            <a:r>
              <a:rPr lang="en-US" sz="1200">
                <a:solidFill>
                  <a:schemeClr val="dk1"/>
                </a:solidFill>
                <a:latin typeface="Calibri"/>
                <a:ea typeface="Calibri"/>
                <a:cs typeface="Calibri"/>
                <a:sym typeface="Calibri"/>
              </a:rPr>
              <a:t> my life?” from these four choices. </a:t>
            </a:r>
            <a:endParaRPr sz="1200">
              <a:solidFill>
                <a:schemeClr val="dk1"/>
              </a:solidFill>
            </a:endParaRPr>
          </a:p>
        </p:txBody>
      </p:sp>
      <p:sp>
        <p:nvSpPr>
          <p:cNvPr id="719" name="Google Shape;719;g25e11802ac4_0_25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g27e576c1a67_0_12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9" name="Google Shape;739;g27e576c1a67_0_12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“Direction gives us a way to describe where an object points or how an object moves.” That is correct! This is an example of how </a:t>
            </a:r>
            <a:r>
              <a:rPr b="1" lang="en-US"/>
              <a:t>direction</a:t>
            </a:r>
            <a:r>
              <a:rPr b="1" lang="en-US"/>
              <a:t> </a:t>
            </a:r>
            <a:r>
              <a:rPr lang="en-US"/>
              <a:t>impacts your life.</a:t>
            </a:r>
            <a:endParaRPr sz="1200">
              <a:solidFill>
                <a:schemeClr val="dk1"/>
              </a:solidFill>
            </a:endParaRPr>
          </a:p>
        </p:txBody>
      </p:sp>
      <p:sp>
        <p:nvSpPr>
          <p:cNvPr id="740" name="Google Shape;740;g27e576c1a67_0_124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25e11802ac4_0_26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1" name="Google Shape;761;g25e11802ac4_0_26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rPr>
              <a:t>Here is the Frayer Model with a picture, definition, example, and a correct response to “how d</a:t>
            </a:r>
            <a:r>
              <a:rPr lang="en-US"/>
              <a:t>oes </a:t>
            </a:r>
            <a:r>
              <a:rPr b="1" lang="en-US"/>
              <a:t>direction</a:t>
            </a:r>
            <a:r>
              <a:rPr b="1" lang="en-US" sz="1200">
                <a:solidFill>
                  <a:schemeClr val="dk1"/>
                </a:solidFill>
              </a:rPr>
              <a:t> </a:t>
            </a:r>
            <a:r>
              <a:rPr lang="en-US" sz="1200">
                <a:solidFill>
                  <a:schemeClr val="dk1"/>
                </a:solidFill>
              </a:rPr>
              <a:t>impact my life?”: </a:t>
            </a:r>
            <a:r>
              <a:rPr lang="en-US"/>
              <a:t>Direction</a:t>
            </a:r>
            <a:r>
              <a:rPr lang="en-US"/>
              <a:t> gives us a way to describe where an object points or how an object moves.</a:t>
            </a:r>
            <a:endParaRPr/>
          </a:p>
        </p:txBody>
      </p:sp>
      <p:sp>
        <p:nvSpPr>
          <p:cNvPr id="762" name="Google Shape;762;g25e11802ac4_0_26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7e576c1a67_0_5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g27e576c1a67_0_5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Energy transformation is when energy changes from one form to another. </a:t>
            </a:r>
            <a:endParaRPr/>
          </a:p>
        </p:txBody>
      </p:sp>
      <p:sp>
        <p:nvSpPr>
          <p:cNvPr id="154" name="Google Shape;154;g27e576c1a67_0_5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7" name="Google Shape;787;p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788" name="Google Shape;788;p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g27e576c1a67_0_10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4" name="Google Shape;794;g27e576c1a67_0_107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Direction</a:t>
            </a:r>
            <a:r>
              <a:rPr lang="en-US"/>
              <a:t> is where something moves or points</a:t>
            </a:r>
            <a:r>
              <a:rPr lang="en-US"/>
              <a:t>.</a:t>
            </a:r>
            <a:endParaRPr b="0"/>
          </a:p>
          <a:p>
            <a:pPr indent="0" lvl="0" marL="0" rtl="0" algn="l">
              <a:lnSpc>
                <a:spcPct val="100000"/>
              </a:lnSpc>
              <a:spcBef>
                <a:spcPts val="0"/>
              </a:spcBef>
              <a:spcAft>
                <a:spcPts val="0"/>
              </a:spcAft>
              <a:buSzPts val="1400"/>
              <a:buNone/>
            </a:pPr>
            <a:r>
              <a:t/>
            </a:r>
            <a:endParaRPr/>
          </a:p>
        </p:txBody>
      </p:sp>
      <p:sp>
        <p:nvSpPr>
          <p:cNvPr id="795" name="Google Shape;795;g27e576c1a67_0_107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g27e576c1a67_0_10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2" name="Google Shape;802;g27e576c1a67_0_108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Let’s reflect again on our big question. Our “big question” is:</a:t>
            </a:r>
            <a:r>
              <a:rPr b="1" lang="en-US"/>
              <a:t> How do direction and speed impact the motion of objects in the world around us?</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a:t>Does anyone have any additional examples to share that haven’t been discussed yet? </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t>In our “big question,” there are two more vocabulary words we need to explore before we move onto our simulation activity</a:t>
            </a:r>
            <a:endParaRPr/>
          </a:p>
        </p:txBody>
      </p:sp>
      <p:sp>
        <p:nvSpPr>
          <p:cNvPr id="803" name="Google Shape;803;g27e576c1a67_0_108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g2806620ca31_1_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0" name="Google Shape;810;g2806620ca31_1_7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*This is the simulation for direction - please use the activity labeled 1: Directions Game.</a:t>
            </a:r>
            <a:endParaRPr/>
          </a:p>
          <a:p>
            <a:pPr indent="0" lvl="0" marL="0" rtl="0" algn="l">
              <a:lnSpc>
                <a:spcPct val="100000"/>
              </a:lnSpc>
              <a:spcBef>
                <a:spcPts val="0"/>
              </a:spcBef>
              <a:spcAft>
                <a:spcPts val="0"/>
              </a:spcAft>
              <a:buSzPts val="1400"/>
              <a:buNone/>
            </a:pPr>
            <a:r>
              <a:t/>
            </a:r>
            <a:endParaRPr/>
          </a:p>
        </p:txBody>
      </p:sp>
      <p:sp>
        <p:nvSpPr>
          <p:cNvPr id="811" name="Google Shape;811;g2806620ca31_1_7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g2457f1c068e_3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1" name="Google Shape;821;g2457f1c068e_3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22" name="Google Shape;822;g2457f1c068e_3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g27f7a576e42_0_2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7" name="Google Shape;857;g27f7a576e42_0_2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Next</a:t>
            </a:r>
            <a:r>
              <a:rPr lang="en-US"/>
              <a:t>, we’ll be learning about the word: </a:t>
            </a:r>
            <a:r>
              <a:rPr b="1" lang="en-US"/>
              <a:t>Speed</a:t>
            </a:r>
            <a:r>
              <a:rPr lang="en-US"/>
              <a:t>.</a:t>
            </a:r>
            <a:endParaRPr/>
          </a:p>
        </p:txBody>
      </p:sp>
      <p:sp>
        <p:nvSpPr>
          <p:cNvPr id="858" name="Google Shape;858;g27f7a576e42_0_2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g28084ac76e6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6" name="Google Shape;866;g28084ac76e6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867" name="Google Shape;867;g28084ac76e6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g28084ac76e6_0_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2" name="Google Shape;872;g28084ac76e6_0_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Direction is where something moves or points</a:t>
            </a:r>
            <a:endParaRPr/>
          </a:p>
        </p:txBody>
      </p:sp>
      <p:sp>
        <p:nvSpPr>
          <p:cNvPr id="873" name="Google Shape;873;g28084ac76e6_0_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g28084ac76e6_0_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0" name="Google Shape;880;g28084ac76e6_0_6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Energy is the ability to cause change. </a:t>
            </a:r>
            <a:endParaRPr/>
          </a:p>
        </p:txBody>
      </p:sp>
      <p:sp>
        <p:nvSpPr>
          <p:cNvPr id="881" name="Google Shape;881;g28084ac76e6_0_6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g28084ac76e6_0_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8" name="Google Shape;888;g28084ac76e6_0_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Energy transformation is when energy changes from one form to another. </a:t>
            </a:r>
            <a:endParaRPr/>
          </a:p>
        </p:txBody>
      </p:sp>
      <p:sp>
        <p:nvSpPr>
          <p:cNvPr id="889" name="Google Shape;889;g28084ac76e6_0_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review the information we have covered already.</a:t>
            </a:r>
            <a:endParaRPr b="0"/>
          </a:p>
        </p:txBody>
      </p:sp>
      <p:sp>
        <p:nvSpPr>
          <p:cNvPr id="162" name="Google Shape;162;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g28084ac76e6_0_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6" name="Google Shape;896;g28084ac76e6_0_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review the information we have covered already.</a:t>
            </a:r>
            <a:endParaRPr b="0"/>
          </a:p>
        </p:txBody>
      </p:sp>
      <p:sp>
        <p:nvSpPr>
          <p:cNvPr id="897" name="Google Shape;897;g28084ac76e6_0_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g28084ac76e6_0_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2" name="Google Shape;902;g28084ac76e6_0_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Energy is the ability to cause ________.</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t>[Change] </a:t>
            </a:r>
            <a:endParaRPr/>
          </a:p>
          <a:p>
            <a:pPr indent="0" lvl="0" marL="0" rtl="0" algn="l">
              <a:lnSpc>
                <a:spcPct val="100000"/>
              </a:lnSpc>
              <a:spcBef>
                <a:spcPts val="0"/>
              </a:spcBef>
              <a:spcAft>
                <a:spcPts val="0"/>
              </a:spcAft>
              <a:buSzPts val="1400"/>
              <a:buNone/>
            </a:pPr>
            <a:r>
              <a:t/>
            </a:r>
            <a:endParaRPr/>
          </a:p>
        </p:txBody>
      </p:sp>
      <p:sp>
        <p:nvSpPr>
          <p:cNvPr id="903" name="Google Shape;903;g28084ac76e6_0_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g28084ac76e6_0_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1" name="Google Shape;911;g28084ac76e6_0_6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Energy </a:t>
            </a:r>
            <a:r>
              <a:rPr lang="en-US"/>
              <a:t>is the ability to cause ________.</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[Change] </a:t>
            </a:r>
            <a:endParaRPr/>
          </a:p>
          <a:p>
            <a:pPr indent="0" lvl="0" marL="0" rtl="0" algn="l">
              <a:lnSpc>
                <a:spcPct val="100000"/>
              </a:lnSpc>
              <a:spcBef>
                <a:spcPts val="0"/>
              </a:spcBef>
              <a:spcAft>
                <a:spcPts val="0"/>
              </a:spcAft>
              <a:buSzPts val="1400"/>
              <a:buNone/>
            </a:pPr>
            <a:r>
              <a:t/>
            </a:r>
            <a:endParaRPr/>
          </a:p>
        </p:txBody>
      </p:sp>
      <p:sp>
        <p:nvSpPr>
          <p:cNvPr id="912" name="Google Shape;912;g28084ac76e6_0_6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g28084ac76e6_0_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0" name="Google Shape;920;g28084ac76e6_0_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Energy transformation is keeping the form of energy the same.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[False]</a:t>
            </a:r>
            <a:endParaRPr/>
          </a:p>
        </p:txBody>
      </p:sp>
      <p:sp>
        <p:nvSpPr>
          <p:cNvPr id="921" name="Google Shape;921;g28084ac76e6_0_4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g28084ac76e6_0_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9" name="Google Shape;929;g28084ac76e6_0_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False: </a:t>
            </a:r>
            <a:r>
              <a:rPr lang="en-US"/>
              <a:t>Energy transformation is changing energy from one form to another. </a:t>
            </a:r>
            <a:endParaRPr/>
          </a:p>
          <a:p>
            <a:pPr indent="0" lvl="0" marL="0" rtl="0" algn="l">
              <a:lnSpc>
                <a:spcPct val="100000"/>
              </a:lnSpc>
              <a:spcBef>
                <a:spcPts val="0"/>
              </a:spcBef>
              <a:spcAft>
                <a:spcPts val="0"/>
              </a:spcAft>
              <a:buSzPts val="1400"/>
              <a:buNone/>
            </a:pPr>
            <a:r>
              <a:t/>
            </a:r>
            <a:endParaRPr/>
          </a:p>
        </p:txBody>
      </p:sp>
      <p:sp>
        <p:nvSpPr>
          <p:cNvPr id="930" name="Google Shape;930;g28084ac76e6_0_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6" name="Shape 936"/>
        <p:cNvGrpSpPr/>
        <p:nvPr/>
      </p:nvGrpSpPr>
      <p:grpSpPr>
        <a:xfrm>
          <a:off x="0" y="0"/>
          <a:ext cx="0" cy="0"/>
          <a:chOff x="0" y="0"/>
          <a:chExt cx="0" cy="0"/>
        </a:xfrm>
      </p:grpSpPr>
      <p:sp>
        <p:nvSpPr>
          <p:cNvPr id="937" name="Google Shape;937;g28084ac76e6_0_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8" name="Google Shape;938;g28084ac76e6_0_8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Direction is where something ______ or ______.</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[moves, points]</a:t>
            </a:r>
            <a:endParaRPr/>
          </a:p>
        </p:txBody>
      </p:sp>
      <p:sp>
        <p:nvSpPr>
          <p:cNvPr id="939" name="Google Shape;939;g28084ac76e6_0_8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4" name="Shape 944"/>
        <p:cNvGrpSpPr/>
        <p:nvPr/>
      </p:nvGrpSpPr>
      <p:grpSpPr>
        <a:xfrm>
          <a:off x="0" y="0"/>
          <a:ext cx="0" cy="0"/>
          <a:chOff x="0" y="0"/>
          <a:chExt cx="0" cy="0"/>
        </a:xfrm>
      </p:grpSpPr>
      <p:sp>
        <p:nvSpPr>
          <p:cNvPr id="945" name="Google Shape;945;g28084ac76e6_0_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6" name="Google Shape;946;g28084ac76e6_0_9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Direction is where something ______ or ______.</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[moves, points]</a:t>
            </a:r>
            <a:endParaRPr/>
          </a:p>
        </p:txBody>
      </p:sp>
      <p:sp>
        <p:nvSpPr>
          <p:cNvPr id="947" name="Google Shape;947;g28084ac76e6_0_9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2" name="Shape 952"/>
        <p:cNvGrpSpPr/>
        <p:nvPr/>
      </p:nvGrpSpPr>
      <p:grpSpPr>
        <a:xfrm>
          <a:off x="0" y="0"/>
          <a:ext cx="0" cy="0"/>
          <a:chOff x="0" y="0"/>
          <a:chExt cx="0" cy="0"/>
        </a:xfrm>
      </p:grpSpPr>
      <p:sp>
        <p:nvSpPr>
          <p:cNvPr id="953" name="Google Shape;953;g27f7a576e42_0_2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4" name="Google Shape;954;g27f7a576e42_0_2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that we’ve reviewed, let’s</a:t>
            </a:r>
            <a:r>
              <a:rPr lang="en-US"/>
              <a:t> define the phrase </a:t>
            </a:r>
            <a:r>
              <a:rPr b="1" lang="en-US"/>
              <a:t>speed</a:t>
            </a:r>
            <a:r>
              <a:rPr lang="en-US"/>
              <a:t>.</a:t>
            </a:r>
            <a:endParaRPr/>
          </a:p>
        </p:txBody>
      </p:sp>
      <p:sp>
        <p:nvSpPr>
          <p:cNvPr id="955" name="Google Shape;955;g27f7a576e42_0_23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g27f7a576e42_0_2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2" name="Google Shape;962;g27f7a576e42_0_2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Speed</a:t>
            </a:r>
            <a:r>
              <a:rPr lang="en-US"/>
              <a:t> is how fast an object moves</a:t>
            </a:r>
            <a:r>
              <a:rPr lang="en-US"/>
              <a:t>.</a:t>
            </a:r>
            <a:endParaRPr b="0"/>
          </a:p>
          <a:p>
            <a:pPr indent="0" lvl="0" marL="0" rtl="0" algn="l">
              <a:lnSpc>
                <a:spcPct val="100000"/>
              </a:lnSpc>
              <a:spcBef>
                <a:spcPts val="0"/>
              </a:spcBef>
              <a:spcAft>
                <a:spcPts val="0"/>
              </a:spcAft>
              <a:buSzPts val="1400"/>
              <a:buNone/>
            </a:pPr>
            <a:r>
              <a:t/>
            </a:r>
            <a:endParaRPr/>
          </a:p>
        </p:txBody>
      </p:sp>
      <p:sp>
        <p:nvSpPr>
          <p:cNvPr id="963" name="Google Shape;963;g27f7a576e42_0_23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9" name="Shape 969"/>
        <p:cNvGrpSpPr/>
        <p:nvPr/>
      </p:nvGrpSpPr>
      <p:grpSpPr>
        <a:xfrm>
          <a:off x="0" y="0"/>
          <a:ext cx="0" cy="0"/>
          <a:chOff x="0" y="0"/>
          <a:chExt cx="0" cy="0"/>
        </a:xfrm>
      </p:grpSpPr>
      <p:sp>
        <p:nvSpPr>
          <p:cNvPr id="970" name="Google Shape;970;g27f7a576e42_0_2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1" name="Google Shape;971;g27f7a576e42_0_2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972" name="Google Shape;972;g27f7a576e42_0_24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7e576c1a67_0_1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g27e576c1a67_0_1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__________ is the ability to cause change.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[Energy] </a:t>
            </a:r>
            <a:endParaRPr/>
          </a:p>
          <a:p>
            <a:pPr indent="0" lvl="0" marL="0" rtl="0" algn="l">
              <a:lnSpc>
                <a:spcPct val="100000"/>
              </a:lnSpc>
              <a:spcBef>
                <a:spcPts val="0"/>
              </a:spcBef>
              <a:spcAft>
                <a:spcPts val="0"/>
              </a:spcAft>
              <a:buSzPts val="1400"/>
              <a:buNone/>
            </a:pPr>
            <a:r>
              <a:t/>
            </a:r>
            <a:endParaRPr/>
          </a:p>
        </p:txBody>
      </p:sp>
      <p:sp>
        <p:nvSpPr>
          <p:cNvPr id="168" name="Google Shape;168;g27e576c1a67_0_16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5" name="Shape 975"/>
        <p:cNvGrpSpPr/>
        <p:nvPr/>
      </p:nvGrpSpPr>
      <p:grpSpPr>
        <a:xfrm>
          <a:off x="0" y="0"/>
          <a:ext cx="0" cy="0"/>
          <a:chOff x="0" y="0"/>
          <a:chExt cx="0" cy="0"/>
        </a:xfrm>
      </p:grpSpPr>
      <p:sp>
        <p:nvSpPr>
          <p:cNvPr id="976" name="Google Shape;976;g27f7a576e42_0_2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7" name="Google Shape;977;g27f7a576e42_0_2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What is </a:t>
            </a:r>
            <a:r>
              <a:rPr lang="en-US"/>
              <a:t>speed</a:t>
            </a:r>
            <a:r>
              <a:rPr b="0" lang="en-US"/>
              <a:t>? </a:t>
            </a:r>
            <a:endParaRPr b="0"/>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a:t>
            </a:r>
            <a:r>
              <a:rPr lang="en-US"/>
              <a:t>Speed is how fast an object moves</a:t>
            </a:r>
            <a:r>
              <a:rPr lang="en-US"/>
              <a:t>.</a:t>
            </a:r>
            <a:r>
              <a:rPr b="0" lang="en-US"/>
              <a:t>]</a:t>
            </a:r>
            <a:endParaRPr/>
          </a:p>
        </p:txBody>
      </p:sp>
      <p:sp>
        <p:nvSpPr>
          <p:cNvPr id="978" name="Google Shape;978;g27f7a576e42_0_2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g27f7a576e42_0_2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5" name="Google Shape;985;g27f7a576e42_0_2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That is the basic definition, but there is a bit more you need to know. </a:t>
            </a:r>
            <a:endParaRPr/>
          </a:p>
        </p:txBody>
      </p:sp>
      <p:sp>
        <p:nvSpPr>
          <p:cNvPr id="986" name="Google Shape;986;g27f7a576e42_0_25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0" name="Shape 990"/>
        <p:cNvGrpSpPr/>
        <p:nvPr/>
      </p:nvGrpSpPr>
      <p:grpSpPr>
        <a:xfrm>
          <a:off x="0" y="0"/>
          <a:ext cx="0" cy="0"/>
          <a:chOff x="0" y="0"/>
          <a:chExt cx="0" cy="0"/>
        </a:xfrm>
      </p:grpSpPr>
      <p:sp>
        <p:nvSpPr>
          <p:cNvPr id="991" name="Google Shape;991;g27f7a576e42_0_26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2" name="Google Shape;992;g27f7a576e42_0_2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Speed</a:t>
            </a:r>
            <a:r>
              <a:rPr lang="en-US"/>
              <a:t> is a measurement that describes a relationship between</a:t>
            </a:r>
            <a:r>
              <a:rPr lang="en-US"/>
              <a:t> how far you go and how long it takes you to get there.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8" name="Shape 998"/>
        <p:cNvGrpSpPr/>
        <p:nvPr/>
      </p:nvGrpSpPr>
      <p:grpSpPr>
        <a:xfrm>
          <a:off x="0" y="0"/>
          <a:ext cx="0" cy="0"/>
          <a:chOff x="0" y="0"/>
          <a:chExt cx="0" cy="0"/>
        </a:xfrm>
      </p:grpSpPr>
      <p:sp>
        <p:nvSpPr>
          <p:cNvPr id="999" name="Google Shape;999;g27f7a576e42_0_27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0" name="Google Shape;1000;g27f7a576e42_0_27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600"/>
              <a:buFont typeface="Arial"/>
              <a:buNone/>
            </a:pPr>
            <a:r>
              <a:rPr lang="en-US"/>
              <a:t>You might see the word </a:t>
            </a:r>
            <a:r>
              <a:rPr b="1" lang="en-US"/>
              <a:t>speed</a:t>
            </a:r>
            <a:r>
              <a:rPr lang="en-US"/>
              <a:t> all around you. For example, signs like this tell drivers they need to drive a </a:t>
            </a:r>
            <a:r>
              <a:rPr b="1" lang="en-US"/>
              <a:t>speed</a:t>
            </a:r>
            <a:r>
              <a:rPr lang="en-US"/>
              <a:t> of 55 miles per hour.</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5" name="Shape 1005"/>
        <p:cNvGrpSpPr/>
        <p:nvPr/>
      </p:nvGrpSpPr>
      <p:grpSpPr>
        <a:xfrm>
          <a:off x="0" y="0"/>
          <a:ext cx="0" cy="0"/>
          <a:chOff x="0" y="0"/>
          <a:chExt cx="0" cy="0"/>
        </a:xfrm>
      </p:grpSpPr>
      <p:sp>
        <p:nvSpPr>
          <p:cNvPr id="1006" name="Google Shape;1006;g27f7a576e42_0_27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7" name="Google Shape;1007;g27f7a576e42_0_2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600"/>
              <a:buFont typeface="Arial"/>
              <a:buNone/>
            </a:pPr>
            <a:r>
              <a:rPr lang="en-US"/>
              <a:t>The </a:t>
            </a:r>
            <a:r>
              <a:rPr b="1" lang="en-US"/>
              <a:t>speed</a:t>
            </a:r>
            <a:r>
              <a:rPr lang="en-US"/>
              <a:t> of an object can be described as increasing, decreasing, or remaining the same. For example, runners have an increasing </a:t>
            </a:r>
            <a:r>
              <a:rPr b="1" lang="en-US"/>
              <a:t>speed</a:t>
            </a:r>
            <a:r>
              <a:rPr lang="en-US"/>
              <a:t> when they run a race. Cars have decreasing </a:t>
            </a:r>
            <a:r>
              <a:rPr b="1" lang="en-US"/>
              <a:t>speed</a:t>
            </a:r>
            <a:r>
              <a:rPr lang="en-US"/>
              <a:t> when they use their brakes. If you take a nap, your </a:t>
            </a:r>
            <a:r>
              <a:rPr b="1" lang="en-US"/>
              <a:t>speed</a:t>
            </a:r>
            <a:r>
              <a:rPr lang="en-US"/>
              <a:t> is remaining the same - you aren’t moving!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4" name="Shape 1014"/>
        <p:cNvGrpSpPr/>
        <p:nvPr/>
      </p:nvGrpSpPr>
      <p:grpSpPr>
        <a:xfrm>
          <a:off x="0" y="0"/>
          <a:ext cx="0" cy="0"/>
          <a:chOff x="0" y="0"/>
          <a:chExt cx="0" cy="0"/>
        </a:xfrm>
      </p:grpSpPr>
      <p:sp>
        <p:nvSpPr>
          <p:cNvPr id="1015" name="Google Shape;1015;g27f7a576e42_0_2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6" name="Google Shape;1016;g27f7a576e42_0_28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1017" name="Google Shape;1017;g27f7a576e42_0_28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0" name="Shape 1020"/>
        <p:cNvGrpSpPr/>
        <p:nvPr/>
      </p:nvGrpSpPr>
      <p:grpSpPr>
        <a:xfrm>
          <a:off x="0" y="0"/>
          <a:ext cx="0" cy="0"/>
          <a:chOff x="0" y="0"/>
          <a:chExt cx="0" cy="0"/>
        </a:xfrm>
      </p:grpSpPr>
      <p:sp>
        <p:nvSpPr>
          <p:cNvPr id="1021" name="Google Shape;1021;g27f7a576e42_0_2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2" name="Google Shape;1022;g27f7a576e42_0_28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3600"/>
              <a:buNone/>
            </a:pPr>
            <a:r>
              <a:rPr b="1" lang="en-US"/>
              <a:t>Speed</a:t>
            </a:r>
            <a:r>
              <a:rPr lang="en-US"/>
              <a:t> is a ___________ that describes a relationship between how far you go and how long it takes you to get there.</a:t>
            </a:r>
            <a:endParaRPr/>
          </a:p>
          <a:p>
            <a:pPr indent="0" lvl="0" marL="0" rtl="0" algn="l">
              <a:spcBef>
                <a:spcPts val="0"/>
              </a:spcBef>
              <a:spcAft>
                <a:spcPts val="0"/>
              </a:spcAft>
              <a:buSzPts val="3600"/>
              <a:buNone/>
            </a:pPr>
            <a:r>
              <a:t/>
            </a:r>
            <a:endParaRPr/>
          </a:p>
          <a:p>
            <a:pPr indent="0" lvl="0" marL="0" rtl="0" algn="l">
              <a:spcBef>
                <a:spcPts val="0"/>
              </a:spcBef>
              <a:spcAft>
                <a:spcPts val="0"/>
              </a:spcAft>
              <a:buSzPts val="3600"/>
              <a:buNone/>
            </a:pPr>
            <a:r>
              <a:rPr lang="en-US"/>
              <a:t>[Measurement]</a:t>
            </a:r>
            <a:endParaRPr/>
          </a:p>
          <a:p>
            <a:pPr indent="0" lvl="0" marL="0" rtl="0" algn="l">
              <a:spcBef>
                <a:spcPts val="0"/>
              </a:spcBef>
              <a:spcAft>
                <a:spcPts val="0"/>
              </a:spcAft>
              <a:buSzPts val="3600"/>
              <a:buNone/>
            </a:pPr>
            <a:r>
              <a:t/>
            </a:r>
            <a:endParaRPr/>
          </a:p>
          <a:p>
            <a:pPr indent="0" lvl="0" marL="0" rtl="0" algn="l">
              <a:spcBef>
                <a:spcPts val="0"/>
              </a:spcBef>
              <a:spcAft>
                <a:spcPts val="0"/>
              </a:spcAft>
              <a:buClr>
                <a:schemeClr val="dk1"/>
              </a:buClr>
              <a:buSzPts val="3600"/>
              <a:buFont typeface="Arial"/>
              <a:buNone/>
            </a:pPr>
            <a:r>
              <a:t/>
            </a:r>
            <a:endParaRPr/>
          </a:p>
        </p:txBody>
      </p:sp>
      <p:sp>
        <p:nvSpPr>
          <p:cNvPr id="1023" name="Google Shape;1023;g27f7a576e42_0_28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0" name="Shape 1030"/>
        <p:cNvGrpSpPr/>
        <p:nvPr/>
      </p:nvGrpSpPr>
      <p:grpSpPr>
        <a:xfrm>
          <a:off x="0" y="0"/>
          <a:ext cx="0" cy="0"/>
          <a:chOff x="0" y="0"/>
          <a:chExt cx="0" cy="0"/>
        </a:xfrm>
      </p:grpSpPr>
      <p:sp>
        <p:nvSpPr>
          <p:cNvPr id="1031" name="Google Shape;1031;g27f7a576e42_0_2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2" name="Google Shape;1032;g27f7a576e42_0_29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600"/>
              <a:buFont typeface="Arial"/>
              <a:buNone/>
            </a:pPr>
            <a:r>
              <a:rPr b="1" lang="en-US"/>
              <a:t>Speed</a:t>
            </a:r>
            <a:r>
              <a:rPr lang="en-US"/>
              <a:t> is a [measurement[ that describes a relationship between how far you go and how long it takes you to get there.</a:t>
            </a:r>
            <a:endParaRPr/>
          </a:p>
          <a:p>
            <a:pPr indent="0" lvl="0" marL="0" rtl="0" algn="l">
              <a:spcBef>
                <a:spcPts val="0"/>
              </a:spcBef>
              <a:spcAft>
                <a:spcPts val="0"/>
              </a:spcAft>
              <a:buClr>
                <a:schemeClr val="dk1"/>
              </a:buClr>
              <a:buSzPts val="3600"/>
              <a:buFont typeface="Arial"/>
              <a:buNone/>
            </a:pPr>
            <a:r>
              <a:t/>
            </a:r>
            <a:endParaRPr/>
          </a:p>
          <a:p>
            <a:pPr indent="0" lvl="0" marL="0" rtl="0" algn="l">
              <a:spcBef>
                <a:spcPts val="0"/>
              </a:spcBef>
              <a:spcAft>
                <a:spcPts val="0"/>
              </a:spcAft>
              <a:buClr>
                <a:schemeClr val="dk1"/>
              </a:buClr>
              <a:buSzPts val="3600"/>
              <a:buFont typeface="Arial"/>
              <a:buNone/>
            </a:pPr>
            <a:r>
              <a:rPr lang="en-US"/>
              <a:t>[Measurement]</a:t>
            </a:r>
            <a:endParaRPr/>
          </a:p>
        </p:txBody>
      </p:sp>
      <p:sp>
        <p:nvSpPr>
          <p:cNvPr id="1033" name="Google Shape;1033;g27f7a576e42_0_29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1" name="Shape 1041"/>
        <p:cNvGrpSpPr/>
        <p:nvPr/>
      </p:nvGrpSpPr>
      <p:grpSpPr>
        <a:xfrm>
          <a:off x="0" y="0"/>
          <a:ext cx="0" cy="0"/>
          <a:chOff x="0" y="0"/>
          <a:chExt cx="0" cy="0"/>
        </a:xfrm>
      </p:grpSpPr>
      <p:sp>
        <p:nvSpPr>
          <p:cNvPr id="1042" name="Google Shape;1042;g27f7a576e42_0_30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3" name="Google Shape;1043;g27f7a576e42_0_30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True or False:  </a:t>
            </a:r>
            <a:r>
              <a:rPr lang="en-US"/>
              <a:t>The </a:t>
            </a:r>
            <a:r>
              <a:rPr b="1" lang="en-US"/>
              <a:t>speed</a:t>
            </a:r>
            <a:r>
              <a:rPr lang="en-US"/>
              <a:t> of an object can be described as increasing, decreasing, or remaining the same.</a:t>
            </a:r>
            <a:endParaRPr/>
          </a:p>
          <a:p>
            <a:pPr indent="0" lvl="0" marL="0" rtl="0" algn="l">
              <a:spcBef>
                <a:spcPts val="0"/>
              </a:spcBef>
              <a:spcAft>
                <a:spcPts val="0"/>
              </a:spcAft>
              <a:buNone/>
            </a:pPr>
            <a:r>
              <a:t/>
            </a:r>
            <a:endParaRPr/>
          </a:p>
        </p:txBody>
      </p:sp>
      <p:sp>
        <p:nvSpPr>
          <p:cNvPr id="1044" name="Google Shape;1044;g27f7a576e42_0_30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1" name="Shape 1051"/>
        <p:cNvGrpSpPr/>
        <p:nvPr/>
      </p:nvGrpSpPr>
      <p:grpSpPr>
        <a:xfrm>
          <a:off x="0" y="0"/>
          <a:ext cx="0" cy="0"/>
          <a:chOff x="0" y="0"/>
          <a:chExt cx="0" cy="0"/>
        </a:xfrm>
      </p:grpSpPr>
      <p:sp>
        <p:nvSpPr>
          <p:cNvPr id="1052" name="Google Shape;1052;g27f7a576e42_0_3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3" name="Google Shape;1053;g27f7a576e42_0_3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3600"/>
              <a:buFont typeface="Arial"/>
              <a:buNone/>
            </a:pPr>
            <a:r>
              <a:rPr lang="en-US"/>
              <a:t>True</a:t>
            </a:r>
            <a:r>
              <a:rPr lang="en-US"/>
              <a:t>: </a:t>
            </a:r>
            <a:r>
              <a:rPr lang="en-US"/>
              <a:t>The </a:t>
            </a:r>
            <a:r>
              <a:rPr b="1" lang="en-US"/>
              <a:t>speed</a:t>
            </a:r>
            <a:r>
              <a:rPr lang="en-US"/>
              <a:t> of an object can be described as increasing, decreasing, or remaining the same.</a:t>
            </a:r>
            <a:endParaRPr/>
          </a:p>
          <a:p>
            <a:pPr indent="0" lvl="0" marL="0" rtl="0" algn="l">
              <a:lnSpc>
                <a:spcPct val="100000"/>
              </a:lnSpc>
              <a:spcBef>
                <a:spcPts val="0"/>
              </a:spcBef>
              <a:spcAft>
                <a:spcPts val="0"/>
              </a:spcAft>
              <a:buSzPts val="1400"/>
              <a:buNone/>
            </a:pPr>
            <a:r>
              <a:t/>
            </a:r>
            <a:endParaRPr/>
          </a:p>
        </p:txBody>
      </p:sp>
      <p:sp>
        <p:nvSpPr>
          <p:cNvPr id="1054" name="Google Shape;1054;g27f7a576e42_0_3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7e576c1a67_0_6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 name="Google Shape;176;g27e576c1a67_0_6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__________ is the ability to cause change.</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t>[Energy] </a:t>
            </a:r>
            <a:endParaRPr/>
          </a:p>
        </p:txBody>
      </p:sp>
      <p:sp>
        <p:nvSpPr>
          <p:cNvPr id="177" name="Google Shape;177;g27e576c1a67_0_62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1" name="Shape 1061"/>
        <p:cNvGrpSpPr/>
        <p:nvPr/>
      </p:nvGrpSpPr>
      <p:grpSpPr>
        <a:xfrm>
          <a:off x="0" y="0"/>
          <a:ext cx="0" cy="0"/>
          <a:chOff x="0" y="0"/>
          <a:chExt cx="0" cy="0"/>
        </a:xfrm>
      </p:grpSpPr>
      <p:sp>
        <p:nvSpPr>
          <p:cNvPr id="1062" name="Google Shape;1062;g27f7a576e42_0_33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3" name="Google Shape;1063;g27f7a576e42_0_3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examples of </a:t>
            </a:r>
            <a:r>
              <a:rPr b="1" lang="en-US"/>
              <a:t>speed</a:t>
            </a:r>
            <a:r>
              <a:rPr b="1" lang="en-US"/>
              <a:t>.</a:t>
            </a:r>
            <a:endParaRPr/>
          </a:p>
        </p:txBody>
      </p:sp>
      <p:sp>
        <p:nvSpPr>
          <p:cNvPr id="1064" name="Google Shape;1064;g27f7a576e42_0_3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8" name="Shape 1068"/>
        <p:cNvGrpSpPr/>
        <p:nvPr/>
      </p:nvGrpSpPr>
      <p:grpSpPr>
        <a:xfrm>
          <a:off x="0" y="0"/>
          <a:ext cx="0" cy="0"/>
          <a:chOff x="0" y="0"/>
          <a:chExt cx="0" cy="0"/>
        </a:xfrm>
      </p:grpSpPr>
      <p:sp>
        <p:nvSpPr>
          <p:cNvPr id="1069" name="Google Shape;1069;g27f7a576e42_0_3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0" name="Google Shape;1070;g27f7a576e42_0_3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Airplanes are objects that move</a:t>
            </a:r>
            <a:r>
              <a:rPr lang="en-US"/>
              <a:t>. When airplanes are way up in the sky, they can be traveling at a </a:t>
            </a:r>
            <a:r>
              <a:rPr b="1" lang="en-US"/>
              <a:t>speed</a:t>
            </a:r>
            <a:r>
              <a:rPr lang="en-US"/>
              <a:t> of almost 550 miles per hour!</a:t>
            </a:r>
            <a:endParaRPr/>
          </a:p>
          <a:p>
            <a:pPr indent="0" lvl="0" marL="0" rtl="0" algn="l">
              <a:lnSpc>
                <a:spcPct val="100000"/>
              </a:lnSpc>
              <a:spcBef>
                <a:spcPts val="0"/>
              </a:spcBef>
              <a:spcAft>
                <a:spcPts val="0"/>
              </a:spcAft>
              <a:buSzPts val="1400"/>
              <a:buNone/>
            </a:pPr>
            <a:r>
              <a:t/>
            </a:r>
            <a:endParaRPr/>
          </a:p>
        </p:txBody>
      </p:sp>
      <p:sp>
        <p:nvSpPr>
          <p:cNvPr id="1071" name="Google Shape;1071;g27f7a576e42_0_34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6" name="Shape 1076"/>
        <p:cNvGrpSpPr/>
        <p:nvPr/>
      </p:nvGrpSpPr>
      <p:grpSpPr>
        <a:xfrm>
          <a:off x="0" y="0"/>
          <a:ext cx="0" cy="0"/>
          <a:chOff x="0" y="0"/>
          <a:chExt cx="0" cy="0"/>
        </a:xfrm>
      </p:grpSpPr>
      <p:sp>
        <p:nvSpPr>
          <p:cNvPr id="1077" name="Google Shape;1077;g27f7a576e42_0_3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8" name="Google Shape;1078;g27f7a576e42_0_3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Cheetahs are objects that move. Cheetahs are the fastest land animal and can run at a </a:t>
            </a:r>
            <a:r>
              <a:rPr b="1" lang="en-US"/>
              <a:t>speed</a:t>
            </a:r>
            <a:r>
              <a:rPr lang="en-US"/>
              <a:t> of about 70 miles per hour!</a:t>
            </a:r>
            <a:endParaRPr/>
          </a:p>
        </p:txBody>
      </p:sp>
      <p:sp>
        <p:nvSpPr>
          <p:cNvPr id="1079" name="Google Shape;1079;g27f7a576e42_0_3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4" name="Shape 1084"/>
        <p:cNvGrpSpPr/>
        <p:nvPr/>
      </p:nvGrpSpPr>
      <p:grpSpPr>
        <a:xfrm>
          <a:off x="0" y="0"/>
          <a:ext cx="0" cy="0"/>
          <a:chOff x="0" y="0"/>
          <a:chExt cx="0" cy="0"/>
        </a:xfrm>
      </p:grpSpPr>
      <p:sp>
        <p:nvSpPr>
          <p:cNvPr id="1085" name="Google Shape;1085;g27f7a576e42_0_3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6" name="Google Shape;1086;g27f7a576e42_0_35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1087" name="Google Shape;1087;g27f7a576e42_0_35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0" name="Shape 1090"/>
        <p:cNvGrpSpPr/>
        <p:nvPr/>
      </p:nvGrpSpPr>
      <p:grpSpPr>
        <a:xfrm>
          <a:off x="0" y="0"/>
          <a:ext cx="0" cy="0"/>
          <a:chOff x="0" y="0"/>
          <a:chExt cx="0" cy="0"/>
        </a:xfrm>
      </p:grpSpPr>
      <p:sp>
        <p:nvSpPr>
          <p:cNvPr id="1091" name="Google Shape;1091;g27f7a576e42_0_3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2" name="Google Shape;1092;g27f7a576e42_0_36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a:t>What is speed? </a:t>
            </a:r>
            <a:endParaRPr/>
          </a:p>
          <a:p>
            <a:pPr indent="0" lvl="0" marL="0" rtl="0" algn="l">
              <a:spcBef>
                <a:spcPts val="0"/>
              </a:spcBef>
              <a:spcAft>
                <a:spcPts val="0"/>
              </a:spcAft>
              <a:buSzPts val="1400"/>
              <a:buNone/>
            </a:pPr>
            <a:r>
              <a:t/>
            </a:r>
            <a:endParaRPr/>
          </a:p>
          <a:p>
            <a:pPr indent="0" lvl="0" marL="0" rtl="0" algn="l">
              <a:spcBef>
                <a:spcPts val="0"/>
              </a:spcBef>
              <a:spcAft>
                <a:spcPts val="0"/>
              </a:spcAft>
              <a:buSzPts val="1400"/>
              <a:buNone/>
            </a:pPr>
            <a:r>
              <a:rPr lang="en-US"/>
              <a:t>[Speed is how fast an object moves.]</a:t>
            </a:r>
            <a:endParaRPr/>
          </a:p>
        </p:txBody>
      </p:sp>
      <p:sp>
        <p:nvSpPr>
          <p:cNvPr id="1093" name="Google Shape;1093;g27f7a576e42_0_36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8" name="Shape 1098"/>
        <p:cNvGrpSpPr/>
        <p:nvPr/>
      </p:nvGrpSpPr>
      <p:grpSpPr>
        <a:xfrm>
          <a:off x="0" y="0"/>
          <a:ext cx="0" cy="0"/>
          <a:chOff x="0" y="0"/>
          <a:chExt cx="0" cy="0"/>
        </a:xfrm>
      </p:grpSpPr>
      <p:sp>
        <p:nvSpPr>
          <p:cNvPr id="1099" name="Google Shape;1099;g27f7a576e42_0_3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0" name="Google Shape;1100;g27f7a576e42_0_36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non-examples of </a:t>
            </a:r>
            <a:r>
              <a:rPr b="1" lang="en-US"/>
              <a:t>speed</a:t>
            </a:r>
            <a:r>
              <a:rPr lang="en-US"/>
              <a:t>.</a:t>
            </a:r>
            <a:endParaRPr/>
          </a:p>
        </p:txBody>
      </p:sp>
      <p:sp>
        <p:nvSpPr>
          <p:cNvPr id="1101" name="Google Shape;1101;g27f7a576e42_0_36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5" name="Shape 1105"/>
        <p:cNvGrpSpPr/>
        <p:nvPr/>
      </p:nvGrpSpPr>
      <p:grpSpPr>
        <a:xfrm>
          <a:off x="0" y="0"/>
          <a:ext cx="0" cy="0"/>
          <a:chOff x="0" y="0"/>
          <a:chExt cx="0" cy="0"/>
        </a:xfrm>
      </p:grpSpPr>
      <p:sp>
        <p:nvSpPr>
          <p:cNvPr id="1106" name="Google Shape;1106;g27f7a576e42_0_3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7" name="Google Shape;1107;g27f7a576e42_0_37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Measuring the weight of an object does not tell you how fast it goes, so weight is not a measurement of </a:t>
            </a:r>
            <a:r>
              <a:rPr b="1" lang="en-US"/>
              <a:t>speed</a:t>
            </a:r>
            <a:r>
              <a:rPr lang="en-US"/>
              <a:t>.</a:t>
            </a:r>
            <a:endParaRPr/>
          </a:p>
        </p:txBody>
      </p:sp>
      <p:sp>
        <p:nvSpPr>
          <p:cNvPr id="1108" name="Google Shape;1108;g27f7a576e42_0_37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3" name="Shape 1113"/>
        <p:cNvGrpSpPr/>
        <p:nvPr/>
      </p:nvGrpSpPr>
      <p:grpSpPr>
        <a:xfrm>
          <a:off x="0" y="0"/>
          <a:ext cx="0" cy="0"/>
          <a:chOff x="0" y="0"/>
          <a:chExt cx="0" cy="0"/>
        </a:xfrm>
      </p:grpSpPr>
      <p:sp>
        <p:nvSpPr>
          <p:cNvPr id="1114" name="Google Shape;1114;g27f7a576e42_0_3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5" name="Google Shape;1115;g27f7a576e42_0_3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Measuring how hot it is outside does not tell you how fast an object moves, so temperature is not a measurement of </a:t>
            </a:r>
            <a:r>
              <a:rPr b="1" lang="en-US"/>
              <a:t>speed</a:t>
            </a:r>
            <a:r>
              <a:rPr lang="en-US"/>
              <a:t>.</a:t>
            </a:r>
            <a:endParaRPr/>
          </a:p>
        </p:txBody>
      </p:sp>
      <p:sp>
        <p:nvSpPr>
          <p:cNvPr id="1116" name="Google Shape;1116;g27f7a576e42_0_3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1" name="Shape 1121"/>
        <p:cNvGrpSpPr/>
        <p:nvPr/>
      </p:nvGrpSpPr>
      <p:grpSpPr>
        <a:xfrm>
          <a:off x="0" y="0"/>
          <a:ext cx="0" cy="0"/>
          <a:chOff x="0" y="0"/>
          <a:chExt cx="0" cy="0"/>
        </a:xfrm>
      </p:grpSpPr>
      <p:sp>
        <p:nvSpPr>
          <p:cNvPr id="1122" name="Google Shape;1122;g27f7a576e42_0_38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3" name="Google Shape;1123;g27f7a576e42_0_3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1124" name="Google Shape;1124;g27f7a576e42_0_3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7" name="Shape 1127"/>
        <p:cNvGrpSpPr/>
        <p:nvPr/>
      </p:nvGrpSpPr>
      <p:grpSpPr>
        <a:xfrm>
          <a:off x="0" y="0"/>
          <a:ext cx="0" cy="0"/>
          <a:chOff x="0" y="0"/>
          <a:chExt cx="0" cy="0"/>
        </a:xfrm>
      </p:grpSpPr>
      <p:sp>
        <p:nvSpPr>
          <p:cNvPr id="1128" name="Google Shape;1128;g27f7a576e42_0_3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9" name="Google Shape;1129;g27f7a576e42_0_39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3600"/>
              <a:buNone/>
            </a:pPr>
            <a:r>
              <a:rPr lang="en-US"/>
              <a:t>Why does the cheetah show </a:t>
            </a:r>
            <a:r>
              <a:rPr b="1" lang="en-US"/>
              <a:t>speed</a:t>
            </a:r>
            <a:r>
              <a:rPr lang="en-US"/>
              <a:t>, but the thermometer does not?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[Because the cheetah is an object </a:t>
            </a:r>
            <a:r>
              <a:rPr b="1" lang="en-US"/>
              <a:t>moving</a:t>
            </a:r>
            <a:r>
              <a:rPr lang="en-US"/>
              <a:t>. The thermometer is showing temperature]</a:t>
            </a:r>
            <a:endParaRPr/>
          </a:p>
        </p:txBody>
      </p:sp>
      <p:sp>
        <p:nvSpPr>
          <p:cNvPr id="1130" name="Google Shape;1130;g27f7a576e42_0_39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6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6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6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6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6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7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74"/>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7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7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7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75"/>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75"/>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7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7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7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6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6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6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6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6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 name="Google Shape;28;p6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6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6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7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7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7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68"/>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8"/>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9" name="Google Shape;39;p6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6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6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6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69"/>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5" name="Google Shape;45;p69"/>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6" name="Google Shape;46;p6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6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6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7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70"/>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2" name="Google Shape;52;p70"/>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3" name="Google Shape;53;p70"/>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4" name="Google Shape;54;p70"/>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5" name="Google Shape;55;p7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7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7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72"/>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72"/>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72"/>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7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7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7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73"/>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73"/>
          <p:cNvSpPr/>
          <p:nvPr>
            <p:ph idx="2" type="pic"/>
          </p:nvPr>
        </p:nvSpPr>
        <p:spPr>
          <a:xfrm>
            <a:off x="1792288" y="612775"/>
            <a:ext cx="5486400" cy="4114800"/>
          </a:xfrm>
          <a:prstGeom prst="rect">
            <a:avLst/>
          </a:prstGeom>
          <a:noFill/>
          <a:ln>
            <a:noFill/>
          </a:ln>
        </p:spPr>
      </p:sp>
      <p:sp>
        <p:nvSpPr>
          <p:cNvPr id="68" name="Google Shape;68;p73"/>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7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7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7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6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6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6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5.png"/><Relationship Id="rId11" Type="http://schemas.openxmlformats.org/officeDocument/2006/relationships/image" Target="../media/image9.png"/><Relationship Id="rId10" Type="http://schemas.openxmlformats.org/officeDocument/2006/relationships/image" Target="../media/image27.png"/><Relationship Id="rId12" Type="http://schemas.openxmlformats.org/officeDocument/2006/relationships/image" Target="../media/image11.png"/><Relationship Id="rId9" Type="http://schemas.openxmlformats.org/officeDocument/2006/relationships/image" Target="../media/image6.png"/><Relationship Id="rId5" Type="http://schemas.openxmlformats.org/officeDocument/2006/relationships/image" Target="../media/image15.png"/><Relationship Id="rId6" Type="http://schemas.openxmlformats.org/officeDocument/2006/relationships/image" Target="../media/image1.png"/><Relationship Id="rId7" Type="http://schemas.openxmlformats.org/officeDocument/2006/relationships/image" Target="../media/image4.png"/><Relationship Id="rId8"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13.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 Id="rId3" Type="http://schemas.openxmlformats.org/officeDocument/2006/relationships/image" Target="../media/image20.png"/><Relationship Id="rId4" Type="http://schemas.openxmlformats.org/officeDocument/2006/relationships/image" Target="../media/image39.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 Id="rId3" Type="http://schemas.openxmlformats.org/officeDocument/2006/relationships/image" Target="../media/image20.png"/><Relationship Id="rId4" Type="http://schemas.openxmlformats.org/officeDocument/2006/relationships/image" Target="../media/image38.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2.xml"/><Relationship Id="rId3" Type="http://schemas.openxmlformats.org/officeDocument/2006/relationships/image" Target="../media/image20.png"/><Relationship Id="rId4" Type="http://schemas.openxmlformats.org/officeDocument/2006/relationships/image" Target="../media/image38.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3.xml"/><Relationship Id="rId3" Type="http://schemas.openxmlformats.org/officeDocument/2006/relationships/image" Target="../media/image20.png"/><Relationship Id="rId4" Type="http://schemas.openxmlformats.org/officeDocument/2006/relationships/image" Target="../media/image38.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 Id="rId3" Type="http://schemas.openxmlformats.org/officeDocument/2006/relationships/image" Target="../media/image7.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5.xml"/><Relationship Id="rId3" Type="http://schemas.openxmlformats.org/officeDocument/2006/relationships/image" Target="../media/image7.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 Id="rId3" Type="http://schemas.openxmlformats.org/officeDocument/2006/relationships/image" Target="../media/image14.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7.xml"/><Relationship Id="rId3" Type="http://schemas.openxmlformats.org/officeDocument/2006/relationships/image" Target="../media/image14.png"/><Relationship Id="rId4" Type="http://schemas.openxmlformats.org/officeDocument/2006/relationships/image" Target="../media/image53.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13.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0.xml"/><Relationship Id="rId3" Type="http://schemas.openxmlformats.org/officeDocument/2006/relationships/image" Target="../media/image69.png"/><Relationship Id="rId4" Type="http://schemas.openxmlformats.org/officeDocument/2006/relationships/image" Target="../media/image60.png"/><Relationship Id="rId5" Type="http://schemas.openxmlformats.org/officeDocument/2006/relationships/image" Target="../media/image65.png"/><Relationship Id="rId6" Type="http://schemas.openxmlformats.org/officeDocument/2006/relationships/image" Target="../media/image58.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1.xml"/><Relationship Id="rId3" Type="http://schemas.openxmlformats.org/officeDocument/2006/relationships/image" Target="../media/image65.png"/><Relationship Id="rId4" Type="http://schemas.openxmlformats.org/officeDocument/2006/relationships/image" Target="../media/image58.png"/><Relationship Id="rId5" Type="http://schemas.openxmlformats.org/officeDocument/2006/relationships/image" Target="../media/image69.png"/><Relationship Id="rId6" Type="http://schemas.openxmlformats.org/officeDocument/2006/relationships/image" Target="../media/image60.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2.xml"/><Relationship Id="rId3" Type="http://schemas.openxmlformats.org/officeDocument/2006/relationships/image" Target="../media/image69.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5.xml"/><Relationship Id="rId3" Type="http://schemas.openxmlformats.org/officeDocument/2006/relationships/image" Target="../media/image69.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8.xml"/><Relationship Id="rId3" Type="http://schemas.openxmlformats.org/officeDocument/2006/relationships/image" Target="../media/image69.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image" Target="../media/image23.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1.xml"/><Relationship Id="rId3" Type="http://schemas.openxmlformats.org/officeDocument/2006/relationships/image" Target="../media/image69.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 Id="rId3" Type="http://schemas.openxmlformats.org/officeDocument/2006/relationships/image" Target="../media/image14.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3.xml"/><Relationship Id="rId3" Type="http://schemas.openxmlformats.org/officeDocument/2006/relationships/image" Target="../media/image14.png"/><Relationship Id="rId4" Type="http://schemas.openxmlformats.org/officeDocument/2006/relationships/image" Target="../media/image53.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 Id="rId3" Type="http://schemas.openxmlformats.org/officeDocument/2006/relationships/image" Target="../media/image17.png"/><Relationship Id="rId4" Type="http://schemas.openxmlformats.org/officeDocument/2006/relationships/image" Target="../media/image57.jp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 Id="rId3" Type="http://schemas.openxmlformats.org/officeDocument/2006/relationships/hyperlink" Target="https://gizmos.explorelearning.com/find-gizmos/launch-gizmo?resourceId=1055" TargetMode="External"/><Relationship Id="rId4" Type="http://schemas.openxmlformats.org/officeDocument/2006/relationships/image" Target="../media/image46.png"/><Relationship Id="rId5" Type="http://schemas.openxmlformats.org/officeDocument/2006/relationships/image" Target="../media/image51.png"/><Relationship Id="rId6" Type="http://schemas.openxmlformats.org/officeDocument/2006/relationships/image" Target="../media/image84.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6.xml"/><Relationship Id="rId3" Type="http://schemas.openxmlformats.org/officeDocument/2006/relationships/image" Target="../media/image2.png"/><Relationship Id="rId4" Type="http://schemas.openxmlformats.org/officeDocument/2006/relationships/image" Target="../media/image5.png"/><Relationship Id="rId11" Type="http://schemas.openxmlformats.org/officeDocument/2006/relationships/image" Target="../media/image9.png"/><Relationship Id="rId10" Type="http://schemas.openxmlformats.org/officeDocument/2006/relationships/image" Target="../media/image27.png"/><Relationship Id="rId12" Type="http://schemas.openxmlformats.org/officeDocument/2006/relationships/image" Target="../media/image11.png"/><Relationship Id="rId9" Type="http://schemas.openxmlformats.org/officeDocument/2006/relationships/image" Target="../media/image6.png"/><Relationship Id="rId5" Type="http://schemas.openxmlformats.org/officeDocument/2006/relationships/image" Target="../media/image15.png"/><Relationship Id="rId6" Type="http://schemas.openxmlformats.org/officeDocument/2006/relationships/image" Target="../media/image1.png"/><Relationship Id="rId7" Type="http://schemas.openxmlformats.org/officeDocument/2006/relationships/image" Target="../media/image4.png"/><Relationship Id="rId8" Type="http://schemas.openxmlformats.org/officeDocument/2006/relationships/image" Target="../media/image3.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7.xml"/><Relationship Id="rId3" Type="http://schemas.openxmlformats.org/officeDocument/2006/relationships/image" Target="../media/image67.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 Id="rId3" Type="http://schemas.openxmlformats.org/officeDocument/2006/relationships/image" Target="../media/image14.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9.xml"/><Relationship Id="rId3" Type="http://schemas.openxmlformats.org/officeDocument/2006/relationships/image" Target="../media/image14.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0.png"/><Relationship Id="rId4" Type="http://schemas.openxmlformats.org/officeDocument/2006/relationships/image" Target="../media/image23.png"/><Relationship Id="rId5" Type="http://schemas.openxmlformats.org/officeDocument/2006/relationships/image" Target="../media/image10.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0.xml"/><Relationship Id="rId3" Type="http://schemas.openxmlformats.org/officeDocument/2006/relationships/image" Target="../media/image14.png"/><Relationship Id="rId4" Type="http://schemas.openxmlformats.org/officeDocument/2006/relationships/image" Target="../media/image53.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1.xml"/><Relationship Id="rId3" Type="http://schemas.openxmlformats.org/officeDocument/2006/relationships/image" Target="../media/image7.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2.xml"/><Relationship Id="rId3" Type="http://schemas.openxmlformats.org/officeDocument/2006/relationships/image" Target="../media/image10.png"/><Relationship Id="rId4" Type="http://schemas.openxmlformats.org/officeDocument/2006/relationships/image" Target="../media/image7.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3.xml"/><Relationship Id="rId3" Type="http://schemas.openxmlformats.org/officeDocument/2006/relationships/image" Target="../media/image10.png"/><Relationship Id="rId4" Type="http://schemas.openxmlformats.org/officeDocument/2006/relationships/image" Target="../media/image7.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4.xml"/><Relationship Id="rId3" Type="http://schemas.openxmlformats.org/officeDocument/2006/relationships/image" Target="../media/image53.png"/><Relationship Id="rId4" Type="http://schemas.openxmlformats.org/officeDocument/2006/relationships/image" Target="../media/image7.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5.xml"/><Relationship Id="rId3" Type="http://schemas.openxmlformats.org/officeDocument/2006/relationships/image" Target="../media/image53.png"/><Relationship Id="rId4" Type="http://schemas.openxmlformats.org/officeDocument/2006/relationships/image" Target="../media/image7.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6.xml"/><Relationship Id="rId3" Type="http://schemas.openxmlformats.org/officeDocument/2006/relationships/image" Target="../media/image20.png"/><Relationship Id="rId4" Type="http://schemas.openxmlformats.org/officeDocument/2006/relationships/image" Target="../media/image23.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7.xml"/><Relationship Id="rId3" Type="http://schemas.openxmlformats.org/officeDocument/2006/relationships/image" Target="../media/image20.png"/><Relationship Id="rId4" Type="http://schemas.openxmlformats.org/officeDocument/2006/relationships/image" Target="../media/image23.png"/><Relationship Id="rId5" Type="http://schemas.openxmlformats.org/officeDocument/2006/relationships/image" Target="../media/image67.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8.xml"/><Relationship Id="rId3" Type="http://schemas.openxmlformats.org/officeDocument/2006/relationships/image" Target="../media/image7.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9.xml"/><Relationship Id="rId3" Type="http://schemas.openxmlformats.org/officeDocument/2006/relationships/image" Target="../media/image7.png"/><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0.xml"/><Relationship Id="rId3" Type="http://schemas.openxmlformats.org/officeDocument/2006/relationships/image" Target="../media/image21.jpg"/><Relationship Id="rId4" Type="http://schemas.openxmlformats.org/officeDocument/2006/relationships/image" Target="../media/image20.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1.xml"/><Relationship Id="rId3" Type="http://schemas.openxmlformats.org/officeDocument/2006/relationships/image" Target="../media/image20.png"/><Relationship Id="rId4" Type="http://schemas.openxmlformats.org/officeDocument/2006/relationships/image" Target="../media/image10.png"/><Relationship Id="rId5" Type="http://schemas.openxmlformats.org/officeDocument/2006/relationships/image" Target="../media/image53.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2.xml"/><Relationship Id="rId3" Type="http://schemas.openxmlformats.org/officeDocument/2006/relationships/image" Target="../media/image20.png"/><Relationship Id="rId4" Type="http://schemas.openxmlformats.org/officeDocument/2006/relationships/image" Target="../media/image68.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3.xml"/><Relationship Id="rId3" Type="http://schemas.openxmlformats.org/officeDocument/2006/relationships/image" Target="../media/image20.png"/><Relationship Id="rId4" Type="http://schemas.openxmlformats.org/officeDocument/2006/relationships/image" Target="../media/image64.png"/><Relationship Id="rId5" Type="http://schemas.openxmlformats.org/officeDocument/2006/relationships/image" Target="../media/image70.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4.xml"/><Relationship Id="rId3" Type="http://schemas.openxmlformats.org/officeDocument/2006/relationships/image" Target="../media/image7.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5.xml"/><Relationship Id="rId3" Type="http://schemas.openxmlformats.org/officeDocument/2006/relationships/image" Target="../media/image7.png"/><Relationship Id="rId4" Type="http://schemas.openxmlformats.org/officeDocument/2006/relationships/image" Target="../media/image10.png"/><Relationship Id="rId5" Type="http://schemas.openxmlformats.org/officeDocument/2006/relationships/image" Target="../media/image53.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6.xml"/><Relationship Id="rId3" Type="http://schemas.openxmlformats.org/officeDocument/2006/relationships/image" Target="../media/image7.png"/><Relationship Id="rId4" Type="http://schemas.openxmlformats.org/officeDocument/2006/relationships/image" Target="../media/image10.png"/><Relationship Id="rId5" Type="http://schemas.openxmlformats.org/officeDocument/2006/relationships/image" Target="../media/image53.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7.xml"/><Relationship Id="rId3" Type="http://schemas.openxmlformats.org/officeDocument/2006/relationships/image" Target="../media/image7.png"/><Relationship Id="rId4" Type="http://schemas.openxmlformats.org/officeDocument/2006/relationships/image" Target="../media/image68.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8.xml"/><Relationship Id="rId3" Type="http://schemas.openxmlformats.org/officeDocument/2006/relationships/image" Target="../media/image7.png"/><Relationship Id="rId4" Type="http://schemas.openxmlformats.org/officeDocument/2006/relationships/image" Target="../media/image68.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9.xml"/><Relationship Id="rId3" Type="http://schemas.openxmlformats.org/officeDocument/2006/relationships/image" Target="../media/image7.png"/><Relationship Id="rId4" Type="http://schemas.openxmlformats.org/officeDocument/2006/relationships/image" Target="../media/image64.png"/><Relationship Id="rId5" Type="http://schemas.openxmlformats.org/officeDocument/2006/relationships/image" Target="../media/image7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image" Target="../media/image10.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0.xml"/><Relationship Id="rId3" Type="http://schemas.openxmlformats.org/officeDocument/2006/relationships/image" Target="../media/image7.png"/><Relationship Id="rId4" Type="http://schemas.openxmlformats.org/officeDocument/2006/relationships/image" Target="../media/image64.png"/><Relationship Id="rId5" Type="http://schemas.openxmlformats.org/officeDocument/2006/relationships/image" Target="../media/image70.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1.xml"/><Relationship Id="rId3" Type="http://schemas.openxmlformats.org/officeDocument/2006/relationships/image" Target="../media/image20.png"/><Relationship Id="rId4" Type="http://schemas.openxmlformats.org/officeDocument/2006/relationships/image" Target="../media/image29.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2.xml"/><Relationship Id="rId3" Type="http://schemas.openxmlformats.org/officeDocument/2006/relationships/image" Target="../media/image20.png"/><Relationship Id="rId4" Type="http://schemas.openxmlformats.org/officeDocument/2006/relationships/image" Target="../media/image29.png"/><Relationship Id="rId5" Type="http://schemas.openxmlformats.org/officeDocument/2006/relationships/image" Target="../media/image74.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3.xml"/><Relationship Id="rId3" Type="http://schemas.openxmlformats.org/officeDocument/2006/relationships/image" Target="../media/image20.png"/><Relationship Id="rId4" Type="http://schemas.openxmlformats.org/officeDocument/2006/relationships/image" Target="../media/image29.png"/><Relationship Id="rId5" Type="http://schemas.openxmlformats.org/officeDocument/2006/relationships/image" Target="../media/image81.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4.xml"/><Relationship Id="rId3" Type="http://schemas.openxmlformats.org/officeDocument/2006/relationships/image" Target="../media/image7.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5.xml"/><Relationship Id="rId3" Type="http://schemas.openxmlformats.org/officeDocument/2006/relationships/image" Target="../media/image7.png"/><Relationship Id="rId4" Type="http://schemas.openxmlformats.org/officeDocument/2006/relationships/image" Target="../media/image67.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6.xml"/><Relationship Id="rId3" Type="http://schemas.openxmlformats.org/officeDocument/2006/relationships/image" Target="../media/image20.png"/><Relationship Id="rId4" Type="http://schemas.openxmlformats.org/officeDocument/2006/relationships/image" Target="../media/image41.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7.xml"/><Relationship Id="rId3" Type="http://schemas.openxmlformats.org/officeDocument/2006/relationships/image" Target="../media/image20.png"/><Relationship Id="rId4" Type="http://schemas.openxmlformats.org/officeDocument/2006/relationships/image" Target="../media/image41.png"/><Relationship Id="rId5" Type="http://schemas.openxmlformats.org/officeDocument/2006/relationships/image" Target="../media/image73.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8.xml"/><Relationship Id="rId3" Type="http://schemas.openxmlformats.org/officeDocument/2006/relationships/image" Target="../media/image20.png"/><Relationship Id="rId4" Type="http://schemas.openxmlformats.org/officeDocument/2006/relationships/image" Target="../media/image41.png"/><Relationship Id="rId5" Type="http://schemas.openxmlformats.org/officeDocument/2006/relationships/image" Target="../media/image78.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9.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1.jpg"/><Relationship Id="rId4" Type="http://schemas.openxmlformats.org/officeDocument/2006/relationships/image" Target="../media/image20.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0.xml"/><Relationship Id="rId3" Type="http://schemas.openxmlformats.org/officeDocument/2006/relationships/image" Target="../media/image7.png"/><Relationship Id="rId4" Type="http://schemas.openxmlformats.org/officeDocument/2006/relationships/image" Target="../media/image31.png"/><Relationship Id="rId5" Type="http://schemas.openxmlformats.org/officeDocument/2006/relationships/image" Target="../media/image78.png"/><Relationship Id="rId6" Type="http://schemas.openxmlformats.org/officeDocument/2006/relationships/image" Target="../media/image81.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1.xml"/><Relationship Id="rId3" Type="http://schemas.openxmlformats.org/officeDocument/2006/relationships/image" Target="../media/image20.png"/><Relationship Id="rId4" Type="http://schemas.openxmlformats.org/officeDocument/2006/relationships/image" Target="../media/image39.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2.xml"/><Relationship Id="rId3" Type="http://schemas.openxmlformats.org/officeDocument/2006/relationships/image" Target="../media/image20.png"/><Relationship Id="rId4" Type="http://schemas.openxmlformats.org/officeDocument/2006/relationships/image" Target="../media/image38.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3.xml"/><Relationship Id="rId3" Type="http://schemas.openxmlformats.org/officeDocument/2006/relationships/image" Target="../media/image20.png"/><Relationship Id="rId4" Type="http://schemas.openxmlformats.org/officeDocument/2006/relationships/image" Target="../media/image38.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4.xml"/><Relationship Id="rId3" Type="http://schemas.openxmlformats.org/officeDocument/2006/relationships/image" Target="../media/image20.png"/><Relationship Id="rId4" Type="http://schemas.openxmlformats.org/officeDocument/2006/relationships/image" Target="../media/image38.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5.xml"/><Relationship Id="rId3" Type="http://schemas.openxmlformats.org/officeDocument/2006/relationships/image" Target="../media/image20.png"/><Relationship Id="rId4" Type="http://schemas.openxmlformats.org/officeDocument/2006/relationships/image" Target="../media/image38.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6.xml"/><Relationship Id="rId3" Type="http://schemas.openxmlformats.org/officeDocument/2006/relationships/image" Target="../media/image7.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7.xml"/><Relationship Id="rId3" Type="http://schemas.openxmlformats.org/officeDocument/2006/relationships/image" Target="../media/image7.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8.xml"/><Relationship Id="rId3" Type="http://schemas.openxmlformats.org/officeDocument/2006/relationships/image" Target="../media/image14.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9.xml"/><Relationship Id="rId3" Type="http://schemas.openxmlformats.org/officeDocument/2006/relationships/image" Target="../media/image14.png"/><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0.png"/><Relationship Id="rId4" Type="http://schemas.openxmlformats.org/officeDocument/2006/relationships/image" Target="../media/image18.png"/><Relationship Id="rId5" Type="http://schemas.openxmlformats.org/officeDocument/2006/relationships/image" Target="../media/image32.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0.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2.xml"/><Relationship Id="rId3" Type="http://schemas.openxmlformats.org/officeDocument/2006/relationships/image" Target="../media/image71.png"/><Relationship Id="rId4" Type="http://schemas.openxmlformats.org/officeDocument/2006/relationships/image" Target="../media/image82.png"/><Relationship Id="rId5" Type="http://schemas.openxmlformats.org/officeDocument/2006/relationships/image" Target="../media/image83.png"/><Relationship Id="rId6" Type="http://schemas.openxmlformats.org/officeDocument/2006/relationships/image" Target="../media/image72.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3.xml"/><Relationship Id="rId3" Type="http://schemas.openxmlformats.org/officeDocument/2006/relationships/image" Target="../media/image71.png"/><Relationship Id="rId4" Type="http://schemas.openxmlformats.org/officeDocument/2006/relationships/image" Target="../media/image82.png"/><Relationship Id="rId5" Type="http://schemas.openxmlformats.org/officeDocument/2006/relationships/image" Target="../media/image83.png"/><Relationship Id="rId6" Type="http://schemas.openxmlformats.org/officeDocument/2006/relationships/image" Target="../media/image72.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4.xml"/><Relationship Id="rId3" Type="http://schemas.openxmlformats.org/officeDocument/2006/relationships/image" Target="../media/image72.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5.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7.xml"/><Relationship Id="rId3" Type="http://schemas.openxmlformats.org/officeDocument/2006/relationships/image" Target="../media/image72.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8.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0.png"/><Relationship Id="rId4" Type="http://schemas.openxmlformats.org/officeDocument/2006/relationships/image" Target="../media/image26.png"/><Relationship Id="rId5" Type="http://schemas.openxmlformats.org/officeDocument/2006/relationships/image" Target="../media/image25.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0.xml"/><Relationship Id="rId3" Type="http://schemas.openxmlformats.org/officeDocument/2006/relationships/image" Target="../media/image72.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3.xml"/><Relationship Id="rId3" Type="http://schemas.openxmlformats.org/officeDocument/2006/relationships/image" Target="../media/image72.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4.xml"/><Relationship Id="rId3" Type="http://schemas.openxmlformats.org/officeDocument/2006/relationships/image" Target="../media/image14.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5.xml"/><Relationship Id="rId3" Type="http://schemas.openxmlformats.org/officeDocument/2006/relationships/image" Target="../media/image14.png"/><Relationship Id="rId4" Type="http://schemas.openxmlformats.org/officeDocument/2006/relationships/image" Target="../media/image67.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6.xml"/><Relationship Id="rId3" Type="http://schemas.openxmlformats.org/officeDocument/2006/relationships/image" Target="../media/image17.png"/><Relationship Id="rId4" Type="http://schemas.openxmlformats.org/officeDocument/2006/relationships/image" Target="../media/image57.jp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7.xml"/><Relationship Id="rId3" Type="http://schemas.openxmlformats.org/officeDocument/2006/relationships/hyperlink" Target="https://gizmos.explorelearning.com/find-gizmos/lesson-info?resourceId=660" TargetMode="External"/><Relationship Id="rId4" Type="http://schemas.openxmlformats.org/officeDocument/2006/relationships/image" Target="../media/image46.png"/><Relationship Id="rId5" Type="http://schemas.openxmlformats.org/officeDocument/2006/relationships/image" Target="../media/image51.png"/><Relationship Id="rId6" Type="http://schemas.openxmlformats.org/officeDocument/2006/relationships/image" Target="../media/image85.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8.xml"/><Relationship Id="rId3" Type="http://schemas.openxmlformats.org/officeDocument/2006/relationships/image" Target="../media/image77.jp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9.xml"/><Relationship Id="rId3" Type="http://schemas.openxmlformats.org/officeDocument/2006/relationships/image" Target="../media/image75.jpg"/><Relationship Id="rId4" Type="http://schemas.openxmlformats.org/officeDocument/2006/relationships/image" Target="../media/image80.png"/><Relationship Id="rId5" Type="http://schemas.openxmlformats.org/officeDocument/2006/relationships/image" Target="../media/image7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0.png"/><Relationship Id="rId4" Type="http://schemas.openxmlformats.org/officeDocument/2006/relationships/image" Target="../media/image24.png"/><Relationship Id="rId5"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7.png"/><Relationship Id="rId4" Type="http://schemas.openxmlformats.org/officeDocument/2006/relationships/image" Target="../media/image18.png"/><Relationship Id="rId5"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7.png"/><Relationship Id="rId4" Type="http://schemas.openxmlformats.org/officeDocument/2006/relationships/image" Target="../media/image18.png"/><Relationship Id="rId5"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7.png"/><Relationship Id="rId4" Type="http://schemas.openxmlformats.org/officeDocument/2006/relationships/image" Target="../media/image26.png"/><Relationship Id="rId5"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7.png"/><Relationship Id="rId4" Type="http://schemas.openxmlformats.org/officeDocument/2006/relationships/image" Target="../media/image26.png"/><Relationship Id="rId5"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7.png"/><Relationship Id="rId4" Type="http://schemas.openxmlformats.org/officeDocument/2006/relationships/image" Target="../media/image24.png"/><Relationship Id="rId5"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7.png"/><Relationship Id="rId4" Type="http://schemas.openxmlformats.org/officeDocument/2006/relationships/image" Target="../media/image24.png"/><Relationship Id="rId5" Type="http://schemas.openxmlformats.org/officeDocument/2006/relationships/image" Target="../media/image4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0.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0.png"/><Relationship Id="rId4" Type="http://schemas.openxmlformats.org/officeDocument/2006/relationships/image" Target="../media/image29.png"/><Relationship Id="rId5" Type="http://schemas.openxmlformats.org/officeDocument/2006/relationships/image" Target="../media/image4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0.png"/><Relationship Id="rId4" Type="http://schemas.openxmlformats.org/officeDocument/2006/relationships/image" Target="../media/image29.png"/><Relationship Id="rId5"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7.png"/><Relationship Id="rId4" Type="http://schemas.openxmlformats.org/officeDocument/2006/relationships/image" Target="../media/image5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7.pn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0.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0.png"/><Relationship Id="rId4" Type="http://schemas.openxmlformats.org/officeDocument/2006/relationships/image" Target="../media/image41.png"/><Relationship Id="rId5"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0.png"/><Relationship Id="rId4" Type="http://schemas.openxmlformats.org/officeDocument/2006/relationships/image" Target="../media/image41.png"/><Relationship Id="rId5"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7.png"/><Relationship Id="rId4" Type="http://schemas.openxmlformats.org/officeDocument/2006/relationships/image" Target="../media/image31.png"/><Relationship Id="rId5" Type="http://schemas.openxmlformats.org/officeDocument/2006/relationships/image" Target="../media/image34.png"/><Relationship Id="rId6"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0.png"/><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20.png"/><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20.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20.png"/><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20.png"/><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4.png"/><Relationship Id="rId4" Type="http://schemas.openxmlformats.org/officeDocument/2006/relationships/image" Target="../media/image1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43.png"/><Relationship Id="rId4" Type="http://schemas.openxmlformats.org/officeDocument/2006/relationships/image" Target="../media/image52.png"/><Relationship Id="rId5" Type="http://schemas.openxmlformats.org/officeDocument/2006/relationships/image" Target="../media/image66.png"/><Relationship Id="rId6" Type="http://schemas.openxmlformats.org/officeDocument/2006/relationships/image" Target="../media/image4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43.png"/><Relationship Id="rId4" Type="http://schemas.openxmlformats.org/officeDocument/2006/relationships/image" Target="../media/image52.png"/><Relationship Id="rId5" Type="http://schemas.openxmlformats.org/officeDocument/2006/relationships/image" Target="../media/image66.png"/><Relationship Id="rId6" Type="http://schemas.openxmlformats.org/officeDocument/2006/relationships/image" Target="../media/image4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4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4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4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4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1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14.png"/><Relationship Id="rId4" Type="http://schemas.openxmlformats.org/officeDocument/2006/relationships/image" Target="../media/image1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17.png"/><Relationship Id="rId4" Type="http://schemas.openxmlformats.org/officeDocument/2006/relationships/image" Target="../media/image57.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hyperlink" Target="https://games4esl.com/activities-to-teach-directions/" TargetMode="External"/><Relationship Id="rId4" Type="http://schemas.openxmlformats.org/officeDocument/2006/relationships/image" Target="../media/image46.png"/><Relationship Id="rId5" Type="http://schemas.openxmlformats.org/officeDocument/2006/relationships/image" Target="../media/image51.png"/><Relationship Id="rId6" Type="http://schemas.openxmlformats.org/officeDocument/2006/relationships/image" Target="../media/image7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2.png"/><Relationship Id="rId4" Type="http://schemas.openxmlformats.org/officeDocument/2006/relationships/image" Target="../media/image5.png"/><Relationship Id="rId11" Type="http://schemas.openxmlformats.org/officeDocument/2006/relationships/image" Target="../media/image9.png"/><Relationship Id="rId10" Type="http://schemas.openxmlformats.org/officeDocument/2006/relationships/image" Target="../media/image27.png"/><Relationship Id="rId12" Type="http://schemas.openxmlformats.org/officeDocument/2006/relationships/image" Target="../media/image11.png"/><Relationship Id="rId9" Type="http://schemas.openxmlformats.org/officeDocument/2006/relationships/image" Target="../media/image6.png"/><Relationship Id="rId5" Type="http://schemas.openxmlformats.org/officeDocument/2006/relationships/image" Target="../media/image15.png"/><Relationship Id="rId6" Type="http://schemas.openxmlformats.org/officeDocument/2006/relationships/image" Target="../media/image1.png"/><Relationship Id="rId7" Type="http://schemas.openxmlformats.org/officeDocument/2006/relationships/image" Target="../media/image4.png"/><Relationship Id="rId8" Type="http://schemas.openxmlformats.org/officeDocument/2006/relationships/image" Target="../media/image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5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1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14.png"/><Relationship Id="rId4" Type="http://schemas.openxmlformats.org/officeDocument/2006/relationships/image" Target="../media/image1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14.png"/><Relationship Id="rId4" Type="http://schemas.openxmlformats.org/officeDocument/2006/relationships/image" Target="../media/image1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7.png"/><Relationship Id="rId4" Type="http://schemas.openxmlformats.org/officeDocument/2006/relationships/image" Target="../media/image1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7.png"/><Relationship Id="rId4" Type="http://schemas.openxmlformats.org/officeDocument/2006/relationships/image" Target="../media/image1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7.png"/><Relationship Id="rId4" Type="http://schemas.openxmlformats.org/officeDocument/2006/relationships/image" Target="../media/image1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7.png"/><Relationship Id="rId4" Type="http://schemas.openxmlformats.org/officeDocument/2006/relationships/image" Target="../media/image1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10.png"/><Relationship Id="rId4" Type="http://schemas.openxmlformats.org/officeDocument/2006/relationships/image" Target="../media/image7.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10.png"/><Relationship Id="rId4" Type="http://schemas.openxmlformats.org/officeDocument/2006/relationships/image" Target="../media/image7.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20.png"/><Relationship Id="rId4" Type="http://schemas.openxmlformats.org/officeDocument/2006/relationships/image" Target="../media/image2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20.png"/><Relationship Id="rId4" Type="http://schemas.openxmlformats.org/officeDocument/2006/relationships/image" Target="../media/image23.png"/><Relationship Id="rId5" Type="http://schemas.openxmlformats.org/officeDocument/2006/relationships/image" Target="../media/image5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7.png"/><Relationship Id="rId4" Type="http://schemas.openxmlformats.org/officeDocument/2006/relationships/image" Target="../media/image5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21.jpg"/><Relationship Id="rId4" Type="http://schemas.openxmlformats.org/officeDocument/2006/relationships/image" Target="../media/image2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20.png"/><Relationship Id="rId4" Type="http://schemas.openxmlformats.org/officeDocument/2006/relationships/image" Target="../media/image48.png"/><Relationship Id="rId5" Type="http://schemas.openxmlformats.org/officeDocument/2006/relationships/image" Target="../media/image5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20.png"/><Relationship Id="rId4" Type="http://schemas.openxmlformats.org/officeDocument/2006/relationships/image" Target="../media/image5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20.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5.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7.png"/><Relationship Id="rId4" Type="http://schemas.openxmlformats.org/officeDocument/2006/relationships/image" Target="../media/image48.png"/><Relationship Id="rId5" Type="http://schemas.openxmlformats.org/officeDocument/2006/relationships/image" Target="../media/image54.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7.png"/><Relationship Id="rId4" Type="http://schemas.openxmlformats.org/officeDocument/2006/relationships/image" Target="../media/image48.png"/><Relationship Id="rId5" Type="http://schemas.openxmlformats.org/officeDocument/2006/relationships/image" Target="../media/image54.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7.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7.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20.png"/><Relationship Id="rId4" Type="http://schemas.openxmlformats.org/officeDocument/2006/relationships/image" Target="../media/image29.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20.png"/><Relationship Id="rId4" Type="http://schemas.openxmlformats.org/officeDocument/2006/relationships/image" Target="../media/image29.png"/><Relationship Id="rId5" Type="http://schemas.openxmlformats.org/officeDocument/2006/relationships/image" Target="../media/image63.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20.png"/><Relationship Id="rId4" Type="http://schemas.openxmlformats.org/officeDocument/2006/relationships/image" Target="../media/image29.png"/><Relationship Id="rId5" Type="http://schemas.openxmlformats.org/officeDocument/2006/relationships/image" Target="../media/image59.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7.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7.png"/><Relationship Id="rId4" Type="http://schemas.openxmlformats.org/officeDocument/2006/relationships/image" Target="../media/image53.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20.png"/><Relationship Id="rId4" Type="http://schemas.openxmlformats.org/officeDocument/2006/relationships/image" Target="../media/image41.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image" Target="../media/image20.png"/><Relationship Id="rId4" Type="http://schemas.openxmlformats.org/officeDocument/2006/relationships/image" Target="../media/image41.png"/><Relationship Id="rId5" Type="http://schemas.openxmlformats.org/officeDocument/2006/relationships/image" Target="../media/image61.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 Id="rId3" Type="http://schemas.openxmlformats.org/officeDocument/2006/relationships/image" Target="../media/image20.png"/><Relationship Id="rId4" Type="http://schemas.openxmlformats.org/officeDocument/2006/relationships/image" Target="../media/image41.png"/><Relationship Id="rId5" Type="http://schemas.openxmlformats.org/officeDocument/2006/relationships/image" Target="../media/image62.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image" Target="../media/image7.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image" Target="../media/image7.png"/><Relationship Id="rId4" Type="http://schemas.openxmlformats.org/officeDocument/2006/relationships/image" Target="../media/image31.png"/><Relationship Id="rId5" Type="http://schemas.openxmlformats.org/officeDocument/2006/relationships/image" Target="../media/image59.png"/><Relationship Id="rId6"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grpSp>
        <p:nvGrpSpPr>
          <p:cNvPr id="89" name="Google Shape;89;p1"/>
          <p:cNvGrpSpPr/>
          <p:nvPr/>
        </p:nvGrpSpPr>
        <p:grpSpPr>
          <a:xfrm>
            <a:off x="1325592" y="297175"/>
            <a:ext cx="6456691" cy="6404394"/>
            <a:chOff x="814636" y="0"/>
            <a:chExt cx="5828917" cy="6404394"/>
          </a:xfrm>
        </p:grpSpPr>
        <p:sp>
          <p:nvSpPr>
            <p:cNvPr id="90" name="Google Shape;90;p1"/>
            <p:cNvSpPr/>
            <p:nvPr/>
          </p:nvSpPr>
          <p:spPr>
            <a:xfrm rot="10800000">
              <a:off x="1480984" y="68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“Big Idea” Question</a:t>
              </a:r>
              <a:endParaRPr b="0" i="0" sz="1400" u="none" cap="none" strike="noStrik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Review Concepts</a:t>
              </a:r>
              <a:endParaRPr b="0" i="0" sz="1400" u="none" cap="none" strike="noStrik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Check-In Questions</a:t>
              </a:r>
              <a:endParaRPr b="0" i="0" sz="1400" u="none" cap="none" strike="noStrik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Teacher Engagement</a:t>
              </a:r>
              <a:endParaRPr b="0" i="0" sz="1400" u="none" cap="none" strike="noStrik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1"/>
            <p:cNvSpPr/>
            <p:nvPr/>
          </p:nvSpPr>
          <p:spPr>
            <a:xfrm rot="10800000">
              <a:off x="1480853" y="3753570"/>
              <a:ext cx="5162700" cy="17580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1"/>
            <p:cNvSpPr txBox="1"/>
            <p:nvPr/>
          </p:nvSpPr>
          <p:spPr>
            <a:xfrm>
              <a:off x="1873753" y="3753671"/>
              <a:ext cx="4769700" cy="1619100"/>
            </a:xfrm>
            <a:prstGeom prst="rect">
              <a:avLst/>
            </a:prstGeom>
            <a:noFill/>
            <a:ln>
              <a:noFill/>
            </a:ln>
          </p:spPr>
          <p:txBody>
            <a:bodyPr anchorCtr="0" anchor="t"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Vocabulary</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98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Student-Friendly Definition</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Examples &amp; Non-Examples</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Morphological Word Parts</a:t>
              </a:r>
              <a:endParaRPr b="0" i="0" sz="1800" u="none" cap="none" strike="noStrike">
                <a:solidFill>
                  <a:schemeClr val="lt1"/>
                </a:solidFill>
                <a:latin typeface="Calibri"/>
                <a:ea typeface="Calibri"/>
                <a:cs typeface="Calibri"/>
                <a:sym typeface="Calibri"/>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Frayer Model</a:t>
              </a:r>
              <a:endParaRPr b="0" i="0" sz="1800" u="none" cap="none" strike="noStrike">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1"/>
            <p:cNvSpPr/>
            <p:nvPr/>
          </p:nvSpPr>
          <p:spPr>
            <a:xfrm rot="10800000">
              <a:off x="1480853" y="5692595"/>
              <a:ext cx="5162700" cy="6471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1"/>
            <p:cNvSpPr txBox="1"/>
            <p:nvPr/>
          </p:nvSpPr>
          <p:spPr>
            <a:xfrm>
              <a:off x="1661628" y="5540394"/>
              <a:ext cx="4981800" cy="8640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Simulation/Activity</a:t>
              </a:r>
              <a:endParaRPr b="0" i="0" sz="1400" u="none" cap="none" strike="noStrike">
                <a:solidFill>
                  <a:srgbClr val="000000"/>
                </a:solidFill>
                <a:latin typeface="Arial"/>
                <a:ea typeface="Arial"/>
                <a:cs typeface="Arial"/>
                <a:sym typeface="Arial"/>
              </a:endParaRPr>
            </a:p>
          </p:txBody>
        </p:sp>
        <p:sp>
          <p:nvSpPr>
            <p:cNvPr id="107" name="Google Shape;107;p1"/>
            <p:cNvSpPr/>
            <p:nvPr/>
          </p:nvSpPr>
          <p:spPr>
            <a:xfrm>
              <a:off x="826125" y="5607581"/>
              <a:ext cx="722700" cy="722700"/>
            </a:xfrm>
            <a:prstGeom prst="ellipse">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Comment Like" id="108" name="Google Shape;108;p1"/>
          <p:cNvPicPr preferRelativeResize="0"/>
          <p:nvPr/>
        </p:nvPicPr>
        <p:blipFill rotWithShape="1">
          <a:blip r:embed="rId9">
            <a:alphaModFix/>
          </a:blip>
          <a:srcRect b="0" l="0" r="0" t="0"/>
          <a:stretch/>
        </p:blipFill>
        <p:spPr>
          <a:xfrm>
            <a:off x="5786600" y="4959804"/>
            <a:ext cx="385108" cy="347619"/>
          </a:xfrm>
          <a:prstGeom prst="rect">
            <a:avLst/>
          </a:prstGeom>
          <a:noFill/>
          <a:ln>
            <a:noFill/>
          </a:ln>
        </p:spPr>
      </p:pic>
      <p:pic>
        <p:nvPicPr>
          <p:cNvPr descr="Comment Dislike" id="109" name="Google Shape;109;p1"/>
          <p:cNvPicPr preferRelativeResize="0"/>
          <p:nvPr/>
        </p:nvPicPr>
        <p:blipFill rotWithShape="1">
          <a:blip r:embed="rId10">
            <a:alphaModFix/>
          </a:blip>
          <a:srcRect b="0" l="0" r="0" t="0"/>
          <a:stretch/>
        </p:blipFill>
        <p:spPr>
          <a:xfrm>
            <a:off x="6140137" y="4959804"/>
            <a:ext cx="385108" cy="347619"/>
          </a:xfrm>
          <a:prstGeom prst="rect">
            <a:avLst/>
          </a:prstGeom>
          <a:noFill/>
          <a:ln>
            <a:noFill/>
          </a:ln>
        </p:spPr>
      </p:pic>
      <p:pic>
        <p:nvPicPr>
          <p:cNvPr descr="Blog" id="110" name="Google Shape;110;p1"/>
          <p:cNvPicPr preferRelativeResize="0"/>
          <p:nvPr/>
        </p:nvPicPr>
        <p:blipFill rotWithShape="1">
          <a:blip r:embed="rId11">
            <a:alphaModFix/>
          </a:blip>
          <a:srcRect b="0" l="0" r="0" t="0"/>
          <a:stretch/>
        </p:blipFill>
        <p:spPr>
          <a:xfrm>
            <a:off x="5913444" y="4638256"/>
            <a:ext cx="385108" cy="347619"/>
          </a:xfrm>
          <a:prstGeom prst="rect">
            <a:avLst/>
          </a:prstGeom>
          <a:noFill/>
          <a:ln>
            <a:noFill/>
          </a:ln>
        </p:spPr>
      </p:pic>
      <p:pic>
        <p:nvPicPr>
          <p:cNvPr descr="Labor" id="111" name="Google Shape;111;p1"/>
          <p:cNvPicPr preferRelativeResize="0"/>
          <p:nvPr/>
        </p:nvPicPr>
        <p:blipFill rotWithShape="1">
          <a:blip r:embed="rId12">
            <a:alphaModFix/>
          </a:blip>
          <a:srcRect b="0" l="0" r="0" t="0"/>
          <a:stretch/>
        </p:blipFill>
        <p:spPr>
          <a:xfrm>
            <a:off x="5786600" y="5249251"/>
            <a:ext cx="335447"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14" name="Google Shape;114;p1"/>
          <p:cNvSpPr/>
          <p:nvPr/>
        </p:nvSpPr>
        <p:spPr>
          <a:xfrm>
            <a:off x="4452593" y="5493587"/>
            <a:ext cx="2709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15" name="Google Shape;115;p1"/>
          <p:cNvCxnSpPr/>
          <p:nvPr/>
        </p:nvCxnSpPr>
        <p:spPr>
          <a:xfrm>
            <a:off x="4588494" y="5493587"/>
            <a:ext cx="0" cy="76200"/>
          </a:xfrm>
          <a:prstGeom prst="straightConnector1">
            <a:avLst/>
          </a:prstGeom>
          <a:noFill/>
          <a:ln cap="flat" cmpd="sng" w="25400">
            <a:solidFill>
              <a:srgbClr val="FF932B"/>
            </a:solidFill>
            <a:prstDash val="solid"/>
            <a:round/>
            <a:headEnd len="sm" w="sm" type="none"/>
            <a:tailEnd len="sm" w="sm" type="none"/>
          </a:ln>
        </p:spPr>
      </p:cxnSp>
      <p:cxnSp>
        <p:nvCxnSpPr>
          <p:cNvPr id="116" name="Google Shape;116;p1"/>
          <p:cNvCxnSpPr>
            <a:stCxn id="117" idx="4"/>
            <a:endCxn id="114" idx="2"/>
          </p:cNvCxnSpPr>
          <p:nvPr/>
        </p:nvCxnSpPr>
        <p:spPr>
          <a:xfrm>
            <a:off x="4587304" y="5666878"/>
            <a:ext cx="600" cy="77100"/>
          </a:xfrm>
          <a:prstGeom prst="straightConnector1">
            <a:avLst/>
          </a:prstGeom>
          <a:noFill/>
          <a:ln cap="flat" cmpd="sng" w="25400">
            <a:solidFill>
              <a:srgbClr val="FF932B"/>
            </a:solidFill>
            <a:prstDash val="solid"/>
            <a:round/>
            <a:headEnd len="sm" w="sm" type="none"/>
            <a:tailEnd len="sm" w="sm" type="none"/>
          </a:ln>
        </p:spPr>
      </p:cxnSp>
      <p:cxnSp>
        <p:nvCxnSpPr>
          <p:cNvPr id="118" name="Google Shape;118;p1"/>
          <p:cNvCxnSpPr/>
          <p:nvPr/>
        </p:nvCxnSpPr>
        <p:spPr>
          <a:xfrm>
            <a:off x="4452593" y="5618269"/>
            <a:ext cx="78900" cy="0"/>
          </a:xfrm>
          <a:prstGeom prst="straightConnector1">
            <a:avLst/>
          </a:prstGeom>
          <a:noFill/>
          <a:ln cap="flat" cmpd="sng" w="25400">
            <a:solidFill>
              <a:srgbClr val="FF932B"/>
            </a:solidFill>
            <a:prstDash val="solid"/>
            <a:round/>
            <a:headEnd len="sm" w="sm" type="none"/>
            <a:tailEnd len="sm" w="sm" type="none"/>
          </a:ln>
        </p:spPr>
      </p:cxnSp>
      <p:cxnSp>
        <p:nvCxnSpPr>
          <p:cNvPr id="119" name="Google Shape;119;p1"/>
          <p:cNvCxnSpPr/>
          <p:nvPr/>
        </p:nvCxnSpPr>
        <p:spPr>
          <a:xfrm>
            <a:off x="4643028" y="5616627"/>
            <a:ext cx="80400" cy="0"/>
          </a:xfrm>
          <a:prstGeom prst="straightConnector1">
            <a:avLst/>
          </a:prstGeom>
          <a:noFill/>
          <a:ln cap="flat" cmpd="sng" w="25400">
            <a:solidFill>
              <a:srgbClr val="FF932B"/>
            </a:solidFill>
            <a:prstDash val="solid"/>
            <a:round/>
            <a:headEnd len="sm" w="sm" type="none"/>
            <a:tailEnd len="sm" w="sm" type="none"/>
          </a:ln>
        </p:spPr>
      </p:cxnSp>
      <p:sp>
        <p:nvSpPr>
          <p:cNvPr id="117" name="Google Shape;117;p1"/>
          <p:cNvSpPr/>
          <p:nvPr/>
        </p:nvSpPr>
        <p:spPr>
          <a:xfrm>
            <a:off x="4531654" y="5569678"/>
            <a:ext cx="111300" cy="97200"/>
          </a:xfrm>
          <a:prstGeom prst="ellipse">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g27e576c1a67_0_616"/>
          <p:cNvSpPr txBox="1"/>
          <p:nvPr/>
        </p:nvSpPr>
        <p:spPr>
          <a:xfrm>
            <a:off x="989763" y="216922"/>
            <a:ext cx="7778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Energy transformation is changing energy from one form to another</a:t>
            </a:r>
            <a:r>
              <a:rPr b="0" i="0" lang="en-US" sz="36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descr="Questions" id="189" name="Google Shape;189;g27e576c1a67_0_61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g27e576c1a67_0_616"/>
          <p:cNvSpPr txBox="1"/>
          <p:nvPr/>
        </p:nvSpPr>
        <p:spPr>
          <a:xfrm>
            <a:off x="838200" y="1825625"/>
            <a:ext cx="3874500" cy="2980800"/>
          </a:xfrm>
          <a:prstGeom prst="rect">
            <a:avLst/>
          </a:prstGeom>
          <a:noFill/>
          <a:ln>
            <a:noFill/>
          </a:ln>
        </p:spPr>
        <p:txBody>
          <a:bodyPr anchorCtr="0" anchor="t" bIns="45700" lIns="91425" spcFirstLastPara="1" rIns="91425" wrap="square" tIns="45700">
            <a:normAutofit/>
          </a:bodyPr>
          <a:lstStyle/>
          <a:p>
            <a:pPr indent="-342900" lvl="0" marL="342900" marR="0" rtl="0" algn="l">
              <a:lnSpc>
                <a:spcPct val="115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True</a:t>
            </a:r>
            <a:endParaRPr b="0" i="0" sz="1400" u="none" cap="none" strike="noStrike">
              <a:solidFill>
                <a:srgbClr val="000000"/>
              </a:solidFill>
              <a:latin typeface="Arial"/>
              <a:ea typeface="Arial"/>
              <a:cs typeface="Arial"/>
              <a:sym typeface="Arial"/>
            </a:endParaRPr>
          </a:p>
          <a:p>
            <a:pPr indent="-342900" lvl="0" marL="342900" marR="0" rtl="0" algn="l">
              <a:lnSpc>
                <a:spcPct val="115000"/>
              </a:lnSpc>
              <a:spcBef>
                <a:spcPts val="64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False</a:t>
            </a:r>
            <a:endParaRPr b="0" i="0" sz="1400" u="none" cap="none" strike="noStrike">
              <a:solidFill>
                <a:srgbClr val="000000"/>
              </a:solidFill>
              <a:latin typeface="Arial"/>
              <a:ea typeface="Arial"/>
              <a:cs typeface="Arial"/>
              <a:sym typeface="Arial"/>
            </a:endParaRPr>
          </a:p>
        </p:txBody>
      </p:sp>
      <p:pic>
        <p:nvPicPr>
          <p:cNvPr id="191" name="Google Shape;191;g27e576c1a67_0_616"/>
          <p:cNvPicPr preferRelativeResize="0"/>
          <p:nvPr/>
        </p:nvPicPr>
        <p:blipFill>
          <a:blip r:embed="rId4">
            <a:alphaModFix/>
          </a:blip>
          <a:stretch>
            <a:fillRect/>
          </a:stretch>
        </p:blipFill>
        <p:spPr>
          <a:xfrm>
            <a:off x="3494171" y="2985650"/>
            <a:ext cx="5274301" cy="3586525"/>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2" name="Shape 1142"/>
        <p:cNvGrpSpPr/>
        <p:nvPr/>
      </p:nvGrpSpPr>
      <p:grpSpPr>
        <a:xfrm>
          <a:off x="0" y="0"/>
          <a:ext cx="0" cy="0"/>
          <a:chOff x="0" y="0"/>
          <a:chExt cx="0" cy="0"/>
        </a:xfrm>
      </p:grpSpPr>
      <p:sp>
        <p:nvSpPr>
          <p:cNvPr descr="Artificial Intelligence" id="1143" name="Google Shape;1143;g27f7a576e42_0_403"/>
          <p:cNvSpPr/>
          <p:nvPr/>
        </p:nvSpPr>
        <p:spPr>
          <a:xfrm>
            <a:off x="892768" y="1482969"/>
            <a:ext cx="4185000" cy="3892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1144" name="Google Shape;1144;g27f7a576e42_0_403"/>
          <p:cNvPicPr preferRelativeResize="0"/>
          <p:nvPr/>
        </p:nvPicPr>
        <p:blipFill rotWithShape="1">
          <a:blip r:embed="rId4">
            <a:alphaModFix/>
          </a:blip>
          <a:srcRect b="0" l="0" r="0" t="0"/>
          <a:stretch/>
        </p:blipFill>
        <p:spPr>
          <a:xfrm>
            <a:off x="4572000" y="1727492"/>
            <a:ext cx="3403016" cy="3403016"/>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9" name="Shape 1149"/>
        <p:cNvGrpSpPr/>
        <p:nvPr/>
      </p:nvGrpSpPr>
      <p:grpSpPr>
        <a:xfrm>
          <a:off x="0" y="0"/>
          <a:ext cx="0" cy="0"/>
          <a:chOff x="0" y="0"/>
          <a:chExt cx="0" cy="0"/>
        </a:xfrm>
      </p:grpSpPr>
      <p:sp>
        <p:nvSpPr>
          <p:cNvPr id="1150" name="Google Shape;1150;g27f7a576e42_0_409"/>
          <p:cNvSpPr txBox="1"/>
          <p:nvPr>
            <p:ph type="title"/>
          </p:nvPr>
        </p:nvSpPr>
        <p:spPr>
          <a:xfrm>
            <a:off x="902100" y="884675"/>
            <a:ext cx="7339800" cy="143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Speed</a:t>
            </a:r>
            <a:endParaRPr/>
          </a:p>
        </p:txBody>
      </p:sp>
      <p:sp>
        <p:nvSpPr>
          <p:cNvPr descr="Artificial Intelligence" id="1151" name="Google Shape;1151;g27f7a576e42_0_409"/>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1152" name="Google Shape;1152;g27f7a576e42_0_409"/>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cxnSp>
        <p:nvCxnSpPr>
          <p:cNvPr id="1153" name="Google Shape;1153;g27f7a576e42_0_409"/>
          <p:cNvCxnSpPr/>
          <p:nvPr/>
        </p:nvCxnSpPr>
        <p:spPr>
          <a:xfrm flipH="1">
            <a:off x="4563761" y="2472663"/>
            <a:ext cx="16500" cy="16068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5290"/>
              </a:srgbClr>
            </a:outerShdw>
          </a:effectLst>
        </p:spPr>
      </p:cxnSp>
      <p:sp>
        <p:nvSpPr>
          <p:cNvPr id="1154" name="Google Shape;1154;g27f7a576e42_0_409"/>
          <p:cNvSpPr txBox="1"/>
          <p:nvPr/>
        </p:nvSpPr>
        <p:spPr>
          <a:xfrm>
            <a:off x="4111046" y="4245025"/>
            <a:ext cx="921900" cy="3078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1400" u="none" cap="none" strike="noStrike">
                <a:solidFill>
                  <a:schemeClr val="dk1"/>
                </a:solidFill>
                <a:latin typeface="Calibri"/>
                <a:ea typeface="Calibri"/>
                <a:cs typeface="Calibri"/>
                <a:sym typeface="Calibri"/>
              </a:rPr>
              <a:t>(root)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9" name="Shape 1159"/>
        <p:cNvGrpSpPr/>
        <p:nvPr/>
      </p:nvGrpSpPr>
      <p:grpSpPr>
        <a:xfrm>
          <a:off x="0" y="0"/>
          <a:ext cx="0" cy="0"/>
          <a:chOff x="0" y="0"/>
          <a:chExt cx="0" cy="0"/>
        </a:xfrm>
      </p:grpSpPr>
      <p:sp>
        <p:nvSpPr>
          <p:cNvPr id="1160" name="Google Shape;1160;g27f7a576e42_0_420"/>
          <p:cNvSpPr txBox="1"/>
          <p:nvPr>
            <p:ph type="title"/>
          </p:nvPr>
        </p:nvSpPr>
        <p:spPr>
          <a:xfrm>
            <a:off x="457200" y="735221"/>
            <a:ext cx="8229600" cy="143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Speed</a:t>
            </a:r>
            <a:endParaRPr/>
          </a:p>
        </p:txBody>
      </p:sp>
      <p:sp>
        <p:nvSpPr>
          <p:cNvPr descr="Artificial Intelligence" id="1161" name="Google Shape;1161;g27f7a576e42_0_42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1162" name="Google Shape;1162;g27f7a576e42_0_420"/>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sp>
        <p:nvSpPr>
          <p:cNvPr id="1163" name="Google Shape;1163;g27f7a576e42_0_420"/>
          <p:cNvSpPr/>
          <p:nvPr/>
        </p:nvSpPr>
        <p:spPr>
          <a:xfrm>
            <a:off x="2967600" y="735225"/>
            <a:ext cx="3208800" cy="1729200"/>
          </a:xfrm>
          <a:prstGeom prst="ellipse">
            <a:avLst/>
          </a:prstGeom>
          <a:noFill/>
          <a:ln cap="flat" cmpd="sng" w="38100">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1164" name="Google Shape;1164;g27f7a576e42_0_420"/>
          <p:cNvCxnSpPr>
            <a:stCxn id="1163" idx="4"/>
          </p:cNvCxnSpPr>
          <p:nvPr/>
        </p:nvCxnSpPr>
        <p:spPr>
          <a:xfrm flipH="1">
            <a:off x="4568100" y="2464425"/>
            <a:ext cx="3900" cy="10284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6080"/>
              </a:srgbClr>
            </a:outerShdw>
          </a:effectLst>
        </p:spPr>
      </p:cxnSp>
      <p:sp>
        <p:nvSpPr>
          <p:cNvPr id="1165" name="Google Shape;1165;g27f7a576e42_0_420"/>
          <p:cNvSpPr txBox="1"/>
          <p:nvPr/>
        </p:nvSpPr>
        <p:spPr>
          <a:xfrm>
            <a:off x="2855100" y="3732250"/>
            <a:ext cx="3429900" cy="12006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Speed</a:t>
            </a:r>
            <a:r>
              <a:rPr lang="en-US" sz="3600">
                <a:solidFill>
                  <a:schemeClr val="dk1"/>
                </a:solidFill>
                <a:latin typeface="Calibri"/>
                <a:ea typeface="Calibri"/>
                <a:cs typeface="Calibri"/>
                <a:sym typeface="Calibri"/>
              </a:rPr>
              <a:t> = how fast an object moves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0" name="Shape 1170"/>
        <p:cNvGrpSpPr/>
        <p:nvPr/>
      </p:nvGrpSpPr>
      <p:grpSpPr>
        <a:xfrm>
          <a:off x="0" y="0"/>
          <a:ext cx="0" cy="0"/>
          <a:chOff x="0" y="0"/>
          <a:chExt cx="0" cy="0"/>
        </a:xfrm>
      </p:grpSpPr>
      <p:sp>
        <p:nvSpPr>
          <p:cNvPr id="1171" name="Google Shape;1171;g27f7a576e42_0_440"/>
          <p:cNvSpPr txBox="1"/>
          <p:nvPr>
            <p:ph type="title"/>
          </p:nvPr>
        </p:nvSpPr>
        <p:spPr>
          <a:xfrm>
            <a:off x="457200" y="1762809"/>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Speed</a:t>
            </a:r>
            <a:endParaRPr/>
          </a:p>
        </p:txBody>
      </p:sp>
      <p:sp>
        <p:nvSpPr>
          <p:cNvPr descr="Artificial Intelligence" id="1172" name="Google Shape;1172;g27f7a576e42_0_44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1173" name="Google Shape;1173;g27f7a576e42_0_440"/>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sp>
        <p:nvSpPr>
          <p:cNvPr id="1174" name="Google Shape;1174;g27f7a576e42_0_440"/>
          <p:cNvSpPr txBox="1"/>
          <p:nvPr/>
        </p:nvSpPr>
        <p:spPr>
          <a:xfrm>
            <a:off x="1348300" y="5926400"/>
            <a:ext cx="6510300" cy="6465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3600"/>
              <a:buFont typeface="Arial"/>
              <a:buNone/>
            </a:pPr>
            <a:r>
              <a:rPr lang="en-US" sz="3600">
                <a:solidFill>
                  <a:schemeClr val="dk1"/>
                </a:solidFill>
                <a:latin typeface="Calibri"/>
                <a:ea typeface="Calibri"/>
                <a:cs typeface="Calibri"/>
                <a:sym typeface="Calibri"/>
              </a:rPr>
              <a:t>H</a:t>
            </a:r>
            <a:r>
              <a:rPr lang="en-US" sz="3600">
                <a:solidFill>
                  <a:schemeClr val="dk1"/>
                </a:solidFill>
                <a:latin typeface="Calibri"/>
                <a:ea typeface="Calibri"/>
                <a:cs typeface="Calibri"/>
                <a:sym typeface="Calibri"/>
              </a:rPr>
              <a:t>ow fast an object moves</a:t>
            </a:r>
            <a:endParaRPr b="0" i="0" sz="2400" u="none" cap="none" strike="noStrike">
              <a:solidFill>
                <a:srgbClr val="000000"/>
              </a:solidFill>
              <a:latin typeface="Calibri"/>
              <a:ea typeface="Calibri"/>
              <a:cs typeface="Calibri"/>
              <a:sym typeface="Calibri"/>
            </a:endParaRPr>
          </a:p>
        </p:txBody>
      </p:sp>
      <p:sp>
        <p:nvSpPr>
          <p:cNvPr id="1175" name="Google Shape;1175;g27f7a576e42_0_440"/>
          <p:cNvSpPr/>
          <p:nvPr/>
        </p:nvSpPr>
        <p:spPr>
          <a:xfrm>
            <a:off x="4204355" y="3039041"/>
            <a:ext cx="735300" cy="2643300"/>
          </a:xfrm>
          <a:prstGeom prst="downArrow">
            <a:avLst>
              <a:gd fmla="val 50000" name="adj1"/>
              <a:gd fmla="val 50000" name="adj2"/>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373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0" name="Shape 1180"/>
        <p:cNvGrpSpPr/>
        <p:nvPr/>
      </p:nvGrpSpPr>
      <p:grpSpPr>
        <a:xfrm>
          <a:off x="0" y="0"/>
          <a:ext cx="0" cy="0"/>
          <a:chOff x="0" y="0"/>
          <a:chExt cx="0" cy="0"/>
        </a:xfrm>
      </p:grpSpPr>
      <p:sp>
        <p:nvSpPr>
          <p:cNvPr descr="Questions" id="1181" name="Google Shape;1181;g27f7a576e42_0_451"/>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6" name="Shape 1186"/>
        <p:cNvGrpSpPr/>
        <p:nvPr/>
      </p:nvGrpSpPr>
      <p:grpSpPr>
        <a:xfrm>
          <a:off x="0" y="0"/>
          <a:ext cx="0" cy="0"/>
          <a:chOff x="0" y="0"/>
          <a:chExt cx="0" cy="0"/>
        </a:xfrm>
      </p:grpSpPr>
      <p:sp>
        <p:nvSpPr>
          <p:cNvPr id="1187" name="Google Shape;1187;g27f7a576e42_0_456"/>
          <p:cNvSpPr txBox="1"/>
          <p:nvPr>
            <p:ph type="title"/>
          </p:nvPr>
        </p:nvSpPr>
        <p:spPr>
          <a:xfrm>
            <a:off x="1076575" y="331025"/>
            <a:ext cx="7657200" cy="15393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lang="en-US" sz="3959"/>
              <a:t>How can we use the word parts of </a:t>
            </a:r>
            <a:r>
              <a:rPr b="1" lang="en-US" sz="3959"/>
              <a:t>speed</a:t>
            </a:r>
            <a:r>
              <a:rPr lang="en-US" sz="3959"/>
              <a:t> to help us remember the definition of the term?</a:t>
            </a:r>
            <a:endParaRPr/>
          </a:p>
        </p:txBody>
      </p:sp>
      <p:sp>
        <p:nvSpPr>
          <p:cNvPr descr="Questions" id="1188" name="Google Shape;1188;g27f7a576e42_0_456"/>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9" name="Google Shape;1189;g27f7a576e42_0_456"/>
          <p:cNvSpPr txBox="1"/>
          <p:nvPr>
            <p:ph type="title"/>
          </p:nvPr>
        </p:nvSpPr>
        <p:spPr>
          <a:xfrm>
            <a:off x="902100" y="2258950"/>
            <a:ext cx="7339800" cy="143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Speed</a:t>
            </a:r>
            <a:endParaRPr/>
          </a:p>
        </p:txBody>
      </p:sp>
      <p:cxnSp>
        <p:nvCxnSpPr>
          <p:cNvPr id="1190" name="Google Shape;1190;g27f7a576e42_0_456"/>
          <p:cNvCxnSpPr/>
          <p:nvPr/>
        </p:nvCxnSpPr>
        <p:spPr>
          <a:xfrm flipH="1">
            <a:off x="4563761" y="3860288"/>
            <a:ext cx="16500" cy="16068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5290"/>
              </a:srgbClr>
            </a:outerShdw>
          </a:effectLst>
        </p:spPr>
      </p:cxnSp>
      <p:sp>
        <p:nvSpPr>
          <p:cNvPr id="1191" name="Google Shape;1191;g27f7a576e42_0_456"/>
          <p:cNvSpPr txBox="1"/>
          <p:nvPr/>
        </p:nvSpPr>
        <p:spPr>
          <a:xfrm>
            <a:off x="4111046" y="5632650"/>
            <a:ext cx="921900" cy="3078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1400" u="none" cap="none" strike="noStrike">
                <a:solidFill>
                  <a:schemeClr val="dk1"/>
                </a:solidFill>
                <a:latin typeface="Calibri"/>
                <a:ea typeface="Calibri"/>
                <a:cs typeface="Calibri"/>
                <a:sym typeface="Calibri"/>
              </a:rPr>
              <a:t>(root)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6" name="Shape 1196"/>
        <p:cNvGrpSpPr/>
        <p:nvPr/>
      </p:nvGrpSpPr>
      <p:grpSpPr>
        <a:xfrm>
          <a:off x="0" y="0"/>
          <a:ext cx="0" cy="0"/>
          <a:chOff x="0" y="0"/>
          <a:chExt cx="0" cy="0"/>
        </a:xfrm>
      </p:grpSpPr>
      <p:sp>
        <p:nvSpPr>
          <p:cNvPr id="1197" name="Google Shape;1197;g27f7a576e42_0_467"/>
          <p:cNvSpPr txBox="1"/>
          <p:nvPr/>
        </p:nvSpPr>
        <p:spPr>
          <a:xfrm>
            <a:off x="2585397" y="628581"/>
            <a:ext cx="39732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1198" name="Google Shape;1198;g27f7a576e42_0_467"/>
          <p:cNvSpPr/>
          <p:nvPr/>
        </p:nvSpPr>
        <p:spPr>
          <a:xfrm>
            <a:off x="1928445" y="1500554"/>
            <a:ext cx="5287200"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3" name="Shape 1203"/>
        <p:cNvGrpSpPr/>
        <p:nvPr/>
      </p:nvGrpSpPr>
      <p:grpSpPr>
        <a:xfrm>
          <a:off x="0" y="0"/>
          <a:ext cx="0" cy="0"/>
          <a:chOff x="0" y="0"/>
          <a:chExt cx="0" cy="0"/>
        </a:xfrm>
      </p:grpSpPr>
      <p:sp>
        <p:nvSpPr>
          <p:cNvPr id="1204" name="Google Shape;1204;g27f7a576e42_0_473"/>
          <p:cNvSpPr txBox="1"/>
          <p:nvPr>
            <p:ph idx="1" type="subTitle"/>
          </p:nvPr>
        </p:nvSpPr>
        <p:spPr>
          <a:xfrm>
            <a:off x="771749" y="1011617"/>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Speed</a:t>
            </a:r>
            <a:r>
              <a:rPr b="1" lang="en-US">
                <a:solidFill>
                  <a:schemeClr val="dk1"/>
                </a:solidFill>
              </a:rPr>
              <a:t>: </a:t>
            </a:r>
            <a:r>
              <a:rPr lang="en-US">
                <a:solidFill>
                  <a:schemeClr val="dk1"/>
                </a:solidFill>
              </a:rPr>
              <a:t>how fast an object moves</a:t>
            </a:r>
            <a:endParaRPr/>
          </a:p>
        </p:txBody>
      </p:sp>
      <p:sp>
        <p:nvSpPr>
          <p:cNvPr descr="Rewind" id="1205" name="Google Shape;1205;g27f7a576e42_0_473"/>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06" name="Google Shape;1206;g27f7a576e42_0_473"/>
          <p:cNvPicPr preferRelativeResize="0"/>
          <p:nvPr/>
        </p:nvPicPr>
        <p:blipFill>
          <a:blip r:embed="rId4">
            <a:alphaModFix/>
          </a:blip>
          <a:stretch>
            <a:fillRect/>
          </a:stretch>
        </p:blipFill>
        <p:spPr>
          <a:xfrm>
            <a:off x="2515975" y="2185225"/>
            <a:ext cx="4112051" cy="4112051"/>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1" name="Shape 1211"/>
        <p:cNvGrpSpPr/>
        <p:nvPr/>
      </p:nvGrpSpPr>
      <p:grpSpPr>
        <a:xfrm>
          <a:off x="0" y="0"/>
          <a:ext cx="0" cy="0"/>
          <a:chOff x="0" y="0"/>
          <a:chExt cx="0" cy="0"/>
        </a:xfrm>
      </p:grpSpPr>
      <p:sp>
        <p:nvSpPr>
          <p:cNvPr id="1212" name="Google Shape;1212;g27f7a576e42_0_480"/>
          <p:cNvSpPr/>
          <p:nvPr/>
        </p:nvSpPr>
        <p:spPr>
          <a:xfrm>
            <a:off x="169647" y="319225"/>
            <a:ext cx="8804700" cy="5899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213" name="Google Shape;1213;g27f7a576e42_0_480"/>
          <p:cNvCxnSpPr/>
          <p:nvPr/>
        </p:nvCxnSpPr>
        <p:spPr>
          <a:xfrm>
            <a:off x="4587204" y="319225"/>
            <a:ext cx="0" cy="1794600"/>
          </a:xfrm>
          <a:prstGeom prst="straightConnector1">
            <a:avLst/>
          </a:prstGeom>
          <a:noFill/>
          <a:ln cap="flat" cmpd="sng" w="25400">
            <a:solidFill>
              <a:srgbClr val="FF932B"/>
            </a:solidFill>
            <a:prstDash val="solid"/>
            <a:round/>
            <a:headEnd len="sm" w="sm" type="none"/>
            <a:tailEnd len="sm" w="sm" type="none"/>
          </a:ln>
        </p:spPr>
      </p:cxnSp>
      <p:cxnSp>
        <p:nvCxnSpPr>
          <p:cNvPr id="1214" name="Google Shape;1214;g27f7a576e42_0_480"/>
          <p:cNvCxnSpPr>
            <a:stCxn id="1215" idx="4"/>
            <a:endCxn id="1212" idx="2"/>
          </p:cNvCxnSpPr>
          <p:nvPr/>
        </p:nvCxnSpPr>
        <p:spPr>
          <a:xfrm>
            <a:off x="4549192" y="4400219"/>
            <a:ext cx="22800" cy="1818600"/>
          </a:xfrm>
          <a:prstGeom prst="straightConnector1">
            <a:avLst/>
          </a:prstGeom>
          <a:noFill/>
          <a:ln cap="flat" cmpd="sng" w="25400">
            <a:solidFill>
              <a:srgbClr val="FF932B"/>
            </a:solidFill>
            <a:prstDash val="solid"/>
            <a:round/>
            <a:headEnd len="sm" w="sm" type="none"/>
            <a:tailEnd len="sm" w="sm" type="none"/>
          </a:ln>
        </p:spPr>
      </p:cxnSp>
      <p:cxnSp>
        <p:nvCxnSpPr>
          <p:cNvPr id="1216" name="Google Shape;1216;g27f7a576e42_0_480"/>
          <p:cNvCxnSpPr/>
          <p:nvPr/>
        </p:nvCxnSpPr>
        <p:spPr>
          <a:xfrm>
            <a:off x="169647" y="3255554"/>
            <a:ext cx="2571300" cy="0"/>
          </a:xfrm>
          <a:prstGeom prst="straightConnector1">
            <a:avLst/>
          </a:prstGeom>
          <a:noFill/>
          <a:ln cap="flat" cmpd="sng" w="25400">
            <a:solidFill>
              <a:srgbClr val="FF932B"/>
            </a:solidFill>
            <a:prstDash val="solid"/>
            <a:round/>
            <a:headEnd len="sm" w="sm" type="none"/>
            <a:tailEnd len="sm" w="sm" type="none"/>
          </a:ln>
        </p:spPr>
      </p:cxnSp>
      <p:cxnSp>
        <p:nvCxnSpPr>
          <p:cNvPr id="1217" name="Google Shape;1217;g27f7a576e42_0_480"/>
          <p:cNvCxnSpPr/>
          <p:nvPr/>
        </p:nvCxnSpPr>
        <p:spPr>
          <a:xfrm>
            <a:off x="6359863" y="3216898"/>
            <a:ext cx="2614500" cy="0"/>
          </a:xfrm>
          <a:prstGeom prst="straightConnector1">
            <a:avLst/>
          </a:prstGeom>
          <a:noFill/>
          <a:ln cap="flat" cmpd="sng" w="25400">
            <a:solidFill>
              <a:srgbClr val="FF932B"/>
            </a:solidFill>
            <a:prstDash val="solid"/>
            <a:round/>
            <a:headEnd len="sm" w="sm" type="none"/>
            <a:tailEnd len="sm" w="sm" type="none"/>
          </a:ln>
        </p:spPr>
      </p:cxnSp>
      <p:sp>
        <p:nvSpPr>
          <p:cNvPr id="1215" name="Google Shape;1215;g27f7a576e42_0_480"/>
          <p:cNvSpPr/>
          <p:nvPr/>
        </p:nvSpPr>
        <p:spPr>
          <a:xfrm>
            <a:off x="2739592" y="2111219"/>
            <a:ext cx="3619200" cy="22890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2" name="Shape 1222"/>
        <p:cNvGrpSpPr/>
        <p:nvPr/>
      </p:nvGrpSpPr>
      <p:grpSpPr>
        <a:xfrm>
          <a:off x="0" y="0"/>
          <a:ext cx="0" cy="0"/>
          <a:chOff x="0" y="0"/>
          <a:chExt cx="0" cy="0"/>
        </a:xfrm>
      </p:grpSpPr>
      <p:sp>
        <p:nvSpPr>
          <p:cNvPr id="1223" name="Google Shape;1223;g27f7a576e42_0_490"/>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1224" name="Google Shape;1224;g27f7a576e42_0_490"/>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1225" name="Google Shape;1225;g27f7a576e42_0_490"/>
          <p:cNvCxnSpPr>
            <a:stCxn id="1226" idx="4"/>
            <a:endCxn id="1223"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1227" name="Google Shape;1227;g27f7a576e42_0_490"/>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1228" name="Google Shape;1228;g27f7a576e42_0_490"/>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1226" name="Google Shape;1226;g27f7a576e42_0_490"/>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29" name="Google Shape;1229;g27f7a576e42_0_490"/>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Speed</a:t>
            </a:r>
            <a:endParaRPr b="0" i="0" sz="700" u="none" cap="none" strike="noStrike">
              <a:solidFill>
                <a:srgbClr val="000000"/>
              </a:solidFill>
              <a:latin typeface="Arial"/>
              <a:ea typeface="Arial"/>
              <a:cs typeface="Arial"/>
              <a:sym typeface="Arial"/>
            </a:endParaRPr>
          </a:p>
        </p:txBody>
      </p:sp>
      <p:sp>
        <p:nvSpPr>
          <p:cNvPr id="1230" name="Google Shape;1230;g27f7a576e42_0_490"/>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1231" name="Google Shape;1231;g27f7a576e42_0_490"/>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1232" name="Google Shape;1232;g27f7a576e42_0_490"/>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1233" name="Google Shape;1233;g27f7a576e42_0_490"/>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speed</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
        <p:nvSpPr>
          <p:cNvPr id="1234" name="Google Shape;1234;g27f7a576e42_0_49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235" name="Google Shape;1235;g27f7a576e42_0_49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1236" name="Google Shape;1236;g27f7a576e42_0_490"/>
          <p:cNvCxnSpPr>
            <a:stCxn id="1237" idx="4"/>
            <a:endCxn id="123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1238" name="Google Shape;1238;g27f7a576e42_0_49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1239" name="Google Shape;1239;g27f7a576e42_0_49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1237" name="Google Shape;1237;g27f7a576e42_0_49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g27e576c1a67_0_173"/>
          <p:cNvSpPr txBox="1"/>
          <p:nvPr/>
        </p:nvSpPr>
        <p:spPr>
          <a:xfrm>
            <a:off x="989763" y="216922"/>
            <a:ext cx="7778700" cy="1200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3600"/>
              <a:buFont typeface="Arial"/>
              <a:buNone/>
            </a:pPr>
            <a:r>
              <a:rPr lang="en-US" sz="3600">
                <a:solidFill>
                  <a:schemeClr val="dk1"/>
                </a:solidFill>
                <a:latin typeface="Calibri"/>
                <a:ea typeface="Calibri"/>
                <a:cs typeface="Calibri"/>
                <a:sym typeface="Calibri"/>
              </a:rPr>
              <a:t>Energy transformation is changing energy from one form to another.</a:t>
            </a:r>
            <a:endParaRPr sz="3600">
              <a:solidFill>
                <a:schemeClr val="dk1"/>
              </a:solidFill>
              <a:latin typeface="Calibri"/>
              <a:ea typeface="Calibri"/>
              <a:cs typeface="Calibri"/>
              <a:sym typeface="Calibri"/>
            </a:endParaRPr>
          </a:p>
        </p:txBody>
      </p:sp>
      <p:sp>
        <p:nvSpPr>
          <p:cNvPr descr="Questions" id="198" name="Google Shape;198;g27e576c1a67_0_17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g27e576c1a67_0_173"/>
          <p:cNvSpPr txBox="1"/>
          <p:nvPr/>
        </p:nvSpPr>
        <p:spPr>
          <a:xfrm>
            <a:off x="838200" y="1825625"/>
            <a:ext cx="3874500" cy="2980800"/>
          </a:xfrm>
          <a:prstGeom prst="rect">
            <a:avLst/>
          </a:prstGeom>
          <a:noFill/>
          <a:ln>
            <a:noFill/>
          </a:ln>
        </p:spPr>
        <p:txBody>
          <a:bodyPr anchorCtr="0" anchor="t" bIns="45700" lIns="91425" spcFirstLastPara="1" rIns="91425" wrap="square" tIns="45700">
            <a:normAutofit/>
          </a:bodyPr>
          <a:lstStyle/>
          <a:p>
            <a:pPr indent="-431800" lvl="0" marL="457200" rtl="0" algn="l">
              <a:lnSpc>
                <a:spcPct val="115000"/>
              </a:lnSpc>
              <a:spcBef>
                <a:spcPts val="0"/>
              </a:spcBef>
              <a:spcAft>
                <a:spcPts val="0"/>
              </a:spcAft>
              <a:buClr>
                <a:srgbClr val="FF0000"/>
              </a:buClr>
              <a:buSzPts val="3200"/>
              <a:buAutoNum type="alphaUcPeriod"/>
            </a:pPr>
            <a:r>
              <a:rPr lang="en-US" sz="3200">
                <a:solidFill>
                  <a:srgbClr val="FF0000"/>
                </a:solidFill>
                <a:latin typeface="Calibri"/>
                <a:ea typeface="Calibri"/>
                <a:cs typeface="Calibri"/>
                <a:sym typeface="Calibri"/>
              </a:rPr>
              <a:t>True</a:t>
            </a:r>
            <a:endParaRPr>
              <a:solidFill>
                <a:srgbClr val="FF0000"/>
              </a:solidFill>
            </a:endParaRPr>
          </a:p>
          <a:p>
            <a:pPr indent="-431800" lvl="0" marL="457200" rtl="0" algn="l">
              <a:lnSpc>
                <a:spcPct val="115000"/>
              </a:lnSpc>
              <a:spcBef>
                <a:spcPts val="640"/>
              </a:spcBef>
              <a:spcAft>
                <a:spcPts val="0"/>
              </a:spcAft>
              <a:buClr>
                <a:schemeClr val="dk1"/>
              </a:buClr>
              <a:buSzPts val="3200"/>
              <a:buAutoNum type="alphaUcPeriod"/>
            </a:pPr>
            <a:r>
              <a:rPr lang="en-US" sz="3200">
                <a:solidFill>
                  <a:schemeClr val="dk1"/>
                </a:solidFill>
                <a:latin typeface="Calibri"/>
                <a:ea typeface="Calibri"/>
                <a:cs typeface="Calibri"/>
                <a:sym typeface="Calibri"/>
              </a:rPr>
              <a:t>False</a:t>
            </a:r>
            <a:endParaRPr sz="3200">
              <a:solidFill>
                <a:schemeClr val="dk1"/>
              </a:solidFill>
              <a:latin typeface="Calibri"/>
              <a:ea typeface="Calibri"/>
              <a:cs typeface="Calibri"/>
              <a:sym typeface="Calibri"/>
            </a:endParaRPr>
          </a:p>
        </p:txBody>
      </p:sp>
      <p:pic>
        <p:nvPicPr>
          <p:cNvPr id="200" name="Google Shape;200;g27e576c1a67_0_173"/>
          <p:cNvPicPr preferRelativeResize="0"/>
          <p:nvPr/>
        </p:nvPicPr>
        <p:blipFill>
          <a:blip r:embed="rId4">
            <a:alphaModFix/>
          </a:blip>
          <a:stretch>
            <a:fillRect/>
          </a:stretch>
        </p:blipFill>
        <p:spPr>
          <a:xfrm>
            <a:off x="3494171" y="2985650"/>
            <a:ext cx="5274301" cy="3586525"/>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4" name="Shape 1244"/>
        <p:cNvGrpSpPr/>
        <p:nvPr/>
      </p:nvGrpSpPr>
      <p:grpSpPr>
        <a:xfrm>
          <a:off x="0" y="0"/>
          <a:ext cx="0" cy="0"/>
          <a:chOff x="0" y="0"/>
          <a:chExt cx="0" cy="0"/>
        </a:xfrm>
      </p:grpSpPr>
      <p:sp>
        <p:nvSpPr>
          <p:cNvPr id="1245" name="Google Shape;1245;g27f7a576e42_0_51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246" name="Google Shape;1246;g27f7a576e42_0_51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1247" name="Google Shape;1247;g27f7a576e42_0_511"/>
          <p:cNvCxnSpPr>
            <a:stCxn id="1248" idx="4"/>
            <a:endCxn id="1245"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1249" name="Google Shape;1249;g27f7a576e42_0_51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1250" name="Google Shape;1250;g27f7a576e42_0_51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1248" name="Google Shape;1248;g27f7a576e42_0_51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251" name="Google Shape;1251;g27f7a576e42_0_511"/>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speed</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1252" name="Google Shape;1252;g27f7a576e42_0_511"/>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1253" name="Google Shape;1253;g27f7a576e42_0_511"/>
          <p:cNvSpPr txBox="1"/>
          <p:nvPr/>
        </p:nvSpPr>
        <p:spPr>
          <a:xfrm>
            <a:off x="5011271" y="20380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1254" name="Google Shape;1254;g27f7a576e42_0_511"/>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1255" name="Google Shape;1255;g27f7a576e42_0_511"/>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1256" name="Google Shape;1256;g27f7a576e42_0_511"/>
          <p:cNvPicPr preferRelativeResize="0"/>
          <p:nvPr/>
        </p:nvPicPr>
        <p:blipFill>
          <a:blip r:embed="rId3">
            <a:alphaModFix/>
          </a:blip>
          <a:stretch>
            <a:fillRect/>
          </a:stretch>
        </p:blipFill>
        <p:spPr>
          <a:xfrm>
            <a:off x="997350" y="4521224"/>
            <a:ext cx="3574650" cy="2010725"/>
          </a:xfrm>
          <a:prstGeom prst="rect">
            <a:avLst/>
          </a:prstGeom>
          <a:noFill/>
          <a:ln>
            <a:noFill/>
          </a:ln>
        </p:spPr>
      </p:pic>
      <p:pic>
        <p:nvPicPr>
          <p:cNvPr id="1257" name="Google Shape;1257;g27f7a576e42_0_511"/>
          <p:cNvPicPr preferRelativeResize="0"/>
          <p:nvPr/>
        </p:nvPicPr>
        <p:blipFill>
          <a:blip r:embed="rId4">
            <a:alphaModFix/>
          </a:blip>
          <a:stretch>
            <a:fillRect/>
          </a:stretch>
        </p:blipFill>
        <p:spPr>
          <a:xfrm>
            <a:off x="1038030" y="1735593"/>
            <a:ext cx="3820843" cy="2149224"/>
          </a:xfrm>
          <a:prstGeom prst="rect">
            <a:avLst/>
          </a:prstGeom>
          <a:noFill/>
          <a:ln>
            <a:noFill/>
          </a:ln>
        </p:spPr>
      </p:pic>
      <p:pic>
        <p:nvPicPr>
          <p:cNvPr id="1258" name="Google Shape;1258;g27f7a576e42_0_511"/>
          <p:cNvPicPr preferRelativeResize="0"/>
          <p:nvPr/>
        </p:nvPicPr>
        <p:blipFill>
          <a:blip r:embed="rId5">
            <a:alphaModFix/>
          </a:blip>
          <a:stretch>
            <a:fillRect/>
          </a:stretch>
        </p:blipFill>
        <p:spPr>
          <a:xfrm>
            <a:off x="5722675" y="4521226"/>
            <a:ext cx="3014630" cy="2010725"/>
          </a:xfrm>
          <a:prstGeom prst="rect">
            <a:avLst/>
          </a:prstGeom>
          <a:noFill/>
          <a:ln>
            <a:noFill/>
          </a:ln>
        </p:spPr>
      </p:pic>
      <p:pic>
        <p:nvPicPr>
          <p:cNvPr id="1259" name="Google Shape;1259;g27f7a576e42_0_511"/>
          <p:cNvPicPr preferRelativeResize="0"/>
          <p:nvPr/>
        </p:nvPicPr>
        <p:blipFill>
          <a:blip r:embed="rId6">
            <a:alphaModFix/>
          </a:blip>
          <a:stretch>
            <a:fillRect/>
          </a:stretch>
        </p:blipFill>
        <p:spPr>
          <a:xfrm>
            <a:off x="5779608" y="1648793"/>
            <a:ext cx="2900749" cy="2720032"/>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4" name="Shape 1264"/>
        <p:cNvGrpSpPr/>
        <p:nvPr/>
      </p:nvGrpSpPr>
      <p:grpSpPr>
        <a:xfrm>
          <a:off x="0" y="0"/>
          <a:ext cx="0" cy="0"/>
          <a:chOff x="0" y="0"/>
          <a:chExt cx="0" cy="0"/>
        </a:xfrm>
      </p:grpSpPr>
      <p:sp>
        <p:nvSpPr>
          <p:cNvPr id="1265" name="Google Shape;1265;g27f7a576e42_0_53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266" name="Google Shape;1266;g27f7a576e42_0_53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1267" name="Google Shape;1267;g27f7a576e42_0_530"/>
          <p:cNvCxnSpPr>
            <a:stCxn id="1268" idx="4"/>
            <a:endCxn id="1265"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1269" name="Google Shape;1269;g27f7a576e42_0_53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1270" name="Google Shape;1270;g27f7a576e42_0_53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1268" name="Google Shape;1268;g27f7a576e42_0_53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271" name="Google Shape;1271;g27f7a576e42_0_530"/>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speed</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1272" name="Google Shape;1272;g27f7a576e42_0_530"/>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1273" name="Google Shape;1273;g27f7a576e42_0_530"/>
          <p:cNvSpPr txBox="1"/>
          <p:nvPr/>
        </p:nvSpPr>
        <p:spPr>
          <a:xfrm>
            <a:off x="5011271" y="20380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1274" name="Google Shape;1274;g27f7a576e42_0_530"/>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1275" name="Google Shape;1275;g27f7a576e42_0_530"/>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1276" name="Google Shape;1276;g27f7a576e42_0_530"/>
          <p:cNvPicPr preferRelativeResize="0"/>
          <p:nvPr/>
        </p:nvPicPr>
        <p:blipFill>
          <a:blip r:embed="rId3">
            <a:alphaModFix/>
          </a:blip>
          <a:stretch>
            <a:fillRect/>
          </a:stretch>
        </p:blipFill>
        <p:spPr>
          <a:xfrm>
            <a:off x="5722675" y="4521226"/>
            <a:ext cx="3014630" cy="2010725"/>
          </a:xfrm>
          <a:prstGeom prst="rect">
            <a:avLst/>
          </a:prstGeom>
          <a:noFill/>
          <a:ln>
            <a:noFill/>
          </a:ln>
        </p:spPr>
      </p:pic>
      <p:pic>
        <p:nvPicPr>
          <p:cNvPr id="1277" name="Google Shape;1277;g27f7a576e42_0_530"/>
          <p:cNvPicPr preferRelativeResize="0"/>
          <p:nvPr/>
        </p:nvPicPr>
        <p:blipFill>
          <a:blip r:embed="rId4">
            <a:alphaModFix/>
          </a:blip>
          <a:stretch>
            <a:fillRect/>
          </a:stretch>
        </p:blipFill>
        <p:spPr>
          <a:xfrm>
            <a:off x="5779608" y="1648793"/>
            <a:ext cx="2900749" cy="2720032"/>
          </a:xfrm>
          <a:prstGeom prst="rect">
            <a:avLst/>
          </a:prstGeom>
          <a:noFill/>
          <a:ln>
            <a:noFill/>
          </a:ln>
        </p:spPr>
      </p:pic>
      <p:pic>
        <p:nvPicPr>
          <p:cNvPr id="1278" name="Google Shape;1278;g27f7a576e42_0_530"/>
          <p:cNvPicPr preferRelativeResize="0"/>
          <p:nvPr/>
        </p:nvPicPr>
        <p:blipFill>
          <a:blip r:embed="rId5">
            <a:alphaModFix/>
          </a:blip>
          <a:stretch>
            <a:fillRect/>
          </a:stretch>
        </p:blipFill>
        <p:spPr>
          <a:xfrm>
            <a:off x="997350" y="4521224"/>
            <a:ext cx="3574650" cy="2010725"/>
          </a:xfrm>
          <a:prstGeom prst="rect">
            <a:avLst/>
          </a:prstGeom>
          <a:noFill/>
          <a:ln>
            <a:noFill/>
          </a:ln>
        </p:spPr>
      </p:pic>
      <p:pic>
        <p:nvPicPr>
          <p:cNvPr id="1279" name="Google Shape;1279;g27f7a576e42_0_530"/>
          <p:cNvPicPr preferRelativeResize="0"/>
          <p:nvPr/>
        </p:nvPicPr>
        <p:blipFill>
          <a:blip r:embed="rId6">
            <a:alphaModFix/>
          </a:blip>
          <a:stretch>
            <a:fillRect/>
          </a:stretch>
        </p:blipFill>
        <p:spPr>
          <a:xfrm>
            <a:off x="1038030" y="1735593"/>
            <a:ext cx="3820843" cy="2149224"/>
          </a:xfrm>
          <a:prstGeom prst="rect">
            <a:avLst/>
          </a:prstGeom>
          <a:noFill/>
          <a:ln>
            <a:noFill/>
          </a:ln>
        </p:spPr>
      </p:pic>
      <p:sp>
        <p:nvSpPr>
          <p:cNvPr id="1280" name="Google Shape;1280;g27f7a576e42_0_530"/>
          <p:cNvSpPr/>
          <p:nvPr/>
        </p:nvSpPr>
        <p:spPr>
          <a:xfrm>
            <a:off x="393325" y="4349088"/>
            <a:ext cx="4430100" cy="23550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5" name="Shape 1285"/>
        <p:cNvGrpSpPr/>
        <p:nvPr/>
      </p:nvGrpSpPr>
      <p:grpSpPr>
        <a:xfrm>
          <a:off x="0" y="0"/>
          <a:ext cx="0" cy="0"/>
          <a:chOff x="0" y="0"/>
          <a:chExt cx="0" cy="0"/>
        </a:xfrm>
      </p:grpSpPr>
      <p:sp>
        <p:nvSpPr>
          <p:cNvPr id="1286" name="Google Shape;1286;g27f7a576e42_0_550"/>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87" name="Google Shape;1287;g27f7a576e42_0_55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288" name="Google Shape;1288;g27f7a576e42_0_55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1289" name="Google Shape;1289;g27f7a576e42_0_550"/>
          <p:cNvCxnSpPr>
            <a:stCxn id="1290" idx="4"/>
            <a:endCxn id="128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1291" name="Google Shape;1291;g27f7a576e42_0_55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1292" name="Google Shape;1292;g27f7a576e42_0_55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1290" name="Google Shape;1290;g27f7a576e42_0_55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293" name="Google Shape;1293;g27f7a576e42_0_550"/>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1294" name="Google Shape;1294;g27f7a576e42_0_550"/>
          <p:cNvCxnSpPr>
            <a:stCxn id="1295" idx="4"/>
            <a:endCxn id="1286"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1296" name="Google Shape;1296;g27f7a576e42_0_550"/>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1297" name="Google Shape;1297;g27f7a576e42_0_550"/>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1295" name="Google Shape;1295;g27f7a576e42_0_550"/>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98" name="Google Shape;1298;g27f7a576e42_0_550"/>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Speed</a:t>
            </a:r>
            <a:endParaRPr b="0" i="0" sz="700" u="none" cap="none" strike="noStrike">
              <a:solidFill>
                <a:srgbClr val="000000"/>
              </a:solidFill>
              <a:latin typeface="Arial"/>
              <a:ea typeface="Arial"/>
              <a:cs typeface="Arial"/>
              <a:sym typeface="Arial"/>
            </a:endParaRPr>
          </a:p>
        </p:txBody>
      </p:sp>
      <p:sp>
        <p:nvSpPr>
          <p:cNvPr id="1299" name="Google Shape;1299;g27f7a576e42_0_550"/>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1300" name="Google Shape;1300;g27f7a576e42_0_550"/>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1301" name="Google Shape;1301;g27f7a576e42_0_550"/>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1302" name="Google Shape;1302;g27f7a576e42_0_550"/>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speed</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pic>
        <p:nvPicPr>
          <p:cNvPr id="1303" name="Google Shape;1303;g27f7a576e42_0_550"/>
          <p:cNvPicPr preferRelativeResize="0"/>
          <p:nvPr/>
        </p:nvPicPr>
        <p:blipFill>
          <a:blip r:embed="rId3">
            <a:alphaModFix/>
          </a:blip>
          <a:stretch>
            <a:fillRect/>
          </a:stretch>
        </p:blipFill>
        <p:spPr>
          <a:xfrm>
            <a:off x="5786800" y="1191300"/>
            <a:ext cx="2758074" cy="1551400"/>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8" name="Shape 1308"/>
        <p:cNvGrpSpPr/>
        <p:nvPr/>
      </p:nvGrpSpPr>
      <p:grpSpPr>
        <a:xfrm>
          <a:off x="0" y="0"/>
          <a:ext cx="0" cy="0"/>
          <a:chOff x="0" y="0"/>
          <a:chExt cx="0" cy="0"/>
        </a:xfrm>
      </p:grpSpPr>
      <p:sp>
        <p:nvSpPr>
          <p:cNvPr id="1309" name="Google Shape;1309;g27f7a576e42_0_57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310" name="Google Shape;1310;g27f7a576e42_0_57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1311" name="Google Shape;1311;g27f7a576e42_0_572"/>
          <p:cNvCxnSpPr>
            <a:stCxn id="1312" idx="4"/>
            <a:endCxn id="130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1313" name="Google Shape;1313;g27f7a576e42_0_57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1314" name="Google Shape;1314;g27f7a576e42_0_57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1312" name="Google Shape;1312;g27f7a576e42_0_57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315" name="Google Shape;1315;g27f7a576e42_0_572"/>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Speed</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1316" name="Google Shape;1316;g27f7a576e42_0_572"/>
          <p:cNvSpPr txBox="1"/>
          <p:nvPr/>
        </p:nvSpPr>
        <p:spPr>
          <a:xfrm>
            <a:off x="1073532" y="52692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How fast an object moves</a:t>
            </a:r>
            <a:endParaRPr b="0" i="0" sz="1400" u="none" cap="none" strike="noStrike">
              <a:solidFill>
                <a:srgbClr val="434343"/>
              </a:solidFill>
              <a:latin typeface="Arial"/>
              <a:ea typeface="Arial"/>
              <a:cs typeface="Arial"/>
              <a:sym typeface="Arial"/>
            </a:endParaRPr>
          </a:p>
        </p:txBody>
      </p:sp>
      <p:sp>
        <p:nvSpPr>
          <p:cNvPr id="1317" name="Google Shape;1317;g27f7a576e42_0_572"/>
          <p:cNvSpPr txBox="1"/>
          <p:nvPr/>
        </p:nvSpPr>
        <p:spPr>
          <a:xfrm>
            <a:off x="1073532" y="417942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How heavy an object is</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1318" name="Google Shape;1318;g27f7a576e42_0_572"/>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1319" name="Google Shape;1319;g27f7a576e42_0_572"/>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How noisy an object is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1320" name="Google Shape;1320;g27f7a576e42_0_572"/>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1321" name="Google Shape;1321;g27f7a576e42_0_572"/>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1322" name="Google Shape;1322;g27f7a576e42_0_572"/>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1323" name="Google Shape;1323;g27f7a576e42_0_572"/>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1324" name="Google Shape;1324;g27f7a576e42_0_572"/>
          <p:cNvSpPr txBox="1"/>
          <p:nvPr/>
        </p:nvSpPr>
        <p:spPr>
          <a:xfrm>
            <a:off x="1073532" y="30895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How hot an object is</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9" name="Shape 1329"/>
        <p:cNvGrpSpPr/>
        <p:nvPr/>
      </p:nvGrpSpPr>
      <p:grpSpPr>
        <a:xfrm>
          <a:off x="0" y="0"/>
          <a:ext cx="0" cy="0"/>
          <a:chOff x="0" y="0"/>
          <a:chExt cx="0" cy="0"/>
        </a:xfrm>
      </p:grpSpPr>
      <p:sp>
        <p:nvSpPr>
          <p:cNvPr id="1330" name="Google Shape;1330;g27f7a576e42_0_59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331" name="Google Shape;1331;g27f7a576e42_0_59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1332" name="Google Shape;1332;g27f7a576e42_0_592"/>
          <p:cNvCxnSpPr>
            <a:stCxn id="1333" idx="4"/>
            <a:endCxn id="1330"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1334" name="Google Shape;1334;g27f7a576e42_0_59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1335" name="Google Shape;1335;g27f7a576e42_0_59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1333" name="Google Shape;1333;g27f7a576e42_0_59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336" name="Google Shape;1336;g27f7a576e42_0_592"/>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1337" name="Google Shape;1337;g27f7a576e42_0_592"/>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1338" name="Google Shape;1338;g27f7a576e42_0_592"/>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1339" name="Google Shape;1339;g27f7a576e42_0_592"/>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1340" name="Google Shape;1340;g27f7a576e42_0_592"/>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1341" name="Google Shape;1341;g27f7a576e42_0_592"/>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Speed</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1342" name="Google Shape;1342;g27f7a576e42_0_592"/>
          <p:cNvSpPr txBox="1"/>
          <p:nvPr/>
        </p:nvSpPr>
        <p:spPr>
          <a:xfrm>
            <a:off x="1073532" y="52692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How fast an object moves</a:t>
            </a:r>
            <a:endParaRPr b="0" i="0" sz="1400" u="none" cap="none" strike="noStrike">
              <a:solidFill>
                <a:srgbClr val="434343"/>
              </a:solidFill>
              <a:latin typeface="Arial"/>
              <a:ea typeface="Arial"/>
              <a:cs typeface="Arial"/>
              <a:sym typeface="Arial"/>
            </a:endParaRPr>
          </a:p>
        </p:txBody>
      </p:sp>
      <p:sp>
        <p:nvSpPr>
          <p:cNvPr id="1343" name="Google Shape;1343;g27f7a576e42_0_592"/>
          <p:cNvSpPr txBox="1"/>
          <p:nvPr/>
        </p:nvSpPr>
        <p:spPr>
          <a:xfrm>
            <a:off x="1073532" y="417942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How heavy an object is</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1344" name="Google Shape;1344;g27f7a576e42_0_592"/>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How noisy an object is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1345" name="Google Shape;1345;g27f7a576e42_0_592"/>
          <p:cNvSpPr txBox="1"/>
          <p:nvPr/>
        </p:nvSpPr>
        <p:spPr>
          <a:xfrm>
            <a:off x="1073532" y="30895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How hot an object is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1346" name="Google Shape;1346;g27f7a576e42_0_592"/>
          <p:cNvSpPr/>
          <p:nvPr/>
        </p:nvSpPr>
        <p:spPr>
          <a:xfrm>
            <a:off x="117775" y="4992250"/>
            <a:ext cx="5378400" cy="10158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1" name="Shape 1351"/>
        <p:cNvGrpSpPr/>
        <p:nvPr/>
      </p:nvGrpSpPr>
      <p:grpSpPr>
        <a:xfrm>
          <a:off x="0" y="0"/>
          <a:ext cx="0" cy="0"/>
          <a:chOff x="0" y="0"/>
          <a:chExt cx="0" cy="0"/>
        </a:xfrm>
      </p:grpSpPr>
      <p:sp>
        <p:nvSpPr>
          <p:cNvPr id="1352" name="Google Shape;1352;g27f7a576e42_0_613"/>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53" name="Google Shape;1353;g27f7a576e42_0_613"/>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354" name="Google Shape;1354;g27f7a576e42_0_613"/>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1355" name="Google Shape;1355;g27f7a576e42_0_613"/>
          <p:cNvCxnSpPr>
            <a:stCxn id="1356" idx="4"/>
            <a:endCxn id="1353"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1357" name="Google Shape;1357;g27f7a576e42_0_613"/>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1358" name="Google Shape;1358;g27f7a576e42_0_613"/>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1356" name="Google Shape;1356;g27f7a576e42_0_613"/>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359" name="Google Shape;1359;g27f7a576e42_0_613"/>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1360" name="Google Shape;1360;g27f7a576e42_0_613"/>
          <p:cNvCxnSpPr>
            <a:stCxn id="1361" idx="4"/>
            <a:endCxn id="1352"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1362" name="Google Shape;1362;g27f7a576e42_0_613"/>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1363" name="Google Shape;1363;g27f7a576e42_0_613"/>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1361" name="Google Shape;1361;g27f7a576e42_0_613"/>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64" name="Google Shape;1364;g27f7a576e42_0_613"/>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Speed</a:t>
            </a:r>
            <a:endParaRPr b="0" i="0" sz="700" u="none" cap="none" strike="noStrike">
              <a:solidFill>
                <a:srgbClr val="000000"/>
              </a:solidFill>
              <a:latin typeface="Arial"/>
              <a:ea typeface="Arial"/>
              <a:cs typeface="Arial"/>
              <a:sym typeface="Arial"/>
            </a:endParaRPr>
          </a:p>
        </p:txBody>
      </p:sp>
      <p:sp>
        <p:nvSpPr>
          <p:cNvPr id="1365" name="Google Shape;1365;g27f7a576e42_0_613"/>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1366" name="Google Shape;1366;g27f7a576e42_0_613"/>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1367" name="Google Shape;1367;g27f7a576e42_0_613"/>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1368" name="Google Shape;1368;g27f7a576e42_0_613"/>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speed</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
        <p:nvSpPr>
          <p:cNvPr id="1369" name="Google Shape;1369;g27f7a576e42_0_613"/>
          <p:cNvSpPr txBox="1"/>
          <p:nvPr/>
        </p:nvSpPr>
        <p:spPr>
          <a:xfrm>
            <a:off x="639350" y="1528400"/>
            <a:ext cx="3582000" cy="523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200"/>
              <a:buFont typeface="Arial"/>
              <a:buNone/>
            </a:pPr>
            <a:r>
              <a:rPr lang="en-US" sz="2200">
                <a:solidFill>
                  <a:schemeClr val="dk1"/>
                </a:solidFill>
                <a:latin typeface="Calibri"/>
                <a:ea typeface="Calibri"/>
                <a:cs typeface="Calibri"/>
                <a:sym typeface="Calibri"/>
              </a:rPr>
              <a:t>How fast an object moves</a:t>
            </a:r>
            <a:endParaRPr b="0" i="0" sz="2200" u="none" cap="none" strike="noStrike">
              <a:solidFill>
                <a:srgbClr val="000000"/>
              </a:solidFill>
              <a:latin typeface="Arial"/>
              <a:ea typeface="Arial"/>
              <a:cs typeface="Arial"/>
              <a:sym typeface="Arial"/>
            </a:endParaRPr>
          </a:p>
        </p:txBody>
      </p:sp>
      <p:pic>
        <p:nvPicPr>
          <p:cNvPr id="1370" name="Google Shape;1370;g27f7a576e42_0_613"/>
          <p:cNvPicPr preferRelativeResize="0"/>
          <p:nvPr/>
        </p:nvPicPr>
        <p:blipFill>
          <a:blip r:embed="rId3">
            <a:alphaModFix/>
          </a:blip>
          <a:stretch>
            <a:fillRect/>
          </a:stretch>
        </p:blipFill>
        <p:spPr>
          <a:xfrm>
            <a:off x="5786800" y="1191300"/>
            <a:ext cx="2758074" cy="1551400"/>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5" name="Shape 1375"/>
        <p:cNvGrpSpPr/>
        <p:nvPr/>
      </p:nvGrpSpPr>
      <p:grpSpPr>
        <a:xfrm>
          <a:off x="0" y="0"/>
          <a:ext cx="0" cy="0"/>
          <a:chOff x="0" y="0"/>
          <a:chExt cx="0" cy="0"/>
        </a:xfrm>
      </p:grpSpPr>
      <p:sp>
        <p:nvSpPr>
          <p:cNvPr id="1376" name="Google Shape;1376;g27f7a576e42_0_63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377" name="Google Shape;1377;g27f7a576e42_0_63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1378" name="Google Shape;1378;g27f7a576e42_0_636"/>
          <p:cNvCxnSpPr>
            <a:stCxn id="1379" idx="4"/>
            <a:endCxn id="137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1380" name="Google Shape;1380;g27f7a576e42_0_63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1381" name="Google Shape;1381;g27f7a576e42_0_63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1379" name="Google Shape;1379;g27f7a576e42_0_63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382" name="Google Shape;1382;g27f7a576e42_0_636"/>
          <p:cNvSpPr txBox="1"/>
          <p:nvPr/>
        </p:nvSpPr>
        <p:spPr>
          <a:xfrm>
            <a:off x="738131" y="268426"/>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Speed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1383" name="Google Shape;1383;g27f7a576e42_0_636"/>
          <p:cNvSpPr txBox="1"/>
          <p:nvPr/>
        </p:nvSpPr>
        <p:spPr>
          <a:xfrm>
            <a:off x="1073532" y="49644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A bag of french fries that weighs 3 pounds</a:t>
            </a:r>
            <a:endParaRPr b="0" i="0" sz="1400" u="none" cap="none" strike="noStrike">
              <a:solidFill>
                <a:srgbClr val="434343"/>
              </a:solidFill>
              <a:latin typeface="Arial"/>
              <a:ea typeface="Arial"/>
              <a:cs typeface="Arial"/>
              <a:sym typeface="Arial"/>
            </a:endParaRPr>
          </a:p>
        </p:txBody>
      </p:sp>
      <p:sp>
        <p:nvSpPr>
          <p:cNvPr id="1384" name="Google Shape;1384;g27f7a576e42_0_636"/>
          <p:cNvSpPr txBox="1"/>
          <p:nvPr/>
        </p:nvSpPr>
        <p:spPr>
          <a:xfrm>
            <a:off x="1090682" y="392094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singer singing a song</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1385" name="Google Shape;1385;g27f7a576e42_0_636"/>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1386" name="Google Shape;1386;g27f7a576e42_0_636"/>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train moving at 50 miles per hour</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1387" name="Google Shape;1387;g27f7a576e42_0_636"/>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1388" name="Google Shape;1388;g27f7a576e42_0_636"/>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1389" name="Google Shape;1389;g27f7a576e42_0_636"/>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1390" name="Google Shape;1390;g27f7a576e42_0_636"/>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1391" name="Google Shape;1391;g27f7a576e42_0_636"/>
          <p:cNvSpPr txBox="1"/>
          <p:nvPr/>
        </p:nvSpPr>
        <p:spPr>
          <a:xfrm>
            <a:off x="1073532" y="29371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cup of lemonade that tastes sweet</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6" name="Shape 1396"/>
        <p:cNvGrpSpPr/>
        <p:nvPr/>
      </p:nvGrpSpPr>
      <p:grpSpPr>
        <a:xfrm>
          <a:off x="0" y="0"/>
          <a:ext cx="0" cy="0"/>
          <a:chOff x="0" y="0"/>
          <a:chExt cx="0" cy="0"/>
        </a:xfrm>
      </p:grpSpPr>
      <p:sp>
        <p:nvSpPr>
          <p:cNvPr id="1397" name="Google Shape;1397;g27f7a576e42_0_65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398" name="Google Shape;1398;g27f7a576e42_0_65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1399" name="Google Shape;1399;g27f7a576e42_0_656"/>
          <p:cNvCxnSpPr>
            <a:stCxn id="1400" idx="4"/>
            <a:endCxn id="139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1401" name="Google Shape;1401;g27f7a576e42_0_65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1402" name="Google Shape;1402;g27f7a576e42_0_65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1400" name="Google Shape;1400;g27f7a576e42_0_65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403" name="Google Shape;1403;g27f7a576e42_0_656"/>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1404" name="Google Shape;1404;g27f7a576e42_0_656"/>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1405" name="Google Shape;1405;g27f7a576e42_0_656"/>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1406" name="Google Shape;1406;g27f7a576e42_0_656"/>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1407" name="Google Shape;1407;g27f7a576e42_0_656"/>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1408" name="Google Shape;1408;g27f7a576e42_0_656"/>
          <p:cNvSpPr/>
          <p:nvPr/>
        </p:nvSpPr>
        <p:spPr>
          <a:xfrm>
            <a:off x="393325" y="1662750"/>
            <a:ext cx="5495700" cy="10158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9" name="Google Shape;1409;g27f7a576e42_0_656"/>
          <p:cNvSpPr txBox="1"/>
          <p:nvPr/>
        </p:nvSpPr>
        <p:spPr>
          <a:xfrm>
            <a:off x="738131" y="268426"/>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Speed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1410" name="Google Shape;1410;g27f7a576e42_0_656"/>
          <p:cNvSpPr txBox="1"/>
          <p:nvPr/>
        </p:nvSpPr>
        <p:spPr>
          <a:xfrm>
            <a:off x="1073532" y="49644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A bag of french fries that weighs 3 pounds</a:t>
            </a:r>
            <a:endParaRPr b="0" i="0" sz="1400" u="none" cap="none" strike="noStrike">
              <a:solidFill>
                <a:srgbClr val="434343"/>
              </a:solidFill>
              <a:latin typeface="Arial"/>
              <a:ea typeface="Arial"/>
              <a:cs typeface="Arial"/>
              <a:sym typeface="Arial"/>
            </a:endParaRPr>
          </a:p>
        </p:txBody>
      </p:sp>
      <p:sp>
        <p:nvSpPr>
          <p:cNvPr id="1411" name="Google Shape;1411;g27f7a576e42_0_656"/>
          <p:cNvSpPr txBox="1"/>
          <p:nvPr/>
        </p:nvSpPr>
        <p:spPr>
          <a:xfrm>
            <a:off x="1090682" y="392094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singer singing a song</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1412" name="Google Shape;1412;g27f7a576e42_0_656"/>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train moving at 50 miles per hour</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1413" name="Google Shape;1413;g27f7a576e42_0_656"/>
          <p:cNvSpPr txBox="1"/>
          <p:nvPr/>
        </p:nvSpPr>
        <p:spPr>
          <a:xfrm>
            <a:off x="1073532" y="29371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cup of lemonade that tastes sweet</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8" name="Shape 1418"/>
        <p:cNvGrpSpPr/>
        <p:nvPr/>
      </p:nvGrpSpPr>
      <p:grpSpPr>
        <a:xfrm>
          <a:off x="0" y="0"/>
          <a:ext cx="0" cy="0"/>
          <a:chOff x="0" y="0"/>
          <a:chExt cx="0" cy="0"/>
        </a:xfrm>
      </p:grpSpPr>
      <p:sp>
        <p:nvSpPr>
          <p:cNvPr id="1419" name="Google Shape;1419;g27f7a576e42_0_677"/>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20" name="Google Shape;1420;g27f7a576e42_0_677"/>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21" name="Google Shape;1421;g27f7a576e42_0_677"/>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422" name="Google Shape;1422;g27f7a576e42_0_677"/>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1423" name="Google Shape;1423;g27f7a576e42_0_677"/>
          <p:cNvCxnSpPr>
            <a:stCxn id="1424" idx="4"/>
            <a:endCxn id="1421"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1425" name="Google Shape;1425;g27f7a576e42_0_677"/>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1426" name="Google Shape;1426;g27f7a576e42_0_677"/>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1424" name="Google Shape;1424;g27f7a576e42_0_677"/>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427" name="Google Shape;1427;g27f7a576e42_0_677"/>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1428" name="Google Shape;1428;g27f7a576e42_0_677"/>
          <p:cNvCxnSpPr>
            <a:stCxn id="1429" idx="4"/>
            <a:endCxn id="1420"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1430" name="Google Shape;1430;g27f7a576e42_0_677"/>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1431" name="Google Shape;1431;g27f7a576e42_0_677"/>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1429" name="Google Shape;1429;g27f7a576e42_0_677"/>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32" name="Google Shape;1432;g27f7a576e42_0_677"/>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1433" name="Google Shape;1433;g27f7a576e42_0_677"/>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1434" name="Google Shape;1434;g27f7a576e42_0_677"/>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1435" name="Google Shape;1435;g27f7a576e42_0_677"/>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a:t>
            </a:r>
            <a:r>
              <a:rPr lang="en-US" sz="1800">
                <a:latin typeface="Helvetica Neue Light"/>
                <a:ea typeface="Helvetica Neue Light"/>
                <a:cs typeface="Helvetica Neue Light"/>
                <a:sym typeface="Helvetica Neue Light"/>
              </a:rPr>
              <a:t> speed</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
        <p:nvSpPr>
          <p:cNvPr id="1436" name="Google Shape;1436;g27f7a576e42_0_677"/>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Speed</a:t>
            </a:r>
            <a:endParaRPr b="0" i="0" sz="700" u="none" cap="none" strike="noStrike">
              <a:solidFill>
                <a:srgbClr val="000000"/>
              </a:solidFill>
              <a:latin typeface="Arial"/>
              <a:ea typeface="Arial"/>
              <a:cs typeface="Arial"/>
              <a:sym typeface="Arial"/>
            </a:endParaRPr>
          </a:p>
        </p:txBody>
      </p:sp>
      <p:sp>
        <p:nvSpPr>
          <p:cNvPr id="1437" name="Google Shape;1437;g27f7a576e42_0_677"/>
          <p:cNvSpPr txBox="1"/>
          <p:nvPr/>
        </p:nvSpPr>
        <p:spPr>
          <a:xfrm>
            <a:off x="639350" y="1528400"/>
            <a:ext cx="3582000" cy="523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200"/>
              <a:buFont typeface="Arial"/>
              <a:buNone/>
            </a:pPr>
            <a:r>
              <a:rPr lang="en-US" sz="2200">
                <a:solidFill>
                  <a:schemeClr val="dk1"/>
                </a:solidFill>
                <a:latin typeface="Calibri"/>
                <a:ea typeface="Calibri"/>
                <a:cs typeface="Calibri"/>
                <a:sym typeface="Calibri"/>
              </a:rPr>
              <a:t>How fast an object moves</a:t>
            </a:r>
            <a:endParaRPr b="0" i="0" sz="2200" u="none" cap="none" strike="noStrike">
              <a:solidFill>
                <a:srgbClr val="000000"/>
              </a:solidFill>
              <a:latin typeface="Arial"/>
              <a:ea typeface="Arial"/>
              <a:cs typeface="Arial"/>
              <a:sym typeface="Arial"/>
            </a:endParaRPr>
          </a:p>
        </p:txBody>
      </p:sp>
      <p:pic>
        <p:nvPicPr>
          <p:cNvPr id="1438" name="Google Shape;1438;g27f7a576e42_0_677"/>
          <p:cNvPicPr preferRelativeResize="0"/>
          <p:nvPr/>
        </p:nvPicPr>
        <p:blipFill>
          <a:blip r:embed="rId3">
            <a:alphaModFix/>
          </a:blip>
          <a:stretch>
            <a:fillRect/>
          </a:stretch>
        </p:blipFill>
        <p:spPr>
          <a:xfrm>
            <a:off x="5786800" y="1191300"/>
            <a:ext cx="2758074" cy="1551400"/>
          </a:xfrm>
          <a:prstGeom prst="rect">
            <a:avLst/>
          </a:prstGeom>
          <a:noFill/>
          <a:ln>
            <a:noFill/>
          </a:ln>
        </p:spPr>
      </p:pic>
      <p:sp>
        <p:nvSpPr>
          <p:cNvPr id="1439" name="Google Shape;1439;g27f7a576e42_0_677"/>
          <p:cNvSpPr txBox="1"/>
          <p:nvPr/>
        </p:nvSpPr>
        <p:spPr>
          <a:xfrm>
            <a:off x="578275" y="4707988"/>
            <a:ext cx="3582000" cy="861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200"/>
              <a:buFont typeface="Arial"/>
              <a:buNone/>
            </a:pPr>
            <a:r>
              <a:rPr lang="en-US" sz="2200">
                <a:solidFill>
                  <a:schemeClr val="dk1"/>
                </a:solidFill>
                <a:latin typeface="Calibri"/>
                <a:ea typeface="Calibri"/>
                <a:cs typeface="Calibri"/>
                <a:sym typeface="Calibri"/>
              </a:rPr>
              <a:t>A train moving at 50 miles per hour </a:t>
            </a:r>
            <a:endParaRPr b="0" i="0" sz="2200" u="none" cap="none" strike="noStrike">
              <a:solidFill>
                <a:srgbClr val="000000"/>
              </a:solidFill>
              <a:latin typeface="Arial"/>
              <a:ea typeface="Arial"/>
              <a:cs typeface="Arial"/>
              <a:sym typeface="Arial"/>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4" name="Shape 1444"/>
        <p:cNvGrpSpPr/>
        <p:nvPr/>
      </p:nvGrpSpPr>
      <p:grpSpPr>
        <a:xfrm>
          <a:off x="0" y="0"/>
          <a:ext cx="0" cy="0"/>
          <a:chOff x="0" y="0"/>
          <a:chExt cx="0" cy="0"/>
        </a:xfrm>
      </p:grpSpPr>
      <p:sp>
        <p:nvSpPr>
          <p:cNvPr id="1445" name="Google Shape;1445;g27f7a576e42_0_70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446" name="Google Shape;1446;g27f7a576e42_0_70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1447" name="Google Shape;1447;g27f7a576e42_0_701"/>
          <p:cNvCxnSpPr>
            <a:stCxn id="1448" idx="4"/>
            <a:endCxn id="1445"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1449" name="Google Shape;1449;g27f7a576e42_0_70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1450" name="Google Shape;1450;g27f7a576e42_0_70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1448" name="Google Shape;1448;g27f7a576e42_0_70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451" name="Google Shape;1451;g27f7a576e42_0_701"/>
          <p:cNvSpPr txBox="1"/>
          <p:nvPr/>
        </p:nvSpPr>
        <p:spPr>
          <a:xfrm>
            <a:off x="485400" y="355700"/>
            <a:ext cx="8462100" cy="100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does </a:t>
            </a:r>
            <a:r>
              <a:rPr i="1" lang="en-US" sz="2900">
                <a:latin typeface="Calibri"/>
                <a:ea typeface="Calibri"/>
                <a:cs typeface="Calibri"/>
                <a:sym typeface="Calibri"/>
              </a:rPr>
              <a:t>speed</a:t>
            </a:r>
            <a:r>
              <a:rPr b="0" i="1" lang="en-US" sz="2900" u="none" cap="none" strike="noStrike">
                <a:solidFill>
                  <a:srgbClr val="000000"/>
                </a:solidFill>
                <a:latin typeface="Calibri"/>
                <a:ea typeface="Calibri"/>
                <a:cs typeface="Calibri"/>
                <a:sym typeface="Calibri"/>
              </a:rPr>
              <a:t> 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1452" name="Google Shape;1452;g27f7a576e42_0_701"/>
          <p:cNvSpPr txBox="1"/>
          <p:nvPr/>
        </p:nvSpPr>
        <p:spPr>
          <a:xfrm>
            <a:off x="1073532" y="4122690"/>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Speed shows us how cold it is outside   </a:t>
            </a:r>
            <a:endParaRPr b="0" i="0" sz="2200" u="none" cap="none" strike="noStrike">
              <a:solidFill>
                <a:srgbClr val="434343"/>
              </a:solidFill>
              <a:latin typeface="Arial"/>
              <a:ea typeface="Arial"/>
              <a:cs typeface="Arial"/>
              <a:sym typeface="Arial"/>
            </a:endParaRPr>
          </a:p>
        </p:txBody>
      </p:sp>
      <p:sp>
        <p:nvSpPr>
          <p:cNvPr id="1453" name="Google Shape;1453;g27f7a576e42_0_701"/>
          <p:cNvSpPr txBox="1"/>
          <p:nvPr/>
        </p:nvSpPr>
        <p:spPr>
          <a:xfrm>
            <a:off x="1073532" y="2765920"/>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Speed describes how fast a vehicle gets us to school </a:t>
            </a:r>
            <a:r>
              <a:rPr lang="en-US" sz="2200">
                <a:solidFill>
                  <a:srgbClr val="43464D"/>
                </a:solidFill>
                <a:latin typeface="Helvetica Neue Light"/>
                <a:ea typeface="Helvetica Neue Light"/>
                <a:cs typeface="Helvetica Neue Light"/>
                <a:sym typeface="Helvetica Neue Light"/>
              </a:rPr>
              <a:t> </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1454" name="Google Shape;1454;g27f7a576e42_0_701"/>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1455" name="Google Shape;1455;g27f7a576e42_0_701"/>
          <p:cNvSpPr txBox="1"/>
          <p:nvPr/>
        </p:nvSpPr>
        <p:spPr>
          <a:xfrm>
            <a:off x="1073532" y="1635008"/>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Speed helps us determine how much an object weighs</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1456" name="Google Shape;1456;g27f7a576e42_0_701"/>
          <p:cNvSpPr txBox="1"/>
          <p:nvPr/>
        </p:nvSpPr>
        <p:spPr>
          <a:xfrm>
            <a:off x="380509" y="16084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1457" name="Google Shape;1457;g27f7a576e42_0_701"/>
          <p:cNvSpPr txBox="1"/>
          <p:nvPr/>
        </p:nvSpPr>
        <p:spPr>
          <a:xfrm>
            <a:off x="380508" y="28104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1458" name="Google Shape;1458;g27f7a576e42_0_701"/>
          <p:cNvSpPr txBox="1"/>
          <p:nvPr/>
        </p:nvSpPr>
        <p:spPr>
          <a:xfrm>
            <a:off x="393332" y="41842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1459" name="Google Shape;1459;g27f7a576e42_0_701"/>
          <p:cNvSpPr txBox="1"/>
          <p:nvPr/>
        </p:nvSpPr>
        <p:spPr>
          <a:xfrm>
            <a:off x="393330" y="55139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1460" name="Google Shape;1460;g27f7a576e42_0_701"/>
          <p:cNvSpPr txBox="1"/>
          <p:nvPr/>
        </p:nvSpPr>
        <p:spPr>
          <a:xfrm>
            <a:off x="1073532" y="5356215"/>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Speed gives us a way to describe the taste of food</a:t>
            </a:r>
            <a:endParaRPr b="0" i="0" sz="2200" u="none" cap="none" strike="noStrike">
              <a:solidFill>
                <a:srgbClr val="434343"/>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18"/>
          <p:cNvSpPr txBox="1"/>
          <p:nvPr/>
        </p:nvSpPr>
        <p:spPr>
          <a:xfrm>
            <a:off x="1342650" y="1487350"/>
            <a:ext cx="6458700" cy="1108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1" lang="en-US" sz="6600">
                <a:solidFill>
                  <a:schemeClr val="dk1"/>
                </a:solidFill>
                <a:latin typeface="Calibri"/>
                <a:ea typeface="Calibri"/>
                <a:cs typeface="Calibri"/>
                <a:sym typeface="Calibri"/>
              </a:rPr>
              <a:t>Direction</a:t>
            </a:r>
            <a:endParaRPr b="0" i="0" sz="1400" u="none" cap="none" strike="noStrike">
              <a:solidFill>
                <a:srgbClr val="000000"/>
              </a:solidFill>
              <a:latin typeface="Arial"/>
              <a:ea typeface="Arial"/>
              <a:cs typeface="Arial"/>
              <a:sym typeface="Arial"/>
            </a:endParaRPr>
          </a:p>
        </p:txBody>
      </p:sp>
      <p:sp>
        <p:nvSpPr>
          <p:cNvPr descr="Artificial Intelligence" id="207" name="Google Shape;207;p18"/>
          <p:cNvSpPr/>
          <p:nvPr/>
        </p:nvSpPr>
        <p:spPr>
          <a:xfrm>
            <a:off x="1432781" y="2468252"/>
            <a:ext cx="3326789" cy="309489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08" name="Google Shape;208;p18"/>
          <p:cNvPicPr preferRelativeResize="0"/>
          <p:nvPr/>
        </p:nvPicPr>
        <p:blipFill rotWithShape="1">
          <a:blip r:embed="rId4">
            <a:alphaModFix/>
          </a:blip>
          <a:srcRect b="0" l="0" r="0" t="0"/>
          <a:stretch/>
        </p:blipFill>
        <p:spPr>
          <a:xfrm>
            <a:off x="4572000" y="2595544"/>
            <a:ext cx="2840308" cy="2840308"/>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5" name="Shape 1465"/>
        <p:cNvGrpSpPr/>
        <p:nvPr/>
      </p:nvGrpSpPr>
      <p:grpSpPr>
        <a:xfrm>
          <a:off x="0" y="0"/>
          <a:ext cx="0" cy="0"/>
          <a:chOff x="0" y="0"/>
          <a:chExt cx="0" cy="0"/>
        </a:xfrm>
      </p:grpSpPr>
      <p:sp>
        <p:nvSpPr>
          <p:cNvPr id="1466" name="Google Shape;1466;g27f7a576e42_0_72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467" name="Google Shape;1467;g27f7a576e42_0_72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1468" name="Google Shape;1468;g27f7a576e42_0_721"/>
          <p:cNvCxnSpPr>
            <a:stCxn id="1469" idx="4"/>
            <a:endCxn id="146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1470" name="Google Shape;1470;g27f7a576e42_0_72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1471" name="Google Shape;1471;g27f7a576e42_0_72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1469" name="Google Shape;1469;g27f7a576e42_0_72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472" name="Google Shape;1472;g27f7a576e42_0_721"/>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1473" name="Google Shape;1473;g27f7a576e42_0_721"/>
          <p:cNvSpPr txBox="1"/>
          <p:nvPr/>
        </p:nvSpPr>
        <p:spPr>
          <a:xfrm>
            <a:off x="380509" y="16084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1474" name="Google Shape;1474;g27f7a576e42_0_721"/>
          <p:cNvSpPr txBox="1"/>
          <p:nvPr/>
        </p:nvSpPr>
        <p:spPr>
          <a:xfrm>
            <a:off x="380508" y="28104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1475" name="Google Shape;1475;g27f7a576e42_0_721"/>
          <p:cNvSpPr txBox="1"/>
          <p:nvPr/>
        </p:nvSpPr>
        <p:spPr>
          <a:xfrm>
            <a:off x="393332" y="41842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1476" name="Google Shape;1476;g27f7a576e42_0_721"/>
          <p:cNvSpPr txBox="1"/>
          <p:nvPr/>
        </p:nvSpPr>
        <p:spPr>
          <a:xfrm>
            <a:off x="393330" y="55139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1477" name="Google Shape;1477;g27f7a576e42_0_721"/>
          <p:cNvSpPr/>
          <p:nvPr/>
        </p:nvSpPr>
        <p:spPr>
          <a:xfrm>
            <a:off x="190650" y="2634650"/>
            <a:ext cx="7713300" cy="9192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8" name="Google Shape;1478;g27f7a576e42_0_721"/>
          <p:cNvSpPr txBox="1"/>
          <p:nvPr/>
        </p:nvSpPr>
        <p:spPr>
          <a:xfrm>
            <a:off x="485400" y="355700"/>
            <a:ext cx="8462100" cy="100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does </a:t>
            </a:r>
            <a:r>
              <a:rPr i="1" lang="en-US" sz="2900">
                <a:latin typeface="Calibri"/>
                <a:ea typeface="Calibri"/>
                <a:cs typeface="Calibri"/>
                <a:sym typeface="Calibri"/>
              </a:rPr>
              <a:t>speed</a:t>
            </a:r>
            <a:r>
              <a:rPr b="0" i="1" lang="en-US" sz="2900" u="none" cap="none" strike="noStrike">
                <a:solidFill>
                  <a:srgbClr val="000000"/>
                </a:solidFill>
                <a:latin typeface="Calibri"/>
                <a:ea typeface="Calibri"/>
                <a:cs typeface="Calibri"/>
                <a:sym typeface="Calibri"/>
              </a:rPr>
              <a:t> 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1479" name="Google Shape;1479;g27f7a576e42_0_721"/>
          <p:cNvSpPr txBox="1"/>
          <p:nvPr/>
        </p:nvSpPr>
        <p:spPr>
          <a:xfrm>
            <a:off x="1073532" y="4122690"/>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Speed shows us how cold it is outside   </a:t>
            </a:r>
            <a:endParaRPr b="0" i="0" sz="2200" u="none" cap="none" strike="noStrike">
              <a:solidFill>
                <a:srgbClr val="434343"/>
              </a:solidFill>
              <a:latin typeface="Arial"/>
              <a:ea typeface="Arial"/>
              <a:cs typeface="Arial"/>
              <a:sym typeface="Arial"/>
            </a:endParaRPr>
          </a:p>
        </p:txBody>
      </p:sp>
      <p:sp>
        <p:nvSpPr>
          <p:cNvPr id="1480" name="Google Shape;1480;g27f7a576e42_0_721"/>
          <p:cNvSpPr txBox="1"/>
          <p:nvPr/>
        </p:nvSpPr>
        <p:spPr>
          <a:xfrm>
            <a:off x="1073532" y="2765920"/>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Speed describes how fast a vehicle gets us to school  </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1481" name="Google Shape;1481;g27f7a576e42_0_721"/>
          <p:cNvSpPr txBox="1"/>
          <p:nvPr/>
        </p:nvSpPr>
        <p:spPr>
          <a:xfrm>
            <a:off x="1073532" y="1635008"/>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Speed helps us determine how much an object weighs</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1482" name="Google Shape;1482;g27f7a576e42_0_721"/>
          <p:cNvSpPr txBox="1"/>
          <p:nvPr/>
        </p:nvSpPr>
        <p:spPr>
          <a:xfrm>
            <a:off x="1073532" y="5356215"/>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Speed gives us a way to describe the taste of food</a:t>
            </a:r>
            <a:endParaRPr b="0" i="0" sz="2200" u="none" cap="none" strike="noStrike">
              <a:solidFill>
                <a:srgbClr val="434343"/>
              </a:solidFill>
              <a:latin typeface="Arial"/>
              <a:ea typeface="Arial"/>
              <a:cs typeface="Arial"/>
              <a:sym typeface="Arial"/>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7" name="Shape 1487"/>
        <p:cNvGrpSpPr/>
        <p:nvPr/>
      </p:nvGrpSpPr>
      <p:grpSpPr>
        <a:xfrm>
          <a:off x="0" y="0"/>
          <a:ext cx="0" cy="0"/>
          <a:chOff x="0" y="0"/>
          <a:chExt cx="0" cy="0"/>
        </a:xfrm>
      </p:grpSpPr>
      <p:sp>
        <p:nvSpPr>
          <p:cNvPr id="1488" name="Google Shape;1488;g27f7a576e42_0_742"/>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89" name="Google Shape;1489;g27f7a576e42_0_74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490" name="Google Shape;1490;g27f7a576e42_0_74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1491" name="Google Shape;1491;g27f7a576e42_0_742"/>
          <p:cNvCxnSpPr>
            <a:stCxn id="1492" idx="4"/>
            <a:endCxn id="148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1493" name="Google Shape;1493;g27f7a576e42_0_74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1494" name="Google Shape;1494;g27f7a576e42_0_74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1492" name="Google Shape;1492;g27f7a576e42_0_74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495" name="Google Shape;1495;g27f7a576e42_0_742"/>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1496" name="Google Shape;1496;g27f7a576e42_0_742"/>
          <p:cNvCxnSpPr>
            <a:stCxn id="1497" idx="4"/>
            <a:endCxn id="1488"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1498" name="Google Shape;1498;g27f7a576e42_0_742"/>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1499" name="Google Shape;1499;g27f7a576e42_0_742"/>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1497" name="Google Shape;1497;g27f7a576e42_0_742"/>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00" name="Google Shape;1500;g27f7a576e42_0_742"/>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1501" name="Google Shape;1501;g27f7a576e42_0_742"/>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1502" name="Google Shape;1502;g27f7a576e42_0_742"/>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1503" name="Google Shape;1503;g27f7a576e42_0_742"/>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speed </a:t>
            </a:r>
            <a:r>
              <a:rPr b="0" i="0" lang="en-US" sz="1800" u="none" cap="none" strike="noStrike">
                <a:solidFill>
                  <a:srgbClr val="000000"/>
                </a:solidFill>
                <a:latin typeface="Helvetica Neue Light"/>
                <a:ea typeface="Helvetica Neue Light"/>
                <a:cs typeface="Helvetica Neue Light"/>
                <a:sym typeface="Helvetica Neue Light"/>
              </a:rPr>
              <a:t>impact my life?</a:t>
            </a:r>
            <a:endParaRPr b="0" i="0" sz="1800" u="none" cap="none" strike="noStrike">
              <a:solidFill>
                <a:srgbClr val="000000"/>
              </a:solidFill>
              <a:latin typeface="Arial"/>
              <a:ea typeface="Arial"/>
              <a:cs typeface="Arial"/>
              <a:sym typeface="Arial"/>
            </a:endParaRPr>
          </a:p>
        </p:txBody>
      </p:sp>
      <p:sp>
        <p:nvSpPr>
          <p:cNvPr id="1504" name="Google Shape;1504;g27f7a576e42_0_742"/>
          <p:cNvSpPr txBox="1"/>
          <p:nvPr/>
        </p:nvSpPr>
        <p:spPr>
          <a:xfrm>
            <a:off x="4673575" y="4724650"/>
            <a:ext cx="4107600" cy="960600"/>
          </a:xfrm>
          <a:prstGeom prst="rect">
            <a:avLst/>
          </a:prstGeom>
          <a:noFill/>
          <a:ln>
            <a:noFill/>
          </a:ln>
        </p:spPr>
        <p:txBody>
          <a:bodyPr anchorCtr="0" anchor="t" bIns="91425" lIns="91425" spcFirstLastPara="1" rIns="91425" wrap="square" tIns="91425">
            <a:spAutoFit/>
          </a:bodyPr>
          <a:lstStyle/>
          <a:p>
            <a:pPr indent="0" lvl="0" marL="0" rtl="0" algn="l">
              <a:lnSpc>
                <a:spcPct val="110000"/>
              </a:lnSpc>
              <a:spcBef>
                <a:spcPts val="0"/>
              </a:spcBef>
              <a:spcAft>
                <a:spcPts val="0"/>
              </a:spcAft>
              <a:buClr>
                <a:schemeClr val="dk1"/>
              </a:buClr>
              <a:buSzPts val="2200"/>
              <a:buFont typeface="Arial"/>
              <a:buNone/>
            </a:pPr>
            <a:r>
              <a:rPr lang="en-US" sz="2400">
                <a:solidFill>
                  <a:srgbClr val="43464D"/>
                </a:solidFill>
                <a:latin typeface="Calibri"/>
                <a:ea typeface="Calibri"/>
                <a:cs typeface="Calibri"/>
                <a:sym typeface="Calibri"/>
              </a:rPr>
              <a:t>Speed describes how fast a vehicle gets us to school </a:t>
            </a:r>
            <a:r>
              <a:rPr lang="en-US" sz="2400">
                <a:solidFill>
                  <a:srgbClr val="43464D"/>
                </a:solidFill>
                <a:latin typeface="Calibri"/>
                <a:ea typeface="Calibri"/>
                <a:cs typeface="Calibri"/>
                <a:sym typeface="Calibri"/>
              </a:rPr>
              <a:t> </a:t>
            </a:r>
            <a:endParaRPr i="0" sz="2400" u="none" cap="none" strike="noStrike">
              <a:solidFill>
                <a:srgbClr val="000000"/>
              </a:solidFill>
              <a:latin typeface="Calibri"/>
              <a:ea typeface="Calibri"/>
              <a:cs typeface="Calibri"/>
              <a:sym typeface="Calibri"/>
            </a:endParaRPr>
          </a:p>
        </p:txBody>
      </p:sp>
      <p:sp>
        <p:nvSpPr>
          <p:cNvPr id="1505" name="Google Shape;1505;g27f7a576e42_0_742"/>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Speed</a:t>
            </a:r>
            <a:endParaRPr b="0" i="0" sz="700" u="none" cap="none" strike="noStrike">
              <a:solidFill>
                <a:srgbClr val="000000"/>
              </a:solidFill>
              <a:latin typeface="Arial"/>
              <a:ea typeface="Arial"/>
              <a:cs typeface="Arial"/>
              <a:sym typeface="Arial"/>
            </a:endParaRPr>
          </a:p>
        </p:txBody>
      </p:sp>
      <p:sp>
        <p:nvSpPr>
          <p:cNvPr id="1506" name="Google Shape;1506;g27f7a576e42_0_742"/>
          <p:cNvSpPr txBox="1"/>
          <p:nvPr/>
        </p:nvSpPr>
        <p:spPr>
          <a:xfrm>
            <a:off x="639350" y="1528400"/>
            <a:ext cx="3582000" cy="523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200"/>
              <a:buFont typeface="Arial"/>
              <a:buNone/>
            </a:pPr>
            <a:r>
              <a:rPr lang="en-US" sz="2200">
                <a:solidFill>
                  <a:schemeClr val="dk1"/>
                </a:solidFill>
                <a:latin typeface="Calibri"/>
                <a:ea typeface="Calibri"/>
                <a:cs typeface="Calibri"/>
                <a:sym typeface="Calibri"/>
              </a:rPr>
              <a:t>How fast an object moves</a:t>
            </a:r>
            <a:endParaRPr b="0" i="0" sz="2200" u="none" cap="none" strike="noStrike">
              <a:solidFill>
                <a:srgbClr val="000000"/>
              </a:solidFill>
              <a:latin typeface="Arial"/>
              <a:ea typeface="Arial"/>
              <a:cs typeface="Arial"/>
              <a:sym typeface="Arial"/>
            </a:endParaRPr>
          </a:p>
        </p:txBody>
      </p:sp>
      <p:pic>
        <p:nvPicPr>
          <p:cNvPr id="1507" name="Google Shape;1507;g27f7a576e42_0_742"/>
          <p:cNvPicPr preferRelativeResize="0"/>
          <p:nvPr/>
        </p:nvPicPr>
        <p:blipFill>
          <a:blip r:embed="rId3">
            <a:alphaModFix/>
          </a:blip>
          <a:stretch>
            <a:fillRect/>
          </a:stretch>
        </p:blipFill>
        <p:spPr>
          <a:xfrm>
            <a:off x="5786800" y="1191300"/>
            <a:ext cx="2758074" cy="1551400"/>
          </a:xfrm>
          <a:prstGeom prst="rect">
            <a:avLst/>
          </a:prstGeom>
          <a:noFill/>
          <a:ln>
            <a:noFill/>
          </a:ln>
        </p:spPr>
      </p:pic>
      <p:sp>
        <p:nvSpPr>
          <p:cNvPr id="1508" name="Google Shape;1508;g27f7a576e42_0_742"/>
          <p:cNvSpPr txBox="1"/>
          <p:nvPr/>
        </p:nvSpPr>
        <p:spPr>
          <a:xfrm>
            <a:off x="578275" y="4707988"/>
            <a:ext cx="3582000" cy="861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200"/>
              <a:buFont typeface="Arial"/>
              <a:buNone/>
            </a:pPr>
            <a:r>
              <a:rPr lang="en-US" sz="2200">
                <a:solidFill>
                  <a:schemeClr val="dk1"/>
                </a:solidFill>
                <a:latin typeface="Calibri"/>
                <a:ea typeface="Calibri"/>
                <a:cs typeface="Calibri"/>
                <a:sym typeface="Calibri"/>
              </a:rPr>
              <a:t>A train moving at 50 miles per hour </a:t>
            </a:r>
            <a:endParaRPr b="0" i="0" sz="2200" u="none" cap="none" strike="noStrike">
              <a:solidFill>
                <a:srgbClr val="000000"/>
              </a:solidFill>
              <a:latin typeface="Arial"/>
              <a:ea typeface="Arial"/>
              <a:cs typeface="Arial"/>
              <a:sym typeface="Arial"/>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3" name="Shape 1513"/>
        <p:cNvGrpSpPr/>
        <p:nvPr/>
      </p:nvGrpSpPr>
      <p:grpSpPr>
        <a:xfrm>
          <a:off x="0" y="0"/>
          <a:ext cx="0" cy="0"/>
          <a:chOff x="0" y="0"/>
          <a:chExt cx="0" cy="0"/>
        </a:xfrm>
      </p:grpSpPr>
      <p:sp>
        <p:nvSpPr>
          <p:cNvPr id="1514" name="Google Shape;1514;g27f7a576e42_0_767"/>
          <p:cNvSpPr txBox="1"/>
          <p:nvPr/>
        </p:nvSpPr>
        <p:spPr>
          <a:xfrm>
            <a:off x="2585397" y="628581"/>
            <a:ext cx="39732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1515" name="Google Shape;1515;g27f7a576e42_0_767"/>
          <p:cNvSpPr/>
          <p:nvPr/>
        </p:nvSpPr>
        <p:spPr>
          <a:xfrm>
            <a:off x="1928445" y="1500554"/>
            <a:ext cx="5287200"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0" name="Shape 1520"/>
        <p:cNvGrpSpPr/>
        <p:nvPr/>
      </p:nvGrpSpPr>
      <p:grpSpPr>
        <a:xfrm>
          <a:off x="0" y="0"/>
          <a:ext cx="0" cy="0"/>
          <a:chOff x="0" y="0"/>
          <a:chExt cx="0" cy="0"/>
        </a:xfrm>
      </p:grpSpPr>
      <p:sp>
        <p:nvSpPr>
          <p:cNvPr descr="Rewind" id="1521" name="Google Shape;1521;g27f7a576e42_0_773"/>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2" name="Google Shape;1522;g27f7a576e42_0_773"/>
          <p:cNvSpPr txBox="1"/>
          <p:nvPr>
            <p:ph idx="1" type="subTitle"/>
          </p:nvPr>
        </p:nvSpPr>
        <p:spPr>
          <a:xfrm>
            <a:off x="771749" y="1011617"/>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Speed</a:t>
            </a:r>
            <a:r>
              <a:rPr b="1" lang="en-US">
                <a:solidFill>
                  <a:schemeClr val="dk1"/>
                </a:solidFill>
              </a:rPr>
              <a:t>: </a:t>
            </a:r>
            <a:r>
              <a:rPr lang="en-US">
                <a:solidFill>
                  <a:schemeClr val="dk1"/>
                </a:solidFill>
              </a:rPr>
              <a:t>how fast an object moves</a:t>
            </a:r>
            <a:endParaRPr/>
          </a:p>
        </p:txBody>
      </p:sp>
      <p:pic>
        <p:nvPicPr>
          <p:cNvPr id="1523" name="Google Shape;1523;g27f7a576e42_0_773"/>
          <p:cNvPicPr preferRelativeResize="0"/>
          <p:nvPr/>
        </p:nvPicPr>
        <p:blipFill>
          <a:blip r:embed="rId4">
            <a:alphaModFix/>
          </a:blip>
          <a:stretch>
            <a:fillRect/>
          </a:stretch>
        </p:blipFill>
        <p:spPr>
          <a:xfrm>
            <a:off x="2515975" y="2185225"/>
            <a:ext cx="4112051" cy="4112051"/>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8" name="Shape 1528"/>
        <p:cNvGrpSpPr/>
        <p:nvPr/>
      </p:nvGrpSpPr>
      <p:grpSpPr>
        <a:xfrm>
          <a:off x="0" y="0"/>
          <a:ext cx="0" cy="0"/>
          <a:chOff x="0" y="0"/>
          <a:chExt cx="0" cy="0"/>
        </a:xfrm>
      </p:grpSpPr>
      <p:sp>
        <p:nvSpPr>
          <p:cNvPr descr="Lightbulb and gear" id="1529" name="Google Shape;1529;g27f7a576e42_0_780"/>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0" name="Google Shape;1530;g27f7a576e42_0_780"/>
          <p:cNvSpPr txBox="1"/>
          <p:nvPr/>
        </p:nvSpPr>
        <p:spPr>
          <a:xfrm>
            <a:off x="718457" y="298084"/>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How do direction and speed impact the motion of objects in the world around us?</a:t>
            </a:r>
            <a:endParaRPr b="0" i="0" sz="1400" u="none" cap="none" strike="noStrike">
              <a:solidFill>
                <a:srgbClr val="000000"/>
              </a:solidFill>
              <a:latin typeface="Arial"/>
              <a:ea typeface="Arial"/>
              <a:cs typeface="Arial"/>
              <a:sym typeface="Arial"/>
            </a:endParaRPr>
          </a:p>
        </p:txBody>
      </p:sp>
      <p:pic>
        <p:nvPicPr>
          <p:cNvPr id="1531" name="Google Shape;1531;g27f7a576e42_0_780"/>
          <p:cNvPicPr preferRelativeResize="0"/>
          <p:nvPr/>
        </p:nvPicPr>
        <p:blipFill>
          <a:blip r:embed="rId4">
            <a:alphaModFix/>
          </a:blip>
          <a:stretch>
            <a:fillRect/>
          </a:stretch>
        </p:blipFill>
        <p:spPr>
          <a:xfrm>
            <a:off x="2077025" y="2155728"/>
            <a:ext cx="5492352" cy="3765251"/>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6" name="Shape 1536"/>
        <p:cNvGrpSpPr/>
        <p:nvPr/>
      </p:nvGrpSpPr>
      <p:grpSpPr>
        <a:xfrm>
          <a:off x="0" y="0"/>
          <a:ext cx="0" cy="0"/>
          <a:chOff x="0" y="0"/>
          <a:chExt cx="0" cy="0"/>
        </a:xfrm>
      </p:grpSpPr>
      <p:sp>
        <p:nvSpPr>
          <p:cNvPr id="1537" name="Google Shape;1537;g2806620ca31_1_88"/>
          <p:cNvSpPr txBox="1"/>
          <p:nvPr/>
        </p:nvSpPr>
        <p:spPr>
          <a:xfrm>
            <a:off x="1768509" y="111160"/>
            <a:ext cx="56070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600"/>
              <a:buFont typeface="Arial"/>
              <a:buNone/>
            </a:pPr>
            <a:r>
              <a:rPr b="0" i="0" lang="en-US" sz="5600" u="none" cap="none" strike="noStrike">
                <a:solidFill>
                  <a:srgbClr val="FFC000"/>
                </a:solidFill>
                <a:latin typeface="Calibri"/>
                <a:ea typeface="Calibri"/>
                <a:cs typeface="Calibri"/>
                <a:sym typeface="Calibri"/>
              </a:rPr>
              <a:t>Simulation Activity</a:t>
            </a:r>
            <a:endParaRPr b="0" i="0" sz="1400" u="none" cap="none" strike="noStrike">
              <a:solidFill>
                <a:srgbClr val="000000"/>
              </a:solidFill>
              <a:latin typeface="Arial"/>
              <a:ea typeface="Arial"/>
              <a:cs typeface="Arial"/>
              <a:sym typeface="Arial"/>
            </a:endParaRPr>
          </a:p>
        </p:txBody>
      </p:sp>
      <p:sp>
        <p:nvSpPr>
          <p:cNvPr id="1538" name="Google Shape;1538;g2806620ca31_1_88"/>
          <p:cNvSpPr txBox="1"/>
          <p:nvPr/>
        </p:nvSpPr>
        <p:spPr>
          <a:xfrm>
            <a:off x="2270926" y="900404"/>
            <a:ext cx="46020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u="sng">
                <a:solidFill>
                  <a:schemeClr val="hlink"/>
                </a:solidFill>
                <a:latin typeface="Calibri"/>
                <a:ea typeface="Calibri"/>
                <a:cs typeface="Calibri"/>
                <a:sym typeface="Calibri"/>
                <a:hlinkClick r:id="rId3"/>
              </a:rPr>
              <a:t>Speed</a:t>
            </a:r>
            <a:endParaRPr b="0" i="0" sz="3600" u="none" cap="none" strike="noStrike">
              <a:solidFill>
                <a:srgbClr val="0000F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(Gizmos)</a:t>
            </a:r>
            <a:endParaRPr b="0" i="0" sz="1400" u="none" cap="none" strike="noStrike">
              <a:solidFill>
                <a:srgbClr val="000000"/>
              </a:solidFill>
              <a:latin typeface="Arial"/>
              <a:ea typeface="Arial"/>
              <a:cs typeface="Arial"/>
              <a:sym typeface="Arial"/>
            </a:endParaRPr>
          </a:p>
        </p:txBody>
      </p:sp>
      <p:pic>
        <p:nvPicPr>
          <p:cNvPr descr="Cursor" id="1539" name="Google Shape;1539;g2806620ca31_1_88"/>
          <p:cNvPicPr preferRelativeResize="0"/>
          <p:nvPr/>
        </p:nvPicPr>
        <p:blipFill rotWithShape="1">
          <a:blip r:embed="rId4">
            <a:alphaModFix/>
          </a:blip>
          <a:srcRect b="0" l="0" r="0" t="0"/>
          <a:stretch/>
        </p:blipFill>
        <p:spPr>
          <a:xfrm rot="5400000">
            <a:off x="1584719" y="1517151"/>
            <a:ext cx="914400" cy="914400"/>
          </a:xfrm>
          <a:prstGeom prst="rect">
            <a:avLst/>
          </a:prstGeom>
          <a:noFill/>
          <a:ln>
            <a:noFill/>
          </a:ln>
        </p:spPr>
      </p:pic>
      <p:sp>
        <p:nvSpPr>
          <p:cNvPr id="1540" name="Google Shape;1540;g2806620ca31_1_88"/>
          <p:cNvSpPr txBox="1"/>
          <p:nvPr/>
        </p:nvSpPr>
        <p:spPr>
          <a:xfrm>
            <a:off x="411982" y="2230734"/>
            <a:ext cx="2552400" cy="2586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Click the link above for a simulation to explore </a:t>
            </a:r>
            <a:r>
              <a:rPr i="1" lang="en-US" sz="1800">
                <a:solidFill>
                  <a:schemeClr val="dk1"/>
                </a:solidFill>
                <a:latin typeface="Calibri"/>
                <a:ea typeface="Calibri"/>
                <a:cs typeface="Calibri"/>
                <a:sym typeface="Calibri"/>
              </a:rPr>
              <a:t>speed</a:t>
            </a:r>
            <a:r>
              <a:rPr b="0" i="1"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In this activity, you</a:t>
            </a:r>
            <a:r>
              <a:rPr i="1" lang="en-US" sz="1800">
                <a:solidFill>
                  <a:schemeClr val="dk1"/>
                </a:solidFill>
                <a:latin typeface="Calibri"/>
                <a:ea typeface="Calibri"/>
                <a:cs typeface="Calibri"/>
                <a:sym typeface="Calibri"/>
              </a:rPr>
              <a:t> will explore how changing certain variables can impact the speed of sleds</a:t>
            </a:r>
            <a:r>
              <a:rPr b="0" i="1" lang="en-US" sz="18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descr="Laptop" id="1541" name="Google Shape;1541;g2806620ca31_1_88"/>
          <p:cNvSpPr/>
          <p:nvPr/>
        </p:nvSpPr>
        <p:spPr>
          <a:xfrm>
            <a:off x="20097" y="0"/>
            <a:ext cx="849600" cy="849600"/>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42" name="Google Shape;1542;g2806620ca31_1_88"/>
          <p:cNvPicPr preferRelativeResize="0"/>
          <p:nvPr/>
        </p:nvPicPr>
        <p:blipFill>
          <a:blip r:embed="rId6">
            <a:alphaModFix/>
          </a:blip>
          <a:stretch>
            <a:fillRect/>
          </a:stretch>
        </p:blipFill>
        <p:spPr>
          <a:xfrm>
            <a:off x="3116782" y="2253404"/>
            <a:ext cx="5874818" cy="3925041"/>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7" name="Shape 1547"/>
        <p:cNvGrpSpPr/>
        <p:nvPr/>
      </p:nvGrpSpPr>
      <p:grpSpPr>
        <a:xfrm>
          <a:off x="0" y="0"/>
          <a:ext cx="0" cy="0"/>
          <a:chOff x="0" y="0"/>
          <a:chExt cx="0" cy="0"/>
        </a:xfrm>
      </p:grpSpPr>
      <p:grpSp>
        <p:nvGrpSpPr>
          <p:cNvPr id="1548" name="Google Shape;1548;g2457f1c068e_3_35"/>
          <p:cNvGrpSpPr/>
          <p:nvPr/>
        </p:nvGrpSpPr>
        <p:grpSpPr>
          <a:xfrm>
            <a:off x="1325592" y="297175"/>
            <a:ext cx="6456691" cy="6404394"/>
            <a:chOff x="814636" y="0"/>
            <a:chExt cx="5828917" cy="6404394"/>
          </a:xfrm>
        </p:grpSpPr>
        <p:sp>
          <p:nvSpPr>
            <p:cNvPr id="1549" name="Google Shape;1549;g2457f1c068e_3_35"/>
            <p:cNvSpPr/>
            <p:nvPr/>
          </p:nvSpPr>
          <p:spPr>
            <a:xfrm rot="10800000">
              <a:off x="1480849" y="540"/>
              <a:ext cx="5162700" cy="7227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0" name="Google Shape;1550;g2457f1c068e_3_35"/>
            <p:cNvSpPr txBox="1"/>
            <p:nvPr/>
          </p:nvSpPr>
          <p:spPr>
            <a:xfrm>
              <a:off x="1661623" y="685"/>
              <a:ext cx="4981800" cy="7227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“Big Idea” Question</a:t>
              </a:r>
              <a:endParaRPr b="0" i="0" sz="1400" u="none" cap="none" strike="noStrike">
                <a:solidFill>
                  <a:srgbClr val="000000"/>
                </a:solidFill>
                <a:latin typeface="Arial"/>
                <a:ea typeface="Arial"/>
                <a:cs typeface="Arial"/>
                <a:sym typeface="Arial"/>
              </a:endParaRPr>
            </a:p>
          </p:txBody>
        </p:sp>
        <p:sp>
          <p:nvSpPr>
            <p:cNvPr id="1551" name="Google Shape;1551;g2457f1c068e_3_35"/>
            <p:cNvSpPr/>
            <p:nvPr/>
          </p:nvSpPr>
          <p:spPr>
            <a:xfrm>
              <a:off x="848401" y="0"/>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2" name="Google Shape;1552;g2457f1c068e_3_35"/>
            <p:cNvSpPr/>
            <p:nvPr/>
          </p:nvSpPr>
          <p:spPr>
            <a:xfrm rot="10800000">
              <a:off x="1480849" y="938784"/>
              <a:ext cx="5162700" cy="7227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3" name="Google Shape;1553;g2457f1c068e_3_35"/>
            <p:cNvSpPr txBox="1"/>
            <p:nvPr/>
          </p:nvSpPr>
          <p:spPr>
            <a:xfrm>
              <a:off x="1661623" y="938929"/>
              <a:ext cx="4981800" cy="7227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Review Concepts</a:t>
              </a:r>
              <a:endParaRPr b="0" i="0" sz="1400" u="none" cap="none" strike="noStrike">
                <a:solidFill>
                  <a:srgbClr val="000000"/>
                </a:solidFill>
                <a:latin typeface="Arial"/>
                <a:ea typeface="Arial"/>
                <a:cs typeface="Arial"/>
                <a:sym typeface="Arial"/>
              </a:endParaRPr>
            </a:p>
          </p:txBody>
        </p:sp>
        <p:sp>
          <p:nvSpPr>
            <p:cNvPr id="1554" name="Google Shape;1554;g2457f1c068e_3_35"/>
            <p:cNvSpPr/>
            <p:nvPr/>
          </p:nvSpPr>
          <p:spPr>
            <a:xfrm>
              <a:off x="824716" y="938929"/>
              <a:ext cx="722700" cy="7227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5" name="Google Shape;1555;g2457f1c068e_3_35"/>
            <p:cNvSpPr/>
            <p:nvPr/>
          </p:nvSpPr>
          <p:spPr>
            <a:xfrm rot="10800000">
              <a:off x="1480849" y="1877027"/>
              <a:ext cx="5162700" cy="7227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6" name="Google Shape;1556;g2457f1c068e_3_35"/>
            <p:cNvSpPr txBox="1"/>
            <p:nvPr/>
          </p:nvSpPr>
          <p:spPr>
            <a:xfrm>
              <a:off x="1661623" y="1877172"/>
              <a:ext cx="4981800" cy="7227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Check-In Questions</a:t>
              </a:r>
              <a:endParaRPr b="0" i="0" sz="1400" u="none" cap="none" strike="noStrike">
                <a:solidFill>
                  <a:srgbClr val="000000"/>
                </a:solidFill>
                <a:latin typeface="Arial"/>
                <a:ea typeface="Arial"/>
                <a:cs typeface="Arial"/>
                <a:sym typeface="Arial"/>
              </a:endParaRPr>
            </a:p>
          </p:txBody>
        </p:sp>
        <p:sp>
          <p:nvSpPr>
            <p:cNvPr id="1557" name="Google Shape;1557;g2457f1c068e_3_35"/>
            <p:cNvSpPr/>
            <p:nvPr/>
          </p:nvSpPr>
          <p:spPr>
            <a:xfrm>
              <a:off x="814643" y="1875958"/>
              <a:ext cx="722700" cy="722700"/>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8" name="Google Shape;1558;g2457f1c068e_3_35"/>
            <p:cNvSpPr/>
            <p:nvPr/>
          </p:nvSpPr>
          <p:spPr>
            <a:xfrm rot="10800000">
              <a:off x="1480849" y="2815270"/>
              <a:ext cx="5162700" cy="7227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9" name="Google Shape;1559;g2457f1c068e_3_35"/>
            <p:cNvSpPr txBox="1"/>
            <p:nvPr/>
          </p:nvSpPr>
          <p:spPr>
            <a:xfrm>
              <a:off x="1661623" y="2815415"/>
              <a:ext cx="4981800" cy="7227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Teacher Engagement</a:t>
              </a:r>
              <a:endParaRPr b="0" i="0" sz="1400" u="none" cap="none" strike="noStrike">
                <a:solidFill>
                  <a:srgbClr val="000000"/>
                </a:solidFill>
                <a:latin typeface="Arial"/>
                <a:ea typeface="Arial"/>
                <a:cs typeface="Arial"/>
                <a:sym typeface="Arial"/>
              </a:endParaRPr>
            </a:p>
          </p:txBody>
        </p:sp>
        <p:sp>
          <p:nvSpPr>
            <p:cNvPr id="1560" name="Google Shape;1560;g2457f1c068e_3_35"/>
            <p:cNvSpPr/>
            <p:nvPr/>
          </p:nvSpPr>
          <p:spPr>
            <a:xfrm>
              <a:off x="814636" y="2815415"/>
              <a:ext cx="722700" cy="722700"/>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1" name="Google Shape;1561;g2457f1c068e_3_35"/>
            <p:cNvSpPr/>
            <p:nvPr/>
          </p:nvSpPr>
          <p:spPr>
            <a:xfrm rot="10800000">
              <a:off x="1480853" y="3753570"/>
              <a:ext cx="5162700" cy="17580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2" name="Google Shape;1562;g2457f1c068e_3_35"/>
            <p:cNvSpPr txBox="1"/>
            <p:nvPr/>
          </p:nvSpPr>
          <p:spPr>
            <a:xfrm>
              <a:off x="1873753" y="3753671"/>
              <a:ext cx="4769700" cy="1619100"/>
            </a:xfrm>
            <a:prstGeom prst="rect">
              <a:avLst/>
            </a:prstGeom>
            <a:noFill/>
            <a:ln>
              <a:noFill/>
            </a:ln>
          </p:spPr>
          <p:txBody>
            <a:bodyPr anchorCtr="0" anchor="t"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Vocabulary</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98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Student-Friendly Definition</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Examples &amp; Non-Examples</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Morphological Word Parts</a:t>
              </a:r>
              <a:endParaRPr b="0" i="0" sz="1800" u="none" cap="none" strike="noStrike">
                <a:solidFill>
                  <a:schemeClr val="lt1"/>
                </a:solidFill>
                <a:latin typeface="Calibri"/>
                <a:ea typeface="Calibri"/>
                <a:cs typeface="Calibri"/>
                <a:sym typeface="Calibri"/>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Frayer Model</a:t>
              </a:r>
              <a:endParaRPr b="0" i="0" sz="1800" u="none" cap="none" strike="noStrike">
                <a:solidFill>
                  <a:schemeClr val="lt1"/>
                </a:solidFill>
                <a:latin typeface="Calibri"/>
                <a:ea typeface="Calibri"/>
                <a:cs typeface="Calibri"/>
                <a:sym typeface="Calibri"/>
              </a:endParaRPr>
            </a:p>
          </p:txBody>
        </p:sp>
        <p:sp>
          <p:nvSpPr>
            <p:cNvPr id="1563" name="Google Shape;1563;g2457f1c068e_3_35"/>
            <p:cNvSpPr/>
            <p:nvPr/>
          </p:nvSpPr>
          <p:spPr>
            <a:xfrm>
              <a:off x="822078" y="4170465"/>
              <a:ext cx="722700" cy="722700"/>
            </a:xfrm>
            <a:prstGeom prst="ellipse">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4" name="Google Shape;1564;g2457f1c068e_3_35"/>
            <p:cNvSpPr/>
            <p:nvPr/>
          </p:nvSpPr>
          <p:spPr>
            <a:xfrm rot="10800000">
              <a:off x="1480853" y="5692595"/>
              <a:ext cx="5162700" cy="6471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5" name="Google Shape;1565;g2457f1c068e_3_35"/>
            <p:cNvSpPr txBox="1"/>
            <p:nvPr/>
          </p:nvSpPr>
          <p:spPr>
            <a:xfrm>
              <a:off x="1661628" y="5540394"/>
              <a:ext cx="4981800" cy="8640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Simulation/Activity</a:t>
              </a:r>
              <a:endParaRPr b="0" i="0" sz="1400" u="none" cap="none" strike="noStrike">
                <a:solidFill>
                  <a:srgbClr val="000000"/>
                </a:solidFill>
                <a:latin typeface="Arial"/>
                <a:ea typeface="Arial"/>
                <a:cs typeface="Arial"/>
                <a:sym typeface="Arial"/>
              </a:endParaRPr>
            </a:p>
          </p:txBody>
        </p:sp>
        <p:sp>
          <p:nvSpPr>
            <p:cNvPr id="1566" name="Google Shape;1566;g2457f1c068e_3_35"/>
            <p:cNvSpPr/>
            <p:nvPr/>
          </p:nvSpPr>
          <p:spPr>
            <a:xfrm>
              <a:off x="826125" y="5607581"/>
              <a:ext cx="722700" cy="722700"/>
            </a:xfrm>
            <a:prstGeom prst="ellipse">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Comment Like" id="1567" name="Google Shape;1567;g2457f1c068e_3_35"/>
          <p:cNvPicPr preferRelativeResize="0"/>
          <p:nvPr/>
        </p:nvPicPr>
        <p:blipFill rotWithShape="1">
          <a:blip r:embed="rId9">
            <a:alphaModFix/>
          </a:blip>
          <a:srcRect b="0" l="0" r="0" t="0"/>
          <a:stretch/>
        </p:blipFill>
        <p:spPr>
          <a:xfrm>
            <a:off x="5786600" y="4959804"/>
            <a:ext cx="385108" cy="347619"/>
          </a:xfrm>
          <a:prstGeom prst="rect">
            <a:avLst/>
          </a:prstGeom>
          <a:noFill/>
          <a:ln>
            <a:noFill/>
          </a:ln>
        </p:spPr>
      </p:pic>
      <p:pic>
        <p:nvPicPr>
          <p:cNvPr descr="Comment Dislike" id="1568" name="Google Shape;1568;g2457f1c068e_3_35"/>
          <p:cNvPicPr preferRelativeResize="0"/>
          <p:nvPr/>
        </p:nvPicPr>
        <p:blipFill rotWithShape="1">
          <a:blip r:embed="rId10">
            <a:alphaModFix/>
          </a:blip>
          <a:srcRect b="0" l="0" r="0" t="0"/>
          <a:stretch/>
        </p:blipFill>
        <p:spPr>
          <a:xfrm>
            <a:off x="6140137" y="4959804"/>
            <a:ext cx="385108" cy="347619"/>
          </a:xfrm>
          <a:prstGeom prst="rect">
            <a:avLst/>
          </a:prstGeom>
          <a:noFill/>
          <a:ln>
            <a:noFill/>
          </a:ln>
        </p:spPr>
      </p:pic>
      <p:pic>
        <p:nvPicPr>
          <p:cNvPr descr="Blog" id="1569" name="Google Shape;1569;g2457f1c068e_3_35"/>
          <p:cNvPicPr preferRelativeResize="0"/>
          <p:nvPr/>
        </p:nvPicPr>
        <p:blipFill rotWithShape="1">
          <a:blip r:embed="rId11">
            <a:alphaModFix/>
          </a:blip>
          <a:srcRect b="0" l="0" r="0" t="0"/>
          <a:stretch/>
        </p:blipFill>
        <p:spPr>
          <a:xfrm>
            <a:off x="5913444" y="4638256"/>
            <a:ext cx="385108" cy="347619"/>
          </a:xfrm>
          <a:prstGeom prst="rect">
            <a:avLst/>
          </a:prstGeom>
          <a:noFill/>
          <a:ln>
            <a:noFill/>
          </a:ln>
        </p:spPr>
      </p:pic>
      <p:pic>
        <p:nvPicPr>
          <p:cNvPr descr="Labor" id="1570" name="Google Shape;1570;g2457f1c068e_3_35"/>
          <p:cNvPicPr preferRelativeResize="0"/>
          <p:nvPr/>
        </p:nvPicPr>
        <p:blipFill rotWithShape="1">
          <a:blip r:embed="rId12">
            <a:alphaModFix/>
          </a:blip>
          <a:srcRect b="0" l="0" r="0" t="0"/>
          <a:stretch/>
        </p:blipFill>
        <p:spPr>
          <a:xfrm>
            <a:off x="5786600" y="5249251"/>
            <a:ext cx="335447" cy="302792"/>
          </a:xfrm>
          <a:prstGeom prst="rect">
            <a:avLst/>
          </a:prstGeom>
          <a:noFill/>
          <a:ln>
            <a:noFill/>
          </a:ln>
        </p:spPr>
      </p:pic>
      <p:sp>
        <p:nvSpPr>
          <p:cNvPr id="1571" name="Google Shape;1571;g2457f1c068e_3_35"/>
          <p:cNvSpPr/>
          <p:nvPr/>
        </p:nvSpPr>
        <p:spPr>
          <a:xfrm>
            <a:off x="170822" y="211015"/>
            <a:ext cx="1095228" cy="683316"/>
          </a:xfrm>
          <a:prstGeom prst="cloud">
            <a:avLst/>
          </a:prstGeom>
          <a:gradFill>
            <a:gsLst>
              <a:gs pos="0">
                <a:srgbClr val="FF932B"/>
              </a:gs>
              <a:gs pos="100000">
                <a:srgbClr val="FFB673"/>
              </a:gs>
            </a:gsLst>
            <a:lin ang="16200038" scaled="0"/>
          </a:gradFill>
          <a:ln cap="flat" cmpd="sng" w="9525">
            <a:solidFill>
              <a:srgbClr val="F5913F"/>
            </a:solidFill>
            <a:prstDash val="solid"/>
            <a:round/>
            <a:headEnd len="sm" w="sm" type="none"/>
            <a:tailEnd len="sm" w="sm" type="none"/>
          </a:ln>
          <a:effectLst>
            <a:outerShdw blurRad="40000" rotWithShape="0" dir="5400000" dist="23000">
              <a:srgbClr val="000000">
                <a:alpha val="3255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72" name="Google Shape;1572;g2457f1c068e_3_35"/>
          <p:cNvSpPr txBox="1"/>
          <p:nvPr/>
        </p:nvSpPr>
        <p:spPr>
          <a:xfrm>
            <a:off x="366765" y="367993"/>
            <a:ext cx="703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573" name="Google Shape;1573;g2457f1c068e_3_35"/>
          <p:cNvSpPr/>
          <p:nvPr/>
        </p:nvSpPr>
        <p:spPr>
          <a:xfrm>
            <a:off x="4452593" y="5493587"/>
            <a:ext cx="2709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574" name="Google Shape;1574;g2457f1c068e_3_35"/>
          <p:cNvCxnSpPr/>
          <p:nvPr/>
        </p:nvCxnSpPr>
        <p:spPr>
          <a:xfrm>
            <a:off x="4588494" y="5493587"/>
            <a:ext cx="0" cy="76200"/>
          </a:xfrm>
          <a:prstGeom prst="straightConnector1">
            <a:avLst/>
          </a:prstGeom>
          <a:noFill/>
          <a:ln cap="flat" cmpd="sng" w="25400">
            <a:solidFill>
              <a:srgbClr val="FF932B"/>
            </a:solidFill>
            <a:prstDash val="solid"/>
            <a:round/>
            <a:headEnd len="sm" w="sm" type="none"/>
            <a:tailEnd len="sm" w="sm" type="none"/>
          </a:ln>
        </p:spPr>
      </p:cxnSp>
      <p:cxnSp>
        <p:nvCxnSpPr>
          <p:cNvPr id="1575" name="Google Shape;1575;g2457f1c068e_3_35"/>
          <p:cNvCxnSpPr>
            <a:stCxn id="1576" idx="4"/>
            <a:endCxn id="1573" idx="2"/>
          </p:cNvCxnSpPr>
          <p:nvPr/>
        </p:nvCxnSpPr>
        <p:spPr>
          <a:xfrm>
            <a:off x="4587304" y="5666878"/>
            <a:ext cx="600" cy="77100"/>
          </a:xfrm>
          <a:prstGeom prst="straightConnector1">
            <a:avLst/>
          </a:prstGeom>
          <a:noFill/>
          <a:ln cap="flat" cmpd="sng" w="25400">
            <a:solidFill>
              <a:srgbClr val="FF932B"/>
            </a:solidFill>
            <a:prstDash val="solid"/>
            <a:round/>
            <a:headEnd len="sm" w="sm" type="none"/>
            <a:tailEnd len="sm" w="sm" type="none"/>
          </a:ln>
        </p:spPr>
      </p:cxnSp>
      <p:cxnSp>
        <p:nvCxnSpPr>
          <p:cNvPr id="1577" name="Google Shape;1577;g2457f1c068e_3_35"/>
          <p:cNvCxnSpPr/>
          <p:nvPr/>
        </p:nvCxnSpPr>
        <p:spPr>
          <a:xfrm>
            <a:off x="4452593" y="5618269"/>
            <a:ext cx="78900" cy="0"/>
          </a:xfrm>
          <a:prstGeom prst="straightConnector1">
            <a:avLst/>
          </a:prstGeom>
          <a:noFill/>
          <a:ln cap="flat" cmpd="sng" w="25400">
            <a:solidFill>
              <a:srgbClr val="FF932B"/>
            </a:solidFill>
            <a:prstDash val="solid"/>
            <a:round/>
            <a:headEnd len="sm" w="sm" type="none"/>
            <a:tailEnd len="sm" w="sm" type="none"/>
          </a:ln>
        </p:spPr>
      </p:cxnSp>
      <p:cxnSp>
        <p:nvCxnSpPr>
          <p:cNvPr id="1578" name="Google Shape;1578;g2457f1c068e_3_35"/>
          <p:cNvCxnSpPr/>
          <p:nvPr/>
        </p:nvCxnSpPr>
        <p:spPr>
          <a:xfrm>
            <a:off x="4643028" y="5616627"/>
            <a:ext cx="80400" cy="0"/>
          </a:xfrm>
          <a:prstGeom prst="straightConnector1">
            <a:avLst/>
          </a:prstGeom>
          <a:noFill/>
          <a:ln cap="flat" cmpd="sng" w="25400">
            <a:solidFill>
              <a:srgbClr val="FF932B"/>
            </a:solidFill>
            <a:prstDash val="solid"/>
            <a:round/>
            <a:headEnd len="sm" w="sm" type="none"/>
            <a:tailEnd len="sm" w="sm" type="none"/>
          </a:ln>
        </p:spPr>
      </p:cxnSp>
      <p:sp>
        <p:nvSpPr>
          <p:cNvPr id="1576" name="Google Shape;1576;g2457f1c068e_3_35"/>
          <p:cNvSpPr/>
          <p:nvPr/>
        </p:nvSpPr>
        <p:spPr>
          <a:xfrm>
            <a:off x="4531654" y="5569678"/>
            <a:ext cx="111300" cy="97200"/>
          </a:xfrm>
          <a:prstGeom prst="ellipse">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3" name="Shape 1583"/>
        <p:cNvGrpSpPr/>
        <p:nvPr/>
      </p:nvGrpSpPr>
      <p:grpSpPr>
        <a:xfrm>
          <a:off x="0" y="0"/>
          <a:ext cx="0" cy="0"/>
          <a:chOff x="0" y="0"/>
          <a:chExt cx="0" cy="0"/>
        </a:xfrm>
      </p:grpSpPr>
      <p:sp>
        <p:nvSpPr>
          <p:cNvPr id="1584" name="Google Shape;1584;g27f7a576e42_0_787"/>
          <p:cNvSpPr/>
          <p:nvPr/>
        </p:nvSpPr>
        <p:spPr>
          <a:xfrm>
            <a:off x="170822" y="211015"/>
            <a:ext cx="1095228" cy="683316"/>
          </a:xfrm>
          <a:prstGeom prst="cloud">
            <a:avLst/>
          </a:prstGeom>
          <a:gradFill>
            <a:gsLst>
              <a:gs pos="0">
                <a:srgbClr val="FF932B"/>
              </a:gs>
              <a:gs pos="100000">
                <a:srgbClr val="FFB673"/>
              </a:gs>
            </a:gsLst>
            <a:lin ang="16200038" scaled="0"/>
          </a:gradFill>
          <a:ln cap="flat" cmpd="sng" w="9525">
            <a:solidFill>
              <a:srgbClr val="F5913F"/>
            </a:solidFill>
            <a:prstDash val="solid"/>
            <a:round/>
            <a:headEnd len="sm" w="sm" type="none"/>
            <a:tailEnd len="sm" w="sm" type="none"/>
          </a:ln>
          <a:effectLst>
            <a:outerShdw blurRad="40000" rotWithShape="0" dir="5400000" dist="23000">
              <a:srgbClr val="000000">
                <a:alpha val="3255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85" name="Google Shape;1585;g27f7a576e42_0_787"/>
          <p:cNvSpPr txBox="1"/>
          <p:nvPr/>
        </p:nvSpPr>
        <p:spPr>
          <a:xfrm>
            <a:off x="366765" y="367993"/>
            <a:ext cx="703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586" name="Google Shape;1586;g27f7a576e42_0_787"/>
          <p:cNvSpPr txBox="1"/>
          <p:nvPr/>
        </p:nvSpPr>
        <p:spPr>
          <a:xfrm>
            <a:off x="1828800" y="-17585"/>
            <a:ext cx="5486400" cy="1293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800"/>
              <a:buFont typeface="Arial"/>
              <a:buNone/>
            </a:pPr>
            <a:r>
              <a:rPr b="1" lang="en-US" sz="6000">
                <a:latin typeface="Calibri"/>
                <a:ea typeface="Calibri"/>
                <a:cs typeface="Calibri"/>
                <a:sym typeface="Calibri"/>
              </a:rPr>
              <a:t>Motion</a:t>
            </a:r>
            <a:endParaRPr b="1" i="0" sz="6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587" name="Google Shape;1587;g27f7a576e42_0_787"/>
          <p:cNvPicPr preferRelativeResize="0"/>
          <p:nvPr/>
        </p:nvPicPr>
        <p:blipFill>
          <a:blip r:embed="rId3">
            <a:alphaModFix/>
          </a:blip>
          <a:stretch>
            <a:fillRect/>
          </a:stretch>
        </p:blipFill>
        <p:spPr>
          <a:xfrm>
            <a:off x="1933113" y="1275415"/>
            <a:ext cx="5277785" cy="5277785"/>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2" name="Shape 1592"/>
        <p:cNvGrpSpPr/>
        <p:nvPr/>
      </p:nvGrpSpPr>
      <p:grpSpPr>
        <a:xfrm>
          <a:off x="0" y="0"/>
          <a:ext cx="0" cy="0"/>
          <a:chOff x="0" y="0"/>
          <a:chExt cx="0" cy="0"/>
        </a:xfrm>
      </p:grpSpPr>
      <p:sp>
        <p:nvSpPr>
          <p:cNvPr descr="Rewind" id="1593" name="Google Shape;1593;g28084ac76e6_0_98"/>
          <p:cNvSpPr/>
          <p:nvPr/>
        </p:nvSpPr>
        <p:spPr>
          <a:xfrm>
            <a:off x="1828800" y="914400"/>
            <a:ext cx="5486400" cy="4654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8" name="Shape 1598"/>
        <p:cNvGrpSpPr/>
        <p:nvPr/>
      </p:nvGrpSpPr>
      <p:grpSpPr>
        <a:xfrm>
          <a:off x="0" y="0"/>
          <a:ext cx="0" cy="0"/>
          <a:chOff x="0" y="0"/>
          <a:chExt cx="0" cy="0"/>
        </a:xfrm>
      </p:grpSpPr>
      <p:sp>
        <p:nvSpPr>
          <p:cNvPr id="1599" name="Google Shape;1599;g28084ac76e6_0_103"/>
          <p:cNvSpPr txBox="1"/>
          <p:nvPr>
            <p:ph type="ctrTitle"/>
          </p:nvPr>
        </p:nvSpPr>
        <p:spPr>
          <a:xfrm>
            <a:off x="1323551" y="187766"/>
            <a:ext cx="7559100" cy="2000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600"/>
              <a:buFont typeface="Calibri"/>
              <a:buNone/>
            </a:pPr>
            <a:r>
              <a:rPr b="1" lang="en-US" sz="3600" u="sng"/>
              <a:t>Direction</a:t>
            </a:r>
            <a:r>
              <a:rPr b="1" lang="en-US" sz="3600"/>
              <a:t>: </a:t>
            </a:r>
            <a:r>
              <a:rPr lang="en-US" sz="3600"/>
              <a:t>where something moves or points</a:t>
            </a:r>
            <a:endParaRPr b="1" sz="3600"/>
          </a:p>
        </p:txBody>
      </p:sp>
      <p:sp>
        <p:nvSpPr>
          <p:cNvPr descr="Rewind" id="1600" name="Google Shape;1600;g28084ac76e6_0_10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01" name="Google Shape;1601;g28084ac76e6_0_103"/>
          <p:cNvPicPr preferRelativeResize="0"/>
          <p:nvPr/>
        </p:nvPicPr>
        <p:blipFill>
          <a:blip r:embed="rId4">
            <a:alphaModFix/>
          </a:blip>
          <a:stretch>
            <a:fillRect/>
          </a:stretch>
        </p:blipFill>
        <p:spPr>
          <a:xfrm>
            <a:off x="2833675" y="2104515"/>
            <a:ext cx="3476625" cy="45053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g27e576c1a67_0_281"/>
          <p:cNvSpPr txBox="1"/>
          <p:nvPr>
            <p:ph idx="1" type="subTitle"/>
          </p:nvPr>
        </p:nvSpPr>
        <p:spPr>
          <a:xfrm>
            <a:off x="771750" y="1011626"/>
            <a:ext cx="7600500" cy="1173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Direction</a:t>
            </a:r>
            <a:r>
              <a:rPr b="1" lang="en-US">
                <a:solidFill>
                  <a:schemeClr val="dk1"/>
                </a:solidFill>
              </a:rPr>
              <a:t>: </a:t>
            </a:r>
            <a:r>
              <a:rPr lang="en-US">
                <a:solidFill>
                  <a:schemeClr val="dk1"/>
                </a:solidFill>
              </a:rPr>
              <a:t>where something moves or points</a:t>
            </a:r>
            <a:endParaRPr/>
          </a:p>
        </p:txBody>
      </p:sp>
      <p:sp>
        <p:nvSpPr>
          <p:cNvPr descr="Artificial Intelligence" id="215" name="Google Shape;215;g27e576c1a67_0_28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16" name="Google Shape;216;g27e576c1a67_0_281"/>
          <p:cNvPicPr preferRelativeResize="0"/>
          <p:nvPr/>
        </p:nvPicPr>
        <p:blipFill rotWithShape="1">
          <a:blip r:embed="rId4">
            <a:alphaModFix/>
          </a:blip>
          <a:srcRect b="0" l="0" r="0" t="0"/>
          <a:stretch/>
        </p:blipFill>
        <p:spPr>
          <a:xfrm>
            <a:off x="849542" y="222126"/>
            <a:ext cx="465357" cy="465357"/>
          </a:xfrm>
          <a:prstGeom prst="rect">
            <a:avLst/>
          </a:prstGeom>
          <a:noFill/>
          <a:ln>
            <a:noFill/>
          </a:ln>
        </p:spPr>
      </p:pic>
      <p:pic>
        <p:nvPicPr>
          <p:cNvPr id="217" name="Google Shape;217;g27e576c1a67_0_281"/>
          <p:cNvPicPr preferRelativeResize="0"/>
          <p:nvPr/>
        </p:nvPicPr>
        <p:blipFill>
          <a:blip r:embed="rId5">
            <a:alphaModFix/>
          </a:blip>
          <a:stretch>
            <a:fillRect/>
          </a:stretch>
        </p:blipFill>
        <p:spPr>
          <a:xfrm>
            <a:off x="2833675" y="1961515"/>
            <a:ext cx="3476625" cy="4505325"/>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6" name="Shape 1606"/>
        <p:cNvGrpSpPr/>
        <p:nvPr/>
      </p:nvGrpSpPr>
      <p:grpSpPr>
        <a:xfrm>
          <a:off x="0" y="0"/>
          <a:ext cx="0" cy="0"/>
          <a:chOff x="0" y="0"/>
          <a:chExt cx="0" cy="0"/>
        </a:xfrm>
      </p:grpSpPr>
      <p:sp>
        <p:nvSpPr>
          <p:cNvPr id="1607" name="Google Shape;1607;g28084ac76e6_0_177"/>
          <p:cNvSpPr txBox="1"/>
          <p:nvPr>
            <p:ph idx="1" type="subTitle"/>
          </p:nvPr>
        </p:nvSpPr>
        <p:spPr>
          <a:xfrm>
            <a:off x="771749" y="1011617"/>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Speed</a:t>
            </a:r>
            <a:r>
              <a:rPr b="1" lang="en-US">
                <a:solidFill>
                  <a:schemeClr val="dk1"/>
                </a:solidFill>
              </a:rPr>
              <a:t>: </a:t>
            </a:r>
            <a:r>
              <a:rPr lang="en-US">
                <a:solidFill>
                  <a:schemeClr val="dk1"/>
                </a:solidFill>
              </a:rPr>
              <a:t>how fast an object moves</a:t>
            </a:r>
            <a:endParaRPr/>
          </a:p>
        </p:txBody>
      </p:sp>
      <p:sp>
        <p:nvSpPr>
          <p:cNvPr descr="Rewind" id="1608" name="Google Shape;1608;g28084ac76e6_0_177"/>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09" name="Google Shape;1609;g28084ac76e6_0_177"/>
          <p:cNvPicPr preferRelativeResize="0"/>
          <p:nvPr/>
        </p:nvPicPr>
        <p:blipFill>
          <a:blip r:embed="rId4">
            <a:alphaModFix/>
          </a:blip>
          <a:stretch>
            <a:fillRect/>
          </a:stretch>
        </p:blipFill>
        <p:spPr>
          <a:xfrm>
            <a:off x="2515975" y="2185225"/>
            <a:ext cx="4112051" cy="4112051"/>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4" name="Shape 1614"/>
        <p:cNvGrpSpPr/>
        <p:nvPr/>
      </p:nvGrpSpPr>
      <p:grpSpPr>
        <a:xfrm>
          <a:off x="0" y="0"/>
          <a:ext cx="0" cy="0"/>
          <a:chOff x="0" y="0"/>
          <a:chExt cx="0" cy="0"/>
        </a:xfrm>
      </p:grpSpPr>
      <p:sp>
        <p:nvSpPr>
          <p:cNvPr descr="Questions" id="1615" name="Google Shape;1615;g28084ac76e6_0_124"/>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0" name="Shape 1620"/>
        <p:cNvGrpSpPr/>
        <p:nvPr/>
      </p:nvGrpSpPr>
      <p:grpSpPr>
        <a:xfrm>
          <a:off x="0" y="0"/>
          <a:ext cx="0" cy="0"/>
          <a:chOff x="0" y="0"/>
          <a:chExt cx="0" cy="0"/>
        </a:xfrm>
      </p:grpSpPr>
      <p:sp>
        <p:nvSpPr>
          <p:cNvPr id="1621" name="Google Shape;1621;g28084ac76e6_0_161"/>
          <p:cNvSpPr txBox="1"/>
          <p:nvPr>
            <p:ph type="ctrTitle"/>
          </p:nvPr>
        </p:nvSpPr>
        <p:spPr>
          <a:xfrm>
            <a:off x="1323551" y="187766"/>
            <a:ext cx="7559100" cy="2000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600"/>
              <a:buFont typeface="Calibri"/>
              <a:buNone/>
            </a:pPr>
            <a:r>
              <a:rPr lang="en-US" sz="3600"/>
              <a:t>True or False: Direction is where something moves or points</a:t>
            </a:r>
            <a:r>
              <a:rPr lang="en-US" sz="3600"/>
              <a:t>.</a:t>
            </a:r>
            <a:endParaRPr b="1" sz="3600"/>
          </a:p>
        </p:txBody>
      </p:sp>
      <p:pic>
        <p:nvPicPr>
          <p:cNvPr id="1622" name="Google Shape;1622;g28084ac76e6_0_161"/>
          <p:cNvPicPr preferRelativeResize="0"/>
          <p:nvPr/>
        </p:nvPicPr>
        <p:blipFill>
          <a:blip r:embed="rId3">
            <a:alphaModFix/>
          </a:blip>
          <a:stretch>
            <a:fillRect/>
          </a:stretch>
        </p:blipFill>
        <p:spPr>
          <a:xfrm>
            <a:off x="6037400" y="3274897"/>
            <a:ext cx="2602450" cy="3372499"/>
          </a:xfrm>
          <a:prstGeom prst="rect">
            <a:avLst/>
          </a:prstGeom>
          <a:noFill/>
          <a:ln>
            <a:noFill/>
          </a:ln>
        </p:spPr>
      </p:pic>
      <p:sp>
        <p:nvSpPr>
          <p:cNvPr descr="Questions" id="1623" name="Google Shape;1623;g28084ac76e6_0_161"/>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4" name="Google Shape;1624;g28084ac76e6_0_161"/>
          <p:cNvSpPr txBox="1"/>
          <p:nvPr>
            <p:ph type="ctrTitle"/>
          </p:nvPr>
        </p:nvSpPr>
        <p:spPr>
          <a:xfrm>
            <a:off x="574901" y="1829416"/>
            <a:ext cx="7559100" cy="2000400"/>
          </a:xfrm>
          <a:prstGeom prst="rect">
            <a:avLst/>
          </a:prstGeom>
          <a:noFill/>
          <a:ln>
            <a:noFill/>
          </a:ln>
        </p:spPr>
        <p:txBody>
          <a:bodyPr anchorCtr="0" anchor="ctr" bIns="45700" lIns="91425" spcFirstLastPara="1" rIns="91425" wrap="square" tIns="45700">
            <a:normAutofit/>
          </a:bodyPr>
          <a:lstStyle/>
          <a:p>
            <a:pPr indent="0" lvl="0" marL="0" rtl="0" algn="l">
              <a:lnSpc>
                <a:spcPct val="150000"/>
              </a:lnSpc>
              <a:spcBef>
                <a:spcPts val="0"/>
              </a:spcBef>
              <a:spcAft>
                <a:spcPts val="0"/>
              </a:spcAft>
              <a:buClr>
                <a:schemeClr val="dk1"/>
              </a:buClr>
              <a:buSzPts val="3600"/>
              <a:buFont typeface="Calibri"/>
              <a:buNone/>
            </a:pPr>
            <a:r>
              <a:rPr lang="en-US" sz="3600"/>
              <a:t>A.  True</a:t>
            </a:r>
            <a:endParaRPr sz="3600"/>
          </a:p>
          <a:p>
            <a:pPr indent="0" lvl="0" marL="0" rtl="0" algn="l">
              <a:lnSpc>
                <a:spcPct val="150000"/>
              </a:lnSpc>
              <a:spcBef>
                <a:spcPts val="0"/>
              </a:spcBef>
              <a:spcAft>
                <a:spcPts val="0"/>
              </a:spcAft>
              <a:buClr>
                <a:schemeClr val="dk1"/>
              </a:buClr>
              <a:buSzPts val="3600"/>
              <a:buFont typeface="Calibri"/>
              <a:buNone/>
            </a:pPr>
            <a:r>
              <a:rPr lang="en-US" sz="3600"/>
              <a:t>B.  False</a:t>
            </a:r>
            <a:endParaRPr sz="3600"/>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9" name="Shape 1629"/>
        <p:cNvGrpSpPr/>
        <p:nvPr/>
      </p:nvGrpSpPr>
      <p:grpSpPr>
        <a:xfrm>
          <a:off x="0" y="0"/>
          <a:ext cx="0" cy="0"/>
          <a:chOff x="0" y="0"/>
          <a:chExt cx="0" cy="0"/>
        </a:xfrm>
      </p:grpSpPr>
      <p:sp>
        <p:nvSpPr>
          <p:cNvPr id="1630" name="Google Shape;1630;g28084ac76e6_0_203"/>
          <p:cNvSpPr txBox="1"/>
          <p:nvPr>
            <p:ph type="ctrTitle"/>
          </p:nvPr>
        </p:nvSpPr>
        <p:spPr>
          <a:xfrm>
            <a:off x="1323551" y="187766"/>
            <a:ext cx="7559100" cy="2000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600"/>
              <a:buFont typeface="Calibri"/>
              <a:buNone/>
            </a:pPr>
            <a:r>
              <a:rPr lang="en-US" sz="3600"/>
              <a:t>True or False: Direction is where something moves or points.</a:t>
            </a:r>
            <a:endParaRPr b="1" sz="3600"/>
          </a:p>
        </p:txBody>
      </p:sp>
      <p:pic>
        <p:nvPicPr>
          <p:cNvPr id="1631" name="Google Shape;1631;g28084ac76e6_0_203"/>
          <p:cNvPicPr preferRelativeResize="0"/>
          <p:nvPr/>
        </p:nvPicPr>
        <p:blipFill>
          <a:blip r:embed="rId3">
            <a:alphaModFix/>
          </a:blip>
          <a:stretch>
            <a:fillRect/>
          </a:stretch>
        </p:blipFill>
        <p:spPr>
          <a:xfrm>
            <a:off x="6037400" y="3274897"/>
            <a:ext cx="2602450" cy="3372499"/>
          </a:xfrm>
          <a:prstGeom prst="rect">
            <a:avLst/>
          </a:prstGeom>
          <a:noFill/>
          <a:ln>
            <a:noFill/>
          </a:ln>
        </p:spPr>
      </p:pic>
      <p:sp>
        <p:nvSpPr>
          <p:cNvPr descr="Questions" id="1632" name="Google Shape;1632;g28084ac76e6_0_203"/>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3" name="Google Shape;1633;g28084ac76e6_0_203"/>
          <p:cNvSpPr txBox="1"/>
          <p:nvPr>
            <p:ph type="ctrTitle"/>
          </p:nvPr>
        </p:nvSpPr>
        <p:spPr>
          <a:xfrm>
            <a:off x="574901" y="1829416"/>
            <a:ext cx="7559100" cy="2000400"/>
          </a:xfrm>
          <a:prstGeom prst="rect">
            <a:avLst/>
          </a:prstGeom>
          <a:noFill/>
          <a:ln>
            <a:noFill/>
          </a:ln>
        </p:spPr>
        <p:txBody>
          <a:bodyPr anchorCtr="0" anchor="ctr" bIns="45700" lIns="91425" spcFirstLastPara="1" rIns="91425" wrap="square" tIns="45700">
            <a:normAutofit/>
          </a:bodyPr>
          <a:lstStyle/>
          <a:p>
            <a:pPr indent="0" lvl="0" marL="0" rtl="0" algn="l">
              <a:lnSpc>
                <a:spcPct val="150000"/>
              </a:lnSpc>
              <a:spcBef>
                <a:spcPts val="0"/>
              </a:spcBef>
              <a:spcAft>
                <a:spcPts val="0"/>
              </a:spcAft>
              <a:buClr>
                <a:schemeClr val="dk1"/>
              </a:buClr>
              <a:buSzPts val="3600"/>
              <a:buFont typeface="Calibri"/>
              <a:buNone/>
            </a:pPr>
            <a:r>
              <a:rPr lang="en-US" sz="3600">
                <a:solidFill>
                  <a:srgbClr val="FF0000"/>
                </a:solidFill>
              </a:rPr>
              <a:t>A.  True</a:t>
            </a:r>
            <a:endParaRPr sz="3600">
              <a:solidFill>
                <a:srgbClr val="FF0000"/>
              </a:solidFill>
            </a:endParaRPr>
          </a:p>
          <a:p>
            <a:pPr indent="0" lvl="0" marL="0" rtl="0" algn="l">
              <a:lnSpc>
                <a:spcPct val="150000"/>
              </a:lnSpc>
              <a:spcBef>
                <a:spcPts val="0"/>
              </a:spcBef>
              <a:spcAft>
                <a:spcPts val="0"/>
              </a:spcAft>
              <a:buClr>
                <a:schemeClr val="dk1"/>
              </a:buClr>
              <a:buSzPts val="3600"/>
              <a:buFont typeface="Calibri"/>
              <a:buNone/>
            </a:pPr>
            <a:r>
              <a:rPr lang="en-US" sz="3600"/>
              <a:t>B.  False</a:t>
            </a:r>
            <a:endParaRPr sz="3600"/>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8" name="Shape 1638"/>
        <p:cNvGrpSpPr/>
        <p:nvPr/>
      </p:nvGrpSpPr>
      <p:grpSpPr>
        <a:xfrm>
          <a:off x="0" y="0"/>
          <a:ext cx="0" cy="0"/>
          <a:chOff x="0" y="0"/>
          <a:chExt cx="0" cy="0"/>
        </a:xfrm>
      </p:grpSpPr>
      <p:sp>
        <p:nvSpPr>
          <p:cNvPr id="1639" name="Google Shape;1639;g28084ac76e6_0_186"/>
          <p:cNvSpPr txBox="1"/>
          <p:nvPr>
            <p:ph idx="1" type="subTitle"/>
          </p:nvPr>
        </p:nvSpPr>
        <p:spPr>
          <a:xfrm>
            <a:off x="771749" y="573617"/>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lang="en-US">
                <a:solidFill>
                  <a:schemeClr val="dk1"/>
                </a:solidFill>
              </a:rPr>
              <a:t>______ is how fast an object moves.</a:t>
            </a:r>
            <a:endParaRPr>
              <a:solidFill>
                <a:schemeClr val="dk1"/>
              </a:solidFill>
            </a:endParaRPr>
          </a:p>
        </p:txBody>
      </p:sp>
      <p:pic>
        <p:nvPicPr>
          <p:cNvPr id="1640" name="Google Shape;1640;g28084ac76e6_0_186"/>
          <p:cNvPicPr preferRelativeResize="0"/>
          <p:nvPr/>
        </p:nvPicPr>
        <p:blipFill>
          <a:blip r:embed="rId3">
            <a:alphaModFix/>
          </a:blip>
          <a:stretch>
            <a:fillRect/>
          </a:stretch>
        </p:blipFill>
        <p:spPr>
          <a:xfrm>
            <a:off x="5294200" y="3163325"/>
            <a:ext cx="3446800" cy="3446800"/>
          </a:xfrm>
          <a:prstGeom prst="rect">
            <a:avLst/>
          </a:prstGeom>
          <a:noFill/>
          <a:ln>
            <a:noFill/>
          </a:ln>
        </p:spPr>
      </p:pic>
      <p:sp>
        <p:nvSpPr>
          <p:cNvPr descr="Questions" id="1641" name="Google Shape;1641;g28084ac76e6_0_186"/>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2" name="Google Shape;1642;g28084ac76e6_0_186"/>
          <p:cNvSpPr txBox="1"/>
          <p:nvPr>
            <p:ph type="ctrTitle"/>
          </p:nvPr>
        </p:nvSpPr>
        <p:spPr>
          <a:xfrm>
            <a:off x="574901" y="1829416"/>
            <a:ext cx="7559100" cy="20004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50000"/>
              </a:lnSpc>
              <a:spcBef>
                <a:spcPts val="0"/>
              </a:spcBef>
              <a:spcAft>
                <a:spcPts val="0"/>
              </a:spcAft>
              <a:buClr>
                <a:schemeClr val="dk1"/>
              </a:buClr>
              <a:buSzPct val="100000"/>
              <a:buFont typeface="Calibri"/>
              <a:buNone/>
            </a:pPr>
            <a:r>
              <a:rPr lang="en-US" sz="3600"/>
              <a:t>A.  Energy</a:t>
            </a:r>
            <a:endParaRPr sz="3600"/>
          </a:p>
          <a:p>
            <a:pPr indent="0" lvl="0" marL="0" rtl="0" algn="l">
              <a:lnSpc>
                <a:spcPct val="150000"/>
              </a:lnSpc>
              <a:spcBef>
                <a:spcPts val="0"/>
              </a:spcBef>
              <a:spcAft>
                <a:spcPts val="0"/>
              </a:spcAft>
              <a:buClr>
                <a:schemeClr val="dk1"/>
              </a:buClr>
              <a:buSzPct val="100000"/>
              <a:buFont typeface="Calibri"/>
              <a:buNone/>
            </a:pPr>
            <a:r>
              <a:rPr lang="en-US" sz="3600"/>
              <a:t>B.  Energy transformation</a:t>
            </a:r>
            <a:endParaRPr sz="3600"/>
          </a:p>
          <a:p>
            <a:pPr indent="0" lvl="0" marL="0" rtl="0" algn="l">
              <a:lnSpc>
                <a:spcPct val="150000"/>
              </a:lnSpc>
              <a:spcBef>
                <a:spcPts val="0"/>
              </a:spcBef>
              <a:spcAft>
                <a:spcPts val="0"/>
              </a:spcAft>
              <a:buClr>
                <a:schemeClr val="dk1"/>
              </a:buClr>
              <a:buSzPct val="100000"/>
              <a:buFont typeface="Calibri"/>
              <a:buNone/>
            </a:pPr>
            <a:r>
              <a:rPr lang="en-US" sz="3600"/>
              <a:t>C.  Speed</a:t>
            </a:r>
            <a:endParaRPr sz="3600"/>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7" name="Shape 1647"/>
        <p:cNvGrpSpPr/>
        <p:nvPr/>
      </p:nvGrpSpPr>
      <p:grpSpPr>
        <a:xfrm>
          <a:off x="0" y="0"/>
          <a:ext cx="0" cy="0"/>
          <a:chOff x="0" y="0"/>
          <a:chExt cx="0" cy="0"/>
        </a:xfrm>
      </p:grpSpPr>
      <p:sp>
        <p:nvSpPr>
          <p:cNvPr id="1648" name="Google Shape;1648;g28084ac76e6_0_212"/>
          <p:cNvSpPr txBox="1"/>
          <p:nvPr>
            <p:ph idx="1" type="subTitle"/>
          </p:nvPr>
        </p:nvSpPr>
        <p:spPr>
          <a:xfrm>
            <a:off x="771749" y="573617"/>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lang="en-US">
                <a:solidFill>
                  <a:schemeClr val="dk1"/>
                </a:solidFill>
              </a:rPr>
              <a:t>______ is how fast an object moves.</a:t>
            </a:r>
            <a:endParaRPr>
              <a:solidFill>
                <a:schemeClr val="dk1"/>
              </a:solidFill>
            </a:endParaRPr>
          </a:p>
        </p:txBody>
      </p:sp>
      <p:pic>
        <p:nvPicPr>
          <p:cNvPr id="1649" name="Google Shape;1649;g28084ac76e6_0_212"/>
          <p:cNvPicPr preferRelativeResize="0"/>
          <p:nvPr/>
        </p:nvPicPr>
        <p:blipFill>
          <a:blip r:embed="rId3">
            <a:alphaModFix/>
          </a:blip>
          <a:stretch>
            <a:fillRect/>
          </a:stretch>
        </p:blipFill>
        <p:spPr>
          <a:xfrm>
            <a:off x="5294200" y="3163325"/>
            <a:ext cx="3446800" cy="3446800"/>
          </a:xfrm>
          <a:prstGeom prst="rect">
            <a:avLst/>
          </a:prstGeom>
          <a:noFill/>
          <a:ln>
            <a:noFill/>
          </a:ln>
        </p:spPr>
      </p:pic>
      <p:sp>
        <p:nvSpPr>
          <p:cNvPr descr="Questions" id="1650" name="Google Shape;1650;g28084ac76e6_0_212"/>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1" name="Google Shape;1651;g28084ac76e6_0_212"/>
          <p:cNvSpPr txBox="1"/>
          <p:nvPr>
            <p:ph type="ctrTitle"/>
          </p:nvPr>
        </p:nvSpPr>
        <p:spPr>
          <a:xfrm>
            <a:off x="574901" y="1829416"/>
            <a:ext cx="7559100" cy="20004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50000"/>
              </a:lnSpc>
              <a:spcBef>
                <a:spcPts val="0"/>
              </a:spcBef>
              <a:spcAft>
                <a:spcPts val="0"/>
              </a:spcAft>
              <a:buClr>
                <a:schemeClr val="dk1"/>
              </a:buClr>
              <a:buSzPct val="100000"/>
              <a:buFont typeface="Calibri"/>
              <a:buNone/>
            </a:pPr>
            <a:r>
              <a:rPr lang="en-US" sz="3600"/>
              <a:t>A.  Energy</a:t>
            </a:r>
            <a:endParaRPr sz="3600"/>
          </a:p>
          <a:p>
            <a:pPr indent="0" lvl="0" marL="0" rtl="0" algn="l">
              <a:lnSpc>
                <a:spcPct val="150000"/>
              </a:lnSpc>
              <a:spcBef>
                <a:spcPts val="0"/>
              </a:spcBef>
              <a:spcAft>
                <a:spcPts val="0"/>
              </a:spcAft>
              <a:buClr>
                <a:schemeClr val="dk1"/>
              </a:buClr>
              <a:buSzPct val="100000"/>
              <a:buFont typeface="Calibri"/>
              <a:buNone/>
            </a:pPr>
            <a:r>
              <a:rPr lang="en-US" sz="3600"/>
              <a:t>B.  Energy transformation</a:t>
            </a:r>
            <a:endParaRPr sz="3600"/>
          </a:p>
          <a:p>
            <a:pPr indent="0" lvl="0" marL="0" rtl="0" algn="l">
              <a:lnSpc>
                <a:spcPct val="150000"/>
              </a:lnSpc>
              <a:spcBef>
                <a:spcPts val="0"/>
              </a:spcBef>
              <a:spcAft>
                <a:spcPts val="0"/>
              </a:spcAft>
              <a:buClr>
                <a:schemeClr val="dk1"/>
              </a:buClr>
              <a:buSzPct val="100000"/>
              <a:buFont typeface="Calibri"/>
              <a:buNone/>
            </a:pPr>
            <a:r>
              <a:rPr lang="en-US" sz="3600">
                <a:solidFill>
                  <a:srgbClr val="FF0000"/>
                </a:solidFill>
              </a:rPr>
              <a:t>C.  Speed</a:t>
            </a:r>
            <a:endParaRPr sz="3600">
              <a:solidFill>
                <a:srgbClr val="FF0000"/>
              </a:solidFill>
            </a:endParaRPr>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6" name="Shape 1656"/>
        <p:cNvGrpSpPr/>
        <p:nvPr/>
      </p:nvGrpSpPr>
      <p:grpSpPr>
        <a:xfrm>
          <a:off x="0" y="0"/>
          <a:ext cx="0" cy="0"/>
          <a:chOff x="0" y="0"/>
          <a:chExt cx="0" cy="0"/>
        </a:xfrm>
      </p:grpSpPr>
      <p:sp>
        <p:nvSpPr>
          <p:cNvPr id="1657" name="Google Shape;1657;g27f7a576e42_0_795"/>
          <p:cNvSpPr txBox="1"/>
          <p:nvPr/>
        </p:nvSpPr>
        <p:spPr>
          <a:xfrm>
            <a:off x="1342650" y="1487350"/>
            <a:ext cx="6458700" cy="1108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1" lang="en-US" sz="6600">
                <a:solidFill>
                  <a:schemeClr val="dk1"/>
                </a:solidFill>
                <a:latin typeface="Calibri"/>
                <a:ea typeface="Calibri"/>
                <a:cs typeface="Calibri"/>
                <a:sym typeface="Calibri"/>
              </a:rPr>
              <a:t>Motion</a:t>
            </a:r>
            <a:endParaRPr b="0" i="0" sz="1400" u="none" cap="none" strike="noStrike">
              <a:solidFill>
                <a:srgbClr val="000000"/>
              </a:solidFill>
              <a:latin typeface="Arial"/>
              <a:ea typeface="Arial"/>
              <a:cs typeface="Arial"/>
              <a:sym typeface="Arial"/>
            </a:endParaRPr>
          </a:p>
        </p:txBody>
      </p:sp>
      <p:sp>
        <p:nvSpPr>
          <p:cNvPr descr="Artificial Intelligence" id="1658" name="Google Shape;1658;g27f7a576e42_0_795"/>
          <p:cNvSpPr/>
          <p:nvPr/>
        </p:nvSpPr>
        <p:spPr>
          <a:xfrm>
            <a:off x="1432781" y="2468252"/>
            <a:ext cx="3326700" cy="30948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1659" name="Google Shape;1659;g27f7a576e42_0_795"/>
          <p:cNvPicPr preferRelativeResize="0"/>
          <p:nvPr/>
        </p:nvPicPr>
        <p:blipFill rotWithShape="1">
          <a:blip r:embed="rId4">
            <a:alphaModFix/>
          </a:blip>
          <a:srcRect b="0" l="0" r="0" t="0"/>
          <a:stretch/>
        </p:blipFill>
        <p:spPr>
          <a:xfrm>
            <a:off x="4572000" y="2595544"/>
            <a:ext cx="2840308" cy="2840308"/>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4" name="Shape 1664"/>
        <p:cNvGrpSpPr/>
        <p:nvPr/>
      </p:nvGrpSpPr>
      <p:grpSpPr>
        <a:xfrm>
          <a:off x="0" y="0"/>
          <a:ext cx="0" cy="0"/>
          <a:chOff x="0" y="0"/>
          <a:chExt cx="0" cy="0"/>
        </a:xfrm>
      </p:grpSpPr>
      <p:sp>
        <p:nvSpPr>
          <p:cNvPr id="1665" name="Google Shape;1665;g27f7a576e42_0_802"/>
          <p:cNvSpPr txBox="1"/>
          <p:nvPr>
            <p:ph idx="1" type="subTitle"/>
          </p:nvPr>
        </p:nvSpPr>
        <p:spPr>
          <a:xfrm>
            <a:off x="771750" y="1011626"/>
            <a:ext cx="7600500" cy="1173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Motion</a:t>
            </a:r>
            <a:r>
              <a:rPr b="1" lang="en-US">
                <a:solidFill>
                  <a:schemeClr val="dk1"/>
                </a:solidFill>
              </a:rPr>
              <a:t>: </a:t>
            </a:r>
            <a:r>
              <a:rPr lang="en-US">
                <a:solidFill>
                  <a:schemeClr val="dk1"/>
                </a:solidFill>
              </a:rPr>
              <a:t>moving from one place to another</a:t>
            </a:r>
            <a:endParaRPr/>
          </a:p>
        </p:txBody>
      </p:sp>
      <p:sp>
        <p:nvSpPr>
          <p:cNvPr descr="Artificial Intelligence" id="1666" name="Google Shape;1666;g27f7a576e42_0_80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1667" name="Google Shape;1667;g27f7a576e42_0_802"/>
          <p:cNvPicPr preferRelativeResize="0"/>
          <p:nvPr/>
        </p:nvPicPr>
        <p:blipFill rotWithShape="1">
          <a:blip r:embed="rId4">
            <a:alphaModFix/>
          </a:blip>
          <a:srcRect b="0" l="0" r="0" t="0"/>
          <a:stretch/>
        </p:blipFill>
        <p:spPr>
          <a:xfrm>
            <a:off x="849542" y="222126"/>
            <a:ext cx="465357" cy="465357"/>
          </a:xfrm>
          <a:prstGeom prst="rect">
            <a:avLst/>
          </a:prstGeom>
          <a:noFill/>
          <a:ln>
            <a:noFill/>
          </a:ln>
        </p:spPr>
      </p:pic>
      <p:pic>
        <p:nvPicPr>
          <p:cNvPr id="1668" name="Google Shape;1668;g27f7a576e42_0_802"/>
          <p:cNvPicPr preferRelativeResize="0"/>
          <p:nvPr/>
        </p:nvPicPr>
        <p:blipFill>
          <a:blip r:embed="rId5">
            <a:alphaModFix/>
          </a:blip>
          <a:stretch>
            <a:fillRect/>
          </a:stretch>
        </p:blipFill>
        <p:spPr>
          <a:xfrm>
            <a:off x="2482910" y="2185225"/>
            <a:ext cx="4178174" cy="4178174"/>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3" name="Shape 1673"/>
        <p:cNvGrpSpPr/>
        <p:nvPr/>
      </p:nvGrpSpPr>
      <p:grpSpPr>
        <a:xfrm>
          <a:off x="0" y="0"/>
          <a:ext cx="0" cy="0"/>
          <a:chOff x="0" y="0"/>
          <a:chExt cx="0" cy="0"/>
        </a:xfrm>
      </p:grpSpPr>
      <p:sp>
        <p:nvSpPr>
          <p:cNvPr descr="Questions" id="1674" name="Google Shape;1674;g27f7a576e42_0_810"/>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9" name="Shape 1679"/>
        <p:cNvGrpSpPr/>
        <p:nvPr/>
      </p:nvGrpSpPr>
      <p:grpSpPr>
        <a:xfrm>
          <a:off x="0" y="0"/>
          <a:ext cx="0" cy="0"/>
          <a:chOff x="0" y="0"/>
          <a:chExt cx="0" cy="0"/>
        </a:xfrm>
      </p:grpSpPr>
      <p:sp>
        <p:nvSpPr>
          <p:cNvPr id="1680" name="Google Shape;1680;g27f7a576e42_0_815"/>
          <p:cNvSpPr txBox="1"/>
          <p:nvPr/>
        </p:nvSpPr>
        <p:spPr>
          <a:xfrm>
            <a:off x="2280974" y="526376"/>
            <a:ext cx="4581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is </a:t>
            </a:r>
            <a:r>
              <a:rPr lang="en-US" sz="3600">
                <a:solidFill>
                  <a:schemeClr val="dk1"/>
                </a:solidFill>
                <a:latin typeface="Calibri"/>
                <a:ea typeface="Calibri"/>
                <a:cs typeface="Calibri"/>
                <a:sym typeface="Calibri"/>
              </a:rPr>
              <a:t>motion</a:t>
            </a:r>
            <a:r>
              <a:rPr b="0" i="0" lang="en-US" sz="3600" u="none" cap="none" strike="noStrike">
                <a:solidFill>
                  <a:schemeClr val="dk1"/>
                </a:solidFill>
                <a:latin typeface="Calibri"/>
                <a:ea typeface="Calibri"/>
                <a:cs typeface="Calibri"/>
                <a:sym typeface="Calibri"/>
              </a:rPr>
              <a:t>?</a:t>
            </a:r>
            <a:endParaRPr b="0" i="0" sz="3600" u="none" cap="none" strike="noStrike">
              <a:solidFill>
                <a:schemeClr val="dk1"/>
              </a:solidFill>
              <a:latin typeface="Calibri"/>
              <a:ea typeface="Calibri"/>
              <a:cs typeface="Calibri"/>
              <a:sym typeface="Calibri"/>
            </a:endParaRPr>
          </a:p>
        </p:txBody>
      </p:sp>
      <p:sp>
        <p:nvSpPr>
          <p:cNvPr descr="Questions" id="1681" name="Google Shape;1681;g27f7a576e42_0_815"/>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82" name="Google Shape;1682;g27f7a576e42_0_815"/>
          <p:cNvPicPr preferRelativeResize="0"/>
          <p:nvPr/>
        </p:nvPicPr>
        <p:blipFill>
          <a:blip r:embed="rId4">
            <a:alphaModFix/>
          </a:blip>
          <a:stretch>
            <a:fillRect/>
          </a:stretch>
        </p:blipFill>
        <p:spPr>
          <a:xfrm>
            <a:off x="1933113" y="1275415"/>
            <a:ext cx="5277785" cy="527778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descr="Questions" id="223" name="Google Shape;223;p33"/>
          <p:cNvSpPr/>
          <p:nvPr/>
        </p:nvSpPr>
        <p:spPr>
          <a:xfrm>
            <a:off x="1905000" y="609599"/>
            <a:ext cx="5334000" cy="5040923"/>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7" name="Shape 1687"/>
        <p:cNvGrpSpPr/>
        <p:nvPr/>
      </p:nvGrpSpPr>
      <p:grpSpPr>
        <a:xfrm>
          <a:off x="0" y="0"/>
          <a:ext cx="0" cy="0"/>
          <a:chOff x="0" y="0"/>
          <a:chExt cx="0" cy="0"/>
        </a:xfrm>
      </p:grpSpPr>
      <p:pic>
        <p:nvPicPr>
          <p:cNvPr id="1688" name="Google Shape;1688;g27f7a576e42_0_822"/>
          <p:cNvPicPr preferRelativeResize="0"/>
          <p:nvPr/>
        </p:nvPicPr>
        <p:blipFill rotWithShape="1">
          <a:blip r:embed="rId3">
            <a:alphaModFix/>
          </a:blip>
          <a:srcRect b="0" l="0" r="0" t="0"/>
          <a:stretch/>
        </p:blipFill>
        <p:spPr>
          <a:xfrm>
            <a:off x="0" y="406400"/>
            <a:ext cx="9144000" cy="6035568"/>
          </a:xfrm>
          <a:prstGeom prst="rect">
            <a:avLst/>
          </a:prstGeom>
          <a:noFill/>
          <a:ln>
            <a:noFill/>
          </a:ln>
        </p:spPr>
      </p:pic>
      <p:sp>
        <p:nvSpPr>
          <p:cNvPr descr="Artificial Intelligence" id="1689" name="Google Shape;1689;g27f7a576e42_0_822"/>
          <p:cNvSpPr/>
          <p:nvPr/>
        </p:nvSpPr>
        <p:spPr>
          <a:xfrm>
            <a:off x="0" y="0"/>
            <a:ext cx="735300" cy="735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3" name="Shape 1693"/>
        <p:cNvGrpSpPr/>
        <p:nvPr/>
      </p:nvGrpSpPr>
      <p:grpSpPr>
        <a:xfrm>
          <a:off x="0" y="0"/>
          <a:ext cx="0" cy="0"/>
          <a:chOff x="0" y="0"/>
          <a:chExt cx="0" cy="0"/>
        </a:xfrm>
      </p:grpSpPr>
      <p:sp>
        <p:nvSpPr>
          <p:cNvPr descr="Artificial Intelligence" id="1694" name="Google Shape;1694;g27f7a576e42_0_828"/>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95" name="Google Shape;1695;g27f7a576e42_0_828"/>
          <p:cNvPicPr preferRelativeResize="0"/>
          <p:nvPr/>
        </p:nvPicPr>
        <p:blipFill>
          <a:blip r:embed="rId4">
            <a:alphaModFix/>
          </a:blip>
          <a:stretch>
            <a:fillRect/>
          </a:stretch>
        </p:blipFill>
        <p:spPr>
          <a:xfrm>
            <a:off x="358700" y="1876225"/>
            <a:ext cx="3407400" cy="4415625"/>
          </a:xfrm>
          <a:prstGeom prst="rect">
            <a:avLst/>
          </a:prstGeom>
          <a:noFill/>
          <a:ln>
            <a:noFill/>
          </a:ln>
        </p:spPr>
      </p:pic>
      <p:sp>
        <p:nvSpPr>
          <p:cNvPr id="1696" name="Google Shape;1696;g27f7a576e42_0_828"/>
          <p:cNvSpPr txBox="1"/>
          <p:nvPr/>
        </p:nvSpPr>
        <p:spPr>
          <a:xfrm>
            <a:off x="1007776" y="135875"/>
            <a:ext cx="78825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lang="en-US" sz="3600">
                <a:solidFill>
                  <a:schemeClr val="dk1"/>
                </a:solidFill>
                <a:latin typeface="Calibri"/>
                <a:ea typeface="Calibri"/>
                <a:cs typeface="Calibri"/>
                <a:sym typeface="Calibri"/>
              </a:rPr>
              <a:t>Motion</a:t>
            </a:r>
            <a:r>
              <a:rPr lang="en-US" sz="3600">
                <a:solidFill>
                  <a:schemeClr val="dk1"/>
                </a:solidFill>
                <a:latin typeface="Calibri"/>
                <a:ea typeface="Calibri"/>
                <a:cs typeface="Calibri"/>
                <a:sym typeface="Calibri"/>
              </a:rPr>
              <a:t> of an object can be described by the object’s direction and speed.</a:t>
            </a:r>
            <a:endParaRPr b="0" i="0" sz="3600" u="none" cap="none" strike="noStrike">
              <a:solidFill>
                <a:srgbClr val="000000"/>
              </a:solidFill>
              <a:latin typeface="Calibri"/>
              <a:ea typeface="Calibri"/>
              <a:cs typeface="Calibri"/>
              <a:sym typeface="Calibri"/>
            </a:endParaRPr>
          </a:p>
        </p:txBody>
      </p:sp>
      <p:pic>
        <p:nvPicPr>
          <p:cNvPr id="1697" name="Google Shape;1697;g27f7a576e42_0_828"/>
          <p:cNvPicPr preferRelativeResize="0"/>
          <p:nvPr/>
        </p:nvPicPr>
        <p:blipFill>
          <a:blip r:embed="rId5">
            <a:alphaModFix/>
          </a:blip>
          <a:stretch>
            <a:fillRect/>
          </a:stretch>
        </p:blipFill>
        <p:spPr>
          <a:xfrm>
            <a:off x="4572000" y="2028013"/>
            <a:ext cx="4112051" cy="4112051"/>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1" name="Shape 1701"/>
        <p:cNvGrpSpPr/>
        <p:nvPr/>
      </p:nvGrpSpPr>
      <p:grpSpPr>
        <a:xfrm>
          <a:off x="0" y="0"/>
          <a:ext cx="0" cy="0"/>
          <a:chOff x="0" y="0"/>
          <a:chExt cx="0" cy="0"/>
        </a:xfrm>
      </p:grpSpPr>
      <p:sp>
        <p:nvSpPr>
          <p:cNvPr descr="Artificial Intelligence" id="1702" name="Google Shape;1702;g27f7a576e42_0_83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03" name="Google Shape;1703;g27f7a576e42_0_834"/>
          <p:cNvPicPr preferRelativeResize="0"/>
          <p:nvPr/>
        </p:nvPicPr>
        <p:blipFill>
          <a:blip r:embed="rId4">
            <a:alphaModFix/>
          </a:blip>
          <a:stretch>
            <a:fillRect/>
          </a:stretch>
        </p:blipFill>
        <p:spPr>
          <a:xfrm>
            <a:off x="1256963" y="774800"/>
            <a:ext cx="6630074" cy="5308400"/>
          </a:xfrm>
          <a:prstGeom prst="rect">
            <a:avLst/>
          </a:prstGeom>
          <a:noFill/>
          <a:ln>
            <a:noFill/>
          </a:ln>
        </p:spPr>
      </p:pic>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7" name="Shape 1707"/>
        <p:cNvGrpSpPr/>
        <p:nvPr/>
      </p:nvGrpSpPr>
      <p:grpSpPr>
        <a:xfrm>
          <a:off x="0" y="0"/>
          <a:ext cx="0" cy="0"/>
          <a:chOff x="0" y="0"/>
          <a:chExt cx="0" cy="0"/>
        </a:xfrm>
      </p:grpSpPr>
      <p:sp>
        <p:nvSpPr>
          <p:cNvPr descr="Artificial Intelligence" id="1708" name="Google Shape;1708;g27f7a576e42_0_84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09" name="Google Shape;1709;g27f7a576e42_0_840"/>
          <p:cNvPicPr preferRelativeResize="0"/>
          <p:nvPr/>
        </p:nvPicPr>
        <p:blipFill>
          <a:blip r:embed="rId4">
            <a:alphaModFix/>
          </a:blip>
          <a:stretch>
            <a:fillRect/>
          </a:stretch>
        </p:blipFill>
        <p:spPr>
          <a:xfrm>
            <a:off x="445250" y="1904925"/>
            <a:ext cx="3909350" cy="3455825"/>
          </a:xfrm>
          <a:prstGeom prst="rect">
            <a:avLst/>
          </a:prstGeom>
          <a:noFill/>
          <a:ln>
            <a:noFill/>
          </a:ln>
        </p:spPr>
      </p:pic>
      <p:pic>
        <p:nvPicPr>
          <p:cNvPr id="1710" name="Google Shape;1710;g27f7a576e42_0_840"/>
          <p:cNvPicPr preferRelativeResize="0"/>
          <p:nvPr/>
        </p:nvPicPr>
        <p:blipFill>
          <a:blip r:embed="rId5">
            <a:alphaModFix/>
          </a:blip>
          <a:stretch>
            <a:fillRect/>
          </a:stretch>
        </p:blipFill>
        <p:spPr>
          <a:xfrm>
            <a:off x="4354600" y="2175338"/>
            <a:ext cx="4484601" cy="2914990"/>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5" name="Shape 1715"/>
        <p:cNvGrpSpPr/>
        <p:nvPr/>
      </p:nvGrpSpPr>
      <p:grpSpPr>
        <a:xfrm>
          <a:off x="0" y="0"/>
          <a:ext cx="0" cy="0"/>
          <a:chOff x="0" y="0"/>
          <a:chExt cx="0" cy="0"/>
        </a:xfrm>
      </p:grpSpPr>
      <p:sp>
        <p:nvSpPr>
          <p:cNvPr descr="Questions" id="1716" name="Google Shape;1716;g27f7a576e42_0_846"/>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1" name="Shape 1721"/>
        <p:cNvGrpSpPr/>
        <p:nvPr/>
      </p:nvGrpSpPr>
      <p:grpSpPr>
        <a:xfrm>
          <a:off x="0" y="0"/>
          <a:ext cx="0" cy="0"/>
          <a:chOff x="0" y="0"/>
          <a:chExt cx="0" cy="0"/>
        </a:xfrm>
      </p:grpSpPr>
      <p:sp>
        <p:nvSpPr>
          <p:cNvPr descr="Questions" id="1722" name="Google Shape;1722;g27f7a576e42_0_851"/>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23" name="Google Shape;1723;g27f7a576e42_0_851"/>
          <p:cNvPicPr preferRelativeResize="0"/>
          <p:nvPr/>
        </p:nvPicPr>
        <p:blipFill>
          <a:blip r:embed="rId4">
            <a:alphaModFix/>
          </a:blip>
          <a:stretch>
            <a:fillRect/>
          </a:stretch>
        </p:blipFill>
        <p:spPr>
          <a:xfrm>
            <a:off x="358700" y="1876225"/>
            <a:ext cx="3407400" cy="4415625"/>
          </a:xfrm>
          <a:prstGeom prst="rect">
            <a:avLst/>
          </a:prstGeom>
          <a:noFill/>
          <a:ln>
            <a:noFill/>
          </a:ln>
        </p:spPr>
      </p:pic>
      <p:sp>
        <p:nvSpPr>
          <p:cNvPr id="1724" name="Google Shape;1724;g27f7a576e42_0_851"/>
          <p:cNvSpPr txBox="1"/>
          <p:nvPr/>
        </p:nvSpPr>
        <p:spPr>
          <a:xfrm>
            <a:off x="1007776" y="135875"/>
            <a:ext cx="78825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lang="en-US" sz="3600">
                <a:solidFill>
                  <a:schemeClr val="dk1"/>
                </a:solidFill>
                <a:latin typeface="Calibri"/>
                <a:ea typeface="Calibri"/>
                <a:cs typeface="Calibri"/>
                <a:sym typeface="Calibri"/>
              </a:rPr>
              <a:t>Motion</a:t>
            </a:r>
            <a:r>
              <a:rPr lang="en-US" sz="3600">
                <a:solidFill>
                  <a:schemeClr val="dk1"/>
                </a:solidFill>
                <a:latin typeface="Calibri"/>
                <a:ea typeface="Calibri"/>
                <a:cs typeface="Calibri"/>
                <a:sym typeface="Calibri"/>
              </a:rPr>
              <a:t> of an object can be described by the object’s ______ and </a:t>
            </a:r>
            <a:r>
              <a:rPr lang="en-US" sz="3600">
                <a:solidFill>
                  <a:schemeClr val="dk1"/>
                </a:solidFill>
                <a:latin typeface="Calibri"/>
                <a:ea typeface="Calibri"/>
                <a:cs typeface="Calibri"/>
                <a:sym typeface="Calibri"/>
              </a:rPr>
              <a:t>______</a:t>
            </a:r>
            <a:r>
              <a:rPr lang="en-US" sz="3600">
                <a:solidFill>
                  <a:schemeClr val="dk1"/>
                </a:solidFill>
                <a:latin typeface="Calibri"/>
                <a:ea typeface="Calibri"/>
                <a:cs typeface="Calibri"/>
                <a:sym typeface="Calibri"/>
              </a:rPr>
              <a:t>.</a:t>
            </a:r>
            <a:endParaRPr b="0" i="0" sz="3600" u="none" cap="none" strike="noStrike">
              <a:solidFill>
                <a:srgbClr val="000000"/>
              </a:solidFill>
              <a:latin typeface="Calibri"/>
              <a:ea typeface="Calibri"/>
              <a:cs typeface="Calibri"/>
              <a:sym typeface="Calibri"/>
            </a:endParaRPr>
          </a:p>
        </p:txBody>
      </p:sp>
      <p:pic>
        <p:nvPicPr>
          <p:cNvPr id="1725" name="Google Shape;1725;g27f7a576e42_0_851"/>
          <p:cNvPicPr preferRelativeResize="0"/>
          <p:nvPr/>
        </p:nvPicPr>
        <p:blipFill>
          <a:blip r:embed="rId5">
            <a:alphaModFix/>
          </a:blip>
          <a:stretch>
            <a:fillRect/>
          </a:stretch>
        </p:blipFill>
        <p:spPr>
          <a:xfrm>
            <a:off x="4572000" y="2028013"/>
            <a:ext cx="4112051" cy="4112051"/>
          </a:xfrm>
          <a:prstGeom prst="rect">
            <a:avLst/>
          </a:prstGeom>
          <a:noFill/>
          <a:ln>
            <a:noFill/>
          </a:ln>
        </p:spPr>
      </p:pic>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0" name="Shape 1730"/>
        <p:cNvGrpSpPr/>
        <p:nvPr/>
      </p:nvGrpSpPr>
      <p:grpSpPr>
        <a:xfrm>
          <a:off x="0" y="0"/>
          <a:ext cx="0" cy="0"/>
          <a:chOff x="0" y="0"/>
          <a:chExt cx="0" cy="0"/>
        </a:xfrm>
      </p:grpSpPr>
      <p:sp>
        <p:nvSpPr>
          <p:cNvPr descr="Questions" id="1731" name="Google Shape;1731;g27f7a576e42_0_859"/>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2" name="Google Shape;1732;g27f7a576e42_0_859"/>
          <p:cNvSpPr txBox="1"/>
          <p:nvPr/>
        </p:nvSpPr>
        <p:spPr>
          <a:xfrm>
            <a:off x="1007776" y="135875"/>
            <a:ext cx="78825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t/>
            </a:r>
            <a:endParaRPr b="0" i="0" sz="1800" u="none" cap="none" strike="noStrike">
              <a:solidFill>
                <a:srgbClr val="000000"/>
              </a:solidFill>
              <a:latin typeface="Calibri"/>
              <a:ea typeface="Calibri"/>
              <a:cs typeface="Calibri"/>
              <a:sym typeface="Calibri"/>
            </a:endParaRPr>
          </a:p>
        </p:txBody>
      </p:sp>
      <p:pic>
        <p:nvPicPr>
          <p:cNvPr id="1733" name="Google Shape;1733;g27f7a576e42_0_859"/>
          <p:cNvPicPr preferRelativeResize="0"/>
          <p:nvPr/>
        </p:nvPicPr>
        <p:blipFill>
          <a:blip r:embed="rId4">
            <a:alphaModFix/>
          </a:blip>
          <a:stretch>
            <a:fillRect/>
          </a:stretch>
        </p:blipFill>
        <p:spPr>
          <a:xfrm>
            <a:off x="358700" y="1876225"/>
            <a:ext cx="3407400" cy="4415625"/>
          </a:xfrm>
          <a:prstGeom prst="rect">
            <a:avLst/>
          </a:prstGeom>
          <a:noFill/>
          <a:ln>
            <a:noFill/>
          </a:ln>
        </p:spPr>
      </p:pic>
      <p:sp>
        <p:nvSpPr>
          <p:cNvPr id="1734" name="Google Shape;1734;g27f7a576e42_0_859"/>
          <p:cNvSpPr txBox="1"/>
          <p:nvPr/>
        </p:nvSpPr>
        <p:spPr>
          <a:xfrm>
            <a:off x="1007776" y="135875"/>
            <a:ext cx="78825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lang="en-US" sz="3600">
                <a:solidFill>
                  <a:schemeClr val="dk1"/>
                </a:solidFill>
                <a:latin typeface="Calibri"/>
                <a:ea typeface="Calibri"/>
                <a:cs typeface="Calibri"/>
                <a:sym typeface="Calibri"/>
              </a:rPr>
              <a:t>Motion</a:t>
            </a:r>
            <a:r>
              <a:rPr lang="en-US" sz="3600">
                <a:solidFill>
                  <a:schemeClr val="dk1"/>
                </a:solidFill>
                <a:latin typeface="Calibri"/>
                <a:ea typeface="Calibri"/>
                <a:cs typeface="Calibri"/>
                <a:sym typeface="Calibri"/>
              </a:rPr>
              <a:t> of an object can be described by the object’s </a:t>
            </a:r>
            <a:r>
              <a:rPr b="1" lang="en-US" sz="3600">
                <a:solidFill>
                  <a:srgbClr val="FF0000"/>
                </a:solidFill>
                <a:latin typeface="Calibri"/>
                <a:ea typeface="Calibri"/>
                <a:cs typeface="Calibri"/>
                <a:sym typeface="Calibri"/>
              </a:rPr>
              <a:t>direction</a:t>
            </a:r>
            <a:r>
              <a:rPr lang="en-US" sz="3600">
                <a:solidFill>
                  <a:schemeClr val="dk1"/>
                </a:solidFill>
                <a:latin typeface="Calibri"/>
                <a:ea typeface="Calibri"/>
                <a:cs typeface="Calibri"/>
                <a:sym typeface="Calibri"/>
              </a:rPr>
              <a:t> and </a:t>
            </a:r>
            <a:r>
              <a:rPr b="1" lang="en-US" sz="3600">
                <a:solidFill>
                  <a:srgbClr val="FF0000"/>
                </a:solidFill>
                <a:latin typeface="Calibri"/>
                <a:ea typeface="Calibri"/>
                <a:cs typeface="Calibri"/>
                <a:sym typeface="Calibri"/>
              </a:rPr>
              <a:t>speed</a:t>
            </a:r>
            <a:r>
              <a:rPr lang="en-US" sz="3600">
                <a:solidFill>
                  <a:schemeClr val="dk1"/>
                </a:solidFill>
                <a:latin typeface="Calibri"/>
                <a:ea typeface="Calibri"/>
                <a:cs typeface="Calibri"/>
                <a:sym typeface="Calibri"/>
              </a:rPr>
              <a:t>.</a:t>
            </a:r>
            <a:endParaRPr b="0" i="0" sz="3600" u="none" cap="none" strike="noStrike">
              <a:solidFill>
                <a:srgbClr val="000000"/>
              </a:solidFill>
              <a:latin typeface="Calibri"/>
              <a:ea typeface="Calibri"/>
              <a:cs typeface="Calibri"/>
              <a:sym typeface="Calibri"/>
            </a:endParaRPr>
          </a:p>
        </p:txBody>
      </p:sp>
      <p:pic>
        <p:nvPicPr>
          <p:cNvPr id="1735" name="Google Shape;1735;g27f7a576e42_0_859"/>
          <p:cNvPicPr preferRelativeResize="0"/>
          <p:nvPr/>
        </p:nvPicPr>
        <p:blipFill>
          <a:blip r:embed="rId5">
            <a:alphaModFix/>
          </a:blip>
          <a:stretch>
            <a:fillRect/>
          </a:stretch>
        </p:blipFill>
        <p:spPr>
          <a:xfrm>
            <a:off x="4572000" y="2028013"/>
            <a:ext cx="4112051" cy="4112051"/>
          </a:xfrm>
          <a:prstGeom prst="rect">
            <a:avLst/>
          </a:prstGeom>
          <a:noFill/>
          <a:ln>
            <a:noFill/>
          </a:ln>
        </p:spPr>
      </p:pic>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0" name="Shape 1740"/>
        <p:cNvGrpSpPr/>
        <p:nvPr/>
      </p:nvGrpSpPr>
      <p:grpSpPr>
        <a:xfrm>
          <a:off x="0" y="0"/>
          <a:ext cx="0" cy="0"/>
          <a:chOff x="0" y="0"/>
          <a:chExt cx="0" cy="0"/>
        </a:xfrm>
      </p:grpSpPr>
      <p:sp>
        <p:nvSpPr>
          <p:cNvPr id="1741" name="Google Shape;1741;g27f7a576e42_0_868"/>
          <p:cNvSpPr txBox="1"/>
          <p:nvPr/>
        </p:nvSpPr>
        <p:spPr>
          <a:xfrm>
            <a:off x="389000" y="3672825"/>
            <a:ext cx="85260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3600" u="none" cap="none" strike="noStrike">
              <a:solidFill>
                <a:srgbClr val="000000"/>
              </a:solidFill>
              <a:latin typeface="Calibri"/>
              <a:ea typeface="Calibri"/>
              <a:cs typeface="Calibri"/>
              <a:sym typeface="Calibri"/>
            </a:endParaRPr>
          </a:p>
        </p:txBody>
      </p:sp>
      <p:sp>
        <p:nvSpPr>
          <p:cNvPr descr="Questions" id="1742" name="Google Shape;1742;g27f7a576e42_0_868"/>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43" name="Google Shape;1743;g27f7a576e42_0_868"/>
          <p:cNvPicPr preferRelativeResize="0"/>
          <p:nvPr/>
        </p:nvPicPr>
        <p:blipFill>
          <a:blip r:embed="rId4">
            <a:alphaModFix/>
          </a:blip>
          <a:stretch>
            <a:fillRect/>
          </a:stretch>
        </p:blipFill>
        <p:spPr>
          <a:xfrm>
            <a:off x="4699795" y="3296100"/>
            <a:ext cx="4154525" cy="3326350"/>
          </a:xfrm>
          <a:prstGeom prst="rect">
            <a:avLst/>
          </a:prstGeom>
          <a:noFill/>
          <a:ln>
            <a:noFill/>
          </a:ln>
        </p:spPr>
      </p:pic>
      <p:sp>
        <p:nvSpPr>
          <p:cNvPr id="1744" name="Google Shape;1744;g27f7a576e42_0_868"/>
          <p:cNvSpPr txBox="1"/>
          <p:nvPr/>
        </p:nvSpPr>
        <p:spPr>
          <a:xfrm>
            <a:off x="1007776" y="135875"/>
            <a:ext cx="78825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_______ between objects can cause a change in </a:t>
            </a:r>
            <a:r>
              <a:rPr b="1" lang="en-US" sz="3600">
                <a:solidFill>
                  <a:schemeClr val="dk1"/>
                </a:solidFill>
                <a:latin typeface="Calibri"/>
                <a:ea typeface="Calibri"/>
                <a:cs typeface="Calibri"/>
                <a:sym typeface="Calibri"/>
              </a:rPr>
              <a:t>motion</a:t>
            </a:r>
            <a:r>
              <a:rPr lang="en-US" sz="3600">
                <a:solidFill>
                  <a:schemeClr val="dk1"/>
                </a:solidFill>
                <a:latin typeface="Calibri"/>
                <a:ea typeface="Calibri"/>
                <a:cs typeface="Calibri"/>
                <a:sym typeface="Calibri"/>
              </a:rPr>
              <a:t>.</a:t>
            </a:r>
            <a:endParaRPr b="0" i="0" sz="3600" u="none" cap="none" strike="noStrike">
              <a:solidFill>
                <a:srgbClr val="000000"/>
              </a:solidFill>
              <a:latin typeface="Calibri"/>
              <a:ea typeface="Calibri"/>
              <a:cs typeface="Calibri"/>
              <a:sym typeface="Calibri"/>
            </a:endParaRPr>
          </a:p>
        </p:txBody>
      </p:sp>
      <p:sp>
        <p:nvSpPr>
          <p:cNvPr id="1745" name="Google Shape;1745;g27f7a576e42_0_868"/>
          <p:cNvSpPr txBox="1"/>
          <p:nvPr/>
        </p:nvSpPr>
        <p:spPr>
          <a:xfrm>
            <a:off x="630751" y="1715988"/>
            <a:ext cx="7882500" cy="2308800"/>
          </a:xfrm>
          <a:prstGeom prst="rect">
            <a:avLst/>
          </a:prstGeom>
          <a:noFill/>
          <a:ln>
            <a:noFill/>
          </a:ln>
        </p:spPr>
        <p:txBody>
          <a:bodyPr anchorCtr="0" anchor="t" bIns="45700" lIns="91425" spcFirstLastPara="1" rIns="91425" wrap="square" tIns="45700">
            <a:spAutoFit/>
          </a:bodyPr>
          <a:lstStyle/>
          <a:p>
            <a:pPr indent="-457200" lvl="0" marL="457200" marR="0" rtl="0" algn="l">
              <a:lnSpc>
                <a:spcPct val="150000"/>
              </a:lnSpc>
              <a:spcBef>
                <a:spcPts val="0"/>
              </a:spcBef>
              <a:spcAft>
                <a:spcPts val="0"/>
              </a:spcAft>
              <a:buClr>
                <a:srgbClr val="000000"/>
              </a:buClr>
              <a:buSzPts val="3600"/>
              <a:buFont typeface="Calibri"/>
              <a:buAutoNum type="alphaUcPeriod"/>
            </a:pPr>
            <a:r>
              <a:rPr lang="en-US" sz="3600">
                <a:solidFill>
                  <a:schemeClr val="dk1"/>
                </a:solidFill>
                <a:latin typeface="Calibri"/>
                <a:ea typeface="Calibri"/>
                <a:cs typeface="Calibri"/>
                <a:sym typeface="Calibri"/>
              </a:rPr>
              <a:t>Differences</a:t>
            </a:r>
            <a:endParaRPr sz="3600">
              <a:solidFill>
                <a:schemeClr val="dk1"/>
              </a:solidFill>
              <a:latin typeface="Calibri"/>
              <a:ea typeface="Calibri"/>
              <a:cs typeface="Calibri"/>
              <a:sym typeface="Calibri"/>
            </a:endParaRPr>
          </a:p>
          <a:p>
            <a:pPr indent="-457200" lvl="0" marL="457200" marR="0" rtl="0" algn="l">
              <a:lnSpc>
                <a:spcPct val="150000"/>
              </a:lnSpc>
              <a:spcBef>
                <a:spcPts val="0"/>
              </a:spcBef>
              <a:spcAft>
                <a:spcPts val="0"/>
              </a:spcAft>
              <a:buClr>
                <a:schemeClr val="dk1"/>
              </a:buClr>
              <a:buSzPts val="3600"/>
              <a:buFont typeface="Calibri"/>
              <a:buAutoNum type="alphaUcPeriod"/>
            </a:pPr>
            <a:r>
              <a:rPr lang="en-US" sz="3600">
                <a:solidFill>
                  <a:schemeClr val="dk1"/>
                </a:solidFill>
                <a:latin typeface="Calibri"/>
                <a:ea typeface="Calibri"/>
                <a:cs typeface="Calibri"/>
                <a:sym typeface="Calibri"/>
              </a:rPr>
              <a:t>Similarities</a:t>
            </a:r>
            <a:endParaRPr sz="3600">
              <a:solidFill>
                <a:schemeClr val="dk1"/>
              </a:solidFill>
              <a:latin typeface="Calibri"/>
              <a:ea typeface="Calibri"/>
              <a:cs typeface="Calibri"/>
              <a:sym typeface="Calibri"/>
            </a:endParaRPr>
          </a:p>
          <a:p>
            <a:pPr indent="-457200" lvl="0" marL="457200" marR="0" rtl="0" algn="l">
              <a:lnSpc>
                <a:spcPct val="150000"/>
              </a:lnSpc>
              <a:spcBef>
                <a:spcPts val="0"/>
              </a:spcBef>
              <a:spcAft>
                <a:spcPts val="0"/>
              </a:spcAft>
              <a:buClr>
                <a:schemeClr val="dk1"/>
              </a:buClr>
              <a:buSzPts val="3600"/>
              <a:buFont typeface="Calibri"/>
              <a:buAutoNum type="alphaUcPeriod"/>
            </a:pPr>
            <a:r>
              <a:rPr lang="en-US" sz="3600">
                <a:solidFill>
                  <a:schemeClr val="dk1"/>
                </a:solidFill>
                <a:latin typeface="Calibri"/>
                <a:ea typeface="Calibri"/>
                <a:cs typeface="Calibri"/>
                <a:sym typeface="Calibri"/>
              </a:rPr>
              <a:t>Forces</a:t>
            </a:r>
            <a:endParaRPr sz="3600">
              <a:solidFill>
                <a:schemeClr val="dk1"/>
              </a:solidFill>
              <a:latin typeface="Calibri"/>
              <a:ea typeface="Calibri"/>
              <a:cs typeface="Calibri"/>
              <a:sym typeface="Calibri"/>
            </a:endParaRPr>
          </a:p>
        </p:txBody>
      </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0" name="Shape 1750"/>
        <p:cNvGrpSpPr/>
        <p:nvPr/>
      </p:nvGrpSpPr>
      <p:grpSpPr>
        <a:xfrm>
          <a:off x="0" y="0"/>
          <a:ext cx="0" cy="0"/>
          <a:chOff x="0" y="0"/>
          <a:chExt cx="0" cy="0"/>
        </a:xfrm>
      </p:grpSpPr>
      <p:sp>
        <p:nvSpPr>
          <p:cNvPr descr="Questions" id="1751" name="Google Shape;1751;g27f7a576e42_0_876"/>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52" name="Google Shape;1752;g27f7a576e42_0_876"/>
          <p:cNvPicPr preferRelativeResize="0"/>
          <p:nvPr/>
        </p:nvPicPr>
        <p:blipFill>
          <a:blip r:embed="rId4">
            <a:alphaModFix/>
          </a:blip>
          <a:stretch>
            <a:fillRect/>
          </a:stretch>
        </p:blipFill>
        <p:spPr>
          <a:xfrm>
            <a:off x="4699795" y="3296100"/>
            <a:ext cx="4154525" cy="3326350"/>
          </a:xfrm>
          <a:prstGeom prst="rect">
            <a:avLst/>
          </a:prstGeom>
          <a:noFill/>
          <a:ln>
            <a:noFill/>
          </a:ln>
        </p:spPr>
      </p:pic>
      <p:sp>
        <p:nvSpPr>
          <p:cNvPr id="1753" name="Google Shape;1753;g27f7a576e42_0_876"/>
          <p:cNvSpPr txBox="1"/>
          <p:nvPr/>
        </p:nvSpPr>
        <p:spPr>
          <a:xfrm>
            <a:off x="1007776" y="135875"/>
            <a:ext cx="78825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_______ between objects can cause a change in </a:t>
            </a:r>
            <a:r>
              <a:rPr b="1" lang="en-US" sz="3600">
                <a:solidFill>
                  <a:schemeClr val="dk1"/>
                </a:solidFill>
                <a:latin typeface="Calibri"/>
                <a:ea typeface="Calibri"/>
                <a:cs typeface="Calibri"/>
                <a:sym typeface="Calibri"/>
              </a:rPr>
              <a:t>motion</a:t>
            </a:r>
            <a:r>
              <a:rPr lang="en-US" sz="3600">
                <a:solidFill>
                  <a:schemeClr val="dk1"/>
                </a:solidFill>
                <a:latin typeface="Calibri"/>
                <a:ea typeface="Calibri"/>
                <a:cs typeface="Calibri"/>
                <a:sym typeface="Calibri"/>
              </a:rPr>
              <a:t>.</a:t>
            </a:r>
            <a:endParaRPr b="0" i="0" sz="3600" u="none" cap="none" strike="noStrike">
              <a:solidFill>
                <a:srgbClr val="000000"/>
              </a:solidFill>
              <a:latin typeface="Calibri"/>
              <a:ea typeface="Calibri"/>
              <a:cs typeface="Calibri"/>
              <a:sym typeface="Calibri"/>
            </a:endParaRPr>
          </a:p>
        </p:txBody>
      </p:sp>
      <p:sp>
        <p:nvSpPr>
          <p:cNvPr id="1754" name="Google Shape;1754;g27f7a576e42_0_876"/>
          <p:cNvSpPr txBox="1"/>
          <p:nvPr/>
        </p:nvSpPr>
        <p:spPr>
          <a:xfrm>
            <a:off x="630751" y="1715988"/>
            <a:ext cx="7882500" cy="2308800"/>
          </a:xfrm>
          <a:prstGeom prst="rect">
            <a:avLst/>
          </a:prstGeom>
          <a:noFill/>
          <a:ln>
            <a:noFill/>
          </a:ln>
        </p:spPr>
        <p:txBody>
          <a:bodyPr anchorCtr="0" anchor="t" bIns="45700" lIns="91425" spcFirstLastPara="1" rIns="91425" wrap="square" tIns="45700">
            <a:spAutoFit/>
          </a:bodyPr>
          <a:lstStyle/>
          <a:p>
            <a:pPr indent="-457200" lvl="0" marL="457200" marR="0" rtl="0" algn="l">
              <a:lnSpc>
                <a:spcPct val="150000"/>
              </a:lnSpc>
              <a:spcBef>
                <a:spcPts val="0"/>
              </a:spcBef>
              <a:spcAft>
                <a:spcPts val="0"/>
              </a:spcAft>
              <a:buClr>
                <a:srgbClr val="000000"/>
              </a:buClr>
              <a:buSzPts val="3600"/>
              <a:buFont typeface="Calibri"/>
              <a:buAutoNum type="alphaUcPeriod"/>
            </a:pPr>
            <a:r>
              <a:rPr lang="en-US" sz="3600">
                <a:solidFill>
                  <a:schemeClr val="dk1"/>
                </a:solidFill>
                <a:latin typeface="Calibri"/>
                <a:ea typeface="Calibri"/>
                <a:cs typeface="Calibri"/>
                <a:sym typeface="Calibri"/>
              </a:rPr>
              <a:t>Differences</a:t>
            </a:r>
            <a:endParaRPr sz="3600">
              <a:solidFill>
                <a:schemeClr val="dk1"/>
              </a:solidFill>
              <a:latin typeface="Calibri"/>
              <a:ea typeface="Calibri"/>
              <a:cs typeface="Calibri"/>
              <a:sym typeface="Calibri"/>
            </a:endParaRPr>
          </a:p>
          <a:p>
            <a:pPr indent="-457200" lvl="0" marL="457200" marR="0" rtl="0" algn="l">
              <a:lnSpc>
                <a:spcPct val="150000"/>
              </a:lnSpc>
              <a:spcBef>
                <a:spcPts val="0"/>
              </a:spcBef>
              <a:spcAft>
                <a:spcPts val="0"/>
              </a:spcAft>
              <a:buClr>
                <a:schemeClr val="dk1"/>
              </a:buClr>
              <a:buSzPts val="3600"/>
              <a:buFont typeface="Calibri"/>
              <a:buAutoNum type="alphaUcPeriod"/>
            </a:pPr>
            <a:r>
              <a:rPr lang="en-US" sz="3600">
                <a:solidFill>
                  <a:schemeClr val="dk1"/>
                </a:solidFill>
                <a:latin typeface="Calibri"/>
                <a:ea typeface="Calibri"/>
                <a:cs typeface="Calibri"/>
                <a:sym typeface="Calibri"/>
              </a:rPr>
              <a:t>Similarities</a:t>
            </a:r>
            <a:endParaRPr sz="3600">
              <a:solidFill>
                <a:schemeClr val="dk1"/>
              </a:solidFill>
              <a:latin typeface="Calibri"/>
              <a:ea typeface="Calibri"/>
              <a:cs typeface="Calibri"/>
              <a:sym typeface="Calibri"/>
            </a:endParaRPr>
          </a:p>
          <a:p>
            <a:pPr indent="-457200" lvl="0" marL="457200" marR="0" rtl="0" algn="l">
              <a:lnSpc>
                <a:spcPct val="150000"/>
              </a:lnSpc>
              <a:spcBef>
                <a:spcPts val="0"/>
              </a:spcBef>
              <a:spcAft>
                <a:spcPts val="0"/>
              </a:spcAft>
              <a:buClr>
                <a:srgbClr val="FF0000"/>
              </a:buClr>
              <a:buSzPts val="3600"/>
              <a:buFont typeface="Calibri"/>
              <a:buAutoNum type="alphaUcPeriod"/>
            </a:pPr>
            <a:r>
              <a:rPr lang="en-US" sz="3600">
                <a:solidFill>
                  <a:srgbClr val="FF0000"/>
                </a:solidFill>
                <a:latin typeface="Calibri"/>
                <a:ea typeface="Calibri"/>
                <a:cs typeface="Calibri"/>
                <a:sym typeface="Calibri"/>
              </a:rPr>
              <a:t>Forces</a:t>
            </a:r>
            <a:endParaRPr sz="3600">
              <a:solidFill>
                <a:srgbClr val="FF0000"/>
              </a:solidFill>
              <a:latin typeface="Calibri"/>
              <a:ea typeface="Calibri"/>
              <a:cs typeface="Calibri"/>
              <a:sym typeface="Calibri"/>
            </a:endParaRPr>
          </a:p>
        </p:txBody>
      </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9" name="Shape 1759"/>
        <p:cNvGrpSpPr/>
        <p:nvPr/>
      </p:nvGrpSpPr>
      <p:grpSpPr>
        <a:xfrm>
          <a:off x="0" y="0"/>
          <a:ext cx="0" cy="0"/>
          <a:chOff x="0" y="0"/>
          <a:chExt cx="0" cy="0"/>
        </a:xfrm>
      </p:grpSpPr>
      <p:sp>
        <p:nvSpPr>
          <p:cNvPr descr="Questions" id="1760" name="Google Shape;1760;g27f7a576e42_0_884"/>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61" name="Google Shape;1761;g27f7a576e42_0_884"/>
          <p:cNvPicPr preferRelativeResize="0"/>
          <p:nvPr/>
        </p:nvPicPr>
        <p:blipFill>
          <a:blip r:embed="rId4">
            <a:alphaModFix/>
          </a:blip>
          <a:stretch>
            <a:fillRect/>
          </a:stretch>
        </p:blipFill>
        <p:spPr>
          <a:xfrm>
            <a:off x="375025" y="3204625"/>
            <a:ext cx="3909350" cy="3455825"/>
          </a:xfrm>
          <a:prstGeom prst="rect">
            <a:avLst/>
          </a:prstGeom>
          <a:noFill/>
          <a:ln>
            <a:noFill/>
          </a:ln>
        </p:spPr>
      </p:pic>
      <p:pic>
        <p:nvPicPr>
          <p:cNvPr id="1762" name="Google Shape;1762;g27f7a576e42_0_884"/>
          <p:cNvPicPr preferRelativeResize="0"/>
          <p:nvPr/>
        </p:nvPicPr>
        <p:blipFill>
          <a:blip r:embed="rId5">
            <a:alphaModFix/>
          </a:blip>
          <a:stretch>
            <a:fillRect/>
          </a:stretch>
        </p:blipFill>
        <p:spPr>
          <a:xfrm>
            <a:off x="4284375" y="3475038"/>
            <a:ext cx="4484601" cy="2914990"/>
          </a:xfrm>
          <a:prstGeom prst="rect">
            <a:avLst/>
          </a:prstGeom>
          <a:noFill/>
          <a:ln>
            <a:noFill/>
          </a:ln>
        </p:spPr>
      </p:pic>
      <p:sp>
        <p:nvSpPr>
          <p:cNvPr id="1763" name="Google Shape;1763;g27f7a576e42_0_884"/>
          <p:cNvSpPr txBox="1"/>
          <p:nvPr/>
        </p:nvSpPr>
        <p:spPr>
          <a:xfrm>
            <a:off x="1007776" y="135875"/>
            <a:ext cx="7882500" cy="28629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3600"/>
              <a:buFont typeface="Arial"/>
              <a:buNone/>
            </a:pPr>
            <a:r>
              <a:rPr lang="en-US" sz="3600">
                <a:solidFill>
                  <a:schemeClr val="dk1"/>
                </a:solidFill>
                <a:latin typeface="Calibri"/>
                <a:ea typeface="Calibri"/>
                <a:cs typeface="Calibri"/>
                <a:sym typeface="Calibri"/>
              </a:rPr>
              <a:t>True or False:  The greater the force, the greater the change in </a:t>
            </a:r>
            <a:r>
              <a:rPr b="1" lang="en-US" sz="3600">
                <a:solidFill>
                  <a:schemeClr val="dk1"/>
                </a:solidFill>
                <a:latin typeface="Calibri"/>
                <a:ea typeface="Calibri"/>
                <a:cs typeface="Calibri"/>
                <a:sym typeface="Calibri"/>
              </a:rPr>
              <a:t>motion</a:t>
            </a:r>
            <a:r>
              <a:rPr lang="en-US" sz="3600">
                <a:solidFill>
                  <a:schemeClr val="dk1"/>
                </a:solidFill>
                <a:latin typeface="Calibri"/>
                <a:ea typeface="Calibri"/>
                <a:cs typeface="Calibri"/>
                <a:sym typeface="Calibri"/>
              </a:rPr>
              <a:t>.</a:t>
            </a:r>
            <a:endParaRPr sz="3600">
              <a:solidFill>
                <a:schemeClr val="dk1"/>
              </a:solidFill>
              <a:latin typeface="Calibri"/>
              <a:ea typeface="Calibri"/>
              <a:cs typeface="Calibri"/>
              <a:sym typeface="Calibri"/>
            </a:endParaRPr>
          </a:p>
          <a:p>
            <a:pPr indent="0" lvl="0" marL="0" rtl="0" algn="ctr">
              <a:spcBef>
                <a:spcPts val="0"/>
              </a:spcBef>
              <a:spcAft>
                <a:spcPts val="0"/>
              </a:spcAft>
              <a:buClr>
                <a:schemeClr val="dk1"/>
              </a:buClr>
              <a:buSzPts val="3600"/>
              <a:buFont typeface="Arial"/>
              <a:buNone/>
            </a:pPr>
            <a:r>
              <a:t/>
            </a:r>
            <a:endParaRPr sz="3600">
              <a:solidFill>
                <a:schemeClr val="dk1"/>
              </a:solidFill>
              <a:latin typeface="Calibri"/>
              <a:ea typeface="Calibri"/>
              <a:cs typeface="Calibri"/>
              <a:sym typeface="Calibri"/>
            </a:endParaRPr>
          </a:p>
          <a:p>
            <a:pPr indent="-457200" lvl="0" marL="457200" rtl="0" algn="l">
              <a:spcBef>
                <a:spcPts val="0"/>
              </a:spcBef>
              <a:spcAft>
                <a:spcPts val="0"/>
              </a:spcAft>
              <a:buClr>
                <a:schemeClr val="dk1"/>
              </a:buClr>
              <a:buSzPts val="3600"/>
              <a:buFont typeface="Calibri"/>
              <a:buAutoNum type="alphaUcPeriod"/>
            </a:pPr>
            <a:r>
              <a:rPr lang="en-US" sz="3600">
                <a:solidFill>
                  <a:schemeClr val="dk1"/>
                </a:solidFill>
                <a:latin typeface="Calibri"/>
                <a:ea typeface="Calibri"/>
                <a:cs typeface="Calibri"/>
                <a:sym typeface="Calibri"/>
              </a:rPr>
              <a:t>True</a:t>
            </a:r>
            <a:endParaRPr sz="3600">
              <a:solidFill>
                <a:schemeClr val="dk1"/>
              </a:solidFill>
              <a:latin typeface="Calibri"/>
              <a:ea typeface="Calibri"/>
              <a:cs typeface="Calibri"/>
              <a:sym typeface="Calibri"/>
            </a:endParaRPr>
          </a:p>
          <a:p>
            <a:pPr indent="-457200" lvl="0" marL="457200" rtl="0" algn="l">
              <a:spcBef>
                <a:spcPts val="0"/>
              </a:spcBef>
              <a:spcAft>
                <a:spcPts val="0"/>
              </a:spcAft>
              <a:buClr>
                <a:schemeClr val="dk1"/>
              </a:buClr>
              <a:buSzPts val="3600"/>
              <a:buFont typeface="Calibri"/>
              <a:buAutoNum type="alphaUcPeriod"/>
            </a:pPr>
            <a:r>
              <a:rPr lang="en-US" sz="3600">
                <a:solidFill>
                  <a:schemeClr val="dk1"/>
                </a:solidFill>
                <a:latin typeface="Calibri"/>
                <a:ea typeface="Calibri"/>
                <a:cs typeface="Calibri"/>
                <a:sym typeface="Calibri"/>
              </a:rPr>
              <a:t>False</a:t>
            </a:r>
            <a:endParaRPr sz="36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g27e576c1a67_0_364"/>
          <p:cNvSpPr txBox="1"/>
          <p:nvPr/>
        </p:nvSpPr>
        <p:spPr>
          <a:xfrm>
            <a:off x="2280974" y="526376"/>
            <a:ext cx="4581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is </a:t>
            </a:r>
            <a:r>
              <a:rPr lang="en-US" sz="3600">
                <a:solidFill>
                  <a:schemeClr val="dk1"/>
                </a:solidFill>
                <a:latin typeface="Calibri"/>
                <a:ea typeface="Calibri"/>
                <a:cs typeface="Calibri"/>
                <a:sym typeface="Calibri"/>
              </a:rPr>
              <a:t>direction</a:t>
            </a:r>
            <a:r>
              <a:rPr b="0" i="0" lang="en-US" sz="3600" u="none" cap="none" strike="noStrike">
                <a:solidFill>
                  <a:schemeClr val="dk1"/>
                </a:solidFill>
                <a:latin typeface="Calibri"/>
                <a:ea typeface="Calibri"/>
                <a:cs typeface="Calibri"/>
                <a:sym typeface="Calibri"/>
              </a:rPr>
              <a:t>?</a:t>
            </a:r>
            <a:endParaRPr b="0" i="0" sz="3600" u="none" cap="none" strike="noStrike">
              <a:solidFill>
                <a:schemeClr val="dk1"/>
              </a:solidFill>
              <a:latin typeface="Calibri"/>
              <a:ea typeface="Calibri"/>
              <a:cs typeface="Calibri"/>
              <a:sym typeface="Calibri"/>
            </a:endParaRPr>
          </a:p>
        </p:txBody>
      </p:sp>
      <p:sp>
        <p:nvSpPr>
          <p:cNvPr descr="Questions" id="230" name="Google Shape;230;g27e576c1a67_0_364"/>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1" name="Google Shape;231;g27e576c1a67_0_364"/>
          <p:cNvPicPr preferRelativeResize="0"/>
          <p:nvPr/>
        </p:nvPicPr>
        <p:blipFill>
          <a:blip r:embed="rId4">
            <a:alphaModFix/>
          </a:blip>
          <a:stretch>
            <a:fillRect/>
          </a:stretch>
        </p:blipFill>
        <p:spPr>
          <a:xfrm>
            <a:off x="2833613" y="1748040"/>
            <a:ext cx="3476625" cy="4505325"/>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8" name="Shape 1768"/>
        <p:cNvGrpSpPr/>
        <p:nvPr/>
      </p:nvGrpSpPr>
      <p:grpSpPr>
        <a:xfrm>
          <a:off x="0" y="0"/>
          <a:ext cx="0" cy="0"/>
          <a:chOff x="0" y="0"/>
          <a:chExt cx="0" cy="0"/>
        </a:xfrm>
      </p:grpSpPr>
      <p:sp>
        <p:nvSpPr>
          <p:cNvPr descr="Questions" id="1769" name="Google Shape;1769;g27f7a576e42_0_892"/>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70" name="Google Shape;1770;g27f7a576e42_0_892"/>
          <p:cNvPicPr preferRelativeResize="0"/>
          <p:nvPr/>
        </p:nvPicPr>
        <p:blipFill>
          <a:blip r:embed="rId4">
            <a:alphaModFix/>
          </a:blip>
          <a:stretch>
            <a:fillRect/>
          </a:stretch>
        </p:blipFill>
        <p:spPr>
          <a:xfrm>
            <a:off x="375025" y="3218450"/>
            <a:ext cx="3909350" cy="3455825"/>
          </a:xfrm>
          <a:prstGeom prst="rect">
            <a:avLst/>
          </a:prstGeom>
          <a:noFill/>
          <a:ln>
            <a:noFill/>
          </a:ln>
        </p:spPr>
      </p:pic>
      <p:pic>
        <p:nvPicPr>
          <p:cNvPr id="1771" name="Google Shape;1771;g27f7a576e42_0_892"/>
          <p:cNvPicPr preferRelativeResize="0"/>
          <p:nvPr/>
        </p:nvPicPr>
        <p:blipFill>
          <a:blip r:embed="rId5">
            <a:alphaModFix/>
          </a:blip>
          <a:stretch>
            <a:fillRect/>
          </a:stretch>
        </p:blipFill>
        <p:spPr>
          <a:xfrm>
            <a:off x="4284375" y="3488863"/>
            <a:ext cx="4484601" cy="2914990"/>
          </a:xfrm>
          <a:prstGeom prst="rect">
            <a:avLst/>
          </a:prstGeom>
          <a:noFill/>
          <a:ln>
            <a:noFill/>
          </a:ln>
        </p:spPr>
      </p:pic>
      <p:sp>
        <p:nvSpPr>
          <p:cNvPr id="1772" name="Google Shape;1772;g27f7a576e42_0_892"/>
          <p:cNvSpPr txBox="1"/>
          <p:nvPr/>
        </p:nvSpPr>
        <p:spPr>
          <a:xfrm>
            <a:off x="1007776" y="135875"/>
            <a:ext cx="7882500" cy="28629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3600"/>
              <a:buFont typeface="Arial"/>
              <a:buNone/>
            </a:pPr>
            <a:r>
              <a:rPr lang="en-US" sz="3600">
                <a:solidFill>
                  <a:schemeClr val="dk1"/>
                </a:solidFill>
                <a:latin typeface="Calibri"/>
                <a:ea typeface="Calibri"/>
                <a:cs typeface="Calibri"/>
                <a:sym typeface="Calibri"/>
              </a:rPr>
              <a:t>True or False:  </a:t>
            </a:r>
            <a:r>
              <a:rPr lang="en-US" sz="3600">
                <a:solidFill>
                  <a:schemeClr val="dk1"/>
                </a:solidFill>
                <a:latin typeface="Calibri"/>
                <a:ea typeface="Calibri"/>
                <a:cs typeface="Calibri"/>
                <a:sym typeface="Calibri"/>
              </a:rPr>
              <a:t>The greater the force, the greater the change in </a:t>
            </a:r>
            <a:r>
              <a:rPr b="1" lang="en-US" sz="3600">
                <a:solidFill>
                  <a:schemeClr val="dk1"/>
                </a:solidFill>
                <a:latin typeface="Calibri"/>
                <a:ea typeface="Calibri"/>
                <a:cs typeface="Calibri"/>
                <a:sym typeface="Calibri"/>
              </a:rPr>
              <a:t>motion</a:t>
            </a:r>
            <a:r>
              <a:rPr lang="en-US" sz="3600">
                <a:solidFill>
                  <a:schemeClr val="dk1"/>
                </a:solidFill>
                <a:latin typeface="Calibri"/>
                <a:ea typeface="Calibri"/>
                <a:cs typeface="Calibri"/>
                <a:sym typeface="Calibri"/>
              </a:rPr>
              <a:t>.</a:t>
            </a:r>
            <a:endParaRPr sz="3600">
              <a:solidFill>
                <a:schemeClr val="dk1"/>
              </a:solidFill>
              <a:latin typeface="Calibri"/>
              <a:ea typeface="Calibri"/>
              <a:cs typeface="Calibri"/>
              <a:sym typeface="Calibri"/>
            </a:endParaRPr>
          </a:p>
          <a:p>
            <a:pPr indent="0" lvl="0" marL="0" rtl="0" algn="ctr">
              <a:spcBef>
                <a:spcPts val="0"/>
              </a:spcBef>
              <a:spcAft>
                <a:spcPts val="0"/>
              </a:spcAft>
              <a:buClr>
                <a:schemeClr val="dk1"/>
              </a:buClr>
              <a:buSzPts val="3600"/>
              <a:buFont typeface="Arial"/>
              <a:buNone/>
            </a:pPr>
            <a:r>
              <a:t/>
            </a:r>
            <a:endParaRPr sz="3600">
              <a:solidFill>
                <a:schemeClr val="dk1"/>
              </a:solidFill>
              <a:latin typeface="Calibri"/>
              <a:ea typeface="Calibri"/>
              <a:cs typeface="Calibri"/>
              <a:sym typeface="Calibri"/>
            </a:endParaRPr>
          </a:p>
          <a:p>
            <a:pPr indent="-457200" lvl="0" marL="457200" rtl="0" algn="l">
              <a:spcBef>
                <a:spcPts val="0"/>
              </a:spcBef>
              <a:spcAft>
                <a:spcPts val="0"/>
              </a:spcAft>
              <a:buClr>
                <a:srgbClr val="FF0000"/>
              </a:buClr>
              <a:buSzPts val="3600"/>
              <a:buFont typeface="Calibri"/>
              <a:buAutoNum type="alphaUcPeriod"/>
            </a:pPr>
            <a:r>
              <a:rPr b="1" lang="en-US" sz="3600">
                <a:solidFill>
                  <a:srgbClr val="FF0000"/>
                </a:solidFill>
                <a:latin typeface="Calibri"/>
                <a:ea typeface="Calibri"/>
                <a:cs typeface="Calibri"/>
                <a:sym typeface="Calibri"/>
              </a:rPr>
              <a:t>True</a:t>
            </a:r>
            <a:endParaRPr b="1" sz="3600">
              <a:solidFill>
                <a:srgbClr val="FF0000"/>
              </a:solidFill>
              <a:latin typeface="Calibri"/>
              <a:ea typeface="Calibri"/>
              <a:cs typeface="Calibri"/>
              <a:sym typeface="Calibri"/>
            </a:endParaRPr>
          </a:p>
          <a:p>
            <a:pPr indent="-457200" lvl="0" marL="457200" rtl="0" algn="l">
              <a:spcBef>
                <a:spcPts val="0"/>
              </a:spcBef>
              <a:spcAft>
                <a:spcPts val="0"/>
              </a:spcAft>
              <a:buClr>
                <a:schemeClr val="dk1"/>
              </a:buClr>
              <a:buSzPts val="3600"/>
              <a:buFont typeface="Calibri"/>
              <a:buAutoNum type="alphaUcPeriod"/>
            </a:pPr>
            <a:r>
              <a:rPr lang="en-US" sz="3600">
                <a:solidFill>
                  <a:schemeClr val="dk1"/>
                </a:solidFill>
                <a:latin typeface="Calibri"/>
                <a:ea typeface="Calibri"/>
                <a:cs typeface="Calibri"/>
                <a:sym typeface="Calibri"/>
              </a:rPr>
              <a:t>False</a:t>
            </a:r>
            <a:endParaRPr sz="3600">
              <a:solidFill>
                <a:schemeClr val="dk1"/>
              </a:solidFill>
              <a:latin typeface="Calibri"/>
              <a:ea typeface="Calibri"/>
              <a:cs typeface="Calibri"/>
              <a:sym typeface="Calibri"/>
            </a:endParaRPr>
          </a:p>
        </p:txBody>
      </p:sp>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7" name="Shape 1777"/>
        <p:cNvGrpSpPr/>
        <p:nvPr/>
      </p:nvGrpSpPr>
      <p:grpSpPr>
        <a:xfrm>
          <a:off x="0" y="0"/>
          <a:ext cx="0" cy="0"/>
          <a:chOff x="0" y="0"/>
          <a:chExt cx="0" cy="0"/>
        </a:xfrm>
      </p:grpSpPr>
      <p:sp>
        <p:nvSpPr>
          <p:cNvPr descr="Artificial Intelligence" id="1778" name="Google Shape;1778;g27f7a576e42_0_900"/>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1779" name="Google Shape;1779;g27f7a576e42_0_900"/>
          <p:cNvPicPr preferRelativeResize="0"/>
          <p:nvPr/>
        </p:nvPicPr>
        <p:blipFill rotWithShape="1">
          <a:blip r:embed="rId4">
            <a:alphaModFix/>
          </a:blip>
          <a:srcRect b="0" l="0" r="0" t="0"/>
          <a:stretch/>
        </p:blipFill>
        <p:spPr>
          <a:xfrm>
            <a:off x="4572000" y="2036490"/>
            <a:ext cx="3133385" cy="3133385"/>
          </a:xfrm>
          <a:prstGeom prst="rect">
            <a:avLst/>
          </a:prstGeom>
          <a:no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4" name="Shape 1784"/>
        <p:cNvGrpSpPr/>
        <p:nvPr/>
      </p:nvGrpSpPr>
      <p:grpSpPr>
        <a:xfrm>
          <a:off x="0" y="0"/>
          <a:ext cx="0" cy="0"/>
          <a:chOff x="0" y="0"/>
          <a:chExt cx="0" cy="0"/>
        </a:xfrm>
      </p:grpSpPr>
      <p:sp>
        <p:nvSpPr>
          <p:cNvPr descr="Artificial Intelligence" id="1785" name="Google Shape;1785;g27f7a576e42_0_90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1786" name="Google Shape;1786;g27f7a576e42_0_906"/>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pic>
        <p:nvPicPr>
          <p:cNvPr id="1787" name="Google Shape;1787;g27f7a576e42_0_906"/>
          <p:cNvPicPr preferRelativeResize="0"/>
          <p:nvPr/>
        </p:nvPicPr>
        <p:blipFill>
          <a:blip r:embed="rId5">
            <a:alphaModFix/>
          </a:blip>
          <a:stretch>
            <a:fillRect/>
          </a:stretch>
        </p:blipFill>
        <p:spPr>
          <a:xfrm>
            <a:off x="152400" y="942975"/>
            <a:ext cx="8839200" cy="4972050"/>
          </a:xfrm>
          <a:prstGeom prst="rect">
            <a:avLst/>
          </a:prstGeom>
          <a:noFill/>
          <a:ln>
            <a:noFill/>
          </a:ln>
        </p:spPr>
      </p:pic>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2" name="Shape 1792"/>
        <p:cNvGrpSpPr/>
        <p:nvPr/>
      </p:nvGrpSpPr>
      <p:grpSpPr>
        <a:xfrm>
          <a:off x="0" y="0"/>
          <a:ext cx="0" cy="0"/>
          <a:chOff x="0" y="0"/>
          <a:chExt cx="0" cy="0"/>
        </a:xfrm>
      </p:grpSpPr>
      <p:sp>
        <p:nvSpPr>
          <p:cNvPr descr="Artificial Intelligence" id="1793" name="Google Shape;1793;g27f7a576e42_0_91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1794" name="Google Shape;1794;g27f7a576e42_0_913"/>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pic>
        <p:nvPicPr>
          <p:cNvPr id="1795" name="Google Shape;1795;g27f7a576e42_0_913"/>
          <p:cNvPicPr preferRelativeResize="0"/>
          <p:nvPr/>
        </p:nvPicPr>
        <p:blipFill>
          <a:blip r:embed="rId5">
            <a:alphaModFix/>
          </a:blip>
          <a:stretch>
            <a:fillRect/>
          </a:stretch>
        </p:blipFill>
        <p:spPr>
          <a:xfrm>
            <a:off x="290013" y="950525"/>
            <a:ext cx="8563965" cy="5703601"/>
          </a:xfrm>
          <a:prstGeom prst="rect">
            <a:avLst/>
          </a:prstGeom>
          <a:noFill/>
          <a:ln>
            <a:noFill/>
          </a:ln>
        </p:spPr>
      </p:pic>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0" name="Shape 1800"/>
        <p:cNvGrpSpPr/>
        <p:nvPr/>
      </p:nvGrpSpPr>
      <p:grpSpPr>
        <a:xfrm>
          <a:off x="0" y="0"/>
          <a:ext cx="0" cy="0"/>
          <a:chOff x="0" y="0"/>
          <a:chExt cx="0" cy="0"/>
        </a:xfrm>
      </p:grpSpPr>
      <p:sp>
        <p:nvSpPr>
          <p:cNvPr descr="Questions" id="1801" name="Google Shape;1801;g27f7a576e42_0_920"/>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6" name="Shape 1806"/>
        <p:cNvGrpSpPr/>
        <p:nvPr/>
      </p:nvGrpSpPr>
      <p:grpSpPr>
        <a:xfrm>
          <a:off x="0" y="0"/>
          <a:ext cx="0" cy="0"/>
          <a:chOff x="0" y="0"/>
          <a:chExt cx="0" cy="0"/>
        </a:xfrm>
      </p:grpSpPr>
      <p:sp>
        <p:nvSpPr>
          <p:cNvPr id="1807" name="Google Shape;1807;g27f7a576e42_0_925"/>
          <p:cNvSpPr txBox="1"/>
          <p:nvPr/>
        </p:nvSpPr>
        <p:spPr>
          <a:xfrm>
            <a:off x="2280974" y="526376"/>
            <a:ext cx="4581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is </a:t>
            </a:r>
            <a:r>
              <a:rPr lang="en-US" sz="3600">
                <a:solidFill>
                  <a:schemeClr val="dk1"/>
                </a:solidFill>
                <a:latin typeface="Calibri"/>
                <a:ea typeface="Calibri"/>
                <a:cs typeface="Calibri"/>
                <a:sym typeface="Calibri"/>
              </a:rPr>
              <a:t>motion</a:t>
            </a:r>
            <a:r>
              <a:rPr b="0" i="0" lang="en-US" sz="3600" u="none" cap="none" strike="noStrike">
                <a:solidFill>
                  <a:schemeClr val="dk1"/>
                </a:solidFill>
                <a:latin typeface="Calibri"/>
                <a:ea typeface="Calibri"/>
                <a:cs typeface="Calibri"/>
                <a:sym typeface="Calibri"/>
              </a:rPr>
              <a:t>?</a:t>
            </a:r>
            <a:endParaRPr b="0" i="0" sz="3600" u="none" cap="none" strike="noStrike">
              <a:solidFill>
                <a:schemeClr val="dk1"/>
              </a:solidFill>
              <a:latin typeface="Calibri"/>
              <a:ea typeface="Calibri"/>
              <a:cs typeface="Calibri"/>
              <a:sym typeface="Calibri"/>
            </a:endParaRPr>
          </a:p>
        </p:txBody>
      </p:sp>
      <p:sp>
        <p:nvSpPr>
          <p:cNvPr descr="Questions" id="1808" name="Google Shape;1808;g27f7a576e42_0_925"/>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09" name="Google Shape;1809;g27f7a576e42_0_925"/>
          <p:cNvPicPr preferRelativeResize="0"/>
          <p:nvPr/>
        </p:nvPicPr>
        <p:blipFill>
          <a:blip r:embed="rId4">
            <a:alphaModFix/>
          </a:blip>
          <a:stretch>
            <a:fillRect/>
          </a:stretch>
        </p:blipFill>
        <p:spPr>
          <a:xfrm>
            <a:off x="1933113" y="1275415"/>
            <a:ext cx="5277785" cy="5277785"/>
          </a:xfrm>
          <a:prstGeom prst="rect">
            <a:avLst/>
          </a:prstGeom>
          <a:noFill/>
          <a:ln>
            <a:noFill/>
          </a:ln>
        </p:spPr>
      </p:pic>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4" name="Shape 1814"/>
        <p:cNvGrpSpPr/>
        <p:nvPr/>
      </p:nvGrpSpPr>
      <p:grpSpPr>
        <a:xfrm>
          <a:off x="0" y="0"/>
          <a:ext cx="0" cy="0"/>
          <a:chOff x="0" y="0"/>
          <a:chExt cx="0" cy="0"/>
        </a:xfrm>
      </p:grpSpPr>
      <p:sp>
        <p:nvSpPr>
          <p:cNvPr descr="Artificial Intelligence" id="1815" name="Google Shape;1815;g27f7a576e42_0_932"/>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1816" name="Google Shape;1816;g27f7a576e42_0_932"/>
          <p:cNvPicPr preferRelativeResize="0"/>
          <p:nvPr/>
        </p:nvPicPr>
        <p:blipFill rotWithShape="1">
          <a:blip r:embed="rId4">
            <a:alphaModFix/>
          </a:blip>
          <a:srcRect b="0" l="0" r="0" t="0"/>
          <a:stretch/>
        </p:blipFill>
        <p:spPr>
          <a:xfrm>
            <a:off x="4572000" y="1755137"/>
            <a:ext cx="3347725" cy="3347725"/>
          </a:xfrm>
          <a:prstGeom prst="rect">
            <a:avLst/>
          </a:prstGeom>
          <a:noFill/>
          <a:ln>
            <a:noFill/>
          </a:ln>
        </p:spPr>
      </p:pic>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1" name="Shape 1821"/>
        <p:cNvGrpSpPr/>
        <p:nvPr/>
      </p:nvGrpSpPr>
      <p:grpSpPr>
        <a:xfrm>
          <a:off x="0" y="0"/>
          <a:ext cx="0" cy="0"/>
          <a:chOff x="0" y="0"/>
          <a:chExt cx="0" cy="0"/>
        </a:xfrm>
      </p:grpSpPr>
      <p:sp>
        <p:nvSpPr>
          <p:cNvPr descr="Artificial Intelligence" id="1822" name="Google Shape;1822;g27f7a576e42_0_938"/>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1823" name="Google Shape;1823;g27f7a576e42_0_938"/>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id="1824" name="Google Shape;1824;g27f7a576e42_0_938"/>
          <p:cNvPicPr preferRelativeResize="0"/>
          <p:nvPr/>
        </p:nvPicPr>
        <p:blipFill>
          <a:blip r:embed="rId5">
            <a:alphaModFix/>
          </a:blip>
          <a:stretch>
            <a:fillRect/>
          </a:stretch>
        </p:blipFill>
        <p:spPr>
          <a:xfrm>
            <a:off x="1022975" y="1066675"/>
            <a:ext cx="7098050" cy="4724650"/>
          </a:xfrm>
          <a:prstGeom prst="rect">
            <a:avLst/>
          </a:prstGeom>
          <a:noFill/>
          <a:ln>
            <a:noFill/>
          </a:ln>
        </p:spPr>
      </p:pic>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9" name="Shape 1829"/>
        <p:cNvGrpSpPr/>
        <p:nvPr/>
      </p:nvGrpSpPr>
      <p:grpSpPr>
        <a:xfrm>
          <a:off x="0" y="0"/>
          <a:ext cx="0" cy="0"/>
          <a:chOff x="0" y="0"/>
          <a:chExt cx="0" cy="0"/>
        </a:xfrm>
      </p:grpSpPr>
      <p:sp>
        <p:nvSpPr>
          <p:cNvPr descr="Artificial Intelligence" id="1830" name="Google Shape;1830;g27f7a576e42_0_945"/>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1831" name="Google Shape;1831;g27f7a576e42_0_945"/>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id="1832" name="Google Shape;1832;g27f7a576e42_0_945"/>
          <p:cNvPicPr preferRelativeResize="0"/>
          <p:nvPr/>
        </p:nvPicPr>
        <p:blipFill>
          <a:blip r:embed="rId5">
            <a:alphaModFix/>
          </a:blip>
          <a:stretch>
            <a:fillRect/>
          </a:stretch>
        </p:blipFill>
        <p:spPr>
          <a:xfrm>
            <a:off x="863975" y="972075"/>
            <a:ext cx="7416049" cy="4913850"/>
          </a:xfrm>
          <a:prstGeom prst="rect">
            <a:avLst/>
          </a:prstGeom>
          <a:noFill/>
          <a:ln>
            <a:noFill/>
          </a:ln>
        </p:spPr>
      </p:pic>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7" name="Shape 1837"/>
        <p:cNvGrpSpPr/>
        <p:nvPr/>
      </p:nvGrpSpPr>
      <p:grpSpPr>
        <a:xfrm>
          <a:off x="0" y="0"/>
          <a:ext cx="0" cy="0"/>
          <a:chOff x="0" y="0"/>
          <a:chExt cx="0" cy="0"/>
        </a:xfrm>
      </p:grpSpPr>
      <p:sp>
        <p:nvSpPr>
          <p:cNvPr descr="Questions" id="1838" name="Google Shape;1838;g27f7a576e42_0_952"/>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pic>
        <p:nvPicPr>
          <p:cNvPr id="237" name="Google Shape;237;p20"/>
          <p:cNvPicPr preferRelativeResize="0"/>
          <p:nvPr/>
        </p:nvPicPr>
        <p:blipFill rotWithShape="1">
          <a:blip r:embed="rId3">
            <a:alphaModFix/>
          </a:blip>
          <a:srcRect b="0" l="0" r="0" t="0"/>
          <a:stretch/>
        </p:blipFill>
        <p:spPr>
          <a:xfrm>
            <a:off x="0" y="406400"/>
            <a:ext cx="9144000" cy="6035566"/>
          </a:xfrm>
          <a:prstGeom prst="rect">
            <a:avLst/>
          </a:prstGeom>
          <a:noFill/>
          <a:ln>
            <a:noFill/>
          </a:ln>
        </p:spPr>
      </p:pic>
      <p:sp>
        <p:nvSpPr>
          <p:cNvPr descr="Artificial Intelligence" id="238" name="Google Shape;238;p20"/>
          <p:cNvSpPr/>
          <p:nvPr/>
        </p:nvSpPr>
        <p:spPr>
          <a:xfrm>
            <a:off x="0" y="0"/>
            <a:ext cx="735230" cy="73523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3" name="Shape 1843"/>
        <p:cNvGrpSpPr/>
        <p:nvPr/>
      </p:nvGrpSpPr>
      <p:grpSpPr>
        <a:xfrm>
          <a:off x="0" y="0"/>
          <a:ext cx="0" cy="0"/>
          <a:chOff x="0" y="0"/>
          <a:chExt cx="0" cy="0"/>
        </a:xfrm>
      </p:grpSpPr>
      <p:sp>
        <p:nvSpPr>
          <p:cNvPr id="1844" name="Google Shape;1844;g27f7a576e42_0_957"/>
          <p:cNvSpPr txBox="1"/>
          <p:nvPr/>
        </p:nvSpPr>
        <p:spPr>
          <a:xfrm>
            <a:off x="1028700" y="424771"/>
            <a:ext cx="76773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Why is the puppy in motion, but the Statue of Liberty is not?</a:t>
            </a:r>
            <a:endParaRPr b="0" i="0" sz="1400" u="none" cap="none" strike="noStrike">
              <a:solidFill>
                <a:srgbClr val="000000"/>
              </a:solidFill>
              <a:latin typeface="Arial"/>
              <a:ea typeface="Arial"/>
              <a:cs typeface="Arial"/>
              <a:sym typeface="Arial"/>
            </a:endParaRPr>
          </a:p>
        </p:txBody>
      </p:sp>
      <p:sp>
        <p:nvSpPr>
          <p:cNvPr descr="Questions" id="1845" name="Google Shape;1845;g27f7a576e42_0_957"/>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46" name="Google Shape;1846;g27f7a576e42_0_957"/>
          <p:cNvPicPr preferRelativeResize="0"/>
          <p:nvPr/>
        </p:nvPicPr>
        <p:blipFill rotWithShape="1">
          <a:blip r:embed="rId4">
            <a:alphaModFix/>
          </a:blip>
          <a:srcRect b="0" l="0" r="0" t="0"/>
          <a:stretch/>
        </p:blipFill>
        <p:spPr>
          <a:xfrm>
            <a:off x="200050" y="1703375"/>
            <a:ext cx="4196350" cy="4723900"/>
          </a:xfrm>
          <a:prstGeom prst="rect">
            <a:avLst/>
          </a:prstGeom>
          <a:noFill/>
          <a:ln>
            <a:noFill/>
          </a:ln>
        </p:spPr>
      </p:pic>
      <p:pic>
        <p:nvPicPr>
          <p:cNvPr id="1847" name="Google Shape;1847;g27f7a576e42_0_957"/>
          <p:cNvPicPr preferRelativeResize="0"/>
          <p:nvPr/>
        </p:nvPicPr>
        <p:blipFill rotWithShape="1">
          <a:blip r:embed="rId4">
            <a:alphaModFix/>
          </a:blip>
          <a:srcRect b="0" l="0" r="0" t="0"/>
          <a:stretch/>
        </p:blipFill>
        <p:spPr>
          <a:xfrm>
            <a:off x="4702875" y="1703375"/>
            <a:ext cx="4196350" cy="4723900"/>
          </a:xfrm>
          <a:prstGeom prst="rect">
            <a:avLst/>
          </a:prstGeom>
          <a:noFill/>
          <a:ln>
            <a:noFill/>
          </a:ln>
        </p:spPr>
      </p:pic>
      <p:pic>
        <p:nvPicPr>
          <p:cNvPr id="1848" name="Google Shape;1848;g27f7a576e42_0_957"/>
          <p:cNvPicPr preferRelativeResize="0"/>
          <p:nvPr/>
        </p:nvPicPr>
        <p:blipFill>
          <a:blip r:embed="rId5">
            <a:alphaModFix/>
          </a:blip>
          <a:stretch>
            <a:fillRect/>
          </a:stretch>
        </p:blipFill>
        <p:spPr>
          <a:xfrm>
            <a:off x="5034838" y="2895039"/>
            <a:ext cx="3532426" cy="2340574"/>
          </a:xfrm>
          <a:prstGeom prst="rect">
            <a:avLst/>
          </a:prstGeom>
          <a:noFill/>
          <a:ln>
            <a:noFill/>
          </a:ln>
        </p:spPr>
      </p:pic>
      <p:pic>
        <p:nvPicPr>
          <p:cNvPr id="1849" name="Google Shape;1849;g27f7a576e42_0_957"/>
          <p:cNvPicPr preferRelativeResize="0"/>
          <p:nvPr/>
        </p:nvPicPr>
        <p:blipFill>
          <a:blip r:embed="rId6">
            <a:alphaModFix/>
          </a:blip>
          <a:stretch>
            <a:fillRect/>
          </a:stretch>
        </p:blipFill>
        <p:spPr>
          <a:xfrm>
            <a:off x="594975" y="2889016"/>
            <a:ext cx="3532425" cy="2352635"/>
          </a:xfrm>
          <a:prstGeom prst="rect">
            <a:avLst/>
          </a:prstGeom>
          <a:noFill/>
          <a:ln>
            <a:noFill/>
          </a:ln>
        </p:spPr>
      </p:pic>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4" name="Shape 1854"/>
        <p:cNvGrpSpPr/>
        <p:nvPr/>
      </p:nvGrpSpPr>
      <p:grpSpPr>
        <a:xfrm>
          <a:off x="0" y="0"/>
          <a:ext cx="0" cy="0"/>
          <a:chOff x="0" y="0"/>
          <a:chExt cx="0" cy="0"/>
        </a:xfrm>
      </p:grpSpPr>
      <p:sp>
        <p:nvSpPr>
          <p:cNvPr descr="Artificial Intelligence" id="1855" name="Google Shape;1855;g27f7a576e42_0_967"/>
          <p:cNvSpPr/>
          <p:nvPr/>
        </p:nvSpPr>
        <p:spPr>
          <a:xfrm>
            <a:off x="892768" y="1482969"/>
            <a:ext cx="4185000" cy="3892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1856" name="Google Shape;1856;g27f7a576e42_0_967"/>
          <p:cNvPicPr preferRelativeResize="0"/>
          <p:nvPr/>
        </p:nvPicPr>
        <p:blipFill rotWithShape="1">
          <a:blip r:embed="rId4">
            <a:alphaModFix/>
          </a:blip>
          <a:srcRect b="0" l="0" r="0" t="0"/>
          <a:stretch/>
        </p:blipFill>
        <p:spPr>
          <a:xfrm>
            <a:off x="4572000" y="1727492"/>
            <a:ext cx="3403016" cy="3403016"/>
          </a:xfrm>
          <a:prstGeom prst="rect">
            <a:avLst/>
          </a:prstGeom>
          <a:noFill/>
          <a:ln>
            <a:noFill/>
          </a:ln>
        </p:spPr>
      </p:pic>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1" name="Shape 1861"/>
        <p:cNvGrpSpPr/>
        <p:nvPr/>
      </p:nvGrpSpPr>
      <p:grpSpPr>
        <a:xfrm>
          <a:off x="0" y="0"/>
          <a:ext cx="0" cy="0"/>
          <a:chOff x="0" y="0"/>
          <a:chExt cx="0" cy="0"/>
        </a:xfrm>
      </p:grpSpPr>
      <p:sp>
        <p:nvSpPr>
          <p:cNvPr id="1862" name="Google Shape;1862;g27f7a576e42_0_973"/>
          <p:cNvSpPr txBox="1"/>
          <p:nvPr>
            <p:ph type="title"/>
          </p:nvPr>
        </p:nvSpPr>
        <p:spPr>
          <a:xfrm>
            <a:off x="902100" y="884675"/>
            <a:ext cx="7339800" cy="143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Motion</a:t>
            </a:r>
            <a:endParaRPr/>
          </a:p>
        </p:txBody>
      </p:sp>
      <p:sp>
        <p:nvSpPr>
          <p:cNvPr descr="Artificial Intelligence" id="1863" name="Google Shape;1863;g27f7a576e42_0_973"/>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1864" name="Google Shape;1864;g27f7a576e42_0_973"/>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cxnSp>
        <p:nvCxnSpPr>
          <p:cNvPr id="1865" name="Google Shape;1865;g27f7a576e42_0_973"/>
          <p:cNvCxnSpPr/>
          <p:nvPr/>
        </p:nvCxnSpPr>
        <p:spPr>
          <a:xfrm flipH="1">
            <a:off x="3917736" y="2486013"/>
            <a:ext cx="16500" cy="16068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5290"/>
              </a:srgbClr>
            </a:outerShdw>
          </a:effectLst>
        </p:spPr>
      </p:cxnSp>
      <p:sp>
        <p:nvSpPr>
          <p:cNvPr id="1866" name="Google Shape;1866;g27f7a576e42_0_973"/>
          <p:cNvSpPr txBox="1"/>
          <p:nvPr/>
        </p:nvSpPr>
        <p:spPr>
          <a:xfrm>
            <a:off x="3465021" y="4258375"/>
            <a:ext cx="921900" cy="3078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1400" u="none" cap="none" strike="noStrike">
                <a:solidFill>
                  <a:schemeClr val="dk1"/>
                </a:solidFill>
                <a:latin typeface="Calibri"/>
                <a:ea typeface="Calibri"/>
                <a:cs typeface="Calibri"/>
                <a:sym typeface="Calibri"/>
              </a:rPr>
              <a:t>(root)</a:t>
            </a:r>
            <a:endParaRPr b="0" i="0" sz="1400" u="none" cap="none" strike="noStrike">
              <a:solidFill>
                <a:srgbClr val="000000"/>
              </a:solidFill>
              <a:latin typeface="Arial"/>
              <a:ea typeface="Arial"/>
              <a:cs typeface="Arial"/>
              <a:sym typeface="Arial"/>
            </a:endParaRPr>
          </a:p>
        </p:txBody>
      </p:sp>
      <p:cxnSp>
        <p:nvCxnSpPr>
          <p:cNvPr id="1867" name="Google Shape;1867;g27f7a576e42_0_973"/>
          <p:cNvCxnSpPr/>
          <p:nvPr/>
        </p:nvCxnSpPr>
        <p:spPr>
          <a:xfrm flipH="1">
            <a:off x="5625011" y="2486013"/>
            <a:ext cx="16500" cy="16068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5290"/>
              </a:srgbClr>
            </a:outerShdw>
          </a:effectLst>
        </p:spPr>
      </p:cxnSp>
      <p:sp>
        <p:nvSpPr>
          <p:cNvPr id="1868" name="Google Shape;1868;g27f7a576e42_0_973"/>
          <p:cNvSpPr txBox="1"/>
          <p:nvPr/>
        </p:nvSpPr>
        <p:spPr>
          <a:xfrm>
            <a:off x="5172296" y="4258375"/>
            <a:ext cx="921900" cy="3078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1400" u="none" cap="none" strike="noStrike">
                <a:solidFill>
                  <a:schemeClr val="dk1"/>
                </a:solidFill>
                <a:latin typeface="Calibri"/>
                <a:ea typeface="Calibri"/>
                <a:cs typeface="Calibri"/>
                <a:sym typeface="Calibri"/>
              </a:rPr>
              <a:t>(</a:t>
            </a:r>
            <a:r>
              <a:rPr lang="en-US">
                <a:solidFill>
                  <a:schemeClr val="dk1"/>
                </a:solidFill>
                <a:latin typeface="Calibri"/>
                <a:ea typeface="Calibri"/>
                <a:cs typeface="Calibri"/>
                <a:sym typeface="Calibri"/>
              </a:rPr>
              <a:t>suffix</a:t>
            </a:r>
            <a:r>
              <a:rPr b="0" i="0" lang="en-US" sz="14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3" name="Shape 1873"/>
        <p:cNvGrpSpPr/>
        <p:nvPr/>
      </p:nvGrpSpPr>
      <p:grpSpPr>
        <a:xfrm>
          <a:off x="0" y="0"/>
          <a:ext cx="0" cy="0"/>
          <a:chOff x="0" y="0"/>
          <a:chExt cx="0" cy="0"/>
        </a:xfrm>
      </p:grpSpPr>
      <p:sp>
        <p:nvSpPr>
          <p:cNvPr id="1874" name="Google Shape;1874;g27f7a576e42_0_984"/>
          <p:cNvSpPr txBox="1"/>
          <p:nvPr>
            <p:ph type="title"/>
          </p:nvPr>
        </p:nvSpPr>
        <p:spPr>
          <a:xfrm>
            <a:off x="457200" y="735221"/>
            <a:ext cx="8229600" cy="143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Motion</a:t>
            </a:r>
            <a:endParaRPr/>
          </a:p>
        </p:txBody>
      </p:sp>
      <p:sp>
        <p:nvSpPr>
          <p:cNvPr descr="Artificial Intelligence" id="1875" name="Google Shape;1875;g27f7a576e42_0_98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1876" name="Google Shape;1876;g27f7a576e42_0_984"/>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sp>
        <p:nvSpPr>
          <p:cNvPr id="1877" name="Google Shape;1877;g27f7a576e42_0_984"/>
          <p:cNvSpPr/>
          <p:nvPr/>
        </p:nvSpPr>
        <p:spPr>
          <a:xfrm>
            <a:off x="2538625" y="735300"/>
            <a:ext cx="2406600" cy="1596600"/>
          </a:xfrm>
          <a:prstGeom prst="ellipse">
            <a:avLst/>
          </a:prstGeom>
          <a:noFill/>
          <a:ln cap="flat" cmpd="sng" w="38100">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1878" name="Google Shape;1878;g27f7a576e42_0_984"/>
          <p:cNvCxnSpPr>
            <a:stCxn id="1877" idx="4"/>
          </p:cNvCxnSpPr>
          <p:nvPr/>
        </p:nvCxnSpPr>
        <p:spPr>
          <a:xfrm>
            <a:off x="3741925" y="2331900"/>
            <a:ext cx="899700" cy="10806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6080"/>
              </a:srgbClr>
            </a:outerShdw>
          </a:effectLst>
        </p:spPr>
      </p:cxnSp>
      <p:sp>
        <p:nvSpPr>
          <p:cNvPr id="1879" name="Google Shape;1879;g27f7a576e42_0_984"/>
          <p:cNvSpPr txBox="1"/>
          <p:nvPr/>
        </p:nvSpPr>
        <p:spPr>
          <a:xfrm>
            <a:off x="4179725" y="3625525"/>
            <a:ext cx="3429900" cy="17547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Mot</a:t>
            </a:r>
            <a:r>
              <a:rPr lang="en-US" sz="3600">
                <a:solidFill>
                  <a:schemeClr val="dk1"/>
                </a:solidFill>
                <a:latin typeface="Calibri"/>
                <a:ea typeface="Calibri"/>
                <a:cs typeface="Calibri"/>
                <a:sym typeface="Calibri"/>
              </a:rPr>
              <a:t> = movement or change in position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4" name="Shape 1884"/>
        <p:cNvGrpSpPr/>
        <p:nvPr/>
      </p:nvGrpSpPr>
      <p:grpSpPr>
        <a:xfrm>
          <a:off x="0" y="0"/>
          <a:ext cx="0" cy="0"/>
          <a:chOff x="0" y="0"/>
          <a:chExt cx="0" cy="0"/>
        </a:xfrm>
      </p:grpSpPr>
      <p:sp>
        <p:nvSpPr>
          <p:cNvPr id="1885" name="Google Shape;1885;g27f7a576e42_0_994"/>
          <p:cNvSpPr txBox="1"/>
          <p:nvPr>
            <p:ph type="title"/>
          </p:nvPr>
        </p:nvSpPr>
        <p:spPr>
          <a:xfrm>
            <a:off x="457200" y="741346"/>
            <a:ext cx="8229600" cy="143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Motion</a:t>
            </a:r>
            <a:endParaRPr/>
          </a:p>
        </p:txBody>
      </p:sp>
      <p:sp>
        <p:nvSpPr>
          <p:cNvPr descr="Artificial Intelligence" id="1886" name="Google Shape;1886;g27f7a576e42_0_99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1887" name="Google Shape;1887;g27f7a576e42_0_994"/>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sp>
        <p:nvSpPr>
          <p:cNvPr id="1888" name="Google Shape;1888;g27f7a576e42_0_994"/>
          <p:cNvSpPr/>
          <p:nvPr/>
        </p:nvSpPr>
        <p:spPr>
          <a:xfrm>
            <a:off x="4776550" y="802600"/>
            <a:ext cx="1702800" cy="1435800"/>
          </a:xfrm>
          <a:prstGeom prst="ellipse">
            <a:avLst/>
          </a:prstGeom>
          <a:noFill/>
          <a:ln cap="flat" cmpd="sng" w="38100">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1889" name="Google Shape;1889;g27f7a576e42_0_994"/>
          <p:cNvCxnSpPr>
            <a:stCxn id="1888" idx="4"/>
          </p:cNvCxnSpPr>
          <p:nvPr/>
        </p:nvCxnSpPr>
        <p:spPr>
          <a:xfrm>
            <a:off x="5627950" y="2238400"/>
            <a:ext cx="18600" cy="12012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6080"/>
              </a:srgbClr>
            </a:outerShdw>
          </a:effectLst>
        </p:spPr>
      </p:cxnSp>
      <p:sp>
        <p:nvSpPr>
          <p:cNvPr id="1890" name="Google Shape;1890;g27f7a576e42_0_994"/>
          <p:cNvSpPr txBox="1"/>
          <p:nvPr/>
        </p:nvSpPr>
        <p:spPr>
          <a:xfrm>
            <a:off x="4179725" y="3625525"/>
            <a:ext cx="3429900" cy="12006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-ion = an action, process, or result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5" name="Shape 1895"/>
        <p:cNvGrpSpPr/>
        <p:nvPr/>
      </p:nvGrpSpPr>
      <p:grpSpPr>
        <a:xfrm>
          <a:off x="0" y="0"/>
          <a:ext cx="0" cy="0"/>
          <a:chOff x="0" y="0"/>
          <a:chExt cx="0" cy="0"/>
        </a:xfrm>
      </p:grpSpPr>
      <p:sp>
        <p:nvSpPr>
          <p:cNvPr id="1896" name="Google Shape;1896;g27f7a576e42_0_1004"/>
          <p:cNvSpPr txBox="1"/>
          <p:nvPr>
            <p:ph type="title"/>
          </p:nvPr>
        </p:nvSpPr>
        <p:spPr>
          <a:xfrm>
            <a:off x="457200" y="1762809"/>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Mot</a:t>
            </a:r>
            <a:r>
              <a:rPr lang="en-US" sz="9600"/>
              <a:t>   ion</a:t>
            </a:r>
            <a:endParaRPr/>
          </a:p>
        </p:txBody>
      </p:sp>
      <p:sp>
        <p:nvSpPr>
          <p:cNvPr descr="Artificial Intelligence" id="1897" name="Google Shape;1897;g27f7a576e42_0_100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1898" name="Google Shape;1898;g27f7a576e42_0_1004"/>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sp>
        <p:nvSpPr>
          <p:cNvPr id="1899" name="Google Shape;1899;g27f7a576e42_0_1004"/>
          <p:cNvSpPr/>
          <p:nvPr/>
        </p:nvSpPr>
        <p:spPr>
          <a:xfrm>
            <a:off x="4511784" y="2086409"/>
            <a:ext cx="663300" cy="723600"/>
          </a:xfrm>
          <a:prstGeom prst="mathPlus">
            <a:avLst>
              <a:gd fmla="val 23520" name="adj1"/>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373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00" name="Google Shape;1900;g27f7a576e42_0_1004"/>
          <p:cNvSpPr txBox="1"/>
          <p:nvPr/>
        </p:nvSpPr>
        <p:spPr>
          <a:xfrm>
            <a:off x="1348300" y="5926400"/>
            <a:ext cx="6510300" cy="4617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lang="en-US" sz="2400">
                <a:latin typeface="Calibri"/>
                <a:ea typeface="Calibri"/>
                <a:cs typeface="Calibri"/>
                <a:sym typeface="Calibri"/>
              </a:rPr>
              <a:t>The</a:t>
            </a:r>
            <a:r>
              <a:rPr lang="en-US" sz="2400">
                <a:latin typeface="Calibri"/>
                <a:ea typeface="Calibri"/>
                <a:cs typeface="Calibri"/>
                <a:sym typeface="Calibri"/>
              </a:rPr>
              <a:t> action of moving or changing position</a:t>
            </a:r>
            <a:endParaRPr b="0" i="0" sz="2400" u="none" cap="none" strike="noStrike">
              <a:solidFill>
                <a:srgbClr val="000000"/>
              </a:solidFill>
              <a:latin typeface="Calibri"/>
              <a:ea typeface="Calibri"/>
              <a:cs typeface="Calibri"/>
              <a:sym typeface="Calibri"/>
            </a:endParaRPr>
          </a:p>
        </p:txBody>
      </p:sp>
      <p:sp>
        <p:nvSpPr>
          <p:cNvPr id="1901" name="Google Shape;1901;g27f7a576e42_0_1004"/>
          <p:cNvSpPr txBox="1"/>
          <p:nvPr/>
        </p:nvSpPr>
        <p:spPr>
          <a:xfrm>
            <a:off x="482053" y="3506192"/>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6000"/>
              <a:buFont typeface="Calibri"/>
              <a:buNone/>
            </a:pPr>
            <a:r>
              <a:rPr lang="en-US" sz="6000">
                <a:solidFill>
                  <a:schemeClr val="dk1"/>
                </a:solidFill>
                <a:latin typeface="Calibri"/>
                <a:ea typeface="Calibri"/>
                <a:cs typeface="Calibri"/>
                <a:sym typeface="Calibri"/>
              </a:rPr>
              <a:t>Motion</a:t>
            </a:r>
            <a:endParaRPr b="0" i="0" sz="1400" u="none" cap="none" strike="noStrike">
              <a:solidFill>
                <a:srgbClr val="000000"/>
              </a:solidFill>
              <a:latin typeface="Arial"/>
              <a:ea typeface="Arial"/>
              <a:cs typeface="Arial"/>
              <a:sym typeface="Arial"/>
            </a:endParaRPr>
          </a:p>
        </p:txBody>
      </p:sp>
      <p:sp>
        <p:nvSpPr>
          <p:cNvPr id="1902" name="Google Shape;1902;g27f7a576e42_0_1004"/>
          <p:cNvSpPr/>
          <p:nvPr/>
        </p:nvSpPr>
        <p:spPr>
          <a:xfrm>
            <a:off x="4417594" y="4801592"/>
            <a:ext cx="371700" cy="880800"/>
          </a:xfrm>
          <a:prstGeom prst="downArrow">
            <a:avLst>
              <a:gd fmla="val 50000" name="adj1"/>
              <a:gd fmla="val 50000" name="adj2"/>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373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7" name="Shape 1907"/>
        <p:cNvGrpSpPr/>
        <p:nvPr/>
      </p:nvGrpSpPr>
      <p:grpSpPr>
        <a:xfrm>
          <a:off x="0" y="0"/>
          <a:ext cx="0" cy="0"/>
          <a:chOff x="0" y="0"/>
          <a:chExt cx="0" cy="0"/>
        </a:xfrm>
      </p:grpSpPr>
      <p:sp>
        <p:nvSpPr>
          <p:cNvPr descr="Questions" id="1908" name="Google Shape;1908;g27f7a576e42_0_1015"/>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3" name="Shape 1913"/>
        <p:cNvGrpSpPr/>
        <p:nvPr/>
      </p:nvGrpSpPr>
      <p:grpSpPr>
        <a:xfrm>
          <a:off x="0" y="0"/>
          <a:ext cx="0" cy="0"/>
          <a:chOff x="0" y="0"/>
          <a:chExt cx="0" cy="0"/>
        </a:xfrm>
      </p:grpSpPr>
      <p:sp>
        <p:nvSpPr>
          <p:cNvPr id="1914" name="Google Shape;1914;g27f7a576e42_0_1020"/>
          <p:cNvSpPr txBox="1"/>
          <p:nvPr>
            <p:ph type="title"/>
          </p:nvPr>
        </p:nvSpPr>
        <p:spPr>
          <a:xfrm>
            <a:off x="1076575" y="331025"/>
            <a:ext cx="7657200" cy="15393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lang="en-US" sz="3959"/>
              <a:t>How can we use the word parts of </a:t>
            </a:r>
            <a:r>
              <a:rPr b="1" lang="en-US" sz="3959"/>
              <a:t>motion</a:t>
            </a:r>
            <a:r>
              <a:rPr lang="en-US" sz="3959"/>
              <a:t> to help us remember the definition of the term?</a:t>
            </a:r>
            <a:endParaRPr/>
          </a:p>
        </p:txBody>
      </p:sp>
      <p:sp>
        <p:nvSpPr>
          <p:cNvPr descr="Questions" id="1915" name="Google Shape;1915;g27f7a576e42_0_1020"/>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6" name="Google Shape;1916;g27f7a576e42_0_1020"/>
          <p:cNvSpPr txBox="1"/>
          <p:nvPr>
            <p:ph type="title"/>
          </p:nvPr>
        </p:nvSpPr>
        <p:spPr>
          <a:xfrm>
            <a:off x="902100" y="2258950"/>
            <a:ext cx="7339800" cy="143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Motion</a:t>
            </a:r>
            <a:endParaRPr/>
          </a:p>
        </p:txBody>
      </p:sp>
      <p:cxnSp>
        <p:nvCxnSpPr>
          <p:cNvPr id="1917" name="Google Shape;1917;g27f7a576e42_0_1020"/>
          <p:cNvCxnSpPr/>
          <p:nvPr/>
        </p:nvCxnSpPr>
        <p:spPr>
          <a:xfrm flipH="1">
            <a:off x="3917736" y="3860288"/>
            <a:ext cx="16500" cy="16068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5290"/>
              </a:srgbClr>
            </a:outerShdw>
          </a:effectLst>
        </p:spPr>
      </p:cxnSp>
      <p:sp>
        <p:nvSpPr>
          <p:cNvPr id="1918" name="Google Shape;1918;g27f7a576e42_0_1020"/>
          <p:cNvSpPr txBox="1"/>
          <p:nvPr/>
        </p:nvSpPr>
        <p:spPr>
          <a:xfrm>
            <a:off x="3465021" y="5632650"/>
            <a:ext cx="921900" cy="3078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1400" u="none" cap="none" strike="noStrike">
                <a:solidFill>
                  <a:schemeClr val="dk1"/>
                </a:solidFill>
                <a:latin typeface="Calibri"/>
                <a:ea typeface="Calibri"/>
                <a:cs typeface="Calibri"/>
                <a:sym typeface="Calibri"/>
              </a:rPr>
              <a:t>(root)</a:t>
            </a:r>
            <a:endParaRPr b="0" i="0" sz="1400" u="none" cap="none" strike="noStrike">
              <a:solidFill>
                <a:srgbClr val="000000"/>
              </a:solidFill>
              <a:latin typeface="Arial"/>
              <a:ea typeface="Arial"/>
              <a:cs typeface="Arial"/>
              <a:sym typeface="Arial"/>
            </a:endParaRPr>
          </a:p>
        </p:txBody>
      </p:sp>
      <p:cxnSp>
        <p:nvCxnSpPr>
          <p:cNvPr id="1919" name="Google Shape;1919;g27f7a576e42_0_1020"/>
          <p:cNvCxnSpPr/>
          <p:nvPr/>
        </p:nvCxnSpPr>
        <p:spPr>
          <a:xfrm flipH="1">
            <a:off x="5625011" y="3860288"/>
            <a:ext cx="16500" cy="16068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5290"/>
              </a:srgbClr>
            </a:outerShdw>
          </a:effectLst>
        </p:spPr>
      </p:cxnSp>
      <p:sp>
        <p:nvSpPr>
          <p:cNvPr id="1920" name="Google Shape;1920;g27f7a576e42_0_1020"/>
          <p:cNvSpPr txBox="1"/>
          <p:nvPr/>
        </p:nvSpPr>
        <p:spPr>
          <a:xfrm>
            <a:off x="5172296" y="5632650"/>
            <a:ext cx="921900" cy="3078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1400" u="none" cap="none" strike="noStrike">
                <a:solidFill>
                  <a:schemeClr val="dk1"/>
                </a:solidFill>
                <a:latin typeface="Calibri"/>
                <a:ea typeface="Calibri"/>
                <a:cs typeface="Calibri"/>
                <a:sym typeface="Calibri"/>
              </a:rPr>
              <a:t>(</a:t>
            </a:r>
            <a:r>
              <a:rPr lang="en-US">
                <a:solidFill>
                  <a:schemeClr val="dk1"/>
                </a:solidFill>
                <a:latin typeface="Calibri"/>
                <a:ea typeface="Calibri"/>
                <a:cs typeface="Calibri"/>
                <a:sym typeface="Calibri"/>
              </a:rPr>
              <a:t>suffix</a:t>
            </a:r>
            <a:r>
              <a:rPr b="0" i="0" lang="en-US" sz="14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5" name="Shape 1925"/>
        <p:cNvGrpSpPr/>
        <p:nvPr/>
      </p:nvGrpSpPr>
      <p:grpSpPr>
        <a:xfrm>
          <a:off x="0" y="0"/>
          <a:ext cx="0" cy="0"/>
          <a:chOff x="0" y="0"/>
          <a:chExt cx="0" cy="0"/>
        </a:xfrm>
      </p:grpSpPr>
      <p:sp>
        <p:nvSpPr>
          <p:cNvPr id="1926" name="Google Shape;1926;g27f7a576e42_0_1031"/>
          <p:cNvSpPr txBox="1"/>
          <p:nvPr/>
        </p:nvSpPr>
        <p:spPr>
          <a:xfrm>
            <a:off x="2585397" y="628581"/>
            <a:ext cx="39732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1927" name="Google Shape;1927;g27f7a576e42_0_1031"/>
          <p:cNvSpPr/>
          <p:nvPr/>
        </p:nvSpPr>
        <p:spPr>
          <a:xfrm>
            <a:off x="1928445" y="1500554"/>
            <a:ext cx="5287200"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2" name="Shape 1932"/>
        <p:cNvGrpSpPr/>
        <p:nvPr/>
      </p:nvGrpSpPr>
      <p:grpSpPr>
        <a:xfrm>
          <a:off x="0" y="0"/>
          <a:ext cx="0" cy="0"/>
          <a:chOff x="0" y="0"/>
          <a:chExt cx="0" cy="0"/>
        </a:xfrm>
      </p:grpSpPr>
      <p:sp>
        <p:nvSpPr>
          <p:cNvPr descr="Rewind" id="1933" name="Google Shape;1933;g27f7a576e42_0_1037"/>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4" name="Google Shape;1934;g27f7a576e42_0_1037"/>
          <p:cNvSpPr txBox="1"/>
          <p:nvPr>
            <p:ph idx="1" type="subTitle"/>
          </p:nvPr>
        </p:nvSpPr>
        <p:spPr>
          <a:xfrm>
            <a:off x="771750" y="1011626"/>
            <a:ext cx="7600500" cy="1173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Motion</a:t>
            </a:r>
            <a:r>
              <a:rPr b="1" lang="en-US">
                <a:solidFill>
                  <a:schemeClr val="dk1"/>
                </a:solidFill>
              </a:rPr>
              <a:t>: </a:t>
            </a:r>
            <a:r>
              <a:rPr lang="en-US">
                <a:solidFill>
                  <a:schemeClr val="dk1"/>
                </a:solidFill>
              </a:rPr>
              <a:t>moving from one place to another</a:t>
            </a:r>
            <a:endParaRPr/>
          </a:p>
        </p:txBody>
      </p:sp>
      <p:pic>
        <p:nvPicPr>
          <p:cNvPr id="1935" name="Google Shape;1935;g27f7a576e42_0_1037"/>
          <p:cNvPicPr preferRelativeResize="0"/>
          <p:nvPr/>
        </p:nvPicPr>
        <p:blipFill>
          <a:blip r:embed="rId4">
            <a:alphaModFix/>
          </a:blip>
          <a:stretch>
            <a:fillRect/>
          </a:stretch>
        </p:blipFill>
        <p:spPr>
          <a:xfrm>
            <a:off x="2482910" y="2185225"/>
            <a:ext cx="4178174" cy="41781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descr="Artificial Intelligence" id="243" name="Google Shape;243;g27e576c1a67_0_446"/>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4" name="Google Shape;244;g27e576c1a67_0_446"/>
          <p:cNvPicPr preferRelativeResize="0"/>
          <p:nvPr/>
        </p:nvPicPr>
        <p:blipFill>
          <a:blip r:embed="rId4">
            <a:alphaModFix/>
          </a:blip>
          <a:stretch>
            <a:fillRect/>
          </a:stretch>
        </p:blipFill>
        <p:spPr>
          <a:xfrm>
            <a:off x="508475" y="1331175"/>
            <a:ext cx="3078175" cy="4617275"/>
          </a:xfrm>
          <a:prstGeom prst="rect">
            <a:avLst/>
          </a:prstGeom>
          <a:noFill/>
          <a:ln>
            <a:noFill/>
          </a:ln>
        </p:spPr>
      </p:pic>
      <p:pic>
        <p:nvPicPr>
          <p:cNvPr id="245" name="Google Shape;245;g27e576c1a67_0_446"/>
          <p:cNvPicPr preferRelativeResize="0"/>
          <p:nvPr/>
        </p:nvPicPr>
        <p:blipFill>
          <a:blip r:embed="rId5">
            <a:alphaModFix/>
          </a:blip>
          <a:stretch>
            <a:fillRect/>
          </a:stretch>
        </p:blipFill>
        <p:spPr>
          <a:xfrm>
            <a:off x="3901050" y="2233075"/>
            <a:ext cx="5010473" cy="2813475"/>
          </a:xfrm>
          <a:prstGeom prst="rect">
            <a:avLst/>
          </a:prstGeom>
          <a:noFill/>
          <a:ln>
            <a:noFill/>
          </a:ln>
        </p:spPr>
      </p:pic>
    </p:spTree>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0" name="Shape 1940"/>
        <p:cNvGrpSpPr/>
        <p:nvPr/>
      </p:nvGrpSpPr>
      <p:grpSpPr>
        <a:xfrm>
          <a:off x="0" y="0"/>
          <a:ext cx="0" cy="0"/>
          <a:chOff x="0" y="0"/>
          <a:chExt cx="0" cy="0"/>
        </a:xfrm>
      </p:grpSpPr>
      <p:sp>
        <p:nvSpPr>
          <p:cNvPr id="1941" name="Google Shape;1941;g27f7a576e42_0_1044"/>
          <p:cNvSpPr/>
          <p:nvPr/>
        </p:nvSpPr>
        <p:spPr>
          <a:xfrm>
            <a:off x="169647" y="319225"/>
            <a:ext cx="8804700" cy="5899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942" name="Google Shape;1942;g27f7a576e42_0_1044"/>
          <p:cNvCxnSpPr/>
          <p:nvPr/>
        </p:nvCxnSpPr>
        <p:spPr>
          <a:xfrm>
            <a:off x="4587204" y="319225"/>
            <a:ext cx="0" cy="1794600"/>
          </a:xfrm>
          <a:prstGeom prst="straightConnector1">
            <a:avLst/>
          </a:prstGeom>
          <a:noFill/>
          <a:ln cap="flat" cmpd="sng" w="25400">
            <a:solidFill>
              <a:srgbClr val="FF932B"/>
            </a:solidFill>
            <a:prstDash val="solid"/>
            <a:round/>
            <a:headEnd len="sm" w="sm" type="none"/>
            <a:tailEnd len="sm" w="sm" type="none"/>
          </a:ln>
        </p:spPr>
      </p:cxnSp>
      <p:cxnSp>
        <p:nvCxnSpPr>
          <p:cNvPr id="1943" name="Google Shape;1943;g27f7a576e42_0_1044"/>
          <p:cNvCxnSpPr>
            <a:stCxn id="1944" idx="4"/>
            <a:endCxn id="1941" idx="2"/>
          </p:cNvCxnSpPr>
          <p:nvPr/>
        </p:nvCxnSpPr>
        <p:spPr>
          <a:xfrm>
            <a:off x="4549192" y="4400219"/>
            <a:ext cx="22800" cy="1818600"/>
          </a:xfrm>
          <a:prstGeom prst="straightConnector1">
            <a:avLst/>
          </a:prstGeom>
          <a:noFill/>
          <a:ln cap="flat" cmpd="sng" w="25400">
            <a:solidFill>
              <a:srgbClr val="FF932B"/>
            </a:solidFill>
            <a:prstDash val="solid"/>
            <a:round/>
            <a:headEnd len="sm" w="sm" type="none"/>
            <a:tailEnd len="sm" w="sm" type="none"/>
          </a:ln>
        </p:spPr>
      </p:cxnSp>
      <p:cxnSp>
        <p:nvCxnSpPr>
          <p:cNvPr id="1945" name="Google Shape;1945;g27f7a576e42_0_1044"/>
          <p:cNvCxnSpPr/>
          <p:nvPr/>
        </p:nvCxnSpPr>
        <p:spPr>
          <a:xfrm>
            <a:off x="169647" y="3255554"/>
            <a:ext cx="2571300" cy="0"/>
          </a:xfrm>
          <a:prstGeom prst="straightConnector1">
            <a:avLst/>
          </a:prstGeom>
          <a:noFill/>
          <a:ln cap="flat" cmpd="sng" w="25400">
            <a:solidFill>
              <a:srgbClr val="FF932B"/>
            </a:solidFill>
            <a:prstDash val="solid"/>
            <a:round/>
            <a:headEnd len="sm" w="sm" type="none"/>
            <a:tailEnd len="sm" w="sm" type="none"/>
          </a:ln>
        </p:spPr>
      </p:cxnSp>
      <p:cxnSp>
        <p:nvCxnSpPr>
          <p:cNvPr id="1946" name="Google Shape;1946;g27f7a576e42_0_1044"/>
          <p:cNvCxnSpPr/>
          <p:nvPr/>
        </p:nvCxnSpPr>
        <p:spPr>
          <a:xfrm>
            <a:off x="6359863" y="3216898"/>
            <a:ext cx="2614500" cy="0"/>
          </a:xfrm>
          <a:prstGeom prst="straightConnector1">
            <a:avLst/>
          </a:prstGeom>
          <a:noFill/>
          <a:ln cap="flat" cmpd="sng" w="25400">
            <a:solidFill>
              <a:srgbClr val="FF932B"/>
            </a:solidFill>
            <a:prstDash val="solid"/>
            <a:round/>
            <a:headEnd len="sm" w="sm" type="none"/>
            <a:tailEnd len="sm" w="sm" type="none"/>
          </a:ln>
        </p:spPr>
      </p:cxnSp>
      <p:sp>
        <p:nvSpPr>
          <p:cNvPr id="1944" name="Google Shape;1944;g27f7a576e42_0_1044"/>
          <p:cNvSpPr/>
          <p:nvPr/>
        </p:nvSpPr>
        <p:spPr>
          <a:xfrm>
            <a:off x="2739592" y="2111219"/>
            <a:ext cx="3619200" cy="22890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1" name="Shape 1951"/>
        <p:cNvGrpSpPr/>
        <p:nvPr/>
      </p:nvGrpSpPr>
      <p:grpSpPr>
        <a:xfrm>
          <a:off x="0" y="0"/>
          <a:ext cx="0" cy="0"/>
          <a:chOff x="0" y="0"/>
          <a:chExt cx="0" cy="0"/>
        </a:xfrm>
      </p:grpSpPr>
      <p:sp>
        <p:nvSpPr>
          <p:cNvPr id="1952" name="Google Shape;1952;g27f7a576e42_0_1054"/>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1953" name="Google Shape;1953;g27f7a576e42_0_1054"/>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1954" name="Google Shape;1954;g27f7a576e42_0_1054"/>
          <p:cNvCxnSpPr>
            <a:stCxn id="1955" idx="4"/>
            <a:endCxn id="1952"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1956" name="Google Shape;1956;g27f7a576e42_0_1054"/>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1957" name="Google Shape;1957;g27f7a576e42_0_1054"/>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1955" name="Google Shape;1955;g27f7a576e42_0_1054"/>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958" name="Google Shape;1958;g27f7a576e42_0_1054"/>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Motion</a:t>
            </a:r>
            <a:endParaRPr b="0" i="0" sz="700" u="none" cap="none" strike="noStrike">
              <a:solidFill>
                <a:srgbClr val="000000"/>
              </a:solidFill>
              <a:latin typeface="Arial"/>
              <a:ea typeface="Arial"/>
              <a:cs typeface="Arial"/>
              <a:sym typeface="Arial"/>
            </a:endParaRPr>
          </a:p>
        </p:txBody>
      </p:sp>
      <p:sp>
        <p:nvSpPr>
          <p:cNvPr id="1959" name="Google Shape;1959;g27f7a576e42_0_1054"/>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1960" name="Google Shape;1960;g27f7a576e42_0_1054"/>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1961" name="Google Shape;1961;g27f7a576e42_0_1054"/>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1962" name="Google Shape;1962;g27f7a576e42_0_1054"/>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m</a:t>
            </a:r>
            <a:r>
              <a:rPr lang="en-US" sz="1800">
                <a:latin typeface="Helvetica Neue Light"/>
                <a:ea typeface="Helvetica Neue Light"/>
                <a:cs typeface="Helvetica Neue Light"/>
                <a:sym typeface="Helvetica Neue Light"/>
              </a:rPr>
              <a:t>otion</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
        <p:nvSpPr>
          <p:cNvPr id="1963" name="Google Shape;1963;g27f7a576e42_0_1054"/>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964" name="Google Shape;1964;g27f7a576e42_0_1054"/>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1965" name="Google Shape;1965;g27f7a576e42_0_1054"/>
          <p:cNvCxnSpPr>
            <a:stCxn id="1966" idx="4"/>
            <a:endCxn id="1963"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1967" name="Google Shape;1967;g27f7a576e42_0_1054"/>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1968" name="Google Shape;1968;g27f7a576e42_0_1054"/>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1966" name="Google Shape;1966;g27f7a576e42_0_1054"/>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3" name="Shape 1973"/>
        <p:cNvGrpSpPr/>
        <p:nvPr/>
      </p:nvGrpSpPr>
      <p:grpSpPr>
        <a:xfrm>
          <a:off x="0" y="0"/>
          <a:ext cx="0" cy="0"/>
          <a:chOff x="0" y="0"/>
          <a:chExt cx="0" cy="0"/>
        </a:xfrm>
      </p:grpSpPr>
      <p:sp>
        <p:nvSpPr>
          <p:cNvPr id="1974" name="Google Shape;1974;g27f7a576e42_0_1075"/>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975" name="Google Shape;1975;g27f7a576e42_0_1075"/>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1976" name="Google Shape;1976;g27f7a576e42_0_1075"/>
          <p:cNvCxnSpPr>
            <a:stCxn id="1977" idx="4"/>
            <a:endCxn id="197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1978" name="Google Shape;1978;g27f7a576e42_0_1075"/>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1979" name="Google Shape;1979;g27f7a576e42_0_1075"/>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1977" name="Google Shape;1977;g27f7a576e42_0_1075"/>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980" name="Google Shape;1980;g27f7a576e42_0_1075"/>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motion</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1981" name="Google Shape;1981;g27f7a576e42_0_1075"/>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1982" name="Google Shape;1982;g27f7a576e42_0_1075"/>
          <p:cNvSpPr txBox="1"/>
          <p:nvPr/>
        </p:nvSpPr>
        <p:spPr>
          <a:xfrm>
            <a:off x="5011271" y="20380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1983" name="Google Shape;1983;g27f7a576e42_0_1075"/>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1984" name="Google Shape;1984;g27f7a576e42_0_1075"/>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1985" name="Google Shape;1985;g27f7a576e42_0_1075"/>
          <p:cNvPicPr preferRelativeResize="0"/>
          <p:nvPr/>
        </p:nvPicPr>
        <p:blipFill>
          <a:blip r:embed="rId3">
            <a:alphaModFix/>
          </a:blip>
          <a:stretch>
            <a:fillRect/>
          </a:stretch>
        </p:blipFill>
        <p:spPr>
          <a:xfrm>
            <a:off x="5668946" y="4244601"/>
            <a:ext cx="3073738" cy="2460999"/>
          </a:xfrm>
          <a:prstGeom prst="rect">
            <a:avLst/>
          </a:prstGeom>
          <a:noFill/>
          <a:ln>
            <a:noFill/>
          </a:ln>
        </p:spPr>
      </p:pic>
      <p:pic>
        <p:nvPicPr>
          <p:cNvPr id="1986" name="Google Shape;1986;g27f7a576e42_0_1075"/>
          <p:cNvPicPr preferRelativeResize="0"/>
          <p:nvPr/>
        </p:nvPicPr>
        <p:blipFill>
          <a:blip r:embed="rId4">
            <a:alphaModFix/>
          </a:blip>
          <a:stretch>
            <a:fillRect/>
          </a:stretch>
        </p:blipFill>
        <p:spPr>
          <a:xfrm>
            <a:off x="1051007" y="4250463"/>
            <a:ext cx="3273515" cy="2455136"/>
          </a:xfrm>
          <a:prstGeom prst="rect">
            <a:avLst/>
          </a:prstGeom>
          <a:noFill/>
          <a:ln>
            <a:noFill/>
          </a:ln>
        </p:spPr>
      </p:pic>
      <p:pic>
        <p:nvPicPr>
          <p:cNvPr id="1987" name="Google Shape;1987;g27f7a576e42_0_1075"/>
          <p:cNvPicPr preferRelativeResize="0"/>
          <p:nvPr/>
        </p:nvPicPr>
        <p:blipFill>
          <a:blip r:embed="rId5">
            <a:alphaModFix/>
          </a:blip>
          <a:stretch>
            <a:fillRect/>
          </a:stretch>
        </p:blipFill>
        <p:spPr>
          <a:xfrm>
            <a:off x="1038030" y="1648793"/>
            <a:ext cx="3265695" cy="2449271"/>
          </a:xfrm>
          <a:prstGeom prst="rect">
            <a:avLst/>
          </a:prstGeom>
          <a:noFill/>
          <a:ln>
            <a:noFill/>
          </a:ln>
        </p:spPr>
      </p:pic>
      <p:pic>
        <p:nvPicPr>
          <p:cNvPr id="1988" name="Google Shape;1988;g27f7a576e42_0_1075"/>
          <p:cNvPicPr preferRelativeResize="0"/>
          <p:nvPr/>
        </p:nvPicPr>
        <p:blipFill>
          <a:blip r:embed="rId6">
            <a:alphaModFix/>
          </a:blip>
          <a:stretch>
            <a:fillRect/>
          </a:stretch>
        </p:blipFill>
        <p:spPr>
          <a:xfrm>
            <a:off x="5537996" y="1758618"/>
            <a:ext cx="3335630" cy="2223753"/>
          </a:xfrm>
          <a:prstGeom prst="rect">
            <a:avLst/>
          </a:prstGeom>
          <a:noFill/>
          <a:ln>
            <a:noFill/>
          </a:ln>
        </p:spPr>
      </p:pic>
    </p:spTree>
  </p:cSld>
  <p:clrMapOvr>
    <a:masterClrMapping/>
  </p:clrMapOvr>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3" name="Shape 1993"/>
        <p:cNvGrpSpPr/>
        <p:nvPr/>
      </p:nvGrpSpPr>
      <p:grpSpPr>
        <a:xfrm>
          <a:off x="0" y="0"/>
          <a:ext cx="0" cy="0"/>
          <a:chOff x="0" y="0"/>
          <a:chExt cx="0" cy="0"/>
        </a:xfrm>
      </p:grpSpPr>
      <p:sp>
        <p:nvSpPr>
          <p:cNvPr id="1994" name="Google Shape;1994;g27f7a576e42_0_1094"/>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995" name="Google Shape;1995;g27f7a576e42_0_1094"/>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1996" name="Google Shape;1996;g27f7a576e42_0_1094"/>
          <p:cNvCxnSpPr>
            <a:stCxn id="1997" idx="4"/>
            <a:endCxn id="199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1998" name="Google Shape;1998;g27f7a576e42_0_1094"/>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1999" name="Google Shape;1999;g27f7a576e42_0_1094"/>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1997" name="Google Shape;1997;g27f7a576e42_0_1094"/>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000" name="Google Shape;2000;g27f7a576e42_0_1094"/>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motion</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2001" name="Google Shape;2001;g27f7a576e42_0_1094"/>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2002" name="Google Shape;2002;g27f7a576e42_0_1094"/>
          <p:cNvSpPr txBox="1"/>
          <p:nvPr/>
        </p:nvSpPr>
        <p:spPr>
          <a:xfrm>
            <a:off x="5011271" y="20380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2003" name="Google Shape;2003;g27f7a576e42_0_1094"/>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2004" name="Google Shape;2004;g27f7a576e42_0_1094"/>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2005" name="Google Shape;2005;g27f7a576e42_0_1094"/>
          <p:cNvSpPr/>
          <p:nvPr/>
        </p:nvSpPr>
        <p:spPr>
          <a:xfrm>
            <a:off x="4928050" y="1645900"/>
            <a:ext cx="4106100" cy="24492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06" name="Google Shape;2006;g27f7a576e42_0_1094"/>
          <p:cNvPicPr preferRelativeResize="0"/>
          <p:nvPr/>
        </p:nvPicPr>
        <p:blipFill>
          <a:blip r:embed="rId3">
            <a:alphaModFix/>
          </a:blip>
          <a:stretch>
            <a:fillRect/>
          </a:stretch>
        </p:blipFill>
        <p:spPr>
          <a:xfrm>
            <a:off x="5668946" y="4244601"/>
            <a:ext cx="3073738" cy="2460999"/>
          </a:xfrm>
          <a:prstGeom prst="rect">
            <a:avLst/>
          </a:prstGeom>
          <a:noFill/>
          <a:ln>
            <a:noFill/>
          </a:ln>
        </p:spPr>
      </p:pic>
      <p:pic>
        <p:nvPicPr>
          <p:cNvPr id="2007" name="Google Shape;2007;g27f7a576e42_0_1094"/>
          <p:cNvPicPr preferRelativeResize="0"/>
          <p:nvPr/>
        </p:nvPicPr>
        <p:blipFill>
          <a:blip r:embed="rId4">
            <a:alphaModFix/>
          </a:blip>
          <a:stretch>
            <a:fillRect/>
          </a:stretch>
        </p:blipFill>
        <p:spPr>
          <a:xfrm>
            <a:off x="1051007" y="4250463"/>
            <a:ext cx="3273515" cy="2455136"/>
          </a:xfrm>
          <a:prstGeom prst="rect">
            <a:avLst/>
          </a:prstGeom>
          <a:noFill/>
          <a:ln>
            <a:noFill/>
          </a:ln>
        </p:spPr>
      </p:pic>
      <p:pic>
        <p:nvPicPr>
          <p:cNvPr id="2008" name="Google Shape;2008;g27f7a576e42_0_1094"/>
          <p:cNvPicPr preferRelativeResize="0"/>
          <p:nvPr/>
        </p:nvPicPr>
        <p:blipFill>
          <a:blip r:embed="rId5">
            <a:alphaModFix/>
          </a:blip>
          <a:stretch>
            <a:fillRect/>
          </a:stretch>
        </p:blipFill>
        <p:spPr>
          <a:xfrm>
            <a:off x="1038030" y="1648793"/>
            <a:ext cx="3265695" cy="2449271"/>
          </a:xfrm>
          <a:prstGeom prst="rect">
            <a:avLst/>
          </a:prstGeom>
          <a:noFill/>
          <a:ln>
            <a:noFill/>
          </a:ln>
        </p:spPr>
      </p:pic>
      <p:pic>
        <p:nvPicPr>
          <p:cNvPr id="2009" name="Google Shape;2009;g27f7a576e42_0_1094"/>
          <p:cNvPicPr preferRelativeResize="0"/>
          <p:nvPr/>
        </p:nvPicPr>
        <p:blipFill>
          <a:blip r:embed="rId6">
            <a:alphaModFix/>
          </a:blip>
          <a:stretch>
            <a:fillRect/>
          </a:stretch>
        </p:blipFill>
        <p:spPr>
          <a:xfrm>
            <a:off x="5537996" y="1758618"/>
            <a:ext cx="3335630" cy="2223753"/>
          </a:xfrm>
          <a:prstGeom prst="rect">
            <a:avLst/>
          </a:prstGeom>
          <a:noFill/>
          <a:ln>
            <a:noFill/>
          </a:ln>
        </p:spPr>
      </p:pic>
    </p:spTree>
  </p:cSld>
  <p:clrMapOvr>
    <a:masterClrMapping/>
  </p:clrMapOvr>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4" name="Shape 2014"/>
        <p:cNvGrpSpPr/>
        <p:nvPr/>
      </p:nvGrpSpPr>
      <p:grpSpPr>
        <a:xfrm>
          <a:off x="0" y="0"/>
          <a:ext cx="0" cy="0"/>
          <a:chOff x="0" y="0"/>
          <a:chExt cx="0" cy="0"/>
        </a:xfrm>
      </p:grpSpPr>
      <p:sp>
        <p:nvSpPr>
          <p:cNvPr id="2015" name="Google Shape;2015;g27f7a576e42_0_1114"/>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16" name="Google Shape;2016;g27f7a576e42_0_1114"/>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2017" name="Google Shape;2017;g27f7a576e42_0_1114"/>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2018" name="Google Shape;2018;g27f7a576e42_0_1114"/>
          <p:cNvCxnSpPr>
            <a:stCxn id="2019" idx="4"/>
            <a:endCxn id="201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2020" name="Google Shape;2020;g27f7a576e42_0_1114"/>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2021" name="Google Shape;2021;g27f7a576e42_0_1114"/>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2019" name="Google Shape;2019;g27f7a576e42_0_1114"/>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2022" name="Google Shape;2022;g27f7a576e42_0_1114"/>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2023" name="Google Shape;2023;g27f7a576e42_0_1114"/>
          <p:cNvCxnSpPr>
            <a:stCxn id="2024" idx="4"/>
            <a:endCxn id="2015"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2025" name="Google Shape;2025;g27f7a576e42_0_1114"/>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2026" name="Google Shape;2026;g27f7a576e42_0_1114"/>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2024" name="Google Shape;2024;g27f7a576e42_0_1114"/>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27" name="Google Shape;2027;g27f7a576e42_0_1114"/>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Motion</a:t>
            </a:r>
            <a:endParaRPr b="0" i="0" sz="700" u="none" cap="none" strike="noStrike">
              <a:solidFill>
                <a:srgbClr val="000000"/>
              </a:solidFill>
              <a:latin typeface="Arial"/>
              <a:ea typeface="Arial"/>
              <a:cs typeface="Arial"/>
              <a:sym typeface="Arial"/>
            </a:endParaRPr>
          </a:p>
        </p:txBody>
      </p:sp>
      <p:sp>
        <p:nvSpPr>
          <p:cNvPr id="2028" name="Google Shape;2028;g27f7a576e42_0_1114"/>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2029" name="Google Shape;2029;g27f7a576e42_0_1114"/>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2030" name="Google Shape;2030;g27f7a576e42_0_1114"/>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2031" name="Google Shape;2031;g27f7a576e42_0_1114"/>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m</a:t>
            </a:r>
            <a:r>
              <a:rPr lang="en-US" sz="1800">
                <a:latin typeface="Helvetica Neue Light"/>
                <a:ea typeface="Helvetica Neue Light"/>
                <a:cs typeface="Helvetica Neue Light"/>
                <a:sym typeface="Helvetica Neue Light"/>
              </a:rPr>
              <a:t>otion</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pic>
        <p:nvPicPr>
          <p:cNvPr id="2032" name="Google Shape;2032;g27f7a576e42_0_1114"/>
          <p:cNvPicPr preferRelativeResize="0"/>
          <p:nvPr/>
        </p:nvPicPr>
        <p:blipFill>
          <a:blip r:embed="rId3">
            <a:alphaModFix/>
          </a:blip>
          <a:stretch>
            <a:fillRect/>
          </a:stretch>
        </p:blipFill>
        <p:spPr>
          <a:xfrm>
            <a:off x="5949500" y="1070800"/>
            <a:ext cx="2688750" cy="1792500"/>
          </a:xfrm>
          <a:prstGeom prst="rect">
            <a:avLst/>
          </a:prstGeom>
          <a:noFill/>
          <a:ln>
            <a:noFill/>
          </a:ln>
        </p:spPr>
      </p:pic>
    </p:spTree>
  </p:cSld>
  <p:clrMapOvr>
    <a:masterClrMapping/>
  </p:clrMapOvr>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7" name="Shape 2037"/>
        <p:cNvGrpSpPr/>
        <p:nvPr/>
      </p:nvGrpSpPr>
      <p:grpSpPr>
        <a:xfrm>
          <a:off x="0" y="0"/>
          <a:ext cx="0" cy="0"/>
          <a:chOff x="0" y="0"/>
          <a:chExt cx="0" cy="0"/>
        </a:xfrm>
      </p:grpSpPr>
      <p:sp>
        <p:nvSpPr>
          <p:cNvPr id="2038" name="Google Shape;2038;g27f7a576e42_0_113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2039" name="Google Shape;2039;g27f7a576e42_0_113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2040" name="Google Shape;2040;g27f7a576e42_0_1136"/>
          <p:cNvCxnSpPr>
            <a:stCxn id="2041" idx="4"/>
            <a:endCxn id="2038"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2042" name="Google Shape;2042;g27f7a576e42_0_113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2043" name="Google Shape;2043;g27f7a576e42_0_113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2041" name="Google Shape;2041;g27f7a576e42_0_113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044" name="Google Shape;2044;g27f7a576e42_0_1136"/>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Motion</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2045" name="Google Shape;2045;g27f7a576e42_0_1136"/>
          <p:cNvSpPr txBox="1"/>
          <p:nvPr/>
        </p:nvSpPr>
        <p:spPr>
          <a:xfrm>
            <a:off x="1073532" y="52692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Moving from one place to another</a:t>
            </a:r>
            <a:endParaRPr b="0" i="0" sz="1400" u="none" cap="none" strike="noStrike">
              <a:solidFill>
                <a:srgbClr val="434343"/>
              </a:solidFill>
              <a:latin typeface="Arial"/>
              <a:ea typeface="Arial"/>
              <a:cs typeface="Arial"/>
              <a:sym typeface="Arial"/>
            </a:endParaRPr>
          </a:p>
        </p:txBody>
      </p:sp>
      <p:sp>
        <p:nvSpPr>
          <p:cNvPr id="2046" name="Google Shape;2046;g27f7a576e42_0_1136"/>
          <p:cNvSpPr txBox="1"/>
          <p:nvPr/>
        </p:nvSpPr>
        <p:spPr>
          <a:xfrm>
            <a:off x="1073532" y="417942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When an object stands still</a:t>
            </a:r>
            <a:r>
              <a:rPr b="0" i="0" lang="en-US" sz="2400" u="none" cap="none" strike="noStrike">
                <a:solidFill>
                  <a:srgbClr val="434343"/>
                </a:solidFill>
                <a:latin typeface="Helvetica Neue Light"/>
                <a:ea typeface="Helvetica Neue Light"/>
                <a:cs typeface="Helvetica Neue Light"/>
                <a:sym typeface="Helvetica Neue Light"/>
              </a:rPr>
              <a:t> </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2047" name="Google Shape;2047;g27f7a576e42_0_1136"/>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2048" name="Google Shape;2048;g27f7a576e42_0_1136"/>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Where an object points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2049" name="Google Shape;2049;g27f7a576e42_0_1136"/>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2050" name="Google Shape;2050;g27f7a576e42_0_1136"/>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2051" name="Google Shape;2051;g27f7a576e42_0_1136"/>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2052" name="Google Shape;2052;g27f7a576e42_0_1136"/>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2053" name="Google Shape;2053;g27f7a576e42_0_1136"/>
          <p:cNvSpPr txBox="1"/>
          <p:nvPr/>
        </p:nvSpPr>
        <p:spPr>
          <a:xfrm>
            <a:off x="1073532" y="30895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weight of an object</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8" name="Shape 2058"/>
        <p:cNvGrpSpPr/>
        <p:nvPr/>
      </p:nvGrpSpPr>
      <p:grpSpPr>
        <a:xfrm>
          <a:off x="0" y="0"/>
          <a:ext cx="0" cy="0"/>
          <a:chOff x="0" y="0"/>
          <a:chExt cx="0" cy="0"/>
        </a:xfrm>
      </p:grpSpPr>
      <p:sp>
        <p:nvSpPr>
          <p:cNvPr id="2059" name="Google Shape;2059;g27f7a576e42_0_115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2060" name="Google Shape;2060;g27f7a576e42_0_115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2061" name="Google Shape;2061;g27f7a576e42_0_1156"/>
          <p:cNvCxnSpPr>
            <a:stCxn id="2062" idx="4"/>
            <a:endCxn id="205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2063" name="Google Shape;2063;g27f7a576e42_0_115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2064" name="Google Shape;2064;g27f7a576e42_0_115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2062" name="Google Shape;2062;g27f7a576e42_0_115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065" name="Google Shape;2065;g27f7a576e42_0_1156"/>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2066" name="Google Shape;2066;g27f7a576e42_0_1156"/>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2067" name="Google Shape;2067;g27f7a576e42_0_1156"/>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2068" name="Google Shape;2068;g27f7a576e42_0_1156"/>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2069" name="Google Shape;2069;g27f7a576e42_0_1156"/>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2070" name="Google Shape;2070;g27f7a576e42_0_1156"/>
          <p:cNvSpPr/>
          <p:nvPr/>
        </p:nvSpPr>
        <p:spPr>
          <a:xfrm>
            <a:off x="393325" y="5024500"/>
            <a:ext cx="5378400" cy="10158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1" name="Google Shape;2071;g27f7a576e42_0_1156"/>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Motion</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2072" name="Google Shape;2072;g27f7a576e42_0_1156"/>
          <p:cNvSpPr txBox="1"/>
          <p:nvPr/>
        </p:nvSpPr>
        <p:spPr>
          <a:xfrm>
            <a:off x="1073532" y="52692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Moving from one place to another</a:t>
            </a:r>
            <a:endParaRPr b="0" i="0" sz="1400" u="none" cap="none" strike="noStrike">
              <a:solidFill>
                <a:srgbClr val="434343"/>
              </a:solidFill>
              <a:latin typeface="Arial"/>
              <a:ea typeface="Arial"/>
              <a:cs typeface="Arial"/>
              <a:sym typeface="Arial"/>
            </a:endParaRPr>
          </a:p>
        </p:txBody>
      </p:sp>
      <p:sp>
        <p:nvSpPr>
          <p:cNvPr id="2073" name="Google Shape;2073;g27f7a576e42_0_1156"/>
          <p:cNvSpPr txBox="1"/>
          <p:nvPr/>
        </p:nvSpPr>
        <p:spPr>
          <a:xfrm>
            <a:off x="1073532" y="417942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When an object stands still</a:t>
            </a:r>
            <a:r>
              <a:rPr b="0" i="0" lang="en-US" sz="2400" u="none" cap="none" strike="noStrike">
                <a:solidFill>
                  <a:srgbClr val="434343"/>
                </a:solidFill>
                <a:latin typeface="Helvetica Neue Light"/>
                <a:ea typeface="Helvetica Neue Light"/>
                <a:cs typeface="Helvetica Neue Light"/>
                <a:sym typeface="Helvetica Neue Light"/>
              </a:rPr>
              <a:t> </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2074" name="Google Shape;2074;g27f7a576e42_0_1156"/>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Where an object points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2075" name="Google Shape;2075;g27f7a576e42_0_1156"/>
          <p:cNvSpPr txBox="1"/>
          <p:nvPr/>
        </p:nvSpPr>
        <p:spPr>
          <a:xfrm>
            <a:off x="1073532" y="30895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weight of an object</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0" name="Shape 2080"/>
        <p:cNvGrpSpPr/>
        <p:nvPr/>
      </p:nvGrpSpPr>
      <p:grpSpPr>
        <a:xfrm>
          <a:off x="0" y="0"/>
          <a:ext cx="0" cy="0"/>
          <a:chOff x="0" y="0"/>
          <a:chExt cx="0" cy="0"/>
        </a:xfrm>
      </p:grpSpPr>
      <p:sp>
        <p:nvSpPr>
          <p:cNvPr id="2081" name="Google Shape;2081;g27f7a576e42_0_1177"/>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82" name="Google Shape;2082;g27f7a576e42_0_1177"/>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2083" name="Google Shape;2083;g27f7a576e42_0_1177"/>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2084" name="Google Shape;2084;g27f7a576e42_0_1177"/>
          <p:cNvCxnSpPr>
            <a:stCxn id="2085" idx="4"/>
            <a:endCxn id="2082"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2086" name="Google Shape;2086;g27f7a576e42_0_1177"/>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2087" name="Google Shape;2087;g27f7a576e42_0_1177"/>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2085" name="Google Shape;2085;g27f7a576e42_0_1177"/>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2088" name="Google Shape;2088;g27f7a576e42_0_1177"/>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2089" name="Google Shape;2089;g27f7a576e42_0_1177"/>
          <p:cNvCxnSpPr>
            <a:stCxn id="2090" idx="4"/>
            <a:endCxn id="2081"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2091" name="Google Shape;2091;g27f7a576e42_0_1177"/>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2092" name="Google Shape;2092;g27f7a576e42_0_1177"/>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2090" name="Google Shape;2090;g27f7a576e42_0_1177"/>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93" name="Google Shape;2093;g27f7a576e42_0_1177"/>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Motion</a:t>
            </a:r>
            <a:endParaRPr b="0" i="0" sz="700" u="none" cap="none" strike="noStrike">
              <a:solidFill>
                <a:srgbClr val="000000"/>
              </a:solidFill>
              <a:latin typeface="Arial"/>
              <a:ea typeface="Arial"/>
              <a:cs typeface="Arial"/>
              <a:sym typeface="Arial"/>
            </a:endParaRPr>
          </a:p>
        </p:txBody>
      </p:sp>
      <p:sp>
        <p:nvSpPr>
          <p:cNvPr id="2094" name="Google Shape;2094;g27f7a576e42_0_1177"/>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2095" name="Google Shape;2095;g27f7a576e42_0_1177"/>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2096" name="Google Shape;2096;g27f7a576e42_0_1177"/>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2097" name="Google Shape;2097;g27f7a576e42_0_1177"/>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m</a:t>
            </a:r>
            <a:r>
              <a:rPr lang="en-US" sz="1800">
                <a:latin typeface="Helvetica Neue Light"/>
                <a:ea typeface="Helvetica Neue Light"/>
                <a:cs typeface="Helvetica Neue Light"/>
                <a:sym typeface="Helvetica Neue Light"/>
              </a:rPr>
              <a:t>otion</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
        <p:nvSpPr>
          <p:cNvPr id="2098" name="Google Shape;2098;g27f7a576e42_0_1177"/>
          <p:cNvSpPr txBox="1"/>
          <p:nvPr/>
        </p:nvSpPr>
        <p:spPr>
          <a:xfrm>
            <a:off x="639350" y="1528400"/>
            <a:ext cx="3582000" cy="861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200"/>
              <a:buFont typeface="Arial"/>
              <a:buNone/>
            </a:pPr>
            <a:r>
              <a:rPr lang="en-US" sz="2200">
                <a:solidFill>
                  <a:schemeClr val="dk1"/>
                </a:solidFill>
                <a:latin typeface="Calibri"/>
                <a:ea typeface="Calibri"/>
                <a:cs typeface="Calibri"/>
                <a:sym typeface="Calibri"/>
              </a:rPr>
              <a:t>Moving from one place to another</a:t>
            </a:r>
            <a:endParaRPr b="0" i="0" sz="2200" u="none" cap="none" strike="noStrike">
              <a:solidFill>
                <a:srgbClr val="000000"/>
              </a:solidFill>
              <a:latin typeface="Arial"/>
              <a:ea typeface="Arial"/>
              <a:cs typeface="Arial"/>
              <a:sym typeface="Arial"/>
            </a:endParaRPr>
          </a:p>
        </p:txBody>
      </p:sp>
      <p:pic>
        <p:nvPicPr>
          <p:cNvPr id="2099" name="Google Shape;2099;g27f7a576e42_0_1177"/>
          <p:cNvPicPr preferRelativeResize="0"/>
          <p:nvPr/>
        </p:nvPicPr>
        <p:blipFill>
          <a:blip r:embed="rId3">
            <a:alphaModFix/>
          </a:blip>
          <a:stretch>
            <a:fillRect/>
          </a:stretch>
        </p:blipFill>
        <p:spPr>
          <a:xfrm>
            <a:off x="5949500" y="1070800"/>
            <a:ext cx="2688750" cy="1792500"/>
          </a:xfrm>
          <a:prstGeom prst="rect">
            <a:avLst/>
          </a:prstGeom>
          <a:noFill/>
          <a:ln>
            <a:noFill/>
          </a:ln>
        </p:spPr>
      </p:pic>
    </p:spTree>
  </p:cSld>
  <p:clrMapOvr>
    <a:masterClrMapping/>
  </p:clrMapOvr>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4" name="Shape 2104"/>
        <p:cNvGrpSpPr/>
        <p:nvPr/>
      </p:nvGrpSpPr>
      <p:grpSpPr>
        <a:xfrm>
          <a:off x="0" y="0"/>
          <a:ext cx="0" cy="0"/>
          <a:chOff x="0" y="0"/>
          <a:chExt cx="0" cy="0"/>
        </a:xfrm>
      </p:grpSpPr>
      <p:sp>
        <p:nvSpPr>
          <p:cNvPr id="2105" name="Google Shape;2105;g27f7a576e42_0_120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2106" name="Google Shape;2106;g27f7a576e42_0_120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2107" name="Google Shape;2107;g27f7a576e42_0_1200"/>
          <p:cNvCxnSpPr>
            <a:stCxn id="2108" idx="4"/>
            <a:endCxn id="2105"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2109" name="Google Shape;2109;g27f7a576e42_0_120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2110" name="Google Shape;2110;g27f7a576e42_0_120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2108" name="Google Shape;2108;g27f7a576e42_0_120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111" name="Google Shape;2111;g27f7a576e42_0_1200"/>
          <p:cNvSpPr txBox="1"/>
          <p:nvPr/>
        </p:nvSpPr>
        <p:spPr>
          <a:xfrm>
            <a:off x="738131" y="268426"/>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Motion</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2112" name="Google Shape;2112;g27f7a576e42_0_1200"/>
          <p:cNvSpPr txBox="1"/>
          <p:nvPr/>
        </p:nvSpPr>
        <p:spPr>
          <a:xfrm>
            <a:off x="1073532" y="49644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A cat that is taking a nap  </a:t>
            </a:r>
            <a:endParaRPr b="0" i="0" sz="1400" u="none" cap="none" strike="noStrike">
              <a:solidFill>
                <a:srgbClr val="434343"/>
              </a:solidFill>
              <a:latin typeface="Arial"/>
              <a:ea typeface="Arial"/>
              <a:cs typeface="Arial"/>
              <a:sym typeface="Arial"/>
            </a:endParaRPr>
          </a:p>
        </p:txBody>
      </p:sp>
      <p:sp>
        <p:nvSpPr>
          <p:cNvPr id="2113" name="Google Shape;2113;g27f7a576e42_0_1200"/>
          <p:cNvSpPr txBox="1"/>
          <p:nvPr/>
        </p:nvSpPr>
        <p:spPr>
          <a:xfrm>
            <a:off x="1090682" y="392094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shelf full of books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2114" name="Google Shape;2114;g27f7a576e42_0_1200"/>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2115" name="Google Shape;2115;g27f7a576e42_0_1200"/>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Water flowing over a waterfall</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2116" name="Google Shape;2116;g27f7a576e42_0_1200"/>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2117" name="Google Shape;2117;g27f7a576e42_0_1200"/>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2118" name="Google Shape;2118;g27f7a576e42_0_1200"/>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2119" name="Google Shape;2119;g27f7a576e42_0_1200"/>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2120" name="Google Shape;2120;g27f7a576e42_0_1200"/>
          <p:cNvSpPr txBox="1"/>
          <p:nvPr/>
        </p:nvSpPr>
        <p:spPr>
          <a:xfrm>
            <a:off x="1073532" y="29371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parked car</a:t>
            </a:r>
            <a:r>
              <a:rPr lang="en-US" sz="2400">
                <a:solidFill>
                  <a:srgbClr val="43464D"/>
                </a:solidFill>
                <a:latin typeface="Helvetica Neue Light"/>
                <a:ea typeface="Helvetica Neue Light"/>
                <a:cs typeface="Helvetica Neue Light"/>
                <a:sym typeface="Helvetica Neue Light"/>
              </a:rPr>
              <a:t> </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5" name="Shape 2125"/>
        <p:cNvGrpSpPr/>
        <p:nvPr/>
      </p:nvGrpSpPr>
      <p:grpSpPr>
        <a:xfrm>
          <a:off x="0" y="0"/>
          <a:ext cx="0" cy="0"/>
          <a:chOff x="0" y="0"/>
          <a:chExt cx="0" cy="0"/>
        </a:xfrm>
      </p:grpSpPr>
      <p:sp>
        <p:nvSpPr>
          <p:cNvPr id="2126" name="Google Shape;2126;g27f7a576e42_0_122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2127" name="Google Shape;2127;g27f7a576e42_0_122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2128" name="Google Shape;2128;g27f7a576e42_0_1220"/>
          <p:cNvCxnSpPr>
            <a:stCxn id="2129" idx="4"/>
            <a:endCxn id="212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2130" name="Google Shape;2130;g27f7a576e42_0_122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2131" name="Google Shape;2131;g27f7a576e42_0_122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2129" name="Google Shape;2129;g27f7a576e42_0_122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132" name="Google Shape;2132;g27f7a576e42_0_1220"/>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2133" name="Google Shape;2133;g27f7a576e42_0_1220"/>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2134" name="Google Shape;2134;g27f7a576e42_0_1220"/>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2135" name="Google Shape;2135;g27f7a576e42_0_1220"/>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2136" name="Google Shape;2136;g27f7a576e42_0_1220"/>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2137" name="Google Shape;2137;g27f7a576e42_0_1220"/>
          <p:cNvSpPr/>
          <p:nvPr/>
        </p:nvSpPr>
        <p:spPr>
          <a:xfrm>
            <a:off x="362275" y="1649700"/>
            <a:ext cx="4786500" cy="10158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8" name="Google Shape;2138;g27f7a576e42_0_1220"/>
          <p:cNvSpPr txBox="1"/>
          <p:nvPr/>
        </p:nvSpPr>
        <p:spPr>
          <a:xfrm>
            <a:off x="738131" y="268426"/>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Motion</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2139" name="Google Shape;2139;g27f7a576e42_0_1220"/>
          <p:cNvSpPr txBox="1"/>
          <p:nvPr/>
        </p:nvSpPr>
        <p:spPr>
          <a:xfrm>
            <a:off x="1073532" y="49644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A cat that is taking a nap  </a:t>
            </a:r>
            <a:endParaRPr b="0" i="0" sz="1400" u="none" cap="none" strike="noStrike">
              <a:solidFill>
                <a:srgbClr val="434343"/>
              </a:solidFill>
              <a:latin typeface="Arial"/>
              <a:ea typeface="Arial"/>
              <a:cs typeface="Arial"/>
              <a:sym typeface="Arial"/>
            </a:endParaRPr>
          </a:p>
        </p:txBody>
      </p:sp>
      <p:sp>
        <p:nvSpPr>
          <p:cNvPr id="2140" name="Google Shape;2140;g27f7a576e42_0_1220"/>
          <p:cNvSpPr txBox="1"/>
          <p:nvPr/>
        </p:nvSpPr>
        <p:spPr>
          <a:xfrm>
            <a:off x="1090682" y="392094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shelf full of books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2141" name="Google Shape;2141;g27f7a576e42_0_1220"/>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Water flowing over a waterfall</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2142" name="Google Shape;2142;g27f7a576e42_0_1220"/>
          <p:cNvSpPr txBox="1"/>
          <p:nvPr/>
        </p:nvSpPr>
        <p:spPr>
          <a:xfrm>
            <a:off x="1073532" y="29371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parked car </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descr="Artificial Intelligence" id="250" name="Google Shape;250;g27e576c1a67_0_736"/>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1" name="Google Shape;251;g27e576c1a67_0_736"/>
          <p:cNvPicPr preferRelativeResize="0"/>
          <p:nvPr/>
        </p:nvPicPr>
        <p:blipFill>
          <a:blip r:embed="rId4">
            <a:alphaModFix/>
          </a:blip>
          <a:stretch>
            <a:fillRect/>
          </a:stretch>
        </p:blipFill>
        <p:spPr>
          <a:xfrm>
            <a:off x="4715450" y="1531326"/>
            <a:ext cx="3989425" cy="3989425"/>
          </a:xfrm>
          <a:prstGeom prst="rect">
            <a:avLst/>
          </a:prstGeom>
          <a:noFill/>
          <a:ln>
            <a:noFill/>
          </a:ln>
        </p:spPr>
      </p:pic>
      <p:pic>
        <p:nvPicPr>
          <p:cNvPr id="252" name="Google Shape;252;g27e576c1a67_0_736"/>
          <p:cNvPicPr preferRelativeResize="0"/>
          <p:nvPr/>
        </p:nvPicPr>
        <p:blipFill>
          <a:blip r:embed="rId5">
            <a:alphaModFix/>
          </a:blip>
          <a:stretch>
            <a:fillRect/>
          </a:stretch>
        </p:blipFill>
        <p:spPr>
          <a:xfrm>
            <a:off x="646075" y="1491350"/>
            <a:ext cx="4069375" cy="4069375"/>
          </a:xfrm>
          <a:prstGeom prst="rect">
            <a:avLst/>
          </a:prstGeom>
          <a:noFill/>
          <a:ln>
            <a:noFill/>
          </a:ln>
        </p:spPr>
      </p:pic>
    </p:spTree>
  </p:cSld>
  <p:clrMapOvr>
    <a:masterClrMapping/>
  </p:clrMapOvr>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7" name="Shape 2147"/>
        <p:cNvGrpSpPr/>
        <p:nvPr/>
      </p:nvGrpSpPr>
      <p:grpSpPr>
        <a:xfrm>
          <a:off x="0" y="0"/>
          <a:ext cx="0" cy="0"/>
          <a:chOff x="0" y="0"/>
          <a:chExt cx="0" cy="0"/>
        </a:xfrm>
      </p:grpSpPr>
      <p:sp>
        <p:nvSpPr>
          <p:cNvPr id="2148" name="Google Shape;2148;g27f7a576e42_0_1241"/>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149" name="Google Shape;2149;g27f7a576e42_0_124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2150" name="Google Shape;2150;g27f7a576e42_0_124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2151" name="Google Shape;2151;g27f7a576e42_0_1241"/>
          <p:cNvCxnSpPr>
            <a:stCxn id="2152" idx="4"/>
            <a:endCxn id="214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2153" name="Google Shape;2153;g27f7a576e42_0_124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2154" name="Google Shape;2154;g27f7a576e42_0_124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2152" name="Google Shape;2152;g27f7a576e42_0_124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2155" name="Google Shape;2155;g27f7a576e42_0_1241"/>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2156" name="Google Shape;2156;g27f7a576e42_0_1241"/>
          <p:cNvCxnSpPr>
            <a:stCxn id="2157" idx="4"/>
            <a:endCxn id="2148"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2158" name="Google Shape;2158;g27f7a576e42_0_1241"/>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2159" name="Google Shape;2159;g27f7a576e42_0_1241"/>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2157" name="Google Shape;2157;g27f7a576e42_0_1241"/>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160" name="Google Shape;2160;g27f7a576e42_0_1241"/>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2161" name="Google Shape;2161;g27f7a576e42_0_1241"/>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2162" name="Google Shape;2162;g27f7a576e42_0_1241"/>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2163" name="Google Shape;2163;g27f7a576e42_0_1241"/>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m</a:t>
            </a:r>
            <a:r>
              <a:rPr lang="en-US" sz="1800">
                <a:latin typeface="Helvetica Neue Light"/>
                <a:ea typeface="Helvetica Neue Light"/>
                <a:cs typeface="Helvetica Neue Light"/>
                <a:sym typeface="Helvetica Neue Light"/>
              </a:rPr>
              <a:t>otion</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
        <p:nvSpPr>
          <p:cNvPr id="2164" name="Google Shape;2164;g27f7a576e42_0_1241"/>
          <p:cNvSpPr txBox="1"/>
          <p:nvPr/>
        </p:nvSpPr>
        <p:spPr>
          <a:xfrm>
            <a:off x="785475" y="4846925"/>
            <a:ext cx="3000000" cy="923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dk1"/>
                </a:solidFill>
                <a:latin typeface="Calibri"/>
                <a:ea typeface="Calibri"/>
                <a:cs typeface="Calibri"/>
                <a:sym typeface="Calibri"/>
              </a:rPr>
              <a:t>Water flowing over a waterfall</a:t>
            </a:r>
            <a:endParaRPr b="0" i="0" sz="2400" u="none" cap="none" strike="noStrike">
              <a:solidFill>
                <a:srgbClr val="000000"/>
              </a:solidFill>
              <a:latin typeface="Arial"/>
              <a:ea typeface="Arial"/>
              <a:cs typeface="Arial"/>
              <a:sym typeface="Arial"/>
            </a:endParaRPr>
          </a:p>
        </p:txBody>
      </p:sp>
      <p:sp>
        <p:nvSpPr>
          <p:cNvPr id="2165" name="Google Shape;2165;g27f7a576e42_0_1241"/>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Motion</a:t>
            </a:r>
            <a:endParaRPr b="0" i="0" sz="700" u="none" cap="none" strike="noStrike">
              <a:solidFill>
                <a:srgbClr val="000000"/>
              </a:solidFill>
              <a:latin typeface="Arial"/>
              <a:ea typeface="Arial"/>
              <a:cs typeface="Arial"/>
              <a:sym typeface="Arial"/>
            </a:endParaRPr>
          </a:p>
        </p:txBody>
      </p:sp>
      <p:sp>
        <p:nvSpPr>
          <p:cNvPr id="2166" name="Google Shape;2166;g27f7a576e42_0_1241"/>
          <p:cNvSpPr txBox="1"/>
          <p:nvPr/>
        </p:nvSpPr>
        <p:spPr>
          <a:xfrm>
            <a:off x="639350" y="1528400"/>
            <a:ext cx="3582000" cy="861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200"/>
              <a:buFont typeface="Arial"/>
              <a:buNone/>
            </a:pPr>
            <a:r>
              <a:rPr lang="en-US" sz="2200">
                <a:solidFill>
                  <a:schemeClr val="dk1"/>
                </a:solidFill>
                <a:latin typeface="Calibri"/>
                <a:ea typeface="Calibri"/>
                <a:cs typeface="Calibri"/>
                <a:sym typeface="Calibri"/>
              </a:rPr>
              <a:t>Moving from one place to another</a:t>
            </a:r>
            <a:endParaRPr b="0" i="0" sz="2200" u="none" cap="none" strike="noStrike">
              <a:solidFill>
                <a:srgbClr val="000000"/>
              </a:solidFill>
              <a:latin typeface="Arial"/>
              <a:ea typeface="Arial"/>
              <a:cs typeface="Arial"/>
              <a:sym typeface="Arial"/>
            </a:endParaRPr>
          </a:p>
        </p:txBody>
      </p:sp>
      <p:pic>
        <p:nvPicPr>
          <p:cNvPr id="2167" name="Google Shape;2167;g27f7a576e42_0_1241"/>
          <p:cNvPicPr preferRelativeResize="0"/>
          <p:nvPr/>
        </p:nvPicPr>
        <p:blipFill>
          <a:blip r:embed="rId3">
            <a:alphaModFix/>
          </a:blip>
          <a:stretch>
            <a:fillRect/>
          </a:stretch>
        </p:blipFill>
        <p:spPr>
          <a:xfrm>
            <a:off x="5949500" y="1070800"/>
            <a:ext cx="2688750" cy="1792500"/>
          </a:xfrm>
          <a:prstGeom prst="rect">
            <a:avLst/>
          </a:prstGeom>
          <a:noFill/>
          <a:ln>
            <a:noFill/>
          </a:ln>
        </p:spPr>
      </p:pic>
    </p:spTree>
  </p:cSld>
  <p:clrMapOvr>
    <a:masterClrMapping/>
  </p:clrMapOvr>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2" name="Shape 2172"/>
        <p:cNvGrpSpPr/>
        <p:nvPr/>
      </p:nvGrpSpPr>
      <p:grpSpPr>
        <a:xfrm>
          <a:off x="0" y="0"/>
          <a:ext cx="0" cy="0"/>
          <a:chOff x="0" y="0"/>
          <a:chExt cx="0" cy="0"/>
        </a:xfrm>
      </p:grpSpPr>
      <p:sp>
        <p:nvSpPr>
          <p:cNvPr id="2173" name="Google Shape;2173;g27f7a576e42_0_1265"/>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2174" name="Google Shape;2174;g27f7a576e42_0_1265"/>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2175" name="Google Shape;2175;g27f7a576e42_0_1265"/>
          <p:cNvCxnSpPr>
            <a:stCxn id="2176" idx="4"/>
            <a:endCxn id="2173"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2177" name="Google Shape;2177;g27f7a576e42_0_1265"/>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2178" name="Google Shape;2178;g27f7a576e42_0_1265"/>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2176" name="Google Shape;2176;g27f7a576e42_0_1265"/>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179" name="Google Shape;2179;g27f7a576e42_0_1265"/>
          <p:cNvSpPr txBox="1"/>
          <p:nvPr/>
        </p:nvSpPr>
        <p:spPr>
          <a:xfrm>
            <a:off x="485400" y="355700"/>
            <a:ext cx="8462100" cy="100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does </a:t>
            </a:r>
            <a:r>
              <a:rPr i="1" lang="en-US" sz="2900">
                <a:latin typeface="Calibri"/>
                <a:ea typeface="Calibri"/>
                <a:cs typeface="Calibri"/>
                <a:sym typeface="Calibri"/>
              </a:rPr>
              <a:t>motion</a:t>
            </a:r>
            <a:r>
              <a:rPr b="0" i="1" lang="en-US" sz="2900" u="none" cap="none" strike="noStrike">
                <a:solidFill>
                  <a:srgbClr val="000000"/>
                </a:solidFill>
                <a:latin typeface="Calibri"/>
                <a:ea typeface="Calibri"/>
                <a:cs typeface="Calibri"/>
                <a:sym typeface="Calibri"/>
              </a:rPr>
              <a:t> 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2180" name="Google Shape;2180;g27f7a576e42_0_1265"/>
          <p:cNvSpPr txBox="1"/>
          <p:nvPr/>
        </p:nvSpPr>
        <p:spPr>
          <a:xfrm>
            <a:off x="1073532" y="4122690"/>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Motion helps us get out of bed and get to school</a:t>
            </a:r>
            <a:endParaRPr b="0" i="0" sz="2200" u="none" cap="none" strike="noStrike">
              <a:solidFill>
                <a:srgbClr val="434343"/>
              </a:solidFill>
              <a:latin typeface="Arial"/>
              <a:ea typeface="Arial"/>
              <a:cs typeface="Arial"/>
              <a:sym typeface="Arial"/>
            </a:endParaRPr>
          </a:p>
        </p:txBody>
      </p:sp>
      <p:sp>
        <p:nvSpPr>
          <p:cNvPr id="2181" name="Google Shape;2181;g27f7a576e42_0_1265"/>
          <p:cNvSpPr txBox="1"/>
          <p:nvPr/>
        </p:nvSpPr>
        <p:spPr>
          <a:xfrm>
            <a:off x="1073532" y="2765920"/>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Motion gives us the </a:t>
            </a:r>
            <a:r>
              <a:rPr lang="en-US" sz="2200">
                <a:solidFill>
                  <a:srgbClr val="43464D"/>
                </a:solidFill>
                <a:latin typeface="Helvetica Neue Light"/>
                <a:ea typeface="Helvetica Neue Light"/>
                <a:cs typeface="Helvetica Neue Light"/>
                <a:sym typeface="Helvetica Neue Light"/>
              </a:rPr>
              <a:t>ability to understand books</a:t>
            </a:r>
            <a:r>
              <a:rPr lang="en-US" sz="2200">
                <a:solidFill>
                  <a:srgbClr val="43464D"/>
                </a:solidFill>
                <a:latin typeface="Helvetica Neue Light"/>
                <a:ea typeface="Helvetica Neue Light"/>
                <a:cs typeface="Helvetica Neue Light"/>
                <a:sym typeface="Helvetica Neue Light"/>
              </a:rPr>
              <a:t> </a:t>
            </a:r>
            <a:r>
              <a:rPr lang="en-US" sz="2200">
                <a:solidFill>
                  <a:srgbClr val="43464D"/>
                </a:solidFill>
                <a:latin typeface="Helvetica Neue Light"/>
                <a:ea typeface="Helvetica Neue Light"/>
                <a:cs typeface="Helvetica Neue Light"/>
                <a:sym typeface="Helvetica Neue Light"/>
              </a:rPr>
              <a:t> </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2182" name="Google Shape;2182;g27f7a576e42_0_1265"/>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2183" name="Google Shape;2183;g27f7a576e42_0_1265"/>
          <p:cNvSpPr txBox="1"/>
          <p:nvPr/>
        </p:nvSpPr>
        <p:spPr>
          <a:xfrm>
            <a:off x="1073532" y="1635008"/>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Motion helps us sleep every night</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2184" name="Google Shape;2184;g27f7a576e42_0_1265"/>
          <p:cNvSpPr txBox="1"/>
          <p:nvPr/>
        </p:nvSpPr>
        <p:spPr>
          <a:xfrm>
            <a:off x="380509" y="16084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2185" name="Google Shape;2185;g27f7a576e42_0_1265"/>
          <p:cNvSpPr txBox="1"/>
          <p:nvPr/>
        </p:nvSpPr>
        <p:spPr>
          <a:xfrm>
            <a:off x="380508" y="28104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2186" name="Google Shape;2186;g27f7a576e42_0_1265"/>
          <p:cNvSpPr txBox="1"/>
          <p:nvPr/>
        </p:nvSpPr>
        <p:spPr>
          <a:xfrm>
            <a:off x="393332" y="41842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2187" name="Google Shape;2187;g27f7a576e42_0_1265"/>
          <p:cNvSpPr txBox="1"/>
          <p:nvPr/>
        </p:nvSpPr>
        <p:spPr>
          <a:xfrm>
            <a:off x="393330" y="55139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2188" name="Google Shape;2188;g27f7a576e42_0_1265"/>
          <p:cNvSpPr txBox="1"/>
          <p:nvPr/>
        </p:nvSpPr>
        <p:spPr>
          <a:xfrm>
            <a:off x="1073532" y="5356215"/>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Motion helps us do math problems</a:t>
            </a:r>
            <a:endParaRPr b="0" i="0" sz="2200" u="none" cap="none" strike="noStrike">
              <a:solidFill>
                <a:srgbClr val="434343"/>
              </a:solidFill>
              <a:latin typeface="Arial"/>
              <a:ea typeface="Arial"/>
              <a:cs typeface="Arial"/>
              <a:sym typeface="Arial"/>
            </a:endParaRPr>
          </a:p>
        </p:txBody>
      </p:sp>
    </p:spTree>
  </p:cSld>
  <p:clrMapOvr>
    <a:masterClrMapping/>
  </p:clrMapOvr>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3" name="Shape 2193"/>
        <p:cNvGrpSpPr/>
        <p:nvPr/>
      </p:nvGrpSpPr>
      <p:grpSpPr>
        <a:xfrm>
          <a:off x="0" y="0"/>
          <a:ext cx="0" cy="0"/>
          <a:chOff x="0" y="0"/>
          <a:chExt cx="0" cy="0"/>
        </a:xfrm>
      </p:grpSpPr>
      <p:sp>
        <p:nvSpPr>
          <p:cNvPr id="2194" name="Google Shape;2194;g27f7a576e42_0_1285"/>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2195" name="Google Shape;2195;g27f7a576e42_0_1285"/>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2196" name="Google Shape;2196;g27f7a576e42_0_1285"/>
          <p:cNvCxnSpPr>
            <a:stCxn id="2197" idx="4"/>
            <a:endCxn id="219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2198" name="Google Shape;2198;g27f7a576e42_0_1285"/>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2199" name="Google Shape;2199;g27f7a576e42_0_1285"/>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2197" name="Google Shape;2197;g27f7a576e42_0_1285"/>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200" name="Google Shape;2200;g27f7a576e42_0_1285"/>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2201" name="Google Shape;2201;g27f7a576e42_0_1285"/>
          <p:cNvSpPr txBox="1"/>
          <p:nvPr/>
        </p:nvSpPr>
        <p:spPr>
          <a:xfrm>
            <a:off x="380509" y="16084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2202" name="Google Shape;2202;g27f7a576e42_0_1285"/>
          <p:cNvSpPr txBox="1"/>
          <p:nvPr/>
        </p:nvSpPr>
        <p:spPr>
          <a:xfrm>
            <a:off x="380508" y="28104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2203" name="Google Shape;2203;g27f7a576e42_0_1285"/>
          <p:cNvSpPr txBox="1"/>
          <p:nvPr/>
        </p:nvSpPr>
        <p:spPr>
          <a:xfrm>
            <a:off x="393332" y="41842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2204" name="Google Shape;2204;g27f7a576e42_0_1285"/>
          <p:cNvSpPr txBox="1"/>
          <p:nvPr/>
        </p:nvSpPr>
        <p:spPr>
          <a:xfrm>
            <a:off x="393330" y="55139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2205" name="Google Shape;2205;g27f7a576e42_0_1285"/>
          <p:cNvSpPr/>
          <p:nvPr/>
        </p:nvSpPr>
        <p:spPr>
          <a:xfrm>
            <a:off x="335100" y="4025875"/>
            <a:ext cx="6846300" cy="9192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6" name="Google Shape;2206;g27f7a576e42_0_1285"/>
          <p:cNvSpPr txBox="1"/>
          <p:nvPr/>
        </p:nvSpPr>
        <p:spPr>
          <a:xfrm>
            <a:off x="485400" y="355700"/>
            <a:ext cx="8462100" cy="100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does </a:t>
            </a:r>
            <a:r>
              <a:rPr i="1" lang="en-US" sz="2900">
                <a:latin typeface="Calibri"/>
                <a:ea typeface="Calibri"/>
                <a:cs typeface="Calibri"/>
                <a:sym typeface="Calibri"/>
              </a:rPr>
              <a:t>motion</a:t>
            </a:r>
            <a:r>
              <a:rPr b="0" i="1" lang="en-US" sz="2900" u="none" cap="none" strike="noStrike">
                <a:solidFill>
                  <a:srgbClr val="000000"/>
                </a:solidFill>
                <a:latin typeface="Calibri"/>
                <a:ea typeface="Calibri"/>
                <a:cs typeface="Calibri"/>
                <a:sym typeface="Calibri"/>
              </a:rPr>
              <a:t> 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2207" name="Google Shape;2207;g27f7a576e42_0_1285"/>
          <p:cNvSpPr txBox="1"/>
          <p:nvPr/>
        </p:nvSpPr>
        <p:spPr>
          <a:xfrm>
            <a:off x="1073532" y="4122690"/>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Motion helps us get out of bed and get to school</a:t>
            </a:r>
            <a:endParaRPr b="0" i="0" sz="2200" u="none" cap="none" strike="noStrike">
              <a:solidFill>
                <a:srgbClr val="434343"/>
              </a:solidFill>
              <a:latin typeface="Arial"/>
              <a:ea typeface="Arial"/>
              <a:cs typeface="Arial"/>
              <a:sym typeface="Arial"/>
            </a:endParaRPr>
          </a:p>
        </p:txBody>
      </p:sp>
      <p:sp>
        <p:nvSpPr>
          <p:cNvPr id="2208" name="Google Shape;2208;g27f7a576e42_0_1285"/>
          <p:cNvSpPr txBox="1"/>
          <p:nvPr/>
        </p:nvSpPr>
        <p:spPr>
          <a:xfrm>
            <a:off x="1073532" y="2765920"/>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Motion gives us the ability to understand books  </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2209" name="Google Shape;2209;g27f7a576e42_0_1285"/>
          <p:cNvSpPr txBox="1"/>
          <p:nvPr/>
        </p:nvSpPr>
        <p:spPr>
          <a:xfrm>
            <a:off x="1073532" y="1635008"/>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Motion helps us sleep every night</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2210" name="Google Shape;2210;g27f7a576e42_0_1285"/>
          <p:cNvSpPr txBox="1"/>
          <p:nvPr/>
        </p:nvSpPr>
        <p:spPr>
          <a:xfrm>
            <a:off x="1073532" y="5356215"/>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Motion helps us do math problems</a:t>
            </a:r>
            <a:endParaRPr b="0" i="0" sz="2200" u="none" cap="none" strike="noStrike">
              <a:solidFill>
                <a:srgbClr val="434343"/>
              </a:solidFill>
              <a:latin typeface="Arial"/>
              <a:ea typeface="Arial"/>
              <a:cs typeface="Arial"/>
              <a:sym typeface="Arial"/>
            </a:endParaRPr>
          </a:p>
        </p:txBody>
      </p:sp>
    </p:spTree>
  </p:cSld>
  <p:clrMapOvr>
    <a:masterClrMapping/>
  </p:clrMapOvr>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5" name="Shape 2215"/>
        <p:cNvGrpSpPr/>
        <p:nvPr/>
      </p:nvGrpSpPr>
      <p:grpSpPr>
        <a:xfrm>
          <a:off x="0" y="0"/>
          <a:ext cx="0" cy="0"/>
          <a:chOff x="0" y="0"/>
          <a:chExt cx="0" cy="0"/>
        </a:xfrm>
      </p:grpSpPr>
      <p:sp>
        <p:nvSpPr>
          <p:cNvPr id="2216" name="Google Shape;2216;g27f7a576e42_0_1306"/>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217" name="Google Shape;2217;g27f7a576e42_0_130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2218" name="Google Shape;2218;g27f7a576e42_0_130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2219" name="Google Shape;2219;g27f7a576e42_0_1306"/>
          <p:cNvCxnSpPr>
            <a:stCxn id="2220" idx="4"/>
            <a:endCxn id="221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2221" name="Google Shape;2221;g27f7a576e42_0_130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2222" name="Google Shape;2222;g27f7a576e42_0_130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2220" name="Google Shape;2220;g27f7a576e42_0_130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2223" name="Google Shape;2223;g27f7a576e42_0_1306"/>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2224" name="Google Shape;2224;g27f7a576e42_0_1306"/>
          <p:cNvCxnSpPr>
            <a:stCxn id="2225" idx="4"/>
            <a:endCxn id="2216"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2226" name="Google Shape;2226;g27f7a576e42_0_1306"/>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2227" name="Google Shape;2227;g27f7a576e42_0_1306"/>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2225" name="Google Shape;2225;g27f7a576e42_0_1306"/>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228" name="Google Shape;2228;g27f7a576e42_0_1306"/>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2229" name="Google Shape;2229;g27f7a576e42_0_1306"/>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2230" name="Google Shape;2230;g27f7a576e42_0_1306"/>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2231" name="Google Shape;2231;g27f7a576e42_0_1306"/>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m</a:t>
            </a:r>
            <a:r>
              <a:rPr lang="en-US" sz="1800">
                <a:latin typeface="Helvetica Neue Light"/>
                <a:ea typeface="Helvetica Neue Light"/>
                <a:cs typeface="Helvetica Neue Light"/>
                <a:sym typeface="Helvetica Neue Light"/>
              </a:rPr>
              <a:t>otion</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
        <p:nvSpPr>
          <p:cNvPr id="2232" name="Google Shape;2232;g27f7a576e42_0_1306"/>
          <p:cNvSpPr txBox="1"/>
          <p:nvPr/>
        </p:nvSpPr>
        <p:spPr>
          <a:xfrm>
            <a:off x="4673575" y="4724650"/>
            <a:ext cx="4107600" cy="960600"/>
          </a:xfrm>
          <a:prstGeom prst="rect">
            <a:avLst/>
          </a:prstGeom>
          <a:noFill/>
          <a:ln>
            <a:noFill/>
          </a:ln>
        </p:spPr>
        <p:txBody>
          <a:bodyPr anchorCtr="0" anchor="t" bIns="91425" lIns="91425" spcFirstLastPara="1" rIns="91425" wrap="square" tIns="91425">
            <a:spAutoFit/>
          </a:bodyPr>
          <a:lstStyle/>
          <a:p>
            <a:pPr indent="0" lvl="0" marL="0" rtl="0" algn="l">
              <a:lnSpc>
                <a:spcPct val="110000"/>
              </a:lnSpc>
              <a:spcBef>
                <a:spcPts val="0"/>
              </a:spcBef>
              <a:spcAft>
                <a:spcPts val="0"/>
              </a:spcAft>
              <a:buClr>
                <a:schemeClr val="dk1"/>
              </a:buClr>
              <a:buSzPts val="2200"/>
              <a:buFont typeface="Arial"/>
              <a:buNone/>
            </a:pPr>
            <a:r>
              <a:rPr lang="en-US" sz="2400">
                <a:solidFill>
                  <a:srgbClr val="43464D"/>
                </a:solidFill>
                <a:latin typeface="Calibri"/>
                <a:ea typeface="Calibri"/>
                <a:cs typeface="Calibri"/>
                <a:sym typeface="Calibri"/>
              </a:rPr>
              <a:t>Motion helps us get out of bed and get to school</a:t>
            </a:r>
            <a:endParaRPr i="0" sz="2400" u="none" cap="none" strike="noStrike">
              <a:solidFill>
                <a:srgbClr val="000000"/>
              </a:solidFill>
              <a:latin typeface="Calibri"/>
              <a:ea typeface="Calibri"/>
              <a:cs typeface="Calibri"/>
              <a:sym typeface="Calibri"/>
            </a:endParaRPr>
          </a:p>
        </p:txBody>
      </p:sp>
      <p:sp>
        <p:nvSpPr>
          <p:cNvPr id="2233" name="Google Shape;2233;g27f7a576e42_0_1306"/>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Motion</a:t>
            </a:r>
            <a:endParaRPr b="0" i="0" sz="700" u="none" cap="none" strike="noStrike">
              <a:solidFill>
                <a:srgbClr val="000000"/>
              </a:solidFill>
              <a:latin typeface="Arial"/>
              <a:ea typeface="Arial"/>
              <a:cs typeface="Arial"/>
              <a:sym typeface="Arial"/>
            </a:endParaRPr>
          </a:p>
        </p:txBody>
      </p:sp>
      <p:pic>
        <p:nvPicPr>
          <p:cNvPr id="2234" name="Google Shape;2234;g27f7a576e42_0_1306"/>
          <p:cNvPicPr preferRelativeResize="0"/>
          <p:nvPr/>
        </p:nvPicPr>
        <p:blipFill>
          <a:blip r:embed="rId3">
            <a:alphaModFix/>
          </a:blip>
          <a:stretch>
            <a:fillRect/>
          </a:stretch>
        </p:blipFill>
        <p:spPr>
          <a:xfrm>
            <a:off x="5949500" y="1070800"/>
            <a:ext cx="2688750" cy="1792500"/>
          </a:xfrm>
          <a:prstGeom prst="rect">
            <a:avLst/>
          </a:prstGeom>
          <a:noFill/>
          <a:ln>
            <a:noFill/>
          </a:ln>
        </p:spPr>
      </p:pic>
      <p:sp>
        <p:nvSpPr>
          <p:cNvPr id="2235" name="Google Shape;2235;g27f7a576e42_0_1306"/>
          <p:cNvSpPr txBox="1"/>
          <p:nvPr/>
        </p:nvSpPr>
        <p:spPr>
          <a:xfrm>
            <a:off x="785475" y="4846925"/>
            <a:ext cx="3000000" cy="923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dk1"/>
                </a:solidFill>
                <a:latin typeface="Calibri"/>
                <a:ea typeface="Calibri"/>
                <a:cs typeface="Calibri"/>
                <a:sym typeface="Calibri"/>
              </a:rPr>
              <a:t>Water flowing over a waterfall</a:t>
            </a:r>
            <a:endParaRPr b="0" i="0" sz="2400" u="none" cap="none" strike="noStrike">
              <a:solidFill>
                <a:srgbClr val="000000"/>
              </a:solidFill>
              <a:latin typeface="Arial"/>
              <a:ea typeface="Arial"/>
              <a:cs typeface="Arial"/>
              <a:sym typeface="Arial"/>
            </a:endParaRPr>
          </a:p>
        </p:txBody>
      </p:sp>
      <p:sp>
        <p:nvSpPr>
          <p:cNvPr id="2236" name="Google Shape;2236;g27f7a576e42_0_1306"/>
          <p:cNvSpPr txBox="1"/>
          <p:nvPr/>
        </p:nvSpPr>
        <p:spPr>
          <a:xfrm>
            <a:off x="639350" y="1528400"/>
            <a:ext cx="3582000" cy="861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200"/>
              <a:buFont typeface="Arial"/>
              <a:buNone/>
            </a:pPr>
            <a:r>
              <a:rPr lang="en-US" sz="2200">
                <a:solidFill>
                  <a:schemeClr val="dk1"/>
                </a:solidFill>
                <a:latin typeface="Calibri"/>
                <a:ea typeface="Calibri"/>
                <a:cs typeface="Calibri"/>
                <a:sym typeface="Calibri"/>
              </a:rPr>
              <a:t>Moving from one place to another</a:t>
            </a:r>
            <a:endParaRPr b="0" i="0" sz="2200" u="none" cap="none" strike="noStrike">
              <a:solidFill>
                <a:srgbClr val="000000"/>
              </a:solidFill>
              <a:latin typeface="Arial"/>
              <a:ea typeface="Arial"/>
              <a:cs typeface="Arial"/>
              <a:sym typeface="Arial"/>
            </a:endParaRPr>
          </a:p>
        </p:txBody>
      </p:sp>
    </p:spTree>
  </p:cSld>
  <p:clrMapOvr>
    <a:masterClrMapping/>
  </p:clrMapOvr>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1" name="Shape 2241"/>
        <p:cNvGrpSpPr/>
        <p:nvPr/>
      </p:nvGrpSpPr>
      <p:grpSpPr>
        <a:xfrm>
          <a:off x="0" y="0"/>
          <a:ext cx="0" cy="0"/>
          <a:chOff x="0" y="0"/>
          <a:chExt cx="0" cy="0"/>
        </a:xfrm>
      </p:grpSpPr>
      <p:sp>
        <p:nvSpPr>
          <p:cNvPr id="2242" name="Google Shape;2242;g27f7a576e42_0_1331"/>
          <p:cNvSpPr txBox="1"/>
          <p:nvPr/>
        </p:nvSpPr>
        <p:spPr>
          <a:xfrm>
            <a:off x="2585397" y="628581"/>
            <a:ext cx="39732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2243" name="Google Shape;2243;g27f7a576e42_0_1331"/>
          <p:cNvSpPr/>
          <p:nvPr/>
        </p:nvSpPr>
        <p:spPr>
          <a:xfrm>
            <a:off x="1928445" y="1500554"/>
            <a:ext cx="5287200"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8" name="Shape 2248"/>
        <p:cNvGrpSpPr/>
        <p:nvPr/>
      </p:nvGrpSpPr>
      <p:grpSpPr>
        <a:xfrm>
          <a:off x="0" y="0"/>
          <a:ext cx="0" cy="0"/>
          <a:chOff x="0" y="0"/>
          <a:chExt cx="0" cy="0"/>
        </a:xfrm>
      </p:grpSpPr>
      <p:sp>
        <p:nvSpPr>
          <p:cNvPr descr="Rewind" id="2249" name="Google Shape;2249;g27f7a576e42_0_1337"/>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0" name="Google Shape;2250;g27f7a576e42_0_1337"/>
          <p:cNvSpPr txBox="1"/>
          <p:nvPr>
            <p:ph idx="1" type="subTitle"/>
          </p:nvPr>
        </p:nvSpPr>
        <p:spPr>
          <a:xfrm>
            <a:off x="771750" y="1011626"/>
            <a:ext cx="7600500" cy="1173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Motion</a:t>
            </a:r>
            <a:r>
              <a:rPr b="1" lang="en-US">
                <a:solidFill>
                  <a:schemeClr val="dk1"/>
                </a:solidFill>
              </a:rPr>
              <a:t>: </a:t>
            </a:r>
            <a:r>
              <a:rPr lang="en-US">
                <a:solidFill>
                  <a:schemeClr val="dk1"/>
                </a:solidFill>
              </a:rPr>
              <a:t>moving from one place to another</a:t>
            </a:r>
            <a:endParaRPr/>
          </a:p>
        </p:txBody>
      </p:sp>
      <p:pic>
        <p:nvPicPr>
          <p:cNvPr id="2251" name="Google Shape;2251;g27f7a576e42_0_1337"/>
          <p:cNvPicPr preferRelativeResize="0"/>
          <p:nvPr/>
        </p:nvPicPr>
        <p:blipFill>
          <a:blip r:embed="rId4">
            <a:alphaModFix/>
          </a:blip>
          <a:stretch>
            <a:fillRect/>
          </a:stretch>
        </p:blipFill>
        <p:spPr>
          <a:xfrm>
            <a:off x="2482910" y="2185225"/>
            <a:ext cx="4178174" cy="4178174"/>
          </a:xfrm>
          <a:prstGeom prst="rect">
            <a:avLst/>
          </a:prstGeom>
          <a:noFill/>
          <a:ln>
            <a:noFill/>
          </a:ln>
        </p:spPr>
      </p:pic>
    </p:spTree>
  </p:cSld>
  <p:clrMapOvr>
    <a:masterClrMapping/>
  </p:clrMapOvr>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6" name="Shape 2256"/>
        <p:cNvGrpSpPr/>
        <p:nvPr/>
      </p:nvGrpSpPr>
      <p:grpSpPr>
        <a:xfrm>
          <a:off x="0" y="0"/>
          <a:ext cx="0" cy="0"/>
          <a:chOff x="0" y="0"/>
          <a:chExt cx="0" cy="0"/>
        </a:xfrm>
      </p:grpSpPr>
      <p:sp>
        <p:nvSpPr>
          <p:cNvPr descr="Lightbulb and gear" id="2257" name="Google Shape;2257;g27f7a576e42_0_1344"/>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8" name="Google Shape;2258;g27f7a576e42_0_1344"/>
          <p:cNvSpPr txBox="1"/>
          <p:nvPr/>
        </p:nvSpPr>
        <p:spPr>
          <a:xfrm>
            <a:off x="718457" y="298084"/>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How do direction and speed impact the motion of objects in the world around us?</a:t>
            </a:r>
            <a:endParaRPr b="0" i="0" sz="1400" u="none" cap="none" strike="noStrike">
              <a:solidFill>
                <a:srgbClr val="000000"/>
              </a:solidFill>
              <a:latin typeface="Arial"/>
              <a:ea typeface="Arial"/>
              <a:cs typeface="Arial"/>
              <a:sym typeface="Arial"/>
            </a:endParaRPr>
          </a:p>
        </p:txBody>
      </p:sp>
      <p:pic>
        <p:nvPicPr>
          <p:cNvPr id="2259" name="Google Shape;2259;g27f7a576e42_0_1344"/>
          <p:cNvPicPr preferRelativeResize="0"/>
          <p:nvPr/>
        </p:nvPicPr>
        <p:blipFill>
          <a:blip r:embed="rId4">
            <a:alphaModFix/>
          </a:blip>
          <a:stretch>
            <a:fillRect/>
          </a:stretch>
        </p:blipFill>
        <p:spPr>
          <a:xfrm>
            <a:off x="2077025" y="2155728"/>
            <a:ext cx="5492352" cy="3765251"/>
          </a:xfrm>
          <a:prstGeom prst="rect">
            <a:avLst/>
          </a:prstGeom>
          <a:noFill/>
          <a:ln>
            <a:noFill/>
          </a:ln>
        </p:spPr>
      </p:pic>
    </p:spTree>
  </p:cSld>
  <p:clrMapOvr>
    <a:masterClrMapping/>
  </p:clrMapOvr>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4" name="Shape 2264"/>
        <p:cNvGrpSpPr/>
        <p:nvPr/>
      </p:nvGrpSpPr>
      <p:grpSpPr>
        <a:xfrm>
          <a:off x="0" y="0"/>
          <a:ext cx="0" cy="0"/>
          <a:chOff x="0" y="0"/>
          <a:chExt cx="0" cy="0"/>
        </a:xfrm>
      </p:grpSpPr>
      <p:sp>
        <p:nvSpPr>
          <p:cNvPr id="2265" name="Google Shape;2265;g27e68c1a8e3_0_83"/>
          <p:cNvSpPr txBox="1"/>
          <p:nvPr/>
        </p:nvSpPr>
        <p:spPr>
          <a:xfrm>
            <a:off x="1768509" y="111160"/>
            <a:ext cx="56070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600"/>
              <a:buFont typeface="Arial"/>
              <a:buNone/>
            </a:pPr>
            <a:r>
              <a:rPr b="0" i="0" lang="en-US" sz="5600" u="none" cap="none" strike="noStrike">
                <a:solidFill>
                  <a:srgbClr val="FFC000"/>
                </a:solidFill>
                <a:latin typeface="Calibri"/>
                <a:ea typeface="Calibri"/>
                <a:cs typeface="Calibri"/>
                <a:sym typeface="Calibri"/>
              </a:rPr>
              <a:t>Simulation Activity</a:t>
            </a:r>
            <a:endParaRPr b="0" i="0" sz="1400" u="none" cap="none" strike="noStrike">
              <a:solidFill>
                <a:srgbClr val="000000"/>
              </a:solidFill>
              <a:latin typeface="Arial"/>
              <a:ea typeface="Arial"/>
              <a:cs typeface="Arial"/>
              <a:sym typeface="Arial"/>
            </a:endParaRPr>
          </a:p>
        </p:txBody>
      </p:sp>
      <p:sp>
        <p:nvSpPr>
          <p:cNvPr id="2266" name="Google Shape;2266;g27e68c1a8e3_0_83"/>
          <p:cNvSpPr txBox="1"/>
          <p:nvPr/>
        </p:nvSpPr>
        <p:spPr>
          <a:xfrm>
            <a:off x="2270926" y="900404"/>
            <a:ext cx="46020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u="sng">
                <a:solidFill>
                  <a:schemeClr val="hlink"/>
                </a:solidFill>
                <a:latin typeface="Calibri"/>
                <a:ea typeface="Calibri"/>
                <a:cs typeface="Calibri"/>
                <a:sym typeface="Calibri"/>
                <a:hlinkClick r:id="rId3"/>
              </a:rPr>
              <a:t>Motion</a:t>
            </a:r>
            <a:endParaRPr b="0" i="0" sz="3600" u="none" cap="none" strike="noStrike">
              <a:solidFill>
                <a:srgbClr val="0000F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(Gizmos)</a:t>
            </a:r>
            <a:endParaRPr b="0" i="0" sz="1400" u="none" cap="none" strike="noStrike">
              <a:solidFill>
                <a:srgbClr val="000000"/>
              </a:solidFill>
              <a:latin typeface="Arial"/>
              <a:ea typeface="Arial"/>
              <a:cs typeface="Arial"/>
              <a:sym typeface="Arial"/>
            </a:endParaRPr>
          </a:p>
        </p:txBody>
      </p:sp>
      <p:pic>
        <p:nvPicPr>
          <p:cNvPr descr="Cursor" id="2267" name="Google Shape;2267;g27e68c1a8e3_0_83"/>
          <p:cNvPicPr preferRelativeResize="0"/>
          <p:nvPr/>
        </p:nvPicPr>
        <p:blipFill rotWithShape="1">
          <a:blip r:embed="rId4">
            <a:alphaModFix/>
          </a:blip>
          <a:srcRect b="0" l="0" r="0" t="0"/>
          <a:stretch/>
        </p:blipFill>
        <p:spPr>
          <a:xfrm rot="5400000">
            <a:off x="1584719" y="1517151"/>
            <a:ext cx="914400" cy="914400"/>
          </a:xfrm>
          <a:prstGeom prst="rect">
            <a:avLst/>
          </a:prstGeom>
          <a:noFill/>
          <a:ln>
            <a:noFill/>
          </a:ln>
        </p:spPr>
      </p:pic>
      <p:sp>
        <p:nvSpPr>
          <p:cNvPr id="2268" name="Google Shape;2268;g27e68c1a8e3_0_83"/>
          <p:cNvSpPr txBox="1"/>
          <p:nvPr/>
        </p:nvSpPr>
        <p:spPr>
          <a:xfrm>
            <a:off x="411982" y="2230734"/>
            <a:ext cx="2552400" cy="2308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Click the link above for a simulation to explore m</a:t>
            </a:r>
            <a:r>
              <a:rPr i="1" lang="en-US" sz="1800">
                <a:solidFill>
                  <a:schemeClr val="dk1"/>
                </a:solidFill>
                <a:latin typeface="Calibri"/>
                <a:ea typeface="Calibri"/>
                <a:cs typeface="Calibri"/>
                <a:sym typeface="Calibri"/>
              </a:rPr>
              <a:t>otion</a:t>
            </a:r>
            <a:r>
              <a:rPr b="0" i="1"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In this activity, you</a:t>
            </a:r>
            <a:r>
              <a:rPr i="1" lang="en-US" sz="1800">
                <a:solidFill>
                  <a:schemeClr val="dk1"/>
                </a:solidFill>
                <a:latin typeface="Calibri"/>
                <a:ea typeface="Calibri"/>
                <a:cs typeface="Calibri"/>
                <a:sym typeface="Calibri"/>
              </a:rPr>
              <a:t> will explore speed and motion of animals on an African safari</a:t>
            </a:r>
            <a:r>
              <a:rPr b="0" i="1" lang="en-US" sz="18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descr="Laptop" id="2269" name="Google Shape;2269;g27e68c1a8e3_0_83"/>
          <p:cNvSpPr/>
          <p:nvPr/>
        </p:nvSpPr>
        <p:spPr>
          <a:xfrm>
            <a:off x="20097" y="0"/>
            <a:ext cx="849600" cy="849600"/>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70" name="Google Shape;2270;g27e68c1a8e3_0_83"/>
          <p:cNvPicPr preferRelativeResize="0"/>
          <p:nvPr/>
        </p:nvPicPr>
        <p:blipFill>
          <a:blip r:embed="rId6">
            <a:alphaModFix/>
          </a:blip>
          <a:stretch>
            <a:fillRect/>
          </a:stretch>
        </p:blipFill>
        <p:spPr>
          <a:xfrm>
            <a:off x="3116782" y="2253404"/>
            <a:ext cx="5874817" cy="3908649"/>
          </a:xfrm>
          <a:prstGeom prst="rect">
            <a:avLst/>
          </a:prstGeom>
          <a:noFill/>
          <a:ln>
            <a:noFill/>
          </a:ln>
        </p:spPr>
      </p:pic>
    </p:spTree>
  </p:cSld>
  <p:clrMapOvr>
    <a:masterClrMapping/>
  </p:clrMapOvr>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5" name="Shape 2275"/>
        <p:cNvGrpSpPr/>
        <p:nvPr/>
      </p:nvGrpSpPr>
      <p:grpSpPr>
        <a:xfrm>
          <a:off x="0" y="0"/>
          <a:ext cx="0" cy="0"/>
          <a:chOff x="0" y="0"/>
          <a:chExt cx="0" cy="0"/>
        </a:xfrm>
      </p:grpSpPr>
      <p:pic>
        <p:nvPicPr>
          <p:cNvPr id="2276" name="Google Shape;2276;p62"/>
          <p:cNvPicPr preferRelativeResize="0"/>
          <p:nvPr/>
        </p:nvPicPr>
        <p:blipFill rotWithShape="1">
          <a:blip r:embed="rId3">
            <a:alphaModFix/>
          </a:blip>
          <a:srcRect b="0" l="0" r="0" t="0"/>
          <a:stretch/>
        </p:blipFill>
        <p:spPr>
          <a:xfrm>
            <a:off x="0" y="0"/>
            <a:ext cx="9143067" cy="6858000"/>
          </a:xfrm>
          <a:prstGeom prst="rect">
            <a:avLst/>
          </a:prstGeom>
          <a:noFill/>
          <a:ln>
            <a:noFill/>
          </a:ln>
        </p:spPr>
      </p:pic>
    </p:spTree>
  </p:cSld>
  <p:clrMapOvr>
    <a:masterClrMapping/>
  </p:clrMapOvr>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0" name="Shape 2280"/>
        <p:cNvGrpSpPr/>
        <p:nvPr/>
      </p:nvGrpSpPr>
      <p:grpSpPr>
        <a:xfrm>
          <a:off x="0" y="0"/>
          <a:ext cx="0" cy="0"/>
          <a:chOff x="0" y="0"/>
          <a:chExt cx="0" cy="0"/>
        </a:xfrm>
      </p:grpSpPr>
      <p:pic>
        <p:nvPicPr>
          <p:cNvPr descr="IEP Translation – Communication from OSEP regarding the ..." id="2281" name="Google Shape;2281;p14"/>
          <p:cNvPicPr preferRelativeResize="0"/>
          <p:nvPr/>
        </p:nvPicPr>
        <p:blipFill rotWithShape="1">
          <a:blip r:embed="rId3">
            <a:alphaModFix/>
          </a:blip>
          <a:srcRect b="0" l="0" r="0" t="0"/>
          <a:stretch/>
        </p:blipFill>
        <p:spPr>
          <a:xfrm>
            <a:off x="1782610" y="905274"/>
            <a:ext cx="5748348" cy="904494"/>
          </a:xfrm>
          <a:prstGeom prst="rect">
            <a:avLst/>
          </a:prstGeom>
          <a:noFill/>
          <a:ln>
            <a:noFill/>
          </a:ln>
        </p:spPr>
      </p:pic>
      <p:pic>
        <p:nvPicPr>
          <p:cNvPr descr="United States Department of Education - Wikipedia" id="2282" name="Google Shape;2282;p14"/>
          <p:cNvPicPr preferRelativeResize="0"/>
          <p:nvPr/>
        </p:nvPicPr>
        <p:blipFill rotWithShape="1">
          <a:blip r:embed="rId4">
            <a:alphaModFix/>
          </a:blip>
          <a:srcRect b="0" l="0" r="0" t="0"/>
          <a:stretch/>
        </p:blipFill>
        <p:spPr>
          <a:xfrm>
            <a:off x="3441843" y="1949759"/>
            <a:ext cx="2164459" cy="2067532"/>
          </a:xfrm>
          <a:prstGeom prst="rect">
            <a:avLst/>
          </a:prstGeom>
          <a:noFill/>
          <a:ln>
            <a:noFill/>
          </a:ln>
        </p:spPr>
      </p:pic>
      <p:pic>
        <p:nvPicPr>
          <p:cNvPr id="2283" name="Google Shape;2283;p14"/>
          <p:cNvPicPr preferRelativeResize="0"/>
          <p:nvPr/>
        </p:nvPicPr>
        <p:blipFill rotWithShape="1">
          <a:blip r:embed="rId5">
            <a:alphaModFix/>
          </a:blip>
          <a:srcRect b="0" l="0" r="0" t="0"/>
          <a:stretch/>
        </p:blipFill>
        <p:spPr>
          <a:xfrm>
            <a:off x="1017141" y="4236393"/>
            <a:ext cx="7555383" cy="1289764"/>
          </a:xfrm>
          <a:prstGeom prst="rect">
            <a:avLst/>
          </a:prstGeom>
          <a:noFill/>
          <a:ln>
            <a:noFill/>
          </a:ln>
        </p:spPr>
      </p:pic>
      <p:sp>
        <p:nvSpPr>
          <p:cNvPr id="2284" name="Google Shape;2284;p14"/>
          <p:cNvSpPr txBox="1"/>
          <p:nvPr/>
        </p:nvSpPr>
        <p:spPr>
          <a:xfrm>
            <a:off x="634671" y="180283"/>
            <a:ext cx="78747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alibri"/>
                <a:ea typeface="Calibri"/>
                <a:cs typeface="Calibri"/>
                <a:sym typeface="Calibri"/>
              </a:rPr>
              <a:t>This Was Created With Resources From:</a:t>
            </a:r>
            <a:endParaRPr b="0" i="0" sz="1400" u="none" cap="none" strike="noStrike">
              <a:solidFill>
                <a:srgbClr val="000000"/>
              </a:solidFill>
              <a:latin typeface="Arial"/>
              <a:ea typeface="Arial"/>
              <a:cs typeface="Arial"/>
              <a:sym typeface="Arial"/>
            </a:endParaRPr>
          </a:p>
        </p:txBody>
      </p:sp>
      <p:sp>
        <p:nvSpPr>
          <p:cNvPr id="2285" name="Google Shape;2285;p14"/>
          <p:cNvSpPr txBox="1"/>
          <p:nvPr/>
        </p:nvSpPr>
        <p:spPr>
          <a:xfrm>
            <a:off x="903450" y="5526150"/>
            <a:ext cx="73371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50"/>
              <a:buFont typeface="Arial"/>
              <a:buNone/>
            </a:pPr>
            <a:r>
              <a:rPr b="1" i="0" lang="en-US" sz="1450" u="none" cap="none" strike="noStrike">
                <a:solidFill>
                  <a:srgbClr val="000000"/>
                </a:solidFill>
                <a:latin typeface="Calibri"/>
                <a:ea typeface="Calibri"/>
                <a:cs typeface="Calibri"/>
                <a:sym typeface="Calibri"/>
              </a:rPr>
              <a:t>Questions or Comments</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t/>
            </a:r>
            <a:endParaRPr b="1" i="0" sz="145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 Michael Kennedy, Ph.D.          MKennedy@Virginia.edu </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Rachel L Kunemund, Ph.D.	             rk8vm@virginia.edu</a:t>
            </a:r>
            <a:endParaRPr b="0" i="0" sz="1500" u="none" cap="none" strike="noStrike">
              <a:solidFill>
                <a:srgbClr val="000000"/>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descr="Artificial Intelligence" id="257" name="Google Shape;257;g27e576c1a67_0_76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8" name="Google Shape;258;g27e576c1a67_0_760"/>
          <p:cNvPicPr preferRelativeResize="0"/>
          <p:nvPr/>
        </p:nvPicPr>
        <p:blipFill>
          <a:blip r:embed="rId4">
            <a:alphaModFix/>
          </a:blip>
          <a:stretch>
            <a:fillRect/>
          </a:stretch>
        </p:blipFill>
        <p:spPr>
          <a:xfrm>
            <a:off x="2005501" y="330525"/>
            <a:ext cx="5564050" cy="3129776"/>
          </a:xfrm>
          <a:prstGeom prst="rect">
            <a:avLst/>
          </a:prstGeom>
          <a:noFill/>
          <a:ln>
            <a:noFill/>
          </a:ln>
        </p:spPr>
      </p:pic>
      <p:pic>
        <p:nvPicPr>
          <p:cNvPr id="259" name="Google Shape;259;g27e576c1a67_0_760"/>
          <p:cNvPicPr preferRelativeResize="0"/>
          <p:nvPr/>
        </p:nvPicPr>
        <p:blipFill>
          <a:blip r:embed="rId5">
            <a:alphaModFix/>
          </a:blip>
          <a:stretch>
            <a:fillRect/>
          </a:stretch>
        </p:blipFill>
        <p:spPr>
          <a:xfrm>
            <a:off x="2005493" y="3621450"/>
            <a:ext cx="5564051" cy="31297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254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6" name="Google Shape;126;p2"/>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27" name="Google Shape;127;p2"/>
          <p:cNvSpPr txBox="1"/>
          <p:nvPr/>
        </p:nvSpPr>
        <p:spPr>
          <a:xfrm>
            <a:off x="1828800" y="-17585"/>
            <a:ext cx="5486400" cy="1293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800"/>
              <a:buFont typeface="Arial"/>
              <a:buNone/>
            </a:pPr>
            <a:r>
              <a:rPr b="1" lang="en-US" sz="6000">
                <a:latin typeface="Calibri"/>
                <a:ea typeface="Calibri"/>
                <a:cs typeface="Calibri"/>
                <a:sym typeface="Calibri"/>
              </a:rPr>
              <a:t>Direction</a:t>
            </a:r>
            <a:endParaRPr b="1" i="0" sz="6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128" name="Google Shape;128;p2"/>
          <p:cNvPicPr preferRelativeResize="0"/>
          <p:nvPr/>
        </p:nvPicPr>
        <p:blipFill>
          <a:blip r:embed="rId3">
            <a:alphaModFix/>
          </a:blip>
          <a:stretch>
            <a:fillRect/>
          </a:stretch>
        </p:blipFill>
        <p:spPr>
          <a:xfrm>
            <a:off x="2833688" y="1547890"/>
            <a:ext cx="3476625" cy="45053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descr="Questions" id="265" name="Google Shape;265;gd96993b0a5_0_44"/>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descr="Questions" id="271" name="Google Shape;271;g27430209113_0_1020"/>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g27430209113_0_1020"/>
          <p:cNvSpPr txBox="1"/>
          <p:nvPr/>
        </p:nvSpPr>
        <p:spPr>
          <a:xfrm>
            <a:off x="912375" y="135875"/>
            <a:ext cx="80730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_____ and </a:t>
            </a:r>
            <a:r>
              <a:rPr lang="en-US" sz="3600">
                <a:solidFill>
                  <a:schemeClr val="dk1"/>
                </a:solidFill>
                <a:latin typeface="Calibri"/>
                <a:ea typeface="Calibri"/>
                <a:cs typeface="Calibri"/>
                <a:sym typeface="Calibri"/>
              </a:rPr>
              <a:t>_____</a:t>
            </a:r>
            <a:r>
              <a:rPr lang="en-US" sz="3600">
                <a:latin typeface="Calibri"/>
                <a:ea typeface="Calibri"/>
                <a:cs typeface="Calibri"/>
                <a:sym typeface="Calibri"/>
              </a:rPr>
              <a:t> are two ways to describe the </a:t>
            </a:r>
            <a:r>
              <a:rPr b="1" lang="en-US" sz="3600">
                <a:latin typeface="Calibri"/>
                <a:ea typeface="Calibri"/>
                <a:cs typeface="Calibri"/>
                <a:sym typeface="Calibri"/>
              </a:rPr>
              <a:t>direction</a:t>
            </a:r>
            <a:r>
              <a:rPr b="1" i="1" lang="en-US" sz="3600">
                <a:latin typeface="Calibri"/>
                <a:ea typeface="Calibri"/>
                <a:cs typeface="Calibri"/>
                <a:sym typeface="Calibri"/>
              </a:rPr>
              <a:t> </a:t>
            </a:r>
            <a:r>
              <a:rPr lang="en-US" sz="3600">
                <a:latin typeface="Calibri"/>
                <a:ea typeface="Calibri"/>
                <a:cs typeface="Calibri"/>
                <a:sym typeface="Calibri"/>
              </a:rPr>
              <a:t>of the roller coaster cars</a:t>
            </a:r>
            <a:r>
              <a:rPr b="0" i="0" lang="en-US" sz="3600" u="none" cap="none" strike="noStrike">
                <a:solidFill>
                  <a:srgbClr val="000000"/>
                </a:solidFill>
                <a:latin typeface="Calibri"/>
                <a:ea typeface="Calibri"/>
                <a:cs typeface="Calibri"/>
                <a:sym typeface="Calibri"/>
              </a:rPr>
              <a:t>.</a:t>
            </a:r>
            <a:endParaRPr b="0" i="0" sz="1800" u="none" cap="none" strike="noStrike">
              <a:solidFill>
                <a:srgbClr val="000000"/>
              </a:solidFill>
              <a:latin typeface="Calibri"/>
              <a:ea typeface="Calibri"/>
              <a:cs typeface="Calibri"/>
              <a:sym typeface="Calibri"/>
            </a:endParaRPr>
          </a:p>
        </p:txBody>
      </p:sp>
      <p:pic>
        <p:nvPicPr>
          <p:cNvPr id="273" name="Google Shape;273;g27430209113_0_1020"/>
          <p:cNvPicPr preferRelativeResize="0"/>
          <p:nvPr/>
        </p:nvPicPr>
        <p:blipFill>
          <a:blip r:embed="rId4">
            <a:alphaModFix/>
          </a:blip>
          <a:stretch>
            <a:fillRect/>
          </a:stretch>
        </p:blipFill>
        <p:spPr>
          <a:xfrm>
            <a:off x="508475" y="1331175"/>
            <a:ext cx="3078175" cy="4617275"/>
          </a:xfrm>
          <a:prstGeom prst="rect">
            <a:avLst/>
          </a:prstGeom>
          <a:noFill/>
          <a:ln>
            <a:noFill/>
          </a:ln>
        </p:spPr>
      </p:pic>
      <p:pic>
        <p:nvPicPr>
          <p:cNvPr id="274" name="Google Shape;274;g27430209113_0_1020"/>
          <p:cNvPicPr preferRelativeResize="0"/>
          <p:nvPr/>
        </p:nvPicPr>
        <p:blipFill>
          <a:blip r:embed="rId5">
            <a:alphaModFix/>
          </a:blip>
          <a:stretch>
            <a:fillRect/>
          </a:stretch>
        </p:blipFill>
        <p:spPr>
          <a:xfrm>
            <a:off x="3901050" y="2233075"/>
            <a:ext cx="5010473" cy="28134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descr="Questions" id="280" name="Google Shape;280;g27e576c1a67_0_743"/>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g27e576c1a67_0_743"/>
          <p:cNvSpPr txBox="1"/>
          <p:nvPr/>
        </p:nvSpPr>
        <p:spPr>
          <a:xfrm>
            <a:off x="1007776" y="135875"/>
            <a:ext cx="78825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t/>
            </a:r>
            <a:endParaRPr b="0" i="0" sz="1800" u="none" cap="none" strike="noStrike">
              <a:solidFill>
                <a:srgbClr val="000000"/>
              </a:solidFill>
              <a:latin typeface="Calibri"/>
              <a:ea typeface="Calibri"/>
              <a:cs typeface="Calibri"/>
              <a:sym typeface="Calibri"/>
            </a:endParaRPr>
          </a:p>
        </p:txBody>
      </p:sp>
      <p:sp>
        <p:nvSpPr>
          <p:cNvPr id="282" name="Google Shape;282;g27e576c1a67_0_743"/>
          <p:cNvSpPr txBox="1"/>
          <p:nvPr/>
        </p:nvSpPr>
        <p:spPr>
          <a:xfrm>
            <a:off x="912375" y="135875"/>
            <a:ext cx="80730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lang="en-US" sz="3600">
                <a:solidFill>
                  <a:srgbClr val="FF0000"/>
                </a:solidFill>
                <a:latin typeface="Calibri"/>
                <a:ea typeface="Calibri"/>
                <a:cs typeface="Calibri"/>
                <a:sym typeface="Calibri"/>
              </a:rPr>
              <a:t>Up</a:t>
            </a:r>
            <a:r>
              <a:rPr lang="en-US" sz="3600">
                <a:solidFill>
                  <a:srgbClr val="FF0000"/>
                </a:solidFill>
                <a:latin typeface="Calibri"/>
                <a:ea typeface="Calibri"/>
                <a:cs typeface="Calibri"/>
                <a:sym typeface="Calibri"/>
              </a:rPr>
              <a:t> </a:t>
            </a:r>
            <a:r>
              <a:rPr lang="en-US" sz="3600">
                <a:latin typeface="Calibri"/>
                <a:ea typeface="Calibri"/>
                <a:cs typeface="Calibri"/>
                <a:sym typeface="Calibri"/>
              </a:rPr>
              <a:t>and </a:t>
            </a:r>
            <a:r>
              <a:rPr b="1" lang="en-US" sz="3600">
                <a:solidFill>
                  <a:srgbClr val="FF0000"/>
                </a:solidFill>
                <a:latin typeface="Calibri"/>
                <a:ea typeface="Calibri"/>
                <a:cs typeface="Calibri"/>
                <a:sym typeface="Calibri"/>
              </a:rPr>
              <a:t>down</a:t>
            </a:r>
            <a:r>
              <a:rPr lang="en-US" sz="3600">
                <a:solidFill>
                  <a:schemeClr val="dk1"/>
                </a:solidFill>
                <a:latin typeface="Calibri"/>
                <a:ea typeface="Calibri"/>
                <a:cs typeface="Calibri"/>
                <a:sym typeface="Calibri"/>
              </a:rPr>
              <a:t> </a:t>
            </a:r>
            <a:r>
              <a:rPr lang="en-US" sz="3600">
                <a:latin typeface="Calibri"/>
                <a:ea typeface="Calibri"/>
                <a:cs typeface="Calibri"/>
                <a:sym typeface="Calibri"/>
              </a:rPr>
              <a:t>are two ways to describe the </a:t>
            </a:r>
            <a:r>
              <a:rPr b="1" lang="en-US" sz="3600">
                <a:latin typeface="Calibri"/>
                <a:ea typeface="Calibri"/>
                <a:cs typeface="Calibri"/>
                <a:sym typeface="Calibri"/>
              </a:rPr>
              <a:t>direction</a:t>
            </a:r>
            <a:r>
              <a:rPr b="1" i="1" lang="en-US" sz="3600">
                <a:latin typeface="Calibri"/>
                <a:ea typeface="Calibri"/>
                <a:cs typeface="Calibri"/>
                <a:sym typeface="Calibri"/>
              </a:rPr>
              <a:t> </a:t>
            </a:r>
            <a:r>
              <a:rPr lang="en-US" sz="3600">
                <a:latin typeface="Calibri"/>
                <a:ea typeface="Calibri"/>
                <a:cs typeface="Calibri"/>
                <a:sym typeface="Calibri"/>
              </a:rPr>
              <a:t>of the roller coaster cars</a:t>
            </a:r>
            <a:r>
              <a:rPr b="0" i="0" lang="en-US" sz="3600" u="none" cap="none" strike="noStrike">
                <a:solidFill>
                  <a:srgbClr val="000000"/>
                </a:solidFill>
                <a:latin typeface="Calibri"/>
                <a:ea typeface="Calibri"/>
                <a:cs typeface="Calibri"/>
                <a:sym typeface="Calibri"/>
              </a:rPr>
              <a:t>.</a:t>
            </a:r>
            <a:endParaRPr b="0" i="0" sz="1800" u="none" cap="none" strike="noStrike">
              <a:solidFill>
                <a:srgbClr val="000000"/>
              </a:solidFill>
              <a:latin typeface="Calibri"/>
              <a:ea typeface="Calibri"/>
              <a:cs typeface="Calibri"/>
              <a:sym typeface="Calibri"/>
            </a:endParaRPr>
          </a:p>
        </p:txBody>
      </p:sp>
      <p:pic>
        <p:nvPicPr>
          <p:cNvPr id="283" name="Google Shape;283;g27e576c1a67_0_743"/>
          <p:cNvPicPr preferRelativeResize="0"/>
          <p:nvPr/>
        </p:nvPicPr>
        <p:blipFill>
          <a:blip r:embed="rId4">
            <a:alphaModFix/>
          </a:blip>
          <a:stretch>
            <a:fillRect/>
          </a:stretch>
        </p:blipFill>
        <p:spPr>
          <a:xfrm>
            <a:off x="508475" y="1331175"/>
            <a:ext cx="3078175" cy="4617275"/>
          </a:xfrm>
          <a:prstGeom prst="rect">
            <a:avLst/>
          </a:prstGeom>
          <a:noFill/>
          <a:ln>
            <a:noFill/>
          </a:ln>
        </p:spPr>
      </p:pic>
      <p:pic>
        <p:nvPicPr>
          <p:cNvPr id="284" name="Google Shape;284;g27e576c1a67_0_743"/>
          <p:cNvPicPr preferRelativeResize="0"/>
          <p:nvPr/>
        </p:nvPicPr>
        <p:blipFill>
          <a:blip r:embed="rId5">
            <a:alphaModFix/>
          </a:blip>
          <a:stretch>
            <a:fillRect/>
          </a:stretch>
        </p:blipFill>
        <p:spPr>
          <a:xfrm>
            <a:off x="3901050" y="2233075"/>
            <a:ext cx="5010473" cy="28134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g25f381583a0_0_994"/>
          <p:cNvSpPr txBox="1"/>
          <p:nvPr/>
        </p:nvSpPr>
        <p:spPr>
          <a:xfrm>
            <a:off x="389000" y="3672825"/>
            <a:ext cx="8526000" cy="2862900"/>
          </a:xfrm>
          <a:prstGeom prst="rect">
            <a:avLst/>
          </a:prstGeom>
          <a:noFill/>
          <a:ln>
            <a:noFill/>
          </a:ln>
        </p:spPr>
        <p:txBody>
          <a:bodyPr anchorCtr="0" anchor="t" bIns="45700" lIns="91425" spcFirstLastPara="1" rIns="91425" wrap="square" tIns="45700">
            <a:spAutoFit/>
          </a:bodyPr>
          <a:lstStyle/>
          <a:p>
            <a:pPr indent="0" lvl="0" marL="45720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True or False:  </a:t>
            </a:r>
            <a:r>
              <a:rPr lang="en-US" sz="3600">
                <a:latin typeface="Calibri"/>
                <a:ea typeface="Calibri"/>
                <a:cs typeface="Calibri"/>
                <a:sym typeface="Calibri"/>
              </a:rPr>
              <a:t>Up and down describe the </a:t>
            </a:r>
            <a:r>
              <a:rPr b="1" lang="en-US" sz="3600">
                <a:latin typeface="Calibri"/>
                <a:ea typeface="Calibri"/>
                <a:cs typeface="Calibri"/>
                <a:sym typeface="Calibri"/>
              </a:rPr>
              <a:t>direction</a:t>
            </a:r>
            <a:r>
              <a:rPr lang="en-US" sz="3600">
                <a:latin typeface="Calibri"/>
                <a:ea typeface="Calibri"/>
                <a:cs typeface="Calibri"/>
                <a:sym typeface="Calibri"/>
              </a:rPr>
              <a:t> of the two arrows</a:t>
            </a:r>
            <a:r>
              <a:rPr b="0" i="0" lang="en-US" sz="3600" u="none" cap="none" strike="noStrike">
                <a:solidFill>
                  <a:srgbClr val="000000"/>
                </a:solidFill>
                <a:latin typeface="Calibri"/>
                <a:ea typeface="Calibri"/>
                <a:cs typeface="Calibri"/>
                <a:sym typeface="Calibri"/>
              </a:rPr>
              <a:t>.</a:t>
            </a:r>
            <a:endParaRPr b="0" i="0" sz="36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3600"/>
              <a:buFont typeface="Calibri"/>
              <a:buAutoNum type="alphaUcPeriod"/>
            </a:pPr>
            <a:r>
              <a:rPr b="0" i="0" lang="en-US" sz="3600" u="none" cap="none" strike="noStrike">
                <a:solidFill>
                  <a:srgbClr val="000000"/>
                </a:solidFill>
                <a:latin typeface="Calibri"/>
                <a:ea typeface="Calibri"/>
                <a:cs typeface="Calibri"/>
                <a:sym typeface="Calibri"/>
              </a:rPr>
              <a:t>True</a:t>
            </a:r>
            <a:endParaRPr b="0" i="0" sz="3600" u="none" cap="none" strike="noStrike">
              <a:solidFill>
                <a:srgbClr val="000000"/>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3600"/>
              <a:buFont typeface="Calibri"/>
              <a:buAutoNum type="alphaUcPeriod"/>
            </a:pPr>
            <a:r>
              <a:rPr b="0" i="0" lang="en-US" sz="3600" u="none" cap="none" strike="noStrike">
                <a:solidFill>
                  <a:srgbClr val="000000"/>
                </a:solidFill>
                <a:latin typeface="Calibri"/>
                <a:ea typeface="Calibri"/>
                <a:cs typeface="Calibri"/>
                <a:sym typeface="Calibri"/>
              </a:rPr>
              <a:t>False</a:t>
            </a:r>
            <a:endParaRPr b="0" i="0" sz="3600" u="none" cap="none" strike="noStrike">
              <a:solidFill>
                <a:srgbClr val="000000"/>
              </a:solidFill>
              <a:latin typeface="Calibri"/>
              <a:ea typeface="Calibri"/>
              <a:cs typeface="Calibri"/>
              <a:sym typeface="Calibri"/>
            </a:endParaRPr>
          </a:p>
        </p:txBody>
      </p:sp>
      <p:sp>
        <p:nvSpPr>
          <p:cNvPr descr="Questions" id="291" name="Google Shape;291;g25f381583a0_0_994"/>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92" name="Google Shape;292;g25f381583a0_0_994"/>
          <p:cNvPicPr preferRelativeResize="0"/>
          <p:nvPr/>
        </p:nvPicPr>
        <p:blipFill>
          <a:blip r:embed="rId4">
            <a:alphaModFix/>
          </a:blip>
          <a:stretch>
            <a:fillRect/>
          </a:stretch>
        </p:blipFill>
        <p:spPr>
          <a:xfrm>
            <a:off x="4679199" y="377674"/>
            <a:ext cx="2714388" cy="2806653"/>
          </a:xfrm>
          <a:prstGeom prst="rect">
            <a:avLst/>
          </a:prstGeom>
          <a:noFill/>
          <a:ln>
            <a:noFill/>
          </a:ln>
        </p:spPr>
      </p:pic>
      <p:pic>
        <p:nvPicPr>
          <p:cNvPr id="293" name="Google Shape;293;g25f381583a0_0_994"/>
          <p:cNvPicPr preferRelativeResize="0"/>
          <p:nvPr/>
        </p:nvPicPr>
        <p:blipFill>
          <a:blip r:embed="rId5">
            <a:alphaModFix/>
          </a:blip>
          <a:stretch>
            <a:fillRect/>
          </a:stretch>
        </p:blipFill>
        <p:spPr>
          <a:xfrm>
            <a:off x="1910413" y="349550"/>
            <a:ext cx="2768786" cy="28628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descr="Questions" id="299" name="Google Shape;299;g27e576c1a67_0_751"/>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g27e576c1a67_0_751"/>
          <p:cNvSpPr txBox="1"/>
          <p:nvPr/>
        </p:nvSpPr>
        <p:spPr>
          <a:xfrm>
            <a:off x="389000" y="3672825"/>
            <a:ext cx="8526000" cy="2862900"/>
          </a:xfrm>
          <a:prstGeom prst="rect">
            <a:avLst/>
          </a:prstGeom>
          <a:noFill/>
          <a:ln>
            <a:noFill/>
          </a:ln>
        </p:spPr>
        <p:txBody>
          <a:bodyPr anchorCtr="0" anchor="t" bIns="45700" lIns="91425" spcFirstLastPara="1" rIns="91425" wrap="square" tIns="45700">
            <a:spAutoFit/>
          </a:bodyPr>
          <a:lstStyle/>
          <a:p>
            <a:pPr indent="0" lvl="0" marL="45720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True or False:  </a:t>
            </a:r>
            <a:r>
              <a:rPr lang="en-US" sz="3600">
                <a:latin typeface="Calibri"/>
                <a:ea typeface="Calibri"/>
                <a:cs typeface="Calibri"/>
                <a:sym typeface="Calibri"/>
              </a:rPr>
              <a:t>Up and down describe the </a:t>
            </a:r>
            <a:r>
              <a:rPr b="1" lang="en-US" sz="3600">
                <a:latin typeface="Calibri"/>
                <a:ea typeface="Calibri"/>
                <a:cs typeface="Calibri"/>
                <a:sym typeface="Calibri"/>
              </a:rPr>
              <a:t>direction</a:t>
            </a:r>
            <a:r>
              <a:rPr lang="en-US" sz="3600">
                <a:latin typeface="Calibri"/>
                <a:ea typeface="Calibri"/>
                <a:cs typeface="Calibri"/>
                <a:sym typeface="Calibri"/>
              </a:rPr>
              <a:t> of the two arrows</a:t>
            </a:r>
            <a:r>
              <a:rPr b="0" i="0" lang="en-US" sz="3600" u="none" cap="none" strike="noStrike">
                <a:solidFill>
                  <a:srgbClr val="000000"/>
                </a:solidFill>
                <a:latin typeface="Calibri"/>
                <a:ea typeface="Calibri"/>
                <a:cs typeface="Calibri"/>
                <a:sym typeface="Calibri"/>
              </a:rPr>
              <a:t>.</a:t>
            </a:r>
            <a:endParaRPr b="0" i="0" sz="36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3600"/>
              <a:buFont typeface="Calibri"/>
              <a:buAutoNum type="alphaUcPeriod"/>
            </a:pPr>
            <a:r>
              <a:rPr b="0" i="0" lang="en-US" sz="3600" u="none" cap="none" strike="noStrike">
                <a:solidFill>
                  <a:srgbClr val="000000"/>
                </a:solidFill>
                <a:latin typeface="Calibri"/>
                <a:ea typeface="Calibri"/>
                <a:cs typeface="Calibri"/>
                <a:sym typeface="Calibri"/>
              </a:rPr>
              <a:t>True</a:t>
            </a:r>
            <a:endParaRPr b="0" i="0" sz="3600" u="none" cap="none" strike="noStrike">
              <a:solidFill>
                <a:srgbClr val="000000"/>
              </a:solidFill>
              <a:latin typeface="Calibri"/>
              <a:ea typeface="Calibri"/>
              <a:cs typeface="Calibri"/>
              <a:sym typeface="Calibri"/>
            </a:endParaRPr>
          </a:p>
          <a:p>
            <a:pPr indent="-457200" lvl="0" marL="457200" marR="0" rtl="0" algn="l">
              <a:lnSpc>
                <a:spcPct val="100000"/>
              </a:lnSpc>
              <a:spcBef>
                <a:spcPts val="0"/>
              </a:spcBef>
              <a:spcAft>
                <a:spcPts val="0"/>
              </a:spcAft>
              <a:buClr>
                <a:srgbClr val="FF0000"/>
              </a:buClr>
              <a:buSzPts val="3600"/>
              <a:buFont typeface="Calibri"/>
              <a:buAutoNum type="alphaUcPeriod"/>
            </a:pPr>
            <a:r>
              <a:rPr b="0" i="0" lang="en-US" sz="3600" u="none" cap="none" strike="noStrike">
                <a:solidFill>
                  <a:srgbClr val="FF0000"/>
                </a:solidFill>
                <a:latin typeface="Calibri"/>
                <a:ea typeface="Calibri"/>
                <a:cs typeface="Calibri"/>
                <a:sym typeface="Calibri"/>
              </a:rPr>
              <a:t>False</a:t>
            </a:r>
            <a:endParaRPr b="0" i="0" sz="3600" u="none" cap="none" strike="noStrike">
              <a:solidFill>
                <a:srgbClr val="FF0000"/>
              </a:solidFill>
              <a:latin typeface="Calibri"/>
              <a:ea typeface="Calibri"/>
              <a:cs typeface="Calibri"/>
              <a:sym typeface="Calibri"/>
            </a:endParaRPr>
          </a:p>
        </p:txBody>
      </p:sp>
      <p:pic>
        <p:nvPicPr>
          <p:cNvPr id="301" name="Google Shape;301;g27e576c1a67_0_751"/>
          <p:cNvPicPr preferRelativeResize="0"/>
          <p:nvPr/>
        </p:nvPicPr>
        <p:blipFill>
          <a:blip r:embed="rId4">
            <a:alphaModFix/>
          </a:blip>
          <a:stretch>
            <a:fillRect/>
          </a:stretch>
        </p:blipFill>
        <p:spPr>
          <a:xfrm>
            <a:off x="4679199" y="377674"/>
            <a:ext cx="2714388" cy="2806653"/>
          </a:xfrm>
          <a:prstGeom prst="rect">
            <a:avLst/>
          </a:prstGeom>
          <a:noFill/>
          <a:ln>
            <a:noFill/>
          </a:ln>
        </p:spPr>
      </p:pic>
      <p:pic>
        <p:nvPicPr>
          <p:cNvPr id="302" name="Google Shape;302;g27e576c1a67_0_751"/>
          <p:cNvPicPr preferRelativeResize="0"/>
          <p:nvPr/>
        </p:nvPicPr>
        <p:blipFill>
          <a:blip r:embed="rId5">
            <a:alphaModFix/>
          </a:blip>
          <a:stretch>
            <a:fillRect/>
          </a:stretch>
        </p:blipFill>
        <p:spPr>
          <a:xfrm>
            <a:off x="1910413" y="349550"/>
            <a:ext cx="2768786" cy="28628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descr="Questions" id="308" name="Google Shape;308;g27e576c1a67_0_774"/>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g27e576c1a67_0_774"/>
          <p:cNvSpPr txBox="1"/>
          <p:nvPr/>
        </p:nvSpPr>
        <p:spPr>
          <a:xfrm>
            <a:off x="1007776" y="135875"/>
            <a:ext cx="78825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The </a:t>
            </a:r>
            <a:r>
              <a:rPr lang="en-US" sz="3600">
                <a:solidFill>
                  <a:schemeClr val="dk1"/>
                </a:solidFill>
                <a:latin typeface="Calibri"/>
                <a:ea typeface="Calibri"/>
                <a:cs typeface="Calibri"/>
                <a:sym typeface="Calibri"/>
              </a:rPr>
              <a:t>______ </a:t>
            </a:r>
            <a:r>
              <a:rPr b="1" lang="en-US" sz="3600">
                <a:latin typeface="Calibri"/>
                <a:ea typeface="Calibri"/>
                <a:cs typeface="Calibri"/>
                <a:sym typeface="Calibri"/>
              </a:rPr>
              <a:t>direction</a:t>
            </a:r>
            <a:r>
              <a:rPr lang="en-US" sz="3600">
                <a:latin typeface="Calibri"/>
                <a:ea typeface="Calibri"/>
                <a:cs typeface="Calibri"/>
                <a:sym typeface="Calibri"/>
              </a:rPr>
              <a:t> describes the runner and the </a:t>
            </a:r>
            <a:r>
              <a:rPr lang="en-US" sz="3600">
                <a:solidFill>
                  <a:schemeClr val="dk1"/>
                </a:solidFill>
                <a:latin typeface="Calibri"/>
                <a:ea typeface="Calibri"/>
                <a:cs typeface="Calibri"/>
                <a:sym typeface="Calibri"/>
              </a:rPr>
              <a:t>______</a:t>
            </a:r>
            <a:r>
              <a:rPr lang="en-US" sz="3600">
                <a:latin typeface="Calibri"/>
                <a:ea typeface="Calibri"/>
                <a:cs typeface="Calibri"/>
                <a:sym typeface="Calibri"/>
              </a:rPr>
              <a:t> </a:t>
            </a:r>
            <a:r>
              <a:rPr b="1" lang="en-US" sz="3600">
                <a:latin typeface="Calibri"/>
                <a:ea typeface="Calibri"/>
                <a:cs typeface="Calibri"/>
                <a:sym typeface="Calibri"/>
              </a:rPr>
              <a:t>direction</a:t>
            </a:r>
            <a:r>
              <a:rPr lang="en-US" sz="3600">
                <a:latin typeface="Calibri"/>
                <a:ea typeface="Calibri"/>
                <a:cs typeface="Calibri"/>
                <a:sym typeface="Calibri"/>
              </a:rPr>
              <a:t> describes the </a:t>
            </a:r>
            <a:r>
              <a:rPr lang="en-US" sz="3600">
                <a:solidFill>
                  <a:schemeClr val="dk1"/>
                </a:solidFill>
                <a:latin typeface="Calibri"/>
                <a:ea typeface="Calibri"/>
                <a:cs typeface="Calibri"/>
                <a:sym typeface="Calibri"/>
              </a:rPr>
              <a:t>soccer player</a:t>
            </a:r>
            <a:r>
              <a:rPr lang="en-US" sz="3600">
                <a:latin typeface="Calibri"/>
                <a:ea typeface="Calibri"/>
                <a:cs typeface="Calibri"/>
                <a:sym typeface="Calibri"/>
              </a:rPr>
              <a:t>.</a:t>
            </a:r>
            <a:endParaRPr i="0" sz="1800" u="none" cap="none" strike="noStrike">
              <a:solidFill>
                <a:srgbClr val="000000"/>
              </a:solidFill>
              <a:latin typeface="Calibri"/>
              <a:ea typeface="Calibri"/>
              <a:cs typeface="Calibri"/>
              <a:sym typeface="Calibri"/>
            </a:endParaRPr>
          </a:p>
        </p:txBody>
      </p:sp>
      <p:pic>
        <p:nvPicPr>
          <p:cNvPr id="310" name="Google Shape;310;g27e576c1a67_0_774"/>
          <p:cNvPicPr preferRelativeResize="0"/>
          <p:nvPr/>
        </p:nvPicPr>
        <p:blipFill>
          <a:blip r:embed="rId4">
            <a:alphaModFix/>
          </a:blip>
          <a:stretch>
            <a:fillRect/>
          </a:stretch>
        </p:blipFill>
        <p:spPr>
          <a:xfrm>
            <a:off x="2430079" y="2105075"/>
            <a:ext cx="4283845" cy="2167219"/>
          </a:xfrm>
          <a:prstGeom prst="rect">
            <a:avLst/>
          </a:prstGeom>
          <a:noFill/>
          <a:ln>
            <a:noFill/>
          </a:ln>
        </p:spPr>
      </p:pic>
      <p:pic>
        <p:nvPicPr>
          <p:cNvPr id="311" name="Google Shape;311;g27e576c1a67_0_774"/>
          <p:cNvPicPr preferRelativeResize="0"/>
          <p:nvPr/>
        </p:nvPicPr>
        <p:blipFill>
          <a:blip r:embed="rId5">
            <a:alphaModFix/>
          </a:blip>
          <a:stretch>
            <a:fillRect/>
          </a:stretch>
        </p:blipFill>
        <p:spPr>
          <a:xfrm>
            <a:off x="2430073" y="4383882"/>
            <a:ext cx="4283846" cy="216721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descr="Questions" id="317" name="Google Shape;317;g27e576c1a67_0_789"/>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g27e576c1a67_0_789"/>
          <p:cNvSpPr txBox="1"/>
          <p:nvPr/>
        </p:nvSpPr>
        <p:spPr>
          <a:xfrm>
            <a:off x="1007776" y="135875"/>
            <a:ext cx="7882500" cy="1754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3600"/>
              <a:buFont typeface="Arial"/>
              <a:buNone/>
            </a:pPr>
            <a:r>
              <a:rPr lang="en-US" sz="3600">
                <a:solidFill>
                  <a:schemeClr val="dk1"/>
                </a:solidFill>
                <a:latin typeface="Calibri"/>
                <a:ea typeface="Calibri"/>
                <a:cs typeface="Calibri"/>
                <a:sym typeface="Calibri"/>
              </a:rPr>
              <a:t>The </a:t>
            </a:r>
            <a:r>
              <a:rPr lang="en-US" sz="3600">
                <a:solidFill>
                  <a:srgbClr val="FF0000"/>
                </a:solidFill>
                <a:latin typeface="Calibri"/>
                <a:ea typeface="Calibri"/>
                <a:cs typeface="Calibri"/>
                <a:sym typeface="Calibri"/>
              </a:rPr>
              <a:t>forward</a:t>
            </a:r>
            <a:r>
              <a:rPr lang="en-US" sz="3600">
                <a:solidFill>
                  <a:schemeClr val="dk1"/>
                </a:solidFill>
                <a:latin typeface="Calibri"/>
                <a:ea typeface="Calibri"/>
                <a:cs typeface="Calibri"/>
                <a:sym typeface="Calibri"/>
              </a:rPr>
              <a:t> </a:t>
            </a:r>
            <a:r>
              <a:rPr b="1" lang="en-US" sz="3600">
                <a:solidFill>
                  <a:schemeClr val="dk1"/>
                </a:solidFill>
                <a:latin typeface="Calibri"/>
                <a:ea typeface="Calibri"/>
                <a:cs typeface="Calibri"/>
                <a:sym typeface="Calibri"/>
              </a:rPr>
              <a:t>direction</a:t>
            </a:r>
            <a:r>
              <a:rPr lang="en-US" sz="3600">
                <a:solidFill>
                  <a:schemeClr val="dk1"/>
                </a:solidFill>
                <a:latin typeface="Calibri"/>
                <a:ea typeface="Calibri"/>
                <a:cs typeface="Calibri"/>
                <a:sym typeface="Calibri"/>
              </a:rPr>
              <a:t> describes the runner and the </a:t>
            </a:r>
            <a:r>
              <a:rPr lang="en-US" sz="3600">
                <a:solidFill>
                  <a:srgbClr val="FF0000"/>
                </a:solidFill>
                <a:latin typeface="Calibri"/>
                <a:ea typeface="Calibri"/>
                <a:cs typeface="Calibri"/>
                <a:sym typeface="Calibri"/>
              </a:rPr>
              <a:t>backward </a:t>
            </a:r>
            <a:r>
              <a:rPr b="1" lang="en-US" sz="3600">
                <a:solidFill>
                  <a:schemeClr val="dk1"/>
                </a:solidFill>
                <a:latin typeface="Calibri"/>
                <a:ea typeface="Calibri"/>
                <a:cs typeface="Calibri"/>
                <a:sym typeface="Calibri"/>
              </a:rPr>
              <a:t>direction</a:t>
            </a:r>
            <a:r>
              <a:rPr lang="en-US" sz="3600">
                <a:solidFill>
                  <a:schemeClr val="dk1"/>
                </a:solidFill>
                <a:latin typeface="Calibri"/>
                <a:ea typeface="Calibri"/>
                <a:cs typeface="Calibri"/>
                <a:sym typeface="Calibri"/>
              </a:rPr>
              <a:t> describes the soccer player.</a:t>
            </a:r>
            <a:endParaRPr i="0" sz="1800" u="none" cap="none" strike="noStrike">
              <a:solidFill>
                <a:srgbClr val="000000"/>
              </a:solidFill>
              <a:latin typeface="Calibri"/>
              <a:ea typeface="Calibri"/>
              <a:cs typeface="Calibri"/>
              <a:sym typeface="Calibri"/>
            </a:endParaRPr>
          </a:p>
        </p:txBody>
      </p:sp>
      <p:pic>
        <p:nvPicPr>
          <p:cNvPr id="319" name="Google Shape;319;g27e576c1a67_0_789"/>
          <p:cNvPicPr preferRelativeResize="0"/>
          <p:nvPr/>
        </p:nvPicPr>
        <p:blipFill>
          <a:blip r:embed="rId4">
            <a:alphaModFix/>
          </a:blip>
          <a:stretch>
            <a:fillRect/>
          </a:stretch>
        </p:blipFill>
        <p:spPr>
          <a:xfrm>
            <a:off x="2430079" y="2105075"/>
            <a:ext cx="4283845" cy="2167219"/>
          </a:xfrm>
          <a:prstGeom prst="rect">
            <a:avLst/>
          </a:prstGeom>
          <a:noFill/>
          <a:ln>
            <a:noFill/>
          </a:ln>
        </p:spPr>
      </p:pic>
      <p:pic>
        <p:nvPicPr>
          <p:cNvPr id="320" name="Google Shape;320;g27e576c1a67_0_789"/>
          <p:cNvPicPr preferRelativeResize="0"/>
          <p:nvPr/>
        </p:nvPicPr>
        <p:blipFill>
          <a:blip r:embed="rId5">
            <a:alphaModFix/>
          </a:blip>
          <a:stretch>
            <a:fillRect/>
          </a:stretch>
        </p:blipFill>
        <p:spPr>
          <a:xfrm>
            <a:off x="2430073" y="4383882"/>
            <a:ext cx="4283846" cy="216721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descr="Artificial Intelligence" id="326" name="Google Shape;326;g25e11802ac4_0_41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27" name="Google Shape;327;g25e11802ac4_0_419"/>
          <p:cNvPicPr preferRelativeResize="0"/>
          <p:nvPr/>
        </p:nvPicPr>
        <p:blipFill rotWithShape="1">
          <a:blip r:embed="rId4">
            <a:alphaModFix/>
          </a:blip>
          <a:srcRect b="0" l="0" r="0" t="0"/>
          <a:stretch/>
        </p:blipFill>
        <p:spPr>
          <a:xfrm>
            <a:off x="4572000" y="2036490"/>
            <a:ext cx="3133385" cy="313338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descr="Artificial Intelligence" id="333" name="Google Shape;333;g27e576c1a67_0_79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34" name="Google Shape;334;g27e576c1a67_0_796"/>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pic>
        <p:nvPicPr>
          <p:cNvPr id="335" name="Google Shape;335;g27e576c1a67_0_796"/>
          <p:cNvPicPr preferRelativeResize="0"/>
          <p:nvPr/>
        </p:nvPicPr>
        <p:blipFill>
          <a:blip r:embed="rId5">
            <a:alphaModFix/>
          </a:blip>
          <a:stretch>
            <a:fillRect/>
          </a:stretch>
        </p:blipFill>
        <p:spPr>
          <a:xfrm>
            <a:off x="2598050" y="338112"/>
            <a:ext cx="3947895" cy="618177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descr="Artificial Intelligence" id="341" name="Google Shape;341;g27e576c1a67_0_80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42" name="Google Shape;342;g27e576c1a67_0_803"/>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pic>
        <p:nvPicPr>
          <p:cNvPr id="343" name="Google Shape;343;g27e576c1a67_0_803"/>
          <p:cNvPicPr preferRelativeResize="0"/>
          <p:nvPr/>
        </p:nvPicPr>
        <p:blipFill>
          <a:blip r:embed="rId5">
            <a:alphaModFix/>
          </a:blip>
          <a:stretch>
            <a:fillRect/>
          </a:stretch>
        </p:blipFill>
        <p:spPr>
          <a:xfrm>
            <a:off x="397575" y="1080888"/>
            <a:ext cx="8348851" cy="46962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descr="Lightbulb and gear" id="134" name="Google Shape;134;g27e68c1a8e3_0_0"/>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g27e68c1a8e3_0_0"/>
          <p:cNvSpPr txBox="1"/>
          <p:nvPr/>
        </p:nvSpPr>
        <p:spPr>
          <a:xfrm>
            <a:off x="718457" y="298084"/>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How do direction and speed impact the motion of objects in the world around us?</a:t>
            </a:r>
            <a:endParaRPr b="0" i="0" sz="1400" u="none" cap="none" strike="noStrike">
              <a:solidFill>
                <a:srgbClr val="000000"/>
              </a:solidFill>
              <a:latin typeface="Arial"/>
              <a:ea typeface="Arial"/>
              <a:cs typeface="Arial"/>
              <a:sym typeface="Arial"/>
            </a:endParaRPr>
          </a:p>
        </p:txBody>
      </p:sp>
      <p:pic>
        <p:nvPicPr>
          <p:cNvPr id="136" name="Google Shape;136;g27e68c1a8e3_0_0"/>
          <p:cNvPicPr preferRelativeResize="0"/>
          <p:nvPr/>
        </p:nvPicPr>
        <p:blipFill>
          <a:blip r:embed="rId4">
            <a:alphaModFix/>
          </a:blip>
          <a:stretch>
            <a:fillRect/>
          </a:stretch>
        </p:blipFill>
        <p:spPr>
          <a:xfrm>
            <a:off x="2077025" y="2155728"/>
            <a:ext cx="5492352" cy="376525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descr="Questions" id="349" name="Google Shape;349;g25e11802ac4_0_597"/>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g27e576c1a67_0_885"/>
          <p:cNvSpPr txBox="1"/>
          <p:nvPr/>
        </p:nvSpPr>
        <p:spPr>
          <a:xfrm>
            <a:off x="2280974" y="526376"/>
            <a:ext cx="4581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is </a:t>
            </a:r>
            <a:r>
              <a:rPr lang="en-US" sz="3600">
                <a:solidFill>
                  <a:schemeClr val="dk1"/>
                </a:solidFill>
                <a:latin typeface="Calibri"/>
                <a:ea typeface="Calibri"/>
                <a:cs typeface="Calibri"/>
                <a:sym typeface="Calibri"/>
              </a:rPr>
              <a:t>direction</a:t>
            </a:r>
            <a:r>
              <a:rPr b="0" i="0" lang="en-US" sz="3600" u="none" cap="none" strike="noStrike">
                <a:solidFill>
                  <a:schemeClr val="dk1"/>
                </a:solidFill>
                <a:latin typeface="Calibri"/>
                <a:ea typeface="Calibri"/>
                <a:cs typeface="Calibri"/>
                <a:sym typeface="Calibri"/>
              </a:rPr>
              <a:t>?</a:t>
            </a:r>
            <a:endParaRPr b="0" i="0" sz="3600" u="none" cap="none" strike="noStrike">
              <a:solidFill>
                <a:schemeClr val="dk1"/>
              </a:solidFill>
              <a:latin typeface="Calibri"/>
              <a:ea typeface="Calibri"/>
              <a:cs typeface="Calibri"/>
              <a:sym typeface="Calibri"/>
            </a:endParaRPr>
          </a:p>
        </p:txBody>
      </p:sp>
      <p:sp>
        <p:nvSpPr>
          <p:cNvPr descr="Questions" id="356" name="Google Shape;356;g27e576c1a67_0_885"/>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57" name="Google Shape;357;g27e576c1a67_0_885"/>
          <p:cNvPicPr preferRelativeResize="0"/>
          <p:nvPr/>
        </p:nvPicPr>
        <p:blipFill>
          <a:blip r:embed="rId4">
            <a:alphaModFix/>
          </a:blip>
          <a:stretch>
            <a:fillRect/>
          </a:stretch>
        </p:blipFill>
        <p:spPr>
          <a:xfrm>
            <a:off x="2833688" y="1547890"/>
            <a:ext cx="3476625" cy="45053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descr="Artificial Intelligence" id="363" name="Google Shape;363;g25e11802ac4_0_69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364" name="Google Shape;364;g25e11802ac4_0_699"/>
          <p:cNvPicPr preferRelativeResize="0"/>
          <p:nvPr/>
        </p:nvPicPr>
        <p:blipFill rotWithShape="1">
          <a:blip r:embed="rId4">
            <a:alphaModFix/>
          </a:blip>
          <a:srcRect b="0" l="0" r="0" t="0"/>
          <a:stretch/>
        </p:blipFill>
        <p:spPr>
          <a:xfrm>
            <a:off x="4572000" y="1755137"/>
            <a:ext cx="3347725" cy="33477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descr="Artificial Intelligence" id="370" name="Google Shape;370;g25e11802ac4_0_86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371" name="Google Shape;371;g25e11802ac4_0_864"/>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id="372" name="Google Shape;372;g25e11802ac4_0_864"/>
          <p:cNvPicPr preferRelativeResize="0"/>
          <p:nvPr/>
        </p:nvPicPr>
        <p:blipFill>
          <a:blip r:embed="rId5">
            <a:alphaModFix/>
          </a:blip>
          <a:stretch>
            <a:fillRect/>
          </a:stretch>
        </p:blipFill>
        <p:spPr>
          <a:xfrm>
            <a:off x="1023200" y="1063137"/>
            <a:ext cx="7097599" cy="47317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descr="Artificial Intelligence" id="378" name="Google Shape;378;g25e11802ac4_0_78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379" name="Google Shape;379;g25e11802ac4_0_780"/>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id="380" name="Google Shape;380;g25e11802ac4_0_780"/>
          <p:cNvPicPr preferRelativeResize="0"/>
          <p:nvPr/>
        </p:nvPicPr>
        <p:blipFill>
          <a:blip r:embed="rId5">
            <a:alphaModFix/>
          </a:blip>
          <a:stretch>
            <a:fillRect/>
          </a:stretch>
        </p:blipFill>
        <p:spPr>
          <a:xfrm>
            <a:off x="339200" y="704600"/>
            <a:ext cx="8338450" cy="62538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descr="Questions" id="386" name="Google Shape;386;g25e11802ac4_0_873"/>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g27430209113_0_1469"/>
          <p:cNvSpPr txBox="1"/>
          <p:nvPr/>
        </p:nvSpPr>
        <p:spPr>
          <a:xfrm>
            <a:off x="1028700" y="424771"/>
            <a:ext cx="76773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Why does the bowling ball have a direction, but the rocks do not?</a:t>
            </a:r>
            <a:endParaRPr b="0" i="0" sz="1400" u="none" cap="none" strike="noStrike">
              <a:solidFill>
                <a:srgbClr val="000000"/>
              </a:solidFill>
              <a:latin typeface="Arial"/>
              <a:ea typeface="Arial"/>
              <a:cs typeface="Arial"/>
              <a:sym typeface="Arial"/>
            </a:endParaRPr>
          </a:p>
        </p:txBody>
      </p:sp>
      <p:sp>
        <p:nvSpPr>
          <p:cNvPr descr="Questions" id="393" name="Google Shape;393;g27430209113_0_146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94" name="Google Shape;394;g27430209113_0_1469"/>
          <p:cNvPicPr preferRelativeResize="0"/>
          <p:nvPr/>
        </p:nvPicPr>
        <p:blipFill rotWithShape="1">
          <a:blip r:embed="rId4">
            <a:alphaModFix/>
          </a:blip>
          <a:srcRect b="0" l="0" r="0" t="0"/>
          <a:stretch/>
        </p:blipFill>
        <p:spPr>
          <a:xfrm>
            <a:off x="200050" y="1703375"/>
            <a:ext cx="4196350" cy="4723900"/>
          </a:xfrm>
          <a:prstGeom prst="rect">
            <a:avLst/>
          </a:prstGeom>
          <a:noFill/>
          <a:ln>
            <a:noFill/>
          </a:ln>
        </p:spPr>
      </p:pic>
      <p:pic>
        <p:nvPicPr>
          <p:cNvPr id="395" name="Google Shape;395;g27430209113_0_1469"/>
          <p:cNvPicPr preferRelativeResize="0"/>
          <p:nvPr/>
        </p:nvPicPr>
        <p:blipFill rotWithShape="1">
          <a:blip r:embed="rId4">
            <a:alphaModFix/>
          </a:blip>
          <a:srcRect b="0" l="0" r="0" t="0"/>
          <a:stretch/>
        </p:blipFill>
        <p:spPr>
          <a:xfrm>
            <a:off x="4702875" y="1703375"/>
            <a:ext cx="4196350" cy="4723900"/>
          </a:xfrm>
          <a:prstGeom prst="rect">
            <a:avLst/>
          </a:prstGeom>
          <a:noFill/>
          <a:ln>
            <a:noFill/>
          </a:ln>
        </p:spPr>
      </p:pic>
      <p:pic>
        <p:nvPicPr>
          <p:cNvPr id="396" name="Google Shape;396;g27430209113_0_1469"/>
          <p:cNvPicPr preferRelativeResize="0"/>
          <p:nvPr/>
        </p:nvPicPr>
        <p:blipFill>
          <a:blip r:embed="rId5">
            <a:alphaModFix/>
          </a:blip>
          <a:stretch>
            <a:fillRect/>
          </a:stretch>
        </p:blipFill>
        <p:spPr>
          <a:xfrm>
            <a:off x="4969550" y="2758826"/>
            <a:ext cx="3736450" cy="2490950"/>
          </a:xfrm>
          <a:prstGeom prst="rect">
            <a:avLst/>
          </a:prstGeom>
          <a:noFill/>
          <a:ln>
            <a:noFill/>
          </a:ln>
        </p:spPr>
      </p:pic>
      <p:pic>
        <p:nvPicPr>
          <p:cNvPr id="397" name="Google Shape;397;g27430209113_0_1469"/>
          <p:cNvPicPr preferRelativeResize="0"/>
          <p:nvPr/>
        </p:nvPicPr>
        <p:blipFill>
          <a:blip r:embed="rId6">
            <a:alphaModFix/>
          </a:blip>
          <a:stretch>
            <a:fillRect/>
          </a:stretch>
        </p:blipFill>
        <p:spPr>
          <a:xfrm>
            <a:off x="506450" y="3057450"/>
            <a:ext cx="3583550" cy="20157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descr="Artificial Intelligence" id="403" name="Google Shape;403;g25e11802ac4_0_1043"/>
          <p:cNvSpPr/>
          <p:nvPr/>
        </p:nvSpPr>
        <p:spPr>
          <a:xfrm>
            <a:off x="892768" y="1482969"/>
            <a:ext cx="4185000" cy="3892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404" name="Google Shape;404;g25e11802ac4_0_1043"/>
          <p:cNvPicPr preferRelativeResize="0"/>
          <p:nvPr/>
        </p:nvPicPr>
        <p:blipFill rotWithShape="1">
          <a:blip r:embed="rId4">
            <a:alphaModFix/>
          </a:blip>
          <a:srcRect b="0" l="0" r="0" t="0"/>
          <a:stretch/>
        </p:blipFill>
        <p:spPr>
          <a:xfrm>
            <a:off x="4572000" y="1727492"/>
            <a:ext cx="3403016" cy="340301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g25e11802ac4_0_1376"/>
          <p:cNvSpPr txBox="1"/>
          <p:nvPr>
            <p:ph type="title"/>
          </p:nvPr>
        </p:nvSpPr>
        <p:spPr>
          <a:xfrm>
            <a:off x="902100" y="884675"/>
            <a:ext cx="7339800" cy="143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Direction</a:t>
            </a:r>
            <a:endParaRPr/>
          </a:p>
        </p:txBody>
      </p:sp>
      <p:sp>
        <p:nvSpPr>
          <p:cNvPr descr="Artificial Intelligence" id="411" name="Google Shape;411;g25e11802ac4_0_1376"/>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412" name="Google Shape;412;g25e11802ac4_0_1376"/>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cxnSp>
        <p:nvCxnSpPr>
          <p:cNvPr id="413" name="Google Shape;413;g25e11802ac4_0_1376"/>
          <p:cNvCxnSpPr/>
          <p:nvPr/>
        </p:nvCxnSpPr>
        <p:spPr>
          <a:xfrm flipH="1">
            <a:off x="3917736" y="2486013"/>
            <a:ext cx="16500" cy="16068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5294"/>
              </a:srgbClr>
            </a:outerShdw>
          </a:effectLst>
        </p:spPr>
      </p:cxnSp>
      <p:sp>
        <p:nvSpPr>
          <p:cNvPr id="414" name="Google Shape;414;g25e11802ac4_0_1376"/>
          <p:cNvSpPr txBox="1"/>
          <p:nvPr/>
        </p:nvSpPr>
        <p:spPr>
          <a:xfrm>
            <a:off x="3465021" y="4258375"/>
            <a:ext cx="921900" cy="3078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1400" u="none" cap="none" strike="noStrike">
                <a:solidFill>
                  <a:schemeClr val="dk1"/>
                </a:solidFill>
                <a:latin typeface="Calibri"/>
                <a:ea typeface="Calibri"/>
                <a:cs typeface="Calibri"/>
                <a:sym typeface="Calibri"/>
              </a:rPr>
              <a:t>(root)</a:t>
            </a:r>
            <a:endParaRPr b="0" i="0" sz="1400" u="none" cap="none" strike="noStrike">
              <a:solidFill>
                <a:srgbClr val="000000"/>
              </a:solidFill>
              <a:latin typeface="Arial"/>
              <a:ea typeface="Arial"/>
              <a:cs typeface="Arial"/>
              <a:sym typeface="Arial"/>
            </a:endParaRPr>
          </a:p>
        </p:txBody>
      </p:sp>
      <p:cxnSp>
        <p:nvCxnSpPr>
          <p:cNvPr id="415" name="Google Shape;415;g25e11802ac4_0_1376"/>
          <p:cNvCxnSpPr/>
          <p:nvPr/>
        </p:nvCxnSpPr>
        <p:spPr>
          <a:xfrm flipH="1">
            <a:off x="5625011" y="2486013"/>
            <a:ext cx="16500" cy="16068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5290"/>
              </a:srgbClr>
            </a:outerShdw>
          </a:effectLst>
        </p:spPr>
      </p:cxnSp>
      <p:sp>
        <p:nvSpPr>
          <p:cNvPr id="416" name="Google Shape;416;g25e11802ac4_0_1376"/>
          <p:cNvSpPr txBox="1"/>
          <p:nvPr/>
        </p:nvSpPr>
        <p:spPr>
          <a:xfrm>
            <a:off x="5172296" y="4258375"/>
            <a:ext cx="921900" cy="3078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1400" u="none" cap="none" strike="noStrike">
                <a:solidFill>
                  <a:schemeClr val="dk1"/>
                </a:solidFill>
                <a:latin typeface="Calibri"/>
                <a:ea typeface="Calibri"/>
                <a:cs typeface="Calibri"/>
                <a:sym typeface="Calibri"/>
              </a:rPr>
              <a:t>(</a:t>
            </a:r>
            <a:r>
              <a:rPr lang="en-US">
                <a:solidFill>
                  <a:schemeClr val="dk1"/>
                </a:solidFill>
                <a:latin typeface="Calibri"/>
                <a:ea typeface="Calibri"/>
                <a:cs typeface="Calibri"/>
                <a:sym typeface="Calibri"/>
              </a:rPr>
              <a:t>suffix</a:t>
            </a:r>
            <a:r>
              <a:rPr b="0" i="0" lang="en-US" sz="14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g27f7a576e42_0_53"/>
          <p:cNvSpPr txBox="1"/>
          <p:nvPr>
            <p:ph type="title"/>
          </p:nvPr>
        </p:nvSpPr>
        <p:spPr>
          <a:xfrm>
            <a:off x="457200" y="735221"/>
            <a:ext cx="8229600" cy="143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Direction</a:t>
            </a:r>
            <a:endParaRPr/>
          </a:p>
        </p:txBody>
      </p:sp>
      <p:sp>
        <p:nvSpPr>
          <p:cNvPr descr="Artificial Intelligence" id="423" name="Google Shape;423;g27f7a576e42_0_53"/>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424" name="Google Shape;424;g27f7a576e42_0_53"/>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sp>
        <p:nvSpPr>
          <p:cNvPr id="425" name="Google Shape;425;g27f7a576e42_0_53"/>
          <p:cNvSpPr/>
          <p:nvPr/>
        </p:nvSpPr>
        <p:spPr>
          <a:xfrm>
            <a:off x="2165325" y="735225"/>
            <a:ext cx="3208800" cy="1729200"/>
          </a:xfrm>
          <a:prstGeom prst="ellipse">
            <a:avLst/>
          </a:prstGeom>
          <a:noFill/>
          <a:ln cap="flat" cmpd="sng" w="38100">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426" name="Google Shape;426;g27f7a576e42_0_53"/>
          <p:cNvCxnSpPr/>
          <p:nvPr/>
        </p:nvCxnSpPr>
        <p:spPr>
          <a:xfrm>
            <a:off x="3787597" y="2490036"/>
            <a:ext cx="854100" cy="9225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6080"/>
              </a:srgbClr>
            </a:outerShdw>
          </a:effectLst>
        </p:spPr>
      </p:cxnSp>
      <p:sp>
        <p:nvSpPr>
          <p:cNvPr id="427" name="Google Shape;427;g27f7a576e42_0_53"/>
          <p:cNvSpPr txBox="1"/>
          <p:nvPr/>
        </p:nvSpPr>
        <p:spPr>
          <a:xfrm>
            <a:off x="4179725" y="3625525"/>
            <a:ext cx="3429900" cy="17547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Direct</a:t>
            </a:r>
            <a:r>
              <a:rPr lang="en-US" sz="3600">
                <a:solidFill>
                  <a:schemeClr val="dk1"/>
                </a:solidFill>
                <a:latin typeface="Calibri"/>
                <a:ea typeface="Calibri"/>
                <a:cs typeface="Calibri"/>
                <a:sym typeface="Calibri"/>
              </a:rPr>
              <a:t> = guiding or indicating a path or course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descr="Rewind" id="142" name="Google Shape;142;p4"/>
          <p:cNvSpPr/>
          <p:nvPr/>
        </p:nvSpPr>
        <p:spPr>
          <a:xfrm>
            <a:off x="1828800" y="914400"/>
            <a:ext cx="5486400" cy="465406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g27f7a576e42_0_63"/>
          <p:cNvSpPr txBox="1"/>
          <p:nvPr>
            <p:ph type="title"/>
          </p:nvPr>
        </p:nvSpPr>
        <p:spPr>
          <a:xfrm>
            <a:off x="457200" y="735221"/>
            <a:ext cx="8229600" cy="143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Direction</a:t>
            </a:r>
            <a:endParaRPr/>
          </a:p>
        </p:txBody>
      </p:sp>
      <p:sp>
        <p:nvSpPr>
          <p:cNvPr descr="Artificial Intelligence" id="434" name="Google Shape;434;g27f7a576e42_0_63"/>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435" name="Google Shape;435;g27f7a576e42_0_63"/>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sp>
        <p:nvSpPr>
          <p:cNvPr id="436" name="Google Shape;436;g27f7a576e42_0_63"/>
          <p:cNvSpPr/>
          <p:nvPr/>
        </p:nvSpPr>
        <p:spPr>
          <a:xfrm>
            <a:off x="5149875" y="913225"/>
            <a:ext cx="1702800" cy="1435800"/>
          </a:xfrm>
          <a:prstGeom prst="ellipse">
            <a:avLst/>
          </a:prstGeom>
          <a:noFill/>
          <a:ln cap="flat" cmpd="sng" w="38100">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437" name="Google Shape;437;g27f7a576e42_0_63"/>
          <p:cNvCxnSpPr>
            <a:stCxn id="436" idx="4"/>
          </p:cNvCxnSpPr>
          <p:nvPr/>
        </p:nvCxnSpPr>
        <p:spPr>
          <a:xfrm>
            <a:off x="6001275" y="2349025"/>
            <a:ext cx="30000" cy="9462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6080"/>
              </a:srgbClr>
            </a:outerShdw>
          </a:effectLst>
        </p:spPr>
      </p:cxnSp>
      <p:sp>
        <p:nvSpPr>
          <p:cNvPr id="438" name="Google Shape;438;g27f7a576e42_0_63"/>
          <p:cNvSpPr txBox="1"/>
          <p:nvPr/>
        </p:nvSpPr>
        <p:spPr>
          <a:xfrm>
            <a:off x="4179725" y="3625525"/>
            <a:ext cx="3429900" cy="12006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-ion = an action, process, or result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g27f7a576e42_0_73"/>
          <p:cNvSpPr txBox="1"/>
          <p:nvPr>
            <p:ph type="title"/>
          </p:nvPr>
        </p:nvSpPr>
        <p:spPr>
          <a:xfrm>
            <a:off x="457200" y="1762809"/>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Direct</a:t>
            </a:r>
            <a:r>
              <a:rPr lang="en-US" sz="9600"/>
              <a:t>   ion</a:t>
            </a:r>
            <a:endParaRPr/>
          </a:p>
        </p:txBody>
      </p:sp>
      <p:sp>
        <p:nvSpPr>
          <p:cNvPr descr="Artificial Intelligence" id="445" name="Google Shape;445;g27f7a576e42_0_73"/>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446" name="Google Shape;446;g27f7a576e42_0_73"/>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sp>
        <p:nvSpPr>
          <p:cNvPr id="447" name="Google Shape;447;g27f7a576e42_0_73"/>
          <p:cNvSpPr/>
          <p:nvPr/>
        </p:nvSpPr>
        <p:spPr>
          <a:xfrm>
            <a:off x="4912734" y="2072584"/>
            <a:ext cx="663300" cy="723600"/>
          </a:xfrm>
          <a:prstGeom prst="mathPlus">
            <a:avLst>
              <a:gd fmla="val 23520" name="adj1"/>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373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48" name="Google Shape;448;g27f7a576e42_0_73"/>
          <p:cNvSpPr txBox="1"/>
          <p:nvPr/>
        </p:nvSpPr>
        <p:spPr>
          <a:xfrm>
            <a:off x="1348300" y="5926400"/>
            <a:ext cx="6510300" cy="4617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lang="en-US" sz="2400">
                <a:latin typeface="Calibri"/>
                <a:ea typeface="Calibri"/>
                <a:cs typeface="Calibri"/>
                <a:sym typeface="Calibri"/>
              </a:rPr>
              <a:t>An action</a:t>
            </a:r>
            <a:r>
              <a:rPr lang="en-US" sz="2400">
                <a:latin typeface="Calibri"/>
                <a:ea typeface="Calibri"/>
                <a:cs typeface="Calibri"/>
                <a:sym typeface="Calibri"/>
              </a:rPr>
              <a:t> of guiding or indicating a path or course</a:t>
            </a:r>
            <a:endParaRPr b="0" i="0" sz="2400" u="none" cap="none" strike="noStrike">
              <a:solidFill>
                <a:srgbClr val="000000"/>
              </a:solidFill>
              <a:latin typeface="Calibri"/>
              <a:ea typeface="Calibri"/>
              <a:cs typeface="Calibri"/>
              <a:sym typeface="Calibri"/>
            </a:endParaRPr>
          </a:p>
        </p:txBody>
      </p:sp>
      <p:sp>
        <p:nvSpPr>
          <p:cNvPr id="449" name="Google Shape;449;g27f7a576e42_0_73"/>
          <p:cNvSpPr txBox="1"/>
          <p:nvPr/>
        </p:nvSpPr>
        <p:spPr>
          <a:xfrm>
            <a:off x="482053" y="3506192"/>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6000"/>
              <a:buFont typeface="Calibri"/>
              <a:buNone/>
            </a:pPr>
            <a:r>
              <a:rPr lang="en-US" sz="6000">
                <a:solidFill>
                  <a:schemeClr val="dk1"/>
                </a:solidFill>
                <a:latin typeface="Calibri"/>
                <a:ea typeface="Calibri"/>
                <a:cs typeface="Calibri"/>
                <a:sym typeface="Calibri"/>
              </a:rPr>
              <a:t>Direction</a:t>
            </a:r>
            <a:endParaRPr b="0" i="0" sz="1400" u="none" cap="none" strike="noStrike">
              <a:solidFill>
                <a:srgbClr val="000000"/>
              </a:solidFill>
              <a:latin typeface="Arial"/>
              <a:ea typeface="Arial"/>
              <a:cs typeface="Arial"/>
              <a:sym typeface="Arial"/>
            </a:endParaRPr>
          </a:p>
        </p:txBody>
      </p:sp>
      <p:sp>
        <p:nvSpPr>
          <p:cNvPr id="450" name="Google Shape;450;g27f7a576e42_0_73"/>
          <p:cNvSpPr/>
          <p:nvPr/>
        </p:nvSpPr>
        <p:spPr>
          <a:xfrm>
            <a:off x="4417594" y="4801592"/>
            <a:ext cx="371700" cy="880800"/>
          </a:xfrm>
          <a:prstGeom prst="downArrow">
            <a:avLst>
              <a:gd fmla="val 50000" name="adj1"/>
              <a:gd fmla="val 50000" name="adj2"/>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373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descr="Questions" id="456" name="Google Shape;456;g25e11802ac4_0_1720"/>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g25e11802ac4_0_1800"/>
          <p:cNvSpPr txBox="1"/>
          <p:nvPr>
            <p:ph type="title"/>
          </p:nvPr>
        </p:nvSpPr>
        <p:spPr>
          <a:xfrm>
            <a:off x="1076575" y="331025"/>
            <a:ext cx="7657200" cy="15393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lang="en-US" sz="3959"/>
              <a:t>How can we use the word parts of </a:t>
            </a:r>
            <a:r>
              <a:rPr b="1" lang="en-US" sz="3959"/>
              <a:t>direction</a:t>
            </a:r>
            <a:r>
              <a:rPr lang="en-US" sz="3959"/>
              <a:t> to help us remember the definition of the term?</a:t>
            </a:r>
            <a:endParaRPr/>
          </a:p>
        </p:txBody>
      </p:sp>
      <p:sp>
        <p:nvSpPr>
          <p:cNvPr descr="Questions" id="463" name="Google Shape;463;g25e11802ac4_0_1800"/>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g25e11802ac4_0_1800"/>
          <p:cNvSpPr txBox="1"/>
          <p:nvPr>
            <p:ph type="title"/>
          </p:nvPr>
        </p:nvSpPr>
        <p:spPr>
          <a:xfrm>
            <a:off x="902100" y="2258950"/>
            <a:ext cx="7339800" cy="143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Direction</a:t>
            </a:r>
            <a:endParaRPr/>
          </a:p>
        </p:txBody>
      </p:sp>
      <p:cxnSp>
        <p:nvCxnSpPr>
          <p:cNvPr id="465" name="Google Shape;465;g25e11802ac4_0_1800"/>
          <p:cNvCxnSpPr/>
          <p:nvPr/>
        </p:nvCxnSpPr>
        <p:spPr>
          <a:xfrm flipH="1">
            <a:off x="3917736" y="3860288"/>
            <a:ext cx="16500" cy="16068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5290"/>
              </a:srgbClr>
            </a:outerShdw>
          </a:effectLst>
        </p:spPr>
      </p:cxnSp>
      <p:sp>
        <p:nvSpPr>
          <p:cNvPr id="466" name="Google Shape;466;g25e11802ac4_0_1800"/>
          <p:cNvSpPr txBox="1"/>
          <p:nvPr/>
        </p:nvSpPr>
        <p:spPr>
          <a:xfrm>
            <a:off x="3465021" y="5632650"/>
            <a:ext cx="921900" cy="3078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1400" u="none" cap="none" strike="noStrike">
                <a:solidFill>
                  <a:schemeClr val="dk1"/>
                </a:solidFill>
                <a:latin typeface="Calibri"/>
                <a:ea typeface="Calibri"/>
                <a:cs typeface="Calibri"/>
                <a:sym typeface="Calibri"/>
              </a:rPr>
              <a:t>(root)</a:t>
            </a:r>
            <a:endParaRPr b="0" i="0" sz="1400" u="none" cap="none" strike="noStrike">
              <a:solidFill>
                <a:srgbClr val="000000"/>
              </a:solidFill>
              <a:latin typeface="Arial"/>
              <a:ea typeface="Arial"/>
              <a:cs typeface="Arial"/>
              <a:sym typeface="Arial"/>
            </a:endParaRPr>
          </a:p>
        </p:txBody>
      </p:sp>
      <p:cxnSp>
        <p:nvCxnSpPr>
          <p:cNvPr id="467" name="Google Shape;467;g25e11802ac4_0_1800"/>
          <p:cNvCxnSpPr/>
          <p:nvPr/>
        </p:nvCxnSpPr>
        <p:spPr>
          <a:xfrm flipH="1">
            <a:off x="5625011" y="3860288"/>
            <a:ext cx="16500" cy="16068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5290"/>
              </a:srgbClr>
            </a:outerShdw>
          </a:effectLst>
        </p:spPr>
      </p:cxnSp>
      <p:sp>
        <p:nvSpPr>
          <p:cNvPr id="468" name="Google Shape;468;g25e11802ac4_0_1800"/>
          <p:cNvSpPr txBox="1"/>
          <p:nvPr/>
        </p:nvSpPr>
        <p:spPr>
          <a:xfrm>
            <a:off x="5172296" y="5632650"/>
            <a:ext cx="921900" cy="3078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1400" u="none" cap="none" strike="noStrike">
                <a:solidFill>
                  <a:schemeClr val="dk1"/>
                </a:solidFill>
                <a:latin typeface="Calibri"/>
                <a:ea typeface="Calibri"/>
                <a:cs typeface="Calibri"/>
                <a:sym typeface="Calibri"/>
              </a:rPr>
              <a:t>(</a:t>
            </a:r>
            <a:r>
              <a:rPr lang="en-US">
                <a:solidFill>
                  <a:schemeClr val="dk1"/>
                </a:solidFill>
                <a:latin typeface="Calibri"/>
                <a:ea typeface="Calibri"/>
                <a:cs typeface="Calibri"/>
                <a:sym typeface="Calibri"/>
              </a:rPr>
              <a:t>suffix</a:t>
            </a:r>
            <a:r>
              <a:rPr b="0" i="0" lang="en-US" sz="14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g25e11802ac4_0_2229"/>
          <p:cNvSpPr txBox="1"/>
          <p:nvPr/>
        </p:nvSpPr>
        <p:spPr>
          <a:xfrm>
            <a:off x="2585397" y="628581"/>
            <a:ext cx="39732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475" name="Google Shape;475;g25e11802ac4_0_2229"/>
          <p:cNvSpPr/>
          <p:nvPr/>
        </p:nvSpPr>
        <p:spPr>
          <a:xfrm>
            <a:off x="1928445" y="1500554"/>
            <a:ext cx="5287200"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g27e576c1a67_0_1091"/>
          <p:cNvSpPr txBox="1"/>
          <p:nvPr>
            <p:ph idx="1" type="subTitle"/>
          </p:nvPr>
        </p:nvSpPr>
        <p:spPr>
          <a:xfrm>
            <a:off x="771749" y="1011617"/>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Direction</a:t>
            </a:r>
            <a:r>
              <a:rPr b="1" lang="en-US">
                <a:solidFill>
                  <a:schemeClr val="dk1"/>
                </a:solidFill>
              </a:rPr>
              <a:t>: </a:t>
            </a:r>
            <a:r>
              <a:rPr lang="en-US">
                <a:solidFill>
                  <a:schemeClr val="dk1"/>
                </a:solidFill>
              </a:rPr>
              <a:t>where something moves or points</a:t>
            </a:r>
            <a:endParaRPr/>
          </a:p>
        </p:txBody>
      </p:sp>
      <p:sp>
        <p:nvSpPr>
          <p:cNvPr descr="Rewind" id="482" name="Google Shape;482;g27e576c1a67_0_1091"/>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83" name="Google Shape;483;g27e576c1a67_0_1091"/>
          <p:cNvPicPr preferRelativeResize="0"/>
          <p:nvPr/>
        </p:nvPicPr>
        <p:blipFill>
          <a:blip r:embed="rId4">
            <a:alphaModFix/>
          </a:blip>
          <a:stretch>
            <a:fillRect/>
          </a:stretch>
        </p:blipFill>
        <p:spPr>
          <a:xfrm>
            <a:off x="2833675" y="2104515"/>
            <a:ext cx="3476625" cy="45053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g25e11802ac4_0_1976"/>
          <p:cNvSpPr/>
          <p:nvPr/>
        </p:nvSpPr>
        <p:spPr>
          <a:xfrm>
            <a:off x="169647" y="319225"/>
            <a:ext cx="8804700" cy="5899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490" name="Google Shape;490;g25e11802ac4_0_1976"/>
          <p:cNvCxnSpPr/>
          <p:nvPr/>
        </p:nvCxnSpPr>
        <p:spPr>
          <a:xfrm>
            <a:off x="4587204" y="319225"/>
            <a:ext cx="0" cy="1794600"/>
          </a:xfrm>
          <a:prstGeom prst="straightConnector1">
            <a:avLst/>
          </a:prstGeom>
          <a:noFill/>
          <a:ln cap="flat" cmpd="sng" w="25400">
            <a:solidFill>
              <a:srgbClr val="FF932B"/>
            </a:solidFill>
            <a:prstDash val="solid"/>
            <a:round/>
            <a:headEnd len="sm" w="sm" type="none"/>
            <a:tailEnd len="sm" w="sm" type="none"/>
          </a:ln>
        </p:spPr>
      </p:cxnSp>
      <p:cxnSp>
        <p:nvCxnSpPr>
          <p:cNvPr id="491" name="Google Shape;491;g25e11802ac4_0_1976"/>
          <p:cNvCxnSpPr>
            <a:stCxn id="492" idx="4"/>
            <a:endCxn id="489" idx="2"/>
          </p:cNvCxnSpPr>
          <p:nvPr/>
        </p:nvCxnSpPr>
        <p:spPr>
          <a:xfrm>
            <a:off x="4549192" y="4400219"/>
            <a:ext cx="22800" cy="1818600"/>
          </a:xfrm>
          <a:prstGeom prst="straightConnector1">
            <a:avLst/>
          </a:prstGeom>
          <a:noFill/>
          <a:ln cap="flat" cmpd="sng" w="25400">
            <a:solidFill>
              <a:srgbClr val="FF932B"/>
            </a:solidFill>
            <a:prstDash val="solid"/>
            <a:round/>
            <a:headEnd len="sm" w="sm" type="none"/>
            <a:tailEnd len="sm" w="sm" type="none"/>
          </a:ln>
        </p:spPr>
      </p:cxnSp>
      <p:cxnSp>
        <p:nvCxnSpPr>
          <p:cNvPr id="493" name="Google Shape;493;g25e11802ac4_0_1976"/>
          <p:cNvCxnSpPr/>
          <p:nvPr/>
        </p:nvCxnSpPr>
        <p:spPr>
          <a:xfrm>
            <a:off x="169647" y="3255554"/>
            <a:ext cx="2571300" cy="0"/>
          </a:xfrm>
          <a:prstGeom prst="straightConnector1">
            <a:avLst/>
          </a:prstGeom>
          <a:noFill/>
          <a:ln cap="flat" cmpd="sng" w="25400">
            <a:solidFill>
              <a:srgbClr val="FF932B"/>
            </a:solidFill>
            <a:prstDash val="solid"/>
            <a:round/>
            <a:headEnd len="sm" w="sm" type="none"/>
            <a:tailEnd len="sm" w="sm" type="none"/>
          </a:ln>
        </p:spPr>
      </p:cxnSp>
      <p:cxnSp>
        <p:nvCxnSpPr>
          <p:cNvPr id="494" name="Google Shape;494;g25e11802ac4_0_1976"/>
          <p:cNvCxnSpPr/>
          <p:nvPr/>
        </p:nvCxnSpPr>
        <p:spPr>
          <a:xfrm>
            <a:off x="6359863" y="3216898"/>
            <a:ext cx="2614500" cy="0"/>
          </a:xfrm>
          <a:prstGeom prst="straightConnector1">
            <a:avLst/>
          </a:prstGeom>
          <a:noFill/>
          <a:ln cap="flat" cmpd="sng" w="25400">
            <a:solidFill>
              <a:srgbClr val="FF932B"/>
            </a:solidFill>
            <a:prstDash val="solid"/>
            <a:round/>
            <a:headEnd len="sm" w="sm" type="none"/>
            <a:tailEnd len="sm" w="sm" type="none"/>
          </a:ln>
        </p:spPr>
      </p:cxnSp>
      <p:sp>
        <p:nvSpPr>
          <p:cNvPr id="492" name="Google Shape;492;g25e11802ac4_0_1976"/>
          <p:cNvSpPr/>
          <p:nvPr/>
        </p:nvSpPr>
        <p:spPr>
          <a:xfrm>
            <a:off x="2739592" y="2111219"/>
            <a:ext cx="3619200" cy="22890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g25e11802ac4_0_1886"/>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501" name="Google Shape;501;g25e11802ac4_0_1886"/>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502" name="Google Shape;502;g25e11802ac4_0_1886"/>
          <p:cNvCxnSpPr>
            <a:stCxn id="503" idx="4"/>
            <a:endCxn id="500"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504" name="Google Shape;504;g25e11802ac4_0_1886"/>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505" name="Google Shape;505;g25e11802ac4_0_1886"/>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503" name="Google Shape;503;g25e11802ac4_0_1886"/>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06" name="Google Shape;506;g25e11802ac4_0_1886"/>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Direction</a:t>
            </a:r>
            <a:endParaRPr b="0" i="0" sz="700" u="none" cap="none" strike="noStrike">
              <a:solidFill>
                <a:srgbClr val="000000"/>
              </a:solidFill>
              <a:latin typeface="Arial"/>
              <a:ea typeface="Arial"/>
              <a:cs typeface="Arial"/>
              <a:sym typeface="Arial"/>
            </a:endParaRPr>
          </a:p>
        </p:txBody>
      </p:sp>
      <p:sp>
        <p:nvSpPr>
          <p:cNvPr id="507" name="Google Shape;507;g25e11802ac4_0_1886"/>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508" name="Google Shape;508;g25e11802ac4_0_1886"/>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509" name="Google Shape;509;g25e11802ac4_0_1886"/>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510" name="Google Shape;510;g25e11802ac4_0_1886"/>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direction</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
        <p:nvSpPr>
          <p:cNvPr id="511" name="Google Shape;511;g25e11802ac4_0_188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12" name="Google Shape;512;g25e11802ac4_0_188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13" name="Google Shape;513;g25e11802ac4_0_1886"/>
          <p:cNvCxnSpPr>
            <a:stCxn id="514" idx="4"/>
            <a:endCxn id="511"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15" name="Google Shape;515;g25e11802ac4_0_188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16" name="Google Shape;516;g25e11802ac4_0_188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14" name="Google Shape;514;g25e11802ac4_0_188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g25e11802ac4_0_199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23" name="Google Shape;523;g25e11802ac4_0_199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24" name="Google Shape;524;g25e11802ac4_0_1992"/>
          <p:cNvCxnSpPr>
            <a:stCxn id="525" idx="4"/>
            <a:endCxn id="522"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26" name="Google Shape;526;g25e11802ac4_0_199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27" name="Google Shape;527;g25e11802ac4_0_199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25" name="Google Shape;525;g25e11802ac4_0_199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28" name="Google Shape;528;g25e11802ac4_0_1992"/>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direction</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529" name="Google Shape;529;g25e11802ac4_0_1992"/>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30" name="Google Shape;530;g25e11802ac4_0_1992"/>
          <p:cNvSpPr txBox="1"/>
          <p:nvPr/>
        </p:nvSpPr>
        <p:spPr>
          <a:xfrm>
            <a:off x="5011271" y="20380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31" name="Google Shape;531;g25e11802ac4_0_1992"/>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32" name="Google Shape;532;g25e11802ac4_0_1992"/>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533" name="Google Shape;533;g25e11802ac4_0_1992"/>
          <p:cNvPicPr preferRelativeResize="0"/>
          <p:nvPr/>
        </p:nvPicPr>
        <p:blipFill>
          <a:blip r:embed="rId3">
            <a:alphaModFix/>
          </a:blip>
          <a:stretch>
            <a:fillRect/>
          </a:stretch>
        </p:blipFill>
        <p:spPr>
          <a:xfrm>
            <a:off x="5415421" y="3884825"/>
            <a:ext cx="3287552" cy="2814900"/>
          </a:xfrm>
          <a:prstGeom prst="rect">
            <a:avLst/>
          </a:prstGeom>
          <a:noFill/>
          <a:ln>
            <a:noFill/>
          </a:ln>
        </p:spPr>
      </p:pic>
      <p:pic>
        <p:nvPicPr>
          <p:cNvPr id="534" name="Google Shape;534;g25e11802ac4_0_1992"/>
          <p:cNvPicPr preferRelativeResize="0"/>
          <p:nvPr/>
        </p:nvPicPr>
        <p:blipFill>
          <a:blip r:embed="rId4">
            <a:alphaModFix/>
          </a:blip>
          <a:stretch>
            <a:fillRect/>
          </a:stretch>
        </p:blipFill>
        <p:spPr>
          <a:xfrm>
            <a:off x="997350" y="1714963"/>
            <a:ext cx="3574661" cy="2383100"/>
          </a:xfrm>
          <a:prstGeom prst="rect">
            <a:avLst/>
          </a:prstGeom>
          <a:noFill/>
          <a:ln>
            <a:noFill/>
          </a:ln>
        </p:spPr>
      </p:pic>
      <p:pic>
        <p:nvPicPr>
          <p:cNvPr id="535" name="Google Shape;535;g25e11802ac4_0_1992"/>
          <p:cNvPicPr preferRelativeResize="0"/>
          <p:nvPr/>
        </p:nvPicPr>
        <p:blipFill>
          <a:blip r:embed="rId5">
            <a:alphaModFix/>
          </a:blip>
          <a:stretch>
            <a:fillRect/>
          </a:stretch>
        </p:blipFill>
        <p:spPr>
          <a:xfrm>
            <a:off x="1354182" y="4244588"/>
            <a:ext cx="2860999" cy="2455136"/>
          </a:xfrm>
          <a:prstGeom prst="rect">
            <a:avLst/>
          </a:prstGeom>
          <a:noFill/>
          <a:ln>
            <a:noFill/>
          </a:ln>
        </p:spPr>
      </p:pic>
      <p:pic>
        <p:nvPicPr>
          <p:cNvPr id="536" name="Google Shape;536;g25e11802ac4_0_1992"/>
          <p:cNvPicPr preferRelativeResize="0"/>
          <p:nvPr/>
        </p:nvPicPr>
        <p:blipFill>
          <a:blip r:embed="rId6">
            <a:alphaModFix/>
          </a:blip>
          <a:stretch>
            <a:fillRect/>
          </a:stretch>
        </p:blipFill>
        <p:spPr>
          <a:xfrm>
            <a:off x="5761301" y="1496402"/>
            <a:ext cx="2595800" cy="25958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g27e576c1a67_0_1119"/>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43" name="Google Shape;543;g27e576c1a67_0_1119"/>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44" name="Google Shape;544;g27e576c1a67_0_1119"/>
          <p:cNvCxnSpPr>
            <a:stCxn id="545" idx="4"/>
            <a:endCxn id="542"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46" name="Google Shape;546;g27e576c1a67_0_1119"/>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47" name="Google Shape;547;g27e576c1a67_0_1119"/>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45" name="Google Shape;545;g27e576c1a67_0_1119"/>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48" name="Google Shape;548;g27e576c1a67_0_1119"/>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direction</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pic>
        <p:nvPicPr>
          <p:cNvPr id="549" name="Google Shape;549;g27e576c1a67_0_1119"/>
          <p:cNvPicPr preferRelativeResize="0"/>
          <p:nvPr/>
        </p:nvPicPr>
        <p:blipFill>
          <a:blip r:embed="rId3">
            <a:alphaModFix/>
          </a:blip>
          <a:stretch>
            <a:fillRect/>
          </a:stretch>
        </p:blipFill>
        <p:spPr>
          <a:xfrm>
            <a:off x="5415421" y="3884825"/>
            <a:ext cx="3287552" cy="2814900"/>
          </a:xfrm>
          <a:prstGeom prst="rect">
            <a:avLst/>
          </a:prstGeom>
          <a:noFill/>
          <a:ln>
            <a:noFill/>
          </a:ln>
        </p:spPr>
      </p:pic>
      <p:pic>
        <p:nvPicPr>
          <p:cNvPr id="550" name="Google Shape;550;g27e576c1a67_0_1119"/>
          <p:cNvPicPr preferRelativeResize="0"/>
          <p:nvPr/>
        </p:nvPicPr>
        <p:blipFill>
          <a:blip r:embed="rId4">
            <a:alphaModFix/>
          </a:blip>
          <a:stretch>
            <a:fillRect/>
          </a:stretch>
        </p:blipFill>
        <p:spPr>
          <a:xfrm>
            <a:off x="997350" y="1714963"/>
            <a:ext cx="3574661" cy="2383100"/>
          </a:xfrm>
          <a:prstGeom prst="rect">
            <a:avLst/>
          </a:prstGeom>
          <a:noFill/>
          <a:ln>
            <a:noFill/>
          </a:ln>
        </p:spPr>
      </p:pic>
      <p:pic>
        <p:nvPicPr>
          <p:cNvPr id="551" name="Google Shape;551;g27e576c1a67_0_1119"/>
          <p:cNvPicPr preferRelativeResize="0"/>
          <p:nvPr/>
        </p:nvPicPr>
        <p:blipFill>
          <a:blip r:embed="rId5">
            <a:alphaModFix/>
          </a:blip>
          <a:stretch>
            <a:fillRect/>
          </a:stretch>
        </p:blipFill>
        <p:spPr>
          <a:xfrm>
            <a:off x="1354182" y="4244588"/>
            <a:ext cx="2860999" cy="2455136"/>
          </a:xfrm>
          <a:prstGeom prst="rect">
            <a:avLst/>
          </a:prstGeom>
          <a:noFill/>
          <a:ln>
            <a:noFill/>
          </a:ln>
        </p:spPr>
      </p:pic>
      <p:sp>
        <p:nvSpPr>
          <p:cNvPr id="552" name="Google Shape;552;g27e576c1a67_0_1119"/>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53" name="Google Shape;553;g27e576c1a67_0_1119"/>
          <p:cNvSpPr txBox="1"/>
          <p:nvPr/>
        </p:nvSpPr>
        <p:spPr>
          <a:xfrm>
            <a:off x="5011271" y="20380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54" name="Google Shape;554;g27e576c1a67_0_1119"/>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55" name="Google Shape;555;g27e576c1a67_0_1119"/>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556" name="Google Shape;556;g27e576c1a67_0_1119"/>
          <p:cNvPicPr preferRelativeResize="0"/>
          <p:nvPr/>
        </p:nvPicPr>
        <p:blipFill>
          <a:blip r:embed="rId6">
            <a:alphaModFix/>
          </a:blip>
          <a:stretch>
            <a:fillRect/>
          </a:stretch>
        </p:blipFill>
        <p:spPr>
          <a:xfrm>
            <a:off x="5761301" y="1496402"/>
            <a:ext cx="2595800" cy="2595800"/>
          </a:xfrm>
          <a:prstGeom prst="rect">
            <a:avLst/>
          </a:prstGeom>
          <a:noFill/>
          <a:ln>
            <a:noFill/>
          </a:ln>
        </p:spPr>
      </p:pic>
      <p:sp>
        <p:nvSpPr>
          <p:cNvPr id="557" name="Google Shape;557;g27e576c1a67_0_1119"/>
          <p:cNvSpPr/>
          <p:nvPr/>
        </p:nvSpPr>
        <p:spPr>
          <a:xfrm>
            <a:off x="4853550" y="4109675"/>
            <a:ext cx="4111500" cy="23652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g27e576c1a67_0_0"/>
          <p:cNvSpPr txBox="1"/>
          <p:nvPr>
            <p:ph type="ctrTitle"/>
          </p:nvPr>
        </p:nvSpPr>
        <p:spPr>
          <a:xfrm>
            <a:off x="1323551" y="187766"/>
            <a:ext cx="7559100" cy="2000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600"/>
              <a:buFont typeface="Calibri"/>
              <a:buNone/>
            </a:pPr>
            <a:r>
              <a:rPr b="1" lang="en-US" sz="3600" u="sng"/>
              <a:t>Energy</a:t>
            </a:r>
            <a:r>
              <a:rPr b="1" lang="en-US" sz="3600"/>
              <a:t>: </a:t>
            </a:r>
            <a:r>
              <a:rPr lang="en-US" sz="3600"/>
              <a:t>the ability to cause change</a:t>
            </a:r>
            <a:endParaRPr b="1" sz="3600"/>
          </a:p>
        </p:txBody>
      </p:sp>
      <p:sp>
        <p:nvSpPr>
          <p:cNvPr descr="Rewind" id="149" name="Google Shape;149;g27e576c1a67_0_0"/>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0" name="Google Shape;150;g27e576c1a67_0_0"/>
          <p:cNvPicPr preferRelativeResize="0"/>
          <p:nvPr/>
        </p:nvPicPr>
        <p:blipFill>
          <a:blip r:embed="rId4">
            <a:alphaModFix/>
          </a:blip>
          <a:stretch>
            <a:fillRect/>
          </a:stretch>
        </p:blipFill>
        <p:spPr>
          <a:xfrm>
            <a:off x="2300525" y="1650650"/>
            <a:ext cx="5002850" cy="50028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pic>
        <p:nvPicPr>
          <p:cNvPr id="563" name="Google Shape;563;g25e11802ac4_0_2108"/>
          <p:cNvPicPr preferRelativeResize="0"/>
          <p:nvPr/>
        </p:nvPicPr>
        <p:blipFill>
          <a:blip r:embed="rId3">
            <a:alphaModFix/>
          </a:blip>
          <a:stretch>
            <a:fillRect/>
          </a:stretch>
        </p:blipFill>
        <p:spPr>
          <a:xfrm>
            <a:off x="5829025" y="1070800"/>
            <a:ext cx="2627435" cy="2249701"/>
          </a:xfrm>
          <a:prstGeom prst="rect">
            <a:avLst/>
          </a:prstGeom>
          <a:noFill/>
          <a:ln>
            <a:noFill/>
          </a:ln>
        </p:spPr>
      </p:pic>
      <p:sp>
        <p:nvSpPr>
          <p:cNvPr id="564" name="Google Shape;564;g25e11802ac4_0_2108"/>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65" name="Google Shape;565;g25e11802ac4_0_2108"/>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66" name="Google Shape;566;g25e11802ac4_0_2108"/>
          <p:cNvCxnSpPr>
            <a:stCxn id="567" idx="4"/>
            <a:endCxn id="56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68" name="Google Shape;568;g25e11802ac4_0_2108"/>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69" name="Google Shape;569;g25e11802ac4_0_2108"/>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67" name="Google Shape;567;g25e11802ac4_0_2108"/>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70" name="Google Shape;570;g25e11802ac4_0_2108"/>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571" name="Google Shape;571;g25e11802ac4_0_2108"/>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572" name="Google Shape;572;g25e11802ac4_0_2108"/>
          <p:cNvCxnSpPr>
            <a:stCxn id="573" idx="4"/>
            <a:endCxn id="570"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574" name="Google Shape;574;g25e11802ac4_0_2108"/>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575" name="Google Shape;575;g25e11802ac4_0_2108"/>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573" name="Google Shape;573;g25e11802ac4_0_2108"/>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76" name="Google Shape;576;g25e11802ac4_0_2108"/>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Direction</a:t>
            </a:r>
            <a:endParaRPr b="0" i="0" sz="700" u="none" cap="none" strike="noStrike">
              <a:solidFill>
                <a:srgbClr val="000000"/>
              </a:solidFill>
              <a:latin typeface="Arial"/>
              <a:ea typeface="Arial"/>
              <a:cs typeface="Arial"/>
              <a:sym typeface="Arial"/>
            </a:endParaRPr>
          </a:p>
        </p:txBody>
      </p:sp>
      <p:sp>
        <p:nvSpPr>
          <p:cNvPr id="577" name="Google Shape;577;g25e11802ac4_0_2108"/>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578" name="Google Shape;578;g25e11802ac4_0_2108"/>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579" name="Google Shape;579;g25e11802ac4_0_2108"/>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580" name="Google Shape;580;g25e11802ac4_0_2108"/>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direction</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g25e11802ac4_0_213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87" name="Google Shape;587;g25e11802ac4_0_213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88" name="Google Shape;588;g25e11802ac4_0_2130"/>
          <p:cNvCxnSpPr>
            <a:stCxn id="589" idx="4"/>
            <a:endCxn id="58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90" name="Google Shape;590;g25e11802ac4_0_213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91" name="Google Shape;591;g25e11802ac4_0_213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89" name="Google Shape;589;g25e11802ac4_0_213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92" name="Google Shape;592;g25e11802ac4_0_2130"/>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Direction</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593" name="Google Shape;593;g25e11802ac4_0_2130"/>
          <p:cNvSpPr txBox="1"/>
          <p:nvPr/>
        </p:nvSpPr>
        <p:spPr>
          <a:xfrm>
            <a:off x="1073532" y="52692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The ability to cause change</a:t>
            </a:r>
            <a:endParaRPr b="0" i="0" sz="1400" u="none" cap="none" strike="noStrike">
              <a:solidFill>
                <a:srgbClr val="434343"/>
              </a:solidFill>
              <a:latin typeface="Arial"/>
              <a:ea typeface="Arial"/>
              <a:cs typeface="Arial"/>
              <a:sym typeface="Arial"/>
            </a:endParaRPr>
          </a:p>
        </p:txBody>
      </p:sp>
      <p:sp>
        <p:nvSpPr>
          <p:cNvPr id="594" name="Google Shape;594;g25e11802ac4_0_2130"/>
          <p:cNvSpPr txBox="1"/>
          <p:nvPr/>
        </p:nvSpPr>
        <p:spPr>
          <a:xfrm>
            <a:off x="1073532" y="417942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When an object stands still</a:t>
            </a:r>
            <a:r>
              <a:rPr b="0" i="0" lang="en-US" sz="2400" u="none" cap="none" strike="noStrike">
                <a:solidFill>
                  <a:srgbClr val="434343"/>
                </a:solidFill>
                <a:latin typeface="Helvetica Neue Light"/>
                <a:ea typeface="Helvetica Neue Light"/>
                <a:cs typeface="Helvetica Neue Light"/>
                <a:sym typeface="Helvetica Neue Light"/>
              </a:rPr>
              <a:t> </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595" name="Google Shape;595;g25e11802ac4_0_2130"/>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96" name="Google Shape;596;g25e11802ac4_0_2130"/>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Where something moves or points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97" name="Google Shape;597;g25e11802ac4_0_2130"/>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98" name="Google Shape;598;g25e11802ac4_0_2130"/>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99" name="Google Shape;599;g25e11802ac4_0_2130"/>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00" name="Google Shape;600;g25e11802ac4_0_2130"/>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01" name="Google Shape;601;g25e11802ac4_0_2130"/>
          <p:cNvSpPr txBox="1"/>
          <p:nvPr/>
        </p:nvSpPr>
        <p:spPr>
          <a:xfrm>
            <a:off x="1073532" y="30895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weight of an object</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g27e576c1a67_0_115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08" name="Google Shape;608;g27e576c1a67_0_115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09" name="Google Shape;609;g27e576c1a67_0_1151"/>
          <p:cNvCxnSpPr>
            <a:stCxn id="610" idx="4"/>
            <a:endCxn id="60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11" name="Google Shape;611;g27e576c1a67_0_115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12" name="Google Shape;612;g27e576c1a67_0_115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10" name="Google Shape;610;g27e576c1a67_0_115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13" name="Google Shape;613;g27e576c1a67_0_1151"/>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14" name="Google Shape;614;g27e576c1a67_0_1151"/>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Direction</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15" name="Google Shape;615;g27e576c1a67_0_1151"/>
          <p:cNvSpPr txBox="1"/>
          <p:nvPr/>
        </p:nvSpPr>
        <p:spPr>
          <a:xfrm>
            <a:off x="1073532" y="52692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The ability to cause change</a:t>
            </a:r>
            <a:endParaRPr b="0" i="0" sz="1400" u="none" cap="none" strike="noStrike">
              <a:solidFill>
                <a:srgbClr val="434343"/>
              </a:solidFill>
              <a:latin typeface="Arial"/>
              <a:ea typeface="Arial"/>
              <a:cs typeface="Arial"/>
              <a:sym typeface="Arial"/>
            </a:endParaRPr>
          </a:p>
        </p:txBody>
      </p:sp>
      <p:sp>
        <p:nvSpPr>
          <p:cNvPr id="616" name="Google Shape;616;g27e576c1a67_0_1151"/>
          <p:cNvSpPr txBox="1"/>
          <p:nvPr/>
        </p:nvSpPr>
        <p:spPr>
          <a:xfrm>
            <a:off x="1073532" y="417942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When an object stands still</a:t>
            </a:r>
            <a:r>
              <a:rPr b="0" i="0" lang="en-US" sz="2400" u="none" cap="none" strike="noStrike">
                <a:solidFill>
                  <a:srgbClr val="434343"/>
                </a:solidFill>
                <a:latin typeface="Helvetica Neue Light"/>
                <a:ea typeface="Helvetica Neue Light"/>
                <a:cs typeface="Helvetica Neue Light"/>
                <a:sym typeface="Helvetica Neue Light"/>
              </a:rPr>
              <a:t> </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617" name="Google Shape;617;g27e576c1a67_0_1151"/>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Where something moves or points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18" name="Google Shape;618;g27e576c1a67_0_1151"/>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19" name="Google Shape;619;g27e576c1a67_0_1151"/>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20" name="Google Shape;620;g27e576c1a67_0_1151"/>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21" name="Google Shape;621;g27e576c1a67_0_1151"/>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22" name="Google Shape;622;g27e576c1a67_0_1151"/>
          <p:cNvSpPr txBox="1"/>
          <p:nvPr/>
        </p:nvSpPr>
        <p:spPr>
          <a:xfrm>
            <a:off x="1073532" y="30895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weight of an object</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23" name="Google Shape;623;g27e576c1a67_0_1151"/>
          <p:cNvSpPr/>
          <p:nvPr/>
        </p:nvSpPr>
        <p:spPr>
          <a:xfrm>
            <a:off x="350550" y="1682450"/>
            <a:ext cx="5378400" cy="10158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pic>
        <p:nvPicPr>
          <p:cNvPr id="629" name="Google Shape;629;g25e11802ac4_0_2343"/>
          <p:cNvPicPr preferRelativeResize="0"/>
          <p:nvPr/>
        </p:nvPicPr>
        <p:blipFill>
          <a:blip r:embed="rId3">
            <a:alphaModFix/>
          </a:blip>
          <a:stretch>
            <a:fillRect/>
          </a:stretch>
        </p:blipFill>
        <p:spPr>
          <a:xfrm>
            <a:off x="5775674" y="1070800"/>
            <a:ext cx="2627447" cy="2249701"/>
          </a:xfrm>
          <a:prstGeom prst="rect">
            <a:avLst/>
          </a:prstGeom>
          <a:noFill/>
          <a:ln>
            <a:noFill/>
          </a:ln>
        </p:spPr>
      </p:pic>
      <p:sp>
        <p:nvSpPr>
          <p:cNvPr id="630" name="Google Shape;630;g25e11802ac4_0_2343"/>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31" name="Google Shape;631;g25e11802ac4_0_2343"/>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32" name="Google Shape;632;g25e11802ac4_0_2343"/>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33" name="Google Shape;633;g25e11802ac4_0_2343"/>
          <p:cNvCxnSpPr>
            <a:stCxn id="634" idx="4"/>
            <a:endCxn id="631"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35" name="Google Shape;635;g25e11802ac4_0_2343"/>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36" name="Google Shape;636;g25e11802ac4_0_2343"/>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34" name="Google Shape;634;g25e11802ac4_0_2343"/>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37" name="Google Shape;637;g25e11802ac4_0_2343"/>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638" name="Google Shape;638;g25e11802ac4_0_2343"/>
          <p:cNvCxnSpPr>
            <a:stCxn id="639" idx="4"/>
            <a:endCxn id="630"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640" name="Google Shape;640;g25e11802ac4_0_2343"/>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641" name="Google Shape;641;g25e11802ac4_0_2343"/>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639" name="Google Shape;639;g25e11802ac4_0_2343"/>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42" name="Google Shape;642;g25e11802ac4_0_2343"/>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Direction</a:t>
            </a:r>
            <a:endParaRPr b="0" i="0" sz="700" u="none" cap="none" strike="noStrike">
              <a:solidFill>
                <a:srgbClr val="000000"/>
              </a:solidFill>
              <a:latin typeface="Arial"/>
              <a:ea typeface="Arial"/>
              <a:cs typeface="Arial"/>
              <a:sym typeface="Arial"/>
            </a:endParaRPr>
          </a:p>
        </p:txBody>
      </p:sp>
      <p:sp>
        <p:nvSpPr>
          <p:cNvPr id="643" name="Google Shape;643;g25e11802ac4_0_2343"/>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644" name="Google Shape;644;g25e11802ac4_0_2343"/>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645" name="Google Shape;645;g25e11802ac4_0_2343"/>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646" name="Google Shape;646;g25e11802ac4_0_2343"/>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direction</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
        <p:nvSpPr>
          <p:cNvPr id="647" name="Google Shape;647;g25e11802ac4_0_2343"/>
          <p:cNvSpPr txBox="1"/>
          <p:nvPr/>
        </p:nvSpPr>
        <p:spPr>
          <a:xfrm>
            <a:off x="639350" y="1528400"/>
            <a:ext cx="3582000" cy="861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200"/>
              <a:buFont typeface="Arial"/>
              <a:buNone/>
            </a:pPr>
            <a:r>
              <a:rPr lang="en-US" sz="2200">
                <a:solidFill>
                  <a:schemeClr val="dk1"/>
                </a:solidFill>
                <a:latin typeface="Calibri"/>
                <a:ea typeface="Calibri"/>
                <a:cs typeface="Calibri"/>
                <a:sym typeface="Calibri"/>
              </a:rPr>
              <a:t>Where something moves or points</a:t>
            </a:r>
            <a:endParaRPr b="0" i="0" sz="2200" u="none" cap="none" strike="noStrik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g25e11802ac4_0_2367"/>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54" name="Google Shape;654;g25e11802ac4_0_2367"/>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55" name="Google Shape;655;g25e11802ac4_0_2367"/>
          <p:cNvCxnSpPr>
            <a:stCxn id="656" idx="4"/>
            <a:endCxn id="653"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57" name="Google Shape;657;g25e11802ac4_0_2367"/>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58" name="Google Shape;658;g25e11802ac4_0_2367"/>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56" name="Google Shape;656;g25e11802ac4_0_2367"/>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59" name="Google Shape;659;g25e11802ac4_0_2367"/>
          <p:cNvSpPr txBox="1"/>
          <p:nvPr/>
        </p:nvSpPr>
        <p:spPr>
          <a:xfrm>
            <a:off x="738131" y="268426"/>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Direction</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60" name="Google Shape;660;g25e11802ac4_0_2367"/>
          <p:cNvSpPr txBox="1"/>
          <p:nvPr/>
        </p:nvSpPr>
        <p:spPr>
          <a:xfrm>
            <a:off x="1073532" y="49644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A musician playing a piano</a:t>
            </a:r>
            <a:endParaRPr b="0" i="0" sz="1400" u="none" cap="none" strike="noStrike">
              <a:solidFill>
                <a:srgbClr val="434343"/>
              </a:solidFill>
              <a:latin typeface="Arial"/>
              <a:ea typeface="Arial"/>
              <a:cs typeface="Arial"/>
              <a:sym typeface="Arial"/>
            </a:endParaRPr>
          </a:p>
        </p:txBody>
      </p:sp>
      <p:sp>
        <p:nvSpPr>
          <p:cNvPr id="661" name="Google Shape;661;g25e11802ac4_0_2367"/>
          <p:cNvSpPr txBox="1"/>
          <p:nvPr/>
        </p:nvSpPr>
        <p:spPr>
          <a:xfrm>
            <a:off x="1090682" y="392094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child sliding down a slide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62" name="Google Shape;662;g25e11802ac4_0_2367"/>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63" name="Google Shape;663;g25e11802ac4_0_2367"/>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puppy sleeping</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64" name="Google Shape;664;g25e11802ac4_0_2367"/>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65" name="Google Shape;665;g25e11802ac4_0_2367"/>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66" name="Google Shape;666;g25e11802ac4_0_2367"/>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67" name="Google Shape;667;g25e11802ac4_0_2367"/>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68" name="Google Shape;668;g25e11802ac4_0_2367"/>
          <p:cNvSpPr txBox="1"/>
          <p:nvPr/>
        </p:nvSpPr>
        <p:spPr>
          <a:xfrm>
            <a:off x="1073532" y="29371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boat floating on water</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g27e576c1a67_0_1195"/>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75" name="Google Shape;675;g27e576c1a67_0_1195"/>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76" name="Google Shape;676;g27e576c1a67_0_1195"/>
          <p:cNvCxnSpPr>
            <a:stCxn id="677" idx="4"/>
            <a:endCxn id="67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78" name="Google Shape;678;g27e576c1a67_0_1195"/>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79" name="Google Shape;679;g27e576c1a67_0_1195"/>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77" name="Google Shape;677;g27e576c1a67_0_1195"/>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80" name="Google Shape;680;g27e576c1a67_0_1195"/>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81" name="Google Shape;681;g27e576c1a67_0_1195"/>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82" name="Google Shape;682;g27e576c1a67_0_1195"/>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83" name="Google Shape;683;g27e576c1a67_0_1195"/>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84" name="Google Shape;684;g27e576c1a67_0_1195"/>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85" name="Google Shape;685;g27e576c1a67_0_1195"/>
          <p:cNvSpPr/>
          <p:nvPr/>
        </p:nvSpPr>
        <p:spPr>
          <a:xfrm>
            <a:off x="449875" y="3643700"/>
            <a:ext cx="4331700" cy="10158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6" name="Google Shape;686;g27e576c1a67_0_1195"/>
          <p:cNvSpPr txBox="1"/>
          <p:nvPr/>
        </p:nvSpPr>
        <p:spPr>
          <a:xfrm>
            <a:off x="738131" y="268426"/>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Direction</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87" name="Google Shape;687;g27e576c1a67_0_1195"/>
          <p:cNvSpPr txBox="1"/>
          <p:nvPr/>
        </p:nvSpPr>
        <p:spPr>
          <a:xfrm>
            <a:off x="1073532" y="49644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A musician playing a piano</a:t>
            </a:r>
            <a:endParaRPr b="0" i="0" sz="1400" u="none" cap="none" strike="noStrike">
              <a:solidFill>
                <a:srgbClr val="434343"/>
              </a:solidFill>
              <a:latin typeface="Arial"/>
              <a:ea typeface="Arial"/>
              <a:cs typeface="Arial"/>
              <a:sym typeface="Arial"/>
            </a:endParaRPr>
          </a:p>
        </p:txBody>
      </p:sp>
      <p:sp>
        <p:nvSpPr>
          <p:cNvPr id="688" name="Google Shape;688;g27e576c1a67_0_1195"/>
          <p:cNvSpPr txBox="1"/>
          <p:nvPr/>
        </p:nvSpPr>
        <p:spPr>
          <a:xfrm>
            <a:off x="1090682" y="392094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child sliding down a slide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89" name="Google Shape;689;g27e576c1a67_0_1195"/>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puppy sleeping</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90" name="Google Shape;690;g27e576c1a67_0_1195"/>
          <p:cNvSpPr txBox="1"/>
          <p:nvPr/>
        </p:nvSpPr>
        <p:spPr>
          <a:xfrm>
            <a:off x="1073532" y="29371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boat floating on water</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pic>
        <p:nvPicPr>
          <p:cNvPr id="696" name="Google Shape;696;g25e11802ac4_0_2511"/>
          <p:cNvPicPr preferRelativeResize="0"/>
          <p:nvPr/>
        </p:nvPicPr>
        <p:blipFill>
          <a:blip r:embed="rId3">
            <a:alphaModFix/>
          </a:blip>
          <a:stretch>
            <a:fillRect/>
          </a:stretch>
        </p:blipFill>
        <p:spPr>
          <a:xfrm>
            <a:off x="6010794" y="1179300"/>
            <a:ext cx="2627457" cy="2249701"/>
          </a:xfrm>
          <a:prstGeom prst="rect">
            <a:avLst/>
          </a:prstGeom>
          <a:noFill/>
          <a:ln>
            <a:noFill/>
          </a:ln>
        </p:spPr>
      </p:pic>
      <p:sp>
        <p:nvSpPr>
          <p:cNvPr id="697" name="Google Shape;697;g25e11802ac4_0_251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98" name="Google Shape;698;g25e11802ac4_0_251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99" name="Google Shape;699;g25e11802ac4_0_2511"/>
          <p:cNvCxnSpPr>
            <a:stCxn id="700" idx="4"/>
            <a:endCxn id="69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01" name="Google Shape;701;g25e11802ac4_0_251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02" name="Google Shape;702;g25e11802ac4_0_251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00" name="Google Shape;700;g25e11802ac4_0_251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03" name="Google Shape;703;g25e11802ac4_0_2511"/>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704" name="Google Shape;704;g25e11802ac4_0_2511"/>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705" name="Google Shape;705;g25e11802ac4_0_2511"/>
          <p:cNvCxnSpPr>
            <a:stCxn id="706" idx="4"/>
            <a:endCxn id="703"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707" name="Google Shape;707;g25e11802ac4_0_2511"/>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708" name="Google Shape;708;g25e11802ac4_0_2511"/>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706" name="Google Shape;706;g25e11802ac4_0_2511"/>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09" name="Google Shape;709;g25e11802ac4_0_2511"/>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710" name="Google Shape;710;g25e11802ac4_0_2511"/>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711" name="Google Shape;711;g25e11802ac4_0_2511"/>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712" name="Google Shape;712;g25e11802ac4_0_2511"/>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direction</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
        <p:nvSpPr>
          <p:cNvPr id="713" name="Google Shape;713;g25e11802ac4_0_2511"/>
          <p:cNvSpPr txBox="1"/>
          <p:nvPr/>
        </p:nvSpPr>
        <p:spPr>
          <a:xfrm>
            <a:off x="785475" y="4846925"/>
            <a:ext cx="3000000" cy="923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dk1"/>
                </a:solidFill>
                <a:latin typeface="Calibri"/>
                <a:ea typeface="Calibri"/>
                <a:cs typeface="Calibri"/>
                <a:sym typeface="Calibri"/>
              </a:rPr>
              <a:t>A child sliding down a slide</a:t>
            </a:r>
            <a:endParaRPr b="0" i="0" sz="2400" u="none" cap="none" strike="noStrike">
              <a:solidFill>
                <a:srgbClr val="000000"/>
              </a:solidFill>
              <a:latin typeface="Arial"/>
              <a:ea typeface="Arial"/>
              <a:cs typeface="Arial"/>
              <a:sym typeface="Arial"/>
            </a:endParaRPr>
          </a:p>
        </p:txBody>
      </p:sp>
      <p:sp>
        <p:nvSpPr>
          <p:cNvPr id="714" name="Google Shape;714;g25e11802ac4_0_2511"/>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Direction</a:t>
            </a:r>
            <a:endParaRPr b="0" i="0" sz="700" u="none" cap="none" strike="noStrike">
              <a:solidFill>
                <a:srgbClr val="000000"/>
              </a:solidFill>
              <a:latin typeface="Arial"/>
              <a:ea typeface="Arial"/>
              <a:cs typeface="Arial"/>
              <a:sym typeface="Arial"/>
            </a:endParaRPr>
          </a:p>
        </p:txBody>
      </p:sp>
      <p:sp>
        <p:nvSpPr>
          <p:cNvPr id="715" name="Google Shape;715;g25e11802ac4_0_2511"/>
          <p:cNvSpPr txBox="1"/>
          <p:nvPr/>
        </p:nvSpPr>
        <p:spPr>
          <a:xfrm>
            <a:off x="639350" y="1528400"/>
            <a:ext cx="3582000" cy="861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200"/>
              <a:buFont typeface="Arial"/>
              <a:buNone/>
            </a:pPr>
            <a:r>
              <a:rPr lang="en-US" sz="2200">
                <a:solidFill>
                  <a:schemeClr val="dk1"/>
                </a:solidFill>
                <a:latin typeface="Calibri"/>
                <a:ea typeface="Calibri"/>
                <a:cs typeface="Calibri"/>
                <a:sym typeface="Calibri"/>
              </a:rPr>
              <a:t>Where something moves or points</a:t>
            </a:r>
            <a:endParaRPr b="0" i="0" sz="2200" u="none" cap="none" strike="noStrik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g25e11802ac4_0_253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22" name="Google Shape;722;g25e11802ac4_0_253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23" name="Google Shape;723;g25e11802ac4_0_2536"/>
          <p:cNvCxnSpPr>
            <a:stCxn id="724" idx="4"/>
            <a:endCxn id="721"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25" name="Google Shape;725;g25e11802ac4_0_253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26" name="Google Shape;726;g25e11802ac4_0_253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24" name="Google Shape;724;g25e11802ac4_0_253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27" name="Google Shape;727;g25e11802ac4_0_2536"/>
          <p:cNvSpPr txBox="1"/>
          <p:nvPr/>
        </p:nvSpPr>
        <p:spPr>
          <a:xfrm>
            <a:off x="485400" y="355700"/>
            <a:ext cx="8462100" cy="100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does </a:t>
            </a:r>
            <a:r>
              <a:rPr i="1" lang="en-US" sz="2900">
                <a:latin typeface="Calibri"/>
                <a:ea typeface="Calibri"/>
                <a:cs typeface="Calibri"/>
                <a:sym typeface="Calibri"/>
              </a:rPr>
              <a:t>direction</a:t>
            </a:r>
            <a:r>
              <a:rPr b="0" i="1" lang="en-US" sz="2900" u="none" cap="none" strike="noStrike">
                <a:solidFill>
                  <a:srgbClr val="000000"/>
                </a:solidFill>
                <a:latin typeface="Calibri"/>
                <a:ea typeface="Calibri"/>
                <a:cs typeface="Calibri"/>
                <a:sym typeface="Calibri"/>
              </a:rPr>
              <a:t> 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728" name="Google Shape;728;g25e11802ac4_0_2536"/>
          <p:cNvSpPr txBox="1"/>
          <p:nvPr/>
        </p:nvSpPr>
        <p:spPr>
          <a:xfrm>
            <a:off x="1073532" y="4122690"/>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Direction creates a new way to see how trees grow</a:t>
            </a:r>
            <a:endParaRPr b="0" i="0" sz="2200" u="none" cap="none" strike="noStrike">
              <a:solidFill>
                <a:srgbClr val="434343"/>
              </a:solidFill>
              <a:latin typeface="Arial"/>
              <a:ea typeface="Arial"/>
              <a:cs typeface="Arial"/>
              <a:sym typeface="Arial"/>
            </a:endParaRPr>
          </a:p>
        </p:txBody>
      </p:sp>
      <p:sp>
        <p:nvSpPr>
          <p:cNvPr id="729" name="Google Shape;729;g25e11802ac4_0_2536"/>
          <p:cNvSpPr txBox="1"/>
          <p:nvPr/>
        </p:nvSpPr>
        <p:spPr>
          <a:xfrm>
            <a:off x="1073532" y="2765920"/>
            <a:ext cx="7874100" cy="8034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Direction gives us a way to describe where an object points or how an object moves </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730" name="Google Shape;730;g25e11802ac4_0_2536"/>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31" name="Google Shape;731;g25e11802ac4_0_2536"/>
          <p:cNvSpPr txBox="1"/>
          <p:nvPr/>
        </p:nvSpPr>
        <p:spPr>
          <a:xfrm>
            <a:off x="1073532" y="1635008"/>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Direction helps us to understand what we read in a book</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732" name="Google Shape;732;g25e11802ac4_0_2536"/>
          <p:cNvSpPr txBox="1"/>
          <p:nvPr/>
        </p:nvSpPr>
        <p:spPr>
          <a:xfrm>
            <a:off x="380509" y="16084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33" name="Google Shape;733;g25e11802ac4_0_2536"/>
          <p:cNvSpPr txBox="1"/>
          <p:nvPr/>
        </p:nvSpPr>
        <p:spPr>
          <a:xfrm>
            <a:off x="380508" y="28104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34" name="Google Shape;734;g25e11802ac4_0_2536"/>
          <p:cNvSpPr txBox="1"/>
          <p:nvPr/>
        </p:nvSpPr>
        <p:spPr>
          <a:xfrm>
            <a:off x="393332" y="41842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35" name="Google Shape;735;g25e11802ac4_0_2536"/>
          <p:cNvSpPr txBox="1"/>
          <p:nvPr/>
        </p:nvSpPr>
        <p:spPr>
          <a:xfrm>
            <a:off x="393330" y="55139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36" name="Google Shape;736;g25e11802ac4_0_2536"/>
          <p:cNvSpPr txBox="1"/>
          <p:nvPr/>
        </p:nvSpPr>
        <p:spPr>
          <a:xfrm>
            <a:off x="1073532" y="5356215"/>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Direction shows us how water freezes to become ice</a:t>
            </a:r>
            <a:endParaRPr b="0" i="0" sz="2200" u="none" cap="none" strike="noStrike">
              <a:solidFill>
                <a:srgbClr val="434343"/>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sp>
        <p:nvSpPr>
          <p:cNvPr id="742" name="Google Shape;742;g27e576c1a67_0_124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43" name="Google Shape;743;g27e576c1a67_0_124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44" name="Google Shape;744;g27e576c1a67_0_1241"/>
          <p:cNvCxnSpPr>
            <a:stCxn id="745" idx="4"/>
            <a:endCxn id="742"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46" name="Google Shape;746;g27e576c1a67_0_124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47" name="Google Shape;747;g27e576c1a67_0_124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45" name="Google Shape;745;g27e576c1a67_0_124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48" name="Google Shape;748;g27e576c1a67_0_1241"/>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49" name="Google Shape;749;g27e576c1a67_0_1241"/>
          <p:cNvSpPr txBox="1"/>
          <p:nvPr/>
        </p:nvSpPr>
        <p:spPr>
          <a:xfrm>
            <a:off x="380509" y="16084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750" name="Google Shape;750;g27e576c1a67_0_1241"/>
          <p:cNvSpPr txBox="1"/>
          <p:nvPr/>
        </p:nvSpPr>
        <p:spPr>
          <a:xfrm>
            <a:off x="380508" y="28104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751" name="Google Shape;751;g27e576c1a67_0_1241"/>
          <p:cNvSpPr txBox="1"/>
          <p:nvPr/>
        </p:nvSpPr>
        <p:spPr>
          <a:xfrm>
            <a:off x="393332" y="41842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752" name="Google Shape;752;g27e576c1a67_0_1241"/>
          <p:cNvSpPr txBox="1"/>
          <p:nvPr/>
        </p:nvSpPr>
        <p:spPr>
          <a:xfrm>
            <a:off x="393330" y="55139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753" name="Google Shape;753;g27e576c1a67_0_1241"/>
          <p:cNvSpPr/>
          <p:nvPr/>
        </p:nvSpPr>
        <p:spPr>
          <a:xfrm>
            <a:off x="190650" y="2729225"/>
            <a:ext cx="8762700" cy="9192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4" name="Google Shape;754;g27e576c1a67_0_1241"/>
          <p:cNvSpPr txBox="1"/>
          <p:nvPr/>
        </p:nvSpPr>
        <p:spPr>
          <a:xfrm>
            <a:off x="485400" y="355700"/>
            <a:ext cx="8462100" cy="100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does </a:t>
            </a:r>
            <a:r>
              <a:rPr i="1" lang="en-US" sz="2900">
                <a:latin typeface="Calibri"/>
                <a:ea typeface="Calibri"/>
                <a:cs typeface="Calibri"/>
                <a:sym typeface="Calibri"/>
              </a:rPr>
              <a:t>direction</a:t>
            </a:r>
            <a:r>
              <a:rPr b="0" i="1" lang="en-US" sz="2900" u="none" cap="none" strike="noStrike">
                <a:solidFill>
                  <a:srgbClr val="000000"/>
                </a:solidFill>
                <a:latin typeface="Calibri"/>
                <a:ea typeface="Calibri"/>
                <a:cs typeface="Calibri"/>
                <a:sym typeface="Calibri"/>
              </a:rPr>
              <a:t> 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755" name="Google Shape;755;g27e576c1a67_0_1241"/>
          <p:cNvSpPr txBox="1"/>
          <p:nvPr/>
        </p:nvSpPr>
        <p:spPr>
          <a:xfrm>
            <a:off x="1073532" y="4122690"/>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Direction creates a new way to see how trees grow</a:t>
            </a:r>
            <a:endParaRPr b="0" i="0" sz="2200" u="none" cap="none" strike="noStrike">
              <a:solidFill>
                <a:srgbClr val="434343"/>
              </a:solidFill>
              <a:latin typeface="Arial"/>
              <a:ea typeface="Arial"/>
              <a:cs typeface="Arial"/>
              <a:sym typeface="Arial"/>
            </a:endParaRPr>
          </a:p>
        </p:txBody>
      </p:sp>
      <p:sp>
        <p:nvSpPr>
          <p:cNvPr id="756" name="Google Shape;756;g27e576c1a67_0_1241"/>
          <p:cNvSpPr txBox="1"/>
          <p:nvPr/>
        </p:nvSpPr>
        <p:spPr>
          <a:xfrm>
            <a:off x="1073532" y="2787120"/>
            <a:ext cx="7874100" cy="8034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Direction gives us a way to describe where an object points or how an object moves </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757" name="Google Shape;757;g27e576c1a67_0_1241"/>
          <p:cNvSpPr txBox="1"/>
          <p:nvPr/>
        </p:nvSpPr>
        <p:spPr>
          <a:xfrm>
            <a:off x="1073532" y="1635008"/>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Direction helps us to understand what we read in a book</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758" name="Google Shape;758;g27e576c1a67_0_1241"/>
          <p:cNvSpPr txBox="1"/>
          <p:nvPr/>
        </p:nvSpPr>
        <p:spPr>
          <a:xfrm>
            <a:off x="1073532" y="5356215"/>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Direction shows us how water freezes to become ice</a:t>
            </a:r>
            <a:endParaRPr b="0" i="0" sz="2200" u="none" cap="none" strike="noStrike">
              <a:solidFill>
                <a:srgbClr val="434343"/>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g25e11802ac4_0_2649"/>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65" name="Google Shape;765;g25e11802ac4_0_2649"/>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66" name="Google Shape;766;g25e11802ac4_0_2649"/>
          <p:cNvCxnSpPr>
            <a:stCxn id="767" idx="4"/>
            <a:endCxn id="76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68" name="Google Shape;768;g25e11802ac4_0_2649"/>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69" name="Google Shape;769;g25e11802ac4_0_2649"/>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67" name="Google Shape;767;g25e11802ac4_0_2649"/>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70" name="Google Shape;770;g25e11802ac4_0_2649"/>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771" name="Google Shape;771;g25e11802ac4_0_2649"/>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772" name="Google Shape;772;g25e11802ac4_0_2649"/>
          <p:cNvCxnSpPr>
            <a:stCxn id="773" idx="4"/>
            <a:endCxn id="770"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774" name="Google Shape;774;g25e11802ac4_0_2649"/>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775" name="Google Shape;775;g25e11802ac4_0_2649"/>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773" name="Google Shape;773;g25e11802ac4_0_2649"/>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76" name="Google Shape;776;g25e11802ac4_0_2649"/>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777" name="Google Shape;777;g25e11802ac4_0_2649"/>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778" name="Google Shape;778;g25e11802ac4_0_2649"/>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779" name="Google Shape;779;g25e11802ac4_0_2649"/>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direction</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
        <p:nvSpPr>
          <p:cNvPr id="780" name="Google Shape;780;g25e11802ac4_0_2649"/>
          <p:cNvSpPr txBox="1"/>
          <p:nvPr/>
        </p:nvSpPr>
        <p:spPr>
          <a:xfrm>
            <a:off x="4673575" y="4724650"/>
            <a:ext cx="4107600" cy="1366800"/>
          </a:xfrm>
          <a:prstGeom prst="rect">
            <a:avLst/>
          </a:prstGeom>
          <a:noFill/>
          <a:ln>
            <a:noFill/>
          </a:ln>
        </p:spPr>
        <p:txBody>
          <a:bodyPr anchorCtr="0" anchor="t" bIns="91425" lIns="91425" spcFirstLastPara="1" rIns="91425" wrap="square" tIns="91425">
            <a:spAutoFit/>
          </a:bodyPr>
          <a:lstStyle/>
          <a:p>
            <a:pPr indent="0" lvl="0" marL="0" rtl="0" algn="l">
              <a:lnSpc>
                <a:spcPct val="110000"/>
              </a:lnSpc>
              <a:spcBef>
                <a:spcPts val="0"/>
              </a:spcBef>
              <a:spcAft>
                <a:spcPts val="0"/>
              </a:spcAft>
              <a:buClr>
                <a:schemeClr val="dk1"/>
              </a:buClr>
              <a:buSzPts val="2200"/>
              <a:buFont typeface="Arial"/>
              <a:buNone/>
            </a:pPr>
            <a:r>
              <a:rPr lang="en-US" sz="2400">
                <a:solidFill>
                  <a:srgbClr val="43464D"/>
                </a:solidFill>
                <a:latin typeface="Calibri"/>
                <a:ea typeface="Calibri"/>
                <a:cs typeface="Calibri"/>
                <a:sym typeface="Calibri"/>
              </a:rPr>
              <a:t>Direction gives us a way to describe where an object points or how an object moves </a:t>
            </a:r>
            <a:endParaRPr i="0" sz="2400" u="none" cap="none" strike="noStrike">
              <a:solidFill>
                <a:srgbClr val="000000"/>
              </a:solidFill>
              <a:latin typeface="Calibri"/>
              <a:ea typeface="Calibri"/>
              <a:cs typeface="Calibri"/>
              <a:sym typeface="Calibri"/>
            </a:endParaRPr>
          </a:p>
        </p:txBody>
      </p:sp>
      <p:sp>
        <p:nvSpPr>
          <p:cNvPr id="781" name="Google Shape;781;g25e11802ac4_0_2649"/>
          <p:cNvSpPr txBox="1"/>
          <p:nvPr/>
        </p:nvSpPr>
        <p:spPr>
          <a:xfrm>
            <a:off x="785475" y="4846925"/>
            <a:ext cx="3000000" cy="923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lang="en-US" sz="2400">
                <a:solidFill>
                  <a:schemeClr val="dk1"/>
                </a:solidFill>
                <a:latin typeface="Calibri"/>
                <a:ea typeface="Calibri"/>
                <a:cs typeface="Calibri"/>
                <a:sym typeface="Calibri"/>
              </a:rPr>
              <a:t>A child sliding down a slide</a:t>
            </a:r>
            <a:endParaRPr b="0" i="0" sz="2400" u="none" cap="none" strike="noStrike">
              <a:solidFill>
                <a:srgbClr val="000000"/>
              </a:solidFill>
              <a:latin typeface="Arial"/>
              <a:ea typeface="Arial"/>
              <a:cs typeface="Arial"/>
              <a:sym typeface="Arial"/>
            </a:endParaRPr>
          </a:p>
        </p:txBody>
      </p:sp>
      <p:sp>
        <p:nvSpPr>
          <p:cNvPr id="782" name="Google Shape;782;g25e11802ac4_0_2649"/>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Direction</a:t>
            </a:r>
            <a:endParaRPr b="0" i="0" sz="700" u="none" cap="none" strike="noStrike">
              <a:solidFill>
                <a:srgbClr val="000000"/>
              </a:solidFill>
              <a:latin typeface="Arial"/>
              <a:ea typeface="Arial"/>
              <a:cs typeface="Arial"/>
              <a:sym typeface="Arial"/>
            </a:endParaRPr>
          </a:p>
        </p:txBody>
      </p:sp>
      <p:sp>
        <p:nvSpPr>
          <p:cNvPr id="783" name="Google Shape;783;g25e11802ac4_0_2649"/>
          <p:cNvSpPr txBox="1"/>
          <p:nvPr/>
        </p:nvSpPr>
        <p:spPr>
          <a:xfrm>
            <a:off x="639350" y="1528400"/>
            <a:ext cx="3582000" cy="861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200"/>
              <a:buFont typeface="Arial"/>
              <a:buNone/>
            </a:pPr>
            <a:r>
              <a:rPr lang="en-US" sz="2200">
                <a:solidFill>
                  <a:schemeClr val="dk1"/>
                </a:solidFill>
                <a:latin typeface="Calibri"/>
                <a:ea typeface="Calibri"/>
                <a:cs typeface="Calibri"/>
                <a:sym typeface="Calibri"/>
              </a:rPr>
              <a:t>Where something moves or points</a:t>
            </a:r>
            <a:endParaRPr b="0" i="0" sz="2200" u="none" cap="none" strike="noStrike">
              <a:solidFill>
                <a:srgbClr val="000000"/>
              </a:solidFill>
              <a:latin typeface="Arial"/>
              <a:ea typeface="Arial"/>
              <a:cs typeface="Arial"/>
              <a:sym typeface="Arial"/>
            </a:endParaRPr>
          </a:p>
        </p:txBody>
      </p:sp>
      <p:pic>
        <p:nvPicPr>
          <p:cNvPr id="784" name="Google Shape;784;g25e11802ac4_0_2649"/>
          <p:cNvPicPr preferRelativeResize="0"/>
          <p:nvPr/>
        </p:nvPicPr>
        <p:blipFill>
          <a:blip r:embed="rId3">
            <a:alphaModFix/>
          </a:blip>
          <a:stretch>
            <a:fillRect/>
          </a:stretch>
        </p:blipFill>
        <p:spPr>
          <a:xfrm>
            <a:off x="6153849" y="1171693"/>
            <a:ext cx="2389800" cy="204621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g27e576c1a67_0_527"/>
          <p:cNvSpPr txBox="1"/>
          <p:nvPr/>
        </p:nvSpPr>
        <p:spPr>
          <a:xfrm>
            <a:off x="1482763" y="424771"/>
            <a:ext cx="7009500" cy="1073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C0C0C"/>
              </a:buClr>
              <a:buSzPts val="2800"/>
              <a:buFont typeface="Arial"/>
              <a:buNone/>
            </a:pPr>
            <a:r>
              <a:rPr b="1" lang="en-US" sz="2800" u="sng">
                <a:solidFill>
                  <a:srgbClr val="0C0C0C"/>
                </a:solidFill>
                <a:latin typeface="Calibri"/>
                <a:ea typeface="Calibri"/>
                <a:cs typeface="Calibri"/>
                <a:sym typeface="Calibri"/>
              </a:rPr>
              <a:t>Energy transformation</a:t>
            </a:r>
            <a:r>
              <a:rPr b="1" i="0" lang="en-US" sz="2800" u="none" cap="none" strike="noStrike">
                <a:solidFill>
                  <a:srgbClr val="0C0C0C"/>
                </a:solidFill>
                <a:latin typeface="Calibri"/>
                <a:ea typeface="Calibri"/>
                <a:cs typeface="Calibri"/>
                <a:sym typeface="Calibri"/>
              </a:rPr>
              <a:t>: </a:t>
            </a:r>
            <a:r>
              <a:rPr lang="en-US" sz="2800">
                <a:solidFill>
                  <a:srgbClr val="0C0C0C"/>
                </a:solidFill>
                <a:latin typeface="Calibri"/>
                <a:ea typeface="Calibri"/>
                <a:cs typeface="Calibri"/>
                <a:sym typeface="Calibri"/>
              </a:rPr>
              <a:t>changing energy from one form to another</a:t>
            </a:r>
            <a:endParaRPr b="1" i="0" sz="2800" u="none" cap="none" strike="noStrike">
              <a:solidFill>
                <a:schemeClr val="dk1"/>
              </a:solidFill>
              <a:latin typeface="Calibri"/>
              <a:ea typeface="Calibri"/>
              <a:cs typeface="Calibri"/>
              <a:sym typeface="Calibri"/>
            </a:endParaRPr>
          </a:p>
        </p:txBody>
      </p:sp>
      <p:sp>
        <p:nvSpPr>
          <p:cNvPr descr="Rewind" id="157" name="Google Shape;157;g27e576c1a67_0_527"/>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8" name="Google Shape;158;g27e576c1a67_0_527"/>
          <p:cNvPicPr preferRelativeResize="0"/>
          <p:nvPr/>
        </p:nvPicPr>
        <p:blipFill>
          <a:blip r:embed="rId4">
            <a:alphaModFix/>
          </a:blip>
          <a:stretch>
            <a:fillRect/>
          </a:stretch>
        </p:blipFill>
        <p:spPr>
          <a:xfrm>
            <a:off x="1270813" y="1557471"/>
            <a:ext cx="7433424" cy="5054728"/>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sp>
        <p:nvSpPr>
          <p:cNvPr id="790" name="Google Shape;790;p52"/>
          <p:cNvSpPr txBox="1"/>
          <p:nvPr/>
        </p:nvSpPr>
        <p:spPr>
          <a:xfrm>
            <a:off x="2585397" y="628581"/>
            <a:ext cx="3973204"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791" name="Google Shape;791;p52"/>
          <p:cNvSpPr/>
          <p:nvPr/>
        </p:nvSpPr>
        <p:spPr>
          <a:xfrm>
            <a:off x="1928445" y="1500554"/>
            <a:ext cx="5287108"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sp>
        <p:nvSpPr>
          <p:cNvPr descr="Rewind" id="797" name="Google Shape;797;g27e576c1a67_0_1074"/>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 name="Google Shape;798;g27e576c1a67_0_1074"/>
          <p:cNvSpPr txBox="1"/>
          <p:nvPr>
            <p:ph idx="1" type="subTitle"/>
          </p:nvPr>
        </p:nvSpPr>
        <p:spPr>
          <a:xfrm>
            <a:off x="771749" y="1011617"/>
            <a:ext cx="7600500" cy="109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Direction</a:t>
            </a:r>
            <a:r>
              <a:rPr b="1" lang="en-US">
                <a:solidFill>
                  <a:schemeClr val="dk1"/>
                </a:solidFill>
              </a:rPr>
              <a:t>: </a:t>
            </a:r>
            <a:r>
              <a:rPr lang="en-US">
                <a:solidFill>
                  <a:schemeClr val="dk1"/>
                </a:solidFill>
              </a:rPr>
              <a:t>where something moves or points</a:t>
            </a:r>
            <a:endParaRPr/>
          </a:p>
        </p:txBody>
      </p:sp>
      <p:pic>
        <p:nvPicPr>
          <p:cNvPr id="799" name="Google Shape;799;g27e576c1a67_0_1074"/>
          <p:cNvPicPr preferRelativeResize="0"/>
          <p:nvPr/>
        </p:nvPicPr>
        <p:blipFill>
          <a:blip r:embed="rId4">
            <a:alphaModFix/>
          </a:blip>
          <a:stretch>
            <a:fillRect/>
          </a:stretch>
        </p:blipFill>
        <p:spPr>
          <a:xfrm>
            <a:off x="2833675" y="2104515"/>
            <a:ext cx="3476625" cy="450532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sp>
        <p:nvSpPr>
          <p:cNvPr descr="Lightbulb and gear" id="805" name="Google Shape;805;g27e576c1a67_0_1083"/>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6" name="Google Shape;806;g27e576c1a67_0_1083"/>
          <p:cNvSpPr txBox="1"/>
          <p:nvPr/>
        </p:nvSpPr>
        <p:spPr>
          <a:xfrm>
            <a:off x="718457" y="298084"/>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How do direction and speed impact the motion of objects in the world around us?</a:t>
            </a:r>
            <a:endParaRPr b="0" i="0" sz="1400" u="none" cap="none" strike="noStrike">
              <a:solidFill>
                <a:srgbClr val="000000"/>
              </a:solidFill>
              <a:latin typeface="Arial"/>
              <a:ea typeface="Arial"/>
              <a:cs typeface="Arial"/>
              <a:sym typeface="Arial"/>
            </a:endParaRPr>
          </a:p>
        </p:txBody>
      </p:sp>
      <p:pic>
        <p:nvPicPr>
          <p:cNvPr id="807" name="Google Shape;807;g27e576c1a67_0_1083"/>
          <p:cNvPicPr preferRelativeResize="0"/>
          <p:nvPr/>
        </p:nvPicPr>
        <p:blipFill>
          <a:blip r:embed="rId4">
            <a:alphaModFix/>
          </a:blip>
          <a:stretch>
            <a:fillRect/>
          </a:stretch>
        </p:blipFill>
        <p:spPr>
          <a:xfrm>
            <a:off x="2077025" y="2155728"/>
            <a:ext cx="5492352" cy="3765251"/>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g2806620ca31_1_78"/>
          <p:cNvSpPr txBox="1"/>
          <p:nvPr/>
        </p:nvSpPr>
        <p:spPr>
          <a:xfrm>
            <a:off x="1768509" y="111160"/>
            <a:ext cx="56070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600"/>
              <a:buFont typeface="Arial"/>
              <a:buNone/>
            </a:pPr>
            <a:r>
              <a:rPr b="0" i="0" lang="en-US" sz="5600" u="none" cap="none" strike="noStrike">
                <a:solidFill>
                  <a:srgbClr val="FFC000"/>
                </a:solidFill>
                <a:latin typeface="Calibri"/>
                <a:ea typeface="Calibri"/>
                <a:cs typeface="Calibri"/>
                <a:sym typeface="Calibri"/>
              </a:rPr>
              <a:t>Simulation Activity</a:t>
            </a:r>
            <a:endParaRPr b="0" i="0" sz="1400" u="none" cap="none" strike="noStrike">
              <a:solidFill>
                <a:srgbClr val="000000"/>
              </a:solidFill>
              <a:latin typeface="Arial"/>
              <a:ea typeface="Arial"/>
              <a:cs typeface="Arial"/>
              <a:sym typeface="Arial"/>
            </a:endParaRPr>
          </a:p>
        </p:txBody>
      </p:sp>
      <p:sp>
        <p:nvSpPr>
          <p:cNvPr id="814" name="Google Shape;814;g2806620ca31_1_78"/>
          <p:cNvSpPr txBox="1"/>
          <p:nvPr/>
        </p:nvSpPr>
        <p:spPr>
          <a:xfrm>
            <a:off x="2270926" y="900404"/>
            <a:ext cx="46020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u="sng">
                <a:solidFill>
                  <a:schemeClr val="hlink"/>
                </a:solidFill>
                <a:latin typeface="Calibri"/>
                <a:ea typeface="Calibri"/>
                <a:cs typeface="Calibri"/>
                <a:sym typeface="Calibri"/>
                <a:hlinkClick r:id="rId3"/>
              </a:rPr>
              <a:t>Direction</a:t>
            </a:r>
            <a:endParaRPr b="0" i="0" sz="3600" u="none" cap="none" strike="noStrike">
              <a:solidFill>
                <a:srgbClr val="0000F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a:t>
            </a:r>
            <a:r>
              <a:rPr lang="en-US" sz="3600">
                <a:solidFill>
                  <a:schemeClr val="dk1"/>
                </a:solidFill>
                <a:latin typeface="Calibri"/>
                <a:ea typeface="Calibri"/>
                <a:cs typeface="Calibri"/>
                <a:sym typeface="Calibri"/>
              </a:rPr>
              <a:t>Direction Game</a:t>
            </a:r>
            <a:r>
              <a:rPr b="0" i="0" lang="en-US" sz="36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pic>
        <p:nvPicPr>
          <p:cNvPr descr="Cursor" id="815" name="Google Shape;815;g2806620ca31_1_78"/>
          <p:cNvPicPr preferRelativeResize="0"/>
          <p:nvPr/>
        </p:nvPicPr>
        <p:blipFill rotWithShape="1">
          <a:blip r:embed="rId4">
            <a:alphaModFix/>
          </a:blip>
          <a:srcRect b="0" l="0" r="0" t="0"/>
          <a:stretch/>
        </p:blipFill>
        <p:spPr>
          <a:xfrm rot="5400000">
            <a:off x="1584719" y="1517151"/>
            <a:ext cx="914400" cy="914400"/>
          </a:xfrm>
          <a:prstGeom prst="rect">
            <a:avLst/>
          </a:prstGeom>
          <a:noFill/>
          <a:ln>
            <a:noFill/>
          </a:ln>
        </p:spPr>
      </p:pic>
      <p:sp>
        <p:nvSpPr>
          <p:cNvPr id="816" name="Google Shape;816;g2806620ca31_1_78"/>
          <p:cNvSpPr txBox="1"/>
          <p:nvPr/>
        </p:nvSpPr>
        <p:spPr>
          <a:xfrm>
            <a:off x="411982" y="2230734"/>
            <a:ext cx="2552400" cy="2586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Click the link above for a simulation to explore </a:t>
            </a:r>
            <a:r>
              <a:rPr i="1" lang="en-US" sz="1800">
                <a:solidFill>
                  <a:schemeClr val="dk1"/>
                </a:solidFill>
                <a:latin typeface="Calibri"/>
                <a:ea typeface="Calibri"/>
                <a:cs typeface="Calibri"/>
                <a:sym typeface="Calibri"/>
              </a:rPr>
              <a:t>direction</a:t>
            </a:r>
            <a:r>
              <a:rPr b="0" i="1" lang="en-US"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chemeClr val="dk1"/>
                </a:solidFill>
                <a:latin typeface="Calibri"/>
                <a:ea typeface="Calibri"/>
                <a:cs typeface="Calibri"/>
                <a:sym typeface="Calibri"/>
              </a:rPr>
              <a:t>In this activity, </a:t>
            </a:r>
            <a:r>
              <a:rPr i="1" lang="en-US" sz="1800">
                <a:solidFill>
                  <a:schemeClr val="dk1"/>
                </a:solidFill>
                <a:latin typeface="Calibri"/>
                <a:ea typeface="Calibri"/>
                <a:cs typeface="Calibri"/>
                <a:sym typeface="Calibri"/>
              </a:rPr>
              <a:t>you will be asked to use directions to describe where certain buildings are</a:t>
            </a:r>
            <a:r>
              <a:rPr b="0" i="1" lang="en-US" sz="18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descr="Laptop" id="817" name="Google Shape;817;g2806620ca31_1_78"/>
          <p:cNvSpPr/>
          <p:nvPr/>
        </p:nvSpPr>
        <p:spPr>
          <a:xfrm>
            <a:off x="20097" y="0"/>
            <a:ext cx="849600" cy="849600"/>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18" name="Google Shape;818;g2806620ca31_1_78"/>
          <p:cNvPicPr preferRelativeResize="0"/>
          <p:nvPr/>
        </p:nvPicPr>
        <p:blipFill>
          <a:blip r:embed="rId6">
            <a:alphaModFix/>
          </a:blip>
          <a:stretch>
            <a:fillRect/>
          </a:stretch>
        </p:blipFill>
        <p:spPr>
          <a:xfrm>
            <a:off x="3116782" y="2253404"/>
            <a:ext cx="5874816" cy="3610931"/>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grpSp>
        <p:nvGrpSpPr>
          <p:cNvPr id="824" name="Google Shape;824;g2457f1c068e_3_0"/>
          <p:cNvGrpSpPr/>
          <p:nvPr/>
        </p:nvGrpSpPr>
        <p:grpSpPr>
          <a:xfrm>
            <a:off x="1325592" y="297175"/>
            <a:ext cx="6456691" cy="6404394"/>
            <a:chOff x="814636" y="0"/>
            <a:chExt cx="5828917" cy="6404394"/>
          </a:xfrm>
        </p:grpSpPr>
        <p:sp>
          <p:nvSpPr>
            <p:cNvPr id="825" name="Google Shape;825;g2457f1c068e_3_0"/>
            <p:cNvSpPr/>
            <p:nvPr/>
          </p:nvSpPr>
          <p:spPr>
            <a:xfrm rot="10800000">
              <a:off x="1480849" y="540"/>
              <a:ext cx="5162700" cy="7227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 name="Google Shape;826;g2457f1c068e_3_0"/>
            <p:cNvSpPr txBox="1"/>
            <p:nvPr/>
          </p:nvSpPr>
          <p:spPr>
            <a:xfrm>
              <a:off x="1661623" y="685"/>
              <a:ext cx="4981800" cy="7227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“Big Idea” Question</a:t>
              </a:r>
              <a:endParaRPr b="0" i="0" sz="1400" u="none" cap="none" strike="noStrike">
                <a:solidFill>
                  <a:srgbClr val="000000"/>
                </a:solidFill>
                <a:latin typeface="Arial"/>
                <a:ea typeface="Arial"/>
                <a:cs typeface="Arial"/>
                <a:sym typeface="Arial"/>
              </a:endParaRPr>
            </a:p>
          </p:txBody>
        </p:sp>
        <p:sp>
          <p:nvSpPr>
            <p:cNvPr id="827" name="Google Shape;827;g2457f1c068e_3_0"/>
            <p:cNvSpPr/>
            <p:nvPr/>
          </p:nvSpPr>
          <p:spPr>
            <a:xfrm>
              <a:off x="848401" y="0"/>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 name="Google Shape;828;g2457f1c068e_3_0"/>
            <p:cNvSpPr/>
            <p:nvPr/>
          </p:nvSpPr>
          <p:spPr>
            <a:xfrm rot="10800000">
              <a:off x="1480849" y="938784"/>
              <a:ext cx="5162700" cy="7227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 name="Google Shape;829;g2457f1c068e_3_0"/>
            <p:cNvSpPr txBox="1"/>
            <p:nvPr/>
          </p:nvSpPr>
          <p:spPr>
            <a:xfrm>
              <a:off x="1661623" y="938929"/>
              <a:ext cx="4981800" cy="7227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Review Concepts</a:t>
              </a:r>
              <a:endParaRPr b="0" i="0" sz="1400" u="none" cap="none" strike="noStrike">
                <a:solidFill>
                  <a:srgbClr val="000000"/>
                </a:solidFill>
                <a:latin typeface="Arial"/>
                <a:ea typeface="Arial"/>
                <a:cs typeface="Arial"/>
                <a:sym typeface="Arial"/>
              </a:endParaRPr>
            </a:p>
          </p:txBody>
        </p:sp>
        <p:sp>
          <p:nvSpPr>
            <p:cNvPr id="830" name="Google Shape;830;g2457f1c068e_3_0"/>
            <p:cNvSpPr/>
            <p:nvPr/>
          </p:nvSpPr>
          <p:spPr>
            <a:xfrm>
              <a:off x="824716" y="938929"/>
              <a:ext cx="722700" cy="7227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 name="Google Shape;831;g2457f1c068e_3_0"/>
            <p:cNvSpPr/>
            <p:nvPr/>
          </p:nvSpPr>
          <p:spPr>
            <a:xfrm rot="10800000">
              <a:off x="1480849" y="1877027"/>
              <a:ext cx="5162700" cy="7227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 name="Google Shape;832;g2457f1c068e_3_0"/>
            <p:cNvSpPr txBox="1"/>
            <p:nvPr/>
          </p:nvSpPr>
          <p:spPr>
            <a:xfrm>
              <a:off x="1661623" y="1877172"/>
              <a:ext cx="4981800" cy="7227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Check-In Questions</a:t>
              </a:r>
              <a:endParaRPr b="0" i="0" sz="1400" u="none" cap="none" strike="noStrike">
                <a:solidFill>
                  <a:srgbClr val="000000"/>
                </a:solidFill>
                <a:latin typeface="Arial"/>
                <a:ea typeface="Arial"/>
                <a:cs typeface="Arial"/>
                <a:sym typeface="Arial"/>
              </a:endParaRPr>
            </a:p>
          </p:txBody>
        </p:sp>
        <p:sp>
          <p:nvSpPr>
            <p:cNvPr id="833" name="Google Shape;833;g2457f1c068e_3_0"/>
            <p:cNvSpPr/>
            <p:nvPr/>
          </p:nvSpPr>
          <p:spPr>
            <a:xfrm>
              <a:off x="814643" y="1875958"/>
              <a:ext cx="722700" cy="722700"/>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4" name="Google Shape;834;g2457f1c068e_3_0"/>
            <p:cNvSpPr/>
            <p:nvPr/>
          </p:nvSpPr>
          <p:spPr>
            <a:xfrm rot="10800000">
              <a:off x="1480849" y="2815270"/>
              <a:ext cx="5162700" cy="7227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5" name="Google Shape;835;g2457f1c068e_3_0"/>
            <p:cNvSpPr txBox="1"/>
            <p:nvPr/>
          </p:nvSpPr>
          <p:spPr>
            <a:xfrm>
              <a:off x="1661623" y="2815415"/>
              <a:ext cx="4981800" cy="7227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Teacher Engagement</a:t>
              </a:r>
              <a:endParaRPr b="0" i="0" sz="1400" u="none" cap="none" strike="noStrike">
                <a:solidFill>
                  <a:srgbClr val="000000"/>
                </a:solidFill>
                <a:latin typeface="Arial"/>
                <a:ea typeface="Arial"/>
                <a:cs typeface="Arial"/>
                <a:sym typeface="Arial"/>
              </a:endParaRPr>
            </a:p>
          </p:txBody>
        </p:sp>
        <p:sp>
          <p:nvSpPr>
            <p:cNvPr id="836" name="Google Shape;836;g2457f1c068e_3_0"/>
            <p:cNvSpPr/>
            <p:nvPr/>
          </p:nvSpPr>
          <p:spPr>
            <a:xfrm>
              <a:off x="814636" y="2815415"/>
              <a:ext cx="722700" cy="722700"/>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7" name="Google Shape;837;g2457f1c068e_3_0"/>
            <p:cNvSpPr/>
            <p:nvPr/>
          </p:nvSpPr>
          <p:spPr>
            <a:xfrm rot="10800000">
              <a:off x="1480853" y="3753570"/>
              <a:ext cx="5162700" cy="17580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8" name="Google Shape;838;g2457f1c068e_3_0"/>
            <p:cNvSpPr txBox="1"/>
            <p:nvPr/>
          </p:nvSpPr>
          <p:spPr>
            <a:xfrm>
              <a:off x="1873753" y="3753671"/>
              <a:ext cx="4769700" cy="1619100"/>
            </a:xfrm>
            <a:prstGeom prst="rect">
              <a:avLst/>
            </a:prstGeom>
            <a:noFill/>
            <a:ln>
              <a:noFill/>
            </a:ln>
          </p:spPr>
          <p:txBody>
            <a:bodyPr anchorCtr="0" anchor="t"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Vocabulary</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98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Student-Friendly Definition</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Examples &amp; Non-Examples</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Morphological Word Parts</a:t>
              </a:r>
              <a:endParaRPr b="0" i="0" sz="1800" u="none" cap="none" strike="noStrike">
                <a:solidFill>
                  <a:schemeClr val="lt1"/>
                </a:solidFill>
                <a:latin typeface="Calibri"/>
                <a:ea typeface="Calibri"/>
                <a:cs typeface="Calibri"/>
                <a:sym typeface="Calibri"/>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Frayer Model</a:t>
              </a:r>
              <a:endParaRPr b="0" i="0" sz="1800" u="none" cap="none" strike="noStrike">
                <a:solidFill>
                  <a:schemeClr val="lt1"/>
                </a:solidFill>
                <a:latin typeface="Calibri"/>
                <a:ea typeface="Calibri"/>
                <a:cs typeface="Calibri"/>
                <a:sym typeface="Calibri"/>
              </a:endParaRPr>
            </a:p>
          </p:txBody>
        </p:sp>
        <p:sp>
          <p:nvSpPr>
            <p:cNvPr id="839" name="Google Shape;839;g2457f1c068e_3_0"/>
            <p:cNvSpPr/>
            <p:nvPr/>
          </p:nvSpPr>
          <p:spPr>
            <a:xfrm>
              <a:off x="822078" y="4170465"/>
              <a:ext cx="722700" cy="722700"/>
            </a:xfrm>
            <a:prstGeom prst="ellipse">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 name="Google Shape;840;g2457f1c068e_3_0"/>
            <p:cNvSpPr/>
            <p:nvPr/>
          </p:nvSpPr>
          <p:spPr>
            <a:xfrm rot="10800000">
              <a:off x="1480853" y="5692595"/>
              <a:ext cx="5162700" cy="6471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 name="Google Shape;841;g2457f1c068e_3_0"/>
            <p:cNvSpPr txBox="1"/>
            <p:nvPr/>
          </p:nvSpPr>
          <p:spPr>
            <a:xfrm>
              <a:off x="1661628" y="5540394"/>
              <a:ext cx="4981800" cy="8640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Simulation/Activity</a:t>
              </a:r>
              <a:endParaRPr b="0" i="0" sz="1400" u="none" cap="none" strike="noStrike">
                <a:solidFill>
                  <a:srgbClr val="000000"/>
                </a:solidFill>
                <a:latin typeface="Arial"/>
                <a:ea typeface="Arial"/>
                <a:cs typeface="Arial"/>
                <a:sym typeface="Arial"/>
              </a:endParaRPr>
            </a:p>
          </p:txBody>
        </p:sp>
        <p:sp>
          <p:nvSpPr>
            <p:cNvPr id="842" name="Google Shape;842;g2457f1c068e_3_0"/>
            <p:cNvSpPr/>
            <p:nvPr/>
          </p:nvSpPr>
          <p:spPr>
            <a:xfrm>
              <a:off x="826125" y="5607581"/>
              <a:ext cx="722700" cy="722700"/>
            </a:xfrm>
            <a:prstGeom prst="ellipse">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Comment Like" id="843" name="Google Shape;843;g2457f1c068e_3_0"/>
          <p:cNvPicPr preferRelativeResize="0"/>
          <p:nvPr/>
        </p:nvPicPr>
        <p:blipFill rotWithShape="1">
          <a:blip r:embed="rId9">
            <a:alphaModFix/>
          </a:blip>
          <a:srcRect b="0" l="0" r="0" t="0"/>
          <a:stretch/>
        </p:blipFill>
        <p:spPr>
          <a:xfrm>
            <a:off x="5786600" y="4959804"/>
            <a:ext cx="385108" cy="347619"/>
          </a:xfrm>
          <a:prstGeom prst="rect">
            <a:avLst/>
          </a:prstGeom>
          <a:noFill/>
          <a:ln>
            <a:noFill/>
          </a:ln>
        </p:spPr>
      </p:pic>
      <p:pic>
        <p:nvPicPr>
          <p:cNvPr descr="Comment Dislike" id="844" name="Google Shape;844;g2457f1c068e_3_0"/>
          <p:cNvPicPr preferRelativeResize="0"/>
          <p:nvPr/>
        </p:nvPicPr>
        <p:blipFill rotWithShape="1">
          <a:blip r:embed="rId10">
            <a:alphaModFix/>
          </a:blip>
          <a:srcRect b="0" l="0" r="0" t="0"/>
          <a:stretch/>
        </p:blipFill>
        <p:spPr>
          <a:xfrm>
            <a:off x="6140137" y="4959804"/>
            <a:ext cx="385108" cy="347619"/>
          </a:xfrm>
          <a:prstGeom prst="rect">
            <a:avLst/>
          </a:prstGeom>
          <a:noFill/>
          <a:ln>
            <a:noFill/>
          </a:ln>
        </p:spPr>
      </p:pic>
      <p:pic>
        <p:nvPicPr>
          <p:cNvPr descr="Blog" id="845" name="Google Shape;845;g2457f1c068e_3_0"/>
          <p:cNvPicPr preferRelativeResize="0"/>
          <p:nvPr/>
        </p:nvPicPr>
        <p:blipFill rotWithShape="1">
          <a:blip r:embed="rId11">
            <a:alphaModFix/>
          </a:blip>
          <a:srcRect b="0" l="0" r="0" t="0"/>
          <a:stretch/>
        </p:blipFill>
        <p:spPr>
          <a:xfrm>
            <a:off x="5913444" y="4638256"/>
            <a:ext cx="385108" cy="347619"/>
          </a:xfrm>
          <a:prstGeom prst="rect">
            <a:avLst/>
          </a:prstGeom>
          <a:noFill/>
          <a:ln>
            <a:noFill/>
          </a:ln>
        </p:spPr>
      </p:pic>
      <p:pic>
        <p:nvPicPr>
          <p:cNvPr descr="Labor" id="846" name="Google Shape;846;g2457f1c068e_3_0"/>
          <p:cNvPicPr preferRelativeResize="0"/>
          <p:nvPr/>
        </p:nvPicPr>
        <p:blipFill rotWithShape="1">
          <a:blip r:embed="rId12">
            <a:alphaModFix/>
          </a:blip>
          <a:srcRect b="0" l="0" r="0" t="0"/>
          <a:stretch/>
        </p:blipFill>
        <p:spPr>
          <a:xfrm>
            <a:off x="5786600" y="5249251"/>
            <a:ext cx="335447" cy="302792"/>
          </a:xfrm>
          <a:prstGeom prst="rect">
            <a:avLst/>
          </a:prstGeom>
          <a:noFill/>
          <a:ln>
            <a:noFill/>
          </a:ln>
        </p:spPr>
      </p:pic>
      <p:sp>
        <p:nvSpPr>
          <p:cNvPr id="847" name="Google Shape;847;g2457f1c068e_3_0"/>
          <p:cNvSpPr/>
          <p:nvPr/>
        </p:nvSpPr>
        <p:spPr>
          <a:xfrm>
            <a:off x="170822" y="211015"/>
            <a:ext cx="1095228" cy="683316"/>
          </a:xfrm>
          <a:prstGeom prst="cloud">
            <a:avLst/>
          </a:prstGeom>
          <a:gradFill>
            <a:gsLst>
              <a:gs pos="0">
                <a:srgbClr val="FF932B"/>
              </a:gs>
              <a:gs pos="100000">
                <a:srgbClr val="FFB673"/>
              </a:gs>
            </a:gsLst>
            <a:lin ang="16200038" scaled="0"/>
          </a:gradFill>
          <a:ln cap="flat" cmpd="sng" w="9525">
            <a:solidFill>
              <a:srgbClr val="F5913F"/>
            </a:solidFill>
            <a:prstDash val="solid"/>
            <a:round/>
            <a:headEnd len="sm" w="sm" type="none"/>
            <a:tailEnd len="sm" w="sm" type="none"/>
          </a:ln>
          <a:effectLst>
            <a:outerShdw blurRad="40000" rotWithShape="0" dir="5400000" dist="23000">
              <a:srgbClr val="000000">
                <a:alpha val="3255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48" name="Google Shape;848;g2457f1c068e_3_0"/>
          <p:cNvSpPr txBox="1"/>
          <p:nvPr/>
        </p:nvSpPr>
        <p:spPr>
          <a:xfrm>
            <a:off x="366765" y="367993"/>
            <a:ext cx="703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849" name="Google Shape;849;g2457f1c068e_3_0"/>
          <p:cNvSpPr/>
          <p:nvPr/>
        </p:nvSpPr>
        <p:spPr>
          <a:xfrm>
            <a:off x="4452593" y="5493587"/>
            <a:ext cx="2709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850" name="Google Shape;850;g2457f1c068e_3_0"/>
          <p:cNvCxnSpPr/>
          <p:nvPr/>
        </p:nvCxnSpPr>
        <p:spPr>
          <a:xfrm>
            <a:off x="4588494" y="5493587"/>
            <a:ext cx="0" cy="76200"/>
          </a:xfrm>
          <a:prstGeom prst="straightConnector1">
            <a:avLst/>
          </a:prstGeom>
          <a:noFill/>
          <a:ln cap="flat" cmpd="sng" w="25400">
            <a:solidFill>
              <a:srgbClr val="FF932B"/>
            </a:solidFill>
            <a:prstDash val="solid"/>
            <a:round/>
            <a:headEnd len="sm" w="sm" type="none"/>
            <a:tailEnd len="sm" w="sm" type="none"/>
          </a:ln>
        </p:spPr>
      </p:cxnSp>
      <p:cxnSp>
        <p:nvCxnSpPr>
          <p:cNvPr id="851" name="Google Shape;851;g2457f1c068e_3_0"/>
          <p:cNvCxnSpPr>
            <a:stCxn id="852" idx="4"/>
            <a:endCxn id="849" idx="2"/>
          </p:cNvCxnSpPr>
          <p:nvPr/>
        </p:nvCxnSpPr>
        <p:spPr>
          <a:xfrm>
            <a:off x="4587304" y="5666878"/>
            <a:ext cx="600" cy="77100"/>
          </a:xfrm>
          <a:prstGeom prst="straightConnector1">
            <a:avLst/>
          </a:prstGeom>
          <a:noFill/>
          <a:ln cap="flat" cmpd="sng" w="25400">
            <a:solidFill>
              <a:srgbClr val="FF932B"/>
            </a:solidFill>
            <a:prstDash val="solid"/>
            <a:round/>
            <a:headEnd len="sm" w="sm" type="none"/>
            <a:tailEnd len="sm" w="sm" type="none"/>
          </a:ln>
        </p:spPr>
      </p:cxnSp>
      <p:cxnSp>
        <p:nvCxnSpPr>
          <p:cNvPr id="853" name="Google Shape;853;g2457f1c068e_3_0"/>
          <p:cNvCxnSpPr/>
          <p:nvPr/>
        </p:nvCxnSpPr>
        <p:spPr>
          <a:xfrm>
            <a:off x="4452593" y="5618269"/>
            <a:ext cx="78900" cy="0"/>
          </a:xfrm>
          <a:prstGeom prst="straightConnector1">
            <a:avLst/>
          </a:prstGeom>
          <a:noFill/>
          <a:ln cap="flat" cmpd="sng" w="25400">
            <a:solidFill>
              <a:srgbClr val="FF932B"/>
            </a:solidFill>
            <a:prstDash val="solid"/>
            <a:round/>
            <a:headEnd len="sm" w="sm" type="none"/>
            <a:tailEnd len="sm" w="sm" type="none"/>
          </a:ln>
        </p:spPr>
      </p:cxnSp>
      <p:cxnSp>
        <p:nvCxnSpPr>
          <p:cNvPr id="854" name="Google Shape;854;g2457f1c068e_3_0"/>
          <p:cNvCxnSpPr/>
          <p:nvPr/>
        </p:nvCxnSpPr>
        <p:spPr>
          <a:xfrm>
            <a:off x="4643028" y="5616627"/>
            <a:ext cx="80400" cy="0"/>
          </a:xfrm>
          <a:prstGeom prst="straightConnector1">
            <a:avLst/>
          </a:prstGeom>
          <a:noFill/>
          <a:ln cap="flat" cmpd="sng" w="25400">
            <a:solidFill>
              <a:srgbClr val="FF932B"/>
            </a:solidFill>
            <a:prstDash val="solid"/>
            <a:round/>
            <a:headEnd len="sm" w="sm" type="none"/>
            <a:tailEnd len="sm" w="sm" type="none"/>
          </a:ln>
        </p:spPr>
      </p:cxnSp>
      <p:sp>
        <p:nvSpPr>
          <p:cNvPr id="852" name="Google Shape;852;g2457f1c068e_3_0"/>
          <p:cNvSpPr/>
          <p:nvPr/>
        </p:nvSpPr>
        <p:spPr>
          <a:xfrm>
            <a:off x="4531654" y="5569678"/>
            <a:ext cx="111300" cy="97200"/>
          </a:xfrm>
          <a:prstGeom prst="ellipse">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sp>
        <p:nvSpPr>
          <p:cNvPr id="860" name="Google Shape;860;g27f7a576e42_0_223"/>
          <p:cNvSpPr/>
          <p:nvPr/>
        </p:nvSpPr>
        <p:spPr>
          <a:xfrm>
            <a:off x="170822" y="211015"/>
            <a:ext cx="1095228" cy="683316"/>
          </a:xfrm>
          <a:prstGeom prst="cloud">
            <a:avLst/>
          </a:prstGeom>
          <a:gradFill>
            <a:gsLst>
              <a:gs pos="0">
                <a:srgbClr val="FF932B"/>
              </a:gs>
              <a:gs pos="100000">
                <a:srgbClr val="FFB673"/>
              </a:gs>
            </a:gsLst>
            <a:lin ang="16200038" scaled="0"/>
          </a:gradFill>
          <a:ln cap="flat" cmpd="sng" w="9525">
            <a:solidFill>
              <a:srgbClr val="F5913F"/>
            </a:solidFill>
            <a:prstDash val="solid"/>
            <a:round/>
            <a:headEnd len="sm" w="sm" type="none"/>
            <a:tailEnd len="sm" w="sm" type="none"/>
          </a:ln>
          <a:effectLst>
            <a:outerShdw blurRad="40000" rotWithShape="0" dir="5400000" dist="23000">
              <a:srgbClr val="000000">
                <a:alpha val="3255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61" name="Google Shape;861;g27f7a576e42_0_223"/>
          <p:cNvSpPr txBox="1"/>
          <p:nvPr/>
        </p:nvSpPr>
        <p:spPr>
          <a:xfrm>
            <a:off x="366765" y="367993"/>
            <a:ext cx="703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862" name="Google Shape;862;g27f7a576e42_0_223"/>
          <p:cNvSpPr txBox="1"/>
          <p:nvPr/>
        </p:nvSpPr>
        <p:spPr>
          <a:xfrm>
            <a:off x="1828800" y="-17585"/>
            <a:ext cx="5486400" cy="1293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800"/>
              <a:buFont typeface="Arial"/>
              <a:buNone/>
            </a:pPr>
            <a:r>
              <a:rPr b="1" lang="en-US" sz="6000">
                <a:latin typeface="Calibri"/>
                <a:ea typeface="Calibri"/>
                <a:cs typeface="Calibri"/>
                <a:sym typeface="Calibri"/>
              </a:rPr>
              <a:t>Speed</a:t>
            </a:r>
            <a:endParaRPr b="1" i="0" sz="6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863" name="Google Shape;863;g27f7a576e42_0_223"/>
          <p:cNvPicPr preferRelativeResize="0"/>
          <p:nvPr/>
        </p:nvPicPr>
        <p:blipFill>
          <a:blip r:embed="rId3">
            <a:alphaModFix/>
          </a:blip>
          <a:stretch>
            <a:fillRect/>
          </a:stretch>
        </p:blipFill>
        <p:spPr>
          <a:xfrm>
            <a:off x="2017200" y="1275425"/>
            <a:ext cx="5109600" cy="51096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sp>
        <p:nvSpPr>
          <p:cNvPr descr="Rewind" id="869" name="Google Shape;869;g28084ac76e6_0_0"/>
          <p:cNvSpPr/>
          <p:nvPr/>
        </p:nvSpPr>
        <p:spPr>
          <a:xfrm>
            <a:off x="1828800" y="914400"/>
            <a:ext cx="5486400" cy="4654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sp>
        <p:nvSpPr>
          <p:cNvPr id="875" name="Google Shape;875;g28084ac76e6_0_5"/>
          <p:cNvSpPr txBox="1"/>
          <p:nvPr>
            <p:ph type="ctrTitle"/>
          </p:nvPr>
        </p:nvSpPr>
        <p:spPr>
          <a:xfrm>
            <a:off x="1323551" y="187766"/>
            <a:ext cx="7559100" cy="2000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600"/>
              <a:buFont typeface="Calibri"/>
              <a:buNone/>
            </a:pPr>
            <a:r>
              <a:rPr b="1" lang="en-US" sz="3600" u="sng"/>
              <a:t>Direction</a:t>
            </a:r>
            <a:r>
              <a:rPr b="1" lang="en-US" sz="3600"/>
              <a:t>: </a:t>
            </a:r>
            <a:r>
              <a:rPr lang="en-US" sz="3600"/>
              <a:t>where something moves or points</a:t>
            </a:r>
            <a:endParaRPr b="1" sz="3600"/>
          </a:p>
        </p:txBody>
      </p:sp>
      <p:sp>
        <p:nvSpPr>
          <p:cNvPr descr="Rewind" id="876" name="Google Shape;876;g28084ac76e6_0_5"/>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77" name="Google Shape;877;g28084ac76e6_0_5"/>
          <p:cNvPicPr preferRelativeResize="0"/>
          <p:nvPr/>
        </p:nvPicPr>
        <p:blipFill>
          <a:blip r:embed="rId4">
            <a:alphaModFix/>
          </a:blip>
          <a:stretch>
            <a:fillRect/>
          </a:stretch>
        </p:blipFill>
        <p:spPr>
          <a:xfrm>
            <a:off x="2833675" y="2104515"/>
            <a:ext cx="3476625" cy="450532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sp>
        <p:nvSpPr>
          <p:cNvPr id="883" name="Google Shape;883;g28084ac76e6_0_61"/>
          <p:cNvSpPr txBox="1"/>
          <p:nvPr>
            <p:ph type="ctrTitle"/>
          </p:nvPr>
        </p:nvSpPr>
        <p:spPr>
          <a:xfrm>
            <a:off x="1323551" y="187766"/>
            <a:ext cx="7559100" cy="2000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600"/>
              <a:buFont typeface="Calibri"/>
              <a:buNone/>
            </a:pPr>
            <a:r>
              <a:rPr b="1" lang="en-US" sz="3600" u="sng"/>
              <a:t>Energy</a:t>
            </a:r>
            <a:r>
              <a:rPr b="1" lang="en-US" sz="3600"/>
              <a:t>: </a:t>
            </a:r>
            <a:r>
              <a:rPr lang="en-US" sz="3600"/>
              <a:t>the ability to cause change</a:t>
            </a:r>
            <a:endParaRPr b="1" sz="3600"/>
          </a:p>
        </p:txBody>
      </p:sp>
      <p:sp>
        <p:nvSpPr>
          <p:cNvPr descr="Rewind" id="884" name="Google Shape;884;g28084ac76e6_0_6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85" name="Google Shape;885;g28084ac76e6_0_61"/>
          <p:cNvPicPr preferRelativeResize="0"/>
          <p:nvPr/>
        </p:nvPicPr>
        <p:blipFill>
          <a:blip r:embed="rId4">
            <a:alphaModFix/>
          </a:blip>
          <a:stretch>
            <a:fillRect/>
          </a:stretch>
        </p:blipFill>
        <p:spPr>
          <a:xfrm>
            <a:off x="2300525" y="1650650"/>
            <a:ext cx="5002850" cy="500285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sp>
        <p:nvSpPr>
          <p:cNvPr id="891" name="Google Shape;891;g28084ac76e6_0_12"/>
          <p:cNvSpPr txBox="1"/>
          <p:nvPr/>
        </p:nvSpPr>
        <p:spPr>
          <a:xfrm>
            <a:off x="1482763" y="424771"/>
            <a:ext cx="7009500" cy="1073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C0C0C"/>
              </a:buClr>
              <a:buSzPts val="2800"/>
              <a:buFont typeface="Arial"/>
              <a:buNone/>
            </a:pPr>
            <a:r>
              <a:rPr b="1" lang="en-US" sz="2800" u="sng">
                <a:solidFill>
                  <a:srgbClr val="0C0C0C"/>
                </a:solidFill>
                <a:latin typeface="Calibri"/>
                <a:ea typeface="Calibri"/>
                <a:cs typeface="Calibri"/>
                <a:sym typeface="Calibri"/>
              </a:rPr>
              <a:t>Energy transformation</a:t>
            </a:r>
            <a:r>
              <a:rPr b="1" i="0" lang="en-US" sz="2800" u="none" cap="none" strike="noStrike">
                <a:solidFill>
                  <a:srgbClr val="0C0C0C"/>
                </a:solidFill>
                <a:latin typeface="Calibri"/>
                <a:ea typeface="Calibri"/>
                <a:cs typeface="Calibri"/>
                <a:sym typeface="Calibri"/>
              </a:rPr>
              <a:t>: </a:t>
            </a:r>
            <a:r>
              <a:rPr lang="en-US" sz="2800">
                <a:solidFill>
                  <a:srgbClr val="0C0C0C"/>
                </a:solidFill>
                <a:latin typeface="Calibri"/>
                <a:ea typeface="Calibri"/>
                <a:cs typeface="Calibri"/>
                <a:sym typeface="Calibri"/>
              </a:rPr>
              <a:t>changing energy from one form to another</a:t>
            </a:r>
            <a:endParaRPr b="1" i="0" sz="2800" u="none" cap="none" strike="noStrike">
              <a:solidFill>
                <a:schemeClr val="dk1"/>
              </a:solidFill>
              <a:latin typeface="Calibri"/>
              <a:ea typeface="Calibri"/>
              <a:cs typeface="Calibri"/>
              <a:sym typeface="Calibri"/>
            </a:endParaRPr>
          </a:p>
        </p:txBody>
      </p:sp>
      <p:sp>
        <p:nvSpPr>
          <p:cNvPr descr="Rewind" id="892" name="Google Shape;892;g28084ac76e6_0_1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93" name="Google Shape;893;g28084ac76e6_0_12"/>
          <p:cNvPicPr preferRelativeResize="0"/>
          <p:nvPr/>
        </p:nvPicPr>
        <p:blipFill>
          <a:blip r:embed="rId4">
            <a:alphaModFix/>
          </a:blip>
          <a:stretch>
            <a:fillRect/>
          </a:stretch>
        </p:blipFill>
        <p:spPr>
          <a:xfrm>
            <a:off x="1270813" y="1557471"/>
            <a:ext cx="7433424" cy="505472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descr="Questions" id="164" name="Google Shape;164;p12"/>
          <p:cNvSpPr/>
          <p:nvPr/>
        </p:nvSpPr>
        <p:spPr>
          <a:xfrm>
            <a:off x="2286000" y="1113692"/>
            <a:ext cx="4572000" cy="4443046"/>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8" name="Shape 898"/>
        <p:cNvGrpSpPr/>
        <p:nvPr/>
      </p:nvGrpSpPr>
      <p:grpSpPr>
        <a:xfrm>
          <a:off x="0" y="0"/>
          <a:ext cx="0" cy="0"/>
          <a:chOff x="0" y="0"/>
          <a:chExt cx="0" cy="0"/>
        </a:xfrm>
      </p:grpSpPr>
      <p:sp>
        <p:nvSpPr>
          <p:cNvPr descr="Questions" id="899" name="Google Shape;899;g28084ac76e6_0_19"/>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4" name="Shape 904"/>
        <p:cNvGrpSpPr/>
        <p:nvPr/>
      </p:nvGrpSpPr>
      <p:grpSpPr>
        <a:xfrm>
          <a:off x="0" y="0"/>
          <a:ext cx="0" cy="0"/>
          <a:chOff x="0" y="0"/>
          <a:chExt cx="0" cy="0"/>
        </a:xfrm>
      </p:grpSpPr>
      <p:sp>
        <p:nvSpPr>
          <p:cNvPr id="905" name="Google Shape;905;g28084ac76e6_0_24"/>
          <p:cNvSpPr txBox="1"/>
          <p:nvPr/>
        </p:nvSpPr>
        <p:spPr>
          <a:xfrm>
            <a:off x="989763" y="216922"/>
            <a:ext cx="77787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Energy</a:t>
            </a:r>
            <a:r>
              <a:rPr lang="en-US" sz="3600">
                <a:solidFill>
                  <a:schemeClr val="dk1"/>
                </a:solidFill>
                <a:latin typeface="Calibri"/>
                <a:ea typeface="Calibri"/>
                <a:cs typeface="Calibri"/>
                <a:sym typeface="Calibri"/>
              </a:rPr>
              <a:t> is the ability to cause _______</a:t>
            </a:r>
            <a:r>
              <a:rPr b="0" i="0" lang="en-US" sz="36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descr="Questions" id="906" name="Google Shape;906;g28084ac76e6_0_24"/>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7" name="Google Shape;907;g28084ac76e6_0_24"/>
          <p:cNvSpPr txBox="1"/>
          <p:nvPr/>
        </p:nvSpPr>
        <p:spPr>
          <a:xfrm>
            <a:off x="838200" y="182562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Similarities</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Change</a:t>
            </a:r>
            <a:endParaRPr sz="3200">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Emotions</a:t>
            </a:r>
            <a:endParaRPr sz="3200">
              <a:solidFill>
                <a:schemeClr val="dk1"/>
              </a:solidFill>
              <a:latin typeface="Calibri"/>
              <a:ea typeface="Calibri"/>
              <a:cs typeface="Calibri"/>
              <a:sym typeface="Calibri"/>
            </a:endParaRPr>
          </a:p>
        </p:txBody>
      </p:sp>
      <p:pic>
        <p:nvPicPr>
          <p:cNvPr id="908" name="Google Shape;908;g28084ac76e6_0_24"/>
          <p:cNvPicPr preferRelativeResize="0"/>
          <p:nvPr/>
        </p:nvPicPr>
        <p:blipFill>
          <a:blip r:embed="rId4">
            <a:alphaModFix/>
          </a:blip>
          <a:stretch>
            <a:fillRect/>
          </a:stretch>
        </p:blipFill>
        <p:spPr>
          <a:xfrm>
            <a:off x="3888250" y="1717375"/>
            <a:ext cx="5002850" cy="500285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3" name="Shape 913"/>
        <p:cNvGrpSpPr/>
        <p:nvPr/>
      </p:nvGrpSpPr>
      <p:grpSpPr>
        <a:xfrm>
          <a:off x="0" y="0"/>
          <a:ext cx="0" cy="0"/>
          <a:chOff x="0" y="0"/>
          <a:chExt cx="0" cy="0"/>
        </a:xfrm>
      </p:grpSpPr>
      <p:sp>
        <p:nvSpPr>
          <p:cNvPr id="914" name="Google Shape;914;g28084ac76e6_0_68"/>
          <p:cNvSpPr txBox="1"/>
          <p:nvPr/>
        </p:nvSpPr>
        <p:spPr>
          <a:xfrm>
            <a:off x="989763" y="216922"/>
            <a:ext cx="77787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Energy is the ability to cause _______</a:t>
            </a:r>
            <a:r>
              <a:rPr b="0" i="0" lang="en-US" sz="36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descr="Questions" id="915" name="Google Shape;915;g28084ac76e6_0_68"/>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6" name="Google Shape;916;g28084ac76e6_0_68"/>
          <p:cNvSpPr txBox="1"/>
          <p:nvPr/>
        </p:nvSpPr>
        <p:spPr>
          <a:xfrm>
            <a:off x="838200" y="182562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Similarities</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rgbClr val="FF0000"/>
              </a:buClr>
              <a:buSzPts val="3200"/>
              <a:buFont typeface="Calibri"/>
              <a:buAutoNum type="alphaUcPeriod"/>
            </a:pPr>
            <a:r>
              <a:rPr lang="en-US" sz="3200">
                <a:solidFill>
                  <a:srgbClr val="FF0000"/>
                </a:solidFill>
                <a:latin typeface="Calibri"/>
                <a:ea typeface="Calibri"/>
                <a:cs typeface="Calibri"/>
                <a:sym typeface="Calibri"/>
              </a:rPr>
              <a:t>Change</a:t>
            </a:r>
            <a:endParaRPr sz="3200">
              <a:solidFill>
                <a:srgbClr val="FF0000"/>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Emotions</a:t>
            </a:r>
            <a:endParaRPr sz="3200">
              <a:solidFill>
                <a:schemeClr val="dk1"/>
              </a:solidFill>
              <a:latin typeface="Calibri"/>
              <a:ea typeface="Calibri"/>
              <a:cs typeface="Calibri"/>
              <a:sym typeface="Calibri"/>
            </a:endParaRPr>
          </a:p>
        </p:txBody>
      </p:sp>
      <p:pic>
        <p:nvPicPr>
          <p:cNvPr id="917" name="Google Shape;917;g28084ac76e6_0_68"/>
          <p:cNvPicPr preferRelativeResize="0"/>
          <p:nvPr/>
        </p:nvPicPr>
        <p:blipFill>
          <a:blip r:embed="rId4">
            <a:alphaModFix/>
          </a:blip>
          <a:stretch>
            <a:fillRect/>
          </a:stretch>
        </p:blipFill>
        <p:spPr>
          <a:xfrm>
            <a:off x="3888250" y="1717375"/>
            <a:ext cx="5002850" cy="500285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sp>
        <p:nvSpPr>
          <p:cNvPr id="923" name="Google Shape;923;g28084ac76e6_0_40"/>
          <p:cNvSpPr txBox="1"/>
          <p:nvPr/>
        </p:nvSpPr>
        <p:spPr>
          <a:xfrm>
            <a:off x="989763" y="216922"/>
            <a:ext cx="7778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Energy transformation is keeping the form of energy the same</a:t>
            </a:r>
            <a:r>
              <a:rPr b="0" i="0" lang="en-US" sz="36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descr="Questions" id="924" name="Google Shape;924;g28084ac76e6_0_40"/>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5" name="Google Shape;925;g28084ac76e6_0_40"/>
          <p:cNvSpPr txBox="1"/>
          <p:nvPr/>
        </p:nvSpPr>
        <p:spPr>
          <a:xfrm>
            <a:off x="838200" y="1825625"/>
            <a:ext cx="3874500" cy="2980800"/>
          </a:xfrm>
          <a:prstGeom prst="rect">
            <a:avLst/>
          </a:prstGeom>
          <a:noFill/>
          <a:ln>
            <a:noFill/>
          </a:ln>
        </p:spPr>
        <p:txBody>
          <a:bodyPr anchorCtr="0" anchor="t" bIns="45700" lIns="91425" spcFirstLastPara="1" rIns="91425" wrap="square" tIns="45700">
            <a:normAutofit/>
          </a:bodyPr>
          <a:lstStyle/>
          <a:p>
            <a:pPr indent="-342900" lvl="0" marL="342900" marR="0" rtl="0" algn="l">
              <a:lnSpc>
                <a:spcPct val="115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True</a:t>
            </a:r>
            <a:endParaRPr b="0" i="0" sz="1400" u="none" cap="none" strike="noStrike">
              <a:solidFill>
                <a:srgbClr val="000000"/>
              </a:solidFill>
              <a:latin typeface="Arial"/>
              <a:ea typeface="Arial"/>
              <a:cs typeface="Arial"/>
              <a:sym typeface="Arial"/>
            </a:endParaRPr>
          </a:p>
          <a:p>
            <a:pPr indent="-342900" lvl="0" marL="342900" marR="0" rtl="0" algn="l">
              <a:lnSpc>
                <a:spcPct val="115000"/>
              </a:lnSpc>
              <a:spcBef>
                <a:spcPts val="64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False</a:t>
            </a:r>
            <a:endParaRPr b="0" i="0" sz="1400" u="none" cap="none" strike="noStrike">
              <a:solidFill>
                <a:srgbClr val="000000"/>
              </a:solidFill>
              <a:latin typeface="Arial"/>
              <a:ea typeface="Arial"/>
              <a:cs typeface="Arial"/>
              <a:sym typeface="Arial"/>
            </a:endParaRPr>
          </a:p>
        </p:txBody>
      </p:sp>
      <p:pic>
        <p:nvPicPr>
          <p:cNvPr id="926" name="Google Shape;926;g28084ac76e6_0_40"/>
          <p:cNvPicPr preferRelativeResize="0"/>
          <p:nvPr/>
        </p:nvPicPr>
        <p:blipFill>
          <a:blip r:embed="rId4">
            <a:alphaModFix/>
          </a:blip>
          <a:stretch>
            <a:fillRect/>
          </a:stretch>
        </p:blipFill>
        <p:spPr>
          <a:xfrm>
            <a:off x="3494171" y="2985650"/>
            <a:ext cx="5274301" cy="358652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1" name="Shape 931"/>
        <p:cNvGrpSpPr/>
        <p:nvPr/>
      </p:nvGrpSpPr>
      <p:grpSpPr>
        <a:xfrm>
          <a:off x="0" y="0"/>
          <a:ext cx="0" cy="0"/>
          <a:chOff x="0" y="0"/>
          <a:chExt cx="0" cy="0"/>
        </a:xfrm>
      </p:grpSpPr>
      <p:sp>
        <p:nvSpPr>
          <p:cNvPr id="932" name="Google Shape;932;g28084ac76e6_0_76"/>
          <p:cNvSpPr txBox="1"/>
          <p:nvPr/>
        </p:nvSpPr>
        <p:spPr>
          <a:xfrm>
            <a:off x="989763" y="216922"/>
            <a:ext cx="7778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Energy transformation is keeping the form of energy the same</a:t>
            </a:r>
            <a:r>
              <a:rPr b="0" i="0" lang="en-US" sz="36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descr="Questions" id="933" name="Google Shape;933;g28084ac76e6_0_7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4" name="Google Shape;934;g28084ac76e6_0_76"/>
          <p:cNvSpPr txBox="1"/>
          <p:nvPr/>
        </p:nvSpPr>
        <p:spPr>
          <a:xfrm>
            <a:off x="838200" y="1825625"/>
            <a:ext cx="3874500" cy="2980800"/>
          </a:xfrm>
          <a:prstGeom prst="rect">
            <a:avLst/>
          </a:prstGeom>
          <a:noFill/>
          <a:ln>
            <a:noFill/>
          </a:ln>
        </p:spPr>
        <p:txBody>
          <a:bodyPr anchorCtr="0" anchor="t" bIns="45700" lIns="91425" spcFirstLastPara="1" rIns="91425" wrap="square" tIns="45700">
            <a:normAutofit/>
          </a:bodyPr>
          <a:lstStyle/>
          <a:p>
            <a:pPr indent="-342900" lvl="0" marL="342900" marR="0" rtl="0" algn="l">
              <a:lnSpc>
                <a:spcPct val="115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True</a:t>
            </a:r>
            <a:endParaRPr b="0" i="0" sz="1400" u="none" cap="none" strike="noStrike">
              <a:solidFill>
                <a:srgbClr val="000000"/>
              </a:solidFill>
              <a:latin typeface="Arial"/>
              <a:ea typeface="Arial"/>
              <a:cs typeface="Arial"/>
              <a:sym typeface="Arial"/>
            </a:endParaRPr>
          </a:p>
          <a:p>
            <a:pPr indent="-342900" lvl="0" marL="342900" marR="0" rtl="0" algn="l">
              <a:lnSpc>
                <a:spcPct val="115000"/>
              </a:lnSpc>
              <a:spcBef>
                <a:spcPts val="640"/>
              </a:spcBef>
              <a:spcAft>
                <a:spcPts val="0"/>
              </a:spcAft>
              <a:buClr>
                <a:srgbClr val="FF0000"/>
              </a:buClr>
              <a:buSzPts val="3200"/>
              <a:buFont typeface="Arial"/>
              <a:buAutoNum type="alphaUcPeriod"/>
            </a:pPr>
            <a:r>
              <a:rPr lang="en-US" sz="3200">
                <a:solidFill>
                  <a:srgbClr val="FF0000"/>
                </a:solidFill>
                <a:latin typeface="Calibri"/>
                <a:ea typeface="Calibri"/>
                <a:cs typeface="Calibri"/>
                <a:sym typeface="Calibri"/>
              </a:rPr>
              <a:t>False</a:t>
            </a:r>
            <a:endParaRPr b="0" i="0" sz="1400" u="none" cap="none" strike="noStrike">
              <a:solidFill>
                <a:srgbClr val="FF0000"/>
              </a:solidFill>
              <a:latin typeface="Arial"/>
              <a:ea typeface="Arial"/>
              <a:cs typeface="Arial"/>
              <a:sym typeface="Arial"/>
            </a:endParaRPr>
          </a:p>
        </p:txBody>
      </p:sp>
      <p:pic>
        <p:nvPicPr>
          <p:cNvPr id="935" name="Google Shape;935;g28084ac76e6_0_76"/>
          <p:cNvPicPr preferRelativeResize="0"/>
          <p:nvPr/>
        </p:nvPicPr>
        <p:blipFill>
          <a:blip r:embed="rId4">
            <a:alphaModFix/>
          </a:blip>
          <a:stretch>
            <a:fillRect/>
          </a:stretch>
        </p:blipFill>
        <p:spPr>
          <a:xfrm>
            <a:off x="3494171" y="2985650"/>
            <a:ext cx="5274301" cy="358652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0" name="Shape 940"/>
        <p:cNvGrpSpPr/>
        <p:nvPr/>
      </p:nvGrpSpPr>
      <p:grpSpPr>
        <a:xfrm>
          <a:off x="0" y="0"/>
          <a:ext cx="0" cy="0"/>
          <a:chOff x="0" y="0"/>
          <a:chExt cx="0" cy="0"/>
        </a:xfrm>
      </p:grpSpPr>
      <p:sp>
        <p:nvSpPr>
          <p:cNvPr id="941" name="Google Shape;941;g28084ac76e6_0_84"/>
          <p:cNvSpPr txBox="1"/>
          <p:nvPr>
            <p:ph type="ctrTitle"/>
          </p:nvPr>
        </p:nvSpPr>
        <p:spPr>
          <a:xfrm>
            <a:off x="1323551" y="187766"/>
            <a:ext cx="7559100" cy="2000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600"/>
              <a:buFont typeface="Calibri"/>
              <a:buNone/>
            </a:pPr>
            <a:r>
              <a:rPr lang="en-US" sz="3600"/>
              <a:t>Direction is </a:t>
            </a:r>
            <a:r>
              <a:rPr lang="en-US" sz="3600"/>
              <a:t>where something ______ or ______.</a:t>
            </a:r>
            <a:endParaRPr b="1" sz="3600"/>
          </a:p>
        </p:txBody>
      </p:sp>
      <p:pic>
        <p:nvPicPr>
          <p:cNvPr id="942" name="Google Shape;942;g28084ac76e6_0_84"/>
          <p:cNvPicPr preferRelativeResize="0"/>
          <p:nvPr/>
        </p:nvPicPr>
        <p:blipFill>
          <a:blip r:embed="rId3">
            <a:alphaModFix/>
          </a:blip>
          <a:stretch>
            <a:fillRect/>
          </a:stretch>
        </p:blipFill>
        <p:spPr>
          <a:xfrm>
            <a:off x="2833675" y="2104515"/>
            <a:ext cx="3476625" cy="4505325"/>
          </a:xfrm>
          <a:prstGeom prst="rect">
            <a:avLst/>
          </a:prstGeom>
          <a:noFill/>
          <a:ln>
            <a:noFill/>
          </a:ln>
        </p:spPr>
      </p:pic>
      <p:sp>
        <p:nvSpPr>
          <p:cNvPr descr="Questions" id="943" name="Google Shape;943;g28084ac76e6_0_84"/>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8" name="Shape 948"/>
        <p:cNvGrpSpPr/>
        <p:nvPr/>
      </p:nvGrpSpPr>
      <p:grpSpPr>
        <a:xfrm>
          <a:off x="0" y="0"/>
          <a:ext cx="0" cy="0"/>
          <a:chOff x="0" y="0"/>
          <a:chExt cx="0" cy="0"/>
        </a:xfrm>
      </p:grpSpPr>
      <p:sp>
        <p:nvSpPr>
          <p:cNvPr id="949" name="Google Shape;949;g28084ac76e6_0_91"/>
          <p:cNvSpPr txBox="1"/>
          <p:nvPr>
            <p:ph type="ctrTitle"/>
          </p:nvPr>
        </p:nvSpPr>
        <p:spPr>
          <a:xfrm>
            <a:off x="1323551" y="187766"/>
            <a:ext cx="7559100" cy="20004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600"/>
              <a:buFont typeface="Calibri"/>
              <a:buNone/>
            </a:pPr>
            <a:r>
              <a:rPr lang="en-US" sz="3600"/>
              <a:t>Direction is where something </a:t>
            </a:r>
            <a:r>
              <a:rPr lang="en-US" sz="3600">
                <a:solidFill>
                  <a:srgbClr val="FF0000"/>
                </a:solidFill>
              </a:rPr>
              <a:t>moves</a:t>
            </a:r>
            <a:r>
              <a:rPr lang="en-US" sz="3600"/>
              <a:t> or </a:t>
            </a:r>
            <a:r>
              <a:rPr lang="en-US" sz="3600">
                <a:solidFill>
                  <a:srgbClr val="FF0000"/>
                </a:solidFill>
              </a:rPr>
              <a:t>points</a:t>
            </a:r>
            <a:r>
              <a:rPr lang="en-US" sz="3600"/>
              <a:t>.</a:t>
            </a:r>
            <a:endParaRPr b="1" sz="3600"/>
          </a:p>
        </p:txBody>
      </p:sp>
      <p:pic>
        <p:nvPicPr>
          <p:cNvPr id="950" name="Google Shape;950;g28084ac76e6_0_91"/>
          <p:cNvPicPr preferRelativeResize="0"/>
          <p:nvPr/>
        </p:nvPicPr>
        <p:blipFill>
          <a:blip r:embed="rId3">
            <a:alphaModFix/>
          </a:blip>
          <a:stretch>
            <a:fillRect/>
          </a:stretch>
        </p:blipFill>
        <p:spPr>
          <a:xfrm>
            <a:off x="2833675" y="2104515"/>
            <a:ext cx="3476625" cy="4505325"/>
          </a:xfrm>
          <a:prstGeom prst="rect">
            <a:avLst/>
          </a:prstGeom>
          <a:noFill/>
          <a:ln>
            <a:noFill/>
          </a:ln>
        </p:spPr>
      </p:pic>
      <p:sp>
        <p:nvSpPr>
          <p:cNvPr descr="Questions" id="951" name="Google Shape;951;g28084ac76e6_0_91"/>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sp>
        <p:nvSpPr>
          <p:cNvPr id="957" name="Google Shape;957;g27f7a576e42_0_231"/>
          <p:cNvSpPr txBox="1"/>
          <p:nvPr/>
        </p:nvSpPr>
        <p:spPr>
          <a:xfrm>
            <a:off x="1342650" y="1487350"/>
            <a:ext cx="6458700" cy="1108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1" lang="en-US" sz="6600">
                <a:solidFill>
                  <a:schemeClr val="dk1"/>
                </a:solidFill>
                <a:latin typeface="Calibri"/>
                <a:ea typeface="Calibri"/>
                <a:cs typeface="Calibri"/>
                <a:sym typeface="Calibri"/>
              </a:rPr>
              <a:t>Speed</a:t>
            </a:r>
            <a:endParaRPr b="0" i="0" sz="1400" u="none" cap="none" strike="noStrike">
              <a:solidFill>
                <a:srgbClr val="000000"/>
              </a:solidFill>
              <a:latin typeface="Arial"/>
              <a:ea typeface="Arial"/>
              <a:cs typeface="Arial"/>
              <a:sym typeface="Arial"/>
            </a:endParaRPr>
          </a:p>
        </p:txBody>
      </p:sp>
      <p:sp>
        <p:nvSpPr>
          <p:cNvPr descr="Artificial Intelligence" id="958" name="Google Shape;958;g27f7a576e42_0_231"/>
          <p:cNvSpPr/>
          <p:nvPr/>
        </p:nvSpPr>
        <p:spPr>
          <a:xfrm>
            <a:off x="1432781" y="2468252"/>
            <a:ext cx="3326700" cy="30948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959" name="Google Shape;959;g27f7a576e42_0_231"/>
          <p:cNvPicPr preferRelativeResize="0"/>
          <p:nvPr/>
        </p:nvPicPr>
        <p:blipFill rotWithShape="1">
          <a:blip r:embed="rId4">
            <a:alphaModFix/>
          </a:blip>
          <a:srcRect b="0" l="0" r="0" t="0"/>
          <a:stretch/>
        </p:blipFill>
        <p:spPr>
          <a:xfrm>
            <a:off x="4572000" y="2595544"/>
            <a:ext cx="2840308" cy="2840308"/>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4" name="Shape 964"/>
        <p:cNvGrpSpPr/>
        <p:nvPr/>
      </p:nvGrpSpPr>
      <p:grpSpPr>
        <a:xfrm>
          <a:off x="0" y="0"/>
          <a:ext cx="0" cy="0"/>
          <a:chOff x="0" y="0"/>
          <a:chExt cx="0" cy="0"/>
        </a:xfrm>
      </p:grpSpPr>
      <p:sp>
        <p:nvSpPr>
          <p:cNvPr id="965" name="Google Shape;965;g27f7a576e42_0_238"/>
          <p:cNvSpPr txBox="1"/>
          <p:nvPr>
            <p:ph idx="1" type="subTitle"/>
          </p:nvPr>
        </p:nvSpPr>
        <p:spPr>
          <a:xfrm>
            <a:off x="771750" y="1011626"/>
            <a:ext cx="7600500" cy="11736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Speed</a:t>
            </a:r>
            <a:r>
              <a:rPr b="1" lang="en-US">
                <a:solidFill>
                  <a:schemeClr val="dk1"/>
                </a:solidFill>
              </a:rPr>
              <a:t>: </a:t>
            </a:r>
            <a:r>
              <a:rPr lang="en-US">
                <a:solidFill>
                  <a:schemeClr val="dk1"/>
                </a:solidFill>
              </a:rPr>
              <a:t>how fast an object moves</a:t>
            </a:r>
            <a:endParaRPr/>
          </a:p>
        </p:txBody>
      </p:sp>
      <p:sp>
        <p:nvSpPr>
          <p:cNvPr descr="Artificial Intelligence" id="966" name="Google Shape;966;g27f7a576e42_0_238"/>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967" name="Google Shape;967;g27f7a576e42_0_238"/>
          <p:cNvPicPr preferRelativeResize="0"/>
          <p:nvPr/>
        </p:nvPicPr>
        <p:blipFill rotWithShape="1">
          <a:blip r:embed="rId4">
            <a:alphaModFix/>
          </a:blip>
          <a:srcRect b="0" l="0" r="0" t="0"/>
          <a:stretch/>
        </p:blipFill>
        <p:spPr>
          <a:xfrm>
            <a:off x="849542" y="222126"/>
            <a:ext cx="465357" cy="465357"/>
          </a:xfrm>
          <a:prstGeom prst="rect">
            <a:avLst/>
          </a:prstGeom>
          <a:noFill/>
          <a:ln>
            <a:noFill/>
          </a:ln>
        </p:spPr>
      </p:pic>
      <p:pic>
        <p:nvPicPr>
          <p:cNvPr id="968" name="Google Shape;968;g27f7a576e42_0_238"/>
          <p:cNvPicPr preferRelativeResize="0"/>
          <p:nvPr/>
        </p:nvPicPr>
        <p:blipFill>
          <a:blip r:embed="rId5">
            <a:alphaModFix/>
          </a:blip>
          <a:stretch>
            <a:fillRect/>
          </a:stretch>
        </p:blipFill>
        <p:spPr>
          <a:xfrm>
            <a:off x="2515975" y="2185225"/>
            <a:ext cx="4112051" cy="4112051"/>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3" name="Shape 973"/>
        <p:cNvGrpSpPr/>
        <p:nvPr/>
      </p:nvGrpSpPr>
      <p:grpSpPr>
        <a:xfrm>
          <a:off x="0" y="0"/>
          <a:ext cx="0" cy="0"/>
          <a:chOff x="0" y="0"/>
          <a:chExt cx="0" cy="0"/>
        </a:xfrm>
      </p:grpSpPr>
      <p:sp>
        <p:nvSpPr>
          <p:cNvPr descr="Questions" id="974" name="Google Shape;974;g27f7a576e42_0_246"/>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g27e576c1a67_0_165"/>
          <p:cNvSpPr txBox="1"/>
          <p:nvPr/>
        </p:nvSpPr>
        <p:spPr>
          <a:xfrm>
            <a:off x="989763" y="216922"/>
            <a:ext cx="77787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________ is the ability to cause change</a:t>
            </a:r>
            <a:r>
              <a:rPr b="0" i="0" lang="en-US" sz="36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descr="Questions" id="171" name="Google Shape;171;g27e576c1a67_0_165"/>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g27e576c1a67_0_165"/>
          <p:cNvSpPr txBox="1"/>
          <p:nvPr/>
        </p:nvSpPr>
        <p:spPr>
          <a:xfrm>
            <a:off x="838200" y="182562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Energy</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Work</a:t>
            </a:r>
            <a:endParaRPr sz="3200">
              <a:solidFill>
                <a:schemeClr val="dk1"/>
              </a:solidFill>
              <a:latin typeface="Calibri"/>
              <a:ea typeface="Calibri"/>
              <a:cs typeface="Calibri"/>
              <a:sym typeface="Calibri"/>
            </a:endParaRPr>
          </a:p>
        </p:txBody>
      </p:sp>
      <p:pic>
        <p:nvPicPr>
          <p:cNvPr id="173" name="Google Shape;173;g27e576c1a67_0_165"/>
          <p:cNvPicPr preferRelativeResize="0"/>
          <p:nvPr/>
        </p:nvPicPr>
        <p:blipFill>
          <a:blip r:embed="rId4">
            <a:alphaModFix/>
          </a:blip>
          <a:stretch>
            <a:fillRect/>
          </a:stretch>
        </p:blipFill>
        <p:spPr>
          <a:xfrm>
            <a:off x="3888250" y="1717375"/>
            <a:ext cx="5002850" cy="500285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9" name="Shape 979"/>
        <p:cNvGrpSpPr/>
        <p:nvPr/>
      </p:nvGrpSpPr>
      <p:grpSpPr>
        <a:xfrm>
          <a:off x="0" y="0"/>
          <a:ext cx="0" cy="0"/>
          <a:chOff x="0" y="0"/>
          <a:chExt cx="0" cy="0"/>
        </a:xfrm>
      </p:grpSpPr>
      <p:sp>
        <p:nvSpPr>
          <p:cNvPr id="980" name="Google Shape;980;g27f7a576e42_0_251"/>
          <p:cNvSpPr txBox="1"/>
          <p:nvPr/>
        </p:nvSpPr>
        <p:spPr>
          <a:xfrm>
            <a:off x="2280974" y="526376"/>
            <a:ext cx="4581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is </a:t>
            </a:r>
            <a:r>
              <a:rPr lang="en-US" sz="3600">
                <a:solidFill>
                  <a:schemeClr val="dk1"/>
                </a:solidFill>
                <a:latin typeface="Calibri"/>
                <a:ea typeface="Calibri"/>
                <a:cs typeface="Calibri"/>
                <a:sym typeface="Calibri"/>
              </a:rPr>
              <a:t>speed</a:t>
            </a:r>
            <a:r>
              <a:rPr b="0" i="0" lang="en-US" sz="3600" u="none" cap="none" strike="noStrike">
                <a:solidFill>
                  <a:schemeClr val="dk1"/>
                </a:solidFill>
                <a:latin typeface="Calibri"/>
                <a:ea typeface="Calibri"/>
                <a:cs typeface="Calibri"/>
                <a:sym typeface="Calibri"/>
              </a:rPr>
              <a:t>?</a:t>
            </a:r>
            <a:endParaRPr b="0" i="0" sz="3600" u="none" cap="none" strike="noStrike">
              <a:solidFill>
                <a:schemeClr val="dk1"/>
              </a:solidFill>
              <a:latin typeface="Calibri"/>
              <a:ea typeface="Calibri"/>
              <a:cs typeface="Calibri"/>
              <a:sym typeface="Calibri"/>
            </a:endParaRPr>
          </a:p>
        </p:txBody>
      </p:sp>
      <p:sp>
        <p:nvSpPr>
          <p:cNvPr descr="Questions" id="981" name="Google Shape;981;g27f7a576e42_0_25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82" name="Google Shape;982;g27f7a576e42_0_251"/>
          <p:cNvPicPr preferRelativeResize="0"/>
          <p:nvPr/>
        </p:nvPicPr>
        <p:blipFill>
          <a:blip r:embed="rId4">
            <a:alphaModFix/>
          </a:blip>
          <a:stretch>
            <a:fillRect/>
          </a:stretch>
        </p:blipFill>
        <p:spPr>
          <a:xfrm>
            <a:off x="2515975" y="2185225"/>
            <a:ext cx="4112051" cy="4112051"/>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7" name="Shape 987"/>
        <p:cNvGrpSpPr/>
        <p:nvPr/>
      </p:nvGrpSpPr>
      <p:grpSpPr>
        <a:xfrm>
          <a:off x="0" y="0"/>
          <a:ext cx="0" cy="0"/>
          <a:chOff x="0" y="0"/>
          <a:chExt cx="0" cy="0"/>
        </a:xfrm>
      </p:grpSpPr>
      <p:pic>
        <p:nvPicPr>
          <p:cNvPr id="988" name="Google Shape;988;g27f7a576e42_0_258"/>
          <p:cNvPicPr preferRelativeResize="0"/>
          <p:nvPr/>
        </p:nvPicPr>
        <p:blipFill rotWithShape="1">
          <a:blip r:embed="rId3">
            <a:alphaModFix/>
          </a:blip>
          <a:srcRect b="0" l="0" r="0" t="0"/>
          <a:stretch/>
        </p:blipFill>
        <p:spPr>
          <a:xfrm>
            <a:off x="0" y="406400"/>
            <a:ext cx="9144000" cy="6035568"/>
          </a:xfrm>
          <a:prstGeom prst="rect">
            <a:avLst/>
          </a:prstGeom>
          <a:noFill/>
          <a:ln>
            <a:noFill/>
          </a:ln>
        </p:spPr>
      </p:pic>
      <p:sp>
        <p:nvSpPr>
          <p:cNvPr descr="Artificial Intelligence" id="989" name="Google Shape;989;g27f7a576e42_0_258"/>
          <p:cNvSpPr/>
          <p:nvPr/>
        </p:nvSpPr>
        <p:spPr>
          <a:xfrm>
            <a:off x="0" y="0"/>
            <a:ext cx="735300" cy="735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3" name="Shape 993"/>
        <p:cNvGrpSpPr/>
        <p:nvPr/>
      </p:nvGrpSpPr>
      <p:grpSpPr>
        <a:xfrm>
          <a:off x="0" y="0"/>
          <a:ext cx="0" cy="0"/>
          <a:chOff x="0" y="0"/>
          <a:chExt cx="0" cy="0"/>
        </a:xfrm>
      </p:grpSpPr>
      <p:sp>
        <p:nvSpPr>
          <p:cNvPr descr="Artificial Intelligence" id="994" name="Google Shape;994;g27f7a576e42_0_26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95" name="Google Shape;995;g27f7a576e42_0_264"/>
          <p:cNvPicPr preferRelativeResize="0"/>
          <p:nvPr/>
        </p:nvPicPr>
        <p:blipFill>
          <a:blip r:embed="rId4">
            <a:alphaModFix/>
          </a:blip>
          <a:stretch>
            <a:fillRect/>
          </a:stretch>
        </p:blipFill>
        <p:spPr>
          <a:xfrm>
            <a:off x="516175" y="2563026"/>
            <a:ext cx="8111626" cy="1251575"/>
          </a:xfrm>
          <a:prstGeom prst="rect">
            <a:avLst/>
          </a:prstGeom>
          <a:noFill/>
          <a:ln>
            <a:noFill/>
          </a:ln>
        </p:spPr>
      </p:pic>
      <p:pic>
        <p:nvPicPr>
          <p:cNvPr id="996" name="Google Shape;996;g27f7a576e42_0_264"/>
          <p:cNvPicPr preferRelativeResize="0"/>
          <p:nvPr/>
        </p:nvPicPr>
        <p:blipFill>
          <a:blip r:embed="rId5">
            <a:alphaModFix/>
          </a:blip>
          <a:stretch>
            <a:fillRect/>
          </a:stretch>
        </p:blipFill>
        <p:spPr>
          <a:xfrm>
            <a:off x="3172350" y="3932950"/>
            <a:ext cx="2799300" cy="2799300"/>
          </a:xfrm>
          <a:prstGeom prst="rect">
            <a:avLst/>
          </a:prstGeom>
          <a:noFill/>
          <a:ln>
            <a:noFill/>
          </a:ln>
        </p:spPr>
      </p:pic>
      <p:sp>
        <p:nvSpPr>
          <p:cNvPr id="997" name="Google Shape;997;g27f7a576e42_0_264"/>
          <p:cNvSpPr txBox="1"/>
          <p:nvPr/>
        </p:nvSpPr>
        <p:spPr>
          <a:xfrm>
            <a:off x="1007776" y="135875"/>
            <a:ext cx="78825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lang="en-US" sz="3600">
                <a:solidFill>
                  <a:schemeClr val="dk1"/>
                </a:solidFill>
                <a:latin typeface="Calibri"/>
                <a:ea typeface="Calibri"/>
                <a:cs typeface="Calibri"/>
                <a:sym typeface="Calibri"/>
              </a:rPr>
              <a:t>Speed</a:t>
            </a:r>
            <a:r>
              <a:rPr lang="en-US" sz="3600">
                <a:solidFill>
                  <a:schemeClr val="dk1"/>
                </a:solidFill>
                <a:latin typeface="Calibri"/>
                <a:ea typeface="Calibri"/>
                <a:cs typeface="Calibri"/>
                <a:sym typeface="Calibri"/>
              </a:rPr>
              <a:t> is a measurement that describes a relationship between how far you go and how long it takes you to get there.</a:t>
            </a:r>
            <a:endParaRPr b="0" i="0" sz="3600" u="none" cap="none" strike="noStrike">
              <a:solidFill>
                <a:srgbClr val="000000"/>
              </a:solidFill>
              <a:latin typeface="Calibri"/>
              <a:ea typeface="Calibri"/>
              <a:cs typeface="Calibri"/>
              <a:sym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1" name="Shape 1001"/>
        <p:cNvGrpSpPr/>
        <p:nvPr/>
      </p:nvGrpSpPr>
      <p:grpSpPr>
        <a:xfrm>
          <a:off x="0" y="0"/>
          <a:ext cx="0" cy="0"/>
          <a:chOff x="0" y="0"/>
          <a:chExt cx="0" cy="0"/>
        </a:xfrm>
      </p:grpSpPr>
      <p:sp>
        <p:nvSpPr>
          <p:cNvPr descr="Artificial Intelligence" id="1002" name="Google Shape;1002;g27f7a576e42_0_27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03" name="Google Shape;1003;g27f7a576e42_0_270"/>
          <p:cNvPicPr preferRelativeResize="0"/>
          <p:nvPr/>
        </p:nvPicPr>
        <p:blipFill>
          <a:blip r:embed="rId4">
            <a:alphaModFix/>
          </a:blip>
          <a:stretch>
            <a:fillRect/>
          </a:stretch>
        </p:blipFill>
        <p:spPr>
          <a:xfrm>
            <a:off x="3322263" y="2538100"/>
            <a:ext cx="3253526" cy="4065398"/>
          </a:xfrm>
          <a:prstGeom prst="rect">
            <a:avLst/>
          </a:prstGeom>
          <a:noFill/>
          <a:ln>
            <a:noFill/>
          </a:ln>
        </p:spPr>
      </p:pic>
      <p:sp>
        <p:nvSpPr>
          <p:cNvPr id="1004" name="Google Shape;1004;g27f7a576e42_0_270"/>
          <p:cNvSpPr txBox="1"/>
          <p:nvPr/>
        </p:nvSpPr>
        <p:spPr>
          <a:xfrm>
            <a:off x="1007776" y="135875"/>
            <a:ext cx="7882500" cy="230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You might see the word </a:t>
            </a:r>
            <a:r>
              <a:rPr b="1" lang="en-US" sz="3600">
                <a:solidFill>
                  <a:schemeClr val="dk1"/>
                </a:solidFill>
                <a:latin typeface="Calibri"/>
                <a:ea typeface="Calibri"/>
                <a:cs typeface="Calibri"/>
                <a:sym typeface="Calibri"/>
              </a:rPr>
              <a:t>s</a:t>
            </a:r>
            <a:r>
              <a:rPr b="1" lang="en-US" sz="3600">
                <a:solidFill>
                  <a:schemeClr val="dk1"/>
                </a:solidFill>
                <a:latin typeface="Calibri"/>
                <a:ea typeface="Calibri"/>
                <a:cs typeface="Calibri"/>
                <a:sym typeface="Calibri"/>
              </a:rPr>
              <a:t>peed</a:t>
            </a:r>
            <a:r>
              <a:rPr lang="en-US" sz="3600">
                <a:solidFill>
                  <a:schemeClr val="dk1"/>
                </a:solidFill>
                <a:latin typeface="Calibri"/>
                <a:ea typeface="Calibri"/>
                <a:cs typeface="Calibri"/>
                <a:sym typeface="Calibri"/>
              </a:rPr>
              <a:t> all around you. For example, signs like this tell drivers they need to drive a </a:t>
            </a:r>
            <a:r>
              <a:rPr b="1" lang="en-US" sz="3600">
                <a:solidFill>
                  <a:schemeClr val="dk1"/>
                </a:solidFill>
                <a:latin typeface="Calibri"/>
                <a:ea typeface="Calibri"/>
                <a:cs typeface="Calibri"/>
                <a:sym typeface="Calibri"/>
              </a:rPr>
              <a:t>speed</a:t>
            </a:r>
            <a:r>
              <a:rPr lang="en-US" sz="3600">
                <a:solidFill>
                  <a:schemeClr val="dk1"/>
                </a:solidFill>
                <a:latin typeface="Calibri"/>
                <a:ea typeface="Calibri"/>
                <a:cs typeface="Calibri"/>
                <a:sym typeface="Calibri"/>
              </a:rPr>
              <a:t> of 55 miles per hour.</a:t>
            </a:r>
            <a:endParaRPr i="0" sz="3600" u="none" cap="none" strike="noStrike">
              <a:solidFill>
                <a:srgbClr val="000000"/>
              </a:solidFill>
              <a:latin typeface="Calibri"/>
              <a:ea typeface="Calibri"/>
              <a:cs typeface="Calibri"/>
              <a:sym typeface="Calibri"/>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8" name="Shape 1008"/>
        <p:cNvGrpSpPr/>
        <p:nvPr/>
      </p:nvGrpSpPr>
      <p:grpSpPr>
        <a:xfrm>
          <a:off x="0" y="0"/>
          <a:ext cx="0" cy="0"/>
          <a:chOff x="0" y="0"/>
          <a:chExt cx="0" cy="0"/>
        </a:xfrm>
      </p:grpSpPr>
      <p:sp>
        <p:nvSpPr>
          <p:cNvPr descr="Artificial Intelligence" id="1009" name="Google Shape;1009;g27f7a576e42_0_276"/>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0" name="Google Shape;1010;g27f7a576e42_0_276"/>
          <p:cNvSpPr txBox="1"/>
          <p:nvPr/>
        </p:nvSpPr>
        <p:spPr>
          <a:xfrm>
            <a:off x="1007776" y="135875"/>
            <a:ext cx="78825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The </a:t>
            </a:r>
            <a:r>
              <a:rPr b="1" lang="en-US" sz="3600">
                <a:solidFill>
                  <a:schemeClr val="dk1"/>
                </a:solidFill>
                <a:latin typeface="Calibri"/>
                <a:ea typeface="Calibri"/>
                <a:cs typeface="Calibri"/>
                <a:sym typeface="Calibri"/>
              </a:rPr>
              <a:t>speed</a:t>
            </a:r>
            <a:r>
              <a:rPr lang="en-US" sz="3600">
                <a:solidFill>
                  <a:schemeClr val="dk1"/>
                </a:solidFill>
                <a:latin typeface="Calibri"/>
                <a:ea typeface="Calibri"/>
                <a:cs typeface="Calibri"/>
                <a:sym typeface="Calibri"/>
              </a:rPr>
              <a:t> of an object can be described as increasing, decreasing, or remaining the same. </a:t>
            </a:r>
            <a:endParaRPr i="0" sz="3600" u="none" cap="none" strike="noStrike">
              <a:solidFill>
                <a:srgbClr val="000000"/>
              </a:solidFill>
              <a:latin typeface="Calibri"/>
              <a:ea typeface="Calibri"/>
              <a:cs typeface="Calibri"/>
              <a:sym typeface="Calibri"/>
            </a:endParaRPr>
          </a:p>
        </p:txBody>
      </p:sp>
      <p:pic>
        <p:nvPicPr>
          <p:cNvPr id="1011" name="Google Shape;1011;g27f7a576e42_0_276"/>
          <p:cNvPicPr preferRelativeResize="0"/>
          <p:nvPr/>
        </p:nvPicPr>
        <p:blipFill>
          <a:blip r:embed="rId4">
            <a:alphaModFix/>
          </a:blip>
          <a:stretch>
            <a:fillRect/>
          </a:stretch>
        </p:blipFill>
        <p:spPr>
          <a:xfrm>
            <a:off x="53375" y="3212462"/>
            <a:ext cx="3173775" cy="1923975"/>
          </a:xfrm>
          <a:prstGeom prst="rect">
            <a:avLst/>
          </a:prstGeom>
          <a:noFill/>
          <a:ln>
            <a:noFill/>
          </a:ln>
        </p:spPr>
      </p:pic>
      <p:pic>
        <p:nvPicPr>
          <p:cNvPr id="1012" name="Google Shape;1012;g27f7a576e42_0_276"/>
          <p:cNvPicPr preferRelativeResize="0"/>
          <p:nvPr/>
        </p:nvPicPr>
        <p:blipFill>
          <a:blip r:embed="rId5">
            <a:alphaModFix/>
          </a:blip>
          <a:stretch>
            <a:fillRect/>
          </a:stretch>
        </p:blipFill>
        <p:spPr>
          <a:xfrm>
            <a:off x="3403749" y="3212450"/>
            <a:ext cx="2885976" cy="1924001"/>
          </a:xfrm>
          <a:prstGeom prst="rect">
            <a:avLst/>
          </a:prstGeom>
          <a:noFill/>
          <a:ln>
            <a:noFill/>
          </a:ln>
        </p:spPr>
      </p:pic>
      <p:pic>
        <p:nvPicPr>
          <p:cNvPr id="1013" name="Google Shape;1013;g27f7a576e42_0_276"/>
          <p:cNvPicPr preferRelativeResize="0"/>
          <p:nvPr/>
        </p:nvPicPr>
        <p:blipFill>
          <a:blip r:embed="rId6">
            <a:alphaModFix/>
          </a:blip>
          <a:stretch>
            <a:fillRect/>
          </a:stretch>
        </p:blipFill>
        <p:spPr>
          <a:xfrm>
            <a:off x="6466326" y="3218400"/>
            <a:ext cx="2549475" cy="1912106"/>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8" name="Shape 1018"/>
        <p:cNvGrpSpPr/>
        <p:nvPr/>
      </p:nvGrpSpPr>
      <p:grpSpPr>
        <a:xfrm>
          <a:off x="0" y="0"/>
          <a:ext cx="0" cy="0"/>
          <a:chOff x="0" y="0"/>
          <a:chExt cx="0" cy="0"/>
        </a:xfrm>
      </p:grpSpPr>
      <p:sp>
        <p:nvSpPr>
          <p:cNvPr descr="Questions" id="1019" name="Google Shape;1019;g27f7a576e42_0_282"/>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4" name="Shape 1024"/>
        <p:cNvGrpSpPr/>
        <p:nvPr/>
      </p:nvGrpSpPr>
      <p:grpSpPr>
        <a:xfrm>
          <a:off x="0" y="0"/>
          <a:ext cx="0" cy="0"/>
          <a:chOff x="0" y="0"/>
          <a:chExt cx="0" cy="0"/>
        </a:xfrm>
      </p:grpSpPr>
      <p:sp>
        <p:nvSpPr>
          <p:cNvPr descr="Questions" id="1025" name="Google Shape;1025;g27f7a576e42_0_287"/>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26" name="Google Shape;1026;g27f7a576e42_0_287"/>
          <p:cNvPicPr preferRelativeResize="0"/>
          <p:nvPr/>
        </p:nvPicPr>
        <p:blipFill>
          <a:blip r:embed="rId4">
            <a:alphaModFix/>
          </a:blip>
          <a:stretch>
            <a:fillRect/>
          </a:stretch>
        </p:blipFill>
        <p:spPr>
          <a:xfrm>
            <a:off x="3905150" y="4279875"/>
            <a:ext cx="5092726" cy="748203"/>
          </a:xfrm>
          <a:prstGeom prst="rect">
            <a:avLst/>
          </a:prstGeom>
          <a:noFill/>
          <a:ln>
            <a:noFill/>
          </a:ln>
        </p:spPr>
      </p:pic>
      <p:pic>
        <p:nvPicPr>
          <p:cNvPr id="1027" name="Google Shape;1027;g27f7a576e42_0_287"/>
          <p:cNvPicPr preferRelativeResize="0"/>
          <p:nvPr/>
        </p:nvPicPr>
        <p:blipFill>
          <a:blip r:embed="rId5">
            <a:alphaModFix/>
          </a:blip>
          <a:stretch>
            <a:fillRect/>
          </a:stretch>
        </p:blipFill>
        <p:spPr>
          <a:xfrm>
            <a:off x="5572777" y="5098829"/>
            <a:ext cx="1757485" cy="1673445"/>
          </a:xfrm>
          <a:prstGeom prst="rect">
            <a:avLst/>
          </a:prstGeom>
          <a:noFill/>
          <a:ln>
            <a:noFill/>
          </a:ln>
        </p:spPr>
      </p:pic>
      <p:sp>
        <p:nvSpPr>
          <p:cNvPr id="1028" name="Google Shape;1028;g27f7a576e42_0_287"/>
          <p:cNvSpPr txBox="1"/>
          <p:nvPr/>
        </p:nvSpPr>
        <p:spPr>
          <a:xfrm>
            <a:off x="1007776" y="135875"/>
            <a:ext cx="78825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lang="en-US" sz="3600">
                <a:solidFill>
                  <a:schemeClr val="dk1"/>
                </a:solidFill>
                <a:latin typeface="Calibri"/>
                <a:ea typeface="Calibri"/>
                <a:cs typeface="Calibri"/>
                <a:sym typeface="Calibri"/>
              </a:rPr>
              <a:t>Speed</a:t>
            </a:r>
            <a:r>
              <a:rPr lang="en-US" sz="3600">
                <a:solidFill>
                  <a:schemeClr val="dk1"/>
                </a:solidFill>
                <a:latin typeface="Calibri"/>
                <a:ea typeface="Calibri"/>
                <a:cs typeface="Calibri"/>
                <a:sym typeface="Calibri"/>
              </a:rPr>
              <a:t> is a ___________ that describes a relationship between how far you go and how long it takes you to get there.</a:t>
            </a:r>
            <a:endParaRPr b="0" i="0" sz="3600" u="none" cap="none" strike="noStrike">
              <a:solidFill>
                <a:srgbClr val="000000"/>
              </a:solidFill>
              <a:latin typeface="Calibri"/>
              <a:ea typeface="Calibri"/>
              <a:cs typeface="Calibri"/>
              <a:sym typeface="Calibri"/>
            </a:endParaRPr>
          </a:p>
        </p:txBody>
      </p:sp>
      <p:sp>
        <p:nvSpPr>
          <p:cNvPr id="1029" name="Google Shape;1029;g27f7a576e42_0_287"/>
          <p:cNvSpPr txBox="1"/>
          <p:nvPr/>
        </p:nvSpPr>
        <p:spPr>
          <a:xfrm>
            <a:off x="838200" y="2118025"/>
            <a:ext cx="3874500" cy="2980800"/>
          </a:xfrm>
          <a:prstGeom prst="rect">
            <a:avLst/>
          </a:prstGeom>
          <a:noFill/>
          <a:ln>
            <a:noFill/>
          </a:ln>
        </p:spPr>
        <p:txBody>
          <a:bodyPr anchorCtr="0" anchor="t" bIns="45700" lIns="91425" spcFirstLastPara="1" rIns="91425" wrap="square" tIns="45700">
            <a:normAutofit/>
          </a:bodyPr>
          <a:lstStyle/>
          <a:p>
            <a:pPr indent="-342900" lvl="0" marL="342900" marR="0" rtl="0" algn="l">
              <a:lnSpc>
                <a:spcPct val="115000"/>
              </a:lnSpc>
              <a:spcBef>
                <a:spcPts val="0"/>
              </a:spcBef>
              <a:spcAft>
                <a:spcPts val="0"/>
              </a:spcAft>
              <a:buClr>
                <a:srgbClr val="000000"/>
              </a:buClr>
              <a:buSzPts val="3200"/>
              <a:buFont typeface="Arial"/>
              <a:buAutoNum type="alphaUcPeriod"/>
            </a:pPr>
            <a:r>
              <a:rPr lang="en-US" sz="3200">
                <a:latin typeface="Calibri"/>
                <a:ea typeface="Calibri"/>
                <a:cs typeface="Calibri"/>
                <a:sym typeface="Calibri"/>
              </a:rPr>
              <a:t>Clock</a:t>
            </a:r>
            <a:endParaRPr b="0" i="0" sz="1400" u="none" cap="none" strike="noStrike">
              <a:solidFill>
                <a:srgbClr val="000000"/>
              </a:solidFill>
              <a:latin typeface="Arial"/>
              <a:ea typeface="Arial"/>
              <a:cs typeface="Arial"/>
              <a:sym typeface="Arial"/>
            </a:endParaRPr>
          </a:p>
          <a:p>
            <a:pPr indent="-342900" lvl="0" marL="342900" marR="0" rtl="0" algn="l">
              <a:lnSpc>
                <a:spcPct val="115000"/>
              </a:lnSpc>
              <a:spcBef>
                <a:spcPts val="640"/>
              </a:spcBef>
              <a:spcAft>
                <a:spcPts val="0"/>
              </a:spcAft>
              <a:buClr>
                <a:srgbClr val="000000"/>
              </a:buClr>
              <a:buSzPts val="3200"/>
              <a:buFont typeface="Arial"/>
              <a:buAutoNum type="alphaUcPeriod"/>
            </a:pPr>
            <a:r>
              <a:rPr b="0" i="0" lang="en-US" sz="3200" u="none" cap="none" strike="noStrike">
                <a:solidFill>
                  <a:srgbClr val="000000"/>
                </a:solidFill>
                <a:latin typeface="Calibri"/>
                <a:ea typeface="Calibri"/>
                <a:cs typeface="Calibri"/>
                <a:sym typeface="Calibri"/>
              </a:rPr>
              <a:t>M</a:t>
            </a:r>
            <a:r>
              <a:rPr lang="en-US" sz="3200">
                <a:latin typeface="Calibri"/>
                <a:ea typeface="Calibri"/>
                <a:cs typeface="Calibri"/>
                <a:sym typeface="Calibri"/>
              </a:rPr>
              <a:t>easurement</a:t>
            </a:r>
            <a:endParaRPr b="0" i="0" sz="1400" u="none" cap="none" strike="noStrike">
              <a:solidFill>
                <a:srgbClr val="000000"/>
              </a:solidFill>
              <a:latin typeface="Arial"/>
              <a:ea typeface="Arial"/>
              <a:cs typeface="Arial"/>
              <a:sym typeface="Arial"/>
            </a:endParaRPr>
          </a:p>
          <a:p>
            <a:pPr indent="-342900" lvl="0" marL="342900" marR="0" rtl="0" algn="l">
              <a:lnSpc>
                <a:spcPct val="115000"/>
              </a:lnSpc>
              <a:spcBef>
                <a:spcPts val="640"/>
              </a:spcBef>
              <a:spcAft>
                <a:spcPts val="0"/>
              </a:spcAft>
              <a:buClr>
                <a:srgbClr val="000000"/>
              </a:buClr>
              <a:buSzPts val="3200"/>
              <a:buFont typeface="Arial"/>
              <a:buAutoNum type="alphaUcPeriod"/>
            </a:pPr>
            <a:r>
              <a:rPr lang="en-US" sz="3200">
                <a:latin typeface="Calibri"/>
                <a:ea typeface="Calibri"/>
                <a:cs typeface="Calibri"/>
                <a:sym typeface="Calibri"/>
              </a:rPr>
              <a:t>Ruler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4" name="Shape 1034"/>
        <p:cNvGrpSpPr/>
        <p:nvPr/>
      </p:nvGrpSpPr>
      <p:grpSpPr>
        <a:xfrm>
          <a:off x="0" y="0"/>
          <a:ext cx="0" cy="0"/>
          <a:chOff x="0" y="0"/>
          <a:chExt cx="0" cy="0"/>
        </a:xfrm>
      </p:grpSpPr>
      <p:sp>
        <p:nvSpPr>
          <p:cNvPr descr="Questions" id="1035" name="Google Shape;1035;g27f7a576e42_0_295"/>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6" name="Google Shape;1036;g27f7a576e42_0_295"/>
          <p:cNvSpPr txBox="1"/>
          <p:nvPr/>
        </p:nvSpPr>
        <p:spPr>
          <a:xfrm>
            <a:off x="1007776" y="135875"/>
            <a:ext cx="78825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t/>
            </a:r>
            <a:endParaRPr b="0" i="0" sz="1800" u="none" cap="none" strike="noStrike">
              <a:solidFill>
                <a:srgbClr val="000000"/>
              </a:solidFill>
              <a:latin typeface="Calibri"/>
              <a:ea typeface="Calibri"/>
              <a:cs typeface="Calibri"/>
              <a:sym typeface="Calibri"/>
            </a:endParaRPr>
          </a:p>
        </p:txBody>
      </p:sp>
      <p:pic>
        <p:nvPicPr>
          <p:cNvPr id="1037" name="Google Shape;1037;g27f7a576e42_0_295"/>
          <p:cNvPicPr preferRelativeResize="0"/>
          <p:nvPr/>
        </p:nvPicPr>
        <p:blipFill>
          <a:blip r:embed="rId4">
            <a:alphaModFix/>
          </a:blip>
          <a:stretch>
            <a:fillRect/>
          </a:stretch>
        </p:blipFill>
        <p:spPr>
          <a:xfrm>
            <a:off x="3905150" y="4279875"/>
            <a:ext cx="5092726" cy="748203"/>
          </a:xfrm>
          <a:prstGeom prst="rect">
            <a:avLst/>
          </a:prstGeom>
          <a:noFill/>
          <a:ln>
            <a:noFill/>
          </a:ln>
        </p:spPr>
      </p:pic>
      <p:pic>
        <p:nvPicPr>
          <p:cNvPr id="1038" name="Google Shape;1038;g27f7a576e42_0_295"/>
          <p:cNvPicPr preferRelativeResize="0"/>
          <p:nvPr/>
        </p:nvPicPr>
        <p:blipFill>
          <a:blip r:embed="rId5">
            <a:alphaModFix/>
          </a:blip>
          <a:stretch>
            <a:fillRect/>
          </a:stretch>
        </p:blipFill>
        <p:spPr>
          <a:xfrm>
            <a:off x="5572777" y="5098829"/>
            <a:ext cx="1757485" cy="1673445"/>
          </a:xfrm>
          <a:prstGeom prst="rect">
            <a:avLst/>
          </a:prstGeom>
          <a:noFill/>
          <a:ln>
            <a:noFill/>
          </a:ln>
        </p:spPr>
      </p:pic>
      <p:sp>
        <p:nvSpPr>
          <p:cNvPr id="1039" name="Google Shape;1039;g27f7a576e42_0_295"/>
          <p:cNvSpPr txBox="1"/>
          <p:nvPr/>
        </p:nvSpPr>
        <p:spPr>
          <a:xfrm>
            <a:off x="1007776" y="135875"/>
            <a:ext cx="7882500" cy="1754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lang="en-US" sz="3600">
                <a:solidFill>
                  <a:schemeClr val="dk1"/>
                </a:solidFill>
                <a:latin typeface="Calibri"/>
                <a:ea typeface="Calibri"/>
                <a:cs typeface="Calibri"/>
                <a:sym typeface="Calibri"/>
              </a:rPr>
              <a:t>Speed</a:t>
            </a:r>
            <a:r>
              <a:rPr lang="en-US" sz="3600">
                <a:solidFill>
                  <a:schemeClr val="dk1"/>
                </a:solidFill>
                <a:latin typeface="Calibri"/>
                <a:ea typeface="Calibri"/>
                <a:cs typeface="Calibri"/>
                <a:sym typeface="Calibri"/>
              </a:rPr>
              <a:t> is a ___________ that describes a relationship between how far you go and how long it takes you to get there.</a:t>
            </a:r>
            <a:endParaRPr b="0" i="0" sz="3600" u="none" cap="none" strike="noStrike">
              <a:solidFill>
                <a:srgbClr val="000000"/>
              </a:solidFill>
              <a:latin typeface="Calibri"/>
              <a:ea typeface="Calibri"/>
              <a:cs typeface="Calibri"/>
              <a:sym typeface="Calibri"/>
            </a:endParaRPr>
          </a:p>
        </p:txBody>
      </p:sp>
      <p:sp>
        <p:nvSpPr>
          <p:cNvPr id="1040" name="Google Shape;1040;g27f7a576e42_0_295"/>
          <p:cNvSpPr txBox="1"/>
          <p:nvPr/>
        </p:nvSpPr>
        <p:spPr>
          <a:xfrm>
            <a:off x="838200" y="2118025"/>
            <a:ext cx="3874500" cy="2980800"/>
          </a:xfrm>
          <a:prstGeom prst="rect">
            <a:avLst/>
          </a:prstGeom>
          <a:noFill/>
          <a:ln>
            <a:noFill/>
          </a:ln>
        </p:spPr>
        <p:txBody>
          <a:bodyPr anchorCtr="0" anchor="t" bIns="45700" lIns="91425" spcFirstLastPara="1" rIns="91425" wrap="square" tIns="45700">
            <a:normAutofit/>
          </a:bodyPr>
          <a:lstStyle/>
          <a:p>
            <a:pPr indent="-342900" lvl="0" marL="342900" marR="0" rtl="0" algn="l">
              <a:lnSpc>
                <a:spcPct val="115000"/>
              </a:lnSpc>
              <a:spcBef>
                <a:spcPts val="0"/>
              </a:spcBef>
              <a:spcAft>
                <a:spcPts val="0"/>
              </a:spcAft>
              <a:buClr>
                <a:srgbClr val="000000"/>
              </a:buClr>
              <a:buSzPts val="3200"/>
              <a:buFont typeface="Arial"/>
              <a:buAutoNum type="alphaUcPeriod"/>
            </a:pPr>
            <a:r>
              <a:rPr lang="en-US" sz="3200">
                <a:latin typeface="Calibri"/>
                <a:ea typeface="Calibri"/>
                <a:cs typeface="Calibri"/>
                <a:sym typeface="Calibri"/>
              </a:rPr>
              <a:t>Clock</a:t>
            </a:r>
            <a:endParaRPr b="0" i="0" sz="1400" u="none" cap="none" strike="noStrike">
              <a:solidFill>
                <a:srgbClr val="000000"/>
              </a:solidFill>
              <a:latin typeface="Arial"/>
              <a:ea typeface="Arial"/>
              <a:cs typeface="Arial"/>
              <a:sym typeface="Arial"/>
            </a:endParaRPr>
          </a:p>
          <a:p>
            <a:pPr indent="-342900" lvl="0" marL="342900" marR="0" rtl="0" algn="l">
              <a:lnSpc>
                <a:spcPct val="115000"/>
              </a:lnSpc>
              <a:spcBef>
                <a:spcPts val="640"/>
              </a:spcBef>
              <a:spcAft>
                <a:spcPts val="0"/>
              </a:spcAft>
              <a:buClr>
                <a:srgbClr val="FF0000"/>
              </a:buClr>
              <a:buSzPts val="3200"/>
              <a:buFont typeface="Arial"/>
              <a:buAutoNum type="alphaUcPeriod"/>
            </a:pPr>
            <a:r>
              <a:rPr b="0" i="0" lang="en-US" sz="3200" u="none" cap="none" strike="noStrike">
                <a:solidFill>
                  <a:srgbClr val="FF0000"/>
                </a:solidFill>
                <a:latin typeface="Calibri"/>
                <a:ea typeface="Calibri"/>
                <a:cs typeface="Calibri"/>
                <a:sym typeface="Calibri"/>
              </a:rPr>
              <a:t>M</a:t>
            </a:r>
            <a:r>
              <a:rPr lang="en-US" sz="3200">
                <a:solidFill>
                  <a:srgbClr val="FF0000"/>
                </a:solidFill>
                <a:latin typeface="Calibri"/>
                <a:ea typeface="Calibri"/>
                <a:cs typeface="Calibri"/>
                <a:sym typeface="Calibri"/>
              </a:rPr>
              <a:t>easurement</a:t>
            </a:r>
            <a:endParaRPr b="0" i="0" sz="1400" u="none" cap="none" strike="noStrike">
              <a:solidFill>
                <a:srgbClr val="FF0000"/>
              </a:solidFill>
              <a:latin typeface="Arial"/>
              <a:ea typeface="Arial"/>
              <a:cs typeface="Arial"/>
              <a:sym typeface="Arial"/>
            </a:endParaRPr>
          </a:p>
          <a:p>
            <a:pPr indent="-342900" lvl="0" marL="342900" marR="0" rtl="0" algn="l">
              <a:lnSpc>
                <a:spcPct val="115000"/>
              </a:lnSpc>
              <a:spcBef>
                <a:spcPts val="640"/>
              </a:spcBef>
              <a:spcAft>
                <a:spcPts val="0"/>
              </a:spcAft>
              <a:buClr>
                <a:srgbClr val="000000"/>
              </a:buClr>
              <a:buSzPts val="3200"/>
              <a:buFont typeface="Arial"/>
              <a:buAutoNum type="alphaUcPeriod"/>
            </a:pPr>
            <a:r>
              <a:rPr lang="en-US" sz="3200">
                <a:latin typeface="Calibri"/>
                <a:ea typeface="Calibri"/>
                <a:cs typeface="Calibri"/>
                <a:sym typeface="Calibri"/>
              </a:rPr>
              <a:t>Ruler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5" name="Shape 1045"/>
        <p:cNvGrpSpPr/>
        <p:nvPr/>
      </p:nvGrpSpPr>
      <p:grpSpPr>
        <a:xfrm>
          <a:off x="0" y="0"/>
          <a:ext cx="0" cy="0"/>
          <a:chOff x="0" y="0"/>
          <a:chExt cx="0" cy="0"/>
        </a:xfrm>
      </p:grpSpPr>
      <p:sp>
        <p:nvSpPr>
          <p:cNvPr id="1046" name="Google Shape;1046;g27f7a576e42_0_304"/>
          <p:cNvSpPr txBox="1"/>
          <p:nvPr/>
        </p:nvSpPr>
        <p:spPr>
          <a:xfrm>
            <a:off x="402350" y="3255550"/>
            <a:ext cx="8526000" cy="3417000"/>
          </a:xfrm>
          <a:prstGeom prst="rect">
            <a:avLst/>
          </a:prstGeom>
          <a:noFill/>
          <a:ln>
            <a:noFill/>
          </a:ln>
        </p:spPr>
        <p:txBody>
          <a:bodyPr anchorCtr="0" anchor="t" bIns="45700" lIns="91425" spcFirstLastPara="1" rIns="91425" wrap="square" tIns="45700">
            <a:spAutoFit/>
          </a:bodyPr>
          <a:lstStyle/>
          <a:p>
            <a:pPr indent="0" lvl="0" marL="45720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True or False:  </a:t>
            </a:r>
            <a:r>
              <a:rPr lang="en-US" sz="3600">
                <a:solidFill>
                  <a:schemeClr val="dk1"/>
                </a:solidFill>
                <a:latin typeface="Calibri"/>
                <a:ea typeface="Calibri"/>
                <a:cs typeface="Calibri"/>
                <a:sym typeface="Calibri"/>
              </a:rPr>
              <a:t>The </a:t>
            </a:r>
            <a:r>
              <a:rPr b="1" lang="en-US" sz="3600">
                <a:solidFill>
                  <a:schemeClr val="dk1"/>
                </a:solidFill>
                <a:latin typeface="Calibri"/>
                <a:ea typeface="Calibri"/>
                <a:cs typeface="Calibri"/>
                <a:sym typeface="Calibri"/>
              </a:rPr>
              <a:t>speed</a:t>
            </a:r>
            <a:r>
              <a:rPr lang="en-US" sz="3600">
                <a:solidFill>
                  <a:schemeClr val="dk1"/>
                </a:solidFill>
                <a:latin typeface="Calibri"/>
                <a:ea typeface="Calibri"/>
                <a:cs typeface="Calibri"/>
                <a:sym typeface="Calibri"/>
              </a:rPr>
              <a:t> of an object can be described as increasing, decreasing, or remaining the same.</a:t>
            </a:r>
            <a:endParaRPr b="0" i="0" sz="36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3600"/>
              <a:buFont typeface="Calibri"/>
              <a:buAutoNum type="alphaUcPeriod"/>
            </a:pPr>
            <a:r>
              <a:rPr b="0" i="0" lang="en-US" sz="3600" u="none" cap="none" strike="noStrike">
                <a:solidFill>
                  <a:srgbClr val="000000"/>
                </a:solidFill>
                <a:latin typeface="Calibri"/>
                <a:ea typeface="Calibri"/>
                <a:cs typeface="Calibri"/>
                <a:sym typeface="Calibri"/>
              </a:rPr>
              <a:t>True</a:t>
            </a:r>
            <a:endParaRPr b="0" i="0" sz="3600" u="none" cap="none" strike="noStrike">
              <a:solidFill>
                <a:srgbClr val="000000"/>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3600"/>
              <a:buFont typeface="Calibri"/>
              <a:buAutoNum type="alphaUcPeriod"/>
            </a:pPr>
            <a:r>
              <a:rPr b="0" i="0" lang="en-US" sz="3600" u="none" cap="none" strike="noStrike">
                <a:solidFill>
                  <a:srgbClr val="000000"/>
                </a:solidFill>
                <a:latin typeface="Calibri"/>
                <a:ea typeface="Calibri"/>
                <a:cs typeface="Calibri"/>
                <a:sym typeface="Calibri"/>
              </a:rPr>
              <a:t>False</a:t>
            </a:r>
            <a:endParaRPr b="0" i="0" sz="3600" u="none" cap="none" strike="noStrike">
              <a:solidFill>
                <a:srgbClr val="000000"/>
              </a:solidFill>
              <a:latin typeface="Calibri"/>
              <a:ea typeface="Calibri"/>
              <a:cs typeface="Calibri"/>
              <a:sym typeface="Calibri"/>
            </a:endParaRPr>
          </a:p>
        </p:txBody>
      </p:sp>
      <p:sp>
        <p:nvSpPr>
          <p:cNvPr descr="Questions" id="1047" name="Google Shape;1047;g27f7a576e42_0_304"/>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48" name="Google Shape;1048;g27f7a576e42_0_304"/>
          <p:cNvPicPr preferRelativeResize="0"/>
          <p:nvPr/>
        </p:nvPicPr>
        <p:blipFill>
          <a:blip r:embed="rId4">
            <a:alphaModFix/>
          </a:blip>
          <a:stretch>
            <a:fillRect/>
          </a:stretch>
        </p:blipFill>
        <p:spPr>
          <a:xfrm>
            <a:off x="170788" y="1077662"/>
            <a:ext cx="3173775" cy="1923975"/>
          </a:xfrm>
          <a:prstGeom prst="rect">
            <a:avLst/>
          </a:prstGeom>
          <a:noFill/>
          <a:ln>
            <a:noFill/>
          </a:ln>
        </p:spPr>
      </p:pic>
      <p:pic>
        <p:nvPicPr>
          <p:cNvPr id="1049" name="Google Shape;1049;g27f7a576e42_0_304"/>
          <p:cNvPicPr preferRelativeResize="0"/>
          <p:nvPr/>
        </p:nvPicPr>
        <p:blipFill>
          <a:blip r:embed="rId5">
            <a:alphaModFix/>
          </a:blip>
          <a:stretch>
            <a:fillRect/>
          </a:stretch>
        </p:blipFill>
        <p:spPr>
          <a:xfrm>
            <a:off x="3521162" y="1077650"/>
            <a:ext cx="2885976" cy="1924001"/>
          </a:xfrm>
          <a:prstGeom prst="rect">
            <a:avLst/>
          </a:prstGeom>
          <a:noFill/>
          <a:ln>
            <a:noFill/>
          </a:ln>
        </p:spPr>
      </p:pic>
      <p:pic>
        <p:nvPicPr>
          <p:cNvPr id="1050" name="Google Shape;1050;g27f7a576e42_0_304"/>
          <p:cNvPicPr preferRelativeResize="0"/>
          <p:nvPr/>
        </p:nvPicPr>
        <p:blipFill>
          <a:blip r:embed="rId6">
            <a:alphaModFix/>
          </a:blip>
          <a:stretch>
            <a:fillRect/>
          </a:stretch>
        </p:blipFill>
        <p:spPr>
          <a:xfrm>
            <a:off x="6583738" y="1083600"/>
            <a:ext cx="2549475" cy="1912106"/>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5" name="Shape 1055"/>
        <p:cNvGrpSpPr/>
        <p:nvPr/>
      </p:nvGrpSpPr>
      <p:grpSpPr>
        <a:xfrm>
          <a:off x="0" y="0"/>
          <a:ext cx="0" cy="0"/>
          <a:chOff x="0" y="0"/>
          <a:chExt cx="0" cy="0"/>
        </a:xfrm>
      </p:grpSpPr>
      <p:sp>
        <p:nvSpPr>
          <p:cNvPr descr="Questions" id="1056" name="Google Shape;1056;g27f7a576e42_0_312"/>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7" name="Google Shape;1057;g27f7a576e42_0_312"/>
          <p:cNvSpPr txBox="1"/>
          <p:nvPr/>
        </p:nvSpPr>
        <p:spPr>
          <a:xfrm>
            <a:off x="402350" y="3255550"/>
            <a:ext cx="8526000" cy="3417000"/>
          </a:xfrm>
          <a:prstGeom prst="rect">
            <a:avLst/>
          </a:prstGeom>
          <a:noFill/>
          <a:ln>
            <a:noFill/>
          </a:ln>
        </p:spPr>
        <p:txBody>
          <a:bodyPr anchorCtr="0" anchor="t" bIns="45700" lIns="91425" spcFirstLastPara="1" rIns="91425" wrap="square" tIns="45700">
            <a:spAutoFit/>
          </a:bodyPr>
          <a:lstStyle/>
          <a:p>
            <a:pPr indent="0" lvl="0" marL="45720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True or False:  </a:t>
            </a:r>
            <a:r>
              <a:rPr lang="en-US" sz="3600">
                <a:solidFill>
                  <a:schemeClr val="dk1"/>
                </a:solidFill>
                <a:latin typeface="Calibri"/>
                <a:ea typeface="Calibri"/>
                <a:cs typeface="Calibri"/>
                <a:sym typeface="Calibri"/>
              </a:rPr>
              <a:t>The </a:t>
            </a:r>
            <a:r>
              <a:rPr b="1" lang="en-US" sz="3600">
                <a:solidFill>
                  <a:schemeClr val="dk1"/>
                </a:solidFill>
                <a:latin typeface="Calibri"/>
                <a:ea typeface="Calibri"/>
                <a:cs typeface="Calibri"/>
                <a:sym typeface="Calibri"/>
              </a:rPr>
              <a:t>speed</a:t>
            </a:r>
            <a:r>
              <a:rPr lang="en-US" sz="3600">
                <a:solidFill>
                  <a:schemeClr val="dk1"/>
                </a:solidFill>
                <a:latin typeface="Calibri"/>
                <a:ea typeface="Calibri"/>
                <a:cs typeface="Calibri"/>
                <a:sym typeface="Calibri"/>
              </a:rPr>
              <a:t> of an object can be described as increasing, decreasing, or remaining the same.</a:t>
            </a:r>
            <a:endParaRPr b="0" i="0" sz="36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a:p>
            <a:pPr indent="-457200" lvl="0" marL="457200" marR="0" rtl="0" algn="l">
              <a:lnSpc>
                <a:spcPct val="100000"/>
              </a:lnSpc>
              <a:spcBef>
                <a:spcPts val="0"/>
              </a:spcBef>
              <a:spcAft>
                <a:spcPts val="0"/>
              </a:spcAft>
              <a:buClr>
                <a:srgbClr val="FF0000"/>
              </a:buClr>
              <a:buSzPts val="3600"/>
              <a:buFont typeface="Calibri"/>
              <a:buAutoNum type="alphaUcPeriod"/>
            </a:pPr>
            <a:r>
              <a:rPr b="0" i="0" lang="en-US" sz="3600" u="none" cap="none" strike="noStrike">
                <a:solidFill>
                  <a:srgbClr val="FF0000"/>
                </a:solidFill>
                <a:latin typeface="Calibri"/>
                <a:ea typeface="Calibri"/>
                <a:cs typeface="Calibri"/>
                <a:sym typeface="Calibri"/>
              </a:rPr>
              <a:t>True</a:t>
            </a:r>
            <a:endParaRPr b="0" i="0" sz="3600" u="none" cap="none" strike="noStrike">
              <a:solidFill>
                <a:srgbClr val="FF0000"/>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3600"/>
              <a:buFont typeface="Calibri"/>
              <a:buAutoNum type="alphaUcPeriod"/>
            </a:pPr>
            <a:r>
              <a:rPr b="0" i="0" lang="en-US" sz="3600" u="none" cap="none" strike="noStrike">
                <a:solidFill>
                  <a:srgbClr val="000000"/>
                </a:solidFill>
                <a:latin typeface="Calibri"/>
                <a:ea typeface="Calibri"/>
                <a:cs typeface="Calibri"/>
                <a:sym typeface="Calibri"/>
              </a:rPr>
              <a:t>False</a:t>
            </a:r>
            <a:endParaRPr b="0" i="0" sz="3600" u="none" cap="none" strike="noStrike">
              <a:solidFill>
                <a:srgbClr val="000000"/>
              </a:solidFill>
              <a:latin typeface="Calibri"/>
              <a:ea typeface="Calibri"/>
              <a:cs typeface="Calibri"/>
              <a:sym typeface="Calibri"/>
            </a:endParaRPr>
          </a:p>
        </p:txBody>
      </p:sp>
      <p:pic>
        <p:nvPicPr>
          <p:cNvPr id="1058" name="Google Shape;1058;g27f7a576e42_0_312"/>
          <p:cNvPicPr preferRelativeResize="0"/>
          <p:nvPr/>
        </p:nvPicPr>
        <p:blipFill>
          <a:blip r:embed="rId4">
            <a:alphaModFix/>
          </a:blip>
          <a:stretch>
            <a:fillRect/>
          </a:stretch>
        </p:blipFill>
        <p:spPr>
          <a:xfrm>
            <a:off x="170788" y="1077662"/>
            <a:ext cx="3173775" cy="1923975"/>
          </a:xfrm>
          <a:prstGeom prst="rect">
            <a:avLst/>
          </a:prstGeom>
          <a:noFill/>
          <a:ln>
            <a:noFill/>
          </a:ln>
        </p:spPr>
      </p:pic>
      <p:pic>
        <p:nvPicPr>
          <p:cNvPr id="1059" name="Google Shape;1059;g27f7a576e42_0_312"/>
          <p:cNvPicPr preferRelativeResize="0"/>
          <p:nvPr/>
        </p:nvPicPr>
        <p:blipFill>
          <a:blip r:embed="rId5">
            <a:alphaModFix/>
          </a:blip>
          <a:stretch>
            <a:fillRect/>
          </a:stretch>
        </p:blipFill>
        <p:spPr>
          <a:xfrm>
            <a:off x="3521162" y="1077650"/>
            <a:ext cx="2885976" cy="1924001"/>
          </a:xfrm>
          <a:prstGeom prst="rect">
            <a:avLst/>
          </a:prstGeom>
          <a:noFill/>
          <a:ln>
            <a:noFill/>
          </a:ln>
        </p:spPr>
      </p:pic>
      <p:pic>
        <p:nvPicPr>
          <p:cNvPr id="1060" name="Google Shape;1060;g27f7a576e42_0_312"/>
          <p:cNvPicPr preferRelativeResize="0"/>
          <p:nvPr/>
        </p:nvPicPr>
        <p:blipFill>
          <a:blip r:embed="rId6">
            <a:alphaModFix/>
          </a:blip>
          <a:stretch>
            <a:fillRect/>
          </a:stretch>
        </p:blipFill>
        <p:spPr>
          <a:xfrm>
            <a:off x="6583738" y="1083600"/>
            <a:ext cx="2549475" cy="191210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g27e576c1a67_0_625"/>
          <p:cNvSpPr txBox="1"/>
          <p:nvPr/>
        </p:nvSpPr>
        <p:spPr>
          <a:xfrm>
            <a:off x="989763" y="216922"/>
            <a:ext cx="7778700" cy="6465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3600"/>
              <a:buFont typeface="Arial"/>
              <a:buNone/>
            </a:pPr>
            <a:r>
              <a:rPr lang="en-US" sz="3600">
                <a:solidFill>
                  <a:schemeClr val="dk1"/>
                </a:solidFill>
                <a:latin typeface="Calibri"/>
                <a:ea typeface="Calibri"/>
                <a:cs typeface="Calibri"/>
                <a:sym typeface="Calibri"/>
              </a:rPr>
              <a:t>________ is the ability to cause change.</a:t>
            </a:r>
            <a:endParaRPr sz="3600">
              <a:solidFill>
                <a:schemeClr val="dk1"/>
              </a:solidFill>
              <a:latin typeface="Calibri"/>
              <a:ea typeface="Calibri"/>
              <a:cs typeface="Calibri"/>
              <a:sym typeface="Calibri"/>
            </a:endParaRPr>
          </a:p>
        </p:txBody>
      </p:sp>
      <p:sp>
        <p:nvSpPr>
          <p:cNvPr descr="Questions" id="180" name="Google Shape;180;g27e576c1a67_0_625"/>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g27e576c1a67_0_625"/>
          <p:cNvSpPr txBox="1"/>
          <p:nvPr/>
        </p:nvSpPr>
        <p:spPr>
          <a:xfrm>
            <a:off x="838200" y="1825625"/>
            <a:ext cx="3874500" cy="2980800"/>
          </a:xfrm>
          <a:prstGeom prst="rect">
            <a:avLst/>
          </a:prstGeom>
          <a:noFill/>
          <a:ln>
            <a:noFill/>
          </a:ln>
        </p:spPr>
        <p:txBody>
          <a:bodyPr anchorCtr="0" anchor="t" bIns="45700" lIns="91425" spcFirstLastPara="1" rIns="91425" wrap="square" tIns="45700">
            <a:normAutofit/>
          </a:bodyPr>
          <a:lstStyle/>
          <a:p>
            <a:pPr indent="-431800" lvl="0" marL="457200" rtl="0" algn="l">
              <a:lnSpc>
                <a:spcPct val="115000"/>
              </a:lnSpc>
              <a:spcBef>
                <a:spcPts val="0"/>
              </a:spcBef>
              <a:spcAft>
                <a:spcPts val="0"/>
              </a:spcAft>
              <a:buClr>
                <a:srgbClr val="FF0000"/>
              </a:buClr>
              <a:buSzPts val="3200"/>
              <a:buFont typeface="Calibri"/>
              <a:buAutoNum type="alphaUcPeriod"/>
            </a:pPr>
            <a:r>
              <a:rPr lang="en-US" sz="3200">
                <a:solidFill>
                  <a:srgbClr val="FF0000"/>
                </a:solidFill>
                <a:latin typeface="Calibri"/>
                <a:ea typeface="Calibri"/>
                <a:cs typeface="Calibri"/>
                <a:sym typeface="Calibri"/>
              </a:rPr>
              <a:t>Energy</a:t>
            </a:r>
            <a:endParaRPr sz="3200">
              <a:solidFill>
                <a:srgbClr val="FF0000"/>
              </a:solidFill>
              <a:latin typeface="Calibri"/>
              <a:ea typeface="Calibri"/>
              <a:cs typeface="Calibri"/>
              <a:sym typeface="Calibri"/>
            </a:endParaRPr>
          </a:p>
          <a:p>
            <a:pPr indent="-431800" lvl="0" marL="45720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Work</a:t>
            </a:r>
            <a:endParaRPr b="1" sz="3200">
              <a:solidFill>
                <a:srgbClr val="FF0000"/>
              </a:solidFill>
              <a:latin typeface="Calibri"/>
              <a:ea typeface="Calibri"/>
              <a:cs typeface="Calibri"/>
              <a:sym typeface="Calibri"/>
            </a:endParaRPr>
          </a:p>
        </p:txBody>
      </p:sp>
      <p:pic>
        <p:nvPicPr>
          <p:cNvPr id="182" name="Google Shape;182;g27e576c1a67_0_625"/>
          <p:cNvPicPr preferRelativeResize="0"/>
          <p:nvPr/>
        </p:nvPicPr>
        <p:blipFill>
          <a:blip r:embed="rId4">
            <a:alphaModFix/>
          </a:blip>
          <a:stretch>
            <a:fillRect/>
          </a:stretch>
        </p:blipFill>
        <p:spPr>
          <a:xfrm>
            <a:off x="3888250" y="1717375"/>
            <a:ext cx="5002850" cy="500285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5" name="Shape 1065"/>
        <p:cNvGrpSpPr/>
        <p:nvPr/>
      </p:nvGrpSpPr>
      <p:grpSpPr>
        <a:xfrm>
          <a:off x="0" y="0"/>
          <a:ext cx="0" cy="0"/>
          <a:chOff x="0" y="0"/>
          <a:chExt cx="0" cy="0"/>
        </a:xfrm>
      </p:grpSpPr>
      <p:sp>
        <p:nvSpPr>
          <p:cNvPr descr="Artificial Intelligence" id="1066" name="Google Shape;1066;g27f7a576e42_0_336"/>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1067" name="Google Shape;1067;g27f7a576e42_0_336"/>
          <p:cNvPicPr preferRelativeResize="0"/>
          <p:nvPr/>
        </p:nvPicPr>
        <p:blipFill rotWithShape="1">
          <a:blip r:embed="rId4">
            <a:alphaModFix/>
          </a:blip>
          <a:srcRect b="0" l="0" r="0" t="0"/>
          <a:stretch/>
        </p:blipFill>
        <p:spPr>
          <a:xfrm>
            <a:off x="4572000" y="2036490"/>
            <a:ext cx="3133385" cy="3133385"/>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2" name="Shape 1072"/>
        <p:cNvGrpSpPr/>
        <p:nvPr/>
      </p:nvGrpSpPr>
      <p:grpSpPr>
        <a:xfrm>
          <a:off x="0" y="0"/>
          <a:ext cx="0" cy="0"/>
          <a:chOff x="0" y="0"/>
          <a:chExt cx="0" cy="0"/>
        </a:xfrm>
      </p:grpSpPr>
      <p:sp>
        <p:nvSpPr>
          <p:cNvPr descr="Artificial Intelligence" id="1073" name="Google Shape;1073;g27f7a576e42_0_34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1074" name="Google Shape;1074;g27f7a576e42_0_342"/>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pic>
        <p:nvPicPr>
          <p:cNvPr id="1075" name="Google Shape;1075;g27f7a576e42_0_342"/>
          <p:cNvPicPr preferRelativeResize="0"/>
          <p:nvPr/>
        </p:nvPicPr>
        <p:blipFill>
          <a:blip r:embed="rId5">
            <a:alphaModFix/>
          </a:blip>
          <a:stretch>
            <a:fillRect/>
          </a:stretch>
        </p:blipFill>
        <p:spPr>
          <a:xfrm>
            <a:off x="152400" y="1915288"/>
            <a:ext cx="8839200" cy="3027426"/>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0" name="Shape 1080"/>
        <p:cNvGrpSpPr/>
        <p:nvPr/>
      </p:nvGrpSpPr>
      <p:grpSpPr>
        <a:xfrm>
          <a:off x="0" y="0"/>
          <a:ext cx="0" cy="0"/>
          <a:chOff x="0" y="0"/>
          <a:chExt cx="0" cy="0"/>
        </a:xfrm>
      </p:grpSpPr>
      <p:sp>
        <p:nvSpPr>
          <p:cNvPr descr="Artificial Intelligence" id="1081" name="Google Shape;1081;g27f7a576e42_0_34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1082" name="Google Shape;1082;g27f7a576e42_0_349"/>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pic>
        <p:nvPicPr>
          <p:cNvPr id="1083" name="Google Shape;1083;g27f7a576e42_0_349"/>
          <p:cNvPicPr preferRelativeResize="0"/>
          <p:nvPr/>
        </p:nvPicPr>
        <p:blipFill>
          <a:blip r:embed="rId5">
            <a:alphaModFix/>
          </a:blip>
          <a:stretch>
            <a:fillRect/>
          </a:stretch>
        </p:blipFill>
        <p:spPr>
          <a:xfrm>
            <a:off x="152400" y="1002000"/>
            <a:ext cx="8839200" cy="497205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8" name="Shape 1088"/>
        <p:cNvGrpSpPr/>
        <p:nvPr/>
      </p:nvGrpSpPr>
      <p:grpSpPr>
        <a:xfrm>
          <a:off x="0" y="0"/>
          <a:ext cx="0" cy="0"/>
          <a:chOff x="0" y="0"/>
          <a:chExt cx="0" cy="0"/>
        </a:xfrm>
      </p:grpSpPr>
      <p:sp>
        <p:nvSpPr>
          <p:cNvPr descr="Questions" id="1089" name="Google Shape;1089;g27f7a576e42_0_356"/>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4" name="Shape 1094"/>
        <p:cNvGrpSpPr/>
        <p:nvPr/>
      </p:nvGrpSpPr>
      <p:grpSpPr>
        <a:xfrm>
          <a:off x="0" y="0"/>
          <a:ext cx="0" cy="0"/>
          <a:chOff x="0" y="0"/>
          <a:chExt cx="0" cy="0"/>
        </a:xfrm>
      </p:grpSpPr>
      <p:sp>
        <p:nvSpPr>
          <p:cNvPr id="1095" name="Google Shape;1095;g27f7a576e42_0_361"/>
          <p:cNvSpPr txBox="1"/>
          <p:nvPr/>
        </p:nvSpPr>
        <p:spPr>
          <a:xfrm>
            <a:off x="2280974" y="526376"/>
            <a:ext cx="4581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is </a:t>
            </a:r>
            <a:r>
              <a:rPr lang="en-US" sz="3600">
                <a:solidFill>
                  <a:schemeClr val="dk1"/>
                </a:solidFill>
                <a:latin typeface="Calibri"/>
                <a:ea typeface="Calibri"/>
                <a:cs typeface="Calibri"/>
                <a:sym typeface="Calibri"/>
              </a:rPr>
              <a:t>speed</a:t>
            </a:r>
            <a:r>
              <a:rPr b="0" i="0" lang="en-US" sz="3600" u="none" cap="none" strike="noStrike">
                <a:solidFill>
                  <a:schemeClr val="dk1"/>
                </a:solidFill>
                <a:latin typeface="Calibri"/>
                <a:ea typeface="Calibri"/>
                <a:cs typeface="Calibri"/>
                <a:sym typeface="Calibri"/>
              </a:rPr>
              <a:t>?</a:t>
            </a:r>
            <a:endParaRPr b="0" i="0" sz="3600" u="none" cap="none" strike="noStrike">
              <a:solidFill>
                <a:schemeClr val="dk1"/>
              </a:solidFill>
              <a:latin typeface="Calibri"/>
              <a:ea typeface="Calibri"/>
              <a:cs typeface="Calibri"/>
              <a:sym typeface="Calibri"/>
            </a:endParaRPr>
          </a:p>
        </p:txBody>
      </p:sp>
      <p:sp>
        <p:nvSpPr>
          <p:cNvPr descr="Questions" id="1096" name="Google Shape;1096;g27f7a576e42_0_36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97" name="Google Shape;1097;g27f7a576e42_0_361"/>
          <p:cNvPicPr preferRelativeResize="0"/>
          <p:nvPr/>
        </p:nvPicPr>
        <p:blipFill>
          <a:blip r:embed="rId4">
            <a:alphaModFix/>
          </a:blip>
          <a:stretch>
            <a:fillRect/>
          </a:stretch>
        </p:blipFill>
        <p:spPr>
          <a:xfrm>
            <a:off x="2515975" y="2185225"/>
            <a:ext cx="4112051" cy="4112051"/>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2" name="Shape 1102"/>
        <p:cNvGrpSpPr/>
        <p:nvPr/>
      </p:nvGrpSpPr>
      <p:grpSpPr>
        <a:xfrm>
          <a:off x="0" y="0"/>
          <a:ext cx="0" cy="0"/>
          <a:chOff x="0" y="0"/>
          <a:chExt cx="0" cy="0"/>
        </a:xfrm>
      </p:grpSpPr>
      <p:sp>
        <p:nvSpPr>
          <p:cNvPr descr="Artificial Intelligence" id="1103" name="Google Shape;1103;g27f7a576e42_0_368"/>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1104" name="Google Shape;1104;g27f7a576e42_0_368"/>
          <p:cNvPicPr preferRelativeResize="0"/>
          <p:nvPr/>
        </p:nvPicPr>
        <p:blipFill rotWithShape="1">
          <a:blip r:embed="rId4">
            <a:alphaModFix/>
          </a:blip>
          <a:srcRect b="0" l="0" r="0" t="0"/>
          <a:stretch/>
        </p:blipFill>
        <p:spPr>
          <a:xfrm>
            <a:off x="4572000" y="1755137"/>
            <a:ext cx="3347725" cy="3347725"/>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9" name="Shape 1109"/>
        <p:cNvGrpSpPr/>
        <p:nvPr/>
      </p:nvGrpSpPr>
      <p:grpSpPr>
        <a:xfrm>
          <a:off x="0" y="0"/>
          <a:ext cx="0" cy="0"/>
          <a:chOff x="0" y="0"/>
          <a:chExt cx="0" cy="0"/>
        </a:xfrm>
      </p:grpSpPr>
      <p:sp>
        <p:nvSpPr>
          <p:cNvPr descr="Artificial Intelligence" id="1110" name="Google Shape;1110;g27f7a576e42_0_37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1111" name="Google Shape;1111;g27f7a576e42_0_374"/>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id="1112" name="Google Shape;1112;g27f7a576e42_0_374"/>
          <p:cNvPicPr preferRelativeResize="0"/>
          <p:nvPr/>
        </p:nvPicPr>
        <p:blipFill>
          <a:blip r:embed="rId5">
            <a:alphaModFix/>
          </a:blip>
          <a:stretch>
            <a:fillRect/>
          </a:stretch>
        </p:blipFill>
        <p:spPr>
          <a:xfrm>
            <a:off x="1657350" y="709613"/>
            <a:ext cx="5829300" cy="5438775"/>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7" name="Shape 1117"/>
        <p:cNvGrpSpPr/>
        <p:nvPr/>
      </p:nvGrpSpPr>
      <p:grpSpPr>
        <a:xfrm>
          <a:off x="0" y="0"/>
          <a:ext cx="0" cy="0"/>
          <a:chOff x="0" y="0"/>
          <a:chExt cx="0" cy="0"/>
        </a:xfrm>
      </p:grpSpPr>
      <p:sp>
        <p:nvSpPr>
          <p:cNvPr descr="Artificial Intelligence" id="1118" name="Google Shape;1118;g27f7a576e42_0_381"/>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1119" name="Google Shape;1119;g27f7a576e42_0_381"/>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id="1120" name="Google Shape;1120;g27f7a576e42_0_381"/>
          <p:cNvPicPr preferRelativeResize="0"/>
          <p:nvPr/>
        </p:nvPicPr>
        <p:blipFill>
          <a:blip r:embed="rId5">
            <a:alphaModFix/>
          </a:blip>
          <a:stretch>
            <a:fillRect/>
          </a:stretch>
        </p:blipFill>
        <p:spPr>
          <a:xfrm>
            <a:off x="1663050" y="520050"/>
            <a:ext cx="5817900" cy="581790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5" name="Shape 1125"/>
        <p:cNvGrpSpPr/>
        <p:nvPr/>
      </p:nvGrpSpPr>
      <p:grpSpPr>
        <a:xfrm>
          <a:off x="0" y="0"/>
          <a:ext cx="0" cy="0"/>
          <a:chOff x="0" y="0"/>
          <a:chExt cx="0" cy="0"/>
        </a:xfrm>
      </p:grpSpPr>
      <p:sp>
        <p:nvSpPr>
          <p:cNvPr descr="Questions" id="1126" name="Google Shape;1126;g27f7a576e42_0_388"/>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1" name="Shape 1131"/>
        <p:cNvGrpSpPr/>
        <p:nvPr/>
      </p:nvGrpSpPr>
      <p:grpSpPr>
        <a:xfrm>
          <a:off x="0" y="0"/>
          <a:ext cx="0" cy="0"/>
          <a:chOff x="0" y="0"/>
          <a:chExt cx="0" cy="0"/>
        </a:xfrm>
      </p:grpSpPr>
      <p:sp>
        <p:nvSpPr>
          <p:cNvPr id="1132" name="Google Shape;1132;g27f7a576e42_0_393"/>
          <p:cNvSpPr txBox="1"/>
          <p:nvPr/>
        </p:nvSpPr>
        <p:spPr>
          <a:xfrm>
            <a:off x="1028700" y="424771"/>
            <a:ext cx="76773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Why does the cheetah show speed, but the thermometer does not?</a:t>
            </a:r>
            <a:endParaRPr b="0" i="0" sz="1400" u="none" cap="none" strike="noStrike">
              <a:solidFill>
                <a:srgbClr val="000000"/>
              </a:solidFill>
              <a:latin typeface="Arial"/>
              <a:ea typeface="Arial"/>
              <a:cs typeface="Arial"/>
              <a:sym typeface="Arial"/>
            </a:endParaRPr>
          </a:p>
        </p:txBody>
      </p:sp>
      <p:sp>
        <p:nvSpPr>
          <p:cNvPr descr="Questions" id="1133" name="Google Shape;1133;g27f7a576e42_0_39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34" name="Google Shape;1134;g27f7a576e42_0_393"/>
          <p:cNvPicPr preferRelativeResize="0"/>
          <p:nvPr/>
        </p:nvPicPr>
        <p:blipFill rotWithShape="1">
          <a:blip r:embed="rId4">
            <a:alphaModFix/>
          </a:blip>
          <a:srcRect b="0" l="0" r="0" t="0"/>
          <a:stretch/>
        </p:blipFill>
        <p:spPr>
          <a:xfrm>
            <a:off x="200050" y="1703375"/>
            <a:ext cx="4196350" cy="4723900"/>
          </a:xfrm>
          <a:prstGeom prst="rect">
            <a:avLst/>
          </a:prstGeom>
          <a:noFill/>
          <a:ln>
            <a:noFill/>
          </a:ln>
        </p:spPr>
      </p:pic>
      <p:pic>
        <p:nvPicPr>
          <p:cNvPr id="1135" name="Google Shape;1135;g27f7a576e42_0_393"/>
          <p:cNvPicPr preferRelativeResize="0"/>
          <p:nvPr/>
        </p:nvPicPr>
        <p:blipFill rotWithShape="1">
          <a:blip r:embed="rId4">
            <a:alphaModFix/>
          </a:blip>
          <a:srcRect b="0" l="0" r="0" t="0"/>
          <a:stretch/>
        </p:blipFill>
        <p:spPr>
          <a:xfrm>
            <a:off x="4702875" y="1703375"/>
            <a:ext cx="4196350" cy="4723900"/>
          </a:xfrm>
          <a:prstGeom prst="rect">
            <a:avLst/>
          </a:prstGeom>
          <a:noFill/>
          <a:ln>
            <a:noFill/>
          </a:ln>
        </p:spPr>
      </p:pic>
      <p:pic>
        <p:nvPicPr>
          <p:cNvPr id="1136" name="Google Shape;1136;g27f7a576e42_0_393"/>
          <p:cNvPicPr preferRelativeResize="0"/>
          <p:nvPr/>
        </p:nvPicPr>
        <p:blipFill>
          <a:blip r:embed="rId5">
            <a:alphaModFix/>
          </a:blip>
          <a:stretch>
            <a:fillRect/>
          </a:stretch>
        </p:blipFill>
        <p:spPr>
          <a:xfrm>
            <a:off x="519513" y="3003775"/>
            <a:ext cx="3557424" cy="2001049"/>
          </a:xfrm>
          <a:prstGeom prst="rect">
            <a:avLst/>
          </a:prstGeom>
          <a:noFill/>
          <a:ln>
            <a:noFill/>
          </a:ln>
        </p:spPr>
      </p:pic>
      <p:pic>
        <p:nvPicPr>
          <p:cNvPr id="1137" name="Google Shape;1137;g27f7a576e42_0_393"/>
          <p:cNvPicPr preferRelativeResize="0"/>
          <p:nvPr/>
        </p:nvPicPr>
        <p:blipFill>
          <a:blip r:embed="rId6">
            <a:alphaModFix/>
          </a:blip>
          <a:stretch>
            <a:fillRect/>
          </a:stretch>
        </p:blipFill>
        <p:spPr>
          <a:xfrm>
            <a:off x="5291675" y="2555950"/>
            <a:ext cx="3018750" cy="30187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2017-05-16T13:21:17Z</dcterms:created>
  <dc:creator>Michael Kennedy</dc:creator>
</cp:coreProperties>
</file>