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9144000"/>
  <p:notesSz cx="6858000" cy="9144000"/>
  <p:embeddedFontLst>
    <p:embeddedFont>
      <p:font typeface="Poppins"/>
      <p:regular r:id="rId73"/>
      <p:bold r:id="rId74"/>
      <p:italic r:id="rId75"/>
      <p:boldItalic r:id="rId76"/>
    </p:embeddedFont>
    <p:embeddedFont>
      <p:font typeface="Helvetica Neue Light"/>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1" roundtripDataSignature="AMtx7mh+qMeQGmJzXX5YH9eVvw2LNiHf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HelveticaNeueLight-boldItalic.fntdata"/><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oppins-italic.fntdata"/><Relationship Id="rId30" Type="http://schemas.openxmlformats.org/officeDocument/2006/relationships/slide" Target="slides/slide25.xml"/><Relationship Id="rId74" Type="http://schemas.openxmlformats.org/officeDocument/2006/relationships/font" Target="fonts/Poppins-bold.fntdata"/><Relationship Id="rId33" Type="http://schemas.openxmlformats.org/officeDocument/2006/relationships/slide" Target="slides/slide28.xml"/><Relationship Id="rId77" Type="http://schemas.openxmlformats.org/officeDocument/2006/relationships/font" Target="fonts/HelveticaNeueLight-regular.fntdata"/><Relationship Id="rId32" Type="http://schemas.openxmlformats.org/officeDocument/2006/relationships/slide" Target="slides/slide27.xml"/><Relationship Id="rId76" Type="http://schemas.openxmlformats.org/officeDocument/2006/relationships/font" Target="fonts/Poppins-boldItalic.fntdata"/><Relationship Id="rId35" Type="http://schemas.openxmlformats.org/officeDocument/2006/relationships/slide" Target="slides/slide30.xml"/><Relationship Id="rId79" Type="http://schemas.openxmlformats.org/officeDocument/2006/relationships/font" Target="fonts/HelveticaNeueLight-italic.fntdata"/><Relationship Id="rId34" Type="http://schemas.openxmlformats.org/officeDocument/2006/relationships/slide" Target="slides/slide29.xml"/><Relationship Id="rId78" Type="http://schemas.openxmlformats.org/officeDocument/2006/relationships/font" Target="fonts/HelveticaNeueLight-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86" name="Google Shape;18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36c336ece_0_9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2936c336ece_0_9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are the four layers of the Earth?</a:t>
            </a:r>
            <a:endParaRPr/>
          </a:p>
          <a:p>
            <a:pPr indent="0" lvl="0" marL="0" rtl="0" algn="l">
              <a:lnSpc>
                <a:spcPct val="100000"/>
              </a:lnSpc>
              <a:spcBef>
                <a:spcPts val="0"/>
              </a:spcBef>
              <a:spcAft>
                <a:spcPts val="0"/>
              </a:spcAft>
              <a:buSzPts val="1400"/>
              <a:buNone/>
            </a:pPr>
            <a:r>
              <a:t/>
            </a:r>
            <a:endParaRPr/>
          </a:p>
        </p:txBody>
      </p:sp>
      <p:sp>
        <p:nvSpPr>
          <p:cNvPr id="192" name="Google Shape;192;g2936c336ece_0_9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a61a022504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a61a022504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are the four layers of the Earth? </a:t>
            </a:r>
            <a:r>
              <a:rPr b="1" lang="en-US"/>
              <a:t>Crust, Mantle, Inner Core, Outer Core</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4" name="Google Shape;204;g2a61a022504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a61a022504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a61a022504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b="1" lang="en-US"/>
              <a:t>Tectonic plates</a:t>
            </a:r>
            <a:r>
              <a:rPr lang="en-US"/>
              <a:t> are huge pieces of the Earth’s [surface] that fit together like a puzzle and move very slowly over time.</a:t>
            </a:r>
            <a:endParaRPr/>
          </a:p>
          <a:p>
            <a:pPr indent="0" lvl="0" marL="0" rtl="0" algn="l">
              <a:lnSpc>
                <a:spcPct val="100000"/>
              </a:lnSpc>
              <a:spcBef>
                <a:spcPts val="0"/>
              </a:spcBef>
              <a:spcAft>
                <a:spcPts val="0"/>
              </a:spcAft>
              <a:buSzPts val="1400"/>
              <a:buNone/>
            </a:pPr>
            <a:r>
              <a:t/>
            </a:r>
            <a:endParaRPr/>
          </a:p>
        </p:txBody>
      </p:sp>
      <p:sp>
        <p:nvSpPr>
          <p:cNvPr id="212" name="Google Shape;212;g2a61a022504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a61a022504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a61a022504_0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t>Tectonic plates</a:t>
            </a:r>
            <a:r>
              <a:rPr lang="en-US"/>
              <a:t> are huge pieces of the Earth’s [surface] that fit together like a puzzle and move very slowly over time.</a:t>
            </a:r>
            <a:endParaRPr/>
          </a:p>
          <a:p>
            <a:pPr indent="0" lvl="0" marL="0" rtl="0" algn="l">
              <a:lnSpc>
                <a:spcPct val="100000"/>
              </a:lnSpc>
              <a:spcBef>
                <a:spcPts val="0"/>
              </a:spcBef>
              <a:spcAft>
                <a:spcPts val="0"/>
              </a:spcAft>
              <a:buSzPts val="1400"/>
              <a:buNone/>
            </a:pPr>
            <a:r>
              <a:t/>
            </a:r>
            <a:endParaRPr/>
          </a:p>
        </p:txBody>
      </p:sp>
      <p:sp>
        <p:nvSpPr>
          <p:cNvPr id="221" name="Google Shape;221;g2a61a022504_0_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Divergent Boundary</a:t>
            </a:r>
            <a:r>
              <a:rPr b="1" lang="en-US"/>
              <a:t>.</a:t>
            </a:r>
            <a:endParaRPr/>
          </a:p>
        </p:txBody>
      </p:sp>
      <p:sp>
        <p:nvSpPr>
          <p:cNvPr id="230" name="Google Shape;23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e576c1a6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7e576c1a67_0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Divergent boundaries</a:t>
            </a:r>
            <a:r>
              <a:rPr lang="en-US"/>
              <a:t> form when two tectonic plates move away from each other</a:t>
            </a:r>
            <a:r>
              <a:rPr lang="en-US"/>
              <a:t>. </a:t>
            </a:r>
            <a:endParaRPr/>
          </a:p>
        </p:txBody>
      </p:sp>
      <p:sp>
        <p:nvSpPr>
          <p:cNvPr id="238" name="Google Shape;238;g27e576c1a67_0_2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47" name="Google Shape;24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936c336ece_0_1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936c336ece_0_11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What is a </a:t>
            </a:r>
            <a:r>
              <a:rPr b="1" lang="en-US"/>
              <a:t>divergent boundary</a:t>
            </a:r>
            <a:r>
              <a:rPr lang="en-US"/>
              <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[Form when two tectonic plates move away from each other.]</a:t>
            </a:r>
            <a:endParaRPr/>
          </a:p>
          <a:p>
            <a:pPr indent="0" lvl="0" marL="0" rtl="0" algn="l">
              <a:lnSpc>
                <a:spcPct val="100000"/>
              </a:lnSpc>
              <a:spcBef>
                <a:spcPts val="0"/>
              </a:spcBef>
              <a:spcAft>
                <a:spcPts val="0"/>
              </a:spcAft>
              <a:buSzPts val="1400"/>
              <a:buNone/>
            </a:pPr>
            <a:r>
              <a:t/>
            </a:r>
            <a:endParaRPr/>
          </a:p>
        </p:txBody>
      </p:sp>
      <p:sp>
        <p:nvSpPr>
          <p:cNvPr id="253" name="Google Shape;253;g2936c336ece_0_11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1" name="Google Shape;26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Divergent Boundary</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9a0e60ffa9_0_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9a0e60ffa9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When tectonic plates separate, magma rises to fill the gap, solidifies, and forms new crust.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c31cddc2b_0_4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9c31cddc2b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Divergent boundaries are often found along mid-ocean ridge, where they create oceanic ridges.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a0e60ffa9_0_12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9a0e60ffa9_0_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However, they can also occur on continents, leading to the formation of rift valleys.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4" name="Google Shape;294;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8c7b7e697c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28c7b7e697c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When tectonic plates separate, _______ rises to fill the gap, solidifies, and forms new crust.</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[B. magma]</a:t>
            </a:r>
            <a:endParaRPr/>
          </a:p>
        </p:txBody>
      </p:sp>
      <p:sp>
        <p:nvSpPr>
          <p:cNvPr id="300" name="Google Shape;300;g28c7b7e697c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a61a022504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a61a022504_0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When tectonic plates separate, _______ rises to fill the gap, solidifies, and forms new crust.</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[B. magma]</a:t>
            </a:r>
            <a:endParaRPr/>
          </a:p>
        </p:txBody>
      </p:sp>
      <p:sp>
        <p:nvSpPr>
          <p:cNvPr id="309" name="Google Shape;309;g2a61a022504_0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9a0e60ffa9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29a0e60ffa9_0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Divergent boundaries are often found along mid-ocean ridges, where they create oceanic ridges.</a:t>
            </a:r>
            <a:endParaRPr/>
          </a:p>
        </p:txBody>
      </p:sp>
      <p:sp>
        <p:nvSpPr>
          <p:cNvPr id="319" name="Google Shape;319;g29a0e60ffa9_0_1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a61a022504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a61a022504_0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True or false: Divergent boundaries are often found along mid-ocean ridges, where they create oceanic ridges. </a:t>
            </a:r>
            <a:r>
              <a:rPr b="1" lang="en-US"/>
              <a:t>[True]</a:t>
            </a:r>
            <a:endParaRPr/>
          </a:p>
        </p:txBody>
      </p:sp>
      <p:sp>
        <p:nvSpPr>
          <p:cNvPr id="328" name="Google Shape;328;g2a61a022504_0_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9c31cddc2b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9c31cddc2b_0_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Divergent boundaries can also occur on continents, leading to the formation of ____ _______.</a:t>
            </a:r>
            <a:endParaRPr/>
          </a:p>
        </p:txBody>
      </p:sp>
      <p:sp>
        <p:nvSpPr>
          <p:cNvPr id="339" name="Google Shape;339;g29c31cddc2b_0_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a61a022504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a61a022504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Divergent boundaries can also occur on continents, leading to the formation of ____ _______. </a:t>
            </a:r>
            <a:r>
              <a:rPr b="1" lang="en-US"/>
              <a:t>[rift valleys]</a:t>
            </a:r>
            <a:endParaRPr/>
          </a:p>
        </p:txBody>
      </p:sp>
      <p:sp>
        <p:nvSpPr>
          <p:cNvPr id="348" name="Google Shape;348;g2a61a022504_0_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936c336ece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936c336ece_0_3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What happens when tectonic plates shift</a:t>
            </a:r>
            <a:r>
              <a:rPr b="1" lang="en-US"/>
              <a:t>?</a:t>
            </a:r>
            <a:endParaRPr b="0"/>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32" name="Google Shape;132;g2936c336ece_0_3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divergent boundaries</a:t>
            </a:r>
            <a:r>
              <a:rPr lang="en-US"/>
              <a:t>.</a:t>
            </a:r>
            <a:endParaRPr/>
          </a:p>
        </p:txBody>
      </p:sp>
      <p:sp>
        <p:nvSpPr>
          <p:cNvPr id="359" name="Google Shape;359;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936c336ec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936c336ece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Font typeface="Arial"/>
              <a:buNone/>
            </a:pPr>
            <a:r>
              <a:rPr lang="en-US" sz="1100"/>
              <a:t>This is an example of a divergent boundary in the ocean. The plates are moving away from each other.</a:t>
            </a:r>
            <a:endParaRPr sz="1100">
              <a:latin typeface="Arial"/>
              <a:ea typeface="Arial"/>
              <a:cs typeface="Arial"/>
              <a:sym typeface="Arial"/>
            </a:endParaRPr>
          </a:p>
        </p:txBody>
      </p:sp>
      <p:sp>
        <p:nvSpPr>
          <p:cNvPr id="366" name="Google Shape;366;g2936c336ece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936c336ece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2936c336ece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sz="1100"/>
              <a:t>This is an example of a divergent boundary on land. Again, the plates are moving away from each other.</a:t>
            </a:r>
            <a:endParaRPr sz="1100"/>
          </a:p>
        </p:txBody>
      </p:sp>
      <p:sp>
        <p:nvSpPr>
          <p:cNvPr id="375" name="Google Shape;375;g2936c336ece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divergent boundaries</a:t>
            </a:r>
            <a:r>
              <a:rPr b="1" lang="en-US"/>
              <a:t>.</a:t>
            </a:r>
            <a:endParaRPr/>
          </a:p>
        </p:txBody>
      </p:sp>
      <p:sp>
        <p:nvSpPr>
          <p:cNvPr id="384" name="Google Shape;384;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Font typeface="Arial"/>
              <a:buNone/>
            </a:pPr>
            <a:r>
              <a:rPr lang="en-US" sz="1100"/>
              <a:t>This is a non-example of a divergent boundary. Here, the plates are moving towards each other.</a:t>
            </a:r>
            <a:endParaRPr sz="1100"/>
          </a:p>
        </p:txBody>
      </p:sp>
      <p:sp>
        <p:nvSpPr>
          <p:cNvPr id="391" name="Google Shape;391;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t>This is another non-example of a divergent boundary. Here, the plates are sliding along or past each other and not away from each other.</a:t>
            </a:r>
            <a:endParaRPr sz="1100"/>
          </a:p>
        </p:txBody>
      </p:sp>
      <p:sp>
        <p:nvSpPr>
          <p:cNvPr id="400" name="Google Shape;400;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09" name="Google Shape;409;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936c336ece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2936c336ece_0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is an example of a divergent boundary?</a:t>
            </a:r>
            <a:endParaRPr/>
          </a:p>
        </p:txBody>
      </p:sp>
      <p:sp>
        <p:nvSpPr>
          <p:cNvPr id="415" name="Google Shape;415;g2936c336ece_0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a61a022504_0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a61a022504_0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is an example of a divergent boundary? </a:t>
            </a:r>
            <a:endParaRPr/>
          </a:p>
        </p:txBody>
      </p:sp>
      <p:sp>
        <p:nvSpPr>
          <p:cNvPr id="426" name="Google Shape;426;g2a61a022504_0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a61a022504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a61a022504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divergent boundary</a:t>
            </a:r>
            <a:r>
              <a:rPr b="1" lang="en-US"/>
              <a:t> </a:t>
            </a:r>
            <a:r>
              <a:rPr lang="en-US"/>
              <a:t>into different word parts to help us remember the meaning.  Let’s take a look!</a:t>
            </a:r>
            <a:endParaRPr/>
          </a:p>
        </p:txBody>
      </p:sp>
      <p:sp>
        <p:nvSpPr>
          <p:cNvPr id="438" name="Google Shape;438;g2a61a022504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a61a022504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a61a022504_0_1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divergent into two parts: a root and a suffix</a:t>
            </a:r>
            <a:endParaRPr/>
          </a:p>
        </p:txBody>
      </p:sp>
      <p:sp>
        <p:nvSpPr>
          <p:cNvPr id="445" name="Google Shape;445;g2a61a022504_0_1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a61a022504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2a61a022504_0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root, diverge, means to separate or move away</a:t>
            </a:r>
            <a:endParaRPr/>
          </a:p>
        </p:txBody>
      </p:sp>
      <p:sp>
        <p:nvSpPr>
          <p:cNvPr id="457" name="Google Shape;457;g2a61a022504_0_1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a61a022504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a61a022504_0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-ent, means a quality of (it makes the root an </a:t>
            </a:r>
            <a:r>
              <a:rPr lang="en-US"/>
              <a:t>adjective</a:t>
            </a:r>
            <a:r>
              <a:rPr lang="en-US"/>
              <a:t>)</a:t>
            </a:r>
            <a:endParaRPr/>
          </a:p>
        </p:txBody>
      </p:sp>
      <p:sp>
        <p:nvSpPr>
          <p:cNvPr id="469" name="Google Shape;469;g2a61a022504_0_2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a61a022504_0_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a61a022504_0_1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Divergent boundary is a boundary that has the quality of separating.</a:t>
            </a:r>
            <a:endParaRPr/>
          </a:p>
        </p:txBody>
      </p:sp>
      <p:sp>
        <p:nvSpPr>
          <p:cNvPr id="481" name="Google Shape;481;g2a61a022504_0_1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a61a022504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a61a022504_0_1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92" name="Google Shape;492;g2a61a022504_0_1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a61a022504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a61a022504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a:t>
            </a:r>
            <a:r>
              <a:rPr lang="en-US"/>
              <a:t>divergent boundary </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[Diverge = to separate or move away</a:t>
            </a:r>
            <a:endParaRPr/>
          </a:p>
          <a:p>
            <a:pPr indent="0" lvl="0" marL="0" marR="0" rtl="0" algn="l">
              <a:lnSpc>
                <a:spcPct val="100000"/>
              </a:lnSpc>
              <a:spcBef>
                <a:spcPts val="0"/>
              </a:spcBef>
              <a:spcAft>
                <a:spcPts val="0"/>
              </a:spcAft>
              <a:buClr>
                <a:schemeClr val="dk1"/>
              </a:buClr>
              <a:buSzPts val="1200"/>
              <a:buFont typeface="Calibri"/>
              <a:buNone/>
            </a:pPr>
            <a:r>
              <a:rPr lang="en-US"/>
              <a:t>-ent = a quality of</a:t>
            </a:r>
            <a:endParaRPr/>
          </a:p>
          <a:p>
            <a:pPr indent="0" lvl="0" marL="0" marR="0" rtl="0" algn="l">
              <a:lnSpc>
                <a:spcPct val="100000"/>
              </a:lnSpc>
              <a:spcBef>
                <a:spcPts val="0"/>
              </a:spcBef>
              <a:spcAft>
                <a:spcPts val="0"/>
              </a:spcAft>
              <a:buClr>
                <a:schemeClr val="dk1"/>
              </a:buClr>
              <a:buSzPts val="1200"/>
              <a:buFont typeface="Calibri"/>
              <a:buNone/>
            </a:pPr>
            <a:r>
              <a:rPr lang="en-US"/>
              <a:t>Divergent boundary is a boundary that has the quality of separating.]</a:t>
            </a:r>
            <a:endParaRPr sz="1200"/>
          </a:p>
        </p:txBody>
      </p:sp>
      <p:sp>
        <p:nvSpPr>
          <p:cNvPr id="498" name="Google Shape;498;g2a61a022504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08" name="Google Shape;508;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936c336ece_0_1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936c336ece_0_12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Divergent boundaries form when two tectonic plates move away from each other.</a:t>
            </a:r>
            <a:endParaRPr/>
          </a:p>
          <a:p>
            <a:pPr indent="0" lvl="0" marL="0" rtl="0" algn="l">
              <a:lnSpc>
                <a:spcPct val="100000"/>
              </a:lnSpc>
              <a:spcBef>
                <a:spcPts val="0"/>
              </a:spcBef>
              <a:spcAft>
                <a:spcPts val="0"/>
              </a:spcAft>
              <a:buSzPts val="1400"/>
              <a:buNone/>
            </a:pPr>
            <a:r>
              <a:t/>
            </a:r>
            <a:endParaRPr/>
          </a:p>
        </p:txBody>
      </p:sp>
      <p:sp>
        <p:nvSpPr>
          <p:cNvPr id="515" name="Google Shape;515;g2936c336ece_0_12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divergent boundary</a:t>
            </a:r>
            <a:r>
              <a:rPr lang="en-US">
                <a:solidFill>
                  <a:srgbClr val="242424"/>
                </a:solidFill>
              </a:rPr>
              <a:t>. </a:t>
            </a:r>
            <a:endParaRPr/>
          </a:p>
        </p:txBody>
      </p:sp>
      <p:sp>
        <p:nvSpPr>
          <p:cNvPr id="523" name="Google Shape;523;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divergent boundary</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divergent boundary</a:t>
            </a:r>
            <a:r>
              <a:rPr b="1" lang="en-US"/>
              <a:t>.</a:t>
            </a:r>
            <a:endParaRPr>
              <a:solidFill>
                <a:schemeClr val="dk1"/>
              </a:solidFill>
            </a:endParaRPr>
          </a:p>
        </p:txBody>
      </p:sp>
      <p:sp>
        <p:nvSpPr>
          <p:cNvPr id="534" name="Google Shape;534;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936c336ece_0_7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936c336ece_0_7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Crust</a:t>
            </a:r>
            <a:r>
              <a:rPr lang="en-US"/>
              <a:t> is the outermost shell of the Earth.</a:t>
            </a:r>
            <a:endParaRPr/>
          </a:p>
        </p:txBody>
      </p:sp>
      <p:sp>
        <p:nvSpPr>
          <p:cNvPr id="146" name="Google Shape;146;g2936c336ece_0_7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928e35bcaa_0_6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928e35bcaa_0_6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divergent boundary from these four choices.</a:t>
            </a:r>
            <a:endParaRPr/>
          </a:p>
        </p:txBody>
      </p:sp>
      <p:sp>
        <p:nvSpPr>
          <p:cNvPr id="556" name="Google Shape;556;g2928e35bcaa_0_6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a61a022504_0_2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2a61a022504_0_2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divergent boundary from these four choices.</a:t>
            </a:r>
            <a:endParaRPr/>
          </a:p>
        </p:txBody>
      </p:sp>
      <p:sp>
        <p:nvSpPr>
          <p:cNvPr id="576" name="Google Shape;576;g2a61a022504_0_2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divergent boundary.</a:t>
            </a:r>
            <a:endParaRPr>
              <a:solidFill>
                <a:schemeClr val="dk1"/>
              </a:solidFill>
            </a:endParaRPr>
          </a:p>
        </p:txBody>
      </p:sp>
      <p:sp>
        <p:nvSpPr>
          <p:cNvPr id="597" name="Google Shape;597;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928e35bcaa_0_7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g2928e35bcaa_0_7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definition of </a:t>
            </a:r>
            <a:r>
              <a:rPr b="1" lang="en-US"/>
              <a:t>divergent boundary</a:t>
            </a:r>
            <a:r>
              <a:rPr b="1" lang="en-US"/>
              <a:t> </a:t>
            </a:r>
            <a:r>
              <a:rPr lang="en-US"/>
              <a:t>from these four choices.</a:t>
            </a:r>
            <a:endParaRPr/>
          </a:p>
        </p:txBody>
      </p:sp>
      <p:sp>
        <p:nvSpPr>
          <p:cNvPr id="620" name="Google Shape;620;g2928e35bcaa_0_7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a61a022504_0_2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2a61a022504_0_2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“Forms when two tectonic plates move away from each other” is correct! This is the definition of divergent boundary.</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40" name="Google Shape;640;g2a61a022504_0_2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divergent boundary</a:t>
            </a:r>
            <a:r>
              <a:rPr b="1" lang="en-US"/>
              <a:t>: </a:t>
            </a:r>
            <a:r>
              <a:rPr lang="en-US"/>
              <a:t>Forms when two tectonic plates move away from each other</a:t>
            </a:r>
            <a:r>
              <a:rPr lang="en-US"/>
              <a:t>.</a:t>
            </a:r>
            <a:endParaRPr>
              <a:solidFill>
                <a:schemeClr val="dk1"/>
              </a:solidFill>
            </a:endParaRPr>
          </a:p>
        </p:txBody>
      </p:sp>
      <p:sp>
        <p:nvSpPr>
          <p:cNvPr id="661" name="Google Shape;661;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928e35bcaa_0_9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g2928e35bcaa_0_9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example of </a:t>
            </a:r>
            <a:r>
              <a:rPr b="1" lang="en-US"/>
              <a:t>divergent boundary</a:t>
            </a:r>
            <a:r>
              <a:rPr lang="en-US"/>
              <a:t> from these four choices. </a:t>
            </a:r>
            <a:endParaRPr sz="1200">
              <a:latin typeface="Helvetica Neue Light"/>
              <a:ea typeface="Helvetica Neue Light"/>
              <a:cs typeface="Helvetica Neue Light"/>
              <a:sym typeface="Helvetica Neue Light"/>
            </a:endParaRPr>
          </a:p>
        </p:txBody>
      </p:sp>
      <p:sp>
        <p:nvSpPr>
          <p:cNvPr id="685" name="Google Shape;685;g2928e35bcaa_0_9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2a61a022504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g2a61a022504_0_3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 ridge in the ocean” is correct! This is an example of </a:t>
            </a:r>
            <a:r>
              <a:rPr b="1" lang="en-US"/>
              <a:t>divergent boundary.</a:t>
            </a:r>
            <a:endParaRPr>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706" name="Google Shape;706;g2a61a022504_0_3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divergent boundary</a:t>
            </a:r>
            <a:r>
              <a:rPr lang="en-US" sz="1100"/>
              <a:t>: </a:t>
            </a:r>
            <a:r>
              <a:rPr lang="en-US"/>
              <a:t>A ridge in the ocean</a:t>
            </a:r>
            <a:r>
              <a:rPr lang="en-US"/>
              <a:t>.</a:t>
            </a:r>
            <a:endParaRPr sz="1100">
              <a:solidFill>
                <a:schemeClr val="dk1"/>
              </a:solidFill>
            </a:endParaRPr>
          </a:p>
        </p:txBody>
      </p:sp>
      <p:sp>
        <p:nvSpPr>
          <p:cNvPr id="728" name="Google Shape;728;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b="1" lang="en-US"/>
              <a:t>divergent boundary</a:t>
            </a:r>
            <a:r>
              <a:rPr lang="en-US"/>
              <a:t>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53" name="Google Shape;753;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36c336ece_0_6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936c336ece_0_6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Mantle</a:t>
            </a:r>
            <a:r>
              <a:rPr lang="en-US"/>
              <a:t> is the layer of rock between the crust and the outer core.</a:t>
            </a:r>
            <a:endParaRPr b="0"/>
          </a:p>
          <a:p>
            <a:pPr indent="0" lvl="0" marL="0" rtl="0" algn="l">
              <a:lnSpc>
                <a:spcPct val="100000"/>
              </a:lnSpc>
              <a:spcBef>
                <a:spcPts val="0"/>
              </a:spcBef>
              <a:spcAft>
                <a:spcPts val="0"/>
              </a:spcAft>
              <a:buSzPts val="1400"/>
              <a:buNone/>
            </a:pPr>
            <a:r>
              <a:t/>
            </a:r>
            <a:endParaRPr/>
          </a:p>
        </p:txBody>
      </p:sp>
      <p:sp>
        <p:nvSpPr>
          <p:cNvPr id="154" name="Google Shape;154;g2936c336ece_0_6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a61a022504_0_3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g2a61a022504_0_3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“Divergent boundaries help the Earth look the way that it does.” That is correct! This is an example of how </a:t>
            </a:r>
            <a:r>
              <a:rPr b="1" lang="en-US"/>
              <a:t>divergent boundaries</a:t>
            </a:r>
            <a:r>
              <a:rPr lang="en-US"/>
              <a:t> impacts your life.</a:t>
            </a:r>
            <a:endParaRPr/>
          </a:p>
          <a:p>
            <a:pPr indent="0" lvl="0" marL="0" rtl="0" algn="l">
              <a:lnSpc>
                <a:spcPct val="100000"/>
              </a:lnSpc>
              <a:spcBef>
                <a:spcPts val="0"/>
              </a:spcBef>
              <a:spcAft>
                <a:spcPts val="0"/>
              </a:spcAft>
              <a:buSzPts val="1400"/>
              <a:buNone/>
            </a:pPr>
            <a:r>
              <a:t/>
            </a:r>
            <a:endParaRPr/>
          </a:p>
        </p:txBody>
      </p:sp>
      <p:sp>
        <p:nvSpPr>
          <p:cNvPr id="773" name="Google Shape;773;g2a61a022504_0_3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divergent boundary</a:t>
            </a:r>
            <a:r>
              <a:rPr b="1" lang="en-US" sz="1200">
                <a:solidFill>
                  <a:schemeClr val="dk1"/>
                </a:solidFill>
              </a:rPr>
              <a:t> </a:t>
            </a:r>
            <a:r>
              <a:rPr lang="en-US" sz="1200">
                <a:solidFill>
                  <a:schemeClr val="dk1"/>
                </a:solidFill>
              </a:rPr>
              <a:t>impact my life?”:</a:t>
            </a:r>
            <a:r>
              <a:rPr lang="en-US"/>
              <a:t> Divergent boundaries help the Earth look the way that it does.</a:t>
            </a:r>
            <a:endParaRPr/>
          </a:p>
        </p:txBody>
      </p:sp>
      <p:sp>
        <p:nvSpPr>
          <p:cNvPr id="794" name="Google Shape;794;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9" name="Google Shape;819;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20" name="Google Shape;820;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9a0e60ffa9_0_3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g29a0e60ffa9_0_3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Divergent boundaries</a:t>
            </a:r>
            <a:r>
              <a:rPr lang="en-US"/>
              <a:t> form when two tectonic plates move away from each other. </a:t>
            </a:r>
            <a:endParaRPr/>
          </a:p>
          <a:p>
            <a:pPr indent="0" lvl="0" marL="0" rtl="0" algn="l">
              <a:lnSpc>
                <a:spcPct val="100000"/>
              </a:lnSpc>
              <a:spcBef>
                <a:spcPts val="0"/>
              </a:spcBef>
              <a:spcAft>
                <a:spcPts val="0"/>
              </a:spcAft>
              <a:buSzPts val="1400"/>
              <a:buNone/>
            </a:pPr>
            <a:r>
              <a:t/>
            </a:r>
            <a:endParaRPr/>
          </a:p>
        </p:txBody>
      </p:sp>
      <p:sp>
        <p:nvSpPr>
          <p:cNvPr id="827" name="Google Shape;827;g29a0e60ffa9_0_3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9a0e60ffa9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g29a0e60ffa9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What happens when tectonic plates shift</a:t>
            </a:r>
            <a:r>
              <a:rPr b="1" lang="en-US"/>
              <a:t>?</a:t>
            </a:r>
            <a:endParaRPr b="0"/>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835" name="Google Shape;835;g29a0e60ffa9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9a0e60ffa9_0_3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g29a0e60ffa9_0_3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3" name="Google Shape;843;g29a0e60ffa9_0_3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and please continue watching and using CAPs available from this website.  </a:t>
            </a:r>
            <a:endParaRPr/>
          </a:p>
        </p:txBody>
      </p:sp>
      <p:sp>
        <p:nvSpPr>
          <p:cNvPr id="854" name="Google Shape;854;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9" name="Google Shape;8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c31cddc2b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9c31cddc2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a:t>
            </a:r>
            <a:r>
              <a:rPr b="1" lang="en-US"/>
              <a:t>outer core</a:t>
            </a:r>
            <a:r>
              <a:rPr lang="en-US"/>
              <a:t> is the third layer of the Earth made of liquid iron and nickel.</a:t>
            </a:r>
            <a:endParaRPr b="0"/>
          </a:p>
          <a:p>
            <a:pPr indent="0" lvl="0" marL="0" rtl="0" algn="l">
              <a:lnSpc>
                <a:spcPct val="100000"/>
              </a:lnSpc>
              <a:spcBef>
                <a:spcPts val="0"/>
              </a:spcBef>
              <a:spcAft>
                <a:spcPts val="0"/>
              </a:spcAft>
              <a:buSzPts val="1400"/>
              <a:buNone/>
            </a:pPr>
            <a:r>
              <a:t/>
            </a:r>
            <a:endParaRPr/>
          </a:p>
        </p:txBody>
      </p:sp>
      <p:sp>
        <p:nvSpPr>
          <p:cNvPr id="162" name="Google Shape;162;g29c31cddc2b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9c31cddc2b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9c31cddc2b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 </a:t>
            </a:r>
            <a:r>
              <a:rPr b="1" lang="en-US"/>
              <a:t>inner core</a:t>
            </a:r>
            <a:r>
              <a:rPr lang="en-US"/>
              <a:t> is the innermost layer of the Earth.</a:t>
            </a:r>
            <a:endParaRPr b="0"/>
          </a:p>
          <a:p>
            <a:pPr indent="0" lvl="0" marL="0" rtl="0" algn="l">
              <a:lnSpc>
                <a:spcPct val="100000"/>
              </a:lnSpc>
              <a:spcBef>
                <a:spcPts val="0"/>
              </a:spcBef>
              <a:spcAft>
                <a:spcPts val="0"/>
              </a:spcAft>
              <a:buSzPts val="1400"/>
              <a:buNone/>
            </a:pPr>
            <a:r>
              <a:t/>
            </a:r>
            <a:endParaRPr/>
          </a:p>
        </p:txBody>
      </p:sp>
      <p:sp>
        <p:nvSpPr>
          <p:cNvPr id="170" name="Google Shape;170;g29c31cddc2b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61a022504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a61a022504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Tectonic plates</a:t>
            </a:r>
            <a:r>
              <a:rPr lang="en-US"/>
              <a:t> are huge </a:t>
            </a:r>
            <a:r>
              <a:rPr lang="en-US"/>
              <a:t>pieces</a:t>
            </a:r>
            <a:r>
              <a:rPr lang="en-US"/>
              <a:t> of the Earth’s surface that fit together like a puzzle and move very slowly over time</a:t>
            </a:r>
            <a:r>
              <a:rPr lang="en-US"/>
              <a:t>.</a:t>
            </a:r>
            <a:endParaRPr b="0"/>
          </a:p>
          <a:p>
            <a:pPr indent="0" lvl="0" marL="0" rtl="0" algn="l">
              <a:lnSpc>
                <a:spcPct val="100000"/>
              </a:lnSpc>
              <a:spcBef>
                <a:spcPts val="0"/>
              </a:spcBef>
              <a:spcAft>
                <a:spcPts val="0"/>
              </a:spcAft>
              <a:buSzPts val="1400"/>
              <a:buNone/>
            </a:pPr>
            <a:r>
              <a:t/>
            </a:r>
            <a:endParaRPr/>
          </a:p>
        </p:txBody>
      </p:sp>
      <p:sp>
        <p:nvSpPr>
          <p:cNvPr id="178" name="Google Shape;178;g2a61a022504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3" name="Google Shape;33;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11" Type="http://schemas.openxmlformats.org/officeDocument/2006/relationships/image" Target="../media/image9.png"/><Relationship Id="rId10" Type="http://schemas.openxmlformats.org/officeDocument/2006/relationships/image" Target="../media/image3.png"/><Relationship Id="rId12"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6.png"/><Relationship Id="rId7" Type="http://schemas.openxmlformats.org/officeDocument/2006/relationships/image" Target="../media/image25.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5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35.png"/><Relationship Id="rId5"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35.png"/><Relationship Id="rId5"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3.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8.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1.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1.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8.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5.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s://sepup.lawrencehallofscience.org/geology-unit-plate-boundaries/" TargetMode="External"/><Relationship Id="rId4" Type="http://schemas.openxmlformats.org/officeDocument/2006/relationships/hyperlink" Target="https://sepup.lawrencehallofscience.org/geology-unit-plate-boundaries/" TargetMode="External"/><Relationship Id="rId5" Type="http://schemas.openxmlformats.org/officeDocument/2006/relationships/image" Target="../media/image48.png"/><Relationship Id="rId6" Type="http://schemas.openxmlformats.org/officeDocument/2006/relationships/image" Target="../media/image47.png"/><Relationship Id="rId7"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3.jpg"/><Relationship Id="rId4" Type="http://schemas.openxmlformats.org/officeDocument/2006/relationships/image" Target="../media/image50.png"/><Relationship Id="rId5"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descr="Questions" id="188" name="Google Shape;188;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36c336ece_0_991"/>
          <p:cNvSpPr txBox="1"/>
          <p:nvPr/>
        </p:nvSpPr>
        <p:spPr>
          <a:xfrm>
            <a:off x="1007775" y="442199"/>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are the four layers of the Earth?</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descr="Questions" id="195" name="Google Shape;195;g2936c336ece_0_99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g2936c336ece_0_991"/>
          <p:cNvPicPr preferRelativeResize="0"/>
          <p:nvPr/>
        </p:nvPicPr>
        <p:blipFill>
          <a:blip r:embed="rId4">
            <a:alphaModFix/>
          </a:blip>
          <a:stretch>
            <a:fillRect/>
          </a:stretch>
        </p:blipFill>
        <p:spPr>
          <a:xfrm>
            <a:off x="1313988" y="1421097"/>
            <a:ext cx="6516024" cy="4581580"/>
          </a:xfrm>
          <a:prstGeom prst="rect">
            <a:avLst/>
          </a:prstGeom>
          <a:noFill/>
          <a:ln>
            <a:noFill/>
          </a:ln>
        </p:spPr>
      </p:pic>
      <p:sp>
        <p:nvSpPr>
          <p:cNvPr id="197" name="Google Shape;197;g2936c336ece_0_991"/>
          <p:cNvSpPr txBox="1"/>
          <p:nvPr/>
        </p:nvSpPr>
        <p:spPr>
          <a:xfrm>
            <a:off x="6284700" y="2079675"/>
            <a:ext cx="1036500" cy="468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8" name="Google Shape;198;g2936c336ece_0_991"/>
          <p:cNvSpPr txBox="1"/>
          <p:nvPr/>
        </p:nvSpPr>
        <p:spPr>
          <a:xfrm>
            <a:off x="6284700" y="2772775"/>
            <a:ext cx="1036500" cy="468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9" name="Google Shape;199;g2936c336ece_0_991"/>
          <p:cNvSpPr txBox="1"/>
          <p:nvPr/>
        </p:nvSpPr>
        <p:spPr>
          <a:xfrm>
            <a:off x="6048800" y="3477600"/>
            <a:ext cx="1425600" cy="468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00" name="Google Shape;200;g2936c336ece_0_991"/>
          <p:cNvSpPr txBox="1"/>
          <p:nvPr/>
        </p:nvSpPr>
        <p:spPr>
          <a:xfrm>
            <a:off x="6048800" y="4182425"/>
            <a:ext cx="1470600" cy="468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a61a022504_0_18"/>
          <p:cNvSpPr txBox="1"/>
          <p:nvPr/>
        </p:nvSpPr>
        <p:spPr>
          <a:xfrm>
            <a:off x="1007775" y="442199"/>
            <a:ext cx="7778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What are the four layers of the Earth?</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descr="Questions" id="207" name="Google Shape;207;g2a61a022504_0_1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g2a61a022504_0_18"/>
          <p:cNvPicPr preferRelativeResize="0"/>
          <p:nvPr/>
        </p:nvPicPr>
        <p:blipFill>
          <a:blip r:embed="rId4">
            <a:alphaModFix/>
          </a:blip>
          <a:stretch>
            <a:fillRect/>
          </a:stretch>
        </p:blipFill>
        <p:spPr>
          <a:xfrm>
            <a:off x="1313988" y="1421097"/>
            <a:ext cx="6516024" cy="4581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a61a022504_0_37"/>
          <p:cNvSpPr txBox="1"/>
          <p:nvPr/>
        </p:nvSpPr>
        <p:spPr>
          <a:xfrm>
            <a:off x="1007775" y="442200"/>
            <a:ext cx="77787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dk1"/>
                </a:solidFill>
                <a:latin typeface="Calibri"/>
                <a:ea typeface="Calibri"/>
                <a:cs typeface="Calibri"/>
                <a:sym typeface="Calibri"/>
              </a:rPr>
              <a:t>Tectonic plates</a:t>
            </a:r>
            <a:r>
              <a:rPr lang="en-US" sz="3600">
                <a:solidFill>
                  <a:schemeClr val="dk1"/>
                </a:solidFill>
                <a:latin typeface="Calibri"/>
                <a:ea typeface="Calibri"/>
                <a:cs typeface="Calibri"/>
                <a:sym typeface="Calibri"/>
              </a:rPr>
              <a:t> are huge </a:t>
            </a:r>
            <a:r>
              <a:rPr lang="en-US" sz="3600">
                <a:solidFill>
                  <a:schemeClr val="dk1"/>
                </a:solidFill>
                <a:latin typeface="Calibri"/>
                <a:ea typeface="Calibri"/>
                <a:cs typeface="Calibri"/>
                <a:sym typeface="Calibri"/>
              </a:rPr>
              <a:t>pieces</a:t>
            </a:r>
            <a:r>
              <a:rPr lang="en-US" sz="3600">
                <a:solidFill>
                  <a:schemeClr val="dk1"/>
                </a:solidFill>
                <a:latin typeface="Calibri"/>
                <a:ea typeface="Calibri"/>
                <a:cs typeface="Calibri"/>
                <a:sym typeface="Calibri"/>
              </a:rPr>
              <a:t> of the Earth’s _______ that fit together like a puzzle and move very slowly over time.</a:t>
            </a:r>
            <a:endParaRPr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descr="Questions" id="215" name="Google Shape;215;g2a61a022504_0_37"/>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a61a022504_0_37"/>
          <p:cNvSpPr txBox="1"/>
          <p:nvPr/>
        </p:nvSpPr>
        <p:spPr>
          <a:xfrm>
            <a:off x="776150" y="2636425"/>
            <a:ext cx="3432600" cy="35136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Core</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Surface</a:t>
            </a:r>
            <a:endParaRPr sz="3200">
              <a:solidFill>
                <a:schemeClr val="dk1"/>
              </a:solidFill>
              <a:latin typeface="Calibri"/>
              <a:ea typeface="Calibri"/>
              <a:cs typeface="Calibri"/>
              <a:sym typeface="Calibri"/>
            </a:endParaRPr>
          </a:p>
        </p:txBody>
      </p:sp>
      <p:pic>
        <p:nvPicPr>
          <p:cNvPr id="217" name="Google Shape;217;g2a61a022504_0_37"/>
          <p:cNvPicPr preferRelativeResize="0"/>
          <p:nvPr/>
        </p:nvPicPr>
        <p:blipFill>
          <a:blip r:embed="rId4">
            <a:alphaModFix/>
          </a:blip>
          <a:stretch>
            <a:fillRect/>
          </a:stretch>
        </p:blipFill>
        <p:spPr>
          <a:xfrm>
            <a:off x="3541200" y="3429000"/>
            <a:ext cx="5245275" cy="312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a61a022504_0_46"/>
          <p:cNvSpPr txBox="1"/>
          <p:nvPr/>
        </p:nvSpPr>
        <p:spPr>
          <a:xfrm>
            <a:off x="1007775" y="442200"/>
            <a:ext cx="77787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dk1"/>
                </a:solidFill>
                <a:latin typeface="Calibri"/>
                <a:ea typeface="Calibri"/>
                <a:cs typeface="Calibri"/>
                <a:sym typeface="Calibri"/>
              </a:rPr>
              <a:t>Tectonic plates</a:t>
            </a:r>
            <a:r>
              <a:rPr lang="en-US" sz="3600">
                <a:solidFill>
                  <a:schemeClr val="dk1"/>
                </a:solidFill>
                <a:latin typeface="Calibri"/>
                <a:ea typeface="Calibri"/>
                <a:cs typeface="Calibri"/>
                <a:sym typeface="Calibri"/>
              </a:rPr>
              <a:t> are huge pieces of the Earth’s _______ that fit together like a puzzle and move very slowly over time.</a:t>
            </a:r>
            <a:endParaRPr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descr="Questions" id="224" name="Google Shape;224;g2a61a022504_0_4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a61a022504_0_46"/>
          <p:cNvSpPr txBox="1"/>
          <p:nvPr/>
        </p:nvSpPr>
        <p:spPr>
          <a:xfrm>
            <a:off x="776150" y="2636425"/>
            <a:ext cx="3432600" cy="35136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Core</a:t>
            </a:r>
            <a:endParaRPr sz="3200">
              <a:solidFill>
                <a:schemeClr val="dk1"/>
              </a:solidFill>
              <a:latin typeface="Calibri"/>
              <a:ea typeface="Calibri"/>
              <a:cs typeface="Calibri"/>
              <a:sym typeface="Calibri"/>
            </a:endParaRPr>
          </a:p>
          <a:p>
            <a:pPr indent="-431800" lvl="0" marL="457200" rtl="0" algn="l">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Surface</a:t>
            </a:r>
            <a:endParaRPr sz="3200">
              <a:solidFill>
                <a:srgbClr val="FF0000"/>
              </a:solidFill>
              <a:latin typeface="Calibri"/>
              <a:ea typeface="Calibri"/>
              <a:cs typeface="Calibri"/>
              <a:sym typeface="Calibri"/>
            </a:endParaRPr>
          </a:p>
        </p:txBody>
      </p:sp>
      <p:pic>
        <p:nvPicPr>
          <p:cNvPr id="226" name="Google Shape;226;g2a61a022504_0_46"/>
          <p:cNvPicPr preferRelativeResize="0"/>
          <p:nvPr/>
        </p:nvPicPr>
        <p:blipFill>
          <a:blip r:embed="rId4">
            <a:alphaModFix/>
          </a:blip>
          <a:stretch>
            <a:fillRect/>
          </a:stretch>
        </p:blipFill>
        <p:spPr>
          <a:xfrm>
            <a:off x="3541200" y="3429000"/>
            <a:ext cx="5245275" cy="312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nvSpPr>
        <p:spPr>
          <a:xfrm>
            <a:off x="868050" y="1316925"/>
            <a:ext cx="74079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Divergent Boundary</a:t>
            </a:r>
            <a:endParaRPr b="0" i="0" sz="1400" u="none" cap="none" strike="noStrike">
              <a:solidFill>
                <a:srgbClr val="000000"/>
              </a:solidFill>
              <a:latin typeface="Arial"/>
              <a:ea typeface="Arial"/>
              <a:cs typeface="Arial"/>
              <a:sym typeface="Arial"/>
            </a:endParaRPr>
          </a:p>
        </p:txBody>
      </p:sp>
      <p:sp>
        <p:nvSpPr>
          <p:cNvPr descr="Artificial Intelligence" id="233" name="Google Shape;233;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4" name="Google Shape;234;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7e576c1a67_0_281"/>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sz="3000" u="sng">
                <a:solidFill>
                  <a:schemeClr val="dk1"/>
                </a:solidFill>
              </a:rPr>
              <a:t>Divergent Boundary</a:t>
            </a:r>
            <a:r>
              <a:rPr b="1" lang="en-US" sz="3000">
                <a:solidFill>
                  <a:schemeClr val="dk1"/>
                </a:solidFill>
              </a:rPr>
              <a:t>: </a:t>
            </a:r>
            <a:r>
              <a:rPr lang="en-US" sz="3000">
                <a:solidFill>
                  <a:schemeClr val="dk1"/>
                </a:solidFill>
              </a:rPr>
              <a:t>form when two tectonic plates move away from each other</a:t>
            </a:r>
            <a:r>
              <a:rPr lang="en-US" sz="3000">
                <a:solidFill>
                  <a:schemeClr val="dk1"/>
                </a:solidFill>
              </a:rPr>
              <a:t> </a:t>
            </a:r>
            <a:endParaRPr sz="3000"/>
          </a:p>
        </p:txBody>
      </p:sp>
      <p:sp>
        <p:nvSpPr>
          <p:cNvPr descr="Artificial Intelligence" id="241" name="Google Shape;241;g27e576c1a67_0_28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2" name="Google Shape;242;g27e576c1a67_0_281"/>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43" name="Google Shape;243;g27e576c1a67_0_281"/>
          <p:cNvPicPr preferRelativeResize="0"/>
          <p:nvPr/>
        </p:nvPicPr>
        <p:blipFill>
          <a:blip r:embed="rId5">
            <a:alphaModFix/>
          </a:blip>
          <a:stretch>
            <a:fillRect/>
          </a:stretch>
        </p:blipFill>
        <p:spPr>
          <a:xfrm>
            <a:off x="1505850" y="2213675"/>
            <a:ext cx="6132301" cy="36799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descr="Questions" id="249" name="Google Shape;249;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936c336ece_0_1123"/>
          <p:cNvSpPr txBox="1"/>
          <p:nvPr>
            <p:ph type="ctrTitle"/>
          </p:nvPr>
        </p:nvSpPr>
        <p:spPr>
          <a:xfrm>
            <a:off x="685800" y="485480"/>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What is a </a:t>
            </a:r>
            <a:r>
              <a:rPr b="1" lang="en-US" sz="3600"/>
              <a:t>divergent boundary</a:t>
            </a:r>
            <a:r>
              <a:rPr lang="en-US" sz="3600"/>
              <a:t>?</a:t>
            </a:r>
            <a:endParaRPr sz="3600"/>
          </a:p>
        </p:txBody>
      </p:sp>
      <p:sp>
        <p:nvSpPr>
          <p:cNvPr descr="Questions" id="256" name="Google Shape;256;g2936c336ece_0_112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7" name="Google Shape;257;g2936c336ece_0_1123"/>
          <p:cNvPicPr preferRelativeResize="0"/>
          <p:nvPr/>
        </p:nvPicPr>
        <p:blipFill>
          <a:blip r:embed="rId4">
            <a:alphaModFix/>
          </a:blip>
          <a:stretch>
            <a:fillRect/>
          </a:stretch>
        </p:blipFill>
        <p:spPr>
          <a:xfrm>
            <a:off x="1505850" y="1955475"/>
            <a:ext cx="6132301" cy="3679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264" name="Google Shape;264;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1310175" y="269200"/>
            <a:ext cx="6750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Divergent Boundary</a:t>
            </a:r>
            <a:endParaRPr b="0" i="0" sz="1800" u="none" cap="none" strike="noStrike">
              <a:solidFill>
                <a:srgbClr val="000000"/>
              </a:solidFill>
              <a:latin typeface="Calibri"/>
              <a:ea typeface="Calibri"/>
              <a:cs typeface="Calibri"/>
              <a:sym typeface="Calibri"/>
            </a:endParaRPr>
          </a:p>
        </p:txBody>
      </p:sp>
      <p:pic>
        <p:nvPicPr>
          <p:cNvPr id="128" name="Google Shape;128;p2"/>
          <p:cNvPicPr preferRelativeResize="0"/>
          <p:nvPr/>
        </p:nvPicPr>
        <p:blipFill>
          <a:blip r:embed="rId3">
            <a:alphaModFix/>
          </a:blip>
          <a:stretch>
            <a:fillRect/>
          </a:stretch>
        </p:blipFill>
        <p:spPr>
          <a:xfrm>
            <a:off x="1505850" y="1908150"/>
            <a:ext cx="6132301" cy="36799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descr="Artificial Intelligence" id="269" name="Google Shape;269;g29a0e60ffa9_0_3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9a0e60ffa9_0_32"/>
          <p:cNvSpPr txBox="1"/>
          <p:nvPr/>
        </p:nvSpPr>
        <p:spPr>
          <a:xfrm>
            <a:off x="875900" y="422875"/>
            <a:ext cx="8058000" cy="1467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sz="3000">
                <a:latin typeface="Calibri"/>
                <a:ea typeface="Calibri"/>
                <a:cs typeface="Calibri"/>
                <a:sym typeface="Calibri"/>
              </a:rPr>
              <a:t>When tectonic plates separate, magma rises to fill the gap, solidifies, and forms new crust. </a:t>
            </a:r>
            <a:endParaRPr sz="3000">
              <a:latin typeface="Calibri"/>
              <a:ea typeface="Calibri"/>
              <a:cs typeface="Calibri"/>
              <a:sym typeface="Calibri"/>
            </a:endParaRPr>
          </a:p>
        </p:txBody>
      </p:sp>
      <p:pic>
        <p:nvPicPr>
          <p:cNvPr id="271" name="Google Shape;271;g29a0e60ffa9_0_32"/>
          <p:cNvPicPr preferRelativeResize="0"/>
          <p:nvPr/>
        </p:nvPicPr>
        <p:blipFill>
          <a:blip r:embed="rId4">
            <a:alphaModFix/>
          </a:blip>
          <a:stretch>
            <a:fillRect/>
          </a:stretch>
        </p:blipFill>
        <p:spPr>
          <a:xfrm>
            <a:off x="763775" y="1750175"/>
            <a:ext cx="7616448" cy="4074800"/>
          </a:xfrm>
          <a:prstGeom prst="rect">
            <a:avLst/>
          </a:prstGeom>
          <a:noFill/>
          <a:ln>
            <a:noFill/>
          </a:ln>
        </p:spPr>
      </p:pic>
      <p:sp>
        <p:nvSpPr>
          <p:cNvPr id="272" name="Google Shape;272;g29a0e60ffa9_0_32"/>
          <p:cNvSpPr/>
          <p:nvPr/>
        </p:nvSpPr>
        <p:spPr>
          <a:xfrm>
            <a:off x="3364075" y="4706525"/>
            <a:ext cx="2489100" cy="1392900"/>
          </a:xfrm>
          <a:prstGeom prst="ellipse">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descr="Artificial Intelligence" id="277" name="Google Shape;277;g29c31cddc2b_0_4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9c31cddc2b_0_49"/>
          <p:cNvSpPr txBox="1"/>
          <p:nvPr/>
        </p:nvSpPr>
        <p:spPr>
          <a:xfrm>
            <a:off x="929100" y="433500"/>
            <a:ext cx="7887600" cy="153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Divergent boundaries </a:t>
            </a:r>
            <a:r>
              <a:rPr lang="en-US" sz="3000">
                <a:latin typeface="Calibri"/>
                <a:ea typeface="Calibri"/>
                <a:cs typeface="Calibri"/>
                <a:sym typeface="Calibri"/>
              </a:rPr>
              <a:t>are often found along mid-ocean ridges, where they create oceanic ridges. </a:t>
            </a:r>
            <a:endParaRPr i="0" sz="3000" u="none" cap="none" strike="noStrike">
              <a:solidFill>
                <a:srgbClr val="000000"/>
              </a:solidFill>
              <a:latin typeface="Calibri"/>
              <a:ea typeface="Calibri"/>
              <a:cs typeface="Calibri"/>
              <a:sym typeface="Calibri"/>
            </a:endParaRPr>
          </a:p>
        </p:txBody>
      </p:sp>
      <p:pic>
        <p:nvPicPr>
          <p:cNvPr id="279" name="Google Shape;279;g29c31cddc2b_0_49"/>
          <p:cNvPicPr preferRelativeResize="0"/>
          <p:nvPr/>
        </p:nvPicPr>
        <p:blipFill>
          <a:blip r:embed="rId4">
            <a:alphaModFix/>
          </a:blip>
          <a:stretch>
            <a:fillRect/>
          </a:stretch>
        </p:blipFill>
        <p:spPr>
          <a:xfrm>
            <a:off x="1590675" y="2395375"/>
            <a:ext cx="5962650" cy="3590925"/>
          </a:xfrm>
          <a:prstGeom prst="rect">
            <a:avLst/>
          </a:prstGeom>
          <a:noFill/>
          <a:ln>
            <a:noFill/>
          </a:ln>
        </p:spPr>
      </p:pic>
      <p:sp>
        <p:nvSpPr>
          <p:cNvPr id="280" name="Google Shape;280;g29c31cddc2b_0_49"/>
          <p:cNvSpPr/>
          <p:nvPr/>
        </p:nvSpPr>
        <p:spPr>
          <a:xfrm rot="-1225673">
            <a:off x="5137510" y="2639354"/>
            <a:ext cx="1977778" cy="255443"/>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g29c31cddc2b_0_49"/>
          <p:cNvSpPr txBox="1"/>
          <p:nvPr/>
        </p:nvSpPr>
        <p:spPr>
          <a:xfrm>
            <a:off x="7156100" y="2154550"/>
            <a:ext cx="18240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oceanic ridge</a:t>
            </a:r>
            <a:endParaRPr sz="2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Artificial Intelligence" id="286" name="Google Shape;286;g29a0e60ffa9_0_12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9a0e60ffa9_0_120"/>
          <p:cNvSpPr txBox="1"/>
          <p:nvPr/>
        </p:nvSpPr>
        <p:spPr>
          <a:xfrm>
            <a:off x="844025" y="405675"/>
            <a:ext cx="8111100" cy="134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However, they can also occur on continents, leading to the formation of rift valleys.</a:t>
            </a:r>
            <a:endParaRPr b="0" i="0" sz="3000" u="none" cap="none" strike="noStrike">
              <a:solidFill>
                <a:srgbClr val="000000"/>
              </a:solidFill>
              <a:latin typeface="Arial"/>
              <a:ea typeface="Arial"/>
              <a:cs typeface="Arial"/>
              <a:sym typeface="Arial"/>
            </a:endParaRPr>
          </a:p>
        </p:txBody>
      </p:sp>
      <p:pic>
        <p:nvPicPr>
          <p:cNvPr id="288" name="Google Shape;288;g29a0e60ffa9_0_120"/>
          <p:cNvPicPr preferRelativeResize="0"/>
          <p:nvPr/>
        </p:nvPicPr>
        <p:blipFill>
          <a:blip r:embed="rId4">
            <a:alphaModFix/>
          </a:blip>
          <a:stretch>
            <a:fillRect/>
          </a:stretch>
        </p:blipFill>
        <p:spPr>
          <a:xfrm>
            <a:off x="2305100" y="2076675"/>
            <a:ext cx="5917600" cy="3990925"/>
          </a:xfrm>
          <a:prstGeom prst="rect">
            <a:avLst/>
          </a:prstGeom>
          <a:noFill/>
          <a:ln>
            <a:noFill/>
          </a:ln>
        </p:spPr>
      </p:pic>
      <p:sp>
        <p:nvSpPr>
          <p:cNvPr id="289" name="Google Shape;289;g29a0e60ffa9_0_120"/>
          <p:cNvSpPr/>
          <p:nvPr/>
        </p:nvSpPr>
        <p:spPr>
          <a:xfrm rot="-10150646">
            <a:off x="1593840" y="4465824"/>
            <a:ext cx="2815172" cy="255352"/>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0" name="Google Shape;290;g29a0e60ffa9_0_120"/>
          <p:cNvSpPr txBox="1"/>
          <p:nvPr/>
        </p:nvSpPr>
        <p:spPr>
          <a:xfrm>
            <a:off x="272950" y="3897800"/>
            <a:ext cx="12669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rift valley</a:t>
            </a:r>
            <a:endParaRPr sz="2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descr="Questions" id="296" name="Google Shape;296;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Questions" id="302" name="Google Shape;302;g28c7b7e697c_0_7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8c7b7e697c_0_78"/>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When tectonic plates separate, ______ rises to fill the gap, solidifies, and forms new crust. </a:t>
            </a:r>
            <a:endParaRPr b="0" i="0" sz="3000" u="none" cap="none" strike="noStrike">
              <a:solidFill>
                <a:schemeClr val="dk1"/>
              </a:solidFill>
              <a:latin typeface="Calibri"/>
              <a:ea typeface="Calibri"/>
              <a:cs typeface="Calibri"/>
              <a:sym typeface="Calibri"/>
            </a:endParaRPr>
          </a:p>
        </p:txBody>
      </p:sp>
      <p:sp>
        <p:nvSpPr>
          <p:cNvPr id="304" name="Google Shape;304;g28c7b7e697c_0_78"/>
          <p:cNvSpPr txBox="1"/>
          <p:nvPr/>
        </p:nvSpPr>
        <p:spPr>
          <a:xfrm>
            <a:off x="844025" y="257065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mantle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magma</a:t>
            </a:r>
            <a:endParaRPr b="0" i="0" sz="3200" u="none" cap="none" strike="noStrike">
              <a:solidFill>
                <a:schemeClr val="dk1"/>
              </a:solidFill>
              <a:latin typeface="Calibri"/>
              <a:ea typeface="Calibri"/>
              <a:cs typeface="Calibri"/>
              <a:sym typeface="Calibri"/>
            </a:endParaRPr>
          </a:p>
        </p:txBody>
      </p:sp>
      <p:pic>
        <p:nvPicPr>
          <p:cNvPr id="305" name="Google Shape;305;g28c7b7e697c_0_78"/>
          <p:cNvPicPr preferRelativeResize="0"/>
          <p:nvPr/>
        </p:nvPicPr>
        <p:blipFill>
          <a:blip r:embed="rId4">
            <a:alphaModFix/>
          </a:blip>
          <a:stretch>
            <a:fillRect/>
          </a:stretch>
        </p:blipFill>
        <p:spPr>
          <a:xfrm>
            <a:off x="3725325" y="3223875"/>
            <a:ext cx="5197802" cy="2780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descr="Questions" id="311" name="Google Shape;311;g2a61a022504_0_6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a61a022504_0_67"/>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When tectonic plates separate, ______ rises to fill the gap, solidifies, and forms new crust. </a:t>
            </a:r>
            <a:endParaRPr b="0" i="0" sz="3000" u="none" cap="none" strike="noStrike">
              <a:solidFill>
                <a:schemeClr val="dk1"/>
              </a:solidFill>
              <a:latin typeface="Calibri"/>
              <a:ea typeface="Calibri"/>
              <a:cs typeface="Calibri"/>
              <a:sym typeface="Calibri"/>
            </a:endParaRPr>
          </a:p>
        </p:txBody>
      </p:sp>
      <p:sp>
        <p:nvSpPr>
          <p:cNvPr id="313" name="Google Shape;313;g2a61a022504_0_67"/>
          <p:cNvSpPr txBox="1"/>
          <p:nvPr/>
        </p:nvSpPr>
        <p:spPr>
          <a:xfrm>
            <a:off x="844025" y="257065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mantle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magma</a:t>
            </a:r>
            <a:endParaRPr b="0" i="0" sz="3200" u="none" cap="none" strike="noStrike">
              <a:solidFill>
                <a:srgbClr val="FF0000"/>
              </a:solidFill>
              <a:latin typeface="Calibri"/>
              <a:ea typeface="Calibri"/>
              <a:cs typeface="Calibri"/>
              <a:sym typeface="Calibri"/>
            </a:endParaRPr>
          </a:p>
        </p:txBody>
      </p:sp>
      <p:pic>
        <p:nvPicPr>
          <p:cNvPr id="314" name="Google Shape;314;g2a61a022504_0_67"/>
          <p:cNvPicPr preferRelativeResize="0"/>
          <p:nvPr/>
        </p:nvPicPr>
        <p:blipFill>
          <a:blip r:embed="rId4">
            <a:alphaModFix/>
          </a:blip>
          <a:stretch>
            <a:fillRect/>
          </a:stretch>
        </p:blipFill>
        <p:spPr>
          <a:xfrm>
            <a:off x="3725325" y="3223875"/>
            <a:ext cx="5197802" cy="2780824"/>
          </a:xfrm>
          <a:prstGeom prst="rect">
            <a:avLst/>
          </a:prstGeom>
          <a:noFill/>
          <a:ln>
            <a:noFill/>
          </a:ln>
        </p:spPr>
      </p:pic>
      <p:sp>
        <p:nvSpPr>
          <p:cNvPr id="315" name="Google Shape;315;g2a61a022504_0_67"/>
          <p:cNvSpPr/>
          <p:nvPr/>
        </p:nvSpPr>
        <p:spPr>
          <a:xfrm>
            <a:off x="5578425" y="5425400"/>
            <a:ext cx="1491600" cy="683100"/>
          </a:xfrm>
          <a:prstGeom prst="ellipse">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Questions" id="321" name="Google Shape;321;g29a0e60ffa9_0_15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29a0e60ffa9_0_151"/>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True or false: </a:t>
            </a:r>
            <a:r>
              <a:rPr lang="en-US" sz="3000">
                <a:solidFill>
                  <a:schemeClr val="dk1"/>
                </a:solidFill>
                <a:latin typeface="Calibri"/>
                <a:ea typeface="Calibri"/>
                <a:cs typeface="Calibri"/>
                <a:sym typeface="Calibri"/>
              </a:rPr>
              <a:t>Divergent boundaries are often found along mid-ocean ridges, where they create oceanic ridges. </a:t>
            </a:r>
            <a:endParaRPr b="1" i="0" sz="3000" u="none" cap="none" strike="noStrike">
              <a:solidFill>
                <a:srgbClr val="FF0000"/>
              </a:solidFill>
              <a:latin typeface="Calibri"/>
              <a:ea typeface="Calibri"/>
              <a:cs typeface="Calibri"/>
              <a:sym typeface="Calibri"/>
            </a:endParaRPr>
          </a:p>
        </p:txBody>
      </p:sp>
      <p:pic>
        <p:nvPicPr>
          <p:cNvPr id="323" name="Google Shape;323;g29a0e60ffa9_0_151"/>
          <p:cNvPicPr preferRelativeResize="0"/>
          <p:nvPr/>
        </p:nvPicPr>
        <p:blipFill>
          <a:blip r:embed="rId4">
            <a:alphaModFix/>
          </a:blip>
          <a:stretch>
            <a:fillRect/>
          </a:stretch>
        </p:blipFill>
        <p:spPr>
          <a:xfrm>
            <a:off x="2960475" y="2476250"/>
            <a:ext cx="5962650" cy="3590925"/>
          </a:xfrm>
          <a:prstGeom prst="rect">
            <a:avLst/>
          </a:prstGeom>
          <a:noFill/>
          <a:ln>
            <a:noFill/>
          </a:ln>
        </p:spPr>
      </p:pic>
      <p:sp>
        <p:nvSpPr>
          <p:cNvPr id="324" name="Google Shape;324;g29a0e60ffa9_0_151"/>
          <p:cNvSpPr txBox="1"/>
          <p:nvPr/>
        </p:nvSpPr>
        <p:spPr>
          <a:xfrm>
            <a:off x="844025" y="257065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descr="Questions" id="330" name="Google Shape;330;g2a61a022504_0_7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a61a022504_0_78"/>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True or false: Divergent boundaries are often found along mid-ocean ridges, where they create oceanic ridges. </a:t>
            </a:r>
            <a:endParaRPr b="1" i="0" sz="3000" u="none" cap="none" strike="noStrike">
              <a:solidFill>
                <a:srgbClr val="FF0000"/>
              </a:solidFill>
              <a:latin typeface="Calibri"/>
              <a:ea typeface="Calibri"/>
              <a:cs typeface="Calibri"/>
              <a:sym typeface="Calibri"/>
            </a:endParaRPr>
          </a:p>
        </p:txBody>
      </p:sp>
      <p:pic>
        <p:nvPicPr>
          <p:cNvPr id="332" name="Google Shape;332;g2a61a022504_0_78"/>
          <p:cNvPicPr preferRelativeResize="0"/>
          <p:nvPr/>
        </p:nvPicPr>
        <p:blipFill>
          <a:blip r:embed="rId4">
            <a:alphaModFix/>
          </a:blip>
          <a:stretch>
            <a:fillRect/>
          </a:stretch>
        </p:blipFill>
        <p:spPr>
          <a:xfrm>
            <a:off x="2960475" y="2476250"/>
            <a:ext cx="5962650" cy="3590925"/>
          </a:xfrm>
          <a:prstGeom prst="rect">
            <a:avLst/>
          </a:prstGeom>
          <a:noFill/>
          <a:ln>
            <a:noFill/>
          </a:ln>
        </p:spPr>
      </p:pic>
      <p:sp>
        <p:nvSpPr>
          <p:cNvPr id="333" name="Google Shape;333;g2a61a022504_0_78"/>
          <p:cNvSpPr txBox="1"/>
          <p:nvPr/>
        </p:nvSpPr>
        <p:spPr>
          <a:xfrm>
            <a:off x="844025" y="257065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
        <p:nvSpPr>
          <p:cNvPr id="334" name="Google Shape;334;g2a61a022504_0_78"/>
          <p:cNvSpPr/>
          <p:nvPr/>
        </p:nvSpPr>
        <p:spPr>
          <a:xfrm rot="-3188422">
            <a:off x="6291234" y="2692134"/>
            <a:ext cx="1005240" cy="255420"/>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5" name="Google Shape;335;g2a61a022504_0_78"/>
          <p:cNvSpPr txBox="1"/>
          <p:nvPr/>
        </p:nvSpPr>
        <p:spPr>
          <a:xfrm>
            <a:off x="7099125" y="2031550"/>
            <a:ext cx="18240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oceanic ridge</a:t>
            </a:r>
            <a:endParaRPr sz="22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descr="Questions" id="341" name="Google Shape;341;g29c31cddc2b_0_7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29c31cddc2b_0_76"/>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Divergent boundaries </a:t>
            </a:r>
            <a:r>
              <a:rPr lang="en-US" sz="3000">
                <a:solidFill>
                  <a:schemeClr val="dk1"/>
                </a:solidFill>
                <a:latin typeface="Calibri"/>
                <a:ea typeface="Calibri"/>
                <a:cs typeface="Calibri"/>
                <a:sym typeface="Calibri"/>
              </a:rPr>
              <a:t>can also occur on continents, leading to the formation of ____ _______.</a:t>
            </a:r>
            <a:endParaRPr b="1" i="0" sz="3000" u="none" cap="none" strike="noStrike">
              <a:solidFill>
                <a:srgbClr val="FF0000"/>
              </a:solidFill>
              <a:latin typeface="Calibri"/>
              <a:ea typeface="Calibri"/>
              <a:cs typeface="Calibri"/>
              <a:sym typeface="Calibri"/>
            </a:endParaRPr>
          </a:p>
        </p:txBody>
      </p:sp>
      <p:pic>
        <p:nvPicPr>
          <p:cNvPr id="343" name="Google Shape;343;g29c31cddc2b_0_76"/>
          <p:cNvPicPr preferRelativeResize="0"/>
          <p:nvPr/>
        </p:nvPicPr>
        <p:blipFill>
          <a:blip r:embed="rId4">
            <a:alphaModFix/>
          </a:blip>
          <a:stretch>
            <a:fillRect/>
          </a:stretch>
        </p:blipFill>
        <p:spPr>
          <a:xfrm>
            <a:off x="3626025" y="2487375"/>
            <a:ext cx="5255374" cy="3544300"/>
          </a:xfrm>
          <a:prstGeom prst="rect">
            <a:avLst/>
          </a:prstGeom>
          <a:noFill/>
          <a:ln>
            <a:noFill/>
          </a:ln>
        </p:spPr>
      </p:pic>
      <p:sp>
        <p:nvSpPr>
          <p:cNvPr id="344" name="Google Shape;344;g29c31cddc2b_0_76"/>
          <p:cNvSpPr txBox="1"/>
          <p:nvPr/>
        </p:nvSpPr>
        <p:spPr>
          <a:xfrm>
            <a:off x="772125" y="234600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rift valleys</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rim valleys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Questions" id="350" name="Google Shape;350;g2a61a022504_0_9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2a61a022504_0_90"/>
          <p:cNvSpPr txBox="1"/>
          <p:nvPr/>
        </p:nvSpPr>
        <p:spPr>
          <a:xfrm>
            <a:off x="506625" y="912450"/>
            <a:ext cx="8416500" cy="116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Divergent boundaries can also occur on continents, leading to the formation of ____ _______.</a:t>
            </a:r>
            <a:endParaRPr b="1" i="0" sz="3000" u="none" cap="none" strike="noStrike">
              <a:solidFill>
                <a:srgbClr val="FF0000"/>
              </a:solidFill>
              <a:latin typeface="Calibri"/>
              <a:ea typeface="Calibri"/>
              <a:cs typeface="Calibri"/>
              <a:sym typeface="Calibri"/>
            </a:endParaRPr>
          </a:p>
        </p:txBody>
      </p:sp>
      <p:pic>
        <p:nvPicPr>
          <p:cNvPr id="352" name="Google Shape;352;g2a61a022504_0_90"/>
          <p:cNvPicPr preferRelativeResize="0"/>
          <p:nvPr/>
        </p:nvPicPr>
        <p:blipFill>
          <a:blip r:embed="rId4">
            <a:alphaModFix/>
          </a:blip>
          <a:stretch>
            <a:fillRect/>
          </a:stretch>
        </p:blipFill>
        <p:spPr>
          <a:xfrm>
            <a:off x="3626025" y="2487375"/>
            <a:ext cx="5255374" cy="3544300"/>
          </a:xfrm>
          <a:prstGeom prst="rect">
            <a:avLst/>
          </a:prstGeom>
          <a:noFill/>
          <a:ln>
            <a:noFill/>
          </a:ln>
        </p:spPr>
      </p:pic>
      <p:sp>
        <p:nvSpPr>
          <p:cNvPr id="353" name="Google Shape;353;g2a61a022504_0_90"/>
          <p:cNvSpPr txBox="1"/>
          <p:nvPr/>
        </p:nvSpPr>
        <p:spPr>
          <a:xfrm>
            <a:off x="772125" y="2346000"/>
            <a:ext cx="3189600" cy="26262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rift valleys</a:t>
            </a:r>
            <a:endParaRPr b="0"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rim valleys</a:t>
            </a:r>
            <a:endParaRPr b="0" i="0" sz="3200" u="none" cap="none" strike="noStrike">
              <a:solidFill>
                <a:schemeClr val="dk1"/>
              </a:solidFill>
              <a:latin typeface="Calibri"/>
              <a:ea typeface="Calibri"/>
              <a:cs typeface="Calibri"/>
              <a:sym typeface="Calibri"/>
            </a:endParaRPr>
          </a:p>
        </p:txBody>
      </p:sp>
      <p:sp>
        <p:nvSpPr>
          <p:cNvPr id="354" name="Google Shape;354;g2a61a022504_0_90"/>
          <p:cNvSpPr/>
          <p:nvPr/>
        </p:nvSpPr>
        <p:spPr>
          <a:xfrm rot="-10150646">
            <a:off x="2833890" y="4897149"/>
            <a:ext cx="2815172" cy="255352"/>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5" name="Google Shape;355;g2a61a022504_0_90"/>
          <p:cNvSpPr txBox="1"/>
          <p:nvPr/>
        </p:nvSpPr>
        <p:spPr>
          <a:xfrm>
            <a:off x="1495025" y="4433100"/>
            <a:ext cx="12669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rift valley</a:t>
            </a:r>
            <a:endParaRPr sz="2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936c336ece_0_30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936c336ece_0_300"/>
          <p:cNvSpPr txBox="1"/>
          <p:nvPr/>
        </p:nvSpPr>
        <p:spPr>
          <a:xfrm>
            <a:off x="722555"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happens when tectonic plates shift?</a:t>
            </a:r>
            <a:endParaRPr b="0" i="0" sz="1400" u="none" cap="none" strike="noStrike">
              <a:solidFill>
                <a:srgbClr val="000000"/>
              </a:solidFill>
              <a:latin typeface="Arial"/>
              <a:ea typeface="Arial"/>
              <a:cs typeface="Arial"/>
              <a:sym typeface="Arial"/>
            </a:endParaRPr>
          </a:p>
        </p:txBody>
      </p:sp>
      <p:pic>
        <p:nvPicPr>
          <p:cNvPr id="136" name="Google Shape;136;g2936c336ece_0_300"/>
          <p:cNvPicPr preferRelativeResize="0"/>
          <p:nvPr/>
        </p:nvPicPr>
        <p:blipFill>
          <a:blip r:embed="rId4">
            <a:alphaModFix/>
          </a:blip>
          <a:stretch>
            <a:fillRect/>
          </a:stretch>
        </p:blipFill>
        <p:spPr>
          <a:xfrm>
            <a:off x="576900" y="1620075"/>
            <a:ext cx="7990201" cy="47611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Artificial Intelligence" id="361" name="Google Shape;361;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62" name="Google Shape;362;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2936c336ece_0_1"/>
          <p:cNvSpPr txBox="1"/>
          <p:nvPr/>
        </p:nvSpPr>
        <p:spPr>
          <a:xfrm>
            <a:off x="1369300" y="146275"/>
            <a:ext cx="7213500" cy="15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lang="en-US" sz="2900">
                <a:solidFill>
                  <a:schemeClr val="dk1"/>
                </a:solidFill>
                <a:latin typeface="Calibri"/>
                <a:ea typeface="Calibri"/>
                <a:cs typeface="Calibri"/>
                <a:sym typeface="Calibri"/>
              </a:rPr>
              <a:t>This is an example of a divergent boundary in the ocean. The plates are moving away from each other. </a:t>
            </a:r>
            <a:endParaRPr b="0" i="0" sz="2900" u="none" cap="none" strike="noStrike">
              <a:solidFill>
                <a:srgbClr val="000000"/>
              </a:solidFill>
              <a:latin typeface="Arial"/>
              <a:ea typeface="Arial"/>
              <a:cs typeface="Arial"/>
              <a:sym typeface="Arial"/>
            </a:endParaRPr>
          </a:p>
        </p:txBody>
      </p:sp>
      <p:sp>
        <p:nvSpPr>
          <p:cNvPr descr="Artificial Intelligence" id="369" name="Google Shape;369;g2936c336ece_0_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70" name="Google Shape;370;g2936c336ece_0_1"/>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id="371" name="Google Shape;371;g2936c336ece_0_1"/>
          <p:cNvPicPr preferRelativeResize="0"/>
          <p:nvPr/>
        </p:nvPicPr>
        <p:blipFill>
          <a:blip r:embed="rId5">
            <a:alphaModFix/>
          </a:blip>
          <a:stretch>
            <a:fillRect/>
          </a:stretch>
        </p:blipFill>
        <p:spPr>
          <a:xfrm>
            <a:off x="1823775" y="1579450"/>
            <a:ext cx="5360524" cy="4560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2936c336ece_0_8"/>
          <p:cNvSpPr txBox="1"/>
          <p:nvPr/>
        </p:nvSpPr>
        <p:spPr>
          <a:xfrm>
            <a:off x="1055700" y="601800"/>
            <a:ext cx="7032600" cy="15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Calibri"/>
              <a:buNone/>
            </a:pPr>
            <a:r>
              <a:rPr lang="en-US" sz="2900">
                <a:latin typeface="Calibri"/>
                <a:ea typeface="Calibri"/>
                <a:cs typeface="Calibri"/>
                <a:sym typeface="Calibri"/>
              </a:rPr>
              <a:t>This is an example of a divergent boundary on land. Again, the plates are moving away from each other.</a:t>
            </a:r>
            <a:endParaRPr b="0" i="0" sz="2900" u="none" cap="none" strike="noStrike">
              <a:solidFill>
                <a:srgbClr val="000000"/>
              </a:solidFill>
              <a:latin typeface="Calibri"/>
              <a:ea typeface="Calibri"/>
              <a:cs typeface="Calibri"/>
              <a:sym typeface="Calibri"/>
            </a:endParaRPr>
          </a:p>
        </p:txBody>
      </p:sp>
      <p:sp>
        <p:nvSpPr>
          <p:cNvPr descr="Artificial Intelligence" id="378" name="Google Shape;378;g2936c336ece_0_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79" name="Google Shape;379;g2936c336ece_0_8"/>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pic>
        <p:nvPicPr>
          <p:cNvPr id="380" name="Google Shape;380;g2936c336ece_0_8"/>
          <p:cNvPicPr preferRelativeResize="0"/>
          <p:nvPr/>
        </p:nvPicPr>
        <p:blipFill>
          <a:blip r:embed="rId5">
            <a:alphaModFix/>
          </a:blip>
          <a:stretch>
            <a:fillRect/>
          </a:stretch>
        </p:blipFill>
        <p:spPr>
          <a:xfrm>
            <a:off x="1714500" y="2790100"/>
            <a:ext cx="5715000" cy="2609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descr="Artificial Intelligence" id="386" name="Google Shape;386;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7" name="Google Shape;387;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descr="Artificial Intelligence" id="393" name="Google Shape;393;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94" name="Google Shape;394;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95" name="Google Shape;395;g25e11802ac4_0_864"/>
          <p:cNvSpPr txBox="1"/>
          <p:nvPr/>
        </p:nvSpPr>
        <p:spPr>
          <a:xfrm>
            <a:off x="644750" y="626350"/>
            <a:ext cx="79041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lang="en-US" sz="3000">
                <a:solidFill>
                  <a:schemeClr val="dk1"/>
                </a:solidFill>
                <a:latin typeface="Calibri"/>
                <a:ea typeface="Calibri"/>
                <a:cs typeface="Calibri"/>
                <a:sym typeface="Calibri"/>
              </a:rPr>
              <a:t>This is a non-example of a divergent boundary. Here, the plates are moving towards each other.</a:t>
            </a:r>
            <a:endParaRPr b="0" i="0" sz="3000" u="none" cap="none" strike="noStrike">
              <a:solidFill>
                <a:srgbClr val="000000"/>
              </a:solidFill>
              <a:latin typeface="Arial"/>
              <a:ea typeface="Arial"/>
              <a:cs typeface="Arial"/>
              <a:sym typeface="Arial"/>
            </a:endParaRPr>
          </a:p>
        </p:txBody>
      </p:sp>
      <p:pic>
        <p:nvPicPr>
          <p:cNvPr id="396" name="Google Shape;396;g25e11802ac4_0_864"/>
          <p:cNvPicPr preferRelativeResize="0"/>
          <p:nvPr/>
        </p:nvPicPr>
        <p:blipFill>
          <a:blip r:embed="rId5">
            <a:alphaModFix/>
          </a:blip>
          <a:stretch>
            <a:fillRect/>
          </a:stretch>
        </p:blipFill>
        <p:spPr>
          <a:xfrm>
            <a:off x="1926000" y="2361225"/>
            <a:ext cx="5341600" cy="34907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descr="Artificial Intelligence" id="402" name="Google Shape;402;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03" name="Google Shape;403;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04" name="Google Shape;404;g25e11802ac4_0_780"/>
          <p:cNvSpPr txBox="1"/>
          <p:nvPr/>
        </p:nvSpPr>
        <p:spPr>
          <a:xfrm>
            <a:off x="267300" y="517550"/>
            <a:ext cx="8609400" cy="1470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2400"/>
              <a:buFont typeface="Arial"/>
              <a:buNone/>
            </a:pPr>
            <a:r>
              <a:rPr lang="en-US" sz="3000">
                <a:latin typeface="Calibri"/>
                <a:ea typeface="Calibri"/>
                <a:cs typeface="Calibri"/>
                <a:sym typeface="Calibri"/>
              </a:rPr>
              <a:t>This is another non-example of a divergent boundary. Here, the plates are sliding </a:t>
            </a:r>
            <a:r>
              <a:rPr lang="en-US" sz="3000" u="sng">
                <a:latin typeface="Calibri"/>
                <a:ea typeface="Calibri"/>
                <a:cs typeface="Calibri"/>
                <a:sym typeface="Calibri"/>
              </a:rPr>
              <a:t>along or past</a:t>
            </a:r>
            <a:r>
              <a:rPr lang="en-US" sz="3000">
                <a:latin typeface="Calibri"/>
                <a:ea typeface="Calibri"/>
                <a:cs typeface="Calibri"/>
                <a:sym typeface="Calibri"/>
              </a:rPr>
              <a:t> each other and not </a:t>
            </a:r>
            <a:r>
              <a:rPr lang="en-US" sz="3000" u="sng">
                <a:latin typeface="Calibri"/>
                <a:ea typeface="Calibri"/>
                <a:cs typeface="Calibri"/>
                <a:sym typeface="Calibri"/>
              </a:rPr>
              <a:t>away</a:t>
            </a:r>
            <a:r>
              <a:rPr lang="en-US" sz="3000">
                <a:latin typeface="Calibri"/>
                <a:ea typeface="Calibri"/>
                <a:cs typeface="Calibri"/>
                <a:sym typeface="Calibri"/>
              </a:rPr>
              <a:t> from each other.</a:t>
            </a:r>
            <a:endParaRPr b="0" i="0" sz="3000" u="none" cap="none" strike="noStrike">
              <a:solidFill>
                <a:srgbClr val="000000"/>
              </a:solidFill>
              <a:latin typeface="Calibri"/>
              <a:ea typeface="Calibri"/>
              <a:cs typeface="Calibri"/>
              <a:sym typeface="Calibri"/>
            </a:endParaRPr>
          </a:p>
        </p:txBody>
      </p:sp>
      <p:pic>
        <p:nvPicPr>
          <p:cNvPr id="405" name="Google Shape;405;g25e11802ac4_0_780"/>
          <p:cNvPicPr preferRelativeResize="0"/>
          <p:nvPr/>
        </p:nvPicPr>
        <p:blipFill>
          <a:blip r:embed="rId5">
            <a:alphaModFix/>
          </a:blip>
          <a:stretch>
            <a:fillRect/>
          </a:stretch>
        </p:blipFill>
        <p:spPr>
          <a:xfrm>
            <a:off x="1657350" y="2724050"/>
            <a:ext cx="5829300" cy="3143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descr="Questions" id="411" name="Google Shape;411;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936c336ece_0_209"/>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is an example of a </a:t>
            </a:r>
            <a:r>
              <a:rPr lang="en-US" sz="3600">
                <a:solidFill>
                  <a:schemeClr val="dk1"/>
                </a:solidFill>
                <a:latin typeface="Calibri"/>
                <a:ea typeface="Calibri"/>
                <a:cs typeface="Calibri"/>
                <a:sym typeface="Calibri"/>
              </a:rPr>
              <a:t>divergent boundary</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418" name="Google Shape;418;g2936c336ece_0_20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9" name="Google Shape;419;g2936c336ece_0_209"/>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20" name="Google Shape;420;g2936c336ece_0_209"/>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21" name="Google Shape;421;g2936c336ece_0_209"/>
          <p:cNvPicPr preferRelativeResize="0"/>
          <p:nvPr/>
        </p:nvPicPr>
        <p:blipFill>
          <a:blip r:embed="rId5">
            <a:alphaModFix/>
          </a:blip>
          <a:stretch>
            <a:fillRect/>
          </a:stretch>
        </p:blipFill>
        <p:spPr>
          <a:xfrm>
            <a:off x="508063" y="2796538"/>
            <a:ext cx="3580325" cy="2537576"/>
          </a:xfrm>
          <a:prstGeom prst="rect">
            <a:avLst/>
          </a:prstGeom>
          <a:noFill/>
          <a:ln>
            <a:noFill/>
          </a:ln>
        </p:spPr>
      </p:pic>
      <p:pic>
        <p:nvPicPr>
          <p:cNvPr id="422" name="Google Shape;422;g2936c336ece_0_209"/>
          <p:cNvPicPr preferRelativeResize="0"/>
          <p:nvPr/>
        </p:nvPicPr>
        <p:blipFill>
          <a:blip r:embed="rId6">
            <a:alphaModFix/>
          </a:blip>
          <a:stretch>
            <a:fillRect/>
          </a:stretch>
        </p:blipFill>
        <p:spPr>
          <a:xfrm>
            <a:off x="5010888" y="2806225"/>
            <a:ext cx="3580324" cy="25182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a61a022504_0_106"/>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Which is an example of a </a:t>
            </a:r>
            <a:r>
              <a:rPr lang="en-US" sz="3600">
                <a:solidFill>
                  <a:schemeClr val="dk1"/>
                </a:solidFill>
                <a:latin typeface="Calibri"/>
                <a:ea typeface="Calibri"/>
                <a:cs typeface="Calibri"/>
                <a:sym typeface="Calibri"/>
              </a:rPr>
              <a:t>divergent boundary</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descr="Questions" id="429" name="Google Shape;429;g2a61a022504_0_10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0" name="Google Shape;430;g2a61a022504_0_106"/>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31" name="Google Shape;431;g2a61a022504_0_106"/>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32" name="Google Shape;432;g2a61a022504_0_106"/>
          <p:cNvPicPr preferRelativeResize="0"/>
          <p:nvPr/>
        </p:nvPicPr>
        <p:blipFill>
          <a:blip r:embed="rId5">
            <a:alphaModFix/>
          </a:blip>
          <a:stretch>
            <a:fillRect/>
          </a:stretch>
        </p:blipFill>
        <p:spPr>
          <a:xfrm>
            <a:off x="508063" y="2796538"/>
            <a:ext cx="3580325" cy="2537576"/>
          </a:xfrm>
          <a:prstGeom prst="rect">
            <a:avLst/>
          </a:prstGeom>
          <a:noFill/>
          <a:ln>
            <a:noFill/>
          </a:ln>
        </p:spPr>
      </p:pic>
      <p:pic>
        <p:nvPicPr>
          <p:cNvPr id="433" name="Google Shape;433;g2a61a022504_0_106"/>
          <p:cNvPicPr preferRelativeResize="0"/>
          <p:nvPr/>
        </p:nvPicPr>
        <p:blipFill>
          <a:blip r:embed="rId6">
            <a:alphaModFix/>
          </a:blip>
          <a:stretch>
            <a:fillRect/>
          </a:stretch>
        </p:blipFill>
        <p:spPr>
          <a:xfrm>
            <a:off x="5010888" y="2806225"/>
            <a:ext cx="3580324" cy="2518224"/>
          </a:xfrm>
          <a:prstGeom prst="rect">
            <a:avLst/>
          </a:prstGeom>
          <a:noFill/>
          <a:ln>
            <a:noFill/>
          </a:ln>
        </p:spPr>
      </p:pic>
      <p:sp>
        <p:nvSpPr>
          <p:cNvPr id="434" name="Google Shape;434;g2a61a022504_0_106"/>
          <p:cNvSpPr/>
          <p:nvPr/>
        </p:nvSpPr>
        <p:spPr>
          <a:xfrm>
            <a:off x="4618100" y="1561125"/>
            <a:ext cx="4365900" cy="51567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descr="Artificial Intelligence" id="440" name="Google Shape;440;g2a61a022504_0_119"/>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1" name="Google Shape;441;g2a61a022504_0_119"/>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a61a022504_0_125"/>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7600"/>
              <a:t>Divergent Boundary</a:t>
            </a:r>
            <a:endParaRPr sz="2400"/>
          </a:p>
        </p:txBody>
      </p:sp>
      <p:sp>
        <p:nvSpPr>
          <p:cNvPr descr="Artificial Intelligence" id="448" name="Google Shape;448;g2a61a022504_0_12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9" name="Google Shape;449;g2a61a022504_0_125"/>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50" name="Google Shape;450;g2a61a022504_0_125"/>
          <p:cNvCxnSpPr/>
          <p:nvPr/>
        </p:nvCxnSpPr>
        <p:spPr>
          <a:xfrm>
            <a:off x="2214697" y="1976261"/>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10"/>
              </a:srgbClr>
            </a:outerShdw>
          </a:effectLst>
        </p:spPr>
      </p:cxnSp>
      <p:sp>
        <p:nvSpPr>
          <p:cNvPr id="451" name="Google Shape;451;g2a61a022504_0_125"/>
          <p:cNvSpPr txBox="1"/>
          <p:nvPr/>
        </p:nvSpPr>
        <p:spPr>
          <a:xfrm>
            <a:off x="1364050" y="4000650"/>
            <a:ext cx="1701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a:t>
            </a:r>
            <a:r>
              <a:rPr lang="en-US" sz="3500">
                <a:solidFill>
                  <a:schemeClr val="dk1"/>
                </a:solidFill>
                <a:latin typeface="Calibri"/>
                <a:ea typeface="Calibri"/>
                <a:cs typeface="Calibri"/>
                <a:sym typeface="Calibri"/>
              </a:rPr>
              <a:t>root</a:t>
            </a:r>
            <a:r>
              <a:rPr b="0" i="0" lang="en-US" sz="3500" u="none" cap="none" strike="noStrike">
                <a:solidFill>
                  <a:schemeClr val="dk1"/>
                </a:solidFill>
                <a:latin typeface="Calibri"/>
                <a:ea typeface="Calibri"/>
                <a:cs typeface="Calibri"/>
                <a:sym typeface="Calibri"/>
              </a:rPr>
              <a:t>)</a:t>
            </a:r>
            <a:endParaRPr b="0" i="0" sz="3500" u="none" cap="none" strike="noStrike">
              <a:solidFill>
                <a:srgbClr val="000000"/>
              </a:solidFill>
              <a:latin typeface="Arial"/>
              <a:ea typeface="Arial"/>
              <a:cs typeface="Arial"/>
              <a:sym typeface="Arial"/>
            </a:endParaRPr>
          </a:p>
        </p:txBody>
      </p:sp>
      <p:cxnSp>
        <p:nvCxnSpPr>
          <p:cNvPr id="452" name="Google Shape;452;g2a61a022504_0_125"/>
          <p:cNvCxnSpPr/>
          <p:nvPr/>
        </p:nvCxnSpPr>
        <p:spPr>
          <a:xfrm>
            <a:off x="3919397" y="1976261"/>
            <a:ext cx="0" cy="1702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10"/>
              </a:srgbClr>
            </a:outerShdw>
          </a:effectLst>
        </p:spPr>
      </p:cxnSp>
      <p:sp>
        <p:nvSpPr>
          <p:cNvPr id="453" name="Google Shape;453;g2a61a022504_0_125"/>
          <p:cNvSpPr txBox="1"/>
          <p:nvPr/>
        </p:nvSpPr>
        <p:spPr>
          <a:xfrm>
            <a:off x="2989250" y="4000650"/>
            <a:ext cx="1860300" cy="6309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a:t>
            </a:r>
            <a:r>
              <a:rPr lang="en-US" sz="3500">
                <a:solidFill>
                  <a:schemeClr val="dk1"/>
                </a:solidFill>
                <a:latin typeface="Calibri"/>
                <a:ea typeface="Calibri"/>
                <a:cs typeface="Calibri"/>
                <a:sym typeface="Calibri"/>
              </a:rPr>
              <a:t>suffix</a:t>
            </a:r>
            <a:r>
              <a:rPr b="0" i="0" lang="en-US" sz="3500" u="none" cap="none" strike="noStrike">
                <a:solidFill>
                  <a:schemeClr val="dk1"/>
                </a:solidFill>
                <a:latin typeface="Calibri"/>
                <a:ea typeface="Calibri"/>
                <a:cs typeface="Calibri"/>
                <a:sym typeface="Calibri"/>
              </a:rPr>
              <a:t>)</a:t>
            </a:r>
            <a:endParaRPr b="0" i="0" sz="35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a61a022504_0_136"/>
          <p:cNvSpPr txBox="1"/>
          <p:nvPr/>
        </p:nvSpPr>
        <p:spPr>
          <a:xfrm>
            <a:off x="735230" y="1278652"/>
            <a:ext cx="78183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Divergent Boundary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6400"/>
              <a:buFont typeface="Arial"/>
              <a:buNone/>
            </a:pPr>
            <a:r>
              <a:rPr b="1" lang="en-US" sz="6400">
                <a:solidFill>
                  <a:schemeClr val="dk1"/>
                </a:solidFill>
                <a:latin typeface="Calibri"/>
                <a:ea typeface="Calibri"/>
                <a:cs typeface="Calibri"/>
                <a:sym typeface="Calibri"/>
              </a:rPr>
              <a:t>   		Divergent</a:t>
            </a:r>
            <a:endParaRPr b="0" i="0" sz="6400" u="none" cap="none" strike="noStrike">
              <a:solidFill>
                <a:schemeClr val="dk1"/>
              </a:solidFill>
              <a:latin typeface="Calibri"/>
              <a:ea typeface="Calibri"/>
              <a:cs typeface="Calibri"/>
              <a:sym typeface="Calibri"/>
            </a:endParaRPr>
          </a:p>
        </p:txBody>
      </p:sp>
      <p:cxnSp>
        <p:nvCxnSpPr>
          <p:cNvPr id="460" name="Google Shape;460;g2a61a022504_0_136"/>
          <p:cNvCxnSpPr/>
          <p:nvPr/>
        </p:nvCxnSpPr>
        <p:spPr>
          <a:xfrm flipH="1">
            <a:off x="3377375" y="2273500"/>
            <a:ext cx="213000" cy="73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61" name="Google Shape;461;g2a61a022504_0_136"/>
          <p:cNvSpPr txBox="1"/>
          <p:nvPr/>
        </p:nvSpPr>
        <p:spPr>
          <a:xfrm>
            <a:off x="1554850" y="5524400"/>
            <a:ext cx="37920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separate or move away</a:t>
            </a:r>
            <a:endParaRPr b="0" i="0" sz="2800" u="none" cap="none" strike="noStrike">
              <a:solidFill>
                <a:schemeClr val="dk1"/>
              </a:solidFill>
              <a:latin typeface="Calibri"/>
              <a:ea typeface="Calibri"/>
              <a:cs typeface="Calibri"/>
              <a:sym typeface="Calibri"/>
            </a:endParaRPr>
          </a:p>
        </p:txBody>
      </p:sp>
      <p:cxnSp>
        <p:nvCxnSpPr>
          <p:cNvPr id="462" name="Google Shape;462;g2a61a022504_0_136"/>
          <p:cNvCxnSpPr/>
          <p:nvPr/>
        </p:nvCxnSpPr>
        <p:spPr>
          <a:xfrm flipH="1">
            <a:off x="3335000" y="4605400"/>
            <a:ext cx="11400" cy="731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63" name="Google Shape;463;g2a61a022504_0_136"/>
          <p:cNvSpPr/>
          <p:nvPr/>
        </p:nvSpPr>
        <p:spPr>
          <a:xfrm>
            <a:off x="2022850" y="3199500"/>
            <a:ext cx="2856000" cy="12183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64" name="Google Shape;464;g2a61a022504_0_13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65" name="Google Shape;465;g2a61a022504_0_136"/>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a61a022504_0_257"/>
          <p:cNvSpPr txBox="1"/>
          <p:nvPr/>
        </p:nvSpPr>
        <p:spPr>
          <a:xfrm>
            <a:off x="735230" y="1278652"/>
            <a:ext cx="78183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Divergent Boundary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6400"/>
              <a:buFont typeface="Arial"/>
              <a:buNone/>
            </a:pPr>
            <a:r>
              <a:rPr b="1" lang="en-US" sz="6400">
                <a:solidFill>
                  <a:schemeClr val="dk1"/>
                </a:solidFill>
                <a:latin typeface="Calibri"/>
                <a:ea typeface="Calibri"/>
                <a:cs typeface="Calibri"/>
                <a:sym typeface="Calibri"/>
              </a:rPr>
              <a:t>   		Divergent</a:t>
            </a:r>
            <a:endParaRPr b="0" i="0" sz="6400" u="none" cap="none" strike="noStrike">
              <a:solidFill>
                <a:schemeClr val="dk1"/>
              </a:solidFill>
              <a:latin typeface="Calibri"/>
              <a:ea typeface="Calibri"/>
              <a:cs typeface="Calibri"/>
              <a:sym typeface="Calibri"/>
            </a:endParaRPr>
          </a:p>
        </p:txBody>
      </p:sp>
      <p:cxnSp>
        <p:nvCxnSpPr>
          <p:cNvPr id="472" name="Google Shape;472;g2a61a022504_0_257"/>
          <p:cNvCxnSpPr/>
          <p:nvPr/>
        </p:nvCxnSpPr>
        <p:spPr>
          <a:xfrm flipH="1">
            <a:off x="3377375" y="2273500"/>
            <a:ext cx="213000" cy="73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73" name="Google Shape;473;g2a61a022504_0_257"/>
          <p:cNvSpPr txBox="1"/>
          <p:nvPr/>
        </p:nvSpPr>
        <p:spPr>
          <a:xfrm>
            <a:off x="4916625" y="5229600"/>
            <a:ext cx="37920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a quality of</a:t>
            </a:r>
            <a:endParaRPr b="0" i="0" sz="2800" u="none" cap="none" strike="noStrike">
              <a:solidFill>
                <a:schemeClr val="dk1"/>
              </a:solidFill>
              <a:latin typeface="Calibri"/>
              <a:ea typeface="Calibri"/>
              <a:cs typeface="Calibri"/>
              <a:sym typeface="Calibri"/>
            </a:endParaRPr>
          </a:p>
        </p:txBody>
      </p:sp>
      <p:cxnSp>
        <p:nvCxnSpPr>
          <p:cNvPr id="474" name="Google Shape;474;g2a61a022504_0_257"/>
          <p:cNvCxnSpPr/>
          <p:nvPr/>
        </p:nvCxnSpPr>
        <p:spPr>
          <a:xfrm>
            <a:off x="5172950" y="4437325"/>
            <a:ext cx="871200" cy="681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860"/>
              </a:srgbClr>
            </a:outerShdw>
          </a:effectLst>
        </p:spPr>
      </p:cxnSp>
      <p:sp>
        <p:nvSpPr>
          <p:cNvPr id="475" name="Google Shape;475;g2a61a022504_0_257"/>
          <p:cNvSpPr/>
          <p:nvPr/>
        </p:nvSpPr>
        <p:spPr>
          <a:xfrm>
            <a:off x="4308850" y="3337550"/>
            <a:ext cx="1567500" cy="9888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76" name="Google Shape;476;g2a61a022504_0_25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77" name="Google Shape;477;g2a61a022504_0_257"/>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a61a022504_0_158"/>
          <p:cNvSpPr txBox="1"/>
          <p:nvPr/>
        </p:nvSpPr>
        <p:spPr>
          <a:xfrm>
            <a:off x="399011" y="1188217"/>
            <a:ext cx="8478900" cy="3047700"/>
          </a:xfrm>
          <a:prstGeom prst="rect">
            <a:avLst/>
          </a:prstGeom>
          <a:noFill/>
          <a:ln>
            <a:noFill/>
          </a:ln>
        </p:spPr>
        <p:txBody>
          <a:bodyPr anchorCtr="0" anchor="t" bIns="45700" lIns="91425" spcFirstLastPara="1" rIns="91425" wrap="square" tIns="45700">
            <a:spAutoFit/>
          </a:bodyPr>
          <a:lstStyle/>
          <a:p>
            <a:pPr indent="45720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    ent Boundary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Divergent Boundary</a:t>
            </a:r>
            <a:endParaRPr b="0" i="0" sz="1400" u="none" cap="none" strike="noStrike">
              <a:solidFill>
                <a:srgbClr val="000000"/>
              </a:solidFill>
              <a:latin typeface="Arial"/>
              <a:ea typeface="Arial"/>
              <a:cs typeface="Arial"/>
              <a:sym typeface="Arial"/>
            </a:endParaRPr>
          </a:p>
        </p:txBody>
      </p:sp>
      <p:sp>
        <p:nvSpPr>
          <p:cNvPr id="484" name="Google Shape;484;g2a61a022504_0_158"/>
          <p:cNvSpPr txBox="1"/>
          <p:nvPr/>
        </p:nvSpPr>
        <p:spPr>
          <a:xfrm>
            <a:off x="1487250" y="5294825"/>
            <a:ext cx="6339900" cy="954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a boundary that has the quality of separating</a:t>
            </a:r>
            <a:endParaRPr b="0" i="0" sz="1400" u="none" cap="none" strike="noStrike">
              <a:solidFill>
                <a:srgbClr val="000000"/>
              </a:solidFill>
              <a:latin typeface="Arial"/>
              <a:ea typeface="Arial"/>
              <a:cs typeface="Arial"/>
              <a:sym typeface="Arial"/>
            </a:endParaRPr>
          </a:p>
        </p:txBody>
      </p:sp>
      <p:sp>
        <p:nvSpPr>
          <p:cNvPr id="485" name="Google Shape;485;g2a61a022504_0_158"/>
          <p:cNvSpPr/>
          <p:nvPr/>
        </p:nvSpPr>
        <p:spPr>
          <a:xfrm>
            <a:off x="4386075" y="4235209"/>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86" name="Google Shape;486;g2a61a022504_0_15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87" name="Google Shape;487;g2a61a022504_0_158"/>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88" name="Google Shape;488;g2a61a022504_0_158"/>
          <p:cNvSpPr/>
          <p:nvPr/>
        </p:nvSpPr>
        <p:spPr>
          <a:xfrm>
            <a:off x="3363142" y="1428188"/>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descr="Questions" id="494" name="Google Shape;494;g2a61a022504_0_168"/>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a61a022504_0_173"/>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a:t>
            </a:r>
            <a:r>
              <a:rPr lang="en-US" sz="3600">
                <a:solidFill>
                  <a:schemeClr val="dk1"/>
                </a:solidFill>
                <a:latin typeface="Calibri"/>
                <a:ea typeface="Calibri"/>
                <a:cs typeface="Calibri"/>
                <a:sym typeface="Calibri"/>
              </a:rPr>
              <a:t>divergent boundary</a:t>
            </a:r>
            <a:r>
              <a:rPr b="0" i="0" lang="en-US" sz="3600" u="none" cap="none" strike="noStrike">
                <a:solidFill>
                  <a:schemeClr val="dk1"/>
                </a:solidFill>
                <a:latin typeface="Calibri"/>
                <a:ea typeface="Calibri"/>
                <a:cs typeface="Calibri"/>
                <a:sym typeface="Calibri"/>
              </a:rPr>
              <a:t>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501" name="Google Shape;501;g2a61a022504_0_17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2a61a022504_0_173"/>
          <p:cNvSpPr txBox="1"/>
          <p:nvPr/>
        </p:nvSpPr>
        <p:spPr>
          <a:xfrm>
            <a:off x="799941" y="2466426"/>
            <a:ext cx="75441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Divergent Boundary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Diverg   ent Boundary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503" name="Google Shape;503;g2a61a022504_0_173"/>
          <p:cNvCxnSpPr/>
          <p:nvPr/>
        </p:nvCxnSpPr>
        <p:spPr>
          <a:xfrm flipH="1">
            <a:off x="1987566" y="3474762"/>
            <a:ext cx="365100" cy="1127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50"/>
              </a:srgbClr>
            </a:outerShdw>
          </a:effectLst>
        </p:spPr>
      </p:cxnSp>
      <p:cxnSp>
        <p:nvCxnSpPr>
          <p:cNvPr id="504" name="Google Shape;504;g2a61a022504_0_173"/>
          <p:cNvCxnSpPr/>
          <p:nvPr/>
        </p:nvCxnSpPr>
        <p:spPr>
          <a:xfrm>
            <a:off x="3849766" y="3474762"/>
            <a:ext cx="132600" cy="1150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50"/>
              </a:srgbClr>
            </a:outerShdw>
          </a:effectLst>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11" name="Google Shape;511;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descr="Rewind" id="517" name="Google Shape;517;g2936c336ece_0_1288"/>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2936c336ece_0_1288"/>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sz="3000" u="sng">
                <a:solidFill>
                  <a:schemeClr val="dk1"/>
                </a:solidFill>
              </a:rPr>
              <a:t>Divergent Boundary</a:t>
            </a:r>
            <a:r>
              <a:rPr b="1" lang="en-US" sz="3000">
                <a:solidFill>
                  <a:schemeClr val="dk1"/>
                </a:solidFill>
              </a:rPr>
              <a:t>: </a:t>
            </a:r>
            <a:r>
              <a:rPr lang="en-US" sz="3000">
                <a:solidFill>
                  <a:schemeClr val="dk1"/>
                </a:solidFill>
              </a:rPr>
              <a:t>form when two tectonic plates move away from each other </a:t>
            </a:r>
            <a:endParaRPr sz="3000"/>
          </a:p>
        </p:txBody>
      </p:sp>
      <p:pic>
        <p:nvPicPr>
          <p:cNvPr id="519" name="Google Shape;519;g2936c336ece_0_1288"/>
          <p:cNvPicPr preferRelativeResize="0"/>
          <p:nvPr/>
        </p:nvPicPr>
        <p:blipFill>
          <a:blip r:embed="rId4">
            <a:alphaModFix/>
          </a:blip>
          <a:stretch>
            <a:fillRect/>
          </a:stretch>
        </p:blipFill>
        <p:spPr>
          <a:xfrm>
            <a:off x="1505850" y="2213675"/>
            <a:ext cx="6132301" cy="36799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6" name="Google Shape;526;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27" name="Google Shape;527;g25e11802ac4_0_1976"/>
          <p:cNvCxnSpPr>
            <a:stCxn id="528" idx="4"/>
            <a:endCxn id="525"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29" name="Google Shape;529;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30" name="Google Shape;530;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28" name="Google Shape;528;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37" name="Google Shape;537;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38" name="Google Shape;538;g25e11802ac4_0_1886"/>
          <p:cNvCxnSpPr>
            <a:stCxn id="539" idx="4"/>
            <a:endCxn id="53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40" name="Google Shape;540;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41" name="Google Shape;541;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39" name="Google Shape;539;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2" name="Google Shape;542;g25e11802ac4_0_1886"/>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Divergent Boundary</a:t>
            </a:r>
            <a:endParaRPr b="0" i="0" sz="700" u="none" cap="none" strike="noStrike">
              <a:solidFill>
                <a:srgbClr val="000000"/>
              </a:solidFill>
              <a:latin typeface="Arial"/>
              <a:ea typeface="Arial"/>
              <a:cs typeface="Arial"/>
              <a:sym typeface="Arial"/>
            </a:endParaRPr>
          </a:p>
        </p:txBody>
      </p:sp>
      <p:sp>
        <p:nvSpPr>
          <p:cNvPr id="543" name="Google Shape;543;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44" name="Google Shape;544;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45" name="Google Shape;545;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46" name="Google Shape;546;g25e11802ac4_0_1886"/>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divergent boundary</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47" name="Google Shape;547;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8" name="Google Shape;548;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9" name="Google Shape;549;g25e11802ac4_0_1886"/>
          <p:cNvCxnSpPr>
            <a:stCxn id="550" idx="4"/>
            <a:endCxn id="54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1" name="Google Shape;551;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2" name="Google Shape;552;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50" name="Google Shape;550;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936c336ece_0_739"/>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Crust</a:t>
            </a:r>
            <a:r>
              <a:rPr b="1" lang="en-US">
                <a:solidFill>
                  <a:schemeClr val="dk1"/>
                </a:solidFill>
              </a:rPr>
              <a:t>: </a:t>
            </a:r>
            <a:r>
              <a:rPr lang="en-US">
                <a:solidFill>
                  <a:schemeClr val="dk1"/>
                </a:solidFill>
              </a:rPr>
              <a:t>the outermost shell of the Earth</a:t>
            </a:r>
            <a:endParaRPr/>
          </a:p>
        </p:txBody>
      </p:sp>
      <p:sp>
        <p:nvSpPr>
          <p:cNvPr descr="Rewind" id="149" name="Google Shape;149;g2936c336ece_0_73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2936c336ece_0_739"/>
          <p:cNvPicPr preferRelativeResize="0"/>
          <p:nvPr/>
        </p:nvPicPr>
        <p:blipFill>
          <a:blip r:embed="rId4">
            <a:alphaModFix/>
          </a:blip>
          <a:stretch>
            <a:fillRect/>
          </a:stretch>
        </p:blipFill>
        <p:spPr>
          <a:xfrm>
            <a:off x="2347650" y="1915267"/>
            <a:ext cx="4448683" cy="44486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2928e35bcaa_0_616"/>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59" name="Google Shape;559;g2928e35bcaa_0_61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0" name="Google Shape;560;g2928e35bcaa_0_61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1" name="Google Shape;561;g2928e35bcaa_0_616"/>
          <p:cNvCxnSpPr>
            <a:stCxn id="562" idx="4"/>
            <a:endCxn id="55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3" name="Google Shape;563;g2928e35bcaa_0_61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4" name="Google Shape;564;g2928e35bcaa_0_61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2" name="Google Shape;562;g2928e35bcaa_0_61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5" name="Google Shape;565;g2928e35bcaa_0_616"/>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66" name="Google Shape;566;g2928e35bcaa_0_616"/>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67" name="Google Shape;567;g2928e35bcaa_0_616"/>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68" name="Google Shape;568;g2928e35bcaa_0_616"/>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69" name="Google Shape;569;g2928e35bcaa_0_616"/>
          <p:cNvPicPr preferRelativeResize="0"/>
          <p:nvPr/>
        </p:nvPicPr>
        <p:blipFill>
          <a:blip r:embed="rId3">
            <a:alphaModFix/>
          </a:blip>
          <a:stretch>
            <a:fillRect/>
          </a:stretch>
        </p:blipFill>
        <p:spPr>
          <a:xfrm>
            <a:off x="1107026" y="4351057"/>
            <a:ext cx="3143174" cy="1922467"/>
          </a:xfrm>
          <a:prstGeom prst="rect">
            <a:avLst/>
          </a:prstGeom>
          <a:noFill/>
          <a:ln>
            <a:noFill/>
          </a:ln>
        </p:spPr>
      </p:pic>
      <p:pic>
        <p:nvPicPr>
          <p:cNvPr id="570" name="Google Shape;570;g2928e35bcaa_0_616"/>
          <p:cNvPicPr preferRelativeResize="0"/>
          <p:nvPr/>
        </p:nvPicPr>
        <p:blipFill>
          <a:blip r:embed="rId4">
            <a:alphaModFix/>
          </a:blip>
          <a:stretch>
            <a:fillRect/>
          </a:stretch>
        </p:blipFill>
        <p:spPr>
          <a:xfrm>
            <a:off x="1107026" y="1892245"/>
            <a:ext cx="3143173" cy="1886205"/>
          </a:xfrm>
          <a:prstGeom prst="rect">
            <a:avLst/>
          </a:prstGeom>
          <a:noFill/>
          <a:ln>
            <a:noFill/>
          </a:ln>
        </p:spPr>
      </p:pic>
      <p:pic>
        <p:nvPicPr>
          <p:cNvPr id="571" name="Google Shape;571;g2928e35bcaa_0_616"/>
          <p:cNvPicPr preferRelativeResize="0"/>
          <p:nvPr/>
        </p:nvPicPr>
        <p:blipFill>
          <a:blip r:embed="rId5">
            <a:alphaModFix/>
          </a:blip>
          <a:stretch>
            <a:fillRect/>
          </a:stretch>
        </p:blipFill>
        <p:spPr>
          <a:xfrm>
            <a:off x="5510058" y="1896388"/>
            <a:ext cx="3335629" cy="1877920"/>
          </a:xfrm>
          <a:prstGeom prst="rect">
            <a:avLst/>
          </a:prstGeom>
          <a:noFill/>
          <a:ln>
            <a:noFill/>
          </a:ln>
        </p:spPr>
      </p:pic>
      <p:pic>
        <p:nvPicPr>
          <p:cNvPr id="572" name="Google Shape;572;g2928e35bcaa_0_616"/>
          <p:cNvPicPr preferRelativeResize="0"/>
          <p:nvPr/>
        </p:nvPicPr>
        <p:blipFill>
          <a:blip r:embed="rId6">
            <a:alphaModFix/>
          </a:blip>
          <a:stretch>
            <a:fillRect/>
          </a:stretch>
        </p:blipFill>
        <p:spPr>
          <a:xfrm>
            <a:off x="5516533" y="4226620"/>
            <a:ext cx="3322655" cy="217135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a61a022504_0_275"/>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79" name="Google Shape;579;g2a61a022504_0_27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0" name="Google Shape;580;g2a61a022504_0_27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81" name="Google Shape;581;g2a61a022504_0_275"/>
          <p:cNvCxnSpPr>
            <a:stCxn id="582" idx="4"/>
            <a:endCxn id="57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83" name="Google Shape;583;g2a61a022504_0_27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84" name="Google Shape;584;g2a61a022504_0_27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2" name="Google Shape;582;g2a61a022504_0_27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85" name="Google Shape;585;g2a61a022504_0_275"/>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86" name="Google Shape;586;g2a61a022504_0_275"/>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87" name="Google Shape;587;g2a61a022504_0_275"/>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88" name="Google Shape;588;g2a61a022504_0_275"/>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89" name="Google Shape;589;g2a61a022504_0_275"/>
          <p:cNvPicPr preferRelativeResize="0"/>
          <p:nvPr/>
        </p:nvPicPr>
        <p:blipFill>
          <a:blip r:embed="rId3">
            <a:alphaModFix/>
          </a:blip>
          <a:stretch>
            <a:fillRect/>
          </a:stretch>
        </p:blipFill>
        <p:spPr>
          <a:xfrm>
            <a:off x="1107026" y="4351057"/>
            <a:ext cx="3143174" cy="1922467"/>
          </a:xfrm>
          <a:prstGeom prst="rect">
            <a:avLst/>
          </a:prstGeom>
          <a:noFill/>
          <a:ln>
            <a:noFill/>
          </a:ln>
        </p:spPr>
      </p:pic>
      <p:pic>
        <p:nvPicPr>
          <p:cNvPr id="590" name="Google Shape;590;g2a61a022504_0_275"/>
          <p:cNvPicPr preferRelativeResize="0"/>
          <p:nvPr/>
        </p:nvPicPr>
        <p:blipFill>
          <a:blip r:embed="rId4">
            <a:alphaModFix/>
          </a:blip>
          <a:stretch>
            <a:fillRect/>
          </a:stretch>
        </p:blipFill>
        <p:spPr>
          <a:xfrm>
            <a:off x="1107026" y="1892245"/>
            <a:ext cx="3143173" cy="1886205"/>
          </a:xfrm>
          <a:prstGeom prst="rect">
            <a:avLst/>
          </a:prstGeom>
          <a:noFill/>
          <a:ln>
            <a:noFill/>
          </a:ln>
        </p:spPr>
      </p:pic>
      <p:pic>
        <p:nvPicPr>
          <p:cNvPr id="591" name="Google Shape;591;g2a61a022504_0_275"/>
          <p:cNvPicPr preferRelativeResize="0"/>
          <p:nvPr/>
        </p:nvPicPr>
        <p:blipFill>
          <a:blip r:embed="rId5">
            <a:alphaModFix/>
          </a:blip>
          <a:stretch>
            <a:fillRect/>
          </a:stretch>
        </p:blipFill>
        <p:spPr>
          <a:xfrm>
            <a:off x="5510058" y="1896388"/>
            <a:ext cx="3335629" cy="1877920"/>
          </a:xfrm>
          <a:prstGeom prst="rect">
            <a:avLst/>
          </a:prstGeom>
          <a:noFill/>
          <a:ln>
            <a:noFill/>
          </a:ln>
        </p:spPr>
      </p:pic>
      <p:pic>
        <p:nvPicPr>
          <p:cNvPr id="592" name="Google Shape;592;g2a61a022504_0_275"/>
          <p:cNvPicPr preferRelativeResize="0"/>
          <p:nvPr/>
        </p:nvPicPr>
        <p:blipFill>
          <a:blip r:embed="rId6">
            <a:alphaModFix/>
          </a:blip>
          <a:stretch>
            <a:fillRect/>
          </a:stretch>
        </p:blipFill>
        <p:spPr>
          <a:xfrm>
            <a:off x="5516533" y="4226620"/>
            <a:ext cx="3322655" cy="2171355"/>
          </a:xfrm>
          <a:prstGeom prst="rect">
            <a:avLst/>
          </a:prstGeom>
          <a:noFill/>
          <a:ln>
            <a:noFill/>
          </a:ln>
        </p:spPr>
      </p:pic>
      <p:sp>
        <p:nvSpPr>
          <p:cNvPr id="593" name="Google Shape;593;g2a61a022504_0_275"/>
          <p:cNvSpPr/>
          <p:nvPr/>
        </p:nvSpPr>
        <p:spPr>
          <a:xfrm>
            <a:off x="459625" y="1719851"/>
            <a:ext cx="4318200" cy="2121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0" name="Google Shape;600;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1" name="Google Shape;601;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2" name="Google Shape;602;g25e11802ac4_0_2108"/>
          <p:cNvCxnSpPr>
            <a:stCxn id="603" idx="4"/>
            <a:endCxn id="60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04" name="Google Shape;604;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05" name="Google Shape;605;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03" name="Google Shape;603;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6" name="Google Shape;606;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07" name="Google Shape;607;g25e11802ac4_0_2108"/>
          <p:cNvCxnSpPr>
            <a:stCxn id="608" idx="4"/>
            <a:endCxn id="59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09" name="Google Shape;609;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10" name="Google Shape;610;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08" name="Google Shape;608;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1" name="Google Shape;611;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12" name="Google Shape;612;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13" name="Google Shape;613;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14" name="Google Shape;614;g25e11802ac4_0_2108"/>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Divergent Boundary</a:t>
            </a:r>
            <a:endParaRPr b="0" i="0" sz="700" u="none" cap="none" strike="noStrike">
              <a:solidFill>
                <a:srgbClr val="000000"/>
              </a:solidFill>
              <a:latin typeface="Arial"/>
              <a:ea typeface="Arial"/>
              <a:cs typeface="Arial"/>
              <a:sym typeface="Arial"/>
            </a:endParaRPr>
          </a:p>
        </p:txBody>
      </p:sp>
      <p:sp>
        <p:nvSpPr>
          <p:cNvPr id="615" name="Google Shape;615;g25e11802ac4_0_2108"/>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divergent boundary</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16" name="Google Shape;616;g25e11802ac4_0_2108"/>
          <p:cNvPicPr preferRelativeResize="0"/>
          <p:nvPr/>
        </p:nvPicPr>
        <p:blipFill>
          <a:blip r:embed="rId3">
            <a:alphaModFix/>
          </a:blip>
          <a:stretch>
            <a:fillRect/>
          </a:stretch>
        </p:blipFill>
        <p:spPr>
          <a:xfrm>
            <a:off x="5880750" y="1174050"/>
            <a:ext cx="2678026" cy="16070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2928e35bcaa_0_7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3" name="Google Shape;623;g2928e35bcaa_0_7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4" name="Google Shape;624;g2928e35bcaa_0_736"/>
          <p:cNvCxnSpPr>
            <a:stCxn id="625" idx="4"/>
            <a:endCxn id="6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6" name="Google Shape;626;g2928e35bcaa_0_7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7" name="Google Shape;627;g2928e35bcaa_0_7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5" name="Google Shape;625;g2928e35bcaa_0_7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28" name="Google Shape;628;g2928e35bcaa_0_736"/>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9" name="Google Shape;629;g2928e35bcaa_0_736"/>
          <p:cNvSpPr txBox="1"/>
          <p:nvPr/>
        </p:nvSpPr>
        <p:spPr>
          <a:xfrm>
            <a:off x="1073532" y="53777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Forms when two tectonic plates create a mountain</a:t>
            </a:r>
            <a:r>
              <a:rPr b="0" i="0" lang="en-US" sz="2400" u="none" cap="none" strike="noStrike">
                <a:solidFill>
                  <a:srgbClr val="434343"/>
                </a:solidFill>
                <a:latin typeface="Helvetica Neue Light"/>
                <a:ea typeface="Helvetica Neue Light"/>
                <a:cs typeface="Helvetica Neue Light"/>
                <a:sym typeface="Helvetica Neue Light"/>
              </a:rPr>
              <a:t>  </a:t>
            </a:r>
            <a:endParaRPr b="0" i="0" sz="1400" u="none" cap="none" strike="noStrike">
              <a:solidFill>
                <a:srgbClr val="434343"/>
              </a:solidFill>
              <a:latin typeface="Arial"/>
              <a:ea typeface="Arial"/>
              <a:cs typeface="Arial"/>
              <a:sym typeface="Arial"/>
            </a:endParaRPr>
          </a:p>
        </p:txBody>
      </p:sp>
      <p:sp>
        <p:nvSpPr>
          <p:cNvPr id="630" name="Google Shape;630;g2928e35bcaa_0_736"/>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toward each other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1" name="Google Shape;631;g2928e35bcaa_0_736"/>
          <p:cNvSpPr txBox="1"/>
          <p:nvPr/>
        </p:nvSpPr>
        <p:spPr>
          <a:xfrm>
            <a:off x="1073532" y="420517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along or past each other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2" name="Google Shape;632;g2928e35bcaa_0_736"/>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33" name="Google Shape;633;g2928e35bcaa_0_736"/>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34" name="Google Shape;634;g2928e35bcaa_0_736"/>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35" name="Google Shape;635;g2928e35bcaa_0_736"/>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36" name="Google Shape;636;g2928e35bcaa_0_736"/>
          <p:cNvSpPr txBox="1"/>
          <p:nvPr/>
        </p:nvSpPr>
        <p:spPr>
          <a:xfrm>
            <a:off x="1073532" y="30326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away from each other</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g2a61a022504_0_29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3" name="Google Shape;643;g2a61a022504_0_29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4" name="Google Shape;644;g2a61a022504_0_299"/>
          <p:cNvCxnSpPr>
            <a:stCxn id="645" idx="4"/>
            <a:endCxn id="64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6" name="Google Shape;646;g2a61a022504_0_29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g2a61a022504_0_29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5" name="Google Shape;645;g2a61a022504_0_29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48" name="Google Shape;648;g2a61a022504_0_299"/>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9" name="Google Shape;649;g2a61a022504_0_299"/>
          <p:cNvSpPr txBox="1"/>
          <p:nvPr/>
        </p:nvSpPr>
        <p:spPr>
          <a:xfrm>
            <a:off x="1073532" y="53777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Forms when two tectonic plates create a mountain</a:t>
            </a:r>
            <a:r>
              <a:rPr b="0" i="0" lang="en-US" sz="2400" u="none" cap="none" strike="noStrike">
                <a:solidFill>
                  <a:srgbClr val="434343"/>
                </a:solidFill>
                <a:latin typeface="Helvetica Neue Light"/>
                <a:ea typeface="Helvetica Neue Light"/>
                <a:cs typeface="Helvetica Neue Light"/>
                <a:sym typeface="Helvetica Neue Light"/>
              </a:rPr>
              <a:t>  </a:t>
            </a:r>
            <a:endParaRPr b="0" i="0" sz="1400" u="none" cap="none" strike="noStrike">
              <a:solidFill>
                <a:srgbClr val="434343"/>
              </a:solidFill>
              <a:latin typeface="Arial"/>
              <a:ea typeface="Arial"/>
              <a:cs typeface="Arial"/>
              <a:sym typeface="Arial"/>
            </a:endParaRPr>
          </a:p>
        </p:txBody>
      </p:sp>
      <p:sp>
        <p:nvSpPr>
          <p:cNvPr id="650" name="Google Shape;650;g2a61a022504_0_299"/>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toward each other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1" name="Google Shape;651;g2a61a022504_0_299"/>
          <p:cNvSpPr txBox="1"/>
          <p:nvPr/>
        </p:nvSpPr>
        <p:spPr>
          <a:xfrm>
            <a:off x="1073532" y="4205171"/>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along or past each other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2" name="Google Shape;652;g2a61a022504_0_299"/>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53" name="Google Shape;653;g2a61a022504_0_299"/>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54" name="Google Shape;654;g2a61a022504_0_299"/>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55" name="Google Shape;655;g2a61a022504_0_299"/>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56" name="Google Shape;656;g2a61a022504_0_299"/>
          <p:cNvSpPr txBox="1"/>
          <p:nvPr/>
        </p:nvSpPr>
        <p:spPr>
          <a:xfrm>
            <a:off x="1073532" y="3032608"/>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Forms when two tectonic plates move away from each other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57" name="Google Shape;657;g2a61a022504_0_299"/>
          <p:cNvSpPr/>
          <p:nvPr/>
        </p:nvSpPr>
        <p:spPr>
          <a:xfrm>
            <a:off x="289675" y="3032600"/>
            <a:ext cx="8382600" cy="831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5" name="Google Shape;665;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6" name="Google Shape;666;g25e11802ac4_0_2343"/>
          <p:cNvCxnSpPr>
            <a:stCxn id="667" idx="4"/>
            <a:endCxn id="66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8" name="Google Shape;668;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9" name="Google Shape;669;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7" name="Google Shape;667;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0" name="Google Shape;670;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71" name="Google Shape;671;g25e11802ac4_0_2343"/>
          <p:cNvCxnSpPr>
            <a:stCxn id="672" idx="4"/>
            <a:endCxn id="66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73" name="Google Shape;673;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74" name="Google Shape;674;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72" name="Google Shape;672;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5" name="Google Shape;675;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76" name="Google Shape;676;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77" name="Google Shape;677;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78" name="Google Shape;678;g25e11802ac4_0_2343"/>
          <p:cNvSpPr txBox="1"/>
          <p:nvPr/>
        </p:nvSpPr>
        <p:spPr>
          <a:xfrm>
            <a:off x="569525" y="1625113"/>
            <a:ext cx="3943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Forms when two tectonic plates move away from each other</a:t>
            </a:r>
            <a:endParaRPr b="0" i="0" sz="2400" u="none" cap="none" strike="noStrike">
              <a:solidFill>
                <a:srgbClr val="000000"/>
              </a:solidFill>
              <a:latin typeface="Arial"/>
              <a:ea typeface="Arial"/>
              <a:cs typeface="Arial"/>
              <a:sym typeface="Arial"/>
            </a:endParaRPr>
          </a:p>
        </p:txBody>
      </p:sp>
      <p:sp>
        <p:nvSpPr>
          <p:cNvPr id="679" name="Google Shape;679;g25e11802ac4_0_2343"/>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Divergent Boundary</a:t>
            </a:r>
            <a:endParaRPr b="0" i="0" sz="700" u="none" cap="none" strike="noStrike">
              <a:solidFill>
                <a:srgbClr val="000000"/>
              </a:solidFill>
              <a:latin typeface="Arial"/>
              <a:ea typeface="Arial"/>
              <a:cs typeface="Arial"/>
              <a:sym typeface="Arial"/>
            </a:endParaRPr>
          </a:p>
        </p:txBody>
      </p:sp>
      <p:sp>
        <p:nvSpPr>
          <p:cNvPr id="680" name="Google Shape;680;g25e11802ac4_0_2343"/>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divergent boundary</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681" name="Google Shape;681;g25e11802ac4_0_2343"/>
          <p:cNvPicPr preferRelativeResize="0"/>
          <p:nvPr/>
        </p:nvPicPr>
        <p:blipFill>
          <a:blip r:embed="rId3">
            <a:alphaModFix/>
          </a:blip>
          <a:stretch>
            <a:fillRect/>
          </a:stretch>
        </p:blipFill>
        <p:spPr>
          <a:xfrm>
            <a:off x="5880750" y="1174050"/>
            <a:ext cx="2678026" cy="16070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2928e35bcaa_0_91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8" name="Google Shape;688;g2928e35bcaa_0_91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9" name="Google Shape;689;g2928e35bcaa_0_915"/>
          <p:cNvCxnSpPr>
            <a:stCxn id="690" idx="4"/>
            <a:endCxn id="68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1" name="Google Shape;691;g2928e35bcaa_0_91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2" name="Google Shape;692;g2928e35bcaa_0_91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0" name="Google Shape;690;g2928e35bcaa_0_91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3" name="Google Shape;693;g2928e35bcaa_0_915"/>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694" name="Google Shape;694;g2928e35bcaa_0_915"/>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island in the ocean</a:t>
            </a:r>
            <a:endParaRPr b="0" i="0" sz="1400" u="none" cap="none" strike="noStrike">
              <a:solidFill>
                <a:srgbClr val="434343"/>
              </a:solidFill>
              <a:latin typeface="Arial"/>
              <a:ea typeface="Arial"/>
              <a:cs typeface="Arial"/>
              <a:sym typeface="Arial"/>
            </a:endParaRPr>
          </a:p>
        </p:txBody>
      </p:sp>
      <p:sp>
        <p:nvSpPr>
          <p:cNvPr id="695" name="Google Shape;695;g2928e35bcaa_0_915"/>
          <p:cNvSpPr txBox="1"/>
          <p:nvPr/>
        </p:nvSpPr>
        <p:spPr>
          <a:xfrm>
            <a:off x="1090682" y="4149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volcano</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6" name="Google Shape;696;g2928e35bcaa_0_915"/>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7" name="Google Shape;697;g2928e35bcaa_0_915"/>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mountain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8" name="Google Shape;698;g2928e35bcaa_0_915"/>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99" name="Google Shape;699;g2928e35bcaa_0_915"/>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00" name="Google Shape;700;g2928e35bcaa_0_915"/>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01" name="Google Shape;701;g2928e35bcaa_0_915"/>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02" name="Google Shape;702;g2928e35bcaa_0_915"/>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A ridge in the ocean </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g2a61a022504_0_32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9" name="Google Shape;709;g2a61a022504_0_32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0" name="Google Shape;710;g2a61a022504_0_322"/>
          <p:cNvCxnSpPr>
            <a:stCxn id="711" idx="4"/>
            <a:endCxn id="70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2" name="Google Shape;712;g2a61a022504_0_32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3" name="Google Shape;713;g2a61a022504_0_32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1" name="Google Shape;711;g2a61a022504_0_32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14" name="Google Shape;714;g2a61a022504_0_322"/>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divergent boundary</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715" name="Google Shape;715;g2a61a022504_0_322"/>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island in the ocean</a:t>
            </a:r>
            <a:endParaRPr b="0" i="0" sz="1400" u="none" cap="none" strike="noStrike">
              <a:solidFill>
                <a:srgbClr val="434343"/>
              </a:solidFill>
              <a:latin typeface="Arial"/>
              <a:ea typeface="Arial"/>
              <a:cs typeface="Arial"/>
              <a:sym typeface="Arial"/>
            </a:endParaRPr>
          </a:p>
        </p:txBody>
      </p:sp>
      <p:sp>
        <p:nvSpPr>
          <p:cNvPr id="716" name="Google Shape;716;g2a61a022504_0_322"/>
          <p:cNvSpPr txBox="1"/>
          <p:nvPr/>
        </p:nvSpPr>
        <p:spPr>
          <a:xfrm>
            <a:off x="1090682" y="41495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volcano</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7" name="Google Shape;717;g2a61a022504_0_322"/>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8" name="Google Shape;718;g2a61a022504_0_322"/>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mountain</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19" name="Google Shape;719;g2a61a022504_0_322"/>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20" name="Google Shape;720;g2a61a022504_0_322"/>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21" name="Google Shape;721;g2a61a022504_0_322"/>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22" name="Google Shape;722;g2a61a022504_0_32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23" name="Google Shape;723;g2a61a022504_0_322"/>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latin typeface="Helvetica Neue Light"/>
                <a:ea typeface="Helvetica Neue Light"/>
                <a:cs typeface="Helvetica Neue Light"/>
                <a:sym typeface="Helvetica Neue Light"/>
              </a:rPr>
              <a:t>A ridge in the ocean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4" name="Google Shape;724;g2a61a022504_0_322"/>
          <p:cNvSpPr/>
          <p:nvPr/>
        </p:nvSpPr>
        <p:spPr>
          <a:xfrm>
            <a:off x="393325" y="2873900"/>
            <a:ext cx="38244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1" name="Google Shape;731;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2" name="Google Shape;732;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3" name="Google Shape;733;g25e11802ac4_0_2511"/>
          <p:cNvCxnSpPr>
            <a:stCxn id="734" idx="4"/>
            <a:endCxn id="73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5" name="Google Shape;735;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6" name="Google Shape;736;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4" name="Google Shape;734;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7" name="Google Shape;737;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38" name="Google Shape;738;g25e11802ac4_0_2511"/>
          <p:cNvCxnSpPr>
            <a:stCxn id="739" idx="4"/>
            <a:endCxn id="73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40" name="Google Shape;740;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41" name="Google Shape;741;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39" name="Google Shape;739;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2" name="Google Shape;742;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43" name="Google Shape;743;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44" name="Google Shape;744;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45" name="Google Shape;745;g25e11802ac4_0_2511"/>
          <p:cNvSpPr txBox="1"/>
          <p:nvPr/>
        </p:nvSpPr>
        <p:spPr>
          <a:xfrm>
            <a:off x="569525" y="4918300"/>
            <a:ext cx="3943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A ridge in the ocean</a:t>
            </a:r>
            <a:endParaRPr b="0" i="0" sz="2400" u="none" cap="none" strike="noStrike">
              <a:solidFill>
                <a:srgbClr val="000000"/>
              </a:solidFill>
              <a:latin typeface="Arial"/>
              <a:ea typeface="Arial"/>
              <a:cs typeface="Arial"/>
              <a:sym typeface="Arial"/>
            </a:endParaRPr>
          </a:p>
        </p:txBody>
      </p:sp>
      <p:sp>
        <p:nvSpPr>
          <p:cNvPr id="746" name="Google Shape;746;g25e11802ac4_0_2511"/>
          <p:cNvSpPr txBox="1"/>
          <p:nvPr/>
        </p:nvSpPr>
        <p:spPr>
          <a:xfrm>
            <a:off x="569525" y="1625113"/>
            <a:ext cx="3943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Forms when two tectonic plates move away from each other</a:t>
            </a:r>
            <a:endParaRPr b="0" i="0" sz="2400" u="none" cap="none" strike="noStrike">
              <a:solidFill>
                <a:srgbClr val="000000"/>
              </a:solidFill>
              <a:latin typeface="Arial"/>
              <a:ea typeface="Arial"/>
              <a:cs typeface="Arial"/>
              <a:sym typeface="Arial"/>
            </a:endParaRPr>
          </a:p>
        </p:txBody>
      </p:sp>
      <p:sp>
        <p:nvSpPr>
          <p:cNvPr id="747" name="Google Shape;747;g25e11802ac4_0_2511"/>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Divergent Boundary</a:t>
            </a:r>
            <a:endParaRPr b="0" i="0" sz="700" u="none" cap="none" strike="noStrike">
              <a:solidFill>
                <a:srgbClr val="000000"/>
              </a:solidFill>
              <a:latin typeface="Arial"/>
              <a:ea typeface="Arial"/>
              <a:cs typeface="Arial"/>
              <a:sym typeface="Arial"/>
            </a:endParaRPr>
          </a:p>
        </p:txBody>
      </p:sp>
      <p:sp>
        <p:nvSpPr>
          <p:cNvPr id="748" name="Google Shape;748;g25e11802ac4_0_2511"/>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divergent boundary</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pic>
        <p:nvPicPr>
          <p:cNvPr id="749" name="Google Shape;749;g25e11802ac4_0_2511"/>
          <p:cNvPicPr preferRelativeResize="0"/>
          <p:nvPr/>
        </p:nvPicPr>
        <p:blipFill>
          <a:blip r:embed="rId3">
            <a:alphaModFix/>
          </a:blip>
          <a:stretch>
            <a:fillRect/>
          </a:stretch>
        </p:blipFill>
        <p:spPr>
          <a:xfrm>
            <a:off x="5880750" y="1174050"/>
            <a:ext cx="2678026" cy="16070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6" name="Google Shape;756;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7" name="Google Shape;757;g25e11802ac4_0_2536"/>
          <p:cNvCxnSpPr>
            <a:stCxn id="758" idx="4"/>
            <a:endCxn id="75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9" name="Google Shape;759;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0" name="Google Shape;760;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8" name="Google Shape;758;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1" name="Google Shape;761;g25e11802ac4_0_2536"/>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i="1" lang="en-US" sz="2600">
                <a:latin typeface="Calibri"/>
                <a:ea typeface="Calibri"/>
                <a:cs typeface="Calibri"/>
                <a:sym typeface="Calibri"/>
              </a:rPr>
              <a:t>divergent boundary</a:t>
            </a:r>
            <a:r>
              <a:rPr b="0" i="1" lang="en-US" sz="2600" u="none" cap="none" strike="noStrike">
                <a:solidFill>
                  <a:srgbClr val="000000"/>
                </a:solidFill>
                <a:latin typeface="Calibri"/>
                <a:ea typeface="Calibri"/>
                <a:cs typeface="Calibri"/>
                <a:sym typeface="Calibri"/>
              </a:rPr>
              <a:t> 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62" name="Google Shape;762;g25e11802ac4_0_2536"/>
          <p:cNvSpPr txBox="1"/>
          <p:nvPr/>
        </p:nvSpPr>
        <p:spPr>
          <a:xfrm>
            <a:off x="976407" y="540849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Divergent boundaries give the Earth warmth</a:t>
            </a:r>
            <a:endParaRPr b="0" i="0" sz="1200" u="none" cap="none" strike="noStrike">
              <a:solidFill>
                <a:srgbClr val="434343"/>
              </a:solidFill>
              <a:latin typeface="Arial"/>
              <a:ea typeface="Arial"/>
              <a:cs typeface="Arial"/>
              <a:sym typeface="Arial"/>
            </a:endParaRPr>
          </a:p>
        </p:txBody>
      </p:sp>
      <p:sp>
        <p:nvSpPr>
          <p:cNvPr id="763" name="Google Shape;763;g25e11802ac4_0_2536"/>
          <p:cNvSpPr txBox="1"/>
          <p:nvPr/>
        </p:nvSpPr>
        <p:spPr>
          <a:xfrm>
            <a:off x="976407" y="1579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give food to plants.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4" name="Google Shape;764;g25e11802ac4_0_2536"/>
          <p:cNvSpPr txBox="1"/>
          <p:nvPr/>
        </p:nvSpPr>
        <p:spPr>
          <a:xfrm>
            <a:off x="976400" y="4154951"/>
            <a:ext cx="7977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help the Earth look the way that it does.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65" name="Google Shape;765;g25e11802ac4_0_2536"/>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66" name="Google Shape;766;g25e11802ac4_0_2536"/>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67" name="Google Shape;767;g25e11802ac4_0_2536"/>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68" name="Google Shape;768;g25e11802ac4_0_2536"/>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69" name="Google Shape;769;g25e11802ac4_0_2536"/>
          <p:cNvSpPr txBox="1"/>
          <p:nvPr/>
        </p:nvSpPr>
        <p:spPr>
          <a:xfrm>
            <a:off x="976407" y="2867071"/>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give food to animals.</a:t>
            </a:r>
            <a:endParaRPr b="0" i="0" sz="2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936c336ece_0_655"/>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Mantle</a:t>
            </a:r>
            <a:r>
              <a:rPr b="1" lang="en-US">
                <a:solidFill>
                  <a:schemeClr val="dk1"/>
                </a:solidFill>
              </a:rPr>
              <a:t>: </a:t>
            </a:r>
            <a:r>
              <a:rPr lang="en-US">
                <a:solidFill>
                  <a:schemeClr val="dk1"/>
                </a:solidFill>
              </a:rPr>
              <a:t>the layer of rock between the crust and the outer core</a:t>
            </a:r>
            <a:endParaRPr/>
          </a:p>
        </p:txBody>
      </p:sp>
      <p:sp>
        <p:nvSpPr>
          <p:cNvPr descr="Rewind" id="157" name="Google Shape;157;g2936c336ece_0_65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g2936c336ece_0_655"/>
          <p:cNvPicPr preferRelativeResize="0"/>
          <p:nvPr/>
        </p:nvPicPr>
        <p:blipFill>
          <a:blip r:embed="rId4">
            <a:alphaModFix/>
          </a:blip>
          <a:stretch>
            <a:fillRect/>
          </a:stretch>
        </p:blipFill>
        <p:spPr>
          <a:xfrm>
            <a:off x="2600788" y="2628025"/>
            <a:ext cx="3942425" cy="39424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g2a61a022504_0_34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6" name="Google Shape;776;g2a61a022504_0_34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77" name="Google Shape;777;g2a61a022504_0_347"/>
          <p:cNvCxnSpPr>
            <a:stCxn id="778" idx="4"/>
            <a:endCxn id="77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9" name="Google Shape;779;g2a61a022504_0_34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0" name="Google Shape;780;g2a61a022504_0_34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78" name="Google Shape;778;g2a61a022504_0_34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81" name="Google Shape;781;g2a61a022504_0_347"/>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i="1" lang="en-US" sz="2600">
                <a:latin typeface="Calibri"/>
                <a:ea typeface="Calibri"/>
                <a:cs typeface="Calibri"/>
                <a:sym typeface="Calibri"/>
              </a:rPr>
              <a:t>divergent boundary</a:t>
            </a:r>
            <a:r>
              <a:rPr b="0" i="1" lang="en-US" sz="2600" u="none" cap="none" strike="noStrike">
                <a:solidFill>
                  <a:srgbClr val="000000"/>
                </a:solidFill>
                <a:latin typeface="Calibri"/>
                <a:ea typeface="Calibri"/>
                <a:cs typeface="Calibri"/>
                <a:sym typeface="Calibri"/>
              </a:rPr>
              <a:t> 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82" name="Google Shape;782;g2a61a022504_0_347"/>
          <p:cNvSpPr txBox="1"/>
          <p:nvPr/>
        </p:nvSpPr>
        <p:spPr>
          <a:xfrm>
            <a:off x="976407" y="5408490"/>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343"/>
                </a:solidFill>
                <a:latin typeface="Helvetica Neue Light"/>
                <a:ea typeface="Helvetica Neue Light"/>
                <a:cs typeface="Helvetica Neue Light"/>
                <a:sym typeface="Helvetica Neue Light"/>
              </a:rPr>
              <a:t>Divergent boundaries give the Earth warmth</a:t>
            </a:r>
            <a:endParaRPr b="0" i="0" sz="1200" u="none" cap="none" strike="noStrike">
              <a:solidFill>
                <a:srgbClr val="434343"/>
              </a:solidFill>
              <a:latin typeface="Arial"/>
              <a:ea typeface="Arial"/>
              <a:cs typeface="Arial"/>
              <a:sym typeface="Arial"/>
            </a:endParaRPr>
          </a:p>
        </p:txBody>
      </p:sp>
      <p:sp>
        <p:nvSpPr>
          <p:cNvPr id="783" name="Google Shape;783;g2a61a022504_0_347"/>
          <p:cNvSpPr txBox="1"/>
          <p:nvPr/>
        </p:nvSpPr>
        <p:spPr>
          <a:xfrm>
            <a:off x="976407" y="1579208"/>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give food to plants.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4" name="Google Shape;784;g2a61a022504_0_347"/>
          <p:cNvSpPr txBox="1"/>
          <p:nvPr/>
        </p:nvSpPr>
        <p:spPr>
          <a:xfrm>
            <a:off x="976400" y="4154951"/>
            <a:ext cx="79770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help the Earth look the way that it does.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85" name="Google Shape;785;g2a61a022504_0_347"/>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86" name="Google Shape;786;g2a61a022504_0_347"/>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87" name="Google Shape;787;g2a61a022504_0_347"/>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88" name="Google Shape;788;g2a61a022504_0_347"/>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89" name="Google Shape;789;g2a61a022504_0_347"/>
          <p:cNvSpPr txBox="1"/>
          <p:nvPr/>
        </p:nvSpPr>
        <p:spPr>
          <a:xfrm>
            <a:off x="976407" y="2867071"/>
            <a:ext cx="78741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Divergent boundaries give food to animals.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90" name="Google Shape;790;g2a61a022504_0_347"/>
          <p:cNvSpPr/>
          <p:nvPr/>
        </p:nvSpPr>
        <p:spPr>
          <a:xfrm>
            <a:off x="393325" y="3810875"/>
            <a:ext cx="8217000" cy="961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7" name="Google Shape;797;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98" name="Google Shape;798;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99" name="Google Shape;799;g25e11802ac4_0_2649"/>
          <p:cNvCxnSpPr>
            <a:stCxn id="800" idx="4"/>
            <a:endCxn id="79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1" name="Google Shape;801;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2" name="Google Shape;802;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0" name="Google Shape;800;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3" name="Google Shape;803;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04" name="Google Shape;804;g25e11802ac4_0_2649"/>
          <p:cNvCxnSpPr>
            <a:stCxn id="805" idx="4"/>
            <a:endCxn id="796"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06" name="Google Shape;806;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07" name="Google Shape;807;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05" name="Google Shape;805;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8" name="Google Shape;808;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09" name="Google Shape;809;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10" name="Google Shape;810;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11" name="Google Shape;811;g25e11802ac4_0_2649"/>
          <p:cNvSpPr txBox="1"/>
          <p:nvPr/>
        </p:nvSpPr>
        <p:spPr>
          <a:xfrm>
            <a:off x="4571975" y="4763300"/>
            <a:ext cx="4040400" cy="8619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Divergent boundaries help the Earth look the way that it does.  </a:t>
            </a:r>
            <a:endParaRPr b="0" i="0" sz="2200" u="none" cap="none" strike="noStrike">
              <a:solidFill>
                <a:schemeClr val="dk1"/>
              </a:solidFill>
              <a:latin typeface="Calibri"/>
              <a:ea typeface="Calibri"/>
              <a:cs typeface="Calibri"/>
              <a:sym typeface="Calibri"/>
            </a:endParaRPr>
          </a:p>
        </p:txBody>
      </p:sp>
      <p:sp>
        <p:nvSpPr>
          <p:cNvPr id="812" name="Google Shape;812;g25e11802ac4_0_2649"/>
          <p:cNvSpPr txBox="1"/>
          <p:nvPr/>
        </p:nvSpPr>
        <p:spPr>
          <a:xfrm>
            <a:off x="569525" y="4918300"/>
            <a:ext cx="3943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A ridge in the ocean</a:t>
            </a:r>
            <a:endParaRPr b="0" i="0" sz="2400" u="none" cap="none" strike="noStrike">
              <a:solidFill>
                <a:srgbClr val="000000"/>
              </a:solidFill>
              <a:latin typeface="Arial"/>
              <a:ea typeface="Arial"/>
              <a:cs typeface="Arial"/>
              <a:sym typeface="Arial"/>
            </a:endParaRPr>
          </a:p>
        </p:txBody>
      </p:sp>
      <p:sp>
        <p:nvSpPr>
          <p:cNvPr id="813" name="Google Shape;813;g25e11802ac4_0_2649"/>
          <p:cNvSpPr txBox="1"/>
          <p:nvPr/>
        </p:nvSpPr>
        <p:spPr>
          <a:xfrm>
            <a:off x="569525" y="1625113"/>
            <a:ext cx="39432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Forms when two tectonic plates move away from each other</a:t>
            </a:r>
            <a:endParaRPr b="0" i="0" sz="2400" u="none" cap="none" strike="noStrike">
              <a:solidFill>
                <a:srgbClr val="000000"/>
              </a:solidFill>
              <a:latin typeface="Arial"/>
              <a:ea typeface="Arial"/>
              <a:cs typeface="Arial"/>
              <a:sym typeface="Arial"/>
            </a:endParaRPr>
          </a:p>
        </p:txBody>
      </p:sp>
      <p:sp>
        <p:nvSpPr>
          <p:cNvPr id="814" name="Google Shape;814;g25e11802ac4_0_2649"/>
          <p:cNvSpPr txBox="1"/>
          <p:nvPr/>
        </p:nvSpPr>
        <p:spPr>
          <a:xfrm>
            <a:off x="2990050" y="3109708"/>
            <a:ext cx="31638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Divergent Boundary</a:t>
            </a:r>
            <a:endParaRPr b="0" i="0" sz="700" u="none" cap="none" strike="noStrike">
              <a:solidFill>
                <a:srgbClr val="000000"/>
              </a:solidFill>
              <a:latin typeface="Arial"/>
              <a:ea typeface="Arial"/>
              <a:cs typeface="Arial"/>
              <a:sym typeface="Arial"/>
            </a:endParaRPr>
          </a:p>
        </p:txBody>
      </p:sp>
      <p:pic>
        <p:nvPicPr>
          <p:cNvPr id="815" name="Google Shape;815;g25e11802ac4_0_2649"/>
          <p:cNvPicPr preferRelativeResize="0"/>
          <p:nvPr/>
        </p:nvPicPr>
        <p:blipFill>
          <a:blip r:embed="rId3">
            <a:alphaModFix/>
          </a:blip>
          <a:stretch>
            <a:fillRect/>
          </a:stretch>
        </p:blipFill>
        <p:spPr>
          <a:xfrm>
            <a:off x="5880750" y="1174050"/>
            <a:ext cx="2678026" cy="1607074"/>
          </a:xfrm>
          <a:prstGeom prst="rect">
            <a:avLst/>
          </a:prstGeom>
          <a:noFill/>
          <a:ln>
            <a:noFill/>
          </a:ln>
        </p:spPr>
      </p:pic>
      <p:sp>
        <p:nvSpPr>
          <p:cNvPr id="816" name="Google Shape;816;g25e11802ac4_0_2649"/>
          <p:cNvSpPr txBox="1"/>
          <p:nvPr/>
        </p:nvSpPr>
        <p:spPr>
          <a:xfrm>
            <a:off x="4182625" y="5889250"/>
            <a:ext cx="4504200" cy="615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divergent boundary</a:t>
            </a:r>
            <a:endParaRPr sz="1700">
              <a:latin typeface="Helvetica Neue Light"/>
              <a:ea typeface="Helvetica Neue Light"/>
              <a:cs typeface="Helvetica Neue Light"/>
              <a:sym typeface="Helvetica Neue Light"/>
            </a:endParaRPr>
          </a:p>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23" name="Google Shape;823;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descr="Rewind" id="829" name="Google Shape;829;g29a0e60ffa9_0_363"/>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29a0e60ffa9_0_363"/>
          <p:cNvSpPr txBox="1"/>
          <p:nvPr>
            <p:ph idx="1" type="subTitle"/>
          </p:nvPr>
        </p:nvSpPr>
        <p:spPr>
          <a:xfrm>
            <a:off x="771749" y="101161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sz="3000" u="sng">
                <a:solidFill>
                  <a:schemeClr val="dk1"/>
                </a:solidFill>
              </a:rPr>
              <a:t>Divergent Boundary</a:t>
            </a:r>
            <a:r>
              <a:rPr b="1" lang="en-US" sz="3000">
                <a:solidFill>
                  <a:schemeClr val="dk1"/>
                </a:solidFill>
              </a:rPr>
              <a:t>: </a:t>
            </a:r>
            <a:r>
              <a:rPr lang="en-US" sz="3000">
                <a:solidFill>
                  <a:schemeClr val="dk1"/>
                </a:solidFill>
              </a:rPr>
              <a:t>form when two tectonic plates move away from each other </a:t>
            </a:r>
            <a:endParaRPr sz="3000"/>
          </a:p>
        </p:txBody>
      </p:sp>
      <p:pic>
        <p:nvPicPr>
          <p:cNvPr id="831" name="Google Shape;831;g29a0e60ffa9_0_363"/>
          <p:cNvPicPr preferRelativeResize="0"/>
          <p:nvPr/>
        </p:nvPicPr>
        <p:blipFill>
          <a:blip r:embed="rId4">
            <a:alphaModFix/>
          </a:blip>
          <a:stretch>
            <a:fillRect/>
          </a:stretch>
        </p:blipFill>
        <p:spPr>
          <a:xfrm>
            <a:off x="1505850" y="2213675"/>
            <a:ext cx="6132301" cy="36799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descr="Lightbulb and gear" id="837" name="Google Shape;837;g29a0e60ffa9_0_1"/>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g29a0e60ffa9_0_1"/>
          <p:cNvSpPr txBox="1"/>
          <p:nvPr/>
        </p:nvSpPr>
        <p:spPr>
          <a:xfrm>
            <a:off x="722555"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happens when tectonic plates shift?</a:t>
            </a:r>
            <a:endParaRPr b="0" i="0" sz="1400" u="none" cap="none" strike="noStrike">
              <a:solidFill>
                <a:srgbClr val="000000"/>
              </a:solidFill>
              <a:latin typeface="Arial"/>
              <a:ea typeface="Arial"/>
              <a:cs typeface="Arial"/>
              <a:sym typeface="Arial"/>
            </a:endParaRPr>
          </a:p>
        </p:txBody>
      </p:sp>
      <p:pic>
        <p:nvPicPr>
          <p:cNvPr id="839" name="Google Shape;839;g29a0e60ffa9_0_1"/>
          <p:cNvPicPr preferRelativeResize="0"/>
          <p:nvPr/>
        </p:nvPicPr>
        <p:blipFill>
          <a:blip r:embed="rId4">
            <a:alphaModFix/>
          </a:blip>
          <a:stretch>
            <a:fillRect/>
          </a:stretch>
        </p:blipFill>
        <p:spPr>
          <a:xfrm>
            <a:off x="576900" y="1620075"/>
            <a:ext cx="7990201" cy="476110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g29a0e60ffa9_0_371"/>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846" name="Google Shape;846;g29a0e60ffa9_0_371"/>
          <p:cNvSpPr txBox="1"/>
          <p:nvPr/>
        </p:nvSpPr>
        <p:spPr>
          <a:xfrm>
            <a:off x="1878725" y="934025"/>
            <a:ext cx="59472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u="sng">
                <a:solidFill>
                  <a:schemeClr val="hlink"/>
                </a:solidFill>
                <a:latin typeface="Calibri"/>
                <a:ea typeface="Calibri"/>
                <a:cs typeface="Calibri"/>
                <a:sym typeface="Calibri"/>
                <a:hlinkClick r:id="rId3"/>
              </a:rPr>
              <a:t>The Lawrence Hall of Science</a:t>
            </a:r>
            <a:endParaRPr sz="36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lang="en-US" sz="3600" u="sng">
                <a:solidFill>
                  <a:schemeClr val="hlink"/>
                </a:solidFill>
                <a:latin typeface="Calibri"/>
                <a:ea typeface="Calibri"/>
                <a:cs typeface="Calibri"/>
                <a:sym typeface="Calibri"/>
                <a:hlinkClick r:id="rId4"/>
              </a:rPr>
              <a:t>Divergent Boundary</a:t>
            </a:r>
            <a:endParaRPr sz="3600">
              <a:latin typeface="Calibri"/>
              <a:ea typeface="Calibri"/>
              <a:cs typeface="Calibri"/>
              <a:sym typeface="Calibri"/>
            </a:endParaRPr>
          </a:p>
        </p:txBody>
      </p:sp>
      <p:pic>
        <p:nvPicPr>
          <p:cNvPr descr="Cursor" id="847" name="Google Shape;847;g29a0e60ffa9_0_371"/>
          <p:cNvPicPr preferRelativeResize="0"/>
          <p:nvPr/>
        </p:nvPicPr>
        <p:blipFill rotWithShape="1">
          <a:blip r:embed="rId5">
            <a:alphaModFix/>
          </a:blip>
          <a:srcRect b="0" l="0" r="0" t="0"/>
          <a:stretch/>
        </p:blipFill>
        <p:spPr>
          <a:xfrm rot="5400000">
            <a:off x="1584719" y="1517151"/>
            <a:ext cx="914400" cy="914400"/>
          </a:xfrm>
          <a:prstGeom prst="rect">
            <a:avLst/>
          </a:prstGeom>
          <a:noFill/>
          <a:ln>
            <a:noFill/>
          </a:ln>
        </p:spPr>
      </p:pic>
      <p:sp>
        <p:nvSpPr>
          <p:cNvPr id="848" name="Google Shape;848;g29a0e60ffa9_0_371"/>
          <p:cNvSpPr txBox="1"/>
          <p:nvPr/>
        </p:nvSpPr>
        <p:spPr>
          <a:xfrm>
            <a:off x="411982" y="2230734"/>
            <a:ext cx="25524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simulation to deepen your understanding of </a:t>
            </a:r>
            <a:r>
              <a:rPr i="1" lang="en-US" sz="1800">
                <a:solidFill>
                  <a:schemeClr val="dk1"/>
                </a:solidFill>
                <a:latin typeface="Calibri"/>
                <a:ea typeface="Calibri"/>
                <a:cs typeface="Calibri"/>
                <a:sym typeface="Calibri"/>
              </a:rPr>
              <a:t>divergent boundaries</a:t>
            </a:r>
            <a:r>
              <a:rPr b="0" i="1" lang="en-US" sz="1800" u="none" cap="none" strike="noStrike">
                <a:solidFill>
                  <a:schemeClr val="dk1"/>
                </a:solidFill>
                <a:latin typeface="Calibri"/>
                <a:ea typeface="Calibri"/>
                <a:cs typeface="Calibri"/>
                <a:sym typeface="Calibri"/>
              </a:rPr>
              <a:t>.</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Have students </a:t>
            </a:r>
            <a:r>
              <a:rPr i="1" lang="en-US" sz="1800">
                <a:solidFill>
                  <a:schemeClr val="dk1"/>
                </a:solidFill>
                <a:latin typeface="Calibri"/>
                <a:ea typeface="Calibri"/>
                <a:cs typeface="Calibri"/>
                <a:sym typeface="Calibri"/>
              </a:rPr>
              <a:t>select divergent boundaries from the options and see what happens with divergent boundaries as time passes</a:t>
            </a:r>
            <a:r>
              <a:rPr b="0" i="1" lang="en-US" sz="1800" u="none" cap="none" strike="noStrike">
                <a:solidFill>
                  <a:schemeClr val="dk1"/>
                </a:solidFill>
                <a:latin typeface="Calibri"/>
                <a:ea typeface="Calibri"/>
                <a:cs typeface="Calibri"/>
                <a:sym typeface="Calibri"/>
              </a:rPr>
              <a:t>.</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i="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i="1" lang="en-US" sz="1800">
                <a:solidFill>
                  <a:schemeClr val="dk1"/>
                </a:solidFill>
                <a:latin typeface="Calibri"/>
                <a:ea typeface="Calibri"/>
                <a:cs typeface="Calibri"/>
                <a:sym typeface="Calibri"/>
              </a:rPr>
              <a:t>Make notes of observations and wonderings as you change values of time.</a:t>
            </a:r>
            <a:endParaRPr i="1" sz="1800">
              <a:solidFill>
                <a:schemeClr val="dk1"/>
              </a:solidFill>
              <a:latin typeface="Calibri"/>
              <a:ea typeface="Calibri"/>
              <a:cs typeface="Calibri"/>
              <a:sym typeface="Calibri"/>
            </a:endParaRPr>
          </a:p>
        </p:txBody>
      </p:sp>
      <p:sp>
        <p:nvSpPr>
          <p:cNvPr descr="Laptop" id="849" name="Google Shape;849;g29a0e60ffa9_0_371"/>
          <p:cNvSpPr/>
          <p:nvPr/>
        </p:nvSpPr>
        <p:spPr>
          <a:xfrm>
            <a:off x="44367" y="0"/>
            <a:ext cx="735300" cy="7353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0" name="Google Shape;850;g29a0e60ffa9_0_371"/>
          <p:cNvPicPr preferRelativeResize="0"/>
          <p:nvPr/>
        </p:nvPicPr>
        <p:blipFill>
          <a:blip r:embed="rId7">
            <a:alphaModFix/>
          </a:blip>
          <a:stretch>
            <a:fillRect/>
          </a:stretch>
        </p:blipFill>
        <p:spPr>
          <a:xfrm>
            <a:off x="3116782" y="2287025"/>
            <a:ext cx="5537640" cy="44185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id="856" name="Google Shape;856;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descr="IEP Translation – Communication from OSEP regarding the ..." id="861" name="Google Shape;861;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62" name="Google Shape;862;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63" name="Google Shape;863;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64" name="Google Shape;864;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65" name="Google Shape;865;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9c31cddc2b_0_1"/>
          <p:cNvSpPr txBox="1"/>
          <p:nvPr>
            <p:ph idx="1" type="subTitle"/>
          </p:nvPr>
        </p:nvSpPr>
        <p:spPr>
          <a:xfrm>
            <a:off x="771749" y="775767"/>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Outer Core</a:t>
            </a:r>
            <a:r>
              <a:rPr b="1" lang="en-US">
                <a:solidFill>
                  <a:schemeClr val="dk1"/>
                </a:solidFill>
              </a:rPr>
              <a:t>: </a:t>
            </a:r>
            <a:r>
              <a:rPr lang="en-US">
                <a:solidFill>
                  <a:schemeClr val="dk1"/>
                </a:solidFill>
              </a:rPr>
              <a:t>the third layer of the Earth made of liquid iron and nickel</a:t>
            </a:r>
            <a:r>
              <a:rPr b="1" lang="en-US">
                <a:solidFill>
                  <a:schemeClr val="dk1"/>
                </a:solidFill>
              </a:rPr>
              <a:t> </a:t>
            </a:r>
            <a:endParaRPr/>
          </a:p>
        </p:txBody>
      </p:sp>
      <p:sp>
        <p:nvSpPr>
          <p:cNvPr descr="Rewind" id="165" name="Google Shape;165;g29c31cddc2b_0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29c31cddc2b_0_1"/>
          <p:cNvPicPr preferRelativeResize="0"/>
          <p:nvPr/>
        </p:nvPicPr>
        <p:blipFill>
          <a:blip r:embed="rId4">
            <a:alphaModFix/>
          </a:blip>
          <a:stretch>
            <a:fillRect/>
          </a:stretch>
        </p:blipFill>
        <p:spPr>
          <a:xfrm>
            <a:off x="2465613" y="2456750"/>
            <a:ext cx="4212774" cy="4212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9c31cddc2b_0_8"/>
          <p:cNvSpPr txBox="1"/>
          <p:nvPr>
            <p:ph idx="1" type="subTitle"/>
          </p:nvPr>
        </p:nvSpPr>
        <p:spPr>
          <a:xfrm>
            <a:off x="771749" y="849592"/>
            <a:ext cx="7600500" cy="1092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Inner Core</a:t>
            </a:r>
            <a:r>
              <a:rPr b="1" lang="en-US">
                <a:solidFill>
                  <a:schemeClr val="dk1"/>
                </a:solidFill>
              </a:rPr>
              <a:t>: </a:t>
            </a:r>
            <a:r>
              <a:rPr lang="en-US">
                <a:solidFill>
                  <a:schemeClr val="dk1"/>
                </a:solidFill>
              </a:rPr>
              <a:t>the innermost layer of the Earth</a:t>
            </a:r>
            <a:endParaRPr/>
          </a:p>
        </p:txBody>
      </p:sp>
      <p:sp>
        <p:nvSpPr>
          <p:cNvPr descr="Rewind" id="173" name="Google Shape;173;g29c31cddc2b_0_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g29c31cddc2b_0_8"/>
          <p:cNvPicPr preferRelativeResize="0"/>
          <p:nvPr/>
        </p:nvPicPr>
        <p:blipFill>
          <a:blip r:embed="rId4">
            <a:alphaModFix/>
          </a:blip>
          <a:stretch>
            <a:fillRect/>
          </a:stretch>
        </p:blipFill>
        <p:spPr>
          <a:xfrm>
            <a:off x="2420550" y="2078275"/>
            <a:ext cx="4302900" cy="430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a61a022504_0_29"/>
          <p:cNvSpPr txBox="1"/>
          <p:nvPr>
            <p:ph idx="1" type="subTitle"/>
          </p:nvPr>
        </p:nvSpPr>
        <p:spPr>
          <a:xfrm>
            <a:off x="771750" y="849602"/>
            <a:ext cx="7600500" cy="13833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Tectonic Plates</a:t>
            </a:r>
            <a:r>
              <a:rPr b="1" lang="en-US">
                <a:solidFill>
                  <a:schemeClr val="dk1"/>
                </a:solidFill>
              </a:rPr>
              <a:t>: </a:t>
            </a:r>
            <a:r>
              <a:rPr lang="en-US">
                <a:solidFill>
                  <a:schemeClr val="dk1"/>
                </a:solidFill>
              </a:rPr>
              <a:t>huge pieces of the Earth’s surface that fit together like a puzzle and move very slowly over time</a:t>
            </a:r>
            <a:endParaRPr/>
          </a:p>
        </p:txBody>
      </p:sp>
      <p:sp>
        <p:nvSpPr>
          <p:cNvPr descr="Rewind" id="181" name="Google Shape;181;g2a61a022504_0_2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g2a61a022504_0_29"/>
          <p:cNvPicPr preferRelativeResize="0"/>
          <p:nvPr/>
        </p:nvPicPr>
        <p:blipFill>
          <a:blip r:embed="rId4">
            <a:alphaModFix/>
          </a:blip>
          <a:stretch>
            <a:fillRect/>
          </a:stretch>
        </p:blipFill>
        <p:spPr>
          <a:xfrm>
            <a:off x="911550" y="2271250"/>
            <a:ext cx="7320899" cy="4362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