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76"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77" r:id="rId8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hzkAXkjicx/jZsV0UKYqmBXlpy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DNA.</a:t>
            </a:r>
            <a:endParaRPr/>
          </a:p>
        </p:txBody>
      </p:sp>
      <p:sp>
        <p:nvSpPr>
          <p:cNvPr id="182" name="Google Shape;18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DNA is the hereditary material in almost all organisms. It contains coded instructions that store and pass on genetic information from one generation to the next. </a:t>
            </a:r>
            <a:endParaRPr b="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90" name="Google Shape;19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c53f2990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dc53f299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99" name="Google Shape;199;gdc53f2990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DNA?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b="0"/>
              <a:t>DNA is the hereditary material in almost all organisms. It contains coded instructions that store and pass on genetic information from one generation to the next.]</a:t>
            </a:r>
            <a:endParaRPr b="0"/>
          </a:p>
        </p:txBody>
      </p:sp>
      <p:sp>
        <p:nvSpPr>
          <p:cNvPr id="205" name="Google Shape;20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213" name="Google Shape;21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DNA is found in the nucleus of the cell.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similar, consistent visuals throughout a unit (i.e., different parts of the cells) helps students to build a strong foundation of understanding and make connections between the other concepts they have learned and will learned. </a:t>
            </a:r>
            <a:endParaRPr/>
          </a:p>
        </p:txBody>
      </p:sp>
      <p:sp>
        <p:nvSpPr>
          <p:cNvPr id="220" name="Google Shape;22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31" name="Google Shape;23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Where in the cell is DNA located?</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sz="1200" b="0"/>
              <a:t>The nucleus]</a:t>
            </a:r>
            <a:endParaRPr b="0"/>
          </a:p>
        </p:txBody>
      </p:sp>
      <p:sp>
        <p:nvSpPr>
          <p:cNvPr id="237" name="Google Shape;23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Information in DNA is stored in a code of 4 chemical bases. </a:t>
            </a:r>
            <a:endParaRPr/>
          </a:p>
        </p:txBody>
      </p:sp>
      <p:sp>
        <p:nvSpPr>
          <p:cNvPr id="245" name="Google Shape;24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Each base pairs with a sugar molecule,</a:t>
            </a:r>
            <a:endParaRPr/>
          </a:p>
        </p:txBody>
      </p:sp>
      <p:sp>
        <p:nvSpPr>
          <p:cNvPr id="253" name="Google Shape;25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 will learn about DNA, or deoxyribonucleic acid.</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and a phosphate molecule. </a:t>
            </a:r>
            <a:endParaRPr/>
          </a:p>
        </p:txBody>
      </p:sp>
      <p:sp>
        <p:nvSpPr>
          <p:cNvPr id="261" name="Google Shape;26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called a nucleotide. Many nucleotides bond together to form a nucleic acid. DNA is one type of nucleic acid.</a:t>
            </a:r>
            <a:endParaRPr/>
          </a:p>
        </p:txBody>
      </p:sp>
      <p:sp>
        <p:nvSpPr>
          <p:cNvPr id="269" name="Google Shape;26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78" name="Google Shape;27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makes up a nucleotide? Select all that apply. </a:t>
            </a:r>
            <a:endParaRPr/>
          </a:p>
        </p:txBody>
      </p:sp>
      <p:sp>
        <p:nvSpPr>
          <p:cNvPr id="284" name="Google Shape;28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c53f29908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dc53f2990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makes up a nucleotide? Select all that apply.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[Base, sugar, and phosphate]</a:t>
            </a:r>
            <a:endParaRPr/>
          </a:p>
        </p:txBody>
      </p:sp>
      <p:sp>
        <p:nvSpPr>
          <p:cNvPr id="293" name="Google Shape;293;gdc53f29908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nucleotides are arranged in two long strands that form a spiral called a double helix.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This is a good opportunity to ask students if they have seen a double helix before and make connections to their prior knowledge and real life experiences. </a:t>
            </a:r>
            <a:endParaRPr/>
          </a:p>
        </p:txBody>
      </p:sp>
      <p:sp>
        <p:nvSpPr>
          <p:cNvPr id="302" name="Google Shape;30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traits that </a:t>
            </a:r>
            <a:r>
              <a:rPr lang="en-US" b="1"/>
              <a:t>DNA </a:t>
            </a:r>
            <a:r>
              <a:rPr lang="en-US"/>
              <a:t>codes for.  </a:t>
            </a:r>
            <a:endParaRPr/>
          </a:p>
        </p:txBody>
      </p:sp>
      <p:sp>
        <p:nvSpPr>
          <p:cNvPr id="310" name="Google Shape;31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Your hair color is an example of DNA trait.</a:t>
            </a:r>
            <a:endParaRPr/>
          </a:p>
        </p:txBody>
      </p:sp>
      <p:sp>
        <p:nvSpPr>
          <p:cNvPr id="317" name="Google Shape;31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Your height is an example of DNA trait.</a:t>
            </a:r>
            <a:endParaRPr/>
          </a:p>
        </p:txBody>
      </p:sp>
      <p:sp>
        <p:nvSpPr>
          <p:cNvPr id="327" name="Google Shape;32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36" name="Google Shape;33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importance of DNA in the continuity of life?</a:t>
            </a:r>
            <a:endParaRPr b="0"/>
          </a:p>
          <a:p>
            <a:pPr marL="0" lvl="0" indent="0" algn="l" rtl="0">
              <a:spcBef>
                <a:spcPts val="0"/>
              </a:spcBef>
              <a:spcAft>
                <a:spcPts val="0"/>
              </a:spcAft>
              <a:buNone/>
            </a:pPr>
            <a:endParaRPr/>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Asking students to make predictions about the importance of DNA in the continuity of life is a great way to activate and elicit student ideas and prior knowledge. This type of activity is evidence of the teacher planning for students’ engagement with science ideas.</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example of </a:t>
            </a:r>
            <a:r>
              <a:rPr lang="en-US"/>
              <a:t>a trait that DNA codes for</a:t>
            </a:r>
            <a:r>
              <a:rPr lang="en-US" sz="1200"/>
              <a:t>?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342" name="Google Shape;34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Feedback: This demonstration offers a clear and logical order of steps that help students make sense of the activity and stay engaged. Be sure to keep the students engaged throughout the demonstration, high levels of engagement are important for student understanding and participation.</a:t>
            </a:r>
            <a:endParaRPr/>
          </a:p>
        </p:txBody>
      </p:sp>
      <p:sp>
        <p:nvSpPr>
          <p:cNvPr id="350" name="Google Shape;35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60" name="Google Shape;36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shape of DNA?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[Double helix]</a:t>
            </a:r>
            <a:endParaRPr sz="1200"/>
          </a:p>
          <a:p>
            <a:pPr marL="0" lvl="0" indent="0" algn="l" rtl="0">
              <a:spcBef>
                <a:spcPts val="0"/>
              </a:spcBef>
              <a:spcAft>
                <a:spcPts val="0"/>
              </a:spcAft>
              <a:buNone/>
            </a:pPr>
            <a:endParaRPr b="0"/>
          </a:p>
        </p:txBody>
      </p:sp>
      <p:sp>
        <p:nvSpPr>
          <p:cNvPr id="366" name="Google Shape;36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374" name="Google Shape;37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DNA is the hereditary material in almost all organisms. It contains coded instructions that store and pass on genetic information from one generation to the next. </a:t>
            </a:r>
            <a:endParaRPr b="0"/>
          </a:p>
          <a:p>
            <a:pPr marL="0" lvl="0" indent="0" algn="l" rtl="0">
              <a:spcBef>
                <a:spcPts val="0"/>
              </a:spcBef>
              <a:spcAft>
                <a:spcPts val="0"/>
              </a:spcAft>
              <a:buNone/>
            </a:pPr>
            <a:endParaRPr/>
          </a:p>
        </p:txBody>
      </p:sp>
      <p:sp>
        <p:nvSpPr>
          <p:cNvPr id="381" name="Google Shape;381;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This simulation is a great way to help students make their science thinking visible. </a:t>
            </a:r>
            <a:endParaRPr/>
          </a:p>
        </p:txBody>
      </p:sp>
      <p:sp>
        <p:nvSpPr>
          <p:cNvPr id="389" name="Google Shape;38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11b90d1fa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e11b90d1fa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907">
                <a:latin typeface="Arial"/>
                <a:ea typeface="Arial"/>
                <a:cs typeface="Arial"/>
                <a:sym typeface="Arial"/>
              </a:rPr>
              <a:t>Feedback: This activity is a great way to build students’ epistemic understanding of what scientists do by engaging in investigation practices as a scientist. In this quick lab, students follow simple instructions to extract DNA from strawberries. This activity is very engaging for students and offers great opportunities for discussion. It can be used as an introduction to the lesson as well. </a:t>
            </a:r>
            <a:endParaRPr sz="907">
              <a:latin typeface="Arial"/>
              <a:ea typeface="Arial"/>
              <a:cs typeface="Arial"/>
              <a:sym typeface="Arial"/>
            </a:endParaRPr>
          </a:p>
          <a:p>
            <a:pPr marL="0" lvl="0" indent="0" algn="l" rtl="0">
              <a:lnSpc>
                <a:spcPct val="115000"/>
              </a:lnSpc>
              <a:spcBef>
                <a:spcPts val="1000"/>
              </a:spcBef>
              <a:spcAft>
                <a:spcPts val="0"/>
              </a:spcAft>
              <a:buNone/>
            </a:pPr>
            <a:r>
              <a:rPr lang="en-US" sz="907">
                <a:latin typeface="Arial"/>
                <a:ea typeface="Arial"/>
                <a:cs typeface="Arial"/>
                <a:sym typeface="Arial"/>
              </a:rPr>
              <a:t>Epistemic information: </a:t>
            </a:r>
            <a:endParaRPr sz="907">
              <a:latin typeface="Arial"/>
              <a:ea typeface="Arial"/>
              <a:cs typeface="Arial"/>
              <a:sym typeface="Arial"/>
            </a:endParaRPr>
          </a:p>
          <a:p>
            <a:pPr marL="457200" lvl="0" indent="-286232" algn="l" rtl="0">
              <a:lnSpc>
                <a:spcPct val="115000"/>
              </a:lnSpc>
              <a:spcBef>
                <a:spcPts val="1000"/>
              </a:spcBef>
              <a:spcAft>
                <a:spcPts val="0"/>
              </a:spcAft>
              <a:buClr>
                <a:schemeClr val="dk1"/>
              </a:buClr>
              <a:buSzPts val="908"/>
              <a:buChar char="●"/>
            </a:pPr>
            <a:r>
              <a:rPr lang="en-US" sz="907">
                <a:latin typeface="Arial"/>
                <a:ea typeface="Arial"/>
                <a:cs typeface="Arial"/>
                <a:sym typeface="Arial"/>
              </a:rPr>
              <a:t>To get the DNA from a cell, scientists typically rely on one of many DNA extraction kits available from biotechnology companies. </a:t>
            </a:r>
            <a:endParaRPr sz="907">
              <a:latin typeface="Arial"/>
              <a:ea typeface="Arial"/>
              <a:cs typeface="Arial"/>
              <a:sym typeface="Arial"/>
            </a:endParaRPr>
          </a:p>
          <a:p>
            <a:pPr marL="457200" lvl="0" indent="-286232" algn="l" rtl="0">
              <a:lnSpc>
                <a:spcPct val="115000"/>
              </a:lnSpc>
              <a:spcBef>
                <a:spcPts val="1000"/>
              </a:spcBef>
              <a:spcAft>
                <a:spcPts val="0"/>
              </a:spcAft>
              <a:buClr>
                <a:schemeClr val="dk1"/>
              </a:buClr>
              <a:buSzPts val="908"/>
              <a:buChar char="●"/>
            </a:pPr>
            <a:r>
              <a:rPr lang="en-US" sz="907">
                <a:latin typeface="Arial"/>
                <a:ea typeface="Arial"/>
                <a:cs typeface="Arial"/>
                <a:sym typeface="Arial"/>
              </a:rPr>
              <a:t>During a DNA extraction, a detergent will cause the cell to pop open, or lyse, so that the DNA is released into solution.</a:t>
            </a:r>
            <a:endParaRPr sz="907">
              <a:latin typeface="Arial"/>
              <a:ea typeface="Arial"/>
              <a:cs typeface="Arial"/>
              <a:sym typeface="Arial"/>
            </a:endParaRPr>
          </a:p>
          <a:p>
            <a:pPr marL="457200" lvl="0" indent="-286232" algn="l" rtl="0">
              <a:lnSpc>
                <a:spcPct val="115000"/>
              </a:lnSpc>
              <a:spcBef>
                <a:spcPts val="1000"/>
              </a:spcBef>
              <a:spcAft>
                <a:spcPts val="0"/>
              </a:spcAft>
              <a:buClr>
                <a:schemeClr val="dk1"/>
              </a:buClr>
              <a:buSzPts val="908"/>
              <a:buChar char="●"/>
            </a:pPr>
            <a:r>
              <a:rPr lang="en-US" sz="907">
                <a:latin typeface="Arial"/>
                <a:ea typeface="Arial"/>
                <a:cs typeface="Arial"/>
                <a:sym typeface="Arial"/>
              </a:rPr>
              <a:t> Then alcohol added to the solution causes the DNA to precipitate out.</a:t>
            </a:r>
            <a:endParaRPr sz="907">
              <a:latin typeface="Arial"/>
              <a:ea typeface="Arial"/>
              <a:cs typeface="Arial"/>
              <a:sym typeface="Arial"/>
            </a:endParaRPr>
          </a:p>
          <a:p>
            <a:pPr marL="457200" lvl="0" indent="-286232" algn="l" rtl="0">
              <a:lnSpc>
                <a:spcPct val="115000"/>
              </a:lnSpc>
              <a:spcBef>
                <a:spcPts val="1000"/>
              </a:spcBef>
              <a:spcAft>
                <a:spcPts val="0"/>
              </a:spcAft>
              <a:buClr>
                <a:schemeClr val="dk1"/>
              </a:buClr>
              <a:buSzPts val="908"/>
              <a:buChar char="●"/>
            </a:pPr>
            <a:r>
              <a:rPr lang="en-US" sz="907">
                <a:latin typeface="Arial"/>
                <a:ea typeface="Arial"/>
                <a:cs typeface="Arial"/>
                <a:sym typeface="Arial"/>
              </a:rPr>
              <a:t> In this activity, strawberries are best to be used because each strawberry cell has eight copies of the genome, giving them a lot of DNA per cell. (Most organisms only have one genome copy per cell.)</a:t>
            </a:r>
            <a:endParaRPr sz="958" b="1">
              <a:latin typeface="Arial"/>
              <a:ea typeface="Arial"/>
              <a:cs typeface="Arial"/>
              <a:sym typeface="Arial"/>
            </a:endParaRPr>
          </a:p>
          <a:p>
            <a:pPr marL="0" lvl="0" indent="0" algn="l" rtl="0">
              <a:spcBef>
                <a:spcPts val="1000"/>
              </a:spcBef>
              <a:spcAft>
                <a:spcPts val="0"/>
              </a:spcAft>
              <a:buNone/>
            </a:pPr>
            <a:endParaRPr/>
          </a:p>
        </p:txBody>
      </p:sp>
      <p:sp>
        <p:nvSpPr>
          <p:cNvPr id="400" name="Google Shape;400;ge11b90d1fa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DNA, let’s reflect once more on our big question. Was there anything that we predicted earlier that was correct or incorrect? Do you have any new hypotheses to share? </a:t>
            </a:r>
            <a:endParaRPr b="1"/>
          </a:p>
        </p:txBody>
      </p:sp>
      <p:sp>
        <p:nvSpPr>
          <p:cNvPr id="409" name="Google Shape;40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a:t>
            </a:r>
            <a:endParaRPr/>
          </a:p>
        </p:txBody>
      </p:sp>
      <p:sp>
        <p:nvSpPr>
          <p:cNvPr id="417" name="Google Shape;41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134" name="Google Shape;13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432" name="Google Shape;43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we’re going to learn about DNA replication.</a:t>
            </a:r>
            <a:endParaRPr/>
          </a:p>
        </p:txBody>
      </p:sp>
      <p:sp>
        <p:nvSpPr>
          <p:cNvPr id="462" name="Google Shape;462;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t>
            </a:r>
            <a:r>
              <a:rPr lang="en-US" b="1"/>
              <a:t>What is the importance of DNA in the continuity of life? </a:t>
            </a:r>
            <a:r>
              <a:rPr lang="en-US" b="0"/>
              <a:t>We recently learned about DNA, so what predictions do you have to share about DNA replication?</a:t>
            </a:r>
            <a:endParaRPr/>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471" name="Google Shape;47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479" name="Google Shape;479;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Cells are the smallest unit of life which carry out a variety of functions in organisms. </a:t>
            </a:r>
            <a:endParaRPr/>
          </a:p>
        </p:txBody>
      </p:sp>
      <p:sp>
        <p:nvSpPr>
          <p:cNvPr id="485" name="Google Shape;485;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nucleus is the organelle in a cell that is in charge of all activities in the cell. </a:t>
            </a:r>
            <a:endParaRPr/>
          </a:p>
        </p:txBody>
      </p:sp>
      <p:sp>
        <p:nvSpPr>
          <p:cNvPr id="493" name="Google Shape;493;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DNA is the hereditary material in almost all organisms. It contains coded instructions that store and pass on genetic information from one generation to the next. </a:t>
            </a:r>
            <a:endParaRPr b="0"/>
          </a:p>
          <a:p>
            <a:pPr marL="0" lvl="0" indent="0" algn="l" rtl="0">
              <a:spcBef>
                <a:spcPts val="0"/>
              </a:spcBef>
              <a:spcAft>
                <a:spcPts val="0"/>
              </a:spcAft>
              <a:buNone/>
            </a:pPr>
            <a:endParaRPr/>
          </a:p>
        </p:txBody>
      </p:sp>
      <p:sp>
        <p:nvSpPr>
          <p:cNvPr id="503" name="Google Shape;503;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511" name="Google Shape;511;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cells?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Cells are the smallest unit of life which carry out a variety of functions in organisms.]</a:t>
            </a:r>
            <a:endParaRPr/>
          </a:p>
        </p:txBody>
      </p:sp>
      <p:sp>
        <p:nvSpPr>
          <p:cNvPr id="517" name="Google Shape;517;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Cells are the smallest unit of life which carry out a variety of functions in organisms. </a:t>
            </a:r>
            <a:endParaRPr/>
          </a:p>
        </p:txBody>
      </p:sp>
      <p:sp>
        <p:nvSpPr>
          <p:cNvPr id="140" name="Google Shape;14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of a cell?</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[The nucleus is the organelle in a cell that is in charge of all activities in the cell.]</a:t>
            </a:r>
            <a:endParaRPr/>
          </a:p>
        </p:txBody>
      </p:sp>
      <p:sp>
        <p:nvSpPr>
          <p:cNvPr id="525" name="Google Shape;525;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DNA?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b="0"/>
              <a:t>DNA is the hereditary material in almost all organisms. It contains coded instructions that store and pass on genetic information from one generation to the next.]</a:t>
            </a:r>
            <a:endParaRPr b="0"/>
          </a:p>
        </p:txBody>
      </p:sp>
      <p:sp>
        <p:nvSpPr>
          <p:cNvPr id="535" name="Google Shape;53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43" name="Google Shape;543;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DNA replication.</a:t>
            </a:r>
            <a:endParaRPr/>
          </a:p>
        </p:txBody>
      </p:sp>
      <p:sp>
        <p:nvSpPr>
          <p:cNvPr id="553" name="Google Shape;553;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DNA Replication is the process in which the double helix unzips and a DNA molecule is copied, creating identical DNA molecules. </a:t>
            </a:r>
            <a:endParaRPr/>
          </a:p>
        </p:txBody>
      </p:sp>
      <p:sp>
        <p:nvSpPr>
          <p:cNvPr id="561" name="Google Shape;561;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570" name="Google Shape;570;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DNA replication?</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DNA Replication is the process in which the double helix unzips and a DNA molecule is copied, creating identical DNA molecules.]</a:t>
            </a:r>
            <a:endParaRPr sz="1200"/>
          </a:p>
          <a:p>
            <a:pPr marL="0" lvl="0" indent="0" algn="l" rtl="0">
              <a:spcBef>
                <a:spcPts val="0"/>
              </a:spcBef>
              <a:spcAft>
                <a:spcPts val="0"/>
              </a:spcAft>
              <a:buNone/>
            </a:pPr>
            <a:endParaRPr b="0"/>
          </a:p>
        </p:txBody>
      </p:sp>
      <p:sp>
        <p:nvSpPr>
          <p:cNvPr id="576" name="Google Shape;576;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584" name="Google Shape;584;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DNA replication happens during Interphase, so it happens BEFORE cell division. It specifically happens during the Synthesis, or “S”, phase. You might recall that to synthesize means to build - the cell builds identical DNA molecules. </a:t>
            </a:r>
            <a:endParaRPr/>
          </a:p>
        </p:txBody>
      </p:sp>
      <p:sp>
        <p:nvSpPr>
          <p:cNvPr id="591" name="Google Shape;591;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Notice how, when in the double helix form, there are two strands of DNA.</a:t>
            </a:r>
            <a:endParaRPr/>
          </a:p>
        </p:txBody>
      </p:sp>
      <p:sp>
        <p:nvSpPr>
          <p:cNvPr id="598" name="Google Shape;598;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nucleus is the organelle in a cell that is in charge of all activities in the cell. </a:t>
            </a:r>
            <a:endParaRPr/>
          </a:p>
        </p:txBody>
      </p:sp>
      <p:sp>
        <p:nvSpPr>
          <p:cNvPr id="148" name="Google Shape;14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DNA replication involves two steps. The first step is the unzipping of the molecule. This means that it is no longer in its double helix shape and the two strands are separated from each other. </a:t>
            </a:r>
            <a:endParaRPr/>
          </a:p>
        </p:txBody>
      </p:sp>
      <p:sp>
        <p:nvSpPr>
          <p:cNvPr id="609" name="Google Shape;60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second step, a complementary strand is added to each original strand. </a:t>
            </a:r>
            <a:endParaRPr/>
          </a:p>
        </p:txBody>
      </p:sp>
      <p:sp>
        <p:nvSpPr>
          <p:cNvPr id="617" name="Google Shape;617;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one original DNA molecule is made into copies which are identical. Each of the copies has one strand from the original and one new strand. </a:t>
            </a:r>
            <a:endParaRPr/>
          </a:p>
        </p:txBody>
      </p:sp>
      <p:sp>
        <p:nvSpPr>
          <p:cNvPr id="625" name="Google Shape;62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DNA replication is important because now, when the cell divides, each new cell has a copy of the same DNA. </a:t>
            </a:r>
            <a:endParaRPr/>
          </a:p>
        </p:txBody>
      </p:sp>
      <p:sp>
        <p:nvSpPr>
          <p:cNvPr id="636" name="Google Shape;636;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DNA replication happens in all living organisms. This is how DNA is passed down from parent to offspring. </a:t>
            </a:r>
            <a:endParaRPr/>
          </a:p>
        </p:txBody>
      </p:sp>
      <p:sp>
        <p:nvSpPr>
          <p:cNvPr id="652" name="Google Shape;652;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660" name="Google Shape;660;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DNA replication?</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DNA Replication is the process in which the double helix unzips and a DNA molecule is copied, creating identical DNA molecules.]</a:t>
            </a:r>
            <a:endParaRPr sz="1200"/>
          </a:p>
          <a:p>
            <a:pPr marL="0" lvl="0" indent="0" algn="l" rtl="0">
              <a:spcBef>
                <a:spcPts val="0"/>
              </a:spcBef>
              <a:spcAft>
                <a:spcPts val="0"/>
              </a:spcAft>
              <a:buNone/>
            </a:pPr>
            <a:endParaRPr b="0"/>
          </a:p>
        </p:txBody>
      </p:sp>
      <p:sp>
        <p:nvSpPr>
          <p:cNvPr id="666" name="Google Shape;666;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When does DNA replication occur? </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74" name="Google Shape;674;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dc53f29908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gdc53f2990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When does DNA replication occur?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[During interphase]</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83" name="Google Shape;683;gdc53f29908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True/False: </a:t>
            </a:r>
            <a:r>
              <a:rPr lang="en-US" sz="1200"/>
              <a:t>DNA replication happens in all living organisms. </a:t>
            </a:r>
            <a:endParaRPr sz="1200"/>
          </a:p>
          <a:p>
            <a:pPr marL="0" lvl="0" indent="0" algn="l" rtl="0">
              <a:spcBef>
                <a:spcPts val="0"/>
              </a:spcBef>
              <a:spcAft>
                <a:spcPts val="0"/>
              </a:spcAft>
              <a:buNone/>
            </a:pPr>
            <a:endParaRPr b="0"/>
          </a:p>
        </p:txBody>
      </p:sp>
      <p:sp>
        <p:nvSpPr>
          <p:cNvPr id="692" name="Google Shape;692;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58" name="Google Shape;15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dc53f29908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dc53f29908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True/False: </a:t>
            </a:r>
            <a:r>
              <a:rPr lang="en-US" sz="1200"/>
              <a:t>DNA replication happens in all living organisms.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[True]</a:t>
            </a:r>
            <a:endParaRPr/>
          </a:p>
          <a:p>
            <a:pPr marL="0" lvl="0" indent="0" algn="l" rtl="0">
              <a:spcBef>
                <a:spcPts val="0"/>
              </a:spcBef>
              <a:spcAft>
                <a:spcPts val="0"/>
              </a:spcAft>
              <a:buNone/>
            </a:pPr>
            <a:endParaRPr b="0"/>
          </a:p>
        </p:txBody>
      </p:sp>
      <p:sp>
        <p:nvSpPr>
          <p:cNvPr id="700" name="Google Shape;700;gdc53f29908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the two steps involved in DNA replication? </a:t>
            </a:r>
            <a:endParaRPr sz="1200"/>
          </a:p>
          <a:p>
            <a:pPr marL="0" lvl="0" indent="0" algn="l" rtl="0">
              <a:spcBef>
                <a:spcPts val="0"/>
              </a:spcBef>
              <a:spcAft>
                <a:spcPts val="0"/>
              </a:spcAft>
              <a:buNone/>
            </a:pPr>
            <a:endParaRPr b="0"/>
          </a:p>
          <a:p>
            <a:pPr marL="0" lvl="0" indent="0" algn="l" rtl="0">
              <a:spcBef>
                <a:spcPts val="0"/>
              </a:spcBef>
              <a:spcAft>
                <a:spcPts val="0"/>
              </a:spcAft>
              <a:buClr>
                <a:schemeClr val="dk1"/>
              </a:buClr>
              <a:buFont typeface="Arial"/>
              <a:buNone/>
            </a:pPr>
            <a:r>
              <a:rPr lang="en-US"/>
              <a:t>[1) The DNA strand unzips so that it is no longer in a double helix and 2) a complementary strand is added to each of the original strands]</a:t>
            </a:r>
            <a:endParaRPr/>
          </a:p>
          <a:p>
            <a:pPr marL="0" lvl="0" indent="0" algn="l" rtl="0">
              <a:spcBef>
                <a:spcPts val="0"/>
              </a:spcBef>
              <a:spcAft>
                <a:spcPts val="0"/>
              </a:spcAft>
              <a:buNone/>
            </a:pPr>
            <a:endParaRPr b="0"/>
          </a:p>
          <a:p>
            <a:pPr marL="0" lvl="0" indent="0" algn="l" rtl="0">
              <a:spcBef>
                <a:spcPts val="0"/>
              </a:spcBef>
              <a:spcAft>
                <a:spcPts val="0"/>
              </a:spcAft>
              <a:buNone/>
            </a:pPr>
            <a:endParaRPr b="0"/>
          </a:p>
        </p:txBody>
      </p:sp>
      <p:sp>
        <p:nvSpPr>
          <p:cNvPr id="708" name="Google Shape;708;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716" name="Google Shape;716;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DNA Replication is the process in which the double helix unzips and a DNA molecule is copied, creating identical DNA molecules. </a:t>
            </a:r>
            <a:endParaRPr/>
          </a:p>
        </p:txBody>
      </p:sp>
      <p:sp>
        <p:nvSpPr>
          <p:cNvPr id="723" name="Google Shape;723;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DNA replication involves two steps. The first step is the unzipping of the molecule. This means that it is no longer in its double helix shape and the two strands are separated from each other. </a:t>
            </a:r>
            <a:endParaRPr/>
          </a:p>
        </p:txBody>
      </p:sp>
      <p:sp>
        <p:nvSpPr>
          <p:cNvPr id="731" name="Google Shape;731;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[1) The DNA strand unzips so that it is no longer in a double helix and 2) a complementary strand is added to each of the original strands]</a:t>
            </a:r>
            <a:endParaRPr/>
          </a:p>
        </p:txBody>
      </p:sp>
      <p:sp>
        <p:nvSpPr>
          <p:cNvPr id="739" name="Google Shape;739;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DNA replication, let’s reflect once more on our big question. Was there anything that we predicted earlier that was correct or incorrect? Do you have any new hypotheses to share?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Offering students an opportunity to evaluate their earlier hypotheses and make changes based on their new understandings is an important part of the iterative process in science. This is a great opportunity to help students build an epistemic understanding by explicitly stating how continuing to change and build on hypotheses as your knowledge grows is an important part of the discipline of science!</a:t>
            </a:r>
            <a:endParaRPr/>
          </a:p>
        </p:txBody>
      </p:sp>
      <p:sp>
        <p:nvSpPr>
          <p:cNvPr id="756" name="Google Shape;756;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a:t>
            </a:r>
            <a:endParaRPr/>
          </a:p>
        </p:txBody>
      </p:sp>
      <p:sp>
        <p:nvSpPr>
          <p:cNvPr id="764" name="Google Shape;764;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cells?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Cells are the smallest unit of life which carry out a variety of functions in organisms.]</a:t>
            </a:r>
            <a:endParaRPr/>
          </a:p>
        </p:txBody>
      </p:sp>
      <p:sp>
        <p:nvSpPr>
          <p:cNvPr id="164" name="Google Shape;16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of a cell?</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[The nucleus is the organelle in a cell that is in charge of all activities in the cell.]</a:t>
            </a:r>
            <a:endParaRPr/>
          </a:p>
        </p:txBody>
      </p:sp>
      <p:sp>
        <p:nvSpPr>
          <p:cNvPr id="172" name="Google Shape;17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8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8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8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8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9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docs.google.com/document/d/1QpCChXWlcFncYVGffW1OEcSbFqt-JEGLlc-K4UagfPY/cop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hyperlink" Target="https://www.explorelearning.com/index.cfm?method=cResource.dspView&amp;ResourceID=439"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https://www.generationgenius.com/activities/extract-dna-from-strawberries-activity-for-kids/?gclid=Cj0KCQiApY6BBhCsARIsAOI_Gja5n097pawajWrwkoWIQaD3saGBq1XrNBJROanQV_ViHOTHf1pS5x4aAqmXEALw_wcB"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youtu.be/dC9uuHoIgXk" TargetMode="Externa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youtu.be/Qqe4thU-os8"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p:nvPr/>
        </p:nvSpPr>
        <p:spPr>
          <a:xfrm>
            <a:off x="3542242" y="1091506"/>
            <a:ext cx="1789272"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DNA</a:t>
            </a:r>
            <a:endParaRPr sz="6600" b="1">
              <a:solidFill>
                <a:schemeClr val="dk1"/>
              </a:solidFill>
              <a:latin typeface="Calibri"/>
              <a:ea typeface="Calibri"/>
              <a:cs typeface="Calibri"/>
              <a:sym typeface="Calibri"/>
            </a:endParaRPr>
          </a:p>
        </p:txBody>
      </p:sp>
      <p:sp>
        <p:nvSpPr>
          <p:cNvPr id="185" name="Google Shape;185;p10"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10"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ctrTitle"/>
          </p:nvPr>
        </p:nvSpPr>
        <p:spPr>
          <a:xfrm>
            <a:off x="1407084" y="135869"/>
            <a:ext cx="7545997"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DNA</a:t>
            </a:r>
            <a:r>
              <a:rPr lang="en-US" sz="3400" b="1"/>
              <a:t>: </a:t>
            </a:r>
            <a:r>
              <a:rPr lang="en-US" sz="3400"/>
              <a:t>the hereditary material in almost all organisms</a:t>
            </a:r>
            <a:endParaRPr sz="3400" b="1"/>
          </a:p>
        </p:txBody>
      </p:sp>
      <p:sp>
        <p:nvSpPr>
          <p:cNvPr id="193" name="Google Shape;193;p1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11"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195" name="Google Shape;195;p11"/>
          <p:cNvPicPr preferRelativeResize="0"/>
          <p:nvPr/>
        </p:nvPicPr>
        <p:blipFill rotWithShape="1">
          <a:blip r:embed="rId5">
            <a:alphaModFix/>
          </a:blip>
          <a:srcRect/>
          <a:stretch/>
        </p:blipFill>
        <p:spPr>
          <a:xfrm>
            <a:off x="1407084" y="1850082"/>
            <a:ext cx="6467856" cy="43129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dc53f29908_0_0"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p:nvPr/>
        </p:nvSpPr>
        <p:spPr>
          <a:xfrm>
            <a:off x="3265571" y="209669"/>
            <a:ext cx="275088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DNA?</a:t>
            </a:r>
            <a:endParaRPr/>
          </a:p>
        </p:txBody>
      </p:sp>
      <p:sp>
        <p:nvSpPr>
          <p:cNvPr id="208" name="Google Shape;208;p1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15"/>
          <p:cNvPicPr preferRelativeResize="0"/>
          <p:nvPr/>
        </p:nvPicPr>
        <p:blipFill rotWithShape="1">
          <a:blip r:embed="rId4">
            <a:alphaModFix/>
          </a:blip>
          <a:srcRect/>
          <a:stretch/>
        </p:blipFill>
        <p:spPr>
          <a:xfrm>
            <a:off x="1407084" y="1850082"/>
            <a:ext cx="6467856" cy="43129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2"/>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16" name="Google Shape;216;p12"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13"/>
          <p:cNvPicPr preferRelativeResize="0"/>
          <p:nvPr/>
        </p:nvPicPr>
        <p:blipFill rotWithShape="1">
          <a:blip r:embed="rId4">
            <a:alphaModFix/>
          </a:blip>
          <a:srcRect/>
          <a:stretch/>
        </p:blipFill>
        <p:spPr>
          <a:xfrm>
            <a:off x="585652" y="1930440"/>
            <a:ext cx="5882640" cy="4742688"/>
          </a:xfrm>
          <a:prstGeom prst="rect">
            <a:avLst/>
          </a:prstGeom>
          <a:noFill/>
          <a:ln>
            <a:noFill/>
          </a:ln>
        </p:spPr>
      </p:pic>
      <p:sp>
        <p:nvSpPr>
          <p:cNvPr id="224" name="Google Shape;224;p13"/>
          <p:cNvSpPr/>
          <p:nvPr/>
        </p:nvSpPr>
        <p:spPr>
          <a:xfrm>
            <a:off x="3149600" y="2852056"/>
            <a:ext cx="2206172" cy="478971"/>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Nucleus</a:t>
            </a:r>
            <a:endParaRPr/>
          </a:p>
        </p:txBody>
      </p:sp>
      <p:pic>
        <p:nvPicPr>
          <p:cNvPr id="225" name="Google Shape;225;p13"/>
          <p:cNvPicPr preferRelativeResize="0"/>
          <p:nvPr/>
        </p:nvPicPr>
        <p:blipFill rotWithShape="1">
          <a:blip r:embed="rId5">
            <a:alphaModFix/>
          </a:blip>
          <a:srcRect/>
          <a:stretch/>
        </p:blipFill>
        <p:spPr>
          <a:xfrm>
            <a:off x="6032435" y="1088571"/>
            <a:ext cx="2847550" cy="1898814"/>
          </a:xfrm>
          <a:prstGeom prst="rect">
            <a:avLst/>
          </a:prstGeom>
          <a:noFill/>
          <a:ln>
            <a:noFill/>
          </a:ln>
        </p:spPr>
      </p:pic>
      <p:cxnSp>
        <p:nvCxnSpPr>
          <p:cNvPr id="226" name="Google Shape;226;p13"/>
          <p:cNvCxnSpPr/>
          <p:nvPr/>
        </p:nvCxnSpPr>
        <p:spPr>
          <a:xfrm flipH="1">
            <a:off x="4688116" y="1930440"/>
            <a:ext cx="1271749" cy="921616"/>
          </a:xfrm>
          <a:prstGeom prst="straightConnector1">
            <a:avLst/>
          </a:prstGeom>
          <a:noFill/>
          <a:ln w="635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27" name="Google Shape;227;p13"/>
          <p:cNvSpPr/>
          <p:nvPr/>
        </p:nvSpPr>
        <p:spPr>
          <a:xfrm>
            <a:off x="1918002" y="2987385"/>
            <a:ext cx="1231598" cy="1320799"/>
          </a:xfrm>
          <a:prstGeom prst="ellipse">
            <a:avLst/>
          </a:prstGeom>
          <a:noFill/>
          <a:ln w="635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p:nvPr/>
        </p:nvSpPr>
        <p:spPr>
          <a:xfrm>
            <a:off x="1035171" y="209669"/>
            <a:ext cx="783278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Where in the cell is DNA located?</a:t>
            </a:r>
            <a:endParaRPr/>
          </a:p>
        </p:txBody>
      </p:sp>
      <p:sp>
        <p:nvSpPr>
          <p:cNvPr id="240" name="Google Shape;240;p1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16"/>
          <p:cNvPicPr preferRelativeResize="0"/>
          <p:nvPr/>
        </p:nvPicPr>
        <p:blipFill rotWithShape="1">
          <a:blip r:embed="rId4">
            <a:alphaModFix/>
          </a:blip>
          <a:srcRect/>
          <a:stretch/>
        </p:blipFill>
        <p:spPr>
          <a:xfrm>
            <a:off x="1699691" y="1550878"/>
            <a:ext cx="5882640" cy="47426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 name="Google Shape;248;p17"/>
          <p:cNvPicPr preferRelativeResize="0"/>
          <p:nvPr/>
        </p:nvPicPr>
        <p:blipFill rotWithShape="1">
          <a:blip r:embed="rId4">
            <a:alphaModFix/>
          </a:blip>
          <a:srcRect/>
          <a:stretch/>
        </p:blipFill>
        <p:spPr>
          <a:xfrm>
            <a:off x="303557" y="1186596"/>
            <a:ext cx="8655276" cy="4007072"/>
          </a:xfrm>
          <a:prstGeom prst="rect">
            <a:avLst/>
          </a:prstGeom>
          <a:noFill/>
          <a:ln>
            <a:noFill/>
          </a:ln>
        </p:spPr>
      </p:pic>
      <p:cxnSp>
        <p:nvCxnSpPr>
          <p:cNvPr id="249" name="Google Shape;249;p17"/>
          <p:cNvCxnSpPr/>
          <p:nvPr/>
        </p:nvCxnSpPr>
        <p:spPr>
          <a:xfrm rot="10800000">
            <a:off x="7383045" y="3486011"/>
            <a:ext cx="0" cy="2843822"/>
          </a:xfrm>
          <a:prstGeom prst="straightConnector1">
            <a:avLst/>
          </a:prstGeom>
          <a:noFill/>
          <a:ln w="5715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18"/>
          <p:cNvPicPr preferRelativeResize="0"/>
          <p:nvPr/>
        </p:nvPicPr>
        <p:blipFill rotWithShape="1">
          <a:blip r:embed="rId4">
            <a:alphaModFix/>
          </a:blip>
          <a:srcRect/>
          <a:stretch/>
        </p:blipFill>
        <p:spPr>
          <a:xfrm>
            <a:off x="303557" y="1186596"/>
            <a:ext cx="8655276" cy="4007072"/>
          </a:xfrm>
          <a:prstGeom prst="rect">
            <a:avLst/>
          </a:prstGeom>
          <a:noFill/>
          <a:ln>
            <a:noFill/>
          </a:ln>
        </p:spPr>
      </p:pic>
      <p:cxnSp>
        <p:nvCxnSpPr>
          <p:cNvPr id="257" name="Google Shape;257;p18"/>
          <p:cNvCxnSpPr/>
          <p:nvPr/>
        </p:nvCxnSpPr>
        <p:spPr>
          <a:xfrm rot="10800000">
            <a:off x="4088921" y="5348377"/>
            <a:ext cx="16087" cy="1267202"/>
          </a:xfrm>
          <a:prstGeom prst="straightConnector1">
            <a:avLst/>
          </a:prstGeom>
          <a:noFill/>
          <a:ln w="5715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752600" y="257651"/>
            <a:ext cx="54864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DNA</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2" name="Google Shape;122;p2"/>
          <p:cNvPicPr preferRelativeResize="0"/>
          <p:nvPr/>
        </p:nvPicPr>
        <p:blipFill rotWithShape="1">
          <a:blip r:embed="rId3">
            <a:alphaModFix/>
          </a:blip>
          <a:srcRect/>
          <a:stretch/>
        </p:blipFill>
        <p:spPr>
          <a:xfrm>
            <a:off x="1407084" y="1850082"/>
            <a:ext cx="6467856" cy="43129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p19"/>
          <p:cNvPicPr preferRelativeResize="0"/>
          <p:nvPr/>
        </p:nvPicPr>
        <p:blipFill rotWithShape="1">
          <a:blip r:embed="rId4">
            <a:alphaModFix/>
          </a:blip>
          <a:srcRect/>
          <a:stretch/>
        </p:blipFill>
        <p:spPr>
          <a:xfrm>
            <a:off x="303557" y="1186596"/>
            <a:ext cx="8655276" cy="4007072"/>
          </a:xfrm>
          <a:prstGeom prst="rect">
            <a:avLst/>
          </a:prstGeom>
          <a:noFill/>
          <a:ln>
            <a:noFill/>
          </a:ln>
        </p:spPr>
      </p:pic>
      <p:cxnSp>
        <p:nvCxnSpPr>
          <p:cNvPr id="265" name="Google Shape;265;p19"/>
          <p:cNvCxnSpPr/>
          <p:nvPr/>
        </p:nvCxnSpPr>
        <p:spPr>
          <a:xfrm rot="10800000">
            <a:off x="1742536" y="3190132"/>
            <a:ext cx="16087" cy="1267202"/>
          </a:xfrm>
          <a:prstGeom prst="straightConnector1">
            <a:avLst/>
          </a:prstGeom>
          <a:noFill/>
          <a:ln w="5715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0"/>
          <p:cNvPicPr preferRelativeResize="0"/>
          <p:nvPr/>
        </p:nvPicPr>
        <p:blipFill rotWithShape="1">
          <a:blip r:embed="rId4">
            <a:alphaModFix/>
          </a:blip>
          <a:srcRect/>
          <a:stretch/>
        </p:blipFill>
        <p:spPr>
          <a:xfrm>
            <a:off x="303557" y="1575316"/>
            <a:ext cx="8655276" cy="4007072"/>
          </a:xfrm>
          <a:prstGeom prst="rect">
            <a:avLst/>
          </a:prstGeom>
          <a:noFill/>
          <a:ln>
            <a:noFill/>
          </a:ln>
        </p:spPr>
      </p:pic>
      <p:sp>
        <p:nvSpPr>
          <p:cNvPr id="273" name="Google Shape;273;p20"/>
          <p:cNvSpPr/>
          <p:nvPr/>
        </p:nvSpPr>
        <p:spPr>
          <a:xfrm>
            <a:off x="36907" y="374878"/>
            <a:ext cx="9107093" cy="6108324"/>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20"/>
          <p:cNvSpPr txBox="1"/>
          <p:nvPr/>
        </p:nvSpPr>
        <p:spPr>
          <a:xfrm>
            <a:off x="2961641" y="836206"/>
            <a:ext cx="325762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dk1"/>
                </a:solidFill>
                <a:latin typeface="Calibri"/>
                <a:ea typeface="Calibri"/>
                <a:cs typeface="Calibri"/>
                <a:sym typeface="Calibri"/>
              </a:rPr>
              <a:t>Nucleotide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2"/>
          <p:cNvSpPr txBox="1"/>
          <p:nvPr/>
        </p:nvSpPr>
        <p:spPr>
          <a:xfrm>
            <a:off x="931653" y="209669"/>
            <a:ext cx="800531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makes up a nucleotide? Select all that apply. </a:t>
            </a:r>
            <a:endParaRPr/>
          </a:p>
        </p:txBody>
      </p:sp>
      <p:sp>
        <p:nvSpPr>
          <p:cNvPr id="287" name="Google Shape;287;p2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22"/>
          <p:cNvPicPr preferRelativeResize="0"/>
          <p:nvPr/>
        </p:nvPicPr>
        <p:blipFill rotWithShape="1">
          <a:blip r:embed="rId4">
            <a:alphaModFix/>
          </a:blip>
          <a:srcRect/>
          <a:stretch/>
        </p:blipFill>
        <p:spPr>
          <a:xfrm>
            <a:off x="5279365" y="4225030"/>
            <a:ext cx="3527227" cy="2352039"/>
          </a:xfrm>
          <a:prstGeom prst="rect">
            <a:avLst/>
          </a:prstGeom>
          <a:noFill/>
          <a:ln>
            <a:noFill/>
          </a:ln>
        </p:spPr>
      </p:pic>
      <p:sp>
        <p:nvSpPr>
          <p:cNvPr id="289" name="Google Shape;289;p22"/>
          <p:cNvSpPr txBox="1"/>
          <p:nvPr/>
        </p:nvSpPr>
        <p:spPr>
          <a:xfrm>
            <a:off x="552091" y="1690777"/>
            <a:ext cx="38646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Base</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Sugar</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Carbonate</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Phosphate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dc53f29908_0_5"/>
          <p:cNvSpPr txBox="1"/>
          <p:nvPr/>
        </p:nvSpPr>
        <p:spPr>
          <a:xfrm>
            <a:off x="931653" y="209669"/>
            <a:ext cx="80052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makes up a nucleotide? Select all that apply. </a:t>
            </a:r>
            <a:endParaRPr/>
          </a:p>
        </p:txBody>
      </p:sp>
      <p:sp>
        <p:nvSpPr>
          <p:cNvPr id="296" name="Google Shape;296;gdc53f29908_0_5"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 name="Google Shape;297;gdc53f29908_0_5"/>
          <p:cNvPicPr preferRelativeResize="0"/>
          <p:nvPr/>
        </p:nvPicPr>
        <p:blipFill rotWithShape="1">
          <a:blip r:embed="rId4">
            <a:alphaModFix/>
          </a:blip>
          <a:srcRect/>
          <a:stretch/>
        </p:blipFill>
        <p:spPr>
          <a:xfrm>
            <a:off x="5279365" y="4225030"/>
            <a:ext cx="3527226" cy="2352038"/>
          </a:xfrm>
          <a:prstGeom prst="rect">
            <a:avLst/>
          </a:prstGeom>
          <a:noFill/>
          <a:ln>
            <a:noFill/>
          </a:ln>
        </p:spPr>
      </p:pic>
      <p:sp>
        <p:nvSpPr>
          <p:cNvPr id="298" name="Google Shape;298;gdc53f29908_0_5"/>
          <p:cNvSpPr txBox="1"/>
          <p:nvPr/>
        </p:nvSpPr>
        <p:spPr>
          <a:xfrm>
            <a:off x="552091" y="1690777"/>
            <a:ext cx="38646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Base</a:t>
            </a:r>
            <a:endParaRPr>
              <a:solidFill>
                <a:srgbClr val="FF0000"/>
              </a:solidFill>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Sugar</a:t>
            </a:r>
            <a:endParaRPr>
              <a:solidFill>
                <a:srgbClr val="FF0000"/>
              </a:solidFil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Carbonate</a:t>
            </a:r>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Phosphate</a:t>
            </a:r>
            <a:endParaRPr>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p24"/>
          <p:cNvPicPr preferRelativeResize="0"/>
          <p:nvPr/>
        </p:nvPicPr>
        <p:blipFill rotWithShape="1">
          <a:blip r:embed="rId4">
            <a:alphaModFix/>
          </a:blip>
          <a:srcRect r="50388"/>
          <a:stretch/>
        </p:blipFill>
        <p:spPr>
          <a:xfrm>
            <a:off x="3542624" y="0"/>
            <a:ext cx="2268210" cy="6858000"/>
          </a:xfrm>
          <a:prstGeom prst="rect">
            <a:avLst/>
          </a:prstGeom>
          <a:noFill/>
          <a:ln>
            <a:noFill/>
          </a:ln>
        </p:spPr>
      </p:pic>
      <p:sp>
        <p:nvSpPr>
          <p:cNvPr id="306" name="Google Shape;306;p24"/>
          <p:cNvSpPr txBox="1"/>
          <p:nvPr/>
        </p:nvSpPr>
        <p:spPr>
          <a:xfrm>
            <a:off x="735230" y="2187739"/>
            <a:ext cx="2125903"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Nucleotides </a:t>
            </a:r>
            <a:endParaRPr/>
          </a:p>
          <a:p>
            <a:pPr marL="0" marR="0" lvl="0" indent="0" algn="ctr" rtl="0">
              <a:spcBef>
                <a:spcPts val="0"/>
              </a:spcBef>
              <a:spcAft>
                <a:spcPts val="0"/>
              </a:spcAft>
              <a:buNone/>
            </a:pPr>
            <a:r>
              <a:rPr lang="en-US" sz="3000">
                <a:solidFill>
                  <a:schemeClr val="dk1"/>
                </a:solidFill>
                <a:latin typeface="Calibri"/>
                <a:ea typeface="Calibri"/>
                <a:cs typeface="Calibri"/>
                <a:sym typeface="Calibri"/>
              </a:rPr>
              <a:t>create </a:t>
            </a:r>
            <a:endParaRPr/>
          </a:p>
          <a:p>
            <a:pPr marL="0" marR="0" lvl="0" indent="0" algn="l" rtl="0">
              <a:spcBef>
                <a:spcPts val="0"/>
              </a:spcBef>
              <a:spcAft>
                <a:spcPts val="0"/>
              </a:spcAft>
              <a:buNone/>
            </a:pPr>
            <a:r>
              <a:rPr lang="en-US" sz="3000">
                <a:solidFill>
                  <a:schemeClr val="dk1"/>
                </a:solidFill>
                <a:latin typeface="Calibri"/>
                <a:ea typeface="Calibri"/>
                <a:cs typeface="Calibri"/>
                <a:sym typeface="Calibri"/>
              </a:rPr>
              <a:t>double helix</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5"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3" name="Google Shape;313;p25"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6"/>
          <p:cNvSpPr/>
          <p:nvPr/>
        </p:nvSpPr>
        <p:spPr>
          <a:xfrm>
            <a:off x="3598793" y="717328"/>
            <a:ext cx="206338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Hair Color</a:t>
            </a:r>
            <a:endParaRPr/>
          </a:p>
        </p:txBody>
      </p:sp>
      <p:sp>
        <p:nvSpPr>
          <p:cNvPr id="320" name="Google Shape;320;p2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1" name="Google Shape;321;p26"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22" name="Google Shape;322;p26" descr="op 40 Blonde Hair Color Ideas | Cool blonde hair, Hair styles, Blonde hair  color"/>
          <p:cNvPicPr preferRelativeResize="0"/>
          <p:nvPr/>
        </p:nvPicPr>
        <p:blipFill rotWithShape="1">
          <a:blip r:embed="rId5">
            <a:alphaModFix/>
          </a:blip>
          <a:srcRect/>
          <a:stretch/>
        </p:blipFill>
        <p:spPr>
          <a:xfrm>
            <a:off x="879895" y="2002252"/>
            <a:ext cx="3436188" cy="3687767"/>
          </a:xfrm>
          <a:prstGeom prst="rect">
            <a:avLst/>
          </a:prstGeom>
          <a:noFill/>
          <a:ln>
            <a:noFill/>
          </a:ln>
        </p:spPr>
      </p:pic>
      <p:pic>
        <p:nvPicPr>
          <p:cNvPr id="323" name="Google Shape;323;p26" descr="ousy Brown Hair Is Having a MomentãSo Brunettes Everywhere Can Finally  Take "/>
          <p:cNvPicPr preferRelativeResize="0"/>
          <p:nvPr/>
        </p:nvPicPr>
        <p:blipFill rotWithShape="1">
          <a:blip r:embed="rId6">
            <a:alphaModFix/>
          </a:blip>
          <a:srcRect/>
          <a:stretch/>
        </p:blipFill>
        <p:spPr>
          <a:xfrm>
            <a:off x="5522262" y="2002252"/>
            <a:ext cx="2719918" cy="362839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7"/>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Height</a:t>
            </a:r>
            <a:endParaRPr/>
          </a:p>
        </p:txBody>
      </p:sp>
      <p:sp>
        <p:nvSpPr>
          <p:cNvPr id="330" name="Google Shape;330;p2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2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32" name="Google Shape;332;p27"/>
          <p:cNvPicPr preferRelativeResize="0"/>
          <p:nvPr/>
        </p:nvPicPr>
        <p:blipFill rotWithShape="1">
          <a:blip r:embed="rId5">
            <a:alphaModFix/>
          </a:blip>
          <a:srcRect/>
          <a:stretch/>
        </p:blipFill>
        <p:spPr>
          <a:xfrm>
            <a:off x="815617" y="2065283"/>
            <a:ext cx="7448019" cy="41988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467248" y="665133"/>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importance of DNA in the continuity of life?</a:t>
            </a:r>
            <a:endParaRPr/>
          </a:p>
        </p:txBody>
      </p:sp>
      <p:pic>
        <p:nvPicPr>
          <p:cNvPr id="130" name="Google Shape;130;p3"/>
          <p:cNvPicPr preferRelativeResize="0"/>
          <p:nvPr/>
        </p:nvPicPr>
        <p:blipFill rotWithShape="1">
          <a:blip r:embed="rId4">
            <a:alphaModFix/>
          </a:blip>
          <a:srcRect/>
          <a:stretch/>
        </p:blipFill>
        <p:spPr>
          <a:xfrm>
            <a:off x="1338072" y="1958570"/>
            <a:ext cx="6467856" cy="43129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9"/>
          <p:cNvSpPr txBox="1"/>
          <p:nvPr/>
        </p:nvSpPr>
        <p:spPr>
          <a:xfrm>
            <a:off x="968188" y="412064"/>
            <a:ext cx="774550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an example of DNA?</a:t>
            </a:r>
            <a:endParaRPr/>
          </a:p>
        </p:txBody>
      </p:sp>
      <p:sp>
        <p:nvSpPr>
          <p:cNvPr id="345" name="Google Shape;345;p2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29"/>
          <p:cNvPicPr preferRelativeResize="0"/>
          <p:nvPr/>
        </p:nvPicPr>
        <p:blipFill rotWithShape="1">
          <a:blip r:embed="rId4">
            <a:alphaModFix/>
          </a:blip>
          <a:srcRect/>
          <a:stretch/>
        </p:blipFill>
        <p:spPr>
          <a:xfrm>
            <a:off x="1202306" y="1599054"/>
            <a:ext cx="6410848" cy="419989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1"/>
          <p:cNvSpPr txBox="1"/>
          <p:nvPr/>
        </p:nvSpPr>
        <p:spPr>
          <a:xfrm>
            <a:off x="2301072" y="693336"/>
            <a:ext cx="466480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dirty="0">
                <a:solidFill>
                  <a:srgbClr val="FFC000"/>
                </a:solidFill>
                <a:latin typeface="Calibri"/>
                <a:ea typeface="Calibri"/>
                <a:cs typeface="Calibri"/>
                <a:sym typeface="Calibri"/>
              </a:rPr>
              <a:t>Demonstration</a:t>
            </a:r>
            <a:endParaRPr dirty="0"/>
          </a:p>
        </p:txBody>
      </p:sp>
      <p:sp>
        <p:nvSpPr>
          <p:cNvPr id="353" name="Google Shape;353;p31"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txBox="1"/>
          <p:nvPr/>
        </p:nvSpPr>
        <p:spPr>
          <a:xfrm>
            <a:off x="1371600" y="1647450"/>
            <a:ext cx="6802200" cy="298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u="sng">
                <a:solidFill>
                  <a:schemeClr val="hlink"/>
                </a:solidFill>
                <a:latin typeface="Calibri"/>
                <a:ea typeface="Calibri"/>
                <a:cs typeface="Calibri"/>
                <a:sym typeface="Calibri"/>
                <a:hlinkClick r:id="rId4"/>
              </a:rPr>
              <a:t>DNA Coding Activity</a:t>
            </a:r>
            <a:endParaRPr sz="3000">
              <a:latin typeface="Calibri"/>
              <a:ea typeface="Calibri"/>
              <a:cs typeface="Calibri"/>
              <a:sym typeface="Calibri"/>
            </a:endParaRPr>
          </a:p>
          <a:p>
            <a:pPr marL="0" lvl="0" indent="0" algn="ctr" rtl="0">
              <a:spcBef>
                <a:spcPts val="0"/>
              </a:spcBef>
              <a:spcAft>
                <a:spcPts val="0"/>
              </a:spcAft>
              <a:buNone/>
            </a:pPr>
            <a:endParaRPr sz="1900">
              <a:latin typeface="Calibri"/>
              <a:ea typeface="Calibri"/>
              <a:cs typeface="Calibri"/>
              <a:sym typeface="Calibri"/>
            </a:endParaRPr>
          </a:p>
          <a:p>
            <a:pPr marL="0" lvl="0" indent="0" algn="ctr" rtl="0">
              <a:spcBef>
                <a:spcPts val="0"/>
              </a:spcBef>
              <a:spcAft>
                <a:spcPts val="0"/>
              </a:spcAft>
              <a:buNone/>
            </a:pPr>
            <a:r>
              <a:rPr lang="en-US" sz="1900">
                <a:latin typeface="Calibri"/>
                <a:ea typeface="Calibri"/>
                <a:cs typeface="Calibri"/>
                <a:sym typeface="Calibri"/>
              </a:rPr>
              <a:t>Linked above is an activity that will draw connections between DNA coding and computer coding! Students will work to code their own names and consider the similarities and differences between the binary computer code and the four-base DNA code. Use the activity to expand upon the purpose of the DNA molecule - to provide important instructions for creating proteins that ultimately make us who we are!</a:t>
            </a:r>
            <a:endParaRPr sz="1900">
              <a:latin typeface="Calibri"/>
              <a:ea typeface="Calibri"/>
              <a:cs typeface="Calibri"/>
              <a:sym typeface="Calibri"/>
            </a:endParaRPr>
          </a:p>
        </p:txBody>
      </p:sp>
      <p:pic>
        <p:nvPicPr>
          <p:cNvPr id="355" name="Google Shape;355;p31"/>
          <p:cNvPicPr preferRelativeResize="0"/>
          <p:nvPr/>
        </p:nvPicPr>
        <p:blipFill>
          <a:blip r:embed="rId5">
            <a:alphaModFix/>
          </a:blip>
          <a:stretch>
            <a:fillRect/>
          </a:stretch>
        </p:blipFill>
        <p:spPr>
          <a:xfrm>
            <a:off x="3241262" y="4633643"/>
            <a:ext cx="3062874" cy="2033000"/>
          </a:xfrm>
          <a:prstGeom prst="rect">
            <a:avLst/>
          </a:prstGeom>
          <a:noFill/>
          <a:ln>
            <a:noFill/>
          </a:ln>
        </p:spPr>
      </p:pic>
      <p:pic>
        <p:nvPicPr>
          <p:cNvPr id="356" name="Google Shape;356;p31" descr="Cursor"/>
          <p:cNvPicPr preferRelativeResize="0"/>
          <p:nvPr/>
        </p:nvPicPr>
        <p:blipFill rotWithShape="1">
          <a:blip r:embed="rId6">
            <a:alphaModFix/>
          </a:blip>
          <a:srcRect/>
          <a:stretch/>
        </p:blipFill>
        <p:spPr>
          <a:xfrm rot="5400000">
            <a:off x="2582773" y="1851100"/>
            <a:ext cx="658500" cy="658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2"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3"/>
          <p:cNvSpPr txBox="1"/>
          <p:nvPr/>
        </p:nvSpPr>
        <p:spPr>
          <a:xfrm>
            <a:off x="2157504" y="412064"/>
            <a:ext cx="51890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the shape of DNA?</a:t>
            </a:r>
            <a:endParaRPr sz="3600">
              <a:solidFill>
                <a:schemeClr val="dk1"/>
              </a:solidFill>
              <a:latin typeface="Calibri"/>
              <a:ea typeface="Calibri"/>
              <a:cs typeface="Calibri"/>
              <a:sym typeface="Calibri"/>
            </a:endParaRPr>
          </a:p>
        </p:txBody>
      </p:sp>
      <p:sp>
        <p:nvSpPr>
          <p:cNvPr id="369" name="Google Shape;369;p3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0" name="Google Shape;370;p33"/>
          <p:cNvPicPr preferRelativeResize="0"/>
          <p:nvPr/>
        </p:nvPicPr>
        <p:blipFill rotWithShape="1">
          <a:blip r:embed="rId4">
            <a:alphaModFix/>
          </a:blip>
          <a:srcRect r="50388"/>
          <a:stretch/>
        </p:blipFill>
        <p:spPr>
          <a:xfrm>
            <a:off x="3543631" y="1518249"/>
            <a:ext cx="1663354" cy="5029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5"/>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377" name="Google Shape;377;p35"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1407084" y="135869"/>
            <a:ext cx="7545997"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DNA</a:t>
            </a:r>
            <a:r>
              <a:rPr lang="en-US" sz="3400" b="1"/>
              <a:t>: </a:t>
            </a:r>
            <a:r>
              <a:rPr lang="en-US" sz="3400"/>
              <a:t>the hereditary material in almost all organisms</a:t>
            </a:r>
            <a:endParaRPr sz="3400" b="1"/>
          </a:p>
        </p:txBody>
      </p:sp>
      <p:pic>
        <p:nvPicPr>
          <p:cNvPr id="384" name="Google Shape;384;p36"/>
          <p:cNvPicPr preferRelativeResize="0"/>
          <p:nvPr/>
        </p:nvPicPr>
        <p:blipFill rotWithShape="1">
          <a:blip r:embed="rId3">
            <a:alphaModFix/>
          </a:blip>
          <a:srcRect/>
          <a:stretch/>
        </p:blipFill>
        <p:spPr>
          <a:xfrm>
            <a:off x="1407084" y="1850082"/>
            <a:ext cx="6467856" cy="4312920"/>
          </a:xfrm>
          <a:prstGeom prst="rect">
            <a:avLst/>
          </a:prstGeom>
          <a:noFill/>
          <a:ln>
            <a:noFill/>
          </a:ln>
        </p:spPr>
      </p:pic>
      <p:sp>
        <p:nvSpPr>
          <p:cNvPr id="385" name="Google Shape;385;p36"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4"/>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392" name="Google Shape;392;p34"/>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Building DNA</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(Gizmos)</a:t>
            </a:r>
            <a:endParaRPr/>
          </a:p>
        </p:txBody>
      </p:sp>
      <p:pic>
        <p:nvPicPr>
          <p:cNvPr id="393" name="Google Shape;393;p34"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394" name="Google Shape;394;p34"/>
          <p:cNvSpPr txBox="1"/>
          <p:nvPr/>
        </p:nvSpPr>
        <p:spPr>
          <a:xfrm>
            <a:off x="411982" y="2230734"/>
            <a:ext cx="255228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DNA.</a:t>
            </a:r>
            <a:endParaRPr/>
          </a:p>
        </p:txBody>
      </p:sp>
      <p:sp>
        <p:nvSpPr>
          <p:cNvPr id="395" name="Google Shape;395;p34"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34"/>
          <p:cNvPicPr preferRelativeResize="0"/>
          <p:nvPr/>
        </p:nvPicPr>
        <p:blipFill rotWithShape="1">
          <a:blip r:embed="rId6">
            <a:alphaModFix/>
          </a:blip>
          <a:srcRect/>
          <a:stretch/>
        </p:blipFill>
        <p:spPr>
          <a:xfrm>
            <a:off x="2964264" y="2431551"/>
            <a:ext cx="5938436" cy="400822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e11b90d1fa_0_3"/>
          <p:cNvSpPr txBox="1"/>
          <p:nvPr/>
        </p:nvSpPr>
        <p:spPr>
          <a:xfrm>
            <a:off x="1768509" y="111160"/>
            <a:ext cx="5607000" cy="9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403" name="Google Shape;403;ge11b90d1fa_0_3"/>
          <p:cNvSpPr txBox="1"/>
          <p:nvPr/>
        </p:nvSpPr>
        <p:spPr>
          <a:xfrm>
            <a:off x="2270926" y="900404"/>
            <a:ext cx="4602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hlink"/>
                </a:solidFill>
                <a:latin typeface="Calibri"/>
                <a:ea typeface="Calibri"/>
                <a:cs typeface="Calibri"/>
                <a:sym typeface="Calibri"/>
                <a:hlinkClick r:id="rId3"/>
              </a:rPr>
              <a:t>Strawberry DNA Extraction</a:t>
            </a:r>
            <a:endParaRPr/>
          </a:p>
        </p:txBody>
      </p:sp>
      <p:sp>
        <p:nvSpPr>
          <p:cNvPr id="404" name="Google Shape;404;ge11b90d1fa_0_3" descr="Laptop"/>
          <p:cNvSpPr/>
          <p:nvPr/>
        </p:nvSpPr>
        <p:spPr>
          <a:xfrm>
            <a:off x="44367"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5" name="Google Shape;405;ge11b90d1fa_0_3"/>
          <p:cNvPicPr preferRelativeResize="0"/>
          <p:nvPr/>
        </p:nvPicPr>
        <p:blipFill>
          <a:blip r:embed="rId5">
            <a:alphaModFix/>
          </a:blip>
          <a:stretch>
            <a:fillRect/>
          </a:stretch>
        </p:blipFill>
        <p:spPr>
          <a:xfrm>
            <a:off x="331338" y="2221504"/>
            <a:ext cx="8481179" cy="445219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txBox="1"/>
          <p:nvPr/>
        </p:nvSpPr>
        <p:spPr>
          <a:xfrm>
            <a:off x="467248" y="630115"/>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importance of DNA in the continuity of life?</a:t>
            </a:r>
            <a:endParaRPr/>
          </a:p>
        </p:txBody>
      </p:sp>
      <p:pic>
        <p:nvPicPr>
          <p:cNvPr id="413" name="Google Shape;413;p37"/>
          <p:cNvPicPr preferRelativeResize="0"/>
          <p:nvPr/>
        </p:nvPicPr>
        <p:blipFill rotWithShape="1">
          <a:blip r:embed="rId4">
            <a:alphaModFix/>
          </a:blip>
          <a:srcRect/>
          <a:stretch/>
        </p:blipFill>
        <p:spPr>
          <a:xfrm>
            <a:off x="1407084" y="1850082"/>
            <a:ext cx="6467856" cy="431292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38"/>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4" name="Google Shape;434;p40"/>
          <p:cNvGrpSpPr/>
          <p:nvPr/>
        </p:nvGrpSpPr>
        <p:grpSpPr>
          <a:xfrm>
            <a:off x="1505008" y="297180"/>
            <a:ext cx="5828913" cy="6262953"/>
            <a:chOff x="814636" y="0"/>
            <a:chExt cx="5828913" cy="6262953"/>
          </a:xfrm>
        </p:grpSpPr>
        <p:sp>
          <p:nvSpPr>
            <p:cNvPr id="435" name="Google Shape;435;p40"/>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437" name="Google Shape;437;p40"/>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440" name="Google Shape;440;p40"/>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443" name="Google Shape;443;p40"/>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446" name="Google Shape;446;p40"/>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449" name="Google Shape;449;p40"/>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Extension Activity</a:t>
              </a:r>
              <a:endParaRPr/>
            </a:p>
          </p:txBody>
        </p:sp>
        <p:sp>
          <p:nvSpPr>
            <p:cNvPr id="452" name="Google Shape;452;p40"/>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3" name="Google Shape;453;p40"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454" name="Google Shape;454;p40"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455" name="Google Shape;455;p40"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456" name="Google Shape;456;p40"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457" name="Google Shape;457;p40"/>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40"/>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1"/>
          <p:cNvSpPr txBox="1"/>
          <p:nvPr/>
        </p:nvSpPr>
        <p:spPr>
          <a:xfrm>
            <a:off x="1462035" y="242943"/>
            <a:ext cx="7423173"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dk1"/>
                </a:solidFill>
                <a:latin typeface="Calibri"/>
                <a:ea typeface="Calibri"/>
                <a:cs typeface="Calibri"/>
                <a:sym typeface="Calibri"/>
              </a:rPr>
              <a:t>DNA Replication</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4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4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467" name="Google Shape;467;p41"/>
          <p:cNvPicPr preferRelativeResize="0"/>
          <p:nvPr/>
        </p:nvPicPr>
        <p:blipFill rotWithShape="1">
          <a:blip r:embed="rId3">
            <a:alphaModFix/>
          </a:blip>
          <a:srcRect/>
          <a:stretch/>
        </p:blipFill>
        <p:spPr>
          <a:xfrm>
            <a:off x="1288472" y="1842654"/>
            <a:ext cx="6525491" cy="483898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txBox="1"/>
          <p:nvPr/>
        </p:nvSpPr>
        <p:spPr>
          <a:xfrm>
            <a:off x="467248" y="665133"/>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importance of DNA in the continuity of life?</a:t>
            </a:r>
            <a:endParaRPr/>
          </a:p>
        </p:txBody>
      </p:sp>
      <p:pic>
        <p:nvPicPr>
          <p:cNvPr id="475" name="Google Shape;475;p42"/>
          <p:cNvPicPr preferRelativeResize="0"/>
          <p:nvPr/>
        </p:nvPicPr>
        <p:blipFill rotWithShape="1">
          <a:blip r:embed="rId4">
            <a:alphaModFix/>
          </a:blip>
          <a:srcRect/>
          <a:stretch/>
        </p:blipFill>
        <p:spPr>
          <a:xfrm>
            <a:off x="1407084" y="1850082"/>
            <a:ext cx="6467856" cy="431292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3"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4"/>
          <p:cNvSpPr txBox="1"/>
          <p:nvPr/>
        </p:nvSpPr>
        <p:spPr>
          <a:xfrm>
            <a:off x="849542" y="312749"/>
            <a:ext cx="8104677"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Cells</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are the smallest unit of life which carry out a variety of functions in organisms</a:t>
            </a:r>
            <a:endParaRPr sz="3000" b="1">
              <a:solidFill>
                <a:schemeClr val="dk1"/>
              </a:solidFill>
              <a:latin typeface="Calibri"/>
              <a:ea typeface="Calibri"/>
              <a:cs typeface="Calibri"/>
              <a:sym typeface="Calibri"/>
            </a:endParaRPr>
          </a:p>
        </p:txBody>
      </p:sp>
      <p:sp>
        <p:nvSpPr>
          <p:cNvPr id="488" name="Google Shape;488;p44"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9" name="Google Shape;489;p44"/>
          <p:cNvPicPr preferRelativeResize="0"/>
          <p:nvPr/>
        </p:nvPicPr>
        <p:blipFill rotWithShape="1">
          <a:blip r:embed="rId4">
            <a:alphaModFix/>
          </a:blip>
          <a:srcRect/>
          <a:stretch/>
        </p:blipFill>
        <p:spPr>
          <a:xfrm>
            <a:off x="1785955" y="1699083"/>
            <a:ext cx="5882640" cy="47426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p:nvPr/>
        </p:nvSpPr>
        <p:spPr>
          <a:xfrm>
            <a:off x="849541" y="252176"/>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Nucleus</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organelle in a cell that is in charge of all activities in the cell</a:t>
            </a:r>
            <a:endParaRPr sz="2800" b="1">
              <a:solidFill>
                <a:schemeClr val="dk1"/>
              </a:solidFill>
              <a:latin typeface="Calibri"/>
              <a:ea typeface="Calibri"/>
              <a:cs typeface="Calibri"/>
              <a:sym typeface="Calibri"/>
            </a:endParaRPr>
          </a:p>
        </p:txBody>
      </p:sp>
      <p:sp>
        <p:nvSpPr>
          <p:cNvPr id="496" name="Google Shape;496;p4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7" name="Google Shape;497;p45"/>
          <p:cNvPicPr preferRelativeResize="0"/>
          <p:nvPr/>
        </p:nvPicPr>
        <p:blipFill rotWithShape="1">
          <a:blip r:embed="rId4">
            <a:alphaModFix/>
          </a:blip>
          <a:srcRect/>
          <a:stretch/>
        </p:blipFill>
        <p:spPr>
          <a:xfrm>
            <a:off x="1630680" y="1786700"/>
            <a:ext cx="5882640" cy="4742688"/>
          </a:xfrm>
          <a:prstGeom prst="rect">
            <a:avLst/>
          </a:prstGeom>
          <a:noFill/>
          <a:ln>
            <a:noFill/>
          </a:ln>
        </p:spPr>
      </p:pic>
      <p:sp>
        <p:nvSpPr>
          <p:cNvPr id="498" name="Google Shape;498;p45"/>
          <p:cNvSpPr/>
          <p:nvPr/>
        </p:nvSpPr>
        <p:spPr>
          <a:xfrm>
            <a:off x="4151086" y="2612571"/>
            <a:ext cx="2206172" cy="478971"/>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FF0000"/>
                </a:solidFill>
                <a:latin typeface="Calibri"/>
                <a:ea typeface="Calibri"/>
                <a:cs typeface="Calibri"/>
                <a:sym typeface="Calibri"/>
              </a:rPr>
              <a:t>Nucleus</a:t>
            </a:r>
            <a:endParaRPr/>
          </a:p>
        </p:txBody>
      </p:sp>
      <p:sp>
        <p:nvSpPr>
          <p:cNvPr id="499" name="Google Shape;499;p45"/>
          <p:cNvSpPr/>
          <p:nvPr/>
        </p:nvSpPr>
        <p:spPr>
          <a:xfrm>
            <a:off x="2963031" y="2748757"/>
            <a:ext cx="1231598" cy="1320799"/>
          </a:xfrm>
          <a:prstGeom prst="ellipse">
            <a:avLst/>
          </a:prstGeom>
          <a:noFill/>
          <a:ln w="635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6"/>
          <p:cNvSpPr txBox="1">
            <a:spLocks noGrp="1"/>
          </p:cNvSpPr>
          <p:nvPr>
            <p:ph type="ctrTitle"/>
          </p:nvPr>
        </p:nvSpPr>
        <p:spPr>
          <a:xfrm>
            <a:off x="1407084" y="135869"/>
            <a:ext cx="7545997"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DNA</a:t>
            </a:r>
            <a:r>
              <a:rPr lang="en-US" sz="3400" b="1"/>
              <a:t>: </a:t>
            </a:r>
            <a:r>
              <a:rPr lang="en-US" sz="3400"/>
              <a:t>the hereditary material in almost all organisms</a:t>
            </a:r>
            <a:endParaRPr sz="3400" b="1"/>
          </a:p>
        </p:txBody>
      </p:sp>
      <p:pic>
        <p:nvPicPr>
          <p:cNvPr id="506" name="Google Shape;506;p46"/>
          <p:cNvPicPr preferRelativeResize="0"/>
          <p:nvPr/>
        </p:nvPicPr>
        <p:blipFill rotWithShape="1">
          <a:blip r:embed="rId3">
            <a:alphaModFix/>
          </a:blip>
          <a:srcRect/>
          <a:stretch/>
        </p:blipFill>
        <p:spPr>
          <a:xfrm>
            <a:off x="1407084" y="1850082"/>
            <a:ext cx="6467856" cy="4312920"/>
          </a:xfrm>
          <a:prstGeom prst="rect">
            <a:avLst/>
          </a:prstGeom>
          <a:noFill/>
          <a:ln>
            <a:noFill/>
          </a:ln>
        </p:spPr>
      </p:pic>
      <p:sp>
        <p:nvSpPr>
          <p:cNvPr id="507" name="Google Shape;507;p46"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7"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8"/>
          <p:cNvSpPr txBox="1"/>
          <p:nvPr/>
        </p:nvSpPr>
        <p:spPr>
          <a:xfrm>
            <a:off x="3201344" y="203211"/>
            <a:ext cx="30518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are cells?</a:t>
            </a:r>
            <a:endParaRPr sz="3600">
              <a:solidFill>
                <a:schemeClr val="dk1"/>
              </a:solidFill>
              <a:latin typeface="Calibri"/>
              <a:ea typeface="Calibri"/>
              <a:cs typeface="Calibri"/>
              <a:sym typeface="Calibri"/>
            </a:endParaRPr>
          </a:p>
        </p:txBody>
      </p:sp>
      <p:sp>
        <p:nvSpPr>
          <p:cNvPr id="520" name="Google Shape;520;p4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1" name="Google Shape;521;p48"/>
          <p:cNvPicPr preferRelativeResize="0"/>
          <p:nvPr/>
        </p:nvPicPr>
        <p:blipFill rotWithShape="1">
          <a:blip r:embed="rId4">
            <a:alphaModFix/>
          </a:blip>
          <a:srcRect/>
          <a:stretch/>
        </p:blipFill>
        <p:spPr>
          <a:xfrm>
            <a:off x="1785955" y="1440290"/>
            <a:ext cx="5882640" cy="47426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849542" y="312749"/>
            <a:ext cx="8104677"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Cells</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are the smallest unit of life which carry out a variety of functions in organisms</a:t>
            </a:r>
            <a:endParaRPr sz="3000" b="1">
              <a:solidFill>
                <a:schemeClr val="dk1"/>
              </a:solidFill>
              <a:latin typeface="Calibri"/>
              <a:ea typeface="Calibri"/>
              <a:cs typeface="Calibri"/>
              <a:sym typeface="Calibri"/>
            </a:endParaRPr>
          </a:p>
        </p:txBody>
      </p:sp>
      <p:sp>
        <p:nvSpPr>
          <p:cNvPr id="143" name="Google Shape;143;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 name="Google Shape;144;p5"/>
          <p:cNvPicPr preferRelativeResize="0"/>
          <p:nvPr/>
        </p:nvPicPr>
        <p:blipFill rotWithShape="1">
          <a:blip r:embed="rId4">
            <a:alphaModFix/>
          </a:blip>
          <a:srcRect/>
          <a:stretch/>
        </p:blipFill>
        <p:spPr>
          <a:xfrm>
            <a:off x="1785955" y="1699083"/>
            <a:ext cx="5882640" cy="474268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9"/>
          <p:cNvSpPr txBox="1"/>
          <p:nvPr/>
        </p:nvSpPr>
        <p:spPr>
          <a:xfrm>
            <a:off x="989763" y="216922"/>
            <a:ext cx="79437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nucleus of a cell?</a:t>
            </a:r>
            <a:endParaRPr/>
          </a:p>
        </p:txBody>
      </p:sp>
      <p:sp>
        <p:nvSpPr>
          <p:cNvPr id="528" name="Google Shape;528;p4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9" name="Google Shape;529;p49"/>
          <p:cNvPicPr preferRelativeResize="0"/>
          <p:nvPr/>
        </p:nvPicPr>
        <p:blipFill rotWithShape="1">
          <a:blip r:embed="rId4">
            <a:alphaModFix/>
          </a:blip>
          <a:srcRect/>
          <a:stretch/>
        </p:blipFill>
        <p:spPr>
          <a:xfrm>
            <a:off x="1630680" y="1786700"/>
            <a:ext cx="5882640" cy="4742688"/>
          </a:xfrm>
          <a:prstGeom prst="rect">
            <a:avLst/>
          </a:prstGeom>
          <a:noFill/>
          <a:ln>
            <a:noFill/>
          </a:ln>
        </p:spPr>
      </p:pic>
      <p:sp>
        <p:nvSpPr>
          <p:cNvPr id="530" name="Google Shape;530;p49"/>
          <p:cNvSpPr/>
          <p:nvPr/>
        </p:nvSpPr>
        <p:spPr>
          <a:xfrm>
            <a:off x="4151086" y="2612571"/>
            <a:ext cx="2206172" cy="478971"/>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FF0000"/>
                </a:solidFill>
                <a:latin typeface="Calibri"/>
                <a:ea typeface="Calibri"/>
                <a:cs typeface="Calibri"/>
                <a:sym typeface="Calibri"/>
              </a:rPr>
              <a:t>Nucleus</a:t>
            </a:r>
            <a:endParaRPr/>
          </a:p>
        </p:txBody>
      </p:sp>
      <p:sp>
        <p:nvSpPr>
          <p:cNvPr id="531" name="Google Shape;531;p49"/>
          <p:cNvSpPr/>
          <p:nvPr/>
        </p:nvSpPr>
        <p:spPr>
          <a:xfrm>
            <a:off x="2963031" y="2748757"/>
            <a:ext cx="1231598" cy="1320799"/>
          </a:xfrm>
          <a:prstGeom prst="ellipse">
            <a:avLst/>
          </a:prstGeom>
          <a:noFill/>
          <a:ln w="635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0"/>
          <p:cNvSpPr txBox="1"/>
          <p:nvPr/>
        </p:nvSpPr>
        <p:spPr>
          <a:xfrm>
            <a:off x="3265571" y="209669"/>
            <a:ext cx="275088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DNA?</a:t>
            </a:r>
            <a:endParaRPr/>
          </a:p>
        </p:txBody>
      </p:sp>
      <p:sp>
        <p:nvSpPr>
          <p:cNvPr id="538" name="Google Shape;538;p5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9" name="Google Shape;539;p50"/>
          <p:cNvPicPr preferRelativeResize="0"/>
          <p:nvPr/>
        </p:nvPicPr>
        <p:blipFill rotWithShape="1">
          <a:blip r:embed="rId4">
            <a:alphaModFix/>
          </a:blip>
          <a:srcRect/>
          <a:stretch/>
        </p:blipFill>
        <p:spPr>
          <a:xfrm>
            <a:off x="1407084" y="1850082"/>
            <a:ext cx="6467856" cy="431292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6"/>
          <p:cNvSpPr txBox="1"/>
          <p:nvPr/>
        </p:nvSpPr>
        <p:spPr>
          <a:xfrm>
            <a:off x="2301072" y="693336"/>
            <a:ext cx="470590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dirty="0">
                <a:solidFill>
                  <a:srgbClr val="FFC000"/>
                </a:solidFill>
                <a:latin typeface="Calibri"/>
                <a:ea typeface="Calibri"/>
                <a:cs typeface="Calibri"/>
                <a:sym typeface="Calibri"/>
              </a:rPr>
              <a:t>Demonstration</a:t>
            </a:r>
            <a:endParaRPr dirty="0"/>
          </a:p>
        </p:txBody>
      </p:sp>
      <p:sp>
        <p:nvSpPr>
          <p:cNvPr id="546" name="Google Shape;546;p66" descr="Classroom"/>
          <p:cNvSpPr/>
          <p:nvPr/>
        </p:nvSpPr>
        <p:spPr>
          <a:xfrm>
            <a:off x="77646"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7" name="Google Shape;547;p66"/>
          <p:cNvPicPr preferRelativeResize="0"/>
          <p:nvPr/>
        </p:nvPicPr>
        <p:blipFill>
          <a:blip r:embed="rId4">
            <a:alphaModFix/>
          </a:blip>
          <a:stretch>
            <a:fillRect/>
          </a:stretch>
        </p:blipFill>
        <p:spPr>
          <a:xfrm>
            <a:off x="2907100" y="4192872"/>
            <a:ext cx="3329801" cy="2219875"/>
          </a:xfrm>
          <a:prstGeom prst="rect">
            <a:avLst/>
          </a:prstGeom>
          <a:noFill/>
          <a:ln>
            <a:noFill/>
          </a:ln>
        </p:spPr>
      </p:pic>
      <p:sp>
        <p:nvSpPr>
          <p:cNvPr id="548" name="Google Shape;548;p66"/>
          <p:cNvSpPr txBox="1"/>
          <p:nvPr/>
        </p:nvSpPr>
        <p:spPr>
          <a:xfrm>
            <a:off x="747125" y="1862250"/>
            <a:ext cx="7783500" cy="220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u="sng">
                <a:solidFill>
                  <a:schemeClr val="hlink"/>
                </a:solidFill>
                <a:latin typeface="Calibri"/>
                <a:ea typeface="Calibri"/>
                <a:cs typeface="Calibri"/>
                <a:sym typeface="Calibri"/>
                <a:hlinkClick r:id="rId5"/>
              </a:rPr>
              <a:t>Creating Candy DNA</a:t>
            </a:r>
            <a:endParaRPr sz="23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It’s important for students to understand complementary base pairs before learning about DNA replication. One way to help them learn is by creating a DNA model using candy. Assigning a base (adenine, thymine, cytosine, guanine) to different colors of candies, you can engage them in learning about the proper pairing of bases as you guide them through model construction. Linked above is a video for you to reference!</a:t>
            </a:r>
            <a:endParaRPr sz="1600">
              <a:latin typeface="Calibri"/>
              <a:ea typeface="Calibri"/>
              <a:cs typeface="Calibri"/>
              <a:sym typeface="Calibri"/>
            </a:endParaRPr>
          </a:p>
        </p:txBody>
      </p:sp>
      <p:pic>
        <p:nvPicPr>
          <p:cNvPr id="549" name="Google Shape;549;p66" descr="Cursor"/>
          <p:cNvPicPr preferRelativeResize="0"/>
          <p:nvPr/>
        </p:nvPicPr>
        <p:blipFill rotWithShape="1">
          <a:blip r:embed="rId6">
            <a:alphaModFix/>
          </a:blip>
          <a:srcRect/>
          <a:stretch/>
        </p:blipFill>
        <p:spPr>
          <a:xfrm rot="5400000">
            <a:off x="2665799" y="2040700"/>
            <a:ext cx="714250" cy="7142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1"/>
          <p:cNvSpPr txBox="1"/>
          <p:nvPr/>
        </p:nvSpPr>
        <p:spPr>
          <a:xfrm>
            <a:off x="1803312" y="1232964"/>
            <a:ext cx="5912516"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DNA Replication</a:t>
            </a:r>
            <a:endParaRPr sz="6600" b="1">
              <a:solidFill>
                <a:schemeClr val="dk1"/>
              </a:solidFill>
              <a:latin typeface="Calibri"/>
              <a:ea typeface="Calibri"/>
              <a:cs typeface="Calibri"/>
              <a:sym typeface="Calibri"/>
            </a:endParaRPr>
          </a:p>
        </p:txBody>
      </p:sp>
      <p:sp>
        <p:nvSpPr>
          <p:cNvPr id="556" name="Google Shape;556;p5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7" name="Google Shape;557;p5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2"/>
          <p:cNvSpPr txBox="1">
            <a:spLocks noGrp="1"/>
          </p:cNvSpPr>
          <p:nvPr>
            <p:ph type="ctrTitle"/>
          </p:nvPr>
        </p:nvSpPr>
        <p:spPr>
          <a:xfrm>
            <a:off x="1241100" y="245700"/>
            <a:ext cx="7589400" cy="1997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DNA Replication</a:t>
            </a:r>
            <a:r>
              <a:rPr lang="en-US" sz="3400" b="1"/>
              <a:t>: </a:t>
            </a:r>
            <a:r>
              <a:rPr lang="en-US" sz="3400"/>
              <a:t>the process in which the double helix unzips and a DNA molecule is copied</a:t>
            </a:r>
            <a:endParaRPr sz="3400" b="1"/>
          </a:p>
        </p:txBody>
      </p:sp>
      <p:sp>
        <p:nvSpPr>
          <p:cNvPr id="564" name="Google Shape;564;p5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5" name="Google Shape;565;p52"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566" name="Google Shape;566;p52"/>
          <p:cNvPicPr preferRelativeResize="0"/>
          <p:nvPr/>
        </p:nvPicPr>
        <p:blipFill rotWithShape="1">
          <a:blip r:embed="rId5">
            <a:alphaModFix/>
          </a:blip>
          <a:srcRect/>
          <a:stretch/>
        </p:blipFill>
        <p:spPr>
          <a:xfrm>
            <a:off x="1603884" y="2242868"/>
            <a:ext cx="5985792" cy="443876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4"/>
          <p:cNvSpPr txBox="1"/>
          <p:nvPr/>
        </p:nvSpPr>
        <p:spPr>
          <a:xfrm>
            <a:off x="1069674" y="203211"/>
            <a:ext cx="78327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DNA replication?</a:t>
            </a:r>
            <a:endParaRPr/>
          </a:p>
        </p:txBody>
      </p:sp>
      <p:sp>
        <p:nvSpPr>
          <p:cNvPr id="579" name="Google Shape;579;p5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0" name="Google Shape;580;p54"/>
          <p:cNvPicPr preferRelativeResize="0"/>
          <p:nvPr/>
        </p:nvPicPr>
        <p:blipFill rotWithShape="1">
          <a:blip r:embed="rId4">
            <a:alphaModFix/>
          </a:blip>
          <a:srcRect/>
          <a:stretch/>
        </p:blipFill>
        <p:spPr>
          <a:xfrm>
            <a:off x="1503303" y="1509263"/>
            <a:ext cx="6328804" cy="469312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55"/>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587" name="Google Shape;587;p55"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4" name="Google Shape;594;p56"/>
          <p:cNvPicPr preferRelativeResize="0"/>
          <p:nvPr/>
        </p:nvPicPr>
        <p:blipFill rotWithShape="1">
          <a:blip r:embed="rId4">
            <a:alphaModFix/>
          </a:blip>
          <a:srcRect/>
          <a:stretch/>
        </p:blipFill>
        <p:spPr>
          <a:xfrm>
            <a:off x="1151829" y="1001273"/>
            <a:ext cx="6805311" cy="510450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1" name="Google Shape;601;p57"/>
          <p:cNvPicPr preferRelativeResize="0"/>
          <p:nvPr/>
        </p:nvPicPr>
        <p:blipFill rotWithShape="1">
          <a:blip r:embed="rId4">
            <a:alphaModFix/>
          </a:blip>
          <a:srcRect r="50388"/>
          <a:stretch/>
        </p:blipFill>
        <p:spPr>
          <a:xfrm>
            <a:off x="3286677" y="0"/>
            <a:ext cx="2268210" cy="6858000"/>
          </a:xfrm>
          <a:prstGeom prst="rect">
            <a:avLst/>
          </a:prstGeom>
          <a:noFill/>
          <a:ln>
            <a:noFill/>
          </a:ln>
        </p:spPr>
      </p:pic>
      <p:cxnSp>
        <p:nvCxnSpPr>
          <p:cNvPr id="602" name="Google Shape;602;p57"/>
          <p:cNvCxnSpPr/>
          <p:nvPr/>
        </p:nvCxnSpPr>
        <p:spPr>
          <a:xfrm>
            <a:off x="2408641" y="1385455"/>
            <a:ext cx="1260763" cy="3048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603" name="Google Shape;603;p57"/>
          <p:cNvCxnSpPr/>
          <p:nvPr/>
        </p:nvCxnSpPr>
        <p:spPr>
          <a:xfrm rot="10800000">
            <a:off x="5373513" y="2382982"/>
            <a:ext cx="942109" cy="651163"/>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604" name="Google Shape;604;p57"/>
          <p:cNvSpPr txBox="1"/>
          <p:nvPr/>
        </p:nvSpPr>
        <p:spPr>
          <a:xfrm>
            <a:off x="849542" y="1168523"/>
            <a:ext cx="1676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One Strand</a:t>
            </a:r>
            <a:endParaRPr/>
          </a:p>
        </p:txBody>
      </p:sp>
      <p:sp>
        <p:nvSpPr>
          <p:cNvPr id="605" name="Google Shape;605;p57"/>
          <p:cNvSpPr txBox="1"/>
          <p:nvPr/>
        </p:nvSpPr>
        <p:spPr>
          <a:xfrm>
            <a:off x="6315622" y="2849479"/>
            <a:ext cx="1676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Second Strand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849541" y="252176"/>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Nucleus</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organelle in a cell that is in charge of all activities in the cell</a:t>
            </a:r>
            <a:endParaRPr sz="2800" b="1">
              <a:solidFill>
                <a:schemeClr val="dk1"/>
              </a:solidFill>
              <a:latin typeface="Calibri"/>
              <a:ea typeface="Calibri"/>
              <a:cs typeface="Calibri"/>
              <a:sym typeface="Calibri"/>
            </a:endParaRPr>
          </a:p>
        </p:txBody>
      </p:sp>
      <p:sp>
        <p:nvSpPr>
          <p:cNvPr id="151" name="Google Shape;151;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6"/>
          <p:cNvPicPr preferRelativeResize="0"/>
          <p:nvPr/>
        </p:nvPicPr>
        <p:blipFill rotWithShape="1">
          <a:blip r:embed="rId4">
            <a:alphaModFix/>
          </a:blip>
          <a:srcRect/>
          <a:stretch/>
        </p:blipFill>
        <p:spPr>
          <a:xfrm>
            <a:off x="1630680" y="1786700"/>
            <a:ext cx="5882640" cy="4742688"/>
          </a:xfrm>
          <a:prstGeom prst="rect">
            <a:avLst/>
          </a:prstGeom>
          <a:noFill/>
          <a:ln>
            <a:noFill/>
          </a:ln>
        </p:spPr>
      </p:pic>
      <p:sp>
        <p:nvSpPr>
          <p:cNvPr id="153" name="Google Shape;153;p6"/>
          <p:cNvSpPr/>
          <p:nvPr/>
        </p:nvSpPr>
        <p:spPr>
          <a:xfrm>
            <a:off x="4151086" y="2612571"/>
            <a:ext cx="2206172" cy="478971"/>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FF0000"/>
                </a:solidFill>
                <a:latin typeface="Calibri"/>
                <a:ea typeface="Calibri"/>
                <a:cs typeface="Calibri"/>
                <a:sym typeface="Calibri"/>
              </a:rPr>
              <a:t>Nucleus</a:t>
            </a:r>
            <a:endParaRPr/>
          </a:p>
        </p:txBody>
      </p:sp>
      <p:sp>
        <p:nvSpPr>
          <p:cNvPr id="154" name="Google Shape;154;p6"/>
          <p:cNvSpPr/>
          <p:nvPr/>
        </p:nvSpPr>
        <p:spPr>
          <a:xfrm>
            <a:off x="2963031" y="2748757"/>
            <a:ext cx="1231598" cy="1320799"/>
          </a:xfrm>
          <a:prstGeom prst="ellipse">
            <a:avLst/>
          </a:prstGeom>
          <a:noFill/>
          <a:ln w="635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 name="Google Shape;612;p58"/>
          <p:cNvPicPr preferRelativeResize="0"/>
          <p:nvPr/>
        </p:nvPicPr>
        <p:blipFill rotWithShape="1">
          <a:blip r:embed="rId4">
            <a:alphaModFix/>
          </a:blip>
          <a:srcRect/>
          <a:stretch/>
        </p:blipFill>
        <p:spPr>
          <a:xfrm>
            <a:off x="1486050" y="1957837"/>
            <a:ext cx="6328804" cy="4693129"/>
          </a:xfrm>
          <a:prstGeom prst="rect">
            <a:avLst/>
          </a:prstGeom>
          <a:noFill/>
          <a:ln>
            <a:noFill/>
          </a:ln>
        </p:spPr>
      </p:pic>
      <p:sp>
        <p:nvSpPr>
          <p:cNvPr id="613" name="Google Shape;613;p58"/>
          <p:cNvSpPr txBox="1"/>
          <p:nvPr/>
        </p:nvSpPr>
        <p:spPr>
          <a:xfrm>
            <a:off x="1155940" y="293298"/>
            <a:ext cx="747210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DNA Replication: involves two steps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0" name="Google Shape;620;p59"/>
          <p:cNvPicPr preferRelativeResize="0"/>
          <p:nvPr/>
        </p:nvPicPr>
        <p:blipFill rotWithShape="1">
          <a:blip r:embed="rId4">
            <a:alphaModFix/>
          </a:blip>
          <a:srcRect/>
          <a:stretch/>
        </p:blipFill>
        <p:spPr>
          <a:xfrm>
            <a:off x="1486050" y="1957837"/>
            <a:ext cx="6328804" cy="4693129"/>
          </a:xfrm>
          <a:prstGeom prst="rect">
            <a:avLst/>
          </a:prstGeom>
          <a:noFill/>
          <a:ln>
            <a:noFill/>
          </a:ln>
        </p:spPr>
      </p:pic>
      <p:sp>
        <p:nvSpPr>
          <p:cNvPr id="621" name="Google Shape;621;p59"/>
          <p:cNvSpPr txBox="1"/>
          <p:nvPr/>
        </p:nvSpPr>
        <p:spPr>
          <a:xfrm>
            <a:off x="1155940" y="293298"/>
            <a:ext cx="747210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DNA Replication: involves two steps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0"/>
          <p:cNvSpPr txBox="1"/>
          <p:nvPr/>
        </p:nvSpPr>
        <p:spPr>
          <a:xfrm>
            <a:off x="2660074" y="512619"/>
            <a:ext cx="3906982" cy="861774"/>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a:solidFill>
                  <a:schemeClr val="lt1"/>
                </a:solidFill>
                <a:latin typeface="Calibri"/>
                <a:ea typeface="Calibri"/>
                <a:cs typeface="Calibri"/>
                <a:sym typeface="Calibri"/>
              </a:rPr>
              <a:t>Original DNA</a:t>
            </a:r>
            <a:endParaRPr/>
          </a:p>
        </p:txBody>
      </p:sp>
      <p:sp>
        <p:nvSpPr>
          <p:cNvPr id="629" name="Google Shape;629;p60"/>
          <p:cNvSpPr txBox="1"/>
          <p:nvPr/>
        </p:nvSpPr>
        <p:spPr>
          <a:xfrm>
            <a:off x="401783" y="5001491"/>
            <a:ext cx="3906982" cy="861774"/>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a:solidFill>
                  <a:schemeClr val="lt1"/>
                </a:solidFill>
                <a:latin typeface="Calibri"/>
                <a:ea typeface="Calibri"/>
                <a:cs typeface="Calibri"/>
                <a:sym typeface="Calibri"/>
              </a:rPr>
              <a:t>Copy</a:t>
            </a:r>
            <a:endParaRPr/>
          </a:p>
        </p:txBody>
      </p:sp>
      <p:sp>
        <p:nvSpPr>
          <p:cNvPr id="630" name="Google Shape;630;p60"/>
          <p:cNvSpPr txBox="1"/>
          <p:nvPr/>
        </p:nvSpPr>
        <p:spPr>
          <a:xfrm>
            <a:off x="5029201" y="5001491"/>
            <a:ext cx="3906982" cy="861774"/>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a:solidFill>
                  <a:schemeClr val="lt1"/>
                </a:solidFill>
                <a:latin typeface="Calibri"/>
                <a:ea typeface="Calibri"/>
                <a:cs typeface="Calibri"/>
                <a:sym typeface="Calibri"/>
              </a:rPr>
              <a:t>Copy</a:t>
            </a:r>
            <a:endParaRPr sz="5000">
              <a:solidFill>
                <a:schemeClr val="lt1"/>
              </a:solidFill>
              <a:latin typeface="Calibri"/>
              <a:ea typeface="Calibri"/>
              <a:cs typeface="Calibri"/>
              <a:sym typeface="Calibri"/>
            </a:endParaRPr>
          </a:p>
        </p:txBody>
      </p:sp>
      <p:cxnSp>
        <p:nvCxnSpPr>
          <p:cNvPr id="631" name="Google Shape;631;p60"/>
          <p:cNvCxnSpPr>
            <a:stCxn id="628" idx="2"/>
            <a:endCxn id="629" idx="0"/>
          </p:cNvCxnSpPr>
          <p:nvPr/>
        </p:nvCxnSpPr>
        <p:spPr>
          <a:xfrm flipH="1">
            <a:off x="2355165" y="1374393"/>
            <a:ext cx="2258400" cy="36270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632" name="Google Shape;632;p60"/>
          <p:cNvCxnSpPr>
            <a:stCxn id="628" idx="2"/>
            <a:endCxn id="630" idx="0"/>
          </p:cNvCxnSpPr>
          <p:nvPr/>
        </p:nvCxnSpPr>
        <p:spPr>
          <a:xfrm>
            <a:off x="4613565" y="1374393"/>
            <a:ext cx="2369100" cy="36270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9" name="Google Shape;639;p61" descr="animal cell no labels.jpg"/>
          <p:cNvPicPr preferRelativeResize="0"/>
          <p:nvPr/>
        </p:nvPicPr>
        <p:blipFill rotWithShape="1">
          <a:blip r:embed="rId4">
            <a:alphaModFix/>
          </a:blip>
          <a:srcRect/>
          <a:stretch/>
        </p:blipFill>
        <p:spPr>
          <a:xfrm flipH="1">
            <a:off x="5357652" y="4549805"/>
            <a:ext cx="1903374" cy="1534532"/>
          </a:xfrm>
          <a:prstGeom prst="rect">
            <a:avLst/>
          </a:prstGeom>
          <a:noFill/>
          <a:ln>
            <a:noFill/>
          </a:ln>
        </p:spPr>
      </p:pic>
      <p:pic>
        <p:nvPicPr>
          <p:cNvPr id="640" name="Google Shape;640;p61" descr="animal cell no labels.jpg"/>
          <p:cNvPicPr preferRelativeResize="0"/>
          <p:nvPr/>
        </p:nvPicPr>
        <p:blipFill rotWithShape="1">
          <a:blip r:embed="rId4">
            <a:alphaModFix/>
          </a:blip>
          <a:srcRect/>
          <a:stretch/>
        </p:blipFill>
        <p:spPr>
          <a:xfrm>
            <a:off x="2108970" y="4549805"/>
            <a:ext cx="1903374" cy="1534532"/>
          </a:xfrm>
          <a:prstGeom prst="rect">
            <a:avLst/>
          </a:prstGeom>
          <a:noFill/>
          <a:ln>
            <a:noFill/>
          </a:ln>
        </p:spPr>
      </p:pic>
      <p:pic>
        <p:nvPicPr>
          <p:cNvPr id="641" name="Google Shape;641;p61" descr="animal cell no labels.jpg"/>
          <p:cNvPicPr preferRelativeResize="0"/>
          <p:nvPr/>
        </p:nvPicPr>
        <p:blipFill rotWithShape="1">
          <a:blip r:embed="rId4">
            <a:alphaModFix/>
          </a:blip>
          <a:srcRect/>
          <a:stretch/>
        </p:blipFill>
        <p:spPr>
          <a:xfrm>
            <a:off x="3572966" y="2142160"/>
            <a:ext cx="2270335" cy="1544893"/>
          </a:xfrm>
          <a:prstGeom prst="rect">
            <a:avLst/>
          </a:prstGeom>
          <a:noFill/>
          <a:ln>
            <a:noFill/>
          </a:ln>
        </p:spPr>
      </p:pic>
      <p:pic>
        <p:nvPicPr>
          <p:cNvPr id="642" name="Google Shape;642;p61"/>
          <p:cNvPicPr preferRelativeResize="0"/>
          <p:nvPr/>
        </p:nvPicPr>
        <p:blipFill rotWithShape="1">
          <a:blip r:embed="rId5">
            <a:alphaModFix/>
          </a:blip>
          <a:srcRect/>
          <a:stretch/>
        </p:blipFill>
        <p:spPr>
          <a:xfrm>
            <a:off x="5595175" y="407394"/>
            <a:ext cx="1428328" cy="1205548"/>
          </a:xfrm>
          <a:prstGeom prst="rect">
            <a:avLst/>
          </a:prstGeom>
          <a:noFill/>
          <a:ln>
            <a:noFill/>
          </a:ln>
        </p:spPr>
      </p:pic>
      <p:cxnSp>
        <p:nvCxnSpPr>
          <p:cNvPr id="643" name="Google Shape;643;p61"/>
          <p:cNvCxnSpPr/>
          <p:nvPr/>
        </p:nvCxnSpPr>
        <p:spPr>
          <a:xfrm flipH="1">
            <a:off x="3060657" y="3835419"/>
            <a:ext cx="1024618" cy="115432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44" name="Google Shape;644;p61"/>
          <p:cNvCxnSpPr/>
          <p:nvPr/>
        </p:nvCxnSpPr>
        <p:spPr>
          <a:xfrm>
            <a:off x="5278376" y="3696413"/>
            <a:ext cx="1030963" cy="115432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645" name="Google Shape;645;p61"/>
          <p:cNvSpPr txBox="1"/>
          <p:nvPr/>
        </p:nvSpPr>
        <p:spPr>
          <a:xfrm>
            <a:off x="849542" y="302282"/>
            <a:ext cx="40727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Duplicates All DNA</a:t>
            </a:r>
            <a:endParaRPr/>
          </a:p>
        </p:txBody>
      </p:sp>
      <p:sp>
        <p:nvSpPr>
          <p:cNvPr id="646" name="Google Shape;646;p61"/>
          <p:cNvSpPr txBox="1"/>
          <p:nvPr/>
        </p:nvSpPr>
        <p:spPr>
          <a:xfrm>
            <a:off x="1938577" y="6054762"/>
            <a:ext cx="183907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Same DNA</a:t>
            </a:r>
            <a:endParaRPr/>
          </a:p>
        </p:txBody>
      </p:sp>
      <p:sp>
        <p:nvSpPr>
          <p:cNvPr id="647" name="Google Shape;647;p61"/>
          <p:cNvSpPr txBox="1"/>
          <p:nvPr/>
        </p:nvSpPr>
        <p:spPr>
          <a:xfrm>
            <a:off x="5713419" y="6084337"/>
            <a:ext cx="183907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Same DNA</a:t>
            </a:r>
            <a:endParaRPr/>
          </a:p>
        </p:txBody>
      </p:sp>
      <p:sp>
        <p:nvSpPr>
          <p:cNvPr id="648" name="Google Shape;648;p61"/>
          <p:cNvSpPr txBox="1"/>
          <p:nvPr/>
        </p:nvSpPr>
        <p:spPr>
          <a:xfrm>
            <a:off x="5874858" y="1772828"/>
            <a:ext cx="6092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DNA</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6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62" descr="Female Parent and daughter.jpg"/>
          <p:cNvPicPr preferRelativeResize="0"/>
          <p:nvPr/>
        </p:nvPicPr>
        <p:blipFill rotWithShape="1">
          <a:blip r:embed="rId4">
            <a:alphaModFix/>
          </a:blip>
          <a:srcRect/>
          <a:stretch/>
        </p:blipFill>
        <p:spPr>
          <a:xfrm>
            <a:off x="1346200" y="1518790"/>
            <a:ext cx="6438900" cy="4292600"/>
          </a:xfrm>
          <a:prstGeom prst="rect">
            <a:avLst/>
          </a:prstGeom>
          <a:noFill/>
          <a:ln>
            <a:noFill/>
          </a:ln>
        </p:spPr>
      </p:pic>
      <p:sp>
        <p:nvSpPr>
          <p:cNvPr id="656" name="Google Shape;656;p62"/>
          <p:cNvSpPr/>
          <p:nvPr/>
        </p:nvSpPr>
        <p:spPr>
          <a:xfrm flipH="1">
            <a:off x="4333865" y="700212"/>
            <a:ext cx="2304414" cy="1165486"/>
          </a:xfrm>
          <a:prstGeom prst="curvedDownArrow">
            <a:avLst>
              <a:gd name="adj1" fmla="val 25000"/>
              <a:gd name="adj2" fmla="val 50000"/>
              <a:gd name="adj3" fmla="val 25000"/>
            </a:avLst>
          </a:prstGeom>
          <a:solidFill>
            <a:srgbClr val="E36C0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8000"/>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8"/>
          <p:cNvSpPr txBox="1"/>
          <p:nvPr/>
        </p:nvSpPr>
        <p:spPr>
          <a:xfrm>
            <a:off x="1069674" y="203211"/>
            <a:ext cx="78327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DNA replication?</a:t>
            </a:r>
            <a:endParaRPr/>
          </a:p>
        </p:txBody>
      </p:sp>
      <p:sp>
        <p:nvSpPr>
          <p:cNvPr id="669" name="Google Shape;669;p6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0" name="Google Shape;670;p68"/>
          <p:cNvPicPr preferRelativeResize="0"/>
          <p:nvPr/>
        </p:nvPicPr>
        <p:blipFill rotWithShape="1">
          <a:blip r:embed="rId4">
            <a:alphaModFix/>
          </a:blip>
          <a:srcRect/>
          <a:stretch/>
        </p:blipFill>
        <p:spPr>
          <a:xfrm>
            <a:off x="1503303" y="1509263"/>
            <a:ext cx="6328804" cy="469312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9"/>
          <p:cNvSpPr txBox="1"/>
          <p:nvPr/>
        </p:nvSpPr>
        <p:spPr>
          <a:xfrm>
            <a:off x="849542" y="280155"/>
            <a:ext cx="8087424"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a:solidFill>
                  <a:schemeClr val="dk1"/>
                </a:solidFill>
                <a:latin typeface="Calibri"/>
                <a:ea typeface="Calibri"/>
                <a:cs typeface="Calibri"/>
                <a:sym typeface="Calibri"/>
              </a:rPr>
              <a:t>When does DNA replication occur?</a:t>
            </a:r>
            <a:endParaRPr/>
          </a:p>
        </p:txBody>
      </p:sp>
      <p:sp>
        <p:nvSpPr>
          <p:cNvPr id="677" name="Google Shape;677;p6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8" name="Google Shape;678;p69"/>
          <p:cNvPicPr preferRelativeResize="0"/>
          <p:nvPr/>
        </p:nvPicPr>
        <p:blipFill rotWithShape="1">
          <a:blip r:embed="rId4">
            <a:alphaModFix/>
          </a:blip>
          <a:srcRect/>
          <a:stretch/>
        </p:blipFill>
        <p:spPr>
          <a:xfrm>
            <a:off x="5434642" y="4217773"/>
            <a:ext cx="3350164" cy="2363224"/>
          </a:xfrm>
          <a:prstGeom prst="rect">
            <a:avLst/>
          </a:prstGeom>
          <a:noFill/>
          <a:ln>
            <a:noFill/>
          </a:ln>
        </p:spPr>
      </p:pic>
      <p:sp>
        <p:nvSpPr>
          <p:cNvPr id="679" name="Google Shape;679;p69"/>
          <p:cNvSpPr txBox="1"/>
          <p:nvPr/>
        </p:nvSpPr>
        <p:spPr>
          <a:xfrm>
            <a:off x="638355" y="1479523"/>
            <a:ext cx="39855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During mitosis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During meiosis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Always occurring</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During interphase</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dc53f29908_0_13"/>
          <p:cNvSpPr txBox="1"/>
          <p:nvPr/>
        </p:nvSpPr>
        <p:spPr>
          <a:xfrm>
            <a:off x="849542" y="280155"/>
            <a:ext cx="8087400" cy="615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a:solidFill>
                  <a:schemeClr val="dk1"/>
                </a:solidFill>
                <a:latin typeface="Calibri"/>
                <a:ea typeface="Calibri"/>
                <a:cs typeface="Calibri"/>
                <a:sym typeface="Calibri"/>
              </a:rPr>
              <a:t>When does DNA replication occur?</a:t>
            </a:r>
            <a:endParaRPr/>
          </a:p>
        </p:txBody>
      </p:sp>
      <p:sp>
        <p:nvSpPr>
          <p:cNvPr id="686" name="Google Shape;686;gdc53f29908_0_1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7" name="Google Shape;687;gdc53f29908_0_13"/>
          <p:cNvPicPr preferRelativeResize="0"/>
          <p:nvPr/>
        </p:nvPicPr>
        <p:blipFill rotWithShape="1">
          <a:blip r:embed="rId4">
            <a:alphaModFix/>
          </a:blip>
          <a:srcRect/>
          <a:stretch/>
        </p:blipFill>
        <p:spPr>
          <a:xfrm>
            <a:off x="5434642" y="4217773"/>
            <a:ext cx="3350165" cy="2363225"/>
          </a:xfrm>
          <a:prstGeom prst="rect">
            <a:avLst/>
          </a:prstGeom>
          <a:noFill/>
          <a:ln>
            <a:noFill/>
          </a:ln>
        </p:spPr>
      </p:pic>
      <p:sp>
        <p:nvSpPr>
          <p:cNvPr id="688" name="Google Shape;688;gdc53f29908_0_13"/>
          <p:cNvSpPr txBox="1"/>
          <p:nvPr/>
        </p:nvSpPr>
        <p:spPr>
          <a:xfrm>
            <a:off x="638355" y="1479523"/>
            <a:ext cx="3985500" cy="228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During mitosis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During meiosis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Always occurring</a:t>
            </a:r>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During interphase</a:t>
            </a:r>
            <a:endParaRPr>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1"/>
          <p:cNvSpPr txBox="1"/>
          <p:nvPr/>
        </p:nvSpPr>
        <p:spPr>
          <a:xfrm>
            <a:off x="849542" y="280155"/>
            <a:ext cx="8087400" cy="1139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a:solidFill>
                  <a:schemeClr val="dk1"/>
                </a:solidFill>
                <a:latin typeface="Calibri"/>
                <a:ea typeface="Calibri"/>
                <a:cs typeface="Calibri"/>
                <a:sym typeface="Calibri"/>
              </a:rPr>
              <a:t>True/False: DNA replication happens in all living organisms.</a:t>
            </a:r>
            <a:endParaRPr/>
          </a:p>
        </p:txBody>
      </p:sp>
      <p:sp>
        <p:nvSpPr>
          <p:cNvPr id="695" name="Google Shape;695;p7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6" name="Google Shape;696;p71"/>
          <p:cNvPicPr preferRelativeResize="0"/>
          <p:nvPr/>
        </p:nvPicPr>
        <p:blipFill rotWithShape="1">
          <a:blip r:embed="rId4">
            <a:alphaModFix/>
          </a:blip>
          <a:srcRect/>
          <a:stretch/>
        </p:blipFill>
        <p:spPr>
          <a:xfrm>
            <a:off x="1654292" y="1901136"/>
            <a:ext cx="5835424" cy="4327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dc53f29908_0_21"/>
          <p:cNvSpPr txBox="1"/>
          <p:nvPr/>
        </p:nvSpPr>
        <p:spPr>
          <a:xfrm>
            <a:off x="849542" y="280155"/>
            <a:ext cx="8087400" cy="1139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a:solidFill>
                  <a:srgbClr val="FF0000"/>
                </a:solidFill>
                <a:latin typeface="Calibri"/>
                <a:ea typeface="Calibri"/>
                <a:cs typeface="Calibri"/>
                <a:sym typeface="Calibri"/>
              </a:rPr>
              <a:t>True</a:t>
            </a:r>
            <a:r>
              <a:rPr lang="en-US" sz="3400">
                <a:solidFill>
                  <a:schemeClr val="dk1"/>
                </a:solidFill>
                <a:latin typeface="Calibri"/>
                <a:ea typeface="Calibri"/>
                <a:cs typeface="Calibri"/>
                <a:sym typeface="Calibri"/>
              </a:rPr>
              <a:t>/False: DNA replication happens in all living organisms.</a:t>
            </a:r>
            <a:endParaRPr/>
          </a:p>
        </p:txBody>
      </p:sp>
      <p:sp>
        <p:nvSpPr>
          <p:cNvPr id="703" name="Google Shape;703;gdc53f29908_0_2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 name="Google Shape;704;gdc53f29908_0_21"/>
          <p:cNvPicPr preferRelativeResize="0"/>
          <p:nvPr/>
        </p:nvPicPr>
        <p:blipFill rotWithShape="1">
          <a:blip r:embed="rId4">
            <a:alphaModFix/>
          </a:blip>
          <a:srcRect/>
          <a:stretch/>
        </p:blipFill>
        <p:spPr>
          <a:xfrm>
            <a:off x="1654292" y="1901136"/>
            <a:ext cx="5835424" cy="432725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73"/>
          <p:cNvSpPr txBox="1"/>
          <p:nvPr/>
        </p:nvSpPr>
        <p:spPr>
          <a:xfrm>
            <a:off x="849542" y="280155"/>
            <a:ext cx="8087424"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a:solidFill>
                  <a:schemeClr val="dk1"/>
                </a:solidFill>
                <a:latin typeface="Calibri"/>
                <a:ea typeface="Calibri"/>
                <a:cs typeface="Calibri"/>
                <a:sym typeface="Calibri"/>
              </a:rPr>
              <a:t>What are the two steps involved in DNA replication?</a:t>
            </a:r>
            <a:endParaRPr/>
          </a:p>
        </p:txBody>
      </p:sp>
      <p:sp>
        <p:nvSpPr>
          <p:cNvPr id="711" name="Google Shape;711;p7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2" name="Google Shape;712;p73"/>
          <p:cNvPicPr preferRelativeResize="0"/>
          <p:nvPr/>
        </p:nvPicPr>
        <p:blipFill rotWithShape="1">
          <a:blip r:embed="rId4">
            <a:alphaModFix/>
          </a:blip>
          <a:srcRect/>
          <a:stretch/>
        </p:blipFill>
        <p:spPr>
          <a:xfrm>
            <a:off x="1503303" y="1699083"/>
            <a:ext cx="6328804" cy="469312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75"/>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719" name="Google Shape;719;p75"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76"/>
          <p:cNvSpPr txBox="1">
            <a:spLocks noGrp="1"/>
          </p:cNvSpPr>
          <p:nvPr>
            <p:ph type="ctrTitle"/>
          </p:nvPr>
        </p:nvSpPr>
        <p:spPr>
          <a:xfrm>
            <a:off x="1409052" y="245692"/>
            <a:ext cx="7421276" cy="199717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DNA Replication</a:t>
            </a:r>
            <a:r>
              <a:rPr lang="en-US" sz="3400" b="1"/>
              <a:t>: </a:t>
            </a:r>
            <a:r>
              <a:rPr lang="en-US" sz="3400"/>
              <a:t>the process in which the double helix unzips and a DNA molecule is copied</a:t>
            </a:r>
            <a:endParaRPr sz="3400" b="1"/>
          </a:p>
        </p:txBody>
      </p:sp>
      <p:pic>
        <p:nvPicPr>
          <p:cNvPr id="726" name="Google Shape;726;p76"/>
          <p:cNvPicPr preferRelativeResize="0"/>
          <p:nvPr/>
        </p:nvPicPr>
        <p:blipFill rotWithShape="1">
          <a:blip r:embed="rId3">
            <a:alphaModFix/>
          </a:blip>
          <a:srcRect/>
          <a:stretch/>
        </p:blipFill>
        <p:spPr>
          <a:xfrm>
            <a:off x="1603884" y="2242868"/>
            <a:ext cx="5985792" cy="4438769"/>
          </a:xfrm>
          <a:prstGeom prst="rect">
            <a:avLst/>
          </a:prstGeom>
          <a:noFill/>
          <a:ln>
            <a:noFill/>
          </a:ln>
        </p:spPr>
      </p:pic>
      <p:sp>
        <p:nvSpPr>
          <p:cNvPr id="727" name="Google Shape;727;p7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3" name="Google Shape;733;p77"/>
          <p:cNvPicPr preferRelativeResize="0"/>
          <p:nvPr/>
        </p:nvPicPr>
        <p:blipFill rotWithShape="1">
          <a:blip r:embed="rId3">
            <a:alphaModFix/>
          </a:blip>
          <a:srcRect/>
          <a:stretch/>
        </p:blipFill>
        <p:spPr>
          <a:xfrm>
            <a:off x="1486050" y="1957837"/>
            <a:ext cx="6328804" cy="4693129"/>
          </a:xfrm>
          <a:prstGeom prst="rect">
            <a:avLst/>
          </a:prstGeom>
          <a:noFill/>
          <a:ln>
            <a:noFill/>
          </a:ln>
        </p:spPr>
      </p:pic>
      <p:sp>
        <p:nvSpPr>
          <p:cNvPr id="734" name="Google Shape;734;p77"/>
          <p:cNvSpPr txBox="1"/>
          <p:nvPr/>
        </p:nvSpPr>
        <p:spPr>
          <a:xfrm>
            <a:off x="1155940" y="293298"/>
            <a:ext cx="747210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DNA Replication: involves two steps</a:t>
            </a:r>
            <a:endParaRPr/>
          </a:p>
        </p:txBody>
      </p:sp>
      <p:sp>
        <p:nvSpPr>
          <p:cNvPr id="735" name="Google Shape;735;p7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78"/>
          <p:cNvPicPr preferRelativeResize="0"/>
          <p:nvPr/>
        </p:nvPicPr>
        <p:blipFill rotWithShape="1">
          <a:blip r:embed="rId3">
            <a:alphaModFix/>
          </a:blip>
          <a:srcRect/>
          <a:stretch/>
        </p:blipFill>
        <p:spPr>
          <a:xfrm>
            <a:off x="1486050" y="1957837"/>
            <a:ext cx="6328804" cy="4693129"/>
          </a:xfrm>
          <a:prstGeom prst="rect">
            <a:avLst/>
          </a:prstGeom>
          <a:noFill/>
          <a:ln>
            <a:noFill/>
          </a:ln>
        </p:spPr>
      </p:pic>
      <p:sp>
        <p:nvSpPr>
          <p:cNvPr id="742" name="Google Shape;742;p78"/>
          <p:cNvSpPr txBox="1"/>
          <p:nvPr/>
        </p:nvSpPr>
        <p:spPr>
          <a:xfrm>
            <a:off x="1155940" y="293298"/>
            <a:ext cx="747210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DNA Replication: involves two steps</a:t>
            </a:r>
            <a:endParaRPr/>
          </a:p>
        </p:txBody>
      </p:sp>
      <p:sp>
        <p:nvSpPr>
          <p:cNvPr id="743" name="Google Shape;743;p7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74"/>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Extension Activity</a:t>
            </a:r>
            <a:endParaRPr/>
          </a:p>
        </p:txBody>
      </p:sp>
      <p:sp>
        <p:nvSpPr>
          <p:cNvPr id="750" name="Google Shape;750;p74" descr="Laptop"/>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4"/>
          <p:cNvSpPr txBox="1"/>
          <p:nvPr/>
        </p:nvSpPr>
        <p:spPr>
          <a:xfrm>
            <a:off x="2341800" y="1517150"/>
            <a:ext cx="50337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u="sng">
                <a:solidFill>
                  <a:schemeClr val="hlink"/>
                </a:solidFill>
                <a:latin typeface="Calibri"/>
                <a:ea typeface="Calibri"/>
                <a:cs typeface="Calibri"/>
                <a:sym typeface="Calibri"/>
                <a:hlinkClick r:id="rId4"/>
              </a:rPr>
              <a:t>Amoeba Sisters Explain DNA Replication</a:t>
            </a:r>
            <a:endParaRPr sz="2300">
              <a:latin typeface="Calibri"/>
              <a:ea typeface="Calibri"/>
              <a:cs typeface="Calibri"/>
              <a:sym typeface="Calibri"/>
            </a:endParaRPr>
          </a:p>
          <a:p>
            <a:pPr marL="0" lvl="0" indent="0" algn="l" rtl="0">
              <a:spcBef>
                <a:spcPts val="0"/>
              </a:spcBef>
              <a:spcAft>
                <a:spcPts val="0"/>
              </a:spcAft>
              <a:buNone/>
            </a:pPr>
            <a:endParaRPr sz="2300">
              <a:latin typeface="Calibri"/>
              <a:ea typeface="Calibri"/>
              <a:cs typeface="Calibri"/>
              <a:sym typeface="Calibri"/>
            </a:endParaRPr>
          </a:p>
          <a:p>
            <a:pPr marL="0" lvl="0" indent="0" algn="ctr" rtl="0">
              <a:spcBef>
                <a:spcPts val="0"/>
              </a:spcBef>
              <a:spcAft>
                <a:spcPts val="0"/>
              </a:spcAft>
              <a:buNone/>
            </a:pPr>
            <a:r>
              <a:rPr lang="en-US" sz="2000">
                <a:latin typeface="Calibri"/>
                <a:ea typeface="Calibri"/>
                <a:cs typeface="Calibri"/>
                <a:sym typeface="Calibri"/>
              </a:rPr>
              <a:t>The video linked above goes into greater detail about the DNA replication process and can be used to extend student knowledge or clarify confusion about how the process takes place.</a:t>
            </a:r>
            <a:endParaRPr sz="2000">
              <a:latin typeface="Calibri"/>
              <a:ea typeface="Calibri"/>
              <a:cs typeface="Calibri"/>
              <a:sym typeface="Calibri"/>
            </a:endParaRPr>
          </a:p>
        </p:txBody>
      </p:sp>
      <p:pic>
        <p:nvPicPr>
          <p:cNvPr id="752" name="Google Shape;752;p74"/>
          <p:cNvPicPr preferRelativeResize="0"/>
          <p:nvPr/>
        </p:nvPicPr>
        <p:blipFill>
          <a:blip r:embed="rId5">
            <a:alphaModFix/>
          </a:blip>
          <a:stretch>
            <a:fillRect/>
          </a:stretch>
        </p:blipFill>
        <p:spPr>
          <a:xfrm>
            <a:off x="2253400" y="3641150"/>
            <a:ext cx="5210499" cy="29120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79"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9"/>
          <p:cNvSpPr txBox="1"/>
          <p:nvPr/>
        </p:nvSpPr>
        <p:spPr>
          <a:xfrm>
            <a:off x="467248" y="630115"/>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importance of DNA in the continuity of life?</a:t>
            </a:r>
            <a:endParaRPr/>
          </a:p>
        </p:txBody>
      </p:sp>
      <p:pic>
        <p:nvPicPr>
          <p:cNvPr id="760" name="Google Shape;760;p79"/>
          <p:cNvPicPr preferRelativeResize="0"/>
          <p:nvPr/>
        </p:nvPicPr>
        <p:blipFill rotWithShape="1">
          <a:blip r:embed="rId4">
            <a:alphaModFix/>
          </a:blip>
          <a:srcRect/>
          <a:stretch/>
        </p:blipFill>
        <p:spPr>
          <a:xfrm>
            <a:off x="1407084" y="1850082"/>
            <a:ext cx="6467856" cy="431292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80"/>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p:nvPr/>
        </p:nvSpPr>
        <p:spPr>
          <a:xfrm>
            <a:off x="3201344" y="203211"/>
            <a:ext cx="30518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are cells?</a:t>
            </a:r>
            <a:endParaRPr sz="3600">
              <a:solidFill>
                <a:schemeClr val="dk1"/>
              </a:solidFill>
              <a:latin typeface="Calibri"/>
              <a:ea typeface="Calibri"/>
              <a:cs typeface="Calibri"/>
              <a:sym typeface="Calibri"/>
            </a:endParaRPr>
          </a:p>
        </p:txBody>
      </p:sp>
      <p:sp>
        <p:nvSpPr>
          <p:cNvPr id="167" name="Google Shape;167;p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8"/>
          <p:cNvPicPr preferRelativeResize="0"/>
          <p:nvPr/>
        </p:nvPicPr>
        <p:blipFill rotWithShape="1">
          <a:blip r:embed="rId4">
            <a:alphaModFix/>
          </a:blip>
          <a:srcRect/>
          <a:stretch/>
        </p:blipFill>
        <p:spPr>
          <a:xfrm>
            <a:off x="1785955" y="1440290"/>
            <a:ext cx="5882640" cy="47426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p:nvPr/>
        </p:nvSpPr>
        <p:spPr>
          <a:xfrm>
            <a:off x="989763" y="216922"/>
            <a:ext cx="79437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nucleus of a cell?</a:t>
            </a:r>
            <a:endParaRPr/>
          </a:p>
        </p:txBody>
      </p:sp>
      <p:sp>
        <p:nvSpPr>
          <p:cNvPr id="175" name="Google Shape;175;p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9"/>
          <p:cNvPicPr preferRelativeResize="0"/>
          <p:nvPr/>
        </p:nvPicPr>
        <p:blipFill rotWithShape="1">
          <a:blip r:embed="rId4">
            <a:alphaModFix/>
          </a:blip>
          <a:srcRect/>
          <a:stretch/>
        </p:blipFill>
        <p:spPr>
          <a:xfrm>
            <a:off x="1630680" y="1786700"/>
            <a:ext cx="5882640" cy="4742688"/>
          </a:xfrm>
          <a:prstGeom prst="rect">
            <a:avLst/>
          </a:prstGeom>
          <a:noFill/>
          <a:ln>
            <a:noFill/>
          </a:ln>
        </p:spPr>
      </p:pic>
      <p:sp>
        <p:nvSpPr>
          <p:cNvPr id="177" name="Google Shape;177;p9"/>
          <p:cNvSpPr/>
          <p:nvPr/>
        </p:nvSpPr>
        <p:spPr>
          <a:xfrm>
            <a:off x="4151086" y="2612571"/>
            <a:ext cx="2206172" cy="478971"/>
          </a:xfrm>
          <a:prstGeom prst="rect">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FF0000"/>
                </a:solidFill>
                <a:latin typeface="Calibri"/>
                <a:ea typeface="Calibri"/>
                <a:cs typeface="Calibri"/>
                <a:sym typeface="Calibri"/>
              </a:rPr>
              <a:t>Nucleus</a:t>
            </a:r>
            <a:endParaRPr/>
          </a:p>
        </p:txBody>
      </p:sp>
      <p:sp>
        <p:nvSpPr>
          <p:cNvPr id="178" name="Google Shape;178;p9"/>
          <p:cNvSpPr/>
          <p:nvPr/>
        </p:nvSpPr>
        <p:spPr>
          <a:xfrm>
            <a:off x="2963031" y="2748757"/>
            <a:ext cx="1231598" cy="1320799"/>
          </a:xfrm>
          <a:prstGeom prst="ellipse">
            <a:avLst/>
          </a:prstGeom>
          <a:noFill/>
          <a:ln w="635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2778</Words>
  <Application>Microsoft Office PowerPoint</Application>
  <PresentationFormat>On-screen Show (4:3)</PresentationFormat>
  <Paragraphs>329</Paragraphs>
  <Slides>79</Slides>
  <Notes>79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DNA: the hereditary material in almost all organisms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DNA: the hereditary material in almost all organisms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DNA: the hereditary material in almost all organisms</vt:lpstr>
      <vt:lpstr>PowerPoint Presentation</vt:lpstr>
      <vt:lpstr>PowerPoint Presentation</vt:lpstr>
      <vt:lpstr>PowerPoint Presentation</vt:lpstr>
      <vt:lpstr>PowerPoint Presentation</vt:lpstr>
      <vt:lpstr>PowerPoint Presentation</vt:lpstr>
      <vt:lpstr>PowerPoint Presentation</vt:lpstr>
      <vt:lpstr>DNA Replication: the process in which the double helix unzips and a DNA molecule is copied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DNA Replication: the process in which the double helix unzips and a DNA molecule is copied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2020-09-27T01:05:23Z</dcterms:created>
  <dcterms:modified xsi:type="dcterms:W3CDTF">2021-08-03T19:20:40Z</dcterms:modified>
</cp:coreProperties>
</file>