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9144000"/>
  <p:notesSz cx="6858000" cy="9144000"/>
  <p:embeddedFontLst>
    <p:embeddedFont>
      <p:font typeface="Poppins"/>
      <p:regular r:id="rId68"/>
      <p:bold r:id="rId69"/>
      <p:italic r:id="rId70"/>
      <p:boldItalic r:id="rId71"/>
    </p:embeddedFont>
    <p:embeddedFont>
      <p:font typeface="Helvetica Neue Light"/>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6" roundtripDataSignature="AMtx7mjsacXLTraGigdIONV7xAMF+h3v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Light-bold.fntdata"/><Relationship Id="rId72" Type="http://schemas.openxmlformats.org/officeDocument/2006/relationships/font" Target="fonts/HelveticaNeueLight-regular.fntdata"/><Relationship Id="rId31" Type="http://schemas.openxmlformats.org/officeDocument/2006/relationships/slide" Target="slides/slide25.xml"/><Relationship Id="rId75" Type="http://schemas.openxmlformats.org/officeDocument/2006/relationships/font" Target="fonts/HelveticaNeueLight-boldItalic.fntdata"/><Relationship Id="rId30" Type="http://schemas.openxmlformats.org/officeDocument/2006/relationships/slide" Target="slides/slide24.xml"/><Relationship Id="rId74" Type="http://schemas.openxmlformats.org/officeDocument/2006/relationships/font" Target="fonts/HelveticaNeueLight-italic.fntdata"/><Relationship Id="rId33" Type="http://schemas.openxmlformats.org/officeDocument/2006/relationships/slide" Target="slides/slide27.xml"/><Relationship Id="rId32" Type="http://schemas.openxmlformats.org/officeDocument/2006/relationships/slide" Target="slides/slide26.xml"/><Relationship Id="rId76" Type="http://customschemas.google.com/relationships/presentationmetadata" Target="meta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Poppins-boldItalic.fntdata"/><Relationship Id="rId70" Type="http://schemas.openxmlformats.org/officeDocument/2006/relationships/font" Target="fonts/Poppi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oppins-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oppi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jlLpZ9S2slQ"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a5df758484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a5df758484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outermost shell of the Earth is called the…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[Crust]</a:t>
            </a:r>
            <a:endParaRPr/>
          </a:p>
        </p:txBody>
      </p:sp>
      <p:sp>
        <p:nvSpPr>
          <p:cNvPr id="260" name="Google Shape;260;g2a5df758484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613fe29c9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a613fe29c9_4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69" name="Google Shape;269;g2a613fe29c9_4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a613fe29c9_4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a613fe29c9_4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True or False: </a:t>
            </a:r>
            <a:r>
              <a:rPr lang="en-US" sz="1100">
                <a:solidFill>
                  <a:srgbClr val="0C0C0C"/>
                </a:solidFill>
              </a:rPr>
              <a:t>Huge pieces of the Earth's surface that fit together like a puzzle and move very slowly over time.</a:t>
            </a:r>
            <a:endParaRPr sz="11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77" name="Google Shape;277;g2a613fe29c9_4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a5a1442303_0_3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a5a1442303_0_3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_____ is a long _____ in the surface of the Earth.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[fault, crack]</a:t>
            </a:r>
            <a:endParaRPr/>
          </a:p>
        </p:txBody>
      </p:sp>
      <p:sp>
        <p:nvSpPr>
          <p:cNvPr id="285" name="Google Shape;285;g2a5a1442303_0_3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a5df758484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a5df758484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_____ is a long _____ in the surface of the Earth.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[fault, crack]</a:t>
            </a:r>
            <a:endParaRPr/>
          </a:p>
        </p:txBody>
      </p:sp>
      <p:sp>
        <p:nvSpPr>
          <p:cNvPr id="293" name="Google Shape;293;g2a5df758484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earthquake</a:t>
            </a:r>
            <a:r>
              <a:rPr lang="en-US"/>
              <a:t>.</a:t>
            </a:r>
            <a:endParaRPr/>
          </a:p>
        </p:txBody>
      </p:sp>
      <p:sp>
        <p:nvSpPr>
          <p:cNvPr id="301" name="Google Shape;30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earthquake </a:t>
            </a:r>
            <a:r>
              <a:rPr lang="en-US"/>
              <a:t>is the sudden shaking of the ground cause by the movement of Earth’s tectonic plates.</a:t>
            </a:r>
            <a:endParaRPr/>
          </a:p>
          <a:p>
            <a:pPr indent="0" lvl="0" marL="0" rtl="0" algn="l">
              <a:lnSpc>
                <a:spcPct val="100000"/>
              </a:lnSpc>
              <a:spcBef>
                <a:spcPts val="0"/>
              </a:spcBef>
              <a:spcAft>
                <a:spcPts val="0"/>
              </a:spcAft>
              <a:buSzPts val="1400"/>
              <a:buNone/>
            </a:pPr>
            <a:r>
              <a:t/>
            </a:r>
            <a:endParaRPr/>
          </a:p>
        </p:txBody>
      </p:sp>
      <p:sp>
        <p:nvSpPr>
          <p:cNvPr id="309" name="Google Shape;309;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18" name="Google Shape;31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an earthquake</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An earthquake is sudden shaking of the ground caused by the movement of Earth’s tectonic plates</a:t>
            </a:r>
            <a:r>
              <a:rPr lang="en-US"/>
              <a:t>.</a:t>
            </a:r>
            <a:r>
              <a:rPr b="0" lang="en-US"/>
              <a:t>]</a:t>
            </a:r>
            <a:endParaRPr/>
          </a:p>
        </p:txBody>
      </p:sp>
      <p:sp>
        <p:nvSpPr>
          <p:cNvPr id="324" name="Google Shape;324;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32" name="Google Shape;33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Earthquake</a:t>
            </a:r>
            <a:r>
              <a:rPr lang="en-US"/>
              <a:t>.</a:t>
            </a:r>
            <a:endParaRPr/>
          </a:p>
        </p:txBody>
      </p:sp>
      <p:sp>
        <p:nvSpPr>
          <p:cNvPr id="198" name="Google Shape;19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a5a1442303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a5a1442303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Earthquakes are </a:t>
            </a:r>
            <a:r>
              <a:rPr lang="en-US"/>
              <a:t>caused when the Earth's tectonic plates, which are huge pieces of land, move or bump into each other. </a:t>
            </a:r>
            <a:r>
              <a:rPr lang="en-US"/>
              <a:t> This movement happens along lines called faults, which are like cracks or breaks where two plates meet.</a:t>
            </a:r>
            <a:endParaRPr/>
          </a:p>
        </p:txBody>
      </p:sp>
      <p:sp>
        <p:nvSpPr>
          <p:cNvPr id="339" name="Google Shape;339;g2a5a1442303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a613fe29c9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a613fe29c9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When these plates suddenly slip past each other at a fault, it releases a lot of energy, causing the ground to shake. This is what we feel as an earthquake. The place right where the plates slip is called the focus of the earthquake, and the point right above it on the Earth's surface is the epicenter.</a:t>
            </a:r>
            <a:endParaRPr/>
          </a:p>
        </p:txBody>
      </p:sp>
      <p:sp>
        <p:nvSpPr>
          <p:cNvPr id="347" name="Google Shape;347;g2a613fe29c9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613fe29c9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a613fe29c9_0_1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The shaking can be gentle, making things just slightly tremble, or it can be very strong, causing buildings to sway, roads to crack, and sometimes even making the ground split open. </a:t>
            </a:r>
            <a:r>
              <a:rPr lang="en-US"/>
              <a:t>Scientists</a:t>
            </a:r>
            <a:r>
              <a:rPr lang="en-US"/>
              <a:t> measure how </a:t>
            </a:r>
            <a:r>
              <a:rPr lang="en-US"/>
              <a:t>strong</a:t>
            </a:r>
            <a:r>
              <a:rPr lang="en-US"/>
              <a:t> an earthquake is, or the </a:t>
            </a:r>
            <a:r>
              <a:rPr lang="en-US"/>
              <a:t>magnitude</a:t>
            </a:r>
            <a:r>
              <a:rPr lang="en-US"/>
              <a:t> of it, on a scale.</a:t>
            </a:r>
            <a:endParaRPr/>
          </a:p>
        </p:txBody>
      </p:sp>
      <p:sp>
        <p:nvSpPr>
          <p:cNvPr id="355" name="Google Shape;355;g2a613fe29c9_0_1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a613fe29c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a613fe29c9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Earthquakes can happen anywhere, but they are more common near the edges of tectonic plates, as seen on this map. By studying earthquakes, scientists learn more about how our planet works and how the movements of these giant plates shape the Earth's surface.</a:t>
            </a:r>
            <a:endParaRPr/>
          </a:p>
          <a:p>
            <a:pPr indent="0" lvl="0" marL="0" rtl="0" algn="l">
              <a:lnSpc>
                <a:spcPct val="100000"/>
              </a:lnSpc>
              <a:spcBef>
                <a:spcPts val="0"/>
              </a:spcBef>
              <a:spcAft>
                <a:spcPts val="0"/>
              </a:spcAft>
              <a:buSzPts val="1100"/>
              <a:buNone/>
            </a:pPr>
            <a:r>
              <a:t/>
            </a:r>
            <a:endParaRPr/>
          </a:p>
        </p:txBody>
      </p:sp>
      <p:sp>
        <p:nvSpPr>
          <p:cNvPr id="363" name="Google Shape;363;g2a613fe29c9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71" name="Google Shape;371;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sz="1100"/>
              <a:t>Earthquakes happen along ______ which are cracks of breaks where two _____ ______ meet.</a:t>
            </a:r>
            <a:endParaRPr sz="1100"/>
          </a:p>
          <a:p>
            <a:pPr indent="0" lvl="0" marL="0" rtl="0" algn="l">
              <a:lnSpc>
                <a:spcPct val="100000"/>
              </a:lnSpc>
              <a:spcBef>
                <a:spcPts val="0"/>
              </a:spcBef>
              <a:spcAft>
                <a:spcPts val="0"/>
              </a:spcAft>
              <a:buClr>
                <a:schemeClr val="dk1"/>
              </a:buClr>
              <a:buSzPts val="4400"/>
              <a:buFont typeface="Calibri"/>
              <a:buNone/>
            </a:pPr>
            <a:r>
              <a:t/>
            </a:r>
            <a:endParaRPr sz="1100"/>
          </a:p>
          <a:p>
            <a:pPr indent="0" lvl="0" marL="0" rtl="0" algn="l">
              <a:lnSpc>
                <a:spcPct val="100000"/>
              </a:lnSpc>
              <a:spcBef>
                <a:spcPts val="0"/>
              </a:spcBef>
              <a:spcAft>
                <a:spcPts val="0"/>
              </a:spcAft>
              <a:buClr>
                <a:schemeClr val="dk1"/>
              </a:buClr>
              <a:buSzPts val="4400"/>
              <a:buFont typeface="Calibri"/>
              <a:buNone/>
            </a:pPr>
            <a:r>
              <a:rPr lang="en-US" sz="1100"/>
              <a:t>[faults, tectonic plates]</a:t>
            </a:r>
            <a:endParaRPr sz="1100"/>
          </a:p>
        </p:txBody>
      </p:sp>
      <p:sp>
        <p:nvSpPr>
          <p:cNvPr id="377" name="Google Shape;377;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a613fe29c9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2a613fe29c9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sz="1100"/>
              <a:t>Earthquakes happen along [faults] which are cracks of breaks where two [tectonic plates] meet.</a:t>
            </a:r>
            <a:endParaRPr sz="1100"/>
          </a:p>
        </p:txBody>
      </p:sp>
      <p:sp>
        <p:nvSpPr>
          <p:cNvPr id="385" name="Google Shape;385;g2a613fe29c9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8d0a459bb7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8d0a459bb7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Magnitude of an earthquake is how _____ it is, and is measured on a 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[strong, scale]</a:t>
            </a:r>
            <a:endParaRPr/>
          </a:p>
        </p:txBody>
      </p:sp>
      <p:sp>
        <p:nvSpPr>
          <p:cNvPr id="393" name="Google Shape;393;g28d0a459bb7_0_5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a613fe29c9_1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a613fe29c9_1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Magnitude of an earthquake is how _____ it is, and is measured on a 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[strong, scale]</a:t>
            </a:r>
            <a:endParaRPr/>
          </a:p>
        </p:txBody>
      </p:sp>
      <p:sp>
        <p:nvSpPr>
          <p:cNvPr id="402" name="Google Shape;402;g2a613fe29c9_1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Earthquakes can happen </a:t>
            </a:r>
            <a:r>
              <a:rPr lang="en-US"/>
              <a:t>anywhere</a:t>
            </a:r>
            <a:r>
              <a:rPr lang="en-US"/>
              <a:t>, but they are more common near the edges of tectonic plates.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[True]</a:t>
            </a:r>
            <a:endParaRPr/>
          </a:p>
        </p:txBody>
      </p:sp>
      <p:sp>
        <p:nvSpPr>
          <p:cNvPr id="411" name="Google Shape;411;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 earthquakes show us how different parts of the Earth move and interact with each other?</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207" name="Google Shape;207;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a613fe29c9_0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a613fe29c9_0_1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Earthquakes can happen anywhere, but they are more common near the edges of tectonic plates.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[True]</a:t>
            </a:r>
            <a:endParaRPr/>
          </a:p>
        </p:txBody>
      </p:sp>
      <p:sp>
        <p:nvSpPr>
          <p:cNvPr id="419" name="Google Shape;419;g2a613fe29c9_0_1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earthquakes</a:t>
            </a:r>
            <a:r>
              <a:rPr lang="en-US"/>
              <a:t>.</a:t>
            </a:r>
            <a:endParaRPr/>
          </a:p>
        </p:txBody>
      </p:sp>
      <p:sp>
        <p:nvSpPr>
          <p:cNvPr id="427" name="Google Shape;427;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example of an earthquake is the 2011 Tōhoku Earthquake in Japan. This 9.0–9.1 magnitude earthquake on March 11, 2011, triggered a massive tsunami, leading to the Fukushima nuclear disaster. It was one of the most powerful earthquakes ever recorded.</a:t>
            </a:r>
            <a:endParaRPr sz="1100"/>
          </a:p>
        </p:txBody>
      </p:sp>
      <p:sp>
        <p:nvSpPr>
          <p:cNvPr id="434" name="Google Shape;434;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a613fe29c9_1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a613fe29c9_1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Another example of an earthquake occurred on March 27, 1964, in Prince William Sound, Alaska in the United States. Known as the Great Alaska Earthquake or the 1964 Alaskan Earthquake, it had a magnitude of 9.2, making it the second most powerful earthquake ever recorded. This massive quake caused widespread destruction, particularly in the city of Anchorage.</a:t>
            </a:r>
            <a:endParaRPr sz="1100"/>
          </a:p>
        </p:txBody>
      </p:sp>
      <p:sp>
        <p:nvSpPr>
          <p:cNvPr id="444" name="Google Shape;444;g2a613fe29c9_1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earthquakes.</a:t>
            </a:r>
            <a:endParaRPr/>
          </a:p>
        </p:txBody>
      </p:sp>
      <p:sp>
        <p:nvSpPr>
          <p:cNvPr id="454" name="Google Shape;45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landslide is not an example of an earthquake. </a:t>
            </a:r>
            <a:r>
              <a:rPr lang="en-US"/>
              <a:t>Landslides involve the movement of soil, rock, and debris down a slope, which can be triggered by earthquakes but can also occur independently due to factors like rain or human activity.</a:t>
            </a:r>
            <a:endParaRPr/>
          </a:p>
        </p:txBody>
      </p:sp>
      <p:sp>
        <p:nvSpPr>
          <p:cNvPr id="461" name="Google Shape;461;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An avalanche is not an example of an earthquake. </a:t>
            </a:r>
            <a:r>
              <a:rPr lang="en-US"/>
              <a:t>Avalanches</a:t>
            </a:r>
            <a:r>
              <a:rPr lang="en-US"/>
              <a:t> are sudden flows of snow down a slope and can be mistaken for earthquakes in mountainous areas but are not related to movements of the Earth's crust.</a:t>
            </a:r>
            <a:endParaRPr/>
          </a:p>
        </p:txBody>
      </p:sp>
      <p:sp>
        <p:nvSpPr>
          <p:cNvPr id="470" name="Google Shape;470;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79" name="Google Shape;479;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are landslides and avalanches not examples of earthquakes?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[Landslides and avalanches involve movement of land or snow down a slope, whereas earthquakes result from tectonic plates moving against each other.]</a:t>
            </a:r>
            <a:endParaRPr/>
          </a:p>
        </p:txBody>
      </p:sp>
      <p:sp>
        <p:nvSpPr>
          <p:cNvPr id="485" name="Google Shape;485;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97" name="Google Shape;497;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15" name="Google Shape;215;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a613fe29c9_2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a613fe29c9_2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An </a:t>
            </a:r>
            <a:r>
              <a:rPr b="1" lang="en-US"/>
              <a:t>earthquake</a:t>
            </a:r>
            <a:r>
              <a:rPr lang="en-US"/>
              <a:t> is sudden shaking of the ground caused by the movement of Earth’s tectonic plates.</a:t>
            </a:r>
            <a:endParaRPr/>
          </a:p>
        </p:txBody>
      </p:sp>
      <p:sp>
        <p:nvSpPr>
          <p:cNvPr id="504" name="Google Shape;504;g2a613fe29c9_2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earthquake</a:t>
            </a:r>
            <a:r>
              <a:rPr lang="en-US">
                <a:solidFill>
                  <a:srgbClr val="242424"/>
                </a:solidFill>
              </a:rPr>
              <a:t>. </a:t>
            </a:r>
            <a:endParaRPr/>
          </a:p>
        </p:txBody>
      </p:sp>
      <p:sp>
        <p:nvSpPr>
          <p:cNvPr id="512" name="Google Shape;512;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earthquake</a:t>
            </a:r>
            <a:r>
              <a:rPr b="1" lang="en-US">
                <a:solidFill>
                  <a:srgbClr val="242424"/>
                </a:solidFill>
              </a:rPr>
              <a:t>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earthquake</a:t>
            </a:r>
            <a:r>
              <a:rPr b="1" lang="en-US"/>
              <a:t>.</a:t>
            </a:r>
            <a:endParaRPr>
              <a:solidFill>
                <a:schemeClr val="dk1"/>
              </a:solidFill>
            </a:endParaRPr>
          </a:p>
        </p:txBody>
      </p:sp>
      <p:sp>
        <p:nvSpPr>
          <p:cNvPr id="523" name="Google Shape;523;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an </a:t>
            </a:r>
            <a:r>
              <a:rPr b="1" lang="en-US"/>
              <a:t>earthquake</a:t>
            </a:r>
            <a:r>
              <a:rPr b="1" lang="en-US"/>
              <a:t> </a:t>
            </a:r>
            <a:r>
              <a:rPr lang="en-US" sz="1200">
                <a:solidFill>
                  <a:schemeClr val="dk1"/>
                </a:solidFill>
              </a:rPr>
              <a:t>from these four choices</a:t>
            </a:r>
            <a:r>
              <a:rPr lang="en-US"/>
              <a:t>.</a:t>
            </a:r>
            <a:endParaRPr/>
          </a:p>
        </p:txBody>
      </p:sp>
      <p:sp>
        <p:nvSpPr>
          <p:cNvPr id="545" name="Google Shape;545;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a613fe29c9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a613fe29c9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an </a:t>
            </a:r>
            <a:r>
              <a:rPr b="1" lang="en-US"/>
              <a:t>earthquake.</a:t>
            </a:r>
            <a:endParaRPr/>
          </a:p>
        </p:txBody>
      </p:sp>
      <p:sp>
        <p:nvSpPr>
          <p:cNvPr id="565" name="Google Shape;565;g2a613fe29c9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an </a:t>
            </a:r>
            <a:r>
              <a:rPr b="1" lang="en-US"/>
              <a:t>earthquake</a:t>
            </a:r>
            <a:r>
              <a:rPr b="1" lang="en-US"/>
              <a:t>.</a:t>
            </a:r>
            <a:endParaRPr>
              <a:solidFill>
                <a:schemeClr val="dk1"/>
              </a:solidFill>
            </a:endParaRPr>
          </a:p>
        </p:txBody>
      </p:sp>
      <p:sp>
        <p:nvSpPr>
          <p:cNvPr id="586" name="Google Shape;586;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an</a:t>
            </a:r>
            <a:r>
              <a:rPr lang="en-US"/>
              <a:t> </a:t>
            </a:r>
            <a:r>
              <a:rPr b="1" lang="en-US"/>
              <a:t>earthquake</a:t>
            </a:r>
            <a:r>
              <a:rPr b="1" lang="en-US"/>
              <a:t> </a:t>
            </a:r>
            <a:r>
              <a:rPr lang="en-US" sz="1200">
                <a:solidFill>
                  <a:schemeClr val="dk1"/>
                </a:solidFill>
              </a:rPr>
              <a:t>from these four choices.</a:t>
            </a:r>
            <a:endParaRPr sz="1200">
              <a:solidFill>
                <a:schemeClr val="dk1"/>
              </a:solidFill>
            </a:endParaRPr>
          </a:p>
        </p:txBody>
      </p:sp>
      <p:sp>
        <p:nvSpPr>
          <p:cNvPr id="609" name="Google Shape;609;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a613fe29c9_2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a613fe29c9_2_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“Sudden shaking of the ground caused by the movement of the Earth’s tectonic plates” is correct! This is the definition of an </a:t>
            </a:r>
            <a:r>
              <a:rPr b="1" lang="en-US"/>
              <a:t>earthquake</a:t>
            </a:r>
            <a:r>
              <a:rPr lang="en-US"/>
              <a:t>.</a:t>
            </a:r>
            <a:endParaRPr sz="1200">
              <a:solidFill>
                <a:schemeClr val="dk1"/>
              </a:solidFill>
            </a:endParaRPr>
          </a:p>
        </p:txBody>
      </p:sp>
      <p:sp>
        <p:nvSpPr>
          <p:cNvPr id="630" name="Google Shape;630;g2a613fe29c9_2_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an </a:t>
            </a:r>
            <a:r>
              <a:rPr b="1" lang="en-US"/>
              <a:t>earthquake</a:t>
            </a:r>
            <a:r>
              <a:rPr b="1" lang="en-US"/>
              <a:t>: </a:t>
            </a:r>
            <a:r>
              <a:rPr lang="en-US"/>
              <a:t>Sudden shaking of the ground caused by the movement of the Earth’s tectonic plates.</a:t>
            </a:r>
            <a:endParaRPr>
              <a:solidFill>
                <a:schemeClr val="dk1"/>
              </a:solidFill>
            </a:endParaRPr>
          </a:p>
        </p:txBody>
      </p:sp>
      <p:sp>
        <p:nvSpPr>
          <p:cNvPr id="652" name="Google Shape;652;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an </a:t>
            </a:r>
            <a:r>
              <a:rPr b="1" lang="en-US"/>
              <a:t>earthquake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76" name="Google Shape;676;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5a1442303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a5a1442303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Crust is the outermost shell of the Earth</a:t>
            </a:r>
            <a:endParaRPr/>
          </a:p>
          <a:p>
            <a:pPr indent="0" lvl="0" marL="0" rtl="0" algn="l">
              <a:lnSpc>
                <a:spcPct val="100000"/>
              </a:lnSpc>
              <a:spcBef>
                <a:spcPts val="0"/>
              </a:spcBef>
              <a:spcAft>
                <a:spcPts val="0"/>
              </a:spcAft>
              <a:buSzPts val="1400"/>
              <a:buNone/>
            </a:pPr>
            <a:r>
              <a:t/>
            </a:r>
            <a:endParaRPr/>
          </a:p>
        </p:txBody>
      </p:sp>
      <p:sp>
        <p:nvSpPr>
          <p:cNvPr id="221" name="Google Shape;221;g2a5a1442303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a613fe29c9_2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a613fe29c9_2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“Shaking of the ground that tumbles buildings</a:t>
            </a:r>
            <a:r>
              <a:rPr lang="en-US"/>
              <a:t>” is correct! This is an example of an </a:t>
            </a:r>
            <a:r>
              <a:rPr b="1" lang="en-US"/>
              <a:t>earthquake.</a:t>
            </a:r>
            <a:endParaRPr sz="1200">
              <a:solidFill>
                <a:schemeClr val="dk1"/>
              </a:solidFill>
            </a:endParaRPr>
          </a:p>
        </p:txBody>
      </p:sp>
      <p:sp>
        <p:nvSpPr>
          <p:cNvPr id="697" name="Google Shape;697;g2a613fe29c9_2_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an </a:t>
            </a:r>
            <a:r>
              <a:rPr b="1" lang="en-US" sz="1100"/>
              <a:t>earthquake</a:t>
            </a:r>
            <a:r>
              <a:rPr lang="en-US" sz="1100"/>
              <a:t>: </a:t>
            </a:r>
            <a:r>
              <a:rPr lang="en-US"/>
              <a:t>Shaking of the ground that tumbles buildings.</a:t>
            </a:r>
            <a:endParaRPr sz="1100">
              <a:solidFill>
                <a:schemeClr val="dk1"/>
              </a:solidFill>
            </a:endParaRPr>
          </a:p>
        </p:txBody>
      </p:sp>
      <p:sp>
        <p:nvSpPr>
          <p:cNvPr id="719" name="Google Shape;719;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earthquakes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44" name="Google Shape;744;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a613fe29c9_2_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a613fe29c9_2_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“Earthquakes can shake buildings, break roads, and sometimes cause power outages, making it important for us to be prepared and know how to stay safe during these shakes.” That is correct! This is an example of how </a:t>
            </a:r>
            <a:r>
              <a:rPr b="1" lang="en-US" sz="1100"/>
              <a:t>earthquakes </a:t>
            </a:r>
            <a:r>
              <a:rPr lang="en-US" sz="1100"/>
              <a:t>impacts your life.</a:t>
            </a:r>
            <a:endParaRPr sz="1100"/>
          </a:p>
        </p:txBody>
      </p:sp>
      <p:sp>
        <p:nvSpPr>
          <p:cNvPr id="765" name="Google Shape;765;g2a613fe29c9_2_1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b="1" lang="en-US" sz="1100"/>
              <a:t>earthquakes</a:t>
            </a:r>
            <a:r>
              <a:rPr b="1" lang="en-US" sz="1100">
                <a:solidFill>
                  <a:schemeClr val="dk1"/>
                </a:solidFill>
              </a:rPr>
              <a:t> </a:t>
            </a:r>
            <a:r>
              <a:rPr lang="en-US" sz="1100">
                <a:solidFill>
                  <a:schemeClr val="dk1"/>
                </a:solidFill>
              </a:rPr>
              <a:t>impact my life?”: </a:t>
            </a:r>
            <a:r>
              <a:rPr lang="en-US" sz="1100"/>
              <a:t>Earthquakes can shake buildings, break roads, and sometimes cause power outages, making it important for us to be prepared and know how to stay safe during these shakes.</a:t>
            </a:r>
            <a:endParaRPr sz="1100"/>
          </a:p>
        </p:txBody>
      </p:sp>
      <p:sp>
        <p:nvSpPr>
          <p:cNvPr id="787" name="Google Shape;787;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13" name="Google Shape;813;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a5aebd56cf_1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2a5aebd56cf_1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An </a:t>
            </a:r>
            <a:r>
              <a:rPr b="1" lang="en-US"/>
              <a:t>earthquake</a:t>
            </a:r>
            <a:r>
              <a:rPr lang="en-US"/>
              <a:t> is sudden shaking of the ground caused by the movement of Earth’s tectonic plates.</a:t>
            </a:r>
            <a:endParaRPr/>
          </a:p>
        </p:txBody>
      </p:sp>
      <p:sp>
        <p:nvSpPr>
          <p:cNvPr id="820" name="Google Shape;820;g2a5aebd56cf_1_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8c7b7e697c_0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g28c7b7e697c_0_2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earthquakes show us the how different parts of the Earth move and interact with each other?</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28" name="Google Shape;828;g28c7b7e697c_0_2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8d0a459bb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28d0a459bb7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Have students watch the video (link: </a:t>
            </a:r>
            <a:r>
              <a:rPr lang="en-US" u="sng">
                <a:solidFill>
                  <a:schemeClr val="hlink"/>
                </a:solidFill>
                <a:hlinkClick r:id="rId2"/>
              </a:rPr>
              <a:t>https://www.youtube.com/watch?v=jlLpZ9S2slQ</a:t>
            </a:r>
            <a:r>
              <a:rPr lang="en-US"/>
              <a:t> </a:t>
            </a:r>
            <a:r>
              <a:rPr lang="en-US"/>
              <a:t>) and answer the questions on the slide, then repeat the </a:t>
            </a:r>
            <a:r>
              <a:rPr lang="en-US"/>
              <a:t>demonstration</a:t>
            </a:r>
            <a:r>
              <a:rPr lang="en-US"/>
              <a:t>. </a:t>
            </a:r>
            <a:endParaRPr/>
          </a:p>
        </p:txBody>
      </p:sp>
      <p:sp>
        <p:nvSpPr>
          <p:cNvPr id="836" name="Google Shape;836;g28d0a459bb7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above for a simulation to deepen your understanding of earthquakes. In this simulation, you will adjust the length, depth, offset, and rigidity values to </a:t>
            </a:r>
            <a:r>
              <a:rPr lang="en-US"/>
              <a:t>estimate</a:t>
            </a:r>
            <a:r>
              <a:rPr lang="en-US"/>
              <a:t> the magnitude of the earthquake.</a:t>
            </a:r>
            <a:endParaRPr/>
          </a:p>
        </p:txBody>
      </p:sp>
      <p:sp>
        <p:nvSpPr>
          <p:cNvPr id="846" name="Google Shape;846;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a5a1442303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a5a1442303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Tectonic plates are huge pieces of the Earth’s surface that fit together like a puzzle an d move very slowly over time.</a:t>
            </a:r>
            <a:endParaRPr>
              <a:latin typeface="Calibri"/>
              <a:ea typeface="Calibri"/>
              <a:cs typeface="Calibri"/>
              <a:sym typeface="Calibri"/>
            </a:endParaRPr>
          </a:p>
        </p:txBody>
      </p:sp>
      <p:sp>
        <p:nvSpPr>
          <p:cNvPr id="229" name="Google Shape;229;g2a5a1442303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57" name="Google Shape;857;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a5a1442303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a5a1442303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fault is a long crack in the surface of the Earth.</a:t>
            </a:r>
            <a:endParaRPr/>
          </a:p>
        </p:txBody>
      </p:sp>
      <p:sp>
        <p:nvSpPr>
          <p:cNvPr id="237" name="Google Shape;237;g2a5a1442303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45" name="Google Shape;245;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a5a1442303_0_3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a5a1442303_0_3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outermost shell of the Earth is called the…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[Crust]</a:t>
            </a:r>
            <a:endParaRPr/>
          </a:p>
        </p:txBody>
      </p:sp>
      <p:sp>
        <p:nvSpPr>
          <p:cNvPr id="251" name="Google Shape;251;g2a5a1442303_0_3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g2a5a1442303_0_217"/>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g2a5a1442303_0_217"/>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2a5a1442303_0_217"/>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g2a5a1442303_0_211"/>
          <p:cNvSpPr txBox="1"/>
          <p:nvPr>
            <p:ph type="ctrTitle"/>
          </p:nvPr>
        </p:nvSpPr>
        <p:spPr>
          <a:xfrm>
            <a:off x="685800" y="2130429"/>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2a5a1442303_0_2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7" name="Google Shape;97;g2a5a1442303_0_21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2a5a1442303_0_21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2a5a1442303_0_21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g2a5a1442303_0_2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2a5a1442303_0_221"/>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g2a5a1442303_0_22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2a5a1442303_0_22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2a5a1442303_0_22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2a5a1442303_0_227"/>
          <p:cNvSpPr txBox="1"/>
          <p:nvPr>
            <p:ph type="title"/>
          </p:nvPr>
        </p:nvSpPr>
        <p:spPr>
          <a:xfrm>
            <a:off x="722313" y="4406904"/>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a5a1442303_0_22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2a5a1442303_0_227"/>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a5a1442303_0_227"/>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a5a1442303_0_227"/>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a5a1442303_0_2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a5a1442303_0_233"/>
          <p:cNvSpPr txBox="1"/>
          <p:nvPr>
            <p:ph idx="1" type="body"/>
          </p:nvPr>
        </p:nvSpPr>
        <p:spPr>
          <a:xfrm>
            <a:off x="457200" y="1600204"/>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5" name="Google Shape;115;g2a5a1442303_0_233"/>
          <p:cNvSpPr txBox="1"/>
          <p:nvPr>
            <p:ph idx="2" type="body"/>
          </p:nvPr>
        </p:nvSpPr>
        <p:spPr>
          <a:xfrm>
            <a:off x="4648200" y="1600204"/>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6" name="Google Shape;116;g2a5a1442303_0_233"/>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2a5a1442303_0_233"/>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2a5a1442303_0_233"/>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a5a1442303_0_2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2a5a1442303_0_24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2" name="Google Shape;122;g2a5a1442303_0_24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3" name="Google Shape;123;g2a5a1442303_0_240"/>
          <p:cNvSpPr txBox="1"/>
          <p:nvPr>
            <p:ph idx="3" type="body"/>
          </p:nvPr>
        </p:nvSpPr>
        <p:spPr>
          <a:xfrm>
            <a:off x="4645027"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4" name="Google Shape;124;g2a5a1442303_0_240"/>
          <p:cNvSpPr txBox="1"/>
          <p:nvPr>
            <p:ph idx="4" type="body"/>
          </p:nvPr>
        </p:nvSpPr>
        <p:spPr>
          <a:xfrm>
            <a:off x="4645027"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5" name="Google Shape;125;g2a5a1442303_0_240"/>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2a5a1442303_0_240"/>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2a5a1442303_0_240"/>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a5a1442303_0_2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2a5a1442303_0_249"/>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2a5a1442303_0_249"/>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2a5a1442303_0_249"/>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2a5a1442303_0_254"/>
          <p:cNvSpPr txBox="1"/>
          <p:nvPr>
            <p:ph type="title"/>
          </p:nvPr>
        </p:nvSpPr>
        <p:spPr>
          <a:xfrm>
            <a:off x="457202"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2a5a1442303_0_254"/>
          <p:cNvSpPr txBox="1"/>
          <p:nvPr>
            <p:ph idx="1" type="body"/>
          </p:nvPr>
        </p:nvSpPr>
        <p:spPr>
          <a:xfrm>
            <a:off x="3575050" y="273054"/>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6" name="Google Shape;136;g2a5a1442303_0_254"/>
          <p:cNvSpPr txBox="1"/>
          <p:nvPr>
            <p:ph idx="2" type="body"/>
          </p:nvPr>
        </p:nvSpPr>
        <p:spPr>
          <a:xfrm>
            <a:off x="457202" y="1435103"/>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7" name="Google Shape;137;g2a5a1442303_0_254"/>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a5a1442303_0_254"/>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2a5a1442303_0_254"/>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2a5a1442303_0_261"/>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a5a1442303_0_261"/>
          <p:cNvSpPr/>
          <p:nvPr>
            <p:ph idx="2" type="pic"/>
          </p:nvPr>
        </p:nvSpPr>
        <p:spPr>
          <a:xfrm>
            <a:off x="1792288" y="612775"/>
            <a:ext cx="5486400" cy="4114800"/>
          </a:xfrm>
          <a:prstGeom prst="rect">
            <a:avLst/>
          </a:prstGeom>
          <a:noFill/>
          <a:ln>
            <a:noFill/>
          </a:ln>
        </p:spPr>
      </p:sp>
      <p:sp>
        <p:nvSpPr>
          <p:cNvPr id="143" name="Google Shape;143;g2a5a1442303_0_261"/>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4" name="Google Shape;144;g2a5a1442303_0_261"/>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a5a1442303_0_261"/>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2a5a1442303_0_261"/>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2a5a1442303_0_2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2a5a1442303_0_268"/>
          <p:cNvSpPr txBox="1"/>
          <p:nvPr>
            <p:ph idx="1" type="body"/>
          </p:nvPr>
        </p:nvSpPr>
        <p:spPr>
          <a:xfrm rot="5400000">
            <a:off x="2308949" y="-251546"/>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g2a5a1442303_0_268"/>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2a5a1442303_0_268"/>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2a5a1442303_0_268"/>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2a5a1442303_0_274"/>
          <p:cNvSpPr txBox="1"/>
          <p:nvPr>
            <p:ph type="title"/>
          </p:nvPr>
        </p:nvSpPr>
        <p:spPr>
          <a:xfrm rot="5400000">
            <a:off x="4732349" y="2171693"/>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a5a1442303_0_274"/>
          <p:cNvSpPr txBox="1"/>
          <p:nvPr>
            <p:ph idx="1" type="body"/>
          </p:nvPr>
        </p:nvSpPr>
        <p:spPr>
          <a:xfrm rot="5400000">
            <a:off x="541350" y="190492"/>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6" name="Google Shape;156;g2a5a1442303_0_274"/>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a5a1442303_0_274"/>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2a5a1442303_0_274"/>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2a5a1442303_0_2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a5a1442303_0_205"/>
          <p:cNvSpPr txBox="1"/>
          <p:nvPr>
            <p:ph idx="1" type="body"/>
          </p:nvPr>
        </p:nvSpPr>
        <p:spPr>
          <a:xfrm>
            <a:off x="457200" y="1600204"/>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2a5a1442303_0_205"/>
          <p:cNvSpPr txBox="1"/>
          <p:nvPr>
            <p:ph idx="10" type="dt"/>
          </p:nvPr>
        </p:nvSpPr>
        <p:spPr>
          <a:xfrm>
            <a:off x="457200" y="6356354"/>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2a5a1442303_0_205"/>
          <p:cNvSpPr txBox="1"/>
          <p:nvPr>
            <p:ph idx="11" type="ftr"/>
          </p:nvPr>
        </p:nvSpPr>
        <p:spPr>
          <a:xfrm>
            <a:off x="3124200" y="6356354"/>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2a5a1442303_0_205"/>
          <p:cNvSpPr txBox="1"/>
          <p:nvPr>
            <p:ph idx="12" type="sldNum"/>
          </p:nvPr>
        </p:nvSpPr>
        <p:spPr>
          <a:xfrm>
            <a:off x="6553200" y="6356354"/>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11" Type="http://schemas.openxmlformats.org/officeDocument/2006/relationships/image" Target="../media/image8.png"/><Relationship Id="rId10" Type="http://schemas.openxmlformats.org/officeDocument/2006/relationships/image" Target="../media/image7.png"/><Relationship Id="rId12"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3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34.jpg"/><Relationship Id="rId6"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40.jpg"/><Relationship Id="rId6"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35.png"/><Relationship Id="rId5"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35.png"/><Relationship Id="rId5"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48.jpg"/><Relationship Id="rId6" Type="http://schemas.openxmlformats.org/officeDocument/2006/relationships/image" Target="../media/image57.jpg"/><Relationship Id="rId7"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3.png"/><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6.jpg"/><Relationship Id="rId6"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6.jpg"/><Relationship Id="rId6"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3.png"/><Relationship Id="rId4" Type="http://schemas.openxmlformats.org/officeDocument/2006/relationships/image" Target="../media/image2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2.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hyperlink" Target="https://www.youtube.com/watch?v=jlLpZ9S2slQ" TargetMode="External"/><Relationship Id="rId6"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iris.edu/app/10.5/" TargetMode="External"/><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0.jpg"/><Relationship Id="rId4" Type="http://schemas.openxmlformats.org/officeDocument/2006/relationships/image" Target="../media/image51.png"/><Relationship Id="rId5"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1"/>
          <p:cNvGrpSpPr/>
          <p:nvPr/>
        </p:nvGrpSpPr>
        <p:grpSpPr>
          <a:xfrm>
            <a:off x="1325592" y="297175"/>
            <a:ext cx="6456691" cy="6404394"/>
            <a:chOff x="814636" y="0"/>
            <a:chExt cx="5828917" cy="6404394"/>
          </a:xfrm>
        </p:grpSpPr>
        <p:sp>
          <p:nvSpPr>
            <p:cNvPr id="165" name="Google Shape;165;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79" name="Google Shape;179;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82" name="Google Shape;182;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83" name="Google Shape;183;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84" name="Google Shape;184;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85" name="Google Shape;185;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86" name="Google Shape;186;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9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89" name="Google Shape;189;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0" name="Google Shape;190;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91" name="Google Shape;191;p1"/>
          <p:cNvCxnSpPr>
            <a:stCxn id="192" idx="4"/>
            <a:endCxn id="189"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3" name="Google Shape;193;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94" name="Google Shape;194;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92" name="Google Shape;192;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descr="Questions" id="262" name="Google Shape;262;g2a5df758484_0_1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2a5df758484_0_16"/>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The outermost shell of the Earth is called the</a:t>
            </a:r>
            <a:r>
              <a:rPr b="0" i="0" lang="en-US" sz="3500" u="none" cap="none" strike="noStrike">
                <a:solidFill>
                  <a:srgbClr val="000000"/>
                </a:solidFill>
                <a:latin typeface="Calibri"/>
                <a:ea typeface="Calibri"/>
                <a:cs typeface="Calibri"/>
                <a:sym typeface="Calibri"/>
              </a:rPr>
              <a:t>…</a:t>
            </a:r>
            <a:endParaRPr b="0" i="0" sz="3500" u="none" cap="none" strike="noStrike">
              <a:solidFill>
                <a:srgbClr val="000000"/>
              </a:solidFill>
              <a:latin typeface="Arial"/>
              <a:ea typeface="Arial"/>
              <a:cs typeface="Arial"/>
              <a:sym typeface="Arial"/>
            </a:endParaRPr>
          </a:p>
        </p:txBody>
      </p:sp>
      <p:sp>
        <p:nvSpPr>
          <p:cNvPr id="264" name="Google Shape;264;g2a5df758484_0_16"/>
          <p:cNvSpPr txBox="1"/>
          <p:nvPr/>
        </p:nvSpPr>
        <p:spPr>
          <a:xfrm>
            <a:off x="344550" y="2755650"/>
            <a:ext cx="43197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FF0000"/>
              </a:buClr>
              <a:buSzPts val="3200"/>
              <a:buAutoNum type="alphaUcPeriod"/>
            </a:pPr>
            <a:r>
              <a:rPr b="1" lang="en-US" sz="3200">
                <a:solidFill>
                  <a:srgbClr val="FF0000"/>
                </a:solidFill>
                <a:latin typeface="Calibri"/>
                <a:ea typeface="Calibri"/>
                <a:cs typeface="Calibri"/>
                <a:sym typeface="Calibri"/>
              </a:rPr>
              <a:t>Crust</a:t>
            </a:r>
            <a:endParaRPr b="1" i="0" sz="3200" u="none" cap="none" strike="noStrike">
              <a:solidFill>
                <a:srgbClr val="FF0000"/>
              </a:solidFil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Core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65" name="Google Shape;265;g2a5df758484_0_16"/>
          <p:cNvPicPr preferRelativeResize="0"/>
          <p:nvPr/>
        </p:nvPicPr>
        <p:blipFill>
          <a:blip r:embed="rId4">
            <a:alphaModFix/>
          </a:blip>
          <a:stretch>
            <a:fillRect/>
          </a:stretch>
        </p:blipFill>
        <p:spPr>
          <a:xfrm>
            <a:off x="3336625" y="2358950"/>
            <a:ext cx="5419326" cy="374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descr="Questions" id="271" name="Google Shape;271;g2a613fe29c9_4_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a613fe29c9_4_0"/>
          <p:cNvSpPr txBox="1"/>
          <p:nvPr/>
        </p:nvSpPr>
        <p:spPr>
          <a:xfrm>
            <a:off x="983850" y="416675"/>
            <a:ext cx="7772100" cy="161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en-US" sz="3200" u="sng" cap="none" strike="noStrike">
                <a:solidFill>
                  <a:srgbClr val="000000"/>
                </a:solidFill>
                <a:latin typeface="Calibri"/>
                <a:ea typeface="Calibri"/>
                <a:cs typeface="Calibri"/>
                <a:sym typeface="Calibri"/>
              </a:rPr>
              <a:t>True or False</a:t>
            </a:r>
            <a:r>
              <a:rPr b="0" i="0" lang="en-US" sz="3200" u="none" cap="none" strike="noStrike">
                <a:solidFill>
                  <a:srgbClr val="000000"/>
                </a:solidFill>
                <a:latin typeface="Calibri"/>
                <a:ea typeface="Calibri"/>
                <a:cs typeface="Calibri"/>
                <a:sym typeface="Calibri"/>
              </a:rPr>
              <a:t>: </a:t>
            </a:r>
            <a:r>
              <a:rPr lang="en-US" sz="3300">
                <a:solidFill>
                  <a:srgbClr val="0C0C0C"/>
                </a:solidFill>
                <a:latin typeface="Calibri"/>
                <a:ea typeface="Calibri"/>
                <a:cs typeface="Calibri"/>
                <a:sym typeface="Calibri"/>
              </a:rPr>
              <a:t>Tectonic plates are h</a:t>
            </a:r>
            <a:r>
              <a:rPr b="0" i="0" lang="en-US" sz="3300" u="none" cap="none" strike="noStrike">
                <a:solidFill>
                  <a:srgbClr val="0C0C0C"/>
                </a:solidFill>
                <a:latin typeface="Calibri"/>
                <a:ea typeface="Calibri"/>
                <a:cs typeface="Calibri"/>
                <a:sym typeface="Calibri"/>
              </a:rPr>
              <a:t>uge pieces of the Earth's surface that fit together like a puzzle and move very slowly over time.</a:t>
            </a:r>
            <a:endParaRPr b="0" i="0" sz="3200" u="none" cap="none" strike="noStrike">
              <a:solidFill>
                <a:srgbClr val="000000"/>
              </a:solidFill>
              <a:latin typeface="Arial"/>
              <a:ea typeface="Arial"/>
              <a:cs typeface="Arial"/>
              <a:sym typeface="Arial"/>
            </a:endParaRPr>
          </a:p>
        </p:txBody>
      </p:sp>
      <p:pic>
        <p:nvPicPr>
          <p:cNvPr id="273" name="Google Shape;273;g2a613fe29c9_4_0"/>
          <p:cNvPicPr preferRelativeResize="0"/>
          <p:nvPr/>
        </p:nvPicPr>
        <p:blipFill rotWithShape="1">
          <a:blip r:embed="rId4">
            <a:alphaModFix/>
          </a:blip>
          <a:srcRect b="0" l="0" r="0" t="0"/>
          <a:stretch/>
        </p:blipFill>
        <p:spPr>
          <a:xfrm>
            <a:off x="1420861" y="2161255"/>
            <a:ext cx="6302277" cy="43194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Questions" id="279" name="Google Shape;279;g2a613fe29c9_4_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2a613fe29c9_4_7"/>
          <p:cNvSpPr txBox="1"/>
          <p:nvPr/>
        </p:nvSpPr>
        <p:spPr>
          <a:xfrm>
            <a:off x="983850" y="416675"/>
            <a:ext cx="7772100" cy="161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1" i="0" lang="en-US" sz="3200" u="sng" cap="none" strike="noStrike">
                <a:solidFill>
                  <a:srgbClr val="FF0000"/>
                </a:solidFill>
                <a:latin typeface="Calibri"/>
                <a:ea typeface="Calibri"/>
                <a:cs typeface="Calibri"/>
                <a:sym typeface="Calibri"/>
              </a:rPr>
              <a:t>True</a:t>
            </a:r>
            <a:r>
              <a:rPr b="0" i="0" lang="en-US" sz="3200" u="sng" cap="none" strike="noStrike">
                <a:solidFill>
                  <a:srgbClr val="000000"/>
                </a:solidFill>
                <a:latin typeface="Calibri"/>
                <a:ea typeface="Calibri"/>
                <a:cs typeface="Calibri"/>
                <a:sym typeface="Calibri"/>
              </a:rPr>
              <a:t> or False</a:t>
            </a:r>
            <a:r>
              <a:rPr b="0" i="0" lang="en-US" sz="3200" u="none" cap="none" strike="noStrike">
                <a:solidFill>
                  <a:srgbClr val="000000"/>
                </a:solidFill>
                <a:latin typeface="Calibri"/>
                <a:ea typeface="Calibri"/>
                <a:cs typeface="Calibri"/>
                <a:sym typeface="Calibri"/>
              </a:rPr>
              <a:t>: </a:t>
            </a:r>
            <a:r>
              <a:rPr lang="en-US" sz="3300">
                <a:solidFill>
                  <a:srgbClr val="0C0C0C"/>
                </a:solidFill>
                <a:latin typeface="Calibri"/>
                <a:ea typeface="Calibri"/>
                <a:cs typeface="Calibri"/>
                <a:sym typeface="Calibri"/>
              </a:rPr>
              <a:t>Tectonic plates are h</a:t>
            </a:r>
            <a:r>
              <a:rPr b="0" i="0" lang="en-US" sz="3300" u="none" cap="none" strike="noStrike">
                <a:solidFill>
                  <a:srgbClr val="0C0C0C"/>
                </a:solidFill>
                <a:latin typeface="Calibri"/>
                <a:ea typeface="Calibri"/>
                <a:cs typeface="Calibri"/>
                <a:sym typeface="Calibri"/>
              </a:rPr>
              <a:t>uge pieces of the Earth's surface that fit together like a puzzle and move very slowly over time.</a:t>
            </a:r>
            <a:endParaRPr b="0" i="0" sz="3200" u="none" cap="none" strike="noStrike">
              <a:solidFill>
                <a:srgbClr val="000000"/>
              </a:solidFill>
              <a:latin typeface="Arial"/>
              <a:ea typeface="Arial"/>
              <a:cs typeface="Arial"/>
              <a:sym typeface="Arial"/>
            </a:endParaRPr>
          </a:p>
        </p:txBody>
      </p:sp>
      <p:pic>
        <p:nvPicPr>
          <p:cNvPr id="281" name="Google Shape;281;g2a613fe29c9_4_7"/>
          <p:cNvPicPr preferRelativeResize="0"/>
          <p:nvPr/>
        </p:nvPicPr>
        <p:blipFill rotWithShape="1">
          <a:blip r:embed="rId4">
            <a:alphaModFix/>
          </a:blip>
          <a:srcRect b="0" l="0" r="0" t="0"/>
          <a:stretch/>
        </p:blipFill>
        <p:spPr>
          <a:xfrm>
            <a:off x="1420861" y="2161255"/>
            <a:ext cx="6302277" cy="43194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a5a1442303_0_386"/>
          <p:cNvSpPr txBox="1"/>
          <p:nvPr/>
        </p:nvSpPr>
        <p:spPr>
          <a:xfrm>
            <a:off x="1466732" y="306697"/>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lang="en-US" sz="2800">
                <a:solidFill>
                  <a:srgbClr val="0C0C0C"/>
                </a:solidFill>
                <a:latin typeface="Calibri"/>
                <a:ea typeface="Calibri"/>
                <a:cs typeface="Calibri"/>
                <a:sym typeface="Calibri"/>
              </a:rPr>
              <a:t>A _____ is a long _____ in the surface of the Earth.</a:t>
            </a:r>
            <a:endParaRPr sz="2800">
              <a:solidFill>
                <a:srgbClr val="0C0C0C"/>
              </a:solidFill>
              <a:latin typeface="Calibri"/>
              <a:ea typeface="Calibri"/>
              <a:cs typeface="Calibri"/>
              <a:sym typeface="Calibri"/>
            </a:endParaRPr>
          </a:p>
          <a:p>
            <a:pPr indent="0" lvl="0" marL="0" marR="0" rtl="0" algn="ctr">
              <a:lnSpc>
                <a:spcPct val="100000"/>
              </a:lnSpc>
              <a:spcBef>
                <a:spcPts val="0"/>
              </a:spcBef>
              <a:spcAft>
                <a:spcPts val="0"/>
              </a:spcAft>
              <a:buClr>
                <a:srgbClr val="0C0C0C"/>
              </a:buClr>
              <a:buSzPts val="2800"/>
              <a:buFont typeface="Arial"/>
              <a:buNone/>
            </a:pPr>
            <a:r>
              <a:t/>
            </a:r>
            <a:endParaRPr sz="2800">
              <a:solidFill>
                <a:srgbClr val="0C0C0C"/>
              </a:solidFill>
              <a:latin typeface="Calibri"/>
              <a:ea typeface="Calibri"/>
              <a:cs typeface="Calibri"/>
              <a:sym typeface="Calibri"/>
            </a:endParaRPr>
          </a:p>
          <a:p>
            <a:pPr indent="0" lvl="0" marL="0" marR="0" rtl="0" algn="ctr">
              <a:lnSpc>
                <a:spcPct val="100000"/>
              </a:lnSpc>
              <a:spcBef>
                <a:spcPts val="0"/>
              </a:spcBef>
              <a:spcAft>
                <a:spcPts val="0"/>
              </a:spcAft>
              <a:buClr>
                <a:srgbClr val="0C0C0C"/>
              </a:buClr>
              <a:buSzPts val="2800"/>
              <a:buFont typeface="Arial"/>
              <a:buNone/>
            </a:pPr>
            <a:r>
              <a:t/>
            </a:r>
            <a:endParaRPr sz="2800">
              <a:solidFill>
                <a:srgbClr val="0C0C0C"/>
              </a:solidFill>
              <a:latin typeface="Calibri"/>
              <a:ea typeface="Calibri"/>
              <a:cs typeface="Calibri"/>
              <a:sym typeface="Calibri"/>
            </a:endParaRPr>
          </a:p>
          <a:p>
            <a:pPr indent="-406400" lvl="0" marL="457200" marR="0" rtl="0" algn="l">
              <a:lnSpc>
                <a:spcPct val="100000"/>
              </a:lnSpc>
              <a:spcBef>
                <a:spcPts val="0"/>
              </a:spcBef>
              <a:spcAft>
                <a:spcPts val="0"/>
              </a:spcAft>
              <a:buClr>
                <a:srgbClr val="0C0C0C"/>
              </a:buClr>
              <a:buSzPts val="2800"/>
              <a:buFont typeface="Calibri"/>
              <a:buAutoNum type="alphaUcPeriod"/>
            </a:pPr>
            <a:r>
              <a:rPr lang="en-US" sz="2800">
                <a:solidFill>
                  <a:srgbClr val="0C0C0C"/>
                </a:solidFill>
                <a:latin typeface="Calibri"/>
                <a:ea typeface="Calibri"/>
                <a:cs typeface="Calibri"/>
                <a:sym typeface="Calibri"/>
              </a:rPr>
              <a:t>fault, crack</a:t>
            </a:r>
            <a:endParaRPr sz="2800">
              <a:solidFill>
                <a:srgbClr val="0C0C0C"/>
              </a:solidFill>
              <a:latin typeface="Calibri"/>
              <a:ea typeface="Calibri"/>
              <a:cs typeface="Calibri"/>
              <a:sym typeface="Calibri"/>
            </a:endParaRPr>
          </a:p>
          <a:p>
            <a:pPr indent="-406400" lvl="0" marL="457200" marR="0" rtl="0" algn="l">
              <a:lnSpc>
                <a:spcPct val="100000"/>
              </a:lnSpc>
              <a:spcBef>
                <a:spcPts val="0"/>
              </a:spcBef>
              <a:spcAft>
                <a:spcPts val="0"/>
              </a:spcAft>
              <a:buClr>
                <a:srgbClr val="0C0C0C"/>
              </a:buClr>
              <a:buSzPts val="2800"/>
              <a:buFont typeface="Calibri"/>
              <a:buAutoNum type="alphaUcPeriod"/>
            </a:pPr>
            <a:r>
              <a:rPr lang="en-US" sz="2800">
                <a:solidFill>
                  <a:srgbClr val="0C0C0C"/>
                </a:solidFill>
                <a:latin typeface="Calibri"/>
                <a:ea typeface="Calibri"/>
                <a:cs typeface="Calibri"/>
                <a:sym typeface="Calibri"/>
              </a:rPr>
              <a:t>crack, fault</a:t>
            </a:r>
            <a:endParaRPr sz="2800">
              <a:solidFill>
                <a:srgbClr val="0C0C0C"/>
              </a:solidFill>
              <a:latin typeface="Calibri"/>
              <a:ea typeface="Calibri"/>
              <a:cs typeface="Calibri"/>
              <a:sym typeface="Calibri"/>
            </a:endParaRPr>
          </a:p>
          <a:p>
            <a:pPr indent="0" lvl="0" marL="0" marR="0" rtl="0" algn="ctr">
              <a:lnSpc>
                <a:spcPct val="100000"/>
              </a:lnSpc>
              <a:spcBef>
                <a:spcPts val="0"/>
              </a:spcBef>
              <a:spcAft>
                <a:spcPts val="0"/>
              </a:spcAft>
              <a:buClr>
                <a:srgbClr val="0C0C0C"/>
              </a:buClr>
              <a:buSzPts val="2800"/>
              <a:buFont typeface="Arial"/>
              <a:buNone/>
            </a:pPr>
            <a:r>
              <a:t/>
            </a:r>
            <a:endParaRPr sz="2800">
              <a:solidFill>
                <a:srgbClr val="0C0C0C"/>
              </a:solidFill>
              <a:latin typeface="Calibri"/>
              <a:ea typeface="Calibri"/>
              <a:cs typeface="Calibri"/>
              <a:sym typeface="Calibri"/>
            </a:endParaRPr>
          </a:p>
        </p:txBody>
      </p:sp>
      <p:sp>
        <p:nvSpPr>
          <p:cNvPr descr="Questions" id="288" name="Google Shape;288;g2a5a1442303_0_38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9" name="Google Shape;289;g2a5a1442303_0_386"/>
          <p:cNvPicPr preferRelativeResize="0"/>
          <p:nvPr/>
        </p:nvPicPr>
        <p:blipFill>
          <a:blip r:embed="rId4">
            <a:alphaModFix/>
          </a:blip>
          <a:stretch>
            <a:fillRect/>
          </a:stretch>
        </p:blipFill>
        <p:spPr>
          <a:xfrm>
            <a:off x="3832771" y="3173575"/>
            <a:ext cx="4944748" cy="3310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a5df758484_0_33"/>
          <p:cNvSpPr txBox="1"/>
          <p:nvPr/>
        </p:nvSpPr>
        <p:spPr>
          <a:xfrm>
            <a:off x="1466732" y="306697"/>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lang="en-US" sz="2800">
                <a:solidFill>
                  <a:srgbClr val="0C0C0C"/>
                </a:solidFill>
                <a:latin typeface="Calibri"/>
                <a:ea typeface="Calibri"/>
                <a:cs typeface="Calibri"/>
                <a:sym typeface="Calibri"/>
              </a:rPr>
              <a:t>A _____ is a long _____ in the surface of the Earth.</a:t>
            </a:r>
            <a:endParaRPr sz="2800">
              <a:solidFill>
                <a:srgbClr val="0C0C0C"/>
              </a:solidFill>
              <a:latin typeface="Calibri"/>
              <a:ea typeface="Calibri"/>
              <a:cs typeface="Calibri"/>
              <a:sym typeface="Calibri"/>
            </a:endParaRPr>
          </a:p>
          <a:p>
            <a:pPr indent="0" lvl="0" marL="0" marR="0" rtl="0" algn="ctr">
              <a:lnSpc>
                <a:spcPct val="100000"/>
              </a:lnSpc>
              <a:spcBef>
                <a:spcPts val="0"/>
              </a:spcBef>
              <a:spcAft>
                <a:spcPts val="0"/>
              </a:spcAft>
              <a:buClr>
                <a:srgbClr val="0C0C0C"/>
              </a:buClr>
              <a:buSzPts val="2800"/>
              <a:buFont typeface="Arial"/>
              <a:buNone/>
            </a:pPr>
            <a:r>
              <a:t/>
            </a:r>
            <a:endParaRPr sz="2800">
              <a:solidFill>
                <a:srgbClr val="0C0C0C"/>
              </a:solidFill>
              <a:latin typeface="Calibri"/>
              <a:ea typeface="Calibri"/>
              <a:cs typeface="Calibri"/>
              <a:sym typeface="Calibri"/>
            </a:endParaRPr>
          </a:p>
          <a:p>
            <a:pPr indent="0" lvl="0" marL="0" marR="0" rtl="0" algn="ctr">
              <a:lnSpc>
                <a:spcPct val="100000"/>
              </a:lnSpc>
              <a:spcBef>
                <a:spcPts val="0"/>
              </a:spcBef>
              <a:spcAft>
                <a:spcPts val="0"/>
              </a:spcAft>
              <a:buClr>
                <a:srgbClr val="0C0C0C"/>
              </a:buClr>
              <a:buSzPts val="2800"/>
              <a:buFont typeface="Arial"/>
              <a:buNone/>
            </a:pPr>
            <a:r>
              <a:t/>
            </a:r>
            <a:endParaRPr sz="2800">
              <a:solidFill>
                <a:srgbClr val="0C0C0C"/>
              </a:solidFill>
              <a:latin typeface="Calibri"/>
              <a:ea typeface="Calibri"/>
              <a:cs typeface="Calibri"/>
              <a:sym typeface="Calibri"/>
            </a:endParaRPr>
          </a:p>
          <a:p>
            <a:pPr indent="-406400" lvl="0" marL="457200" marR="0" rtl="0" algn="l">
              <a:lnSpc>
                <a:spcPct val="100000"/>
              </a:lnSpc>
              <a:spcBef>
                <a:spcPts val="0"/>
              </a:spcBef>
              <a:spcAft>
                <a:spcPts val="0"/>
              </a:spcAft>
              <a:buClr>
                <a:srgbClr val="FF0000"/>
              </a:buClr>
              <a:buSzPts val="2800"/>
              <a:buFont typeface="Calibri"/>
              <a:buAutoNum type="alphaUcPeriod"/>
            </a:pPr>
            <a:r>
              <a:rPr b="1" lang="en-US" sz="2800">
                <a:solidFill>
                  <a:srgbClr val="FF0000"/>
                </a:solidFill>
                <a:latin typeface="Calibri"/>
                <a:ea typeface="Calibri"/>
                <a:cs typeface="Calibri"/>
                <a:sym typeface="Calibri"/>
              </a:rPr>
              <a:t>fault, crack</a:t>
            </a:r>
            <a:endParaRPr b="1" sz="2800">
              <a:solidFill>
                <a:srgbClr val="FF0000"/>
              </a:solidFill>
              <a:latin typeface="Calibri"/>
              <a:ea typeface="Calibri"/>
              <a:cs typeface="Calibri"/>
              <a:sym typeface="Calibri"/>
            </a:endParaRPr>
          </a:p>
          <a:p>
            <a:pPr indent="-406400" lvl="0" marL="457200" marR="0" rtl="0" algn="l">
              <a:lnSpc>
                <a:spcPct val="100000"/>
              </a:lnSpc>
              <a:spcBef>
                <a:spcPts val="0"/>
              </a:spcBef>
              <a:spcAft>
                <a:spcPts val="0"/>
              </a:spcAft>
              <a:buClr>
                <a:srgbClr val="0C0C0C"/>
              </a:buClr>
              <a:buSzPts val="2800"/>
              <a:buFont typeface="Calibri"/>
              <a:buAutoNum type="alphaUcPeriod"/>
            </a:pPr>
            <a:r>
              <a:rPr lang="en-US" sz="2800">
                <a:solidFill>
                  <a:srgbClr val="0C0C0C"/>
                </a:solidFill>
                <a:latin typeface="Calibri"/>
                <a:ea typeface="Calibri"/>
                <a:cs typeface="Calibri"/>
                <a:sym typeface="Calibri"/>
              </a:rPr>
              <a:t>crack, fault</a:t>
            </a:r>
            <a:endParaRPr sz="2800">
              <a:solidFill>
                <a:srgbClr val="0C0C0C"/>
              </a:solidFill>
              <a:latin typeface="Calibri"/>
              <a:ea typeface="Calibri"/>
              <a:cs typeface="Calibri"/>
              <a:sym typeface="Calibri"/>
            </a:endParaRPr>
          </a:p>
          <a:p>
            <a:pPr indent="0" lvl="0" marL="0" marR="0" rtl="0" algn="ctr">
              <a:lnSpc>
                <a:spcPct val="100000"/>
              </a:lnSpc>
              <a:spcBef>
                <a:spcPts val="0"/>
              </a:spcBef>
              <a:spcAft>
                <a:spcPts val="0"/>
              </a:spcAft>
              <a:buClr>
                <a:srgbClr val="0C0C0C"/>
              </a:buClr>
              <a:buSzPts val="2800"/>
              <a:buFont typeface="Arial"/>
              <a:buNone/>
            </a:pPr>
            <a:r>
              <a:t/>
            </a:r>
            <a:endParaRPr sz="2800">
              <a:solidFill>
                <a:srgbClr val="0C0C0C"/>
              </a:solidFill>
              <a:latin typeface="Calibri"/>
              <a:ea typeface="Calibri"/>
              <a:cs typeface="Calibri"/>
              <a:sym typeface="Calibri"/>
            </a:endParaRPr>
          </a:p>
        </p:txBody>
      </p:sp>
      <p:sp>
        <p:nvSpPr>
          <p:cNvPr descr="Questions" id="296" name="Google Shape;296;g2a5df758484_0_3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7" name="Google Shape;297;g2a5df758484_0_33"/>
          <p:cNvPicPr preferRelativeResize="0"/>
          <p:nvPr/>
        </p:nvPicPr>
        <p:blipFill>
          <a:blip r:embed="rId4">
            <a:alphaModFix/>
          </a:blip>
          <a:stretch>
            <a:fillRect/>
          </a:stretch>
        </p:blipFill>
        <p:spPr>
          <a:xfrm>
            <a:off x="3832771" y="3173575"/>
            <a:ext cx="4944748" cy="3310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Earthquake</a:t>
            </a:r>
            <a:endParaRPr b="0" i="0" sz="1400" u="none" cap="none" strike="noStrike">
              <a:solidFill>
                <a:srgbClr val="000000"/>
              </a:solidFill>
              <a:latin typeface="Arial"/>
              <a:ea typeface="Arial"/>
              <a:cs typeface="Arial"/>
              <a:sym typeface="Arial"/>
            </a:endParaRPr>
          </a:p>
        </p:txBody>
      </p:sp>
      <p:sp>
        <p:nvSpPr>
          <p:cNvPr descr="Artificial Intelligence" id="304" name="Google Shape;304;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05" name="Google Shape;305;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7e576c1a67_0_281"/>
          <p:cNvSpPr txBox="1"/>
          <p:nvPr>
            <p:ph idx="1" type="subTitle"/>
          </p:nvPr>
        </p:nvSpPr>
        <p:spPr>
          <a:xfrm>
            <a:off x="344700" y="783025"/>
            <a:ext cx="84546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Earthquake</a:t>
            </a:r>
            <a:r>
              <a:rPr b="1" lang="en-US" sz="3000">
                <a:solidFill>
                  <a:schemeClr val="dk1"/>
                </a:solidFill>
              </a:rPr>
              <a:t>: </a:t>
            </a:r>
            <a:r>
              <a:rPr lang="en-US" sz="3000">
                <a:solidFill>
                  <a:schemeClr val="dk1"/>
                </a:solidFill>
                <a:highlight>
                  <a:srgbClr val="FFFFFF"/>
                </a:highlight>
              </a:rPr>
              <a:t>S</a:t>
            </a:r>
            <a:r>
              <a:rPr lang="en-US" sz="3000">
                <a:solidFill>
                  <a:srgbClr val="1F1F1F"/>
                </a:solidFill>
                <a:highlight>
                  <a:srgbClr val="FFFFFF"/>
                </a:highlight>
              </a:rPr>
              <a:t>udden shaking of the ground caused by the movement of Earth's tectonic plates</a:t>
            </a:r>
            <a:endParaRPr sz="3000">
              <a:solidFill>
                <a:schemeClr val="dk1"/>
              </a:solidFill>
            </a:endParaRPr>
          </a:p>
        </p:txBody>
      </p:sp>
      <p:sp>
        <p:nvSpPr>
          <p:cNvPr descr="Artificial Intelligence" id="312" name="Google Shape;312;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13" name="Google Shape;313;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314" name="Google Shape;314;g27e576c1a67_0_281"/>
          <p:cNvPicPr preferRelativeResize="0"/>
          <p:nvPr/>
        </p:nvPicPr>
        <p:blipFill>
          <a:blip r:embed="rId5">
            <a:alphaModFix/>
          </a:blip>
          <a:stretch>
            <a:fillRect/>
          </a:stretch>
        </p:blipFill>
        <p:spPr>
          <a:xfrm>
            <a:off x="243650" y="1971475"/>
            <a:ext cx="8311798" cy="467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Questions" id="320" name="Google Shape;32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7e576c1a67_0_364"/>
          <p:cNvSpPr txBox="1"/>
          <p:nvPr/>
        </p:nvSpPr>
        <p:spPr>
          <a:xfrm>
            <a:off x="1951950" y="526375"/>
            <a:ext cx="5240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a:t>
            </a:r>
            <a:r>
              <a:rPr lang="en-US" sz="3600">
                <a:solidFill>
                  <a:schemeClr val="dk1"/>
                </a:solidFill>
                <a:latin typeface="Calibri"/>
                <a:ea typeface="Calibri"/>
                <a:cs typeface="Calibri"/>
                <a:sym typeface="Calibri"/>
              </a:rPr>
              <a:t>n earthquake</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327" name="Google Shape;327;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8" name="Google Shape;328;g27e576c1a67_0_364"/>
          <p:cNvPicPr preferRelativeResize="0"/>
          <p:nvPr/>
        </p:nvPicPr>
        <p:blipFill>
          <a:blip r:embed="rId4">
            <a:alphaModFix/>
          </a:blip>
          <a:stretch>
            <a:fillRect/>
          </a:stretch>
        </p:blipFill>
        <p:spPr>
          <a:xfrm>
            <a:off x="416100" y="1552675"/>
            <a:ext cx="8311798" cy="4677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35" name="Google Shape;33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98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202" name="Google Shape;202;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Earthquake</a:t>
            </a:r>
            <a:endParaRPr b="0" i="0" sz="1800" u="none" cap="none" strike="noStrike">
              <a:solidFill>
                <a:srgbClr val="000000"/>
              </a:solidFill>
              <a:latin typeface="Calibri"/>
              <a:ea typeface="Calibri"/>
              <a:cs typeface="Calibri"/>
              <a:sym typeface="Calibri"/>
            </a:endParaRPr>
          </a:p>
        </p:txBody>
      </p:sp>
      <p:pic>
        <p:nvPicPr>
          <p:cNvPr id="203" name="Google Shape;203;p2"/>
          <p:cNvPicPr preferRelativeResize="0"/>
          <p:nvPr/>
        </p:nvPicPr>
        <p:blipFill>
          <a:blip r:embed="rId3">
            <a:alphaModFix/>
          </a:blip>
          <a:stretch>
            <a:fillRect/>
          </a:stretch>
        </p:blipFill>
        <p:spPr>
          <a:xfrm>
            <a:off x="152400" y="1455415"/>
            <a:ext cx="8839200" cy="4972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descr="Artificial Intelligence" id="341" name="Google Shape;341;g2a5a1442303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a5a1442303_0_494"/>
          <p:cNvSpPr txBox="1"/>
          <p:nvPr/>
        </p:nvSpPr>
        <p:spPr>
          <a:xfrm>
            <a:off x="506625" y="226650"/>
            <a:ext cx="8416500" cy="1169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Earthquakes are caused when the Earth's tectonic plates, which are huge pieces of land, move or bump into each other.  This movement happens along lines called faults, which are like cracks or breaks where two plates meet.</a:t>
            </a:r>
            <a:endParaRPr b="0" i="0" sz="2400" u="none" cap="none" strike="noStrike">
              <a:solidFill>
                <a:srgbClr val="000000"/>
              </a:solidFill>
              <a:latin typeface="Arial"/>
              <a:ea typeface="Arial"/>
              <a:cs typeface="Arial"/>
              <a:sym typeface="Arial"/>
            </a:endParaRPr>
          </a:p>
        </p:txBody>
      </p:sp>
      <p:pic>
        <p:nvPicPr>
          <p:cNvPr id="343" name="Google Shape;343;g2a5a1442303_0_494"/>
          <p:cNvPicPr preferRelativeResize="0"/>
          <p:nvPr/>
        </p:nvPicPr>
        <p:blipFill>
          <a:blip r:embed="rId4">
            <a:alphaModFix/>
          </a:blip>
          <a:stretch>
            <a:fillRect/>
          </a:stretch>
        </p:blipFill>
        <p:spPr>
          <a:xfrm>
            <a:off x="416738" y="1986175"/>
            <a:ext cx="8310525" cy="3606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descr="Artificial Intelligence" id="349" name="Google Shape;349;g2a613fe29c9_0_1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a613fe29c9_0_143"/>
          <p:cNvSpPr txBox="1"/>
          <p:nvPr/>
        </p:nvSpPr>
        <p:spPr>
          <a:xfrm>
            <a:off x="506625" y="379050"/>
            <a:ext cx="8416500" cy="1169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When these plates suddenly slip past each other at a fault, it releases a lot of energy, causing the ground to shake. This is what we feel as an earthquake. The place right where the plates slip is called the focus of the earthquake, and the point right above it on the Earth's surface is the epicenter.</a:t>
            </a:r>
            <a:endParaRPr b="0" i="0" sz="2400" u="none" cap="none" strike="noStrike">
              <a:solidFill>
                <a:srgbClr val="000000"/>
              </a:solidFill>
              <a:latin typeface="Arial"/>
              <a:ea typeface="Arial"/>
              <a:cs typeface="Arial"/>
              <a:sym typeface="Arial"/>
            </a:endParaRPr>
          </a:p>
        </p:txBody>
      </p:sp>
      <p:pic>
        <p:nvPicPr>
          <p:cNvPr id="351" name="Google Shape;351;g2a613fe29c9_0_143"/>
          <p:cNvPicPr preferRelativeResize="0"/>
          <p:nvPr/>
        </p:nvPicPr>
        <p:blipFill>
          <a:blip r:embed="rId4">
            <a:alphaModFix/>
          </a:blip>
          <a:stretch>
            <a:fillRect/>
          </a:stretch>
        </p:blipFill>
        <p:spPr>
          <a:xfrm>
            <a:off x="2271713" y="1982350"/>
            <a:ext cx="4886325" cy="4210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descr="Artificial Intelligence" id="357" name="Google Shape;357;g2a613fe29c9_0_1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g2a613fe29c9_0_149"/>
          <p:cNvSpPr txBox="1"/>
          <p:nvPr/>
        </p:nvSpPr>
        <p:spPr>
          <a:xfrm>
            <a:off x="582825" y="379050"/>
            <a:ext cx="8416500" cy="1169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shaking can be gentle, making things just slightly tremble, or it can be very strong, causing buildings to sway, roads to crack, and sometimes even making the ground split open. Scientists measure how strong an earthquake is, or the magnitude of it, on a scale.</a:t>
            </a:r>
            <a:endParaRPr b="0" i="0" sz="2400" u="none" cap="none" strike="noStrike">
              <a:solidFill>
                <a:srgbClr val="000000"/>
              </a:solidFill>
              <a:latin typeface="Arial"/>
              <a:ea typeface="Arial"/>
              <a:cs typeface="Arial"/>
              <a:sym typeface="Arial"/>
            </a:endParaRPr>
          </a:p>
        </p:txBody>
      </p:sp>
      <p:pic>
        <p:nvPicPr>
          <p:cNvPr id="359" name="Google Shape;359;g2a613fe29c9_0_149"/>
          <p:cNvPicPr preferRelativeResize="0"/>
          <p:nvPr/>
        </p:nvPicPr>
        <p:blipFill>
          <a:blip r:embed="rId4">
            <a:alphaModFix/>
          </a:blip>
          <a:stretch>
            <a:fillRect/>
          </a:stretch>
        </p:blipFill>
        <p:spPr>
          <a:xfrm>
            <a:off x="152400" y="2309125"/>
            <a:ext cx="8839199" cy="22397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descr="Artificial Intelligence" id="365" name="Google Shape;365;g2a613fe29c9_0_1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a613fe29c9_0_155"/>
          <p:cNvSpPr txBox="1"/>
          <p:nvPr/>
        </p:nvSpPr>
        <p:spPr>
          <a:xfrm>
            <a:off x="506625" y="531450"/>
            <a:ext cx="8416500" cy="1169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Earthquakes can happen anywhere, but they are more common near the edges of tectonic plates, as seen on this map. By studying earthquakes, scientists learn more about how our planet works and how the movements of these giant plates shape the Earth's surface.</a:t>
            </a:r>
            <a:endParaRPr sz="2400">
              <a:solidFill>
                <a:schemeClr val="dk1"/>
              </a:solidFill>
              <a:latin typeface="Calibri"/>
              <a:ea typeface="Calibri"/>
              <a:cs typeface="Calibri"/>
              <a:sym typeface="Calibri"/>
            </a:endParaRPr>
          </a:p>
        </p:txBody>
      </p:sp>
      <p:pic>
        <p:nvPicPr>
          <p:cNvPr id="367" name="Google Shape;367;g2a613fe29c9_0_155"/>
          <p:cNvPicPr preferRelativeResize="0"/>
          <p:nvPr/>
        </p:nvPicPr>
        <p:blipFill>
          <a:blip r:embed="rId4">
            <a:alphaModFix/>
          </a:blip>
          <a:stretch>
            <a:fillRect/>
          </a:stretch>
        </p:blipFill>
        <p:spPr>
          <a:xfrm>
            <a:off x="1181100" y="2222750"/>
            <a:ext cx="6781800" cy="4381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descr="Questions" id="373" name="Google Shape;373;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descr="Questions" id="379" name="Google Shape;379;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28c7b7e697c_0_69"/>
          <p:cNvSpPr txBox="1"/>
          <p:nvPr/>
        </p:nvSpPr>
        <p:spPr>
          <a:xfrm>
            <a:off x="540013" y="407375"/>
            <a:ext cx="80640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n-US" sz="3000" u="none" cap="none" strike="noStrike">
                <a:solidFill>
                  <a:schemeClr val="dk1"/>
                </a:solidFill>
                <a:latin typeface="Calibri"/>
                <a:ea typeface="Calibri"/>
                <a:cs typeface="Calibri"/>
                <a:sym typeface="Calibri"/>
              </a:rPr>
              <a:t>E</a:t>
            </a:r>
            <a:r>
              <a:rPr lang="en-US" sz="3000">
                <a:solidFill>
                  <a:schemeClr val="dk1"/>
                </a:solidFill>
                <a:latin typeface="Calibri"/>
                <a:ea typeface="Calibri"/>
                <a:cs typeface="Calibri"/>
                <a:sym typeface="Calibri"/>
              </a:rPr>
              <a:t>arthquakes happen along ______ which are cracks or breaks where two _______ ______ meet.</a:t>
            </a:r>
            <a:endParaRPr b="0" i="0" sz="3000" u="none" cap="none" strike="noStrike">
              <a:solidFill>
                <a:srgbClr val="000000"/>
              </a:solidFill>
              <a:latin typeface="Arial"/>
              <a:ea typeface="Arial"/>
              <a:cs typeface="Arial"/>
              <a:sym typeface="Arial"/>
            </a:endParaRPr>
          </a:p>
        </p:txBody>
      </p:sp>
      <p:pic>
        <p:nvPicPr>
          <p:cNvPr id="381" name="Google Shape;381;g28c7b7e697c_0_69"/>
          <p:cNvPicPr preferRelativeResize="0"/>
          <p:nvPr/>
        </p:nvPicPr>
        <p:blipFill>
          <a:blip r:embed="rId4">
            <a:alphaModFix/>
          </a:blip>
          <a:stretch>
            <a:fillRect/>
          </a:stretch>
        </p:blipFill>
        <p:spPr>
          <a:xfrm>
            <a:off x="416738" y="1986175"/>
            <a:ext cx="8310525" cy="3606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descr="Questions" id="387" name="Google Shape;387;g2a613fe29c9_1_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2a613fe29c9_1_0"/>
          <p:cNvSpPr txBox="1"/>
          <p:nvPr/>
        </p:nvSpPr>
        <p:spPr>
          <a:xfrm>
            <a:off x="540013" y="407375"/>
            <a:ext cx="80640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n-US" sz="3000" u="none" cap="none" strike="noStrike">
                <a:solidFill>
                  <a:schemeClr val="dk1"/>
                </a:solidFill>
                <a:latin typeface="Calibri"/>
                <a:ea typeface="Calibri"/>
                <a:cs typeface="Calibri"/>
                <a:sym typeface="Calibri"/>
              </a:rPr>
              <a:t>E</a:t>
            </a:r>
            <a:r>
              <a:rPr lang="en-US" sz="3000">
                <a:solidFill>
                  <a:schemeClr val="dk1"/>
                </a:solidFill>
                <a:latin typeface="Calibri"/>
                <a:ea typeface="Calibri"/>
                <a:cs typeface="Calibri"/>
                <a:sym typeface="Calibri"/>
              </a:rPr>
              <a:t>arthquakes happen along </a:t>
            </a:r>
            <a:r>
              <a:rPr b="1" lang="en-US" sz="3000">
                <a:solidFill>
                  <a:srgbClr val="FF0000"/>
                </a:solidFill>
                <a:latin typeface="Calibri"/>
                <a:ea typeface="Calibri"/>
                <a:cs typeface="Calibri"/>
                <a:sym typeface="Calibri"/>
              </a:rPr>
              <a:t>faults</a:t>
            </a:r>
            <a:r>
              <a:rPr lang="en-US" sz="3000">
                <a:solidFill>
                  <a:schemeClr val="dk1"/>
                </a:solidFill>
                <a:latin typeface="Calibri"/>
                <a:ea typeface="Calibri"/>
                <a:cs typeface="Calibri"/>
                <a:sym typeface="Calibri"/>
              </a:rPr>
              <a:t> which are cracks or breaks where two </a:t>
            </a:r>
            <a:r>
              <a:rPr b="1" lang="en-US" sz="3000">
                <a:solidFill>
                  <a:srgbClr val="FF0000"/>
                </a:solidFill>
                <a:latin typeface="Calibri"/>
                <a:ea typeface="Calibri"/>
                <a:cs typeface="Calibri"/>
                <a:sym typeface="Calibri"/>
              </a:rPr>
              <a:t>tectonic plates</a:t>
            </a:r>
            <a:r>
              <a:rPr lang="en-US" sz="3000">
                <a:solidFill>
                  <a:schemeClr val="dk1"/>
                </a:solidFill>
                <a:latin typeface="Calibri"/>
                <a:ea typeface="Calibri"/>
                <a:cs typeface="Calibri"/>
                <a:sym typeface="Calibri"/>
              </a:rPr>
              <a:t> meet.</a:t>
            </a:r>
            <a:endParaRPr b="0" i="0" sz="3000" u="none" cap="none" strike="noStrike">
              <a:solidFill>
                <a:srgbClr val="000000"/>
              </a:solidFill>
              <a:latin typeface="Arial"/>
              <a:ea typeface="Arial"/>
              <a:cs typeface="Arial"/>
              <a:sym typeface="Arial"/>
            </a:endParaRPr>
          </a:p>
        </p:txBody>
      </p:sp>
      <p:pic>
        <p:nvPicPr>
          <p:cNvPr id="389" name="Google Shape;389;g2a613fe29c9_1_0"/>
          <p:cNvPicPr preferRelativeResize="0"/>
          <p:nvPr/>
        </p:nvPicPr>
        <p:blipFill>
          <a:blip r:embed="rId4">
            <a:alphaModFix/>
          </a:blip>
          <a:stretch>
            <a:fillRect/>
          </a:stretch>
        </p:blipFill>
        <p:spPr>
          <a:xfrm>
            <a:off x="416738" y="1986175"/>
            <a:ext cx="8310525" cy="360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8d0a459bb7_0_538"/>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Magnitude of an earthquake is how _____ it is, and is measured on a _____:</a:t>
            </a:r>
            <a:endParaRPr/>
          </a:p>
        </p:txBody>
      </p:sp>
      <p:sp>
        <p:nvSpPr>
          <p:cNvPr id="396" name="Google Shape;396;g28d0a459bb7_0_538"/>
          <p:cNvSpPr txBox="1"/>
          <p:nvPr/>
        </p:nvSpPr>
        <p:spPr>
          <a:xfrm>
            <a:off x="304800" y="2358000"/>
            <a:ext cx="60783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strong, scale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scale, strong</a:t>
            </a:r>
            <a:endParaRPr b="0" i="0" sz="3200" u="none" cap="none" strike="noStrike">
              <a:solidFill>
                <a:schemeClr val="dk1"/>
              </a:solidFill>
              <a:latin typeface="Calibri"/>
              <a:ea typeface="Calibri"/>
              <a:cs typeface="Calibri"/>
              <a:sym typeface="Calibri"/>
            </a:endParaRPr>
          </a:p>
        </p:txBody>
      </p:sp>
      <p:sp>
        <p:nvSpPr>
          <p:cNvPr descr="Questions" id="397" name="Google Shape;397;g28d0a459bb7_0_538"/>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8" name="Google Shape;398;g28d0a459bb7_0_538"/>
          <p:cNvPicPr preferRelativeResize="0"/>
          <p:nvPr/>
        </p:nvPicPr>
        <p:blipFill>
          <a:blip r:embed="rId4">
            <a:alphaModFix/>
          </a:blip>
          <a:stretch>
            <a:fillRect/>
          </a:stretch>
        </p:blipFill>
        <p:spPr>
          <a:xfrm>
            <a:off x="152400" y="4103475"/>
            <a:ext cx="8839199" cy="223975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a613fe29c9_1_8"/>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Magnitude of an earthquake is how _____ it is, and is measured on a _____:</a:t>
            </a:r>
            <a:endParaRPr/>
          </a:p>
        </p:txBody>
      </p:sp>
      <p:sp>
        <p:nvSpPr>
          <p:cNvPr id="405" name="Google Shape;405;g2a613fe29c9_1_8"/>
          <p:cNvSpPr txBox="1"/>
          <p:nvPr/>
        </p:nvSpPr>
        <p:spPr>
          <a:xfrm>
            <a:off x="304800" y="2358000"/>
            <a:ext cx="60783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strong, scale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scale, strong</a:t>
            </a:r>
            <a:endParaRPr b="0" i="0" sz="3200" u="none" cap="none" strike="noStrike">
              <a:solidFill>
                <a:schemeClr val="dk1"/>
              </a:solidFill>
              <a:latin typeface="Calibri"/>
              <a:ea typeface="Calibri"/>
              <a:cs typeface="Calibri"/>
              <a:sym typeface="Calibri"/>
            </a:endParaRPr>
          </a:p>
        </p:txBody>
      </p:sp>
      <p:sp>
        <p:nvSpPr>
          <p:cNvPr descr="Questions" id="406" name="Google Shape;406;g2a613fe29c9_1_8"/>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7" name="Google Shape;407;g2a613fe29c9_1_8"/>
          <p:cNvPicPr preferRelativeResize="0"/>
          <p:nvPr/>
        </p:nvPicPr>
        <p:blipFill>
          <a:blip r:embed="rId4">
            <a:alphaModFix/>
          </a:blip>
          <a:stretch>
            <a:fillRect/>
          </a:stretch>
        </p:blipFill>
        <p:spPr>
          <a:xfrm>
            <a:off x="152400" y="4103475"/>
            <a:ext cx="8839199" cy="22397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Questions" id="413" name="Google Shape;413;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28c7b7e697c_0_78"/>
          <p:cNvSpPr txBox="1"/>
          <p:nvPr/>
        </p:nvSpPr>
        <p:spPr>
          <a:xfrm>
            <a:off x="983700" y="465000"/>
            <a:ext cx="74394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000" u="sng" cap="none" strike="noStrike">
                <a:solidFill>
                  <a:schemeClr val="dk1"/>
                </a:solidFill>
                <a:latin typeface="Calibri"/>
                <a:ea typeface="Calibri"/>
                <a:cs typeface="Calibri"/>
                <a:sym typeface="Calibri"/>
              </a:rPr>
              <a:t>True or False</a:t>
            </a:r>
            <a:r>
              <a:rPr b="0" i="0" lang="en-US" sz="3000" u="none" cap="none" strike="noStrike">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Earthquakes can happen anywhere, but they are more common near the edges of tectonic plates.</a:t>
            </a:r>
            <a:endParaRPr b="0" i="0" sz="3000" u="none" cap="none" strike="noStrike">
              <a:solidFill>
                <a:schemeClr val="dk1"/>
              </a:solidFill>
              <a:latin typeface="Calibri"/>
              <a:ea typeface="Calibri"/>
              <a:cs typeface="Calibri"/>
              <a:sym typeface="Calibri"/>
            </a:endParaRPr>
          </a:p>
        </p:txBody>
      </p:sp>
      <p:pic>
        <p:nvPicPr>
          <p:cNvPr id="415" name="Google Shape;415;g28c7b7e697c_0_78"/>
          <p:cNvPicPr preferRelativeResize="0"/>
          <p:nvPr/>
        </p:nvPicPr>
        <p:blipFill>
          <a:blip r:embed="rId4">
            <a:alphaModFix/>
          </a:blip>
          <a:stretch>
            <a:fillRect/>
          </a:stretch>
        </p:blipFill>
        <p:spPr>
          <a:xfrm>
            <a:off x="1181100" y="2222750"/>
            <a:ext cx="6781800" cy="4381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descr="Lightbulb and gear" id="209" name="Google Shape;209;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7e68c1a8e3_0_0"/>
          <p:cNvSpPr txBox="1"/>
          <p:nvPr/>
        </p:nvSpPr>
        <p:spPr>
          <a:xfrm>
            <a:off x="467257" y="404359"/>
            <a:ext cx="8209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earthquakes show us how different parts of the Earth move and interact with each other?</a:t>
            </a:r>
            <a:endParaRPr b="0" i="0" sz="1400" u="none" cap="none" strike="noStrike">
              <a:solidFill>
                <a:srgbClr val="000000"/>
              </a:solidFill>
              <a:latin typeface="Arial"/>
              <a:ea typeface="Arial"/>
              <a:cs typeface="Arial"/>
              <a:sym typeface="Arial"/>
            </a:endParaRPr>
          </a:p>
        </p:txBody>
      </p:sp>
      <p:pic>
        <p:nvPicPr>
          <p:cNvPr id="211" name="Google Shape;211;g27e68c1a8e3_0_0"/>
          <p:cNvPicPr preferRelativeResize="0"/>
          <p:nvPr/>
        </p:nvPicPr>
        <p:blipFill>
          <a:blip r:embed="rId4">
            <a:alphaModFix/>
          </a:blip>
          <a:stretch>
            <a:fillRect/>
          </a:stretch>
        </p:blipFill>
        <p:spPr>
          <a:xfrm>
            <a:off x="2236325" y="2034259"/>
            <a:ext cx="4671340" cy="46713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descr="Questions" id="421" name="Google Shape;421;g2a613fe29c9_0_1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g2a613fe29c9_0_169"/>
          <p:cNvSpPr txBox="1"/>
          <p:nvPr/>
        </p:nvSpPr>
        <p:spPr>
          <a:xfrm>
            <a:off x="983700" y="465000"/>
            <a:ext cx="74394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000" u="sng" cap="none" strike="noStrike">
                <a:solidFill>
                  <a:srgbClr val="FF0000"/>
                </a:solidFill>
                <a:latin typeface="Calibri"/>
                <a:ea typeface="Calibri"/>
                <a:cs typeface="Calibri"/>
                <a:sym typeface="Calibri"/>
              </a:rPr>
              <a:t>True</a:t>
            </a:r>
            <a:r>
              <a:rPr b="0" i="0" lang="en-US" sz="3000" u="sng" cap="none" strike="noStrike">
                <a:solidFill>
                  <a:schemeClr val="dk1"/>
                </a:solidFill>
                <a:latin typeface="Calibri"/>
                <a:ea typeface="Calibri"/>
                <a:cs typeface="Calibri"/>
                <a:sym typeface="Calibri"/>
              </a:rPr>
              <a:t> or False</a:t>
            </a:r>
            <a:r>
              <a:rPr b="0" i="0" lang="en-US" sz="3000" u="none" cap="none" strike="noStrike">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Earthquakes can happen anywhere, but they are more common near the edges of tectonic plates.</a:t>
            </a:r>
            <a:endParaRPr b="0" i="0" sz="3000" u="none" cap="none" strike="noStrike">
              <a:solidFill>
                <a:schemeClr val="dk1"/>
              </a:solidFill>
              <a:latin typeface="Calibri"/>
              <a:ea typeface="Calibri"/>
              <a:cs typeface="Calibri"/>
              <a:sym typeface="Calibri"/>
            </a:endParaRPr>
          </a:p>
        </p:txBody>
      </p:sp>
      <p:pic>
        <p:nvPicPr>
          <p:cNvPr id="423" name="Google Shape;423;g2a613fe29c9_0_169"/>
          <p:cNvPicPr preferRelativeResize="0"/>
          <p:nvPr/>
        </p:nvPicPr>
        <p:blipFill>
          <a:blip r:embed="rId4">
            <a:alphaModFix/>
          </a:blip>
          <a:stretch>
            <a:fillRect/>
          </a:stretch>
        </p:blipFill>
        <p:spPr>
          <a:xfrm>
            <a:off x="1181100" y="2222750"/>
            <a:ext cx="6781800" cy="4381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descr="Artificial Intelligence" id="429" name="Google Shape;429;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0" name="Google Shape;430;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descr="Artificial Intelligence" id="436" name="Google Shape;436;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7" name="Google Shape;437;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38" name="Google Shape;438;g27e576c1a67_0_796"/>
          <p:cNvSpPr txBox="1"/>
          <p:nvPr>
            <p:ph idx="4294967295" type="ctrTitle"/>
          </p:nvPr>
        </p:nvSpPr>
        <p:spPr>
          <a:xfrm>
            <a:off x="543800" y="656300"/>
            <a:ext cx="82389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2200"/>
              <a:t>An example of an earthquake is the 2011 Tōhoku Earthquake in Japan. This 9.0–9.1 magnitude earthquake on March 11, 2011, triggered a massive tsunami, leading to the Fukushima nuclear disaster. It was one of the most powerful earthquakes ever recorded.</a:t>
            </a:r>
            <a:endParaRPr b="0" i="0" sz="2200" u="none" cap="none" strike="noStrike">
              <a:solidFill>
                <a:schemeClr val="dk1"/>
              </a:solidFill>
              <a:latin typeface="Calibri"/>
              <a:ea typeface="Calibri"/>
              <a:cs typeface="Calibri"/>
              <a:sym typeface="Calibri"/>
            </a:endParaRPr>
          </a:p>
        </p:txBody>
      </p:sp>
      <p:pic>
        <p:nvPicPr>
          <p:cNvPr id="439" name="Google Shape;439;g27e576c1a67_0_796"/>
          <p:cNvPicPr preferRelativeResize="0"/>
          <p:nvPr/>
        </p:nvPicPr>
        <p:blipFill>
          <a:blip r:embed="rId5">
            <a:alphaModFix/>
          </a:blip>
          <a:stretch>
            <a:fillRect/>
          </a:stretch>
        </p:blipFill>
        <p:spPr>
          <a:xfrm>
            <a:off x="285875" y="2826975"/>
            <a:ext cx="4218276" cy="2445700"/>
          </a:xfrm>
          <a:prstGeom prst="rect">
            <a:avLst/>
          </a:prstGeom>
          <a:noFill/>
          <a:ln>
            <a:noFill/>
          </a:ln>
        </p:spPr>
      </p:pic>
      <p:pic>
        <p:nvPicPr>
          <p:cNvPr id="440" name="Google Shape;440;g27e576c1a67_0_796"/>
          <p:cNvPicPr preferRelativeResize="0"/>
          <p:nvPr/>
        </p:nvPicPr>
        <p:blipFill>
          <a:blip r:embed="rId6">
            <a:alphaModFix/>
          </a:blip>
          <a:stretch>
            <a:fillRect/>
          </a:stretch>
        </p:blipFill>
        <p:spPr>
          <a:xfrm>
            <a:off x="4639876" y="2593225"/>
            <a:ext cx="4351724" cy="29131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descr="Artificial Intelligence" id="446" name="Google Shape;446;g2a613fe29c9_1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7" name="Google Shape;447;g2a613fe29c9_1_2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sp>
        <p:nvSpPr>
          <p:cNvPr id="448" name="Google Shape;448;g2a613fe29c9_1_22"/>
          <p:cNvSpPr txBox="1"/>
          <p:nvPr>
            <p:ph idx="4294967295" type="ctrTitle"/>
          </p:nvPr>
        </p:nvSpPr>
        <p:spPr>
          <a:xfrm>
            <a:off x="383775" y="884900"/>
            <a:ext cx="83988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2200"/>
              <a:t>Another example of an earthquake occurred on March 27, 1964, in Prince William Sound, Alaska in the United States. Known as the Great Alaska Earthquake or the 1964 Alaskan Earthquake, it had a magnitude of 9.2, making it the second most powerful earthquake ever recorded. This massive quake caused widespread destruction, particularly in the city of Anchorage.</a:t>
            </a:r>
            <a:endParaRPr b="0" i="0" sz="2200" u="none" cap="none" strike="noStrike">
              <a:solidFill>
                <a:schemeClr val="dk1"/>
              </a:solidFill>
              <a:latin typeface="Calibri"/>
              <a:ea typeface="Calibri"/>
              <a:cs typeface="Calibri"/>
              <a:sym typeface="Calibri"/>
            </a:endParaRPr>
          </a:p>
        </p:txBody>
      </p:sp>
      <p:pic>
        <p:nvPicPr>
          <p:cNvPr id="449" name="Google Shape;449;g2a613fe29c9_1_22"/>
          <p:cNvPicPr preferRelativeResize="0"/>
          <p:nvPr/>
        </p:nvPicPr>
        <p:blipFill>
          <a:blip r:embed="rId5">
            <a:alphaModFix/>
          </a:blip>
          <a:stretch>
            <a:fillRect/>
          </a:stretch>
        </p:blipFill>
        <p:spPr>
          <a:xfrm>
            <a:off x="4248250" y="2977325"/>
            <a:ext cx="4534324" cy="3101475"/>
          </a:xfrm>
          <a:prstGeom prst="rect">
            <a:avLst/>
          </a:prstGeom>
          <a:noFill/>
          <a:ln>
            <a:noFill/>
          </a:ln>
        </p:spPr>
      </p:pic>
      <p:pic>
        <p:nvPicPr>
          <p:cNvPr id="450" name="Google Shape;450;g2a613fe29c9_1_22"/>
          <p:cNvPicPr preferRelativeResize="0"/>
          <p:nvPr/>
        </p:nvPicPr>
        <p:blipFill>
          <a:blip r:embed="rId6">
            <a:alphaModFix/>
          </a:blip>
          <a:stretch>
            <a:fillRect/>
          </a:stretch>
        </p:blipFill>
        <p:spPr>
          <a:xfrm>
            <a:off x="486125" y="2688624"/>
            <a:ext cx="3553928" cy="36788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descr="Artificial Intelligence" id="456" name="Google Shape;45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57" name="Google Shape;45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descr="Artificial Intelligence" id="463" name="Google Shape;463;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64" name="Google Shape;464;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65" name="Google Shape;465;g25e11802ac4_0_864"/>
          <p:cNvSpPr txBox="1"/>
          <p:nvPr>
            <p:ph idx="4294967295" type="ctrTitle"/>
          </p:nvPr>
        </p:nvSpPr>
        <p:spPr>
          <a:xfrm>
            <a:off x="264300" y="580100"/>
            <a:ext cx="86154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2400"/>
              <a:t>A landslide is not an example of an earthquake. Landslides involve the movement of soil, rock, and debris down a slope, which can be triggered by earthquakes but can also occur independently due to factors like rain or human activity.</a:t>
            </a:r>
            <a:endParaRPr b="0" i="0" sz="2400" u="none" cap="none" strike="noStrike">
              <a:solidFill>
                <a:schemeClr val="dk1"/>
              </a:solidFill>
              <a:latin typeface="Calibri"/>
              <a:ea typeface="Calibri"/>
              <a:cs typeface="Calibri"/>
              <a:sym typeface="Calibri"/>
            </a:endParaRPr>
          </a:p>
        </p:txBody>
      </p:sp>
      <p:pic>
        <p:nvPicPr>
          <p:cNvPr id="466" name="Google Shape;466;g25e11802ac4_0_864"/>
          <p:cNvPicPr preferRelativeResize="0"/>
          <p:nvPr/>
        </p:nvPicPr>
        <p:blipFill>
          <a:blip r:embed="rId5">
            <a:alphaModFix/>
          </a:blip>
          <a:stretch>
            <a:fillRect/>
          </a:stretch>
        </p:blipFill>
        <p:spPr>
          <a:xfrm>
            <a:off x="1603475" y="2050100"/>
            <a:ext cx="6145875" cy="4655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descr="Artificial Intelligence" id="472" name="Google Shape;472;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3" name="Google Shape;473;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74" name="Google Shape;474;g25e11802ac4_0_780"/>
          <p:cNvSpPr txBox="1"/>
          <p:nvPr>
            <p:ph idx="4294967295" type="ctrTitle"/>
          </p:nvPr>
        </p:nvSpPr>
        <p:spPr>
          <a:xfrm>
            <a:off x="208875" y="503900"/>
            <a:ext cx="86502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200"/>
              <a:buFont typeface="Calibri"/>
              <a:buNone/>
            </a:pPr>
            <a:r>
              <a:rPr lang="en-US" sz="2400"/>
              <a:t>An avalanche is not an example of an earthquake. Avalanches are sudden flows of snow down a slope and can be mistaken for earthquakes in mountainous areas but are not related to movements of the Earth's crust.</a:t>
            </a:r>
            <a:endParaRPr b="0" i="0" sz="2400" u="none" cap="none" strike="noStrike">
              <a:solidFill>
                <a:schemeClr val="dk1"/>
              </a:solidFill>
              <a:latin typeface="Calibri"/>
              <a:ea typeface="Calibri"/>
              <a:cs typeface="Calibri"/>
              <a:sym typeface="Calibri"/>
            </a:endParaRPr>
          </a:p>
        </p:txBody>
      </p:sp>
      <p:pic>
        <p:nvPicPr>
          <p:cNvPr id="475" name="Google Shape;475;g25e11802ac4_0_780"/>
          <p:cNvPicPr preferRelativeResize="0"/>
          <p:nvPr/>
        </p:nvPicPr>
        <p:blipFill>
          <a:blip r:embed="rId5">
            <a:alphaModFix/>
          </a:blip>
          <a:stretch>
            <a:fillRect/>
          </a:stretch>
        </p:blipFill>
        <p:spPr>
          <a:xfrm>
            <a:off x="1005300" y="2084900"/>
            <a:ext cx="6969641" cy="46555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descr="Questions" id="481" name="Google Shape;481;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 are </a:t>
            </a:r>
            <a:r>
              <a:rPr lang="en-US" sz="3600">
                <a:solidFill>
                  <a:schemeClr val="dk1"/>
                </a:solidFill>
                <a:latin typeface="Calibri"/>
                <a:ea typeface="Calibri"/>
                <a:cs typeface="Calibri"/>
                <a:sym typeface="Calibri"/>
              </a:rPr>
              <a:t>landslides</a:t>
            </a:r>
            <a:r>
              <a:rPr lang="en-US" sz="3600">
                <a:solidFill>
                  <a:schemeClr val="dk1"/>
                </a:solidFill>
                <a:latin typeface="Calibri"/>
                <a:ea typeface="Calibri"/>
                <a:cs typeface="Calibri"/>
                <a:sym typeface="Calibri"/>
              </a:rPr>
              <a:t> and avalanches not examples of earthquakes?</a:t>
            </a:r>
            <a:endParaRPr b="0" i="0" sz="1400" u="none" cap="none" strike="noStrike">
              <a:solidFill>
                <a:srgbClr val="000000"/>
              </a:solidFill>
              <a:latin typeface="Arial"/>
              <a:ea typeface="Arial"/>
              <a:cs typeface="Arial"/>
              <a:sym typeface="Arial"/>
            </a:endParaRPr>
          </a:p>
        </p:txBody>
      </p:sp>
      <p:sp>
        <p:nvSpPr>
          <p:cNvPr descr="Questions" id="488" name="Google Shape;488;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91" name="Google Shape;491;g27430209113_0_1469"/>
          <p:cNvPicPr preferRelativeResize="0"/>
          <p:nvPr/>
        </p:nvPicPr>
        <p:blipFill>
          <a:blip r:embed="rId5">
            <a:alphaModFix/>
          </a:blip>
          <a:stretch>
            <a:fillRect/>
          </a:stretch>
        </p:blipFill>
        <p:spPr>
          <a:xfrm>
            <a:off x="836088" y="4295500"/>
            <a:ext cx="2924273" cy="1953326"/>
          </a:xfrm>
          <a:prstGeom prst="rect">
            <a:avLst/>
          </a:prstGeom>
          <a:noFill/>
          <a:ln>
            <a:noFill/>
          </a:ln>
        </p:spPr>
      </p:pic>
      <p:pic>
        <p:nvPicPr>
          <p:cNvPr id="492" name="Google Shape;492;g27430209113_0_1469"/>
          <p:cNvPicPr preferRelativeResize="0"/>
          <p:nvPr/>
        </p:nvPicPr>
        <p:blipFill>
          <a:blip r:embed="rId6">
            <a:alphaModFix/>
          </a:blip>
          <a:stretch>
            <a:fillRect/>
          </a:stretch>
        </p:blipFill>
        <p:spPr>
          <a:xfrm>
            <a:off x="836100" y="1958525"/>
            <a:ext cx="2924250" cy="2215123"/>
          </a:xfrm>
          <a:prstGeom prst="rect">
            <a:avLst/>
          </a:prstGeom>
          <a:noFill/>
          <a:ln>
            <a:noFill/>
          </a:ln>
        </p:spPr>
      </p:pic>
      <p:pic>
        <p:nvPicPr>
          <p:cNvPr id="493" name="Google Shape;493;g27430209113_0_1469"/>
          <p:cNvPicPr preferRelativeResize="0"/>
          <p:nvPr/>
        </p:nvPicPr>
        <p:blipFill>
          <a:blip r:embed="rId7">
            <a:alphaModFix/>
          </a:blip>
          <a:stretch>
            <a:fillRect/>
          </a:stretch>
        </p:blipFill>
        <p:spPr>
          <a:xfrm>
            <a:off x="4969000" y="2114699"/>
            <a:ext cx="3664099" cy="36640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00" name="Google Shape;500;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descr="Rewind" id="217" name="Google Shape;217;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descr="Rewind" id="506" name="Google Shape;506;g2a613fe29c9_2_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g2a613fe29c9_2_9"/>
          <p:cNvSpPr txBox="1"/>
          <p:nvPr>
            <p:ph idx="1" type="subTitle"/>
          </p:nvPr>
        </p:nvSpPr>
        <p:spPr>
          <a:xfrm>
            <a:off x="344700" y="783025"/>
            <a:ext cx="84546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Earthquake</a:t>
            </a:r>
            <a:r>
              <a:rPr b="1" lang="en-US" sz="3000">
                <a:solidFill>
                  <a:schemeClr val="dk1"/>
                </a:solidFill>
              </a:rPr>
              <a:t>: </a:t>
            </a:r>
            <a:r>
              <a:rPr lang="en-US" sz="3000">
                <a:solidFill>
                  <a:schemeClr val="dk1"/>
                </a:solidFill>
                <a:highlight>
                  <a:srgbClr val="FFFFFF"/>
                </a:highlight>
              </a:rPr>
              <a:t>S</a:t>
            </a:r>
            <a:r>
              <a:rPr lang="en-US" sz="3000">
                <a:solidFill>
                  <a:srgbClr val="1F1F1F"/>
                </a:solidFill>
                <a:highlight>
                  <a:srgbClr val="FFFFFF"/>
                </a:highlight>
              </a:rPr>
              <a:t>udden shaking of the ground caused by the movement of Earth's tectonic plates</a:t>
            </a:r>
            <a:endParaRPr sz="3000">
              <a:solidFill>
                <a:schemeClr val="dk1"/>
              </a:solidFill>
            </a:endParaRPr>
          </a:p>
        </p:txBody>
      </p:sp>
      <p:pic>
        <p:nvPicPr>
          <p:cNvPr id="508" name="Google Shape;508;g2a613fe29c9_2_9"/>
          <p:cNvPicPr preferRelativeResize="0"/>
          <p:nvPr/>
        </p:nvPicPr>
        <p:blipFill>
          <a:blip r:embed="rId4">
            <a:alphaModFix/>
          </a:blip>
          <a:stretch>
            <a:fillRect/>
          </a:stretch>
        </p:blipFill>
        <p:spPr>
          <a:xfrm>
            <a:off x="243650" y="1971475"/>
            <a:ext cx="8311798" cy="4677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5" name="Google Shape;515;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16" name="Google Shape;516;g25e11802ac4_0_1976"/>
          <p:cNvCxnSpPr>
            <a:stCxn id="517" idx="4"/>
            <a:endCxn id="514"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18" name="Google Shape;518;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19" name="Google Shape;519;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17" name="Google Shape;517;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29" name="Google Shape;529;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30" name="Google Shape;530;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28" name="Google Shape;528;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Earthquake</a:t>
            </a:r>
            <a:endParaRPr b="0" i="0" sz="700" u="none" cap="none" strike="noStrike">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earthquake</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9" name="Google Shape;539;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8" name="Google Shape;548;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49" name="Google Shape;549;g25e11802ac4_0_1992"/>
          <p:cNvCxnSpPr>
            <a:stCxn id="550" idx="4"/>
            <a:endCxn id="54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1" name="Google Shape;551;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2" name="Google Shape;552;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0" name="Google Shape;550;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53" name="Google Shape;553;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earthquake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54" name="Google Shape;554;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55" name="Google Shape;555;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56" name="Google Shape;556;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57" name="Google Shape;557;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58" name="Google Shape;558;g25e11802ac4_0_1992"/>
          <p:cNvPicPr preferRelativeResize="0"/>
          <p:nvPr/>
        </p:nvPicPr>
        <p:blipFill>
          <a:blip r:embed="rId3">
            <a:alphaModFix/>
          </a:blip>
          <a:stretch>
            <a:fillRect/>
          </a:stretch>
        </p:blipFill>
        <p:spPr>
          <a:xfrm>
            <a:off x="1051000" y="3989025"/>
            <a:ext cx="3056850" cy="2734425"/>
          </a:xfrm>
          <a:prstGeom prst="rect">
            <a:avLst/>
          </a:prstGeom>
          <a:noFill/>
          <a:ln>
            <a:noFill/>
          </a:ln>
        </p:spPr>
      </p:pic>
      <p:pic>
        <p:nvPicPr>
          <p:cNvPr id="559" name="Google Shape;559;g25e11802ac4_0_1992"/>
          <p:cNvPicPr preferRelativeResize="0"/>
          <p:nvPr/>
        </p:nvPicPr>
        <p:blipFill>
          <a:blip r:embed="rId4">
            <a:alphaModFix/>
          </a:blip>
          <a:stretch>
            <a:fillRect/>
          </a:stretch>
        </p:blipFill>
        <p:spPr>
          <a:xfrm>
            <a:off x="5638400" y="1496400"/>
            <a:ext cx="3165774" cy="2011094"/>
          </a:xfrm>
          <a:prstGeom prst="rect">
            <a:avLst/>
          </a:prstGeom>
          <a:noFill/>
          <a:ln>
            <a:noFill/>
          </a:ln>
        </p:spPr>
      </p:pic>
      <p:pic>
        <p:nvPicPr>
          <p:cNvPr id="560" name="Google Shape;560;g25e11802ac4_0_1992"/>
          <p:cNvPicPr preferRelativeResize="0"/>
          <p:nvPr/>
        </p:nvPicPr>
        <p:blipFill>
          <a:blip r:embed="rId5">
            <a:alphaModFix/>
          </a:blip>
          <a:stretch>
            <a:fillRect/>
          </a:stretch>
        </p:blipFill>
        <p:spPr>
          <a:xfrm>
            <a:off x="5638405" y="4155268"/>
            <a:ext cx="3244027" cy="2187832"/>
          </a:xfrm>
          <a:prstGeom prst="rect">
            <a:avLst/>
          </a:prstGeom>
          <a:noFill/>
          <a:ln>
            <a:noFill/>
          </a:ln>
        </p:spPr>
      </p:pic>
      <p:pic>
        <p:nvPicPr>
          <p:cNvPr id="561" name="Google Shape;561;g25e11802ac4_0_1992"/>
          <p:cNvPicPr preferRelativeResize="0"/>
          <p:nvPr/>
        </p:nvPicPr>
        <p:blipFill>
          <a:blip r:embed="rId6">
            <a:alphaModFix/>
          </a:blip>
          <a:stretch>
            <a:fillRect/>
          </a:stretch>
        </p:blipFill>
        <p:spPr>
          <a:xfrm>
            <a:off x="1038030" y="1648793"/>
            <a:ext cx="3120830" cy="218783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a613fe29c9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8" name="Google Shape;568;g2a613fe29c9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9" name="Google Shape;569;g2a613fe29c9_2_20"/>
          <p:cNvCxnSpPr>
            <a:stCxn id="570" idx="4"/>
            <a:endCxn id="56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1" name="Google Shape;571;g2a613fe29c9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2" name="Google Shape;572;g2a613fe29c9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0" name="Google Shape;570;g2a613fe29c9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3" name="Google Shape;573;g2a613fe29c9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earthquake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4" name="Google Shape;574;g2a613fe29c9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5" name="Google Shape;575;g2a613fe29c9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6" name="Google Shape;576;g2a613fe29c9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7" name="Google Shape;577;g2a613fe29c9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78" name="Google Shape;578;g2a613fe29c9_2_20"/>
          <p:cNvPicPr preferRelativeResize="0"/>
          <p:nvPr/>
        </p:nvPicPr>
        <p:blipFill>
          <a:blip r:embed="rId3">
            <a:alphaModFix/>
          </a:blip>
          <a:stretch>
            <a:fillRect/>
          </a:stretch>
        </p:blipFill>
        <p:spPr>
          <a:xfrm>
            <a:off x="1051000" y="3989025"/>
            <a:ext cx="3056850" cy="2734425"/>
          </a:xfrm>
          <a:prstGeom prst="rect">
            <a:avLst/>
          </a:prstGeom>
          <a:noFill/>
          <a:ln>
            <a:noFill/>
          </a:ln>
        </p:spPr>
      </p:pic>
      <p:pic>
        <p:nvPicPr>
          <p:cNvPr id="579" name="Google Shape;579;g2a613fe29c9_2_20"/>
          <p:cNvPicPr preferRelativeResize="0"/>
          <p:nvPr/>
        </p:nvPicPr>
        <p:blipFill>
          <a:blip r:embed="rId4">
            <a:alphaModFix/>
          </a:blip>
          <a:stretch>
            <a:fillRect/>
          </a:stretch>
        </p:blipFill>
        <p:spPr>
          <a:xfrm>
            <a:off x="5638400" y="1496400"/>
            <a:ext cx="3165774" cy="2011094"/>
          </a:xfrm>
          <a:prstGeom prst="rect">
            <a:avLst/>
          </a:prstGeom>
          <a:noFill/>
          <a:ln>
            <a:noFill/>
          </a:ln>
        </p:spPr>
      </p:pic>
      <p:pic>
        <p:nvPicPr>
          <p:cNvPr id="580" name="Google Shape;580;g2a613fe29c9_2_20"/>
          <p:cNvPicPr preferRelativeResize="0"/>
          <p:nvPr/>
        </p:nvPicPr>
        <p:blipFill>
          <a:blip r:embed="rId5">
            <a:alphaModFix/>
          </a:blip>
          <a:stretch>
            <a:fillRect/>
          </a:stretch>
        </p:blipFill>
        <p:spPr>
          <a:xfrm>
            <a:off x="5638405" y="4155268"/>
            <a:ext cx="3244027" cy="2187832"/>
          </a:xfrm>
          <a:prstGeom prst="rect">
            <a:avLst/>
          </a:prstGeom>
          <a:noFill/>
          <a:ln>
            <a:noFill/>
          </a:ln>
        </p:spPr>
      </p:pic>
      <p:pic>
        <p:nvPicPr>
          <p:cNvPr id="581" name="Google Shape;581;g2a613fe29c9_2_20"/>
          <p:cNvPicPr preferRelativeResize="0"/>
          <p:nvPr/>
        </p:nvPicPr>
        <p:blipFill>
          <a:blip r:embed="rId6">
            <a:alphaModFix/>
          </a:blip>
          <a:stretch>
            <a:fillRect/>
          </a:stretch>
        </p:blipFill>
        <p:spPr>
          <a:xfrm>
            <a:off x="1038030" y="1648793"/>
            <a:ext cx="3120830" cy="2187832"/>
          </a:xfrm>
          <a:prstGeom prst="rect">
            <a:avLst/>
          </a:prstGeom>
          <a:noFill/>
          <a:ln>
            <a:noFill/>
          </a:ln>
        </p:spPr>
      </p:pic>
      <p:sp>
        <p:nvSpPr>
          <p:cNvPr id="582" name="Google Shape;582;g2a613fe29c9_2_20"/>
          <p:cNvSpPr/>
          <p:nvPr/>
        </p:nvSpPr>
        <p:spPr>
          <a:xfrm>
            <a:off x="393325" y="3989025"/>
            <a:ext cx="4271400" cy="2734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9" name="Google Shape;589;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0" name="Google Shape;590;g25e11802ac4_0_2108"/>
          <p:cNvCxnSpPr>
            <a:stCxn id="591" idx="4"/>
            <a:endCxn id="58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2" name="Google Shape;592;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3" name="Google Shape;593;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1" name="Google Shape;591;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4" name="Google Shape;594;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95" name="Google Shape;595;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96" name="Google Shape;596;g25e11802ac4_0_2108"/>
          <p:cNvCxnSpPr>
            <a:stCxn id="597" idx="4"/>
            <a:endCxn id="59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98" name="Google Shape;598;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99" name="Google Shape;599;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97" name="Google Shape;597;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0" name="Google Shape;600;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Earthquake</a:t>
            </a:r>
            <a:endParaRPr b="0" i="0" sz="700" u="none" cap="none" strike="noStrike">
              <a:solidFill>
                <a:srgbClr val="000000"/>
              </a:solidFill>
              <a:latin typeface="Arial"/>
              <a:ea typeface="Arial"/>
              <a:cs typeface="Arial"/>
              <a:sym typeface="Arial"/>
            </a:endParaRPr>
          </a:p>
        </p:txBody>
      </p:sp>
      <p:sp>
        <p:nvSpPr>
          <p:cNvPr id="601" name="Google Shape;601;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02" name="Google Shape;602;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03" name="Google Shape;603;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04" name="Google Shape;604;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earthquake</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605" name="Google Shape;605;g25e11802ac4_0_2108"/>
          <p:cNvPicPr preferRelativeResize="0"/>
          <p:nvPr/>
        </p:nvPicPr>
        <p:blipFill>
          <a:blip r:embed="rId3">
            <a:alphaModFix/>
          </a:blip>
          <a:stretch>
            <a:fillRect/>
          </a:stretch>
        </p:blipFill>
        <p:spPr>
          <a:xfrm>
            <a:off x="6104375" y="1045975"/>
            <a:ext cx="2389801" cy="21377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2" name="Google Shape;612;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3" name="Google Shape;613;g25e11802ac4_0_2130"/>
          <p:cNvCxnSpPr>
            <a:stCxn id="614" idx="4"/>
            <a:endCxn id="6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6" name="Google Shape;616;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4" name="Google Shape;614;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7" name="Google Shape;617;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earthquake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18" name="Google Shape;618;g25e11802ac4_0_2130"/>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Sudden</a:t>
            </a:r>
            <a:r>
              <a:rPr lang="en-US" sz="2400">
                <a:solidFill>
                  <a:schemeClr val="dk1"/>
                </a:solidFill>
                <a:highlight>
                  <a:srgbClr val="FFFFFF"/>
                </a:highlight>
                <a:latin typeface="Helvetica Neue Light"/>
                <a:ea typeface="Helvetica Neue Light"/>
                <a:cs typeface="Helvetica Neue Light"/>
                <a:sym typeface="Helvetica Neue Light"/>
              </a:rPr>
              <a:t> shaking of the ground caused by the movement of the Earth’s tectonic plates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19" name="Google Shape;619;g25e11802ac4_0_2130"/>
          <p:cNvSpPr txBox="1"/>
          <p:nvPr/>
        </p:nvSpPr>
        <p:spPr>
          <a:xfrm>
            <a:off x="1073532" y="40270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The process of breaking down a rock over a long period of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0" name="Google Shape;620;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1" name="Google Shape;621;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solid collection of minerals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2" name="Google Shape;622;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3" name="Google Shape;623;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4" name="Google Shape;624;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5" name="Google Shape;625;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6" name="Google Shape;626;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outermost shell of Earth</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2a613fe29c9_2_5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3" name="Google Shape;633;g2a613fe29c9_2_5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4" name="Google Shape;634;g2a613fe29c9_2_52"/>
          <p:cNvCxnSpPr>
            <a:stCxn id="635" idx="4"/>
            <a:endCxn id="6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a613fe29c9_2_5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7" name="Google Shape;637;g2a613fe29c9_2_5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5" name="Google Shape;635;g2a613fe29c9_2_5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8" name="Google Shape;638;g2a613fe29c9_2_5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earthquake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9" name="Google Shape;639;g2a613fe29c9_2_52"/>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Sudden shaking of the ground caused by the movement of the Earth’s tectonic plates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40" name="Google Shape;640;g2a613fe29c9_2_52"/>
          <p:cNvSpPr txBox="1"/>
          <p:nvPr/>
        </p:nvSpPr>
        <p:spPr>
          <a:xfrm>
            <a:off x="1073532" y="40270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The process of breaking down a rock over a long period of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1" name="Google Shape;641;g2a613fe29c9_2_5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2" name="Google Shape;642;g2a613fe29c9_2_52"/>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solid collection of minerals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3" name="Google Shape;643;g2a613fe29c9_2_5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4" name="Google Shape;644;g2a613fe29c9_2_5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5" name="Google Shape;645;g2a613fe29c9_2_5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6" name="Google Shape;646;g2a613fe29c9_2_5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7" name="Google Shape;647;g2a613fe29c9_2_5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outermost shell of Earth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8" name="Google Shape;648;g2a613fe29c9_2_52"/>
          <p:cNvSpPr/>
          <p:nvPr/>
        </p:nvSpPr>
        <p:spPr>
          <a:xfrm>
            <a:off x="316425" y="522407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5" name="Google Shape;655;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6" name="Google Shape;656;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5e11802ac4_0_2343"/>
          <p:cNvCxnSpPr>
            <a:stCxn id="658" idx="4"/>
            <a:endCxn id="6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0" name="Google Shape;660;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8" name="Google Shape;658;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1" name="Google Shape;661;g25e11802ac4_0_2343"/>
          <p:cNvSpPr txBox="1"/>
          <p:nvPr/>
        </p:nvSpPr>
        <p:spPr>
          <a:xfrm>
            <a:off x="603200" y="1070800"/>
            <a:ext cx="3696000" cy="16809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Sudden shaking of the ground caused by the movement of the Earth’s tectonic plates</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662" name="Google Shape;662;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3" name="Google Shape;663;g25e11802ac4_0_2343"/>
          <p:cNvCxnSpPr>
            <a:stCxn id="664" idx="4"/>
            <a:endCxn id="65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65" name="Google Shape;665;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6" name="Google Shape;666;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4" name="Google Shape;664;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7" name="Google Shape;667;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Earthquake</a:t>
            </a:r>
            <a:endParaRPr b="0" i="0" sz="700" u="none" cap="none" strike="noStrike">
              <a:solidFill>
                <a:srgbClr val="000000"/>
              </a:solidFill>
              <a:latin typeface="Arial"/>
              <a:ea typeface="Arial"/>
              <a:cs typeface="Arial"/>
              <a:sym typeface="Arial"/>
            </a:endParaRPr>
          </a:p>
        </p:txBody>
      </p:sp>
      <p:sp>
        <p:nvSpPr>
          <p:cNvPr id="668" name="Google Shape;668;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69" name="Google Shape;669;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0" name="Google Shape;670;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71" name="Google Shape;671;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earthquake</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672" name="Google Shape;672;g25e11802ac4_0_2343"/>
          <p:cNvPicPr preferRelativeResize="0"/>
          <p:nvPr/>
        </p:nvPicPr>
        <p:blipFill>
          <a:blip r:embed="rId3">
            <a:alphaModFix/>
          </a:blip>
          <a:stretch>
            <a:fillRect/>
          </a:stretch>
        </p:blipFill>
        <p:spPr>
          <a:xfrm>
            <a:off x="6104375" y="1045975"/>
            <a:ext cx="2389801" cy="21377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9" name="Google Shape;679;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0" name="Google Shape;680;g25e11802ac4_0_2367"/>
          <p:cNvCxnSpPr>
            <a:stCxn id="681" idx="4"/>
            <a:endCxn id="67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2" name="Google Shape;682;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1" name="Google Shape;681;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4" name="Google Shape;684;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earthquake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5" name="Google Shape;685;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Dirt and other land mass falling into the ocean off a cliff</a:t>
            </a:r>
            <a:endParaRPr b="0" i="0" sz="1400" u="none" cap="none" strike="noStrike">
              <a:solidFill>
                <a:srgbClr val="434343"/>
              </a:solidFill>
              <a:latin typeface="Arial"/>
              <a:ea typeface="Arial"/>
              <a:cs typeface="Arial"/>
              <a:sym typeface="Arial"/>
            </a:endParaRPr>
          </a:p>
        </p:txBody>
      </p:sp>
      <p:sp>
        <p:nvSpPr>
          <p:cNvPr id="686" name="Google Shape;686;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Strong winds that tear down trees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7" name="Google Shape;687;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Snow sliding down a plane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0" name="Google Shape;690;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1" name="Google Shape;691;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2" name="Google Shape;692;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3" name="Google Shape;693;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Shaking of the ground that tumbles buildings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a5a1442303_0_281"/>
          <p:cNvSpPr txBox="1"/>
          <p:nvPr>
            <p:ph type="ctrTitle"/>
          </p:nvPr>
        </p:nvSpPr>
        <p:spPr>
          <a:xfrm>
            <a:off x="853475" y="135873"/>
            <a:ext cx="7637700" cy="134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Crust</a:t>
            </a:r>
            <a:r>
              <a:rPr b="1" lang="en-US" sz="3400"/>
              <a:t>: </a:t>
            </a:r>
            <a:r>
              <a:rPr lang="en-US" sz="3400"/>
              <a:t>The outermost shell of the Earth</a:t>
            </a:r>
            <a:endParaRPr b="1" sz="3400"/>
          </a:p>
        </p:txBody>
      </p:sp>
      <p:sp>
        <p:nvSpPr>
          <p:cNvPr descr="Rewind" id="224" name="Google Shape;224;g2a5a1442303_0_2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 name="Google Shape;225;g2a5a1442303_0_281"/>
          <p:cNvPicPr preferRelativeResize="0"/>
          <p:nvPr/>
        </p:nvPicPr>
        <p:blipFill>
          <a:blip r:embed="rId4">
            <a:alphaModFix/>
          </a:blip>
          <a:stretch>
            <a:fillRect/>
          </a:stretch>
        </p:blipFill>
        <p:spPr>
          <a:xfrm>
            <a:off x="1761038" y="1783075"/>
            <a:ext cx="5621926" cy="3888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2a613fe29c9_2_8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0" name="Google Shape;700;g2a613fe29c9_2_8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1" name="Google Shape;701;g2a613fe29c9_2_85"/>
          <p:cNvCxnSpPr>
            <a:stCxn id="702" idx="4"/>
            <a:endCxn id="6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a613fe29c9_2_8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a613fe29c9_2_8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2" name="Google Shape;702;g2a613fe29c9_2_8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5" name="Google Shape;705;g2a613fe29c9_2_8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an </a:t>
            </a:r>
            <a:r>
              <a:rPr b="1" lang="en-US" sz="3000">
                <a:latin typeface="Calibri"/>
                <a:ea typeface="Calibri"/>
                <a:cs typeface="Calibri"/>
                <a:sym typeface="Calibri"/>
              </a:rPr>
              <a:t>earthquake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6" name="Google Shape;706;g2a613fe29c9_2_85"/>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Dirt and other land mass falling into the ocean off a cliff</a:t>
            </a:r>
            <a:endParaRPr b="0" i="0" sz="1400" u="none" cap="none" strike="noStrike">
              <a:solidFill>
                <a:srgbClr val="434343"/>
              </a:solidFill>
              <a:latin typeface="Arial"/>
              <a:ea typeface="Arial"/>
              <a:cs typeface="Arial"/>
              <a:sym typeface="Arial"/>
            </a:endParaRPr>
          </a:p>
        </p:txBody>
      </p:sp>
      <p:sp>
        <p:nvSpPr>
          <p:cNvPr id="707" name="Google Shape;707;g2a613fe29c9_2_85"/>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Strong winds that tear down trees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8" name="Google Shape;708;g2a613fe29c9_2_8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9" name="Google Shape;709;g2a613fe29c9_2_85"/>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Snow sliding down a plane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a613fe29c9_2_8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1" name="Google Shape;711;g2a613fe29c9_2_8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2" name="Google Shape;712;g2a613fe29c9_2_8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3" name="Google Shape;713;g2a613fe29c9_2_8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4" name="Google Shape;714;g2a613fe29c9_2_85"/>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Shaking of the ground that tumbles buildings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5" name="Google Shape;715;g2a613fe29c9_2_85"/>
          <p:cNvSpPr/>
          <p:nvPr/>
        </p:nvSpPr>
        <p:spPr>
          <a:xfrm>
            <a:off x="235575" y="2744375"/>
            <a:ext cx="6953100" cy="807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2" name="Google Shape;722;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3" name="Google Shape;723;g25e11802ac4_0_2511"/>
          <p:cNvCxnSpPr>
            <a:stCxn id="724" idx="4"/>
            <a:endCxn id="72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4" name="Google Shape;724;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7" name="Google Shape;727;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8" name="Google Shape;728;g25e11802ac4_0_2511"/>
          <p:cNvSpPr txBox="1"/>
          <p:nvPr/>
        </p:nvSpPr>
        <p:spPr>
          <a:xfrm>
            <a:off x="603200" y="1070800"/>
            <a:ext cx="3696000" cy="16809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Sudden shaking of the ground caused by the movement of the Earth’s tectonic plates</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729" name="Google Shape;729;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0" name="Google Shape;730;g25e11802ac4_0_2511"/>
          <p:cNvCxnSpPr>
            <a:stCxn id="731" idx="4"/>
            <a:endCxn id="72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32" name="Google Shape;732;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3" name="Google Shape;733;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31" name="Google Shape;731;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4" name="Google Shape;734;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Earthquake</a:t>
            </a:r>
            <a:endParaRPr b="0" i="0" sz="700" u="none" cap="none" strike="noStrike">
              <a:solidFill>
                <a:srgbClr val="000000"/>
              </a:solidFill>
              <a:latin typeface="Arial"/>
              <a:ea typeface="Arial"/>
              <a:cs typeface="Arial"/>
              <a:sym typeface="Arial"/>
            </a:endParaRPr>
          </a:p>
        </p:txBody>
      </p:sp>
      <p:sp>
        <p:nvSpPr>
          <p:cNvPr id="735" name="Google Shape;735;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36" name="Google Shape;736;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37" name="Google Shape;737;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38" name="Google Shape;738;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earthquake</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739" name="Google Shape;739;g25e11802ac4_0_2511"/>
          <p:cNvPicPr preferRelativeResize="0"/>
          <p:nvPr/>
        </p:nvPicPr>
        <p:blipFill>
          <a:blip r:embed="rId3">
            <a:alphaModFix/>
          </a:blip>
          <a:stretch>
            <a:fillRect/>
          </a:stretch>
        </p:blipFill>
        <p:spPr>
          <a:xfrm>
            <a:off x="6104375" y="1045975"/>
            <a:ext cx="2389801" cy="2137729"/>
          </a:xfrm>
          <a:prstGeom prst="rect">
            <a:avLst/>
          </a:prstGeom>
          <a:noFill/>
          <a:ln>
            <a:noFill/>
          </a:ln>
        </p:spPr>
      </p:pic>
      <p:sp>
        <p:nvSpPr>
          <p:cNvPr id="740" name="Google Shape;740;g25e11802ac4_0_2511"/>
          <p:cNvSpPr txBox="1"/>
          <p:nvPr/>
        </p:nvSpPr>
        <p:spPr>
          <a:xfrm>
            <a:off x="397100"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Shaking of the ground that tumbles buildings</a:t>
            </a:r>
            <a:endParaRPr b="0"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7" name="Google Shape;747;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5e11802ac4_0_2536"/>
          <p:cNvCxnSpPr>
            <a:stCxn id="749" idx="4"/>
            <a:endCxn id="7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9" name="Google Shape;749;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2" name="Google Shape;752;g25e11802ac4_0_2536"/>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earthquakes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3" name="Google Shape;753;g25e11802ac4_0_2536"/>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Earthquakes account for the amount of land we have on our planet versus ocean, and tells us where to build habitats.</a:t>
            </a:r>
            <a:endParaRPr b="0" i="0" sz="2200" u="none" cap="none" strike="noStrike">
              <a:solidFill>
                <a:srgbClr val="434343"/>
              </a:solidFill>
              <a:latin typeface="Arial"/>
              <a:ea typeface="Arial"/>
              <a:cs typeface="Arial"/>
              <a:sym typeface="Arial"/>
            </a:endParaRPr>
          </a:p>
        </p:txBody>
      </p:sp>
      <p:sp>
        <p:nvSpPr>
          <p:cNvPr id="754" name="Google Shape;754;g25e11802ac4_0_2536"/>
          <p:cNvSpPr txBox="1"/>
          <p:nvPr/>
        </p:nvSpPr>
        <p:spPr>
          <a:xfrm>
            <a:off x="1073532" y="29183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Earthquakes explain how movement of animals on our planet impacts food and crops we have available to us.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5" name="Google Shape;755;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6" name="Google Shape;756;g25e11802ac4_0_2536"/>
          <p:cNvSpPr txBox="1"/>
          <p:nvPr/>
        </p:nvSpPr>
        <p:spPr>
          <a:xfrm>
            <a:off x="1073532" y="1558808"/>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Earthquakes can shake buildings, break roads, and sometimes cause power outages, making it important for us to be prepared and know how to stay safe during these shakes.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8" name="Google Shape;758;g25e11802ac4_0_25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9" name="Google Shape;759;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0" name="Google Shape;760;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1" name="Google Shape;761;g25e11802ac4_0_2536"/>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Earthquakes create different trenches and ranges in the ocean which influences weather patterns on Earth.</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a613fe29c9_2_12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8" name="Google Shape;768;g2a613fe29c9_2_12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a613fe29c9_2_121"/>
          <p:cNvCxnSpPr>
            <a:stCxn id="770" idx="4"/>
            <a:endCxn id="76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1" name="Google Shape;771;g2a613fe29c9_2_12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a613fe29c9_2_12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0" name="Google Shape;770;g2a613fe29c9_2_12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3" name="Google Shape;773;g2a613fe29c9_2_121"/>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earthquakes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74" name="Google Shape;774;g2a613fe29c9_2_121"/>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Earthquakes account for the amount of land we have on our planet versus ocean, and tells us where to build habitats.</a:t>
            </a:r>
            <a:endParaRPr b="0" i="0" sz="2200" u="none" cap="none" strike="noStrike">
              <a:solidFill>
                <a:srgbClr val="434343"/>
              </a:solidFill>
              <a:latin typeface="Arial"/>
              <a:ea typeface="Arial"/>
              <a:cs typeface="Arial"/>
              <a:sym typeface="Arial"/>
            </a:endParaRPr>
          </a:p>
        </p:txBody>
      </p:sp>
      <p:sp>
        <p:nvSpPr>
          <p:cNvPr id="775" name="Google Shape;775;g2a613fe29c9_2_121"/>
          <p:cNvSpPr txBox="1"/>
          <p:nvPr/>
        </p:nvSpPr>
        <p:spPr>
          <a:xfrm>
            <a:off x="1073532" y="29183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Earthquakes explain how movement of animals on our planet impacts food and crops we have available to us.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76" name="Google Shape;776;g2a613fe29c9_2_12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7" name="Google Shape;777;g2a613fe29c9_2_121"/>
          <p:cNvSpPr txBox="1"/>
          <p:nvPr/>
        </p:nvSpPr>
        <p:spPr>
          <a:xfrm>
            <a:off x="1073532" y="1558808"/>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Earthquakes can shake buildings, break roads, and sometimes cause power outages, making it important for us to be prepared and know how to stay safe during these shakes.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78" name="Google Shape;778;g2a613fe29c9_2_121"/>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79" name="Google Shape;779;g2a613fe29c9_2_121"/>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0" name="Google Shape;780;g2a613fe29c9_2_12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1" name="Google Shape;781;g2a613fe29c9_2_12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2" name="Google Shape;782;g2a613fe29c9_2_121"/>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Earthquakes create different trenches and ranges in the ocean which influences weather patterns on Earth.</a:t>
            </a:r>
            <a:endParaRPr b="0" i="0" sz="2200" u="none" cap="none" strike="noStrike">
              <a:solidFill>
                <a:srgbClr val="434343"/>
              </a:solidFill>
              <a:latin typeface="Arial"/>
              <a:ea typeface="Arial"/>
              <a:cs typeface="Arial"/>
              <a:sym typeface="Arial"/>
            </a:endParaRPr>
          </a:p>
        </p:txBody>
      </p:sp>
      <p:sp>
        <p:nvSpPr>
          <p:cNvPr id="783" name="Google Shape;783;g2a613fe29c9_2_121"/>
          <p:cNvSpPr/>
          <p:nvPr/>
        </p:nvSpPr>
        <p:spPr>
          <a:xfrm>
            <a:off x="176700" y="1373075"/>
            <a:ext cx="8790600" cy="1407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0" name="Google Shape;790;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1" name="Google Shape;791;g25e11802ac4_0_2649"/>
          <p:cNvCxnSpPr>
            <a:stCxn id="792" idx="4"/>
            <a:endCxn id="7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3" name="Google Shape;793;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2" name="Google Shape;792;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5" name="Google Shape;795;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6" name="Google Shape;796;g25e11802ac4_0_2649"/>
          <p:cNvSpPr txBox="1"/>
          <p:nvPr/>
        </p:nvSpPr>
        <p:spPr>
          <a:xfrm>
            <a:off x="603200" y="1070800"/>
            <a:ext cx="3696000" cy="16809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Sudden shaking of the ground caused by the movement of the Earth’s tectonic plates</a:t>
            </a:r>
            <a:endParaRPr b="0" i="0" sz="2400" u="none" cap="none" strike="noStrike">
              <a:solidFill>
                <a:srgbClr val="434343"/>
              </a:solidFill>
              <a:latin typeface="Helvetica Neue Light"/>
              <a:ea typeface="Helvetica Neue Light"/>
              <a:cs typeface="Helvetica Neue Light"/>
              <a:sym typeface="Helvetica Neue Light"/>
            </a:endParaRPr>
          </a:p>
        </p:txBody>
      </p:sp>
      <p:cxnSp>
        <p:nvCxnSpPr>
          <p:cNvPr id="797" name="Google Shape;797;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98" name="Google Shape;798;g25e11802ac4_0_2649"/>
          <p:cNvCxnSpPr>
            <a:stCxn id="799" idx="4"/>
            <a:endCxn id="79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00" name="Google Shape;800;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01" name="Google Shape;801;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99" name="Google Shape;799;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2" name="Google Shape;802;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Earthquake</a:t>
            </a:r>
            <a:endParaRPr b="0" i="0" sz="700" u="none" cap="none" strike="noStrike">
              <a:solidFill>
                <a:srgbClr val="000000"/>
              </a:solidFill>
              <a:latin typeface="Arial"/>
              <a:ea typeface="Arial"/>
              <a:cs typeface="Arial"/>
              <a:sym typeface="Arial"/>
            </a:endParaRPr>
          </a:p>
        </p:txBody>
      </p:sp>
      <p:sp>
        <p:nvSpPr>
          <p:cNvPr id="803" name="Google Shape;803;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04" name="Google Shape;804;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05" name="Google Shape;805;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06" name="Google Shape;806;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earthquake</a:t>
            </a:r>
            <a:r>
              <a:rPr b="0" i="0" lang="en-US" sz="1700" u="none" cap="none" strike="noStrike">
                <a:solidFill>
                  <a:srgbClr val="000000"/>
                </a:solidFill>
                <a:latin typeface="Helvetica Neue Light"/>
                <a:ea typeface="Helvetica Neue Light"/>
                <a:cs typeface="Helvetica Neue Light"/>
                <a:sym typeface="Helvetica Neue Light"/>
              </a:rPr>
              <a:t>s impact my life?</a:t>
            </a:r>
            <a:endParaRPr b="0" i="0" sz="1700" u="none" cap="none" strike="noStrike">
              <a:solidFill>
                <a:srgbClr val="000000"/>
              </a:solidFill>
              <a:latin typeface="Arial"/>
              <a:ea typeface="Arial"/>
              <a:cs typeface="Arial"/>
              <a:sym typeface="Arial"/>
            </a:endParaRPr>
          </a:p>
        </p:txBody>
      </p:sp>
      <p:pic>
        <p:nvPicPr>
          <p:cNvPr id="807" name="Google Shape;807;g25e11802ac4_0_2649"/>
          <p:cNvPicPr preferRelativeResize="0"/>
          <p:nvPr/>
        </p:nvPicPr>
        <p:blipFill>
          <a:blip r:embed="rId3">
            <a:alphaModFix/>
          </a:blip>
          <a:stretch>
            <a:fillRect/>
          </a:stretch>
        </p:blipFill>
        <p:spPr>
          <a:xfrm>
            <a:off x="6104375" y="1045975"/>
            <a:ext cx="2389801" cy="2137729"/>
          </a:xfrm>
          <a:prstGeom prst="rect">
            <a:avLst/>
          </a:prstGeom>
          <a:noFill/>
          <a:ln>
            <a:noFill/>
          </a:ln>
        </p:spPr>
      </p:pic>
      <p:sp>
        <p:nvSpPr>
          <p:cNvPr id="808" name="Google Shape;808;g25e11802ac4_0_2649"/>
          <p:cNvSpPr txBox="1"/>
          <p:nvPr/>
        </p:nvSpPr>
        <p:spPr>
          <a:xfrm>
            <a:off x="397100" y="4796825"/>
            <a:ext cx="4108200" cy="8682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Shaking of the ground that tumbles buildings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9" name="Google Shape;809;g25e11802ac4_0_2649"/>
          <p:cNvSpPr txBox="1"/>
          <p:nvPr/>
        </p:nvSpPr>
        <p:spPr>
          <a:xfrm>
            <a:off x="4583150" y="4712350"/>
            <a:ext cx="4108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43464D"/>
                </a:solidFill>
                <a:latin typeface="Helvetica Neue Light"/>
                <a:ea typeface="Helvetica Neue Light"/>
                <a:cs typeface="Helvetica Neue Light"/>
                <a:sym typeface="Helvetica Neue Light"/>
              </a:rPr>
              <a:t>Earthquakes can shake buildings, break roads, and sometimes cause power outages, making it important for us to be prepared and know how to stay safe during these shakes.</a:t>
            </a:r>
            <a:endParaRPr sz="1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16" name="Google Shape;816;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descr="Rewind" id="822" name="Google Shape;822;g2a5aebd56cf_1_13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g2a5aebd56cf_1_139"/>
          <p:cNvSpPr txBox="1"/>
          <p:nvPr>
            <p:ph idx="1" type="subTitle"/>
          </p:nvPr>
        </p:nvSpPr>
        <p:spPr>
          <a:xfrm>
            <a:off x="344700" y="783025"/>
            <a:ext cx="8454600" cy="1092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Earthquake</a:t>
            </a:r>
            <a:r>
              <a:rPr b="1" lang="en-US" sz="3000">
                <a:solidFill>
                  <a:schemeClr val="dk1"/>
                </a:solidFill>
              </a:rPr>
              <a:t>: </a:t>
            </a:r>
            <a:r>
              <a:rPr lang="en-US" sz="3000">
                <a:solidFill>
                  <a:schemeClr val="dk1"/>
                </a:solidFill>
                <a:highlight>
                  <a:srgbClr val="FFFFFF"/>
                </a:highlight>
              </a:rPr>
              <a:t>S</a:t>
            </a:r>
            <a:r>
              <a:rPr lang="en-US" sz="3000">
                <a:solidFill>
                  <a:srgbClr val="1F1F1F"/>
                </a:solidFill>
                <a:highlight>
                  <a:srgbClr val="FFFFFF"/>
                </a:highlight>
              </a:rPr>
              <a:t>udden shaking of the ground caused by the movement of Earth's tectonic plates</a:t>
            </a:r>
            <a:endParaRPr sz="3000">
              <a:solidFill>
                <a:schemeClr val="dk1"/>
              </a:solidFill>
            </a:endParaRPr>
          </a:p>
        </p:txBody>
      </p:sp>
      <p:pic>
        <p:nvPicPr>
          <p:cNvPr id="824" name="Google Shape;824;g2a5aebd56cf_1_139"/>
          <p:cNvPicPr preferRelativeResize="0"/>
          <p:nvPr/>
        </p:nvPicPr>
        <p:blipFill>
          <a:blip r:embed="rId4">
            <a:alphaModFix/>
          </a:blip>
          <a:stretch>
            <a:fillRect/>
          </a:stretch>
        </p:blipFill>
        <p:spPr>
          <a:xfrm>
            <a:off x="243650" y="1971475"/>
            <a:ext cx="8311798" cy="4677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descr="Lightbulb and gear" id="830" name="Google Shape;830;g28c7b7e697c_0_286"/>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28c7b7e697c_0_286"/>
          <p:cNvSpPr txBox="1"/>
          <p:nvPr/>
        </p:nvSpPr>
        <p:spPr>
          <a:xfrm>
            <a:off x="467257" y="404359"/>
            <a:ext cx="8209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earthquakes show us how different parts of the Earth move and interact with each other?</a:t>
            </a:r>
            <a:endParaRPr b="0" i="0" sz="1400" u="none" cap="none" strike="noStrike">
              <a:solidFill>
                <a:srgbClr val="000000"/>
              </a:solidFill>
              <a:latin typeface="Arial"/>
              <a:ea typeface="Arial"/>
              <a:cs typeface="Arial"/>
              <a:sym typeface="Arial"/>
            </a:endParaRPr>
          </a:p>
        </p:txBody>
      </p:sp>
      <p:pic>
        <p:nvPicPr>
          <p:cNvPr id="832" name="Google Shape;832;g28c7b7e697c_0_286"/>
          <p:cNvPicPr preferRelativeResize="0"/>
          <p:nvPr/>
        </p:nvPicPr>
        <p:blipFill>
          <a:blip r:embed="rId4">
            <a:alphaModFix/>
          </a:blip>
          <a:stretch>
            <a:fillRect/>
          </a:stretch>
        </p:blipFill>
        <p:spPr>
          <a:xfrm>
            <a:off x="2236325" y="2034259"/>
            <a:ext cx="4671340" cy="467134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839" name="Google Shape;839;g28d0a459bb7_0_12"/>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28d0a459bb7_0_12"/>
          <p:cNvSpPr txBox="1"/>
          <p:nvPr/>
        </p:nvSpPr>
        <p:spPr>
          <a:xfrm>
            <a:off x="409500" y="4386150"/>
            <a:ext cx="8325000" cy="230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300" u="none" cap="none" strike="noStrike">
                <a:solidFill>
                  <a:srgbClr val="000000"/>
                </a:solidFill>
                <a:latin typeface="Calibri"/>
                <a:ea typeface="Calibri"/>
                <a:cs typeface="Calibri"/>
                <a:sym typeface="Calibri"/>
              </a:rPr>
              <a:t>As you watch this video, answer the following questions:</a:t>
            </a:r>
            <a:endParaRPr b="0" i="0" sz="2300" u="none" cap="none" strike="noStrike">
              <a:solidFill>
                <a:srgbClr val="000000"/>
              </a:solidFill>
              <a:latin typeface="Calibri"/>
              <a:ea typeface="Calibri"/>
              <a:cs typeface="Calibri"/>
              <a:sym typeface="Calibri"/>
            </a:endParaRPr>
          </a:p>
          <a:p>
            <a:pPr indent="-374650" lvl="0" marL="457200" marR="0" rtl="0" algn="l">
              <a:lnSpc>
                <a:spcPct val="100000"/>
              </a:lnSpc>
              <a:spcBef>
                <a:spcPts val="0"/>
              </a:spcBef>
              <a:spcAft>
                <a:spcPts val="0"/>
              </a:spcAft>
              <a:buClr>
                <a:srgbClr val="000000"/>
              </a:buClr>
              <a:buSzPts val="2300"/>
              <a:buFont typeface="Calibri"/>
              <a:buAutoNum type="arabicPeriod"/>
            </a:pPr>
            <a:r>
              <a:rPr lang="en-US" sz="2300">
                <a:latin typeface="Calibri"/>
                <a:ea typeface="Calibri"/>
                <a:cs typeface="Calibri"/>
                <a:sym typeface="Calibri"/>
              </a:rPr>
              <a:t>How do earthquakes happen?</a:t>
            </a:r>
            <a:endParaRPr sz="2300">
              <a:latin typeface="Calibri"/>
              <a:ea typeface="Calibri"/>
              <a:cs typeface="Calibri"/>
              <a:sym typeface="Calibri"/>
            </a:endParaRPr>
          </a:p>
          <a:p>
            <a:pPr indent="-374650" lvl="0" marL="457200" marR="0" rtl="0" algn="l">
              <a:lnSpc>
                <a:spcPct val="100000"/>
              </a:lnSpc>
              <a:spcBef>
                <a:spcPts val="0"/>
              </a:spcBef>
              <a:spcAft>
                <a:spcPts val="0"/>
              </a:spcAft>
              <a:buSzPts val="2300"/>
              <a:buFont typeface="Calibri"/>
              <a:buAutoNum type="arabicPeriod"/>
            </a:pPr>
            <a:r>
              <a:rPr lang="en-US" sz="2300">
                <a:latin typeface="Calibri"/>
                <a:ea typeface="Calibri"/>
                <a:cs typeface="Calibri"/>
                <a:sym typeface="Calibri"/>
              </a:rPr>
              <a:t>What is seismic activity and how is it measured?</a:t>
            </a:r>
            <a:endParaRPr sz="2300">
              <a:latin typeface="Calibri"/>
              <a:ea typeface="Calibri"/>
              <a:cs typeface="Calibri"/>
              <a:sym typeface="Calibri"/>
            </a:endParaRPr>
          </a:p>
          <a:p>
            <a:pPr indent="0" lvl="0" marL="0" marR="0" rtl="0" algn="l">
              <a:lnSpc>
                <a:spcPct val="100000"/>
              </a:lnSpc>
              <a:spcBef>
                <a:spcPts val="0"/>
              </a:spcBef>
              <a:spcAft>
                <a:spcPts val="0"/>
              </a:spcAft>
              <a:buNone/>
            </a:pPr>
            <a:r>
              <a:t/>
            </a:r>
            <a:endParaRPr sz="2300">
              <a:latin typeface="Calibri"/>
              <a:ea typeface="Calibri"/>
              <a:cs typeface="Calibri"/>
              <a:sym typeface="Calibri"/>
            </a:endParaRPr>
          </a:p>
          <a:p>
            <a:pPr indent="0" lvl="0" marL="0" marR="0" rtl="0" algn="l">
              <a:lnSpc>
                <a:spcPct val="100000"/>
              </a:lnSpc>
              <a:spcBef>
                <a:spcPts val="0"/>
              </a:spcBef>
              <a:spcAft>
                <a:spcPts val="0"/>
              </a:spcAft>
              <a:buNone/>
            </a:pPr>
            <a:r>
              <a:rPr lang="en-US" sz="2300">
                <a:latin typeface="Calibri"/>
                <a:ea typeface="Calibri"/>
                <a:cs typeface="Calibri"/>
                <a:sym typeface="Calibri"/>
              </a:rPr>
              <a:t>After the video, repeat the </a:t>
            </a:r>
            <a:r>
              <a:rPr lang="en-US" sz="2300">
                <a:latin typeface="Calibri"/>
                <a:ea typeface="Calibri"/>
                <a:cs typeface="Calibri"/>
                <a:sym typeface="Calibri"/>
              </a:rPr>
              <a:t>seismic activity</a:t>
            </a:r>
            <a:r>
              <a:rPr lang="en-US" sz="2300">
                <a:latin typeface="Calibri"/>
                <a:ea typeface="Calibri"/>
                <a:cs typeface="Calibri"/>
                <a:sym typeface="Calibri"/>
              </a:rPr>
              <a:t> </a:t>
            </a:r>
            <a:r>
              <a:rPr lang="en-US" sz="2300">
                <a:latin typeface="Calibri"/>
                <a:ea typeface="Calibri"/>
                <a:cs typeface="Calibri"/>
                <a:sym typeface="Calibri"/>
              </a:rPr>
              <a:t>demonstration at the end of the video for the class and have students share their reflections.</a:t>
            </a:r>
            <a:endParaRPr sz="2300">
              <a:latin typeface="Calibri"/>
              <a:ea typeface="Calibri"/>
              <a:cs typeface="Calibri"/>
              <a:sym typeface="Calibri"/>
            </a:endParaRPr>
          </a:p>
        </p:txBody>
      </p:sp>
      <p:pic>
        <p:nvPicPr>
          <p:cNvPr descr="Cursor" id="841" name="Google Shape;841;g28d0a459bb7_0_12"/>
          <p:cNvPicPr preferRelativeResize="0"/>
          <p:nvPr/>
        </p:nvPicPr>
        <p:blipFill rotWithShape="1">
          <a:blip r:embed="rId4">
            <a:alphaModFix/>
          </a:blip>
          <a:srcRect b="0" l="0" r="0" t="0"/>
          <a:stretch/>
        </p:blipFill>
        <p:spPr>
          <a:xfrm rot="5400000">
            <a:off x="1184519" y="2681376"/>
            <a:ext cx="914400" cy="914400"/>
          </a:xfrm>
          <a:prstGeom prst="rect">
            <a:avLst/>
          </a:prstGeom>
          <a:noFill/>
          <a:ln>
            <a:noFill/>
          </a:ln>
        </p:spPr>
      </p:pic>
      <p:pic>
        <p:nvPicPr>
          <p:cNvPr id="842" name="Google Shape;842;g28d0a459bb7_0_12">
            <a:hlinkClick r:id="rId5"/>
          </p:cNvPr>
          <p:cNvPicPr preferRelativeResize="0"/>
          <p:nvPr/>
        </p:nvPicPr>
        <p:blipFill>
          <a:blip r:embed="rId6">
            <a:alphaModFix/>
          </a:blip>
          <a:stretch>
            <a:fillRect/>
          </a:stretch>
        </p:blipFill>
        <p:spPr>
          <a:xfrm>
            <a:off x="2251319" y="1193786"/>
            <a:ext cx="4537336" cy="30399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849" name="Google Shape;849;g28d164d3bd8_0_117"/>
          <p:cNvSpPr txBox="1"/>
          <p:nvPr/>
        </p:nvSpPr>
        <p:spPr>
          <a:xfrm>
            <a:off x="2270926" y="1281404"/>
            <a:ext cx="460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Earthquake Simulator</a:t>
            </a:r>
            <a:endParaRPr b="0" i="0" sz="1400" u="none" cap="none" strike="noStrike">
              <a:solidFill>
                <a:srgbClr val="000000"/>
              </a:solidFill>
              <a:latin typeface="Arial"/>
              <a:ea typeface="Arial"/>
              <a:cs typeface="Arial"/>
              <a:sym typeface="Arial"/>
            </a:endParaRPr>
          </a:p>
        </p:txBody>
      </p:sp>
      <p:pic>
        <p:nvPicPr>
          <p:cNvPr descr="Cursor" id="850" name="Google Shape;850;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51" name="Google Shape;851;g28d164d3bd8_0_117"/>
          <p:cNvSpPr txBox="1"/>
          <p:nvPr/>
        </p:nvSpPr>
        <p:spPr>
          <a:xfrm>
            <a:off x="243300" y="2230725"/>
            <a:ext cx="16575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deepen your knowledge of </a:t>
            </a:r>
            <a:r>
              <a:rPr i="1" lang="en-US" sz="1800">
                <a:solidFill>
                  <a:schemeClr val="dk1"/>
                </a:solidFill>
                <a:latin typeface="Calibri"/>
                <a:ea typeface="Calibri"/>
                <a:cs typeface="Calibri"/>
                <a:sym typeface="Calibri"/>
              </a:rPr>
              <a:t>earthquakes.</a:t>
            </a:r>
            <a:endParaRPr b="0" i="0" sz="1400" u="none" cap="none" strike="noStrike">
              <a:solidFill>
                <a:srgbClr val="000000"/>
              </a:solidFill>
              <a:latin typeface="Arial"/>
              <a:ea typeface="Arial"/>
              <a:cs typeface="Arial"/>
              <a:sym typeface="Arial"/>
            </a:endParaRPr>
          </a:p>
        </p:txBody>
      </p:sp>
      <p:sp>
        <p:nvSpPr>
          <p:cNvPr descr="Laptop" id="852" name="Google Shape;852;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3" name="Google Shape;853;g28d164d3bd8_0_117"/>
          <p:cNvPicPr preferRelativeResize="0"/>
          <p:nvPr/>
        </p:nvPicPr>
        <p:blipFill>
          <a:blip r:embed="rId6">
            <a:alphaModFix/>
          </a:blip>
          <a:stretch>
            <a:fillRect/>
          </a:stretch>
        </p:blipFill>
        <p:spPr>
          <a:xfrm>
            <a:off x="1900874" y="2431549"/>
            <a:ext cx="6844677" cy="36228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lang="en-US" sz="3600" u="sng">
                <a:solidFill>
                  <a:srgbClr val="0C0C0C"/>
                </a:solidFill>
                <a:latin typeface="Calibri"/>
                <a:ea typeface="Calibri"/>
                <a:cs typeface="Calibri"/>
                <a:sym typeface="Calibri"/>
              </a:rPr>
              <a:t>Tectonic Plates</a:t>
            </a:r>
            <a:r>
              <a:rPr b="1" i="0" lang="en-US" sz="3600" u="none" cap="none" strike="noStrike">
                <a:solidFill>
                  <a:srgbClr val="0C0C0C"/>
                </a:solidFill>
                <a:latin typeface="Calibri"/>
                <a:ea typeface="Calibri"/>
                <a:cs typeface="Calibri"/>
                <a:sym typeface="Calibri"/>
              </a:rPr>
              <a:t>: </a:t>
            </a:r>
            <a:r>
              <a:rPr lang="en-US" sz="3600">
                <a:solidFill>
                  <a:srgbClr val="0C0C0C"/>
                </a:solidFill>
                <a:latin typeface="Calibri"/>
                <a:ea typeface="Calibri"/>
                <a:cs typeface="Calibri"/>
                <a:sym typeface="Calibri"/>
              </a:rPr>
              <a:t>Huge pieces of the Earth's surface that fit together like a puzzle and move very slowly over time</a:t>
            </a:r>
            <a:endParaRPr b="1" i="0" sz="3600" u="none" cap="none" strike="noStrike">
              <a:solidFill>
                <a:srgbClr val="FF0000"/>
              </a:solidFill>
              <a:latin typeface="Calibri"/>
              <a:ea typeface="Calibri"/>
              <a:cs typeface="Calibri"/>
              <a:sym typeface="Calibri"/>
            </a:endParaRPr>
          </a:p>
        </p:txBody>
      </p:sp>
      <p:sp>
        <p:nvSpPr>
          <p:cNvPr descr="Rewind" id="232" name="Google Shape;232;g2a5a1442303_0_19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 name="Google Shape;233;g2a5a1442303_0_197"/>
          <p:cNvPicPr preferRelativeResize="0"/>
          <p:nvPr/>
        </p:nvPicPr>
        <p:blipFill>
          <a:blip r:embed="rId4">
            <a:alphaModFix/>
          </a:blip>
          <a:stretch>
            <a:fillRect/>
          </a:stretch>
        </p:blipFill>
        <p:spPr>
          <a:xfrm>
            <a:off x="1857863" y="2498550"/>
            <a:ext cx="5428274" cy="37204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descr="IEP Translation – Communication from OSEP regarding the ..." id="864" name="Google Shape;864;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65" name="Google Shape;865;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66" name="Google Shape;866;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67" name="Google Shape;867;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68" name="Google Shape;868;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a5a1442303_0_32"/>
          <p:cNvSpPr txBox="1"/>
          <p:nvPr/>
        </p:nvSpPr>
        <p:spPr>
          <a:xfrm>
            <a:off x="945924" y="306700"/>
            <a:ext cx="7530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lang="en-US" sz="4300" u="sng">
                <a:solidFill>
                  <a:srgbClr val="0C0C0C"/>
                </a:solidFill>
                <a:latin typeface="Calibri"/>
                <a:ea typeface="Calibri"/>
                <a:cs typeface="Calibri"/>
                <a:sym typeface="Calibri"/>
              </a:rPr>
              <a:t>Fault</a:t>
            </a:r>
            <a:r>
              <a:rPr b="1" i="0" lang="en-US" sz="4300" u="none" cap="none" strike="noStrike">
                <a:solidFill>
                  <a:srgbClr val="0C0C0C"/>
                </a:solidFill>
                <a:latin typeface="Calibri"/>
                <a:ea typeface="Calibri"/>
                <a:cs typeface="Calibri"/>
                <a:sym typeface="Calibri"/>
              </a:rPr>
              <a:t>: </a:t>
            </a:r>
            <a:r>
              <a:rPr lang="en-US" sz="4300">
                <a:solidFill>
                  <a:srgbClr val="0C0C0C"/>
                </a:solidFill>
                <a:latin typeface="Calibri"/>
                <a:ea typeface="Calibri"/>
                <a:cs typeface="Calibri"/>
                <a:sym typeface="Calibri"/>
              </a:rPr>
              <a:t>Long crack in the surface of the Earth</a:t>
            </a:r>
            <a:endParaRPr b="1" i="0" sz="4300" u="none" cap="none" strike="noStrike">
              <a:solidFill>
                <a:schemeClr val="dk1"/>
              </a:solidFill>
              <a:latin typeface="Calibri"/>
              <a:ea typeface="Calibri"/>
              <a:cs typeface="Calibri"/>
              <a:sym typeface="Calibri"/>
            </a:endParaRPr>
          </a:p>
        </p:txBody>
      </p:sp>
      <p:sp>
        <p:nvSpPr>
          <p:cNvPr descr="Rewind" id="240" name="Google Shape;240;g2a5a1442303_0_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1" name="Google Shape;241;g2a5a1442303_0_32"/>
          <p:cNvPicPr preferRelativeResize="0"/>
          <p:nvPr/>
        </p:nvPicPr>
        <p:blipFill>
          <a:blip r:embed="rId4">
            <a:alphaModFix/>
          </a:blip>
          <a:stretch>
            <a:fillRect/>
          </a:stretch>
        </p:blipFill>
        <p:spPr>
          <a:xfrm>
            <a:off x="1127963" y="1942450"/>
            <a:ext cx="6888074" cy="461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descr="Questions" id="247" name="Google Shape;247;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descr="Questions" id="253" name="Google Shape;253;g2a5a1442303_0_37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2a5a1442303_0_370"/>
          <p:cNvSpPr txBox="1"/>
          <p:nvPr/>
        </p:nvSpPr>
        <p:spPr>
          <a:xfrm>
            <a:off x="983850" y="416675"/>
            <a:ext cx="7772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The outermost shell of the Earth is called the</a:t>
            </a:r>
            <a:r>
              <a:rPr b="0" i="0" lang="en-US" sz="3500" u="none" cap="none" strike="noStrike">
                <a:solidFill>
                  <a:srgbClr val="000000"/>
                </a:solidFill>
                <a:latin typeface="Calibri"/>
                <a:ea typeface="Calibri"/>
                <a:cs typeface="Calibri"/>
                <a:sym typeface="Calibri"/>
              </a:rPr>
              <a:t>…</a:t>
            </a:r>
            <a:endParaRPr b="0" i="0" sz="3500" u="none" cap="none" strike="noStrike">
              <a:solidFill>
                <a:srgbClr val="000000"/>
              </a:solidFill>
              <a:latin typeface="Arial"/>
              <a:ea typeface="Arial"/>
              <a:cs typeface="Arial"/>
              <a:sym typeface="Arial"/>
            </a:endParaRPr>
          </a:p>
        </p:txBody>
      </p:sp>
      <p:sp>
        <p:nvSpPr>
          <p:cNvPr id="255" name="Google Shape;255;g2a5a1442303_0_370"/>
          <p:cNvSpPr txBox="1"/>
          <p:nvPr/>
        </p:nvSpPr>
        <p:spPr>
          <a:xfrm>
            <a:off x="344550" y="2755650"/>
            <a:ext cx="4319700" cy="1502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Crust</a:t>
            </a:r>
            <a:endParaRPr b="0" i="0" sz="32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Core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56" name="Google Shape;256;g2a5a1442303_0_370"/>
          <p:cNvPicPr preferRelativeResize="0"/>
          <p:nvPr/>
        </p:nvPicPr>
        <p:blipFill>
          <a:blip r:embed="rId4">
            <a:alphaModFix/>
          </a:blip>
          <a:stretch>
            <a:fillRect/>
          </a:stretch>
        </p:blipFill>
        <p:spPr>
          <a:xfrm>
            <a:off x="3336625" y="2358950"/>
            <a:ext cx="5419326" cy="374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