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76"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aE2CaX+vpGvx+jW6DkJfsBfMH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347f6523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d347f652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d347f652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f320ac8a8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f320ac8a8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greenhouse gases trap the </a:t>
            </a:r>
            <a:r>
              <a:rPr lang="en-US" u="sng">
                <a:solidFill>
                  <a:srgbClr val="FF0000"/>
                </a:solidFill>
              </a:rPr>
              <a:t>heat</a:t>
            </a:r>
            <a:r>
              <a:rPr lang="en-US"/>
              <a:t> of the </a:t>
            </a:r>
            <a:r>
              <a:rPr lang="en-US" u="sng">
                <a:solidFill>
                  <a:srgbClr val="FF0000"/>
                </a:solidFill>
              </a:rPr>
              <a:t>sun</a:t>
            </a:r>
            <a:r>
              <a:rPr lang="en-US"/>
              <a:t>.</a:t>
            </a:r>
            <a:endParaRPr/>
          </a:p>
        </p:txBody>
      </p:sp>
      <p:sp>
        <p:nvSpPr>
          <p:cNvPr id="181" name="Google Shape;181;gdf320ac8a8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89" name="Google Shape;18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Energy can be transferred from one object to another. When a thermal, or heat transfer occurs, heat moves from the warmer object to the colder object.  </a:t>
            </a:r>
            <a:endParaRPr/>
          </a:p>
        </p:txBody>
      </p:sp>
      <p:sp>
        <p:nvSpPr>
          <p:cNvPr id="195" name="Google Shape;19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Radiation travels in waves.</a:t>
            </a:r>
            <a:endParaRPr/>
          </a:p>
          <a:p>
            <a:pPr marL="228600" lvl="0" indent="-152400" algn="l" rtl="0">
              <a:spcBef>
                <a:spcPts val="0"/>
              </a:spcBef>
              <a:spcAft>
                <a:spcPts val="0"/>
              </a:spcAft>
              <a:buClr>
                <a:schemeClr val="dk1"/>
              </a:buClr>
              <a:buSzPts val="1200"/>
              <a:buFont typeface="Calibri"/>
              <a:buNone/>
            </a:pPr>
            <a:endParaRPr/>
          </a:p>
        </p:txBody>
      </p:sp>
      <p:sp>
        <p:nvSpPr>
          <p:cNvPr id="202" name="Google Shape;20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atmosphere is the layers of gas, that have distinct characteristics, surrounding the earth’s surface. Sometimes the atmosphere is called a “blanket” of gases. </a:t>
            </a:r>
            <a:endParaRPr b="0"/>
          </a:p>
          <a:p>
            <a:pPr marL="0" lvl="0" indent="0" algn="l" rtl="0">
              <a:spcBef>
                <a:spcPts val="0"/>
              </a:spcBef>
              <a:spcAft>
                <a:spcPts val="0"/>
              </a:spcAft>
              <a:buNone/>
            </a:pPr>
            <a:endParaRPr/>
          </a:p>
        </p:txBody>
      </p:sp>
      <p:sp>
        <p:nvSpPr>
          <p:cNvPr id="211" name="Google Shape;21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Earth’s atmosphere has multiple layers.</a:t>
            </a:r>
            <a:endParaRPr/>
          </a:p>
        </p:txBody>
      </p:sp>
      <p:sp>
        <p:nvSpPr>
          <p:cNvPr id="219" name="Google Shape;21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26" name="Google Shape;22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What occurs when heat moves from the warmer object to a colder one? </a:t>
            </a:r>
            <a:endParaRPr/>
          </a:p>
          <a:p>
            <a:pPr marL="0" lvl="0" indent="0" algn="l" rtl="0">
              <a:spcBef>
                <a:spcPts val="0"/>
              </a:spcBef>
              <a:spcAft>
                <a:spcPts val="0"/>
              </a:spcAft>
              <a:buNone/>
            </a:pPr>
            <a:endParaRPr/>
          </a:p>
          <a:p>
            <a:pPr marL="0" lvl="0" indent="0" algn="l" rtl="0">
              <a:spcBef>
                <a:spcPts val="0"/>
              </a:spcBef>
              <a:spcAft>
                <a:spcPts val="0"/>
              </a:spcAft>
              <a:buNone/>
            </a:pPr>
            <a:r>
              <a:rPr lang="en-US"/>
              <a:t>[When a thermal, or heat transfer occurs, heat moves from the warmer object to the colder object.]</a:t>
            </a:r>
            <a:endParaRPr/>
          </a:p>
        </p:txBody>
      </p:sp>
      <p:sp>
        <p:nvSpPr>
          <p:cNvPr id="232" name="Google Shape;23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does radiation travel?</a:t>
            </a:r>
            <a:endParaRPr/>
          </a:p>
          <a:p>
            <a:pPr marL="0" lvl="0" indent="0" algn="l" rtl="0">
              <a:spcBef>
                <a:spcPts val="0"/>
              </a:spcBef>
              <a:spcAft>
                <a:spcPts val="0"/>
              </a:spcAft>
              <a:buNone/>
            </a:pPr>
            <a:endParaRPr/>
          </a:p>
          <a:p>
            <a:pPr marL="0" lvl="0" indent="0" algn="l" rtl="0">
              <a:spcBef>
                <a:spcPts val="0"/>
              </a:spcBef>
              <a:spcAft>
                <a:spcPts val="0"/>
              </a:spcAft>
              <a:buNone/>
            </a:pPr>
            <a:r>
              <a:rPr lang="en-US"/>
              <a:t>[Radiation travels in waves.]</a:t>
            </a:r>
            <a:endParaRPr/>
          </a:p>
          <a:p>
            <a:pPr marL="228600" lvl="0" indent="-152400" algn="l" rtl="0">
              <a:spcBef>
                <a:spcPts val="0"/>
              </a:spcBef>
              <a:spcAft>
                <a:spcPts val="0"/>
              </a:spcAft>
              <a:buClr>
                <a:schemeClr val="dk1"/>
              </a:buClr>
              <a:buSzPts val="1200"/>
              <a:buFont typeface="Calibri"/>
              <a:buNone/>
            </a:pPr>
            <a:endParaRPr/>
          </a:p>
        </p:txBody>
      </p:sp>
      <p:sp>
        <p:nvSpPr>
          <p:cNvPr id="240" name="Google Shape;24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atmosphere made up of?</a:t>
            </a:r>
            <a:endParaRPr sz="1200"/>
          </a:p>
          <a:p>
            <a:pPr marL="0" lvl="0" indent="0" algn="l" rtl="0">
              <a:spcBef>
                <a:spcPts val="0"/>
              </a:spcBef>
              <a:spcAft>
                <a:spcPts val="0"/>
              </a:spcAft>
              <a:buNone/>
            </a:pPr>
            <a:endParaRPr b="0"/>
          </a:p>
          <a:p>
            <a:pPr marL="0" lvl="0" indent="0" algn="l" rtl="0">
              <a:spcBef>
                <a:spcPts val="0"/>
              </a:spcBef>
              <a:spcAft>
                <a:spcPts val="0"/>
              </a:spcAft>
              <a:buNone/>
            </a:pPr>
            <a:r>
              <a:rPr lang="en-US"/>
              <a:t>[</a:t>
            </a:r>
            <a:r>
              <a:rPr lang="en-US" b="0"/>
              <a:t>Earth</a:t>
            </a:r>
            <a:r>
              <a:rPr lang="en-US"/>
              <a:t>’</a:t>
            </a:r>
            <a:r>
              <a:rPr lang="en-US" b="0"/>
              <a:t>s atmosphere is made up of several different gases.</a:t>
            </a:r>
            <a:r>
              <a:rPr lang="en-US"/>
              <a:t>]</a:t>
            </a:r>
            <a:endParaRPr/>
          </a:p>
        </p:txBody>
      </p:sp>
      <p:sp>
        <p:nvSpPr>
          <p:cNvPr id="248" name="Google Shape;24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are going to learn about Earth’s energy budget. </a:t>
            </a:r>
            <a:endParaRPr/>
          </a:p>
        </p:txBody>
      </p:sp>
      <p:sp>
        <p:nvSpPr>
          <p:cNvPr id="115" name="Google Shape;11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energy budget.</a:t>
            </a:r>
            <a:endParaRPr/>
          </a:p>
          <a:p>
            <a:pPr marL="0" lvl="0" indent="0" algn="l" rtl="0">
              <a:spcBef>
                <a:spcPts val="0"/>
              </a:spcBef>
              <a:spcAft>
                <a:spcPts val="0"/>
              </a:spcAft>
              <a:buNone/>
            </a:pPr>
            <a:endParaRPr/>
          </a:p>
          <a:p>
            <a:pPr marL="0" lvl="0" indent="0" algn="l" rtl="0">
              <a:spcBef>
                <a:spcPts val="0"/>
              </a:spcBef>
              <a:spcAft>
                <a:spcPts val="0"/>
              </a:spcAft>
              <a:buNone/>
            </a:pPr>
            <a:r>
              <a:rPr lang="en-US" sz="1100"/>
              <a:t>Feedback: Telling students what is coming, either with images or words, helps them know what to expect. </a:t>
            </a:r>
            <a:endParaRPr/>
          </a:p>
        </p:txBody>
      </p:sp>
      <p:sp>
        <p:nvSpPr>
          <p:cNvPr id="256" name="Google Shape;25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Energy budget is the balance between the energy the earth gets from the sun and how much energy the earth then radiates back into space.</a:t>
            </a:r>
            <a:endParaRPr/>
          </a:p>
        </p:txBody>
      </p:sp>
      <p:sp>
        <p:nvSpPr>
          <p:cNvPr id="264" name="Google Shape;26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f6b096f0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df6b096f0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73" name="Google Shape;273;gdf6b096f0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df6b096f0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df6b096f0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energy budget?</a:t>
            </a:r>
            <a:endParaRPr/>
          </a:p>
          <a:p>
            <a:pPr marL="0" lvl="0" indent="0" algn="l" rtl="0">
              <a:spcBef>
                <a:spcPts val="0"/>
              </a:spcBef>
              <a:spcAft>
                <a:spcPts val="0"/>
              </a:spcAft>
              <a:buNone/>
            </a:pPr>
            <a:endParaRPr/>
          </a:p>
          <a:p>
            <a:pPr marL="0" lvl="0" indent="0" algn="l" rtl="0">
              <a:spcBef>
                <a:spcPts val="0"/>
              </a:spcBef>
              <a:spcAft>
                <a:spcPts val="0"/>
              </a:spcAft>
              <a:buNone/>
            </a:pPr>
            <a:r>
              <a:rPr lang="en-US"/>
              <a:t>[The Earth’s energy budget is the balance between the energy the earth gets from the sun and how much energy the earth radiates back into space.]</a:t>
            </a:r>
            <a:endParaRPr/>
          </a:p>
          <a:p>
            <a:pPr marL="228600" lvl="0" indent="-152400" algn="l" rtl="0">
              <a:spcBef>
                <a:spcPts val="0"/>
              </a:spcBef>
              <a:spcAft>
                <a:spcPts val="0"/>
              </a:spcAft>
              <a:buClr>
                <a:schemeClr val="dk1"/>
              </a:buClr>
              <a:buSzPts val="1200"/>
              <a:buFont typeface="Calibri"/>
              <a:buNone/>
            </a:pPr>
            <a:endParaRPr/>
          </a:p>
        </p:txBody>
      </p:sp>
      <p:sp>
        <p:nvSpPr>
          <p:cNvPr id="279" name="Google Shape;279;gdf6b096f08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87" name="Google Shape;28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Energy budget includes the solar energy entering and exiting the earth’s atmosphere.</a:t>
            </a:r>
            <a:endParaRPr/>
          </a:p>
        </p:txBody>
      </p:sp>
      <p:sp>
        <p:nvSpPr>
          <p:cNvPr id="293" name="Google Shape;293;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Earth’s atmosphere tries to keep a balance of energy but when that balance becomes off due to environment events or human action (such as pollution on earth) that budget becomes unbalanced and leads to things like …..(next slide)</a:t>
            </a:r>
            <a:endParaRPr/>
          </a:p>
        </p:txBody>
      </p:sp>
      <p:sp>
        <p:nvSpPr>
          <p:cNvPr id="307" name="Google Shape;30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Excess gas in the earth’s atmosphere such as carbon dioxide can impact the earth's energy and lead to the greenhouse effect.</a:t>
            </a:r>
            <a:endParaRPr/>
          </a:p>
        </p:txBody>
      </p:sp>
      <p:sp>
        <p:nvSpPr>
          <p:cNvPr id="316" name="Google Shape;31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energy budget influences how much energy reaches the earth and then how much water is evaporated - effecting how much precipitation or rain we then get.</a:t>
            </a:r>
            <a:endParaRPr/>
          </a:p>
        </p:txBody>
      </p:sp>
      <p:sp>
        <p:nvSpPr>
          <p:cNvPr id="324" name="Google Shape;32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review the definition of </a:t>
            </a:r>
            <a:r>
              <a:rPr lang="en-US"/>
              <a:t>energy budget.</a:t>
            </a:r>
            <a:endParaRPr b="0"/>
          </a:p>
        </p:txBody>
      </p:sp>
      <p:sp>
        <p:nvSpPr>
          <p:cNvPr id="331" name="Google Shape;33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Our Big Question is: </a:t>
            </a:r>
            <a:r>
              <a:rPr lang="en-US" sz="1200" b="1"/>
              <a:t>How does the earth’s energy budget relate to both living systems and earth’s processes?</a:t>
            </a:r>
            <a:endParaRPr b="1"/>
          </a:p>
          <a:p>
            <a:pPr marL="0" lvl="0" indent="0" algn="l" rtl="0">
              <a:spcBef>
                <a:spcPts val="0"/>
              </a:spcBef>
              <a:spcAft>
                <a:spcPts val="0"/>
              </a:spcAft>
              <a:buNone/>
            </a:pP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Asking students to make predictions about how the earth’s energy budget relate to both living systems and the earth’s processes is a great way to activate and elicit student ideas and prior knowledge. This type of activity is evidence of the teacher planning for students’ engagement with science ideas.</a:t>
            </a:r>
            <a:endParaRPr/>
          </a:p>
        </p:txBody>
      </p:sp>
      <p:sp>
        <p:nvSpPr>
          <p:cNvPr id="124" name="Google Shape;12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u="sng"/>
              <a:t>Energy budget</a:t>
            </a:r>
            <a:r>
              <a:rPr lang="en-US" sz="1200"/>
              <a:t>: the balance between the energy the earth gets from the _______ and how much energy the earth then _______ ______ into space.</a:t>
            </a:r>
            <a:endParaRPr/>
          </a:p>
        </p:txBody>
      </p:sp>
      <p:sp>
        <p:nvSpPr>
          <p:cNvPr id="337" name="Google Shape;337;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b="1" u="sng"/>
              <a:t>Energy budget</a:t>
            </a:r>
            <a:r>
              <a:rPr lang="en-US" sz="1200"/>
              <a:t>: the balance between the energy the earth gets from the </a:t>
            </a:r>
            <a:r>
              <a:rPr lang="en-US" sz="1200">
                <a:solidFill>
                  <a:srgbClr val="FF0000"/>
                </a:solidFill>
              </a:rPr>
              <a:t>sun</a:t>
            </a:r>
            <a:r>
              <a:rPr lang="en-US" sz="1200"/>
              <a:t> and how much energy the earth then </a:t>
            </a:r>
            <a:r>
              <a:rPr lang="en-US" sz="1200">
                <a:solidFill>
                  <a:srgbClr val="FF0000"/>
                </a:solidFill>
              </a:rPr>
              <a:t>radiates back </a:t>
            </a:r>
            <a:r>
              <a:rPr lang="en-US" sz="1200"/>
              <a:t>into space.</a:t>
            </a:r>
            <a:endParaRPr/>
          </a:p>
          <a:p>
            <a:pPr marL="0" lvl="0" indent="0" algn="l" rtl="0">
              <a:spcBef>
                <a:spcPts val="0"/>
              </a:spcBef>
              <a:spcAft>
                <a:spcPts val="0"/>
              </a:spcAft>
              <a:buNone/>
            </a:pPr>
            <a:r>
              <a:rPr lang="en-US"/>
              <a:t> is the transfer of energy as waves.</a:t>
            </a:r>
            <a:endParaRPr/>
          </a:p>
        </p:txBody>
      </p:sp>
      <p:sp>
        <p:nvSpPr>
          <p:cNvPr id="345" name="Google Shape;34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Why does the energy budget need to stay balanced?</a:t>
            </a:r>
            <a:endParaRPr/>
          </a:p>
          <a:p>
            <a:pPr marL="0" lvl="0" indent="0" algn="l" rtl="0">
              <a:spcBef>
                <a:spcPts val="0"/>
              </a:spcBef>
              <a:spcAft>
                <a:spcPts val="0"/>
              </a:spcAft>
              <a:buNone/>
            </a:pPr>
            <a:endParaRPr b="0"/>
          </a:p>
          <a:p>
            <a:pPr marL="0" lvl="0" indent="0" algn="l" rtl="0">
              <a:spcBef>
                <a:spcPts val="0"/>
              </a:spcBef>
              <a:spcAft>
                <a:spcPts val="0"/>
              </a:spcAft>
              <a:buNone/>
            </a:pPr>
            <a:r>
              <a:rPr lang="en-US"/>
              <a:t>[</a:t>
            </a:r>
            <a:r>
              <a:rPr lang="en-US" b="0"/>
              <a:t>Unbalanced energy budgets can impact the amount of rain we have, impact the greenhouse effect.]</a:t>
            </a:r>
            <a:endParaRPr/>
          </a:p>
        </p:txBody>
      </p:sp>
      <p:sp>
        <p:nvSpPr>
          <p:cNvPr id="353" name="Google Shape;35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an example of the </a:t>
            </a:r>
            <a:r>
              <a:rPr lang="en-US" b="1"/>
              <a:t>earth’s energy budget</a:t>
            </a:r>
            <a:r>
              <a:rPr lang="en-US"/>
              <a:t>.  </a:t>
            </a:r>
            <a:endParaRPr/>
          </a:p>
        </p:txBody>
      </p:sp>
      <p:sp>
        <p:nvSpPr>
          <p:cNvPr id="363" name="Google Shape;363;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Here is an example of the earth’s energy budget - the radiant energy is entering the earth’s atmosphere from the sun and some of it reaches the earth. You can see where the greenhouse gasses are in the atmosphere-trapping the radiant energy and creating a warming effect.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Visuals, while helpful to give students multiple entry ways to understanding, can be overwhelming. Offer students opportunities to ask questions and break down the visual. </a:t>
            </a:r>
            <a:endParaRPr/>
          </a:p>
        </p:txBody>
      </p:sp>
      <p:sp>
        <p:nvSpPr>
          <p:cNvPr id="370" name="Google Shape;370;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Now, let’s talk about a non-example of the </a:t>
            </a:r>
            <a:r>
              <a:rPr lang="en-US" b="1"/>
              <a:t>earth’s energy budget</a:t>
            </a:r>
            <a:r>
              <a:rPr lang="en-US"/>
              <a:t>.  </a:t>
            </a:r>
            <a:endParaRPr/>
          </a:p>
          <a:p>
            <a:pPr marL="0" lvl="0" indent="0" algn="l" rtl="0">
              <a:spcBef>
                <a:spcPts val="0"/>
              </a:spcBef>
              <a:spcAft>
                <a:spcPts val="0"/>
              </a:spcAft>
              <a:buNone/>
            </a:pPr>
            <a:endParaRPr/>
          </a:p>
        </p:txBody>
      </p:sp>
      <p:sp>
        <p:nvSpPr>
          <p:cNvPr id="378" name="Google Shape;37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df320ac8a8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df320ac8a8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sun by itself is not an example of the earth’s energy budget. Earth’s energy budget involves the balance of energy between the energy from the sun and the energy from earth radiated back into space. Therefore, the energy from the earth and sun are both important for the earth’s energy budget.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Offering non-examples and explaining how they fit into the larger picture of the concepts is important. </a:t>
            </a:r>
            <a:endParaRPr/>
          </a:p>
        </p:txBody>
      </p:sp>
      <p:sp>
        <p:nvSpPr>
          <p:cNvPr id="385" name="Google Shape;385;gdf320ac8a8_0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93" name="Google Shape;39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Explain what is happening here in this diagram of the earth’s energy budget.</a:t>
            </a:r>
            <a:endParaRPr/>
          </a:p>
          <a:p>
            <a:pPr marL="0" lvl="0" indent="0" algn="l" rtl="0">
              <a:spcBef>
                <a:spcPts val="0"/>
              </a:spcBef>
              <a:spcAft>
                <a:spcPts val="0"/>
              </a:spcAft>
              <a:buNone/>
            </a:pPr>
            <a:endParaRPr/>
          </a:p>
          <a:p>
            <a:pPr marL="0" lvl="0" indent="0" algn="l" rtl="0">
              <a:spcBef>
                <a:spcPts val="0"/>
              </a:spcBef>
              <a:spcAft>
                <a:spcPts val="0"/>
              </a:spcAft>
              <a:buNone/>
            </a:pPr>
            <a:r>
              <a:rPr lang="en-US"/>
              <a:t>[Here is the earth’s energy budget - the radiant energy is entering the earth’s atmosphere from the sun and some of it reaches the earth. You can see where the greenhouse gasses are in the atmosphere-trapping the radiant energy and creating a warming effect.]</a:t>
            </a:r>
            <a:endParaRPr/>
          </a:p>
        </p:txBody>
      </p:sp>
      <p:sp>
        <p:nvSpPr>
          <p:cNvPr id="399" name="Google Shape;399;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What is the energy budget? How might it impact you on a daily basis?</a:t>
            </a:r>
            <a:endParaRPr/>
          </a:p>
          <a:p>
            <a:pPr marL="0" marR="0" lvl="0" indent="0" algn="l" rtl="0">
              <a:lnSpc>
                <a:spcPct val="100000"/>
              </a:lnSpc>
              <a:spcBef>
                <a:spcPts val="0"/>
              </a:spcBef>
              <a:spcAft>
                <a:spcPts val="0"/>
              </a:spcAft>
              <a:buClr>
                <a:schemeClr val="dk1"/>
              </a:buClr>
              <a:buSzPts val="1200"/>
              <a:buFont typeface="Calibri"/>
              <a:buNone/>
            </a:pPr>
            <a:endParaRPr b="1" u="sng"/>
          </a:p>
          <a:p>
            <a:pPr marL="0" marR="0" lvl="0" indent="0" algn="l" rtl="0">
              <a:lnSpc>
                <a:spcPct val="100000"/>
              </a:lnSpc>
              <a:spcBef>
                <a:spcPts val="0"/>
              </a:spcBef>
              <a:spcAft>
                <a:spcPts val="0"/>
              </a:spcAft>
              <a:buClr>
                <a:schemeClr val="dk1"/>
              </a:buClr>
              <a:buSzPts val="1200"/>
              <a:buFont typeface="Calibri"/>
              <a:buNone/>
            </a:pPr>
            <a:r>
              <a:rPr lang="en-US"/>
              <a:t>[</a:t>
            </a:r>
            <a:r>
              <a:rPr lang="en-US" sz="1200"/>
              <a:t>Energy budget</a:t>
            </a:r>
            <a:r>
              <a:rPr lang="en-US"/>
              <a:t> is t</a:t>
            </a:r>
            <a:r>
              <a:rPr lang="en-US" sz="1200"/>
              <a:t>he balance between the energy the earth gets from the sun and how much energy the earth then radiates back into space.]</a:t>
            </a:r>
            <a:endParaRPr/>
          </a:p>
        </p:txBody>
      </p:sp>
      <p:sp>
        <p:nvSpPr>
          <p:cNvPr id="407" name="Google Shape;407;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Let’s do a quick demonstration that will help get our brains ready to think about radiation,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demonstration is a great way to introduce students to an experiment. In your classroom, you may encourage students to plan and conduct this experiment more independently since a large component of inquiry-based activities is encouraging student thinking and independence. As far as engaging students in questioning, beginning with open-ended questions, followed by providing explicit explanations, and then asking probing questions is a great way to engage students in a discussion while also providing clear explanations.</a:t>
            </a:r>
            <a:endParaRPr/>
          </a:p>
        </p:txBody>
      </p:sp>
      <p:sp>
        <p:nvSpPr>
          <p:cNvPr id="134" name="Google Shape;13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does the energy budget need to stay balanced?</a:t>
            </a:r>
            <a:endParaRPr/>
          </a:p>
          <a:p>
            <a:pPr marL="0" lvl="0" indent="0" algn="l" rtl="0">
              <a:spcBef>
                <a:spcPts val="0"/>
              </a:spcBef>
              <a:spcAft>
                <a:spcPts val="0"/>
              </a:spcAft>
              <a:buNone/>
            </a:pPr>
            <a:endParaRPr/>
          </a:p>
          <a:p>
            <a:pPr marL="0" lvl="0" indent="0" algn="l" rtl="0">
              <a:spcBef>
                <a:spcPts val="0"/>
              </a:spcBef>
              <a:spcAft>
                <a:spcPts val="0"/>
              </a:spcAft>
              <a:buNone/>
            </a:pPr>
            <a:r>
              <a:rPr lang="en-US"/>
              <a:t>[Unbalanced energy budgets can impact the amount of rain we have, impact the greenhouse effect.]</a:t>
            </a:r>
            <a:endParaRPr/>
          </a:p>
        </p:txBody>
      </p:sp>
      <p:sp>
        <p:nvSpPr>
          <p:cNvPr id="415" name="Google Shape;41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425" name="Google Shape;425;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Font typeface="Arial"/>
              <a:buNone/>
            </a:pPr>
            <a:r>
              <a:rPr lang="en-US"/>
              <a:t>Energy budget is the balance between the energy the earth gets from the sun and how much energy the earth then radiates back into space.</a:t>
            </a:r>
            <a:endParaRPr/>
          </a:p>
          <a:p>
            <a:pPr marL="0" lvl="0" indent="0" algn="l" rtl="0">
              <a:spcBef>
                <a:spcPts val="0"/>
              </a:spcBef>
              <a:spcAft>
                <a:spcPts val="0"/>
              </a:spcAft>
              <a:buNone/>
            </a:pPr>
            <a:endParaRPr/>
          </a:p>
        </p:txBody>
      </p:sp>
      <p:sp>
        <p:nvSpPr>
          <p:cNvPr id="432" name="Google Shape;43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Providing a simulation activity is a great way to make science thinking visible. In this simulation, students have the opportunity to make predictions and apply an idea to a new situation by changing the variables in the simulation (i.e., greenhouse gases, speed).</a:t>
            </a:r>
            <a:endParaRPr/>
          </a:p>
        </p:txBody>
      </p:sp>
      <p:sp>
        <p:nvSpPr>
          <p:cNvPr id="440" name="Google Shape;440;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spcBef>
                <a:spcPts val="0"/>
              </a:spcBef>
              <a:spcAft>
                <a:spcPts val="0"/>
              </a:spcAft>
              <a:buNone/>
            </a:pPr>
            <a:endParaRPr/>
          </a:p>
        </p:txBody>
      </p:sp>
      <p:sp>
        <p:nvSpPr>
          <p:cNvPr id="451" name="Google Shape;451;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461" name="Google Shape;46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f320ac8a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df320ac8a8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Now, let’s pause for a moment to check your understanding.</a:t>
            </a:r>
            <a:endParaRPr/>
          </a:p>
          <a:p>
            <a:pPr marL="0" lvl="0" indent="0" algn="l" rtl="0">
              <a:spcBef>
                <a:spcPts val="0"/>
              </a:spcBef>
              <a:spcAft>
                <a:spcPts val="0"/>
              </a:spcAft>
              <a:buNone/>
            </a:pPr>
            <a:endParaRPr/>
          </a:p>
        </p:txBody>
      </p:sp>
      <p:sp>
        <p:nvSpPr>
          <p:cNvPr id="143" name="Google Shape;143;gdf320ac8a8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f320ac8a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df320ac8a8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gas is released when baking soda and vinegar react?</a:t>
            </a:r>
            <a:endParaRPr/>
          </a:p>
          <a:p>
            <a:pPr marL="0" lvl="0" indent="0" algn="l" rtl="0">
              <a:spcBef>
                <a:spcPts val="0"/>
              </a:spcBef>
              <a:spcAft>
                <a:spcPts val="0"/>
              </a:spcAft>
              <a:buNone/>
            </a:pPr>
            <a:endParaRPr/>
          </a:p>
          <a:p>
            <a:pPr marL="0" lvl="0" indent="0" algn="l" rtl="0">
              <a:spcBef>
                <a:spcPts val="0"/>
              </a:spcBef>
              <a:spcAft>
                <a:spcPts val="0"/>
              </a:spcAft>
              <a:buNone/>
            </a:pPr>
            <a:r>
              <a:rPr lang="en-US"/>
              <a:t>[Carbon dioxide (CO2)]</a:t>
            </a:r>
            <a:endParaRPr/>
          </a:p>
        </p:txBody>
      </p:sp>
      <p:sp>
        <p:nvSpPr>
          <p:cNvPr id="149" name="Google Shape;149;gdf320ac8a8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f320ac8a8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f320ac8a8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Why did we use sunlamps?</a:t>
            </a:r>
            <a:endParaRPr/>
          </a:p>
          <a:p>
            <a:pPr marL="0" lvl="0" indent="0" algn="l" rtl="0">
              <a:spcBef>
                <a:spcPts val="0"/>
              </a:spcBef>
              <a:spcAft>
                <a:spcPts val="0"/>
              </a:spcAft>
              <a:buNone/>
            </a:pPr>
            <a:endParaRPr/>
          </a:p>
          <a:p>
            <a:pPr marL="0" lvl="0" indent="0" algn="l" rtl="0">
              <a:spcBef>
                <a:spcPts val="0"/>
              </a:spcBef>
              <a:spcAft>
                <a:spcPts val="0"/>
              </a:spcAft>
              <a:buNone/>
            </a:pPr>
            <a:r>
              <a:rPr lang="en-US"/>
              <a:t>[We used sunlight to heat up the bottles just like the sun heats up the Earth.]</a:t>
            </a:r>
            <a:endParaRPr/>
          </a:p>
        </p:txBody>
      </p:sp>
      <p:sp>
        <p:nvSpPr>
          <p:cNvPr id="157" name="Google Shape;157;gdf320ac8a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f320ac8a8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f320ac8a8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did the temperature differ between the bottle with just air and the bottle with baking soda and vinegar?</a:t>
            </a:r>
            <a:endParaRPr/>
          </a:p>
          <a:p>
            <a:pPr marL="0" lvl="0" indent="0" algn="l" rtl="0">
              <a:spcBef>
                <a:spcPts val="0"/>
              </a:spcBef>
              <a:spcAft>
                <a:spcPts val="0"/>
              </a:spcAft>
              <a:buNone/>
            </a:pPr>
            <a:endParaRPr/>
          </a:p>
          <a:p>
            <a:pPr marL="0" lvl="0" indent="0" algn="l" rtl="0">
              <a:spcBef>
                <a:spcPts val="0"/>
              </a:spcBef>
              <a:spcAft>
                <a:spcPts val="0"/>
              </a:spcAft>
              <a:buNone/>
            </a:pPr>
            <a:r>
              <a:rPr lang="en-US"/>
              <a:t>[The temperature in the bottle with baking soda and vinegar was higher than the temperature in the bottle with just air.]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These visuals are important to help students make connections between the experiment and the terms. </a:t>
            </a:r>
            <a:endParaRPr/>
          </a:p>
        </p:txBody>
      </p:sp>
      <p:sp>
        <p:nvSpPr>
          <p:cNvPr id="165" name="Google Shape;165;gdf320ac8a8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f320ac8a8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df320ac8a8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greenhouse gases trap the _____ of the _____.</a:t>
            </a:r>
            <a:endParaRPr/>
          </a:p>
        </p:txBody>
      </p:sp>
      <p:sp>
        <p:nvSpPr>
          <p:cNvPr id="173" name="Google Shape;173;gdf320ac8a8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4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5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5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5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5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27.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youtube.com/watch?v=Zst7B-B3P2E&amp;ab_channel=DaVinciTV"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explorelearning.com/index.cfm?method=cResource.dspDetail&amp;ResourceID=617"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d347f65233_0_0"/>
          <p:cNvGrpSpPr/>
          <p:nvPr/>
        </p:nvGrpSpPr>
        <p:grpSpPr>
          <a:xfrm>
            <a:off x="1420794" y="297180"/>
            <a:ext cx="5949213" cy="6263098"/>
            <a:chOff x="730422" y="0"/>
            <a:chExt cx="5949213" cy="6263098"/>
          </a:xfrm>
        </p:grpSpPr>
        <p:sp>
          <p:nvSpPr>
            <p:cNvPr id="90" name="Google Shape;90;gd347f65233_0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d347f65233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d347f65233_0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d347f65233_0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d347f65233_0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d347f65233_0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d347f65233_0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d347f65233_0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d347f65233_0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d347f65233_0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d347f65233_0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d347f65233_0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d347f65233_0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d347f65233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d347f65233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d347f65233_0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d347f65233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d347f65233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d347f65233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d347f65233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d347f65233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d347f65233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df320ac8a8_0_42"/>
          <p:cNvPicPr preferRelativeResize="0"/>
          <p:nvPr/>
        </p:nvPicPr>
        <p:blipFill>
          <a:blip r:embed="rId3">
            <a:alphaModFix/>
          </a:blip>
          <a:stretch>
            <a:fillRect/>
          </a:stretch>
        </p:blipFill>
        <p:spPr>
          <a:xfrm>
            <a:off x="152400" y="1976175"/>
            <a:ext cx="8839204" cy="4480026"/>
          </a:xfrm>
          <a:prstGeom prst="rect">
            <a:avLst/>
          </a:prstGeom>
          <a:noFill/>
          <a:ln>
            <a:noFill/>
          </a:ln>
        </p:spPr>
      </p:pic>
      <p:sp>
        <p:nvSpPr>
          <p:cNvPr id="184" name="Google Shape;184;gdf320ac8a8_0_4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df320ac8a8_0_42"/>
          <p:cNvSpPr txBox="1"/>
          <p:nvPr/>
        </p:nvSpPr>
        <p:spPr>
          <a:xfrm>
            <a:off x="699000" y="316525"/>
            <a:ext cx="7746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The greenhouse gases trap the </a:t>
            </a:r>
            <a:r>
              <a:rPr lang="en-US" sz="3600" u="sng">
                <a:solidFill>
                  <a:srgbClr val="FF0000"/>
                </a:solidFill>
                <a:latin typeface="Calibri"/>
                <a:ea typeface="Calibri"/>
                <a:cs typeface="Calibri"/>
                <a:sym typeface="Calibri"/>
              </a:rPr>
              <a:t>heat</a:t>
            </a:r>
            <a:r>
              <a:rPr lang="en-US" sz="3600">
                <a:latin typeface="Calibri"/>
                <a:ea typeface="Calibri"/>
                <a:cs typeface="Calibri"/>
                <a:sym typeface="Calibri"/>
              </a:rPr>
              <a:t> of the </a:t>
            </a:r>
            <a:r>
              <a:rPr lang="en-US" sz="3600" u="sng">
                <a:solidFill>
                  <a:srgbClr val="FF0000"/>
                </a:solidFill>
                <a:latin typeface="Calibri"/>
                <a:ea typeface="Calibri"/>
                <a:cs typeface="Calibri"/>
                <a:sym typeface="Calibri"/>
              </a:rPr>
              <a:t>sun</a:t>
            </a:r>
            <a:r>
              <a:rPr lang="en-US" sz="3600">
                <a:latin typeface="Calibri"/>
                <a:ea typeface="Calibri"/>
                <a:cs typeface="Calibri"/>
                <a:sym typeface="Calibri"/>
              </a:rPr>
              <a:t>.</a:t>
            </a:r>
            <a:endParaRPr sz="36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8"/>
          <p:cNvPicPr preferRelativeResize="0"/>
          <p:nvPr/>
        </p:nvPicPr>
        <p:blipFill rotWithShape="1">
          <a:blip r:embed="rId3">
            <a:alphaModFix/>
          </a:blip>
          <a:srcRect t="17405"/>
          <a:stretch/>
        </p:blipFill>
        <p:spPr>
          <a:xfrm>
            <a:off x="425588" y="342900"/>
            <a:ext cx="8292816" cy="6172200"/>
          </a:xfrm>
          <a:prstGeom prst="rect">
            <a:avLst/>
          </a:prstGeom>
          <a:noFill/>
          <a:ln>
            <a:noFill/>
          </a:ln>
        </p:spPr>
      </p:pic>
      <p:sp>
        <p:nvSpPr>
          <p:cNvPr id="198" name="Google Shape;198;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9"/>
          <p:cNvSpPr txBox="1"/>
          <p:nvPr/>
        </p:nvSpPr>
        <p:spPr>
          <a:xfrm>
            <a:off x="1444202" y="457200"/>
            <a:ext cx="62556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a:solidFill>
                  <a:schemeClr val="dk1"/>
                </a:solidFill>
                <a:latin typeface="Calibri"/>
                <a:ea typeface="Calibri"/>
                <a:cs typeface="Calibri"/>
                <a:sym typeface="Calibri"/>
              </a:rPr>
              <a:t>Radiation travels in waves.</a:t>
            </a:r>
            <a:endParaRPr sz="4200">
              <a:latin typeface="Calibri"/>
              <a:ea typeface="Calibri"/>
              <a:cs typeface="Calibri"/>
              <a:sym typeface="Calibri"/>
            </a:endParaRPr>
          </a:p>
        </p:txBody>
      </p:sp>
      <p:pic>
        <p:nvPicPr>
          <p:cNvPr id="206" name="Google Shape;206;p9" descr="Solar Radiation: How Sunlight Heats the Planet - Earth How"/>
          <p:cNvPicPr preferRelativeResize="0"/>
          <p:nvPr/>
        </p:nvPicPr>
        <p:blipFill rotWithShape="1">
          <a:blip r:embed="rId3">
            <a:alphaModFix/>
          </a:blip>
          <a:srcRect/>
          <a:stretch/>
        </p:blipFill>
        <p:spPr>
          <a:xfrm>
            <a:off x="2094028" y="1572904"/>
            <a:ext cx="4955946" cy="3712176"/>
          </a:xfrm>
          <a:prstGeom prst="rect">
            <a:avLst/>
          </a:prstGeom>
          <a:noFill/>
          <a:ln>
            <a:noFill/>
          </a:ln>
        </p:spPr>
      </p:pic>
      <p:sp>
        <p:nvSpPr>
          <p:cNvPr id="207" name="Google Shape;207;p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0"/>
          <p:cNvSpPr txBox="1">
            <a:spLocks noGrp="1"/>
          </p:cNvSpPr>
          <p:nvPr>
            <p:ph type="ctrTitle"/>
          </p:nvPr>
        </p:nvSpPr>
        <p:spPr>
          <a:xfrm>
            <a:off x="837760" y="183019"/>
            <a:ext cx="74685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400"/>
              <a:buFont typeface="Calibri"/>
              <a:buNone/>
            </a:pPr>
            <a:r>
              <a:rPr lang="en-US" sz="3600" b="1" u="sng"/>
              <a:t>Atmosphere</a:t>
            </a:r>
            <a:r>
              <a:rPr lang="en-US" sz="3600" b="1"/>
              <a:t>: </a:t>
            </a:r>
            <a:r>
              <a:rPr lang="en-US" sz="3600"/>
              <a:t>the layers of gas, that have distinct characteristics, surrounding the earth’s surface</a:t>
            </a:r>
            <a:endParaRPr sz="3600" b="1"/>
          </a:p>
        </p:txBody>
      </p:sp>
      <p:pic>
        <p:nvPicPr>
          <p:cNvPr id="214" name="Google Shape;214;p10" descr="atmosphere.jpg"/>
          <p:cNvPicPr preferRelativeResize="0"/>
          <p:nvPr/>
        </p:nvPicPr>
        <p:blipFill rotWithShape="1">
          <a:blip r:embed="rId3">
            <a:alphaModFix/>
          </a:blip>
          <a:srcRect l="-40915" r="-40915"/>
          <a:stretch/>
        </p:blipFill>
        <p:spPr>
          <a:xfrm>
            <a:off x="457190" y="1868704"/>
            <a:ext cx="8229600" cy="4525964"/>
          </a:xfrm>
          <a:prstGeom prst="rect">
            <a:avLst/>
          </a:prstGeom>
          <a:noFill/>
          <a:ln>
            <a:noFill/>
          </a:ln>
        </p:spPr>
      </p:pic>
      <p:sp>
        <p:nvSpPr>
          <p:cNvPr id="215" name="Google Shape;215;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1"/>
          <p:cNvPicPr preferRelativeResize="0"/>
          <p:nvPr/>
        </p:nvPicPr>
        <p:blipFill rotWithShape="1">
          <a:blip r:embed="rId3">
            <a:alphaModFix/>
          </a:blip>
          <a:srcRect/>
          <a:stretch/>
        </p:blipFill>
        <p:spPr>
          <a:xfrm>
            <a:off x="379765" y="634178"/>
            <a:ext cx="8384458" cy="5589638"/>
          </a:xfrm>
          <a:prstGeom prst="rect">
            <a:avLst/>
          </a:prstGeom>
          <a:noFill/>
          <a:ln>
            <a:noFill/>
          </a:ln>
        </p:spPr>
      </p:pic>
      <p:sp>
        <p:nvSpPr>
          <p:cNvPr id="222" name="Google Shape;222;p1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2"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5"/>
          <p:cNvPicPr preferRelativeResize="0"/>
          <p:nvPr/>
        </p:nvPicPr>
        <p:blipFill rotWithShape="1">
          <a:blip r:embed="rId3">
            <a:alphaModFix/>
          </a:blip>
          <a:srcRect t="17405"/>
          <a:stretch/>
        </p:blipFill>
        <p:spPr>
          <a:xfrm>
            <a:off x="1674871" y="2275484"/>
            <a:ext cx="5794257" cy="4312566"/>
          </a:xfrm>
          <a:prstGeom prst="rect">
            <a:avLst/>
          </a:prstGeom>
          <a:noFill/>
          <a:ln>
            <a:noFill/>
          </a:ln>
        </p:spPr>
      </p:pic>
      <p:sp>
        <p:nvSpPr>
          <p:cNvPr id="235" name="Google Shape;235;p15"/>
          <p:cNvSpPr txBox="1"/>
          <p:nvPr/>
        </p:nvSpPr>
        <p:spPr>
          <a:xfrm>
            <a:off x="974549" y="243586"/>
            <a:ext cx="7194900" cy="203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a:solidFill>
                  <a:schemeClr val="dk1"/>
                </a:solidFill>
                <a:latin typeface="Calibri"/>
                <a:ea typeface="Calibri"/>
                <a:cs typeface="Calibri"/>
                <a:sym typeface="Calibri"/>
              </a:rPr>
              <a:t>What occurs when heat moves from the warmer object to the colder one?</a:t>
            </a:r>
            <a:endParaRPr sz="4200">
              <a:latin typeface="Calibri"/>
              <a:ea typeface="Calibri"/>
              <a:cs typeface="Calibri"/>
              <a:sym typeface="Calibri"/>
            </a:endParaRPr>
          </a:p>
        </p:txBody>
      </p:sp>
      <p:sp>
        <p:nvSpPr>
          <p:cNvPr id="236" name="Google Shape;236;p1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6"/>
          <p:cNvSpPr txBox="1"/>
          <p:nvPr/>
        </p:nvSpPr>
        <p:spPr>
          <a:xfrm>
            <a:off x="1688538" y="457208"/>
            <a:ext cx="57669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How does radiation travel?</a:t>
            </a:r>
            <a:endParaRPr sz="4000">
              <a:solidFill>
                <a:schemeClr val="dk1"/>
              </a:solidFill>
              <a:latin typeface="Calibri"/>
              <a:ea typeface="Calibri"/>
              <a:cs typeface="Calibri"/>
              <a:sym typeface="Calibri"/>
            </a:endParaRPr>
          </a:p>
        </p:txBody>
      </p:sp>
      <p:sp>
        <p:nvSpPr>
          <p:cNvPr id="243" name="Google Shape;243;p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p16" descr="Solar Radiation: How Sunlight Heats the Planet - Earth How"/>
          <p:cNvPicPr preferRelativeResize="0"/>
          <p:nvPr/>
        </p:nvPicPr>
        <p:blipFill rotWithShape="1">
          <a:blip r:embed="rId4">
            <a:alphaModFix/>
          </a:blip>
          <a:srcRect/>
          <a:stretch/>
        </p:blipFill>
        <p:spPr>
          <a:xfrm>
            <a:off x="2094028" y="1572916"/>
            <a:ext cx="4955946" cy="3712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7"/>
          <p:cNvSpPr txBox="1"/>
          <p:nvPr/>
        </p:nvSpPr>
        <p:spPr>
          <a:xfrm>
            <a:off x="1781700" y="226200"/>
            <a:ext cx="55806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a:solidFill>
                  <a:schemeClr val="dk1"/>
                </a:solidFill>
                <a:latin typeface="Calibri"/>
                <a:ea typeface="Calibri"/>
                <a:cs typeface="Calibri"/>
                <a:sym typeface="Calibri"/>
              </a:rPr>
              <a:t>What is the atmosphere made up of?</a:t>
            </a:r>
            <a:endParaRPr sz="4200">
              <a:latin typeface="Calibri"/>
              <a:ea typeface="Calibri"/>
              <a:cs typeface="Calibri"/>
              <a:sym typeface="Calibri"/>
            </a:endParaRPr>
          </a:p>
        </p:txBody>
      </p:sp>
      <p:sp>
        <p:nvSpPr>
          <p:cNvPr id="251" name="Google Shape;251;p1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17" descr="atmosphere.jpg"/>
          <p:cNvPicPr preferRelativeResize="0"/>
          <p:nvPr/>
        </p:nvPicPr>
        <p:blipFill rotWithShape="1">
          <a:blip r:embed="rId4">
            <a:alphaModFix/>
          </a:blip>
          <a:srcRect l="-40915" r="-40915"/>
          <a:stretch/>
        </p:blipFill>
        <p:spPr>
          <a:xfrm>
            <a:off x="457190" y="1821554"/>
            <a:ext cx="8229600" cy="45259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p:nvPr/>
        </p:nvSpPr>
        <p:spPr>
          <a:xfrm>
            <a:off x="1771650" y="521088"/>
            <a:ext cx="5600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chemeClr val="dk1"/>
                </a:solidFill>
                <a:latin typeface="Calibri"/>
                <a:ea typeface="Calibri"/>
                <a:cs typeface="Calibri"/>
                <a:sym typeface="Calibri"/>
              </a:rPr>
              <a:t>Energy Budget</a:t>
            </a:r>
            <a:endParaRPr/>
          </a:p>
        </p:txBody>
      </p:sp>
      <p:sp>
        <p:nvSpPr>
          <p:cNvPr id="118" name="Google Shape;118;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0" name="Google Shape;120;p2"/>
          <p:cNvPicPr preferRelativeResize="0"/>
          <p:nvPr/>
        </p:nvPicPr>
        <p:blipFill>
          <a:blip r:embed="rId3">
            <a:alphaModFix/>
          </a:blip>
          <a:stretch>
            <a:fillRect/>
          </a:stretch>
        </p:blipFill>
        <p:spPr>
          <a:xfrm>
            <a:off x="1694938" y="1991902"/>
            <a:ext cx="5754125" cy="431559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8"/>
          <p:cNvSpPr txBox="1"/>
          <p:nvPr/>
        </p:nvSpPr>
        <p:spPr>
          <a:xfrm>
            <a:off x="1947307" y="1007850"/>
            <a:ext cx="52494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Energy Budget</a:t>
            </a:r>
            <a:endParaRPr/>
          </a:p>
        </p:txBody>
      </p:sp>
      <p:sp>
        <p:nvSpPr>
          <p:cNvPr id="259" name="Google Shape;259;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9"/>
          <p:cNvSpPr txBox="1"/>
          <p:nvPr/>
        </p:nvSpPr>
        <p:spPr>
          <a:xfrm>
            <a:off x="304800" y="480242"/>
            <a:ext cx="85344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Energy budget</a:t>
            </a:r>
            <a:r>
              <a:rPr lang="en-US" sz="3200">
                <a:solidFill>
                  <a:schemeClr val="dk1"/>
                </a:solidFill>
                <a:latin typeface="Calibri"/>
                <a:ea typeface="Calibri"/>
                <a:cs typeface="Calibri"/>
                <a:sym typeface="Calibri"/>
              </a:rPr>
              <a:t>: the balance between the energy the earth gets from the sun and how much energy the earth then radiates back into space</a:t>
            </a:r>
            <a:endParaRPr/>
          </a:p>
        </p:txBody>
      </p:sp>
      <p:sp>
        <p:nvSpPr>
          <p:cNvPr id="267" name="Google Shape;267;p19" descr="Artificial Intelligence"/>
          <p:cNvSpPr/>
          <p:nvPr/>
        </p:nvSpPr>
        <p:spPr>
          <a:xfrm>
            <a:off x="-106358" y="0"/>
            <a:ext cx="735230" cy="73523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68" name="Google Shape;268;p19" descr="Blog"/>
          <p:cNvPicPr preferRelativeResize="0"/>
          <p:nvPr/>
        </p:nvPicPr>
        <p:blipFill rotWithShape="1">
          <a:blip r:embed="rId4">
            <a:alphaModFix/>
          </a:blip>
          <a:srcRect/>
          <a:stretch/>
        </p:blipFill>
        <p:spPr>
          <a:xfrm>
            <a:off x="628872" y="135869"/>
            <a:ext cx="463492" cy="463492"/>
          </a:xfrm>
          <a:prstGeom prst="rect">
            <a:avLst/>
          </a:prstGeom>
          <a:noFill/>
          <a:ln>
            <a:noFill/>
          </a:ln>
        </p:spPr>
      </p:pic>
      <p:pic>
        <p:nvPicPr>
          <p:cNvPr id="269" name="Google Shape;269;p19"/>
          <p:cNvPicPr preferRelativeResize="0"/>
          <p:nvPr/>
        </p:nvPicPr>
        <p:blipFill>
          <a:blip r:embed="rId5">
            <a:alphaModFix/>
          </a:blip>
          <a:stretch>
            <a:fillRect/>
          </a:stretch>
        </p:blipFill>
        <p:spPr>
          <a:xfrm>
            <a:off x="1694938" y="2253652"/>
            <a:ext cx="5754125" cy="43155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df6b096f08_0_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df6b096f08_0_5"/>
          <p:cNvSpPr txBox="1"/>
          <p:nvPr/>
        </p:nvSpPr>
        <p:spPr>
          <a:xfrm>
            <a:off x="555000" y="548800"/>
            <a:ext cx="8034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energy budget?</a:t>
            </a:r>
            <a:endParaRPr sz="4000">
              <a:solidFill>
                <a:schemeClr val="dk1"/>
              </a:solidFill>
              <a:latin typeface="Calibri"/>
              <a:ea typeface="Calibri"/>
              <a:cs typeface="Calibri"/>
              <a:sym typeface="Calibri"/>
            </a:endParaRPr>
          </a:p>
        </p:txBody>
      </p:sp>
      <p:sp>
        <p:nvSpPr>
          <p:cNvPr id="282" name="Google Shape;282;gdf6b096f08_0_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gdf6b096f08_0_5"/>
          <p:cNvPicPr preferRelativeResize="0"/>
          <p:nvPr/>
        </p:nvPicPr>
        <p:blipFill>
          <a:blip r:embed="rId4">
            <a:alphaModFix/>
          </a:blip>
          <a:stretch>
            <a:fillRect/>
          </a:stretch>
        </p:blipFill>
        <p:spPr>
          <a:xfrm>
            <a:off x="1694938" y="1991902"/>
            <a:ext cx="5754125" cy="43155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0"/>
          <p:cNvPicPr preferRelativeResize="0"/>
          <p:nvPr/>
        </p:nvPicPr>
        <p:blipFill rotWithShape="1">
          <a:blip r:embed="rId3">
            <a:alphaModFix/>
          </a:blip>
          <a:srcRect/>
          <a:stretch/>
        </p:blipFill>
        <p:spPr>
          <a:xfrm>
            <a:off x="0" y="411213"/>
            <a:ext cx="9144002" cy="60355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21"/>
          <p:cNvPicPr preferRelativeResize="0"/>
          <p:nvPr/>
        </p:nvPicPr>
        <p:blipFill rotWithShape="1">
          <a:blip r:embed="rId3">
            <a:alphaModFix/>
          </a:blip>
          <a:srcRect/>
          <a:stretch/>
        </p:blipFill>
        <p:spPr>
          <a:xfrm>
            <a:off x="4598013" y="3272632"/>
            <a:ext cx="4192229" cy="2794819"/>
          </a:xfrm>
          <a:prstGeom prst="rect">
            <a:avLst/>
          </a:prstGeom>
          <a:noFill/>
          <a:ln>
            <a:noFill/>
          </a:ln>
        </p:spPr>
      </p:pic>
      <p:sp>
        <p:nvSpPr>
          <p:cNvPr id="296" name="Google Shape;296;p2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7" name="Google Shape;297;p21" descr="The Sun Is a Bit Boring, Which May Make It Special - The New York Times"/>
          <p:cNvPicPr preferRelativeResize="0"/>
          <p:nvPr/>
        </p:nvPicPr>
        <p:blipFill rotWithShape="1">
          <a:blip r:embed="rId5">
            <a:alphaModFix/>
          </a:blip>
          <a:srcRect/>
          <a:stretch/>
        </p:blipFill>
        <p:spPr>
          <a:xfrm>
            <a:off x="849542" y="1285875"/>
            <a:ext cx="2143125" cy="2143125"/>
          </a:xfrm>
          <a:prstGeom prst="rect">
            <a:avLst/>
          </a:prstGeom>
          <a:noFill/>
          <a:ln>
            <a:noFill/>
          </a:ln>
        </p:spPr>
      </p:pic>
      <p:cxnSp>
        <p:nvCxnSpPr>
          <p:cNvPr id="298" name="Google Shape;298;p21"/>
          <p:cNvCxnSpPr/>
          <p:nvPr/>
        </p:nvCxnSpPr>
        <p:spPr>
          <a:xfrm>
            <a:off x="3175000" y="2357437"/>
            <a:ext cx="2070100" cy="1693863"/>
          </a:xfrm>
          <a:prstGeom prst="straightConnector1">
            <a:avLst/>
          </a:prstGeom>
          <a:noFill/>
          <a:ln w="571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99" name="Google Shape;299;p21"/>
          <p:cNvCxnSpPr/>
          <p:nvPr/>
        </p:nvCxnSpPr>
        <p:spPr>
          <a:xfrm>
            <a:off x="3083834" y="2971402"/>
            <a:ext cx="2070100" cy="1693863"/>
          </a:xfrm>
          <a:prstGeom prst="straightConnector1">
            <a:avLst/>
          </a:prstGeom>
          <a:noFill/>
          <a:ln w="571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00" name="Google Shape;300;p21"/>
          <p:cNvCxnSpPr/>
          <p:nvPr/>
        </p:nvCxnSpPr>
        <p:spPr>
          <a:xfrm>
            <a:off x="2992667" y="3585368"/>
            <a:ext cx="2070100" cy="1693863"/>
          </a:xfrm>
          <a:prstGeom prst="straightConnector1">
            <a:avLst/>
          </a:prstGeom>
          <a:noFill/>
          <a:ln w="571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01" name="Google Shape;301;p21"/>
          <p:cNvCxnSpPr/>
          <p:nvPr/>
        </p:nvCxnSpPr>
        <p:spPr>
          <a:xfrm rot="10800000">
            <a:off x="6951432" y="2357437"/>
            <a:ext cx="0" cy="1659334"/>
          </a:xfrm>
          <a:prstGeom prst="straightConnector1">
            <a:avLst/>
          </a:prstGeom>
          <a:noFill/>
          <a:ln w="57150" cap="flat" cmpd="sng">
            <a:solidFill>
              <a:srgbClr val="FFC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02" name="Google Shape;302;p21"/>
          <p:cNvCxnSpPr/>
          <p:nvPr/>
        </p:nvCxnSpPr>
        <p:spPr>
          <a:xfrm rot="10800000">
            <a:off x="7256232" y="2357437"/>
            <a:ext cx="0" cy="1659334"/>
          </a:xfrm>
          <a:prstGeom prst="straightConnector1">
            <a:avLst/>
          </a:prstGeom>
          <a:noFill/>
          <a:ln w="57150" cap="flat" cmpd="sng">
            <a:solidFill>
              <a:srgbClr val="FFC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03" name="Google Shape;303;p21"/>
          <p:cNvCxnSpPr/>
          <p:nvPr/>
        </p:nvCxnSpPr>
        <p:spPr>
          <a:xfrm rot="10800000">
            <a:off x="7546066" y="2391966"/>
            <a:ext cx="0" cy="1659334"/>
          </a:xfrm>
          <a:prstGeom prst="straightConnector1">
            <a:avLst/>
          </a:prstGeom>
          <a:noFill/>
          <a:ln w="57150" cap="flat" cmpd="sng">
            <a:solidFill>
              <a:srgbClr val="FFC000"/>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2" descr="Sun Face Sunshine - Free vector graphic on Pixabay"/>
          <p:cNvPicPr preferRelativeResize="0"/>
          <p:nvPr/>
        </p:nvPicPr>
        <p:blipFill rotWithShape="1">
          <a:blip r:embed="rId3">
            <a:alphaModFix/>
          </a:blip>
          <a:srcRect/>
          <a:stretch/>
        </p:blipFill>
        <p:spPr>
          <a:xfrm>
            <a:off x="127091" y="2843213"/>
            <a:ext cx="2896394" cy="2896394"/>
          </a:xfrm>
          <a:prstGeom prst="rect">
            <a:avLst/>
          </a:prstGeom>
          <a:noFill/>
          <a:ln>
            <a:noFill/>
          </a:ln>
        </p:spPr>
      </p:pic>
      <p:pic>
        <p:nvPicPr>
          <p:cNvPr id="310" name="Google Shape;310;p22" descr="Earth globe isolated graphic illustration | free image by rawpixel.com /  Minty | Graphic illustration, Illustration, Earth illustration"/>
          <p:cNvPicPr preferRelativeResize="0"/>
          <p:nvPr/>
        </p:nvPicPr>
        <p:blipFill rotWithShape="1">
          <a:blip r:embed="rId4">
            <a:alphaModFix/>
          </a:blip>
          <a:srcRect/>
          <a:stretch/>
        </p:blipFill>
        <p:spPr>
          <a:xfrm>
            <a:off x="5465859" y="2641601"/>
            <a:ext cx="3344862" cy="3344862"/>
          </a:xfrm>
          <a:prstGeom prst="rect">
            <a:avLst/>
          </a:prstGeom>
          <a:noFill/>
          <a:ln>
            <a:noFill/>
          </a:ln>
        </p:spPr>
      </p:pic>
      <p:sp>
        <p:nvSpPr>
          <p:cNvPr id="311" name="Google Shape;311;p22"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22" descr="586,489 Balance Stock Photos, Pictures &amp; Royalty-Free Images - iStock"/>
          <p:cNvPicPr preferRelativeResize="0"/>
          <p:nvPr/>
        </p:nvPicPr>
        <p:blipFill rotWithShape="1">
          <a:blip r:embed="rId6">
            <a:alphaModFix/>
          </a:blip>
          <a:srcRect/>
          <a:stretch/>
        </p:blipFill>
        <p:spPr>
          <a:xfrm>
            <a:off x="2775652" y="1038225"/>
            <a:ext cx="3592695" cy="2390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9" name="Google Shape;319;p23" descr="Greenhouse Effect – Blog.nigurha.com | Greenhouse effect, Greenhouse,  Greenhouse gases"/>
          <p:cNvPicPr preferRelativeResize="0"/>
          <p:nvPr/>
        </p:nvPicPr>
        <p:blipFill rotWithShape="1">
          <a:blip r:embed="rId4">
            <a:alphaModFix/>
          </a:blip>
          <a:srcRect/>
          <a:stretch/>
        </p:blipFill>
        <p:spPr>
          <a:xfrm>
            <a:off x="1869736" y="3007518"/>
            <a:ext cx="5709328" cy="2792413"/>
          </a:xfrm>
          <a:prstGeom prst="rect">
            <a:avLst/>
          </a:prstGeom>
          <a:noFill/>
          <a:ln>
            <a:noFill/>
          </a:ln>
        </p:spPr>
      </p:pic>
      <p:pic>
        <p:nvPicPr>
          <p:cNvPr id="320" name="Google Shape;320;p23" descr="What is Carbon Dioxide CO2? Why is it colourless and how is it created?"/>
          <p:cNvPicPr preferRelativeResize="0"/>
          <p:nvPr/>
        </p:nvPicPr>
        <p:blipFill rotWithShape="1">
          <a:blip r:embed="rId5">
            <a:alphaModFix/>
          </a:blip>
          <a:srcRect/>
          <a:stretch/>
        </p:blipFill>
        <p:spPr>
          <a:xfrm>
            <a:off x="739775" y="1462087"/>
            <a:ext cx="2914650" cy="1571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24" descr="The Water Cycle Revisited! | Audubon Vermont"/>
          <p:cNvPicPr preferRelativeResize="0"/>
          <p:nvPr/>
        </p:nvPicPr>
        <p:blipFill rotWithShape="1">
          <a:blip r:embed="rId4">
            <a:alphaModFix/>
          </a:blip>
          <a:srcRect/>
          <a:stretch/>
        </p:blipFill>
        <p:spPr>
          <a:xfrm>
            <a:off x="1847850" y="1138490"/>
            <a:ext cx="5448300" cy="45810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txBox="1"/>
          <p:nvPr/>
        </p:nvSpPr>
        <p:spPr>
          <a:xfrm>
            <a:off x="734400" y="161025"/>
            <a:ext cx="7675200" cy="1662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chemeClr val="dk1"/>
                </a:solidFill>
                <a:latin typeface="Calibri"/>
                <a:ea typeface="Calibri"/>
                <a:cs typeface="Calibri"/>
                <a:sym typeface="Calibri"/>
              </a:rPr>
              <a:t>Big Question:</a:t>
            </a:r>
            <a:r>
              <a:rPr lang="en-US" sz="3400">
                <a:solidFill>
                  <a:schemeClr val="dk1"/>
                </a:solidFill>
                <a:latin typeface="Calibri"/>
                <a:ea typeface="Calibri"/>
                <a:cs typeface="Calibri"/>
                <a:sym typeface="Calibri"/>
              </a:rPr>
              <a:t> How does the earth’s energy budget relate to both living systems and earth’s processes? </a:t>
            </a:r>
            <a:endParaRPr sz="3400">
              <a:latin typeface="Calibri"/>
              <a:ea typeface="Calibri"/>
              <a:cs typeface="Calibri"/>
              <a:sym typeface="Calibri"/>
            </a:endParaRPr>
          </a:p>
        </p:txBody>
      </p:sp>
      <p:pic>
        <p:nvPicPr>
          <p:cNvPr id="128" name="Google Shape;128;p3" descr="Scientists discover Earth's atmosphere goes all the way out to the moon"/>
          <p:cNvPicPr preferRelativeResize="0"/>
          <p:nvPr/>
        </p:nvPicPr>
        <p:blipFill rotWithShape="1">
          <a:blip r:embed="rId4">
            <a:alphaModFix/>
          </a:blip>
          <a:srcRect/>
          <a:stretch/>
        </p:blipFill>
        <p:spPr>
          <a:xfrm>
            <a:off x="4136502" y="2969381"/>
            <a:ext cx="4785075" cy="3485507"/>
          </a:xfrm>
          <a:prstGeom prst="rect">
            <a:avLst/>
          </a:prstGeom>
          <a:noFill/>
          <a:ln>
            <a:noFill/>
          </a:ln>
        </p:spPr>
      </p:pic>
      <p:pic>
        <p:nvPicPr>
          <p:cNvPr id="129" name="Google Shape;129;p3" descr="Why can animals drink dirty water?"/>
          <p:cNvPicPr preferRelativeResize="0"/>
          <p:nvPr/>
        </p:nvPicPr>
        <p:blipFill rotWithShape="1">
          <a:blip r:embed="rId5">
            <a:alphaModFix/>
          </a:blip>
          <a:srcRect/>
          <a:stretch/>
        </p:blipFill>
        <p:spPr>
          <a:xfrm>
            <a:off x="493713" y="1973781"/>
            <a:ext cx="3163887" cy="2105423"/>
          </a:xfrm>
          <a:prstGeom prst="rect">
            <a:avLst/>
          </a:prstGeom>
          <a:noFill/>
          <a:ln>
            <a:noFill/>
          </a:ln>
        </p:spPr>
      </p:pic>
      <p:pic>
        <p:nvPicPr>
          <p:cNvPr id="130" name="Google Shape;130;p3" descr="Diabetes and Sun Protection - Protecting ski, feet, eyes and medication"/>
          <p:cNvPicPr preferRelativeResize="0"/>
          <p:nvPr/>
        </p:nvPicPr>
        <p:blipFill rotWithShape="1">
          <a:blip r:embed="rId6">
            <a:alphaModFix/>
          </a:blip>
          <a:srcRect/>
          <a:stretch/>
        </p:blipFill>
        <p:spPr>
          <a:xfrm>
            <a:off x="221291" y="4229658"/>
            <a:ext cx="3708735" cy="22252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6"/>
          <p:cNvSpPr txBox="1"/>
          <p:nvPr/>
        </p:nvSpPr>
        <p:spPr>
          <a:xfrm>
            <a:off x="422596" y="457821"/>
            <a:ext cx="85344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Energy budget</a:t>
            </a:r>
            <a:r>
              <a:rPr lang="en-US" sz="3200">
                <a:solidFill>
                  <a:schemeClr val="dk1"/>
                </a:solidFill>
                <a:latin typeface="Calibri"/>
                <a:ea typeface="Calibri"/>
                <a:cs typeface="Calibri"/>
                <a:sym typeface="Calibri"/>
              </a:rPr>
              <a:t>: the balance between the energy the earth gets from the _______ and how much energy the earth then _______ ______ into space.</a:t>
            </a:r>
            <a:endParaRPr/>
          </a:p>
        </p:txBody>
      </p:sp>
      <p:sp>
        <p:nvSpPr>
          <p:cNvPr id="340" name="Google Shape;340;p2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1" name="Google Shape;341;p26"/>
          <p:cNvPicPr preferRelativeResize="0"/>
          <p:nvPr/>
        </p:nvPicPr>
        <p:blipFill>
          <a:blip r:embed="rId4">
            <a:alphaModFix/>
          </a:blip>
          <a:stretch>
            <a:fillRect/>
          </a:stretch>
        </p:blipFill>
        <p:spPr>
          <a:xfrm>
            <a:off x="1694938" y="2214402"/>
            <a:ext cx="5754125" cy="431559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7"/>
          <p:cNvSpPr txBox="1"/>
          <p:nvPr/>
        </p:nvSpPr>
        <p:spPr>
          <a:xfrm>
            <a:off x="558200" y="470925"/>
            <a:ext cx="8367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Energy budget</a:t>
            </a:r>
            <a:r>
              <a:rPr lang="en-US" sz="3200">
                <a:solidFill>
                  <a:schemeClr val="dk1"/>
                </a:solidFill>
                <a:latin typeface="Calibri"/>
                <a:ea typeface="Calibri"/>
                <a:cs typeface="Calibri"/>
                <a:sym typeface="Calibri"/>
              </a:rPr>
              <a:t>: the balance between the energy the earth gets from the </a:t>
            </a:r>
            <a:r>
              <a:rPr lang="en-US" sz="3200" u="sng">
                <a:solidFill>
                  <a:srgbClr val="FF0000"/>
                </a:solidFill>
                <a:latin typeface="Calibri"/>
                <a:ea typeface="Calibri"/>
                <a:cs typeface="Calibri"/>
                <a:sym typeface="Calibri"/>
              </a:rPr>
              <a:t>sun</a:t>
            </a:r>
            <a:r>
              <a:rPr lang="en-US" sz="3200">
                <a:solidFill>
                  <a:schemeClr val="dk1"/>
                </a:solidFill>
                <a:latin typeface="Calibri"/>
                <a:ea typeface="Calibri"/>
                <a:cs typeface="Calibri"/>
                <a:sym typeface="Calibri"/>
              </a:rPr>
              <a:t> and how much energy the earth then </a:t>
            </a:r>
            <a:r>
              <a:rPr lang="en-US" sz="3200" u="sng">
                <a:solidFill>
                  <a:srgbClr val="FF0000"/>
                </a:solidFill>
                <a:latin typeface="Calibri"/>
                <a:ea typeface="Calibri"/>
                <a:cs typeface="Calibri"/>
                <a:sym typeface="Calibri"/>
              </a:rPr>
              <a:t>radiates back</a:t>
            </a:r>
            <a:r>
              <a:rPr lang="en-US" sz="3200">
                <a:solidFill>
                  <a:srgbClr val="FF0000"/>
                </a:solidFill>
                <a:latin typeface="Calibri"/>
                <a:ea typeface="Calibri"/>
                <a:cs typeface="Calibri"/>
                <a:sym typeface="Calibri"/>
              </a:rPr>
              <a:t> </a:t>
            </a:r>
            <a:r>
              <a:rPr lang="en-US" sz="3200">
                <a:solidFill>
                  <a:schemeClr val="dk1"/>
                </a:solidFill>
                <a:latin typeface="Calibri"/>
                <a:ea typeface="Calibri"/>
                <a:cs typeface="Calibri"/>
                <a:sym typeface="Calibri"/>
              </a:rPr>
              <a:t>into space.</a:t>
            </a:r>
            <a:endParaRPr/>
          </a:p>
        </p:txBody>
      </p:sp>
      <p:sp>
        <p:nvSpPr>
          <p:cNvPr id="348" name="Google Shape;348;p2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 name="Google Shape;349;p27"/>
          <p:cNvPicPr preferRelativeResize="0"/>
          <p:nvPr/>
        </p:nvPicPr>
        <p:blipFill>
          <a:blip r:embed="rId4">
            <a:alphaModFix/>
          </a:blip>
          <a:stretch>
            <a:fillRect/>
          </a:stretch>
        </p:blipFill>
        <p:spPr>
          <a:xfrm>
            <a:off x="1694938" y="2240577"/>
            <a:ext cx="5754125" cy="43155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8"/>
          <p:cNvSpPr txBox="1"/>
          <p:nvPr/>
        </p:nvSpPr>
        <p:spPr>
          <a:xfrm>
            <a:off x="1143750" y="295425"/>
            <a:ext cx="68565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a:solidFill>
                  <a:schemeClr val="dk1"/>
                </a:solidFill>
                <a:latin typeface="Calibri"/>
                <a:ea typeface="Calibri"/>
                <a:cs typeface="Calibri"/>
                <a:sym typeface="Calibri"/>
              </a:rPr>
              <a:t>Why does the energy budget need to stay balanced? </a:t>
            </a:r>
            <a:endParaRPr sz="4200">
              <a:latin typeface="Calibri"/>
              <a:ea typeface="Calibri"/>
              <a:cs typeface="Calibri"/>
              <a:sym typeface="Calibri"/>
            </a:endParaRPr>
          </a:p>
        </p:txBody>
      </p:sp>
      <p:sp>
        <p:nvSpPr>
          <p:cNvPr id="356" name="Google Shape;356;p2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28" descr="Sun Face Sunshine - Free vector graphic on Pixabay"/>
          <p:cNvPicPr preferRelativeResize="0"/>
          <p:nvPr/>
        </p:nvPicPr>
        <p:blipFill rotWithShape="1">
          <a:blip r:embed="rId4">
            <a:alphaModFix/>
          </a:blip>
          <a:srcRect/>
          <a:stretch/>
        </p:blipFill>
        <p:spPr>
          <a:xfrm>
            <a:off x="127091" y="3653322"/>
            <a:ext cx="2896394" cy="2896394"/>
          </a:xfrm>
          <a:prstGeom prst="rect">
            <a:avLst/>
          </a:prstGeom>
          <a:noFill/>
          <a:ln>
            <a:noFill/>
          </a:ln>
        </p:spPr>
      </p:pic>
      <p:pic>
        <p:nvPicPr>
          <p:cNvPr id="358" name="Google Shape;358;p28" descr="Earth globe isolated graphic illustration | free image by rawpixel.com /  Minty | Graphic illustration, Illustration, Earth illustration"/>
          <p:cNvPicPr preferRelativeResize="0"/>
          <p:nvPr/>
        </p:nvPicPr>
        <p:blipFill rotWithShape="1">
          <a:blip r:embed="rId5">
            <a:alphaModFix/>
          </a:blip>
          <a:srcRect/>
          <a:stretch/>
        </p:blipFill>
        <p:spPr>
          <a:xfrm>
            <a:off x="5672047" y="3429000"/>
            <a:ext cx="3344862" cy="3344862"/>
          </a:xfrm>
          <a:prstGeom prst="rect">
            <a:avLst/>
          </a:prstGeom>
          <a:noFill/>
          <a:ln>
            <a:noFill/>
          </a:ln>
        </p:spPr>
      </p:pic>
      <p:pic>
        <p:nvPicPr>
          <p:cNvPr id="359" name="Google Shape;359;p28" descr="586,489 Balance Stock Photos, Pictures &amp; Royalty-Free Images - iStock"/>
          <p:cNvPicPr preferRelativeResize="0"/>
          <p:nvPr/>
        </p:nvPicPr>
        <p:blipFill rotWithShape="1">
          <a:blip r:embed="rId6">
            <a:alphaModFix/>
          </a:blip>
          <a:srcRect/>
          <a:stretch/>
        </p:blipFill>
        <p:spPr>
          <a:xfrm>
            <a:off x="2775652" y="1901825"/>
            <a:ext cx="3592695" cy="2390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p2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3" name="Google Shape;373;p3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74" name="Google Shape;374;p30" descr="Earth's energy balance depends on the incoming and outgoing energy from the sun."/>
          <p:cNvPicPr preferRelativeResize="0"/>
          <p:nvPr/>
        </p:nvPicPr>
        <p:blipFill rotWithShape="1">
          <a:blip r:embed="rId5">
            <a:alphaModFix/>
          </a:blip>
          <a:srcRect/>
          <a:stretch/>
        </p:blipFill>
        <p:spPr>
          <a:xfrm>
            <a:off x="0" y="758825"/>
            <a:ext cx="9144000" cy="5340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1" name="Google Shape;381;p3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gdf320ac8a8_0_49"/>
          <p:cNvPicPr preferRelativeResize="0"/>
          <p:nvPr/>
        </p:nvPicPr>
        <p:blipFill>
          <a:blip r:embed="rId3">
            <a:alphaModFix/>
          </a:blip>
          <a:stretch>
            <a:fillRect/>
          </a:stretch>
        </p:blipFill>
        <p:spPr>
          <a:xfrm>
            <a:off x="1060938" y="1088275"/>
            <a:ext cx="7022124" cy="4681426"/>
          </a:xfrm>
          <a:prstGeom prst="rect">
            <a:avLst/>
          </a:prstGeom>
          <a:noFill/>
          <a:ln>
            <a:noFill/>
          </a:ln>
        </p:spPr>
      </p:pic>
      <p:sp>
        <p:nvSpPr>
          <p:cNvPr id="388" name="Google Shape;388;gdf320ac8a8_0_49" descr="Artificial Intelligence"/>
          <p:cNvSpPr/>
          <p:nvPr/>
        </p:nvSpPr>
        <p:spPr>
          <a:xfrm>
            <a:off x="0" y="0"/>
            <a:ext cx="852900" cy="8172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9" name="Google Shape;389;gdf320ac8a8_0_49" descr="Comment Dislike"/>
          <p:cNvPicPr preferRelativeResize="0"/>
          <p:nvPr/>
        </p:nvPicPr>
        <p:blipFill rotWithShape="1">
          <a:blip r:embed="rId5">
            <a:alphaModFix/>
          </a:blip>
          <a:srcRect/>
          <a:stretch/>
        </p:blipFill>
        <p:spPr>
          <a:xfrm>
            <a:off x="720156" y="119168"/>
            <a:ext cx="656444" cy="68448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2" descr="Earth's energy balance depends on the incoming and outgoing energy from the sun."/>
          <p:cNvPicPr preferRelativeResize="0"/>
          <p:nvPr/>
        </p:nvPicPr>
        <p:blipFill rotWithShape="1">
          <a:blip r:embed="rId3">
            <a:alphaModFix/>
          </a:blip>
          <a:srcRect/>
          <a:stretch/>
        </p:blipFill>
        <p:spPr>
          <a:xfrm>
            <a:off x="0" y="1517650"/>
            <a:ext cx="9144000" cy="5340350"/>
          </a:xfrm>
          <a:prstGeom prst="rect">
            <a:avLst/>
          </a:prstGeom>
          <a:noFill/>
          <a:ln>
            <a:noFill/>
          </a:ln>
        </p:spPr>
      </p:pic>
      <p:sp>
        <p:nvSpPr>
          <p:cNvPr id="402" name="Google Shape;402;p32" descr="Questions"/>
          <p:cNvSpPr/>
          <p:nvPr/>
        </p:nvSpPr>
        <p:spPr>
          <a:xfrm>
            <a:off x="0" y="69848"/>
            <a:ext cx="1079500" cy="107950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txBox="1"/>
          <p:nvPr/>
        </p:nvSpPr>
        <p:spPr>
          <a:xfrm>
            <a:off x="1012150" y="150706"/>
            <a:ext cx="7721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Explain what is happening here in this diagram of the earth’s energy budget.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6"/>
          <p:cNvSpPr txBox="1"/>
          <p:nvPr/>
        </p:nvSpPr>
        <p:spPr>
          <a:xfrm>
            <a:off x="304796" y="212671"/>
            <a:ext cx="85344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a:solidFill>
                  <a:schemeClr val="dk1"/>
                </a:solidFill>
                <a:latin typeface="Calibri"/>
                <a:ea typeface="Calibri"/>
                <a:cs typeface="Calibri"/>
                <a:sym typeface="Calibri"/>
              </a:rPr>
              <a:t>What is the energy budget? How might it impact you on a daily basis? </a:t>
            </a:r>
            <a:endParaRPr sz="4200">
              <a:latin typeface="Calibri"/>
              <a:ea typeface="Calibri"/>
              <a:cs typeface="Calibri"/>
              <a:sym typeface="Calibri"/>
            </a:endParaRPr>
          </a:p>
        </p:txBody>
      </p:sp>
      <p:sp>
        <p:nvSpPr>
          <p:cNvPr id="410" name="Google Shape;410;p3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p36"/>
          <p:cNvPicPr preferRelativeResize="0"/>
          <p:nvPr/>
        </p:nvPicPr>
        <p:blipFill>
          <a:blip r:embed="rId4">
            <a:alphaModFix/>
          </a:blip>
          <a:stretch>
            <a:fillRect/>
          </a:stretch>
        </p:blipFill>
        <p:spPr>
          <a:xfrm>
            <a:off x="1694938" y="1991902"/>
            <a:ext cx="5754125" cy="43155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a:spLocks noGrp="1"/>
          </p:cNvSpPr>
          <p:nvPr>
            <p:ph type="body" idx="1"/>
          </p:nvPr>
        </p:nvSpPr>
        <p:spPr>
          <a:xfrm>
            <a:off x="1806150" y="3557125"/>
            <a:ext cx="5531700" cy="1534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1800" i="1"/>
              <a:t>Set up the materials for the demonstration ahead of class time. Perform the demonstration as shown in the video. Engage students in questioning as you perform the demonstration. </a:t>
            </a:r>
            <a:endParaRPr sz="1800"/>
          </a:p>
        </p:txBody>
      </p:sp>
      <p:sp>
        <p:nvSpPr>
          <p:cNvPr id="137" name="Google Shape;137;p4"/>
          <p:cNvSpPr txBox="1"/>
          <p:nvPr/>
        </p:nvSpPr>
        <p:spPr>
          <a:xfrm>
            <a:off x="2301072" y="356452"/>
            <a:ext cx="470512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Demonstration</a:t>
            </a:r>
            <a:endParaRPr/>
          </a:p>
        </p:txBody>
      </p:sp>
      <p:sp>
        <p:nvSpPr>
          <p:cNvPr id="138" name="Google Shape;138;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txBox="1"/>
          <p:nvPr/>
        </p:nvSpPr>
        <p:spPr>
          <a:xfrm>
            <a:off x="2137800" y="1748425"/>
            <a:ext cx="48684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Greenhouse Effect Experiment </a:t>
            </a:r>
            <a:endParaRPr sz="36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7"/>
          <p:cNvSpPr txBox="1"/>
          <p:nvPr/>
        </p:nvSpPr>
        <p:spPr>
          <a:xfrm>
            <a:off x="1108350" y="271850"/>
            <a:ext cx="69273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a:solidFill>
                  <a:schemeClr val="dk1"/>
                </a:solidFill>
                <a:latin typeface="Calibri"/>
                <a:ea typeface="Calibri"/>
                <a:cs typeface="Calibri"/>
                <a:sym typeface="Calibri"/>
              </a:rPr>
              <a:t>Why does the energy budget need to stay balanced? </a:t>
            </a:r>
            <a:endParaRPr sz="4200">
              <a:latin typeface="Calibri"/>
              <a:ea typeface="Calibri"/>
              <a:cs typeface="Calibri"/>
              <a:sym typeface="Calibri"/>
            </a:endParaRPr>
          </a:p>
        </p:txBody>
      </p:sp>
      <p:sp>
        <p:nvSpPr>
          <p:cNvPr id="418" name="Google Shape;418;p3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37" descr="Sun Face Sunshine - Free vector graphic on Pixabay"/>
          <p:cNvPicPr preferRelativeResize="0"/>
          <p:nvPr/>
        </p:nvPicPr>
        <p:blipFill rotWithShape="1">
          <a:blip r:embed="rId4">
            <a:alphaModFix/>
          </a:blip>
          <a:srcRect/>
          <a:stretch/>
        </p:blipFill>
        <p:spPr>
          <a:xfrm>
            <a:off x="127091" y="3653322"/>
            <a:ext cx="2896394" cy="2896394"/>
          </a:xfrm>
          <a:prstGeom prst="rect">
            <a:avLst/>
          </a:prstGeom>
          <a:noFill/>
          <a:ln>
            <a:noFill/>
          </a:ln>
        </p:spPr>
      </p:pic>
      <p:pic>
        <p:nvPicPr>
          <p:cNvPr id="420" name="Google Shape;420;p37" descr="Earth globe isolated graphic illustration | free image by rawpixel.com /  Minty | Graphic illustration, Illustration, Earth illustration"/>
          <p:cNvPicPr preferRelativeResize="0"/>
          <p:nvPr/>
        </p:nvPicPr>
        <p:blipFill rotWithShape="1">
          <a:blip r:embed="rId5">
            <a:alphaModFix/>
          </a:blip>
          <a:srcRect/>
          <a:stretch/>
        </p:blipFill>
        <p:spPr>
          <a:xfrm>
            <a:off x="5672047" y="3429000"/>
            <a:ext cx="3344862" cy="3344862"/>
          </a:xfrm>
          <a:prstGeom prst="rect">
            <a:avLst/>
          </a:prstGeom>
          <a:noFill/>
          <a:ln>
            <a:noFill/>
          </a:ln>
        </p:spPr>
      </p:pic>
      <p:pic>
        <p:nvPicPr>
          <p:cNvPr id="421" name="Google Shape;421;p37" descr="586,489 Balance Stock Photos, Pictures &amp; Royalty-Free Images - iStock"/>
          <p:cNvPicPr preferRelativeResize="0"/>
          <p:nvPr/>
        </p:nvPicPr>
        <p:blipFill rotWithShape="1">
          <a:blip r:embed="rId6">
            <a:alphaModFix/>
          </a:blip>
          <a:srcRect/>
          <a:stretch/>
        </p:blipFill>
        <p:spPr>
          <a:xfrm>
            <a:off x="2775652" y="1901825"/>
            <a:ext cx="3592695" cy="2390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1"/>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428" name="Google Shape;428;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2"/>
          <p:cNvSpPr txBox="1"/>
          <p:nvPr/>
        </p:nvSpPr>
        <p:spPr>
          <a:xfrm>
            <a:off x="304800" y="503792"/>
            <a:ext cx="853440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Energy budget</a:t>
            </a:r>
            <a:r>
              <a:rPr lang="en-US" sz="3200">
                <a:solidFill>
                  <a:schemeClr val="dk1"/>
                </a:solidFill>
                <a:latin typeface="Calibri"/>
                <a:ea typeface="Calibri"/>
                <a:cs typeface="Calibri"/>
                <a:sym typeface="Calibri"/>
              </a:rPr>
              <a:t>: the balance between the energy the earth gets from the sun and how much energy the earth then radiates back into space</a:t>
            </a:r>
            <a:endParaRPr/>
          </a:p>
        </p:txBody>
      </p:sp>
      <p:sp>
        <p:nvSpPr>
          <p:cNvPr id="435" name="Google Shape;435;p42" descr="Rewind"/>
          <p:cNvSpPr/>
          <p:nvPr/>
        </p:nvSpPr>
        <p:spPr>
          <a:xfrm>
            <a:off x="-4" y="3"/>
            <a:ext cx="786300" cy="765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 name="Google Shape;436;p42"/>
          <p:cNvPicPr preferRelativeResize="0"/>
          <p:nvPr/>
        </p:nvPicPr>
        <p:blipFill>
          <a:blip r:embed="rId4">
            <a:alphaModFix/>
          </a:blip>
          <a:stretch>
            <a:fillRect/>
          </a:stretch>
        </p:blipFill>
        <p:spPr>
          <a:xfrm>
            <a:off x="1694938" y="2175127"/>
            <a:ext cx="5754125" cy="43155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0"/>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443" name="Google Shape;443;p40"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txBox="1"/>
          <p:nvPr/>
        </p:nvSpPr>
        <p:spPr>
          <a:xfrm>
            <a:off x="2438398" y="1427300"/>
            <a:ext cx="42672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Greenhouse simulation</a:t>
            </a:r>
            <a:endParaRPr sz="2800">
              <a:solidFill>
                <a:schemeClr val="dk1"/>
              </a:solidFill>
              <a:latin typeface="Calibri"/>
              <a:ea typeface="Calibri"/>
              <a:cs typeface="Calibri"/>
              <a:sym typeface="Calibri"/>
            </a:endParaRPr>
          </a:p>
        </p:txBody>
      </p:sp>
      <p:pic>
        <p:nvPicPr>
          <p:cNvPr id="445" name="Google Shape;445;p40" descr="Right pointing backhand index"/>
          <p:cNvPicPr preferRelativeResize="0"/>
          <p:nvPr/>
        </p:nvPicPr>
        <p:blipFill rotWithShape="1">
          <a:blip r:embed="rId5">
            <a:alphaModFix/>
          </a:blip>
          <a:srcRect/>
          <a:stretch/>
        </p:blipFill>
        <p:spPr>
          <a:xfrm rot="-2702695">
            <a:off x="1644091" y="2139875"/>
            <a:ext cx="914400" cy="914400"/>
          </a:xfrm>
          <a:prstGeom prst="rect">
            <a:avLst/>
          </a:prstGeom>
          <a:noFill/>
          <a:ln>
            <a:noFill/>
          </a:ln>
        </p:spPr>
      </p:pic>
      <p:sp>
        <p:nvSpPr>
          <p:cNvPr id="446" name="Google Shape;446;p40"/>
          <p:cNvSpPr txBox="1"/>
          <p:nvPr/>
        </p:nvSpPr>
        <p:spPr>
          <a:xfrm>
            <a:off x="539894" y="3429008"/>
            <a:ext cx="36549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333333"/>
                </a:solidFill>
                <a:latin typeface="Calibri"/>
                <a:ea typeface="Calibri"/>
                <a:cs typeface="Calibri"/>
                <a:sym typeface="Calibri"/>
              </a:rPr>
              <a:t>Within this simulated region of land, daytime's rising temperature and the falling temperature at night can be measured, along with heat flow in and out of the system. The amount of greenhouse gases present in the atmosphere can be adjusted through time, and the long-term effects can be investigated.</a:t>
            </a:r>
            <a:endParaRPr sz="1800" i="1">
              <a:solidFill>
                <a:schemeClr val="dk1"/>
              </a:solidFill>
              <a:latin typeface="Calibri"/>
              <a:ea typeface="Calibri"/>
              <a:cs typeface="Calibri"/>
              <a:sym typeface="Calibri"/>
            </a:endParaRPr>
          </a:p>
        </p:txBody>
      </p:sp>
      <p:pic>
        <p:nvPicPr>
          <p:cNvPr id="447" name="Google Shape;447;p40"/>
          <p:cNvPicPr preferRelativeResize="0"/>
          <p:nvPr/>
        </p:nvPicPr>
        <p:blipFill>
          <a:blip r:embed="rId6">
            <a:alphaModFix/>
          </a:blip>
          <a:stretch>
            <a:fillRect/>
          </a:stretch>
        </p:blipFill>
        <p:spPr>
          <a:xfrm>
            <a:off x="4571999" y="2927165"/>
            <a:ext cx="4267201" cy="28555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9"/>
          <p:cNvSpPr txBox="1"/>
          <p:nvPr/>
        </p:nvSpPr>
        <p:spPr>
          <a:xfrm>
            <a:off x="722550" y="253625"/>
            <a:ext cx="8121600" cy="1523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100" b="1">
                <a:solidFill>
                  <a:schemeClr val="dk1"/>
                </a:solidFill>
                <a:latin typeface="Calibri"/>
                <a:ea typeface="Calibri"/>
                <a:cs typeface="Calibri"/>
                <a:sym typeface="Calibri"/>
              </a:rPr>
              <a:t>Big Question:</a:t>
            </a:r>
            <a:r>
              <a:rPr lang="en-US" sz="3100">
                <a:solidFill>
                  <a:schemeClr val="dk1"/>
                </a:solidFill>
                <a:latin typeface="Calibri"/>
                <a:ea typeface="Calibri"/>
                <a:cs typeface="Calibri"/>
                <a:sym typeface="Calibri"/>
              </a:rPr>
              <a:t> How does the earth’s energy budget relate to both living systems and earth’s processes? </a:t>
            </a:r>
            <a:endParaRPr sz="3100">
              <a:latin typeface="Calibri"/>
              <a:ea typeface="Calibri"/>
              <a:cs typeface="Calibri"/>
              <a:sym typeface="Calibri"/>
            </a:endParaRPr>
          </a:p>
        </p:txBody>
      </p:sp>
      <p:pic>
        <p:nvPicPr>
          <p:cNvPr id="455" name="Google Shape;455;p39" descr="Scientists discover Earth's atmosphere goes all the way out to the moon"/>
          <p:cNvPicPr preferRelativeResize="0"/>
          <p:nvPr/>
        </p:nvPicPr>
        <p:blipFill rotWithShape="1">
          <a:blip r:embed="rId4">
            <a:alphaModFix/>
          </a:blip>
          <a:srcRect/>
          <a:stretch/>
        </p:blipFill>
        <p:spPr>
          <a:xfrm>
            <a:off x="4136502" y="2969381"/>
            <a:ext cx="4785075" cy="3485507"/>
          </a:xfrm>
          <a:prstGeom prst="rect">
            <a:avLst/>
          </a:prstGeom>
          <a:noFill/>
          <a:ln>
            <a:noFill/>
          </a:ln>
        </p:spPr>
      </p:pic>
      <p:pic>
        <p:nvPicPr>
          <p:cNvPr id="456" name="Google Shape;456;p39" descr="Why can animals drink dirty water?"/>
          <p:cNvPicPr preferRelativeResize="0"/>
          <p:nvPr/>
        </p:nvPicPr>
        <p:blipFill rotWithShape="1">
          <a:blip r:embed="rId5">
            <a:alphaModFix/>
          </a:blip>
          <a:srcRect/>
          <a:stretch/>
        </p:blipFill>
        <p:spPr>
          <a:xfrm>
            <a:off x="493713" y="1790531"/>
            <a:ext cx="3163887" cy="2105423"/>
          </a:xfrm>
          <a:prstGeom prst="rect">
            <a:avLst/>
          </a:prstGeom>
          <a:noFill/>
          <a:ln>
            <a:noFill/>
          </a:ln>
        </p:spPr>
      </p:pic>
      <p:pic>
        <p:nvPicPr>
          <p:cNvPr id="457" name="Google Shape;457;p39" descr="Diabetes and Sun Protection - Protecting ski, feet, eyes and medication"/>
          <p:cNvPicPr preferRelativeResize="0"/>
          <p:nvPr/>
        </p:nvPicPr>
        <p:blipFill rotWithShape="1">
          <a:blip r:embed="rId6">
            <a:alphaModFix/>
          </a:blip>
          <a:srcRect/>
          <a:stretch/>
        </p:blipFill>
        <p:spPr>
          <a:xfrm>
            <a:off x="221291" y="4229658"/>
            <a:ext cx="3708735" cy="222524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4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f320ac8a8_0_2"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df320ac8a8_0_1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 name="Google Shape;152;gdf320ac8a8_0_12"/>
          <p:cNvPicPr preferRelativeResize="0"/>
          <p:nvPr/>
        </p:nvPicPr>
        <p:blipFill>
          <a:blip r:embed="rId4">
            <a:alphaModFix/>
          </a:blip>
          <a:stretch>
            <a:fillRect/>
          </a:stretch>
        </p:blipFill>
        <p:spPr>
          <a:xfrm>
            <a:off x="2098348" y="1977650"/>
            <a:ext cx="4947298" cy="4082101"/>
          </a:xfrm>
          <a:prstGeom prst="rect">
            <a:avLst/>
          </a:prstGeom>
          <a:noFill/>
          <a:ln>
            <a:noFill/>
          </a:ln>
        </p:spPr>
      </p:pic>
      <p:sp>
        <p:nvSpPr>
          <p:cNvPr id="153" name="Google Shape;153;gdf320ac8a8_0_12"/>
          <p:cNvSpPr txBox="1"/>
          <p:nvPr/>
        </p:nvSpPr>
        <p:spPr>
          <a:xfrm>
            <a:off x="1398000" y="316525"/>
            <a:ext cx="6348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gas is released when baking soda and vinegar react?</a:t>
            </a:r>
            <a:endParaRPr sz="3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df320ac8a8_0_1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df320ac8a8_0_19"/>
          <p:cNvSpPr txBox="1"/>
          <p:nvPr/>
        </p:nvSpPr>
        <p:spPr>
          <a:xfrm>
            <a:off x="1398000" y="316525"/>
            <a:ext cx="6348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Why did we use sunlamps?</a:t>
            </a:r>
            <a:endParaRPr sz="3600">
              <a:latin typeface="Calibri"/>
              <a:ea typeface="Calibri"/>
              <a:cs typeface="Calibri"/>
              <a:sym typeface="Calibri"/>
            </a:endParaRPr>
          </a:p>
        </p:txBody>
      </p:sp>
      <p:pic>
        <p:nvPicPr>
          <p:cNvPr id="161" name="Google Shape;161;gdf320ac8a8_0_19"/>
          <p:cNvPicPr preferRelativeResize="0"/>
          <p:nvPr/>
        </p:nvPicPr>
        <p:blipFill>
          <a:blip r:embed="rId4">
            <a:alphaModFix/>
          </a:blip>
          <a:stretch>
            <a:fillRect/>
          </a:stretch>
        </p:blipFill>
        <p:spPr>
          <a:xfrm>
            <a:off x="613475" y="1370050"/>
            <a:ext cx="7917042" cy="49436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df320ac8a8_0_2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df320ac8a8_0_27"/>
          <p:cNvSpPr txBox="1"/>
          <p:nvPr/>
        </p:nvSpPr>
        <p:spPr>
          <a:xfrm>
            <a:off x="699000" y="165800"/>
            <a:ext cx="81846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did the temperature differ between the bottle with just air and the bottle with baking soda and vinegar?</a:t>
            </a:r>
            <a:endParaRPr sz="3600">
              <a:latin typeface="Calibri"/>
              <a:ea typeface="Calibri"/>
              <a:cs typeface="Calibri"/>
              <a:sym typeface="Calibri"/>
            </a:endParaRPr>
          </a:p>
        </p:txBody>
      </p:sp>
      <p:pic>
        <p:nvPicPr>
          <p:cNvPr id="169" name="Google Shape;169;gdf320ac8a8_0_27"/>
          <p:cNvPicPr preferRelativeResize="0"/>
          <p:nvPr/>
        </p:nvPicPr>
        <p:blipFill>
          <a:blip r:embed="rId4">
            <a:alphaModFix/>
          </a:blip>
          <a:stretch>
            <a:fillRect/>
          </a:stretch>
        </p:blipFill>
        <p:spPr>
          <a:xfrm>
            <a:off x="1923300" y="2012900"/>
            <a:ext cx="5297401" cy="46946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df320ac8a8_0_35"/>
          <p:cNvPicPr preferRelativeResize="0"/>
          <p:nvPr/>
        </p:nvPicPr>
        <p:blipFill>
          <a:blip r:embed="rId3">
            <a:alphaModFix/>
          </a:blip>
          <a:stretch>
            <a:fillRect/>
          </a:stretch>
        </p:blipFill>
        <p:spPr>
          <a:xfrm>
            <a:off x="152400" y="1976175"/>
            <a:ext cx="8839204" cy="4480026"/>
          </a:xfrm>
          <a:prstGeom prst="rect">
            <a:avLst/>
          </a:prstGeom>
          <a:noFill/>
          <a:ln>
            <a:noFill/>
          </a:ln>
        </p:spPr>
      </p:pic>
      <p:sp>
        <p:nvSpPr>
          <p:cNvPr id="176" name="Google Shape;176;gdf320ac8a8_0_3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df320ac8a8_0_35"/>
          <p:cNvSpPr txBox="1"/>
          <p:nvPr/>
        </p:nvSpPr>
        <p:spPr>
          <a:xfrm>
            <a:off x="699000" y="316525"/>
            <a:ext cx="7746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The greenhouse gases trap the _____ of the _____.</a:t>
            </a:r>
            <a:endParaRPr sz="36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1898</Words>
  <Application>Microsoft Office PowerPoint</Application>
  <PresentationFormat>On-screen Show (4:3)</PresentationFormat>
  <Paragraphs>174</Paragraphs>
  <Slides>46</Slides>
  <Notes>46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Atmosphere: the layers of gas, that have distinct characteristics, surrounding the earth’s surface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2017-07-10T17:56:01Z</dcterms:created>
  <dcterms:modified xsi:type="dcterms:W3CDTF">2021-08-03T17:37:18Z</dcterms:modified>
</cp:coreProperties>
</file>