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448"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449"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50" r:id="rId19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8" roundtripDataSignature="AMtx7mgDqYtC7pOI+5WP04yEOumTrY4y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notesMaster" Target="notesMasters/notesMaster1.xml"/><Relationship Id="rId199"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200"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201"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customschemas.google.com/relationships/presentationmetadata" Target="metadata"/><Relationship Id="rId202"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3 reasons why geothermal energy is good to use?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[Pollution free </a:t>
            </a:r>
            <a:endParaRPr/>
          </a:p>
          <a:p>
            <a:pPr marL="0" lvl="0" indent="0" algn="l" rtl="0">
              <a:lnSpc>
                <a:spcPct val="100000"/>
              </a:lnSpc>
              <a:spcBef>
                <a:spcPts val="0"/>
              </a:spcBef>
              <a:spcAft>
                <a:spcPts val="0"/>
              </a:spcAft>
              <a:buSzPts val="1400"/>
              <a:buNone/>
            </a:pPr>
            <a:r>
              <a:rPr lang="en-US"/>
              <a:t>Renewable </a:t>
            </a:r>
            <a:endParaRPr/>
          </a:p>
          <a:p>
            <a:pPr marL="0" lvl="0" indent="0" algn="l" rtl="0">
              <a:lnSpc>
                <a:spcPct val="100000"/>
              </a:lnSpc>
              <a:spcBef>
                <a:spcPts val="0"/>
              </a:spcBef>
              <a:spcAft>
                <a:spcPts val="0"/>
              </a:spcAft>
              <a:buSzPts val="1400"/>
              <a:buNone/>
            </a:pPr>
            <a:r>
              <a:rPr lang="en-US"/>
              <a:t>Consistently reliable]</a:t>
            </a:r>
            <a:endParaRPr/>
          </a:p>
        </p:txBody>
      </p:sp>
      <p:sp>
        <p:nvSpPr>
          <p:cNvPr id="186" name="Google Shape;186;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dbec7a68a6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0" name="Google Shape;1020;gdbec7a68a6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Geothermal energy is heat from inside the Earth.</a:t>
            </a:r>
            <a:endParaRPr/>
          </a:p>
        </p:txBody>
      </p:sp>
      <p:sp>
        <p:nvSpPr>
          <p:cNvPr id="1021" name="Google Shape;1021;gdbec7a68a6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8" name="Google Shape;1028;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Now that we’ve reviewed, let’s learn about natural gas, which is another type of Earth’s energy resources.</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Feedback: Use clear and simple language when introducing today's content, this helps students understand what is expected.</a:t>
            </a:r>
            <a:endParaRPr/>
          </a:p>
        </p:txBody>
      </p:sp>
      <p:sp>
        <p:nvSpPr>
          <p:cNvPr id="1029" name="Google Shape;1029;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6" name="Google Shape;1036;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u="none"/>
              <a:t>Natural </a:t>
            </a:r>
            <a:r>
              <a:rPr lang="en-US"/>
              <a:t>g</a:t>
            </a:r>
            <a:r>
              <a:rPr lang="en-US" b="0" u="none"/>
              <a:t>as is gas made from fossils.</a:t>
            </a:r>
            <a:endParaRPr b="0" u="none"/>
          </a:p>
        </p:txBody>
      </p:sp>
      <p:sp>
        <p:nvSpPr>
          <p:cNvPr id="1037" name="Google Shape;1037;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dc0424b8e2_3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5" name="Google Shape;1045;gdc0424b8e2_3_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p:txBody>
      </p:sp>
      <p:sp>
        <p:nvSpPr>
          <p:cNvPr id="1046" name="Google Shape;1046;gdc0424b8e2_3_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dc0424b8e2_3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1" name="Google Shape;1051;gdc0424b8e2_3_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a:t>What is natural gas?</a:t>
            </a:r>
            <a:endParaRPr/>
          </a:p>
          <a:p>
            <a:pPr marL="0" marR="0" lvl="0" indent="0" algn="l" rtl="0">
              <a:lnSpc>
                <a:spcPct val="100000"/>
              </a:lnSpc>
              <a:spcBef>
                <a:spcPts val="0"/>
              </a:spcBef>
              <a:spcAft>
                <a:spcPts val="0"/>
              </a:spcAft>
              <a:buClr>
                <a:schemeClr val="dk1"/>
              </a:buClr>
              <a:buSzPts val="300"/>
              <a:buFont typeface="Calibri"/>
              <a:buNone/>
            </a:pPr>
            <a:endParaRPr/>
          </a:p>
          <a:p>
            <a:pPr marL="0" marR="0" lvl="0" indent="0" algn="l" rtl="0">
              <a:lnSpc>
                <a:spcPct val="100000"/>
              </a:lnSpc>
              <a:spcBef>
                <a:spcPts val="0"/>
              </a:spcBef>
              <a:spcAft>
                <a:spcPts val="0"/>
              </a:spcAft>
              <a:buClr>
                <a:schemeClr val="dk1"/>
              </a:buClr>
              <a:buSzPts val="300"/>
              <a:buFont typeface="Calibri"/>
              <a:buNone/>
            </a:pPr>
            <a:r>
              <a:rPr lang="en-US"/>
              <a:t>[Natural gas is gas made from fossils.]</a:t>
            </a:r>
            <a:endParaRPr/>
          </a:p>
        </p:txBody>
      </p:sp>
      <p:sp>
        <p:nvSpPr>
          <p:cNvPr id="1052" name="Google Shape;1052;gdc0424b8e2_3_43: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104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That is the basic definition, but there is a bit more you need to know. </a:t>
            </a:r>
            <a:endParaRPr/>
          </a:p>
        </p:txBody>
      </p:sp>
      <p:sp>
        <p:nvSpPr>
          <p:cNvPr id="1060" name="Google Shape;1060;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6" name="Google Shape;1066;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how geothermal energy and natural gas are related. Let’s think about how these terms are similar and different. </a:t>
            </a:r>
            <a:endParaRPr/>
          </a:p>
        </p:txBody>
      </p:sp>
      <p:sp>
        <p:nvSpPr>
          <p:cNvPr id="1067" name="Google Shape;1067;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 name="Google Shape;1076;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They are both found in nature. </a:t>
            </a:r>
            <a:endParaRPr/>
          </a:p>
        </p:txBody>
      </p:sp>
      <p:sp>
        <p:nvSpPr>
          <p:cNvPr id="1077" name="Google Shape;1077;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7" name="Google Shape;1087;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They are both found in nature, but they are not the same thing. There is a very important difference. </a:t>
            </a:r>
            <a:endParaRPr/>
          </a:p>
        </p:txBody>
      </p:sp>
      <p:sp>
        <p:nvSpPr>
          <p:cNvPr id="1088" name="Google Shape;1088;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Geothermal energy is clean. This means it does not need fossil fuels to be produced. This is a safer bet that using natural gas!</a:t>
            </a:r>
            <a:endParaRPr/>
          </a:p>
        </p:txBody>
      </p:sp>
      <p:sp>
        <p:nvSpPr>
          <p:cNvPr id="1099" name="Google Shape;1099;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Before we move on to our new vocabulary term, let’s review some other words &amp; concepts that you already learned and make sure you are firm in your understanding.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Feedback: It is important for students to review content from previous lessons that may be important to understanding this new content.</a:t>
            </a:r>
            <a:endParaRPr/>
          </a:p>
        </p:txBody>
      </p:sp>
      <p:sp>
        <p:nvSpPr>
          <p:cNvPr id="194" name="Google Shape;194;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2" name="Google Shape;1112;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Natural gas needs fossil fuels to be produced. This means it is NOT clean energy.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Comparison charts are a great way to help students differentiate between two terms.</a:t>
            </a:r>
            <a:endParaRPr/>
          </a:p>
        </p:txBody>
      </p:sp>
      <p:sp>
        <p:nvSpPr>
          <p:cNvPr id="1113" name="Google Shape;1113;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6" name="Google Shape;1126;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p:txBody>
      </p:sp>
      <p:sp>
        <p:nvSpPr>
          <p:cNvPr id="1127" name="Google Shape;1127;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2" name="Google Shape;1132;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natural gas made from?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b="0" u="none"/>
              <a:t>Natural </a:t>
            </a:r>
            <a:r>
              <a:rPr lang="en-US"/>
              <a:t>g</a:t>
            </a:r>
            <a:r>
              <a:rPr lang="en-US" b="0" u="none"/>
              <a:t>as is gas made from fossils.]</a:t>
            </a:r>
            <a:endParaRPr b="0" u="none"/>
          </a:p>
        </p:txBody>
      </p:sp>
      <p:sp>
        <p:nvSpPr>
          <p:cNvPr id="1133" name="Google Shape;1133;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0" name="Google Shape;1140;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are geothermal energy and natural gas similar?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[They are both found in nature.]</a:t>
            </a:r>
            <a:endParaRPr/>
          </a:p>
        </p:txBody>
      </p:sp>
      <p:sp>
        <p:nvSpPr>
          <p:cNvPr id="1141" name="Google Shape;1141;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0" name="Google Shape;1150;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Now, let’s look at an example of </a:t>
            </a:r>
            <a:r>
              <a:rPr lang="en-US" b="1"/>
              <a:t>natural gas</a:t>
            </a:r>
            <a:r>
              <a:rPr lang="en-US"/>
              <a:t>.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Feedback: When introducing examples, be sure to use clear and easy to understand language.</a:t>
            </a:r>
            <a:endParaRPr/>
          </a:p>
        </p:txBody>
      </p:sp>
      <p:sp>
        <p:nvSpPr>
          <p:cNvPr id="1151" name="Google Shape;1151;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7" name="Google Shape;1157;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Methane is part of natural gas. Gas stove tops use methane to cook with because the methane releases energy when you cook with it to heat your food, which is why it is considered one of Earth’s energy resources. </a:t>
            </a:r>
            <a:endParaRPr/>
          </a:p>
        </p:txBody>
      </p:sp>
      <p:sp>
        <p:nvSpPr>
          <p:cNvPr id="1158" name="Google Shape;1158;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6" name="Google Shape;1166;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Next, let’s talk about a non-example of </a:t>
            </a:r>
            <a:r>
              <a:rPr lang="en-US" b="1"/>
              <a:t>natural gas</a:t>
            </a:r>
            <a:r>
              <a:rPr lang="en-US"/>
              <a:t>.</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Feedback: Use explicit and clear explanations for the non-example, this is a great way to help students make sense of the new content.</a:t>
            </a:r>
            <a:endParaRPr/>
          </a:p>
        </p:txBody>
      </p:sp>
      <p:sp>
        <p:nvSpPr>
          <p:cNvPr id="1167" name="Google Shape;1167;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3" name="Google Shape;1173;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home is heated by geothermal energy. Remember geothermal energy comes from heat in the earth, so it is different than energy produced by natural gas. </a:t>
            </a:r>
            <a:endParaRPr/>
          </a:p>
        </p:txBody>
      </p:sp>
      <p:sp>
        <p:nvSpPr>
          <p:cNvPr id="1174" name="Google Shape;1174;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2" name="Google Shape;1182;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p:txBody>
      </p:sp>
      <p:sp>
        <p:nvSpPr>
          <p:cNvPr id="1183" name="Google Shape;1183;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True/False: Geothermal energy is the same as energy released from natural gas?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189" name="Google Shape;1189;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2: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a:t>A</a:t>
            </a:r>
            <a:r>
              <a:rPr lang="en-US" sz="1200" b="0" i="0" u="none" strike="noStrike" cap="none">
                <a:solidFill>
                  <a:schemeClr val="dk1"/>
                </a:solidFill>
                <a:latin typeface="Calibri"/>
                <a:ea typeface="Calibri"/>
                <a:cs typeface="Calibri"/>
                <a:sym typeface="Calibri"/>
              </a:rPr>
              <a:t> natural resource is anything found in nature.</a:t>
            </a:r>
            <a:endParaRPr/>
          </a:p>
        </p:txBody>
      </p:sp>
      <p:sp>
        <p:nvSpPr>
          <p:cNvPr id="200" name="Google Shape;200;p12: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dc0424b8e2_3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7" name="Google Shape;1197;gdc0424b8e2_3_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a:t>
            </a:r>
            <a:r>
              <a:rPr lang="en-US">
                <a:solidFill>
                  <a:srgbClr val="FF0000"/>
                </a:solidFill>
              </a:rPr>
              <a:t>False</a:t>
            </a:r>
            <a:r>
              <a:rPr lang="en-US"/>
              <a:t>: Geothermal energy is the same as energy released from natural gas?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[False: Geothermal energy comes from heat in the earth, but natural gas comes from fossils, which makes them different.]</a:t>
            </a:r>
            <a:endParaRPr/>
          </a:p>
        </p:txBody>
      </p:sp>
      <p:sp>
        <p:nvSpPr>
          <p:cNvPr id="1198" name="Google Shape;1198;gdc0424b8e2_3_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6" name="Google Shape;1206;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True/False: Methane is part of natural gas.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1207" name="Google Shape;1207;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dc0424b8e2_3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4" name="Google Shape;1214;gdc0424b8e2_3_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FF0000"/>
                </a:solidFill>
              </a:rPr>
              <a:t>True</a:t>
            </a:r>
            <a:r>
              <a:rPr lang="en-US"/>
              <a:t>/False: Methane is part of natural gas.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1215" name="Google Shape;1215;gdc0424b8e2_3_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2" name="Google Shape;1222;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natural gas made from?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b="0" u="none"/>
              <a:t>Natural </a:t>
            </a:r>
            <a:r>
              <a:rPr lang="en-US"/>
              <a:t>g</a:t>
            </a:r>
            <a:r>
              <a:rPr lang="en-US" b="0" u="none"/>
              <a:t>as is gas made from fossils.]</a:t>
            </a:r>
            <a:endParaRPr b="0" u="none"/>
          </a:p>
        </p:txBody>
      </p:sp>
      <p:sp>
        <p:nvSpPr>
          <p:cNvPr id="1223" name="Google Shape;1223;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0" name="Google Shape;1230;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are geothermal energy and natural gas similar?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[They are both found in nature.]</a:t>
            </a:r>
            <a:endParaRPr/>
          </a:p>
        </p:txBody>
      </p:sp>
      <p:sp>
        <p:nvSpPr>
          <p:cNvPr id="1231" name="Google Shape;1231;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0" name="Google Shape;1240;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are geothermal energy and natural gas different?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[Natural gas needs fossil fuels to be produced, but geothermal energy does not. This means natural gas is NOT clean energy.]</a:t>
            </a:r>
            <a:endParaRPr/>
          </a:p>
        </p:txBody>
      </p:sp>
      <p:sp>
        <p:nvSpPr>
          <p:cNvPr id="1241" name="Google Shape;1241;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4" name="Google Shape;1254;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Give an example of natural gas.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[Methane]</a:t>
            </a:r>
            <a:endParaRPr/>
          </a:p>
        </p:txBody>
      </p:sp>
      <p:sp>
        <p:nvSpPr>
          <p:cNvPr id="1255" name="Google Shape;1255;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2" name="Google Shape;1262;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So remember!</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1263" name="Google Shape;1263;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9" name="Google Shape;1269;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u="none"/>
              <a:t>Natural </a:t>
            </a:r>
            <a:r>
              <a:rPr lang="en-US"/>
              <a:t>g</a:t>
            </a:r>
            <a:r>
              <a:rPr lang="en-US" b="0" u="none"/>
              <a:t>as is gas made from fossils.</a:t>
            </a:r>
            <a:endParaRPr b="0" u="none"/>
          </a:p>
        </p:txBody>
      </p:sp>
      <p:sp>
        <p:nvSpPr>
          <p:cNvPr id="1270" name="Google Shape;1270;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dbec7a68a6_1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7" name="Google Shape;1277;gdbec7a68a6_1_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Students use an interactive computational model and real-world data to evaluate the environmental impact of extracting natural gas to generate electricity. Students explore some of the relative benefits of natural gas and some of the potential environmental costs of extracting natural gas.</a:t>
            </a:r>
            <a:endParaRPr/>
          </a:p>
        </p:txBody>
      </p:sp>
      <p:sp>
        <p:nvSpPr>
          <p:cNvPr id="1278" name="Google Shape;1278;gdbec7a68a6_1_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3: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…and used by humans.</a:t>
            </a:r>
            <a:endParaRPr/>
          </a:p>
        </p:txBody>
      </p:sp>
      <p:sp>
        <p:nvSpPr>
          <p:cNvPr id="208" name="Google Shape;208;p13: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7" name="Google Shape;1287;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b="1"/>
          </a:p>
          <a:p>
            <a:pPr marL="0" lvl="0" indent="0" algn="l" rtl="0">
              <a:lnSpc>
                <a:spcPct val="100000"/>
              </a:lnSpc>
              <a:spcBef>
                <a:spcPts val="0"/>
              </a:spcBef>
              <a:spcAft>
                <a:spcPts val="0"/>
              </a:spcAft>
              <a:buClr>
                <a:schemeClr val="dk1"/>
              </a:buClr>
              <a:buSzPts val="1200"/>
              <a:buFont typeface="Calibri"/>
              <a:buNone/>
            </a:pPr>
            <a:endParaRPr/>
          </a:p>
        </p:txBody>
      </p:sp>
      <p:sp>
        <p:nvSpPr>
          <p:cNvPr id="1288" name="Google Shape;1288;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7" name="Google Shape;1297;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Thanks for watching, and please continue watching CAPs available from this website.  </a:t>
            </a:r>
            <a:endParaRPr/>
          </a:p>
        </p:txBody>
      </p:sp>
      <p:sp>
        <p:nvSpPr>
          <p:cNvPr id="1298" name="Google Shape;1298;p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2" name="Google Shape;1312;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313" name="Google Shape;1313;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2" name="Google Shape;1342;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200"/>
              <a:t>Today, we will learn about efficiency. </a:t>
            </a:r>
            <a:endParaRPr sz="1200"/>
          </a:p>
        </p:txBody>
      </p:sp>
      <p:sp>
        <p:nvSpPr>
          <p:cNvPr id="1343" name="Google Shape;1343;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2" name="Google Shape;1352;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Our “big question” is: </a:t>
            </a:r>
            <a:r>
              <a:rPr lang="en-US" b="1"/>
              <a:t>Compare and contrast two types of Earth’s energy resource and explain why knowing how to determine efficiency is important. </a:t>
            </a:r>
            <a:r>
              <a:rPr lang="en-US" b="0"/>
              <a:t>[Pause and illicit predictions from students.]</a:t>
            </a:r>
            <a:endParaRPr/>
          </a:p>
          <a:p>
            <a:pPr marL="0" lvl="0" indent="0" algn="l" rtl="0">
              <a:lnSpc>
                <a:spcPct val="100000"/>
              </a:lnSpc>
              <a:spcBef>
                <a:spcPts val="0"/>
              </a:spcBef>
              <a:spcAft>
                <a:spcPts val="0"/>
              </a:spcAft>
              <a:buClr>
                <a:schemeClr val="dk1"/>
              </a:buClr>
              <a:buSzPts val="1200"/>
              <a:buFont typeface="Calibri"/>
              <a:buNone/>
            </a:pPr>
            <a:endParaRPr b="0"/>
          </a:p>
          <a:p>
            <a:pPr marL="0" lvl="0" indent="0" algn="l" rtl="0">
              <a:lnSpc>
                <a:spcPct val="100000"/>
              </a:lnSpc>
              <a:spcBef>
                <a:spcPts val="0"/>
              </a:spcBef>
              <a:spcAft>
                <a:spcPts val="0"/>
              </a:spcAft>
              <a:buClr>
                <a:schemeClr val="dk1"/>
              </a:buClr>
              <a:buSzPts val="1200"/>
              <a:buFont typeface="Calibri"/>
              <a:buNone/>
            </a:pPr>
            <a:r>
              <a:rPr lang="en-US" b="0"/>
              <a:t>Today we are learning about efficiency. How do you think learning about efficiency will change our hypotheses? </a:t>
            </a:r>
            <a:endParaRPr/>
          </a:p>
        </p:txBody>
      </p:sp>
      <p:sp>
        <p:nvSpPr>
          <p:cNvPr id="1353" name="Google Shape;1353;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dbec7a68a6_1_2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2" name="Google Shape;1362;gdbec7a68a6_1_2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Let’s do a quick demonstration that will help get our brains ready to think about efficiency and how it relates to our big question.</a:t>
            </a:r>
            <a:endParaRPr/>
          </a:p>
        </p:txBody>
      </p:sp>
      <p:sp>
        <p:nvSpPr>
          <p:cNvPr id="1363" name="Google Shape;1363;gdbec7a68a6_1_2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1" name="Google Shape;1371;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Now, let’s pause for a moment to check your understanding.</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Feedback: Provide your students with plenty of opportunities to demonstrate their understanding through questions and other opportunities to respond throughout the demonstration. This is so important for ensuring that your students are grasping this new skill.</a:t>
            </a:r>
            <a:endParaRPr/>
          </a:p>
        </p:txBody>
      </p:sp>
      <p:sp>
        <p:nvSpPr>
          <p:cNvPr id="1372" name="Google Shape;1372;p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dbec7a68a6_1_2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dbec7a68a6_1_2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Which light bulb is more energy efficient? Explain.</a:t>
            </a:r>
            <a:endParaRPr/>
          </a:p>
        </p:txBody>
      </p:sp>
      <p:sp>
        <p:nvSpPr>
          <p:cNvPr id="1378" name="Google Shape;1378;gdbec7a68a6_1_26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5" name="Google Shape;1385;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Before we move on to our new vocabulary term, let’s review some other words &amp; concepts that you already learned and make sure you are firm in your understanding. </a:t>
            </a:r>
            <a:endParaRPr/>
          </a:p>
        </p:txBody>
      </p:sp>
      <p:sp>
        <p:nvSpPr>
          <p:cNvPr id="1386" name="Google Shape;1386;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4: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a:t>T</a:t>
            </a:r>
            <a:r>
              <a:rPr lang="en-US" sz="1200" b="0" i="0" u="none" strike="noStrike" cap="none">
                <a:solidFill>
                  <a:schemeClr val="dk1"/>
                </a:solidFill>
                <a:latin typeface="Calibri"/>
                <a:ea typeface="Calibri"/>
                <a:cs typeface="Calibri"/>
                <a:sym typeface="Calibri"/>
              </a:rPr>
              <a:t>here are two types of natural resources, renewable and nonrenewable. </a:t>
            </a:r>
            <a:endParaRPr/>
          </a:p>
        </p:txBody>
      </p:sp>
      <p:sp>
        <p:nvSpPr>
          <p:cNvPr id="218" name="Google Shape;218;p14: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dbec7a68a6_1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1" name="Google Shape;1391;gdbec7a68a6_1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a:t>A</a:t>
            </a:r>
            <a:r>
              <a:rPr lang="en-US" sz="1200" b="0" i="0" u="none" strike="noStrike" cap="none">
                <a:solidFill>
                  <a:schemeClr val="dk1"/>
                </a:solidFill>
                <a:latin typeface="Calibri"/>
                <a:ea typeface="Calibri"/>
                <a:cs typeface="Calibri"/>
                <a:sym typeface="Calibri"/>
              </a:rPr>
              <a:t> natural resource is anything found in nature</a:t>
            </a:r>
            <a:endParaRPr/>
          </a:p>
        </p:txBody>
      </p:sp>
      <p:sp>
        <p:nvSpPr>
          <p:cNvPr id="1392" name="Google Shape;1392;gdbec7a68a6_1_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dbec7a68a6_1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9" name="Google Shape;1399;gdbec7a68a6_1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…and used by humans.</a:t>
            </a:r>
            <a:endParaRPr/>
          </a:p>
        </p:txBody>
      </p:sp>
      <p:sp>
        <p:nvSpPr>
          <p:cNvPr id="1400" name="Google Shape;1400;gdbec7a68a6_1_1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141</a:t>
            </a:fld>
            <a:endParaRPr sz="1200">
              <a:solidFill>
                <a:schemeClr val="dk1"/>
              </a:solidFill>
              <a:latin typeface="Calibri"/>
              <a:ea typeface="Calibri"/>
              <a:cs typeface="Calibri"/>
              <a:sym typeface="Calibri"/>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dbec7a68a6_1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9" name="Google Shape;1409;gdbec7a68a6_1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a:t>T</a:t>
            </a:r>
            <a:r>
              <a:rPr lang="en-US" sz="1200" b="0" i="0" u="none" strike="noStrike" cap="none">
                <a:solidFill>
                  <a:schemeClr val="dk1"/>
                </a:solidFill>
                <a:latin typeface="Calibri"/>
                <a:ea typeface="Calibri"/>
                <a:cs typeface="Calibri"/>
                <a:sym typeface="Calibri"/>
              </a:rPr>
              <a:t>here are two types of natural resources, renewable and nonrenewable. </a:t>
            </a:r>
            <a:endParaRPr/>
          </a:p>
        </p:txBody>
      </p:sp>
      <p:sp>
        <p:nvSpPr>
          <p:cNvPr id="1410" name="Google Shape;1410;gdbec7a68a6_1_25: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142</a:t>
            </a:fld>
            <a:endParaRPr sz="1200">
              <a:solidFill>
                <a:schemeClr val="dk1"/>
              </a:solidFill>
              <a:latin typeface="Calibri"/>
              <a:ea typeface="Calibri"/>
              <a:cs typeface="Calibri"/>
              <a:sym typeface="Calibri"/>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dbec7a68a6_1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0" name="Google Shape;1420;gdbec7a68a6_1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Nonrenewable resources cannot be replaced quickly. They take millions of years to be replaced. Some of them cannot be replaced at all! </a:t>
            </a:r>
            <a:endParaRPr sz="1200" b="0" i="0" u="none" strike="noStrike" cap="none">
              <a:solidFill>
                <a:schemeClr val="dk1"/>
              </a:solidFill>
              <a:latin typeface="Calibri"/>
              <a:ea typeface="Calibri"/>
              <a:cs typeface="Calibri"/>
              <a:sym typeface="Calibri"/>
            </a:endParaRPr>
          </a:p>
        </p:txBody>
      </p:sp>
      <p:sp>
        <p:nvSpPr>
          <p:cNvPr id="1421" name="Google Shape;1421;gdbec7a68a6_1_35: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143</a:t>
            </a:fld>
            <a:endParaRPr sz="1200">
              <a:solidFill>
                <a:schemeClr val="dk1"/>
              </a:solidFill>
              <a:latin typeface="Calibri"/>
              <a:ea typeface="Calibri"/>
              <a:cs typeface="Calibri"/>
              <a:sym typeface="Calibri"/>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dbec7a68a6_1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1" name="Google Shape;1431;gdbec7a68a6_1_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Renewable resources can be replaced quickly.</a:t>
            </a:r>
            <a:endParaRPr/>
          </a:p>
        </p:txBody>
      </p:sp>
      <p:sp>
        <p:nvSpPr>
          <p:cNvPr id="1432" name="Google Shape;1432;gdbec7a68a6_1_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gdbec7a68a6_1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2" name="Google Shape;1442;gdbec7a68a6_1_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Earth’s energy resources come from the earth.</a:t>
            </a:r>
            <a:endParaRPr/>
          </a:p>
          <a:p>
            <a:pPr marL="0" lvl="0" indent="0" algn="l" rtl="0">
              <a:lnSpc>
                <a:spcPct val="100000"/>
              </a:lnSpc>
              <a:spcBef>
                <a:spcPts val="0"/>
              </a:spcBef>
              <a:spcAft>
                <a:spcPts val="0"/>
              </a:spcAft>
              <a:buSzPts val="1400"/>
              <a:buNone/>
            </a:pPr>
            <a:endParaRPr/>
          </a:p>
        </p:txBody>
      </p:sp>
      <p:sp>
        <p:nvSpPr>
          <p:cNvPr id="1443" name="Google Shape;1443;gdbec7a68a6_1_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145</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dbec7a68a6_1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1" name="Google Shape;1451;gdbec7a68a6_1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Resources are sources of wealth such as land, water, and forests. Today, we will be learning about different types of Earth’s energy resources. </a:t>
            </a:r>
            <a:endParaRPr/>
          </a:p>
        </p:txBody>
      </p:sp>
      <p:sp>
        <p:nvSpPr>
          <p:cNvPr id="1452" name="Google Shape;1452;gdbec7a68a6_1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146</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gdbec7a68a6_1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0" name="Google Shape;1460;gdbec7a68a6_1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Geothermal energy is heat from inside the Earth.</a:t>
            </a:r>
            <a:endParaRPr/>
          </a:p>
        </p:txBody>
      </p:sp>
      <p:sp>
        <p:nvSpPr>
          <p:cNvPr id="1461" name="Google Shape;1461;gdbec7a68a6_1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147</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p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8" name="Google Shape;1468;p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u="none"/>
              <a:t>Natural </a:t>
            </a:r>
            <a:r>
              <a:rPr lang="en-US"/>
              <a:t>g</a:t>
            </a:r>
            <a:r>
              <a:rPr lang="en-US" b="0" u="none"/>
              <a:t>as is gas made from fossils.</a:t>
            </a:r>
            <a:endParaRPr b="0" u="none"/>
          </a:p>
        </p:txBody>
      </p:sp>
      <p:sp>
        <p:nvSpPr>
          <p:cNvPr id="1469" name="Google Shape;1469;p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148</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p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6" name="Google Shape;1476;p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p:txBody>
      </p:sp>
      <p:sp>
        <p:nvSpPr>
          <p:cNvPr id="1477" name="Google Shape;1477;p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149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5: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Nonrenewable resources cannot be replaced quickly. They take millions of years to be replaced. Some of them cannot be replaced at all! </a:t>
            </a:r>
            <a:endParaRPr sz="1200" b="0" i="0" u="none" strike="noStrike" cap="none">
              <a:solidFill>
                <a:schemeClr val="dk1"/>
              </a:solidFill>
              <a:latin typeface="Calibri"/>
              <a:ea typeface="Calibri"/>
              <a:cs typeface="Calibri"/>
              <a:sym typeface="Calibri"/>
            </a:endParaRPr>
          </a:p>
        </p:txBody>
      </p:sp>
      <p:sp>
        <p:nvSpPr>
          <p:cNvPr id="229" name="Google Shape;229;p15: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gdbec7a68a6_1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2" name="Google Shape;1482;gdbec7a68a6_1_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a:t>What are natural resources?</a:t>
            </a:r>
            <a:endParaRPr/>
          </a:p>
          <a:p>
            <a:pPr marL="0" marR="0" lvl="0" indent="0" algn="l" rtl="0">
              <a:lnSpc>
                <a:spcPct val="100000"/>
              </a:lnSpc>
              <a:spcBef>
                <a:spcPts val="0"/>
              </a:spcBef>
              <a:spcAft>
                <a:spcPts val="0"/>
              </a:spcAft>
              <a:buClr>
                <a:schemeClr val="dk1"/>
              </a:buClr>
              <a:buSzPts val="300"/>
              <a:buFont typeface="Calibri"/>
              <a:buNone/>
            </a:pPr>
            <a:endParaRPr/>
          </a:p>
          <a:p>
            <a:pPr marL="0" marR="0" lvl="0" indent="0" algn="l" rtl="0">
              <a:lnSpc>
                <a:spcPct val="100000"/>
              </a:lnSpc>
              <a:spcBef>
                <a:spcPts val="0"/>
              </a:spcBef>
              <a:spcAft>
                <a:spcPts val="0"/>
              </a:spcAft>
              <a:buClr>
                <a:schemeClr val="dk1"/>
              </a:buClr>
              <a:buSzPts val="300"/>
              <a:buFont typeface="Calibri"/>
              <a:buNone/>
            </a:pPr>
            <a:r>
              <a:rPr lang="en-US"/>
              <a:t>[A</a:t>
            </a:r>
            <a:r>
              <a:rPr lang="en-US" sz="1200" b="0" i="0" u="none" strike="noStrike" cap="none">
                <a:solidFill>
                  <a:schemeClr val="dk1"/>
                </a:solidFill>
                <a:latin typeface="Calibri"/>
                <a:ea typeface="Calibri"/>
                <a:cs typeface="Calibri"/>
                <a:sym typeface="Calibri"/>
              </a:rPr>
              <a:t> natural resource is anything found in nature</a:t>
            </a:r>
            <a:r>
              <a:rPr lang="en-US"/>
              <a:t> and used by humans.]</a:t>
            </a:r>
            <a:endParaRPr/>
          </a:p>
        </p:txBody>
      </p:sp>
      <p:sp>
        <p:nvSpPr>
          <p:cNvPr id="1483" name="Google Shape;1483;gdbec7a68a6_1_7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dbec7a68a6_1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0" name="Google Shape;1490;gdbec7a68a6_1_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a:t>Give an example of how we use natural resources.</a:t>
            </a:r>
            <a:endParaRPr/>
          </a:p>
        </p:txBody>
      </p:sp>
      <p:sp>
        <p:nvSpPr>
          <p:cNvPr id="1491" name="Google Shape;1491;gdbec7a68a6_1_85: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151</a:t>
            </a:fld>
            <a:endParaRPr sz="1200">
              <a:solidFill>
                <a:schemeClr val="dk1"/>
              </a:solidFill>
              <a:latin typeface="Calibri"/>
              <a:ea typeface="Calibri"/>
              <a:cs typeface="Calibri"/>
              <a:sym typeface="Calibri"/>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dbec7a68a6_1_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0" name="Google Shape;1500;gdbec7a68a6_1_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a:t>What are the two types of natural resources?</a:t>
            </a:r>
            <a:endParaRPr/>
          </a:p>
          <a:p>
            <a:pPr marL="0" marR="0" lvl="0" indent="0" algn="l" rtl="0">
              <a:lnSpc>
                <a:spcPct val="100000"/>
              </a:lnSpc>
              <a:spcBef>
                <a:spcPts val="0"/>
              </a:spcBef>
              <a:spcAft>
                <a:spcPts val="0"/>
              </a:spcAft>
              <a:buClr>
                <a:schemeClr val="dk1"/>
              </a:buClr>
              <a:buSzPts val="300"/>
              <a:buFont typeface="Calibri"/>
              <a:buNone/>
            </a:pPr>
            <a:endParaRPr/>
          </a:p>
          <a:p>
            <a:pPr marL="0" marR="0" lvl="0" indent="0" algn="l" rtl="0">
              <a:lnSpc>
                <a:spcPct val="100000"/>
              </a:lnSpc>
              <a:spcBef>
                <a:spcPts val="0"/>
              </a:spcBef>
              <a:spcAft>
                <a:spcPts val="0"/>
              </a:spcAft>
              <a:buClr>
                <a:schemeClr val="dk1"/>
              </a:buClr>
              <a:buSzPts val="300"/>
              <a:buFont typeface="Calibri"/>
              <a:buNone/>
            </a:pPr>
            <a:r>
              <a:rPr lang="en-US"/>
              <a:t>[T</a:t>
            </a:r>
            <a:r>
              <a:rPr lang="en-US" sz="1200" b="0" i="0" u="none" strike="noStrike" cap="none">
                <a:solidFill>
                  <a:schemeClr val="dk1"/>
                </a:solidFill>
                <a:latin typeface="Calibri"/>
                <a:ea typeface="Calibri"/>
                <a:cs typeface="Calibri"/>
                <a:sym typeface="Calibri"/>
              </a:rPr>
              <a:t>here are two types of natural resources, </a:t>
            </a:r>
            <a:r>
              <a:rPr lang="en-US" sz="1200" b="1" i="0" u="none" strike="noStrike" cap="none">
                <a:solidFill>
                  <a:schemeClr val="dk1"/>
                </a:solidFill>
                <a:latin typeface="Calibri"/>
                <a:ea typeface="Calibri"/>
                <a:cs typeface="Calibri"/>
                <a:sym typeface="Calibri"/>
              </a:rPr>
              <a:t>renewable and nonrenewable.</a:t>
            </a:r>
            <a:r>
              <a:rPr lang="en-US"/>
              <a:t>]</a:t>
            </a:r>
            <a:endParaRPr/>
          </a:p>
        </p:txBody>
      </p:sp>
      <p:sp>
        <p:nvSpPr>
          <p:cNvPr id="1501" name="Google Shape;1501;gdbec7a68a6_1_94: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152</a:t>
            </a:fld>
            <a:endParaRPr sz="1200">
              <a:solidFill>
                <a:schemeClr val="dk1"/>
              </a:solidFill>
              <a:latin typeface="Calibri"/>
              <a:ea typeface="Calibri"/>
              <a:cs typeface="Calibri"/>
              <a:sym typeface="Calibri"/>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dbec7a68a6_1_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3" name="Google Shape;1513;gdbec7a68a6_1_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a:t>Can non renewable resources be replaced quickly? Explain your answer.</a:t>
            </a:r>
            <a:endParaRPr/>
          </a:p>
          <a:p>
            <a:pPr marL="0" marR="0" lvl="0" indent="0" algn="l" rtl="0">
              <a:lnSpc>
                <a:spcPct val="100000"/>
              </a:lnSpc>
              <a:spcBef>
                <a:spcPts val="0"/>
              </a:spcBef>
              <a:spcAft>
                <a:spcPts val="0"/>
              </a:spcAft>
              <a:buClr>
                <a:schemeClr val="dk1"/>
              </a:buClr>
              <a:buSzPts val="300"/>
              <a:buFont typeface="Calibri"/>
              <a:buNone/>
            </a:pPr>
            <a:endParaRPr/>
          </a:p>
          <a:p>
            <a:pPr marL="0" marR="0" lvl="0" indent="0" algn="l" rtl="0">
              <a:lnSpc>
                <a:spcPct val="100000"/>
              </a:lnSpc>
              <a:spcBef>
                <a:spcPts val="0"/>
              </a:spcBef>
              <a:spcAft>
                <a:spcPts val="0"/>
              </a:spcAft>
              <a:buClr>
                <a:schemeClr val="dk1"/>
              </a:buClr>
              <a:buSzPts val="300"/>
              <a:buFont typeface="Calibri"/>
              <a:buNone/>
            </a:pPr>
            <a:r>
              <a:rPr lang="en-US"/>
              <a:t>[</a:t>
            </a:r>
            <a:r>
              <a:rPr lang="en-US" sz="1200" b="0" i="0" u="none" strike="noStrike" cap="none">
                <a:solidFill>
                  <a:schemeClr val="dk1"/>
                </a:solidFill>
                <a:latin typeface="Calibri"/>
                <a:ea typeface="Calibri"/>
                <a:cs typeface="Calibri"/>
                <a:sym typeface="Calibri"/>
              </a:rPr>
              <a:t>Nonrenewable resources cannot be replaced quickly. They take millions of years to be replaced. Some of them cannot be replaced at all!</a:t>
            </a:r>
            <a:r>
              <a:rPr lang="en-US"/>
              <a:t>]</a:t>
            </a:r>
            <a:endParaRPr sz="1200" b="0" i="0" u="none" strike="noStrike" cap="none">
              <a:solidFill>
                <a:schemeClr val="dk1"/>
              </a:solidFill>
              <a:latin typeface="Calibri"/>
              <a:ea typeface="Calibri"/>
              <a:cs typeface="Calibri"/>
              <a:sym typeface="Calibri"/>
            </a:endParaRPr>
          </a:p>
        </p:txBody>
      </p:sp>
      <p:sp>
        <p:nvSpPr>
          <p:cNvPr id="1514" name="Google Shape;1514;gdbec7a68a6_1_10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153</a:t>
            </a:fld>
            <a:endParaRPr sz="1200">
              <a:solidFill>
                <a:schemeClr val="dk1"/>
              </a:solidFill>
              <a:latin typeface="Calibri"/>
              <a:ea typeface="Calibri"/>
              <a:cs typeface="Calibri"/>
              <a:sym typeface="Calibri"/>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dbec7a68a6_1_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6" name="Google Shape;1526;gdbec7a68a6_1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True/False: Renewable resources can’t be replaced quickly.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27" name="Google Shape;1527;gdbec7a68a6_1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154</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gdc0424b8e2_3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9" name="Google Shape;1539;gdc0424b8e2_3_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a:t>
            </a:r>
            <a:r>
              <a:rPr lang="en-US">
                <a:solidFill>
                  <a:srgbClr val="FF0000"/>
                </a:solidFill>
              </a:rPr>
              <a:t>False</a:t>
            </a:r>
            <a:r>
              <a:rPr lang="en-US"/>
              <a:t>: Renewable resources can’t be replaced quickly.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[False: Renewable resources can be replaced quickly.]</a:t>
            </a:r>
            <a:endParaRPr/>
          </a:p>
        </p:txBody>
      </p:sp>
      <p:sp>
        <p:nvSpPr>
          <p:cNvPr id="1540" name="Google Shape;1540;gdc0424b8e2_3_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155</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dbec7a68a6_1_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2" name="Google Shape;1552;gdbec7a68a6_1_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Where do Earth’s energy resources come from?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[Earth’s energy resources come from the Earth.]</a:t>
            </a:r>
            <a:endParaRPr/>
          </a:p>
          <a:p>
            <a:pPr marL="0" lvl="0" indent="0" algn="l" rtl="0">
              <a:lnSpc>
                <a:spcPct val="100000"/>
              </a:lnSpc>
              <a:spcBef>
                <a:spcPts val="0"/>
              </a:spcBef>
              <a:spcAft>
                <a:spcPts val="0"/>
              </a:spcAft>
              <a:buSzPts val="1400"/>
              <a:buNone/>
            </a:pPr>
            <a:endParaRPr/>
          </a:p>
        </p:txBody>
      </p:sp>
      <p:sp>
        <p:nvSpPr>
          <p:cNvPr id="1553" name="Google Shape;1553;gdbec7a68a6_1_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156</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dbec7a68a6_1_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0" name="Google Shape;1560;gdbec7a68a6_1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resources?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[Resources are sources of wealth such as land, water, and forests.]</a:t>
            </a:r>
            <a:endParaRPr/>
          </a:p>
        </p:txBody>
      </p:sp>
      <p:sp>
        <p:nvSpPr>
          <p:cNvPr id="1561" name="Google Shape;1561;gdbec7a68a6_1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157</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gdbec7a68a6_1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8" name="Google Shape;1568;gdbec7a68a6_1_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______ is heat from inside the Earth.</a:t>
            </a:r>
            <a:endParaRPr/>
          </a:p>
        </p:txBody>
      </p:sp>
      <p:sp>
        <p:nvSpPr>
          <p:cNvPr id="1569" name="Google Shape;1569;gdbec7a68a6_1_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158</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dbec7a68a6_1_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6" name="Google Shape;1576;gdbec7a68a6_1_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rgbClr val="FF0000"/>
                </a:solidFill>
              </a:rPr>
              <a:t>Geothermal energy</a:t>
            </a:r>
            <a:r>
              <a:rPr lang="en-US"/>
              <a:t> is heat from inside the Earth.</a:t>
            </a:r>
            <a:endParaRPr/>
          </a:p>
        </p:txBody>
      </p:sp>
      <p:sp>
        <p:nvSpPr>
          <p:cNvPr id="1577" name="Google Shape;1577;gdbec7a68a6_1_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Renewable resources can be replaced quickly.</a:t>
            </a:r>
            <a:endParaRPr/>
          </a:p>
        </p:txBody>
      </p:sp>
      <p:sp>
        <p:nvSpPr>
          <p:cNvPr id="240" name="Google Shape;240;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p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4" name="Google Shape;1584;p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natural gas made from?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b="0" u="none"/>
              <a:t>Natural </a:t>
            </a:r>
            <a:r>
              <a:rPr lang="en-US"/>
              <a:t>g</a:t>
            </a:r>
            <a:r>
              <a:rPr lang="en-US" b="0" u="none"/>
              <a:t>as is gas made</a:t>
            </a:r>
            <a:r>
              <a:rPr lang="en-US" u="none"/>
              <a:t> from fossils.]</a:t>
            </a:r>
            <a:endParaRPr u="none"/>
          </a:p>
        </p:txBody>
      </p:sp>
      <p:sp>
        <p:nvSpPr>
          <p:cNvPr id="1585" name="Google Shape;1585;p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160</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p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2" name="Google Shape;1592;p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Now that we’ve reviewed, let’s define our new term, efficiency.</a:t>
            </a:r>
            <a:endParaRPr/>
          </a:p>
        </p:txBody>
      </p:sp>
      <p:sp>
        <p:nvSpPr>
          <p:cNvPr id="1593" name="Google Shape;1593;p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161</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8"/>
        <p:cNvGrpSpPr/>
        <p:nvPr/>
      </p:nvGrpSpPr>
      <p:grpSpPr>
        <a:xfrm>
          <a:off x="0" y="0"/>
          <a:ext cx="0" cy="0"/>
          <a:chOff x="0" y="0"/>
          <a:chExt cx="0" cy="0"/>
        </a:xfrm>
      </p:grpSpPr>
      <p:sp>
        <p:nvSpPr>
          <p:cNvPr id="1599" name="Google Shape;1599;p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0" name="Google Shape;1600;p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u="none"/>
              <a:t>Efficiency is the amount of usable energy compared to potential total energy.</a:t>
            </a:r>
            <a:endParaRPr b="0" i="0" u="none"/>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Using clear language can take make formal more complicated definitions a little easier for students to understand.</a:t>
            </a:r>
            <a:endParaRPr/>
          </a:p>
        </p:txBody>
      </p:sp>
      <p:sp>
        <p:nvSpPr>
          <p:cNvPr id="1601" name="Google Shape;1601;p1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162</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gdc0424b8e2_3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9" name="Google Shape;1609;gdc0424b8e2_3_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p:txBody>
      </p:sp>
      <p:sp>
        <p:nvSpPr>
          <p:cNvPr id="1610" name="Google Shape;1610;gdc0424b8e2_3_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163</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gdc0424b8e2_3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5" name="Google Shape;1615;gdc0424b8e2_3_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a:t>What is efficiency?</a:t>
            </a:r>
            <a:endParaRPr/>
          </a:p>
          <a:p>
            <a:pPr marL="0" marR="0" lvl="0" indent="0" algn="l" rtl="0">
              <a:lnSpc>
                <a:spcPct val="100000"/>
              </a:lnSpc>
              <a:spcBef>
                <a:spcPts val="0"/>
              </a:spcBef>
              <a:spcAft>
                <a:spcPts val="0"/>
              </a:spcAft>
              <a:buClr>
                <a:schemeClr val="dk1"/>
              </a:buClr>
              <a:buSzPts val="300"/>
              <a:buFont typeface="Calibri"/>
              <a:buNone/>
            </a:pPr>
            <a:endParaRPr/>
          </a:p>
          <a:p>
            <a:pPr marL="0" marR="0" lvl="0" indent="0" algn="l" rtl="0">
              <a:lnSpc>
                <a:spcPct val="100000"/>
              </a:lnSpc>
              <a:spcBef>
                <a:spcPts val="0"/>
              </a:spcBef>
              <a:spcAft>
                <a:spcPts val="0"/>
              </a:spcAft>
              <a:buClr>
                <a:schemeClr val="dk1"/>
              </a:buClr>
              <a:buSzPts val="300"/>
              <a:buFont typeface="Calibri"/>
              <a:buNone/>
            </a:pPr>
            <a:r>
              <a:rPr lang="en-US"/>
              <a:t>[Efficiency is the amount of usable energy compared to the potential total energy.]</a:t>
            </a:r>
            <a:endParaRPr/>
          </a:p>
        </p:txBody>
      </p:sp>
      <p:sp>
        <p:nvSpPr>
          <p:cNvPr id="1616" name="Google Shape;1616;gdc0424b8e2_3_8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164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p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3" name="Google Shape;1623;p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That is the basic definition, but there is a bit more you need to know. </a:t>
            </a:r>
            <a:endParaRPr/>
          </a:p>
        </p:txBody>
      </p:sp>
      <p:sp>
        <p:nvSpPr>
          <p:cNvPr id="1624" name="Google Shape;1624;p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165</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p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0" name="Google Shape;1630;p1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100% efficiency means that the total potential energy produced is equal to the total energy produced. </a:t>
            </a:r>
            <a:endParaRPr/>
          </a:p>
        </p:txBody>
      </p:sp>
      <p:sp>
        <p:nvSpPr>
          <p:cNvPr id="1631" name="Google Shape;1631;p1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166</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p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7" name="Google Shape;1637;p1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Meaning that if you expected to make 4 ears of corn then you created 4 ears of corn. You had 100% efficiency. </a:t>
            </a:r>
            <a:endParaRPr/>
          </a:p>
        </p:txBody>
      </p:sp>
      <p:sp>
        <p:nvSpPr>
          <p:cNvPr id="1638" name="Google Shape;1638;p1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167</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p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5" name="Google Shape;1645;p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But if you thought you were creating 4 ears of corn but only made 3 ears of corn, then you have a 75% efficiency because you produced 3/4</a:t>
            </a:r>
            <a:r>
              <a:rPr lang="en-US" baseline="30000"/>
              <a:t>th</a:t>
            </a:r>
            <a:r>
              <a:rPr lang="en-US"/>
              <a:t> of what you expected. The same principles can be applied to energy.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Analogies can be tricky, you were able to use relevant analogies during your course instructions to help students get familiar with the concepts.</a:t>
            </a:r>
            <a:endParaRPr/>
          </a:p>
        </p:txBody>
      </p:sp>
      <p:sp>
        <p:nvSpPr>
          <p:cNvPr id="1646" name="Google Shape;1646;p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168</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p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6" name="Google Shape;1656;p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formula for efficiency is </a:t>
            </a:r>
            <a:r>
              <a:rPr lang="en-US" sz="1200"/>
              <a:t>Efficiency = Actual/Expected x 100%</a:t>
            </a:r>
            <a:endParaRPr/>
          </a:p>
          <a:p>
            <a:pPr marL="0" lvl="0" indent="0" algn="l" rtl="0">
              <a:lnSpc>
                <a:spcPct val="100000"/>
              </a:lnSpc>
              <a:spcBef>
                <a:spcPts val="0"/>
              </a:spcBef>
              <a:spcAft>
                <a:spcPts val="0"/>
              </a:spcAft>
              <a:buSzPts val="1400"/>
              <a:buNone/>
            </a:pPr>
            <a:endParaRPr/>
          </a:p>
        </p:txBody>
      </p:sp>
      <p:sp>
        <p:nvSpPr>
          <p:cNvPr id="1657" name="Google Shape;1657;p1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Feedback: Monitoring understanding during review is an important step before moving on to new material.</a:t>
            </a:r>
            <a:endParaRPr/>
          </a:p>
        </p:txBody>
      </p:sp>
      <p:sp>
        <p:nvSpPr>
          <p:cNvPr id="251" name="Google Shape;25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17</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Google Shape;1662;p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3" name="Google Shape;1663;p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p:txBody>
      </p:sp>
      <p:sp>
        <p:nvSpPr>
          <p:cNvPr id="1664" name="Google Shape;1664;p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170</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p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9" name="Google Shape;1669;p1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efficiency?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b="0" i="0" u="none"/>
              <a:t>Efficiency is the amount of usable energy compared to potential total energy.]</a:t>
            </a:r>
            <a:endParaRPr/>
          </a:p>
        </p:txBody>
      </p:sp>
      <p:sp>
        <p:nvSpPr>
          <p:cNvPr id="1670" name="Google Shape;1670;p1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171</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p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7" name="Google Shape;1677;p1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does it mean if something has 100% efficiency?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[100% efficiency means that the total potential energy produced is equal to the total energy produced.]</a:t>
            </a:r>
            <a:endParaRPr/>
          </a:p>
        </p:txBody>
      </p:sp>
      <p:sp>
        <p:nvSpPr>
          <p:cNvPr id="1678" name="Google Shape;1678;p1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172</a:t>
            </a:fld>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p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5" name="Google Shape;1685;p1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formula for efficiency?</a:t>
            </a:r>
            <a:endParaRPr/>
          </a:p>
        </p:txBody>
      </p:sp>
      <p:sp>
        <p:nvSpPr>
          <p:cNvPr id="1686" name="Google Shape;1686;p1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173</a:t>
            </a:fld>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gdbec7a68a6_1_1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3" name="Google Shape;1693;gdbec7a68a6_1_1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formula for efficiency?</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[The formula for efficiency is </a:t>
            </a:r>
            <a:r>
              <a:rPr lang="en-US" sz="1200"/>
              <a:t>Efficiency = Actual/Expected x 100%]</a:t>
            </a:r>
            <a:endParaRPr/>
          </a:p>
          <a:p>
            <a:pPr marL="0" lvl="0" indent="0" algn="l" rtl="0">
              <a:lnSpc>
                <a:spcPct val="100000"/>
              </a:lnSpc>
              <a:spcBef>
                <a:spcPts val="0"/>
              </a:spcBef>
              <a:spcAft>
                <a:spcPts val="0"/>
              </a:spcAft>
              <a:buSzPts val="1400"/>
              <a:buNone/>
            </a:pPr>
            <a:endParaRPr/>
          </a:p>
        </p:txBody>
      </p:sp>
      <p:sp>
        <p:nvSpPr>
          <p:cNvPr id="1694" name="Google Shape;1694;gdbec7a68a6_1_1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174</a:t>
            </a:fld>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p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1" name="Google Shape;1701;p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Let’s look at an example of </a:t>
            </a:r>
            <a:r>
              <a:rPr lang="en-US" b="1"/>
              <a:t>efficiency</a:t>
            </a:r>
            <a:r>
              <a:rPr lang="en-US"/>
              <a:t>.</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Feedback: It is good to not only introduce an example of the term but also included images to go along with it, this is a great way to help students make connections.</a:t>
            </a:r>
            <a:endParaRPr/>
          </a:p>
        </p:txBody>
      </p:sp>
      <p:sp>
        <p:nvSpPr>
          <p:cNvPr id="1702" name="Google Shape;1702;p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175</a:t>
            </a:fld>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p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8" name="Google Shape;1708;p1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look at the corn example. If you have 3 ears of corn</a:t>
            </a:r>
            <a:endParaRPr/>
          </a:p>
        </p:txBody>
      </p:sp>
      <p:sp>
        <p:nvSpPr>
          <p:cNvPr id="1709" name="Google Shape;1709;p1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176</a:t>
            </a:fld>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p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8" name="Google Shape;1718;p1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but expected 4 ears of corn</a:t>
            </a:r>
            <a:endParaRPr/>
          </a:p>
        </p:txBody>
      </p:sp>
      <p:sp>
        <p:nvSpPr>
          <p:cNvPr id="1719" name="Google Shape;1719;p1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177</a:t>
            </a:fld>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p1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0" name="Google Shape;1730;p1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you would be 75% efficient.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It is important to work through a problem with students before for having them tackle it on their own.</a:t>
            </a:r>
            <a:endParaRPr/>
          </a:p>
        </p:txBody>
      </p:sp>
      <p:sp>
        <p:nvSpPr>
          <p:cNvPr id="1731" name="Google Shape;1731;p1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178</a:t>
            </a:fld>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
        <p:cNvGrpSpPr/>
        <p:nvPr/>
      </p:nvGrpSpPr>
      <p:grpSpPr>
        <a:xfrm>
          <a:off x="0" y="0"/>
          <a:ext cx="0" cy="0"/>
          <a:chOff x="0" y="0"/>
          <a:chExt cx="0" cy="0"/>
        </a:xfrm>
      </p:grpSpPr>
      <p:sp>
        <p:nvSpPr>
          <p:cNvPr id="1745" name="Google Shape;1745;p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6" name="Google Shape;1746;p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Let’s check-in for understanding.</a:t>
            </a:r>
            <a:endParaRPr/>
          </a:p>
        </p:txBody>
      </p:sp>
      <p:sp>
        <p:nvSpPr>
          <p:cNvPr id="1747" name="Google Shape;1747;p1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179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8: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a:t>What are natural resources?</a:t>
            </a:r>
            <a:endParaRPr/>
          </a:p>
          <a:p>
            <a:pPr marL="0" marR="0" lvl="0" indent="0" algn="l" rtl="0">
              <a:lnSpc>
                <a:spcPct val="100000"/>
              </a:lnSpc>
              <a:spcBef>
                <a:spcPts val="0"/>
              </a:spcBef>
              <a:spcAft>
                <a:spcPts val="0"/>
              </a:spcAft>
              <a:buClr>
                <a:schemeClr val="dk1"/>
              </a:buClr>
              <a:buSzPts val="300"/>
              <a:buFont typeface="Calibri"/>
              <a:buNone/>
            </a:pPr>
            <a:endParaRPr/>
          </a:p>
          <a:p>
            <a:pPr marL="0" marR="0" lvl="0" indent="0" algn="l" rtl="0">
              <a:lnSpc>
                <a:spcPct val="100000"/>
              </a:lnSpc>
              <a:spcBef>
                <a:spcPts val="0"/>
              </a:spcBef>
              <a:spcAft>
                <a:spcPts val="0"/>
              </a:spcAft>
              <a:buClr>
                <a:schemeClr val="dk1"/>
              </a:buClr>
              <a:buSzPts val="300"/>
              <a:buFont typeface="Calibri"/>
              <a:buNone/>
            </a:pPr>
            <a:r>
              <a:rPr lang="en-US"/>
              <a:t>[A</a:t>
            </a:r>
            <a:r>
              <a:rPr lang="en-US" sz="1200" b="0" i="0" u="none" strike="noStrike" cap="none">
                <a:solidFill>
                  <a:schemeClr val="dk1"/>
                </a:solidFill>
                <a:latin typeface="Calibri"/>
                <a:ea typeface="Calibri"/>
                <a:cs typeface="Calibri"/>
                <a:sym typeface="Calibri"/>
              </a:rPr>
              <a:t> natural resource is anything found in nature</a:t>
            </a:r>
            <a:r>
              <a:rPr lang="en-US"/>
              <a:t> and used by humans.]</a:t>
            </a:r>
            <a:endParaRPr/>
          </a:p>
        </p:txBody>
      </p:sp>
      <p:sp>
        <p:nvSpPr>
          <p:cNvPr id="257" name="Google Shape;257;p18: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p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2" name="Google Shape;1752;p1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If you are expected to make 4 ears of corn, but only make 1 ear of corn, how would you set up the equation?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[Efficiency = Actual/Expected x 100%. Efficiency =1 ear of corn /4 ears of corn x 100%]</a:t>
            </a:r>
            <a:endParaRPr/>
          </a:p>
        </p:txBody>
      </p:sp>
      <p:sp>
        <p:nvSpPr>
          <p:cNvPr id="1753" name="Google Shape;1753;p1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180</a:t>
            </a:fld>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p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3" name="Google Shape;1763;p1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Solve the equation for the previous problem to find the efficiency.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[Efficiency = Actual/Expected x 100%. Efficiency =1 ear of corn /4 ears of corn x 100% = </a:t>
            </a:r>
            <a:r>
              <a:rPr lang="en-US" b="1"/>
              <a:t>25%.</a:t>
            </a:r>
            <a:r>
              <a:rPr lang="en-US"/>
              <a:t>]</a:t>
            </a:r>
            <a:endParaRPr/>
          </a:p>
        </p:txBody>
      </p:sp>
      <p:sp>
        <p:nvSpPr>
          <p:cNvPr id="1764" name="Google Shape;1764;p1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181</a:t>
            </a:fld>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Google Shape;1773;p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4" name="Google Shape;1774;p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two types of earth’s energy resources?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[Geothermal energy and natural gases]</a:t>
            </a:r>
            <a:endParaRPr/>
          </a:p>
        </p:txBody>
      </p:sp>
      <p:sp>
        <p:nvSpPr>
          <p:cNvPr id="1775" name="Google Shape;1775;p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182</a:t>
            </a:fld>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3"/>
        <p:cNvGrpSpPr/>
        <p:nvPr/>
      </p:nvGrpSpPr>
      <p:grpSpPr>
        <a:xfrm>
          <a:off x="0" y="0"/>
          <a:ext cx="0" cy="0"/>
          <a:chOff x="0" y="0"/>
          <a:chExt cx="0" cy="0"/>
        </a:xfrm>
      </p:grpSpPr>
      <p:sp>
        <p:nvSpPr>
          <p:cNvPr id="1784" name="Google Shape;1784;p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5" name="Google Shape;1785;p1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efficiency?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b="0" i="0" u="none"/>
              <a:t>Efficiency is the amount of usable energy compared to potential total energy.]</a:t>
            </a:r>
            <a:endParaRPr/>
          </a:p>
        </p:txBody>
      </p:sp>
      <p:sp>
        <p:nvSpPr>
          <p:cNvPr id="1786" name="Google Shape;1786;p1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183</a:t>
            </a:fld>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p:cNvGrpSpPr/>
        <p:nvPr/>
      </p:nvGrpSpPr>
      <p:grpSpPr>
        <a:xfrm>
          <a:off x="0" y="0"/>
          <a:ext cx="0" cy="0"/>
          <a:chOff x="0" y="0"/>
          <a:chExt cx="0" cy="0"/>
        </a:xfrm>
      </p:grpSpPr>
      <p:sp>
        <p:nvSpPr>
          <p:cNvPr id="1792" name="Google Shape;1792;p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3" name="Google Shape;1793;p1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does it mean if something has 100% efficiency?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[100% efficiency means that the total potential energy produced is equal to the total energy produced.]</a:t>
            </a:r>
            <a:endParaRPr/>
          </a:p>
        </p:txBody>
      </p:sp>
      <p:sp>
        <p:nvSpPr>
          <p:cNvPr id="1794" name="Google Shape;1794;p1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184</a:t>
            </a:fld>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p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1" name="Google Shape;1801;p1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equation for efficiency?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[Efficiency = Actual/Potential X 100%]</a:t>
            </a:r>
            <a:endParaRPr/>
          </a:p>
        </p:txBody>
      </p:sp>
      <p:sp>
        <p:nvSpPr>
          <p:cNvPr id="1802" name="Google Shape;1802;p1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185</a:t>
            </a:fld>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p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9" name="Google Shape;1809;p1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If you have the potential to create 10 J of energy but you only produce 8 J of energy, what is your efficiency? (Show your work)</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[Efficiency = Actual/Potential X 100% </a:t>
            </a:r>
            <a:endParaRPr/>
          </a:p>
          <a:p>
            <a:pPr marL="0" lvl="0" indent="0" algn="l" rtl="0">
              <a:lnSpc>
                <a:spcPct val="100000"/>
              </a:lnSpc>
              <a:spcBef>
                <a:spcPts val="0"/>
              </a:spcBef>
              <a:spcAft>
                <a:spcPts val="0"/>
              </a:spcAft>
              <a:buSzPts val="1400"/>
              <a:buNone/>
            </a:pPr>
            <a:r>
              <a:rPr lang="en-US"/>
              <a:t>Efficiency = 8J/10J X 100% </a:t>
            </a:r>
            <a:endParaRPr/>
          </a:p>
          <a:p>
            <a:pPr marL="0" lvl="0" indent="0" algn="l" rtl="0">
              <a:lnSpc>
                <a:spcPct val="100000"/>
              </a:lnSpc>
              <a:spcBef>
                <a:spcPts val="0"/>
              </a:spcBef>
              <a:spcAft>
                <a:spcPts val="0"/>
              </a:spcAft>
              <a:buSzPts val="1400"/>
              <a:buNone/>
            </a:pPr>
            <a:r>
              <a:rPr lang="en-US"/>
              <a:t>Efficiency = 80%]</a:t>
            </a:r>
            <a:endParaRPr/>
          </a:p>
        </p:txBody>
      </p:sp>
      <p:sp>
        <p:nvSpPr>
          <p:cNvPr id="1810" name="Google Shape;1810;p1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186</a:t>
            </a:fld>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5"/>
        <p:cNvGrpSpPr/>
        <p:nvPr/>
      </p:nvGrpSpPr>
      <p:grpSpPr>
        <a:xfrm>
          <a:off x="0" y="0"/>
          <a:ext cx="0" cy="0"/>
          <a:chOff x="0" y="0"/>
          <a:chExt cx="0" cy="0"/>
        </a:xfrm>
      </p:grpSpPr>
      <p:sp>
        <p:nvSpPr>
          <p:cNvPr id="1816" name="Google Shape;1816;p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7" name="Google Shape;1817;p1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So remember!</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1818" name="Google Shape;1818;p1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187</a:t>
            </a:fld>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p1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4" name="Google Shape;1824;p1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u="none"/>
              <a:t>Efficiency is the amount of usable energy compared to potential total energy.</a:t>
            </a:r>
            <a:endParaRPr/>
          </a:p>
        </p:txBody>
      </p:sp>
      <p:sp>
        <p:nvSpPr>
          <p:cNvPr id="1825" name="Google Shape;1825;p1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188</a:t>
            </a:fld>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2" name="Google Shape;1832;p1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Students explore data from the Energy Information Administration (EIA) on electricity flows and electricity consumption in the United States. Using the data, students propose how electricity generation and use can be made more efficient.</a:t>
            </a:r>
            <a:endParaRPr/>
          </a:p>
          <a:p>
            <a:pPr marL="0" lvl="0" indent="0" algn="l" rtl="0">
              <a:lnSpc>
                <a:spcPct val="115000"/>
              </a:lnSpc>
              <a:spcBef>
                <a:spcPts val="1500"/>
              </a:spcBef>
              <a:spcAft>
                <a:spcPts val="1500"/>
              </a:spcAft>
              <a:buClr>
                <a:schemeClr val="dk1"/>
              </a:buClr>
              <a:buSzPts val="1100"/>
              <a:buFont typeface="Arial"/>
              <a:buNone/>
            </a:pPr>
            <a:r>
              <a:rPr lang="en-US"/>
              <a:t>Feedback: Have students analyze and interpret data, this is a great way to help them to continue to independently problem solve.</a:t>
            </a:r>
            <a:endParaRPr/>
          </a:p>
        </p:txBody>
      </p:sp>
      <p:sp>
        <p:nvSpPr>
          <p:cNvPr id="1833" name="Google Shape;1833;p1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189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9: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a:t>Give an example of how we use natural resources.</a:t>
            </a:r>
            <a:endParaRPr/>
          </a:p>
        </p:txBody>
      </p:sp>
      <p:sp>
        <p:nvSpPr>
          <p:cNvPr id="265" name="Google Shape;265;p19: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0"/>
        <p:cNvGrpSpPr/>
        <p:nvPr/>
      </p:nvGrpSpPr>
      <p:grpSpPr>
        <a:xfrm>
          <a:off x="0" y="0"/>
          <a:ext cx="0" cy="0"/>
          <a:chOff x="0" y="0"/>
          <a:chExt cx="0" cy="0"/>
        </a:xfrm>
      </p:grpSpPr>
      <p:sp>
        <p:nvSpPr>
          <p:cNvPr id="1841" name="Google Shape;1841;p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2" name="Google Shape;1842;p1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1"/>
              <a:t>Explicit cue to revisit the big question at the end of the lesson: </a:t>
            </a:r>
            <a:r>
              <a:rPr lang="en-US" b="0"/>
              <a:t>Let’s look at our big question one last time. First, let’s compare and contrast our two types of earth’s energy resources. What are the two types? How are they similar? How are they different? Now we know how to find efficiency, but why do you think knowing how to find efficiency is important (discuss with the group)? </a:t>
            </a:r>
            <a:endParaRPr/>
          </a:p>
        </p:txBody>
      </p:sp>
      <p:sp>
        <p:nvSpPr>
          <p:cNvPr id="1843" name="Google Shape;1843;p1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190</a:t>
            </a:fld>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0"/>
        <p:cNvGrpSpPr/>
        <p:nvPr/>
      </p:nvGrpSpPr>
      <p:grpSpPr>
        <a:xfrm>
          <a:off x="0" y="0"/>
          <a:ext cx="0" cy="0"/>
          <a:chOff x="0" y="0"/>
          <a:chExt cx="0" cy="0"/>
        </a:xfrm>
      </p:grpSpPr>
      <p:sp>
        <p:nvSpPr>
          <p:cNvPr id="1851" name="Google Shape;1851;p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2" name="Google Shape;1852;p1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Thanks for watching, and please continue watching CAPs available from this website.  </a:t>
            </a:r>
            <a:endParaRPr/>
          </a:p>
        </p:txBody>
      </p:sp>
      <p:sp>
        <p:nvSpPr>
          <p:cNvPr id="1853" name="Google Shape;1853;p1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191</a:t>
            </a:fld>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200"/>
              <a:t>Today we will learn about Earth’s </a:t>
            </a:r>
            <a:r>
              <a:rPr lang="en-US"/>
              <a:t>e</a:t>
            </a:r>
            <a:r>
              <a:rPr lang="en-US" sz="1200"/>
              <a:t>nergy </a:t>
            </a:r>
            <a:r>
              <a:rPr lang="en-US"/>
              <a:t>r</a:t>
            </a:r>
            <a:r>
              <a:rPr lang="en-US" sz="1200"/>
              <a:t>esources.</a:t>
            </a:r>
            <a:endParaRPr sz="1200"/>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0: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a:t>What are the two types of natural resources?</a:t>
            </a:r>
            <a:endParaRPr/>
          </a:p>
          <a:p>
            <a:pPr marL="0" marR="0" lvl="0" indent="0" algn="l" rtl="0">
              <a:lnSpc>
                <a:spcPct val="100000"/>
              </a:lnSpc>
              <a:spcBef>
                <a:spcPts val="0"/>
              </a:spcBef>
              <a:spcAft>
                <a:spcPts val="0"/>
              </a:spcAft>
              <a:buClr>
                <a:schemeClr val="dk1"/>
              </a:buClr>
              <a:buSzPts val="300"/>
              <a:buFont typeface="Calibri"/>
              <a:buNone/>
            </a:pPr>
            <a:endParaRPr/>
          </a:p>
          <a:p>
            <a:pPr marL="0" marR="0" lvl="0" indent="0" algn="l" rtl="0">
              <a:lnSpc>
                <a:spcPct val="100000"/>
              </a:lnSpc>
              <a:spcBef>
                <a:spcPts val="0"/>
              </a:spcBef>
              <a:spcAft>
                <a:spcPts val="0"/>
              </a:spcAft>
              <a:buClr>
                <a:schemeClr val="dk1"/>
              </a:buClr>
              <a:buSzPts val="300"/>
              <a:buFont typeface="Calibri"/>
              <a:buNone/>
            </a:pPr>
            <a:r>
              <a:rPr lang="en-US"/>
              <a:t>[t</a:t>
            </a:r>
            <a:r>
              <a:rPr lang="en-US" sz="1200" b="0" i="0" u="none" strike="noStrike" cap="none">
                <a:solidFill>
                  <a:schemeClr val="dk1"/>
                </a:solidFill>
                <a:latin typeface="Calibri"/>
                <a:ea typeface="Calibri"/>
                <a:cs typeface="Calibri"/>
                <a:sym typeface="Calibri"/>
              </a:rPr>
              <a:t>here are two types of natural resources, </a:t>
            </a:r>
            <a:r>
              <a:rPr lang="en-US" sz="1200" b="1" i="0" u="none" strike="noStrike" cap="none">
                <a:solidFill>
                  <a:schemeClr val="dk1"/>
                </a:solidFill>
                <a:latin typeface="Calibri"/>
                <a:ea typeface="Calibri"/>
                <a:cs typeface="Calibri"/>
                <a:sym typeface="Calibri"/>
              </a:rPr>
              <a:t>renewable and nonrenewable.</a:t>
            </a:r>
            <a:r>
              <a:rPr lang="en-US"/>
              <a:t>]</a:t>
            </a:r>
            <a:endParaRPr/>
          </a:p>
        </p:txBody>
      </p:sp>
      <p:sp>
        <p:nvSpPr>
          <p:cNvPr id="275" name="Google Shape;275;p20: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20</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21: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a:t>Can non renewable resources be replaced quickly? Explain your answer.</a:t>
            </a:r>
            <a:endParaRPr/>
          </a:p>
          <a:p>
            <a:pPr marL="0" marR="0" lvl="0" indent="0" algn="l" rtl="0">
              <a:lnSpc>
                <a:spcPct val="100000"/>
              </a:lnSpc>
              <a:spcBef>
                <a:spcPts val="0"/>
              </a:spcBef>
              <a:spcAft>
                <a:spcPts val="0"/>
              </a:spcAft>
              <a:buClr>
                <a:schemeClr val="dk1"/>
              </a:buClr>
              <a:buSzPts val="300"/>
              <a:buFont typeface="Calibri"/>
              <a:buNone/>
            </a:pPr>
            <a:endParaRPr/>
          </a:p>
          <a:p>
            <a:pPr marL="0" marR="0" lvl="0" indent="0" algn="l" rtl="0">
              <a:lnSpc>
                <a:spcPct val="100000"/>
              </a:lnSpc>
              <a:spcBef>
                <a:spcPts val="0"/>
              </a:spcBef>
              <a:spcAft>
                <a:spcPts val="0"/>
              </a:spcAft>
              <a:buClr>
                <a:schemeClr val="dk1"/>
              </a:buClr>
              <a:buSzPts val="300"/>
              <a:buFont typeface="Calibri"/>
              <a:buNone/>
            </a:pPr>
            <a:r>
              <a:rPr lang="en-US"/>
              <a:t>[</a:t>
            </a:r>
            <a:r>
              <a:rPr lang="en-US" sz="1200" b="0" i="0" u="none" strike="noStrike" cap="none">
                <a:solidFill>
                  <a:schemeClr val="dk1"/>
                </a:solidFill>
                <a:latin typeface="Calibri"/>
                <a:ea typeface="Calibri"/>
                <a:cs typeface="Calibri"/>
                <a:sym typeface="Calibri"/>
              </a:rPr>
              <a:t>Nonrenewable resources cannot be replaced quickly. They take millions of years to be replaced. Some of them cannot be replaced at all!</a:t>
            </a:r>
            <a:r>
              <a:rPr lang="en-US"/>
              <a:t>]</a:t>
            </a:r>
            <a:endParaRPr sz="1200" b="0" i="0" u="none" strike="noStrike" cap="none">
              <a:solidFill>
                <a:schemeClr val="dk1"/>
              </a:solidFill>
              <a:latin typeface="Calibri"/>
              <a:ea typeface="Calibri"/>
              <a:cs typeface="Calibri"/>
              <a:sym typeface="Calibri"/>
            </a:endParaRPr>
          </a:p>
        </p:txBody>
      </p:sp>
      <p:sp>
        <p:nvSpPr>
          <p:cNvPr id="288" name="Google Shape;288;p2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21</a:t>
            </a:fld>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True/False: Renewable resources can’t be replaced quickly.</a:t>
            </a:r>
            <a:endParaRPr/>
          </a:p>
          <a:p>
            <a:pPr marL="0" lvl="0" indent="0" algn="l" rtl="0">
              <a:lnSpc>
                <a:spcPct val="100000"/>
              </a:lnSpc>
              <a:spcBef>
                <a:spcPts val="0"/>
              </a:spcBef>
              <a:spcAft>
                <a:spcPts val="0"/>
              </a:spcAft>
              <a:buSzPts val="1400"/>
              <a:buNone/>
            </a:pPr>
            <a:endParaRPr/>
          </a:p>
        </p:txBody>
      </p:sp>
      <p:sp>
        <p:nvSpPr>
          <p:cNvPr id="301" name="Google Shape;301;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dc0424b8e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dc0424b8e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a:t>
            </a:r>
            <a:r>
              <a:rPr lang="en-US">
                <a:solidFill>
                  <a:srgbClr val="FF0000"/>
                </a:solidFill>
              </a:rPr>
              <a:t>False</a:t>
            </a:r>
            <a:r>
              <a:rPr lang="en-US"/>
              <a:t>: Renewable resources can’t be replaced quickly.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[False: Renewable resources can be replaced quickly.]</a:t>
            </a:r>
            <a:endParaRPr/>
          </a:p>
        </p:txBody>
      </p:sp>
      <p:sp>
        <p:nvSpPr>
          <p:cNvPr id="314" name="Google Shape;314;gdc0424b8e2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Now that we’ve reviewed, let’s define our new term, Earth’s energy resources.</a:t>
            </a:r>
            <a:endParaRPr/>
          </a:p>
        </p:txBody>
      </p:sp>
      <p:sp>
        <p:nvSpPr>
          <p:cNvPr id="327" name="Google Shape;327;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Earth’s energy resources come from the earth.</a:t>
            </a:r>
            <a:endParaRPr/>
          </a:p>
          <a:p>
            <a:pPr marL="0" lvl="0" indent="0" algn="l" rtl="0">
              <a:lnSpc>
                <a:spcPct val="100000"/>
              </a:lnSpc>
              <a:spcBef>
                <a:spcPts val="0"/>
              </a:spcBef>
              <a:spcAft>
                <a:spcPts val="0"/>
              </a:spcAft>
              <a:buSzPts val="1400"/>
              <a:buNone/>
            </a:pPr>
            <a:endParaRPr/>
          </a:p>
        </p:txBody>
      </p:sp>
      <p:sp>
        <p:nvSpPr>
          <p:cNvPr id="335" name="Google Shape;335;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Resources are sources of wealth such as land, water, and forests. Today, we will be learning about different types of Earth’s energy resources.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 liked how you took the time to break the definition down and explicitly explain each part to help the students understand the whole definition.</a:t>
            </a:r>
            <a:endParaRPr/>
          </a:p>
        </p:txBody>
      </p:sp>
      <p:sp>
        <p:nvSpPr>
          <p:cNvPr id="344" name="Google Shape;344;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p:txBody>
      </p:sp>
      <p:sp>
        <p:nvSpPr>
          <p:cNvPr id="353" name="Google Shape;353;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Where do Earth’s energy resources come from?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[Earth’s energy resources come from the earth.]</a:t>
            </a:r>
            <a:endParaRPr/>
          </a:p>
          <a:p>
            <a:pPr marL="0" lvl="0" indent="0" algn="l" rtl="0">
              <a:lnSpc>
                <a:spcPct val="100000"/>
              </a:lnSpc>
              <a:spcBef>
                <a:spcPts val="0"/>
              </a:spcBef>
              <a:spcAft>
                <a:spcPts val="0"/>
              </a:spcAft>
              <a:buSzPts val="1400"/>
              <a:buNone/>
            </a:pPr>
            <a:endParaRPr/>
          </a:p>
        </p:txBody>
      </p:sp>
      <p:sp>
        <p:nvSpPr>
          <p:cNvPr id="359" name="Google Shape;359;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resources?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[Resources are sources of wealth such as land, water, and forests.]</a:t>
            </a:r>
            <a:endParaRPr/>
          </a:p>
        </p:txBody>
      </p:sp>
      <p:sp>
        <p:nvSpPr>
          <p:cNvPr id="367" name="Google Shape;367;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200"/>
              <a:t>We will also learn about </a:t>
            </a:r>
            <a:r>
              <a:rPr lang="en-US"/>
              <a:t>g</a:t>
            </a:r>
            <a:r>
              <a:rPr lang="en-US" sz="1200"/>
              <a:t>eothermal </a:t>
            </a:r>
            <a:r>
              <a:rPr lang="en-US"/>
              <a:t>e</a:t>
            </a:r>
            <a:r>
              <a:rPr lang="en-US" sz="1200"/>
              <a:t>nergy.</a:t>
            </a:r>
            <a:endParaRPr sz="1200"/>
          </a:p>
        </p:txBody>
      </p:sp>
      <p:sp>
        <p:nvSpPr>
          <p:cNvPr id="127" name="Google Shape;127;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Now that we know what we mean by Earth’s energy resources, let’s talk about one type of earth’s energy resources: geothermal energy.</a:t>
            </a:r>
            <a:endParaRPr/>
          </a:p>
        </p:txBody>
      </p:sp>
      <p:sp>
        <p:nvSpPr>
          <p:cNvPr id="375" name="Google Shape;375;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Geothermal energy is heat from inside the Earth.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Using clear language can take make formal more complicated definitions a little easier for students to understand.</a:t>
            </a:r>
            <a:endParaRPr/>
          </a:p>
        </p:txBody>
      </p:sp>
      <p:sp>
        <p:nvSpPr>
          <p:cNvPr id="383" name="Google Shape;383;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dc0424b8e2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dc0424b8e2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p:txBody>
      </p:sp>
      <p:sp>
        <p:nvSpPr>
          <p:cNvPr id="392" name="Google Shape;392;gdc0424b8e2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dc0424b8e2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dc0424b8e2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geothermal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[Geothermal energy is heat from inside the earth.]</a:t>
            </a:r>
            <a:endParaRPr/>
          </a:p>
          <a:p>
            <a:pPr marL="0" lvl="0" indent="0" algn="l" rtl="0">
              <a:lnSpc>
                <a:spcPct val="100000"/>
              </a:lnSpc>
              <a:spcBef>
                <a:spcPts val="0"/>
              </a:spcBef>
              <a:spcAft>
                <a:spcPts val="0"/>
              </a:spcAft>
              <a:buSzPts val="1400"/>
              <a:buNone/>
            </a:pPr>
            <a:endParaRPr/>
          </a:p>
        </p:txBody>
      </p:sp>
      <p:sp>
        <p:nvSpPr>
          <p:cNvPr id="398" name="Google Shape;398;gdc0424b8e2_0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dc0424b8e2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dc0424b8e2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406" name="Google Shape;406;gdc0424b8e2_0_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Geothermal energy is a renewable resource.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When making connections with other contents you used simple and clear language that made it easy for students to understand.</a:t>
            </a:r>
            <a:endParaRPr/>
          </a:p>
        </p:txBody>
      </p:sp>
      <p:sp>
        <p:nvSpPr>
          <p:cNvPr id="413" name="Google Shape;413;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p:txBody>
      </p:sp>
      <p:sp>
        <p:nvSpPr>
          <p:cNvPr id="421" name="Google Shape;421;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geothermal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Geothermal energy is heat from inside the Earth.</a:t>
            </a:r>
            <a:endParaRPr/>
          </a:p>
        </p:txBody>
      </p:sp>
      <p:sp>
        <p:nvSpPr>
          <p:cNvPr id="427" name="Google Shape;427;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True/False: Geothermal energy is a nonrenewable resource.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35" name="Google Shape;435;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dc0424b8e2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dc0424b8e2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a:t>
            </a:r>
            <a:r>
              <a:rPr lang="en-US">
                <a:solidFill>
                  <a:srgbClr val="FF0000"/>
                </a:solidFill>
              </a:rPr>
              <a:t>False</a:t>
            </a:r>
            <a:r>
              <a:rPr lang="en-US"/>
              <a:t>: Geothermal energy is a nonrenewable resource.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False: It is a renewable resource because it can be easily replenished.</a:t>
            </a:r>
            <a:endParaRPr/>
          </a:p>
        </p:txBody>
      </p:sp>
      <p:sp>
        <p:nvSpPr>
          <p:cNvPr id="443" name="Google Shape;443;gdc0424b8e2_2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Our “big question” is: </a:t>
            </a:r>
            <a:r>
              <a:rPr lang="en-US" b="1"/>
              <a:t>Compare and contrast two types of Earth’s energy resources and explain why knowing how to determine efficiency is important.</a:t>
            </a:r>
            <a:r>
              <a:rPr lang="en-US"/>
              <a:t> </a:t>
            </a:r>
            <a:r>
              <a:rPr lang="en-US" b="0"/>
              <a:t>[Pause and illicit predictions from students.]</a:t>
            </a:r>
            <a:endParaRPr/>
          </a:p>
          <a:p>
            <a:pPr marL="0" lvl="0" indent="0" algn="l" rtl="0">
              <a:lnSpc>
                <a:spcPct val="100000"/>
              </a:lnSpc>
              <a:spcBef>
                <a:spcPts val="0"/>
              </a:spcBef>
              <a:spcAft>
                <a:spcPts val="0"/>
              </a:spcAft>
              <a:buClr>
                <a:schemeClr val="dk1"/>
              </a:buClr>
              <a:buSzPts val="1200"/>
              <a:buFont typeface="Calibri"/>
              <a:buNone/>
            </a:pPr>
            <a:endParaRPr b="0"/>
          </a:p>
          <a:p>
            <a:pPr marL="0" lvl="0" indent="0" algn="l" rtl="0">
              <a:lnSpc>
                <a:spcPct val="100000"/>
              </a:lnSpc>
              <a:spcBef>
                <a:spcPts val="0"/>
              </a:spcBef>
              <a:spcAft>
                <a:spcPts val="0"/>
              </a:spcAft>
              <a:buClr>
                <a:schemeClr val="dk1"/>
              </a:buClr>
              <a:buSzPts val="1200"/>
              <a:buFont typeface="Calibri"/>
              <a:buNone/>
            </a:pPr>
            <a:r>
              <a:rPr lang="en-US" b="0"/>
              <a:t>I love all these thoughtful scientific hypotheses!  Be sure to keep this question and your predictions in mind as we move through these next few lessons, and we’ll continue to revisit it.</a:t>
            </a:r>
            <a:endParaRPr/>
          </a:p>
        </p:txBody>
      </p:sp>
      <p:sp>
        <p:nvSpPr>
          <p:cNvPr id="137" name="Google Shape;137;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Now, let’s look at an example of </a:t>
            </a:r>
            <a:r>
              <a:rPr lang="en-US" b="1"/>
              <a:t>geothermal energy</a:t>
            </a:r>
            <a:r>
              <a:rPr lang="en-US"/>
              <a:t>.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Feedback: Use clear and easy to understand language when introducing examples.</a:t>
            </a:r>
            <a:endParaRPr/>
          </a:p>
        </p:txBody>
      </p:sp>
      <p:sp>
        <p:nvSpPr>
          <p:cNvPr id="451" name="Google Shape;451;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Hot springs are a type of geothermal energy. The water is heated from the earth’s core releasing heat. The earth’s core heats up the water creating hot pockets. </a:t>
            </a:r>
            <a:endParaRPr/>
          </a:p>
        </p:txBody>
      </p:sp>
      <p:sp>
        <p:nvSpPr>
          <p:cNvPr id="458" name="Google Shape;458;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Some homes can be heated by geothermal energy. In these homes a coil system is filled with water and buried in the yard. The water moves through the coil system and the earth naturally keeps the temperature stable.</a:t>
            </a:r>
            <a:endParaRPr/>
          </a:p>
        </p:txBody>
      </p:sp>
      <p:sp>
        <p:nvSpPr>
          <p:cNvPr id="467" name="Google Shape;467;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Geysers are a form of geothermal energy because the earth’s crust heats the water releasing heat. Geysers are similar to hot springs because it is the release of hot water from the earth’s crust, but the water is so hot that it is projected into the air in a long column of steam and water.</a:t>
            </a:r>
            <a:endParaRPr/>
          </a:p>
        </p:txBody>
      </p:sp>
      <p:sp>
        <p:nvSpPr>
          <p:cNvPr id="475" name="Google Shape;475;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Next, let’s talk about a non-example of </a:t>
            </a:r>
            <a:r>
              <a:rPr lang="en-US" b="1"/>
              <a:t>geothermal energy</a:t>
            </a:r>
            <a:r>
              <a:rPr lang="en-US"/>
              <a:t>.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Feedback: One important component of using non-examples is by clearly distinguishing similarities and explaining why it is a non-example.</a:t>
            </a:r>
            <a:endParaRPr/>
          </a:p>
        </p:txBody>
      </p:sp>
      <p:sp>
        <p:nvSpPr>
          <p:cNvPr id="484" name="Google Shape;484;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Your bathtub is not an example of geothermal energy. It does not use the Earth's energy to heat the water. Water is heated using unnatural sources---like electricity!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You did such a great job using clear language as you introduced the non-example which made it easier for student to make sense of the difference.</a:t>
            </a:r>
            <a:endParaRPr/>
          </a:p>
        </p:txBody>
      </p:sp>
      <p:sp>
        <p:nvSpPr>
          <p:cNvPr id="491" name="Google Shape;491;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p:txBody>
      </p:sp>
      <p:sp>
        <p:nvSpPr>
          <p:cNvPr id="500" name="Google Shape;500;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are hot springs an example of geothermal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[Hot springs are a type of geothermal energy. The water is heated from the Earth’s core releasing heat. The earth’s core heats up the water creating hot pockets.]</a:t>
            </a:r>
            <a:endParaRPr/>
          </a:p>
        </p:txBody>
      </p:sp>
      <p:sp>
        <p:nvSpPr>
          <p:cNvPr id="506" name="Google Shape;506;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Is running hot water in your bathtub an example of geothermal energy? Explain.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[Your bathtub is not an example of geothermal energy. It does not use the Earth’s energy to heat the water. Water is heated using an unnatural sources---like electricity!]</a:t>
            </a:r>
            <a:endParaRPr/>
          </a:p>
        </p:txBody>
      </p:sp>
      <p:sp>
        <p:nvSpPr>
          <p:cNvPr id="514" name="Google Shape;514;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Give another example of geothermal energy that we talked about. Explain why it is geothermal energy.</a:t>
            </a:r>
            <a:endParaRPr/>
          </a:p>
        </p:txBody>
      </p:sp>
      <p:sp>
        <p:nvSpPr>
          <p:cNvPr id="522" name="Google Shape;522;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Let’s do a quick demonstration that will help get our brains ready to think about Earth’s energy resources and how it relates to our big question.</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Feedback: It is important to provide the demonstration with a logical sequence of events, this helps students follow along and make connections.</a:t>
            </a:r>
            <a:endParaRPr/>
          </a:p>
        </p:txBody>
      </p:sp>
      <p:sp>
        <p:nvSpPr>
          <p:cNvPr id="147" name="Google Shape;147;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Let’s breakdown the words parts of geothermal to help us remember what geothermal energy is.</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Feedback: Your use of morphological word parts is extremely beneficial for students, you took the time to break the word down and define each individual word part for students.</a:t>
            </a:r>
            <a:endParaRPr/>
          </a:p>
        </p:txBody>
      </p:sp>
      <p:sp>
        <p:nvSpPr>
          <p:cNvPr id="530" name="Google Shape;530;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word geothermal is made up of three parts: the roots geo and therm and the suffix al. </a:t>
            </a:r>
            <a:endParaRPr/>
          </a:p>
        </p:txBody>
      </p:sp>
      <p:sp>
        <p:nvSpPr>
          <p:cNvPr id="537" name="Google Shape;537;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Geo means relating to the earth.</a:t>
            </a:r>
            <a:endParaRPr/>
          </a:p>
        </p:txBody>
      </p:sp>
      <p:sp>
        <p:nvSpPr>
          <p:cNvPr id="551" name="Google Shape;551;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Therm means relating to heat. So geothermal energy is energy from the earth from heat. </a:t>
            </a:r>
            <a:endParaRPr/>
          </a:p>
          <a:p>
            <a:pPr marL="0" lvl="0" indent="0" algn="l" rtl="0">
              <a:lnSpc>
                <a:spcPct val="100000"/>
              </a:lnSpc>
              <a:spcBef>
                <a:spcPts val="0"/>
              </a:spcBef>
              <a:spcAft>
                <a:spcPts val="0"/>
              </a:spcAft>
              <a:buSzPts val="1400"/>
              <a:buNone/>
            </a:pPr>
            <a:endParaRPr/>
          </a:p>
        </p:txBody>
      </p:sp>
      <p:sp>
        <p:nvSpPr>
          <p:cNvPr id="564" name="Google Shape;564;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suffix –al means coming from.</a:t>
            </a:r>
            <a:endParaRPr/>
          </a:p>
          <a:p>
            <a:pPr marL="0" lvl="0" indent="0" algn="l" rtl="0">
              <a:lnSpc>
                <a:spcPct val="100000"/>
              </a:lnSpc>
              <a:spcBef>
                <a:spcPts val="0"/>
              </a:spcBef>
              <a:spcAft>
                <a:spcPts val="0"/>
              </a:spcAft>
              <a:buSzPts val="1400"/>
              <a:buNone/>
            </a:pPr>
            <a:endParaRPr/>
          </a:p>
        </p:txBody>
      </p:sp>
      <p:sp>
        <p:nvSpPr>
          <p:cNvPr id="577" name="Google Shape;577;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geothermal energy is energy that comes from the heat of the Earth.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Reuniting the word parts is a crucial step in helping students understand the whole picture when reviewing morphological word parts.</a:t>
            </a:r>
            <a:endParaRPr/>
          </a:p>
        </p:txBody>
      </p:sp>
      <p:sp>
        <p:nvSpPr>
          <p:cNvPr id="589" name="Google Shape;589;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p:txBody>
      </p:sp>
      <p:sp>
        <p:nvSpPr>
          <p:cNvPr id="606" name="Google Shape;606;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can we use the word parts of geothermal to help us remember the definition of the term?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[Geo means relating to the earth.</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200"/>
              <a:buFont typeface="Calibri"/>
              <a:buNone/>
            </a:pPr>
            <a:r>
              <a:rPr lang="en-US"/>
              <a:t>Therm means relating to heat. So geothermal energy is energy from the earth from heat.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200"/>
              <a:buFont typeface="Calibri"/>
              <a:buNone/>
            </a:pPr>
            <a:r>
              <a:rPr lang="en-US"/>
              <a:t>The suffix –al means coming from.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 geothermal energy is energy that comes from the heat of the Earth.]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As you brake down the vocab term into parts it important to take a second and confirm student understanding before moving on.</a:t>
            </a:r>
            <a:endParaRPr/>
          </a:p>
        </p:txBody>
      </p:sp>
      <p:sp>
        <p:nvSpPr>
          <p:cNvPr id="612" name="Google Shape;612;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True/False: Geothermal energy is a type of Earth’s energy resources.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26" name="Google Shape;626;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dc0424b8e2_3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gdc0424b8e2_3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FF0000"/>
                </a:solidFill>
              </a:rPr>
              <a:t>True</a:t>
            </a:r>
            <a:r>
              <a:rPr lang="en-US"/>
              <a:t>/False: Geothermal energy is a type of Earth’s energy resources.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 Geothermal energy is a type of Earth’s energy resources because it can be replenished and comes from the earth.]</a:t>
            </a:r>
            <a:endParaRPr/>
          </a:p>
        </p:txBody>
      </p:sp>
      <p:sp>
        <p:nvSpPr>
          <p:cNvPr id="634" name="Google Shape;634;gdc0424b8e2_3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Feedback: By providing a lot of opportunities to respond throughout demonstration you help ensure that your students are grasping this new content.</a:t>
            </a: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geothermal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[Geothermal energy is heat from inside the Earth.]</a:t>
            </a:r>
            <a:endParaRPr/>
          </a:p>
        </p:txBody>
      </p:sp>
      <p:sp>
        <p:nvSpPr>
          <p:cNvPr id="642" name="Google Shape;642;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kind of energy heats this house?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[Some homes can be heated by </a:t>
            </a:r>
            <a:r>
              <a:rPr lang="en-US" b="1"/>
              <a:t>geothermal energy</a:t>
            </a:r>
            <a:r>
              <a:rPr lang="en-US"/>
              <a:t>. In these homes a coil system is filled with water and buried in the yard. The water moves through the coil system and the earth naturally keeps the temperature stable.]</a:t>
            </a:r>
            <a:endParaRPr/>
          </a:p>
        </p:txBody>
      </p:sp>
      <p:sp>
        <p:nvSpPr>
          <p:cNvPr id="650" name="Google Shape;650;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Are geysers a form of geothermal energy? Explain.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[Geysers are a form of geothermal energy because the earth’s crust heats the water releasing heat. Geysers are similar to hot springs because it is the release of hot water from the earth’s crust, but the water is so hot that it is projected into the air in a long column of steam and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Confirming students' understanding with lots of opportunities to respond when closing a lesson is super important before asking them to try it on their own.</a:t>
            </a:r>
            <a:endParaRPr/>
          </a:p>
        </p:txBody>
      </p:sp>
      <p:sp>
        <p:nvSpPr>
          <p:cNvPr id="659" name="Google Shape;659;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So remember!</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Feedback: Always review content at the end of the lesson to help students better understand the purpose of the lesson.</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667" name="Google Shape;667;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Geothermal energy is heat from inside the Earth.</a:t>
            </a:r>
            <a:endParaRPr/>
          </a:p>
        </p:txBody>
      </p:sp>
      <p:sp>
        <p:nvSpPr>
          <p:cNvPr id="674" name="Google Shape;674;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bec7a68a6_1_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gdbec7a68a6_1_1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500"/>
              </a:spcAft>
              <a:buClr>
                <a:schemeClr val="dk1"/>
              </a:buClr>
              <a:buSzPts val="1100"/>
              <a:buFont typeface="Arial"/>
              <a:buNone/>
            </a:pPr>
            <a:r>
              <a:rPr lang="en-US"/>
              <a:t>Students explore data from the Energy Information Administration (EIA) on electricity flows and electricity consumption in the United States. Using the data, students propose how electricity generation and use can be made more efficient.</a:t>
            </a:r>
            <a:endParaRPr/>
          </a:p>
        </p:txBody>
      </p:sp>
      <p:sp>
        <p:nvSpPr>
          <p:cNvPr id="682" name="Google Shape;682;gdbec7a68a6_1_1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b="1"/>
          </a:p>
          <a:p>
            <a:pPr marL="0" lvl="0" indent="0" algn="l" rtl="0">
              <a:lnSpc>
                <a:spcPct val="100000"/>
              </a:lnSpc>
              <a:spcBef>
                <a:spcPts val="0"/>
              </a:spcBef>
              <a:spcAft>
                <a:spcPts val="0"/>
              </a:spcAft>
              <a:buClr>
                <a:schemeClr val="dk1"/>
              </a:buClr>
              <a:buSzPts val="1200"/>
              <a:buFont typeface="Calibri"/>
              <a:buNone/>
            </a:pPr>
            <a:endParaRPr/>
          </a:p>
        </p:txBody>
      </p:sp>
      <p:sp>
        <p:nvSpPr>
          <p:cNvPr id="692" name="Google Shape;692;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Thanks for watching, and please continue watching CAPs available from this website.  </a:t>
            </a:r>
            <a:endParaRPr/>
          </a:p>
        </p:txBody>
      </p:sp>
      <p:sp>
        <p:nvSpPr>
          <p:cNvPr id="702" name="Google Shape;702;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717" name="Google Shape;717;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earth’s crust made up of?</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[Water and rock]</a:t>
            </a:r>
            <a:endParaRPr/>
          </a:p>
        </p:txBody>
      </p:sp>
      <p:sp>
        <p:nvSpPr>
          <p:cNvPr id="162" name="Google Shape;162;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Today we are going to learn about natural gas.</a:t>
            </a:r>
            <a:endParaRPr sz="1200"/>
          </a:p>
        </p:txBody>
      </p:sp>
      <p:sp>
        <p:nvSpPr>
          <p:cNvPr id="747" name="Google Shape;747;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Our “big question” is: </a:t>
            </a:r>
            <a:r>
              <a:rPr lang="en-US" b="1"/>
              <a:t>Compare and contrast two types of Earth’s energy resource and explain why knowing how to determine efficiency is important.  </a:t>
            </a:r>
            <a:endParaRPr b="1"/>
          </a:p>
          <a:p>
            <a:pPr marL="0" lvl="0" indent="0" algn="l" rtl="0">
              <a:lnSpc>
                <a:spcPct val="100000"/>
              </a:lnSpc>
              <a:spcBef>
                <a:spcPts val="0"/>
              </a:spcBef>
              <a:spcAft>
                <a:spcPts val="0"/>
              </a:spcAft>
              <a:buClr>
                <a:schemeClr val="dk1"/>
              </a:buClr>
              <a:buSzPts val="1200"/>
              <a:buFont typeface="Calibri"/>
              <a:buNone/>
            </a:pPr>
            <a:endParaRPr b="0"/>
          </a:p>
          <a:p>
            <a:pPr marL="0" lvl="0" indent="0" algn="l" rtl="0">
              <a:lnSpc>
                <a:spcPct val="100000"/>
              </a:lnSpc>
              <a:spcBef>
                <a:spcPts val="0"/>
              </a:spcBef>
              <a:spcAft>
                <a:spcPts val="0"/>
              </a:spcAft>
              <a:buClr>
                <a:schemeClr val="dk1"/>
              </a:buClr>
              <a:buSzPts val="1200"/>
              <a:buFont typeface="Calibri"/>
              <a:buNone/>
            </a:pPr>
            <a:r>
              <a:rPr lang="en-US" b="0"/>
              <a:t>What are our current hypotheses? Today we are learning about natural gas. How do you think our hypotheses will change after learning about natural gas? </a:t>
            </a:r>
            <a:endParaRPr b="0"/>
          </a:p>
        </p:txBody>
      </p:sp>
      <p:sp>
        <p:nvSpPr>
          <p:cNvPr id="757" name="Google Shape;757;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dbec7a68a6_1_2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gdbec7a68a6_1_2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Let’s do a quick demonstration that will help get our brains ready to think about natural gas and how it relates to our big question.</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Feedback: It is important to provide the demonstration with a logical sequence of events, this helps students follow along and make connections.</a:t>
            </a:r>
            <a:endParaRPr/>
          </a:p>
        </p:txBody>
      </p:sp>
      <p:sp>
        <p:nvSpPr>
          <p:cNvPr id="767" name="Google Shape;767;gdbec7a68a6_1_2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Now, let’s pause for a moment to check your understanding.</a:t>
            </a:r>
            <a:endParaRPr/>
          </a:p>
        </p:txBody>
      </p:sp>
      <p:sp>
        <p:nvSpPr>
          <p:cNvPr id="776" name="Google Shape;776;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dbec7a68a6_1_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dbec7a68a6_1_1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Which carbon compound is natural gas primarily made up of?</a:t>
            </a:r>
            <a:endParaRPr/>
          </a:p>
          <a:p>
            <a:pPr marL="0" lvl="0" indent="0" algn="l" rtl="0">
              <a:spcBef>
                <a:spcPts val="0"/>
              </a:spcBef>
              <a:spcAft>
                <a:spcPts val="0"/>
              </a:spcAft>
              <a:buNone/>
            </a:pPr>
            <a:endParaRPr/>
          </a:p>
          <a:p>
            <a:pPr marL="0" lvl="0" indent="0" algn="l" rtl="0">
              <a:spcBef>
                <a:spcPts val="0"/>
              </a:spcBef>
              <a:spcAft>
                <a:spcPts val="0"/>
              </a:spcAft>
              <a:buNone/>
            </a:pPr>
            <a:r>
              <a:rPr lang="en-US"/>
              <a:t>[Methane (CH4)]</a:t>
            </a:r>
            <a:endParaRPr/>
          </a:p>
        </p:txBody>
      </p:sp>
      <p:sp>
        <p:nvSpPr>
          <p:cNvPr id="782" name="Google Shape;782;gdbec7a68a6_1_19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dbec7a68a6_1_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dbec7a68a6_1_1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Natural gas is made from the _____ of dead organism. Therefores it is called a _____ fuel.</a:t>
            </a:r>
            <a:endParaRPr/>
          </a:p>
        </p:txBody>
      </p:sp>
      <p:sp>
        <p:nvSpPr>
          <p:cNvPr id="790" name="Google Shape;790;gdbec7a68a6_1_19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dbec7a68a6_1_2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dbec7a68a6_1_2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Natural gas is made from the fossils of dead organism. Therefores it is called a fossil fuel.</a:t>
            </a:r>
            <a:endParaRPr/>
          </a:p>
        </p:txBody>
      </p:sp>
      <p:sp>
        <p:nvSpPr>
          <p:cNvPr id="798" name="Google Shape;798;gdbec7a68a6_1_20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dbec7a68a6_1_2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dbec7a68a6_1_2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Natural gas is the _____ source for water heaters, furnaces, and stoves.</a:t>
            </a:r>
            <a:endParaRPr/>
          </a:p>
        </p:txBody>
      </p:sp>
      <p:sp>
        <p:nvSpPr>
          <p:cNvPr id="806" name="Google Shape;806;gdbec7a68a6_1_2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dbec7a68a6_1_2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dbec7a68a6_1_2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Natural gas is the energy source for water heaters, furnaces, and stoves.</a:t>
            </a:r>
            <a:endParaRPr/>
          </a:p>
        </p:txBody>
      </p:sp>
      <p:sp>
        <p:nvSpPr>
          <p:cNvPr id="814" name="Google Shape;814;gdbec7a68a6_1_2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dbec7a68a6_1_2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dbec7a68a6_1_2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True/False: Natural gas produces less CO2 than coal or oil.</a:t>
            </a:r>
            <a:endParaRPr/>
          </a:p>
          <a:p>
            <a:pPr marL="0" lvl="0" indent="0" algn="l" rtl="0">
              <a:spcBef>
                <a:spcPts val="0"/>
              </a:spcBef>
              <a:spcAft>
                <a:spcPts val="0"/>
              </a:spcAft>
              <a:buNone/>
            </a:pPr>
            <a:endParaRPr/>
          </a:p>
        </p:txBody>
      </p:sp>
      <p:sp>
        <p:nvSpPr>
          <p:cNvPr id="822" name="Google Shape;822;gdbec7a68a6_1_2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below the Earth’s crust?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[Hot molten rock called magma.]</a:t>
            </a:r>
            <a:endParaRPr/>
          </a:p>
        </p:txBody>
      </p:sp>
      <p:sp>
        <p:nvSpPr>
          <p:cNvPr id="170" name="Google Shape;170;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dc0424b8e2_3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dc0424b8e2_3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FF0000"/>
                </a:solidFill>
              </a:rPr>
              <a:t>True</a:t>
            </a:r>
            <a:r>
              <a:rPr lang="en-US"/>
              <a:t>/False: Natural gas produces less CO2 than coal or oil.</a:t>
            </a:r>
            <a:endParaRPr/>
          </a:p>
          <a:p>
            <a:pPr marL="0" lvl="0" indent="0" algn="l" rtl="0">
              <a:spcBef>
                <a:spcPts val="0"/>
              </a:spcBef>
              <a:spcAft>
                <a:spcPts val="0"/>
              </a:spcAft>
              <a:buNone/>
            </a:pPr>
            <a:endParaRPr/>
          </a:p>
          <a:p>
            <a:pPr marL="0" lvl="0" indent="0" algn="l" rtl="0">
              <a:spcBef>
                <a:spcPts val="0"/>
              </a:spcBef>
              <a:spcAft>
                <a:spcPts val="0"/>
              </a:spcAft>
              <a:buNone/>
            </a:pPr>
            <a:r>
              <a:rPr lang="en-US"/>
              <a:t>True.</a:t>
            </a:r>
            <a:endParaRPr/>
          </a:p>
        </p:txBody>
      </p:sp>
      <p:sp>
        <p:nvSpPr>
          <p:cNvPr id="830" name="Google Shape;830;gdc0424b8e2_3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Before we move on to our new vocabulary term, let’s review some other words &amp; concepts that you already learned and make sure you are firm in your understanding.</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Feedback: It is important to review old terms that are relevant to make sure students are firm in their understanding of past content.</a:t>
            </a:r>
            <a:endParaRPr/>
          </a:p>
        </p:txBody>
      </p:sp>
      <p:sp>
        <p:nvSpPr>
          <p:cNvPr id="838" name="Google Shape;838;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dbec7a68a6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3" name="Google Shape;843;gdbec7a68a6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a:t>A</a:t>
            </a:r>
            <a:r>
              <a:rPr lang="en-US" sz="1200" b="0" i="0" u="none" strike="noStrike" cap="none">
                <a:solidFill>
                  <a:schemeClr val="dk1"/>
                </a:solidFill>
                <a:latin typeface="Calibri"/>
                <a:ea typeface="Calibri"/>
                <a:cs typeface="Calibri"/>
                <a:sym typeface="Calibri"/>
              </a:rPr>
              <a:t> natural resource is anything found in nature</a:t>
            </a:r>
            <a:endParaRPr/>
          </a:p>
        </p:txBody>
      </p:sp>
      <p:sp>
        <p:nvSpPr>
          <p:cNvPr id="844" name="Google Shape;844;gdbec7a68a6_0_1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dbec7a68a6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gdbec7a68a6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…and used by humans.</a:t>
            </a:r>
            <a:endParaRPr/>
          </a:p>
        </p:txBody>
      </p:sp>
      <p:sp>
        <p:nvSpPr>
          <p:cNvPr id="852" name="Google Shape;852;gdbec7a68a6_0_17: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83</a:t>
            </a:fld>
            <a:endParaRPr sz="1200">
              <a:solidFill>
                <a:schemeClr val="dk1"/>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dbec7a68a6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gdbec7a68a6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a:t>T</a:t>
            </a:r>
            <a:r>
              <a:rPr lang="en-US" sz="1200" b="0" i="0" u="none" strike="noStrike" cap="none">
                <a:solidFill>
                  <a:schemeClr val="dk1"/>
                </a:solidFill>
                <a:latin typeface="Calibri"/>
                <a:ea typeface="Calibri"/>
                <a:cs typeface="Calibri"/>
                <a:sym typeface="Calibri"/>
              </a:rPr>
              <a:t>here are two types of natural resources, renewable and nonrenewable. </a:t>
            </a:r>
            <a:endParaRPr/>
          </a:p>
        </p:txBody>
      </p:sp>
      <p:sp>
        <p:nvSpPr>
          <p:cNvPr id="862" name="Google Shape;862;gdbec7a68a6_0_2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84</a:t>
            </a:fld>
            <a:endParaRPr sz="1200">
              <a:solidFill>
                <a:schemeClr val="dk1"/>
              </a:solidFill>
              <a:latin typeface="Calibri"/>
              <a:ea typeface="Calibri"/>
              <a:cs typeface="Calibri"/>
              <a:sym typeface="Calibri"/>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dbec7a68a6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gdbec7a68a6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Nonrenewable resources cannot be replaced quickly. They take millions of years to be replaced. Some of them cannot be replaced at all! </a:t>
            </a:r>
            <a:endParaRPr sz="1200" b="0" i="0" u="none" strike="noStrike" cap="none">
              <a:solidFill>
                <a:schemeClr val="dk1"/>
              </a:solidFill>
              <a:latin typeface="Calibri"/>
              <a:ea typeface="Calibri"/>
              <a:cs typeface="Calibri"/>
              <a:sym typeface="Calibri"/>
            </a:endParaRPr>
          </a:p>
        </p:txBody>
      </p:sp>
      <p:sp>
        <p:nvSpPr>
          <p:cNvPr id="873" name="Google Shape;873;gdbec7a68a6_0_3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85</a:t>
            </a:fld>
            <a:endParaRPr sz="1200">
              <a:solidFill>
                <a:schemeClr val="dk1"/>
              </a:solidFill>
              <a:latin typeface="Calibri"/>
              <a:ea typeface="Calibri"/>
              <a:cs typeface="Calibri"/>
              <a:sym typeface="Calibri"/>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dbec7a68a6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3" name="Google Shape;883;gdbec7a68a6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Renewable resources can be replaced quickly.</a:t>
            </a:r>
            <a:endParaRPr/>
          </a:p>
        </p:txBody>
      </p:sp>
      <p:sp>
        <p:nvSpPr>
          <p:cNvPr id="884" name="Google Shape;884;gdbec7a68a6_0_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4" name="Google Shape;894;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Earth’s energy resources come from the earth.</a:t>
            </a:r>
            <a:endParaRPr/>
          </a:p>
          <a:p>
            <a:pPr marL="0" lvl="0" indent="0" algn="l" rtl="0">
              <a:lnSpc>
                <a:spcPct val="100000"/>
              </a:lnSpc>
              <a:spcBef>
                <a:spcPts val="0"/>
              </a:spcBef>
              <a:spcAft>
                <a:spcPts val="0"/>
              </a:spcAft>
              <a:buSzPts val="1400"/>
              <a:buNone/>
            </a:pPr>
            <a:endParaRPr/>
          </a:p>
        </p:txBody>
      </p:sp>
      <p:sp>
        <p:nvSpPr>
          <p:cNvPr id="895" name="Google Shape;895;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Resources are sources of wealth such as land, water, and forests. Today, we will be learning about different types of Earth’s energy resources. </a:t>
            </a:r>
            <a:endParaRPr/>
          </a:p>
        </p:txBody>
      </p:sp>
      <p:sp>
        <p:nvSpPr>
          <p:cNvPr id="904" name="Google Shape;904;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2" name="Google Shape;912;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Geothermal energy is heat from inside the Earth.</a:t>
            </a:r>
            <a:endParaRPr/>
          </a:p>
        </p:txBody>
      </p:sp>
      <p:sp>
        <p:nvSpPr>
          <p:cNvPr id="913" name="Google Shape;913;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has more energy: geothermal energy or energy from natural gas?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[Geothermal energy]</a:t>
            </a:r>
            <a:endParaRPr/>
          </a:p>
        </p:txBody>
      </p:sp>
      <p:sp>
        <p:nvSpPr>
          <p:cNvPr id="178" name="Google Shape;178;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p:txBody>
      </p:sp>
      <p:sp>
        <p:nvSpPr>
          <p:cNvPr id="921" name="Google Shape;921;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dbec7a68a6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6" name="Google Shape;926;gdbec7a68a6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a:t>What are natural resources?</a:t>
            </a:r>
            <a:endParaRPr/>
          </a:p>
          <a:p>
            <a:pPr marL="0" marR="0" lvl="0" indent="0" algn="l" rtl="0">
              <a:lnSpc>
                <a:spcPct val="100000"/>
              </a:lnSpc>
              <a:spcBef>
                <a:spcPts val="0"/>
              </a:spcBef>
              <a:spcAft>
                <a:spcPts val="0"/>
              </a:spcAft>
              <a:buClr>
                <a:schemeClr val="dk1"/>
              </a:buClr>
              <a:buSzPts val="300"/>
              <a:buFont typeface="Calibri"/>
              <a:buNone/>
            </a:pPr>
            <a:endParaRPr/>
          </a:p>
          <a:p>
            <a:pPr marL="0" marR="0" lvl="0" indent="0" algn="l" rtl="0">
              <a:lnSpc>
                <a:spcPct val="100000"/>
              </a:lnSpc>
              <a:spcBef>
                <a:spcPts val="0"/>
              </a:spcBef>
              <a:spcAft>
                <a:spcPts val="0"/>
              </a:spcAft>
              <a:buClr>
                <a:schemeClr val="dk1"/>
              </a:buClr>
              <a:buSzPts val="300"/>
              <a:buFont typeface="Calibri"/>
              <a:buNone/>
            </a:pPr>
            <a:r>
              <a:rPr lang="en-US"/>
              <a:t>[A</a:t>
            </a:r>
            <a:r>
              <a:rPr lang="en-US" sz="1200" b="0" i="0" u="none" strike="noStrike" cap="none">
                <a:solidFill>
                  <a:schemeClr val="dk1"/>
                </a:solidFill>
                <a:latin typeface="Calibri"/>
                <a:ea typeface="Calibri"/>
                <a:cs typeface="Calibri"/>
                <a:sym typeface="Calibri"/>
              </a:rPr>
              <a:t> natural resource is anything found in nature</a:t>
            </a:r>
            <a:r>
              <a:rPr lang="en-US"/>
              <a:t> and used by humans.]</a:t>
            </a:r>
            <a:endParaRPr/>
          </a:p>
        </p:txBody>
      </p:sp>
      <p:sp>
        <p:nvSpPr>
          <p:cNvPr id="927" name="Google Shape;927;gdbec7a68a6_0_5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dbec7a68a6_0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4" name="Google Shape;934;gdbec7a68a6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a:t>Give an example of how we use natural resources.</a:t>
            </a:r>
            <a:endParaRPr/>
          </a:p>
        </p:txBody>
      </p:sp>
      <p:sp>
        <p:nvSpPr>
          <p:cNvPr id="935" name="Google Shape;935;gdbec7a68a6_0_63: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92</a:t>
            </a:fld>
            <a:endParaRPr sz="1200">
              <a:solidFill>
                <a:schemeClr val="dk1"/>
              </a:solidFill>
              <a:latin typeface="Calibri"/>
              <a:ea typeface="Calibri"/>
              <a:cs typeface="Calibri"/>
              <a:sym typeface="Calibri"/>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dbec7a68a6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4" name="Google Shape;944;gdbec7a68a6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a:t>What are the two types of natural resources?</a:t>
            </a:r>
            <a:endParaRPr/>
          </a:p>
          <a:p>
            <a:pPr marL="0" marR="0" lvl="0" indent="0" algn="l" rtl="0">
              <a:lnSpc>
                <a:spcPct val="100000"/>
              </a:lnSpc>
              <a:spcBef>
                <a:spcPts val="0"/>
              </a:spcBef>
              <a:spcAft>
                <a:spcPts val="0"/>
              </a:spcAft>
              <a:buClr>
                <a:schemeClr val="dk1"/>
              </a:buClr>
              <a:buSzPts val="300"/>
              <a:buFont typeface="Calibri"/>
              <a:buNone/>
            </a:pPr>
            <a:endParaRPr/>
          </a:p>
          <a:p>
            <a:pPr marL="0" marR="0" lvl="0" indent="0" algn="l" rtl="0">
              <a:lnSpc>
                <a:spcPct val="100000"/>
              </a:lnSpc>
              <a:spcBef>
                <a:spcPts val="0"/>
              </a:spcBef>
              <a:spcAft>
                <a:spcPts val="0"/>
              </a:spcAft>
              <a:buClr>
                <a:schemeClr val="dk1"/>
              </a:buClr>
              <a:buSzPts val="300"/>
              <a:buFont typeface="Calibri"/>
              <a:buNone/>
            </a:pPr>
            <a:r>
              <a:rPr lang="en-US"/>
              <a:t>[T</a:t>
            </a:r>
            <a:r>
              <a:rPr lang="en-US" sz="1200" b="0" i="0" u="none" strike="noStrike" cap="none">
                <a:solidFill>
                  <a:schemeClr val="dk1"/>
                </a:solidFill>
                <a:latin typeface="Calibri"/>
                <a:ea typeface="Calibri"/>
                <a:cs typeface="Calibri"/>
                <a:sym typeface="Calibri"/>
              </a:rPr>
              <a:t>here are two types of natural resources, </a:t>
            </a:r>
            <a:r>
              <a:rPr lang="en-US" sz="1200" b="1" i="0" u="none" strike="noStrike" cap="none">
                <a:solidFill>
                  <a:schemeClr val="dk1"/>
                </a:solidFill>
                <a:latin typeface="Calibri"/>
                <a:ea typeface="Calibri"/>
                <a:cs typeface="Calibri"/>
                <a:sym typeface="Calibri"/>
              </a:rPr>
              <a:t>renewable and nonrenewable.</a:t>
            </a:r>
            <a:r>
              <a:rPr lang="en-US"/>
              <a:t>]</a:t>
            </a:r>
            <a:endParaRPr/>
          </a:p>
        </p:txBody>
      </p:sp>
      <p:sp>
        <p:nvSpPr>
          <p:cNvPr id="945" name="Google Shape;945;gdbec7a68a6_0_72: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93</a:t>
            </a:fld>
            <a:endParaRPr sz="1200">
              <a:solidFill>
                <a:schemeClr val="dk1"/>
              </a:solidFill>
              <a:latin typeface="Calibri"/>
              <a:ea typeface="Calibri"/>
              <a:cs typeface="Calibri"/>
              <a:sym typeface="Calibri"/>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dbec7a68a6_0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7" name="Google Shape;957;gdbec7a68a6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a:t>Can non renewable resources be replaced quickly? Explain your answer.</a:t>
            </a:r>
            <a:endParaRPr/>
          </a:p>
          <a:p>
            <a:pPr marL="0" marR="0" lvl="0" indent="0" algn="l" rtl="0">
              <a:lnSpc>
                <a:spcPct val="100000"/>
              </a:lnSpc>
              <a:spcBef>
                <a:spcPts val="0"/>
              </a:spcBef>
              <a:spcAft>
                <a:spcPts val="0"/>
              </a:spcAft>
              <a:buClr>
                <a:schemeClr val="dk1"/>
              </a:buClr>
              <a:buSzPts val="300"/>
              <a:buFont typeface="Calibri"/>
              <a:buNone/>
            </a:pPr>
            <a:endParaRPr/>
          </a:p>
          <a:p>
            <a:pPr marL="0" marR="0" lvl="0" indent="0" algn="l" rtl="0">
              <a:lnSpc>
                <a:spcPct val="100000"/>
              </a:lnSpc>
              <a:spcBef>
                <a:spcPts val="0"/>
              </a:spcBef>
              <a:spcAft>
                <a:spcPts val="0"/>
              </a:spcAft>
              <a:buClr>
                <a:schemeClr val="dk1"/>
              </a:buClr>
              <a:buSzPts val="300"/>
              <a:buFont typeface="Calibri"/>
              <a:buNone/>
            </a:pPr>
            <a:r>
              <a:rPr lang="en-US"/>
              <a:t>[</a:t>
            </a:r>
            <a:r>
              <a:rPr lang="en-US" sz="1200" b="0" i="0" u="none" strike="noStrike" cap="none">
                <a:solidFill>
                  <a:schemeClr val="dk1"/>
                </a:solidFill>
                <a:latin typeface="Calibri"/>
                <a:ea typeface="Calibri"/>
                <a:cs typeface="Calibri"/>
                <a:sym typeface="Calibri"/>
              </a:rPr>
              <a:t>Nonrenewable resources cannot be replaced quickly. They take millions of years to be replaced. Some of them cannot be replaced at all!</a:t>
            </a:r>
            <a:r>
              <a:rPr lang="en-US"/>
              <a:t>]</a:t>
            </a:r>
            <a:endParaRPr sz="1200" b="0" i="0" u="none" strike="noStrike" cap="none">
              <a:solidFill>
                <a:schemeClr val="dk1"/>
              </a:solidFill>
              <a:latin typeface="Calibri"/>
              <a:ea typeface="Calibri"/>
              <a:cs typeface="Calibri"/>
              <a:sym typeface="Calibri"/>
            </a:endParaRPr>
          </a:p>
        </p:txBody>
      </p:sp>
      <p:sp>
        <p:nvSpPr>
          <p:cNvPr id="958" name="Google Shape;958;gdbec7a68a6_0_84: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94</a:t>
            </a:fld>
            <a:endParaRPr sz="1200">
              <a:solidFill>
                <a:schemeClr val="dk1"/>
              </a:solidFill>
              <a:latin typeface="Calibri"/>
              <a:ea typeface="Calibri"/>
              <a:cs typeface="Calibri"/>
              <a:sym typeface="Calibri"/>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dbec7a68a6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gdbec7a68a6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True/False: Renewable resources can’t be replaced quickly.</a:t>
            </a:r>
            <a:endParaRPr/>
          </a:p>
          <a:p>
            <a:pPr marL="0" lvl="0" indent="0" algn="l" rtl="0">
              <a:lnSpc>
                <a:spcPct val="100000"/>
              </a:lnSpc>
              <a:spcBef>
                <a:spcPts val="0"/>
              </a:spcBef>
              <a:spcAft>
                <a:spcPts val="0"/>
              </a:spcAft>
              <a:buSzPts val="1400"/>
              <a:buNone/>
            </a:pPr>
            <a:endParaRPr/>
          </a:p>
        </p:txBody>
      </p:sp>
      <p:sp>
        <p:nvSpPr>
          <p:cNvPr id="971" name="Google Shape;971;gdbec7a68a6_0_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dc0424b8e2_3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3" name="Google Shape;983;gdc0424b8e2_3_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a:t>
            </a:r>
            <a:r>
              <a:rPr lang="en-US">
                <a:solidFill>
                  <a:srgbClr val="FF0000"/>
                </a:solidFill>
              </a:rPr>
              <a:t>False</a:t>
            </a:r>
            <a:r>
              <a:rPr lang="en-US"/>
              <a:t>: Renewable resources can’t be replaced quickly.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[False: Renewable resources can be replaced quickly.]</a:t>
            </a:r>
            <a:endParaRPr/>
          </a:p>
        </p:txBody>
      </p:sp>
      <p:sp>
        <p:nvSpPr>
          <p:cNvPr id="984" name="Google Shape;984;gdc0424b8e2_3_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Where do Earth’s energy resources come from?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[Earth’s energy resources come from the Earth.]</a:t>
            </a:r>
            <a:endParaRPr/>
          </a:p>
          <a:p>
            <a:pPr marL="0" lvl="0" indent="0" algn="l" rtl="0">
              <a:lnSpc>
                <a:spcPct val="100000"/>
              </a:lnSpc>
              <a:spcBef>
                <a:spcPts val="0"/>
              </a:spcBef>
              <a:spcAft>
                <a:spcPts val="0"/>
              </a:spcAft>
              <a:buSzPts val="1400"/>
              <a:buNone/>
            </a:pPr>
            <a:endParaRPr/>
          </a:p>
        </p:txBody>
      </p:sp>
      <p:sp>
        <p:nvSpPr>
          <p:cNvPr id="997" name="Google Shape;997;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resources?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[Resources are sources of wealth such as land, water, and forests.]</a:t>
            </a:r>
            <a:endParaRPr/>
          </a:p>
        </p:txBody>
      </p:sp>
      <p:sp>
        <p:nvSpPr>
          <p:cNvPr id="1005" name="Google Shape;1005;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2" name="Google Shape;1012;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______ is heat from inside the Earth.</a:t>
            </a:r>
            <a:endParaRPr/>
          </a:p>
        </p:txBody>
      </p:sp>
      <p:sp>
        <p:nvSpPr>
          <p:cNvPr id="1013" name="Google Shape;1013;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7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1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8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1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8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8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1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7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1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8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8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1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8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18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1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8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18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18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18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1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8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8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18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1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8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8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8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1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7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0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2.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0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0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0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0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5.png"/></Relationships>
</file>

<file path=ppt/slides/_rels/slide10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5.png"/></Relationships>
</file>

<file path=ppt/slides/_rels/slide10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5.png"/></Relationships>
</file>

<file path=ppt/slides/_rels/slide1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15.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27.png"/></Relationships>
</file>

<file path=ppt/slides/_rels/slide1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7.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27.png"/></Relationships>
</file>

<file path=ppt/slides/_rels/slide1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2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2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6.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1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s://www.nationalgeographic.org/activity/evaluating-natural-ga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0.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2.jpg"/></Relationships>
</file>

<file path=ppt/slides/_rels/slide1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3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2.jpg"/></Relationships>
</file>

<file path=ppt/slides/_rels/slide1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hyperlink" Target="https://www.nationalgeographic.org/media/energy-efficiency-lightbulbs/"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1.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3.png"/></Relationships>
</file>

<file path=ppt/slides/_rels/slide1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4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4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4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2.jpg"/></Relationships>
</file>

<file path=ppt/slides/_rels/slide1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62.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16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6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6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6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68.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7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7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7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76.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27.png"/></Relationships>
</file>

<file path=ppt/slides/_rels/slide17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77.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59.jpg"/></Relationships>
</file>

<file path=ppt/slides/_rels/slide17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78.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59.jpg"/></Relationships>
</file>

<file path=ppt/slides/_rels/slide1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80.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59.jpg"/></Relationships>
</file>

<file path=ppt/slides/_rels/slide18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8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59.jpg"/></Relationships>
</file>

<file path=ppt/slides/_rels/slide1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2.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14.jpg"/><Relationship Id="rId4" Type="http://schemas.openxmlformats.org/officeDocument/2006/relationships/image" Target="../media/image12.jpg"/></Relationships>
</file>

<file path=ppt/slides/_rels/slide18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8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8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8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6.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8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8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9.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hyperlink" Target="https://www.nationalgeographic.org/activity/energy-efficienc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2.jpg"/></Relationships>
</file>

<file path=ppt/slides/_rels/slide1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0.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2.jpg"/></Relationships>
</file>

<file path=ppt/slides/_rels/slide19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youtube.com/watch?v=j7q653ffQO4"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39.jp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27.png"/><Relationship Id="rId4" Type="http://schemas.openxmlformats.org/officeDocument/2006/relationships/image" Target="../media/image39.jpg"/></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6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hyperlink" Target="https://www.nationalgeographic.org/activity/hydroelectric-and-geothermal-benefits-and-drawbacks/"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2.jpg"/></Relationships>
</file>

<file path=ppt/slides/_rels/slide6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2.jpg"/></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hyperlink" Target="https://www.youtube.com/watch?v=LpJO2J5h1XA&amp;ab_channel=AlliantEnergy"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3.png"/></Relationships>
</file>

<file path=ppt/slides/_rels/slide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8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8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2.jpg"/></Relationships>
</file>

<file path=ppt/slides/_rels/slide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800" b="0" i="0" u="none" strike="noStrike" cap="none">
                <a:solidFill>
                  <a:schemeClr val="dk1"/>
                </a:solidFill>
                <a:latin typeface="Calibri"/>
                <a:ea typeface="Calibri"/>
                <a:cs typeface="Calibri"/>
                <a:sym typeface="Calibri"/>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800" b="0" i="0" u="none" strike="noStrike" cap="none">
                <a:solidFill>
                  <a:schemeClr val="dk1"/>
                </a:solidFill>
                <a:latin typeface="Calibri"/>
                <a:ea typeface="Calibri"/>
                <a:cs typeface="Calibri"/>
                <a:sym typeface="Calibri"/>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800" b="0" i="0" u="none" strike="noStrike" cap="none">
                <a:solidFill>
                  <a:schemeClr val="dk1"/>
                </a:solidFill>
                <a:latin typeface="Calibri"/>
                <a:ea typeface="Calibri"/>
                <a:cs typeface="Calibri"/>
                <a:sym typeface="Calibri"/>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800" b="0" i="0" u="none" strike="noStrike" cap="none">
                <a:solidFill>
                  <a:schemeClr val="dk1"/>
                </a:solidFill>
                <a:latin typeface="Calibri"/>
                <a:ea typeface="Calibri"/>
                <a:cs typeface="Calibri"/>
                <a:sym typeface="Calibri"/>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dk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800" b="0" i="0" u="none" strike="noStrike" cap="none">
                <a:solidFill>
                  <a:schemeClr val="dk1"/>
                </a:solidFill>
                <a:latin typeface="Calibri"/>
                <a:ea typeface="Calibri"/>
                <a:cs typeface="Calibri"/>
                <a:sym typeface="Calibri"/>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Intro</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9" name="Google Shape;189;p10"/>
          <p:cNvSpPr txBox="1"/>
          <p:nvPr/>
        </p:nvSpPr>
        <p:spPr>
          <a:xfrm>
            <a:off x="679196" y="396590"/>
            <a:ext cx="77856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000"/>
              <a:buFont typeface="Calibri"/>
              <a:buNone/>
            </a:pPr>
            <a:r>
              <a:rPr lang="en-US" sz="4000" b="0" i="0" u="none" strike="noStrike" cap="none">
                <a:solidFill>
                  <a:schemeClr val="dk1"/>
                </a:solidFill>
                <a:latin typeface="Calibri"/>
                <a:ea typeface="Calibri"/>
                <a:cs typeface="Calibri"/>
                <a:sym typeface="Calibri"/>
              </a:rPr>
              <a:t>What are 3 reasons why geothermal energy is good to use?</a:t>
            </a:r>
            <a:endParaRPr sz="1400" b="0" i="0" u="none" strike="noStrike" cap="none">
              <a:solidFill>
                <a:schemeClr val="dk1"/>
              </a:solidFill>
              <a:latin typeface="Calibri"/>
              <a:ea typeface="Calibri"/>
              <a:cs typeface="Calibri"/>
              <a:sym typeface="Calibri"/>
            </a:endParaRPr>
          </a:p>
        </p:txBody>
      </p:sp>
      <p:pic>
        <p:nvPicPr>
          <p:cNvPr id="190" name="Google Shape;190;p10"/>
          <p:cNvPicPr preferRelativeResize="0"/>
          <p:nvPr/>
        </p:nvPicPr>
        <p:blipFill rotWithShape="1">
          <a:blip r:embed="rId4">
            <a:alphaModFix/>
          </a:blip>
          <a:srcRect l="13227" t="18768" r="33721" b="33857"/>
          <a:stretch/>
        </p:blipFill>
        <p:spPr>
          <a:xfrm>
            <a:off x="753642" y="2127533"/>
            <a:ext cx="7636706" cy="3729267"/>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gdbec7a68a6_1_0"/>
          <p:cNvSpPr txBox="1">
            <a:spLocks noGrp="1"/>
          </p:cNvSpPr>
          <p:nvPr>
            <p:ph type="title"/>
          </p:nvPr>
        </p:nvSpPr>
        <p:spPr>
          <a:xfrm>
            <a:off x="1437750" y="378700"/>
            <a:ext cx="62685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FF0000"/>
              </a:buClr>
              <a:buSzPct val="100000"/>
              <a:buFont typeface="Calibri"/>
              <a:buNone/>
            </a:pPr>
            <a:r>
              <a:rPr lang="en-US" u="sng">
                <a:solidFill>
                  <a:srgbClr val="FF0000"/>
                </a:solidFill>
              </a:rPr>
              <a:t>Geothermal energy</a:t>
            </a:r>
            <a:r>
              <a:rPr lang="en-US"/>
              <a:t> is heat from inside the Earth.</a:t>
            </a:r>
            <a:endParaRPr/>
          </a:p>
        </p:txBody>
      </p:sp>
      <p:pic>
        <p:nvPicPr>
          <p:cNvPr id="1024" name="Google Shape;1024;gdbec7a68a6_1_0" descr="geothermal.jpg"/>
          <p:cNvPicPr preferRelativeResize="0">
            <a:picLocks noGrp="1"/>
          </p:cNvPicPr>
          <p:nvPr>
            <p:ph type="body" idx="1"/>
          </p:nvPr>
        </p:nvPicPr>
        <p:blipFill rotWithShape="1">
          <a:blip r:embed="rId3">
            <a:alphaModFix/>
          </a:blip>
          <a:srcRect l="-10680" r="-10693"/>
          <a:stretch/>
        </p:blipFill>
        <p:spPr>
          <a:xfrm>
            <a:off x="457200" y="1873124"/>
            <a:ext cx="8229600" cy="4526100"/>
          </a:xfrm>
          <a:prstGeom prst="rect">
            <a:avLst/>
          </a:prstGeom>
          <a:noFill/>
          <a:ln w="9525" cap="flat" cmpd="sng">
            <a:solidFill>
              <a:schemeClr val="lt1"/>
            </a:solidFill>
            <a:prstDash val="solid"/>
            <a:round/>
            <a:headEnd type="none" w="sm" len="sm"/>
            <a:tailEnd type="none" w="sm" len="sm"/>
          </a:ln>
        </p:spPr>
      </p:pic>
      <p:sp>
        <p:nvSpPr>
          <p:cNvPr id="1025" name="Google Shape;1025;gdbec7a68a6_1_0"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89"/>
          <p:cNvSpPr txBox="1"/>
          <p:nvPr/>
        </p:nvSpPr>
        <p:spPr>
          <a:xfrm>
            <a:off x="1603050" y="868456"/>
            <a:ext cx="59379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6600"/>
              <a:buFont typeface="Calibri"/>
              <a:buNone/>
            </a:pPr>
            <a:r>
              <a:rPr lang="en-US" sz="6600" b="1" i="0" u="none" strike="noStrike" cap="none">
                <a:solidFill>
                  <a:schemeClr val="dk1"/>
                </a:solidFill>
                <a:latin typeface="Calibri"/>
                <a:ea typeface="Calibri"/>
                <a:cs typeface="Calibri"/>
                <a:sym typeface="Calibri"/>
              </a:rPr>
              <a:t>Natural Gas</a:t>
            </a:r>
            <a:endParaRPr sz="1800" b="0" i="0" u="none" strike="noStrike" cap="none">
              <a:solidFill>
                <a:schemeClr val="dk1"/>
              </a:solidFill>
              <a:latin typeface="Calibri"/>
              <a:ea typeface="Calibri"/>
              <a:cs typeface="Calibri"/>
              <a:sym typeface="Calibri"/>
            </a:endParaRPr>
          </a:p>
        </p:txBody>
      </p:sp>
      <p:sp>
        <p:nvSpPr>
          <p:cNvPr id="1032" name="Google Shape;1032;p89" descr="Artificial Intelligence"/>
          <p:cNvSpPr/>
          <p:nvPr/>
        </p:nvSpPr>
        <p:spPr>
          <a:xfrm>
            <a:off x="1582243"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033" name="Google Shape;1033;p89" descr="Blog"/>
          <p:cNvPicPr preferRelativeResize="0"/>
          <p:nvPr/>
        </p:nvPicPr>
        <p:blipFill rotWithShape="1">
          <a:blip r:embed="rId4">
            <a:alphaModFix/>
          </a:blip>
          <a:srcRect/>
          <a:stretch/>
        </p:blipFill>
        <p:spPr>
          <a:xfrm>
            <a:off x="4721463" y="2595544"/>
            <a:ext cx="2840308" cy="2840308"/>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Natural Gas</a:t>
            </a:r>
            <a:r>
              <a:rPr lang="en-US"/>
              <a:t>: gas made from fossils</a:t>
            </a:r>
            <a:endParaRPr/>
          </a:p>
        </p:txBody>
      </p:sp>
      <p:pic>
        <p:nvPicPr>
          <p:cNvPr id="1040" name="Google Shape;1040;p90" descr="naturalgas.jpg"/>
          <p:cNvPicPr preferRelativeResize="0">
            <a:picLocks noGrp="1"/>
          </p:cNvPicPr>
          <p:nvPr>
            <p:ph type="body" idx="1"/>
          </p:nvPr>
        </p:nvPicPr>
        <p:blipFill rotWithShape="1">
          <a:blip r:embed="rId3">
            <a:alphaModFix/>
          </a:blip>
          <a:srcRect l="-10572" r="-1057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041" name="Google Shape;1041;p9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042" name="Google Shape;1042;p90"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gdc0424b8e2_3_38"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gdc0424b8e2_3_43"/>
          <p:cNvSpPr txBox="1"/>
          <p:nvPr/>
        </p:nvSpPr>
        <p:spPr>
          <a:xfrm>
            <a:off x="971700" y="720875"/>
            <a:ext cx="7200600" cy="720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a:solidFill>
                  <a:schemeClr val="dk1"/>
                </a:solidFill>
                <a:latin typeface="Calibri"/>
                <a:ea typeface="Calibri"/>
                <a:cs typeface="Calibri"/>
                <a:sym typeface="Calibri"/>
              </a:rPr>
              <a:t>What is natural gas?</a:t>
            </a:r>
            <a:endParaRPr sz="4000" b="0" i="0" u="none" strike="noStrike" cap="none">
              <a:solidFill>
                <a:schemeClr val="dk1"/>
              </a:solidFill>
              <a:latin typeface="Calibri"/>
              <a:ea typeface="Calibri"/>
              <a:cs typeface="Calibri"/>
              <a:sym typeface="Calibri"/>
            </a:endParaRPr>
          </a:p>
        </p:txBody>
      </p:sp>
      <p:sp>
        <p:nvSpPr>
          <p:cNvPr id="1055" name="Google Shape;1055;gdc0424b8e2_3_4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056" name="Google Shape;1056;gdc0424b8e2_3_43" descr="naturalgas.jpg"/>
          <p:cNvPicPr preferRelativeResize="0">
            <a:picLocks noGrp="1"/>
          </p:cNvPicPr>
          <p:nvPr>
            <p:ph type="body" idx="4294967295"/>
          </p:nvPr>
        </p:nvPicPr>
        <p:blipFill rotWithShape="1">
          <a:blip r:embed="rId4">
            <a:alphaModFix/>
          </a:blip>
          <a:srcRect l="-10575" r="-10563"/>
          <a:stretch/>
        </p:blipFill>
        <p:spPr>
          <a:xfrm>
            <a:off x="457200" y="1600200"/>
            <a:ext cx="8229600" cy="45261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pic>
        <p:nvPicPr>
          <p:cNvPr id="1062" name="Google Shape;1062;p91"/>
          <p:cNvPicPr preferRelativeResize="0"/>
          <p:nvPr/>
        </p:nvPicPr>
        <p:blipFill rotWithShape="1">
          <a:blip r:embed="rId3">
            <a:alphaModFix/>
          </a:blip>
          <a:srcRect/>
          <a:stretch/>
        </p:blipFill>
        <p:spPr>
          <a:xfrm>
            <a:off x="0" y="411212"/>
            <a:ext cx="9144000" cy="6035568"/>
          </a:xfrm>
          <a:prstGeom prst="rect">
            <a:avLst/>
          </a:prstGeom>
          <a:noFill/>
          <a:ln>
            <a:noFill/>
          </a:ln>
        </p:spPr>
      </p:pic>
      <p:sp>
        <p:nvSpPr>
          <p:cNvPr id="1063" name="Google Shape;1063;p9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92"/>
          <p:cNvSpPr txBox="1"/>
          <p:nvPr/>
        </p:nvSpPr>
        <p:spPr>
          <a:xfrm rot="-2287028">
            <a:off x="4270743" y="5154546"/>
            <a:ext cx="307057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Metallic Bond</a:t>
            </a:r>
            <a:endParaRPr sz="1400" b="0" i="0" u="none" strike="noStrike" cap="none">
              <a:solidFill>
                <a:srgbClr val="000000"/>
              </a:solidFill>
              <a:latin typeface="Arial"/>
              <a:ea typeface="Arial"/>
              <a:cs typeface="Arial"/>
              <a:sym typeface="Arial"/>
            </a:endParaRPr>
          </a:p>
        </p:txBody>
      </p:sp>
      <p:sp>
        <p:nvSpPr>
          <p:cNvPr id="1070" name="Google Shape;1070;p92"/>
          <p:cNvSpPr txBox="1"/>
          <p:nvPr/>
        </p:nvSpPr>
        <p:spPr>
          <a:xfrm rot="-2496613">
            <a:off x="1312008" y="4947460"/>
            <a:ext cx="239305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Ionic Bond</a:t>
            </a:r>
            <a:endParaRPr sz="1400" b="0" i="0" u="none" strike="noStrike" cap="none">
              <a:solidFill>
                <a:srgbClr val="000000"/>
              </a:solidFill>
              <a:latin typeface="Arial"/>
              <a:ea typeface="Arial"/>
              <a:cs typeface="Arial"/>
              <a:sym typeface="Arial"/>
            </a:endParaRPr>
          </a:p>
        </p:txBody>
      </p:sp>
      <p:pic>
        <p:nvPicPr>
          <p:cNvPr id="1071" name="Google Shape;1071;p92" descr="puzzle pieces.jpg"/>
          <p:cNvPicPr preferRelativeResize="0"/>
          <p:nvPr/>
        </p:nvPicPr>
        <p:blipFill rotWithShape="1">
          <a:blip r:embed="rId3">
            <a:alphaModFix/>
          </a:blip>
          <a:srcRect/>
          <a:stretch/>
        </p:blipFill>
        <p:spPr>
          <a:xfrm>
            <a:off x="525600" y="0"/>
            <a:ext cx="8092806" cy="6858000"/>
          </a:xfrm>
          <a:prstGeom prst="rect">
            <a:avLst/>
          </a:prstGeom>
          <a:noFill/>
          <a:ln>
            <a:noFill/>
          </a:ln>
        </p:spPr>
      </p:pic>
      <p:sp>
        <p:nvSpPr>
          <p:cNvPr id="1072" name="Google Shape;1072;p92"/>
          <p:cNvSpPr txBox="1"/>
          <p:nvPr/>
        </p:nvSpPr>
        <p:spPr>
          <a:xfrm>
            <a:off x="2952049" y="4824974"/>
            <a:ext cx="3275256"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Geothermal Energy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endParaRPr sz="30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Natural Gas</a:t>
            </a:r>
            <a:endParaRPr sz="1400" b="0" i="0" u="none" strike="noStrike" cap="none">
              <a:solidFill>
                <a:srgbClr val="000000"/>
              </a:solidFill>
              <a:latin typeface="Arial"/>
              <a:ea typeface="Arial"/>
              <a:cs typeface="Arial"/>
              <a:sym typeface="Arial"/>
            </a:endParaRPr>
          </a:p>
        </p:txBody>
      </p:sp>
      <p:sp>
        <p:nvSpPr>
          <p:cNvPr id="1073" name="Google Shape;1073;p9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93"/>
          <p:cNvSpPr/>
          <p:nvPr/>
        </p:nvSpPr>
        <p:spPr>
          <a:xfrm>
            <a:off x="599408" y="1592459"/>
            <a:ext cx="7945200" cy="4675500"/>
          </a:xfrm>
          <a:prstGeom prst="rect">
            <a:avLst/>
          </a:prstGeom>
          <a:noFill/>
          <a:ln w="38100" cap="flat" cmpd="sng">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Geothermal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Natural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Gas</a:t>
            </a:r>
            <a:endParaRPr sz="1400" b="0" i="0" u="none" strike="noStrike" cap="none">
              <a:solidFill>
                <a:srgbClr val="000000"/>
              </a:solidFill>
              <a:latin typeface="Arial"/>
              <a:ea typeface="Arial"/>
              <a:cs typeface="Arial"/>
              <a:sym typeface="Arial"/>
            </a:endParaRPr>
          </a:p>
        </p:txBody>
      </p:sp>
      <p:sp>
        <p:nvSpPr>
          <p:cNvPr id="1080" name="Google Shape;1080;p93"/>
          <p:cNvSpPr txBox="1"/>
          <p:nvPr/>
        </p:nvSpPr>
        <p:spPr>
          <a:xfrm>
            <a:off x="2520325" y="0"/>
            <a:ext cx="2395800" cy="1592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00"/>
              <a:buFont typeface="Arial"/>
              <a:buNone/>
            </a:pPr>
            <a:r>
              <a:rPr lang="en-US" sz="4200" i="0" u="none" strike="noStrike" cap="none">
                <a:solidFill>
                  <a:schemeClr val="dk1"/>
                </a:solidFill>
                <a:latin typeface="Calibri"/>
                <a:ea typeface="Calibri"/>
                <a:cs typeface="Calibri"/>
                <a:sym typeface="Calibri"/>
              </a:rPr>
              <a:t>Found in Nature</a:t>
            </a:r>
            <a:endParaRPr sz="4200" i="0" u="none" strike="noStrike" cap="none">
              <a:solidFill>
                <a:srgbClr val="000000"/>
              </a:solidFill>
              <a:latin typeface="Calibri"/>
              <a:ea typeface="Calibri"/>
              <a:cs typeface="Calibri"/>
              <a:sym typeface="Calibri"/>
            </a:endParaRPr>
          </a:p>
        </p:txBody>
      </p:sp>
      <p:pic>
        <p:nvPicPr>
          <p:cNvPr id="1081" name="Google Shape;1081;p93" descr="dreamstime_xs_11479540.jpg"/>
          <p:cNvPicPr preferRelativeResize="0"/>
          <p:nvPr/>
        </p:nvPicPr>
        <p:blipFill rotWithShape="1">
          <a:blip r:embed="rId3">
            <a:alphaModFix/>
          </a:blip>
          <a:srcRect/>
          <a:stretch/>
        </p:blipFill>
        <p:spPr>
          <a:xfrm>
            <a:off x="3171929" y="1926197"/>
            <a:ext cx="1092600" cy="1269850"/>
          </a:xfrm>
          <a:prstGeom prst="rect">
            <a:avLst/>
          </a:prstGeom>
          <a:noFill/>
          <a:ln>
            <a:noFill/>
          </a:ln>
        </p:spPr>
      </p:pic>
      <p:pic>
        <p:nvPicPr>
          <p:cNvPr id="1082" name="Google Shape;1082;p93" descr="dreamstime_xs_11479540.jpg"/>
          <p:cNvPicPr preferRelativeResize="0"/>
          <p:nvPr/>
        </p:nvPicPr>
        <p:blipFill rotWithShape="1">
          <a:blip r:embed="rId3">
            <a:alphaModFix/>
          </a:blip>
          <a:srcRect/>
          <a:stretch/>
        </p:blipFill>
        <p:spPr>
          <a:xfrm>
            <a:off x="3171929" y="4589267"/>
            <a:ext cx="1092600" cy="1269850"/>
          </a:xfrm>
          <a:prstGeom prst="rect">
            <a:avLst/>
          </a:prstGeom>
          <a:noFill/>
          <a:ln>
            <a:noFill/>
          </a:ln>
        </p:spPr>
      </p:pic>
      <p:sp>
        <p:nvSpPr>
          <p:cNvPr id="1083" name="Google Shape;1083;p9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084" name="Google Shape;1084;p93"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pic>
        <p:nvPicPr>
          <p:cNvPr id="1090" name="Google Shape;1090;p94" descr="dreamstime_xs_4340474.jpg"/>
          <p:cNvPicPr preferRelativeResize="0"/>
          <p:nvPr/>
        </p:nvPicPr>
        <p:blipFill rotWithShape="1">
          <a:blip r:embed="rId3">
            <a:alphaModFix/>
          </a:blip>
          <a:srcRect/>
          <a:stretch/>
        </p:blipFill>
        <p:spPr>
          <a:xfrm>
            <a:off x="1544692" y="241391"/>
            <a:ext cx="5830749" cy="3887166"/>
          </a:xfrm>
          <a:prstGeom prst="rect">
            <a:avLst/>
          </a:prstGeom>
          <a:noFill/>
          <a:ln>
            <a:noFill/>
          </a:ln>
        </p:spPr>
      </p:pic>
      <p:sp>
        <p:nvSpPr>
          <p:cNvPr id="1091" name="Google Shape;1091;p94"/>
          <p:cNvSpPr/>
          <p:nvPr/>
        </p:nvSpPr>
        <p:spPr>
          <a:xfrm>
            <a:off x="309344" y="4379352"/>
            <a:ext cx="6024091" cy="2197816"/>
          </a:xfrm>
          <a:prstGeom prst="ellipse">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2" name="Google Shape;1092;p94"/>
          <p:cNvSpPr/>
          <p:nvPr/>
        </p:nvSpPr>
        <p:spPr>
          <a:xfrm>
            <a:off x="2995764" y="4379352"/>
            <a:ext cx="6099393" cy="2197816"/>
          </a:xfrm>
          <a:prstGeom prst="ellipse">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3" name="Google Shape;1093;p94"/>
          <p:cNvSpPr txBox="1"/>
          <p:nvPr/>
        </p:nvSpPr>
        <p:spPr>
          <a:xfrm>
            <a:off x="3717757" y="4908706"/>
            <a:ext cx="1708500" cy="1139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3400" i="0" u="none" strike="noStrike" cap="none">
                <a:solidFill>
                  <a:schemeClr val="dk1"/>
                </a:solidFill>
                <a:latin typeface="Calibri"/>
                <a:ea typeface="Calibri"/>
                <a:cs typeface="Calibri"/>
                <a:sym typeface="Calibri"/>
              </a:rPr>
              <a:t>Found in Nature</a:t>
            </a:r>
            <a:endParaRPr sz="3400" i="0" u="none" strike="noStrike" cap="none">
              <a:solidFill>
                <a:srgbClr val="000000"/>
              </a:solidFill>
              <a:latin typeface="Calibri"/>
              <a:ea typeface="Calibri"/>
              <a:cs typeface="Calibri"/>
              <a:sym typeface="Calibri"/>
            </a:endParaRPr>
          </a:p>
        </p:txBody>
      </p:sp>
      <p:sp>
        <p:nvSpPr>
          <p:cNvPr id="1094" name="Google Shape;1094;p9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095" name="Google Shape;1095;p94"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95"/>
          <p:cNvSpPr/>
          <p:nvPr/>
        </p:nvSpPr>
        <p:spPr>
          <a:xfrm>
            <a:off x="439596" y="2993161"/>
            <a:ext cx="7945200" cy="3274800"/>
          </a:xfrm>
          <a:prstGeom prst="rect">
            <a:avLst/>
          </a:prstGeom>
          <a:noFill/>
          <a:ln w="38100" cap="flat" cmpd="sng">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Geothermal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Natural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Gas</a:t>
            </a:r>
            <a:endParaRPr sz="1400" b="0" i="0" u="none" strike="noStrike" cap="none">
              <a:solidFill>
                <a:srgbClr val="000000"/>
              </a:solidFill>
              <a:latin typeface="Arial"/>
              <a:ea typeface="Arial"/>
              <a:cs typeface="Arial"/>
              <a:sym typeface="Arial"/>
            </a:endParaRPr>
          </a:p>
        </p:txBody>
      </p:sp>
      <p:sp>
        <p:nvSpPr>
          <p:cNvPr id="1102" name="Google Shape;1102;p95"/>
          <p:cNvSpPr txBox="1"/>
          <p:nvPr/>
        </p:nvSpPr>
        <p:spPr>
          <a:xfrm>
            <a:off x="2640781" y="1224189"/>
            <a:ext cx="21549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600" i="0" u="none" strike="noStrike" cap="none">
                <a:solidFill>
                  <a:schemeClr val="dk1"/>
                </a:solidFill>
                <a:latin typeface="Calibri"/>
                <a:ea typeface="Calibri"/>
                <a:cs typeface="Calibri"/>
                <a:sym typeface="Calibri"/>
              </a:rPr>
              <a:t>Found in Nature</a:t>
            </a:r>
            <a:endParaRPr sz="3600" i="0" u="none" strike="noStrike" cap="none">
              <a:solidFill>
                <a:srgbClr val="000000"/>
              </a:solidFill>
              <a:latin typeface="Calibri"/>
              <a:ea typeface="Calibri"/>
              <a:cs typeface="Calibri"/>
              <a:sym typeface="Calibri"/>
            </a:endParaRPr>
          </a:p>
        </p:txBody>
      </p:sp>
      <p:pic>
        <p:nvPicPr>
          <p:cNvPr id="1103" name="Google Shape;1103;p95" descr="dreamstime_xs_11479540.jpg"/>
          <p:cNvPicPr preferRelativeResize="0"/>
          <p:nvPr/>
        </p:nvPicPr>
        <p:blipFill rotWithShape="1">
          <a:blip r:embed="rId3">
            <a:alphaModFix/>
          </a:blip>
          <a:srcRect/>
          <a:stretch/>
        </p:blipFill>
        <p:spPr>
          <a:xfrm>
            <a:off x="3171929" y="3196047"/>
            <a:ext cx="1092600" cy="1269850"/>
          </a:xfrm>
          <a:prstGeom prst="rect">
            <a:avLst/>
          </a:prstGeom>
          <a:noFill/>
          <a:ln>
            <a:noFill/>
          </a:ln>
        </p:spPr>
      </p:pic>
      <p:pic>
        <p:nvPicPr>
          <p:cNvPr id="1104" name="Google Shape;1104;p95" descr="dreamstime_xs_11479540.jpg"/>
          <p:cNvPicPr preferRelativeResize="0"/>
          <p:nvPr/>
        </p:nvPicPr>
        <p:blipFill rotWithShape="1">
          <a:blip r:embed="rId3">
            <a:alphaModFix/>
          </a:blip>
          <a:srcRect/>
          <a:stretch/>
        </p:blipFill>
        <p:spPr>
          <a:xfrm>
            <a:off x="3171929" y="4589267"/>
            <a:ext cx="1092600" cy="1269850"/>
          </a:xfrm>
          <a:prstGeom prst="rect">
            <a:avLst/>
          </a:prstGeom>
          <a:noFill/>
          <a:ln>
            <a:noFill/>
          </a:ln>
        </p:spPr>
      </p:pic>
      <p:sp>
        <p:nvSpPr>
          <p:cNvPr id="1105" name="Google Shape;1105;p95"/>
          <p:cNvSpPr txBox="1"/>
          <p:nvPr/>
        </p:nvSpPr>
        <p:spPr>
          <a:xfrm>
            <a:off x="5195480" y="947139"/>
            <a:ext cx="29097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600" i="0" u="none" strike="noStrike" cap="none">
                <a:solidFill>
                  <a:schemeClr val="dk1"/>
                </a:solidFill>
                <a:latin typeface="Calibri"/>
                <a:ea typeface="Calibri"/>
                <a:cs typeface="Calibri"/>
                <a:sym typeface="Calibri"/>
              </a:rPr>
              <a:t>Clean</a:t>
            </a:r>
            <a:endParaRPr sz="360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500"/>
              <a:buFont typeface="Arial"/>
              <a:buNone/>
            </a:pPr>
            <a:r>
              <a:rPr lang="en-US" sz="3600" i="0" u="none" strike="noStrike" cap="none">
                <a:solidFill>
                  <a:schemeClr val="dk1"/>
                </a:solidFill>
                <a:latin typeface="Calibri"/>
                <a:ea typeface="Calibri"/>
                <a:cs typeface="Calibri"/>
                <a:sym typeface="Calibri"/>
              </a:rPr>
              <a:t>Doesn’t need</a:t>
            </a:r>
            <a:endParaRPr sz="360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500"/>
              <a:buFont typeface="Arial"/>
              <a:buNone/>
            </a:pPr>
            <a:r>
              <a:rPr lang="en-US" sz="3600" i="0" u="none" strike="noStrike" cap="none">
                <a:solidFill>
                  <a:schemeClr val="dk1"/>
                </a:solidFill>
                <a:latin typeface="Calibri"/>
                <a:ea typeface="Calibri"/>
                <a:cs typeface="Calibri"/>
                <a:sym typeface="Calibri"/>
              </a:rPr>
              <a:t>Fossil fuels</a:t>
            </a:r>
            <a:endParaRPr sz="3600" i="0" u="none" strike="noStrike" cap="none">
              <a:solidFill>
                <a:srgbClr val="000000"/>
              </a:solidFill>
              <a:latin typeface="Calibri"/>
              <a:ea typeface="Calibri"/>
              <a:cs typeface="Calibri"/>
              <a:sym typeface="Calibri"/>
            </a:endParaRPr>
          </a:p>
        </p:txBody>
      </p:sp>
      <p:pic>
        <p:nvPicPr>
          <p:cNvPr id="1106" name="Google Shape;1106;p95" descr="dreamstime_xs_11479540.jpg"/>
          <p:cNvPicPr preferRelativeResize="0"/>
          <p:nvPr/>
        </p:nvPicPr>
        <p:blipFill rotWithShape="1">
          <a:blip r:embed="rId3">
            <a:alphaModFix/>
          </a:blip>
          <a:srcRect/>
          <a:stretch/>
        </p:blipFill>
        <p:spPr>
          <a:xfrm>
            <a:off x="6104031" y="3196047"/>
            <a:ext cx="1092600" cy="1269850"/>
          </a:xfrm>
          <a:prstGeom prst="rect">
            <a:avLst/>
          </a:prstGeom>
          <a:noFill/>
          <a:ln>
            <a:noFill/>
          </a:ln>
        </p:spPr>
      </p:pic>
      <p:sp>
        <p:nvSpPr>
          <p:cNvPr id="1107" name="Google Shape;1107;p95"/>
          <p:cNvSpPr/>
          <p:nvPr/>
        </p:nvSpPr>
        <p:spPr>
          <a:xfrm>
            <a:off x="5553988" y="4283480"/>
            <a:ext cx="2065867" cy="1984365"/>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8" name="Google Shape;1108;p9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109" name="Google Shape;1109;p95"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1" descr="Rewind"/>
          <p:cNvSpPr/>
          <p:nvPr/>
        </p:nvSpPr>
        <p:spPr>
          <a:xfrm>
            <a:off x="1828800" y="11019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96"/>
          <p:cNvSpPr/>
          <p:nvPr/>
        </p:nvSpPr>
        <p:spPr>
          <a:xfrm>
            <a:off x="439596" y="2993161"/>
            <a:ext cx="7945287" cy="3274684"/>
          </a:xfrm>
          <a:prstGeom prst="rect">
            <a:avLst/>
          </a:prstGeom>
          <a:noFill/>
          <a:ln w="38100" cap="flat" cmpd="sng">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Geothermal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Natural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Gas</a:t>
            </a:r>
            <a:endParaRPr sz="1400" b="0" i="0" u="none" strike="noStrike" cap="none">
              <a:solidFill>
                <a:srgbClr val="000000"/>
              </a:solidFill>
              <a:latin typeface="Arial"/>
              <a:ea typeface="Arial"/>
              <a:cs typeface="Arial"/>
              <a:sym typeface="Arial"/>
            </a:endParaRPr>
          </a:p>
        </p:txBody>
      </p:sp>
      <p:pic>
        <p:nvPicPr>
          <p:cNvPr id="1116" name="Google Shape;1116;p96" descr="dreamstime_xs_11479540.jpg"/>
          <p:cNvPicPr preferRelativeResize="0"/>
          <p:nvPr/>
        </p:nvPicPr>
        <p:blipFill rotWithShape="1">
          <a:blip r:embed="rId3">
            <a:alphaModFix/>
          </a:blip>
          <a:srcRect/>
          <a:stretch/>
        </p:blipFill>
        <p:spPr>
          <a:xfrm>
            <a:off x="3171929" y="3196047"/>
            <a:ext cx="1092600" cy="1269850"/>
          </a:xfrm>
          <a:prstGeom prst="rect">
            <a:avLst/>
          </a:prstGeom>
          <a:noFill/>
          <a:ln>
            <a:noFill/>
          </a:ln>
        </p:spPr>
      </p:pic>
      <p:pic>
        <p:nvPicPr>
          <p:cNvPr id="1117" name="Google Shape;1117;p96" descr="dreamstime_xs_11479540.jpg"/>
          <p:cNvPicPr preferRelativeResize="0"/>
          <p:nvPr/>
        </p:nvPicPr>
        <p:blipFill rotWithShape="1">
          <a:blip r:embed="rId3">
            <a:alphaModFix/>
          </a:blip>
          <a:srcRect/>
          <a:stretch/>
        </p:blipFill>
        <p:spPr>
          <a:xfrm>
            <a:off x="3171929" y="4589267"/>
            <a:ext cx="1092600" cy="1269850"/>
          </a:xfrm>
          <a:prstGeom prst="rect">
            <a:avLst/>
          </a:prstGeom>
          <a:noFill/>
          <a:ln>
            <a:noFill/>
          </a:ln>
        </p:spPr>
      </p:pic>
      <p:pic>
        <p:nvPicPr>
          <p:cNvPr id="1118" name="Google Shape;1118;p96" descr="dreamstime_xs_11479540.jpg"/>
          <p:cNvPicPr preferRelativeResize="0"/>
          <p:nvPr/>
        </p:nvPicPr>
        <p:blipFill rotWithShape="1">
          <a:blip r:embed="rId3">
            <a:alphaModFix/>
          </a:blip>
          <a:srcRect/>
          <a:stretch/>
        </p:blipFill>
        <p:spPr>
          <a:xfrm>
            <a:off x="6104031" y="3196047"/>
            <a:ext cx="1092600" cy="1269850"/>
          </a:xfrm>
          <a:prstGeom prst="rect">
            <a:avLst/>
          </a:prstGeom>
          <a:noFill/>
          <a:ln>
            <a:noFill/>
          </a:ln>
        </p:spPr>
      </p:pic>
      <p:sp>
        <p:nvSpPr>
          <p:cNvPr id="1119" name="Google Shape;1119;p96"/>
          <p:cNvSpPr/>
          <p:nvPr/>
        </p:nvSpPr>
        <p:spPr>
          <a:xfrm>
            <a:off x="5553988" y="4283480"/>
            <a:ext cx="2065867" cy="1984365"/>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0" name="Google Shape;1120;p9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121" name="Google Shape;1121;p96"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
        <p:nvSpPr>
          <p:cNvPr id="1122" name="Google Shape;1122;p96"/>
          <p:cNvSpPr txBox="1"/>
          <p:nvPr/>
        </p:nvSpPr>
        <p:spPr>
          <a:xfrm>
            <a:off x="2640781" y="1224189"/>
            <a:ext cx="21549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600" i="0" u="none" strike="noStrike" cap="none">
                <a:solidFill>
                  <a:schemeClr val="dk1"/>
                </a:solidFill>
                <a:latin typeface="Calibri"/>
                <a:ea typeface="Calibri"/>
                <a:cs typeface="Calibri"/>
                <a:sym typeface="Calibri"/>
              </a:rPr>
              <a:t>Found in Nature</a:t>
            </a:r>
            <a:endParaRPr sz="3600" i="0" u="none" strike="noStrike" cap="none">
              <a:solidFill>
                <a:srgbClr val="000000"/>
              </a:solidFill>
              <a:latin typeface="Calibri"/>
              <a:ea typeface="Calibri"/>
              <a:cs typeface="Calibri"/>
              <a:sym typeface="Calibri"/>
            </a:endParaRPr>
          </a:p>
        </p:txBody>
      </p:sp>
      <p:sp>
        <p:nvSpPr>
          <p:cNvPr id="1123" name="Google Shape;1123;p96"/>
          <p:cNvSpPr txBox="1"/>
          <p:nvPr/>
        </p:nvSpPr>
        <p:spPr>
          <a:xfrm>
            <a:off x="5195480" y="947139"/>
            <a:ext cx="29097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600" i="0" u="none" strike="noStrike" cap="none">
                <a:solidFill>
                  <a:schemeClr val="dk1"/>
                </a:solidFill>
                <a:latin typeface="Calibri"/>
                <a:ea typeface="Calibri"/>
                <a:cs typeface="Calibri"/>
                <a:sym typeface="Calibri"/>
              </a:rPr>
              <a:t>Clean</a:t>
            </a:r>
            <a:endParaRPr sz="360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500"/>
              <a:buFont typeface="Arial"/>
              <a:buNone/>
            </a:pPr>
            <a:r>
              <a:rPr lang="en-US" sz="3600" i="0" u="none" strike="noStrike" cap="none">
                <a:solidFill>
                  <a:schemeClr val="dk1"/>
                </a:solidFill>
                <a:latin typeface="Calibri"/>
                <a:ea typeface="Calibri"/>
                <a:cs typeface="Calibri"/>
                <a:sym typeface="Calibri"/>
              </a:rPr>
              <a:t>Doesn’t need</a:t>
            </a:r>
            <a:endParaRPr sz="360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500"/>
              <a:buFont typeface="Arial"/>
              <a:buNone/>
            </a:pPr>
            <a:r>
              <a:rPr lang="en-US" sz="3600" i="0" u="none" strike="noStrike" cap="none">
                <a:solidFill>
                  <a:schemeClr val="dk1"/>
                </a:solidFill>
                <a:latin typeface="Calibri"/>
                <a:ea typeface="Calibri"/>
                <a:cs typeface="Calibri"/>
                <a:sym typeface="Calibri"/>
              </a:rPr>
              <a:t>Fossil fuels</a:t>
            </a:r>
            <a:endParaRPr sz="3600" i="0" u="none" strike="noStrike" cap="none">
              <a:solidFill>
                <a:srgbClr val="000000"/>
              </a:solidFill>
              <a:latin typeface="Calibri"/>
              <a:ea typeface="Calibri"/>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97"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98"/>
          <p:cNvSpPr txBox="1">
            <a:spLocks noGrp="1"/>
          </p:cNvSpPr>
          <p:nvPr>
            <p:ph type="title"/>
          </p:nvPr>
        </p:nvSpPr>
        <p:spPr>
          <a:xfrm>
            <a:off x="457200" y="22858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natural gas made from?</a:t>
            </a:r>
            <a:endParaRPr/>
          </a:p>
        </p:txBody>
      </p:sp>
      <p:pic>
        <p:nvPicPr>
          <p:cNvPr id="1136" name="Google Shape;1136;p98" descr="naturalgas.jpg"/>
          <p:cNvPicPr preferRelativeResize="0">
            <a:picLocks noGrp="1"/>
          </p:cNvPicPr>
          <p:nvPr>
            <p:ph type="body" idx="1"/>
          </p:nvPr>
        </p:nvPicPr>
        <p:blipFill rotWithShape="1">
          <a:blip r:embed="rId3">
            <a:alphaModFix/>
          </a:blip>
          <a:srcRect l="-10572" r="-1057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137" name="Google Shape;1137;p9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99"/>
          <p:cNvSpPr/>
          <p:nvPr/>
        </p:nvSpPr>
        <p:spPr>
          <a:xfrm>
            <a:off x="599408" y="1615484"/>
            <a:ext cx="7945200" cy="4675500"/>
          </a:xfrm>
          <a:prstGeom prst="rect">
            <a:avLst/>
          </a:prstGeom>
          <a:noFill/>
          <a:ln w="38100" cap="flat" cmpd="sng">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Geothermal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Natural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Gas</a:t>
            </a:r>
            <a:endParaRPr sz="1400" b="0" i="0" u="none" strike="noStrike" cap="none">
              <a:solidFill>
                <a:srgbClr val="000000"/>
              </a:solidFill>
              <a:latin typeface="Arial"/>
              <a:ea typeface="Arial"/>
              <a:cs typeface="Arial"/>
              <a:sym typeface="Arial"/>
            </a:endParaRPr>
          </a:p>
        </p:txBody>
      </p:sp>
      <p:sp>
        <p:nvSpPr>
          <p:cNvPr id="1144" name="Google Shape;1144;p99"/>
          <p:cNvSpPr txBox="1"/>
          <p:nvPr/>
        </p:nvSpPr>
        <p:spPr>
          <a:xfrm>
            <a:off x="1358546" y="115164"/>
            <a:ext cx="64269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How are geothermal energy and natural gas similar?</a:t>
            </a:r>
            <a:endParaRPr sz="1400" b="0" i="0" u="none" strike="noStrike" cap="none">
              <a:solidFill>
                <a:srgbClr val="000000"/>
              </a:solidFill>
              <a:latin typeface="Arial"/>
              <a:ea typeface="Arial"/>
              <a:cs typeface="Arial"/>
              <a:sym typeface="Arial"/>
            </a:endParaRPr>
          </a:p>
        </p:txBody>
      </p:sp>
      <p:pic>
        <p:nvPicPr>
          <p:cNvPr id="1145" name="Google Shape;1145;p99" descr="dreamstime_xs_11479540.jpg"/>
          <p:cNvPicPr preferRelativeResize="0"/>
          <p:nvPr/>
        </p:nvPicPr>
        <p:blipFill rotWithShape="1">
          <a:blip r:embed="rId3">
            <a:alphaModFix/>
          </a:blip>
          <a:srcRect/>
          <a:stretch/>
        </p:blipFill>
        <p:spPr>
          <a:xfrm>
            <a:off x="3171929" y="1926197"/>
            <a:ext cx="1092600" cy="1269850"/>
          </a:xfrm>
          <a:prstGeom prst="rect">
            <a:avLst/>
          </a:prstGeom>
          <a:noFill/>
          <a:ln>
            <a:noFill/>
          </a:ln>
        </p:spPr>
      </p:pic>
      <p:pic>
        <p:nvPicPr>
          <p:cNvPr id="1146" name="Google Shape;1146;p99" descr="dreamstime_xs_11479540.jpg"/>
          <p:cNvPicPr preferRelativeResize="0"/>
          <p:nvPr/>
        </p:nvPicPr>
        <p:blipFill rotWithShape="1">
          <a:blip r:embed="rId3">
            <a:alphaModFix/>
          </a:blip>
          <a:srcRect/>
          <a:stretch/>
        </p:blipFill>
        <p:spPr>
          <a:xfrm>
            <a:off x="3171929" y="4589267"/>
            <a:ext cx="1092600" cy="1269850"/>
          </a:xfrm>
          <a:prstGeom prst="rect">
            <a:avLst/>
          </a:prstGeom>
          <a:noFill/>
          <a:ln>
            <a:noFill/>
          </a:ln>
        </p:spPr>
      </p:pic>
      <p:sp>
        <p:nvSpPr>
          <p:cNvPr id="1147" name="Google Shape;1147;p9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100" descr="Artificial Intelligence"/>
          <p:cNvSpPr/>
          <p:nvPr/>
        </p:nvSpPr>
        <p:spPr>
          <a:xfrm>
            <a:off x="1168978" y="14302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154" name="Google Shape;1154;p100" descr="Comment Like"/>
          <p:cNvPicPr preferRelativeResize="0"/>
          <p:nvPr/>
        </p:nvPicPr>
        <p:blipFill rotWithShape="1">
          <a:blip r:embed="rId4">
            <a:alphaModFix/>
          </a:blip>
          <a:srcRect/>
          <a:stretch/>
        </p:blipFill>
        <p:spPr>
          <a:xfrm>
            <a:off x="4841625" y="2294390"/>
            <a:ext cx="3133385" cy="3133385"/>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101"/>
          <p:cNvSpPr txBox="1">
            <a:spLocks noGrp="1"/>
          </p:cNvSpPr>
          <p:nvPr>
            <p:ph type="title"/>
          </p:nvPr>
        </p:nvSpPr>
        <p:spPr>
          <a:xfrm>
            <a:off x="457200" y="25242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Methane</a:t>
            </a:r>
            <a:endParaRPr/>
          </a:p>
        </p:txBody>
      </p:sp>
      <p:pic>
        <p:nvPicPr>
          <p:cNvPr id="1161" name="Google Shape;1161;p101" descr="methane.jpg"/>
          <p:cNvPicPr preferRelativeResize="0">
            <a:picLocks noGrp="1"/>
          </p:cNvPicPr>
          <p:nvPr>
            <p:ph type="body" idx="1"/>
          </p:nvPr>
        </p:nvPicPr>
        <p:blipFill rotWithShape="1">
          <a:blip r:embed="rId3">
            <a:alphaModFix/>
          </a:blip>
          <a:srcRect t="8881" b="8880"/>
          <a:stretch/>
        </p:blipFill>
        <p:spPr>
          <a:xfrm>
            <a:off x="457200" y="1600200"/>
            <a:ext cx="8229600" cy="4525963"/>
          </a:xfrm>
          <a:prstGeom prst="rect">
            <a:avLst/>
          </a:prstGeom>
          <a:noFill/>
          <a:ln>
            <a:noFill/>
          </a:ln>
        </p:spPr>
      </p:pic>
      <p:sp>
        <p:nvSpPr>
          <p:cNvPr id="1162" name="Google Shape;1162;p101" descr="Artificial Intelligence"/>
          <p:cNvSpPr/>
          <p:nvPr/>
        </p:nvSpPr>
        <p:spPr>
          <a:xfrm>
            <a:off x="0" y="1499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163" name="Google Shape;1163;p101" descr="Comment Like"/>
          <p:cNvPicPr preferRelativeResize="0"/>
          <p:nvPr/>
        </p:nvPicPr>
        <p:blipFill rotWithShape="1">
          <a:blip r:embed="rId5">
            <a:alphaModFix/>
          </a:blip>
          <a:srcRect/>
          <a:stretch/>
        </p:blipFill>
        <p:spPr>
          <a:xfrm>
            <a:off x="779203" y="206364"/>
            <a:ext cx="557227" cy="557227"/>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102" descr="Artificial Intelligence"/>
          <p:cNvSpPr/>
          <p:nvPr/>
        </p:nvSpPr>
        <p:spPr>
          <a:xfrm>
            <a:off x="1061816" y="1430243"/>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170" name="Google Shape;1170;p102" descr="Comment Dislike"/>
          <p:cNvPicPr preferRelativeResize="0"/>
          <p:nvPr/>
        </p:nvPicPr>
        <p:blipFill rotWithShape="1">
          <a:blip r:embed="rId4">
            <a:alphaModFix/>
          </a:blip>
          <a:srcRect/>
          <a:stretch/>
        </p:blipFill>
        <p:spPr>
          <a:xfrm>
            <a:off x="4734463" y="2013074"/>
            <a:ext cx="3347724" cy="3347724"/>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pic>
        <p:nvPicPr>
          <p:cNvPr id="1176" name="Google Shape;1176;p103" descr="All You Need to Know About Home Geothermal Heating &amp; Cooling"/>
          <p:cNvPicPr preferRelativeResize="0"/>
          <p:nvPr/>
        </p:nvPicPr>
        <p:blipFill rotWithShape="1">
          <a:blip r:embed="rId3">
            <a:alphaModFix/>
          </a:blip>
          <a:srcRect l="50288"/>
          <a:stretch/>
        </p:blipFill>
        <p:spPr>
          <a:xfrm>
            <a:off x="1439572" y="849542"/>
            <a:ext cx="6309289" cy="5479993"/>
          </a:xfrm>
          <a:prstGeom prst="rect">
            <a:avLst/>
          </a:prstGeom>
          <a:noFill/>
          <a:ln>
            <a:noFill/>
          </a:ln>
        </p:spPr>
      </p:pic>
      <p:sp>
        <p:nvSpPr>
          <p:cNvPr id="1177" name="Google Shape;1177;p103"/>
          <p:cNvSpPr/>
          <p:nvPr/>
        </p:nvSpPr>
        <p:spPr>
          <a:xfrm>
            <a:off x="3700130" y="4816394"/>
            <a:ext cx="3933900" cy="786900"/>
          </a:xfrm>
          <a:prstGeom prst="ellipse">
            <a:avLst/>
          </a:prstGeom>
          <a:noFill/>
          <a:ln w="635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8" name="Google Shape;1178;p103"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179" name="Google Shape;1179;p103"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104"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pic>
        <p:nvPicPr>
          <p:cNvPr id="1191" name="Google Shape;1191;p105" descr="All You Need to Know About Home Geothermal Heating &amp; Cooling"/>
          <p:cNvPicPr preferRelativeResize="0"/>
          <p:nvPr/>
        </p:nvPicPr>
        <p:blipFill rotWithShape="1">
          <a:blip r:embed="rId3">
            <a:alphaModFix/>
          </a:blip>
          <a:srcRect l="50288"/>
          <a:stretch/>
        </p:blipFill>
        <p:spPr>
          <a:xfrm>
            <a:off x="2219217" y="2084100"/>
            <a:ext cx="5261325" cy="4606160"/>
          </a:xfrm>
          <a:prstGeom prst="rect">
            <a:avLst/>
          </a:prstGeom>
          <a:noFill/>
          <a:ln>
            <a:noFill/>
          </a:ln>
        </p:spPr>
      </p:pic>
      <p:sp>
        <p:nvSpPr>
          <p:cNvPr id="1192" name="Google Shape;1192;p105"/>
          <p:cNvSpPr/>
          <p:nvPr/>
        </p:nvSpPr>
        <p:spPr>
          <a:xfrm>
            <a:off x="3677080" y="5475869"/>
            <a:ext cx="3933900" cy="786900"/>
          </a:xfrm>
          <a:prstGeom prst="ellipse">
            <a:avLst/>
          </a:prstGeom>
          <a:noFill/>
          <a:ln w="635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3" name="Google Shape;1193;p105"/>
          <p:cNvSpPr txBox="1">
            <a:spLocks noGrp="1"/>
          </p:cNvSpPr>
          <p:nvPr>
            <p:ph type="title"/>
          </p:nvPr>
        </p:nvSpPr>
        <p:spPr>
          <a:xfrm>
            <a:off x="457200" y="0"/>
            <a:ext cx="8229600" cy="20841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True/False: Geothermal energy is the same as energy released from natural gas.</a:t>
            </a:r>
            <a:endParaRPr/>
          </a:p>
        </p:txBody>
      </p:sp>
      <p:sp>
        <p:nvSpPr>
          <p:cNvPr id="1194" name="Google Shape;1194;p10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12" descr="Nature.jpg"/>
          <p:cNvPicPr preferRelativeResize="0"/>
          <p:nvPr/>
        </p:nvPicPr>
        <p:blipFill rotWithShape="1">
          <a:blip r:embed="rId3">
            <a:alphaModFix/>
          </a:blip>
          <a:srcRect/>
          <a:stretch/>
        </p:blipFill>
        <p:spPr>
          <a:xfrm>
            <a:off x="1318439" y="2080985"/>
            <a:ext cx="6507125" cy="3859620"/>
          </a:xfrm>
          <a:prstGeom prst="rect">
            <a:avLst/>
          </a:prstGeom>
          <a:noFill/>
          <a:ln>
            <a:noFill/>
          </a:ln>
        </p:spPr>
      </p:pic>
      <p:sp>
        <p:nvSpPr>
          <p:cNvPr id="203" name="Google Shape;203;p12"/>
          <p:cNvSpPr txBox="1"/>
          <p:nvPr/>
        </p:nvSpPr>
        <p:spPr>
          <a:xfrm>
            <a:off x="712338" y="705675"/>
            <a:ext cx="7719300" cy="849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1" i="0" u="sng" strike="noStrike" cap="none">
                <a:solidFill>
                  <a:schemeClr val="dk1"/>
                </a:solidFill>
                <a:latin typeface="Calibri"/>
                <a:ea typeface="Calibri"/>
                <a:cs typeface="Calibri"/>
                <a:sym typeface="Calibri"/>
              </a:rPr>
              <a:t>Natural Resource:</a:t>
            </a:r>
            <a:r>
              <a:rPr lang="en-US" sz="4000" b="0" i="0" u="none" strike="noStrike" cap="none">
                <a:solidFill>
                  <a:schemeClr val="dk1"/>
                </a:solidFill>
                <a:latin typeface="Calibri"/>
                <a:ea typeface="Calibri"/>
                <a:cs typeface="Calibri"/>
                <a:sym typeface="Calibri"/>
              </a:rPr>
              <a:t> found in nature</a:t>
            </a:r>
            <a:endParaRPr sz="1400" b="0" i="0" u="none" strike="noStrike" cap="none">
              <a:solidFill>
                <a:srgbClr val="000000"/>
              </a:solidFill>
              <a:latin typeface="Arial"/>
              <a:ea typeface="Arial"/>
              <a:cs typeface="Arial"/>
              <a:sym typeface="Arial"/>
            </a:endParaRPr>
          </a:p>
        </p:txBody>
      </p:sp>
      <p:sp>
        <p:nvSpPr>
          <p:cNvPr id="204" name="Google Shape;204;p1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pic>
        <p:nvPicPr>
          <p:cNvPr id="1200" name="Google Shape;1200;gdc0424b8e2_3_51" descr="All You Need to Know About Home Geothermal Heating &amp; Cooling"/>
          <p:cNvPicPr preferRelativeResize="0"/>
          <p:nvPr/>
        </p:nvPicPr>
        <p:blipFill rotWithShape="1">
          <a:blip r:embed="rId3">
            <a:alphaModFix/>
          </a:blip>
          <a:srcRect l="50288"/>
          <a:stretch/>
        </p:blipFill>
        <p:spPr>
          <a:xfrm>
            <a:off x="1905378" y="2118260"/>
            <a:ext cx="5333244" cy="4606160"/>
          </a:xfrm>
          <a:prstGeom prst="rect">
            <a:avLst/>
          </a:prstGeom>
          <a:noFill/>
          <a:ln>
            <a:noFill/>
          </a:ln>
        </p:spPr>
      </p:pic>
      <p:sp>
        <p:nvSpPr>
          <p:cNvPr id="1201" name="Google Shape;1201;gdc0424b8e2_3_51"/>
          <p:cNvSpPr/>
          <p:nvPr/>
        </p:nvSpPr>
        <p:spPr>
          <a:xfrm>
            <a:off x="3677080" y="5475869"/>
            <a:ext cx="3933900" cy="786900"/>
          </a:xfrm>
          <a:prstGeom prst="ellipse">
            <a:avLst/>
          </a:prstGeom>
          <a:noFill/>
          <a:ln w="635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2" name="Google Shape;1202;gdc0424b8e2_3_51"/>
          <p:cNvSpPr txBox="1">
            <a:spLocks noGrp="1"/>
          </p:cNvSpPr>
          <p:nvPr>
            <p:ph type="title"/>
          </p:nvPr>
        </p:nvSpPr>
        <p:spPr>
          <a:xfrm>
            <a:off x="457200" y="0"/>
            <a:ext cx="8229600" cy="20841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True/</a:t>
            </a:r>
            <a:r>
              <a:rPr lang="en-US">
                <a:solidFill>
                  <a:srgbClr val="FF0000"/>
                </a:solidFill>
              </a:rPr>
              <a:t>False</a:t>
            </a:r>
            <a:r>
              <a:rPr lang="en-US"/>
              <a:t>: Geothermal energy is the same as energy released from natural gas.</a:t>
            </a:r>
            <a:endParaRPr/>
          </a:p>
        </p:txBody>
      </p:sp>
      <p:sp>
        <p:nvSpPr>
          <p:cNvPr id="1203" name="Google Shape;1203;gdc0424b8e2_3_5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Google Shape;1209;p106"/>
          <p:cNvSpPr txBox="1">
            <a:spLocks noGrp="1"/>
          </p:cNvSpPr>
          <p:nvPr>
            <p:ph type="title"/>
          </p:nvPr>
        </p:nvSpPr>
        <p:spPr>
          <a:xfrm>
            <a:off x="1403250" y="332625"/>
            <a:ext cx="63375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True/False: Methane is part of natural gas.</a:t>
            </a:r>
            <a:endParaRPr/>
          </a:p>
        </p:txBody>
      </p:sp>
      <p:pic>
        <p:nvPicPr>
          <p:cNvPr id="1210" name="Google Shape;1210;p106" descr="methane.jpg"/>
          <p:cNvPicPr preferRelativeResize="0">
            <a:picLocks noGrp="1"/>
          </p:cNvPicPr>
          <p:nvPr>
            <p:ph type="body" idx="1"/>
          </p:nvPr>
        </p:nvPicPr>
        <p:blipFill rotWithShape="1">
          <a:blip r:embed="rId3">
            <a:alphaModFix/>
          </a:blip>
          <a:srcRect t="8881" b="8880"/>
          <a:stretch/>
        </p:blipFill>
        <p:spPr>
          <a:xfrm>
            <a:off x="457200" y="1830525"/>
            <a:ext cx="8229600" cy="4526100"/>
          </a:xfrm>
          <a:prstGeom prst="rect">
            <a:avLst/>
          </a:prstGeom>
          <a:noFill/>
          <a:ln>
            <a:noFill/>
          </a:ln>
        </p:spPr>
      </p:pic>
      <p:sp>
        <p:nvSpPr>
          <p:cNvPr id="1211" name="Google Shape;1211;p10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gdc0424b8e2_3_59"/>
          <p:cNvSpPr txBox="1">
            <a:spLocks noGrp="1"/>
          </p:cNvSpPr>
          <p:nvPr>
            <p:ph type="title"/>
          </p:nvPr>
        </p:nvSpPr>
        <p:spPr>
          <a:xfrm>
            <a:off x="1403250" y="332625"/>
            <a:ext cx="63375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solidFill>
                  <a:srgbClr val="FF0000"/>
                </a:solidFill>
              </a:rPr>
              <a:t>True</a:t>
            </a:r>
            <a:r>
              <a:rPr lang="en-US"/>
              <a:t>/False: Methane is part of natural gas.</a:t>
            </a:r>
            <a:endParaRPr/>
          </a:p>
        </p:txBody>
      </p:sp>
      <p:pic>
        <p:nvPicPr>
          <p:cNvPr id="1218" name="Google Shape;1218;gdc0424b8e2_3_59" descr="methane.jpg"/>
          <p:cNvPicPr preferRelativeResize="0">
            <a:picLocks noGrp="1"/>
          </p:cNvPicPr>
          <p:nvPr>
            <p:ph type="body" idx="1"/>
          </p:nvPr>
        </p:nvPicPr>
        <p:blipFill rotWithShape="1">
          <a:blip r:embed="rId3">
            <a:alphaModFix/>
          </a:blip>
          <a:srcRect t="8881" b="8881"/>
          <a:stretch/>
        </p:blipFill>
        <p:spPr>
          <a:xfrm>
            <a:off x="457200" y="1830525"/>
            <a:ext cx="8229600" cy="4526100"/>
          </a:xfrm>
          <a:prstGeom prst="rect">
            <a:avLst/>
          </a:prstGeom>
          <a:noFill/>
          <a:ln>
            <a:noFill/>
          </a:ln>
        </p:spPr>
      </p:pic>
      <p:sp>
        <p:nvSpPr>
          <p:cNvPr id="1219" name="Google Shape;1219;gdc0424b8e2_3_59"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109"/>
          <p:cNvSpPr txBox="1">
            <a:spLocks noGrp="1"/>
          </p:cNvSpPr>
          <p:nvPr>
            <p:ph type="title"/>
          </p:nvPr>
        </p:nvSpPr>
        <p:spPr>
          <a:xfrm>
            <a:off x="457200" y="22856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natural gas made from?</a:t>
            </a:r>
            <a:endParaRPr/>
          </a:p>
        </p:txBody>
      </p:sp>
      <p:pic>
        <p:nvPicPr>
          <p:cNvPr id="1226" name="Google Shape;1226;p109" descr="naturalgas.jpg"/>
          <p:cNvPicPr preferRelativeResize="0">
            <a:picLocks noGrp="1"/>
          </p:cNvPicPr>
          <p:nvPr>
            <p:ph type="body" idx="1"/>
          </p:nvPr>
        </p:nvPicPr>
        <p:blipFill rotWithShape="1">
          <a:blip r:embed="rId3">
            <a:alphaModFix/>
          </a:blip>
          <a:srcRect l="-10572" r="-1057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227" name="Google Shape;1227;p10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p110"/>
          <p:cNvSpPr/>
          <p:nvPr/>
        </p:nvSpPr>
        <p:spPr>
          <a:xfrm>
            <a:off x="599408" y="1592459"/>
            <a:ext cx="7945200" cy="4675500"/>
          </a:xfrm>
          <a:prstGeom prst="rect">
            <a:avLst/>
          </a:prstGeom>
          <a:noFill/>
          <a:ln w="38100" cap="flat" cmpd="sng">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Geothermal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Natural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Gas</a:t>
            </a:r>
            <a:endParaRPr sz="1400" b="0" i="0" u="none" strike="noStrike" cap="none">
              <a:solidFill>
                <a:srgbClr val="000000"/>
              </a:solidFill>
              <a:latin typeface="Arial"/>
              <a:ea typeface="Arial"/>
              <a:cs typeface="Arial"/>
              <a:sym typeface="Arial"/>
            </a:endParaRPr>
          </a:p>
        </p:txBody>
      </p:sp>
      <p:sp>
        <p:nvSpPr>
          <p:cNvPr id="1234" name="Google Shape;1234;p110"/>
          <p:cNvSpPr txBox="1"/>
          <p:nvPr/>
        </p:nvSpPr>
        <p:spPr>
          <a:xfrm>
            <a:off x="1358558" y="138200"/>
            <a:ext cx="64269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How are geothermal energy and natural gas similar?</a:t>
            </a:r>
            <a:endParaRPr sz="1400" b="0" i="0" u="none" strike="noStrike" cap="none">
              <a:solidFill>
                <a:srgbClr val="000000"/>
              </a:solidFill>
              <a:latin typeface="Arial"/>
              <a:ea typeface="Arial"/>
              <a:cs typeface="Arial"/>
              <a:sym typeface="Arial"/>
            </a:endParaRPr>
          </a:p>
        </p:txBody>
      </p:sp>
      <p:pic>
        <p:nvPicPr>
          <p:cNvPr id="1235" name="Google Shape;1235;p110" descr="dreamstime_xs_11479540.jpg"/>
          <p:cNvPicPr preferRelativeResize="0"/>
          <p:nvPr/>
        </p:nvPicPr>
        <p:blipFill rotWithShape="1">
          <a:blip r:embed="rId3">
            <a:alphaModFix/>
          </a:blip>
          <a:srcRect/>
          <a:stretch/>
        </p:blipFill>
        <p:spPr>
          <a:xfrm>
            <a:off x="3171929" y="1926197"/>
            <a:ext cx="1092600" cy="1269850"/>
          </a:xfrm>
          <a:prstGeom prst="rect">
            <a:avLst/>
          </a:prstGeom>
          <a:noFill/>
          <a:ln>
            <a:noFill/>
          </a:ln>
        </p:spPr>
      </p:pic>
      <p:pic>
        <p:nvPicPr>
          <p:cNvPr id="1236" name="Google Shape;1236;p110" descr="dreamstime_xs_11479540.jpg"/>
          <p:cNvPicPr preferRelativeResize="0"/>
          <p:nvPr/>
        </p:nvPicPr>
        <p:blipFill rotWithShape="1">
          <a:blip r:embed="rId3">
            <a:alphaModFix/>
          </a:blip>
          <a:srcRect/>
          <a:stretch/>
        </p:blipFill>
        <p:spPr>
          <a:xfrm>
            <a:off x="3171929" y="4589267"/>
            <a:ext cx="1092600" cy="1269850"/>
          </a:xfrm>
          <a:prstGeom prst="rect">
            <a:avLst/>
          </a:prstGeom>
          <a:noFill/>
          <a:ln>
            <a:noFill/>
          </a:ln>
        </p:spPr>
      </p:pic>
      <p:sp>
        <p:nvSpPr>
          <p:cNvPr id="1237" name="Google Shape;1237;p11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p111"/>
          <p:cNvSpPr/>
          <p:nvPr/>
        </p:nvSpPr>
        <p:spPr>
          <a:xfrm>
            <a:off x="439596" y="2993161"/>
            <a:ext cx="7945287" cy="3274684"/>
          </a:xfrm>
          <a:prstGeom prst="rect">
            <a:avLst/>
          </a:prstGeom>
          <a:noFill/>
          <a:ln w="38100" cap="flat" cmpd="sng">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Geothermal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Natural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Gas</a:t>
            </a:r>
            <a:endParaRPr sz="1400" b="0" i="0" u="none" strike="noStrike" cap="none">
              <a:solidFill>
                <a:srgbClr val="000000"/>
              </a:solidFill>
              <a:latin typeface="Arial"/>
              <a:ea typeface="Arial"/>
              <a:cs typeface="Arial"/>
              <a:sym typeface="Arial"/>
            </a:endParaRPr>
          </a:p>
        </p:txBody>
      </p:sp>
      <p:sp>
        <p:nvSpPr>
          <p:cNvPr id="1244" name="Google Shape;1244;p111"/>
          <p:cNvSpPr txBox="1"/>
          <p:nvPr/>
        </p:nvSpPr>
        <p:spPr>
          <a:xfrm>
            <a:off x="2640847" y="1761925"/>
            <a:ext cx="2154764" cy="116955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chemeClr val="dk1"/>
                </a:solidFill>
                <a:latin typeface="Calibri"/>
                <a:ea typeface="Calibri"/>
                <a:cs typeface="Calibri"/>
                <a:sym typeface="Calibri"/>
              </a:rPr>
              <a:t>Found in Nature</a:t>
            </a:r>
            <a:endParaRPr sz="1400" b="0" i="0" u="none" strike="noStrike" cap="none">
              <a:solidFill>
                <a:srgbClr val="000000"/>
              </a:solidFill>
              <a:latin typeface="Arial"/>
              <a:ea typeface="Arial"/>
              <a:cs typeface="Arial"/>
              <a:sym typeface="Arial"/>
            </a:endParaRPr>
          </a:p>
        </p:txBody>
      </p:sp>
      <p:pic>
        <p:nvPicPr>
          <p:cNvPr id="1245" name="Google Shape;1245;p111" descr="dreamstime_xs_11479540.jpg"/>
          <p:cNvPicPr preferRelativeResize="0"/>
          <p:nvPr/>
        </p:nvPicPr>
        <p:blipFill rotWithShape="1">
          <a:blip r:embed="rId3">
            <a:alphaModFix/>
          </a:blip>
          <a:srcRect/>
          <a:stretch/>
        </p:blipFill>
        <p:spPr>
          <a:xfrm>
            <a:off x="3171929" y="3196047"/>
            <a:ext cx="1092600" cy="1269850"/>
          </a:xfrm>
          <a:prstGeom prst="rect">
            <a:avLst/>
          </a:prstGeom>
          <a:noFill/>
          <a:ln>
            <a:noFill/>
          </a:ln>
        </p:spPr>
      </p:pic>
      <p:pic>
        <p:nvPicPr>
          <p:cNvPr id="1246" name="Google Shape;1246;p111" descr="dreamstime_xs_11479540.jpg"/>
          <p:cNvPicPr preferRelativeResize="0"/>
          <p:nvPr/>
        </p:nvPicPr>
        <p:blipFill rotWithShape="1">
          <a:blip r:embed="rId3">
            <a:alphaModFix/>
          </a:blip>
          <a:srcRect/>
          <a:stretch/>
        </p:blipFill>
        <p:spPr>
          <a:xfrm>
            <a:off x="3171929" y="4589267"/>
            <a:ext cx="1092600" cy="1269850"/>
          </a:xfrm>
          <a:prstGeom prst="rect">
            <a:avLst/>
          </a:prstGeom>
          <a:noFill/>
          <a:ln>
            <a:noFill/>
          </a:ln>
        </p:spPr>
      </p:pic>
      <p:sp>
        <p:nvSpPr>
          <p:cNvPr id="1247" name="Google Shape;1247;p111"/>
          <p:cNvSpPr txBox="1"/>
          <p:nvPr/>
        </p:nvSpPr>
        <p:spPr>
          <a:xfrm>
            <a:off x="5553988" y="1818503"/>
            <a:ext cx="2909778"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a:t>
            </a:r>
            <a:endParaRPr sz="3500" b="0" i="0" u="none" strike="noStrike" cap="none">
              <a:solidFill>
                <a:schemeClr val="dk1"/>
              </a:solidFill>
              <a:latin typeface="Calibri"/>
              <a:ea typeface="Calibri"/>
              <a:cs typeface="Calibri"/>
              <a:sym typeface="Calibri"/>
            </a:endParaRPr>
          </a:p>
        </p:txBody>
      </p:sp>
      <p:pic>
        <p:nvPicPr>
          <p:cNvPr id="1248" name="Google Shape;1248;p111" descr="dreamstime_xs_11479540.jpg"/>
          <p:cNvPicPr preferRelativeResize="0"/>
          <p:nvPr/>
        </p:nvPicPr>
        <p:blipFill rotWithShape="1">
          <a:blip r:embed="rId3">
            <a:alphaModFix/>
          </a:blip>
          <a:srcRect/>
          <a:stretch/>
        </p:blipFill>
        <p:spPr>
          <a:xfrm>
            <a:off x="6104031" y="3196047"/>
            <a:ext cx="1092600" cy="1269850"/>
          </a:xfrm>
          <a:prstGeom prst="rect">
            <a:avLst/>
          </a:prstGeom>
          <a:noFill/>
          <a:ln>
            <a:noFill/>
          </a:ln>
        </p:spPr>
      </p:pic>
      <p:sp>
        <p:nvSpPr>
          <p:cNvPr id="1249" name="Google Shape;1249;p111"/>
          <p:cNvSpPr/>
          <p:nvPr/>
        </p:nvSpPr>
        <p:spPr>
          <a:xfrm>
            <a:off x="5553988" y="4283480"/>
            <a:ext cx="2065867" cy="1984365"/>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0" name="Google Shape;1250;p111"/>
          <p:cNvSpPr txBox="1"/>
          <p:nvPr/>
        </p:nvSpPr>
        <p:spPr>
          <a:xfrm>
            <a:off x="1358546" y="173750"/>
            <a:ext cx="64269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How are geothermal energy and natural gas different?</a:t>
            </a:r>
            <a:endParaRPr sz="1400" b="0" i="0" u="none" strike="noStrike" cap="none">
              <a:solidFill>
                <a:srgbClr val="000000"/>
              </a:solidFill>
              <a:latin typeface="Arial"/>
              <a:ea typeface="Arial"/>
              <a:cs typeface="Arial"/>
              <a:sym typeface="Arial"/>
            </a:endParaRPr>
          </a:p>
        </p:txBody>
      </p:sp>
      <p:sp>
        <p:nvSpPr>
          <p:cNvPr id="1251" name="Google Shape;1251;p11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Google Shape;1257;p11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58" name="Google Shape;1258;p112"/>
          <p:cNvSpPr txBox="1">
            <a:spLocks noGrp="1"/>
          </p:cNvSpPr>
          <p:nvPr>
            <p:ph type="title"/>
          </p:nvPr>
        </p:nvSpPr>
        <p:spPr>
          <a:xfrm>
            <a:off x="621454" y="73572"/>
            <a:ext cx="7901100" cy="2019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Give an example of natural gas.</a:t>
            </a:r>
            <a:endParaRPr/>
          </a:p>
        </p:txBody>
      </p:sp>
      <p:pic>
        <p:nvPicPr>
          <p:cNvPr id="1259" name="Google Shape;1259;p112"/>
          <p:cNvPicPr preferRelativeResize="0"/>
          <p:nvPr/>
        </p:nvPicPr>
        <p:blipFill>
          <a:blip r:embed="rId4">
            <a:alphaModFix/>
          </a:blip>
          <a:stretch>
            <a:fillRect/>
          </a:stretch>
        </p:blipFill>
        <p:spPr>
          <a:xfrm>
            <a:off x="1520075" y="2092576"/>
            <a:ext cx="6103849" cy="4008675"/>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p113"/>
          <p:cNvSpPr txBox="1"/>
          <p:nvPr/>
        </p:nvSpPr>
        <p:spPr>
          <a:xfrm>
            <a:off x="2585397" y="372006"/>
            <a:ext cx="39732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5400"/>
              <a:buFont typeface="Calibri"/>
              <a:buNone/>
            </a:pPr>
            <a:r>
              <a:rPr lang="en-US" sz="5400" b="0" i="0" u="none" strike="noStrike" cap="none">
                <a:solidFill>
                  <a:srgbClr val="FF0000"/>
                </a:solidFill>
                <a:latin typeface="Calibri"/>
                <a:ea typeface="Calibri"/>
                <a:cs typeface="Calibri"/>
                <a:sym typeface="Calibri"/>
              </a:rPr>
              <a:t>Remember!!!</a:t>
            </a:r>
            <a:endParaRPr sz="1800" b="0" i="0" u="none" strike="noStrike" cap="none">
              <a:solidFill>
                <a:schemeClr val="dk1"/>
              </a:solidFill>
              <a:latin typeface="Calibri"/>
              <a:ea typeface="Calibri"/>
              <a:cs typeface="Calibri"/>
              <a:sym typeface="Calibri"/>
            </a:endParaRPr>
          </a:p>
        </p:txBody>
      </p:sp>
      <p:sp>
        <p:nvSpPr>
          <p:cNvPr id="1266" name="Google Shape;1266;p113"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1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Natural Gas</a:t>
            </a:r>
            <a:r>
              <a:rPr lang="en-US"/>
              <a:t>: gas made from fossils</a:t>
            </a:r>
            <a:endParaRPr/>
          </a:p>
        </p:txBody>
      </p:sp>
      <p:pic>
        <p:nvPicPr>
          <p:cNvPr id="1273" name="Google Shape;1273;p114" descr="naturalgas.jpg"/>
          <p:cNvPicPr preferRelativeResize="0">
            <a:picLocks noGrp="1"/>
          </p:cNvPicPr>
          <p:nvPr>
            <p:ph type="body" idx="1"/>
          </p:nvPr>
        </p:nvPicPr>
        <p:blipFill rotWithShape="1">
          <a:blip r:embed="rId3">
            <a:alphaModFix/>
          </a:blip>
          <a:srcRect l="-10572" r="-1057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274" name="Google Shape;1274;p114"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gdbec7a68a6_1_165"/>
          <p:cNvSpPr txBox="1"/>
          <p:nvPr/>
        </p:nvSpPr>
        <p:spPr>
          <a:xfrm>
            <a:off x="1758139" y="735300"/>
            <a:ext cx="56277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C000"/>
              </a:buClr>
              <a:buSzPts val="5600"/>
              <a:buFont typeface="Calibri"/>
              <a:buNone/>
            </a:pPr>
            <a:r>
              <a:rPr lang="en-US" sz="5600" b="0" i="0" u="none" strike="noStrike" cap="none">
                <a:solidFill>
                  <a:srgbClr val="FFC000"/>
                </a:solidFill>
                <a:latin typeface="Calibri"/>
                <a:ea typeface="Calibri"/>
                <a:cs typeface="Calibri"/>
                <a:sym typeface="Calibri"/>
              </a:rPr>
              <a:t>Simulation Activity</a:t>
            </a:r>
            <a:endParaRPr sz="1800" b="0" i="0" u="none" strike="noStrike" cap="none">
              <a:solidFill>
                <a:schemeClr val="dk1"/>
              </a:solidFill>
              <a:latin typeface="Calibri"/>
              <a:ea typeface="Calibri"/>
              <a:cs typeface="Calibri"/>
              <a:sym typeface="Calibri"/>
            </a:endParaRPr>
          </a:p>
        </p:txBody>
      </p:sp>
      <p:sp>
        <p:nvSpPr>
          <p:cNvPr id="1281" name="Google Shape;1281;gdbec7a68a6_1_165" descr="Laptop"/>
          <p:cNvSpPr/>
          <p:nvPr/>
        </p:nvSpPr>
        <p:spPr>
          <a:xfrm>
            <a:off x="44367"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82" name="Google Shape;1282;gdbec7a68a6_1_165"/>
          <p:cNvSpPr txBox="1"/>
          <p:nvPr/>
        </p:nvSpPr>
        <p:spPr>
          <a:xfrm>
            <a:off x="2142000" y="1695344"/>
            <a:ext cx="4860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Evaluating Natural Gas</a:t>
            </a:r>
            <a:endParaRPr sz="3600">
              <a:solidFill>
                <a:schemeClr val="dk1"/>
              </a:solidFill>
              <a:latin typeface="Calibri"/>
              <a:ea typeface="Calibri"/>
              <a:cs typeface="Calibri"/>
              <a:sym typeface="Calibri"/>
            </a:endParaRPr>
          </a:p>
        </p:txBody>
      </p:sp>
      <p:sp>
        <p:nvSpPr>
          <p:cNvPr id="1283" name="Google Shape;1283;gdbec7a68a6_1_165"/>
          <p:cNvSpPr txBox="1"/>
          <p:nvPr/>
        </p:nvSpPr>
        <p:spPr>
          <a:xfrm>
            <a:off x="575825" y="3109425"/>
            <a:ext cx="32247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latin typeface="Calibri"/>
                <a:ea typeface="Calibri"/>
                <a:cs typeface="Calibri"/>
                <a:sym typeface="Calibri"/>
              </a:rPr>
              <a:t>Students use an interactive computational model and real-world data to evaluate the environmental impact of extracting natural gas to generate electricity. Students explore some of the relative benefits of natural gas and some of the potential environmental costs of extracting natural gas.</a:t>
            </a:r>
            <a:endParaRPr sz="1800" i="1">
              <a:solidFill>
                <a:schemeClr val="dk1"/>
              </a:solidFill>
              <a:latin typeface="Calibri"/>
              <a:ea typeface="Calibri"/>
              <a:cs typeface="Calibri"/>
              <a:sym typeface="Calibri"/>
            </a:endParaRPr>
          </a:p>
        </p:txBody>
      </p:sp>
      <p:pic>
        <p:nvPicPr>
          <p:cNvPr id="1284" name="Google Shape;1284;gdbec7a68a6_1_165"/>
          <p:cNvPicPr preferRelativeResize="0"/>
          <p:nvPr/>
        </p:nvPicPr>
        <p:blipFill>
          <a:blip r:embed="rId5">
            <a:alphaModFix/>
          </a:blip>
          <a:stretch>
            <a:fillRect/>
          </a:stretch>
        </p:blipFill>
        <p:spPr>
          <a:xfrm>
            <a:off x="3998975" y="2624263"/>
            <a:ext cx="4152727" cy="3925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3"/>
          <p:cNvSpPr txBox="1"/>
          <p:nvPr/>
        </p:nvSpPr>
        <p:spPr>
          <a:xfrm>
            <a:off x="318142" y="975150"/>
            <a:ext cx="85077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Natural resources </a:t>
            </a:r>
            <a:r>
              <a:rPr lang="en-US" sz="4000" b="1">
                <a:solidFill>
                  <a:srgbClr val="FF0000"/>
                </a:solidFill>
                <a:latin typeface="Calibri"/>
                <a:ea typeface="Calibri"/>
                <a:cs typeface="Calibri"/>
                <a:sym typeface="Calibri"/>
              </a:rPr>
              <a:t>--&gt;</a:t>
            </a:r>
            <a:r>
              <a:rPr lang="en-US" sz="4000" b="0" i="0" u="none" strike="noStrike" cap="none">
                <a:solidFill>
                  <a:schemeClr val="dk1"/>
                </a:solidFill>
                <a:latin typeface="Calibri"/>
                <a:ea typeface="Calibri"/>
                <a:cs typeface="Calibri"/>
                <a:sym typeface="Calibri"/>
              </a:rPr>
              <a:t> used by humans</a:t>
            </a:r>
            <a:endParaRPr sz="4000" b="0" i="0" u="none" strike="noStrike" cap="none">
              <a:solidFill>
                <a:schemeClr val="dk1"/>
              </a:solidFill>
              <a:latin typeface="Calibri"/>
              <a:ea typeface="Calibri"/>
              <a:cs typeface="Calibri"/>
              <a:sym typeface="Calibri"/>
            </a:endParaRPr>
          </a:p>
        </p:txBody>
      </p:sp>
      <p:pic>
        <p:nvPicPr>
          <p:cNvPr id="211" name="Google Shape;211;p13" descr="Humans.jpg"/>
          <p:cNvPicPr preferRelativeResize="0"/>
          <p:nvPr/>
        </p:nvPicPr>
        <p:blipFill rotWithShape="1">
          <a:blip r:embed="rId3">
            <a:alphaModFix/>
          </a:blip>
          <a:srcRect/>
          <a:stretch/>
        </p:blipFill>
        <p:spPr>
          <a:xfrm>
            <a:off x="5373082" y="2672587"/>
            <a:ext cx="3687478" cy="3195088"/>
          </a:xfrm>
          <a:prstGeom prst="rect">
            <a:avLst/>
          </a:prstGeom>
          <a:noFill/>
          <a:ln>
            <a:noFill/>
          </a:ln>
        </p:spPr>
      </p:pic>
      <p:sp>
        <p:nvSpPr>
          <p:cNvPr id="212" name="Google Shape;212;p1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213" name="Google Shape;213;p13" descr="Nature.jpg"/>
          <p:cNvPicPr preferRelativeResize="0"/>
          <p:nvPr/>
        </p:nvPicPr>
        <p:blipFill rotWithShape="1">
          <a:blip r:embed="rId5">
            <a:alphaModFix/>
          </a:blip>
          <a:srcRect/>
          <a:stretch/>
        </p:blipFill>
        <p:spPr>
          <a:xfrm>
            <a:off x="212120" y="2672587"/>
            <a:ext cx="4147229" cy="3195088"/>
          </a:xfrm>
          <a:prstGeom prst="rect">
            <a:avLst/>
          </a:prstGeom>
          <a:noFill/>
          <a:ln>
            <a:noFill/>
          </a:ln>
        </p:spPr>
      </p:pic>
      <p:cxnSp>
        <p:nvCxnSpPr>
          <p:cNvPr id="214" name="Google Shape;214;p13"/>
          <p:cNvCxnSpPr/>
          <p:nvPr/>
        </p:nvCxnSpPr>
        <p:spPr>
          <a:xfrm>
            <a:off x="4508205" y="4270131"/>
            <a:ext cx="672402" cy="0"/>
          </a:xfrm>
          <a:prstGeom prst="straightConnector1">
            <a:avLst/>
          </a:prstGeom>
          <a:noFill/>
          <a:ln w="98425"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p116"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91" name="Google Shape;1291;p116"/>
          <p:cNvSpPr txBox="1"/>
          <p:nvPr/>
        </p:nvSpPr>
        <p:spPr>
          <a:xfrm>
            <a:off x="616350" y="235540"/>
            <a:ext cx="79113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000"/>
              <a:buFont typeface="Calibri"/>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Compare and Contrast two types of Earth’s energy resources and explain why knowing how to determine efficiency is important.</a:t>
            </a:r>
            <a:endParaRPr sz="1800" b="0" i="0" u="none" strike="noStrike" cap="none">
              <a:solidFill>
                <a:schemeClr val="dk1"/>
              </a:solidFill>
              <a:latin typeface="Calibri"/>
              <a:ea typeface="Calibri"/>
              <a:cs typeface="Calibri"/>
              <a:sym typeface="Calibri"/>
            </a:endParaRPr>
          </a:p>
        </p:txBody>
      </p:sp>
      <p:pic>
        <p:nvPicPr>
          <p:cNvPr id="1292" name="Google Shape;1292;p116" descr="geothermal.jpg"/>
          <p:cNvPicPr preferRelativeResize="0"/>
          <p:nvPr/>
        </p:nvPicPr>
        <p:blipFill rotWithShape="1">
          <a:blip r:embed="rId4">
            <a:alphaModFix/>
          </a:blip>
          <a:srcRect l="-10686" r="-10686"/>
          <a:stretch/>
        </p:blipFill>
        <p:spPr>
          <a:xfrm>
            <a:off x="-202018" y="2435589"/>
            <a:ext cx="5029200" cy="2878677"/>
          </a:xfrm>
          <a:prstGeom prst="rect">
            <a:avLst/>
          </a:prstGeom>
          <a:noFill/>
          <a:ln>
            <a:noFill/>
          </a:ln>
        </p:spPr>
      </p:pic>
      <p:pic>
        <p:nvPicPr>
          <p:cNvPr id="1293" name="Google Shape;1293;p116" descr="naturalgas.jpg"/>
          <p:cNvPicPr preferRelativeResize="0"/>
          <p:nvPr/>
        </p:nvPicPr>
        <p:blipFill rotWithShape="1">
          <a:blip r:embed="rId5">
            <a:alphaModFix/>
          </a:blip>
          <a:srcRect l="-10572" r="-10572"/>
          <a:stretch/>
        </p:blipFill>
        <p:spPr>
          <a:xfrm>
            <a:off x="4572000" y="2435589"/>
            <a:ext cx="4763386" cy="2878677"/>
          </a:xfrm>
          <a:prstGeom prst="rect">
            <a:avLst/>
          </a:prstGeom>
          <a:noFill/>
          <a:ln>
            <a:noFill/>
          </a:ln>
        </p:spPr>
      </p:pic>
      <p:sp>
        <p:nvSpPr>
          <p:cNvPr id="1294" name="Google Shape;1294;p116"/>
          <p:cNvSpPr/>
          <p:nvPr/>
        </p:nvSpPr>
        <p:spPr>
          <a:xfrm>
            <a:off x="301659" y="5689996"/>
            <a:ext cx="85407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FF0000"/>
                </a:solidFill>
                <a:latin typeface="Calibri"/>
                <a:ea typeface="Calibri"/>
                <a:cs typeface="Calibri"/>
                <a:sym typeface="Calibri"/>
              </a:rPr>
              <a:t>Efficiency</a:t>
            </a:r>
            <a:r>
              <a:rPr lang="en-US" sz="4400" b="0" i="0" u="none" strike="noStrike" cap="none">
                <a:solidFill>
                  <a:schemeClr val="dk1"/>
                </a:solidFill>
                <a:latin typeface="Calibri"/>
                <a:ea typeface="Calibri"/>
                <a:cs typeface="Calibri"/>
                <a:sym typeface="Calibri"/>
              </a:rPr>
              <a:t> = Actual/ Expected x 100%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pic>
        <p:nvPicPr>
          <p:cNvPr id="1300" name="Google Shape;1300;p117"/>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grpSp>
        <p:nvGrpSpPr>
          <p:cNvPr id="1315" name="Google Shape;1315;p119"/>
          <p:cNvGrpSpPr/>
          <p:nvPr/>
        </p:nvGrpSpPr>
        <p:grpSpPr>
          <a:xfrm>
            <a:off x="1505008" y="297180"/>
            <a:ext cx="5828913" cy="6262953"/>
            <a:chOff x="814636" y="0"/>
            <a:chExt cx="5828913" cy="6262953"/>
          </a:xfrm>
        </p:grpSpPr>
        <p:sp>
          <p:nvSpPr>
            <p:cNvPr id="1316" name="Google Shape;1316;p119"/>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17" name="Google Shape;1317;p119"/>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800" b="0" i="0" u="none" strike="noStrike" cap="none">
                <a:solidFill>
                  <a:schemeClr val="dk1"/>
                </a:solidFill>
                <a:latin typeface="Calibri"/>
                <a:ea typeface="Calibri"/>
                <a:cs typeface="Calibri"/>
                <a:sym typeface="Calibri"/>
              </a:endParaRPr>
            </a:p>
          </p:txBody>
        </p:sp>
        <p:sp>
          <p:nvSpPr>
            <p:cNvPr id="1318" name="Google Shape;1318;p119"/>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19" name="Google Shape;1319;p119"/>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20" name="Google Shape;1320;p119"/>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800" b="0" i="0" u="none" strike="noStrike" cap="none">
                <a:solidFill>
                  <a:schemeClr val="dk1"/>
                </a:solidFill>
                <a:latin typeface="Calibri"/>
                <a:ea typeface="Calibri"/>
                <a:cs typeface="Calibri"/>
                <a:sym typeface="Calibri"/>
              </a:endParaRPr>
            </a:p>
          </p:txBody>
        </p:sp>
        <p:sp>
          <p:nvSpPr>
            <p:cNvPr id="1321" name="Google Shape;1321;p119"/>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22" name="Google Shape;1322;p119"/>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23" name="Google Shape;1323;p119"/>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800" b="0" i="0" u="none" strike="noStrike" cap="none">
                <a:solidFill>
                  <a:schemeClr val="dk1"/>
                </a:solidFill>
                <a:latin typeface="Calibri"/>
                <a:ea typeface="Calibri"/>
                <a:cs typeface="Calibri"/>
                <a:sym typeface="Calibri"/>
              </a:endParaRPr>
            </a:p>
          </p:txBody>
        </p:sp>
        <p:sp>
          <p:nvSpPr>
            <p:cNvPr id="1324" name="Google Shape;1324;p119"/>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25" name="Google Shape;1325;p119"/>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26" name="Google Shape;1326;p119"/>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800" b="0" i="0" u="none" strike="noStrike" cap="none">
                <a:solidFill>
                  <a:schemeClr val="dk1"/>
                </a:solidFill>
                <a:latin typeface="Calibri"/>
                <a:ea typeface="Calibri"/>
                <a:cs typeface="Calibri"/>
                <a:sym typeface="Calibri"/>
              </a:endParaRPr>
            </a:p>
          </p:txBody>
        </p:sp>
        <p:sp>
          <p:nvSpPr>
            <p:cNvPr id="1327" name="Google Shape;1327;p119"/>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28" name="Google Shape;1328;p119"/>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29" name="Google Shape;1329;p119"/>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dk1"/>
                </a:solidFill>
                <a:latin typeface="Calibri"/>
                <a:ea typeface="Calibri"/>
                <a:cs typeface="Calibri"/>
                <a:sym typeface="Calibri"/>
              </a:endParaRPr>
            </a:p>
          </p:txBody>
        </p:sp>
        <p:sp>
          <p:nvSpPr>
            <p:cNvPr id="1330" name="Google Shape;1330;p119"/>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31" name="Google Shape;1331;p119"/>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32" name="Google Shape;1332;p119"/>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800" b="0" i="0" u="none" strike="noStrike" cap="none">
                <a:solidFill>
                  <a:schemeClr val="dk1"/>
                </a:solidFill>
                <a:latin typeface="Calibri"/>
                <a:ea typeface="Calibri"/>
                <a:cs typeface="Calibri"/>
                <a:sym typeface="Calibri"/>
              </a:endParaRPr>
            </a:p>
          </p:txBody>
        </p:sp>
        <p:sp>
          <p:nvSpPr>
            <p:cNvPr id="1333" name="Google Shape;1333;p119"/>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1334" name="Google Shape;1334;p119"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335" name="Google Shape;1335;p119"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336" name="Google Shape;1336;p119"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337" name="Google Shape;1337;p119"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338" name="Google Shape;1338;p119"/>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39" name="Google Shape;1339;p119"/>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Intro</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120"/>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4000"/>
              <a:buFont typeface="Calibri"/>
              <a:buNone/>
            </a:pPr>
            <a:r>
              <a:rPr lang="en-US" sz="40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346" name="Google Shape;1346;p120"/>
          <p:cNvSpPr/>
          <p:nvPr/>
        </p:nvSpPr>
        <p:spPr>
          <a:xfrm>
            <a:off x="828743" y="443664"/>
            <a:ext cx="74865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5400"/>
              <a:buFont typeface="Calibri"/>
              <a:buNone/>
            </a:pPr>
            <a:r>
              <a:rPr lang="en-US" sz="5400" b="0" i="0" u="none" strike="noStrike" cap="none">
                <a:solidFill>
                  <a:schemeClr val="dk1"/>
                </a:solidFill>
                <a:latin typeface="Calibri"/>
                <a:ea typeface="Calibri"/>
                <a:cs typeface="Calibri"/>
                <a:sym typeface="Calibri"/>
              </a:rPr>
              <a:t>Efficiency </a:t>
            </a:r>
            <a:endParaRPr sz="1800" b="0" i="0" u="none" strike="noStrike" cap="none">
              <a:solidFill>
                <a:schemeClr val="dk1"/>
              </a:solidFill>
              <a:latin typeface="Calibri"/>
              <a:ea typeface="Calibri"/>
              <a:cs typeface="Calibri"/>
              <a:sym typeface="Calibri"/>
            </a:endParaRPr>
          </a:p>
        </p:txBody>
      </p:sp>
      <p:sp>
        <p:nvSpPr>
          <p:cNvPr id="1347" name="Google Shape;1347;p120"/>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48" name="Google Shape;1348;p120"/>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Intro</a:t>
            </a:r>
            <a:endParaRPr sz="1800" b="0" i="0" u="none" strike="noStrike" cap="none">
              <a:solidFill>
                <a:schemeClr val="dk1"/>
              </a:solidFill>
              <a:latin typeface="Calibri"/>
              <a:ea typeface="Calibri"/>
              <a:cs typeface="Calibri"/>
              <a:sym typeface="Calibri"/>
            </a:endParaRPr>
          </a:p>
        </p:txBody>
      </p:sp>
      <p:pic>
        <p:nvPicPr>
          <p:cNvPr id="1349" name="Google Shape;1349;p120" descr="effeciency.jpg"/>
          <p:cNvPicPr preferRelativeResize="0"/>
          <p:nvPr/>
        </p:nvPicPr>
        <p:blipFill rotWithShape="1">
          <a:blip r:embed="rId3">
            <a:alphaModFix/>
          </a:blip>
          <a:srcRect l="-3526" r="-3524"/>
          <a:stretch/>
        </p:blipFill>
        <p:spPr>
          <a:xfrm>
            <a:off x="457200" y="1774200"/>
            <a:ext cx="8229600" cy="4525963"/>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121"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56" name="Google Shape;1356;p121"/>
          <p:cNvSpPr txBox="1"/>
          <p:nvPr/>
        </p:nvSpPr>
        <p:spPr>
          <a:xfrm>
            <a:off x="616350" y="235549"/>
            <a:ext cx="79113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000"/>
              <a:buFont typeface="Calibri"/>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Compare and Contrast two types of Earth’s energy resources and explain why knowing how to determine efficiency is important.</a:t>
            </a:r>
            <a:endParaRPr sz="1800" b="0" i="0" u="none" strike="noStrike" cap="none">
              <a:solidFill>
                <a:schemeClr val="dk1"/>
              </a:solidFill>
              <a:latin typeface="Calibri"/>
              <a:ea typeface="Calibri"/>
              <a:cs typeface="Calibri"/>
              <a:sym typeface="Calibri"/>
            </a:endParaRPr>
          </a:p>
        </p:txBody>
      </p:sp>
      <p:pic>
        <p:nvPicPr>
          <p:cNvPr id="1357" name="Google Shape;1357;p121" descr="geothermal.jpg"/>
          <p:cNvPicPr preferRelativeResize="0"/>
          <p:nvPr/>
        </p:nvPicPr>
        <p:blipFill rotWithShape="1">
          <a:blip r:embed="rId4">
            <a:alphaModFix/>
          </a:blip>
          <a:srcRect l="-10686" r="-10686"/>
          <a:stretch/>
        </p:blipFill>
        <p:spPr>
          <a:xfrm>
            <a:off x="-202018" y="2435589"/>
            <a:ext cx="5029200" cy="2878677"/>
          </a:xfrm>
          <a:prstGeom prst="rect">
            <a:avLst/>
          </a:prstGeom>
          <a:noFill/>
          <a:ln>
            <a:noFill/>
          </a:ln>
        </p:spPr>
      </p:pic>
      <p:pic>
        <p:nvPicPr>
          <p:cNvPr id="1358" name="Google Shape;1358;p121" descr="naturalgas.jpg"/>
          <p:cNvPicPr preferRelativeResize="0"/>
          <p:nvPr/>
        </p:nvPicPr>
        <p:blipFill rotWithShape="1">
          <a:blip r:embed="rId5">
            <a:alphaModFix/>
          </a:blip>
          <a:srcRect l="-10572" r="-10572"/>
          <a:stretch/>
        </p:blipFill>
        <p:spPr>
          <a:xfrm>
            <a:off x="4572000" y="2435589"/>
            <a:ext cx="4763386" cy="2878677"/>
          </a:xfrm>
          <a:prstGeom prst="rect">
            <a:avLst/>
          </a:prstGeom>
          <a:noFill/>
          <a:ln>
            <a:noFill/>
          </a:ln>
        </p:spPr>
      </p:pic>
      <p:sp>
        <p:nvSpPr>
          <p:cNvPr id="1359" name="Google Shape;1359;p121"/>
          <p:cNvSpPr/>
          <p:nvPr/>
        </p:nvSpPr>
        <p:spPr>
          <a:xfrm>
            <a:off x="301659" y="5689996"/>
            <a:ext cx="85407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FF0000"/>
                </a:solidFill>
                <a:latin typeface="Calibri"/>
                <a:ea typeface="Calibri"/>
                <a:cs typeface="Calibri"/>
                <a:sym typeface="Calibri"/>
              </a:rPr>
              <a:t>Efficiency</a:t>
            </a:r>
            <a:r>
              <a:rPr lang="en-US" sz="4400" b="0" i="0" u="none" strike="noStrike" cap="none">
                <a:solidFill>
                  <a:schemeClr val="dk1"/>
                </a:solidFill>
                <a:latin typeface="Calibri"/>
                <a:ea typeface="Calibri"/>
                <a:cs typeface="Calibri"/>
                <a:sym typeface="Calibri"/>
              </a:rPr>
              <a:t> = Actual/Expected x 100%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Google Shape;1365;gdbec7a68a6_1_253"/>
          <p:cNvSpPr txBox="1"/>
          <p:nvPr/>
        </p:nvSpPr>
        <p:spPr>
          <a:xfrm>
            <a:off x="2007760" y="541436"/>
            <a:ext cx="51285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C000"/>
              </a:buClr>
              <a:buSzPts val="5600"/>
              <a:buFont typeface="Calibri"/>
              <a:buNone/>
            </a:pPr>
            <a:r>
              <a:rPr lang="en-US" sz="5600" b="0" i="0" u="none" strike="noStrike" cap="none">
                <a:solidFill>
                  <a:srgbClr val="FFC000"/>
                </a:solidFill>
                <a:latin typeface="Calibri"/>
                <a:ea typeface="Calibri"/>
                <a:cs typeface="Calibri"/>
                <a:sym typeface="Calibri"/>
              </a:rPr>
              <a:t>Demonstration</a:t>
            </a:r>
            <a:endParaRPr sz="1800" b="0" i="0" u="none" strike="noStrike" cap="none">
              <a:solidFill>
                <a:schemeClr val="dk1"/>
              </a:solidFill>
              <a:latin typeface="Calibri"/>
              <a:ea typeface="Calibri"/>
              <a:cs typeface="Calibri"/>
              <a:sym typeface="Calibri"/>
            </a:endParaRPr>
          </a:p>
        </p:txBody>
      </p:sp>
      <p:sp>
        <p:nvSpPr>
          <p:cNvPr id="1366" name="Google Shape;1366;gdbec7a68a6_1_253"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67" name="Google Shape;1367;gdbec7a68a6_1_253"/>
          <p:cNvSpPr txBox="1"/>
          <p:nvPr/>
        </p:nvSpPr>
        <p:spPr>
          <a:xfrm>
            <a:off x="814801" y="2601550"/>
            <a:ext cx="7514400" cy="2924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TEACHER DIRECTIONS:</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r>
              <a:rPr lang="en-US" sz="2000" b="1" i="0" u="sng" strike="noStrike" cap="none">
                <a:solidFill>
                  <a:schemeClr val="dk1"/>
                </a:solidFill>
                <a:latin typeface="Calibri"/>
                <a:ea typeface="Calibri"/>
                <a:cs typeface="Calibri"/>
                <a:sym typeface="Calibri"/>
              </a:rPr>
              <a:t>Before viewing</a:t>
            </a:r>
            <a:r>
              <a:rPr lang="en-US" sz="2000" b="0" i="0" u="none" strike="noStrike" cap="none">
                <a:solidFill>
                  <a:schemeClr val="dk1"/>
                </a:solidFill>
                <a:latin typeface="Calibri"/>
                <a:ea typeface="Calibri"/>
                <a:cs typeface="Calibri"/>
                <a:sym typeface="Calibri"/>
              </a:rPr>
              <a:t>: Ask students what they already know about </a:t>
            </a:r>
            <a:r>
              <a:rPr lang="en-US" sz="2000">
                <a:solidFill>
                  <a:schemeClr val="dk1"/>
                </a:solidFill>
                <a:latin typeface="Calibri"/>
                <a:ea typeface="Calibri"/>
                <a:cs typeface="Calibri"/>
                <a:sym typeface="Calibri"/>
              </a:rPr>
              <a:t>energy</a:t>
            </a:r>
            <a:r>
              <a:rPr lang="en-US" sz="2000" b="0" i="0" u="none" strike="noStrike" cap="none">
                <a:solidFill>
                  <a:schemeClr val="dk1"/>
                </a:solidFill>
                <a:latin typeface="Calibri"/>
                <a:ea typeface="Calibri"/>
                <a:cs typeface="Calibri"/>
                <a:sym typeface="Calibri"/>
              </a:rPr>
              <a:t>. Tell students today they will be learning about </a:t>
            </a:r>
            <a:r>
              <a:rPr lang="en-US" sz="2000">
                <a:solidFill>
                  <a:schemeClr val="dk1"/>
                </a:solidFill>
                <a:latin typeface="Calibri"/>
                <a:ea typeface="Calibri"/>
                <a:cs typeface="Calibri"/>
                <a:sym typeface="Calibri"/>
              </a:rPr>
              <a:t>energy efficiency.</a:t>
            </a:r>
            <a:endParaRPr sz="20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endParaRPr sz="20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r>
              <a:rPr lang="en-US" sz="2000" b="1" i="0" u="sng" strike="noStrike" cap="none">
                <a:solidFill>
                  <a:schemeClr val="dk1"/>
                </a:solidFill>
                <a:latin typeface="Calibri"/>
                <a:ea typeface="Calibri"/>
                <a:cs typeface="Calibri"/>
                <a:sym typeface="Calibri"/>
              </a:rPr>
              <a:t>During</a:t>
            </a:r>
            <a:r>
              <a:rPr lang="en-US" sz="2000" b="1" i="0" u="none" strike="noStrike" cap="none">
                <a:solidFill>
                  <a:schemeClr val="dk1"/>
                </a:solidFill>
                <a:latin typeface="Calibri"/>
                <a:ea typeface="Calibri"/>
                <a:cs typeface="Calibri"/>
                <a:sym typeface="Calibri"/>
              </a:rPr>
              <a:t>: </a:t>
            </a:r>
            <a:r>
              <a:rPr lang="en-US" sz="2000" b="0" i="0" u="none" strike="noStrike" cap="none">
                <a:solidFill>
                  <a:schemeClr val="dk1"/>
                </a:solidFill>
                <a:latin typeface="Calibri"/>
                <a:ea typeface="Calibri"/>
                <a:cs typeface="Calibri"/>
                <a:sym typeface="Calibri"/>
              </a:rPr>
              <a:t>As students are watching the short video be sure to pause it and ask questions to check for understanding.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Calibri"/>
              <a:buNone/>
            </a:pP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r>
              <a:rPr lang="en-US" sz="2000" b="1" i="0" u="sng" strike="noStrike" cap="none">
                <a:solidFill>
                  <a:schemeClr val="dk1"/>
                </a:solidFill>
                <a:latin typeface="Calibri"/>
                <a:ea typeface="Calibri"/>
                <a:cs typeface="Calibri"/>
                <a:sym typeface="Calibri"/>
              </a:rPr>
              <a:t>After</a:t>
            </a:r>
            <a:r>
              <a:rPr lang="en-US" sz="2000" b="1" i="0" u="none" strike="noStrike" cap="none">
                <a:solidFill>
                  <a:schemeClr val="dk1"/>
                </a:solidFill>
                <a:latin typeface="Calibri"/>
                <a:ea typeface="Calibri"/>
                <a:cs typeface="Calibri"/>
                <a:sym typeface="Calibri"/>
              </a:rPr>
              <a:t>: </a:t>
            </a:r>
            <a:r>
              <a:rPr lang="en-US" sz="2000" b="0" i="0" u="none" strike="noStrike" cap="none">
                <a:solidFill>
                  <a:schemeClr val="dk1"/>
                </a:solidFill>
                <a:latin typeface="Calibri"/>
                <a:ea typeface="Calibri"/>
                <a:cs typeface="Calibri"/>
                <a:sym typeface="Calibri"/>
              </a:rPr>
              <a:t>Tell students that today they will be learning more about </a:t>
            </a:r>
            <a:r>
              <a:rPr lang="en-US" sz="2000">
                <a:solidFill>
                  <a:schemeClr val="dk1"/>
                </a:solidFill>
                <a:latin typeface="Calibri"/>
                <a:ea typeface="Calibri"/>
                <a:cs typeface="Calibri"/>
                <a:sym typeface="Calibri"/>
              </a:rPr>
              <a:t>energy efficiency.</a:t>
            </a:r>
            <a:endParaRPr sz="2400" b="0" i="0" u="none" strike="noStrike" cap="none">
              <a:solidFill>
                <a:schemeClr val="dk1"/>
              </a:solidFill>
              <a:latin typeface="Calibri"/>
              <a:ea typeface="Calibri"/>
              <a:cs typeface="Calibri"/>
              <a:sym typeface="Calibri"/>
            </a:endParaRPr>
          </a:p>
        </p:txBody>
      </p:sp>
      <p:sp>
        <p:nvSpPr>
          <p:cNvPr id="1368" name="Google Shape;1368;gdbec7a68a6_1_253"/>
          <p:cNvSpPr txBox="1"/>
          <p:nvPr/>
        </p:nvSpPr>
        <p:spPr>
          <a:xfrm>
            <a:off x="1402211" y="1647443"/>
            <a:ext cx="63396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Energy Efficiency of Lightbulbs</a:t>
            </a: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Google Shape;1374;p123"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pic>
        <p:nvPicPr>
          <p:cNvPr id="1380" name="Google Shape;1380;gdbec7a68a6_1_261"/>
          <p:cNvPicPr preferRelativeResize="0"/>
          <p:nvPr/>
        </p:nvPicPr>
        <p:blipFill>
          <a:blip r:embed="rId3">
            <a:alphaModFix/>
          </a:blip>
          <a:stretch>
            <a:fillRect/>
          </a:stretch>
        </p:blipFill>
        <p:spPr>
          <a:xfrm>
            <a:off x="152400" y="1638750"/>
            <a:ext cx="8839197" cy="4632245"/>
          </a:xfrm>
          <a:prstGeom prst="rect">
            <a:avLst/>
          </a:prstGeom>
          <a:noFill/>
          <a:ln>
            <a:noFill/>
          </a:ln>
        </p:spPr>
      </p:pic>
      <p:sp>
        <p:nvSpPr>
          <p:cNvPr id="1381" name="Google Shape;1381;gdbec7a68a6_1_261"/>
          <p:cNvSpPr txBox="1"/>
          <p:nvPr/>
        </p:nvSpPr>
        <p:spPr>
          <a:xfrm>
            <a:off x="1201800" y="161875"/>
            <a:ext cx="67404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Which light bulb is more energy efficient? Explain.</a:t>
            </a:r>
            <a:endParaRPr sz="3600">
              <a:latin typeface="Calibri"/>
              <a:ea typeface="Calibri"/>
              <a:cs typeface="Calibri"/>
              <a:sym typeface="Calibri"/>
            </a:endParaRPr>
          </a:p>
        </p:txBody>
      </p:sp>
      <p:sp>
        <p:nvSpPr>
          <p:cNvPr id="1382" name="Google Shape;1382;gdbec7a68a6_1_26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124" descr="Rewind"/>
          <p:cNvSpPr/>
          <p:nvPr/>
        </p:nvSpPr>
        <p:spPr>
          <a:xfrm>
            <a:off x="1828800" y="11019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4"/>
          <p:cNvSpPr txBox="1"/>
          <p:nvPr/>
        </p:nvSpPr>
        <p:spPr>
          <a:xfrm>
            <a:off x="2582333" y="867833"/>
            <a:ext cx="3987038"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Natural Resources</a:t>
            </a:r>
            <a:endParaRPr sz="1400" b="0" i="0" u="none" strike="noStrike" cap="none">
              <a:solidFill>
                <a:srgbClr val="000000"/>
              </a:solidFill>
              <a:latin typeface="Arial"/>
              <a:ea typeface="Arial"/>
              <a:cs typeface="Arial"/>
              <a:sym typeface="Arial"/>
            </a:endParaRPr>
          </a:p>
        </p:txBody>
      </p:sp>
      <p:cxnSp>
        <p:nvCxnSpPr>
          <p:cNvPr id="221" name="Google Shape;221;p14"/>
          <p:cNvCxnSpPr/>
          <p:nvPr/>
        </p:nvCxnSpPr>
        <p:spPr>
          <a:xfrm flipH="1">
            <a:off x="1651002" y="1575719"/>
            <a:ext cx="2590368" cy="2826947"/>
          </a:xfrm>
          <a:prstGeom prst="straightConnector1">
            <a:avLst/>
          </a:prstGeom>
          <a:noFill/>
          <a:ln w="25400" cap="flat" cmpd="sng">
            <a:solidFill>
              <a:srgbClr val="FF0000"/>
            </a:solidFill>
            <a:prstDash val="solid"/>
            <a:round/>
            <a:headEnd type="none" w="sm" len="sm"/>
            <a:tailEnd type="none" w="sm" len="sm"/>
          </a:ln>
          <a:effectLst>
            <a:outerShdw blurRad="39999" dist="20000" dir="5400000" rotWithShape="0">
              <a:srgbClr val="000000">
                <a:alpha val="36862"/>
              </a:srgbClr>
            </a:outerShdw>
          </a:effectLst>
        </p:spPr>
      </p:cxnSp>
      <p:cxnSp>
        <p:nvCxnSpPr>
          <p:cNvPr id="222" name="Google Shape;222;p14"/>
          <p:cNvCxnSpPr/>
          <p:nvPr/>
        </p:nvCxnSpPr>
        <p:spPr>
          <a:xfrm>
            <a:off x="4241371" y="1575719"/>
            <a:ext cx="2680129" cy="2826947"/>
          </a:xfrm>
          <a:prstGeom prst="straightConnector1">
            <a:avLst/>
          </a:prstGeom>
          <a:noFill/>
          <a:ln w="25400" cap="flat" cmpd="sng">
            <a:solidFill>
              <a:srgbClr val="FF0000"/>
            </a:solidFill>
            <a:prstDash val="solid"/>
            <a:round/>
            <a:headEnd type="none" w="sm" len="sm"/>
            <a:tailEnd type="none" w="sm" len="sm"/>
          </a:ln>
          <a:effectLst>
            <a:outerShdw blurRad="39999" dist="20000" dir="5400000" rotWithShape="0">
              <a:srgbClr val="000000">
                <a:alpha val="36862"/>
              </a:srgbClr>
            </a:outerShdw>
          </a:effectLst>
        </p:spPr>
      </p:cxnSp>
      <p:sp>
        <p:nvSpPr>
          <p:cNvPr id="223" name="Google Shape;223;p14"/>
          <p:cNvSpPr txBox="1"/>
          <p:nvPr/>
        </p:nvSpPr>
        <p:spPr>
          <a:xfrm>
            <a:off x="677166" y="4239223"/>
            <a:ext cx="2498000"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Renewable</a:t>
            </a:r>
            <a:endParaRPr sz="1400" b="0" i="0" u="none" strike="noStrike" cap="none">
              <a:solidFill>
                <a:srgbClr val="000000"/>
              </a:solidFill>
              <a:latin typeface="Arial"/>
              <a:ea typeface="Arial"/>
              <a:cs typeface="Arial"/>
              <a:sym typeface="Arial"/>
            </a:endParaRPr>
          </a:p>
        </p:txBody>
      </p:sp>
      <p:sp>
        <p:nvSpPr>
          <p:cNvPr id="224" name="Google Shape;224;p14"/>
          <p:cNvSpPr txBox="1"/>
          <p:nvPr/>
        </p:nvSpPr>
        <p:spPr>
          <a:xfrm>
            <a:off x="5084067" y="4239223"/>
            <a:ext cx="3269445"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Nonrenewable</a:t>
            </a:r>
            <a:endParaRPr sz="1400" b="0" i="0" u="none" strike="noStrike" cap="none">
              <a:solidFill>
                <a:srgbClr val="000000"/>
              </a:solidFill>
              <a:latin typeface="Arial"/>
              <a:ea typeface="Arial"/>
              <a:cs typeface="Arial"/>
              <a:sym typeface="Arial"/>
            </a:endParaRPr>
          </a:p>
        </p:txBody>
      </p:sp>
      <p:sp>
        <p:nvSpPr>
          <p:cNvPr id="225" name="Google Shape;225;p14"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pic>
        <p:nvPicPr>
          <p:cNvPr id="1394" name="Google Shape;1394;gdbec7a68a6_1_9" descr="Nature.jpg"/>
          <p:cNvPicPr preferRelativeResize="0"/>
          <p:nvPr/>
        </p:nvPicPr>
        <p:blipFill rotWithShape="1">
          <a:blip r:embed="rId3">
            <a:alphaModFix/>
          </a:blip>
          <a:srcRect/>
          <a:stretch/>
        </p:blipFill>
        <p:spPr>
          <a:xfrm>
            <a:off x="1318439" y="2080985"/>
            <a:ext cx="6507125" cy="3859620"/>
          </a:xfrm>
          <a:prstGeom prst="rect">
            <a:avLst/>
          </a:prstGeom>
          <a:noFill/>
          <a:ln>
            <a:noFill/>
          </a:ln>
        </p:spPr>
      </p:pic>
      <p:sp>
        <p:nvSpPr>
          <p:cNvPr id="1395" name="Google Shape;1395;gdbec7a68a6_1_9"/>
          <p:cNvSpPr txBox="1"/>
          <p:nvPr/>
        </p:nvSpPr>
        <p:spPr>
          <a:xfrm>
            <a:off x="712338" y="705675"/>
            <a:ext cx="7719300" cy="849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1" i="0" u="sng" strike="noStrike" cap="none">
                <a:solidFill>
                  <a:schemeClr val="dk1"/>
                </a:solidFill>
                <a:latin typeface="Calibri"/>
                <a:ea typeface="Calibri"/>
                <a:cs typeface="Calibri"/>
                <a:sym typeface="Calibri"/>
              </a:rPr>
              <a:t>Natural Resource:</a:t>
            </a:r>
            <a:r>
              <a:rPr lang="en-US" sz="4000" b="0" i="0" u="none" strike="noStrike" cap="none">
                <a:solidFill>
                  <a:schemeClr val="dk1"/>
                </a:solidFill>
                <a:latin typeface="Calibri"/>
                <a:ea typeface="Calibri"/>
                <a:cs typeface="Calibri"/>
                <a:sym typeface="Calibri"/>
              </a:rPr>
              <a:t> found in nature</a:t>
            </a:r>
            <a:endParaRPr sz="1400" b="0" i="0" u="none" strike="noStrike" cap="none">
              <a:solidFill>
                <a:srgbClr val="000000"/>
              </a:solidFill>
              <a:latin typeface="Arial"/>
              <a:ea typeface="Arial"/>
              <a:cs typeface="Arial"/>
              <a:sym typeface="Arial"/>
            </a:endParaRPr>
          </a:p>
        </p:txBody>
      </p:sp>
      <p:sp>
        <p:nvSpPr>
          <p:cNvPr id="1396" name="Google Shape;1396;gdbec7a68a6_1_9"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gdbec7a68a6_1_16"/>
          <p:cNvSpPr txBox="1"/>
          <p:nvPr/>
        </p:nvSpPr>
        <p:spPr>
          <a:xfrm>
            <a:off x="318142" y="975150"/>
            <a:ext cx="85077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Natural resources </a:t>
            </a:r>
            <a:r>
              <a:rPr lang="en-US" sz="4000" b="1">
                <a:solidFill>
                  <a:srgbClr val="FF0000"/>
                </a:solidFill>
                <a:latin typeface="Calibri"/>
                <a:ea typeface="Calibri"/>
                <a:cs typeface="Calibri"/>
                <a:sym typeface="Calibri"/>
              </a:rPr>
              <a:t>--&gt;</a:t>
            </a:r>
            <a:r>
              <a:rPr lang="en-US" sz="4000" b="0" i="0" u="none" strike="noStrike" cap="none">
                <a:solidFill>
                  <a:schemeClr val="dk1"/>
                </a:solidFill>
                <a:latin typeface="Calibri"/>
                <a:ea typeface="Calibri"/>
                <a:cs typeface="Calibri"/>
                <a:sym typeface="Calibri"/>
              </a:rPr>
              <a:t> used by humans</a:t>
            </a:r>
            <a:endParaRPr sz="4000" b="0" i="0" u="none" strike="noStrike" cap="none">
              <a:solidFill>
                <a:schemeClr val="dk1"/>
              </a:solidFill>
              <a:latin typeface="Calibri"/>
              <a:ea typeface="Calibri"/>
              <a:cs typeface="Calibri"/>
              <a:sym typeface="Calibri"/>
            </a:endParaRPr>
          </a:p>
        </p:txBody>
      </p:sp>
      <p:pic>
        <p:nvPicPr>
          <p:cNvPr id="1403" name="Google Shape;1403;gdbec7a68a6_1_16" descr="Humans.jpg"/>
          <p:cNvPicPr preferRelativeResize="0"/>
          <p:nvPr/>
        </p:nvPicPr>
        <p:blipFill rotWithShape="1">
          <a:blip r:embed="rId3">
            <a:alphaModFix/>
          </a:blip>
          <a:srcRect/>
          <a:stretch/>
        </p:blipFill>
        <p:spPr>
          <a:xfrm>
            <a:off x="5373082" y="2672587"/>
            <a:ext cx="3687475" cy="3195090"/>
          </a:xfrm>
          <a:prstGeom prst="rect">
            <a:avLst/>
          </a:prstGeom>
          <a:noFill/>
          <a:ln>
            <a:noFill/>
          </a:ln>
        </p:spPr>
      </p:pic>
      <p:sp>
        <p:nvSpPr>
          <p:cNvPr id="1404" name="Google Shape;1404;gdbec7a68a6_1_16"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405" name="Google Shape;1405;gdbec7a68a6_1_16" descr="Nature.jpg"/>
          <p:cNvPicPr preferRelativeResize="0"/>
          <p:nvPr/>
        </p:nvPicPr>
        <p:blipFill rotWithShape="1">
          <a:blip r:embed="rId5">
            <a:alphaModFix/>
          </a:blip>
          <a:srcRect/>
          <a:stretch/>
        </p:blipFill>
        <p:spPr>
          <a:xfrm>
            <a:off x="212120" y="2672587"/>
            <a:ext cx="4147231" cy="3195088"/>
          </a:xfrm>
          <a:prstGeom prst="rect">
            <a:avLst/>
          </a:prstGeom>
          <a:noFill/>
          <a:ln>
            <a:noFill/>
          </a:ln>
        </p:spPr>
      </p:pic>
      <p:cxnSp>
        <p:nvCxnSpPr>
          <p:cNvPr id="1406" name="Google Shape;1406;gdbec7a68a6_1_16"/>
          <p:cNvCxnSpPr/>
          <p:nvPr/>
        </p:nvCxnSpPr>
        <p:spPr>
          <a:xfrm>
            <a:off x="4508205" y="4270131"/>
            <a:ext cx="672300" cy="0"/>
          </a:xfrm>
          <a:prstGeom prst="straightConnector1">
            <a:avLst/>
          </a:prstGeom>
          <a:noFill/>
          <a:ln w="98425"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gdbec7a68a6_1_25"/>
          <p:cNvSpPr txBox="1"/>
          <p:nvPr/>
        </p:nvSpPr>
        <p:spPr>
          <a:xfrm>
            <a:off x="2582333" y="867833"/>
            <a:ext cx="39870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Natural Resources</a:t>
            </a:r>
            <a:endParaRPr sz="1400" b="0" i="0" u="none" strike="noStrike" cap="none">
              <a:solidFill>
                <a:srgbClr val="000000"/>
              </a:solidFill>
              <a:latin typeface="Arial"/>
              <a:ea typeface="Arial"/>
              <a:cs typeface="Arial"/>
              <a:sym typeface="Arial"/>
            </a:endParaRPr>
          </a:p>
        </p:txBody>
      </p:sp>
      <p:cxnSp>
        <p:nvCxnSpPr>
          <p:cNvPr id="1413" name="Google Shape;1413;gdbec7a68a6_1_25"/>
          <p:cNvCxnSpPr/>
          <p:nvPr/>
        </p:nvCxnSpPr>
        <p:spPr>
          <a:xfrm flipH="1">
            <a:off x="1650870" y="1575719"/>
            <a:ext cx="2590500" cy="2826900"/>
          </a:xfrm>
          <a:prstGeom prst="straightConnector1">
            <a:avLst/>
          </a:prstGeom>
          <a:noFill/>
          <a:ln w="25400" cap="flat" cmpd="sng">
            <a:solidFill>
              <a:srgbClr val="FF0000"/>
            </a:solidFill>
            <a:prstDash val="solid"/>
            <a:round/>
            <a:headEnd type="none" w="sm" len="sm"/>
            <a:tailEnd type="none" w="sm" len="sm"/>
          </a:ln>
          <a:effectLst>
            <a:outerShdw blurRad="39999" dist="20000" dir="5400000" rotWithShape="0">
              <a:srgbClr val="000000">
                <a:alpha val="36860"/>
              </a:srgbClr>
            </a:outerShdw>
          </a:effectLst>
        </p:spPr>
      </p:cxnSp>
      <p:cxnSp>
        <p:nvCxnSpPr>
          <p:cNvPr id="1414" name="Google Shape;1414;gdbec7a68a6_1_25"/>
          <p:cNvCxnSpPr/>
          <p:nvPr/>
        </p:nvCxnSpPr>
        <p:spPr>
          <a:xfrm>
            <a:off x="4241371" y="1575719"/>
            <a:ext cx="2680200" cy="2826900"/>
          </a:xfrm>
          <a:prstGeom prst="straightConnector1">
            <a:avLst/>
          </a:prstGeom>
          <a:noFill/>
          <a:ln w="25400" cap="flat" cmpd="sng">
            <a:solidFill>
              <a:srgbClr val="FF0000"/>
            </a:solidFill>
            <a:prstDash val="solid"/>
            <a:round/>
            <a:headEnd type="none" w="sm" len="sm"/>
            <a:tailEnd type="none" w="sm" len="sm"/>
          </a:ln>
          <a:effectLst>
            <a:outerShdw blurRad="39999" dist="20000" dir="5400000" rotWithShape="0">
              <a:srgbClr val="000000">
                <a:alpha val="36860"/>
              </a:srgbClr>
            </a:outerShdw>
          </a:effectLst>
        </p:spPr>
      </p:cxnSp>
      <p:sp>
        <p:nvSpPr>
          <p:cNvPr id="1415" name="Google Shape;1415;gdbec7a68a6_1_25"/>
          <p:cNvSpPr txBox="1"/>
          <p:nvPr/>
        </p:nvSpPr>
        <p:spPr>
          <a:xfrm>
            <a:off x="677166" y="4239223"/>
            <a:ext cx="24981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Renewable</a:t>
            </a:r>
            <a:endParaRPr sz="1400" b="0" i="0" u="none" strike="noStrike" cap="none">
              <a:solidFill>
                <a:srgbClr val="000000"/>
              </a:solidFill>
              <a:latin typeface="Arial"/>
              <a:ea typeface="Arial"/>
              <a:cs typeface="Arial"/>
              <a:sym typeface="Arial"/>
            </a:endParaRPr>
          </a:p>
        </p:txBody>
      </p:sp>
      <p:sp>
        <p:nvSpPr>
          <p:cNvPr id="1416" name="Google Shape;1416;gdbec7a68a6_1_25"/>
          <p:cNvSpPr txBox="1"/>
          <p:nvPr/>
        </p:nvSpPr>
        <p:spPr>
          <a:xfrm>
            <a:off x="5084067" y="4239223"/>
            <a:ext cx="32694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Nonrenewable</a:t>
            </a:r>
            <a:endParaRPr sz="1400" b="0" i="0" u="none" strike="noStrike" cap="none">
              <a:solidFill>
                <a:srgbClr val="000000"/>
              </a:solidFill>
              <a:latin typeface="Arial"/>
              <a:ea typeface="Arial"/>
              <a:cs typeface="Arial"/>
              <a:sym typeface="Arial"/>
            </a:endParaRPr>
          </a:p>
        </p:txBody>
      </p:sp>
      <p:sp>
        <p:nvSpPr>
          <p:cNvPr id="1417" name="Google Shape;1417;gdbec7a68a6_1_25"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3" name="Google Shape;1423;gdbec7a68a6_1_35"/>
          <p:cNvSpPr txBox="1"/>
          <p:nvPr/>
        </p:nvSpPr>
        <p:spPr>
          <a:xfrm>
            <a:off x="2582333" y="867833"/>
            <a:ext cx="39870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000"/>
              <a:buFont typeface="Calibri"/>
              <a:buNone/>
            </a:pPr>
            <a:r>
              <a:rPr lang="en-US" sz="4000" b="0" i="0" u="none" strike="noStrike" cap="none">
                <a:solidFill>
                  <a:srgbClr val="FF0000"/>
                </a:solidFill>
                <a:latin typeface="Calibri"/>
                <a:ea typeface="Calibri"/>
                <a:cs typeface="Calibri"/>
                <a:sym typeface="Calibri"/>
              </a:rPr>
              <a:t>Natural Resources</a:t>
            </a:r>
            <a:endParaRPr sz="1400" b="0" i="0" u="none" strike="noStrike" cap="none">
              <a:solidFill>
                <a:srgbClr val="000000"/>
              </a:solidFill>
              <a:latin typeface="Arial"/>
              <a:ea typeface="Arial"/>
              <a:cs typeface="Arial"/>
              <a:sym typeface="Arial"/>
            </a:endParaRPr>
          </a:p>
        </p:txBody>
      </p:sp>
      <p:cxnSp>
        <p:nvCxnSpPr>
          <p:cNvPr id="1424" name="Google Shape;1424;gdbec7a68a6_1_35"/>
          <p:cNvCxnSpPr/>
          <p:nvPr/>
        </p:nvCxnSpPr>
        <p:spPr>
          <a:xfrm flipH="1">
            <a:off x="1650870" y="1575719"/>
            <a:ext cx="2590500" cy="2826900"/>
          </a:xfrm>
          <a:prstGeom prst="straightConnector1">
            <a:avLst/>
          </a:prstGeom>
          <a:noFill/>
          <a:ln w="25400" cap="flat" cmpd="sng">
            <a:solidFill>
              <a:srgbClr val="FF0000"/>
            </a:solidFill>
            <a:prstDash val="solid"/>
            <a:round/>
            <a:headEnd type="none" w="sm" len="sm"/>
            <a:tailEnd type="none" w="sm" len="sm"/>
          </a:ln>
          <a:effectLst>
            <a:outerShdw blurRad="39999" dist="20000" dir="5400000" rotWithShape="0">
              <a:srgbClr val="000000">
                <a:alpha val="36860"/>
              </a:srgbClr>
            </a:outerShdw>
          </a:effectLst>
        </p:spPr>
      </p:cxnSp>
      <p:cxnSp>
        <p:nvCxnSpPr>
          <p:cNvPr id="1425" name="Google Shape;1425;gdbec7a68a6_1_35"/>
          <p:cNvCxnSpPr/>
          <p:nvPr/>
        </p:nvCxnSpPr>
        <p:spPr>
          <a:xfrm>
            <a:off x="4241371" y="1575719"/>
            <a:ext cx="2680200" cy="2826900"/>
          </a:xfrm>
          <a:prstGeom prst="straightConnector1">
            <a:avLst/>
          </a:prstGeom>
          <a:noFill/>
          <a:ln w="25400" cap="flat" cmpd="sng">
            <a:solidFill>
              <a:srgbClr val="FF0000"/>
            </a:solidFill>
            <a:prstDash val="solid"/>
            <a:round/>
            <a:headEnd type="none" w="sm" len="sm"/>
            <a:tailEnd type="none" w="sm" len="sm"/>
          </a:ln>
          <a:effectLst>
            <a:outerShdw blurRad="39999" dist="20000" dir="5400000" rotWithShape="0">
              <a:srgbClr val="000000">
                <a:alpha val="36860"/>
              </a:srgbClr>
            </a:outerShdw>
          </a:effectLst>
        </p:spPr>
      </p:cxnSp>
      <p:sp>
        <p:nvSpPr>
          <p:cNvPr id="1426" name="Google Shape;1426;gdbec7a68a6_1_35"/>
          <p:cNvSpPr txBox="1"/>
          <p:nvPr/>
        </p:nvSpPr>
        <p:spPr>
          <a:xfrm>
            <a:off x="677166" y="4239223"/>
            <a:ext cx="24981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Renewable</a:t>
            </a:r>
            <a:endParaRPr sz="1400" b="0" i="0" u="none" strike="noStrike" cap="none">
              <a:solidFill>
                <a:srgbClr val="000000"/>
              </a:solidFill>
              <a:latin typeface="Arial"/>
              <a:ea typeface="Arial"/>
              <a:cs typeface="Arial"/>
              <a:sym typeface="Arial"/>
            </a:endParaRPr>
          </a:p>
        </p:txBody>
      </p:sp>
      <p:sp>
        <p:nvSpPr>
          <p:cNvPr id="1427" name="Google Shape;1427;gdbec7a68a6_1_35"/>
          <p:cNvSpPr txBox="1"/>
          <p:nvPr/>
        </p:nvSpPr>
        <p:spPr>
          <a:xfrm>
            <a:off x="5084067" y="4239223"/>
            <a:ext cx="32694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000"/>
              <a:buFont typeface="Calibri"/>
              <a:buNone/>
            </a:pPr>
            <a:r>
              <a:rPr lang="en-US" sz="4000" b="0" i="0" u="none" strike="noStrike" cap="none">
                <a:solidFill>
                  <a:srgbClr val="FF0000"/>
                </a:solidFill>
                <a:latin typeface="Calibri"/>
                <a:ea typeface="Calibri"/>
                <a:cs typeface="Calibri"/>
                <a:sym typeface="Calibri"/>
              </a:rPr>
              <a:t>Nonrenewable</a:t>
            </a:r>
            <a:endParaRPr sz="1400" b="0" i="0" u="none" strike="noStrike" cap="none">
              <a:solidFill>
                <a:srgbClr val="000000"/>
              </a:solidFill>
              <a:latin typeface="Arial"/>
              <a:ea typeface="Arial"/>
              <a:cs typeface="Arial"/>
              <a:sym typeface="Arial"/>
            </a:endParaRPr>
          </a:p>
        </p:txBody>
      </p:sp>
      <p:sp>
        <p:nvSpPr>
          <p:cNvPr id="1428" name="Google Shape;1428;gdbec7a68a6_1_35"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sp>
        <p:nvSpPr>
          <p:cNvPr id="1434" name="Google Shape;1434;gdbec7a68a6_1_45"/>
          <p:cNvSpPr txBox="1"/>
          <p:nvPr/>
        </p:nvSpPr>
        <p:spPr>
          <a:xfrm>
            <a:off x="2582333" y="867833"/>
            <a:ext cx="39870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FF0000"/>
                </a:solidFill>
                <a:latin typeface="Calibri"/>
                <a:ea typeface="Calibri"/>
                <a:cs typeface="Calibri"/>
                <a:sym typeface="Calibri"/>
              </a:rPr>
              <a:t>Natural Resources</a:t>
            </a:r>
            <a:endParaRPr sz="1400" b="0" i="0" u="none" strike="noStrike" cap="none">
              <a:solidFill>
                <a:srgbClr val="000000"/>
              </a:solidFill>
              <a:latin typeface="Arial"/>
              <a:ea typeface="Arial"/>
              <a:cs typeface="Arial"/>
              <a:sym typeface="Arial"/>
            </a:endParaRPr>
          </a:p>
        </p:txBody>
      </p:sp>
      <p:cxnSp>
        <p:nvCxnSpPr>
          <p:cNvPr id="1435" name="Google Shape;1435;gdbec7a68a6_1_45"/>
          <p:cNvCxnSpPr/>
          <p:nvPr/>
        </p:nvCxnSpPr>
        <p:spPr>
          <a:xfrm flipH="1">
            <a:off x="1650871" y="1575719"/>
            <a:ext cx="2590500" cy="2826900"/>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cxnSp>
        <p:nvCxnSpPr>
          <p:cNvPr id="1436" name="Google Shape;1436;gdbec7a68a6_1_45"/>
          <p:cNvCxnSpPr/>
          <p:nvPr/>
        </p:nvCxnSpPr>
        <p:spPr>
          <a:xfrm>
            <a:off x="4241371" y="1575719"/>
            <a:ext cx="2680200" cy="2826900"/>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sp>
        <p:nvSpPr>
          <p:cNvPr id="1437" name="Google Shape;1437;gdbec7a68a6_1_45"/>
          <p:cNvSpPr txBox="1"/>
          <p:nvPr/>
        </p:nvSpPr>
        <p:spPr>
          <a:xfrm>
            <a:off x="677167" y="4239224"/>
            <a:ext cx="24981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FF0000"/>
                </a:solidFill>
                <a:latin typeface="Calibri"/>
                <a:ea typeface="Calibri"/>
                <a:cs typeface="Calibri"/>
                <a:sym typeface="Calibri"/>
              </a:rPr>
              <a:t>Renewable</a:t>
            </a:r>
            <a:endParaRPr sz="1400" b="0" i="0" u="none" strike="noStrike" cap="none">
              <a:solidFill>
                <a:srgbClr val="000000"/>
              </a:solidFill>
              <a:latin typeface="Arial"/>
              <a:ea typeface="Arial"/>
              <a:cs typeface="Arial"/>
              <a:sym typeface="Arial"/>
            </a:endParaRPr>
          </a:p>
        </p:txBody>
      </p:sp>
      <p:sp>
        <p:nvSpPr>
          <p:cNvPr id="1438" name="Google Shape;1438;gdbec7a68a6_1_45"/>
          <p:cNvSpPr txBox="1"/>
          <p:nvPr/>
        </p:nvSpPr>
        <p:spPr>
          <a:xfrm>
            <a:off x="5084067" y="4239224"/>
            <a:ext cx="3269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Nonrenewable</a:t>
            </a:r>
            <a:endParaRPr sz="1400" b="0" i="0" u="none" strike="noStrike" cap="none">
              <a:solidFill>
                <a:srgbClr val="000000"/>
              </a:solidFill>
              <a:latin typeface="Arial"/>
              <a:ea typeface="Arial"/>
              <a:cs typeface="Arial"/>
              <a:sym typeface="Arial"/>
            </a:endParaRPr>
          </a:p>
        </p:txBody>
      </p:sp>
      <p:sp>
        <p:nvSpPr>
          <p:cNvPr id="1439" name="Google Shape;1439;gdbec7a68a6_1_45"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gdbec7a68a6_1_55"/>
          <p:cNvSpPr txBox="1">
            <a:spLocks noGrp="1"/>
          </p:cNvSpPr>
          <p:nvPr>
            <p:ph type="title"/>
          </p:nvPr>
        </p:nvSpPr>
        <p:spPr>
          <a:xfrm>
            <a:off x="457200" y="29581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Earth’s Energy Resources</a:t>
            </a:r>
            <a:endParaRPr/>
          </a:p>
        </p:txBody>
      </p:sp>
      <p:pic>
        <p:nvPicPr>
          <p:cNvPr id="1446" name="Google Shape;1446;gdbec7a68a6_1_55" descr="earth.jpg"/>
          <p:cNvPicPr preferRelativeResize="0">
            <a:picLocks noGrp="1"/>
          </p:cNvPicPr>
          <p:nvPr>
            <p:ph type="body" idx="1"/>
          </p:nvPr>
        </p:nvPicPr>
        <p:blipFill rotWithShape="1">
          <a:blip r:embed="rId3">
            <a:alphaModFix/>
          </a:blip>
          <a:srcRect l="-14886" r="-14899"/>
          <a:stretch/>
        </p:blipFill>
        <p:spPr>
          <a:xfrm>
            <a:off x="457200" y="1600200"/>
            <a:ext cx="8229600" cy="4526100"/>
          </a:xfrm>
          <a:prstGeom prst="rect">
            <a:avLst/>
          </a:prstGeom>
          <a:noFill/>
          <a:ln w="9525" cap="flat" cmpd="sng">
            <a:solidFill>
              <a:schemeClr val="lt1"/>
            </a:solidFill>
            <a:prstDash val="solid"/>
            <a:round/>
            <a:headEnd type="none" w="sm" len="sm"/>
            <a:tailEnd type="none" w="sm" len="sm"/>
          </a:ln>
        </p:spPr>
      </p:pic>
      <p:sp>
        <p:nvSpPr>
          <p:cNvPr id="1447" name="Google Shape;1447;gdbec7a68a6_1_55"/>
          <p:cNvSpPr/>
          <p:nvPr/>
        </p:nvSpPr>
        <p:spPr>
          <a:xfrm>
            <a:off x="1566333" y="274638"/>
            <a:ext cx="1862700" cy="11853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8" name="Google Shape;1448;gdbec7a68a6_1_55"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4" name="Google Shape;1454;gdbec7a68a6_1_63"/>
          <p:cNvSpPr txBox="1">
            <a:spLocks noGrp="1"/>
          </p:cNvSpPr>
          <p:nvPr>
            <p:ph type="title"/>
          </p:nvPr>
        </p:nvSpPr>
        <p:spPr>
          <a:xfrm>
            <a:off x="457200" y="249745"/>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Earth’s Energy Resources</a:t>
            </a:r>
            <a:endParaRPr/>
          </a:p>
        </p:txBody>
      </p:sp>
      <p:pic>
        <p:nvPicPr>
          <p:cNvPr id="1455" name="Google Shape;1455;gdbec7a68a6_1_63" descr="earth.jpg"/>
          <p:cNvPicPr preferRelativeResize="0">
            <a:picLocks noGrp="1"/>
          </p:cNvPicPr>
          <p:nvPr>
            <p:ph type="body" idx="1"/>
          </p:nvPr>
        </p:nvPicPr>
        <p:blipFill rotWithShape="1">
          <a:blip r:embed="rId3">
            <a:alphaModFix/>
          </a:blip>
          <a:srcRect l="-14886" r="-14899"/>
          <a:stretch/>
        </p:blipFill>
        <p:spPr>
          <a:xfrm>
            <a:off x="457200" y="1600200"/>
            <a:ext cx="8229600" cy="4526100"/>
          </a:xfrm>
          <a:prstGeom prst="rect">
            <a:avLst/>
          </a:prstGeom>
          <a:noFill/>
          <a:ln w="9525" cap="flat" cmpd="sng">
            <a:solidFill>
              <a:schemeClr val="lt1"/>
            </a:solidFill>
            <a:prstDash val="solid"/>
            <a:round/>
            <a:headEnd type="none" w="sm" len="sm"/>
            <a:tailEnd type="none" w="sm" len="sm"/>
          </a:ln>
        </p:spPr>
      </p:pic>
      <p:sp>
        <p:nvSpPr>
          <p:cNvPr id="1456" name="Google Shape;1456;gdbec7a68a6_1_63"/>
          <p:cNvSpPr/>
          <p:nvPr/>
        </p:nvSpPr>
        <p:spPr>
          <a:xfrm>
            <a:off x="5016500" y="274638"/>
            <a:ext cx="2645700" cy="11853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7" name="Google Shape;1457;gdbec7a68a6_1_63"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Google Shape;1463;gdbec7a68a6_1_71"/>
          <p:cNvSpPr txBox="1">
            <a:spLocks noGrp="1"/>
          </p:cNvSpPr>
          <p:nvPr>
            <p:ph type="title"/>
          </p:nvPr>
        </p:nvSpPr>
        <p:spPr>
          <a:xfrm>
            <a:off x="457200" y="41024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b="1" u="sng"/>
              <a:t>Geothermal Energy:</a:t>
            </a:r>
            <a:r>
              <a:rPr lang="en-US" b="1"/>
              <a:t> </a:t>
            </a:r>
            <a:r>
              <a:rPr lang="en-US"/>
              <a:t>heat from inside the Earth</a:t>
            </a:r>
            <a:endParaRPr/>
          </a:p>
        </p:txBody>
      </p:sp>
      <p:pic>
        <p:nvPicPr>
          <p:cNvPr id="1464" name="Google Shape;1464;gdbec7a68a6_1_71" descr="geothermal.jpg"/>
          <p:cNvPicPr preferRelativeResize="0">
            <a:picLocks noGrp="1"/>
          </p:cNvPicPr>
          <p:nvPr>
            <p:ph type="body" idx="1"/>
          </p:nvPr>
        </p:nvPicPr>
        <p:blipFill rotWithShape="1">
          <a:blip r:embed="rId3">
            <a:alphaModFix/>
          </a:blip>
          <a:srcRect l="-10680" r="-10693"/>
          <a:stretch/>
        </p:blipFill>
        <p:spPr>
          <a:xfrm>
            <a:off x="457200" y="1967824"/>
            <a:ext cx="8229600" cy="4526100"/>
          </a:xfrm>
          <a:prstGeom prst="rect">
            <a:avLst/>
          </a:prstGeom>
          <a:noFill/>
          <a:ln w="9525" cap="flat" cmpd="sng">
            <a:solidFill>
              <a:schemeClr val="lt1"/>
            </a:solidFill>
            <a:prstDash val="solid"/>
            <a:round/>
            <a:headEnd type="none" w="sm" len="sm"/>
            <a:tailEnd type="none" w="sm" len="sm"/>
          </a:ln>
        </p:spPr>
      </p:pic>
      <p:sp>
        <p:nvSpPr>
          <p:cNvPr id="1465" name="Google Shape;1465;gdbec7a68a6_1_71"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sp>
        <p:nvSpPr>
          <p:cNvPr id="1471" name="Google Shape;1471;p133"/>
          <p:cNvSpPr txBox="1">
            <a:spLocks noGrp="1"/>
          </p:cNvSpPr>
          <p:nvPr>
            <p:ph type="title"/>
          </p:nvPr>
        </p:nvSpPr>
        <p:spPr>
          <a:xfrm>
            <a:off x="457200" y="251605"/>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Natural Gas</a:t>
            </a:r>
            <a:r>
              <a:rPr lang="en-US"/>
              <a:t>: gas made from fossils</a:t>
            </a:r>
            <a:endParaRPr/>
          </a:p>
        </p:txBody>
      </p:sp>
      <p:pic>
        <p:nvPicPr>
          <p:cNvPr id="1472" name="Google Shape;1472;p133" descr="naturalgas.jpg"/>
          <p:cNvPicPr preferRelativeResize="0">
            <a:picLocks noGrp="1"/>
          </p:cNvPicPr>
          <p:nvPr>
            <p:ph type="body" idx="1"/>
          </p:nvPr>
        </p:nvPicPr>
        <p:blipFill rotWithShape="1">
          <a:blip r:embed="rId3">
            <a:alphaModFix/>
          </a:blip>
          <a:srcRect l="-10572" r="-1057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473" name="Google Shape;1473;p133"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Google Shape;1479;p134"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5"/>
          <p:cNvSpPr txBox="1"/>
          <p:nvPr/>
        </p:nvSpPr>
        <p:spPr>
          <a:xfrm>
            <a:off x="2582333" y="867833"/>
            <a:ext cx="3987038"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000"/>
              <a:buFont typeface="Calibri"/>
              <a:buNone/>
            </a:pPr>
            <a:r>
              <a:rPr lang="en-US" sz="4000" b="0" i="0" u="none" strike="noStrike" cap="none">
                <a:solidFill>
                  <a:srgbClr val="FF0000"/>
                </a:solidFill>
                <a:latin typeface="Calibri"/>
                <a:ea typeface="Calibri"/>
                <a:cs typeface="Calibri"/>
                <a:sym typeface="Calibri"/>
              </a:rPr>
              <a:t>Natural Resources</a:t>
            </a:r>
            <a:endParaRPr sz="1400" b="0" i="0" u="none" strike="noStrike" cap="none">
              <a:solidFill>
                <a:srgbClr val="000000"/>
              </a:solidFill>
              <a:latin typeface="Arial"/>
              <a:ea typeface="Arial"/>
              <a:cs typeface="Arial"/>
              <a:sym typeface="Arial"/>
            </a:endParaRPr>
          </a:p>
        </p:txBody>
      </p:sp>
      <p:cxnSp>
        <p:nvCxnSpPr>
          <p:cNvPr id="232" name="Google Shape;232;p15"/>
          <p:cNvCxnSpPr/>
          <p:nvPr/>
        </p:nvCxnSpPr>
        <p:spPr>
          <a:xfrm flipH="1">
            <a:off x="1651002" y="1575719"/>
            <a:ext cx="2590368" cy="2826947"/>
          </a:xfrm>
          <a:prstGeom prst="straightConnector1">
            <a:avLst/>
          </a:prstGeom>
          <a:noFill/>
          <a:ln w="25400" cap="flat" cmpd="sng">
            <a:solidFill>
              <a:srgbClr val="FF0000"/>
            </a:solidFill>
            <a:prstDash val="solid"/>
            <a:round/>
            <a:headEnd type="none" w="sm" len="sm"/>
            <a:tailEnd type="none" w="sm" len="sm"/>
          </a:ln>
          <a:effectLst>
            <a:outerShdw blurRad="39999" dist="20000" dir="5400000" rotWithShape="0">
              <a:srgbClr val="000000">
                <a:alpha val="36862"/>
              </a:srgbClr>
            </a:outerShdw>
          </a:effectLst>
        </p:spPr>
      </p:cxnSp>
      <p:cxnSp>
        <p:nvCxnSpPr>
          <p:cNvPr id="233" name="Google Shape;233;p15"/>
          <p:cNvCxnSpPr/>
          <p:nvPr/>
        </p:nvCxnSpPr>
        <p:spPr>
          <a:xfrm>
            <a:off x="4241371" y="1575719"/>
            <a:ext cx="2680129" cy="2826947"/>
          </a:xfrm>
          <a:prstGeom prst="straightConnector1">
            <a:avLst/>
          </a:prstGeom>
          <a:noFill/>
          <a:ln w="25400" cap="flat" cmpd="sng">
            <a:solidFill>
              <a:srgbClr val="FF0000"/>
            </a:solidFill>
            <a:prstDash val="solid"/>
            <a:round/>
            <a:headEnd type="none" w="sm" len="sm"/>
            <a:tailEnd type="none" w="sm" len="sm"/>
          </a:ln>
          <a:effectLst>
            <a:outerShdw blurRad="39999" dist="20000" dir="5400000" rotWithShape="0">
              <a:srgbClr val="000000">
                <a:alpha val="36862"/>
              </a:srgbClr>
            </a:outerShdw>
          </a:effectLst>
        </p:spPr>
      </p:cxnSp>
      <p:sp>
        <p:nvSpPr>
          <p:cNvPr id="234" name="Google Shape;234;p15"/>
          <p:cNvSpPr txBox="1"/>
          <p:nvPr/>
        </p:nvSpPr>
        <p:spPr>
          <a:xfrm>
            <a:off x="677166" y="4239223"/>
            <a:ext cx="2498000"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Renewable</a:t>
            </a:r>
            <a:endParaRPr sz="1400" b="0" i="0" u="none" strike="noStrike" cap="none">
              <a:solidFill>
                <a:srgbClr val="000000"/>
              </a:solidFill>
              <a:latin typeface="Arial"/>
              <a:ea typeface="Arial"/>
              <a:cs typeface="Arial"/>
              <a:sym typeface="Arial"/>
            </a:endParaRPr>
          </a:p>
        </p:txBody>
      </p:sp>
      <p:sp>
        <p:nvSpPr>
          <p:cNvPr id="235" name="Google Shape;235;p15"/>
          <p:cNvSpPr txBox="1"/>
          <p:nvPr/>
        </p:nvSpPr>
        <p:spPr>
          <a:xfrm>
            <a:off x="5084067" y="4239223"/>
            <a:ext cx="3269445"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000"/>
              <a:buFont typeface="Calibri"/>
              <a:buNone/>
            </a:pPr>
            <a:r>
              <a:rPr lang="en-US" sz="4000" b="0" i="0" u="none" strike="noStrike" cap="none">
                <a:solidFill>
                  <a:srgbClr val="FF0000"/>
                </a:solidFill>
                <a:latin typeface="Calibri"/>
                <a:ea typeface="Calibri"/>
                <a:cs typeface="Calibri"/>
                <a:sym typeface="Calibri"/>
              </a:rPr>
              <a:t>Nonrenewable</a:t>
            </a:r>
            <a:endParaRPr sz="1400" b="0" i="0" u="none" strike="noStrike" cap="none">
              <a:solidFill>
                <a:srgbClr val="000000"/>
              </a:solidFill>
              <a:latin typeface="Arial"/>
              <a:ea typeface="Arial"/>
              <a:cs typeface="Arial"/>
              <a:sym typeface="Arial"/>
            </a:endParaRPr>
          </a:p>
        </p:txBody>
      </p:sp>
      <p:sp>
        <p:nvSpPr>
          <p:cNvPr id="236" name="Google Shape;236;p15"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pic>
        <p:nvPicPr>
          <p:cNvPr id="1485" name="Google Shape;1485;gdbec7a68a6_1_78" descr="Nature.jpg"/>
          <p:cNvPicPr preferRelativeResize="0"/>
          <p:nvPr/>
        </p:nvPicPr>
        <p:blipFill rotWithShape="1">
          <a:blip r:embed="rId3">
            <a:alphaModFix/>
          </a:blip>
          <a:srcRect/>
          <a:stretch/>
        </p:blipFill>
        <p:spPr>
          <a:xfrm>
            <a:off x="1318439" y="2096160"/>
            <a:ext cx="6507125" cy="3859620"/>
          </a:xfrm>
          <a:prstGeom prst="rect">
            <a:avLst/>
          </a:prstGeom>
          <a:noFill/>
          <a:ln>
            <a:noFill/>
          </a:ln>
        </p:spPr>
      </p:pic>
      <p:sp>
        <p:nvSpPr>
          <p:cNvPr id="1486" name="Google Shape;1486;gdbec7a68a6_1_78"/>
          <p:cNvSpPr txBox="1"/>
          <p:nvPr/>
        </p:nvSpPr>
        <p:spPr>
          <a:xfrm>
            <a:off x="971700" y="720875"/>
            <a:ext cx="7200600" cy="720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What are natural resources?</a:t>
            </a:r>
            <a:endParaRPr sz="4000" b="0" i="0" u="none" strike="noStrike" cap="none">
              <a:solidFill>
                <a:schemeClr val="dk1"/>
              </a:solidFill>
              <a:latin typeface="Calibri"/>
              <a:ea typeface="Calibri"/>
              <a:cs typeface="Calibri"/>
              <a:sym typeface="Calibri"/>
            </a:endParaRPr>
          </a:p>
        </p:txBody>
      </p:sp>
      <p:sp>
        <p:nvSpPr>
          <p:cNvPr id="1487" name="Google Shape;1487;gdbec7a68a6_1_78"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1493" name="Google Shape;1493;gdbec7a68a6_1_85"/>
          <p:cNvSpPr txBox="1"/>
          <p:nvPr/>
        </p:nvSpPr>
        <p:spPr>
          <a:xfrm>
            <a:off x="869850" y="590850"/>
            <a:ext cx="7404300" cy="139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Give an example of how we use natural resources. </a:t>
            </a:r>
            <a:endParaRPr sz="1400" b="0" i="0" u="none" strike="noStrike" cap="none">
              <a:solidFill>
                <a:srgbClr val="000000"/>
              </a:solidFill>
              <a:latin typeface="Arial"/>
              <a:ea typeface="Arial"/>
              <a:cs typeface="Arial"/>
              <a:sym typeface="Arial"/>
            </a:endParaRPr>
          </a:p>
        </p:txBody>
      </p:sp>
      <p:pic>
        <p:nvPicPr>
          <p:cNvPr id="1494" name="Google Shape;1494;gdbec7a68a6_1_85" descr="Humans.jpg"/>
          <p:cNvPicPr preferRelativeResize="0"/>
          <p:nvPr/>
        </p:nvPicPr>
        <p:blipFill rotWithShape="1">
          <a:blip r:embed="rId3">
            <a:alphaModFix/>
          </a:blip>
          <a:srcRect/>
          <a:stretch/>
        </p:blipFill>
        <p:spPr>
          <a:xfrm>
            <a:off x="5373082" y="2672587"/>
            <a:ext cx="3687475" cy="3195090"/>
          </a:xfrm>
          <a:prstGeom prst="rect">
            <a:avLst/>
          </a:prstGeom>
          <a:noFill/>
          <a:ln>
            <a:noFill/>
          </a:ln>
        </p:spPr>
      </p:pic>
      <p:pic>
        <p:nvPicPr>
          <p:cNvPr id="1495" name="Google Shape;1495;gdbec7a68a6_1_85" descr="Nature.jpg"/>
          <p:cNvPicPr preferRelativeResize="0"/>
          <p:nvPr/>
        </p:nvPicPr>
        <p:blipFill rotWithShape="1">
          <a:blip r:embed="rId4">
            <a:alphaModFix/>
          </a:blip>
          <a:srcRect/>
          <a:stretch/>
        </p:blipFill>
        <p:spPr>
          <a:xfrm>
            <a:off x="212120" y="2672587"/>
            <a:ext cx="4147231" cy="3195088"/>
          </a:xfrm>
          <a:prstGeom prst="rect">
            <a:avLst/>
          </a:prstGeom>
          <a:noFill/>
          <a:ln>
            <a:noFill/>
          </a:ln>
        </p:spPr>
      </p:pic>
      <p:cxnSp>
        <p:nvCxnSpPr>
          <p:cNvPr id="1496" name="Google Shape;1496;gdbec7a68a6_1_85"/>
          <p:cNvCxnSpPr/>
          <p:nvPr/>
        </p:nvCxnSpPr>
        <p:spPr>
          <a:xfrm>
            <a:off x="4508205" y="4270131"/>
            <a:ext cx="672300" cy="0"/>
          </a:xfrm>
          <a:prstGeom prst="straightConnector1">
            <a:avLst/>
          </a:prstGeom>
          <a:noFill/>
          <a:ln w="98425"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1497" name="Google Shape;1497;gdbec7a68a6_1_85" descr="Questions"/>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03" name="Google Shape;1503;gdbec7a68a6_1_94"/>
          <p:cNvGrpSpPr/>
          <p:nvPr/>
        </p:nvGrpSpPr>
        <p:grpSpPr>
          <a:xfrm>
            <a:off x="695122" y="2101210"/>
            <a:ext cx="8448833" cy="4414562"/>
            <a:chOff x="402002" y="867833"/>
            <a:chExt cx="8448833" cy="4414562"/>
          </a:xfrm>
        </p:grpSpPr>
        <p:sp>
          <p:nvSpPr>
            <p:cNvPr id="1504" name="Google Shape;1504;gdbec7a68a6_1_94"/>
            <p:cNvSpPr txBox="1"/>
            <p:nvPr/>
          </p:nvSpPr>
          <p:spPr>
            <a:xfrm>
              <a:off x="2582333" y="867833"/>
              <a:ext cx="39870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Natural Resources</a:t>
              </a:r>
              <a:endParaRPr sz="1400" b="0" i="0" u="none" strike="noStrike" cap="none">
                <a:solidFill>
                  <a:srgbClr val="000000"/>
                </a:solidFill>
                <a:latin typeface="Arial"/>
                <a:ea typeface="Arial"/>
                <a:cs typeface="Arial"/>
                <a:sym typeface="Arial"/>
              </a:endParaRPr>
            </a:p>
          </p:txBody>
        </p:sp>
        <p:cxnSp>
          <p:nvCxnSpPr>
            <p:cNvPr id="1505" name="Google Shape;1505;gdbec7a68a6_1_94"/>
            <p:cNvCxnSpPr/>
            <p:nvPr/>
          </p:nvCxnSpPr>
          <p:spPr>
            <a:xfrm flipH="1">
              <a:off x="1650870" y="1575719"/>
              <a:ext cx="2590500" cy="2826900"/>
            </a:xfrm>
            <a:prstGeom prst="straightConnector1">
              <a:avLst/>
            </a:prstGeom>
            <a:noFill/>
            <a:ln w="25400" cap="flat" cmpd="sng">
              <a:solidFill>
                <a:srgbClr val="FF0000"/>
              </a:solidFill>
              <a:prstDash val="solid"/>
              <a:round/>
              <a:headEnd type="none" w="sm" len="sm"/>
              <a:tailEnd type="none" w="sm" len="sm"/>
            </a:ln>
            <a:effectLst>
              <a:outerShdw blurRad="39999" dist="20000" dir="5400000" rotWithShape="0">
                <a:srgbClr val="000000">
                  <a:alpha val="36860"/>
                </a:srgbClr>
              </a:outerShdw>
            </a:effectLst>
          </p:spPr>
        </p:cxnSp>
        <p:cxnSp>
          <p:nvCxnSpPr>
            <p:cNvPr id="1506" name="Google Shape;1506;gdbec7a68a6_1_94"/>
            <p:cNvCxnSpPr/>
            <p:nvPr/>
          </p:nvCxnSpPr>
          <p:spPr>
            <a:xfrm>
              <a:off x="4241371" y="1575719"/>
              <a:ext cx="2680200" cy="2826900"/>
            </a:xfrm>
            <a:prstGeom prst="straightConnector1">
              <a:avLst/>
            </a:prstGeom>
            <a:noFill/>
            <a:ln w="25400" cap="flat" cmpd="sng">
              <a:solidFill>
                <a:srgbClr val="FF0000"/>
              </a:solidFill>
              <a:prstDash val="solid"/>
              <a:round/>
              <a:headEnd type="none" w="sm" len="sm"/>
              <a:tailEnd type="none" w="sm" len="sm"/>
            </a:ln>
            <a:effectLst>
              <a:outerShdw blurRad="39999" dist="20000" dir="5400000" rotWithShape="0">
                <a:srgbClr val="000000">
                  <a:alpha val="36860"/>
                </a:srgbClr>
              </a:outerShdw>
            </a:effectLst>
          </p:spPr>
        </p:cxnSp>
        <p:sp>
          <p:nvSpPr>
            <p:cNvPr id="1507" name="Google Shape;1507;gdbec7a68a6_1_94"/>
            <p:cNvSpPr txBox="1"/>
            <p:nvPr/>
          </p:nvSpPr>
          <p:spPr>
            <a:xfrm>
              <a:off x="402002" y="4574395"/>
              <a:ext cx="24981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508" name="Google Shape;1508;gdbec7a68a6_1_94"/>
            <p:cNvSpPr txBox="1"/>
            <p:nvPr/>
          </p:nvSpPr>
          <p:spPr>
            <a:xfrm>
              <a:off x="5581435" y="4521708"/>
              <a:ext cx="32694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sp>
        <p:nvSpPr>
          <p:cNvPr id="1509" name="Google Shape;1509;gdbec7a68a6_1_94"/>
          <p:cNvSpPr txBox="1"/>
          <p:nvPr/>
        </p:nvSpPr>
        <p:spPr>
          <a:xfrm>
            <a:off x="849542" y="141656"/>
            <a:ext cx="82110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What are the two types of natural resources?</a:t>
            </a:r>
            <a:endParaRPr sz="1400" b="0" i="0" u="none" strike="noStrike" cap="none">
              <a:solidFill>
                <a:srgbClr val="000000"/>
              </a:solidFill>
              <a:latin typeface="Arial"/>
              <a:ea typeface="Arial"/>
              <a:cs typeface="Arial"/>
              <a:sym typeface="Arial"/>
            </a:endParaRPr>
          </a:p>
        </p:txBody>
      </p:sp>
      <p:sp>
        <p:nvSpPr>
          <p:cNvPr id="1510" name="Google Shape;1510;gdbec7a68a6_1_9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grpSp>
        <p:nvGrpSpPr>
          <p:cNvPr id="1516" name="Google Shape;1516;gdbec7a68a6_1_106"/>
          <p:cNvGrpSpPr/>
          <p:nvPr/>
        </p:nvGrpSpPr>
        <p:grpSpPr>
          <a:xfrm>
            <a:off x="733827" y="2313861"/>
            <a:ext cx="7676301" cy="4079390"/>
            <a:chOff x="677166" y="867833"/>
            <a:chExt cx="7676301" cy="4079390"/>
          </a:xfrm>
        </p:grpSpPr>
        <p:sp>
          <p:nvSpPr>
            <p:cNvPr id="1517" name="Google Shape;1517;gdbec7a68a6_1_106"/>
            <p:cNvSpPr txBox="1"/>
            <p:nvPr/>
          </p:nvSpPr>
          <p:spPr>
            <a:xfrm>
              <a:off x="2582333" y="867833"/>
              <a:ext cx="39870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000"/>
                <a:buFont typeface="Calibri"/>
                <a:buNone/>
              </a:pPr>
              <a:r>
                <a:rPr lang="en-US" sz="4000" b="0" i="0" u="none" strike="noStrike" cap="none">
                  <a:solidFill>
                    <a:srgbClr val="FF0000"/>
                  </a:solidFill>
                  <a:latin typeface="Calibri"/>
                  <a:ea typeface="Calibri"/>
                  <a:cs typeface="Calibri"/>
                  <a:sym typeface="Calibri"/>
                </a:rPr>
                <a:t>Natural Resources</a:t>
              </a:r>
              <a:endParaRPr sz="1400" b="0" i="0" u="none" strike="noStrike" cap="none">
                <a:solidFill>
                  <a:srgbClr val="000000"/>
                </a:solidFill>
                <a:latin typeface="Arial"/>
                <a:ea typeface="Arial"/>
                <a:cs typeface="Arial"/>
                <a:sym typeface="Arial"/>
              </a:endParaRPr>
            </a:p>
          </p:txBody>
        </p:sp>
        <p:cxnSp>
          <p:nvCxnSpPr>
            <p:cNvPr id="1518" name="Google Shape;1518;gdbec7a68a6_1_106"/>
            <p:cNvCxnSpPr/>
            <p:nvPr/>
          </p:nvCxnSpPr>
          <p:spPr>
            <a:xfrm flipH="1">
              <a:off x="1650870" y="1575719"/>
              <a:ext cx="2590500" cy="2826900"/>
            </a:xfrm>
            <a:prstGeom prst="straightConnector1">
              <a:avLst/>
            </a:prstGeom>
            <a:noFill/>
            <a:ln w="25400" cap="flat" cmpd="sng">
              <a:solidFill>
                <a:srgbClr val="FF0000"/>
              </a:solidFill>
              <a:prstDash val="solid"/>
              <a:round/>
              <a:headEnd type="none" w="sm" len="sm"/>
              <a:tailEnd type="none" w="sm" len="sm"/>
            </a:ln>
            <a:effectLst>
              <a:outerShdw blurRad="39999" dist="20000" dir="5400000" rotWithShape="0">
                <a:srgbClr val="000000">
                  <a:alpha val="36860"/>
                </a:srgbClr>
              </a:outerShdw>
            </a:effectLst>
          </p:spPr>
        </p:cxnSp>
        <p:cxnSp>
          <p:nvCxnSpPr>
            <p:cNvPr id="1519" name="Google Shape;1519;gdbec7a68a6_1_106"/>
            <p:cNvCxnSpPr/>
            <p:nvPr/>
          </p:nvCxnSpPr>
          <p:spPr>
            <a:xfrm>
              <a:off x="4241371" y="1575719"/>
              <a:ext cx="2680200" cy="2826900"/>
            </a:xfrm>
            <a:prstGeom prst="straightConnector1">
              <a:avLst/>
            </a:prstGeom>
            <a:noFill/>
            <a:ln w="25400" cap="flat" cmpd="sng">
              <a:solidFill>
                <a:srgbClr val="FF0000"/>
              </a:solidFill>
              <a:prstDash val="solid"/>
              <a:round/>
              <a:headEnd type="none" w="sm" len="sm"/>
              <a:tailEnd type="none" w="sm" len="sm"/>
            </a:ln>
            <a:effectLst>
              <a:outerShdw blurRad="39999" dist="20000" dir="5400000" rotWithShape="0">
                <a:srgbClr val="000000">
                  <a:alpha val="36860"/>
                </a:srgbClr>
              </a:outerShdw>
            </a:effectLst>
          </p:spPr>
        </p:cxnSp>
        <p:sp>
          <p:nvSpPr>
            <p:cNvPr id="1520" name="Google Shape;1520;gdbec7a68a6_1_106"/>
            <p:cNvSpPr txBox="1"/>
            <p:nvPr/>
          </p:nvSpPr>
          <p:spPr>
            <a:xfrm>
              <a:off x="677166" y="4239223"/>
              <a:ext cx="24981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Renewable</a:t>
              </a:r>
              <a:endParaRPr sz="1400" b="0" i="0" u="none" strike="noStrike" cap="none">
                <a:solidFill>
                  <a:srgbClr val="000000"/>
                </a:solidFill>
                <a:latin typeface="Arial"/>
                <a:ea typeface="Arial"/>
                <a:cs typeface="Arial"/>
                <a:sym typeface="Arial"/>
              </a:endParaRPr>
            </a:p>
          </p:txBody>
        </p:sp>
        <p:sp>
          <p:nvSpPr>
            <p:cNvPr id="1521" name="Google Shape;1521;gdbec7a68a6_1_106"/>
            <p:cNvSpPr txBox="1"/>
            <p:nvPr/>
          </p:nvSpPr>
          <p:spPr>
            <a:xfrm>
              <a:off x="5084067" y="4239223"/>
              <a:ext cx="32694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000"/>
                <a:buFont typeface="Calibri"/>
                <a:buNone/>
              </a:pPr>
              <a:r>
                <a:rPr lang="en-US" sz="4000" b="0" i="0" u="none" strike="noStrike" cap="none">
                  <a:solidFill>
                    <a:srgbClr val="FF0000"/>
                  </a:solidFill>
                  <a:latin typeface="Calibri"/>
                  <a:ea typeface="Calibri"/>
                  <a:cs typeface="Calibri"/>
                  <a:sym typeface="Calibri"/>
                </a:rPr>
                <a:t>Nonrenewable</a:t>
              </a:r>
              <a:endParaRPr sz="1400" b="0" i="0" u="none" strike="noStrike" cap="none">
                <a:solidFill>
                  <a:srgbClr val="000000"/>
                </a:solidFill>
                <a:latin typeface="Arial"/>
                <a:ea typeface="Arial"/>
                <a:cs typeface="Arial"/>
                <a:sym typeface="Arial"/>
              </a:endParaRPr>
            </a:p>
          </p:txBody>
        </p:sp>
      </p:grpSp>
      <p:sp>
        <p:nvSpPr>
          <p:cNvPr id="1522" name="Google Shape;1522;gdbec7a68a6_1_106"/>
          <p:cNvSpPr txBox="1"/>
          <p:nvPr/>
        </p:nvSpPr>
        <p:spPr>
          <a:xfrm>
            <a:off x="849542" y="270152"/>
            <a:ext cx="82110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Can nonrenewable resources be replaced quickly? Explain your answer.</a:t>
            </a:r>
            <a:endParaRPr sz="1400" b="0" i="0" u="none" strike="noStrike" cap="none">
              <a:solidFill>
                <a:srgbClr val="000000"/>
              </a:solidFill>
              <a:latin typeface="Arial"/>
              <a:ea typeface="Arial"/>
              <a:cs typeface="Arial"/>
              <a:sym typeface="Arial"/>
            </a:endParaRPr>
          </a:p>
        </p:txBody>
      </p:sp>
      <p:sp>
        <p:nvSpPr>
          <p:cNvPr id="1523" name="Google Shape;1523;gdbec7a68a6_1_10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grpSp>
        <p:nvGrpSpPr>
          <p:cNvPr id="1529" name="Google Shape;1529;gdbec7a68a6_1_118"/>
          <p:cNvGrpSpPr/>
          <p:nvPr/>
        </p:nvGrpSpPr>
        <p:grpSpPr>
          <a:xfrm>
            <a:off x="733827" y="2250065"/>
            <a:ext cx="7676300" cy="4079391"/>
            <a:chOff x="677167" y="867833"/>
            <a:chExt cx="7676300" cy="4079391"/>
          </a:xfrm>
        </p:grpSpPr>
        <p:sp>
          <p:nvSpPr>
            <p:cNvPr id="1530" name="Google Shape;1530;gdbec7a68a6_1_118"/>
            <p:cNvSpPr txBox="1"/>
            <p:nvPr/>
          </p:nvSpPr>
          <p:spPr>
            <a:xfrm>
              <a:off x="2582333" y="867833"/>
              <a:ext cx="39870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FF0000"/>
                  </a:solidFill>
                  <a:latin typeface="Calibri"/>
                  <a:ea typeface="Calibri"/>
                  <a:cs typeface="Calibri"/>
                  <a:sym typeface="Calibri"/>
                </a:rPr>
                <a:t>Natural Resources</a:t>
              </a:r>
              <a:endParaRPr sz="1400" b="0" i="0" u="none" strike="noStrike" cap="none">
                <a:solidFill>
                  <a:srgbClr val="000000"/>
                </a:solidFill>
                <a:latin typeface="Arial"/>
                <a:ea typeface="Arial"/>
                <a:cs typeface="Arial"/>
                <a:sym typeface="Arial"/>
              </a:endParaRPr>
            </a:p>
          </p:txBody>
        </p:sp>
        <p:cxnSp>
          <p:nvCxnSpPr>
            <p:cNvPr id="1531" name="Google Shape;1531;gdbec7a68a6_1_118"/>
            <p:cNvCxnSpPr/>
            <p:nvPr/>
          </p:nvCxnSpPr>
          <p:spPr>
            <a:xfrm flipH="1">
              <a:off x="1650871" y="1575719"/>
              <a:ext cx="2590500" cy="2826900"/>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cxnSp>
          <p:nvCxnSpPr>
            <p:cNvPr id="1532" name="Google Shape;1532;gdbec7a68a6_1_118"/>
            <p:cNvCxnSpPr/>
            <p:nvPr/>
          </p:nvCxnSpPr>
          <p:spPr>
            <a:xfrm>
              <a:off x="4241371" y="1575719"/>
              <a:ext cx="2680200" cy="2826900"/>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sp>
          <p:nvSpPr>
            <p:cNvPr id="1533" name="Google Shape;1533;gdbec7a68a6_1_118"/>
            <p:cNvSpPr txBox="1"/>
            <p:nvPr/>
          </p:nvSpPr>
          <p:spPr>
            <a:xfrm>
              <a:off x="677167" y="4239224"/>
              <a:ext cx="24981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FF0000"/>
                  </a:solidFill>
                  <a:latin typeface="Calibri"/>
                  <a:ea typeface="Calibri"/>
                  <a:cs typeface="Calibri"/>
                  <a:sym typeface="Calibri"/>
                </a:rPr>
                <a:t>Renewable</a:t>
              </a:r>
              <a:endParaRPr sz="1400" b="0" i="0" u="none" strike="noStrike" cap="none">
                <a:solidFill>
                  <a:srgbClr val="000000"/>
                </a:solidFill>
                <a:latin typeface="Arial"/>
                <a:ea typeface="Arial"/>
                <a:cs typeface="Arial"/>
                <a:sym typeface="Arial"/>
              </a:endParaRPr>
            </a:p>
          </p:txBody>
        </p:sp>
        <p:sp>
          <p:nvSpPr>
            <p:cNvPr id="1534" name="Google Shape;1534;gdbec7a68a6_1_118"/>
            <p:cNvSpPr txBox="1"/>
            <p:nvPr/>
          </p:nvSpPr>
          <p:spPr>
            <a:xfrm>
              <a:off x="5084067" y="4239224"/>
              <a:ext cx="3269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Nonrenewable</a:t>
              </a:r>
              <a:endParaRPr sz="1400" b="0" i="0" u="none" strike="noStrike" cap="none">
                <a:solidFill>
                  <a:srgbClr val="000000"/>
                </a:solidFill>
                <a:latin typeface="Arial"/>
                <a:ea typeface="Arial"/>
                <a:cs typeface="Arial"/>
                <a:sym typeface="Arial"/>
              </a:endParaRPr>
            </a:p>
          </p:txBody>
        </p:sp>
      </p:grpSp>
      <p:sp>
        <p:nvSpPr>
          <p:cNvPr id="1535" name="Google Shape;1535;gdbec7a68a6_1_118"/>
          <p:cNvSpPr txBox="1"/>
          <p:nvPr/>
        </p:nvSpPr>
        <p:spPr>
          <a:xfrm>
            <a:off x="849542" y="270152"/>
            <a:ext cx="82110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True/False: Renewable resources can’t be replaced quickly. </a:t>
            </a:r>
            <a:endParaRPr sz="1400" b="0" i="0" u="none" strike="noStrike" cap="none">
              <a:solidFill>
                <a:srgbClr val="000000"/>
              </a:solidFill>
              <a:latin typeface="Arial"/>
              <a:ea typeface="Arial"/>
              <a:cs typeface="Arial"/>
              <a:sym typeface="Arial"/>
            </a:endParaRPr>
          </a:p>
        </p:txBody>
      </p:sp>
      <p:sp>
        <p:nvSpPr>
          <p:cNvPr id="1536" name="Google Shape;1536;gdbec7a68a6_1_11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541"/>
        <p:cNvGrpSpPr/>
        <p:nvPr/>
      </p:nvGrpSpPr>
      <p:grpSpPr>
        <a:xfrm>
          <a:off x="0" y="0"/>
          <a:ext cx="0" cy="0"/>
          <a:chOff x="0" y="0"/>
          <a:chExt cx="0" cy="0"/>
        </a:xfrm>
      </p:grpSpPr>
      <p:grpSp>
        <p:nvGrpSpPr>
          <p:cNvPr id="1542" name="Google Shape;1542;gdc0424b8e2_3_72"/>
          <p:cNvGrpSpPr/>
          <p:nvPr/>
        </p:nvGrpSpPr>
        <p:grpSpPr>
          <a:xfrm>
            <a:off x="733827" y="2250065"/>
            <a:ext cx="7676300" cy="4079391"/>
            <a:chOff x="677167" y="867833"/>
            <a:chExt cx="7676300" cy="4079391"/>
          </a:xfrm>
        </p:grpSpPr>
        <p:sp>
          <p:nvSpPr>
            <p:cNvPr id="1543" name="Google Shape;1543;gdc0424b8e2_3_72"/>
            <p:cNvSpPr txBox="1"/>
            <p:nvPr/>
          </p:nvSpPr>
          <p:spPr>
            <a:xfrm>
              <a:off x="2582333" y="867833"/>
              <a:ext cx="39870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FF0000"/>
                  </a:solidFill>
                  <a:latin typeface="Calibri"/>
                  <a:ea typeface="Calibri"/>
                  <a:cs typeface="Calibri"/>
                  <a:sym typeface="Calibri"/>
                </a:rPr>
                <a:t>Natural Resources</a:t>
              </a:r>
              <a:endParaRPr sz="1400" b="0" i="0" u="none" strike="noStrike" cap="none">
                <a:solidFill>
                  <a:srgbClr val="000000"/>
                </a:solidFill>
                <a:latin typeface="Arial"/>
                <a:ea typeface="Arial"/>
                <a:cs typeface="Arial"/>
                <a:sym typeface="Arial"/>
              </a:endParaRPr>
            </a:p>
          </p:txBody>
        </p:sp>
        <p:cxnSp>
          <p:nvCxnSpPr>
            <p:cNvPr id="1544" name="Google Shape;1544;gdc0424b8e2_3_72"/>
            <p:cNvCxnSpPr/>
            <p:nvPr/>
          </p:nvCxnSpPr>
          <p:spPr>
            <a:xfrm flipH="1">
              <a:off x="1650871" y="1575719"/>
              <a:ext cx="2590500" cy="2826900"/>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cxnSp>
          <p:nvCxnSpPr>
            <p:cNvPr id="1545" name="Google Shape;1545;gdc0424b8e2_3_72"/>
            <p:cNvCxnSpPr/>
            <p:nvPr/>
          </p:nvCxnSpPr>
          <p:spPr>
            <a:xfrm>
              <a:off x="4241371" y="1575719"/>
              <a:ext cx="2680200" cy="2826900"/>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sp>
          <p:nvSpPr>
            <p:cNvPr id="1546" name="Google Shape;1546;gdc0424b8e2_3_72"/>
            <p:cNvSpPr txBox="1"/>
            <p:nvPr/>
          </p:nvSpPr>
          <p:spPr>
            <a:xfrm>
              <a:off x="677167" y="4239224"/>
              <a:ext cx="24981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FF0000"/>
                  </a:solidFill>
                  <a:latin typeface="Calibri"/>
                  <a:ea typeface="Calibri"/>
                  <a:cs typeface="Calibri"/>
                  <a:sym typeface="Calibri"/>
                </a:rPr>
                <a:t>Renewable</a:t>
              </a:r>
              <a:endParaRPr sz="1400" b="0" i="0" u="none" strike="noStrike" cap="none">
                <a:solidFill>
                  <a:srgbClr val="000000"/>
                </a:solidFill>
                <a:latin typeface="Arial"/>
                <a:ea typeface="Arial"/>
                <a:cs typeface="Arial"/>
                <a:sym typeface="Arial"/>
              </a:endParaRPr>
            </a:p>
          </p:txBody>
        </p:sp>
        <p:sp>
          <p:nvSpPr>
            <p:cNvPr id="1547" name="Google Shape;1547;gdc0424b8e2_3_72"/>
            <p:cNvSpPr txBox="1"/>
            <p:nvPr/>
          </p:nvSpPr>
          <p:spPr>
            <a:xfrm>
              <a:off x="5084067" y="4239224"/>
              <a:ext cx="3269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Nonrenewable</a:t>
              </a:r>
              <a:endParaRPr sz="1400" b="0" i="0" u="none" strike="noStrike" cap="none">
                <a:solidFill>
                  <a:srgbClr val="000000"/>
                </a:solidFill>
                <a:latin typeface="Arial"/>
                <a:ea typeface="Arial"/>
                <a:cs typeface="Arial"/>
                <a:sym typeface="Arial"/>
              </a:endParaRPr>
            </a:p>
          </p:txBody>
        </p:sp>
      </p:grpSp>
      <p:sp>
        <p:nvSpPr>
          <p:cNvPr id="1548" name="Google Shape;1548;gdc0424b8e2_3_72"/>
          <p:cNvSpPr txBox="1"/>
          <p:nvPr/>
        </p:nvSpPr>
        <p:spPr>
          <a:xfrm>
            <a:off x="849542" y="270152"/>
            <a:ext cx="82110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True/</a:t>
            </a:r>
            <a:r>
              <a:rPr lang="en-US" sz="4000" b="0" i="0" u="none" strike="noStrike" cap="none">
                <a:solidFill>
                  <a:srgbClr val="FF0000"/>
                </a:solidFill>
                <a:latin typeface="Calibri"/>
                <a:ea typeface="Calibri"/>
                <a:cs typeface="Calibri"/>
                <a:sym typeface="Calibri"/>
              </a:rPr>
              <a:t>False</a:t>
            </a:r>
            <a:r>
              <a:rPr lang="en-US" sz="4000" b="0" i="0" u="none" strike="noStrike" cap="none">
                <a:solidFill>
                  <a:schemeClr val="dk1"/>
                </a:solidFill>
                <a:latin typeface="Calibri"/>
                <a:ea typeface="Calibri"/>
                <a:cs typeface="Calibri"/>
                <a:sym typeface="Calibri"/>
              </a:rPr>
              <a:t>: Renewable resources can’t be replaced quickly. </a:t>
            </a:r>
            <a:endParaRPr sz="1400" b="0" i="0" u="none" strike="noStrike" cap="none">
              <a:solidFill>
                <a:srgbClr val="000000"/>
              </a:solidFill>
              <a:latin typeface="Arial"/>
              <a:ea typeface="Arial"/>
              <a:cs typeface="Arial"/>
              <a:sym typeface="Arial"/>
            </a:endParaRPr>
          </a:p>
        </p:txBody>
      </p:sp>
      <p:sp>
        <p:nvSpPr>
          <p:cNvPr id="1549" name="Google Shape;1549;gdc0424b8e2_3_7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55" name="Google Shape;1555;gdbec7a68a6_1_130"/>
          <p:cNvSpPr txBox="1">
            <a:spLocks noGrp="1"/>
          </p:cNvSpPr>
          <p:nvPr>
            <p:ph type="title"/>
          </p:nvPr>
        </p:nvSpPr>
        <p:spPr>
          <a:xfrm>
            <a:off x="457200" y="3437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Where do Earth’s energy resources come from?</a:t>
            </a:r>
            <a:endParaRPr/>
          </a:p>
        </p:txBody>
      </p:sp>
      <p:pic>
        <p:nvPicPr>
          <p:cNvPr id="1556" name="Google Shape;1556;gdbec7a68a6_1_130" descr="earth.jpg"/>
          <p:cNvPicPr preferRelativeResize="0">
            <a:picLocks noGrp="1"/>
          </p:cNvPicPr>
          <p:nvPr>
            <p:ph type="body" idx="1"/>
          </p:nvPr>
        </p:nvPicPr>
        <p:blipFill rotWithShape="1">
          <a:blip r:embed="rId3">
            <a:alphaModFix/>
          </a:blip>
          <a:srcRect l="-14886" r="-14899"/>
          <a:stretch/>
        </p:blipFill>
        <p:spPr>
          <a:xfrm>
            <a:off x="457200" y="1830525"/>
            <a:ext cx="8229600" cy="4526100"/>
          </a:xfrm>
          <a:prstGeom prst="rect">
            <a:avLst/>
          </a:prstGeom>
          <a:noFill/>
          <a:ln w="9525" cap="flat" cmpd="sng">
            <a:solidFill>
              <a:schemeClr val="lt1"/>
            </a:solidFill>
            <a:prstDash val="solid"/>
            <a:round/>
            <a:headEnd type="none" w="sm" len="sm"/>
            <a:tailEnd type="none" w="sm" len="sm"/>
          </a:ln>
        </p:spPr>
      </p:pic>
      <p:sp>
        <p:nvSpPr>
          <p:cNvPr id="1557" name="Google Shape;1557;gdbec7a68a6_1_130"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562"/>
        <p:cNvGrpSpPr/>
        <p:nvPr/>
      </p:nvGrpSpPr>
      <p:grpSpPr>
        <a:xfrm>
          <a:off x="0" y="0"/>
          <a:ext cx="0" cy="0"/>
          <a:chOff x="0" y="0"/>
          <a:chExt cx="0" cy="0"/>
        </a:xfrm>
      </p:grpSpPr>
      <p:sp>
        <p:nvSpPr>
          <p:cNvPr id="1563" name="Google Shape;1563;gdbec7a68a6_1_1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are resources?</a:t>
            </a:r>
            <a:endParaRPr/>
          </a:p>
        </p:txBody>
      </p:sp>
      <p:pic>
        <p:nvPicPr>
          <p:cNvPr id="1564" name="Google Shape;1564;gdbec7a68a6_1_137" descr="earth.jpg"/>
          <p:cNvPicPr preferRelativeResize="0">
            <a:picLocks noGrp="1"/>
          </p:cNvPicPr>
          <p:nvPr>
            <p:ph type="body" idx="1"/>
          </p:nvPr>
        </p:nvPicPr>
        <p:blipFill rotWithShape="1">
          <a:blip r:embed="rId3">
            <a:alphaModFix/>
          </a:blip>
          <a:srcRect l="-14886" r="-14899"/>
          <a:stretch/>
        </p:blipFill>
        <p:spPr>
          <a:xfrm>
            <a:off x="457200" y="1692325"/>
            <a:ext cx="8229600" cy="4526100"/>
          </a:xfrm>
          <a:prstGeom prst="rect">
            <a:avLst/>
          </a:prstGeom>
          <a:noFill/>
          <a:ln w="9525" cap="flat" cmpd="sng">
            <a:solidFill>
              <a:schemeClr val="lt1"/>
            </a:solidFill>
            <a:prstDash val="solid"/>
            <a:round/>
            <a:headEnd type="none" w="sm" len="sm"/>
            <a:tailEnd type="none" w="sm" len="sm"/>
          </a:ln>
        </p:spPr>
      </p:pic>
      <p:sp>
        <p:nvSpPr>
          <p:cNvPr id="1565" name="Google Shape;1565;gdbec7a68a6_1_13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gdbec7a68a6_1_144"/>
          <p:cNvSpPr txBox="1">
            <a:spLocks noGrp="1"/>
          </p:cNvSpPr>
          <p:nvPr>
            <p:ph type="title"/>
          </p:nvPr>
        </p:nvSpPr>
        <p:spPr>
          <a:xfrm>
            <a:off x="457192" y="378696"/>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FF0000"/>
              </a:buClr>
              <a:buSzPct val="100000"/>
              <a:buFont typeface="Calibri"/>
              <a:buNone/>
            </a:pPr>
            <a:r>
              <a:rPr lang="en-US"/>
              <a:t>_______ is heat from inside the Earth.</a:t>
            </a:r>
            <a:endParaRPr/>
          </a:p>
        </p:txBody>
      </p:sp>
      <p:pic>
        <p:nvPicPr>
          <p:cNvPr id="1572" name="Google Shape;1572;gdbec7a68a6_1_144" descr="geothermal.jpg"/>
          <p:cNvPicPr preferRelativeResize="0">
            <a:picLocks noGrp="1"/>
          </p:cNvPicPr>
          <p:nvPr>
            <p:ph type="body" idx="1"/>
          </p:nvPr>
        </p:nvPicPr>
        <p:blipFill rotWithShape="1">
          <a:blip r:embed="rId3">
            <a:alphaModFix/>
          </a:blip>
          <a:srcRect l="-10680" r="-10693"/>
          <a:stretch/>
        </p:blipFill>
        <p:spPr>
          <a:xfrm>
            <a:off x="457200" y="1873124"/>
            <a:ext cx="8229600" cy="4526100"/>
          </a:xfrm>
          <a:prstGeom prst="rect">
            <a:avLst/>
          </a:prstGeom>
          <a:noFill/>
          <a:ln w="9525" cap="flat" cmpd="sng">
            <a:solidFill>
              <a:schemeClr val="lt1"/>
            </a:solidFill>
            <a:prstDash val="solid"/>
            <a:round/>
            <a:headEnd type="none" w="sm" len="sm"/>
            <a:tailEnd type="none" w="sm" len="sm"/>
          </a:ln>
        </p:spPr>
      </p:pic>
      <p:sp>
        <p:nvSpPr>
          <p:cNvPr id="1573" name="Google Shape;1573;gdbec7a68a6_1_14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79" name="Google Shape;1579;gdbec7a68a6_1_151"/>
          <p:cNvSpPr txBox="1">
            <a:spLocks noGrp="1"/>
          </p:cNvSpPr>
          <p:nvPr>
            <p:ph type="title"/>
          </p:nvPr>
        </p:nvSpPr>
        <p:spPr>
          <a:xfrm>
            <a:off x="1437750" y="378700"/>
            <a:ext cx="62685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FF0000"/>
              </a:buClr>
              <a:buSzPct val="100000"/>
              <a:buFont typeface="Calibri"/>
              <a:buNone/>
            </a:pPr>
            <a:r>
              <a:rPr lang="en-US" u="sng">
                <a:solidFill>
                  <a:srgbClr val="FF0000"/>
                </a:solidFill>
              </a:rPr>
              <a:t>Geothermal energy</a:t>
            </a:r>
            <a:r>
              <a:rPr lang="en-US"/>
              <a:t> is heat from inside the Earth.</a:t>
            </a:r>
            <a:endParaRPr/>
          </a:p>
        </p:txBody>
      </p:sp>
      <p:pic>
        <p:nvPicPr>
          <p:cNvPr id="1580" name="Google Shape;1580;gdbec7a68a6_1_151" descr="geothermal.jpg"/>
          <p:cNvPicPr preferRelativeResize="0">
            <a:picLocks noGrp="1"/>
          </p:cNvPicPr>
          <p:nvPr>
            <p:ph type="body" idx="1"/>
          </p:nvPr>
        </p:nvPicPr>
        <p:blipFill rotWithShape="1">
          <a:blip r:embed="rId3">
            <a:alphaModFix/>
          </a:blip>
          <a:srcRect l="-10680" r="-10693"/>
          <a:stretch/>
        </p:blipFill>
        <p:spPr>
          <a:xfrm>
            <a:off x="457200" y="1873124"/>
            <a:ext cx="8229600" cy="4526100"/>
          </a:xfrm>
          <a:prstGeom prst="rect">
            <a:avLst/>
          </a:prstGeom>
          <a:noFill/>
          <a:ln w="9525" cap="flat" cmpd="sng">
            <a:solidFill>
              <a:schemeClr val="lt1"/>
            </a:solidFill>
            <a:prstDash val="solid"/>
            <a:round/>
            <a:headEnd type="none" w="sm" len="sm"/>
            <a:tailEnd type="none" w="sm" len="sm"/>
          </a:ln>
        </p:spPr>
      </p:pic>
      <p:sp>
        <p:nvSpPr>
          <p:cNvPr id="1581" name="Google Shape;1581;gdbec7a68a6_1_15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6"/>
          <p:cNvSpPr txBox="1"/>
          <p:nvPr/>
        </p:nvSpPr>
        <p:spPr>
          <a:xfrm>
            <a:off x="2582333" y="867833"/>
            <a:ext cx="398703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FF0000"/>
                </a:solidFill>
                <a:latin typeface="Calibri"/>
                <a:ea typeface="Calibri"/>
                <a:cs typeface="Calibri"/>
                <a:sym typeface="Calibri"/>
              </a:rPr>
              <a:t>Natural Resources</a:t>
            </a:r>
            <a:endParaRPr sz="1400" b="0" i="0" u="none" strike="noStrike" cap="none">
              <a:solidFill>
                <a:srgbClr val="000000"/>
              </a:solidFill>
              <a:latin typeface="Arial"/>
              <a:ea typeface="Arial"/>
              <a:cs typeface="Arial"/>
              <a:sym typeface="Arial"/>
            </a:endParaRPr>
          </a:p>
        </p:txBody>
      </p:sp>
      <p:cxnSp>
        <p:nvCxnSpPr>
          <p:cNvPr id="243" name="Google Shape;243;p16"/>
          <p:cNvCxnSpPr/>
          <p:nvPr/>
        </p:nvCxnSpPr>
        <p:spPr>
          <a:xfrm flipH="1">
            <a:off x="1651002" y="1575719"/>
            <a:ext cx="2590369" cy="2826948"/>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254"/>
              </a:srgbClr>
            </a:outerShdw>
          </a:effectLst>
        </p:spPr>
      </p:cxnSp>
      <p:cxnSp>
        <p:nvCxnSpPr>
          <p:cNvPr id="244" name="Google Shape;244;p16"/>
          <p:cNvCxnSpPr/>
          <p:nvPr/>
        </p:nvCxnSpPr>
        <p:spPr>
          <a:xfrm>
            <a:off x="4241371" y="1575719"/>
            <a:ext cx="2680129" cy="2826948"/>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254"/>
              </a:srgbClr>
            </a:outerShdw>
          </a:effectLst>
        </p:spPr>
      </p:cxnSp>
      <p:sp>
        <p:nvSpPr>
          <p:cNvPr id="245" name="Google Shape;245;p16"/>
          <p:cNvSpPr txBox="1"/>
          <p:nvPr/>
        </p:nvSpPr>
        <p:spPr>
          <a:xfrm>
            <a:off x="677167" y="4239224"/>
            <a:ext cx="249800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FF0000"/>
                </a:solidFill>
                <a:latin typeface="Calibri"/>
                <a:ea typeface="Calibri"/>
                <a:cs typeface="Calibri"/>
                <a:sym typeface="Calibri"/>
              </a:rPr>
              <a:t>Renewable</a:t>
            </a:r>
            <a:endParaRPr sz="1400" b="0" i="0" u="none" strike="noStrike" cap="none">
              <a:solidFill>
                <a:srgbClr val="000000"/>
              </a:solidFill>
              <a:latin typeface="Arial"/>
              <a:ea typeface="Arial"/>
              <a:cs typeface="Arial"/>
              <a:sym typeface="Arial"/>
            </a:endParaRPr>
          </a:p>
        </p:txBody>
      </p:sp>
      <p:sp>
        <p:nvSpPr>
          <p:cNvPr id="246" name="Google Shape;246;p16"/>
          <p:cNvSpPr txBox="1"/>
          <p:nvPr/>
        </p:nvSpPr>
        <p:spPr>
          <a:xfrm>
            <a:off x="5084067" y="4239224"/>
            <a:ext cx="3269445"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Nonrenewable</a:t>
            </a:r>
            <a:endParaRPr sz="1400" b="0" i="0" u="none" strike="noStrike" cap="none">
              <a:solidFill>
                <a:srgbClr val="000000"/>
              </a:solidFill>
              <a:latin typeface="Arial"/>
              <a:ea typeface="Arial"/>
              <a:cs typeface="Arial"/>
              <a:sym typeface="Arial"/>
            </a:endParaRPr>
          </a:p>
        </p:txBody>
      </p:sp>
      <p:sp>
        <p:nvSpPr>
          <p:cNvPr id="247" name="Google Shape;247;p16"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1587" name="Google Shape;1587;p143"/>
          <p:cNvSpPr txBox="1">
            <a:spLocks noGrp="1"/>
          </p:cNvSpPr>
          <p:nvPr>
            <p:ph type="title"/>
          </p:nvPr>
        </p:nvSpPr>
        <p:spPr>
          <a:xfrm>
            <a:off x="457200" y="251605"/>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natural gas made from?</a:t>
            </a:r>
            <a:endParaRPr/>
          </a:p>
        </p:txBody>
      </p:sp>
      <p:pic>
        <p:nvPicPr>
          <p:cNvPr id="1588" name="Google Shape;1588;p143" descr="naturalgas.jpg"/>
          <p:cNvPicPr preferRelativeResize="0">
            <a:picLocks noGrp="1"/>
          </p:cNvPicPr>
          <p:nvPr>
            <p:ph type="body" idx="1"/>
          </p:nvPr>
        </p:nvPicPr>
        <p:blipFill rotWithShape="1">
          <a:blip r:embed="rId3">
            <a:alphaModFix/>
          </a:blip>
          <a:srcRect l="-10572" r="-1057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589" name="Google Shape;1589;p14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5" name="Google Shape;1595;p144"/>
          <p:cNvSpPr txBox="1"/>
          <p:nvPr/>
        </p:nvSpPr>
        <p:spPr>
          <a:xfrm>
            <a:off x="1590450" y="1036475"/>
            <a:ext cx="59631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6600"/>
              <a:buFont typeface="Calibri"/>
              <a:buNone/>
            </a:pPr>
            <a:r>
              <a:rPr lang="en-US" sz="6600" b="1" i="0" u="none" strike="noStrike" cap="none">
                <a:solidFill>
                  <a:schemeClr val="dk1"/>
                </a:solidFill>
                <a:latin typeface="Calibri"/>
                <a:ea typeface="Calibri"/>
                <a:cs typeface="Calibri"/>
                <a:sym typeface="Calibri"/>
              </a:rPr>
              <a:t>Efficiency</a:t>
            </a:r>
            <a:endParaRPr sz="1800" b="0" i="0" u="none" strike="noStrike" cap="none">
              <a:solidFill>
                <a:schemeClr val="dk1"/>
              </a:solidFill>
              <a:latin typeface="Calibri"/>
              <a:ea typeface="Calibri"/>
              <a:cs typeface="Calibri"/>
              <a:sym typeface="Calibri"/>
            </a:endParaRPr>
          </a:p>
        </p:txBody>
      </p:sp>
      <p:sp>
        <p:nvSpPr>
          <p:cNvPr id="1596" name="Google Shape;1596;p144" descr="Artificial Intelligence"/>
          <p:cNvSpPr/>
          <p:nvPr/>
        </p:nvSpPr>
        <p:spPr>
          <a:xfrm>
            <a:off x="158223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597" name="Google Shape;1597;p144" descr="Blog"/>
          <p:cNvPicPr preferRelativeResize="0"/>
          <p:nvPr/>
        </p:nvPicPr>
        <p:blipFill rotWithShape="1">
          <a:blip r:embed="rId4">
            <a:alphaModFix/>
          </a:blip>
          <a:srcRect/>
          <a:stretch/>
        </p:blipFill>
        <p:spPr>
          <a:xfrm>
            <a:off x="4721450" y="2595544"/>
            <a:ext cx="2840308" cy="2840308"/>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3" name="Google Shape;1603;p145"/>
          <p:cNvSpPr txBox="1">
            <a:spLocks noGrp="1"/>
          </p:cNvSpPr>
          <p:nvPr>
            <p:ph type="title"/>
          </p:nvPr>
        </p:nvSpPr>
        <p:spPr>
          <a:xfrm>
            <a:off x="601150" y="135875"/>
            <a:ext cx="8229600" cy="17298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b="1" u="sng"/>
              <a:t>Efficiency: </a:t>
            </a:r>
            <a:r>
              <a:rPr lang="en-US"/>
              <a:t>the amount of usable energy compared to potential total energy</a:t>
            </a:r>
            <a:endParaRPr/>
          </a:p>
        </p:txBody>
      </p:sp>
      <p:pic>
        <p:nvPicPr>
          <p:cNvPr id="1604" name="Google Shape;1604;p145" descr="effeciency.jpg"/>
          <p:cNvPicPr preferRelativeResize="0">
            <a:picLocks noGrp="1"/>
          </p:cNvPicPr>
          <p:nvPr>
            <p:ph type="body" idx="1"/>
          </p:nvPr>
        </p:nvPicPr>
        <p:blipFill rotWithShape="1">
          <a:blip r:embed="rId3">
            <a:alphaModFix/>
          </a:blip>
          <a:srcRect l="-3526" r="-3524"/>
          <a:stretch/>
        </p:blipFill>
        <p:spPr>
          <a:xfrm>
            <a:off x="457200" y="2023540"/>
            <a:ext cx="8229600" cy="4525963"/>
          </a:xfrm>
          <a:prstGeom prst="rect">
            <a:avLst/>
          </a:prstGeom>
          <a:noFill/>
          <a:ln w="9525" cap="flat" cmpd="sng">
            <a:solidFill>
              <a:schemeClr val="lt1"/>
            </a:solidFill>
            <a:prstDash val="solid"/>
            <a:round/>
            <a:headEnd type="none" w="sm" len="sm"/>
            <a:tailEnd type="none" w="sm" len="sm"/>
          </a:ln>
        </p:spPr>
      </p:pic>
      <p:sp>
        <p:nvSpPr>
          <p:cNvPr id="1605" name="Google Shape;1605;p14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606" name="Google Shape;1606;p145"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Google Shape;1612;gdc0424b8e2_3_84"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gdc0424b8e2_3_89"/>
          <p:cNvSpPr txBox="1"/>
          <p:nvPr/>
        </p:nvSpPr>
        <p:spPr>
          <a:xfrm>
            <a:off x="971700" y="720875"/>
            <a:ext cx="7200600" cy="720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a:solidFill>
                  <a:schemeClr val="dk1"/>
                </a:solidFill>
                <a:latin typeface="Calibri"/>
                <a:ea typeface="Calibri"/>
                <a:cs typeface="Calibri"/>
                <a:sym typeface="Calibri"/>
              </a:rPr>
              <a:t>What is efficiency?</a:t>
            </a:r>
            <a:endParaRPr sz="4000" b="0" i="0" u="none" strike="noStrike" cap="none">
              <a:solidFill>
                <a:schemeClr val="dk1"/>
              </a:solidFill>
              <a:latin typeface="Calibri"/>
              <a:ea typeface="Calibri"/>
              <a:cs typeface="Calibri"/>
              <a:sym typeface="Calibri"/>
            </a:endParaRPr>
          </a:p>
        </p:txBody>
      </p:sp>
      <p:sp>
        <p:nvSpPr>
          <p:cNvPr id="1619" name="Google Shape;1619;gdc0424b8e2_3_8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620" name="Google Shape;1620;gdc0424b8e2_3_89" descr="effeciency.jpg"/>
          <p:cNvPicPr preferRelativeResize="0">
            <a:picLocks noGrp="1"/>
          </p:cNvPicPr>
          <p:nvPr>
            <p:ph type="body" idx="4294967295"/>
          </p:nvPr>
        </p:nvPicPr>
        <p:blipFill rotWithShape="1">
          <a:blip r:embed="rId4">
            <a:alphaModFix/>
          </a:blip>
          <a:srcRect l="-3522" r="-3532"/>
          <a:stretch/>
        </p:blipFill>
        <p:spPr>
          <a:xfrm>
            <a:off x="457200" y="1696340"/>
            <a:ext cx="8229600" cy="45261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pic>
        <p:nvPicPr>
          <p:cNvPr id="1626" name="Google Shape;1626;p146"/>
          <p:cNvPicPr preferRelativeResize="0"/>
          <p:nvPr/>
        </p:nvPicPr>
        <p:blipFill rotWithShape="1">
          <a:blip r:embed="rId3">
            <a:alphaModFix/>
          </a:blip>
          <a:srcRect/>
          <a:stretch/>
        </p:blipFill>
        <p:spPr>
          <a:xfrm>
            <a:off x="0" y="411212"/>
            <a:ext cx="9144000" cy="6035568"/>
          </a:xfrm>
          <a:prstGeom prst="rect">
            <a:avLst/>
          </a:prstGeom>
          <a:noFill/>
          <a:ln>
            <a:noFill/>
          </a:ln>
        </p:spPr>
      </p:pic>
      <p:sp>
        <p:nvSpPr>
          <p:cNvPr id="1627" name="Google Shape;1627;p14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pic>
        <p:nvPicPr>
          <p:cNvPr id="1633" name="Google Shape;1633;p147" descr="100.jpg"/>
          <p:cNvPicPr preferRelativeResize="0">
            <a:picLocks noGrp="1"/>
          </p:cNvPicPr>
          <p:nvPr>
            <p:ph type="body" idx="1"/>
          </p:nvPr>
        </p:nvPicPr>
        <p:blipFill rotWithShape="1">
          <a:blip r:embed="rId3">
            <a:alphaModFix/>
          </a:blip>
          <a:srcRect l="-34825" r="-34824"/>
          <a:stretch/>
        </p:blipFill>
        <p:spPr>
          <a:xfrm>
            <a:off x="457200" y="810438"/>
            <a:ext cx="8229600" cy="5237100"/>
          </a:xfrm>
          <a:prstGeom prst="rect">
            <a:avLst/>
          </a:prstGeom>
          <a:noFill/>
          <a:ln w="9525" cap="flat" cmpd="sng">
            <a:solidFill>
              <a:schemeClr val="lt1"/>
            </a:solidFill>
            <a:prstDash val="solid"/>
            <a:round/>
            <a:headEnd type="none" w="sm" len="sm"/>
            <a:tailEnd type="none" w="sm" len="sm"/>
          </a:ln>
        </p:spPr>
      </p:pic>
      <p:sp>
        <p:nvSpPr>
          <p:cNvPr id="1634" name="Google Shape;1634;p14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Google Shape;1640;p1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100% Efficiency</a:t>
            </a:r>
            <a:endParaRPr/>
          </a:p>
        </p:txBody>
      </p:sp>
      <p:pic>
        <p:nvPicPr>
          <p:cNvPr id="1641" name="Google Shape;1641;p148" descr="4 ears.jpg"/>
          <p:cNvPicPr preferRelativeResize="0">
            <a:picLocks noGrp="1"/>
          </p:cNvPicPr>
          <p:nvPr>
            <p:ph type="body" idx="1"/>
          </p:nvPr>
        </p:nvPicPr>
        <p:blipFill rotWithShape="1">
          <a:blip r:embed="rId3">
            <a:alphaModFix/>
          </a:blip>
          <a:srcRect l="-11021" r="-11033"/>
          <a:stretch/>
        </p:blipFill>
        <p:spPr>
          <a:xfrm>
            <a:off x="457200" y="1165938"/>
            <a:ext cx="8229600" cy="4526100"/>
          </a:xfrm>
          <a:prstGeom prst="rect">
            <a:avLst/>
          </a:prstGeom>
          <a:noFill/>
          <a:ln w="9525" cap="flat" cmpd="sng">
            <a:solidFill>
              <a:schemeClr val="lt1"/>
            </a:solidFill>
            <a:prstDash val="solid"/>
            <a:round/>
            <a:headEnd type="none" w="sm" len="sm"/>
            <a:tailEnd type="none" w="sm" len="sm"/>
          </a:ln>
        </p:spPr>
      </p:pic>
      <p:sp>
        <p:nvSpPr>
          <p:cNvPr id="1642" name="Google Shape;1642;p148"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p1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75% efficiency </a:t>
            </a:r>
            <a:endParaRPr/>
          </a:p>
        </p:txBody>
      </p:sp>
      <p:pic>
        <p:nvPicPr>
          <p:cNvPr id="1649" name="Google Shape;1649;p149" descr="3 ears.jpg"/>
          <p:cNvPicPr preferRelativeResize="0">
            <a:picLocks noGrp="1"/>
          </p:cNvPicPr>
          <p:nvPr>
            <p:ph type="body" idx="1"/>
          </p:nvPr>
        </p:nvPicPr>
        <p:blipFill rotWithShape="1">
          <a:blip r:embed="rId3">
            <a:alphaModFix/>
          </a:blip>
          <a:srcRect l="-18187" r="-18186"/>
          <a:stretch/>
        </p:blipFill>
        <p:spPr>
          <a:xfrm>
            <a:off x="-790596" y="1417638"/>
            <a:ext cx="8229600" cy="4525963"/>
          </a:xfrm>
          <a:prstGeom prst="rect">
            <a:avLst/>
          </a:prstGeom>
          <a:noFill/>
          <a:ln w="9525" cap="flat" cmpd="sng">
            <a:solidFill>
              <a:schemeClr val="lt1"/>
            </a:solidFill>
            <a:prstDash val="solid"/>
            <a:round/>
            <a:headEnd type="none" w="sm" len="sm"/>
            <a:tailEnd type="none" w="sm" len="sm"/>
          </a:ln>
        </p:spPr>
      </p:pic>
      <p:sp>
        <p:nvSpPr>
          <p:cNvPr id="1650" name="Google Shape;1650;p149"/>
          <p:cNvSpPr txBox="1"/>
          <p:nvPr/>
        </p:nvSpPr>
        <p:spPr>
          <a:xfrm>
            <a:off x="7227337" y="592134"/>
            <a:ext cx="858329" cy="26468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600"/>
              <a:buFont typeface="Arial"/>
              <a:buNone/>
            </a:pPr>
            <a:r>
              <a:rPr lang="en-US" sz="16600" b="0" i="0" u="none" strike="noStrike" cap="none">
                <a:solidFill>
                  <a:schemeClr val="dk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651" name="Google Shape;1651;p149"/>
          <p:cNvSpPr/>
          <p:nvPr/>
        </p:nvSpPr>
        <p:spPr>
          <a:xfrm>
            <a:off x="7206170" y="2556396"/>
            <a:ext cx="1263612" cy="26468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600"/>
              <a:buFont typeface="Arial"/>
              <a:buNone/>
            </a:pPr>
            <a:r>
              <a:rPr lang="en-US" sz="16600" b="0" i="0" u="none" strike="noStrike" cap="none">
                <a:solidFill>
                  <a:schemeClr val="dk1"/>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cxnSp>
        <p:nvCxnSpPr>
          <p:cNvPr id="1652" name="Google Shape;1652;p149"/>
          <p:cNvCxnSpPr/>
          <p:nvPr/>
        </p:nvCxnSpPr>
        <p:spPr>
          <a:xfrm>
            <a:off x="6879167" y="3048000"/>
            <a:ext cx="1807633" cy="0"/>
          </a:xfrm>
          <a:prstGeom prst="straightConnector1">
            <a:avLst/>
          </a:prstGeom>
          <a:noFill/>
          <a:ln w="76200" cap="flat" cmpd="sng">
            <a:solidFill>
              <a:schemeClr val="dk1"/>
            </a:solidFill>
            <a:prstDash val="solid"/>
            <a:round/>
            <a:headEnd type="none" w="sm" len="sm"/>
            <a:tailEnd type="none" w="sm" len="sm"/>
          </a:ln>
          <a:effectLst>
            <a:outerShdw blurRad="40000" dist="20000" dir="5400000" rotWithShape="0">
              <a:srgbClr val="000000">
                <a:alpha val="37254"/>
              </a:srgbClr>
            </a:outerShdw>
          </a:effectLst>
        </p:spPr>
      </p:cxnSp>
      <p:sp>
        <p:nvSpPr>
          <p:cNvPr id="1653" name="Google Shape;1653;p14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59" name="Google Shape;1659;p150"/>
          <p:cNvSpPr txBox="1">
            <a:spLocks noGrp="1"/>
          </p:cNvSpPr>
          <p:nvPr>
            <p:ph type="body" idx="1"/>
          </p:nvPr>
        </p:nvSpPr>
        <p:spPr>
          <a:xfrm>
            <a:off x="228600" y="2966107"/>
            <a:ext cx="8686800" cy="9258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4400"/>
              <a:buNone/>
            </a:pPr>
            <a:r>
              <a:rPr lang="en-US" sz="4400"/>
              <a:t>Efficiency = Actual/Expected x 100%</a:t>
            </a:r>
            <a:endParaRPr/>
          </a:p>
        </p:txBody>
      </p:sp>
      <p:sp>
        <p:nvSpPr>
          <p:cNvPr id="1660" name="Google Shape;1660;p15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7"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p151"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2" name="Google Shape;1672;p152"/>
          <p:cNvSpPr txBox="1">
            <a:spLocks noGrp="1"/>
          </p:cNvSpPr>
          <p:nvPr>
            <p:ph type="title"/>
          </p:nvPr>
        </p:nvSpPr>
        <p:spPr>
          <a:xfrm>
            <a:off x="457200" y="480771"/>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efficiency?</a:t>
            </a:r>
            <a:endParaRPr/>
          </a:p>
        </p:txBody>
      </p:sp>
      <p:pic>
        <p:nvPicPr>
          <p:cNvPr id="1673" name="Google Shape;1673;p152" descr="effeciency.jpg"/>
          <p:cNvPicPr preferRelativeResize="0">
            <a:picLocks noGrp="1"/>
          </p:cNvPicPr>
          <p:nvPr>
            <p:ph type="body" idx="1"/>
          </p:nvPr>
        </p:nvPicPr>
        <p:blipFill rotWithShape="1">
          <a:blip r:embed="rId3">
            <a:alphaModFix/>
          </a:blip>
          <a:srcRect l="-3526" r="-3524"/>
          <a:stretch/>
        </p:blipFill>
        <p:spPr>
          <a:xfrm>
            <a:off x="457200" y="2023540"/>
            <a:ext cx="8229600" cy="4525963"/>
          </a:xfrm>
          <a:prstGeom prst="rect">
            <a:avLst/>
          </a:prstGeom>
          <a:noFill/>
          <a:ln w="9525" cap="flat" cmpd="sng">
            <a:solidFill>
              <a:schemeClr val="lt1"/>
            </a:solidFill>
            <a:prstDash val="solid"/>
            <a:round/>
            <a:headEnd type="none" w="sm" len="sm"/>
            <a:tailEnd type="none" w="sm" len="sm"/>
          </a:ln>
        </p:spPr>
      </p:pic>
      <p:sp>
        <p:nvSpPr>
          <p:cNvPr id="1674" name="Google Shape;1674;p15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pic>
        <p:nvPicPr>
          <p:cNvPr id="1680" name="Google Shape;1680;p153" descr="100.jpg"/>
          <p:cNvPicPr preferRelativeResize="0">
            <a:picLocks noGrp="1"/>
          </p:cNvPicPr>
          <p:nvPr>
            <p:ph type="body" idx="1"/>
          </p:nvPr>
        </p:nvPicPr>
        <p:blipFill rotWithShape="1">
          <a:blip r:embed="rId3">
            <a:alphaModFix/>
          </a:blip>
          <a:srcRect l="-34825" r="-34824"/>
          <a:stretch/>
        </p:blipFill>
        <p:spPr>
          <a:xfrm>
            <a:off x="457196" y="1850065"/>
            <a:ext cx="8229600" cy="4829100"/>
          </a:xfrm>
          <a:prstGeom prst="rect">
            <a:avLst/>
          </a:prstGeom>
          <a:noFill/>
          <a:ln w="9525" cap="flat" cmpd="sng">
            <a:solidFill>
              <a:schemeClr val="lt1"/>
            </a:solidFill>
            <a:prstDash val="solid"/>
            <a:round/>
            <a:headEnd type="none" w="sm" len="sm"/>
            <a:tailEnd type="none" w="sm" len="sm"/>
          </a:ln>
        </p:spPr>
      </p:pic>
      <p:sp>
        <p:nvSpPr>
          <p:cNvPr id="1681" name="Google Shape;1681;p153"/>
          <p:cNvSpPr txBox="1">
            <a:spLocks noGrp="1"/>
          </p:cNvSpPr>
          <p:nvPr>
            <p:ph type="title"/>
          </p:nvPr>
        </p:nvSpPr>
        <p:spPr>
          <a:xfrm>
            <a:off x="662684" y="778304"/>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dirty="0"/>
              <a:t>What does it mean if something has 100% efficiency?</a:t>
            </a:r>
            <a:endParaRPr dirty="0"/>
          </a:p>
        </p:txBody>
      </p:sp>
      <p:sp>
        <p:nvSpPr>
          <p:cNvPr id="1682" name="Google Shape;1682;p15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p:nvSpPr>
          <p:cNvPr id="1688" name="Google Shape;1688;p154"/>
          <p:cNvSpPr txBox="1">
            <a:spLocks noGrp="1"/>
          </p:cNvSpPr>
          <p:nvPr>
            <p:ph type="body" idx="1"/>
          </p:nvPr>
        </p:nvSpPr>
        <p:spPr>
          <a:xfrm>
            <a:off x="321120" y="2252609"/>
            <a:ext cx="8686800" cy="5400489"/>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4400"/>
              <a:buNone/>
            </a:pPr>
            <a:r>
              <a:rPr lang="en-US" sz="4400"/>
              <a:t>Efficiency = </a:t>
            </a:r>
            <a:r>
              <a:rPr lang="en-US" sz="4800">
                <a:solidFill>
                  <a:srgbClr val="FF0000"/>
                </a:solidFill>
              </a:rPr>
              <a:t>?</a:t>
            </a:r>
            <a:endParaRPr sz="4400">
              <a:solidFill>
                <a:srgbClr val="FF0000"/>
              </a:solidFill>
            </a:endParaRPr>
          </a:p>
        </p:txBody>
      </p:sp>
      <p:sp>
        <p:nvSpPr>
          <p:cNvPr id="1689" name="Google Shape;1689;p154"/>
          <p:cNvSpPr txBox="1">
            <a:spLocks noGrp="1"/>
          </p:cNvSpPr>
          <p:nvPr>
            <p:ph type="title"/>
          </p:nvPr>
        </p:nvSpPr>
        <p:spPr>
          <a:xfrm>
            <a:off x="457200" y="60831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the formula for efficiency?</a:t>
            </a:r>
            <a:endParaRPr/>
          </a:p>
        </p:txBody>
      </p:sp>
      <p:sp>
        <p:nvSpPr>
          <p:cNvPr id="1690" name="Google Shape;1690;p15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sp>
        <p:nvSpPr>
          <p:cNvPr id="1696" name="Google Shape;1696;gdbec7a68a6_1_158"/>
          <p:cNvSpPr txBox="1">
            <a:spLocks noGrp="1"/>
          </p:cNvSpPr>
          <p:nvPr>
            <p:ph type="body" idx="1"/>
          </p:nvPr>
        </p:nvSpPr>
        <p:spPr>
          <a:xfrm>
            <a:off x="228600" y="2759327"/>
            <a:ext cx="8686800" cy="9489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4400"/>
              <a:buNone/>
            </a:pPr>
            <a:r>
              <a:rPr lang="en-US" sz="4400"/>
              <a:t>Efficiency = </a:t>
            </a:r>
            <a:r>
              <a:rPr lang="en-US" sz="4400">
                <a:solidFill>
                  <a:srgbClr val="FF0000"/>
                </a:solidFill>
              </a:rPr>
              <a:t>Actual/Expected x 100%</a:t>
            </a:r>
            <a:endParaRPr sz="4400">
              <a:solidFill>
                <a:srgbClr val="FF0000"/>
              </a:solidFill>
            </a:endParaRPr>
          </a:p>
        </p:txBody>
      </p:sp>
      <p:sp>
        <p:nvSpPr>
          <p:cNvPr id="1697" name="Google Shape;1697;gdbec7a68a6_1_158"/>
          <p:cNvSpPr txBox="1">
            <a:spLocks noGrp="1"/>
          </p:cNvSpPr>
          <p:nvPr>
            <p:ph type="title"/>
          </p:nvPr>
        </p:nvSpPr>
        <p:spPr>
          <a:xfrm>
            <a:off x="457200" y="60831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the formula for efficiency?</a:t>
            </a:r>
            <a:endParaRPr/>
          </a:p>
        </p:txBody>
      </p:sp>
      <p:sp>
        <p:nvSpPr>
          <p:cNvPr id="1698" name="Google Shape;1698;gdbec7a68a6_1_15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703"/>
        <p:cNvGrpSpPr/>
        <p:nvPr/>
      </p:nvGrpSpPr>
      <p:grpSpPr>
        <a:xfrm>
          <a:off x="0" y="0"/>
          <a:ext cx="0" cy="0"/>
          <a:chOff x="0" y="0"/>
          <a:chExt cx="0" cy="0"/>
        </a:xfrm>
      </p:grpSpPr>
      <p:sp>
        <p:nvSpPr>
          <p:cNvPr id="1704" name="Google Shape;1704;p155" descr="Artificial Intelligence"/>
          <p:cNvSpPr/>
          <p:nvPr/>
        </p:nvSpPr>
        <p:spPr>
          <a:xfrm>
            <a:off x="1168991" y="1430218"/>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705" name="Google Shape;1705;p155" descr="Comment Like"/>
          <p:cNvPicPr preferRelativeResize="0"/>
          <p:nvPr/>
        </p:nvPicPr>
        <p:blipFill rotWithShape="1">
          <a:blip r:embed="rId4">
            <a:alphaModFix/>
          </a:blip>
          <a:srcRect/>
          <a:stretch/>
        </p:blipFill>
        <p:spPr>
          <a:xfrm>
            <a:off x="4841638" y="2294403"/>
            <a:ext cx="3133385" cy="3133385"/>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710"/>
        <p:cNvGrpSpPr/>
        <p:nvPr/>
      </p:nvGrpSpPr>
      <p:grpSpPr>
        <a:xfrm>
          <a:off x="0" y="0"/>
          <a:ext cx="0" cy="0"/>
          <a:chOff x="0" y="0"/>
          <a:chExt cx="0" cy="0"/>
        </a:xfrm>
      </p:grpSpPr>
      <p:sp>
        <p:nvSpPr>
          <p:cNvPr id="1711" name="Google Shape;1711;p156"/>
          <p:cNvSpPr txBox="1">
            <a:spLocks noGrp="1"/>
          </p:cNvSpPr>
          <p:nvPr>
            <p:ph type="body" idx="1"/>
          </p:nvPr>
        </p:nvSpPr>
        <p:spPr>
          <a:xfrm>
            <a:off x="228600" y="1056206"/>
            <a:ext cx="8686800" cy="10281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4400"/>
              <a:buNone/>
            </a:pPr>
            <a:r>
              <a:rPr lang="en-US" sz="4400"/>
              <a:t>Efficiency = Actual/Expected x 100%</a:t>
            </a:r>
            <a:endParaRPr/>
          </a:p>
        </p:txBody>
      </p:sp>
      <p:sp>
        <p:nvSpPr>
          <p:cNvPr id="1712" name="Google Shape;1712;p156"/>
          <p:cNvSpPr txBox="1"/>
          <p:nvPr/>
        </p:nvSpPr>
        <p:spPr>
          <a:xfrm>
            <a:off x="3044850" y="2405282"/>
            <a:ext cx="152715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Calibri"/>
                <a:ea typeface="Calibri"/>
                <a:cs typeface="Calibri"/>
                <a:sym typeface="Calibri"/>
              </a:rPr>
              <a:t>3 ears of corn</a:t>
            </a:r>
            <a:endParaRPr sz="1400" b="0" i="0" u="none" strike="noStrike" cap="none">
              <a:solidFill>
                <a:srgbClr val="000000"/>
              </a:solidFill>
              <a:latin typeface="Arial"/>
              <a:ea typeface="Arial"/>
              <a:cs typeface="Arial"/>
              <a:sym typeface="Arial"/>
            </a:endParaRPr>
          </a:p>
        </p:txBody>
      </p:sp>
      <p:pic>
        <p:nvPicPr>
          <p:cNvPr id="1713" name="Google Shape;1713;p156" descr="3 ears.jpg"/>
          <p:cNvPicPr preferRelativeResize="0"/>
          <p:nvPr/>
        </p:nvPicPr>
        <p:blipFill rotWithShape="1">
          <a:blip r:embed="rId3">
            <a:alphaModFix/>
          </a:blip>
          <a:srcRect l="-18187" r="-18186"/>
          <a:stretch/>
        </p:blipFill>
        <p:spPr>
          <a:xfrm>
            <a:off x="2135287" y="3420604"/>
            <a:ext cx="2975192" cy="1636241"/>
          </a:xfrm>
          <a:prstGeom prst="rect">
            <a:avLst/>
          </a:prstGeom>
          <a:noFill/>
          <a:ln>
            <a:noFill/>
          </a:ln>
        </p:spPr>
      </p:pic>
      <p:sp>
        <p:nvSpPr>
          <p:cNvPr id="1714" name="Google Shape;1714;p15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715" name="Google Shape;1715;p156"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720"/>
        <p:cNvGrpSpPr/>
        <p:nvPr/>
      </p:nvGrpSpPr>
      <p:grpSpPr>
        <a:xfrm>
          <a:off x="0" y="0"/>
          <a:ext cx="0" cy="0"/>
          <a:chOff x="0" y="0"/>
          <a:chExt cx="0" cy="0"/>
        </a:xfrm>
      </p:grpSpPr>
      <p:sp>
        <p:nvSpPr>
          <p:cNvPr id="1721" name="Google Shape;1721;p157"/>
          <p:cNvSpPr txBox="1">
            <a:spLocks noGrp="1"/>
          </p:cNvSpPr>
          <p:nvPr>
            <p:ph type="body" idx="1"/>
          </p:nvPr>
        </p:nvSpPr>
        <p:spPr>
          <a:xfrm>
            <a:off x="228600" y="717313"/>
            <a:ext cx="8686800" cy="10281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4400"/>
              <a:buNone/>
            </a:pPr>
            <a:r>
              <a:rPr lang="en-US" sz="4400"/>
              <a:t>Efficiency = Actual/Expected x 100%</a:t>
            </a:r>
            <a:endParaRPr/>
          </a:p>
        </p:txBody>
      </p:sp>
      <p:sp>
        <p:nvSpPr>
          <p:cNvPr id="1722" name="Google Shape;1722;p157"/>
          <p:cNvSpPr txBox="1"/>
          <p:nvPr/>
        </p:nvSpPr>
        <p:spPr>
          <a:xfrm>
            <a:off x="5322345" y="1542058"/>
            <a:ext cx="152715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Calibri"/>
                <a:ea typeface="Calibri"/>
                <a:cs typeface="Calibri"/>
                <a:sym typeface="Calibri"/>
              </a:rPr>
              <a:t>4 ears of corn</a:t>
            </a:r>
            <a:endParaRPr sz="1400" b="0" i="0" u="none" strike="noStrike" cap="none">
              <a:solidFill>
                <a:srgbClr val="000000"/>
              </a:solidFill>
              <a:latin typeface="Arial"/>
              <a:ea typeface="Arial"/>
              <a:cs typeface="Arial"/>
              <a:sym typeface="Arial"/>
            </a:endParaRPr>
          </a:p>
        </p:txBody>
      </p:sp>
      <p:pic>
        <p:nvPicPr>
          <p:cNvPr id="1723" name="Google Shape;1723;p157" descr="3 ears.jpg"/>
          <p:cNvPicPr preferRelativeResize="0"/>
          <p:nvPr/>
        </p:nvPicPr>
        <p:blipFill rotWithShape="1">
          <a:blip r:embed="rId3">
            <a:alphaModFix/>
          </a:blip>
          <a:srcRect l="-18187" r="-18186"/>
          <a:stretch/>
        </p:blipFill>
        <p:spPr>
          <a:xfrm>
            <a:off x="2135287" y="2543686"/>
            <a:ext cx="2975192" cy="1636241"/>
          </a:xfrm>
          <a:prstGeom prst="rect">
            <a:avLst/>
          </a:prstGeom>
          <a:noFill/>
          <a:ln>
            <a:noFill/>
          </a:ln>
        </p:spPr>
      </p:pic>
      <p:sp>
        <p:nvSpPr>
          <p:cNvPr id="1724" name="Google Shape;1724;p157"/>
          <p:cNvSpPr txBox="1"/>
          <p:nvPr/>
        </p:nvSpPr>
        <p:spPr>
          <a:xfrm>
            <a:off x="3100859" y="1542058"/>
            <a:ext cx="152715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3 ears of corn</a:t>
            </a:r>
            <a:endParaRPr sz="1400" b="0" i="0" u="none" strike="noStrike" cap="none">
              <a:solidFill>
                <a:srgbClr val="000000"/>
              </a:solidFill>
              <a:latin typeface="Arial"/>
              <a:ea typeface="Arial"/>
              <a:cs typeface="Arial"/>
              <a:sym typeface="Arial"/>
            </a:endParaRPr>
          </a:p>
        </p:txBody>
      </p:sp>
      <p:pic>
        <p:nvPicPr>
          <p:cNvPr id="1725" name="Google Shape;1725;p157" descr="4 ears.jpg"/>
          <p:cNvPicPr preferRelativeResize="0"/>
          <p:nvPr/>
        </p:nvPicPr>
        <p:blipFill rotWithShape="1">
          <a:blip r:embed="rId4">
            <a:alphaModFix/>
          </a:blip>
          <a:srcRect l="-11027" r="-11027"/>
          <a:stretch/>
        </p:blipFill>
        <p:spPr>
          <a:xfrm>
            <a:off x="5110479" y="2764304"/>
            <a:ext cx="2230433" cy="1226652"/>
          </a:xfrm>
          <a:prstGeom prst="rect">
            <a:avLst/>
          </a:prstGeom>
          <a:noFill/>
          <a:ln>
            <a:noFill/>
          </a:ln>
        </p:spPr>
      </p:pic>
      <p:sp>
        <p:nvSpPr>
          <p:cNvPr id="1726" name="Google Shape;1726;p157"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727" name="Google Shape;1727;p157" descr="Comment Like"/>
          <p:cNvPicPr preferRelativeResize="0"/>
          <p:nvPr/>
        </p:nvPicPr>
        <p:blipFill rotWithShape="1">
          <a:blip r:embed="rId6">
            <a:alphaModFix/>
          </a:blip>
          <a:srcRect/>
          <a:stretch/>
        </p:blipFill>
        <p:spPr>
          <a:xfrm>
            <a:off x="735230" y="146272"/>
            <a:ext cx="571056" cy="571056"/>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732"/>
        <p:cNvGrpSpPr/>
        <p:nvPr/>
      </p:nvGrpSpPr>
      <p:grpSpPr>
        <a:xfrm>
          <a:off x="0" y="0"/>
          <a:ext cx="0" cy="0"/>
          <a:chOff x="0" y="0"/>
          <a:chExt cx="0" cy="0"/>
        </a:xfrm>
      </p:grpSpPr>
      <p:sp>
        <p:nvSpPr>
          <p:cNvPr id="1733" name="Google Shape;1733;p158"/>
          <p:cNvSpPr txBox="1">
            <a:spLocks noGrp="1"/>
          </p:cNvSpPr>
          <p:nvPr>
            <p:ph type="body" idx="1"/>
          </p:nvPr>
        </p:nvSpPr>
        <p:spPr>
          <a:xfrm>
            <a:off x="228600" y="735215"/>
            <a:ext cx="8686800" cy="10281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4400"/>
              <a:buNone/>
            </a:pPr>
            <a:r>
              <a:rPr lang="en-US" sz="4400"/>
              <a:t>Efficiency = Actual/Expected x 100%</a:t>
            </a:r>
            <a:endParaRPr/>
          </a:p>
        </p:txBody>
      </p:sp>
      <p:sp>
        <p:nvSpPr>
          <p:cNvPr id="1734" name="Google Shape;1734;p158"/>
          <p:cNvSpPr txBox="1"/>
          <p:nvPr/>
        </p:nvSpPr>
        <p:spPr>
          <a:xfrm>
            <a:off x="5322345" y="1542058"/>
            <a:ext cx="152715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4 ears of corn</a:t>
            </a:r>
            <a:endParaRPr sz="1400" b="0" i="0" u="none" strike="noStrike" cap="none">
              <a:solidFill>
                <a:srgbClr val="000000"/>
              </a:solidFill>
              <a:latin typeface="Arial"/>
              <a:ea typeface="Arial"/>
              <a:cs typeface="Arial"/>
              <a:sym typeface="Arial"/>
            </a:endParaRPr>
          </a:p>
        </p:txBody>
      </p:sp>
      <p:pic>
        <p:nvPicPr>
          <p:cNvPr id="1735" name="Google Shape;1735;p158" descr="3 ears.jpg"/>
          <p:cNvPicPr preferRelativeResize="0"/>
          <p:nvPr/>
        </p:nvPicPr>
        <p:blipFill rotWithShape="1">
          <a:blip r:embed="rId3">
            <a:alphaModFix/>
          </a:blip>
          <a:srcRect l="-18187" r="-18186"/>
          <a:stretch/>
        </p:blipFill>
        <p:spPr>
          <a:xfrm>
            <a:off x="2135287" y="2543686"/>
            <a:ext cx="2975192" cy="1636241"/>
          </a:xfrm>
          <a:prstGeom prst="rect">
            <a:avLst/>
          </a:prstGeom>
          <a:noFill/>
          <a:ln>
            <a:noFill/>
          </a:ln>
        </p:spPr>
      </p:pic>
      <p:sp>
        <p:nvSpPr>
          <p:cNvPr id="1736" name="Google Shape;1736;p158"/>
          <p:cNvSpPr txBox="1"/>
          <p:nvPr/>
        </p:nvSpPr>
        <p:spPr>
          <a:xfrm>
            <a:off x="3100859" y="1542058"/>
            <a:ext cx="152715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3 ears of corn</a:t>
            </a:r>
            <a:endParaRPr sz="1400" b="0" i="0" u="none" strike="noStrike" cap="none">
              <a:solidFill>
                <a:srgbClr val="000000"/>
              </a:solidFill>
              <a:latin typeface="Arial"/>
              <a:ea typeface="Arial"/>
              <a:cs typeface="Arial"/>
              <a:sym typeface="Arial"/>
            </a:endParaRPr>
          </a:p>
        </p:txBody>
      </p:sp>
      <p:pic>
        <p:nvPicPr>
          <p:cNvPr id="1737" name="Google Shape;1737;p158" descr="4 ears.jpg"/>
          <p:cNvPicPr preferRelativeResize="0"/>
          <p:nvPr/>
        </p:nvPicPr>
        <p:blipFill rotWithShape="1">
          <a:blip r:embed="rId4">
            <a:alphaModFix/>
          </a:blip>
          <a:srcRect l="-11027" r="-11027"/>
          <a:stretch/>
        </p:blipFill>
        <p:spPr>
          <a:xfrm>
            <a:off x="5110479" y="2764304"/>
            <a:ext cx="2230433" cy="1226652"/>
          </a:xfrm>
          <a:prstGeom prst="rect">
            <a:avLst/>
          </a:prstGeom>
          <a:noFill/>
          <a:ln>
            <a:noFill/>
          </a:ln>
        </p:spPr>
      </p:pic>
      <p:sp>
        <p:nvSpPr>
          <p:cNvPr id="1738" name="Google Shape;1738;p158"/>
          <p:cNvSpPr txBox="1"/>
          <p:nvPr/>
        </p:nvSpPr>
        <p:spPr>
          <a:xfrm>
            <a:off x="2482124" y="1621981"/>
            <a:ext cx="93506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739" name="Google Shape;1739;p158"/>
          <p:cNvSpPr txBox="1"/>
          <p:nvPr/>
        </p:nvSpPr>
        <p:spPr>
          <a:xfrm>
            <a:off x="4346904" y="1343357"/>
            <a:ext cx="1527150"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7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740" name="Google Shape;1740;p158"/>
          <p:cNvSpPr txBox="1"/>
          <p:nvPr/>
        </p:nvSpPr>
        <p:spPr>
          <a:xfrm>
            <a:off x="7154296" y="1658068"/>
            <a:ext cx="1527150" cy="58477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X 100%</a:t>
            </a:r>
            <a:endParaRPr sz="1400" b="0" i="0" u="none" strike="noStrike" cap="none">
              <a:solidFill>
                <a:srgbClr val="000000"/>
              </a:solidFill>
              <a:latin typeface="Arial"/>
              <a:ea typeface="Arial"/>
              <a:cs typeface="Arial"/>
              <a:sym typeface="Arial"/>
            </a:endParaRPr>
          </a:p>
        </p:txBody>
      </p:sp>
      <p:sp>
        <p:nvSpPr>
          <p:cNvPr id="1741" name="Google Shape;1741;p158"/>
          <p:cNvSpPr txBox="1"/>
          <p:nvPr/>
        </p:nvSpPr>
        <p:spPr>
          <a:xfrm>
            <a:off x="2685049" y="4672746"/>
            <a:ext cx="430052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rgbClr val="FF0000"/>
                </a:solidFill>
                <a:latin typeface="Calibri"/>
                <a:ea typeface="Calibri"/>
                <a:cs typeface="Calibri"/>
                <a:sym typeface="Calibri"/>
              </a:rPr>
              <a:t>= 75% efficiency </a:t>
            </a:r>
            <a:endParaRPr sz="1400" b="0" i="0" u="none" strike="noStrike" cap="none">
              <a:solidFill>
                <a:srgbClr val="000000"/>
              </a:solidFill>
              <a:latin typeface="Arial"/>
              <a:ea typeface="Arial"/>
              <a:cs typeface="Arial"/>
              <a:sym typeface="Arial"/>
            </a:endParaRPr>
          </a:p>
        </p:txBody>
      </p:sp>
      <p:sp>
        <p:nvSpPr>
          <p:cNvPr id="1742" name="Google Shape;1742;p158"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743" name="Google Shape;1743;p158" descr="Comment Like"/>
          <p:cNvPicPr preferRelativeResize="0"/>
          <p:nvPr/>
        </p:nvPicPr>
        <p:blipFill rotWithShape="1">
          <a:blip r:embed="rId6">
            <a:alphaModFix/>
          </a:blip>
          <a:srcRect/>
          <a:stretch/>
        </p:blipFill>
        <p:spPr>
          <a:xfrm>
            <a:off x="735230" y="146272"/>
            <a:ext cx="571056" cy="571056"/>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sp>
        <p:nvSpPr>
          <p:cNvPr id="1749" name="Google Shape;1749;p159"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18" descr="Nature.jpg"/>
          <p:cNvPicPr preferRelativeResize="0"/>
          <p:nvPr/>
        </p:nvPicPr>
        <p:blipFill rotWithShape="1">
          <a:blip r:embed="rId3">
            <a:alphaModFix/>
          </a:blip>
          <a:srcRect/>
          <a:stretch/>
        </p:blipFill>
        <p:spPr>
          <a:xfrm>
            <a:off x="1318439" y="2096160"/>
            <a:ext cx="6507125" cy="3859620"/>
          </a:xfrm>
          <a:prstGeom prst="rect">
            <a:avLst/>
          </a:prstGeom>
          <a:noFill/>
          <a:ln>
            <a:noFill/>
          </a:ln>
        </p:spPr>
      </p:pic>
      <p:sp>
        <p:nvSpPr>
          <p:cNvPr id="260" name="Google Shape;260;p18"/>
          <p:cNvSpPr txBox="1"/>
          <p:nvPr/>
        </p:nvSpPr>
        <p:spPr>
          <a:xfrm>
            <a:off x="971700" y="720875"/>
            <a:ext cx="7200600" cy="720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What are natural resources?</a:t>
            </a:r>
            <a:endParaRPr sz="4000" b="0" i="0" u="none" strike="noStrike" cap="none">
              <a:solidFill>
                <a:schemeClr val="dk1"/>
              </a:solidFill>
              <a:latin typeface="Calibri"/>
              <a:ea typeface="Calibri"/>
              <a:cs typeface="Calibri"/>
              <a:sym typeface="Calibri"/>
            </a:endParaRPr>
          </a:p>
        </p:txBody>
      </p:sp>
      <p:sp>
        <p:nvSpPr>
          <p:cNvPr id="261" name="Google Shape;261;p1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sp>
        <p:nvSpPr>
          <p:cNvPr id="1755" name="Google Shape;1755;p160"/>
          <p:cNvSpPr txBox="1">
            <a:spLocks noGrp="1"/>
          </p:cNvSpPr>
          <p:nvPr>
            <p:ph type="body" idx="1"/>
          </p:nvPr>
        </p:nvSpPr>
        <p:spPr>
          <a:xfrm>
            <a:off x="228600" y="849561"/>
            <a:ext cx="8686800" cy="1028100"/>
          </a:xfrm>
          <a:prstGeom prst="rect">
            <a:avLst/>
          </a:prstGeom>
          <a:noFill/>
          <a:ln>
            <a:noFill/>
          </a:ln>
        </p:spPr>
        <p:txBody>
          <a:bodyPr spcFirstLastPara="1" wrap="square" lIns="91425" tIns="45700" rIns="91425" bIns="45700" anchor="t" anchorCtr="0">
            <a:normAutofit fontScale="70000" lnSpcReduction="10000"/>
          </a:bodyPr>
          <a:lstStyle/>
          <a:p>
            <a:pPr marL="0" lvl="0" indent="0" algn="ctr" rtl="0">
              <a:lnSpc>
                <a:spcPct val="100000"/>
              </a:lnSpc>
              <a:spcBef>
                <a:spcPts val="0"/>
              </a:spcBef>
              <a:spcAft>
                <a:spcPts val="0"/>
              </a:spcAft>
              <a:buClr>
                <a:schemeClr val="dk1"/>
              </a:buClr>
              <a:buSzPct val="100000"/>
              <a:buNone/>
            </a:pPr>
            <a:r>
              <a:rPr lang="en-US" sz="4400"/>
              <a:t>If you are expected to make 4 ears of corn, but only make 1 ear of corn, how would you set up the equation?</a:t>
            </a:r>
            <a:endParaRPr/>
          </a:p>
        </p:txBody>
      </p:sp>
      <p:sp>
        <p:nvSpPr>
          <p:cNvPr id="1756" name="Google Shape;1756;p160"/>
          <p:cNvSpPr txBox="1"/>
          <p:nvPr/>
        </p:nvSpPr>
        <p:spPr>
          <a:xfrm>
            <a:off x="5322345" y="2180008"/>
            <a:ext cx="152715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Calibri"/>
                <a:ea typeface="Calibri"/>
                <a:cs typeface="Calibri"/>
                <a:sym typeface="Calibri"/>
              </a:rPr>
              <a:t>4 ears of corn</a:t>
            </a:r>
            <a:endParaRPr sz="1400" b="0" i="0" u="none" strike="noStrike" cap="none">
              <a:solidFill>
                <a:srgbClr val="000000"/>
              </a:solidFill>
              <a:latin typeface="Arial"/>
              <a:ea typeface="Arial"/>
              <a:cs typeface="Arial"/>
              <a:sym typeface="Arial"/>
            </a:endParaRPr>
          </a:p>
        </p:txBody>
      </p:sp>
      <p:pic>
        <p:nvPicPr>
          <p:cNvPr id="1757" name="Google Shape;1757;p160" descr="3 ears.jpg"/>
          <p:cNvPicPr preferRelativeResize="0"/>
          <p:nvPr/>
        </p:nvPicPr>
        <p:blipFill rotWithShape="1">
          <a:blip r:embed="rId3">
            <a:alphaModFix/>
          </a:blip>
          <a:srcRect l="-14259" t="2293" r="12023" b="34878"/>
          <a:stretch/>
        </p:blipFill>
        <p:spPr>
          <a:xfrm>
            <a:off x="2135287" y="3728365"/>
            <a:ext cx="2230433" cy="1028043"/>
          </a:xfrm>
          <a:prstGeom prst="rect">
            <a:avLst/>
          </a:prstGeom>
          <a:noFill/>
          <a:ln>
            <a:noFill/>
          </a:ln>
        </p:spPr>
      </p:pic>
      <p:sp>
        <p:nvSpPr>
          <p:cNvPr id="1758" name="Google Shape;1758;p160"/>
          <p:cNvSpPr txBox="1"/>
          <p:nvPr/>
        </p:nvSpPr>
        <p:spPr>
          <a:xfrm>
            <a:off x="3100859" y="2052418"/>
            <a:ext cx="152715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1 ear of corn</a:t>
            </a:r>
            <a:endParaRPr sz="1400" b="0" i="0" u="none" strike="noStrike" cap="none">
              <a:solidFill>
                <a:srgbClr val="000000"/>
              </a:solidFill>
              <a:latin typeface="Arial"/>
              <a:ea typeface="Arial"/>
              <a:cs typeface="Arial"/>
              <a:sym typeface="Arial"/>
            </a:endParaRPr>
          </a:p>
        </p:txBody>
      </p:sp>
      <p:pic>
        <p:nvPicPr>
          <p:cNvPr id="1759" name="Google Shape;1759;p160" descr="4 ears.jpg"/>
          <p:cNvPicPr preferRelativeResize="0"/>
          <p:nvPr/>
        </p:nvPicPr>
        <p:blipFill rotWithShape="1">
          <a:blip r:embed="rId4">
            <a:alphaModFix/>
          </a:blip>
          <a:srcRect l="-11027" r="-11027"/>
          <a:stretch/>
        </p:blipFill>
        <p:spPr>
          <a:xfrm>
            <a:off x="5110479" y="3721232"/>
            <a:ext cx="2230433" cy="1226652"/>
          </a:xfrm>
          <a:prstGeom prst="rect">
            <a:avLst/>
          </a:prstGeom>
          <a:noFill/>
          <a:ln>
            <a:noFill/>
          </a:ln>
        </p:spPr>
      </p:pic>
      <p:sp>
        <p:nvSpPr>
          <p:cNvPr id="1760" name="Google Shape;1760;p160"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765"/>
        <p:cNvGrpSpPr/>
        <p:nvPr/>
      </p:nvGrpSpPr>
      <p:grpSpPr>
        <a:xfrm>
          <a:off x="0" y="0"/>
          <a:ext cx="0" cy="0"/>
          <a:chOff x="0" y="0"/>
          <a:chExt cx="0" cy="0"/>
        </a:xfrm>
      </p:grpSpPr>
      <p:sp>
        <p:nvSpPr>
          <p:cNvPr id="1766" name="Google Shape;1766;p161"/>
          <p:cNvSpPr txBox="1">
            <a:spLocks noGrp="1"/>
          </p:cNvSpPr>
          <p:nvPr>
            <p:ph type="body" idx="1"/>
          </p:nvPr>
        </p:nvSpPr>
        <p:spPr>
          <a:xfrm>
            <a:off x="228600" y="849543"/>
            <a:ext cx="8686800" cy="1028100"/>
          </a:xfrm>
          <a:prstGeom prst="rect">
            <a:avLst/>
          </a:prstGeom>
          <a:noFill/>
          <a:ln>
            <a:noFill/>
          </a:ln>
        </p:spPr>
        <p:txBody>
          <a:bodyPr spcFirstLastPara="1" wrap="square" lIns="91425" tIns="45700" rIns="91425" bIns="45700" anchor="t" anchorCtr="0">
            <a:normAutofit fontScale="85000" lnSpcReduction="20000"/>
          </a:bodyPr>
          <a:lstStyle/>
          <a:p>
            <a:pPr marL="0" lvl="0" indent="0" algn="ctr" rtl="0">
              <a:lnSpc>
                <a:spcPct val="100000"/>
              </a:lnSpc>
              <a:spcBef>
                <a:spcPts val="0"/>
              </a:spcBef>
              <a:spcAft>
                <a:spcPts val="0"/>
              </a:spcAft>
              <a:buClr>
                <a:schemeClr val="dk1"/>
              </a:buClr>
              <a:buSzPct val="100000"/>
              <a:buNone/>
            </a:pPr>
            <a:r>
              <a:rPr lang="en-US" sz="4400"/>
              <a:t>Solve the equation for the previous problem to find the efficiency. </a:t>
            </a:r>
            <a:endParaRPr/>
          </a:p>
        </p:txBody>
      </p:sp>
      <p:sp>
        <p:nvSpPr>
          <p:cNvPr id="1767" name="Google Shape;1767;p161"/>
          <p:cNvSpPr txBox="1"/>
          <p:nvPr/>
        </p:nvSpPr>
        <p:spPr>
          <a:xfrm>
            <a:off x="5322345" y="2180008"/>
            <a:ext cx="152715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Calibri"/>
                <a:ea typeface="Calibri"/>
                <a:cs typeface="Calibri"/>
                <a:sym typeface="Calibri"/>
              </a:rPr>
              <a:t>4 ears of corn</a:t>
            </a:r>
            <a:endParaRPr sz="1400" b="0" i="0" u="none" strike="noStrike" cap="none">
              <a:solidFill>
                <a:srgbClr val="000000"/>
              </a:solidFill>
              <a:latin typeface="Arial"/>
              <a:ea typeface="Arial"/>
              <a:cs typeface="Arial"/>
              <a:sym typeface="Arial"/>
            </a:endParaRPr>
          </a:p>
        </p:txBody>
      </p:sp>
      <p:pic>
        <p:nvPicPr>
          <p:cNvPr id="1768" name="Google Shape;1768;p161" descr="3 ears.jpg"/>
          <p:cNvPicPr preferRelativeResize="0"/>
          <p:nvPr/>
        </p:nvPicPr>
        <p:blipFill rotWithShape="1">
          <a:blip r:embed="rId3">
            <a:alphaModFix/>
          </a:blip>
          <a:srcRect l="-14259" t="2293" r="12023" b="34878"/>
          <a:stretch/>
        </p:blipFill>
        <p:spPr>
          <a:xfrm>
            <a:off x="2135287" y="3728365"/>
            <a:ext cx="2230433" cy="1028043"/>
          </a:xfrm>
          <a:prstGeom prst="rect">
            <a:avLst/>
          </a:prstGeom>
          <a:noFill/>
          <a:ln>
            <a:noFill/>
          </a:ln>
        </p:spPr>
      </p:pic>
      <p:sp>
        <p:nvSpPr>
          <p:cNvPr id="1769" name="Google Shape;1769;p161"/>
          <p:cNvSpPr txBox="1"/>
          <p:nvPr/>
        </p:nvSpPr>
        <p:spPr>
          <a:xfrm>
            <a:off x="3100859" y="2052418"/>
            <a:ext cx="152715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1 ear of corn</a:t>
            </a:r>
            <a:endParaRPr sz="1400" b="0" i="0" u="none" strike="noStrike" cap="none">
              <a:solidFill>
                <a:srgbClr val="000000"/>
              </a:solidFill>
              <a:latin typeface="Arial"/>
              <a:ea typeface="Arial"/>
              <a:cs typeface="Arial"/>
              <a:sym typeface="Arial"/>
            </a:endParaRPr>
          </a:p>
        </p:txBody>
      </p:sp>
      <p:pic>
        <p:nvPicPr>
          <p:cNvPr id="1770" name="Google Shape;1770;p161" descr="4 ears.jpg"/>
          <p:cNvPicPr preferRelativeResize="0"/>
          <p:nvPr/>
        </p:nvPicPr>
        <p:blipFill rotWithShape="1">
          <a:blip r:embed="rId4">
            <a:alphaModFix/>
          </a:blip>
          <a:srcRect l="-11027" r="-11027"/>
          <a:stretch/>
        </p:blipFill>
        <p:spPr>
          <a:xfrm>
            <a:off x="5110479" y="3721232"/>
            <a:ext cx="2230433" cy="1226652"/>
          </a:xfrm>
          <a:prstGeom prst="rect">
            <a:avLst/>
          </a:prstGeom>
          <a:noFill/>
          <a:ln>
            <a:noFill/>
          </a:ln>
        </p:spPr>
      </p:pic>
      <p:sp>
        <p:nvSpPr>
          <p:cNvPr id="1771" name="Google Shape;1771;p161"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7" name="Google Shape;1777;p165"/>
          <p:cNvSpPr txBox="1">
            <a:spLocks noGrp="1"/>
          </p:cNvSpPr>
          <p:nvPr>
            <p:ph type="title"/>
          </p:nvPr>
        </p:nvSpPr>
        <p:spPr>
          <a:xfrm>
            <a:off x="457200" y="510391"/>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What are two types of earth’s energy resources? </a:t>
            </a:r>
            <a:endParaRPr/>
          </a:p>
        </p:txBody>
      </p:sp>
      <p:sp>
        <p:nvSpPr>
          <p:cNvPr id="1778" name="Google Shape;1778;p165" descr="Questions"/>
          <p:cNvSpPr/>
          <p:nvPr/>
        </p:nvSpPr>
        <p:spPr>
          <a:xfrm>
            <a:off x="0" y="164891"/>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779" name="Google Shape;1779;p165" descr="geothermal.jpg"/>
          <p:cNvPicPr preferRelativeResize="0">
            <a:picLocks noGrp="1"/>
          </p:cNvPicPr>
          <p:nvPr>
            <p:ph type="body" idx="1"/>
          </p:nvPr>
        </p:nvPicPr>
        <p:blipFill rotWithShape="1">
          <a:blip r:embed="rId4">
            <a:alphaModFix/>
          </a:blip>
          <a:srcRect l="-10686" r="-10686"/>
          <a:stretch/>
        </p:blipFill>
        <p:spPr>
          <a:xfrm>
            <a:off x="5324" y="2551410"/>
            <a:ext cx="4501500" cy="3379800"/>
          </a:xfrm>
          <a:prstGeom prst="rect">
            <a:avLst/>
          </a:prstGeom>
          <a:noFill/>
          <a:ln w="9525" cap="flat" cmpd="sng">
            <a:solidFill>
              <a:schemeClr val="lt1"/>
            </a:solidFill>
            <a:prstDash val="solid"/>
            <a:round/>
            <a:headEnd type="none" w="sm" len="sm"/>
            <a:tailEnd type="none" w="sm" len="sm"/>
          </a:ln>
        </p:spPr>
      </p:pic>
      <p:pic>
        <p:nvPicPr>
          <p:cNvPr id="1780" name="Google Shape;1780;p165" descr="naturalgas.jpg"/>
          <p:cNvPicPr preferRelativeResize="0"/>
          <p:nvPr/>
        </p:nvPicPr>
        <p:blipFill rotWithShape="1">
          <a:blip r:embed="rId5">
            <a:alphaModFix/>
          </a:blip>
          <a:srcRect l="-10572" r="-10572"/>
          <a:stretch/>
        </p:blipFill>
        <p:spPr>
          <a:xfrm>
            <a:off x="4588575" y="2473699"/>
            <a:ext cx="4501500" cy="3535225"/>
          </a:xfrm>
          <a:prstGeom prst="rect">
            <a:avLst/>
          </a:prstGeom>
          <a:noFill/>
          <a:ln>
            <a:noFill/>
          </a:ln>
        </p:spPr>
      </p:pic>
      <p:pic>
        <p:nvPicPr>
          <p:cNvPr id="1781" name="Google Shape;1781;p165"/>
          <p:cNvPicPr preferRelativeResize="0"/>
          <p:nvPr/>
        </p:nvPicPr>
        <p:blipFill>
          <a:blip r:embed="rId6">
            <a:alphaModFix/>
          </a:blip>
          <a:stretch>
            <a:fillRect/>
          </a:stretch>
        </p:blipFill>
        <p:spPr>
          <a:xfrm>
            <a:off x="92551" y="1805803"/>
            <a:ext cx="4327050" cy="4871022"/>
          </a:xfrm>
          <a:prstGeom prst="rect">
            <a:avLst/>
          </a:prstGeom>
          <a:noFill/>
          <a:ln>
            <a:noFill/>
          </a:ln>
        </p:spPr>
      </p:pic>
      <p:pic>
        <p:nvPicPr>
          <p:cNvPr id="1782" name="Google Shape;1782;p165"/>
          <p:cNvPicPr preferRelativeResize="0"/>
          <p:nvPr/>
        </p:nvPicPr>
        <p:blipFill>
          <a:blip r:embed="rId6">
            <a:alphaModFix/>
          </a:blip>
          <a:stretch>
            <a:fillRect/>
          </a:stretch>
        </p:blipFill>
        <p:spPr>
          <a:xfrm>
            <a:off x="4675801" y="1805803"/>
            <a:ext cx="4327050" cy="4871022"/>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787"/>
        <p:cNvGrpSpPr/>
        <p:nvPr/>
      </p:nvGrpSpPr>
      <p:grpSpPr>
        <a:xfrm>
          <a:off x="0" y="0"/>
          <a:ext cx="0" cy="0"/>
          <a:chOff x="0" y="0"/>
          <a:chExt cx="0" cy="0"/>
        </a:xfrm>
      </p:grpSpPr>
      <p:sp>
        <p:nvSpPr>
          <p:cNvPr id="1788" name="Google Shape;1788;p166"/>
          <p:cNvSpPr txBox="1">
            <a:spLocks noGrp="1"/>
          </p:cNvSpPr>
          <p:nvPr>
            <p:ph type="title"/>
          </p:nvPr>
        </p:nvSpPr>
        <p:spPr>
          <a:xfrm>
            <a:off x="457200" y="48078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efficiency?</a:t>
            </a:r>
            <a:endParaRPr/>
          </a:p>
        </p:txBody>
      </p:sp>
      <p:pic>
        <p:nvPicPr>
          <p:cNvPr id="1789" name="Google Shape;1789;p166" descr="effeciency.jpg"/>
          <p:cNvPicPr preferRelativeResize="0">
            <a:picLocks noGrp="1"/>
          </p:cNvPicPr>
          <p:nvPr>
            <p:ph type="body" idx="1"/>
          </p:nvPr>
        </p:nvPicPr>
        <p:blipFill rotWithShape="1">
          <a:blip r:embed="rId3">
            <a:alphaModFix/>
          </a:blip>
          <a:srcRect l="-3526" r="-3524"/>
          <a:stretch/>
        </p:blipFill>
        <p:spPr>
          <a:xfrm>
            <a:off x="457200" y="2023540"/>
            <a:ext cx="8229600" cy="4525963"/>
          </a:xfrm>
          <a:prstGeom prst="rect">
            <a:avLst/>
          </a:prstGeom>
          <a:noFill/>
          <a:ln w="9525" cap="flat" cmpd="sng">
            <a:solidFill>
              <a:schemeClr val="lt1"/>
            </a:solidFill>
            <a:prstDash val="solid"/>
            <a:round/>
            <a:headEnd type="none" w="sm" len="sm"/>
            <a:tailEnd type="none" w="sm" len="sm"/>
          </a:ln>
        </p:spPr>
      </p:pic>
      <p:sp>
        <p:nvSpPr>
          <p:cNvPr id="1790" name="Google Shape;1790;p16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795"/>
        <p:cNvGrpSpPr/>
        <p:nvPr/>
      </p:nvGrpSpPr>
      <p:grpSpPr>
        <a:xfrm>
          <a:off x="0" y="0"/>
          <a:ext cx="0" cy="0"/>
          <a:chOff x="0" y="0"/>
          <a:chExt cx="0" cy="0"/>
        </a:xfrm>
      </p:grpSpPr>
      <p:pic>
        <p:nvPicPr>
          <p:cNvPr id="1796" name="Google Shape;1796;p167" descr="100.jpg"/>
          <p:cNvPicPr preferRelativeResize="0">
            <a:picLocks noGrp="1"/>
          </p:cNvPicPr>
          <p:nvPr>
            <p:ph type="body" idx="1"/>
          </p:nvPr>
        </p:nvPicPr>
        <p:blipFill rotWithShape="1">
          <a:blip r:embed="rId3">
            <a:alphaModFix/>
          </a:blip>
          <a:srcRect l="-34825" r="-34824"/>
          <a:stretch/>
        </p:blipFill>
        <p:spPr>
          <a:xfrm>
            <a:off x="344180" y="2028900"/>
            <a:ext cx="8229600" cy="4829100"/>
          </a:xfrm>
          <a:prstGeom prst="rect">
            <a:avLst/>
          </a:prstGeom>
          <a:noFill/>
          <a:ln w="9525" cap="flat" cmpd="sng">
            <a:solidFill>
              <a:schemeClr val="lt1"/>
            </a:solidFill>
            <a:prstDash val="solid"/>
            <a:round/>
            <a:headEnd type="none" w="sm" len="sm"/>
            <a:tailEnd type="none" w="sm" len="sm"/>
          </a:ln>
        </p:spPr>
      </p:pic>
      <p:sp>
        <p:nvSpPr>
          <p:cNvPr id="1797" name="Google Shape;1797;p167"/>
          <p:cNvSpPr txBox="1">
            <a:spLocks noGrp="1"/>
          </p:cNvSpPr>
          <p:nvPr>
            <p:ph type="title"/>
          </p:nvPr>
        </p:nvSpPr>
        <p:spPr>
          <a:xfrm>
            <a:off x="457196" y="849542"/>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dirty="0"/>
              <a:t>What does it mean if something has 100% efficiency?</a:t>
            </a:r>
            <a:endParaRPr dirty="0"/>
          </a:p>
        </p:txBody>
      </p:sp>
      <p:sp>
        <p:nvSpPr>
          <p:cNvPr id="1798" name="Google Shape;1798;p16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803"/>
        <p:cNvGrpSpPr/>
        <p:nvPr/>
      </p:nvGrpSpPr>
      <p:grpSpPr>
        <a:xfrm>
          <a:off x="0" y="0"/>
          <a:ext cx="0" cy="0"/>
          <a:chOff x="0" y="0"/>
          <a:chExt cx="0" cy="0"/>
        </a:xfrm>
      </p:grpSpPr>
      <p:sp>
        <p:nvSpPr>
          <p:cNvPr id="1804" name="Google Shape;1804;p168"/>
          <p:cNvSpPr txBox="1">
            <a:spLocks noGrp="1"/>
          </p:cNvSpPr>
          <p:nvPr>
            <p:ph type="title"/>
          </p:nvPr>
        </p:nvSpPr>
        <p:spPr>
          <a:xfrm>
            <a:off x="457210" y="118638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What is the equation for efficiency?</a:t>
            </a:r>
            <a:endParaRPr b="1">
              <a:solidFill>
                <a:srgbClr val="FF0000"/>
              </a:solidFill>
            </a:endParaRPr>
          </a:p>
        </p:txBody>
      </p:sp>
      <p:sp>
        <p:nvSpPr>
          <p:cNvPr id="1805" name="Google Shape;1805;p168" descr="Questions"/>
          <p:cNvSpPr/>
          <p:nvPr/>
        </p:nvSpPr>
        <p:spPr>
          <a:xfrm>
            <a:off x="0" y="164891"/>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06" name="Google Shape;1806;p168"/>
          <p:cNvSpPr txBox="1">
            <a:spLocks noGrp="1"/>
          </p:cNvSpPr>
          <p:nvPr>
            <p:ph type="body" idx="1"/>
          </p:nvPr>
        </p:nvSpPr>
        <p:spPr>
          <a:xfrm>
            <a:off x="0" y="3783698"/>
            <a:ext cx="8686800" cy="5400489"/>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4400"/>
              <a:buNone/>
            </a:pPr>
            <a:r>
              <a:rPr lang="en-US" sz="4400"/>
              <a:t>Efficiency = </a:t>
            </a:r>
            <a:r>
              <a:rPr lang="en-US" sz="4800">
                <a:solidFill>
                  <a:srgbClr val="FF0000"/>
                </a:solidFill>
              </a:rPr>
              <a:t>?</a:t>
            </a:r>
            <a:endParaRPr sz="4400">
              <a:solidFill>
                <a:srgbClr val="FF0000"/>
              </a:solidFill>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811"/>
        <p:cNvGrpSpPr/>
        <p:nvPr/>
      </p:nvGrpSpPr>
      <p:grpSpPr>
        <a:xfrm>
          <a:off x="0" y="0"/>
          <a:ext cx="0" cy="0"/>
          <a:chOff x="0" y="0"/>
          <a:chExt cx="0" cy="0"/>
        </a:xfrm>
      </p:grpSpPr>
      <p:sp>
        <p:nvSpPr>
          <p:cNvPr id="1812" name="Google Shape;1812;p169"/>
          <p:cNvSpPr txBox="1">
            <a:spLocks noGrp="1"/>
          </p:cNvSpPr>
          <p:nvPr>
            <p:ph type="title"/>
          </p:nvPr>
        </p:nvSpPr>
        <p:spPr>
          <a:xfrm>
            <a:off x="457200" y="820806"/>
            <a:ext cx="8229600" cy="2579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dirty="0"/>
              <a:t>If you have the potential to create 10 J of energy but you only produce 8 J of energy, what is your efficiency? </a:t>
            </a:r>
            <a:r>
              <a:rPr lang="en-US" b="1" dirty="0">
                <a:solidFill>
                  <a:srgbClr val="FF0000"/>
                </a:solidFill>
              </a:rPr>
              <a:t>(Show your work)</a:t>
            </a:r>
            <a:endParaRPr dirty="0"/>
          </a:p>
        </p:txBody>
      </p:sp>
      <p:sp>
        <p:nvSpPr>
          <p:cNvPr id="1813" name="Google Shape;1813;p169" descr="Questions"/>
          <p:cNvSpPr/>
          <p:nvPr/>
        </p:nvSpPr>
        <p:spPr>
          <a:xfrm>
            <a:off x="0" y="164891"/>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14" name="Google Shape;1814;p169"/>
          <p:cNvSpPr txBox="1">
            <a:spLocks noGrp="1"/>
          </p:cNvSpPr>
          <p:nvPr>
            <p:ph type="body" idx="1"/>
          </p:nvPr>
        </p:nvSpPr>
        <p:spPr>
          <a:xfrm>
            <a:off x="0" y="3783698"/>
            <a:ext cx="8686800" cy="5400489"/>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4400"/>
              <a:buNone/>
            </a:pPr>
            <a:r>
              <a:rPr lang="en-US" sz="4400"/>
              <a:t>Efficiency = </a:t>
            </a:r>
            <a:r>
              <a:rPr lang="en-US" sz="4800">
                <a:solidFill>
                  <a:srgbClr val="FF0000"/>
                </a:solidFill>
              </a:rPr>
              <a:t>?</a:t>
            </a:r>
            <a:endParaRPr sz="4400">
              <a:solidFill>
                <a:srgbClr val="FF0000"/>
              </a:solidFill>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sp>
        <p:nvSpPr>
          <p:cNvPr id="1820" name="Google Shape;1820;p170"/>
          <p:cNvSpPr txBox="1"/>
          <p:nvPr/>
        </p:nvSpPr>
        <p:spPr>
          <a:xfrm>
            <a:off x="2585397" y="372006"/>
            <a:ext cx="39732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5400"/>
              <a:buFont typeface="Calibri"/>
              <a:buNone/>
            </a:pPr>
            <a:r>
              <a:rPr lang="en-US" sz="5400" b="0" i="0" u="none" strike="noStrike" cap="none">
                <a:solidFill>
                  <a:srgbClr val="FF0000"/>
                </a:solidFill>
                <a:latin typeface="Calibri"/>
                <a:ea typeface="Calibri"/>
                <a:cs typeface="Calibri"/>
                <a:sym typeface="Calibri"/>
              </a:rPr>
              <a:t>Remember!!!</a:t>
            </a:r>
            <a:endParaRPr sz="1800" b="0" i="0" u="none" strike="noStrike" cap="none">
              <a:solidFill>
                <a:schemeClr val="dk1"/>
              </a:solidFill>
              <a:latin typeface="Calibri"/>
              <a:ea typeface="Calibri"/>
              <a:cs typeface="Calibri"/>
              <a:sym typeface="Calibri"/>
            </a:endParaRPr>
          </a:p>
        </p:txBody>
      </p:sp>
      <p:sp>
        <p:nvSpPr>
          <p:cNvPr id="1821" name="Google Shape;1821;p170"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826"/>
        <p:cNvGrpSpPr/>
        <p:nvPr/>
      </p:nvGrpSpPr>
      <p:grpSpPr>
        <a:xfrm>
          <a:off x="0" y="0"/>
          <a:ext cx="0" cy="0"/>
          <a:chOff x="0" y="0"/>
          <a:chExt cx="0" cy="0"/>
        </a:xfrm>
      </p:grpSpPr>
      <p:sp>
        <p:nvSpPr>
          <p:cNvPr id="1827" name="Google Shape;1827;p171"/>
          <p:cNvSpPr txBox="1">
            <a:spLocks noGrp="1"/>
          </p:cNvSpPr>
          <p:nvPr>
            <p:ph type="title"/>
          </p:nvPr>
        </p:nvSpPr>
        <p:spPr>
          <a:xfrm>
            <a:off x="457200" y="1"/>
            <a:ext cx="8229600" cy="1888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ct val="100000"/>
              <a:buFont typeface="Calibri"/>
              <a:buNone/>
            </a:pPr>
            <a:r>
              <a:rPr lang="en-US" sz="3200" b="1" u="sng" dirty="0"/>
              <a:t>Efficiency: </a:t>
            </a:r>
            <a:r>
              <a:rPr lang="en-US" sz="3200" dirty="0"/>
              <a:t>the amount of usable energy compared to potential total energy</a:t>
            </a:r>
            <a:endParaRPr sz="3200" dirty="0"/>
          </a:p>
        </p:txBody>
      </p:sp>
      <p:pic>
        <p:nvPicPr>
          <p:cNvPr id="1828" name="Google Shape;1828;p171" descr="effeciency.jpg"/>
          <p:cNvPicPr preferRelativeResize="0">
            <a:picLocks noGrp="1"/>
          </p:cNvPicPr>
          <p:nvPr>
            <p:ph type="body" idx="1"/>
          </p:nvPr>
        </p:nvPicPr>
        <p:blipFill rotWithShape="1">
          <a:blip r:embed="rId3">
            <a:alphaModFix/>
          </a:blip>
          <a:srcRect l="-3526" r="-3524"/>
          <a:stretch/>
        </p:blipFill>
        <p:spPr>
          <a:xfrm>
            <a:off x="457200" y="2023540"/>
            <a:ext cx="8229600" cy="4525963"/>
          </a:xfrm>
          <a:prstGeom prst="rect">
            <a:avLst/>
          </a:prstGeom>
          <a:noFill/>
          <a:ln w="9525" cap="flat" cmpd="sng">
            <a:solidFill>
              <a:schemeClr val="lt1"/>
            </a:solidFill>
            <a:prstDash val="solid"/>
            <a:round/>
            <a:headEnd type="none" w="sm" len="sm"/>
            <a:tailEnd type="none" w="sm" len="sm"/>
          </a:ln>
        </p:spPr>
      </p:pic>
      <p:sp>
        <p:nvSpPr>
          <p:cNvPr id="1829" name="Google Shape;1829;p171"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834"/>
        <p:cNvGrpSpPr/>
        <p:nvPr/>
      </p:nvGrpSpPr>
      <p:grpSpPr>
        <a:xfrm>
          <a:off x="0" y="0"/>
          <a:ext cx="0" cy="0"/>
          <a:chOff x="0" y="0"/>
          <a:chExt cx="0" cy="0"/>
        </a:xfrm>
      </p:grpSpPr>
      <p:sp>
        <p:nvSpPr>
          <p:cNvPr id="1835" name="Google Shape;1835;p172"/>
          <p:cNvSpPr txBox="1"/>
          <p:nvPr/>
        </p:nvSpPr>
        <p:spPr>
          <a:xfrm>
            <a:off x="1758150" y="363106"/>
            <a:ext cx="56277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C000"/>
              </a:buClr>
              <a:buSzPts val="5600"/>
              <a:buFont typeface="Calibri"/>
              <a:buNone/>
            </a:pPr>
            <a:r>
              <a:rPr lang="en-US" sz="5600" b="0" i="0" u="none" strike="noStrike" cap="none" dirty="0">
                <a:solidFill>
                  <a:srgbClr val="FFC000"/>
                </a:solidFill>
                <a:latin typeface="Calibri"/>
                <a:ea typeface="Calibri"/>
                <a:cs typeface="Calibri"/>
                <a:sym typeface="Calibri"/>
              </a:rPr>
              <a:t>Simulation Activity</a:t>
            </a:r>
            <a:endParaRPr sz="1800" b="0" i="0" u="none" strike="noStrike" cap="none" dirty="0">
              <a:solidFill>
                <a:schemeClr val="dk1"/>
              </a:solidFill>
              <a:latin typeface="Calibri"/>
              <a:ea typeface="Calibri"/>
              <a:cs typeface="Calibri"/>
              <a:sym typeface="Calibri"/>
            </a:endParaRPr>
          </a:p>
        </p:txBody>
      </p:sp>
      <p:sp>
        <p:nvSpPr>
          <p:cNvPr id="1836" name="Google Shape;1836;p172"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37" name="Google Shape;1837;p172"/>
          <p:cNvSpPr txBox="1"/>
          <p:nvPr/>
        </p:nvSpPr>
        <p:spPr>
          <a:xfrm>
            <a:off x="2142000" y="1695344"/>
            <a:ext cx="4860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Energy Efficiency</a:t>
            </a:r>
            <a:endParaRPr sz="3600">
              <a:solidFill>
                <a:schemeClr val="dk1"/>
              </a:solidFill>
              <a:latin typeface="Calibri"/>
              <a:ea typeface="Calibri"/>
              <a:cs typeface="Calibri"/>
              <a:sym typeface="Calibri"/>
            </a:endParaRPr>
          </a:p>
        </p:txBody>
      </p:sp>
      <p:sp>
        <p:nvSpPr>
          <p:cNvPr id="1838" name="Google Shape;1838;p172"/>
          <p:cNvSpPr txBox="1"/>
          <p:nvPr/>
        </p:nvSpPr>
        <p:spPr>
          <a:xfrm>
            <a:off x="779600" y="3109425"/>
            <a:ext cx="3224700" cy="3010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sz="1800" i="1">
                <a:solidFill>
                  <a:schemeClr val="dk1"/>
                </a:solidFill>
                <a:latin typeface="Calibri"/>
                <a:ea typeface="Calibri"/>
                <a:cs typeface="Calibri"/>
                <a:sym typeface="Calibri"/>
              </a:rPr>
              <a:t>Students explore data from the Energy Information Administration (EIA) on electricity flows and electricity consumption in the United States. Using the data, students propose how electricity generation and use can be made more efficient.</a:t>
            </a:r>
            <a:endParaRPr sz="1800" i="1">
              <a:solidFill>
                <a:schemeClr val="dk1"/>
              </a:solidFill>
              <a:latin typeface="Calibri"/>
              <a:ea typeface="Calibri"/>
              <a:cs typeface="Calibri"/>
              <a:sym typeface="Calibri"/>
            </a:endParaRPr>
          </a:p>
        </p:txBody>
      </p:sp>
      <p:pic>
        <p:nvPicPr>
          <p:cNvPr id="1839" name="Google Shape;1839;p172"/>
          <p:cNvPicPr preferRelativeResize="0"/>
          <p:nvPr/>
        </p:nvPicPr>
        <p:blipFill>
          <a:blip r:embed="rId5">
            <a:alphaModFix/>
          </a:blip>
          <a:stretch>
            <a:fillRect/>
          </a:stretch>
        </p:blipFill>
        <p:spPr>
          <a:xfrm>
            <a:off x="4275400" y="2555344"/>
            <a:ext cx="3836048" cy="411895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9"/>
          <p:cNvSpPr txBox="1"/>
          <p:nvPr/>
        </p:nvSpPr>
        <p:spPr>
          <a:xfrm>
            <a:off x="869850" y="590850"/>
            <a:ext cx="7404300" cy="139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Give an example of how we use natural resources. </a:t>
            </a:r>
            <a:endParaRPr sz="1400" b="0" i="0" u="none" strike="noStrike" cap="none">
              <a:solidFill>
                <a:srgbClr val="000000"/>
              </a:solidFill>
              <a:latin typeface="Arial"/>
              <a:ea typeface="Arial"/>
              <a:cs typeface="Arial"/>
              <a:sym typeface="Arial"/>
            </a:endParaRPr>
          </a:p>
        </p:txBody>
      </p:sp>
      <p:pic>
        <p:nvPicPr>
          <p:cNvPr id="268" name="Google Shape;268;p19" descr="Humans.jpg"/>
          <p:cNvPicPr preferRelativeResize="0"/>
          <p:nvPr/>
        </p:nvPicPr>
        <p:blipFill rotWithShape="1">
          <a:blip r:embed="rId3">
            <a:alphaModFix/>
          </a:blip>
          <a:srcRect/>
          <a:stretch/>
        </p:blipFill>
        <p:spPr>
          <a:xfrm>
            <a:off x="5373082" y="2672587"/>
            <a:ext cx="3687478" cy="3195088"/>
          </a:xfrm>
          <a:prstGeom prst="rect">
            <a:avLst/>
          </a:prstGeom>
          <a:noFill/>
          <a:ln>
            <a:noFill/>
          </a:ln>
        </p:spPr>
      </p:pic>
      <p:pic>
        <p:nvPicPr>
          <p:cNvPr id="269" name="Google Shape;269;p19" descr="Nature.jpg"/>
          <p:cNvPicPr preferRelativeResize="0"/>
          <p:nvPr/>
        </p:nvPicPr>
        <p:blipFill rotWithShape="1">
          <a:blip r:embed="rId4">
            <a:alphaModFix/>
          </a:blip>
          <a:srcRect/>
          <a:stretch/>
        </p:blipFill>
        <p:spPr>
          <a:xfrm>
            <a:off x="212120" y="2672587"/>
            <a:ext cx="4147229" cy="3195088"/>
          </a:xfrm>
          <a:prstGeom prst="rect">
            <a:avLst/>
          </a:prstGeom>
          <a:noFill/>
          <a:ln>
            <a:noFill/>
          </a:ln>
        </p:spPr>
      </p:pic>
      <p:cxnSp>
        <p:nvCxnSpPr>
          <p:cNvPr id="270" name="Google Shape;270;p19"/>
          <p:cNvCxnSpPr/>
          <p:nvPr/>
        </p:nvCxnSpPr>
        <p:spPr>
          <a:xfrm>
            <a:off x="4508205" y="4270131"/>
            <a:ext cx="672402" cy="0"/>
          </a:xfrm>
          <a:prstGeom prst="straightConnector1">
            <a:avLst/>
          </a:prstGeom>
          <a:noFill/>
          <a:ln w="98425"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271" name="Google Shape;271;p19"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844"/>
        <p:cNvGrpSpPr/>
        <p:nvPr/>
      </p:nvGrpSpPr>
      <p:grpSpPr>
        <a:xfrm>
          <a:off x="0" y="0"/>
          <a:ext cx="0" cy="0"/>
          <a:chOff x="0" y="0"/>
          <a:chExt cx="0" cy="0"/>
        </a:xfrm>
      </p:grpSpPr>
      <p:sp>
        <p:nvSpPr>
          <p:cNvPr id="1845" name="Google Shape;1845;p17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46" name="Google Shape;1846;p173"/>
          <p:cNvSpPr txBox="1"/>
          <p:nvPr/>
        </p:nvSpPr>
        <p:spPr>
          <a:xfrm>
            <a:off x="616338" y="166451"/>
            <a:ext cx="79113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000"/>
              <a:buFont typeface="Calibri"/>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Compare and Contrast two types of Earth’s energy resources and explain why knowing how to determine efficiency is important.</a:t>
            </a:r>
            <a:endParaRPr sz="1800" b="0" i="0" u="none" strike="noStrike" cap="none">
              <a:solidFill>
                <a:schemeClr val="dk1"/>
              </a:solidFill>
              <a:latin typeface="Calibri"/>
              <a:ea typeface="Calibri"/>
              <a:cs typeface="Calibri"/>
              <a:sym typeface="Calibri"/>
            </a:endParaRPr>
          </a:p>
        </p:txBody>
      </p:sp>
      <p:pic>
        <p:nvPicPr>
          <p:cNvPr id="1847" name="Google Shape;1847;p173" descr="geothermal.jpg"/>
          <p:cNvPicPr preferRelativeResize="0"/>
          <p:nvPr/>
        </p:nvPicPr>
        <p:blipFill rotWithShape="1">
          <a:blip r:embed="rId4">
            <a:alphaModFix/>
          </a:blip>
          <a:srcRect l="-10686" r="-10686"/>
          <a:stretch/>
        </p:blipFill>
        <p:spPr>
          <a:xfrm>
            <a:off x="-202018" y="2435589"/>
            <a:ext cx="5029200" cy="2878677"/>
          </a:xfrm>
          <a:prstGeom prst="rect">
            <a:avLst/>
          </a:prstGeom>
          <a:noFill/>
          <a:ln>
            <a:noFill/>
          </a:ln>
        </p:spPr>
      </p:pic>
      <p:pic>
        <p:nvPicPr>
          <p:cNvPr id="1848" name="Google Shape;1848;p173" descr="naturalgas.jpg"/>
          <p:cNvPicPr preferRelativeResize="0"/>
          <p:nvPr/>
        </p:nvPicPr>
        <p:blipFill rotWithShape="1">
          <a:blip r:embed="rId5">
            <a:alphaModFix/>
          </a:blip>
          <a:srcRect l="-10572" r="-10572"/>
          <a:stretch/>
        </p:blipFill>
        <p:spPr>
          <a:xfrm>
            <a:off x="4572000" y="2435589"/>
            <a:ext cx="4763386" cy="2878677"/>
          </a:xfrm>
          <a:prstGeom prst="rect">
            <a:avLst/>
          </a:prstGeom>
          <a:noFill/>
          <a:ln>
            <a:noFill/>
          </a:ln>
        </p:spPr>
      </p:pic>
      <p:sp>
        <p:nvSpPr>
          <p:cNvPr id="1849" name="Google Shape;1849;p173"/>
          <p:cNvSpPr/>
          <p:nvPr/>
        </p:nvSpPr>
        <p:spPr>
          <a:xfrm>
            <a:off x="301659" y="5643921"/>
            <a:ext cx="85407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FF0000"/>
                </a:solidFill>
                <a:latin typeface="Calibri"/>
                <a:ea typeface="Calibri"/>
                <a:cs typeface="Calibri"/>
                <a:sym typeface="Calibri"/>
              </a:rPr>
              <a:t>Efficiency</a:t>
            </a:r>
            <a:r>
              <a:rPr lang="en-US" sz="4400" b="0" i="0" u="none" strike="noStrike" cap="none">
                <a:solidFill>
                  <a:schemeClr val="dk1"/>
                </a:solidFill>
                <a:latin typeface="Calibri"/>
                <a:ea typeface="Calibri"/>
                <a:cs typeface="Calibri"/>
                <a:sym typeface="Calibri"/>
              </a:rPr>
              <a:t> = Actual/Expected x 100%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854"/>
        <p:cNvGrpSpPr/>
        <p:nvPr/>
      </p:nvGrpSpPr>
      <p:grpSpPr>
        <a:xfrm>
          <a:off x="0" y="0"/>
          <a:ext cx="0" cy="0"/>
          <a:chOff x="0" y="0"/>
          <a:chExt cx="0" cy="0"/>
        </a:xfrm>
      </p:grpSpPr>
      <p:pic>
        <p:nvPicPr>
          <p:cNvPr id="1855" name="Google Shape;1855;p174"/>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4000"/>
              <a:buFont typeface="Calibri"/>
              <a:buNone/>
            </a:pPr>
            <a:r>
              <a:rPr lang="en-US" sz="40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20" name="Google Shape;120;p2"/>
          <p:cNvSpPr/>
          <p:nvPr/>
        </p:nvSpPr>
        <p:spPr>
          <a:xfrm>
            <a:off x="828743" y="620512"/>
            <a:ext cx="74865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5400"/>
              <a:buFont typeface="Calibri"/>
              <a:buNone/>
            </a:pPr>
            <a:r>
              <a:rPr lang="en-US" sz="5400" b="0" i="0" u="none" strike="noStrike" cap="none">
                <a:solidFill>
                  <a:schemeClr val="dk1"/>
                </a:solidFill>
                <a:latin typeface="Calibri"/>
                <a:ea typeface="Calibri"/>
                <a:cs typeface="Calibri"/>
                <a:sym typeface="Calibri"/>
              </a:rPr>
              <a:t>Earth’s Energy Resources</a:t>
            </a:r>
            <a:endParaRPr sz="1800" b="0" i="0" u="none" strike="noStrike" cap="none">
              <a:solidFill>
                <a:schemeClr val="dk1"/>
              </a:solidFill>
              <a:latin typeface="Calibri"/>
              <a:ea typeface="Calibri"/>
              <a:cs typeface="Calibri"/>
              <a:sym typeface="Calibri"/>
            </a:endParaRPr>
          </a:p>
        </p:txBody>
      </p:sp>
      <p:sp>
        <p:nvSpPr>
          <p:cNvPr id="121" name="Google Shape;121;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22" name="Google Shape;122;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Intro</a:t>
            </a:r>
            <a:endParaRPr sz="1800" b="0" i="0" u="none" strike="noStrike" cap="none">
              <a:solidFill>
                <a:schemeClr val="dk1"/>
              </a:solidFill>
              <a:latin typeface="Calibri"/>
              <a:ea typeface="Calibri"/>
              <a:cs typeface="Calibri"/>
              <a:sym typeface="Calibri"/>
            </a:endParaRPr>
          </a:p>
        </p:txBody>
      </p:sp>
      <p:pic>
        <p:nvPicPr>
          <p:cNvPr id="123" name="Google Shape;123;p2" descr="potentiaLENERGY.jpg"/>
          <p:cNvPicPr preferRelativeResize="0"/>
          <p:nvPr/>
        </p:nvPicPr>
        <p:blipFill rotWithShape="1">
          <a:blip r:embed="rId3">
            <a:alphaModFix/>
          </a:blip>
          <a:srcRect l="-9890" r="-9888"/>
          <a:stretch/>
        </p:blipFill>
        <p:spPr>
          <a:xfrm>
            <a:off x="457188" y="1619725"/>
            <a:ext cx="8229600" cy="452596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grpSp>
        <p:nvGrpSpPr>
          <p:cNvPr id="277" name="Google Shape;277;p20"/>
          <p:cNvGrpSpPr/>
          <p:nvPr/>
        </p:nvGrpSpPr>
        <p:grpSpPr>
          <a:xfrm>
            <a:off x="695122" y="2101210"/>
            <a:ext cx="8448878" cy="4414448"/>
            <a:chOff x="402002" y="867833"/>
            <a:chExt cx="8448878" cy="4414448"/>
          </a:xfrm>
        </p:grpSpPr>
        <p:sp>
          <p:nvSpPr>
            <p:cNvPr id="278" name="Google Shape;278;p20"/>
            <p:cNvSpPr txBox="1"/>
            <p:nvPr/>
          </p:nvSpPr>
          <p:spPr>
            <a:xfrm>
              <a:off x="2582333" y="867833"/>
              <a:ext cx="3987038"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Natural Resources</a:t>
              </a:r>
              <a:endParaRPr sz="1400" b="0" i="0" u="none" strike="noStrike" cap="none">
                <a:solidFill>
                  <a:srgbClr val="000000"/>
                </a:solidFill>
                <a:latin typeface="Arial"/>
                <a:ea typeface="Arial"/>
                <a:cs typeface="Arial"/>
                <a:sym typeface="Arial"/>
              </a:endParaRPr>
            </a:p>
          </p:txBody>
        </p:sp>
        <p:cxnSp>
          <p:nvCxnSpPr>
            <p:cNvPr id="279" name="Google Shape;279;p20"/>
            <p:cNvCxnSpPr/>
            <p:nvPr/>
          </p:nvCxnSpPr>
          <p:spPr>
            <a:xfrm flipH="1">
              <a:off x="1651002" y="1575719"/>
              <a:ext cx="2590368" cy="2826947"/>
            </a:xfrm>
            <a:prstGeom prst="straightConnector1">
              <a:avLst/>
            </a:prstGeom>
            <a:noFill/>
            <a:ln w="25400" cap="flat" cmpd="sng">
              <a:solidFill>
                <a:srgbClr val="FF0000"/>
              </a:solidFill>
              <a:prstDash val="solid"/>
              <a:round/>
              <a:headEnd type="none" w="sm" len="sm"/>
              <a:tailEnd type="none" w="sm" len="sm"/>
            </a:ln>
            <a:effectLst>
              <a:outerShdw blurRad="39999" dist="20000" dir="5400000" rotWithShape="0">
                <a:srgbClr val="000000">
                  <a:alpha val="36862"/>
                </a:srgbClr>
              </a:outerShdw>
            </a:effectLst>
          </p:spPr>
        </p:cxnSp>
        <p:cxnSp>
          <p:nvCxnSpPr>
            <p:cNvPr id="280" name="Google Shape;280;p20"/>
            <p:cNvCxnSpPr/>
            <p:nvPr/>
          </p:nvCxnSpPr>
          <p:spPr>
            <a:xfrm>
              <a:off x="4241371" y="1575719"/>
              <a:ext cx="2680129" cy="2826947"/>
            </a:xfrm>
            <a:prstGeom prst="straightConnector1">
              <a:avLst/>
            </a:prstGeom>
            <a:noFill/>
            <a:ln w="25400" cap="flat" cmpd="sng">
              <a:solidFill>
                <a:srgbClr val="FF0000"/>
              </a:solidFill>
              <a:prstDash val="solid"/>
              <a:round/>
              <a:headEnd type="none" w="sm" len="sm"/>
              <a:tailEnd type="none" w="sm" len="sm"/>
            </a:ln>
            <a:effectLst>
              <a:outerShdw blurRad="39999" dist="20000" dir="5400000" rotWithShape="0">
                <a:srgbClr val="000000">
                  <a:alpha val="36862"/>
                </a:srgbClr>
              </a:outerShdw>
            </a:effectLst>
          </p:spPr>
        </p:cxnSp>
        <p:sp>
          <p:nvSpPr>
            <p:cNvPr id="281" name="Google Shape;281;p20"/>
            <p:cNvSpPr txBox="1"/>
            <p:nvPr/>
          </p:nvSpPr>
          <p:spPr>
            <a:xfrm>
              <a:off x="402002" y="4574395"/>
              <a:ext cx="2498000"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82" name="Google Shape;282;p20"/>
            <p:cNvSpPr txBox="1"/>
            <p:nvPr/>
          </p:nvSpPr>
          <p:spPr>
            <a:xfrm>
              <a:off x="5581435" y="4521708"/>
              <a:ext cx="3269445"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sp>
        <p:nvSpPr>
          <p:cNvPr id="283" name="Google Shape;283;p20"/>
          <p:cNvSpPr txBox="1"/>
          <p:nvPr/>
        </p:nvSpPr>
        <p:spPr>
          <a:xfrm>
            <a:off x="849542" y="141656"/>
            <a:ext cx="8211018"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What are the two types of natural resources?</a:t>
            </a:r>
            <a:endParaRPr sz="1400" b="0" i="0" u="none" strike="noStrike" cap="none">
              <a:solidFill>
                <a:srgbClr val="000000"/>
              </a:solidFill>
              <a:latin typeface="Arial"/>
              <a:ea typeface="Arial"/>
              <a:cs typeface="Arial"/>
              <a:sym typeface="Arial"/>
            </a:endParaRPr>
          </a:p>
        </p:txBody>
      </p:sp>
      <p:sp>
        <p:nvSpPr>
          <p:cNvPr id="284" name="Google Shape;284;p2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grpSp>
        <p:nvGrpSpPr>
          <p:cNvPr id="290" name="Google Shape;290;p21"/>
          <p:cNvGrpSpPr/>
          <p:nvPr/>
        </p:nvGrpSpPr>
        <p:grpSpPr>
          <a:xfrm>
            <a:off x="733827" y="2313861"/>
            <a:ext cx="7676346" cy="4079276"/>
            <a:chOff x="677166" y="867833"/>
            <a:chExt cx="7676346" cy="4079276"/>
          </a:xfrm>
        </p:grpSpPr>
        <p:sp>
          <p:nvSpPr>
            <p:cNvPr id="291" name="Google Shape;291;p21"/>
            <p:cNvSpPr txBox="1"/>
            <p:nvPr/>
          </p:nvSpPr>
          <p:spPr>
            <a:xfrm>
              <a:off x="2582333" y="867833"/>
              <a:ext cx="3987038"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000"/>
                <a:buFont typeface="Calibri"/>
                <a:buNone/>
              </a:pPr>
              <a:r>
                <a:rPr lang="en-US" sz="4000" b="0" i="0" u="none" strike="noStrike" cap="none">
                  <a:solidFill>
                    <a:srgbClr val="FF0000"/>
                  </a:solidFill>
                  <a:latin typeface="Calibri"/>
                  <a:ea typeface="Calibri"/>
                  <a:cs typeface="Calibri"/>
                  <a:sym typeface="Calibri"/>
                </a:rPr>
                <a:t>Natural Resources</a:t>
              </a:r>
              <a:endParaRPr sz="1400" b="0" i="0" u="none" strike="noStrike" cap="none">
                <a:solidFill>
                  <a:srgbClr val="000000"/>
                </a:solidFill>
                <a:latin typeface="Arial"/>
                <a:ea typeface="Arial"/>
                <a:cs typeface="Arial"/>
                <a:sym typeface="Arial"/>
              </a:endParaRPr>
            </a:p>
          </p:txBody>
        </p:sp>
        <p:cxnSp>
          <p:nvCxnSpPr>
            <p:cNvPr id="292" name="Google Shape;292;p21"/>
            <p:cNvCxnSpPr/>
            <p:nvPr/>
          </p:nvCxnSpPr>
          <p:spPr>
            <a:xfrm flipH="1">
              <a:off x="1651002" y="1575719"/>
              <a:ext cx="2590368" cy="2826947"/>
            </a:xfrm>
            <a:prstGeom prst="straightConnector1">
              <a:avLst/>
            </a:prstGeom>
            <a:noFill/>
            <a:ln w="25400" cap="flat" cmpd="sng">
              <a:solidFill>
                <a:srgbClr val="FF0000"/>
              </a:solidFill>
              <a:prstDash val="solid"/>
              <a:round/>
              <a:headEnd type="none" w="sm" len="sm"/>
              <a:tailEnd type="none" w="sm" len="sm"/>
            </a:ln>
            <a:effectLst>
              <a:outerShdw blurRad="39999" dist="20000" dir="5400000" rotWithShape="0">
                <a:srgbClr val="000000">
                  <a:alpha val="36862"/>
                </a:srgbClr>
              </a:outerShdw>
            </a:effectLst>
          </p:spPr>
        </p:cxnSp>
        <p:cxnSp>
          <p:nvCxnSpPr>
            <p:cNvPr id="293" name="Google Shape;293;p21"/>
            <p:cNvCxnSpPr/>
            <p:nvPr/>
          </p:nvCxnSpPr>
          <p:spPr>
            <a:xfrm>
              <a:off x="4241371" y="1575719"/>
              <a:ext cx="2680129" cy="2826947"/>
            </a:xfrm>
            <a:prstGeom prst="straightConnector1">
              <a:avLst/>
            </a:prstGeom>
            <a:noFill/>
            <a:ln w="25400" cap="flat" cmpd="sng">
              <a:solidFill>
                <a:srgbClr val="FF0000"/>
              </a:solidFill>
              <a:prstDash val="solid"/>
              <a:round/>
              <a:headEnd type="none" w="sm" len="sm"/>
              <a:tailEnd type="none" w="sm" len="sm"/>
            </a:ln>
            <a:effectLst>
              <a:outerShdw blurRad="39999" dist="20000" dir="5400000" rotWithShape="0">
                <a:srgbClr val="000000">
                  <a:alpha val="36862"/>
                </a:srgbClr>
              </a:outerShdw>
            </a:effectLst>
          </p:spPr>
        </p:cxnSp>
        <p:sp>
          <p:nvSpPr>
            <p:cNvPr id="294" name="Google Shape;294;p21"/>
            <p:cNvSpPr txBox="1"/>
            <p:nvPr/>
          </p:nvSpPr>
          <p:spPr>
            <a:xfrm>
              <a:off x="677166" y="4239223"/>
              <a:ext cx="2498000"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Renewable</a:t>
              </a:r>
              <a:endParaRPr sz="1400" b="0" i="0" u="none" strike="noStrike" cap="none">
                <a:solidFill>
                  <a:srgbClr val="000000"/>
                </a:solidFill>
                <a:latin typeface="Arial"/>
                <a:ea typeface="Arial"/>
                <a:cs typeface="Arial"/>
                <a:sym typeface="Arial"/>
              </a:endParaRPr>
            </a:p>
          </p:txBody>
        </p:sp>
        <p:sp>
          <p:nvSpPr>
            <p:cNvPr id="295" name="Google Shape;295;p21"/>
            <p:cNvSpPr txBox="1"/>
            <p:nvPr/>
          </p:nvSpPr>
          <p:spPr>
            <a:xfrm>
              <a:off x="5084067" y="4239223"/>
              <a:ext cx="3269445"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000"/>
                <a:buFont typeface="Calibri"/>
                <a:buNone/>
              </a:pPr>
              <a:r>
                <a:rPr lang="en-US" sz="4000" b="0" i="0" u="none" strike="noStrike" cap="none">
                  <a:solidFill>
                    <a:srgbClr val="FF0000"/>
                  </a:solidFill>
                  <a:latin typeface="Calibri"/>
                  <a:ea typeface="Calibri"/>
                  <a:cs typeface="Calibri"/>
                  <a:sym typeface="Calibri"/>
                </a:rPr>
                <a:t>Nonrenewable</a:t>
              </a:r>
              <a:endParaRPr sz="1400" b="0" i="0" u="none" strike="noStrike" cap="none">
                <a:solidFill>
                  <a:srgbClr val="000000"/>
                </a:solidFill>
                <a:latin typeface="Arial"/>
                <a:ea typeface="Arial"/>
                <a:cs typeface="Arial"/>
                <a:sym typeface="Arial"/>
              </a:endParaRPr>
            </a:p>
          </p:txBody>
        </p:sp>
      </p:grpSp>
      <p:sp>
        <p:nvSpPr>
          <p:cNvPr id="296" name="Google Shape;296;p21"/>
          <p:cNvSpPr txBox="1"/>
          <p:nvPr/>
        </p:nvSpPr>
        <p:spPr>
          <a:xfrm>
            <a:off x="849542" y="270152"/>
            <a:ext cx="8211018"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Can nonrenewable resources be replaced quickly? Explain your answer.</a:t>
            </a:r>
            <a:endParaRPr sz="1400" b="0" i="0" u="none" strike="noStrike" cap="none">
              <a:solidFill>
                <a:srgbClr val="000000"/>
              </a:solidFill>
              <a:latin typeface="Arial"/>
              <a:ea typeface="Arial"/>
              <a:cs typeface="Arial"/>
              <a:sym typeface="Arial"/>
            </a:endParaRPr>
          </a:p>
        </p:txBody>
      </p:sp>
      <p:sp>
        <p:nvSpPr>
          <p:cNvPr id="297" name="Google Shape;297;p2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grpSp>
        <p:nvGrpSpPr>
          <p:cNvPr id="303" name="Google Shape;303;p22"/>
          <p:cNvGrpSpPr/>
          <p:nvPr/>
        </p:nvGrpSpPr>
        <p:grpSpPr>
          <a:xfrm>
            <a:off x="733827" y="2250065"/>
            <a:ext cx="7676345" cy="4079277"/>
            <a:chOff x="677167" y="867833"/>
            <a:chExt cx="7676345" cy="4079277"/>
          </a:xfrm>
        </p:grpSpPr>
        <p:sp>
          <p:nvSpPr>
            <p:cNvPr id="304" name="Google Shape;304;p22"/>
            <p:cNvSpPr txBox="1"/>
            <p:nvPr/>
          </p:nvSpPr>
          <p:spPr>
            <a:xfrm>
              <a:off x="2582333" y="867833"/>
              <a:ext cx="398703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FF0000"/>
                  </a:solidFill>
                  <a:latin typeface="Calibri"/>
                  <a:ea typeface="Calibri"/>
                  <a:cs typeface="Calibri"/>
                  <a:sym typeface="Calibri"/>
                </a:rPr>
                <a:t>Natural Resources</a:t>
              </a:r>
              <a:endParaRPr sz="1400" b="0" i="0" u="none" strike="noStrike" cap="none">
                <a:solidFill>
                  <a:srgbClr val="000000"/>
                </a:solidFill>
                <a:latin typeface="Arial"/>
                <a:ea typeface="Arial"/>
                <a:cs typeface="Arial"/>
                <a:sym typeface="Arial"/>
              </a:endParaRPr>
            </a:p>
          </p:txBody>
        </p:sp>
        <p:cxnSp>
          <p:nvCxnSpPr>
            <p:cNvPr id="305" name="Google Shape;305;p22"/>
            <p:cNvCxnSpPr/>
            <p:nvPr/>
          </p:nvCxnSpPr>
          <p:spPr>
            <a:xfrm flipH="1">
              <a:off x="1651002" y="1575719"/>
              <a:ext cx="2590369" cy="2826948"/>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254"/>
                </a:srgbClr>
              </a:outerShdw>
            </a:effectLst>
          </p:spPr>
        </p:cxnSp>
        <p:cxnSp>
          <p:nvCxnSpPr>
            <p:cNvPr id="306" name="Google Shape;306;p22"/>
            <p:cNvCxnSpPr/>
            <p:nvPr/>
          </p:nvCxnSpPr>
          <p:spPr>
            <a:xfrm>
              <a:off x="4241371" y="1575719"/>
              <a:ext cx="2680129" cy="2826948"/>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254"/>
                </a:srgbClr>
              </a:outerShdw>
            </a:effectLst>
          </p:spPr>
        </p:cxnSp>
        <p:sp>
          <p:nvSpPr>
            <p:cNvPr id="307" name="Google Shape;307;p22"/>
            <p:cNvSpPr txBox="1"/>
            <p:nvPr/>
          </p:nvSpPr>
          <p:spPr>
            <a:xfrm>
              <a:off x="677167" y="4239224"/>
              <a:ext cx="249800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FF0000"/>
                  </a:solidFill>
                  <a:latin typeface="Calibri"/>
                  <a:ea typeface="Calibri"/>
                  <a:cs typeface="Calibri"/>
                  <a:sym typeface="Calibri"/>
                </a:rPr>
                <a:t>Renewable</a:t>
              </a:r>
              <a:endParaRPr sz="1400" b="0" i="0" u="none" strike="noStrike" cap="none">
                <a:solidFill>
                  <a:srgbClr val="000000"/>
                </a:solidFill>
                <a:latin typeface="Arial"/>
                <a:ea typeface="Arial"/>
                <a:cs typeface="Arial"/>
                <a:sym typeface="Arial"/>
              </a:endParaRPr>
            </a:p>
          </p:txBody>
        </p:sp>
        <p:sp>
          <p:nvSpPr>
            <p:cNvPr id="308" name="Google Shape;308;p22"/>
            <p:cNvSpPr txBox="1"/>
            <p:nvPr/>
          </p:nvSpPr>
          <p:spPr>
            <a:xfrm>
              <a:off x="5084067" y="4239224"/>
              <a:ext cx="3269445"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Nonrenewable</a:t>
              </a:r>
              <a:endParaRPr sz="1400" b="0" i="0" u="none" strike="noStrike" cap="none">
                <a:solidFill>
                  <a:srgbClr val="000000"/>
                </a:solidFill>
                <a:latin typeface="Arial"/>
                <a:ea typeface="Arial"/>
                <a:cs typeface="Arial"/>
                <a:sym typeface="Arial"/>
              </a:endParaRPr>
            </a:p>
          </p:txBody>
        </p:sp>
      </p:grpSp>
      <p:sp>
        <p:nvSpPr>
          <p:cNvPr id="309" name="Google Shape;309;p22"/>
          <p:cNvSpPr txBox="1"/>
          <p:nvPr/>
        </p:nvSpPr>
        <p:spPr>
          <a:xfrm>
            <a:off x="849542" y="270152"/>
            <a:ext cx="8211018"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True/False: Renewable resources can’t be replaced quickly. </a:t>
            </a:r>
            <a:endParaRPr sz="1400" b="0" i="0" u="none" strike="noStrike" cap="none">
              <a:solidFill>
                <a:srgbClr val="000000"/>
              </a:solidFill>
              <a:latin typeface="Arial"/>
              <a:ea typeface="Arial"/>
              <a:cs typeface="Arial"/>
              <a:sym typeface="Arial"/>
            </a:endParaRPr>
          </a:p>
        </p:txBody>
      </p:sp>
      <p:sp>
        <p:nvSpPr>
          <p:cNvPr id="310" name="Google Shape;310;p2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grpSp>
        <p:nvGrpSpPr>
          <p:cNvPr id="316" name="Google Shape;316;gdc0424b8e2_0_0"/>
          <p:cNvGrpSpPr/>
          <p:nvPr/>
        </p:nvGrpSpPr>
        <p:grpSpPr>
          <a:xfrm>
            <a:off x="733827" y="2250065"/>
            <a:ext cx="7676300" cy="4079391"/>
            <a:chOff x="677167" y="867833"/>
            <a:chExt cx="7676300" cy="4079391"/>
          </a:xfrm>
        </p:grpSpPr>
        <p:sp>
          <p:nvSpPr>
            <p:cNvPr id="317" name="Google Shape;317;gdc0424b8e2_0_0"/>
            <p:cNvSpPr txBox="1"/>
            <p:nvPr/>
          </p:nvSpPr>
          <p:spPr>
            <a:xfrm>
              <a:off x="2582333" y="867833"/>
              <a:ext cx="39870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FF0000"/>
                  </a:solidFill>
                  <a:latin typeface="Calibri"/>
                  <a:ea typeface="Calibri"/>
                  <a:cs typeface="Calibri"/>
                  <a:sym typeface="Calibri"/>
                </a:rPr>
                <a:t>Natural Resources</a:t>
              </a:r>
              <a:endParaRPr sz="1400" b="0" i="0" u="none" strike="noStrike" cap="none">
                <a:solidFill>
                  <a:srgbClr val="000000"/>
                </a:solidFill>
                <a:latin typeface="Arial"/>
                <a:ea typeface="Arial"/>
                <a:cs typeface="Arial"/>
                <a:sym typeface="Arial"/>
              </a:endParaRPr>
            </a:p>
          </p:txBody>
        </p:sp>
        <p:cxnSp>
          <p:nvCxnSpPr>
            <p:cNvPr id="318" name="Google Shape;318;gdc0424b8e2_0_0"/>
            <p:cNvCxnSpPr/>
            <p:nvPr/>
          </p:nvCxnSpPr>
          <p:spPr>
            <a:xfrm flipH="1">
              <a:off x="1650871" y="1575719"/>
              <a:ext cx="2590500" cy="2826900"/>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cxnSp>
          <p:nvCxnSpPr>
            <p:cNvPr id="319" name="Google Shape;319;gdc0424b8e2_0_0"/>
            <p:cNvCxnSpPr/>
            <p:nvPr/>
          </p:nvCxnSpPr>
          <p:spPr>
            <a:xfrm>
              <a:off x="4241371" y="1575719"/>
              <a:ext cx="2680200" cy="2826900"/>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sp>
          <p:nvSpPr>
            <p:cNvPr id="320" name="Google Shape;320;gdc0424b8e2_0_0"/>
            <p:cNvSpPr txBox="1"/>
            <p:nvPr/>
          </p:nvSpPr>
          <p:spPr>
            <a:xfrm>
              <a:off x="677167" y="4239224"/>
              <a:ext cx="24981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FF0000"/>
                  </a:solidFill>
                  <a:latin typeface="Calibri"/>
                  <a:ea typeface="Calibri"/>
                  <a:cs typeface="Calibri"/>
                  <a:sym typeface="Calibri"/>
                </a:rPr>
                <a:t>Renewable</a:t>
              </a:r>
              <a:endParaRPr sz="1400" b="0" i="0" u="none" strike="noStrike" cap="none">
                <a:solidFill>
                  <a:srgbClr val="000000"/>
                </a:solidFill>
                <a:latin typeface="Arial"/>
                <a:ea typeface="Arial"/>
                <a:cs typeface="Arial"/>
                <a:sym typeface="Arial"/>
              </a:endParaRPr>
            </a:p>
          </p:txBody>
        </p:sp>
        <p:sp>
          <p:nvSpPr>
            <p:cNvPr id="321" name="Google Shape;321;gdc0424b8e2_0_0"/>
            <p:cNvSpPr txBox="1"/>
            <p:nvPr/>
          </p:nvSpPr>
          <p:spPr>
            <a:xfrm>
              <a:off x="5084067" y="4239224"/>
              <a:ext cx="3269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Nonrenewable</a:t>
              </a:r>
              <a:endParaRPr sz="1400" b="0" i="0" u="none" strike="noStrike" cap="none">
                <a:solidFill>
                  <a:srgbClr val="000000"/>
                </a:solidFill>
                <a:latin typeface="Arial"/>
                <a:ea typeface="Arial"/>
                <a:cs typeface="Arial"/>
                <a:sym typeface="Arial"/>
              </a:endParaRPr>
            </a:p>
          </p:txBody>
        </p:sp>
      </p:grpSp>
      <p:sp>
        <p:nvSpPr>
          <p:cNvPr id="322" name="Google Shape;322;gdc0424b8e2_0_0"/>
          <p:cNvSpPr txBox="1"/>
          <p:nvPr/>
        </p:nvSpPr>
        <p:spPr>
          <a:xfrm>
            <a:off x="849542" y="270152"/>
            <a:ext cx="82110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True/</a:t>
            </a:r>
            <a:r>
              <a:rPr lang="en-US" sz="4000" b="0" i="0" u="none" strike="noStrike" cap="none">
                <a:solidFill>
                  <a:srgbClr val="FF0000"/>
                </a:solidFill>
                <a:latin typeface="Calibri"/>
                <a:ea typeface="Calibri"/>
                <a:cs typeface="Calibri"/>
                <a:sym typeface="Calibri"/>
              </a:rPr>
              <a:t>False</a:t>
            </a:r>
            <a:r>
              <a:rPr lang="en-US" sz="4000" b="0" i="0" u="none" strike="noStrike" cap="none">
                <a:solidFill>
                  <a:schemeClr val="dk1"/>
                </a:solidFill>
                <a:latin typeface="Calibri"/>
                <a:ea typeface="Calibri"/>
                <a:cs typeface="Calibri"/>
                <a:sym typeface="Calibri"/>
              </a:rPr>
              <a:t>: Renewable resources can’t be replaced quickly. </a:t>
            </a:r>
            <a:endParaRPr sz="1400" b="0" i="0" u="none" strike="noStrike" cap="none">
              <a:solidFill>
                <a:srgbClr val="000000"/>
              </a:solidFill>
              <a:latin typeface="Arial"/>
              <a:ea typeface="Arial"/>
              <a:cs typeface="Arial"/>
              <a:sym typeface="Arial"/>
            </a:endParaRPr>
          </a:p>
        </p:txBody>
      </p:sp>
      <p:sp>
        <p:nvSpPr>
          <p:cNvPr id="323" name="Google Shape;323;gdc0424b8e2_0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3"/>
          <p:cNvSpPr txBox="1"/>
          <p:nvPr/>
        </p:nvSpPr>
        <p:spPr>
          <a:xfrm>
            <a:off x="-5" y="899205"/>
            <a:ext cx="91440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6600"/>
              <a:buFont typeface="Calibri"/>
              <a:buNone/>
            </a:pPr>
            <a:r>
              <a:rPr lang="en-US" sz="6600" b="1" i="0" u="none" strike="noStrike" cap="none">
                <a:solidFill>
                  <a:schemeClr val="dk1"/>
                </a:solidFill>
                <a:latin typeface="Calibri"/>
                <a:ea typeface="Calibri"/>
                <a:cs typeface="Calibri"/>
                <a:sym typeface="Calibri"/>
              </a:rPr>
              <a:t>Earth’s Energy Resources</a:t>
            </a:r>
            <a:endParaRPr sz="1800" b="0" i="0" u="none" strike="noStrike" cap="none">
              <a:solidFill>
                <a:schemeClr val="dk1"/>
              </a:solidFill>
              <a:latin typeface="Calibri"/>
              <a:ea typeface="Calibri"/>
              <a:cs typeface="Calibri"/>
              <a:sym typeface="Calibri"/>
            </a:endParaRPr>
          </a:p>
        </p:txBody>
      </p:sp>
      <p:sp>
        <p:nvSpPr>
          <p:cNvPr id="330" name="Google Shape;330;p23"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331" name="Google Shape;331;p2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4"/>
          <p:cNvSpPr txBox="1">
            <a:spLocks noGrp="1"/>
          </p:cNvSpPr>
          <p:nvPr>
            <p:ph type="title"/>
          </p:nvPr>
        </p:nvSpPr>
        <p:spPr>
          <a:xfrm>
            <a:off x="457200" y="29581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Earth’s Energy Resources</a:t>
            </a:r>
            <a:endParaRPr/>
          </a:p>
        </p:txBody>
      </p:sp>
      <p:pic>
        <p:nvPicPr>
          <p:cNvPr id="338" name="Google Shape;338;p24" descr="earth.jpg"/>
          <p:cNvPicPr preferRelativeResize="0">
            <a:picLocks noGrp="1"/>
          </p:cNvPicPr>
          <p:nvPr>
            <p:ph type="body" idx="1"/>
          </p:nvPr>
        </p:nvPicPr>
        <p:blipFill rotWithShape="1">
          <a:blip r:embed="rId3">
            <a:alphaModFix/>
          </a:blip>
          <a:srcRect l="-14891" r="-14891"/>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339" name="Google Shape;339;p24"/>
          <p:cNvSpPr/>
          <p:nvPr/>
        </p:nvSpPr>
        <p:spPr>
          <a:xfrm>
            <a:off x="1566333" y="274638"/>
            <a:ext cx="1862669" cy="1185333"/>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0" name="Google Shape;340;p2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5"/>
          <p:cNvSpPr txBox="1">
            <a:spLocks noGrp="1"/>
          </p:cNvSpPr>
          <p:nvPr>
            <p:ph type="title"/>
          </p:nvPr>
        </p:nvSpPr>
        <p:spPr>
          <a:xfrm>
            <a:off x="457200" y="29581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Earth’s Energy Resources</a:t>
            </a:r>
            <a:endParaRPr/>
          </a:p>
        </p:txBody>
      </p:sp>
      <p:pic>
        <p:nvPicPr>
          <p:cNvPr id="347" name="Google Shape;347;p25" descr="earth.jpg"/>
          <p:cNvPicPr preferRelativeResize="0">
            <a:picLocks noGrp="1"/>
          </p:cNvPicPr>
          <p:nvPr>
            <p:ph type="body" idx="1"/>
          </p:nvPr>
        </p:nvPicPr>
        <p:blipFill rotWithShape="1">
          <a:blip r:embed="rId3">
            <a:alphaModFix/>
          </a:blip>
          <a:srcRect l="-14891" r="-14891"/>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348" name="Google Shape;348;p25"/>
          <p:cNvSpPr/>
          <p:nvPr/>
        </p:nvSpPr>
        <p:spPr>
          <a:xfrm>
            <a:off x="4940625" y="274675"/>
            <a:ext cx="2645700" cy="11853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9" name="Google Shape;349;p2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6"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7"/>
          <p:cNvSpPr txBox="1">
            <a:spLocks noGrp="1"/>
          </p:cNvSpPr>
          <p:nvPr>
            <p:ph type="title"/>
          </p:nvPr>
        </p:nvSpPr>
        <p:spPr>
          <a:xfrm>
            <a:off x="457200" y="25948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Where do Earth’s energy resources come from?</a:t>
            </a:r>
            <a:endParaRPr/>
          </a:p>
        </p:txBody>
      </p:sp>
      <p:pic>
        <p:nvPicPr>
          <p:cNvPr id="362" name="Google Shape;362;p27" descr="earth.jpg"/>
          <p:cNvPicPr preferRelativeResize="0">
            <a:picLocks noGrp="1"/>
          </p:cNvPicPr>
          <p:nvPr>
            <p:ph type="body" idx="1"/>
          </p:nvPr>
        </p:nvPicPr>
        <p:blipFill rotWithShape="1">
          <a:blip r:embed="rId3">
            <a:alphaModFix/>
          </a:blip>
          <a:srcRect l="-14891" r="-14891"/>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363" name="Google Shape;363;p2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are resources?</a:t>
            </a:r>
            <a:endParaRPr/>
          </a:p>
        </p:txBody>
      </p:sp>
      <p:pic>
        <p:nvPicPr>
          <p:cNvPr id="370" name="Google Shape;370;p28" descr="earth.jpg"/>
          <p:cNvPicPr preferRelativeResize="0">
            <a:picLocks noGrp="1"/>
          </p:cNvPicPr>
          <p:nvPr>
            <p:ph type="body" idx="1"/>
          </p:nvPr>
        </p:nvPicPr>
        <p:blipFill rotWithShape="1">
          <a:blip r:embed="rId3">
            <a:alphaModFix/>
          </a:blip>
          <a:srcRect l="-14891" r="-14891"/>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371" name="Google Shape;371;p2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3"/>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4000"/>
              <a:buFont typeface="Calibri"/>
              <a:buNone/>
            </a:pPr>
            <a:r>
              <a:rPr lang="en-US" sz="40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30" name="Google Shape;130;p3"/>
          <p:cNvSpPr/>
          <p:nvPr/>
        </p:nvSpPr>
        <p:spPr>
          <a:xfrm>
            <a:off x="828743" y="620512"/>
            <a:ext cx="74865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5400"/>
              <a:buFont typeface="Calibri"/>
              <a:buNone/>
            </a:pPr>
            <a:r>
              <a:rPr lang="en-US" sz="5400" b="0" i="0" u="none" strike="noStrike" cap="none">
                <a:solidFill>
                  <a:schemeClr val="dk1"/>
                </a:solidFill>
                <a:latin typeface="Calibri"/>
                <a:ea typeface="Calibri"/>
                <a:cs typeface="Calibri"/>
                <a:sym typeface="Calibri"/>
              </a:rPr>
              <a:t>Geothermal Energy</a:t>
            </a:r>
            <a:endParaRPr sz="1800" b="0" i="0" u="none" strike="noStrike" cap="none">
              <a:solidFill>
                <a:schemeClr val="dk1"/>
              </a:solidFill>
              <a:latin typeface="Calibri"/>
              <a:ea typeface="Calibri"/>
              <a:cs typeface="Calibri"/>
              <a:sym typeface="Calibri"/>
            </a:endParaRPr>
          </a:p>
        </p:txBody>
      </p:sp>
      <p:sp>
        <p:nvSpPr>
          <p:cNvPr id="131" name="Google Shape;131;p3"/>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2" name="Google Shape;132;p3"/>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Intro</a:t>
            </a:r>
            <a:endParaRPr sz="1800" b="0" i="0" u="none" strike="noStrike" cap="none">
              <a:solidFill>
                <a:schemeClr val="dk1"/>
              </a:solidFill>
              <a:latin typeface="Calibri"/>
              <a:ea typeface="Calibri"/>
              <a:cs typeface="Calibri"/>
              <a:sym typeface="Calibri"/>
            </a:endParaRPr>
          </a:p>
        </p:txBody>
      </p:sp>
      <p:pic>
        <p:nvPicPr>
          <p:cNvPr id="133" name="Google Shape;133;p3" descr="geothermal.jpg"/>
          <p:cNvPicPr preferRelativeResize="0"/>
          <p:nvPr/>
        </p:nvPicPr>
        <p:blipFill rotWithShape="1">
          <a:blip r:embed="rId3">
            <a:alphaModFix/>
          </a:blip>
          <a:srcRect l="-10686" r="-10686"/>
          <a:stretch/>
        </p:blipFill>
        <p:spPr>
          <a:xfrm>
            <a:off x="457200" y="1890499"/>
            <a:ext cx="8229600" cy="452596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9"/>
          <p:cNvSpPr txBox="1"/>
          <p:nvPr/>
        </p:nvSpPr>
        <p:spPr>
          <a:xfrm>
            <a:off x="730500" y="975075"/>
            <a:ext cx="76830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6600"/>
              <a:buFont typeface="Calibri"/>
              <a:buNone/>
            </a:pPr>
            <a:r>
              <a:rPr lang="en-US" sz="6600" b="1" i="0" u="none" strike="noStrike" cap="none">
                <a:solidFill>
                  <a:schemeClr val="dk1"/>
                </a:solidFill>
                <a:latin typeface="Calibri"/>
                <a:ea typeface="Calibri"/>
                <a:cs typeface="Calibri"/>
                <a:sym typeface="Calibri"/>
              </a:rPr>
              <a:t>Geothermal Energy</a:t>
            </a:r>
            <a:endParaRPr sz="1800" b="0" i="0" u="none" strike="noStrike" cap="none">
              <a:solidFill>
                <a:schemeClr val="dk1"/>
              </a:solidFill>
              <a:latin typeface="Calibri"/>
              <a:ea typeface="Calibri"/>
              <a:cs typeface="Calibri"/>
              <a:sym typeface="Calibri"/>
            </a:endParaRPr>
          </a:p>
        </p:txBody>
      </p:sp>
      <p:sp>
        <p:nvSpPr>
          <p:cNvPr id="378" name="Google Shape;378;p29"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379" name="Google Shape;379;p29"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0"/>
          <p:cNvSpPr txBox="1">
            <a:spLocks noGrp="1"/>
          </p:cNvSpPr>
          <p:nvPr>
            <p:ph type="title"/>
          </p:nvPr>
        </p:nvSpPr>
        <p:spPr>
          <a:xfrm>
            <a:off x="457200" y="75687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b="1" u="sng"/>
              <a:t>Geothermal Energy:</a:t>
            </a:r>
            <a:r>
              <a:rPr lang="en-US" b="1"/>
              <a:t> </a:t>
            </a:r>
            <a:r>
              <a:rPr lang="en-US"/>
              <a:t>heat from inside the Earth</a:t>
            </a:r>
            <a:endParaRPr/>
          </a:p>
        </p:txBody>
      </p:sp>
      <p:pic>
        <p:nvPicPr>
          <p:cNvPr id="386" name="Google Shape;386;p30" descr="geothermal.jpg"/>
          <p:cNvPicPr preferRelativeResize="0">
            <a:picLocks noGrp="1"/>
          </p:cNvPicPr>
          <p:nvPr>
            <p:ph type="body" idx="1"/>
          </p:nvPr>
        </p:nvPicPr>
        <p:blipFill rotWithShape="1">
          <a:blip r:embed="rId3">
            <a:alphaModFix/>
          </a:blip>
          <a:srcRect l="-10686" r="-10686"/>
          <a:stretch/>
        </p:blipFill>
        <p:spPr>
          <a:xfrm>
            <a:off x="457200" y="2057399"/>
            <a:ext cx="8229600" cy="4525963"/>
          </a:xfrm>
          <a:prstGeom prst="rect">
            <a:avLst/>
          </a:prstGeom>
          <a:noFill/>
          <a:ln w="9525" cap="flat" cmpd="sng">
            <a:solidFill>
              <a:schemeClr val="lt1"/>
            </a:solidFill>
            <a:prstDash val="solid"/>
            <a:round/>
            <a:headEnd type="none" w="sm" len="sm"/>
            <a:tailEnd type="none" w="sm" len="sm"/>
          </a:ln>
        </p:spPr>
      </p:pic>
      <p:sp>
        <p:nvSpPr>
          <p:cNvPr id="387" name="Google Shape;387;p3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388" name="Google Shape;388;p30"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dc0424b8e2_0_12"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dc0424b8e2_0_17"/>
          <p:cNvSpPr txBox="1">
            <a:spLocks noGrp="1"/>
          </p:cNvSpPr>
          <p:nvPr>
            <p:ph type="title"/>
          </p:nvPr>
        </p:nvSpPr>
        <p:spPr>
          <a:xfrm>
            <a:off x="457200" y="25948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geothermal energy?</a:t>
            </a:r>
            <a:endParaRPr/>
          </a:p>
        </p:txBody>
      </p:sp>
      <p:sp>
        <p:nvSpPr>
          <p:cNvPr id="401" name="Google Shape;401;gdc0424b8e2_0_1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402" name="Google Shape;402;gdc0424b8e2_0_17" descr="geothermal.jpg"/>
          <p:cNvPicPr preferRelativeResize="0">
            <a:picLocks noGrp="1"/>
          </p:cNvPicPr>
          <p:nvPr>
            <p:ph type="body" idx="1"/>
          </p:nvPr>
        </p:nvPicPr>
        <p:blipFill rotWithShape="1">
          <a:blip r:embed="rId4">
            <a:alphaModFix/>
          </a:blip>
          <a:srcRect l="-10680" r="-10693"/>
          <a:stretch/>
        </p:blipFill>
        <p:spPr>
          <a:xfrm>
            <a:off x="457200" y="1664749"/>
            <a:ext cx="8229600" cy="45261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gdc0424b8e2_0_25"/>
          <p:cNvPicPr preferRelativeResize="0"/>
          <p:nvPr/>
        </p:nvPicPr>
        <p:blipFill rotWithShape="1">
          <a:blip r:embed="rId3">
            <a:alphaModFix/>
          </a:blip>
          <a:srcRect/>
          <a:stretch/>
        </p:blipFill>
        <p:spPr>
          <a:xfrm>
            <a:off x="0" y="406400"/>
            <a:ext cx="9144000" cy="6035568"/>
          </a:xfrm>
          <a:prstGeom prst="rect">
            <a:avLst/>
          </a:prstGeom>
          <a:noFill/>
          <a:ln>
            <a:noFill/>
          </a:ln>
        </p:spPr>
      </p:pic>
      <p:sp>
        <p:nvSpPr>
          <p:cNvPr id="409" name="Google Shape;409;gdc0424b8e2_0_25"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Renewable</a:t>
            </a:r>
            <a:endParaRPr/>
          </a:p>
        </p:txBody>
      </p:sp>
      <p:pic>
        <p:nvPicPr>
          <p:cNvPr id="416" name="Google Shape;416;p31" descr="Plants.jpg"/>
          <p:cNvPicPr preferRelativeResize="0">
            <a:picLocks noGrp="1"/>
          </p:cNvPicPr>
          <p:nvPr>
            <p:ph type="body" idx="1"/>
          </p:nvPr>
        </p:nvPicPr>
        <p:blipFill rotWithShape="1">
          <a:blip r:embed="rId3">
            <a:alphaModFix/>
          </a:blip>
          <a:srcRect l="-23368" r="-23370"/>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417" name="Google Shape;417;p3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32"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3"/>
          <p:cNvSpPr txBox="1">
            <a:spLocks noGrp="1"/>
          </p:cNvSpPr>
          <p:nvPr>
            <p:ph type="title"/>
          </p:nvPr>
        </p:nvSpPr>
        <p:spPr>
          <a:xfrm>
            <a:off x="457193" y="25231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geothermal energy?</a:t>
            </a:r>
            <a:endParaRPr/>
          </a:p>
        </p:txBody>
      </p:sp>
      <p:pic>
        <p:nvPicPr>
          <p:cNvPr id="430" name="Google Shape;430;p33" descr="geothermal.jpg"/>
          <p:cNvPicPr preferRelativeResize="0">
            <a:picLocks noGrp="1"/>
          </p:cNvPicPr>
          <p:nvPr>
            <p:ph type="body" idx="1"/>
          </p:nvPr>
        </p:nvPicPr>
        <p:blipFill rotWithShape="1">
          <a:blip r:embed="rId3">
            <a:alphaModFix/>
          </a:blip>
          <a:srcRect l="-10686" r="-10686"/>
          <a:stretch/>
        </p:blipFill>
        <p:spPr>
          <a:xfrm>
            <a:off x="457200" y="1647620"/>
            <a:ext cx="8229600" cy="4525963"/>
          </a:xfrm>
          <a:prstGeom prst="rect">
            <a:avLst/>
          </a:prstGeom>
          <a:noFill/>
          <a:ln w="9525" cap="flat" cmpd="sng">
            <a:solidFill>
              <a:schemeClr val="lt1"/>
            </a:solidFill>
            <a:prstDash val="solid"/>
            <a:round/>
            <a:headEnd type="none" w="sm" len="sm"/>
            <a:tailEnd type="none" w="sm" len="sm"/>
          </a:ln>
        </p:spPr>
      </p:pic>
      <p:sp>
        <p:nvSpPr>
          <p:cNvPr id="431" name="Google Shape;431;p3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34"/>
          <p:cNvSpPr txBox="1">
            <a:spLocks noGrp="1"/>
          </p:cNvSpPr>
          <p:nvPr>
            <p:ph type="title"/>
          </p:nvPr>
        </p:nvSpPr>
        <p:spPr>
          <a:xfrm>
            <a:off x="457193" y="34446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True/False: Geothermal energy is a nonrenewable resource.</a:t>
            </a:r>
            <a:endParaRPr/>
          </a:p>
        </p:txBody>
      </p:sp>
      <p:sp>
        <p:nvSpPr>
          <p:cNvPr id="438" name="Google Shape;438;p3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439" name="Google Shape;439;p34" descr="Plants.jpg"/>
          <p:cNvPicPr preferRelativeResize="0">
            <a:picLocks noGrp="1"/>
          </p:cNvPicPr>
          <p:nvPr>
            <p:ph type="body" idx="1"/>
          </p:nvPr>
        </p:nvPicPr>
        <p:blipFill rotWithShape="1">
          <a:blip r:embed="rId4">
            <a:alphaModFix/>
          </a:blip>
          <a:srcRect l="-23374" r="-23360"/>
          <a:stretch/>
        </p:blipFill>
        <p:spPr>
          <a:xfrm>
            <a:off x="457200" y="1783425"/>
            <a:ext cx="8229600" cy="45261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dc0424b8e2_2_0"/>
          <p:cNvSpPr txBox="1">
            <a:spLocks noGrp="1"/>
          </p:cNvSpPr>
          <p:nvPr>
            <p:ph type="title"/>
          </p:nvPr>
        </p:nvSpPr>
        <p:spPr>
          <a:xfrm>
            <a:off x="457193" y="34446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True/</a:t>
            </a:r>
            <a:r>
              <a:rPr lang="en-US">
                <a:solidFill>
                  <a:srgbClr val="FF0000"/>
                </a:solidFill>
              </a:rPr>
              <a:t>False</a:t>
            </a:r>
            <a:r>
              <a:rPr lang="en-US"/>
              <a:t>: Geothermal energy is a nonrenewable resource.</a:t>
            </a:r>
            <a:endParaRPr/>
          </a:p>
        </p:txBody>
      </p:sp>
      <p:sp>
        <p:nvSpPr>
          <p:cNvPr id="446" name="Google Shape;446;gdc0424b8e2_2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447" name="Google Shape;447;gdc0424b8e2_2_0" descr="Plants.jpg"/>
          <p:cNvPicPr preferRelativeResize="0">
            <a:picLocks noGrp="1"/>
          </p:cNvPicPr>
          <p:nvPr>
            <p:ph type="body" idx="1"/>
          </p:nvPr>
        </p:nvPicPr>
        <p:blipFill rotWithShape="1">
          <a:blip r:embed="rId4">
            <a:alphaModFix/>
          </a:blip>
          <a:srcRect l="-23374" r="-23360"/>
          <a:stretch/>
        </p:blipFill>
        <p:spPr>
          <a:xfrm>
            <a:off x="457200" y="1783425"/>
            <a:ext cx="8229600" cy="45261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0" name="Google Shape;140;p4"/>
          <p:cNvSpPr txBox="1"/>
          <p:nvPr/>
        </p:nvSpPr>
        <p:spPr>
          <a:xfrm>
            <a:off x="722550" y="317276"/>
            <a:ext cx="79113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000"/>
              <a:buFont typeface="Calibri"/>
              <a:buNone/>
            </a:pPr>
            <a:r>
              <a:rPr lang="en-US" sz="3000" b="1" i="0" u="none" strike="noStrike" cap="non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Compare and contrast two types of Earth’s energy resources and explain why knowing how to determine efficiency is important. </a:t>
            </a:r>
            <a:endParaRPr sz="1800" b="0" i="0" u="none" strike="noStrike" cap="none">
              <a:solidFill>
                <a:schemeClr val="dk1"/>
              </a:solidFill>
              <a:latin typeface="Calibri"/>
              <a:ea typeface="Calibri"/>
              <a:cs typeface="Calibri"/>
              <a:sym typeface="Calibri"/>
            </a:endParaRPr>
          </a:p>
        </p:txBody>
      </p:sp>
      <p:pic>
        <p:nvPicPr>
          <p:cNvPr id="141" name="Google Shape;141;p4" descr="geothermal.jpg"/>
          <p:cNvPicPr preferRelativeResize="0"/>
          <p:nvPr/>
        </p:nvPicPr>
        <p:blipFill rotWithShape="1">
          <a:blip r:embed="rId4">
            <a:alphaModFix/>
          </a:blip>
          <a:srcRect l="-10686" r="-10686"/>
          <a:stretch/>
        </p:blipFill>
        <p:spPr>
          <a:xfrm>
            <a:off x="-202018" y="2435589"/>
            <a:ext cx="5029200" cy="2878677"/>
          </a:xfrm>
          <a:prstGeom prst="rect">
            <a:avLst/>
          </a:prstGeom>
          <a:noFill/>
          <a:ln>
            <a:noFill/>
          </a:ln>
        </p:spPr>
      </p:pic>
      <p:pic>
        <p:nvPicPr>
          <p:cNvPr id="142" name="Google Shape;142;p4" descr="naturalgas.jpg"/>
          <p:cNvPicPr preferRelativeResize="0"/>
          <p:nvPr/>
        </p:nvPicPr>
        <p:blipFill rotWithShape="1">
          <a:blip r:embed="rId5">
            <a:alphaModFix/>
          </a:blip>
          <a:srcRect l="-10572" r="-10572"/>
          <a:stretch/>
        </p:blipFill>
        <p:spPr>
          <a:xfrm>
            <a:off x="4572000" y="2435589"/>
            <a:ext cx="4763386" cy="2878677"/>
          </a:xfrm>
          <a:prstGeom prst="rect">
            <a:avLst/>
          </a:prstGeom>
          <a:noFill/>
          <a:ln>
            <a:noFill/>
          </a:ln>
        </p:spPr>
      </p:pic>
      <p:sp>
        <p:nvSpPr>
          <p:cNvPr id="143" name="Google Shape;143;p4"/>
          <p:cNvSpPr/>
          <p:nvPr/>
        </p:nvSpPr>
        <p:spPr>
          <a:xfrm>
            <a:off x="301659" y="5643921"/>
            <a:ext cx="85407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FF0000"/>
                </a:solidFill>
                <a:latin typeface="Calibri"/>
                <a:ea typeface="Calibri"/>
                <a:cs typeface="Calibri"/>
                <a:sym typeface="Calibri"/>
              </a:rPr>
              <a:t>Efficiency</a:t>
            </a:r>
            <a:r>
              <a:rPr lang="en-US" sz="4400" b="0" i="0" u="none" strike="noStrike" cap="none">
                <a:solidFill>
                  <a:schemeClr val="dk1"/>
                </a:solidFill>
                <a:latin typeface="Calibri"/>
                <a:ea typeface="Calibri"/>
                <a:cs typeface="Calibri"/>
                <a:sym typeface="Calibri"/>
              </a:rPr>
              <a:t> = Actual/Expected x 100%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5" descr="Artificial Intelligence"/>
          <p:cNvSpPr/>
          <p:nvPr/>
        </p:nvSpPr>
        <p:spPr>
          <a:xfrm>
            <a:off x="1168978" y="14302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454" name="Google Shape;454;p35" descr="Comment Like"/>
          <p:cNvPicPr preferRelativeResize="0"/>
          <p:nvPr/>
        </p:nvPicPr>
        <p:blipFill rotWithShape="1">
          <a:blip r:embed="rId4">
            <a:alphaModFix/>
          </a:blip>
          <a:srcRect/>
          <a:stretch/>
        </p:blipFill>
        <p:spPr>
          <a:xfrm>
            <a:off x="4841625" y="2294390"/>
            <a:ext cx="3133385" cy="313338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6"/>
          <p:cNvSpPr txBox="1">
            <a:spLocks noGrp="1"/>
          </p:cNvSpPr>
          <p:nvPr>
            <p:ph type="title"/>
          </p:nvPr>
        </p:nvSpPr>
        <p:spPr>
          <a:xfrm>
            <a:off x="457200" y="25242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Hot Springs</a:t>
            </a:r>
            <a:endParaRPr/>
          </a:p>
        </p:txBody>
      </p:sp>
      <p:pic>
        <p:nvPicPr>
          <p:cNvPr id="461" name="Google Shape;461;p36" descr="hotspring.jpg"/>
          <p:cNvPicPr preferRelativeResize="0">
            <a:picLocks noGrp="1"/>
          </p:cNvPicPr>
          <p:nvPr>
            <p:ph type="body" idx="1"/>
          </p:nvPr>
        </p:nvPicPr>
        <p:blipFill rotWithShape="1">
          <a:blip r:embed="rId3">
            <a:alphaModFix/>
          </a:blip>
          <a:srcRect l="-10572" r="-1057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462" name="Google Shape;462;p36" descr="Artificial Intelligence"/>
          <p:cNvSpPr/>
          <p:nvPr/>
        </p:nvSpPr>
        <p:spPr>
          <a:xfrm>
            <a:off x="0" y="1499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463" name="Google Shape;463;p36" descr="Comment Like"/>
          <p:cNvPicPr preferRelativeResize="0"/>
          <p:nvPr/>
        </p:nvPicPr>
        <p:blipFill rotWithShape="1">
          <a:blip r:embed="rId5">
            <a:alphaModFix/>
          </a:blip>
          <a:srcRect/>
          <a:stretch/>
        </p:blipFill>
        <p:spPr>
          <a:xfrm>
            <a:off x="779203" y="206364"/>
            <a:ext cx="557227" cy="55722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37" descr="All You Need to Know About Home Geothermal Heating &amp; Cooling"/>
          <p:cNvPicPr preferRelativeResize="0"/>
          <p:nvPr/>
        </p:nvPicPr>
        <p:blipFill rotWithShape="1">
          <a:blip r:embed="rId3">
            <a:alphaModFix/>
          </a:blip>
          <a:srcRect l="50288"/>
          <a:stretch/>
        </p:blipFill>
        <p:spPr>
          <a:xfrm>
            <a:off x="1586879" y="903060"/>
            <a:ext cx="5970242" cy="5479993"/>
          </a:xfrm>
          <a:prstGeom prst="rect">
            <a:avLst/>
          </a:prstGeom>
          <a:noFill/>
          <a:ln>
            <a:noFill/>
          </a:ln>
        </p:spPr>
      </p:pic>
      <p:sp>
        <p:nvSpPr>
          <p:cNvPr id="470" name="Google Shape;470;p37" descr="Artificial Intelligence"/>
          <p:cNvSpPr/>
          <p:nvPr/>
        </p:nvSpPr>
        <p:spPr>
          <a:xfrm>
            <a:off x="0" y="1499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471" name="Google Shape;471;p37" descr="Comment Like"/>
          <p:cNvPicPr preferRelativeResize="0"/>
          <p:nvPr/>
        </p:nvPicPr>
        <p:blipFill rotWithShape="1">
          <a:blip r:embed="rId5">
            <a:alphaModFix/>
          </a:blip>
          <a:srcRect/>
          <a:stretch/>
        </p:blipFill>
        <p:spPr>
          <a:xfrm>
            <a:off x="779203" y="206364"/>
            <a:ext cx="557227" cy="55722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38" descr="Geyser - Wikipedia"/>
          <p:cNvPicPr preferRelativeResize="0"/>
          <p:nvPr/>
        </p:nvPicPr>
        <p:blipFill rotWithShape="1">
          <a:blip r:embed="rId3">
            <a:alphaModFix/>
          </a:blip>
          <a:srcRect/>
          <a:stretch/>
        </p:blipFill>
        <p:spPr>
          <a:xfrm>
            <a:off x="818708" y="1417647"/>
            <a:ext cx="7506588" cy="5114260"/>
          </a:xfrm>
          <a:prstGeom prst="rect">
            <a:avLst/>
          </a:prstGeom>
          <a:noFill/>
          <a:ln>
            <a:noFill/>
          </a:ln>
        </p:spPr>
      </p:pic>
      <p:sp>
        <p:nvSpPr>
          <p:cNvPr id="478" name="Google Shape;478;p38" descr="Artificial Intelligence"/>
          <p:cNvSpPr/>
          <p:nvPr/>
        </p:nvSpPr>
        <p:spPr>
          <a:xfrm>
            <a:off x="0" y="1499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479" name="Google Shape;479;p38" descr="Comment Like"/>
          <p:cNvPicPr preferRelativeResize="0"/>
          <p:nvPr/>
        </p:nvPicPr>
        <p:blipFill rotWithShape="1">
          <a:blip r:embed="rId5">
            <a:alphaModFix/>
          </a:blip>
          <a:srcRect/>
          <a:stretch/>
        </p:blipFill>
        <p:spPr>
          <a:xfrm>
            <a:off x="779203" y="206364"/>
            <a:ext cx="557227" cy="557227"/>
          </a:xfrm>
          <a:prstGeom prst="rect">
            <a:avLst/>
          </a:prstGeom>
          <a:noFill/>
          <a:ln>
            <a:noFill/>
          </a:ln>
        </p:spPr>
      </p:pic>
      <p:sp>
        <p:nvSpPr>
          <p:cNvPr id="480" name="Google Shape;480;p38"/>
          <p:cNvSpPr txBox="1">
            <a:spLocks noGrp="1"/>
          </p:cNvSpPr>
          <p:nvPr>
            <p:ph type="title"/>
          </p:nvPr>
        </p:nvSpPr>
        <p:spPr>
          <a:xfrm>
            <a:off x="457200" y="20636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Geysers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487" name="Google Shape;487;p3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Bathtub</a:t>
            </a:r>
            <a:endParaRPr/>
          </a:p>
        </p:txBody>
      </p:sp>
      <p:pic>
        <p:nvPicPr>
          <p:cNvPr id="494" name="Google Shape;494;p40" descr="bath.jpg"/>
          <p:cNvPicPr preferRelativeResize="0">
            <a:picLocks noGrp="1"/>
          </p:cNvPicPr>
          <p:nvPr>
            <p:ph type="body" idx="1"/>
          </p:nvPr>
        </p:nvPicPr>
        <p:blipFill rotWithShape="1">
          <a:blip r:embed="rId3">
            <a:alphaModFix/>
          </a:blip>
          <a:srcRect l="-1935" r="-1935"/>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495" name="Google Shape;495;p40"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496" name="Google Shape;496;p40"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41"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42"/>
          <p:cNvSpPr txBox="1">
            <a:spLocks noGrp="1"/>
          </p:cNvSpPr>
          <p:nvPr>
            <p:ph type="title"/>
          </p:nvPr>
        </p:nvSpPr>
        <p:spPr>
          <a:xfrm>
            <a:off x="457192" y="301067"/>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Why are hot springs an example of geothermal energy?</a:t>
            </a:r>
            <a:endParaRPr/>
          </a:p>
        </p:txBody>
      </p:sp>
      <p:pic>
        <p:nvPicPr>
          <p:cNvPr id="509" name="Google Shape;509;p42" descr="hotspring.jpg"/>
          <p:cNvPicPr preferRelativeResize="0">
            <a:picLocks noGrp="1"/>
          </p:cNvPicPr>
          <p:nvPr>
            <p:ph type="body" idx="1"/>
          </p:nvPr>
        </p:nvPicPr>
        <p:blipFill rotWithShape="1">
          <a:blip r:embed="rId3">
            <a:alphaModFix/>
          </a:blip>
          <a:srcRect l="-10572" r="-10572"/>
          <a:stretch/>
        </p:blipFill>
        <p:spPr>
          <a:xfrm>
            <a:off x="457211" y="1722134"/>
            <a:ext cx="8229600" cy="4526100"/>
          </a:xfrm>
          <a:prstGeom prst="rect">
            <a:avLst/>
          </a:prstGeom>
          <a:noFill/>
          <a:ln w="9525" cap="flat" cmpd="sng">
            <a:solidFill>
              <a:schemeClr val="lt1"/>
            </a:solidFill>
            <a:prstDash val="solid"/>
            <a:round/>
            <a:headEnd type="none" w="sm" len="sm"/>
            <a:tailEnd type="none" w="sm" len="sm"/>
          </a:ln>
        </p:spPr>
      </p:pic>
      <p:sp>
        <p:nvSpPr>
          <p:cNvPr id="510" name="Google Shape;510;p4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3"/>
          <p:cNvSpPr txBox="1">
            <a:spLocks noGrp="1"/>
          </p:cNvSpPr>
          <p:nvPr>
            <p:ph type="title"/>
          </p:nvPr>
        </p:nvSpPr>
        <p:spPr>
          <a:xfrm>
            <a:off x="816000" y="161225"/>
            <a:ext cx="7512000" cy="19578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Is running hot water in your bathtub an example of geothermal energy? Explain.</a:t>
            </a:r>
            <a:endParaRPr/>
          </a:p>
        </p:txBody>
      </p:sp>
      <p:pic>
        <p:nvPicPr>
          <p:cNvPr id="517" name="Google Shape;517;p43" descr="bath.jpg"/>
          <p:cNvPicPr preferRelativeResize="0">
            <a:picLocks noGrp="1"/>
          </p:cNvPicPr>
          <p:nvPr>
            <p:ph type="body" idx="1"/>
          </p:nvPr>
        </p:nvPicPr>
        <p:blipFill rotWithShape="1">
          <a:blip r:embed="rId3">
            <a:alphaModFix/>
          </a:blip>
          <a:srcRect l="-1932" t="5392" r="-1942"/>
          <a:stretch/>
        </p:blipFill>
        <p:spPr>
          <a:xfrm>
            <a:off x="457200" y="2119025"/>
            <a:ext cx="8229600" cy="4281900"/>
          </a:xfrm>
          <a:prstGeom prst="rect">
            <a:avLst/>
          </a:prstGeom>
          <a:noFill/>
          <a:ln w="9525" cap="flat" cmpd="sng">
            <a:solidFill>
              <a:schemeClr val="lt1"/>
            </a:solidFill>
            <a:prstDash val="solid"/>
            <a:round/>
            <a:headEnd type="none" w="sm" len="sm"/>
            <a:tailEnd type="none" w="sm" len="sm"/>
          </a:ln>
        </p:spPr>
      </p:pic>
      <p:sp>
        <p:nvSpPr>
          <p:cNvPr id="518" name="Google Shape;518;p4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44"/>
          <p:cNvSpPr txBox="1"/>
          <p:nvPr/>
        </p:nvSpPr>
        <p:spPr>
          <a:xfrm>
            <a:off x="520651" y="341502"/>
            <a:ext cx="81027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Give another example of geothermal energy that we talked about. Explain why it is geothermal energy.</a:t>
            </a:r>
            <a:endParaRPr sz="1400" b="0" i="0" u="none" strike="noStrike" cap="none">
              <a:solidFill>
                <a:srgbClr val="000000"/>
              </a:solidFill>
              <a:latin typeface="Arial"/>
              <a:ea typeface="Arial"/>
              <a:cs typeface="Arial"/>
              <a:sym typeface="Arial"/>
            </a:endParaRPr>
          </a:p>
        </p:txBody>
      </p:sp>
      <p:sp>
        <p:nvSpPr>
          <p:cNvPr id="525" name="Google Shape;525;p4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526" name="Google Shape;526;p44" descr="tamp Example Stock Illustrations – 990 Stamp Example Stock Illustrations,  Vectors "/>
          <p:cNvPicPr preferRelativeResize="0"/>
          <p:nvPr/>
        </p:nvPicPr>
        <p:blipFill rotWithShape="1">
          <a:blip r:embed="rId4">
            <a:alphaModFix/>
          </a:blip>
          <a:srcRect/>
          <a:stretch/>
        </p:blipFill>
        <p:spPr>
          <a:xfrm>
            <a:off x="2231386" y="2615254"/>
            <a:ext cx="4681228" cy="3429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5"/>
          <p:cNvSpPr txBox="1"/>
          <p:nvPr/>
        </p:nvSpPr>
        <p:spPr>
          <a:xfrm>
            <a:off x="2007760" y="541436"/>
            <a:ext cx="51285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C000"/>
              </a:buClr>
              <a:buSzPts val="5600"/>
              <a:buFont typeface="Calibri"/>
              <a:buNone/>
            </a:pPr>
            <a:r>
              <a:rPr lang="en-US" sz="5600" b="0" i="0" u="none" strike="noStrike" cap="none">
                <a:solidFill>
                  <a:srgbClr val="FFC000"/>
                </a:solidFill>
                <a:latin typeface="Calibri"/>
                <a:ea typeface="Calibri"/>
                <a:cs typeface="Calibri"/>
                <a:sym typeface="Calibri"/>
              </a:rPr>
              <a:t>Demonstration</a:t>
            </a:r>
            <a:endParaRPr sz="1800" b="0" i="0" u="none" strike="noStrike" cap="none">
              <a:solidFill>
                <a:schemeClr val="dk1"/>
              </a:solidFill>
              <a:latin typeface="Calibri"/>
              <a:ea typeface="Calibri"/>
              <a:cs typeface="Calibri"/>
              <a:sym typeface="Calibri"/>
            </a:endParaRPr>
          </a:p>
        </p:txBody>
      </p:sp>
      <p:sp>
        <p:nvSpPr>
          <p:cNvPr id="150" name="Google Shape;150;p5"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1" name="Google Shape;151;p5"/>
          <p:cNvSpPr txBox="1"/>
          <p:nvPr/>
        </p:nvSpPr>
        <p:spPr>
          <a:xfrm>
            <a:off x="814801" y="2601550"/>
            <a:ext cx="7514400" cy="354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TEACHER DIRECTIONS:</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r>
              <a:rPr lang="en-US" sz="2000" b="1" i="0" u="sng" strike="noStrike" cap="none">
                <a:solidFill>
                  <a:schemeClr val="dk1"/>
                </a:solidFill>
                <a:latin typeface="Calibri"/>
                <a:ea typeface="Calibri"/>
                <a:cs typeface="Calibri"/>
                <a:sym typeface="Calibri"/>
              </a:rPr>
              <a:t>Before viewing</a:t>
            </a:r>
            <a:r>
              <a:rPr lang="en-US" sz="2000" b="0" i="0" u="none" strike="noStrike" cap="none">
                <a:solidFill>
                  <a:schemeClr val="dk1"/>
                </a:solidFill>
                <a:latin typeface="Calibri"/>
                <a:ea typeface="Calibri"/>
                <a:cs typeface="Calibri"/>
                <a:sym typeface="Calibri"/>
              </a:rPr>
              <a:t>: Ask students what they already know about natural resources and energy. Tell students today they will be learning about two of Earth’s energy resources. First, they will be looking at geothermal energy.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Calibri"/>
              <a:buNone/>
            </a:pP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r>
              <a:rPr lang="en-US" sz="2000" b="1" i="0" u="sng" strike="noStrike" cap="none">
                <a:solidFill>
                  <a:schemeClr val="dk1"/>
                </a:solidFill>
                <a:latin typeface="Calibri"/>
                <a:ea typeface="Calibri"/>
                <a:cs typeface="Calibri"/>
                <a:sym typeface="Calibri"/>
              </a:rPr>
              <a:t>During</a:t>
            </a:r>
            <a:r>
              <a:rPr lang="en-US" sz="2000" b="1" i="0" u="none" strike="noStrike" cap="none">
                <a:solidFill>
                  <a:schemeClr val="dk1"/>
                </a:solidFill>
                <a:latin typeface="Calibri"/>
                <a:ea typeface="Calibri"/>
                <a:cs typeface="Calibri"/>
                <a:sym typeface="Calibri"/>
              </a:rPr>
              <a:t>: </a:t>
            </a:r>
            <a:r>
              <a:rPr lang="en-US" sz="2000" b="0" i="0" u="none" strike="noStrike" cap="none">
                <a:solidFill>
                  <a:schemeClr val="dk1"/>
                </a:solidFill>
                <a:latin typeface="Calibri"/>
                <a:ea typeface="Calibri"/>
                <a:cs typeface="Calibri"/>
                <a:sym typeface="Calibri"/>
              </a:rPr>
              <a:t>As students are watching the short video be sure to pause it and ask questions to check for understanding.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Calibri"/>
              <a:buNone/>
            </a:pP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r>
              <a:rPr lang="en-US" sz="2000" b="1" i="0" u="sng" strike="noStrike" cap="none">
                <a:solidFill>
                  <a:schemeClr val="dk1"/>
                </a:solidFill>
                <a:latin typeface="Calibri"/>
                <a:ea typeface="Calibri"/>
                <a:cs typeface="Calibri"/>
                <a:sym typeface="Calibri"/>
              </a:rPr>
              <a:t>After</a:t>
            </a:r>
            <a:r>
              <a:rPr lang="en-US" sz="2000" b="1" i="0" u="none" strike="noStrike" cap="none">
                <a:solidFill>
                  <a:schemeClr val="dk1"/>
                </a:solidFill>
                <a:latin typeface="Calibri"/>
                <a:ea typeface="Calibri"/>
                <a:cs typeface="Calibri"/>
                <a:sym typeface="Calibri"/>
              </a:rPr>
              <a:t>: </a:t>
            </a:r>
            <a:r>
              <a:rPr lang="en-US" sz="2000" b="0" i="0" u="none" strike="noStrike" cap="none">
                <a:solidFill>
                  <a:schemeClr val="dk1"/>
                </a:solidFill>
                <a:latin typeface="Calibri"/>
                <a:ea typeface="Calibri"/>
                <a:cs typeface="Calibri"/>
                <a:sym typeface="Calibri"/>
              </a:rPr>
              <a:t>Tell students that today they will be learning more about geothermal energy. </a:t>
            </a:r>
            <a:endParaRPr sz="2400" b="0" i="0" u="none" strike="noStrike" cap="none">
              <a:solidFill>
                <a:schemeClr val="dk1"/>
              </a:solidFill>
              <a:latin typeface="Calibri"/>
              <a:ea typeface="Calibri"/>
              <a:cs typeface="Calibri"/>
              <a:sym typeface="Calibri"/>
            </a:endParaRPr>
          </a:p>
        </p:txBody>
      </p:sp>
      <p:sp>
        <p:nvSpPr>
          <p:cNvPr id="152" name="Google Shape;152;p5"/>
          <p:cNvSpPr txBox="1"/>
          <p:nvPr/>
        </p:nvSpPr>
        <p:spPr>
          <a:xfrm>
            <a:off x="1402211" y="1647443"/>
            <a:ext cx="63396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How does Geothermal Energy Work?</a:t>
            </a: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5" descr="Artificial Intelligence"/>
          <p:cNvSpPr/>
          <p:nvPr/>
        </p:nvSpPr>
        <p:spPr>
          <a:xfrm>
            <a:off x="1030868" y="1482894"/>
            <a:ext cx="4185000" cy="3892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533" name="Google Shape;533;p45" descr="Labor"/>
          <p:cNvPicPr preferRelativeResize="0"/>
          <p:nvPr/>
        </p:nvPicPr>
        <p:blipFill rotWithShape="1">
          <a:blip r:embed="rId4">
            <a:alphaModFix/>
          </a:blip>
          <a:srcRect/>
          <a:stretch/>
        </p:blipFill>
        <p:spPr>
          <a:xfrm>
            <a:off x="4710100" y="1727417"/>
            <a:ext cx="3403016" cy="340301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46"/>
          <p:cNvSpPr txBox="1">
            <a:spLocks noGrp="1"/>
          </p:cNvSpPr>
          <p:nvPr>
            <p:ph type="title"/>
          </p:nvPr>
        </p:nvSpPr>
        <p:spPr>
          <a:xfrm>
            <a:off x="1" y="2224888"/>
            <a:ext cx="9237578"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7200"/>
              <a:buFont typeface="Calibri"/>
              <a:buNone/>
            </a:pPr>
            <a:r>
              <a:rPr lang="en-US" sz="7200"/>
              <a:t>Geothermal </a:t>
            </a:r>
            <a:br>
              <a:rPr lang="en-US" sz="7200"/>
            </a:br>
            <a:endParaRPr sz="7200"/>
          </a:p>
        </p:txBody>
      </p:sp>
      <p:cxnSp>
        <p:nvCxnSpPr>
          <p:cNvPr id="540" name="Google Shape;540;p46"/>
          <p:cNvCxnSpPr/>
          <p:nvPr/>
        </p:nvCxnSpPr>
        <p:spPr>
          <a:xfrm flipH="1">
            <a:off x="2262982" y="2796388"/>
            <a:ext cx="522514"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541" name="Google Shape;541;p46"/>
          <p:cNvSpPr txBox="1"/>
          <p:nvPr/>
        </p:nvSpPr>
        <p:spPr>
          <a:xfrm>
            <a:off x="938549" y="3939388"/>
            <a:ext cx="1585690"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a:solidFill>
                  <a:schemeClr val="dk1"/>
                </a:solidFill>
                <a:latin typeface="Calibri"/>
                <a:ea typeface="Calibri"/>
                <a:cs typeface="Calibri"/>
                <a:sym typeface="Calibri"/>
              </a:rPr>
              <a:t>Geo</a:t>
            </a:r>
            <a:endParaRPr sz="1800" b="0" i="0" u="none" strike="noStrike" cap="none">
              <a:solidFill>
                <a:schemeClr val="dk1"/>
              </a:solidFill>
              <a:latin typeface="Calibri"/>
              <a:ea typeface="Calibri"/>
              <a:cs typeface="Calibri"/>
              <a:sym typeface="Calibri"/>
            </a:endParaRPr>
          </a:p>
        </p:txBody>
      </p:sp>
      <p:cxnSp>
        <p:nvCxnSpPr>
          <p:cNvPr id="542" name="Google Shape;542;p46"/>
          <p:cNvCxnSpPr/>
          <p:nvPr/>
        </p:nvCxnSpPr>
        <p:spPr>
          <a:xfrm>
            <a:off x="4405189" y="2783123"/>
            <a:ext cx="0" cy="1321044"/>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543" name="Google Shape;543;p46"/>
          <p:cNvSpPr txBox="1"/>
          <p:nvPr/>
        </p:nvSpPr>
        <p:spPr>
          <a:xfrm>
            <a:off x="3188349" y="3926123"/>
            <a:ext cx="24336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a:solidFill>
                  <a:schemeClr val="dk1"/>
                </a:solidFill>
                <a:latin typeface="Calibri"/>
                <a:ea typeface="Calibri"/>
                <a:cs typeface="Calibri"/>
                <a:sym typeface="Calibri"/>
              </a:rPr>
              <a:t>t</a:t>
            </a:r>
            <a:r>
              <a:rPr lang="en-US" sz="6600" b="0" i="0" u="none" strike="noStrike" cap="none">
                <a:solidFill>
                  <a:schemeClr val="dk1"/>
                </a:solidFill>
                <a:latin typeface="Calibri"/>
                <a:ea typeface="Calibri"/>
                <a:cs typeface="Calibri"/>
                <a:sym typeface="Calibri"/>
              </a:rPr>
              <a:t>herm</a:t>
            </a:r>
            <a:endParaRPr sz="6600" b="0" i="0" u="none" strike="noStrike" cap="none">
              <a:solidFill>
                <a:schemeClr val="dk1"/>
              </a:solidFill>
              <a:latin typeface="Calibri"/>
              <a:ea typeface="Calibri"/>
              <a:cs typeface="Calibri"/>
              <a:sym typeface="Calibri"/>
            </a:endParaRPr>
          </a:p>
        </p:txBody>
      </p:sp>
      <p:cxnSp>
        <p:nvCxnSpPr>
          <p:cNvPr id="544" name="Google Shape;544;p46"/>
          <p:cNvCxnSpPr/>
          <p:nvPr/>
        </p:nvCxnSpPr>
        <p:spPr>
          <a:xfrm>
            <a:off x="6513843" y="2763175"/>
            <a:ext cx="415584" cy="1117164"/>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545" name="Google Shape;545;p46"/>
          <p:cNvSpPr txBox="1"/>
          <p:nvPr/>
        </p:nvSpPr>
        <p:spPr>
          <a:xfrm>
            <a:off x="6457533" y="3939388"/>
            <a:ext cx="784189"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a:solidFill>
                  <a:schemeClr val="dk1"/>
                </a:solidFill>
                <a:latin typeface="Calibri"/>
                <a:ea typeface="Calibri"/>
                <a:cs typeface="Calibri"/>
                <a:sym typeface="Calibri"/>
              </a:rPr>
              <a:t>al</a:t>
            </a:r>
            <a:endParaRPr sz="1400" b="0" i="0" u="none" strike="noStrike" cap="none">
              <a:solidFill>
                <a:srgbClr val="000000"/>
              </a:solidFill>
              <a:latin typeface="Arial"/>
              <a:ea typeface="Arial"/>
              <a:cs typeface="Arial"/>
              <a:sym typeface="Arial"/>
            </a:endParaRPr>
          </a:p>
        </p:txBody>
      </p:sp>
      <p:sp>
        <p:nvSpPr>
          <p:cNvPr id="546" name="Google Shape;546;p4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7" name="Google Shape;547;p46"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47"/>
          <p:cNvSpPr txBox="1"/>
          <p:nvPr/>
        </p:nvSpPr>
        <p:spPr>
          <a:xfrm>
            <a:off x="1282700" y="1278652"/>
            <a:ext cx="7505700"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Geothermal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0" i="0" u="none" strike="noStrike" cap="none">
                <a:solidFill>
                  <a:schemeClr val="dk1"/>
                </a:solidFill>
                <a:latin typeface="Calibri"/>
                <a:ea typeface="Calibri"/>
                <a:cs typeface="Calibri"/>
                <a:sym typeface="Calibri"/>
              </a:rPr>
              <a:t>        Geo</a:t>
            </a:r>
            <a:endParaRPr sz="1400" b="0" i="0" u="none" strike="noStrike" cap="none">
              <a:solidFill>
                <a:srgbClr val="000000"/>
              </a:solidFill>
              <a:latin typeface="Arial"/>
              <a:ea typeface="Arial"/>
              <a:cs typeface="Arial"/>
              <a:sym typeface="Arial"/>
            </a:endParaRPr>
          </a:p>
        </p:txBody>
      </p:sp>
      <p:cxnSp>
        <p:nvCxnSpPr>
          <p:cNvPr id="554" name="Google Shape;554;p47"/>
          <p:cNvCxnSpPr/>
          <p:nvPr/>
        </p:nvCxnSpPr>
        <p:spPr>
          <a:xfrm flipH="1">
            <a:off x="3687745" y="2210637"/>
            <a:ext cx="522514"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cxnSp>
        <p:nvCxnSpPr>
          <p:cNvPr id="555" name="Google Shape;555;p47"/>
          <p:cNvCxnSpPr/>
          <p:nvPr/>
        </p:nvCxnSpPr>
        <p:spPr>
          <a:xfrm>
            <a:off x="3356149" y="4387951"/>
            <a:ext cx="854110" cy="922574"/>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556" name="Google Shape;556;p47"/>
          <p:cNvSpPr/>
          <p:nvPr/>
        </p:nvSpPr>
        <p:spPr>
          <a:xfrm>
            <a:off x="2445238" y="3344121"/>
            <a:ext cx="2217198" cy="1093363"/>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7" name="Google Shape;557;p47"/>
          <p:cNvSpPr txBox="1"/>
          <p:nvPr/>
        </p:nvSpPr>
        <p:spPr>
          <a:xfrm>
            <a:off x="3783200" y="5372825"/>
            <a:ext cx="42321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Relating to the earth</a:t>
            </a:r>
            <a:endParaRPr sz="1400" b="0" i="0" u="none" strike="noStrike" cap="none">
              <a:solidFill>
                <a:srgbClr val="000000"/>
              </a:solidFill>
              <a:latin typeface="Arial"/>
              <a:ea typeface="Arial"/>
              <a:cs typeface="Arial"/>
              <a:sym typeface="Arial"/>
            </a:endParaRPr>
          </a:p>
        </p:txBody>
      </p:sp>
      <p:sp>
        <p:nvSpPr>
          <p:cNvPr id="558" name="Google Shape;558;p4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9" name="Google Shape;559;p47"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pic>
        <p:nvPicPr>
          <p:cNvPr id="560" name="Google Shape;560;p47" descr="earth.jpg"/>
          <p:cNvPicPr preferRelativeResize="0">
            <a:picLocks noGrp="1"/>
          </p:cNvPicPr>
          <p:nvPr>
            <p:ph type="body" idx="1"/>
          </p:nvPr>
        </p:nvPicPr>
        <p:blipFill rotWithShape="1">
          <a:blip r:embed="rId5">
            <a:alphaModFix/>
          </a:blip>
          <a:srcRect l="2775" t="4224" r="30815"/>
          <a:stretch/>
        </p:blipFill>
        <p:spPr>
          <a:xfrm>
            <a:off x="616689" y="4325640"/>
            <a:ext cx="1831473" cy="188529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48"/>
          <p:cNvSpPr txBox="1"/>
          <p:nvPr/>
        </p:nvSpPr>
        <p:spPr>
          <a:xfrm>
            <a:off x="1282700" y="1278652"/>
            <a:ext cx="7505700"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Geothermal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0" i="0" u="none" strike="noStrike" cap="none">
                <a:solidFill>
                  <a:schemeClr val="dk1"/>
                </a:solidFill>
                <a:latin typeface="Calibri"/>
                <a:ea typeface="Calibri"/>
                <a:cs typeface="Calibri"/>
                <a:sym typeface="Calibri"/>
              </a:rPr>
              <a:t>                Therm</a:t>
            </a:r>
            <a:endParaRPr sz="6400" b="0" i="0" u="none" strike="noStrike" cap="none">
              <a:solidFill>
                <a:schemeClr val="dk1"/>
              </a:solidFill>
              <a:latin typeface="Calibri"/>
              <a:ea typeface="Calibri"/>
              <a:cs typeface="Calibri"/>
              <a:sym typeface="Calibri"/>
            </a:endParaRPr>
          </a:p>
        </p:txBody>
      </p:sp>
      <p:cxnSp>
        <p:nvCxnSpPr>
          <p:cNvPr id="567" name="Google Shape;567;p48"/>
          <p:cNvCxnSpPr/>
          <p:nvPr/>
        </p:nvCxnSpPr>
        <p:spPr>
          <a:xfrm>
            <a:off x="5241398" y="2260170"/>
            <a:ext cx="0" cy="823272"/>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cxnSp>
        <p:nvCxnSpPr>
          <p:cNvPr id="568" name="Google Shape;568;p48"/>
          <p:cNvCxnSpPr/>
          <p:nvPr/>
        </p:nvCxnSpPr>
        <p:spPr>
          <a:xfrm>
            <a:off x="4974163" y="4345711"/>
            <a:ext cx="854110" cy="922574"/>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569" name="Google Shape;569;p48"/>
          <p:cNvSpPr/>
          <p:nvPr/>
        </p:nvSpPr>
        <p:spPr>
          <a:xfrm>
            <a:off x="4169838" y="3252348"/>
            <a:ext cx="2381921" cy="1093363"/>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0" name="Google Shape;570;p48"/>
          <p:cNvSpPr txBox="1"/>
          <p:nvPr/>
        </p:nvSpPr>
        <p:spPr>
          <a:xfrm>
            <a:off x="4210250" y="5357423"/>
            <a:ext cx="3495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Relating to heat </a:t>
            </a:r>
            <a:endParaRPr sz="1400" b="0" i="0" u="none" strike="noStrike" cap="none">
              <a:solidFill>
                <a:srgbClr val="000000"/>
              </a:solidFill>
              <a:latin typeface="Arial"/>
              <a:ea typeface="Arial"/>
              <a:cs typeface="Arial"/>
              <a:sym typeface="Arial"/>
            </a:endParaRPr>
          </a:p>
        </p:txBody>
      </p:sp>
      <p:sp>
        <p:nvSpPr>
          <p:cNvPr id="571" name="Google Shape;571;p4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2" name="Google Shape;572;p48"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pic>
        <p:nvPicPr>
          <p:cNvPr id="573" name="Google Shape;573;p48" descr="dreamstime_heat.jpg"/>
          <p:cNvPicPr preferRelativeResize="0"/>
          <p:nvPr/>
        </p:nvPicPr>
        <p:blipFill rotWithShape="1">
          <a:blip r:embed="rId5">
            <a:alphaModFix/>
          </a:blip>
          <a:srcRect t="34135"/>
          <a:stretch/>
        </p:blipFill>
        <p:spPr>
          <a:xfrm>
            <a:off x="1872641" y="3692434"/>
            <a:ext cx="1747676" cy="140732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49"/>
          <p:cNvSpPr txBox="1"/>
          <p:nvPr/>
        </p:nvSpPr>
        <p:spPr>
          <a:xfrm>
            <a:off x="1282700" y="1278652"/>
            <a:ext cx="7505700"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Geothermal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0" i="0" u="none" strike="noStrike" cap="none">
                <a:solidFill>
                  <a:schemeClr val="dk1"/>
                </a:solidFill>
                <a:latin typeface="Calibri"/>
                <a:ea typeface="Calibri"/>
                <a:cs typeface="Calibri"/>
                <a:sym typeface="Calibri"/>
              </a:rPr>
              <a:t>                           -al</a:t>
            </a:r>
            <a:endParaRPr sz="1400" b="0" i="0" u="none" strike="noStrike" cap="none">
              <a:solidFill>
                <a:srgbClr val="000000"/>
              </a:solidFill>
              <a:latin typeface="Arial"/>
              <a:ea typeface="Arial"/>
              <a:cs typeface="Arial"/>
              <a:sym typeface="Arial"/>
            </a:endParaRPr>
          </a:p>
        </p:txBody>
      </p:sp>
      <p:cxnSp>
        <p:nvCxnSpPr>
          <p:cNvPr id="580" name="Google Shape;580;p49"/>
          <p:cNvCxnSpPr/>
          <p:nvPr/>
        </p:nvCxnSpPr>
        <p:spPr>
          <a:xfrm>
            <a:off x="6592179" y="2322481"/>
            <a:ext cx="0" cy="823272"/>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cxnSp>
        <p:nvCxnSpPr>
          <p:cNvPr id="581" name="Google Shape;581;p49"/>
          <p:cNvCxnSpPr/>
          <p:nvPr/>
        </p:nvCxnSpPr>
        <p:spPr>
          <a:xfrm>
            <a:off x="6714645" y="4572000"/>
            <a:ext cx="0" cy="747937"/>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582" name="Google Shape;582;p49"/>
          <p:cNvSpPr/>
          <p:nvPr/>
        </p:nvSpPr>
        <p:spPr>
          <a:xfrm>
            <a:off x="5523685" y="3232277"/>
            <a:ext cx="2381921" cy="1093363"/>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3" name="Google Shape;583;p49"/>
          <p:cNvSpPr txBox="1"/>
          <p:nvPr/>
        </p:nvSpPr>
        <p:spPr>
          <a:xfrm>
            <a:off x="5251475" y="5566300"/>
            <a:ext cx="2925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Coming from </a:t>
            </a:r>
            <a:endParaRPr sz="1400" b="0" i="0" u="none" strike="noStrike" cap="none">
              <a:solidFill>
                <a:srgbClr val="000000"/>
              </a:solidFill>
              <a:latin typeface="Arial"/>
              <a:ea typeface="Arial"/>
              <a:cs typeface="Arial"/>
              <a:sym typeface="Arial"/>
            </a:endParaRPr>
          </a:p>
        </p:txBody>
      </p:sp>
      <p:sp>
        <p:nvSpPr>
          <p:cNvPr id="584" name="Google Shape;584;p4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5" name="Google Shape;585;p49"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50"/>
          <p:cNvSpPr txBox="1">
            <a:spLocks noGrp="1"/>
          </p:cNvSpPr>
          <p:nvPr>
            <p:ph type="title"/>
          </p:nvPr>
        </p:nvSpPr>
        <p:spPr>
          <a:xfrm>
            <a:off x="1" y="2224888"/>
            <a:ext cx="9237578"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7200"/>
              <a:buFont typeface="Calibri"/>
              <a:buNone/>
            </a:pPr>
            <a:r>
              <a:rPr lang="en-US" sz="7200"/>
              <a:t>Geo therm al </a:t>
            </a:r>
            <a:br>
              <a:rPr lang="en-US" sz="7200"/>
            </a:br>
            <a:endParaRPr sz="7200"/>
          </a:p>
        </p:txBody>
      </p:sp>
      <p:sp>
        <p:nvSpPr>
          <p:cNvPr id="592" name="Google Shape;592;p50"/>
          <p:cNvSpPr/>
          <p:nvPr/>
        </p:nvSpPr>
        <p:spPr>
          <a:xfrm>
            <a:off x="2148625" y="1703519"/>
            <a:ext cx="1648112" cy="1252301"/>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3" name="Google Shape;593;p50"/>
          <p:cNvSpPr/>
          <p:nvPr/>
        </p:nvSpPr>
        <p:spPr>
          <a:xfrm>
            <a:off x="3796737" y="1703519"/>
            <a:ext cx="2526526" cy="1252301"/>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4" name="Google Shape;594;p50"/>
          <p:cNvSpPr/>
          <p:nvPr/>
        </p:nvSpPr>
        <p:spPr>
          <a:xfrm>
            <a:off x="6323262" y="1703519"/>
            <a:ext cx="909053" cy="1252301"/>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95" name="Google Shape;595;p50" descr="earth.jpg"/>
          <p:cNvPicPr preferRelativeResize="0">
            <a:picLocks noGrp="1"/>
          </p:cNvPicPr>
          <p:nvPr>
            <p:ph type="body" idx="1"/>
          </p:nvPr>
        </p:nvPicPr>
        <p:blipFill rotWithShape="1">
          <a:blip r:embed="rId3">
            <a:alphaModFix/>
          </a:blip>
          <a:srcRect l="2775" t="4224" r="30815"/>
          <a:stretch/>
        </p:blipFill>
        <p:spPr>
          <a:xfrm>
            <a:off x="1624473" y="3184767"/>
            <a:ext cx="1831473" cy="1885291"/>
          </a:xfrm>
          <a:prstGeom prst="rect">
            <a:avLst/>
          </a:prstGeom>
          <a:noFill/>
          <a:ln>
            <a:noFill/>
          </a:ln>
        </p:spPr>
      </p:pic>
      <p:pic>
        <p:nvPicPr>
          <p:cNvPr id="596" name="Google Shape;596;p50" descr="dreamstime_heat.jpg"/>
          <p:cNvPicPr preferRelativeResize="0"/>
          <p:nvPr/>
        </p:nvPicPr>
        <p:blipFill rotWithShape="1">
          <a:blip r:embed="rId4">
            <a:alphaModFix/>
          </a:blip>
          <a:srcRect t="34135"/>
          <a:stretch/>
        </p:blipFill>
        <p:spPr>
          <a:xfrm>
            <a:off x="4054221" y="3367888"/>
            <a:ext cx="1747676" cy="1407320"/>
          </a:xfrm>
          <a:prstGeom prst="rect">
            <a:avLst/>
          </a:prstGeom>
          <a:noFill/>
          <a:ln>
            <a:noFill/>
          </a:ln>
        </p:spPr>
      </p:pic>
      <p:cxnSp>
        <p:nvCxnSpPr>
          <p:cNvPr id="597" name="Google Shape;597;p50"/>
          <p:cNvCxnSpPr/>
          <p:nvPr/>
        </p:nvCxnSpPr>
        <p:spPr>
          <a:xfrm flipH="1">
            <a:off x="6860500" y="2989941"/>
            <a:ext cx="1" cy="974495"/>
          </a:xfrm>
          <a:prstGeom prst="straightConnector1">
            <a:avLst/>
          </a:prstGeom>
          <a:noFill/>
          <a:ln w="5715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sp>
        <p:nvSpPr>
          <p:cNvPr id="598" name="Google Shape;598;p50"/>
          <p:cNvSpPr txBox="1"/>
          <p:nvPr/>
        </p:nvSpPr>
        <p:spPr>
          <a:xfrm>
            <a:off x="5976935" y="4017910"/>
            <a:ext cx="176713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Coming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From</a:t>
            </a:r>
            <a:endParaRPr sz="1400" b="0" i="0" u="none" strike="noStrike" cap="none">
              <a:solidFill>
                <a:srgbClr val="000000"/>
              </a:solidFill>
              <a:latin typeface="Arial"/>
              <a:ea typeface="Arial"/>
              <a:cs typeface="Arial"/>
              <a:sym typeface="Arial"/>
            </a:endParaRPr>
          </a:p>
        </p:txBody>
      </p:sp>
      <p:sp>
        <p:nvSpPr>
          <p:cNvPr id="599" name="Google Shape;599;p50"/>
          <p:cNvSpPr/>
          <p:nvPr/>
        </p:nvSpPr>
        <p:spPr>
          <a:xfrm rot="-5400000">
            <a:off x="4146039" y="2141178"/>
            <a:ext cx="862053" cy="6674083"/>
          </a:xfrm>
          <a:prstGeom prst="leftBrace">
            <a:avLst>
              <a:gd name="adj1" fmla="val 8333"/>
              <a:gd name="adj2" fmla="val 50000"/>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Calibri"/>
              <a:ea typeface="Calibri"/>
              <a:cs typeface="Calibri"/>
              <a:sym typeface="Calibri"/>
            </a:endParaRPr>
          </a:p>
        </p:txBody>
      </p:sp>
      <p:sp>
        <p:nvSpPr>
          <p:cNvPr id="600" name="Google Shape;600;p50"/>
          <p:cNvSpPr txBox="1"/>
          <p:nvPr/>
        </p:nvSpPr>
        <p:spPr>
          <a:xfrm>
            <a:off x="-227262" y="6029798"/>
            <a:ext cx="964639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Calibri"/>
                <a:ea typeface="Calibri"/>
                <a:cs typeface="Calibri"/>
                <a:sym typeface="Calibri"/>
              </a:rPr>
              <a:t>Energy that comes from the heat of the Earth</a:t>
            </a:r>
            <a:endParaRPr sz="1400" b="0" i="0" u="none" strike="noStrike" cap="none">
              <a:solidFill>
                <a:srgbClr val="000000"/>
              </a:solidFill>
              <a:latin typeface="Arial"/>
              <a:ea typeface="Arial"/>
              <a:cs typeface="Arial"/>
              <a:sym typeface="Arial"/>
            </a:endParaRPr>
          </a:p>
        </p:txBody>
      </p:sp>
      <p:sp>
        <p:nvSpPr>
          <p:cNvPr id="601" name="Google Shape;601;p50"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2" name="Google Shape;602;p50" descr="Labor"/>
          <p:cNvPicPr preferRelativeResize="0"/>
          <p:nvPr/>
        </p:nvPicPr>
        <p:blipFill rotWithShape="1">
          <a:blip r:embed="rId6">
            <a:alphaModFix/>
          </a:blip>
          <a:srcRect/>
          <a:stretch/>
        </p:blipFill>
        <p:spPr>
          <a:xfrm>
            <a:off x="735230" y="165754"/>
            <a:ext cx="403722" cy="40372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51"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5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15" name="Google Shape;615;p54"/>
          <p:cNvSpPr txBox="1"/>
          <p:nvPr/>
        </p:nvSpPr>
        <p:spPr>
          <a:xfrm>
            <a:off x="574988" y="207287"/>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How can we use the word parts of geothermal to help us remember the definition of the term?</a:t>
            </a:r>
            <a:endParaRPr sz="1400" b="0" i="0" u="none" strike="noStrike" cap="none">
              <a:solidFill>
                <a:srgbClr val="000000"/>
              </a:solidFill>
              <a:latin typeface="Arial"/>
              <a:ea typeface="Arial"/>
              <a:cs typeface="Arial"/>
              <a:sym typeface="Arial"/>
            </a:endParaRPr>
          </a:p>
        </p:txBody>
      </p:sp>
      <p:sp>
        <p:nvSpPr>
          <p:cNvPr id="616" name="Google Shape;616;p54"/>
          <p:cNvSpPr txBox="1">
            <a:spLocks noGrp="1"/>
          </p:cNvSpPr>
          <p:nvPr>
            <p:ph type="title"/>
          </p:nvPr>
        </p:nvSpPr>
        <p:spPr>
          <a:xfrm>
            <a:off x="1" y="2224888"/>
            <a:ext cx="9237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7200"/>
              <a:buFont typeface="Calibri"/>
              <a:buNone/>
            </a:pPr>
            <a:r>
              <a:rPr lang="en-US" sz="7200"/>
              <a:t>Geothermal </a:t>
            </a:r>
            <a:br>
              <a:rPr lang="en-US" sz="7200"/>
            </a:br>
            <a:endParaRPr sz="7200"/>
          </a:p>
        </p:txBody>
      </p:sp>
      <p:cxnSp>
        <p:nvCxnSpPr>
          <p:cNvPr id="617" name="Google Shape;617;p54"/>
          <p:cNvCxnSpPr/>
          <p:nvPr/>
        </p:nvCxnSpPr>
        <p:spPr>
          <a:xfrm flipH="1">
            <a:off x="2262896" y="2796388"/>
            <a:ext cx="5226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618" name="Google Shape;618;p54"/>
          <p:cNvSpPr txBox="1"/>
          <p:nvPr/>
        </p:nvSpPr>
        <p:spPr>
          <a:xfrm>
            <a:off x="938549" y="3939388"/>
            <a:ext cx="15858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a:solidFill>
                  <a:schemeClr val="dk1"/>
                </a:solidFill>
                <a:latin typeface="Calibri"/>
                <a:ea typeface="Calibri"/>
                <a:cs typeface="Calibri"/>
                <a:sym typeface="Calibri"/>
              </a:rPr>
              <a:t>Geo</a:t>
            </a:r>
            <a:endParaRPr sz="1800" b="0" i="0" u="none" strike="noStrike" cap="none">
              <a:solidFill>
                <a:schemeClr val="dk1"/>
              </a:solidFill>
              <a:latin typeface="Calibri"/>
              <a:ea typeface="Calibri"/>
              <a:cs typeface="Calibri"/>
              <a:sym typeface="Calibri"/>
            </a:endParaRPr>
          </a:p>
        </p:txBody>
      </p:sp>
      <p:cxnSp>
        <p:nvCxnSpPr>
          <p:cNvPr id="619" name="Google Shape;619;p54"/>
          <p:cNvCxnSpPr/>
          <p:nvPr/>
        </p:nvCxnSpPr>
        <p:spPr>
          <a:xfrm>
            <a:off x="4405189" y="2783123"/>
            <a:ext cx="0" cy="1320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620" name="Google Shape;620;p54"/>
          <p:cNvSpPr txBox="1"/>
          <p:nvPr/>
        </p:nvSpPr>
        <p:spPr>
          <a:xfrm>
            <a:off x="3188349" y="3926123"/>
            <a:ext cx="24336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a:solidFill>
                  <a:schemeClr val="dk1"/>
                </a:solidFill>
                <a:latin typeface="Calibri"/>
                <a:ea typeface="Calibri"/>
                <a:cs typeface="Calibri"/>
                <a:sym typeface="Calibri"/>
              </a:rPr>
              <a:t>t</a:t>
            </a:r>
            <a:r>
              <a:rPr lang="en-US" sz="6600" b="0" i="0" u="none" strike="noStrike" cap="none">
                <a:solidFill>
                  <a:schemeClr val="dk1"/>
                </a:solidFill>
                <a:latin typeface="Calibri"/>
                <a:ea typeface="Calibri"/>
                <a:cs typeface="Calibri"/>
                <a:sym typeface="Calibri"/>
              </a:rPr>
              <a:t>herm</a:t>
            </a:r>
            <a:endParaRPr sz="6600" b="0" i="0" u="none" strike="noStrike" cap="none">
              <a:solidFill>
                <a:schemeClr val="dk1"/>
              </a:solidFill>
              <a:latin typeface="Calibri"/>
              <a:ea typeface="Calibri"/>
              <a:cs typeface="Calibri"/>
              <a:sym typeface="Calibri"/>
            </a:endParaRPr>
          </a:p>
        </p:txBody>
      </p:sp>
      <p:cxnSp>
        <p:nvCxnSpPr>
          <p:cNvPr id="621" name="Google Shape;621;p54"/>
          <p:cNvCxnSpPr/>
          <p:nvPr/>
        </p:nvCxnSpPr>
        <p:spPr>
          <a:xfrm>
            <a:off x="6513843" y="2763175"/>
            <a:ext cx="415500" cy="11172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622" name="Google Shape;622;p54"/>
          <p:cNvSpPr txBox="1"/>
          <p:nvPr/>
        </p:nvSpPr>
        <p:spPr>
          <a:xfrm>
            <a:off x="6457533" y="3939388"/>
            <a:ext cx="7842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a:solidFill>
                  <a:schemeClr val="dk1"/>
                </a:solidFill>
                <a:latin typeface="Calibri"/>
                <a:ea typeface="Calibri"/>
                <a:cs typeface="Calibri"/>
                <a:sym typeface="Calibri"/>
              </a:rPr>
              <a:t>al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56"/>
          <p:cNvSpPr txBox="1">
            <a:spLocks noGrp="1"/>
          </p:cNvSpPr>
          <p:nvPr>
            <p:ph type="title"/>
          </p:nvPr>
        </p:nvSpPr>
        <p:spPr>
          <a:xfrm>
            <a:off x="457192" y="471695"/>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True/False: Geothermal energy is a type of Earth’s energy resources.</a:t>
            </a:r>
            <a:endParaRPr/>
          </a:p>
        </p:txBody>
      </p:sp>
      <p:pic>
        <p:nvPicPr>
          <p:cNvPr id="629" name="Google Shape;629;p56" descr="geothermal.jpg"/>
          <p:cNvPicPr preferRelativeResize="0">
            <a:picLocks noGrp="1"/>
          </p:cNvPicPr>
          <p:nvPr>
            <p:ph type="body" idx="1"/>
          </p:nvPr>
        </p:nvPicPr>
        <p:blipFill rotWithShape="1">
          <a:blip r:embed="rId3">
            <a:alphaModFix/>
          </a:blip>
          <a:srcRect l="-10686" r="-10686"/>
          <a:stretch/>
        </p:blipFill>
        <p:spPr>
          <a:xfrm>
            <a:off x="457200" y="2057399"/>
            <a:ext cx="8229600" cy="4525963"/>
          </a:xfrm>
          <a:prstGeom prst="rect">
            <a:avLst/>
          </a:prstGeom>
          <a:noFill/>
          <a:ln w="9525" cap="flat" cmpd="sng">
            <a:solidFill>
              <a:schemeClr val="lt1"/>
            </a:solidFill>
            <a:prstDash val="solid"/>
            <a:round/>
            <a:headEnd type="none" w="sm" len="sm"/>
            <a:tailEnd type="none" w="sm" len="sm"/>
          </a:ln>
        </p:spPr>
      </p:pic>
      <p:sp>
        <p:nvSpPr>
          <p:cNvPr id="630" name="Google Shape;630;p5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gdc0424b8e2_3_7"/>
          <p:cNvSpPr txBox="1">
            <a:spLocks noGrp="1"/>
          </p:cNvSpPr>
          <p:nvPr>
            <p:ph type="title"/>
          </p:nvPr>
        </p:nvSpPr>
        <p:spPr>
          <a:xfrm>
            <a:off x="457192" y="471695"/>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solidFill>
                  <a:srgbClr val="FF0000"/>
                </a:solidFill>
              </a:rPr>
              <a:t>True</a:t>
            </a:r>
            <a:r>
              <a:rPr lang="en-US"/>
              <a:t>/False: Geothermal energy is a type of Earth’s energy resources.</a:t>
            </a:r>
            <a:endParaRPr/>
          </a:p>
        </p:txBody>
      </p:sp>
      <p:pic>
        <p:nvPicPr>
          <p:cNvPr id="637" name="Google Shape;637;gdc0424b8e2_3_7" descr="geothermal.jpg"/>
          <p:cNvPicPr preferRelativeResize="0">
            <a:picLocks noGrp="1"/>
          </p:cNvPicPr>
          <p:nvPr>
            <p:ph type="body" idx="1"/>
          </p:nvPr>
        </p:nvPicPr>
        <p:blipFill rotWithShape="1">
          <a:blip r:embed="rId3">
            <a:alphaModFix/>
          </a:blip>
          <a:srcRect l="-10680" r="-10693"/>
          <a:stretch/>
        </p:blipFill>
        <p:spPr>
          <a:xfrm>
            <a:off x="457200" y="2057399"/>
            <a:ext cx="8229600" cy="4526100"/>
          </a:xfrm>
          <a:prstGeom prst="rect">
            <a:avLst/>
          </a:prstGeom>
          <a:noFill/>
          <a:ln w="9525" cap="flat" cmpd="sng">
            <a:solidFill>
              <a:schemeClr val="lt1"/>
            </a:solidFill>
            <a:prstDash val="solid"/>
            <a:round/>
            <a:headEnd type="none" w="sm" len="sm"/>
            <a:tailEnd type="none" w="sm" len="sm"/>
          </a:ln>
        </p:spPr>
      </p:pic>
      <p:sp>
        <p:nvSpPr>
          <p:cNvPr id="638" name="Google Shape;638;gdc0424b8e2_3_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6"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57"/>
          <p:cNvSpPr txBox="1">
            <a:spLocks noGrp="1"/>
          </p:cNvSpPr>
          <p:nvPr>
            <p:ph type="title"/>
          </p:nvPr>
        </p:nvSpPr>
        <p:spPr>
          <a:xfrm>
            <a:off x="457204" y="41840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geothermal energy?</a:t>
            </a:r>
            <a:endParaRPr/>
          </a:p>
        </p:txBody>
      </p:sp>
      <p:pic>
        <p:nvPicPr>
          <p:cNvPr id="645" name="Google Shape;645;p57" descr="geothermal.jpg"/>
          <p:cNvPicPr preferRelativeResize="0">
            <a:picLocks noGrp="1"/>
          </p:cNvPicPr>
          <p:nvPr>
            <p:ph type="body" idx="1"/>
          </p:nvPr>
        </p:nvPicPr>
        <p:blipFill rotWithShape="1">
          <a:blip r:embed="rId3">
            <a:alphaModFix/>
          </a:blip>
          <a:srcRect l="-10686" r="-10686"/>
          <a:stretch/>
        </p:blipFill>
        <p:spPr>
          <a:xfrm>
            <a:off x="457200" y="1873124"/>
            <a:ext cx="8229600" cy="4526100"/>
          </a:xfrm>
          <a:prstGeom prst="rect">
            <a:avLst/>
          </a:prstGeom>
          <a:noFill/>
          <a:ln w="9525" cap="flat" cmpd="sng">
            <a:solidFill>
              <a:schemeClr val="lt1"/>
            </a:solidFill>
            <a:prstDash val="solid"/>
            <a:round/>
            <a:headEnd type="none" w="sm" len="sm"/>
            <a:tailEnd type="none" w="sm" len="sm"/>
          </a:ln>
        </p:spPr>
      </p:pic>
      <p:sp>
        <p:nvSpPr>
          <p:cNvPr id="646" name="Google Shape;646;p5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58"/>
          <p:cNvSpPr txBox="1">
            <a:spLocks noGrp="1"/>
          </p:cNvSpPr>
          <p:nvPr>
            <p:ph type="title"/>
          </p:nvPr>
        </p:nvSpPr>
        <p:spPr>
          <a:xfrm>
            <a:off x="561900" y="-4"/>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What kind of energy heats this house?</a:t>
            </a:r>
            <a:endParaRPr/>
          </a:p>
        </p:txBody>
      </p:sp>
      <p:sp>
        <p:nvSpPr>
          <p:cNvPr id="653" name="Google Shape;653;p5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654" name="Google Shape;654;p58" descr="All You Need to Know About Home Geothermal Heating &amp; Cooling"/>
          <p:cNvPicPr preferRelativeResize="0"/>
          <p:nvPr/>
        </p:nvPicPr>
        <p:blipFill rotWithShape="1">
          <a:blip r:embed="rId4">
            <a:alphaModFix/>
          </a:blip>
          <a:srcRect l="50288"/>
          <a:stretch/>
        </p:blipFill>
        <p:spPr>
          <a:xfrm>
            <a:off x="1190846" y="1142996"/>
            <a:ext cx="6762308" cy="5479993"/>
          </a:xfrm>
          <a:prstGeom prst="rect">
            <a:avLst/>
          </a:prstGeom>
          <a:noFill/>
          <a:ln>
            <a:noFill/>
          </a:ln>
        </p:spPr>
      </p:pic>
      <p:sp>
        <p:nvSpPr>
          <p:cNvPr id="655" name="Google Shape;655;p58"/>
          <p:cNvSpPr/>
          <p:nvPr/>
        </p:nvSpPr>
        <p:spPr>
          <a:xfrm>
            <a:off x="3654055" y="5268469"/>
            <a:ext cx="3933900" cy="786900"/>
          </a:xfrm>
          <a:prstGeom prst="ellipse">
            <a:avLst/>
          </a:prstGeom>
          <a:noFill/>
          <a:ln w="635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59" descr="Geyser - Wikipedia"/>
          <p:cNvPicPr preferRelativeResize="0"/>
          <p:nvPr/>
        </p:nvPicPr>
        <p:blipFill rotWithShape="1">
          <a:blip r:embed="rId3">
            <a:alphaModFix/>
          </a:blip>
          <a:srcRect/>
          <a:stretch/>
        </p:blipFill>
        <p:spPr>
          <a:xfrm>
            <a:off x="818707" y="1532801"/>
            <a:ext cx="7506588" cy="5114260"/>
          </a:xfrm>
          <a:prstGeom prst="rect">
            <a:avLst/>
          </a:prstGeom>
          <a:noFill/>
          <a:ln>
            <a:noFill/>
          </a:ln>
        </p:spPr>
      </p:pic>
      <p:sp>
        <p:nvSpPr>
          <p:cNvPr id="662" name="Google Shape;662;p59"/>
          <p:cNvSpPr txBox="1">
            <a:spLocks noGrp="1"/>
          </p:cNvSpPr>
          <p:nvPr>
            <p:ph type="title"/>
          </p:nvPr>
        </p:nvSpPr>
        <p:spPr>
          <a:xfrm>
            <a:off x="457200" y="182513"/>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Are geysers a form of geothermal energy? Explain.</a:t>
            </a:r>
            <a:endParaRPr/>
          </a:p>
        </p:txBody>
      </p:sp>
      <p:sp>
        <p:nvSpPr>
          <p:cNvPr id="663" name="Google Shape;663;p5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60"/>
          <p:cNvSpPr txBox="1"/>
          <p:nvPr/>
        </p:nvSpPr>
        <p:spPr>
          <a:xfrm>
            <a:off x="2585397" y="513406"/>
            <a:ext cx="39732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5400"/>
              <a:buFont typeface="Calibri"/>
              <a:buNone/>
            </a:pPr>
            <a:r>
              <a:rPr lang="en-US" sz="5400" b="0" i="0" u="none" strike="noStrike" cap="none">
                <a:solidFill>
                  <a:srgbClr val="FF0000"/>
                </a:solidFill>
                <a:latin typeface="Calibri"/>
                <a:ea typeface="Calibri"/>
                <a:cs typeface="Calibri"/>
                <a:sym typeface="Calibri"/>
              </a:rPr>
              <a:t>Remember!!!</a:t>
            </a:r>
            <a:endParaRPr sz="1800" b="0" i="0" u="none" strike="noStrike" cap="none">
              <a:solidFill>
                <a:schemeClr val="dk1"/>
              </a:solidFill>
              <a:latin typeface="Calibri"/>
              <a:ea typeface="Calibri"/>
              <a:cs typeface="Calibri"/>
              <a:sym typeface="Calibri"/>
            </a:endParaRPr>
          </a:p>
        </p:txBody>
      </p:sp>
      <p:sp>
        <p:nvSpPr>
          <p:cNvPr id="670" name="Google Shape;670;p60"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61"/>
          <p:cNvSpPr txBox="1">
            <a:spLocks noGrp="1"/>
          </p:cNvSpPr>
          <p:nvPr>
            <p:ph type="title"/>
          </p:nvPr>
        </p:nvSpPr>
        <p:spPr>
          <a:xfrm>
            <a:off x="457200" y="433265"/>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b="1" u="sng"/>
              <a:t>Geothermal Energy: </a:t>
            </a:r>
            <a:r>
              <a:rPr lang="en-US"/>
              <a:t>heat from inside the Earth</a:t>
            </a:r>
            <a:endParaRPr/>
          </a:p>
        </p:txBody>
      </p:sp>
      <p:pic>
        <p:nvPicPr>
          <p:cNvPr id="677" name="Google Shape;677;p61" descr="geothermal.jpg"/>
          <p:cNvPicPr preferRelativeResize="0">
            <a:picLocks noGrp="1"/>
          </p:cNvPicPr>
          <p:nvPr>
            <p:ph type="body" idx="1"/>
          </p:nvPr>
        </p:nvPicPr>
        <p:blipFill rotWithShape="1">
          <a:blip r:embed="rId3">
            <a:alphaModFix/>
          </a:blip>
          <a:srcRect l="-10686" r="-10686"/>
          <a:stretch/>
        </p:blipFill>
        <p:spPr>
          <a:xfrm>
            <a:off x="457200" y="1967824"/>
            <a:ext cx="8229600" cy="4526100"/>
          </a:xfrm>
          <a:prstGeom prst="rect">
            <a:avLst/>
          </a:prstGeom>
          <a:noFill/>
          <a:ln w="9525" cap="flat" cmpd="sng">
            <a:solidFill>
              <a:schemeClr val="lt1"/>
            </a:solidFill>
            <a:prstDash val="solid"/>
            <a:round/>
            <a:headEnd type="none" w="sm" len="sm"/>
            <a:tailEnd type="none" w="sm" len="sm"/>
          </a:ln>
        </p:spPr>
      </p:pic>
      <p:sp>
        <p:nvSpPr>
          <p:cNvPr id="678" name="Google Shape;678;p61"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gdbec7a68a6_1_180"/>
          <p:cNvSpPr txBox="1"/>
          <p:nvPr/>
        </p:nvSpPr>
        <p:spPr>
          <a:xfrm>
            <a:off x="1758139" y="619950"/>
            <a:ext cx="56277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C000"/>
              </a:buClr>
              <a:buSzPts val="5600"/>
              <a:buFont typeface="Calibri"/>
              <a:buNone/>
            </a:pPr>
            <a:r>
              <a:rPr lang="en-US" sz="5600" b="0" i="0" u="none" strike="noStrike" cap="none">
                <a:solidFill>
                  <a:srgbClr val="FFC000"/>
                </a:solidFill>
                <a:latin typeface="Calibri"/>
                <a:ea typeface="Calibri"/>
                <a:cs typeface="Calibri"/>
                <a:sym typeface="Calibri"/>
              </a:rPr>
              <a:t>Simulation Activity</a:t>
            </a:r>
            <a:endParaRPr sz="1800" b="0" i="0" u="none" strike="noStrike" cap="none">
              <a:solidFill>
                <a:schemeClr val="dk1"/>
              </a:solidFill>
              <a:latin typeface="Calibri"/>
              <a:ea typeface="Calibri"/>
              <a:cs typeface="Calibri"/>
              <a:sym typeface="Calibri"/>
            </a:endParaRPr>
          </a:p>
        </p:txBody>
      </p:sp>
      <p:sp>
        <p:nvSpPr>
          <p:cNvPr id="685" name="Google Shape;685;gdbec7a68a6_1_180" descr="Laptop"/>
          <p:cNvSpPr/>
          <p:nvPr/>
        </p:nvSpPr>
        <p:spPr>
          <a:xfrm>
            <a:off x="44367"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86" name="Google Shape;686;gdbec7a68a6_1_180"/>
          <p:cNvSpPr txBox="1"/>
          <p:nvPr/>
        </p:nvSpPr>
        <p:spPr>
          <a:xfrm>
            <a:off x="1531650" y="1538624"/>
            <a:ext cx="6080700" cy="1376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100"/>
              </a:spcBef>
              <a:spcAft>
                <a:spcPts val="600"/>
              </a:spcAft>
              <a:buNone/>
            </a:pPr>
            <a:r>
              <a:rPr lang="en-US" sz="3600" u="sng">
                <a:solidFill>
                  <a:schemeClr val="dk1"/>
                </a:solidFill>
                <a:highlight>
                  <a:schemeClr val="lt1"/>
                </a:highlight>
                <a:latin typeface="Calibri"/>
                <a:ea typeface="Calibri"/>
                <a:cs typeface="Calibri"/>
                <a:sym typeface="Calibri"/>
                <a:hlinkClick r:id="rId4">
                  <a:extLst>
                    <a:ext uri="{A12FA001-AC4F-418D-AE19-62706E023703}">
                      <ahyp:hlinkClr xmlns:ahyp="http://schemas.microsoft.com/office/drawing/2018/hyperlinkcolor" val="tx"/>
                    </a:ext>
                  </a:extLst>
                </a:hlinkClick>
              </a:rPr>
              <a:t>Hydroelectric and Geothermal: Benefits and Drawbacks</a:t>
            </a:r>
            <a:endParaRPr sz="3600">
              <a:solidFill>
                <a:schemeClr val="dk1"/>
              </a:solidFill>
              <a:highlight>
                <a:schemeClr val="lt1"/>
              </a:highlight>
              <a:latin typeface="Calibri"/>
              <a:ea typeface="Calibri"/>
              <a:cs typeface="Calibri"/>
              <a:sym typeface="Calibri"/>
            </a:endParaRPr>
          </a:p>
        </p:txBody>
      </p:sp>
      <p:sp>
        <p:nvSpPr>
          <p:cNvPr id="687" name="Google Shape;687;gdbec7a68a6_1_180"/>
          <p:cNvSpPr txBox="1"/>
          <p:nvPr/>
        </p:nvSpPr>
        <p:spPr>
          <a:xfrm>
            <a:off x="779600" y="3109425"/>
            <a:ext cx="3224700" cy="2692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sz="1800" i="1">
                <a:solidFill>
                  <a:schemeClr val="dk1"/>
                </a:solidFill>
                <a:latin typeface="Calibri"/>
                <a:ea typeface="Calibri"/>
                <a:cs typeface="Calibri"/>
                <a:sym typeface="Calibri"/>
              </a:rPr>
              <a:t>Students analyze the benefits and drawbacks of hydroelectric and geothermal energy and the environmental impacts on a specific geographic location. They create a multimedia presentation to share what they have learned.</a:t>
            </a:r>
            <a:endParaRPr sz="1800" i="1">
              <a:solidFill>
                <a:schemeClr val="dk1"/>
              </a:solidFill>
              <a:latin typeface="Calibri"/>
              <a:ea typeface="Calibri"/>
              <a:cs typeface="Calibri"/>
              <a:sym typeface="Calibri"/>
            </a:endParaRPr>
          </a:p>
        </p:txBody>
      </p:sp>
      <p:pic>
        <p:nvPicPr>
          <p:cNvPr id="688" name="Google Shape;688;gdbec7a68a6_1_180"/>
          <p:cNvPicPr preferRelativeResize="0"/>
          <p:nvPr/>
        </p:nvPicPr>
        <p:blipFill>
          <a:blip r:embed="rId5">
            <a:alphaModFix/>
          </a:blip>
          <a:stretch>
            <a:fillRect/>
          </a:stretch>
        </p:blipFill>
        <p:spPr>
          <a:xfrm>
            <a:off x="4004300" y="3029888"/>
            <a:ext cx="4694587" cy="352331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6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95" name="Google Shape;695;p63"/>
          <p:cNvSpPr txBox="1"/>
          <p:nvPr/>
        </p:nvSpPr>
        <p:spPr>
          <a:xfrm>
            <a:off x="616338" y="235541"/>
            <a:ext cx="79113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000"/>
              <a:buFont typeface="Calibri"/>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Compare and Contrast two types of Earth’s energy resources and explain why knowing how to determine efficiency is important.</a:t>
            </a:r>
            <a:endParaRPr sz="1800" b="0" i="0" u="none" strike="noStrike" cap="none">
              <a:solidFill>
                <a:schemeClr val="dk1"/>
              </a:solidFill>
              <a:latin typeface="Calibri"/>
              <a:ea typeface="Calibri"/>
              <a:cs typeface="Calibri"/>
              <a:sym typeface="Calibri"/>
            </a:endParaRPr>
          </a:p>
        </p:txBody>
      </p:sp>
      <p:pic>
        <p:nvPicPr>
          <p:cNvPr id="696" name="Google Shape;696;p63" descr="geothermal.jpg"/>
          <p:cNvPicPr preferRelativeResize="0"/>
          <p:nvPr/>
        </p:nvPicPr>
        <p:blipFill rotWithShape="1">
          <a:blip r:embed="rId4">
            <a:alphaModFix/>
          </a:blip>
          <a:srcRect l="-10686" r="-10686"/>
          <a:stretch/>
        </p:blipFill>
        <p:spPr>
          <a:xfrm>
            <a:off x="-202018" y="2435589"/>
            <a:ext cx="5029200" cy="2878677"/>
          </a:xfrm>
          <a:prstGeom prst="rect">
            <a:avLst/>
          </a:prstGeom>
          <a:noFill/>
          <a:ln>
            <a:noFill/>
          </a:ln>
        </p:spPr>
      </p:pic>
      <p:pic>
        <p:nvPicPr>
          <p:cNvPr id="697" name="Google Shape;697;p63" descr="naturalgas.jpg"/>
          <p:cNvPicPr preferRelativeResize="0"/>
          <p:nvPr/>
        </p:nvPicPr>
        <p:blipFill rotWithShape="1">
          <a:blip r:embed="rId5">
            <a:alphaModFix/>
          </a:blip>
          <a:srcRect l="-10572" r="-10572"/>
          <a:stretch/>
        </p:blipFill>
        <p:spPr>
          <a:xfrm>
            <a:off x="4572000" y="2435589"/>
            <a:ext cx="4763386" cy="2878677"/>
          </a:xfrm>
          <a:prstGeom prst="rect">
            <a:avLst/>
          </a:prstGeom>
          <a:noFill/>
          <a:ln>
            <a:noFill/>
          </a:ln>
        </p:spPr>
      </p:pic>
      <p:sp>
        <p:nvSpPr>
          <p:cNvPr id="698" name="Google Shape;698;p63"/>
          <p:cNvSpPr/>
          <p:nvPr/>
        </p:nvSpPr>
        <p:spPr>
          <a:xfrm>
            <a:off x="391322" y="5643921"/>
            <a:ext cx="8540736"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FF0000"/>
                </a:solidFill>
                <a:latin typeface="Calibri"/>
                <a:ea typeface="Calibri"/>
                <a:cs typeface="Calibri"/>
                <a:sym typeface="Calibri"/>
              </a:rPr>
              <a:t>Efficiency</a:t>
            </a:r>
            <a:r>
              <a:rPr lang="en-US" sz="4400" b="0" i="0" u="none" strike="noStrike" cap="none">
                <a:solidFill>
                  <a:schemeClr val="dk1"/>
                </a:solidFill>
                <a:latin typeface="Calibri"/>
                <a:ea typeface="Calibri"/>
                <a:cs typeface="Calibri"/>
                <a:sym typeface="Calibri"/>
              </a:rPr>
              <a:t> = Actual/ Expected x 100%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704" name="Google Shape;704;p64"/>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grpSp>
        <p:nvGrpSpPr>
          <p:cNvPr id="719" name="Google Shape;719;p66"/>
          <p:cNvGrpSpPr/>
          <p:nvPr/>
        </p:nvGrpSpPr>
        <p:grpSpPr>
          <a:xfrm>
            <a:off x="1505008" y="297180"/>
            <a:ext cx="5828913" cy="6262953"/>
            <a:chOff x="814636" y="0"/>
            <a:chExt cx="5828913" cy="6262953"/>
          </a:xfrm>
        </p:grpSpPr>
        <p:sp>
          <p:nvSpPr>
            <p:cNvPr id="720" name="Google Shape;720;p66"/>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21" name="Google Shape;721;p66"/>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800" b="0" i="0" u="none" strike="noStrike" cap="none">
                <a:solidFill>
                  <a:schemeClr val="dk1"/>
                </a:solidFill>
                <a:latin typeface="Calibri"/>
                <a:ea typeface="Calibri"/>
                <a:cs typeface="Calibri"/>
                <a:sym typeface="Calibri"/>
              </a:endParaRPr>
            </a:p>
          </p:txBody>
        </p:sp>
        <p:sp>
          <p:nvSpPr>
            <p:cNvPr id="722" name="Google Shape;722;p66"/>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23" name="Google Shape;723;p66"/>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24" name="Google Shape;724;p66"/>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800" b="0" i="0" u="none" strike="noStrike" cap="none">
                <a:solidFill>
                  <a:schemeClr val="dk1"/>
                </a:solidFill>
                <a:latin typeface="Calibri"/>
                <a:ea typeface="Calibri"/>
                <a:cs typeface="Calibri"/>
                <a:sym typeface="Calibri"/>
              </a:endParaRPr>
            </a:p>
          </p:txBody>
        </p:sp>
        <p:sp>
          <p:nvSpPr>
            <p:cNvPr id="725" name="Google Shape;725;p66"/>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26" name="Google Shape;726;p66"/>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27" name="Google Shape;727;p66"/>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800" b="0" i="0" u="none" strike="noStrike" cap="none">
                <a:solidFill>
                  <a:schemeClr val="dk1"/>
                </a:solidFill>
                <a:latin typeface="Calibri"/>
                <a:ea typeface="Calibri"/>
                <a:cs typeface="Calibri"/>
                <a:sym typeface="Calibri"/>
              </a:endParaRPr>
            </a:p>
          </p:txBody>
        </p:sp>
        <p:sp>
          <p:nvSpPr>
            <p:cNvPr id="728" name="Google Shape;728;p66"/>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29" name="Google Shape;729;p66"/>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0" name="Google Shape;730;p66"/>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800" b="0" i="0" u="none" strike="noStrike" cap="none">
                <a:solidFill>
                  <a:schemeClr val="dk1"/>
                </a:solidFill>
                <a:latin typeface="Calibri"/>
                <a:ea typeface="Calibri"/>
                <a:cs typeface="Calibri"/>
                <a:sym typeface="Calibri"/>
              </a:endParaRPr>
            </a:p>
          </p:txBody>
        </p:sp>
        <p:sp>
          <p:nvSpPr>
            <p:cNvPr id="731" name="Google Shape;731;p66"/>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2" name="Google Shape;732;p66"/>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3" name="Google Shape;733;p66"/>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dk1"/>
                </a:solidFill>
                <a:latin typeface="Calibri"/>
                <a:ea typeface="Calibri"/>
                <a:cs typeface="Calibri"/>
                <a:sym typeface="Calibri"/>
              </a:endParaRPr>
            </a:p>
          </p:txBody>
        </p:sp>
        <p:sp>
          <p:nvSpPr>
            <p:cNvPr id="734" name="Google Shape;734;p66"/>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5" name="Google Shape;735;p66"/>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6" name="Google Shape;736;p66"/>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800" b="0" i="0" u="none" strike="noStrike" cap="none">
                <a:solidFill>
                  <a:schemeClr val="dk1"/>
                </a:solidFill>
                <a:latin typeface="Calibri"/>
                <a:ea typeface="Calibri"/>
                <a:cs typeface="Calibri"/>
                <a:sym typeface="Calibri"/>
              </a:endParaRPr>
            </a:p>
          </p:txBody>
        </p:sp>
        <p:sp>
          <p:nvSpPr>
            <p:cNvPr id="737" name="Google Shape;737;p66"/>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738" name="Google Shape;738;p66"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739" name="Google Shape;739;p66"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740" name="Google Shape;740;p66"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741" name="Google Shape;741;p66"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742" name="Google Shape;742;p66"/>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43" name="Google Shape;743;p66"/>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Intro</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7"/>
          <p:cNvPicPr preferRelativeResize="0"/>
          <p:nvPr/>
        </p:nvPicPr>
        <p:blipFill rotWithShape="1">
          <a:blip r:embed="rId3">
            <a:alphaModFix/>
          </a:blip>
          <a:srcRect l="16977" t="22372" r="36279" b="39674"/>
          <a:stretch/>
        </p:blipFill>
        <p:spPr>
          <a:xfrm>
            <a:off x="1488562" y="2053773"/>
            <a:ext cx="6166881" cy="3997845"/>
          </a:xfrm>
          <a:prstGeom prst="rect">
            <a:avLst/>
          </a:prstGeom>
          <a:noFill/>
          <a:ln>
            <a:noFill/>
          </a:ln>
        </p:spPr>
      </p:pic>
      <p:sp>
        <p:nvSpPr>
          <p:cNvPr id="165" name="Google Shape;165;p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6" name="Google Shape;166;p7"/>
          <p:cNvSpPr txBox="1"/>
          <p:nvPr/>
        </p:nvSpPr>
        <p:spPr>
          <a:xfrm>
            <a:off x="1125746" y="320715"/>
            <a:ext cx="68925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000"/>
              <a:buFont typeface="Calibri"/>
              <a:buNone/>
            </a:pPr>
            <a:r>
              <a:rPr lang="en-US" sz="4000" b="0" i="0" u="none" strike="noStrike" cap="none">
                <a:solidFill>
                  <a:schemeClr val="dk1"/>
                </a:solidFill>
                <a:latin typeface="Calibri"/>
                <a:ea typeface="Calibri"/>
                <a:cs typeface="Calibri"/>
                <a:sym typeface="Calibri"/>
              </a:rPr>
              <a:t>What is the earth’s crust made up of?</a:t>
            </a: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67"/>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4000"/>
              <a:buFont typeface="Calibri"/>
              <a:buNone/>
            </a:pPr>
            <a:r>
              <a:rPr lang="en-US" sz="40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750" name="Google Shape;750;p67"/>
          <p:cNvSpPr/>
          <p:nvPr/>
        </p:nvSpPr>
        <p:spPr>
          <a:xfrm>
            <a:off x="828743" y="512762"/>
            <a:ext cx="74865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5400"/>
              <a:buFont typeface="Calibri"/>
              <a:buNone/>
            </a:pPr>
            <a:r>
              <a:rPr lang="en-US" sz="5400" b="0" i="0" u="none" strike="noStrike" cap="none">
                <a:solidFill>
                  <a:schemeClr val="dk1"/>
                </a:solidFill>
                <a:latin typeface="Calibri"/>
                <a:ea typeface="Calibri"/>
                <a:cs typeface="Calibri"/>
                <a:sym typeface="Calibri"/>
              </a:rPr>
              <a:t>Natural Gas</a:t>
            </a:r>
            <a:endParaRPr sz="1800" b="0" i="0" u="none" strike="noStrike" cap="none">
              <a:solidFill>
                <a:schemeClr val="dk1"/>
              </a:solidFill>
              <a:latin typeface="Calibri"/>
              <a:ea typeface="Calibri"/>
              <a:cs typeface="Calibri"/>
              <a:sym typeface="Calibri"/>
            </a:endParaRPr>
          </a:p>
        </p:txBody>
      </p:sp>
      <p:sp>
        <p:nvSpPr>
          <p:cNvPr id="751" name="Google Shape;751;p67"/>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52" name="Google Shape;752;p67"/>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Intro</a:t>
            </a:r>
            <a:endParaRPr sz="1800" b="0" i="0" u="none" strike="noStrike" cap="none">
              <a:solidFill>
                <a:schemeClr val="dk1"/>
              </a:solidFill>
              <a:latin typeface="Calibri"/>
              <a:ea typeface="Calibri"/>
              <a:cs typeface="Calibri"/>
              <a:sym typeface="Calibri"/>
            </a:endParaRPr>
          </a:p>
        </p:txBody>
      </p:sp>
      <p:pic>
        <p:nvPicPr>
          <p:cNvPr id="753" name="Google Shape;753;p67" descr="naturalgas.jpg"/>
          <p:cNvPicPr preferRelativeResize="0"/>
          <p:nvPr/>
        </p:nvPicPr>
        <p:blipFill rotWithShape="1">
          <a:blip r:embed="rId3">
            <a:alphaModFix/>
          </a:blip>
          <a:srcRect l="-10572" r="-10572"/>
          <a:stretch/>
        </p:blipFill>
        <p:spPr>
          <a:xfrm>
            <a:off x="457200" y="1820250"/>
            <a:ext cx="8229600" cy="452596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68"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60" name="Google Shape;760;p68"/>
          <p:cNvSpPr txBox="1"/>
          <p:nvPr/>
        </p:nvSpPr>
        <p:spPr>
          <a:xfrm>
            <a:off x="722555" y="496089"/>
            <a:ext cx="79113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000"/>
              <a:buFont typeface="Calibri"/>
              <a:buNone/>
            </a:pPr>
            <a:r>
              <a:rPr lang="en-US" sz="3000" b="1" i="0" u="none" strike="noStrike" cap="none" dirty="0">
                <a:solidFill>
                  <a:schemeClr val="dk1"/>
                </a:solidFill>
                <a:latin typeface="Calibri"/>
                <a:ea typeface="Calibri"/>
                <a:cs typeface="Calibri"/>
                <a:sym typeface="Calibri"/>
              </a:rPr>
              <a:t>Big Question: </a:t>
            </a:r>
            <a:r>
              <a:rPr lang="en-US" sz="3000" b="0" i="0" u="none" strike="noStrike" cap="none" dirty="0">
                <a:solidFill>
                  <a:schemeClr val="dk1"/>
                </a:solidFill>
                <a:latin typeface="Calibri"/>
                <a:ea typeface="Calibri"/>
                <a:cs typeface="Calibri"/>
                <a:sym typeface="Calibri"/>
              </a:rPr>
              <a:t>Compare and Contrast two types of Earth’s energy resources and explain why knowing how to determine efficiency is important.</a:t>
            </a:r>
            <a:endParaRPr sz="1800" b="0" i="0" u="none" strike="noStrike" cap="none" dirty="0">
              <a:solidFill>
                <a:schemeClr val="dk1"/>
              </a:solidFill>
              <a:latin typeface="Calibri"/>
              <a:ea typeface="Calibri"/>
              <a:cs typeface="Calibri"/>
              <a:sym typeface="Calibri"/>
            </a:endParaRPr>
          </a:p>
        </p:txBody>
      </p:sp>
      <p:pic>
        <p:nvPicPr>
          <p:cNvPr id="761" name="Google Shape;761;p68" descr="geothermal.jpg"/>
          <p:cNvPicPr preferRelativeResize="0"/>
          <p:nvPr/>
        </p:nvPicPr>
        <p:blipFill rotWithShape="1">
          <a:blip r:embed="rId4">
            <a:alphaModFix/>
          </a:blip>
          <a:srcRect l="-10686" r="-10686"/>
          <a:stretch/>
        </p:blipFill>
        <p:spPr>
          <a:xfrm>
            <a:off x="-202018" y="2435589"/>
            <a:ext cx="5029200" cy="2878677"/>
          </a:xfrm>
          <a:prstGeom prst="rect">
            <a:avLst/>
          </a:prstGeom>
          <a:noFill/>
          <a:ln>
            <a:noFill/>
          </a:ln>
        </p:spPr>
      </p:pic>
      <p:pic>
        <p:nvPicPr>
          <p:cNvPr id="762" name="Google Shape;762;p68" descr="naturalgas.jpg"/>
          <p:cNvPicPr preferRelativeResize="0"/>
          <p:nvPr/>
        </p:nvPicPr>
        <p:blipFill rotWithShape="1">
          <a:blip r:embed="rId5">
            <a:alphaModFix/>
          </a:blip>
          <a:srcRect l="-10572" r="-10572"/>
          <a:stretch/>
        </p:blipFill>
        <p:spPr>
          <a:xfrm>
            <a:off x="4572000" y="2435589"/>
            <a:ext cx="4763386" cy="2878677"/>
          </a:xfrm>
          <a:prstGeom prst="rect">
            <a:avLst/>
          </a:prstGeom>
          <a:noFill/>
          <a:ln>
            <a:noFill/>
          </a:ln>
        </p:spPr>
      </p:pic>
      <p:sp>
        <p:nvSpPr>
          <p:cNvPr id="763" name="Google Shape;763;p68"/>
          <p:cNvSpPr/>
          <p:nvPr/>
        </p:nvSpPr>
        <p:spPr>
          <a:xfrm>
            <a:off x="301659" y="5736046"/>
            <a:ext cx="85407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FF0000"/>
                </a:solidFill>
                <a:latin typeface="Calibri"/>
                <a:ea typeface="Calibri"/>
                <a:cs typeface="Calibri"/>
                <a:sym typeface="Calibri"/>
              </a:rPr>
              <a:t>Efficiency</a:t>
            </a:r>
            <a:r>
              <a:rPr lang="en-US" sz="4400" b="0" i="0" u="none" strike="noStrike" cap="none">
                <a:solidFill>
                  <a:schemeClr val="dk1"/>
                </a:solidFill>
                <a:latin typeface="Calibri"/>
                <a:ea typeface="Calibri"/>
                <a:cs typeface="Calibri"/>
                <a:sym typeface="Calibri"/>
              </a:rPr>
              <a:t> = Actual/ Expected x 100%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gdbec7a68a6_1_245"/>
          <p:cNvSpPr txBox="1"/>
          <p:nvPr/>
        </p:nvSpPr>
        <p:spPr>
          <a:xfrm>
            <a:off x="2007760" y="541436"/>
            <a:ext cx="51285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C000"/>
              </a:buClr>
              <a:buSzPts val="5600"/>
              <a:buFont typeface="Calibri"/>
              <a:buNone/>
            </a:pPr>
            <a:r>
              <a:rPr lang="en-US" sz="5600" b="0" i="0" u="none" strike="noStrike" cap="none">
                <a:solidFill>
                  <a:srgbClr val="FFC000"/>
                </a:solidFill>
                <a:latin typeface="Calibri"/>
                <a:ea typeface="Calibri"/>
                <a:cs typeface="Calibri"/>
                <a:sym typeface="Calibri"/>
              </a:rPr>
              <a:t>Demonstration</a:t>
            </a:r>
            <a:endParaRPr sz="1800" b="0" i="0" u="none" strike="noStrike" cap="none">
              <a:solidFill>
                <a:schemeClr val="dk1"/>
              </a:solidFill>
              <a:latin typeface="Calibri"/>
              <a:ea typeface="Calibri"/>
              <a:cs typeface="Calibri"/>
              <a:sym typeface="Calibri"/>
            </a:endParaRPr>
          </a:p>
        </p:txBody>
      </p:sp>
      <p:sp>
        <p:nvSpPr>
          <p:cNvPr id="770" name="Google Shape;770;gdbec7a68a6_1_245"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71" name="Google Shape;771;gdbec7a68a6_1_245"/>
          <p:cNvSpPr txBox="1"/>
          <p:nvPr/>
        </p:nvSpPr>
        <p:spPr>
          <a:xfrm>
            <a:off x="814801" y="2601550"/>
            <a:ext cx="7514400" cy="323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TEACHER DIRECTIONS:</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r>
              <a:rPr lang="en-US" sz="2000" b="1" i="0" u="sng" strike="noStrike" cap="none">
                <a:solidFill>
                  <a:schemeClr val="dk1"/>
                </a:solidFill>
                <a:latin typeface="Calibri"/>
                <a:ea typeface="Calibri"/>
                <a:cs typeface="Calibri"/>
                <a:sym typeface="Calibri"/>
              </a:rPr>
              <a:t>Before viewing</a:t>
            </a:r>
            <a:r>
              <a:rPr lang="en-US" sz="2000" b="0" i="0" u="none" strike="noStrike" cap="none">
                <a:solidFill>
                  <a:schemeClr val="dk1"/>
                </a:solidFill>
                <a:latin typeface="Calibri"/>
                <a:ea typeface="Calibri"/>
                <a:cs typeface="Calibri"/>
                <a:sym typeface="Calibri"/>
              </a:rPr>
              <a:t>: Ask students what they already know about </a:t>
            </a:r>
            <a:r>
              <a:rPr lang="en-US" sz="2000">
                <a:solidFill>
                  <a:schemeClr val="dk1"/>
                </a:solidFill>
                <a:latin typeface="Calibri"/>
                <a:ea typeface="Calibri"/>
                <a:cs typeface="Calibri"/>
                <a:sym typeface="Calibri"/>
              </a:rPr>
              <a:t>energy</a:t>
            </a:r>
            <a:r>
              <a:rPr lang="en-US" sz="2000" b="0" i="0" u="none" strike="noStrike" cap="none">
                <a:solidFill>
                  <a:schemeClr val="dk1"/>
                </a:solidFill>
                <a:latin typeface="Calibri"/>
                <a:ea typeface="Calibri"/>
                <a:cs typeface="Calibri"/>
                <a:sym typeface="Calibri"/>
              </a:rPr>
              <a:t>. Tell students today they will be learning about </a:t>
            </a:r>
            <a:r>
              <a:rPr lang="en-US" sz="2000">
                <a:solidFill>
                  <a:schemeClr val="dk1"/>
                </a:solidFill>
                <a:latin typeface="Calibri"/>
                <a:ea typeface="Calibri"/>
                <a:cs typeface="Calibri"/>
                <a:sym typeface="Calibri"/>
              </a:rPr>
              <a:t>one</a:t>
            </a:r>
            <a:r>
              <a:rPr lang="en-US" sz="2000" b="0" i="0" u="none" strike="noStrike" cap="none">
                <a:solidFill>
                  <a:schemeClr val="dk1"/>
                </a:solidFill>
                <a:latin typeface="Calibri"/>
                <a:ea typeface="Calibri"/>
                <a:cs typeface="Calibri"/>
                <a:sym typeface="Calibri"/>
              </a:rPr>
              <a:t> of Earth’s energy resources</a:t>
            </a:r>
            <a:r>
              <a:rPr lang="en-US" sz="2000">
                <a:solidFill>
                  <a:schemeClr val="dk1"/>
                </a:solidFill>
                <a:latin typeface="Calibri"/>
                <a:ea typeface="Calibri"/>
                <a:cs typeface="Calibri"/>
                <a:sym typeface="Calibri"/>
              </a:rPr>
              <a:t>, natural gas.</a:t>
            </a:r>
            <a:endParaRPr sz="20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endParaRPr sz="20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r>
              <a:rPr lang="en-US" sz="2000" b="1" i="0" u="sng" strike="noStrike" cap="none">
                <a:solidFill>
                  <a:schemeClr val="dk1"/>
                </a:solidFill>
                <a:latin typeface="Calibri"/>
                <a:ea typeface="Calibri"/>
                <a:cs typeface="Calibri"/>
                <a:sym typeface="Calibri"/>
              </a:rPr>
              <a:t>During</a:t>
            </a:r>
            <a:r>
              <a:rPr lang="en-US" sz="2000" b="1" i="0" u="none" strike="noStrike" cap="none">
                <a:solidFill>
                  <a:schemeClr val="dk1"/>
                </a:solidFill>
                <a:latin typeface="Calibri"/>
                <a:ea typeface="Calibri"/>
                <a:cs typeface="Calibri"/>
                <a:sym typeface="Calibri"/>
              </a:rPr>
              <a:t>: </a:t>
            </a:r>
            <a:r>
              <a:rPr lang="en-US" sz="2000" b="0" i="0" u="none" strike="noStrike" cap="none">
                <a:solidFill>
                  <a:schemeClr val="dk1"/>
                </a:solidFill>
                <a:latin typeface="Calibri"/>
                <a:ea typeface="Calibri"/>
                <a:cs typeface="Calibri"/>
                <a:sym typeface="Calibri"/>
              </a:rPr>
              <a:t>As students are watching the short video be sure to pause it and ask questions to check for understanding.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Calibri"/>
              <a:buNone/>
            </a:pP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r>
              <a:rPr lang="en-US" sz="2000" b="1" i="0" u="sng" strike="noStrike" cap="none">
                <a:solidFill>
                  <a:schemeClr val="dk1"/>
                </a:solidFill>
                <a:latin typeface="Calibri"/>
                <a:ea typeface="Calibri"/>
                <a:cs typeface="Calibri"/>
                <a:sym typeface="Calibri"/>
              </a:rPr>
              <a:t>After</a:t>
            </a:r>
            <a:r>
              <a:rPr lang="en-US" sz="2000" b="1" i="0" u="none" strike="noStrike" cap="none">
                <a:solidFill>
                  <a:schemeClr val="dk1"/>
                </a:solidFill>
                <a:latin typeface="Calibri"/>
                <a:ea typeface="Calibri"/>
                <a:cs typeface="Calibri"/>
                <a:sym typeface="Calibri"/>
              </a:rPr>
              <a:t>: </a:t>
            </a:r>
            <a:r>
              <a:rPr lang="en-US" sz="2000" b="0" i="0" u="none" strike="noStrike" cap="none">
                <a:solidFill>
                  <a:schemeClr val="dk1"/>
                </a:solidFill>
                <a:latin typeface="Calibri"/>
                <a:ea typeface="Calibri"/>
                <a:cs typeface="Calibri"/>
                <a:sym typeface="Calibri"/>
              </a:rPr>
              <a:t>Tell students that today they will be learning more about </a:t>
            </a:r>
            <a:r>
              <a:rPr lang="en-US" sz="2000">
                <a:solidFill>
                  <a:schemeClr val="dk1"/>
                </a:solidFill>
                <a:latin typeface="Calibri"/>
                <a:ea typeface="Calibri"/>
                <a:cs typeface="Calibri"/>
                <a:sym typeface="Calibri"/>
              </a:rPr>
              <a:t>natural gas.</a:t>
            </a:r>
            <a:endParaRPr sz="2400" b="0" i="0" u="none" strike="noStrike" cap="none">
              <a:solidFill>
                <a:schemeClr val="dk1"/>
              </a:solidFill>
              <a:latin typeface="Calibri"/>
              <a:ea typeface="Calibri"/>
              <a:cs typeface="Calibri"/>
              <a:sym typeface="Calibri"/>
            </a:endParaRPr>
          </a:p>
        </p:txBody>
      </p:sp>
      <p:sp>
        <p:nvSpPr>
          <p:cNvPr id="772" name="Google Shape;772;gdbec7a68a6_1_245"/>
          <p:cNvSpPr txBox="1"/>
          <p:nvPr/>
        </p:nvSpPr>
        <p:spPr>
          <a:xfrm>
            <a:off x="1402211" y="1647443"/>
            <a:ext cx="63396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What is natural gas?</a:t>
            </a: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70"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gdbec7a68a6_1_19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785" name="Google Shape;785;gdbec7a68a6_1_192"/>
          <p:cNvPicPr preferRelativeResize="0"/>
          <p:nvPr/>
        </p:nvPicPr>
        <p:blipFill>
          <a:blip r:embed="rId4">
            <a:alphaModFix/>
          </a:blip>
          <a:stretch>
            <a:fillRect/>
          </a:stretch>
        </p:blipFill>
        <p:spPr>
          <a:xfrm>
            <a:off x="1161725" y="1247422"/>
            <a:ext cx="6820550" cy="4363150"/>
          </a:xfrm>
          <a:prstGeom prst="rect">
            <a:avLst/>
          </a:prstGeom>
          <a:noFill/>
          <a:ln>
            <a:noFill/>
          </a:ln>
        </p:spPr>
      </p:pic>
      <p:sp>
        <p:nvSpPr>
          <p:cNvPr id="786" name="Google Shape;786;gdbec7a68a6_1_192"/>
          <p:cNvSpPr txBox="1"/>
          <p:nvPr/>
        </p:nvSpPr>
        <p:spPr>
          <a:xfrm>
            <a:off x="895950" y="299475"/>
            <a:ext cx="73521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Which carbon compound is natural gas primarily made up of?</a:t>
            </a:r>
            <a:endParaRPr sz="3600">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gdbec7a68a6_1_19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93" name="Google Shape;793;gdbec7a68a6_1_199"/>
          <p:cNvSpPr txBox="1"/>
          <p:nvPr/>
        </p:nvSpPr>
        <p:spPr>
          <a:xfrm>
            <a:off x="895950" y="187300"/>
            <a:ext cx="7352100" cy="184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Natural gas is made from the _____ of dead organisms. Therefore it is called a _____ fuel.</a:t>
            </a:r>
            <a:endParaRPr sz="3600">
              <a:latin typeface="Calibri"/>
              <a:ea typeface="Calibri"/>
              <a:cs typeface="Calibri"/>
              <a:sym typeface="Calibri"/>
            </a:endParaRPr>
          </a:p>
        </p:txBody>
      </p:sp>
      <p:pic>
        <p:nvPicPr>
          <p:cNvPr id="794" name="Google Shape;794;gdbec7a68a6_1_199"/>
          <p:cNvPicPr preferRelativeResize="0"/>
          <p:nvPr/>
        </p:nvPicPr>
        <p:blipFill>
          <a:blip r:embed="rId4">
            <a:alphaModFix/>
          </a:blip>
          <a:stretch>
            <a:fillRect/>
          </a:stretch>
        </p:blipFill>
        <p:spPr>
          <a:xfrm>
            <a:off x="152400" y="2034400"/>
            <a:ext cx="8839198" cy="450979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gdbec7a68a6_1_20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01" name="Google Shape;801;gdbec7a68a6_1_207"/>
          <p:cNvSpPr txBox="1"/>
          <p:nvPr/>
        </p:nvSpPr>
        <p:spPr>
          <a:xfrm>
            <a:off x="895950" y="187300"/>
            <a:ext cx="7352100" cy="184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Natural gas is made from the </a:t>
            </a:r>
            <a:r>
              <a:rPr lang="en-US" sz="3600" u="sng">
                <a:solidFill>
                  <a:srgbClr val="FF0000"/>
                </a:solidFill>
                <a:latin typeface="Calibri"/>
                <a:ea typeface="Calibri"/>
                <a:cs typeface="Calibri"/>
                <a:sym typeface="Calibri"/>
              </a:rPr>
              <a:t>fossils</a:t>
            </a:r>
            <a:r>
              <a:rPr lang="en-US" sz="3600">
                <a:latin typeface="Calibri"/>
                <a:ea typeface="Calibri"/>
                <a:cs typeface="Calibri"/>
                <a:sym typeface="Calibri"/>
              </a:rPr>
              <a:t> of dead organisms. Therefore it is called a </a:t>
            </a:r>
            <a:r>
              <a:rPr lang="en-US" sz="3600" u="sng">
                <a:solidFill>
                  <a:srgbClr val="FF0000"/>
                </a:solidFill>
                <a:latin typeface="Calibri"/>
                <a:ea typeface="Calibri"/>
                <a:cs typeface="Calibri"/>
                <a:sym typeface="Calibri"/>
              </a:rPr>
              <a:t>fossil</a:t>
            </a:r>
            <a:r>
              <a:rPr lang="en-US" sz="3600">
                <a:latin typeface="Calibri"/>
                <a:ea typeface="Calibri"/>
                <a:cs typeface="Calibri"/>
                <a:sym typeface="Calibri"/>
              </a:rPr>
              <a:t> fuel.</a:t>
            </a:r>
            <a:endParaRPr sz="3600">
              <a:latin typeface="Calibri"/>
              <a:ea typeface="Calibri"/>
              <a:cs typeface="Calibri"/>
              <a:sym typeface="Calibri"/>
            </a:endParaRPr>
          </a:p>
        </p:txBody>
      </p:sp>
      <p:pic>
        <p:nvPicPr>
          <p:cNvPr id="802" name="Google Shape;802;gdbec7a68a6_1_207"/>
          <p:cNvPicPr preferRelativeResize="0"/>
          <p:nvPr/>
        </p:nvPicPr>
        <p:blipFill>
          <a:blip r:embed="rId4">
            <a:alphaModFix/>
          </a:blip>
          <a:stretch>
            <a:fillRect/>
          </a:stretch>
        </p:blipFill>
        <p:spPr>
          <a:xfrm>
            <a:off x="152400" y="2034400"/>
            <a:ext cx="8839198" cy="450979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gdbec7a68a6_1_21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09" name="Google Shape;809;gdbec7a68a6_1_218"/>
          <p:cNvSpPr txBox="1"/>
          <p:nvPr/>
        </p:nvSpPr>
        <p:spPr>
          <a:xfrm>
            <a:off x="895950" y="187300"/>
            <a:ext cx="73521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Natural gas is the _____ source for water heaters, furnaces, and stoves.</a:t>
            </a:r>
            <a:endParaRPr sz="3600">
              <a:latin typeface="Calibri"/>
              <a:ea typeface="Calibri"/>
              <a:cs typeface="Calibri"/>
              <a:sym typeface="Calibri"/>
            </a:endParaRPr>
          </a:p>
        </p:txBody>
      </p:sp>
      <p:pic>
        <p:nvPicPr>
          <p:cNvPr id="810" name="Google Shape;810;gdbec7a68a6_1_218"/>
          <p:cNvPicPr preferRelativeResize="0"/>
          <p:nvPr/>
        </p:nvPicPr>
        <p:blipFill>
          <a:blip r:embed="rId4">
            <a:alphaModFix/>
          </a:blip>
          <a:stretch>
            <a:fillRect/>
          </a:stretch>
        </p:blipFill>
        <p:spPr>
          <a:xfrm>
            <a:off x="152400" y="1723175"/>
            <a:ext cx="8839198" cy="4682439"/>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gdbec7a68a6_1_22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17" name="Google Shape;817;gdbec7a68a6_1_226"/>
          <p:cNvSpPr txBox="1"/>
          <p:nvPr/>
        </p:nvSpPr>
        <p:spPr>
          <a:xfrm>
            <a:off x="895950" y="187300"/>
            <a:ext cx="73521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Natural gas is the </a:t>
            </a:r>
            <a:r>
              <a:rPr lang="en-US" sz="3600" u="sng">
                <a:solidFill>
                  <a:srgbClr val="FF0000"/>
                </a:solidFill>
                <a:latin typeface="Calibri"/>
                <a:ea typeface="Calibri"/>
                <a:cs typeface="Calibri"/>
                <a:sym typeface="Calibri"/>
              </a:rPr>
              <a:t>energy</a:t>
            </a:r>
            <a:r>
              <a:rPr lang="en-US" sz="3600">
                <a:latin typeface="Calibri"/>
                <a:ea typeface="Calibri"/>
                <a:cs typeface="Calibri"/>
                <a:sym typeface="Calibri"/>
              </a:rPr>
              <a:t> source for water heaters, furnaces, and stoves.</a:t>
            </a:r>
            <a:endParaRPr sz="3600">
              <a:latin typeface="Calibri"/>
              <a:ea typeface="Calibri"/>
              <a:cs typeface="Calibri"/>
              <a:sym typeface="Calibri"/>
            </a:endParaRPr>
          </a:p>
        </p:txBody>
      </p:sp>
      <p:pic>
        <p:nvPicPr>
          <p:cNvPr id="818" name="Google Shape;818;gdbec7a68a6_1_226"/>
          <p:cNvPicPr preferRelativeResize="0"/>
          <p:nvPr/>
        </p:nvPicPr>
        <p:blipFill>
          <a:blip r:embed="rId4">
            <a:alphaModFix/>
          </a:blip>
          <a:stretch>
            <a:fillRect/>
          </a:stretch>
        </p:blipFill>
        <p:spPr>
          <a:xfrm>
            <a:off x="152400" y="1723175"/>
            <a:ext cx="8839198" cy="468243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gdbec7a68a6_1_23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25" name="Google Shape;825;gdbec7a68a6_1_233"/>
          <p:cNvSpPr txBox="1"/>
          <p:nvPr/>
        </p:nvSpPr>
        <p:spPr>
          <a:xfrm>
            <a:off x="895950" y="187300"/>
            <a:ext cx="73521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True/False: Natural gas produces less CO2 than coal or oil.</a:t>
            </a:r>
            <a:endParaRPr sz="3600">
              <a:latin typeface="Calibri"/>
              <a:ea typeface="Calibri"/>
              <a:cs typeface="Calibri"/>
              <a:sym typeface="Calibri"/>
            </a:endParaRPr>
          </a:p>
        </p:txBody>
      </p:sp>
      <p:pic>
        <p:nvPicPr>
          <p:cNvPr id="826" name="Google Shape;826;gdbec7a68a6_1_233"/>
          <p:cNvPicPr preferRelativeResize="0"/>
          <p:nvPr/>
        </p:nvPicPr>
        <p:blipFill>
          <a:blip r:embed="rId4">
            <a:alphaModFix/>
          </a:blip>
          <a:stretch>
            <a:fillRect/>
          </a:stretch>
        </p:blipFill>
        <p:spPr>
          <a:xfrm>
            <a:off x="152400" y="1813650"/>
            <a:ext cx="8839200" cy="443836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8"/>
          <p:cNvPicPr preferRelativeResize="0"/>
          <p:nvPr/>
        </p:nvPicPr>
        <p:blipFill rotWithShape="1">
          <a:blip r:embed="rId3">
            <a:alphaModFix/>
          </a:blip>
          <a:srcRect l="16977" t="22372" r="36279" b="39674"/>
          <a:stretch/>
        </p:blipFill>
        <p:spPr>
          <a:xfrm>
            <a:off x="1488562" y="1889223"/>
            <a:ext cx="6166881" cy="3997845"/>
          </a:xfrm>
          <a:prstGeom prst="rect">
            <a:avLst/>
          </a:prstGeom>
          <a:noFill/>
          <a:ln>
            <a:noFill/>
          </a:ln>
        </p:spPr>
      </p:pic>
      <p:sp>
        <p:nvSpPr>
          <p:cNvPr id="173" name="Google Shape;173;p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4" name="Google Shape;174;p8"/>
          <p:cNvSpPr txBox="1"/>
          <p:nvPr/>
        </p:nvSpPr>
        <p:spPr>
          <a:xfrm>
            <a:off x="1125746" y="593840"/>
            <a:ext cx="68925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000"/>
              <a:buFont typeface="Calibri"/>
              <a:buNone/>
            </a:pPr>
            <a:r>
              <a:rPr lang="en-US" sz="4000" b="0" i="0" u="none" strike="noStrike" cap="none">
                <a:solidFill>
                  <a:schemeClr val="dk1"/>
                </a:solidFill>
                <a:latin typeface="Calibri"/>
                <a:ea typeface="Calibri"/>
                <a:cs typeface="Calibri"/>
                <a:sym typeface="Calibri"/>
              </a:rPr>
              <a:t>What is below the Earth’s crust?</a:t>
            </a: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gdc0424b8e2_3_1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33" name="Google Shape;833;gdc0424b8e2_3_19"/>
          <p:cNvSpPr txBox="1"/>
          <p:nvPr/>
        </p:nvSpPr>
        <p:spPr>
          <a:xfrm>
            <a:off x="895950" y="187300"/>
            <a:ext cx="73521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solidFill>
                  <a:srgbClr val="FF0000"/>
                </a:solidFill>
                <a:latin typeface="Calibri"/>
                <a:ea typeface="Calibri"/>
                <a:cs typeface="Calibri"/>
                <a:sym typeface="Calibri"/>
              </a:rPr>
              <a:t>True</a:t>
            </a:r>
            <a:r>
              <a:rPr lang="en-US" sz="3600">
                <a:latin typeface="Calibri"/>
                <a:ea typeface="Calibri"/>
                <a:cs typeface="Calibri"/>
                <a:sym typeface="Calibri"/>
              </a:rPr>
              <a:t>/False: Natural gas produces less CO2 than coal or oil.</a:t>
            </a:r>
            <a:endParaRPr sz="3600">
              <a:latin typeface="Calibri"/>
              <a:ea typeface="Calibri"/>
              <a:cs typeface="Calibri"/>
              <a:sym typeface="Calibri"/>
            </a:endParaRPr>
          </a:p>
        </p:txBody>
      </p:sp>
      <p:pic>
        <p:nvPicPr>
          <p:cNvPr id="834" name="Google Shape;834;gdc0424b8e2_3_19"/>
          <p:cNvPicPr preferRelativeResize="0"/>
          <p:nvPr/>
        </p:nvPicPr>
        <p:blipFill>
          <a:blip r:embed="rId4">
            <a:alphaModFix/>
          </a:blip>
          <a:stretch>
            <a:fillRect/>
          </a:stretch>
        </p:blipFill>
        <p:spPr>
          <a:xfrm>
            <a:off x="152400" y="1813650"/>
            <a:ext cx="8839200" cy="4438367"/>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71" descr="Rewind"/>
          <p:cNvSpPr/>
          <p:nvPr/>
        </p:nvSpPr>
        <p:spPr>
          <a:xfrm>
            <a:off x="1828800" y="11019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pic>
        <p:nvPicPr>
          <p:cNvPr id="846" name="Google Shape;846;gdbec7a68a6_0_10" descr="Nature.jpg"/>
          <p:cNvPicPr preferRelativeResize="0"/>
          <p:nvPr/>
        </p:nvPicPr>
        <p:blipFill rotWithShape="1">
          <a:blip r:embed="rId3">
            <a:alphaModFix/>
          </a:blip>
          <a:srcRect/>
          <a:stretch/>
        </p:blipFill>
        <p:spPr>
          <a:xfrm>
            <a:off x="1318439" y="2080985"/>
            <a:ext cx="6507125" cy="3859620"/>
          </a:xfrm>
          <a:prstGeom prst="rect">
            <a:avLst/>
          </a:prstGeom>
          <a:noFill/>
          <a:ln>
            <a:noFill/>
          </a:ln>
        </p:spPr>
      </p:pic>
      <p:sp>
        <p:nvSpPr>
          <p:cNvPr id="847" name="Google Shape;847;gdbec7a68a6_0_10"/>
          <p:cNvSpPr txBox="1"/>
          <p:nvPr/>
        </p:nvSpPr>
        <p:spPr>
          <a:xfrm>
            <a:off x="712338" y="705675"/>
            <a:ext cx="7719300" cy="849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1" i="0" u="sng" strike="noStrike" cap="none">
                <a:solidFill>
                  <a:schemeClr val="dk1"/>
                </a:solidFill>
                <a:latin typeface="Calibri"/>
                <a:ea typeface="Calibri"/>
                <a:cs typeface="Calibri"/>
                <a:sym typeface="Calibri"/>
              </a:rPr>
              <a:t>Natural Resource:</a:t>
            </a:r>
            <a:r>
              <a:rPr lang="en-US" sz="4000" b="0" i="0" u="none" strike="noStrike" cap="none">
                <a:solidFill>
                  <a:schemeClr val="dk1"/>
                </a:solidFill>
                <a:latin typeface="Calibri"/>
                <a:ea typeface="Calibri"/>
                <a:cs typeface="Calibri"/>
                <a:sym typeface="Calibri"/>
              </a:rPr>
              <a:t> found in nature</a:t>
            </a:r>
            <a:endParaRPr sz="1400" b="0" i="0" u="none" strike="noStrike" cap="none">
              <a:solidFill>
                <a:srgbClr val="000000"/>
              </a:solidFill>
              <a:latin typeface="Arial"/>
              <a:ea typeface="Arial"/>
              <a:cs typeface="Arial"/>
              <a:sym typeface="Arial"/>
            </a:endParaRPr>
          </a:p>
        </p:txBody>
      </p:sp>
      <p:sp>
        <p:nvSpPr>
          <p:cNvPr id="848" name="Google Shape;848;gdbec7a68a6_0_10"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gdbec7a68a6_0_17"/>
          <p:cNvSpPr txBox="1"/>
          <p:nvPr/>
        </p:nvSpPr>
        <p:spPr>
          <a:xfrm>
            <a:off x="318142" y="975150"/>
            <a:ext cx="85077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Natural resources </a:t>
            </a:r>
            <a:r>
              <a:rPr lang="en-US" sz="4000" b="1">
                <a:solidFill>
                  <a:srgbClr val="FF0000"/>
                </a:solidFill>
                <a:latin typeface="Calibri"/>
                <a:ea typeface="Calibri"/>
                <a:cs typeface="Calibri"/>
                <a:sym typeface="Calibri"/>
              </a:rPr>
              <a:t>--&gt;</a:t>
            </a:r>
            <a:r>
              <a:rPr lang="en-US" sz="4000" b="0" i="0" u="none" strike="noStrike" cap="none">
                <a:solidFill>
                  <a:schemeClr val="dk1"/>
                </a:solidFill>
                <a:latin typeface="Calibri"/>
                <a:ea typeface="Calibri"/>
                <a:cs typeface="Calibri"/>
                <a:sym typeface="Calibri"/>
              </a:rPr>
              <a:t> used by humans</a:t>
            </a:r>
            <a:endParaRPr sz="4000" b="0" i="0" u="none" strike="noStrike" cap="none">
              <a:solidFill>
                <a:schemeClr val="dk1"/>
              </a:solidFill>
              <a:latin typeface="Calibri"/>
              <a:ea typeface="Calibri"/>
              <a:cs typeface="Calibri"/>
              <a:sym typeface="Calibri"/>
            </a:endParaRPr>
          </a:p>
        </p:txBody>
      </p:sp>
      <p:pic>
        <p:nvPicPr>
          <p:cNvPr id="855" name="Google Shape;855;gdbec7a68a6_0_17" descr="Humans.jpg"/>
          <p:cNvPicPr preferRelativeResize="0"/>
          <p:nvPr/>
        </p:nvPicPr>
        <p:blipFill rotWithShape="1">
          <a:blip r:embed="rId3">
            <a:alphaModFix/>
          </a:blip>
          <a:srcRect/>
          <a:stretch/>
        </p:blipFill>
        <p:spPr>
          <a:xfrm>
            <a:off x="5373082" y="2672587"/>
            <a:ext cx="3687475" cy="3195090"/>
          </a:xfrm>
          <a:prstGeom prst="rect">
            <a:avLst/>
          </a:prstGeom>
          <a:noFill/>
          <a:ln>
            <a:noFill/>
          </a:ln>
        </p:spPr>
      </p:pic>
      <p:sp>
        <p:nvSpPr>
          <p:cNvPr id="856" name="Google Shape;856;gdbec7a68a6_0_17"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857" name="Google Shape;857;gdbec7a68a6_0_17" descr="Nature.jpg"/>
          <p:cNvPicPr preferRelativeResize="0"/>
          <p:nvPr/>
        </p:nvPicPr>
        <p:blipFill rotWithShape="1">
          <a:blip r:embed="rId5">
            <a:alphaModFix/>
          </a:blip>
          <a:srcRect/>
          <a:stretch/>
        </p:blipFill>
        <p:spPr>
          <a:xfrm>
            <a:off x="212120" y="2672587"/>
            <a:ext cx="4147231" cy="3195088"/>
          </a:xfrm>
          <a:prstGeom prst="rect">
            <a:avLst/>
          </a:prstGeom>
          <a:noFill/>
          <a:ln>
            <a:noFill/>
          </a:ln>
        </p:spPr>
      </p:pic>
      <p:cxnSp>
        <p:nvCxnSpPr>
          <p:cNvPr id="858" name="Google Shape;858;gdbec7a68a6_0_17"/>
          <p:cNvCxnSpPr/>
          <p:nvPr/>
        </p:nvCxnSpPr>
        <p:spPr>
          <a:xfrm>
            <a:off x="4508205" y="4270131"/>
            <a:ext cx="672300" cy="0"/>
          </a:xfrm>
          <a:prstGeom prst="straightConnector1">
            <a:avLst/>
          </a:prstGeom>
          <a:noFill/>
          <a:ln w="98425"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gdbec7a68a6_0_26"/>
          <p:cNvSpPr txBox="1"/>
          <p:nvPr/>
        </p:nvSpPr>
        <p:spPr>
          <a:xfrm>
            <a:off x="2582333" y="867833"/>
            <a:ext cx="39870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Natural Resources</a:t>
            </a:r>
            <a:endParaRPr sz="1400" b="0" i="0" u="none" strike="noStrike" cap="none">
              <a:solidFill>
                <a:srgbClr val="000000"/>
              </a:solidFill>
              <a:latin typeface="Arial"/>
              <a:ea typeface="Arial"/>
              <a:cs typeface="Arial"/>
              <a:sym typeface="Arial"/>
            </a:endParaRPr>
          </a:p>
        </p:txBody>
      </p:sp>
      <p:cxnSp>
        <p:nvCxnSpPr>
          <p:cNvPr id="865" name="Google Shape;865;gdbec7a68a6_0_26"/>
          <p:cNvCxnSpPr/>
          <p:nvPr/>
        </p:nvCxnSpPr>
        <p:spPr>
          <a:xfrm flipH="1">
            <a:off x="1650870" y="1575719"/>
            <a:ext cx="2590500" cy="2826900"/>
          </a:xfrm>
          <a:prstGeom prst="straightConnector1">
            <a:avLst/>
          </a:prstGeom>
          <a:noFill/>
          <a:ln w="25400" cap="flat" cmpd="sng">
            <a:solidFill>
              <a:srgbClr val="FF0000"/>
            </a:solidFill>
            <a:prstDash val="solid"/>
            <a:round/>
            <a:headEnd type="none" w="sm" len="sm"/>
            <a:tailEnd type="none" w="sm" len="sm"/>
          </a:ln>
          <a:effectLst>
            <a:outerShdw blurRad="39999" dist="20000" dir="5400000" rotWithShape="0">
              <a:srgbClr val="000000">
                <a:alpha val="36860"/>
              </a:srgbClr>
            </a:outerShdw>
          </a:effectLst>
        </p:spPr>
      </p:cxnSp>
      <p:cxnSp>
        <p:nvCxnSpPr>
          <p:cNvPr id="866" name="Google Shape;866;gdbec7a68a6_0_26"/>
          <p:cNvCxnSpPr/>
          <p:nvPr/>
        </p:nvCxnSpPr>
        <p:spPr>
          <a:xfrm>
            <a:off x="4241371" y="1575719"/>
            <a:ext cx="2680200" cy="2826900"/>
          </a:xfrm>
          <a:prstGeom prst="straightConnector1">
            <a:avLst/>
          </a:prstGeom>
          <a:noFill/>
          <a:ln w="25400" cap="flat" cmpd="sng">
            <a:solidFill>
              <a:srgbClr val="FF0000"/>
            </a:solidFill>
            <a:prstDash val="solid"/>
            <a:round/>
            <a:headEnd type="none" w="sm" len="sm"/>
            <a:tailEnd type="none" w="sm" len="sm"/>
          </a:ln>
          <a:effectLst>
            <a:outerShdw blurRad="39999" dist="20000" dir="5400000" rotWithShape="0">
              <a:srgbClr val="000000">
                <a:alpha val="36860"/>
              </a:srgbClr>
            </a:outerShdw>
          </a:effectLst>
        </p:spPr>
      </p:cxnSp>
      <p:sp>
        <p:nvSpPr>
          <p:cNvPr id="867" name="Google Shape;867;gdbec7a68a6_0_26"/>
          <p:cNvSpPr txBox="1"/>
          <p:nvPr/>
        </p:nvSpPr>
        <p:spPr>
          <a:xfrm>
            <a:off x="677166" y="4239223"/>
            <a:ext cx="24981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Renewable</a:t>
            </a:r>
            <a:endParaRPr sz="1400" b="0" i="0" u="none" strike="noStrike" cap="none">
              <a:solidFill>
                <a:srgbClr val="000000"/>
              </a:solidFill>
              <a:latin typeface="Arial"/>
              <a:ea typeface="Arial"/>
              <a:cs typeface="Arial"/>
              <a:sym typeface="Arial"/>
            </a:endParaRPr>
          </a:p>
        </p:txBody>
      </p:sp>
      <p:sp>
        <p:nvSpPr>
          <p:cNvPr id="868" name="Google Shape;868;gdbec7a68a6_0_26"/>
          <p:cNvSpPr txBox="1"/>
          <p:nvPr/>
        </p:nvSpPr>
        <p:spPr>
          <a:xfrm>
            <a:off x="5084067" y="4239223"/>
            <a:ext cx="32694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Nonrenewable</a:t>
            </a:r>
            <a:endParaRPr sz="1400" b="0" i="0" u="none" strike="noStrike" cap="none">
              <a:solidFill>
                <a:srgbClr val="000000"/>
              </a:solidFill>
              <a:latin typeface="Arial"/>
              <a:ea typeface="Arial"/>
              <a:cs typeface="Arial"/>
              <a:sym typeface="Arial"/>
            </a:endParaRPr>
          </a:p>
        </p:txBody>
      </p:sp>
      <p:sp>
        <p:nvSpPr>
          <p:cNvPr id="869" name="Google Shape;869;gdbec7a68a6_0_26"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gdbec7a68a6_0_36"/>
          <p:cNvSpPr txBox="1"/>
          <p:nvPr/>
        </p:nvSpPr>
        <p:spPr>
          <a:xfrm>
            <a:off x="2582333" y="867833"/>
            <a:ext cx="39870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000"/>
              <a:buFont typeface="Calibri"/>
              <a:buNone/>
            </a:pPr>
            <a:r>
              <a:rPr lang="en-US" sz="4000" b="0" i="0" u="none" strike="noStrike" cap="none">
                <a:solidFill>
                  <a:srgbClr val="FF0000"/>
                </a:solidFill>
                <a:latin typeface="Calibri"/>
                <a:ea typeface="Calibri"/>
                <a:cs typeface="Calibri"/>
                <a:sym typeface="Calibri"/>
              </a:rPr>
              <a:t>Natural Resources</a:t>
            </a:r>
            <a:endParaRPr sz="1400" b="0" i="0" u="none" strike="noStrike" cap="none">
              <a:solidFill>
                <a:srgbClr val="000000"/>
              </a:solidFill>
              <a:latin typeface="Arial"/>
              <a:ea typeface="Arial"/>
              <a:cs typeface="Arial"/>
              <a:sym typeface="Arial"/>
            </a:endParaRPr>
          </a:p>
        </p:txBody>
      </p:sp>
      <p:cxnSp>
        <p:nvCxnSpPr>
          <p:cNvPr id="876" name="Google Shape;876;gdbec7a68a6_0_36"/>
          <p:cNvCxnSpPr/>
          <p:nvPr/>
        </p:nvCxnSpPr>
        <p:spPr>
          <a:xfrm flipH="1">
            <a:off x="1650870" y="1575719"/>
            <a:ext cx="2590500" cy="2826900"/>
          </a:xfrm>
          <a:prstGeom prst="straightConnector1">
            <a:avLst/>
          </a:prstGeom>
          <a:noFill/>
          <a:ln w="25400" cap="flat" cmpd="sng">
            <a:solidFill>
              <a:srgbClr val="FF0000"/>
            </a:solidFill>
            <a:prstDash val="solid"/>
            <a:round/>
            <a:headEnd type="none" w="sm" len="sm"/>
            <a:tailEnd type="none" w="sm" len="sm"/>
          </a:ln>
          <a:effectLst>
            <a:outerShdw blurRad="39999" dist="20000" dir="5400000" rotWithShape="0">
              <a:srgbClr val="000000">
                <a:alpha val="36860"/>
              </a:srgbClr>
            </a:outerShdw>
          </a:effectLst>
        </p:spPr>
      </p:cxnSp>
      <p:cxnSp>
        <p:nvCxnSpPr>
          <p:cNvPr id="877" name="Google Shape;877;gdbec7a68a6_0_36"/>
          <p:cNvCxnSpPr/>
          <p:nvPr/>
        </p:nvCxnSpPr>
        <p:spPr>
          <a:xfrm>
            <a:off x="4241371" y="1575719"/>
            <a:ext cx="2680200" cy="2826900"/>
          </a:xfrm>
          <a:prstGeom prst="straightConnector1">
            <a:avLst/>
          </a:prstGeom>
          <a:noFill/>
          <a:ln w="25400" cap="flat" cmpd="sng">
            <a:solidFill>
              <a:srgbClr val="FF0000"/>
            </a:solidFill>
            <a:prstDash val="solid"/>
            <a:round/>
            <a:headEnd type="none" w="sm" len="sm"/>
            <a:tailEnd type="none" w="sm" len="sm"/>
          </a:ln>
          <a:effectLst>
            <a:outerShdw blurRad="39999" dist="20000" dir="5400000" rotWithShape="0">
              <a:srgbClr val="000000">
                <a:alpha val="36860"/>
              </a:srgbClr>
            </a:outerShdw>
          </a:effectLst>
        </p:spPr>
      </p:cxnSp>
      <p:sp>
        <p:nvSpPr>
          <p:cNvPr id="878" name="Google Shape;878;gdbec7a68a6_0_36"/>
          <p:cNvSpPr txBox="1"/>
          <p:nvPr/>
        </p:nvSpPr>
        <p:spPr>
          <a:xfrm>
            <a:off x="677166" y="4239223"/>
            <a:ext cx="24981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Renewable</a:t>
            </a:r>
            <a:endParaRPr sz="1400" b="0" i="0" u="none" strike="noStrike" cap="none">
              <a:solidFill>
                <a:srgbClr val="000000"/>
              </a:solidFill>
              <a:latin typeface="Arial"/>
              <a:ea typeface="Arial"/>
              <a:cs typeface="Arial"/>
              <a:sym typeface="Arial"/>
            </a:endParaRPr>
          </a:p>
        </p:txBody>
      </p:sp>
      <p:sp>
        <p:nvSpPr>
          <p:cNvPr id="879" name="Google Shape;879;gdbec7a68a6_0_36"/>
          <p:cNvSpPr txBox="1"/>
          <p:nvPr/>
        </p:nvSpPr>
        <p:spPr>
          <a:xfrm>
            <a:off x="5084067" y="4239223"/>
            <a:ext cx="32694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000"/>
              <a:buFont typeface="Calibri"/>
              <a:buNone/>
            </a:pPr>
            <a:r>
              <a:rPr lang="en-US" sz="4000" b="0" i="0" u="none" strike="noStrike" cap="none">
                <a:solidFill>
                  <a:srgbClr val="FF0000"/>
                </a:solidFill>
                <a:latin typeface="Calibri"/>
                <a:ea typeface="Calibri"/>
                <a:cs typeface="Calibri"/>
                <a:sym typeface="Calibri"/>
              </a:rPr>
              <a:t>Nonrenewable</a:t>
            </a:r>
            <a:endParaRPr sz="1400" b="0" i="0" u="none" strike="noStrike" cap="none">
              <a:solidFill>
                <a:srgbClr val="000000"/>
              </a:solidFill>
              <a:latin typeface="Arial"/>
              <a:ea typeface="Arial"/>
              <a:cs typeface="Arial"/>
              <a:sym typeface="Arial"/>
            </a:endParaRPr>
          </a:p>
        </p:txBody>
      </p:sp>
      <p:sp>
        <p:nvSpPr>
          <p:cNvPr id="880" name="Google Shape;880;gdbec7a68a6_0_36"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gdbec7a68a6_0_46"/>
          <p:cNvSpPr txBox="1"/>
          <p:nvPr/>
        </p:nvSpPr>
        <p:spPr>
          <a:xfrm>
            <a:off x="2582333" y="867833"/>
            <a:ext cx="39870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FF0000"/>
                </a:solidFill>
                <a:latin typeface="Calibri"/>
                <a:ea typeface="Calibri"/>
                <a:cs typeface="Calibri"/>
                <a:sym typeface="Calibri"/>
              </a:rPr>
              <a:t>Natural Resources</a:t>
            </a:r>
            <a:endParaRPr sz="1400" b="0" i="0" u="none" strike="noStrike" cap="none">
              <a:solidFill>
                <a:srgbClr val="000000"/>
              </a:solidFill>
              <a:latin typeface="Arial"/>
              <a:ea typeface="Arial"/>
              <a:cs typeface="Arial"/>
              <a:sym typeface="Arial"/>
            </a:endParaRPr>
          </a:p>
        </p:txBody>
      </p:sp>
      <p:cxnSp>
        <p:nvCxnSpPr>
          <p:cNvPr id="887" name="Google Shape;887;gdbec7a68a6_0_46"/>
          <p:cNvCxnSpPr/>
          <p:nvPr/>
        </p:nvCxnSpPr>
        <p:spPr>
          <a:xfrm flipH="1">
            <a:off x="1650871" y="1575719"/>
            <a:ext cx="2590500" cy="2826900"/>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cxnSp>
        <p:nvCxnSpPr>
          <p:cNvPr id="888" name="Google Shape;888;gdbec7a68a6_0_46"/>
          <p:cNvCxnSpPr/>
          <p:nvPr/>
        </p:nvCxnSpPr>
        <p:spPr>
          <a:xfrm>
            <a:off x="4241371" y="1575719"/>
            <a:ext cx="2680200" cy="2826900"/>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sp>
        <p:nvSpPr>
          <p:cNvPr id="889" name="Google Shape;889;gdbec7a68a6_0_46"/>
          <p:cNvSpPr txBox="1"/>
          <p:nvPr/>
        </p:nvSpPr>
        <p:spPr>
          <a:xfrm>
            <a:off x="677167" y="4239224"/>
            <a:ext cx="24981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FF0000"/>
                </a:solidFill>
                <a:latin typeface="Calibri"/>
                <a:ea typeface="Calibri"/>
                <a:cs typeface="Calibri"/>
                <a:sym typeface="Calibri"/>
              </a:rPr>
              <a:t>Renewable</a:t>
            </a:r>
            <a:endParaRPr sz="1400" b="0" i="0" u="none" strike="noStrike" cap="none">
              <a:solidFill>
                <a:srgbClr val="000000"/>
              </a:solidFill>
              <a:latin typeface="Arial"/>
              <a:ea typeface="Arial"/>
              <a:cs typeface="Arial"/>
              <a:sym typeface="Arial"/>
            </a:endParaRPr>
          </a:p>
        </p:txBody>
      </p:sp>
      <p:sp>
        <p:nvSpPr>
          <p:cNvPr id="890" name="Google Shape;890;gdbec7a68a6_0_46"/>
          <p:cNvSpPr txBox="1"/>
          <p:nvPr/>
        </p:nvSpPr>
        <p:spPr>
          <a:xfrm>
            <a:off x="5084067" y="4239224"/>
            <a:ext cx="3269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Nonrenewable</a:t>
            </a:r>
            <a:endParaRPr sz="1400" b="0" i="0" u="none" strike="noStrike" cap="none">
              <a:solidFill>
                <a:srgbClr val="000000"/>
              </a:solidFill>
              <a:latin typeface="Arial"/>
              <a:ea typeface="Arial"/>
              <a:cs typeface="Arial"/>
              <a:sym typeface="Arial"/>
            </a:endParaRPr>
          </a:p>
        </p:txBody>
      </p:sp>
      <p:sp>
        <p:nvSpPr>
          <p:cNvPr id="891" name="Google Shape;891;gdbec7a68a6_0_46"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77"/>
          <p:cNvSpPr txBox="1">
            <a:spLocks noGrp="1"/>
          </p:cNvSpPr>
          <p:nvPr>
            <p:ph type="title"/>
          </p:nvPr>
        </p:nvSpPr>
        <p:spPr>
          <a:xfrm>
            <a:off x="457200" y="29581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Earth’s Energy Resources</a:t>
            </a:r>
            <a:endParaRPr/>
          </a:p>
        </p:txBody>
      </p:sp>
      <p:pic>
        <p:nvPicPr>
          <p:cNvPr id="898" name="Google Shape;898;p77" descr="earth.jpg"/>
          <p:cNvPicPr preferRelativeResize="0">
            <a:picLocks noGrp="1"/>
          </p:cNvPicPr>
          <p:nvPr>
            <p:ph type="body" idx="1"/>
          </p:nvPr>
        </p:nvPicPr>
        <p:blipFill rotWithShape="1">
          <a:blip r:embed="rId3">
            <a:alphaModFix/>
          </a:blip>
          <a:srcRect l="-14891" r="-14891"/>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899" name="Google Shape;899;p77"/>
          <p:cNvSpPr/>
          <p:nvPr/>
        </p:nvSpPr>
        <p:spPr>
          <a:xfrm>
            <a:off x="1566333" y="274638"/>
            <a:ext cx="1862669" cy="1185333"/>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0" name="Google Shape;900;p7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78"/>
          <p:cNvSpPr txBox="1">
            <a:spLocks noGrp="1"/>
          </p:cNvSpPr>
          <p:nvPr>
            <p:ph type="title"/>
          </p:nvPr>
        </p:nvSpPr>
        <p:spPr>
          <a:xfrm>
            <a:off x="457200" y="249745"/>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Earth’s Energy Resources</a:t>
            </a:r>
            <a:endParaRPr/>
          </a:p>
        </p:txBody>
      </p:sp>
      <p:pic>
        <p:nvPicPr>
          <p:cNvPr id="907" name="Google Shape;907;p78" descr="earth.jpg"/>
          <p:cNvPicPr preferRelativeResize="0">
            <a:picLocks noGrp="1"/>
          </p:cNvPicPr>
          <p:nvPr>
            <p:ph type="body" idx="1"/>
          </p:nvPr>
        </p:nvPicPr>
        <p:blipFill rotWithShape="1">
          <a:blip r:embed="rId3">
            <a:alphaModFix/>
          </a:blip>
          <a:srcRect l="-14891" r="-14891"/>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908" name="Google Shape;908;p78"/>
          <p:cNvSpPr/>
          <p:nvPr/>
        </p:nvSpPr>
        <p:spPr>
          <a:xfrm>
            <a:off x="5016500" y="274638"/>
            <a:ext cx="2645833" cy="1185333"/>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9" name="Google Shape;909;p7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79"/>
          <p:cNvSpPr txBox="1">
            <a:spLocks noGrp="1"/>
          </p:cNvSpPr>
          <p:nvPr>
            <p:ph type="title"/>
          </p:nvPr>
        </p:nvSpPr>
        <p:spPr>
          <a:xfrm>
            <a:off x="590764" y="605449"/>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b="1" u="sng" dirty="0"/>
              <a:t>Geothermal Energy:</a:t>
            </a:r>
            <a:r>
              <a:rPr lang="en-US" b="1" dirty="0"/>
              <a:t> </a:t>
            </a:r>
            <a:r>
              <a:rPr lang="en-US" dirty="0"/>
              <a:t>heat from inside the Earth</a:t>
            </a:r>
            <a:endParaRPr dirty="0"/>
          </a:p>
        </p:txBody>
      </p:sp>
      <p:pic>
        <p:nvPicPr>
          <p:cNvPr id="916" name="Google Shape;916;p79" descr="geothermal.jpg"/>
          <p:cNvPicPr preferRelativeResize="0">
            <a:picLocks noGrp="1"/>
          </p:cNvPicPr>
          <p:nvPr>
            <p:ph type="body" idx="1"/>
          </p:nvPr>
        </p:nvPicPr>
        <p:blipFill rotWithShape="1">
          <a:blip r:embed="rId3">
            <a:alphaModFix/>
          </a:blip>
          <a:srcRect l="-10686" r="-10686"/>
          <a:stretch/>
        </p:blipFill>
        <p:spPr>
          <a:xfrm>
            <a:off x="457200" y="1967824"/>
            <a:ext cx="8229600" cy="4526100"/>
          </a:xfrm>
          <a:prstGeom prst="rect">
            <a:avLst/>
          </a:prstGeom>
          <a:noFill/>
          <a:ln w="9525" cap="flat" cmpd="sng">
            <a:solidFill>
              <a:schemeClr val="lt1"/>
            </a:solidFill>
            <a:prstDash val="solid"/>
            <a:round/>
            <a:headEnd type="none" w="sm" len="sm"/>
            <a:tailEnd type="none" w="sm" len="sm"/>
          </a:ln>
        </p:spPr>
      </p:pic>
      <p:sp>
        <p:nvSpPr>
          <p:cNvPr id="917" name="Google Shape;917;p79"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9"/>
          <p:cNvPicPr preferRelativeResize="0"/>
          <p:nvPr/>
        </p:nvPicPr>
        <p:blipFill rotWithShape="1">
          <a:blip r:embed="rId3">
            <a:alphaModFix/>
          </a:blip>
          <a:srcRect l="13489" t="21256" r="34883" b="33956"/>
          <a:stretch/>
        </p:blipFill>
        <p:spPr>
          <a:xfrm>
            <a:off x="1137676" y="2200713"/>
            <a:ext cx="6868631" cy="3976579"/>
          </a:xfrm>
          <a:prstGeom prst="rect">
            <a:avLst/>
          </a:prstGeom>
          <a:noFill/>
          <a:ln>
            <a:noFill/>
          </a:ln>
        </p:spPr>
      </p:pic>
      <p:sp>
        <p:nvSpPr>
          <p:cNvPr id="181" name="Google Shape;181;p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2" name="Google Shape;182;p9"/>
          <p:cNvSpPr txBox="1"/>
          <p:nvPr/>
        </p:nvSpPr>
        <p:spPr>
          <a:xfrm>
            <a:off x="679196" y="411740"/>
            <a:ext cx="77856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000"/>
              <a:buFont typeface="Calibri"/>
              <a:buNone/>
            </a:pPr>
            <a:r>
              <a:rPr lang="en-US" sz="4000" b="0" i="0" u="none" strike="noStrike" cap="none">
                <a:solidFill>
                  <a:schemeClr val="dk1"/>
                </a:solidFill>
                <a:latin typeface="Calibri"/>
                <a:ea typeface="Calibri"/>
                <a:cs typeface="Calibri"/>
                <a:sym typeface="Calibri"/>
              </a:rPr>
              <a:t>Which has more energy: geothermal energy or energy from </a:t>
            </a:r>
            <a:r>
              <a:rPr lang="en-US" sz="4000">
                <a:solidFill>
                  <a:schemeClr val="dk1"/>
                </a:solidFill>
                <a:latin typeface="Calibri"/>
                <a:ea typeface="Calibri"/>
                <a:cs typeface="Calibri"/>
                <a:sym typeface="Calibri"/>
              </a:rPr>
              <a:t>n</a:t>
            </a:r>
            <a:r>
              <a:rPr lang="en-US" sz="4000" b="0" i="0" u="none" strike="noStrike" cap="none">
                <a:solidFill>
                  <a:schemeClr val="dk1"/>
                </a:solidFill>
                <a:latin typeface="Calibri"/>
                <a:ea typeface="Calibri"/>
                <a:cs typeface="Calibri"/>
                <a:sym typeface="Calibri"/>
              </a:rPr>
              <a:t>atural gas?</a:t>
            </a: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80"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pic>
        <p:nvPicPr>
          <p:cNvPr id="929" name="Google Shape;929;gdbec7a68a6_0_56" descr="Nature.jpg"/>
          <p:cNvPicPr preferRelativeResize="0"/>
          <p:nvPr/>
        </p:nvPicPr>
        <p:blipFill rotWithShape="1">
          <a:blip r:embed="rId3">
            <a:alphaModFix/>
          </a:blip>
          <a:srcRect/>
          <a:stretch/>
        </p:blipFill>
        <p:spPr>
          <a:xfrm>
            <a:off x="1318439" y="2096160"/>
            <a:ext cx="6507125" cy="3859620"/>
          </a:xfrm>
          <a:prstGeom prst="rect">
            <a:avLst/>
          </a:prstGeom>
          <a:noFill/>
          <a:ln>
            <a:noFill/>
          </a:ln>
        </p:spPr>
      </p:pic>
      <p:sp>
        <p:nvSpPr>
          <p:cNvPr id="930" name="Google Shape;930;gdbec7a68a6_0_56"/>
          <p:cNvSpPr txBox="1"/>
          <p:nvPr/>
        </p:nvSpPr>
        <p:spPr>
          <a:xfrm>
            <a:off x="971700" y="720875"/>
            <a:ext cx="7200600" cy="720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What are natural resources?</a:t>
            </a:r>
            <a:endParaRPr sz="4000" b="0" i="0" u="none" strike="noStrike" cap="none">
              <a:solidFill>
                <a:schemeClr val="dk1"/>
              </a:solidFill>
              <a:latin typeface="Calibri"/>
              <a:ea typeface="Calibri"/>
              <a:cs typeface="Calibri"/>
              <a:sym typeface="Calibri"/>
            </a:endParaRPr>
          </a:p>
        </p:txBody>
      </p:sp>
      <p:sp>
        <p:nvSpPr>
          <p:cNvPr id="931" name="Google Shape;931;gdbec7a68a6_0_56"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gdbec7a68a6_0_63"/>
          <p:cNvSpPr txBox="1"/>
          <p:nvPr/>
        </p:nvSpPr>
        <p:spPr>
          <a:xfrm>
            <a:off x="869850" y="590850"/>
            <a:ext cx="7404300" cy="139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Give an example of how we use natural resources. </a:t>
            </a:r>
            <a:endParaRPr sz="1400" b="0" i="0" u="none" strike="noStrike" cap="none">
              <a:solidFill>
                <a:srgbClr val="000000"/>
              </a:solidFill>
              <a:latin typeface="Arial"/>
              <a:ea typeface="Arial"/>
              <a:cs typeface="Arial"/>
              <a:sym typeface="Arial"/>
            </a:endParaRPr>
          </a:p>
        </p:txBody>
      </p:sp>
      <p:pic>
        <p:nvPicPr>
          <p:cNvPr id="938" name="Google Shape;938;gdbec7a68a6_0_63" descr="Humans.jpg"/>
          <p:cNvPicPr preferRelativeResize="0"/>
          <p:nvPr/>
        </p:nvPicPr>
        <p:blipFill rotWithShape="1">
          <a:blip r:embed="rId3">
            <a:alphaModFix/>
          </a:blip>
          <a:srcRect/>
          <a:stretch/>
        </p:blipFill>
        <p:spPr>
          <a:xfrm>
            <a:off x="5373082" y="2672587"/>
            <a:ext cx="3687475" cy="3195090"/>
          </a:xfrm>
          <a:prstGeom prst="rect">
            <a:avLst/>
          </a:prstGeom>
          <a:noFill/>
          <a:ln>
            <a:noFill/>
          </a:ln>
        </p:spPr>
      </p:pic>
      <p:pic>
        <p:nvPicPr>
          <p:cNvPr id="939" name="Google Shape;939;gdbec7a68a6_0_63" descr="Nature.jpg"/>
          <p:cNvPicPr preferRelativeResize="0"/>
          <p:nvPr/>
        </p:nvPicPr>
        <p:blipFill rotWithShape="1">
          <a:blip r:embed="rId4">
            <a:alphaModFix/>
          </a:blip>
          <a:srcRect/>
          <a:stretch/>
        </p:blipFill>
        <p:spPr>
          <a:xfrm>
            <a:off x="212120" y="2672587"/>
            <a:ext cx="4147231" cy="3195088"/>
          </a:xfrm>
          <a:prstGeom prst="rect">
            <a:avLst/>
          </a:prstGeom>
          <a:noFill/>
          <a:ln>
            <a:noFill/>
          </a:ln>
        </p:spPr>
      </p:pic>
      <p:cxnSp>
        <p:nvCxnSpPr>
          <p:cNvPr id="940" name="Google Shape;940;gdbec7a68a6_0_63"/>
          <p:cNvCxnSpPr/>
          <p:nvPr/>
        </p:nvCxnSpPr>
        <p:spPr>
          <a:xfrm>
            <a:off x="4508205" y="4270131"/>
            <a:ext cx="672300" cy="0"/>
          </a:xfrm>
          <a:prstGeom prst="straightConnector1">
            <a:avLst/>
          </a:prstGeom>
          <a:noFill/>
          <a:ln w="98425"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941" name="Google Shape;941;gdbec7a68a6_0_63" descr="Questions"/>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grpSp>
        <p:nvGrpSpPr>
          <p:cNvPr id="947" name="Google Shape;947;gdbec7a68a6_0_72"/>
          <p:cNvGrpSpPr/>
          <p:nvPr/>
        </p:nvGrpSpPr>
        <p:grpSpPr>
          <a:xfrm>
            <a:off x="695122" y="2101210"/>
            <a:ext cx="8448833" cy="4414562"/>
            <a:chOff x="402002" y="867833"/>
            <a:chExt cx="8448833" cy="4414562"/>
          </a:xfrm>
        </p:grpSpPr>
        <p:sp>
          <p:nvSpPr>
            <p:cNvPr id="948" name="Google Shape;948;gdbec7a68a6_0_72"/>
            <p:cNvSpPr txBox="1"/>
            <p:nvPr/>
          </p:nvSpPr>
          <p:spPr>
            <a:xfrm>
              <a:off x="2582333" y="867833"/>
              <a:ext cx="39870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Natural Resources</a:t>
              </a:r>
              <a:endParaRPr sz="1400" b="0" i="0" u="none" strike="noStrike" cap="none">
                <a:solidFill>
                  <a:srgbClr val="000000"/>
                </a:solidFill>
                <a:latin typeface="Arial"/>
                <a:ea typeface="Arial"/>
                <a:cs typeface="Arial"/>
                <a:sym typeface="Arial"/>
              </a:endParaRPr>
            </a:p>
          </p:txBody>
        </p:sp>
        <p:cxnSp>
          <p:nvCxnSpPr>
            <p:cNvPr id="949" name="Google Shape;949;gdbec7a68a6_0_72"/>
            <p:cNvCxnSpPr/>
            <p:nvPr/>
          </p:nvCxnSpPr>
          <p:spPr>
            <a:xfrm flipH="1">
              <a:off x="1650870" y="1575719"/>
              <a:ext cx="2590500" cy="2826900"/>
            </a:xfrm>
            <a:prstGeom prst="straightConnector1">
              <a:avLst/>
            </a:prstGeom>
            <a:noFill/>
            <a:ln w="25400" cap="flat" cmpd="sng">
              <a:solidFill>
                <a:srgbClr val="FF0000"/>
              </a:solidFill>
              <a:prstDash val="solid"/>
              <a:round/>
              <a:headEnd type="none" w="sm" len="sm"/>
              <a:tailEnd type="none" w="sm" len="sm"/>
            </a:ln>
            <a:effectLst>
              <a:outerShdw blurRad="39999" dist="20000" dir="5400000" rotWithShape="0">
                <a:srgbClr val="000000">
                  <a:alpha val="36860"/>
                </a:srgbClr>
              </a:outerShdw>
            </a:effectLst>
          </p:spPr>
        </p:cxnSp>
        <p:cxnSp>
          <p:nvCxnSpPr>
            <p:cNvPr id="950" name="Google Shape;950;gdbec7a68a6_0_72"/>
            <p:cNvCxnSpPr/>
            <p:nvPr/>
          </p:nvCxnSpPr>
          <p:spPr>
            <a:xfrm>
              <a:off x="4241371" y="1575719"/>
              <a:ext cx="2680200" cy="2826900"/>
            </a:xfrm>
            <a:prstGeom prst="straightConnector1">
              <a:avLst/>
            </a:prstGeom>
            <a:noFill/>
            <a:ln w="25400" cap="flat" cmpd="sng">
              <a:solidFill>
                <a:srgbClr val="FF0000"/>
              </a:solidFill>
              <a:prstDash val="solid"/>
              <a:round/>
              <a:headEnd type="none" w="sm" len="sm"/>
              <a:tailEnd type="none" w="sm" len="sm"/>
            </a:ln>
            <a:effectLst>
              <a:outerShdw blurRad="39999" dist="20000" dir="5400000" rotWithShape="0">
                <a:srgbClr val="000000">
                  <a:alpha val="36860"/>
                </a:srgbClr>
              </a:outerShdw>
            </a:effectLst>
          </p:spPr>
        </p:cxnSp>
        <p:sp>
          <p:nvSpPr>
            <p:cNvPr id="951" name="Google Shape;951;gdbec7a68a6_0_72"/>
            <p:cNvSpPr txBox="1"/>
            <p:nvPr/>
          </p:nvSpPr>
          <p:spPr>
            <a:xfrm>
              <a:off x="402002" y="4574395"/>
              <a:ext cx="24981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952" name="Google Shape;952;gdbec7a68a6_0_72"/>
            <p:cNvSpPr txBox="1"/>
            <p:nvPr/>
          </p:nvSpPr>
          <p:spPr>
            <a:xfrm>
              <a:off x="5581435" y="4521708"/>
              <a:ext cx="32694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sp>
        <p:nvSpPr>
          <p:cNvPr id="953" name="Google Shape;953;gdbec7a68a6_0_72"/>
          <p:cNvSpPr txBox="1"/>
          <p:nvPr/>
        </p:nvSpPr>
        <p:spPr>
          <a:xfrm>
            <a:off x="849542" y="141656"/>
            <a:ext cx="82110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What are the two types of natural resources?</a:t>
            </a:r>
            <a:endParaRPr sz="1400" b="0" i="0" u="none" strike="noStrike" cap="none">
              <a:solidFill>
                <a:srgbClr val="000000"/>
              </a:solidFill>
              <a:latin typeface="Arial"/>
              <a:ea typeface="Arial"/>
              <a:cs typeface="Arial"/>
              <a:sym typeface="Arial"/>
            </a:endParaRPr>
          </a:p>
        </p:txBody>
      </p:sp>
      <p:sp>
        <p:nvSpPr>
          <p:cNvPr id="954" name="Google Shape;954;gdbec7a68a6_0_7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grpSp>
        <p:nvGrpSpPr>
          <p:cNvPr id="960" name="Google Shape;960;gdbec7a68a6_0_84"/>
          <p:cNvGrpSpPr/>
          <p:nvPr/>
        </p:nvGrpSpPr>
        <p:grpSpPr>
          <a:xfrm>
            <a:off x="733827" y="2313861"/>
            <a:ext cx="7676301" cy="4079390"/>
            <a:chOff x="677166" y="867833"/>
            <a:chExt cx="7676301" cy="4079390"/>
          </a:xfrm>
        </p:grpSpPr>
        <p:sp>
          <p:nvSpPr>
            <p:cNvPr id="961" name="Google Shape;961;gdbec7a68a6_0_84"/>
            <p:cNvSpPr txBox="1"/>
            <p:nvPr/>
          </p:nvSpPr>
          <p:spPr>
            <a:xfrm>
              <a:off x="2582333" y="867833"/>
              <a:ext cx="39870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000"/>
                <a:buFont typeface="Calibri"/>
                <a:buNone/>
              </a:pPr>
              <a:r>
                <a:rPr lang="en-US" sz="4000" b="0" i="0" u="none" strike="noStrike" cap="none">
                  <a:solidFill>
                    <a:srgbClr val="FF0000"/>
                  </a:solidFill>
                  <a:latin typeface="Calibri"/>
                  <a:ea typeface="Calibri"/>
                  <a:cs typeface="Calibri"/>
                  <a:sym typeface="Calibri"/>
                </a:rPr>
                <a:t>Natural Resources</a:t>
              </a:r>
              <a:endParaRPr sz="1400" b="0" i="0" u="none" strike="noStrike" cap="none">
                <a:solidFill>
                  <a:srgbClr val="000000"/>
                </a:solidFill>
                <a:latin typeface="Arial"/>
                <a:ea typeface="Arial"/>
                <a:cs typeface="Arial"/>
                <a:sym typeface="Arial"/>
              </a:endParaRPr>
            </a:p>
          </p:txBody>
        </p:sp>
        <p:cxnSp>
          <p:nvCxnSpPr>
            <p:cNvPr id="962" name="Google Shape;962;gdbec7a68a6_0_84"/>
            <p:cNvCxnSpPr/>
            <p:nvPr/>
          </p:nvCxnSpPr>
          <p:spPr>
            <a:xfrm flipH="1">
              <a:off x="1650870" y="1575719"/>
              <a:ext cx="2590500" cy="2826900"/>
            </a:xfrm>
            <a:prstGeom prst="straightConnector1">
              <a:avLst/>
            </a:prstGeom>
            <a:noFill/>
            <a:ln w="25400" cap="flat" cmpd="sng">
              <a:solidFill>
                <a:srgbClr val="FF0000"/>
              </a:solidFill>
              <a:prstDash val="solid"/>
              <a:round/>
              <a:headEnd type="none" w="sm" len="sm"/>
              <a:tailEnd type="none" w="sm" len="sm"/>
            </a:ln>
            <a:effectLst>
              <a:outerShdw blurRad="39999" dist="20000" dir="5400000" rotWithShape="0">
                <a:srgbClr val="000000">
                  <a:alpha val="36860"/>
                </a:srgbClr>
              </a:outerShdw>
            </a:effectLst>
          </p:spPr>
        </p:cxnSp>
        <p:cxnSp>
          <p:nvCxnSpPr>
            <p:cNvPr id="963" name="Google Shape;963;gdbec7a68a6_0_84"/>
            <p:cNvCxnSpPr/>
            <p:nvPr/>
          </p:nvCxnSpPr>
          <p:spPr>
            <a:xfrm>
              <a:off x="4241371" y="1575719"/>
              <a:ext cx="2680200" cy="2826900"/>
            </a:xfrm>
            <a:prstGeom prst="straightConnector1">
              <a:avLst/>
            </a:prstGeom>
            <a:noFill/>
            <a:ln w="25400" cap="flat" cmpd="sng">
              <a:solidFill>
                <a:srgbClr val="FF0000"/>
              </a:solidFill>
              <a:prstDash val="solid"/>
              <a:round/>
              <a:headEnd type="none" w="sm" len="sm"/>
              <a:tailEnd type="none" w="sm" len="sm"/>
            </a:ln>
            <a:effectLst>
              <a:outerShdw blurRad="39999" dist="20000" dir="5400000" rotWithShape="0">
                <a:srgbClr val="000000">
                  <a:alpha val="36860"/>
                </a:srgbClr>
              </a:outerShdw>
            </a:effectLst>
          </p:spPr>
        </p:cxnSp>
        <p:sp>
          <p:nvSpPr>
            <p:cNvPr id="964" name="Google Shape;964;gdbec7a68a6_0_84"/>
            <p:cNvSpPr txBox="1"/>
            <p:nvPr/>
          </p:nvSpPr>
          <p:spPr>
            <a:xfrm>
              <a:off x="677166" y="4239223"/>
              <a:ext cx="24981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Renewable</a:t>
              </a:r>
              <a:endParaRPr sz="1400" b="0" i="0" u="none" strike="noStrike" cap="none">
                <a:solidFill>
                  <a:srgbClr val="000000"/>
                </a:solidFill>
                <a:latin typeface="Arial"/>
                <a:ea typeface="Arial"/>
                <a:cs typeface="Arial"/>
                <a:sym typeface="Arial"/>
              </a:endParaRPr>
            </a:p>
          </p:txBody>
        </p:sp>
        <p:sp>
          <p:nvSpPr>
            <p:cNvPr id="965" name="Google Shape;965;gdbec7a68a6_0_84"/>
            <p:cNvSpPr txBox="1"/>
            <p:nvPr/>
          </p:nvSpPr>
          <p:spPr>
            <a:xfrm>
              <a:off x="5084067" y="4239223"/>
              <a:ext cx="32694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000"/>
                <a:buFont typeface="Calibri"/>
                <a:buNone/>
              </a:pPr>
              <a:r>
                <a:rPr lang="en-US" sz="4000" b="0" i="0" u="none" strike="noStrike" cap="none">
                  <a:solidFill>
                    <a:srgbClr val="FF0000"/>
                  </a:solidFill>
                  <a:latin typeface="Calibri"/>
                  <a:ea typeface="Calibri"/>
                  <a:cs typeface="Calibri"/>
                  <a:sym typeface="Calibri"/>
                </a:rPr>
                <a:t>Nonrenewable</a:t>
              </a:r>
              <a:endParaRPr sz="1400" b="0" i="0" u="none" strike="noStrike" cap="none">
                <a:solidFill>
                  <a:srgbClr val="000000"/>
                </a:solidFill>
                <a:latin typeface="Arial"/>
                <a:ea typeface="Arial"/>
                <a:cs typeface="Arial"/>
                <a:sym typeface="Arial"/>
              </a:endParaRPr>
            </a:p>
          </p:txBody>
        </p:sp>
      </p:grpSp>
      <p:sp>
        <p:nvSpPr>
          <p:cNvPr id="966" name="Google Shape;966;gdbec7a68a6_0_84"/>
          <p:cNvSpPr txBox="1"/>
          <p:nvPr/>
        </p:nvSpPr>
        <p:spPr>
          <a:xfrm>
            <a:off x="849542" y="270152"/>
            <a:ext cx="82110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Can nonrenewable resources be replaced quickly? Explain your answer.</a:t>
            </a:r>
            <a:endParaRPr sz="1400" b="0" i="0" u="none" strike="noStrike" cap="none">
              <a:solidFill>
                <a:srgbClr val="000000"/>
              </a:solidFill>
              <a:latin typeface="Arial"/>
              <a:ea typeface="Arial"/>
              <a:cs typeface="Arial"/>
              <a:sym typeface="Arial"/>
            </a:endParaRPr>
          </a:p>
        </p:txBody>
      </p:sp>
      <p:sp>
        <p:nvSpPr>
          <p:cNvPr id="967" name="Google Shape;967;gdbec7a68a6_0_8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grpSp>
        <p:nvGrpSpPr>
          <p:cNvPr id="973" name="Google Shape;973;gdbec7a68a6_0_96"/>
          <p:cNvGrpSpPr/>
          <p:nvPr/>
        </p:nvGrpSpPr>
        <p:grpSpPr>
          <a:xfrm>
            <a:off x="733827" y="2250065"/>
            <a:ext cx="7676300" cy="4079391"/>
            <a:chOff x="677167" y="867833"/>
            <a:chExt cx="7676300" cy="4079391"/>
          </a:xfrm>
        </p:grpSpPr>
        <p:sp>
          <p:nvSpPr>
            <p:cNvPr id="974" name="Google Shape;974;gdbec7a68a6_0_96"/>
            <p:cNvSpPr txBox="1"/>
            <p:nvPr/>
          </p:nvSpPr>
          <p:spPr>
            <a:xfrm>
              <a:off x="2582333" y="867833"/>
              <a:ext cx="39870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FF0000"/>
                  </a:solidFill>
                  <a:latin typeface="Calibri"/>
                  <a:ea typeface="Calibri"/>
                  <a:cs typeface="Calibri"/>
                  <a:sym typeface="Calibri"/>
                </a:rPr>
                <a:t>Natural Resources</a:t>
              </a:r>
              <a:endParaRPr sz="1400" b="0" i="0" u="none" strike="noStrike" cap="none">
                <a:solidFill>
                  <a:srgbClr val="000000"/>
                </a:solidFill>
                <a:latin typeface="Arial"/>
                <a:ea typeface="Arial"/>
                <a:cs typeface="Arial"/>
                <a:sym typeface="Arial"/>
              </a:endParaRPr>
            </a:p>
          </p:txBody>
        </p:sp>
        <p:cxnSp>
          <p:nvCxnSpPr>
            <p:cNvPr id="975" name="Google Shape;975;gdbec7a68a6_0_96"/>
            <p:cNvCxnSpPr/>
            <p:nvPr/>
          </p:nvCxnSpPr>
          <p:spPr>
            <a:xfrm flipH="1">
              <a:off x="1650871" y="1575719"/>
              <a:ext cx="2590500" cy="2826900"/>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cxnSp>
          <p:nvCxnSpPr>
            <p:cNvPr id="976" name="Google Shape;976;gdbec7a68a6_0_96"/>
            <p:cNvCxnSpPr/>
            <p:nvPr/>
          </p:nvCxnSpPr>
          <p:spPr>
            <a:xfrm>
              <a:off x="4241371" y="1575719"/>
              <a:ext cx="2680200" cy="2826900"/>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sp>
          <p:nvSpPr>
            <p:cNvPr id="977" name="Google Shape;977;gdbec7a68a6_0_96"/>
            <p:cNvSpPr txBox="1"/>
            <p:nvPr/>
          </p:nvSpPr>
          <p:spPr>
            <a:xfrm>
              <a:off x="677167" y="4239224"/>
              <a:ext cx="24981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FF0000"/>
                  </a:solidFill>
                  <a:latin typeface="Calibri"/>
                  <a:ea typeface="Calibri"/>
                  <a:cs typeface="Calibri"/>
                  <a:sym typeface="Calibri"/>
                </a:rPr>
                <a:t>Renewable</a:t>
              </a:r>
              <a:endParaRPr sz="1400" b="0" i="0" u="none" strike="noStrike" cap="none">
                <a:solidFill>
                  <a:srgbClr val="000000"/>
                </a:solidFill>
                <a:latin typeface="Arial"/>
                <a:ea typeface="Arial"/>
                <a:cs typeface="Arial"/>
                <a:sym typeface="Arial"/>
              </a:endParaRPr>
            </a:p>
          </p:txBody>
        </p:sp>
        <p:sp>
          <p:nvSpPr>
            <p:cNvPr id="978" name="Google Shape;978;gdbec7a68a6_0_96"/>
            <p:cNvSpPr txBox="1"/>
            <p:nvPr/>
          </p:nvSpPr>
          <p:spPr>
            <a:xfrm>
              <a:off x="5084067" y="4239224"/>
              <a:ext cx="3269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Nonrenewable</a:t>
              </a:r>
              <a:endParaRPr sz="1400" b="0" i="0" u="none" strike="noStrike" cap="none">
                <a:solidFill>
                  <a:srgbClr val="000000"/>
                </a:solidFill>
                <a:latin typeface="Arial"/>
                <a:ea typeface="Arial"/>
                <a:cs typeface="Arial"/>
                <a:sym typeface="Arial"/>
              </a:endParaRPr>
            </a:p>
          </p:txBody>
        </p:sp>
      </p:grpSp>
      <p:sp>
        <p:nvSpPr>
          <p:cNvPr id="979" name="Google Shape;979;gdbec7a68a6_0_96"/>
          <p:cNvSpPr txBox="1"/>
          <p:nvPr/>
        </p:nvSpPr>
        <p:spPr>
          <a:xfrm>
            <a:off x="849542" y="270152"/>
            <a:ext cx="82110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True/False: Renewable resources can’t be replaced quickly. </a:t>
            </a:r>
            <a:endParaRPr sz="1400" b="0" i="0" u="none" strike="noStrike" cap="none">
              <a:solidFill>
                <a:srgbClr val="000000"/>
              </a:solidFill>
              <a:latin typeface="Arial"/>
              <a:ea typeface="Arial"/>
              <a:cs typeface="Arial"/>
              <a:sym typeface="Arial"/>
            </a:endParaRPr>
          </a:p>
        </p:txBody>
      </p:sp>
      <p:sp>
        <p:nvSpPr>
          <p:cNvPr id="980" name="Google Shape;980;gdbec7a68a6_0_9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grpSp>
        <p:nvGrpSpPr>
          <p:cNvPr id="986" name="Google Shape;986;gdc0424b8e2_3_26"/>
          <p:cNvGrpSpPr/>
          <p:nvPr/>
        </p:nvGrpSpPr>
        <p:grpSpPr>
          <a:xfrm>
            <a:off x="733827" y="2250065"/>
            <a:ext cx="7676300" cy="4079391"/>
            <a:chOff x="677167" y="867833"/>
            <a:chExt cx="7676300" cy="4079391"/>
          </a:xfrm>
        </p:grpSpPr>
        <p:sp>
          <p:nvSpPr>
            <p:cNvPr id="987" name="Google Shape;987;gdc0424b8e2_3_26"/>
            <p:cNvSpPr txBox="1"/>
            <p:nvPr/>
          </p:nvSpPr>
          <p:spPr>
            <a:xfrm>
              <a:off x="2582333" y="867833"/>
              <a:ext cx="39870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FF0000"/>
                  </a:solidFill>
                  <a:latin typeface="Calibri"/>
                  <a:ea typeface="Calibri"/>
                  <a:cs typeface="Calibri"/>
                  <a:sym typeface="Calibri"/>
                </a:rPr>
                <a:t>Natural Resources</a:t>
              </a:r>
              <a:endParaRPr sz="1400" b="0" i="0" u="none" strike="noStrike" cap="none">
                <a:solidFill>
                  <a:srgbClr val="000000"/>
                </a:solidFill>
                <a:latin typeface="Arial"/>
                <a:ea typeface="Arial"/>
                <a:cs typeface="Arial"/>
                <a:sym typeface="Arial"/>
              </a:endParaRPr>
            </a:p>
          </p:txBody>
        </p:sp>
        <p:cxnSp>
          <p:nvCxnSpPr>
            <p:cNvPr id="988" name="Google Shape;988;gdc0424b8e2_3_26"/>
            <p:cNvCxnSpPr/>
            <p:nvPr/>
          </p:nvCxnSpPr>
          <p:spPr>
            <a:xfrm flipH="1">
              <a:off x="1650871" y="1575719"/>
              <a:ext cx="2590500" cy="2826900"/>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cxnSp>
          <p:nvCxnSpPr>
            <p:cNvPr id="989" name="Google Shape;989;gdc0424b8e2_3_26"/>
            <p:cNvCxnSpPr/>
            <p:nvPr/>
          </p:nvCxnSpPr>
          <p:spPr>
            <a:xfrm>
              <a:off x="4241371" y="1575719"/>
              <a:ext cx="2680200" cy="2826900"/>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sp>
          <p:nvSpPr>
            <p:cNvPr id="990" name="Google Shape;990;gdc0424b8e2_3_26"/>
            <p:cNvSpPr txBox="1"/>
            <p:nvPr/>
          </p:nvSpPr>
          <p:spPr>
            <a:xfrm>
              <a:off x="677167" y="4239224"/>
              <a:ext cx="24981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FF0000"/>
                  </a:solidFill>
                  <a:latin typeface="Calibri"/>
                  <a:ea typeface="Calibri"/>
                  <a:cs typeface="Calibri"/>
                  <a:sym typeface="Calibri"/>
                </a:rPr>
                <a:t>Renewable</a:t>
              </a:r>
              <a:endParaRPr sz="1400" b="0" i="0" u="none" strike="noStrike" cap="none">
                <a:solidFill>
                  <a:srgbClr val="000000"/>
                </a:solidFill>
                <a:latin typeface="Arial"/>
                <a:ea typeface="Arial"/>
                <a:cs typeface="Arial"/>
                <a:sym typeface="Arial"/>
              </a:endParaRPr>
            </a:p>
          </p:txBody>
        </p:sp>
        <p:sp>
          <p:nvSpPr>
            <p:cNvPr id="991" name="Google Shape;991;gdc0424b8e2_3_26"/>
            <p:cNvSpPr txBox="1"/>
            <p:nvPr/>
          </p:nvSpPr>
          <p:spPr>
            <a:xfrm>
              <a:off x="5084067" y="4239224"/>
              <a:ext cx="3269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Nonrenewable</a:t>
              </a:r>
              <a:endParaRPr sz="1400" b="0" i="0" u="none" strike="noStrike" cap="none">
                <a:solidFill>
                  <a:srgbClr val="000000"/>
                </a:solidFill>
                <a:latin typeface="Arial"/>
                <a:ea typeface="Arial"/>
                <a:cs typeface="Arial"/>
                <a:sym typeface="Arial"/>
              </a:endParaRPr>
            </a:p>
          </p:txBody>
        </p:sp>
      </p:grpSp>
      <p:sp>
        <p:nvSpPr>
          <p:cNvPr id="992" name="Google Shape;992;gdc0424b8e2_3_26"/>
          <p:cNvSpPr txBox="1"/>
          <p:nvPr/>
        </p:nvSpPr>
        <p:spPr>
          <a:xfrm>
            <a:off x="849542" y="270152"/>
            <a:ext cx="82110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True/</a:t>
            </a:r>
            <a:r>
              <a:rPr lang="en-US" sz="4000" b="0" i="0" u="none" strike="noStrike" cap="none">
                <a:solidFill>
                  <a:srgbClr val="FF0000"/>
                </a:solidFill>
                <a:latin typeface="Calibri"/>
                <a:ea typeface="Calibri"/>
                <a:cs typeface="Calibri"/>
                <a:sym typeface="Calibri"/>
              </a:rPr>
              <a:t>False</a:t>
            </a:r>
            <a:r>
              <a:rPr lang="en-US" sz="4000" b="0" i="0" u="none" strike="noStrike" cap="none">
                <a:solidFill>
                  <a:schemeClr val="dk1"/>
                </a:solidFill>
                <a:latin typeface="Calibri"/>
                <a:ea typeface="Calibri"/>
                <a:cs typeface="Calibri"/>
                <a:sym typeface="Calibri"/>
              </a:rPr>
              <a:t>: Renewable resources can’t be replaced quickly. </a:t>
            </a:r>
            <a:endParaRPr sz="1400" b="0" i="0" u="none" strike="noStrike" cap="none">
              <a:solidFill>
                <a:srgbClr val="000000"/>
              </a:solidFill>
              <a:latin typeface="Arial"/>
              <a:ea typeface="Arial"/>
              <a:cs typeface="Arial"/>
              <a:sym typeface="Arial"/>
            </a:endParaRPr>
          </a:p>
        </p:txBody>
      </p:sp>
      <p:sp>
        <p:nvSpPr>
          <p:cNvPr id="993" name="Google Shape;993;gdc0424b8e2_3_2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86"/>
          <p:cNvSpPr txBox="1">
            <a:spLocks noGrp="1"/>
          </p:cNvSpPr>
          <p:nvPr>
            <p:ph type="title"/>
          </p:nvPr>
        </p:nvSpPr>
        <p:spPr>
          <a:xfrm>
            <a:off x="457200" y="3437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Where do Earth’s energy resources come from?</a:t>
            </a:r>
            <a:endParaRPr/>
          </a:p>
        </p:txBody>
      </p:sp>
      <p:pic>
        <p:nvPicPr>
          <p:cNvPr id="1000" name="Google Shape;1000;p86" descr="earth.jpg"/>
          <p:cNvPicPr preferRelativeResize="0">
            <a:picLocks noGrp="1"/>
          </p:cNvPicPr>
          <p:nvPr>
            <p:ph type="body" idx="1"/>
          </p:nvPr>
        </p:nvPicPr>
        <p:blipFill rotWithShape="1">
          <a:blip r:embed="rId3">
            <a:alphaModFix/>
          </a:blip>
          <a:srcRect l="-14891" r="-14891"/>
          <a:stretch/>
        </p:blipFill>
        <p:spPr>
          <a:xfrm>
            <a:off x="457200" y="1830525"/>
            <a:ext cx="8229600" cy="4526100"/>
          </a:xfrm>
          <a:prstGeom prst="rect">
            <a:avLst/>
          </a:prstGeom>
          <a:noFill/>
          <a:ln w="9525" cap="flat" cmpd="sng">
            <a:solidFill>
              <a:schemeClr val="lt1"/>
            </a:solidFill>
            <a:prstDash val="solid"/>
            <a:round/>
            <a:headEnd type="none" w="sm" len="sm"/>
            <a:tailEnd type="none" w="sm" len="sm"/>
          </a:ln>
        </p:spPr>
      </p:pic>
      <p:sp>
        <p:nvSpPr>
          <p:cNvPr id="1001" name="Google Shape;1001;p8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are resources?</a:t>
            </a:r>
            <a:endParaRPr/>
          </a:p>
        </p:txBody>
      </p:sp>
      <p:pic>
        <p:nvPicPr>
          <p:cNvPr id="1008" name="Google Shape;1008;p87" descr="earth.jpg"/>
          <p:cNvPicPr preferRelativeResize="0">
            <a:picLocks noGrp="1"/>
          </p:cNvPicPr>
          <p:nvPr>
            <p:ph type="body" idx="1"/>
          </p:nvPr>
        </p:nvPicPr>
        <p:blipFill rotWithShape="1">
          <a:blip r:embed="rId3">
            <a:alphaModFix/>
          </a:blip>
          <a:srcRect l="-14891" r="-14891"/>
          <a:stretch/>
        </p:blipFill>
        <p:spPr>
          <a:xfrm>
            <a:off x="457200" y="1692325"/>
            <a:ext cx="8229600" cy="4526100"/>
          </a:xfrm>
          <a:prstGeom prst="rect">
            <a:avLst/>
          </a:prstGeom>
          <a:noFill/>
          <a:ln w="9525" cap="flat" cmpd="sng">
            <a:solidFill>
              <a:schemeClr val="lt1"/>
            </a:solidFill>
            <a:prstDash val="solid"/>
            <a:round/>
            <a:headEnd type="none" w="sm" len="sm"/>
            <a:tailEnd type="none" w="sm" len="sm"/>
          </a:ln>
        </p:spPr>
      </p:pic>
      <p:sp>
        <p:nvSpPr>
          <p:cNvPr id="1009" name="Google Shape;1009;p8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88"/>
          <p:cNvSpPr txBox="1">
            <a:spLocks noGrp="1"/>
          </p:cNvSpPr>
          <p:nvPr>
            <p:ph type="title"/>
          </p:nvPr>
        </p:nvSpPr>
        <p:spPr>
          <a:xfrm>
            <a:off x="457192" y="378696"/>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FF0000"/>
              </a:buClr>
              <a:buSzPct val="100000"/>
              <a:buFont typeface="Calibri"/>
              <a:buNone/>
            </a:pPr>
            <a:r>
              <a:rPr lang="en-US"/>
              <a:t>_______ is heat from inside the Earth.</a:t>
            </a:r>
            <a:endParaRPr/>
          </a:p>
        </p:txBody>
      </p:sp>
      <p:pic>
        <p:nvPicPr>
          <p:cNvPr id="1016" name="Google Shape;1016;p88" descr="geothermal.jpg"/>
          <p:cNvPicPr preferRelativeResize="0">
            <a:picLocks noGrp="1"/>
          </p:cNvPicPr>
          <p:nvPr>
            <p:ph type="body" idx="1"/>
          </p:nvPr>
        </p:nvPicPr>
        <p:blipFill rotWithShape="1">
          <a:blip r:embed="rId3">
            <a:alphaModFix/>
          </a:blip>
          <a:srcRect l="-10686" r="-10686"/>
          <a:stretch/>
        </p:blipFill>
        <p:spPr>
          <a:xfrm>
            <a:off x="457200" y="1873124"/>
            <a:ext cx="8229600" cy="4526100"/>
          </a:xfrm>
          <a:prstGeom prst="rect">
            <a:avLst/>
          </a:prstGeom>
          <a:noFill/>
          <a:ln w="9525" cap="flat" cmpd="sng">
            <a:solidFill>
              <a:schemeClr val="lt1"/>
            </a:solidFill>
            <a:prstDash val="solid"/>
            <a:round/>
            <a:headEnd type="none" w="sm" len="sm"/>
            <a:tailEnd type="none" w="sm" len="sm"/>
          </a:ln>
        </p:spPr>
      </p:pic>
      <p:sp>
        <p:nvSpPr>
          <p:cNvPr id="1017" name="Google Shape;1017;p8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6656</Words>
  <Application>Microsoft Office PowerPoint</Application>
  <PresentationFormat>On-screen Show (4:3)</PresentationFormat>
  <Paragraphs>936</Paragraphs>
  <Slides>192</Slides>
  <Notes>192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192</vt:i4>
      </vt:variant>
    </vt:vector>
  </HeadingPairs>
  <TitlesOfParts>
    <vt:vector size="19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Earth’s Energy Resources</vt:lpstr>
      <vt:lpstr>Earth’s Energy Resources</vt:lpstr>
      <vt:lpstr>PowerPoint Presentation</vt:lpstr>
      <vt:lpstr>Where do Earth’s energy resources come from?</vt:lpstr>
      <vt:lpstr>What are resources?</vt:lpstr>
      <vt:lpstr>PowerPoint Presentation</vt:lpstr>
      <vt:lpstr>Geothermal Energy: heat from inside the Earth</vt:lpstr>
      <vt:lpstr>PowerPoint Presentation</vt:lpstr>
      <vt:lpstr>What is geothermal energy?</vt:lpstr>
      <vt:lpstr>PowerPoint Presentation</vt:lpstr>
      <vt:lpstr>Renewable</vt:lpstr>
      <vt:lpstr>PowerPoint Presentation</vt:lpstr>
      <vt:lpstr>What is geothermal energy?</vt:lpstr>
      <vt:lpstr>True/False: Geothermal energy is a nonrenewable resource.</vt:lpstr>
      <vt:lpstr>True/False: Geothermal energy is a nonrenewable resource.</vt:lpstr>
      <vt:lpstr>PowerPoint Presentation</vt:lpstr>
      <vt:lpstr>Hot Springs</vt:lpstr>
      <vt:lpstr>PowerPoint Presentation</vt:lpstr>
      <vt:lpstr>Geysers</vt:lpstr>
      <vt:lpstr>PowerPoint Presentation</vt:lpstr>
      <vt:lpstr>Bathtub</vt:lpstr>
      <vt:lpstr>PowerPoint Presentation</vt:lpstr>
      <vt:lpstr>Why are hot springs an example of geothermal energy?</vt:lpstr>
      <vt:lpstr>Is running hot water in your bathtub an example of geothermal energy? Explain.</vt:lpstr>
      <vt:lpstr>PowerPoint Presentation</vt:lpstr>
      <vt:lpstr>PowerPoint Presentation</vt:lpstr>
      <vt:lpstr>Geothermal  </vt:lpstr>
      <vt:lpstr>PowerPoint Presentation</vt:lpstr>
      <vt:lpstr>PowerPoint Presentation</vt:lpstr>
      <vt:lpstr>PowerPoint Presentation</vt:lpstr>
      <vt:lpstr>Geo therm al  </vt:lpstr>
      <vt:lpstr>PowerPoint Presentation</vt:lpstr>
      <vt:lpstr>Geothermal  </vt:lpstr>
      <vt:lpstr>True/False: Geothermal energy is a type of Earth’s energy resources.</vt:lpstr>
      <vt:lpstr>True/False: Geothermal energy is a type of Earth’s energy resources.</vt:lpstr>
      <vt:lpstr>What is geothermal energy?</vt:lpstr>
      <vt:lpstr>What kind of energy heats this house?</vt:lpstr>
      <vt:lpstr>Are geysers a form of geothermal energy? Explain.</vt:lpstr>
      <vt:lpstr>PowerPoint Presentation</vt:lpstr>
      <vt:lpstr>Geothermal Energy: heat from inside the Earth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Earth’s Energy Resources</vt:lpstr>
      <vt:lpstr>Earth’s Energy Resources</vt:lpstr>
      <vt:lpstr>Geothermal Energy: heat from inside the Earth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 Earth’s energy resources come from?</vt:lpstr>
      <vt:lpstr>What are resources?</vt:lpstr>
      <vt:lpstr>_______ is heat from inside the Earth.</vt:lpstr>
      <vt:lpstr>Geothermal energy is heat from inside the Earth.</vt:lpstr>
      <vt:lpstr>PowerPoint Presentation</vt:lpstr>
      <vt:lpstr>Natural Gas: gas made from fossils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natural gas made from?</vt:lpstr>
      <vt:lpstr>PowerPoint Presentation</vt:lpstr>
      <vt:lpstr>PowerPoint Presentation</vt:lpstr>
      <vt:lpstr>Methane</vt:lpstr>
      <vt:lpstr>PowerPoint Presentation</vt:lpstr>
      <vt:lpstr>PowerPoint Presentation</vt:lpstr>
      <vt:lpstr>PowerPoint Presentation</vt:lpstr>
      <vt:lpstr>True/False: Geothermal energy is the same as energy released from natural gas.</vt:lpstr>
      <vt:lpstr>True/False: Geothermal energy is the same as energy released from natural gas.</vt:lpstr>
      <vt:lpstr>True/False: Methane is part of natural gas.</vt:lpstr>
      <vt:lpstr>True/False: Methane is part of natural gas.</vt:lpstr>
      <vt:lpstr>What is natural gas made from?</vt:lpstr>
      <vt:lpstr>PowerPoint Presentation</vt:lpstr>
      <vt:lpstr>PowerPoint Presentation</vt:lpstr>
      <vt:lpstr>Give an example of natural gas.</vt:lpstr>
      <vt:lpstr>PowerPoint Presentation</vt:lpstr>
      <vt:lpstr>Natural Gas: gas made from fossils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Earth’s Energy Resources</vt:lpstr>
      <vt:lpstr>Earth’s Energy Resources</vt:lpstr>
      <vt:lpstr>Geothermal Energy: heat from inside the Earth</vt:lpstr>
      <vt:lpstr>Natural Gas: gas made from fossils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 Earth’s energy resources come from?</vt:lpstr>
      <vt:lpstr>What are resources?</vt:lpstr>
      <vt:lpstr>_______ is heat from inside the Earth.</vt:lpstr>
      <vt:lpstr>Geothermal energy is heat from inside the Earth.</vt:lpstr>
      <vt:lpstr>What is natural gas made from?</vt:lpstr>
      <vt:lpstr>PowerPoint Presentation</vt:lpstr>
      <vt:lpstr>Efficiency: the amount of usable energy compared to potential total energy</vt:lpstr>
      <vt:lpstr>PowerPoint Presentation</vt:lpstr>
      <vt:lpstr>PowerPoint Presentation</vt:lpstr>
      <vt:lpstr>PowerPoint Presentation</vt:lpstr>
      <vt:lpstr>PowerPoint Presentation</vt:lpstr>
      <vt:lpstr>100% Efficiency</vt:lpstr>
      <vt:lpstr>75% efficiency </vt:lpstr>
      <vt:lpstr>PowerPoint Presentation</vt:lpstr>
      <vt:lpstr>PowerPoint Presentation</vt:lpstr>
      <vt:lpstr>What is efficiency?</vt:lpstr>
      <vt:lpstr>What does it mean if something has 100% efficiency?</vt:lpstr>
      <vt:lpstr>What is the formula for efficiency?</vt:lpstr>
      <vt:lpstr>What is the formula for efficiency?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two types of earth’s energy resources? </vt:lpstr>
      <vt:lpstr>What is efficiency?</vt:lpstr>
      <vt:lpstr>What does it mean if something has 100% efficiency?</vt:lpstr>
      <vt:lpstr>What is the equation for efficiency?</vt:lpstr>
      <vt:lpstr>If you have the potential to create 10 J of energy but you only produce 8 J of energy, what is your efficiency? (Show your work)</vt:lpstr>
      <vt:lpstr>PowerPoint Presentation</vt:lpstr>
      <vt:lpstr>Efficiency: the amount of usable energy compared to potential total energy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2017-07-06T16:33:11Z</dcterms:created>
  <dcterms:modified xsi:type="dcterms:W3CDTF">2021-08-03T17:36:21Z</dcterms:modified>
</cp:coreProperties>
</file>