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6858000" cx="9144000"/>
  <p:notesSz cx="6858000" cy="9144000"/>
  <p:embeddedFontLst>
    <p:embeddedFont>
      <p:font typeface="Poppins"/>
      <p:regular r:id="rId73"/>
      <p:bold r:id="rId74"/>
      <p:italic r:id="rId75"/>
      <p:boldItalic r:id="rId76"/>
    </p:embeddedFont>
    <p:embeddedFont>
      <p:font typeface="Helvetica Neue Ligh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1" roundtripDataSignature="AMtx7mgG5oWBd8+j+kQrElLfRI6IkGG8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Light-boldItalic.fntdata"/><Relationship Id="rId81"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oppins-italic.fntdata"/><Relationship Id="rId30" Type="http://schemas.openxmlformats.org/officeDocument/2006/relationships/slide" Target="slides/slide25.xml"/><Relationship Id="rId74" Type="http://schemas.openxmlformats.org/officeDocument/2006/relationships/font" Target="fonts/Poppins-bold.fntdata"/><Relationship Id="rId33" Type="http://schemas.openxmlformats.org/officeDocument/2006/relationships/slide" Target="slides/slide28.xml"/><Relationship Id="rId77" Type="http://schemas.openxmlformats.org/officeDocument/2006/relationships/font" Target="fonts/HelveticaNeueLight-regular.fntdata"/><Relationship Id="rId32" Type="http://schemas.openxmlformats.org/officeDocument/2006/relationships/slide" Target="slides/slide27.xml"/><Relationship Id="rId76" Type="http://schemas.openxmlformats.org/officeDocument/2006/relationships/font" Target="fonts/Poppins-boldItalic.fntdata"/><Relationship Id="rId35" Type="http://schemas.openxmlformats.org/officeDocument/2006/relationships/slide" Target="slides/slide30.xml"/><Relationship Id="rId79" Type="http://schemas.openxmlformats.org/officeDocument/2006/relationships/font" Target="fonts/HelveticaNeueLight-italic.fntdata"/><Relationship Id="rId34" Type="http://schemas.openxmlformats.org/officeDocument/2006/relationships/slide" Target="slides/slide29.xml"/><Relationship Id="rId78" Type="http://schemas.openxmlformats.org/officeDocument/2006/relationships/font" Target="fonts/HelveticaNeueLight-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928e35bcaa_0_2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928e35bcaa_0_2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environment is the surroundings of a person, animal, plant or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a:p>
            <a:pPr indent="0" lvl="0" marL="0" rtl="0" algn="l">
              <a:lnSpc>
                <a:spcPct val="100000"/>
              </a:lnSpc>
              <a:spcBef>
                <a:spcPts val="0"/>
              </a:spcBef>
              <a:spcAft>
                <a:spcPts val="0"/>
              </a:spcAft>
              <a:buSzPts val="1400"/>
              <a:buNone/>
            </a:pPr>
            <a:r>
              <a:t/>
            </a:r>
            <a:endParaRPr/>
          </a:p>
        </p:txBody>
      </p:sp>
      <p:sp>
        <p:nvSpPr>
          <p:cNvPr id="186" name="Google Shape;186;g2928e35bcaa_0_2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928e35bcaa_0_2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928e35bcaa_0_2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environment is the surroundings of a person, animal, plant or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a:p>
            <a:pPr indent="0" lvl="0" marL="0" rtl="0" algn="l">
              <a:lnSpc>
                <a:spcPct val="100000"/>
              </a:lnSpc>
              <a:spcBef>
                <a:spcPts val="0"/>
              </a:spcBef>
              <a:spcAft>
                <a:spcPts val="0"/>
              </a:spcAft>
              <a:buSzPts val="1400"/>
              <a:buNone/>
            </a:pPr>
            <a:r>
              <a:t/>
            </a:r>
            <a:endParaRPr/>
          </a:p>
        </p:txBody>
      </p:sp>
      <p:sp>
        <p:nvSpPr>
          <p:cNvPr id="195" name="Google Shape;195;g2928e35bcaa_0_2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8d0a459bb7_0_2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8d0a459bb7_0_2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 ______ are organisms that </a:t>
            </a:r>
            <a:r>
              <a:rPr lang="en-US"/>
              <a:t>move, grow, change, and respond to the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[Living things]</a:t>
            </a:r>
            <a:endParaRPr/>
          </a:p>
          <a:p>
            <a:pPr indent="0" lvl="0" marL="0" rtl="0" algn="l">
              <a:lnSpc>
                <a:spcPct val="100000"/>
              </a:lnSpc>
              <a:spcBef>
                <a:spcPts val="0"/>
              </a:spcBef>
              <a:spcAft>
                <a:spcPts val="0"/>
              </a:spcAft>
              <a:buSzPts val="1400"/>
              <a:buNone/>
            </a:pPr>
            <a:r>
              <a:t/>
            </a:r>
            <a:endParaRPr/>
          </a:p>
        </p:txBody>
      </p:sp>
      <p:sp>
        <p:nvSpPr>
          <p:cNvPr id="204" name="Google Shape;204;g28d0a459bb7_0_2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928e35bcaa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928e35bcaa_0_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Living things</a:t>
            </a:r>
            <a:r>
              <a:rPr lang="en-US"/>
              <a:t> are organisms that move, grow, change, and respond to the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4" name="Google Shape;214;g2928e35bcaa_0_1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Nonliving things are objects or other things that do not grow or change.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a:p>
            <a:pPr indent="0" lvl="0" marL="0" rtl="0" algn="l">
              <a:lnSpc>
                <a:spcPct val="100000"/>
              </a:lnSpc>
              <a:spcBef>
                <a:spcPts val="0"/>
              </a:spcBef>
              <a:spcAft>
                <a:spcPts val="0"/>
              </a:spcAft>
              <a:buSzPts val="1400"/>
              <a:buNone/>
            </a:pPr>
            <a:r>
              <a:t/>
            </a:r>
            <a:endParaRPr/>
          </a:p>
        </p:txBody>
      </p:sp>
      <p:sp>
        <p:nvSpPr>
          <p:cNvPr id="224" name="Google Shape;224;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928e35bcaa_0_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928e35bcaa_0_1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Nonliving things are objects or other things that do not grow or change.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a:p>
            <a:pPr indent="0" lvl="0" marL="0" rtl="0" algn="l">
              <a:lnSpc>
                <a:spcPct val="100000"/>
              </a:lnSpc>
              <a:spcBef>
                <a:spcPts val="0"/>
              </a:spcBef>
              <a:spcAft>
                <a:spcPts val="0"/>
              </a:spcAft>
              <a:buSzPts val="1400"/>
              <a:buNone/>
            </a:pPr>
            <a:r>
              <a:t/>
            </a:r>
            <a:endParaRPr/>
          </a:p>
        </p:txBody>
      </p:sp>
      <p:sp>
        <p:nvSpPr>
          <p:cNvPr id="234" name="Google Shape;234;g2928e35bcaa_0_1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ecosystem</a:t>
            </a:r>
            <a:r>
              <a:rPr lang="en-US"/>
              <a:t>.</a:t>
            </a:r>
            <a:endParaRPr/>
          </a:p>
        </p:txBody>
      </p:sp>
      <p:sp>
        <p:nvSpPr>
          <p:cNvPr id="244" name="Google Shape;24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a:t>
            </a:r>
            <a:r>
              <a:rPr b="1" lang="en-US"/>
              <a:t>ecosystem</a:t>
            </a:r>
            <a:r>
              <a:rPr lang="en-US"/>
              <a:t> is the area where living and nonliving things interact.</a:t>
            </a:r>
            <a:endParaRPr b="0"/>
          </a:p>
          <a:p>
            <a:pPr indent="0" lvl="0" marL="0" rtl="0" algn="l">
              <a:lnSpc>
                <a:spcPct val="100000"/>
              </a:lnSpc>
              <a:spcBef>
                <a:spcPts val="0"/>
              </a:spcBef>
              <a:spcAft>
                <a:spcPts val="0"/>
              </a:spcAft>
              <a:buSzPts val="1400"/>
              <a:buNone/>
            </a:pPr>
            <a:r>
              <a:t/>
            </a:r>
            <a:endParaRPr/>
          </a:p>
        </p:txBody>
      </p:sp>
      <p:sp>
        <p:nvSpPr>
          <p:cNvPr id="252" name="Google Shape;252;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61" name="Google Shape;261;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an ecosystem?</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An ecosystem is an area where living and nonliving things interact</a:t>
            </a:r>
            <a:r>
              <a:rPr lang="en-US"/>
              <a:t>.</a:t>
            </a:r>
            <a:r>
              <a:rPr b="0" lang="en-US"/>
              <a:t>]</a:t>
            </a:r>
            <a:endParaRPr/>
          </a:p>
        </p:txBody>
      </p:sp>
      <p:sp>
        <p:nvSpPr>
          <p:cNvPr id="267" name="Google Shape;267;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Ecosystem</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75" name="Google Shape;275;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8d0a459bb7_0_3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28d0a459bb7_0_3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consists of living and nonliving things.</a:t>
            </a:r>
            <a:endParaRPr/>
          </a:p>
        </p:txBody>
      </p:sp>
      <p:sp>
        <p:nvSpPr>
          <p:cNvPr id="282" name="Google Shape;282;g28d0a459bb7_0_3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928e35bcaa_0_2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2928e35bcaa_0_2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an ecosystem, living things include animals, plants, and other organisms. In this picture, the rabbit and the plants in the pond. </a:t>
            </a:r>
            <a:endParaRPr/>
          </a:p>
        </p:txBody>
      </p:sp>
      <p:sp>
        <p:nvSpPr>
          <p:cNvPr id="290" name="Google Shape;290;g2928e35bcaa_0_2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928e35bcaa_0_2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2928e35bcaa_0_2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an ecosystem, living things include animals, plants, and other organisms. In this picture, the rabbit and the plants in the pond. </a:t>
            </a:r>
            <a:endParaRPr/>
          </a:p>
          <a:p>
            <a:pPr indent="0" lvl="0" marL="0" rtl="0" algn="l">
              <a:lnSpc>
                <a:spcPct val="100000"/>
              </a:lnSpc>
              <a:spcBef>
                <a:spcPts val="0"/>
              </a:spcBef>
              <a:spcAft>
                <a:spcPts val="0"/>
              </a:spcAft>
              <a:buSzPts val="1400"/>
              <a:buNone/>
            </a:pPr>
            <a:r>
              <a:t/>
            </a:r>
            <a:endParaRPr/>
          </a:p>
        </p:txBody>
      </p:sp>
      <p:sp>
        <p:nvSpPr>
          <p:cNvPr id="300" name="Google Shape;300;g2928e35bcaa_0_2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928e35bcaa_0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928e35bcaa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Living and nonliving things share </a:t>
            </a:r>
            <a:r>
              <a:rPr lang="en-US"/>
              <a:t>everything</a:t>
            </a:r>
            <a:r>
              <a:rPr lang="en-US"/>
              <a:t> they need to survive in one place, this is an ecosystem.</a:t>
            </a:r>
            <a:endParaRPr/>
          </a:p>
        </p:txBody>
      </p:sp>
      <p:sp>
        <p:nvSpPr>
          <p:cNvPr id="310" name="Google Shape;310;g2928e35bcaa_0_2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18" name="Google Shape;318;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8c7b7e697c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8c7b7e697c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There are _____ and _______ things in an ecosystem.</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[Living and nonliving OR nonliving and living]</a:t>
            </a:r>
            <a:endParaRPr/>
          </a:p>
        </p:txBody>
      </p:sp>
      <p:sp>
        <p:nvSpPr>
          <p:cNvPr id="324" name="Google Shape;324;g28c7b7e697c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928e35bcaa_0_2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2928e35bcaa_0_2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There are _____ and _______ things in an ecosystem.</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[Living and nonliving OR nonliving and living]</a:t>
            </a:r>
            <a:endParaRPr/>
          </a:p>
        </p:txBody>
      </p:sp>
      <p:sp>
        <p:nvSpPr>
          <p:cNvPr id="332" name="Google Shape;332;g2928e35bcaa_0_2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8d0a459bb7_0_5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8d0a459bb7_0_5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an ecosystem, living and nonliving things _____ what they need to _______.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[share, survive]</a:t>
            </a:r>
            <a:endParaRPr/>
          </a:p>
        </p:txBody>
      </p:sp>
      <p:sp>
        <p:nvSpPr>
          <p:cNvPr id="340" name="Google Shape;340;g28d0a459bb7_0_5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928e35bcaa_0_2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2928e35bcaa_0_2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an ecosystem, living and nonliving things [share] what they need to [survive].</a:t>
            </a:r>
            <a:endParaRPr/>
          </a:p>
        </p:txBody>
      </p:sp>
      <p:sp>
        <p:nvSpPr>
          <p:cNvPr id="349" name="Google Shape;349;g2928e35bcaa_0_2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Why is it important to understand the living and nonliving things around us?</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ecosystem</a:t>
            </a:r>
            <a:r>
              <a:rPr lang="en-US"/>
              <a:t>.</a:t>
            </a:r>
            <a:endParaRPr/>
          </a:p>
        </p:txBody>
      </p:sp>
      <p:sp>
        <p:nvSpPr>
          <p:cNvPr id="358" name="Google Shape;358;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928e35bcaa_0_2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928e35bcaa_0_2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ocean is an example of an ecosystem. The fish and coral are living things that interact with the water and rocks that are not living things.</a:t>
            </a:r>
            <a:endParaRPr/>
          </a:p>
          <a:p>
            <a:pPr indent="0" lvl="0" marL="0" rtl="0" algn="l">
              <a:lnSpc>
                <a:spcPct val="100000"/>
              </a:lnSpc>
              <a:spcBef>
                <a:spcPts val="0"/>
              </a:spcBef>
              <a:spcAft>
                <a:spcPts val="0"/>
              </a:spcAft>
              <a:buSzPts val="1400"/>
              <a:buNone/>
            </a:pPr>
            <a:r>
              <a:t/>
            </a:r>
            <a:endParaRPr/>
          </a:p>
        </p:txBody>
      </p:sp>
      <p:sp>
        <p:nvSpPr>
          <p:cNvPr id="365" name="Google Shape;365;g2928e35bcaa_0_2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928e35bcaa_0_2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928e35bcaa_0_2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savanna is another example of an ecosystem. The animals and trees are living things that interact with the soil, sunlight, weather, and water which are nonliving things.</a:t>
            </a:r>
            <a:endParaRPr/>
          </a:p>
        </p:txBody>
      </p:sp>
      <p:sp>
        <p:nvSpPr>
          <p:cNvPr id="374" name="Google Shape;374;g2928e35bcaa_0_2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ecosystems</a:t>
            </a:r>
            <a:r>
              <a:rPr lang="en-US"/>
              <a:t>.</a:t>
            </a:r>
            <a:endParaRPr/>
          </a:p>
        </p:txBody>
      </p:sp>
      <p:sp>
        <p:nvSpPr>
          <p:cNvPr id="383" name="Google Shape;383;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moon is not an example of an ecosystem. There are no living things on the moon.</a:t>
            </a:r>
            <a:endParaRPr/>
          </a:p>
        </p:txBody>
      </p:sp>
      <p:sp>
        <p:nvSpPr>
          <p:cNvPr id="390" name="Google Shape;390;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An aquarium is not an example of an ecosystem. Although there are living and nonliving things, it is manmade and because of that, it is not an ecosystem. </a:t>
            </a:r>
            <a:endParaRPr/>
          </a:p>
        </p:txBody>
      </p:sp>
      <p:sp>
        <p:nvSpPr>
          <p:cNvPr id="399" name="Google Shape;399;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08" name="Google Shape;408;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928e35bcaa_0_3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928e35bcaa_0_3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What are examples of ecosystems?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[coral reef, grassland, forest, etc.]</a:t>
            </a:r>
            <a:endParaRPr/>
          </a:p>
        </p:txBody>
      </p:sp>
      <p:sp>
        <p:nvSpPr>
          <p:cNvPr id="414" name="Google Shape;414;g2928e35bcaa_0_3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928e35bcaa_0_3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928e35bcaa_0_3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What are non-examples of ecosystems? </a:t>
            </a:r>
            <a:endParaRPr sz="1200"/>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[the moon, aquarium, zoo enclosures]</a:t>
            </a:r>
            <a:endParaRPr/>
          </a:p>
        </p:txBody>
      </p:sp>
      <p:sp>
        <p:nvSpPr>
          <p:cNvPr id="422" name="Google Shape;422;g2928e35bcaa_0_3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5e11802ac4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5e11802ac4_0_10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ecosystem</a:t>
            </a:r>
            <a:r>
              <a:rPr b="1" lang="en-US"/>
              <a:t> </a:t>
            </a:r>
            <a:r>
              <a:rPr lang="en-US"/>
              <a:t>into different word parts to help us remember the meaning.  Let’s take a look!</a:t>
            </a:r>
            <a:endParaRPr/>
          </a:p>
        </p:txBody>
      </p:sp>
      <p:sp>
        <p:nvSpPr>
          <p:cNvPr id="431" name="Google Shape;431;g25e11802ac4_0_10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928e35bcaa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2928e35bcaa_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Let’s do a quick demonstration that will help get our brains ready to think about Ecosystems, and how they relate to our big question.</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Feedback: This demonstration is a great way to introduce students to the content. As suggested by the slide, beginning with open-ended questions, followed by providing explicit explanations, and then asking probing questions is a great way to engage students in a discussion while also providing clear explanations.</a:t>
            </a:r>
            <a:endParaRPr/>
          </a:p>
        </p:txBody>
      </p:sp>
      <p:sp>
        <p:nvSpPr>
          <p:cNvPr id="140" name="Google Shape;140;g2928e35bcaa_0_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928e35bcaa_0_4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928e35bcaa_0_4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word ecosystem can be broken down into two parts. </a:t>
            </a:r>
            <a:endParaRPr/>
          </a:p>
        </p:txBody>
      </p:sp>
      <p:sp>
        <p:nvSpPr>
          <p:cNvPr id="438" name="Google Shape;438;g2928e35bcaa_0_4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928e35bcaa_0_4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2928e35bcaa_0_4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prefix “eco” is used to describe a habitat or specific type of environment.</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50" name="Google Shape;450;g2928e35bcaa_0_4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928e35bcaa_0_4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2928e35bcaa_0_4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word “system” refers to a group of things that are working together.</a:t>
            </a:r>
            <a:endParaRPr/>
          </a:p>
        </p:txBody>
      </p:sp>
      <p:sp>
        <p:nvSpPr>
          <p:cNvPr id="465" name="Google Shape;465;g2928e35bcaa_0_4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928e35bcaa_0_5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2928e35bcaa_0_5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These definitions tell us that an ecosystem involves things that are working together in the same space.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Feedback: </a:t>
            </a:r>
            <a:r>
              <a:rPr lang="en-US" sz="1100"/>
              <a:t>Reuniting the word parts is a crucial step in helping students understand the whole picture when reviewing morphological word parts.</a:t>
            </a:r>
            <a:endParaRPr/>
          </a:p>
        </p:txBody>
      </p:sp>
      <p:sp>
        <p:nvSpPr>
          <p:cNvPr id="480" name="Google Shape;480;g2928e35bcaa_0_5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928e35bcaa_0_5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2928e35bcaa_0_5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493" name="Google Shape;493;g2928e35bcaa_0_5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928e35bcaa_0_5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2928e35bcaa_0_5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How can we use the word parts of ecosystem to help us remember the definition of the term?</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US" sz="1200"/>
              <a:t>[</a:t>
            </a:r>
            <a:r>
              <a:rPr lang="en-US"/>
              <a:t>The word ecosystem can be broken down into two parts.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400"/>
              <a:buFont typeface="Arial"/>
              <a:buNone/>
            </a:pPr>
            <a:r>
              <a:rPr lang="en-US"/>
              <a:t>The prefix “eco” is used to describe a habitat or specific type of environment.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400"/>
              <a:buFont typeface="Arial"/>
              <a:buNone/>
            </a:pPr>
            <a:r>
              <a:rPr lang="en-US"/>
              <a:t>The word “system” refers to a group of things that are working together.</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400"/>
              <a:buFont typeface="Arial"/>
              <a:buNone/>
            </a:pPr>
            <a:r>
              <a:rPr lang="en-US"/>
              <a:t>These definitions tell us that an ecosystem involves things that are working together in the same space.]</a:t>
            </a:r>
            <a:endParaRPr/>
          </a:p>
        </p:txBody>
      </p:sp>
      <p:sp>
        <p:nvSpPr>
          <p:cNvPr id="499" name="Google Shape;499;g2928e35bcaa_0_5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11" name="Google Shape;511;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928e35bcaa_0_6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2928e35bcaa_0_6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a:t>
            </a:r>
            <a:r>
              <a:rPr b="1" lang="en-US"/>
              <a:t>ecosystem</a:t>
            </a:r>
            <a:r>
              <a:rPr lang="en-US"/>
              <a:t> is the area where living and nonliving things interact.</a:t>
            </a:r>
            <a:endParaRPr b="0"/>
          </a:p>
          <a:p>
            <a:pPr indent="0" lvl="0" marL="0" rtl="0" algn="l">
              <a:lnSpc>
                <a:spcPct val="100000"/>
              </a:lnSpc>
              <a:spcBef>
                <a:spcPts val="0"/>
              </a:spcBef>
              <a:spcAft>
                <a:spcPts val="0"/>
              </a:spcAft>
              <a:buSzPts val="1400"/>
              <a:buNone/>
            </a:pPr>
            <a:r>
              <a:t/>
            </a:r>
            <a:endParaRPr/>
          </a:p>
        </p:txBody>
      </p:sp>
      <p:sp>
        <p:nvSpPr>
          <p:cNvPr id="518" name="Google Shape;518;g2928e35bcaa_0_6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ecosystem</a:t>
            </a:r>
            <a:r>
              <a:rPr lang="en-US">
                <a:solidFill>
                  <a:srgbClr val="242424"/>
                </a:solidFill>
              </a:rPr>
              <a:t>. </a:t>
            </a:r>
            <a:endParaRPr/>
          </a:p>
        </p:txBody>
      </p:sp>
      <p:sp>
        <p:nvSpPr>
          <p:cNvPr id="526" name="Google Shape;526;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ecosystems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ecosystem</a:t>
            </a:r>
            <a:r>
              <a:rPr b="1" lang="en-US"/>
              <a:t>.</a:t>
            </a:r>
            <a:endParaRPr>
              <a:solidFill>
                <a:schemeClr val="dk1"/>
              </a:solidFill>
            </a:endParaRPr>
          </a:p>
        </p:txBody>
      </p:sp>
      <p:sp>
        <p:nvSpPr>
          <p:cNvPr id="537" name="Google Shape;537;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8" name="Google Shape;148;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928e35bcaa_0_6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2928e35bcaa_0_6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Choose the one correct picture of </a:t>
            </a:r>
            <a:r>
              <a:rPr b="1" lang="en-US"/>
              <a:t>ecosystem </a:t>
            </a:r>
            <a:r>
              <a:rPr lang="en-US"/>
              <a:t>from these four choices.</a:t>
            </a:r>
            <a:endParaRPr/>
          </a:p>
        </p:txBody>
      </p:sp>
      <p:sp>
        <p:nvSpPr>
          <p:cNvPr id="559" name="Google Shape;559;g2928e35bcaa_0_6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928e35bcaa_0_6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g2928e35bcaa_0_6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an </a:t>
            </a:r>
            <a:r>
              <a:rPr b="1" lang="en-US"/>
              <a:t>ecosystem.</a:t>
            </a:r>
            <a:endParaRPr/>
          </a:p>
        </p:txBody>
      </p:sp>
      <p:sp>
        <p:nvSpPr>
          <p:cNvPr id="575" name="Google Shape;575;g2928e35bcaa_0_6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ecosystem.</a:t>
            </a:r>
            <a:endParaRPr>
              <a:solidFill>
                <a:schemeClr val="dk1"/>
              </a:solidFill>
            </a:endParaRPr>
          </a:p>
        </p:txBody>
      </p:sp>
      <p:sp>
        <p:nvSpPr>
          <p:cNvPr id="592" name="Google Shape;592;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928e35bcaa_0_7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2928e35bcaa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Choose the one correct definition of </a:t>
            </a:r>
            <a:r>
              <a:rPr b="1" lang="en-US"/>
              <a:t>ecosystem </a:t>
            </a:r>
            <a:r>
              <a:rPr lang="en-US"/>
              <a:t>from these four choices.</a:t>
            </a:r>
            <a:endParaRPr/>
          </a:p>
        </p:txBody>
      </p:sp>
      <p:sp>
        <p:nvSpPr>
          <p:cNvPr id="615" name="Google Shape;615;g2928e35bcaa_0_7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928e35bcaa_0_8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2928e35bcaa_0_8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“An area where living and nonliving things interact</a:t>
            </a:r>
            <a:r>
              <a:rPr lang="en-US"/>
              <a:t>” is correct! This is the definition of </a:t>
            </a:r>
            <a:r>
              <a:rPr b="1" lang="en-US"/>
              <a:t>ecosystem</a:t>
            </a:r>
            <a:r>
              <a:rPr lang="en-US"/>
              <a:t>.</a:t>
            </a:r>
            <a:endParaRPr/>
          </a:p>
        </p:txBody>
      </p:sp>
      <p:sp>
        <p:nvSpPr>
          <p:cNvPr id="635" name="Google Shape;635;g2928e35bcaa_0_8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ecosystem</a:t>
            </a:r>
            <a:r>
              <a:rPr b="1" lang="en-US"/>
              <a:t>: </a:t>
            </a:r>
            <a:r>
              <a:rPr lang="en-US"/>
              <a:t>an area where living and nonliving things interact.</a:t>
            </a:r>
            <a:endParaRPr>
              <a:solidFill>
                <a:schemeClr val="dk1"/>
              </a:solidFill>
            </a:endParaRPr>
          </a:p>
        </p:txBody>
      </p:sp>
      <p:sp>
        <p:nvSpPr>
          <p:cNvPr id="656" name="Google Shape;656;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928e35bcaa_0_9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2928e35bcaa_0_9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Choose the one correct example of an </a:t>
            </a:r>
            <a:r>
              <a:rPr b="1" lang="en-US"/>
              <a:t>ecosystem </a:t>
            </a:r>
            <a:r>
              <a:rPr lang="en-US"/>
              <a:t>from these four choices. </a:t>
            </a:r>
            <a:endParaRPr sz="1200">
              <a:latin typeface="Helvetica Neue Light"/>
              <a:ea typeface="Helvetica Neue Light"/>
              <a:cs typeface="Helvetica Neue Light"/>
              <a:sym typeface="Helvetica Neue Light"/>
            </a:endParaRPr>
          </a:p>
        </p:txBody>
      </p:sp>
      <p:sp>
        <p:nvSpPr>
          <p:cNvPr id="680" name="Google Shape;680;g2928e35bcaa_0_9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928e35bcaa_0_10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g2928e35bcaa_0_10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forest full of plants and animals” is correct! This is an example of an </a:t>
            </a:r>
            <a:r>
              <a:rPr b="1" lang="en-US"/>
              <a:t>ecosystem.</a:t>
            </a:r>
            <a:endParaRPr sz="1200">
              <a:latin typeface="Helvetica Neue Light"/>
              <a:ea typeface="Helvetica Neue Light"/>
              <a:cs typeface="Helvetica Neue Light"/>
              <a:sym typeface="Helvetica Neue Light"/>
            </a:endParaRPr>
          </a:p>
        </p:txBody>
      </p:sp>
      <p:sp>
        <p:nvSpPr>
          <p:cNvPr id="700" name="Google Shape;700;g2928e35bcaa_0_10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ecosystem</a:t>
            </a:r>
            <a:r>
              <a:rPr lang="en-US" sz="1100"/>
              <a:t>: An area where living and nonliving things interact.</a:t>
            </a:r>
            <a:endParaRPr sz="1100">
              <a:solidFill>
                <a:schemeClr val="dk1"/>
              </a:solidFill>
            </a:endParaRPr>
          </a:p>
        </p:txBody>
      </p:sp>
      <p:sp>
        <p:nvSpPr>
          <p:cNvPr id="721" name="Google Shape;721;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ecosystems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46" name="Google Shape;746;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28e35bcaa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928e35bcaa_0_1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environment is the surroundings of a person, animal, plant or thing. </a:t>
            </a:r>
            <a:endParaRPr/>
          </a:p>
        </p:txBody>
      </p:sp>
      <p:sp>
        <p:nvSpPr>
          <p:cNvPr id="154" name="Google Shape;154;g2928e35bcaa_0_1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928e35bcaa_0_12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g2928e35bcaa_0_12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“Ecosystems give me fresh air and food to eat which are two things I need to live.” That is correct! This is an example of how </a:t>
            </a:r>
            <a:r>
              <a:rPr b="1" lang="en-US"/>
              <a:t>ecosystems </a:t>
            </a:r>
            <a:r>
              <a:rPr lang="en-US"/>
              <a:t>impact your life.</a:t>
            </a:r>
            <a:endParaRPr sz="1200">
              <a:solidFill>
                <a:schemeClr val="dk1"/>
              </a:solidFill>
            </a:endParaRPr>
          </a:p>
        </p:txBody>
      </p:sp>
      <p:sp>
        <p:nvSpPr>
          <p:cNvPr id="767" name="Google Shape;767;g2928e35bcaa_0_12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 </a:t>
            </a:r>
            <a:r>
              <a:rPr b="1" lang="en-US"/>
              <a:t>ecosystems</a:t>
            </a:r>
            <a:r>
              <a:rPr b="1" lang="en-US" sz="1200">
                <a:solidFill>
                  <a:schemeClr val="dk1"/>
                </a:solidFill>
              </a:rPr>
              <a:t> </a:t>
            </a:r>
            <a:r>
              <a:rPr lang="en-US" sz="1200">
                <a:solidFill>
                  <a:schemeClr val="dk1"/>
                </a:solidFill>
              </a:rPr>
              <a:t>impact my life?”: </a:t>
            </a:r>
            <a:r>
              <a:rPr lang="en-US"/>
              <a:t>Ecosystems give me fresh air and good to eat which are two things I need to live.</a:t>
            </a:r>
            <a:endParaRPr/>
          </a:p>
        </p:txBody>
      </p:sp>
      <p:sp>
        <p:nvSpPr>
          <p:cNvPr id="789" name="Google Shape;789;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15" name="Google Shape;815;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928e35bcaa_0_12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g2928e35bcaa_0_12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a:t>
            </a:r>
            <a:r>
              <a:rPr b="1" lang="en-US"/>
              <a:t>ecosystem</a:t>
            </a:r>
            <a:r>
              <a:rPr lang="en-US"/>
              <a:t> is the area where living and nonliving things interact.</a:t>
            </a:r>
            <a:endParaRPr b="0"/>
          </a:p>
          <a:p>
            <a:pPr indent="0" lvl="0" marL="0" rtl="0" algn="l">
              <a:lnSpc>
                <a:spcPct val="100000"/>
              </a:lnSpc>
              <a:spcBef>
                <a:spcPts val="0"/>
              </a:spcBef>
              <a:spcAft>
                <a:spcPts val="0"/>
              </a:spcAft>
              <a:buSzPts val="1400"/>
              <a:buNone/>
            </a:pPr>
            <a:r>
              <a:t/>
            </a:r>
            <a:endParaRPr/>
          </a:p>
        </p:txBody>
      </p:sp>
      <p:sp>
        <p:nvSpPr>
          <p:cNvPr id="822" name="Google Shape;822;g2928e35bcaa_0_12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8c7b7e697c_0_2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g28c7b7e697c_0_2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What do plants need to survive?</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30" name="Google Shape;830;g28c7b7e697c_0_2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928e35bcaa_0_12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g2928e35bcaa_0_12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Click the link above to explore the ecosystem. In this simulation activity, you’ll get to observe the population of the biotic factors as well as the food chain.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Providing a simulation activity is a great way to make science thinking visible. In this simulation, students have the opportunity to make predictions and apply an idea to a new situation by changing the variables in the simulation (i.e., number of prairie dogs, number of foxes).</a:t>
            </a:r>
            <a:endParaRPr/>
          </a:p>
        </p:txBody>
      </p:sp>
      <p:sp>
        <p:nvSpPr>
          <p:cNvPr id="838" name="Google Shape;838;g2928e35bcaa_0_12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49" name="Google Shape;849;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4" name="Google Shape;85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e576c1a6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7e576c1a67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Living things are organisms that grow, change, and respond to the environment.</a:t>
            </a:r>
            <a:endParaRPr/>
          </a:p>
        </p:txBody>
      </p:sp>
      <p:sp>
        <p:nvSpPr>
          <p:cNvPr id="162" name="Google Shape;162;g27e576c1a67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928e35bcaa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928e35bcaa_0_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Nonliving things are objects or things that do not grow or change.</a:t>
            </a:r>
            <a:endParaRPr/>
          </a:p>
        </p:txBody>
      </p:sp>
      <p:sp>
        <p:nvSpPr>
          <p:cNvPr id="171" name="Google Shape;171;g2928e35bcaa_0_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0" name="Google Shape;180;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11" Type="http://schemas.openxmlformats.org/officeDocument/2006/relationships/image" Target="../media/image9.png"/><Relationship Id="rId10" Type="http://schemas.openxmlformats.org/officeDocument/2006/relationships/image" Target="../media/image8.png"/><Relationship Id="rId12" Type="http://schemas.openxmlformats.org/officeDocument/2006/relationships/image" Target="../media/image10.png"/><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1.jpg"/><Relationship Id="rId5"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1.jpg"/><Relationship Id="rId5"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2.pn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2.pn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32.png"/><Relationship Id="rId5"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 Id="rId4" Type="http://schemas.openxmlformats.org/officeDocument/2006/relationships/image" Target="../media/image32.png"/><Relationship Id="rId5"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png"/><Relationship Id="rId4" Type="http://schemas.openxmlformats.org/officeDocument/2006/relationships/image" Target="../media/image35.png"/><Relationship Id="rId5"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png"/><Relationship Id="rId4" Type="http://schemas.openxmlformats.org/officeDocument/2006/relationships/image" Target="../media/image35.png"/><Relationship Id="rId5"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png"/><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2.png"/><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youtube.com/watch?v=slBXzeOQrwg&amp;feature=emb_title" TargetMode="Externa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5.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5.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5.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5.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9.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7.png"/><Relationship Id="rId4" Type="http://schemas.openxmlformats.org/officeDocument/2006/relationships/image" Target="../media/image57.png"/><Relationship Id="rId5" Type="http://schemas.openxmlformats.org/officeDocument/2006/relationships/image" Target="../media/image50.png"/><Relationship Id="rId6"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7.png"/><Relationship Id="rId4" Type="http://schemas.openxmlformats.org/officeDocument/2006/relationships/image" Target="../media/image57.png"/><Relationship Id="rId5" Type="http://schemas.openxmlformats.org/officeDocument/2006/relationships/image" Target="../media/image50.png"/><Relationship Id="rId6"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9.jpg"/><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1.png"/><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hyperlink" Target="https://www.explorelearning.com/index.cfm?method=cResource.dspView&amp;ResourceID=647" TargetMode="External"/><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9.jpg"/><Relationship Id="rId4" Type="http://schemas.openxmlformats.org/officeDocument/2006/relationships/image" Target="../media/image55.png"/><Relationship Id="rId5"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1.jpg"/><Relationship Id="rId5"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928e35bcaa_0_213"/>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The environment is the surroundings of a person, animal, plant, or thing.</a:t>
            </a:r>
            <a:endParaRPr b="0" i="0" sz="1400" u="none" cap="none" strike="noStrike">
              <a:solidFill>
                <a:srgbClr val="000000"/>
              </a:solidFill>
              <a:latin typeface="Arial"/>
              <a:ea typeface="Arial"/>
              <a:cs typeface="Arial"/>
              <a:sym typeface="Arial"/>
            </a:endParaRPr>
          </a:p>
        </p:txBody>
      </p:sp>
      <p:sp>
        <p:nvSpPr>
          <p:cNvPr descr="Questions" id="189" name="Google Shape;189;g2928e35bcaa_0_2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2928e35bcaa_0_213"/>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descr="nvironment and climate change | European Institute for Gender Equalit" id="191" name="Google Shape;191;g2928e35bcaa_0_213"/>
          <p:cNvPicPr preferRelativeResize="0"/>
          <p:nvPr/>
        </p:nvPicPr>
        <p:blipFill rotWithShape="1">
          <a:blip r:embed="rId4">
            <a:alphaModFix/>
          </a:blip>
          <a:srcRect b="0" l="0" r="0" t="0"/>
          <a:stretch/>
        </p:blipFill>
        <p:spPr>
          <a:xfrm>
            <a:off x="2027010" y="3018152"/>
            <a:ext cx="5089975" cy="3591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928e35bcaa_0_224"/>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The environment is the surroundings of a person, animal, plant, or thing.</a:t>
            </a:r>
            <a:endParaRPr b="0" i="0" sz="1400" u="none" cap="none" strike="noStrike">
              <a:solidFill>
                <a:srgbClr val="000000"/>
              </a:solidFill>
              <a:latin typeface="Arial"/>
              <a:ea typeface="Arial"/>
              <a:cs typeface="Arial"/>
              <a:sym typeface="Arial"/>
            </a:endParaRPr>
          </a:p>
        </p:txBody>
      </p:sp>
      <p:sp>
        <p:nvSpPr>
          <p:cNvPr descr="Questions" id="198" name="Google Shape;198;g2928e35bcaa_0_22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928e35bcaa_0_224"/>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True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descr="nvironment and climate change | European Institute for Gender Equalit" id="200" name="Google Shape;200;g2928e35bcaa_0_224"/>
          <p:cNvPicPr preferRelativeResize="0"/>
          <p:nvPr/>
        </p:nvPicPr>
        <p:blipFill rotWithShape="1">
          <a:blip r:embed="rId4">
            <a:alphaModFix/>
          </a:blip>
          <a:srcRect b="0" l="0" r="0" t="0"/>
          <a:stretch/>
        </p:blipFill>
        <p:spPr>
          <a:xfrm>
            <a:off x="2027010" y="3018152"/>
            <a:ext cx="5089975" cy="3591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8d0a459bb7_0_262"/>
          <p:cNvSpPr txBox="1"/>
          <p:nvPr/>
        </p:nvSpPr>
        <p:spPr>
          <a:xfrm>
            <a:off x="849588" y="9767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a:t>
            </a:r>
            <a:r>
              <a:rPr lang="en-US" sz="3600">
                <a:solidFill>
                  <a:schemeClr val="dk1"/>
                </a:solidFill>
                <a:latin typeface="Calibri"/>
                <a:ea typeface="Calibri"/>
                <a:cs typeface="Calibri"/>
                <a:sym typeface="Calibri"/>
              </a:rPr>
              <a:t>__ ________ are organisms that move, grow, change, and respond to the </a:t>
            </a:r>
            <a:r>
              <a:rPr lang="en-US" sz="3600">
                <a:solidFill>
                  <a:schemeClr val="dk1"/>
                </a:solidFill>
                <a:latin typeface="Calibri"/>
                <a:ea typeface="Calibri"/>
                <a:cs typeface="Calibri"/>
                <a:sym typeface="Calibri"/>
              </a:rPr>
              <a:t>environment.</a:t>
            </a:r>
            <a:endParaRPr b="0" i="0" sz="1400" u="none" cap="none" strike="noStrike">
              <a:solidFill>
                <a:srgbClr val="000000"/>
              </a:solidFill>
              <a:latin typeface="Arial"/>
              <a:ea typeface="Arial"/>
              <a:cs typeface="Arial"/>
              <a:sym typeface="Arial"/>
            </a:endParaRPr>
          </a:p>
        </p:txBody>
      </p:sp>
      <p:sp>
        <p:nvSpPr>
          <p:cNvPr descr="Questions" id="207" name="Google Shape;207;g28d0a459bb7_0_26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28d0a459bb7_0_262"/>
          <p:cNvSpPr txBox="1"/>
          <p:nvPr/>
        </p:nvSpPr>
        <p:spPr>
          <a:xfrm>
            <a:off x="838200" y="19018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Nonliving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Living Things</a:t>
            </a:r>
            <a:endParaRPr b="0" i="0" sz="3200" u="none" cap="none" strike="noStrike">
              <a:solidFill>
                <a:schemeClr val="dk1"/>
              </a:solidFill>
              <a:latin typeface="Calibri"/>
              <a:ea typeface="Calibri"/>
              <a:cs typeface="Calibri"/>
              <a:sym typeface="Calibri"/>
            </a:endParaRPr>
          </a:p>
        </p:txBody>
      </p:sp>
      <p:pic>
        <p:nvPicPr>
          <p:cNvPr id="209" name="Google Shape;209;g28d0a459bb7_0_262"/>
          <p:cNvPicPr preferRelativeResize="0"/>
          <p:nvPr/>
        </p:nvPicPr>
        <p:blipFill rotWithShape="1">
          <a:blip r:embed="rId4">
            <a:alphaModFix/>
          </a:blip>
          <a:srcRect b="0" l="0" r="0" t="0"/>
          <a:stretch/>
        </p:blipFill>
        <p:spPr>
          <a:xfrm>
            <a:off x="309425" y="3321765"/>
            <a:ext cx="4262575" cy="3489110"/>
          </a:xfrm>
          <a:prstGeom prst="rect">
            <a:avLst/>
          </a:prstGeom>
          <a:noFill/>
          <a:ln>
            <a:noFill/>
          </a:ln>
        </p:spPr>
      </p:pic>
      <p:pic>
        <p:nvPicPr>
          <p:cNvPr id="210" name="Google Shape;210;g28d0a459bb7_0_262"/>
          <p:cNvPicPr preferRelativeResize="0"/>
          <p:nvPr/>
        </p:nvPicPr>
        <p:blipFill rotWithShape="1">
          <a:blip r:embed="rId5">
            <a:alphaModFix/>
          </a:blip>
          <a:srcRect b="0" l="0" r="9082" t="0"/>
          <a:stretch/>
        </p:blipFill>
        <p:spPr>
          <a:xfrm>
            <a:off x="4953000" y="3321775"/>
            <a:ext cx="4018250" cy="3489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928e35bcaa_0_110"/>
          <p:cNvSpPr txBox="1"/>
          <p:nvPr/>
        </p:nvSpPr>
        <p:spPr>
          <a:xfrm>
            <a:off x="849588" y="9767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a:t>
            </a:r>
            <a:r>
              <a:rPr lang="en-US" sz="3600">
                <a:solidFill>
                  <a:schemeClr val="dk1"/>
                </a:solidFill>
                <a:latin typeface="Calibri"/>
                <a:ea typeface="Calibri"/>
                <a:cs typeface="Calibri"/>
                <a:sym typeface="Calibri"/>
              </a:rPr>
              <a:t>__ 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217" name="Google Shape;217;g2928e35bcaa_0_11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2928e35bcaa_0_110"/>
          <p:cNvSpPr txBox="1"/>
          <p:nvPr/>
        </p:nvSpPr>
        <p:spPr>
          <a:xfrm>
            <a:off x="838200" y="19018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Nonliving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Living Things</a:t>
            </a:r>
            <a:endParaRPr b="1" i="0" sz="3200" u="none" cap="none" strike="noStrike">
              <a:solidFill>
                <a:srgbClr val="FF0000"/>
              </a:solidFill>
              <a:latin typeface="Calibri"/>
              <a:ea typeface="Calibri"/>
              <a:cs typeface="Calibri"/>
              <a:sym typeface="Calibri"/>
            </a:endParaRPr>
          </a:p>
        </p:txBody>
      </p:sp>
      <p:pic>
        <p:nvPicPr>
          <p:cNvPr id="219" name="Google Shape;219;g2928e35bcaa_0_110"/>
          <p:cNvPicPr preferRelativeResize="0"/>
          <p:nvPr/>
        </p:nvPicPr>
        <p:blipFill rotWithShape="1">
          <a:blip r:embed="rId4">
            <a:alphaModFix/>
          </a:blip>
          <a:srcRect b="0" l="0" r="0" t="0"/>
          <a:stretch/>
        </p:blipFill>
        <p:spPr>
          <a:xfrm>
            <a:off x="309425" y="3321765"/>
            <a:ext cx="4262575" cy="3489110"/>
          </a:xfrm>
          <a:prstGeom prst="rect">
            <a:avLst/>
          </a:prstGeom>
          <a:noFill/>
          <a:ln>
            <a:noFill/>
          </a:ln>
        </p:spPr>
      </p:pic>
      <p:pic>
        <p:nvPicPr>
          <p:cNvPr id="220" name="Google Shape;220;g2928e35bcaa_0_110"/>
          <p:cNvPicPr preferRelativeResize="0"/>
          <p:nvPr/>
        </p:nvPicPr>
        <p:blipFill rotWithShape="1">
          <a:blip r:embed="rId5">
            <a:alphaModFix/>
          </a:blip>
          <a:srcRect b="0" l="0" r="9082" t="0"/>
          <a:stretch/>
        </p:blipFill>
        <p:spPr>
          <a:xfrm>
            <a:off x="4953000" y="3321775"/>
            <a:ext cx="4018250" cy="3489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7e576c1a67_0_165"/>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Nonliving things are objects or other things that do not grow or change.</a:t>
            </a:r>
            <a:endParaRPr b="0" i="0" sz="1400" u="none" cap="none" strike="noStrike">
              <a:solidFill>
                <a:srgbClr val="000000"/>
              </a:solidFill>
              <a:latin typeface="Arial"/>
              <a:ea typeface="Arial"/>
              <a:cs typeface="Arial"/>
              <a:sym typeface="Arial"/>
            </a:endParaRPr>
          </a:p>
        </p:txBody>
      </p:sp>
      <p:sp>
        <p:nvSpPr>
          <p:cNvPr descr="Questions" id="227" name="Google Shape;227;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27e576c1a67_0_165"/>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229" name="Google Shape;229;g27e576c1a67_0_165"/>
          <p:cNvPicPr preferRelativeResize="0"/>
          <p:nvPr/>
        </p:nvPicPr>
        <p:blipFill>
          <a:blip r:embed="rId4">
            <a:alphaModFix/>
          </a:blip>
          <a:stretch>
            <a:fillRect/>
          </a:stretch>
        </p:blipFill>
        <p:spPr>
          <a:xfrm>
            <a:off x="1150913" y="3089375"/>
            <a:ext cx="3094082" cy="3312725"/>
          </a:xfrm>
          <a:prstGeom prst="rect">
            <a:avLst/>
          </a:prstGeom>
          <a:noFill/>
          <a:ln>
            <a:noFill/>
          </a:ln>
        </p:spPr>
      </p:pic>
      <p:pic>
        <p:nvPicPr>
          <p:cNvPr id="230" name="Google Shape;230;g27e576c1a67_0_165"/>
          <p:cNvPicPr preferRelativeResize="0"/>
          <p:nvPr/>
        </p:nvPicPr>
        <p:blipFill>
          <a:blip r:embed="rId5">
            <a:alphaModFix/>
          </a:blip>
          <a:stretch>
            <a:fillRect/>
          </a:stretch>
        </p:blipFill>
        <p:spPr>
          <a:xfrm>
            <a:off x="4374894" y="3396906"/>
            <a:ext cx="3618194" cy="25778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928e35bcaa_0_121"/>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Nonliving things are objects or other things that do not grow or change.</a:t>
            </a:r>
            <a:endParaRPr b="0" i="0" sz="1400" u="none" cap="none" strike="noStrike">
              <a:solidFill>
                <a:srgbClr val="000000"/>
              </a:solidFill>
              <a:latin typeface="Arial"/>
              <a:ea typeface="Arial"/>
              <a:cs typeface="Arial"/>
              <a:sym typeface="Arial"/>
            </a:endParaRPr>
          </a:p>
        </p:txBody>
      </p:sp>
      <p:sp>
        <p:nvSpPr>
          <p:cNvPr descr="Questions" id="237" name="Google Shape;237;g2928e35bcaa_0_12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2928e35bcaa_0_121"/>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True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239" name="Google Shape;239;g2928e35bcaa_0_121"/>
          <p:cNvPicPr preferRelativeResize="0"/>
          <p:nvPr/>
        </p:nvPicPr>
        <p:blipFill>
          <a:blip r:embed="rId4">
            <a:alphaModFix/>
          </a:blip>
          <a:stretch>
            <a:fillRect/>
          </a:stretch>
        </p:blipFill>
        <p:spPr>
          <a:xfrm>
            <a:off x="1150913" y="3089375"/>
            <a:ext cx="3094082" cy="3312725"/>
          </a:xfrm>
          <a:prstGeom prst="rect">
            <a:avLst/>
          </a:prstGeom>
          <a:noFill/>
          <a:ln>
            <a:noFill/>
          </a:ln>
        </p:spPr>
      </p:pic>
      <p:pic>
        <p:nvPicPr>
          <p:cNvPr id="240" name="Google Shape;240;g2928e35bcaa_0_121"/>
          <p:cNvPicPr preferRelativeResize="0"/>
          <p:nvPr/>
        </p:nvPicPr>
        <p:blipFill>
          <a:blip r:embed="rId5">
            <a:alphaModFix/>
          </a:blip>
          <a:stretch>
            <a:fillRect/>
          </a:stretch>
        </p:blipFill>
        <p:spPr>
          <a:xfrm>
            <a:off x="4374894" y="3396906"/>
            <a:ext cx="3618194" cy="25778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Ecosystem</a:t>
            </a:r>
            <a:endParaRPr b="0" i="0" sz="1400" u="none" cap="none" strike="noStrike">
              <a:solidFill>
                <a:srgbClr val="000000"/>
              </a:solidFill>
              <a:latin typeface="Arial"/>
              <a:ea typeface="Arial"/>
              <a:cs typeface="Arial"/>
              <a:sym typeface="Arial"/>
            </a:endParaRPr>
          </a:p>
        </p:txBody>
      </p:sp>
      <p:sp>
        <p:nvSpPr>
          <p:cNvPr descr="Artificial Intelligence" id="247" name="Google Shape;247;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48" name="Google Shape;248;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27e576c1a67_0_28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Ecosystem</a:t>
            </a:r>
            <a:r>
              <a:rPr b="1" lang="en-US">
                <a:solidFill>
                  <a:schemeClr val="dk1"/>
                </a:solidFill>
              </a:rPr>
              <a:t>: </a:t>
            </a:r>
            <a:r>
              <a:rPr lang="en-US">
                <a:solidFill>
                  <a:schemeClr val="dk1"/>
                </a:solidFill>
              </a:rPr>
              <a:t>an area where living and nonliving things interact</a:t>
            </a:r>
            <a:endParaRPr/>
          </a:p>
        </p:txBody>
      </p:sp>
      <p:sp>
        <p:nvSpPr>
          <p:cNvPr descr="Artificial Intelligence" id="255" name="Google Shape;255;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56" name="Google Shape;256;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57" name="Google Shape;257;g27e576c1a67_0_281"/>
          <p:cNvPicPr preferRelativeResize="0"/>
          <p:nvPr/>
        </p:nvPicPr>
        <p:blipFill>
          <a:blip r:embed="rId5">
            <a:alphaModFix/>
          </a:blip>
          <a:stretch>
            <a:fillRect/>
          </a:stretch>
        </p:blipFill>
        <p:spPr>
          <a:xfrm>
            <a:off x="1505550" y="2318427"/>
            <a:ext cx="5897500" cy="3314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descr="Questions" id="263" name="Google Shape;263;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a:t>
            </a:r>
            <a:r>
              <a:rPr lang="en-US" sz="3600">
                <a:solidFill>
                  <a:schemeClr val="dk1"/>
                </a:solidFill>
                <a:latin typeface="Calibri"/>
                <a:ea typeface="Calibri"/>
                <a:cs typeface="Calibri"/>
                <a:sym typeface="Calibri"/>
              </a:rPr>
              <a:t> an ecosystem</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70" name="Google Shape;270;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1" name="Google Shape;271;g27e576c1a67_0_364"/>
          <p:cNvPicPr preferRelativeResize="0"/>
          <p:nvPr/>
        </p:nvPicPr>
        <p:blipFill>
          <a:blip r:embed="rId4">
            <a:alphaModFix/>
          </a:blip>
          <a:stretch>
            <a:fillRect/>
          </a:stretch>
        </p:blipFill>
        <p:spPr>
          <a:xfrm>
            <a:off x="1038863" y="1569400"/>
            <a:ext cx="7066125" cy="3971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Ecosystem</a:t>
            </a:r>
            <a:endParaRPr b="0" i="0" sz="1800" u="none" cap="none" strike="noStrike">
              <a:solidFill>
                <a:srgbClr val="000000"/>
              </a:solidFill>
              <a:latin typeface="Calibri"/>
              <a:ea typeface="Calibri"/>
              <a:cs typeface="Calibri"/>
              <a:sym typeface="Calibri"/>
            </a:endParaRPr>
          </a:p>
        </p:txBody>
      </p:sp>
      <p:pic>
        <p:nvPicPr>
          <p:cNvPr descr="Ecosystems - BrainPOP" id="128" name="Google Shape;128;p2"/>
          <p:cNvPicPr preferRelativeResize="0"/>
          <p:nvPr/>
        </p:nvPicPr>
        <p:blipFill rotWithShape="1">
          <a:blip r:embed="rId3">
            <a:alphaModFix/>
          </a:blip>
          <a:srcRect b="0" l="0" r="0" t="0"/>
          <a:stretch/>
        </p:blipFill>
        <p:spPr>
          <a:xfrm>
            <a:off x="1519342" y="1763486"/>
            <a:ext cx="6063669" cy="45555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78" name="Google Shape;278;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descr="Artificial Intelligence" id="284" name="Google Shape;284;g28d0a459bb7_0_31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28d0a459bb7_0_316"/>
          <p:cNvSpPr txBox="1"/>
          <p:nvPr/>
        </p:nvSpPr>
        <p:spPr>
          <a:xfrm>
            <a:off x="506625" y="3028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An ecosystem consists of living and nonliving things.</a:t>
            </a:r>
            <a:endParaRPr b="0" i="0" sz="3000" u="none" cap="none" strike="noStrike">
              <a:solidFill>
                <a:srgbClr val="000000"/>
              </a:solidFill>
              <a:latin typeface="Arial"/>
              <a:ea typeface="Arial"/>
              <a:cs typeface="Arial"/>
              <a:sym typeface="Arial"/>
            </a:endParaRPr>
          </a:p>
        </p:txBody>
      </p:sp>
      <p:pic>
        <p:nvPicPr>
          <p:cNvPr id="286" name="Google Shape;286;g28d0a459bb7_0_316"/>
          <p:cNvPicPr preferRelativeResize="0"/>
          <p:nvPr/>
        </p:nvPicPr>
        <p:blipFill>
          <a:blip r:embed="rId4">
            <a:alphaModFix/>
          </a:blip>
          <a:stretch>
            <a:fillRect/>
          </a:stretch>
        </p:blipFill>
        <p:spPr>
          <a:xfrm>
            <a:off x="1038863" y="1569400"/>
            <a:ext cx="7066125" cy="3971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descr="Artificial Intelligence" id="292" name="Google Shape;292;g2928e35bcaa_0_23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2928e35bcaa_0_233"/>
          <p:cNvSpPr txBox="1"/>
          <p:nvPr/>
        </p:nvSpPr>
        <p:spPr>
          <a:xfrm>
            <a:off x="506625" y="3028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In an ecosystem, living things include animals, plants, and other organisms.</a:t>
            </a:r>
            <a:endParaRPr b="0" i="0" sz="3000" u="none" cap="none" strike="noStrike">
              <a:solidFill>
                <a:srgbClr val="000000"/>
              </a:solidFill>
              <a:latin typeface="Arial"/>
              <a:ea typeface="Arial"/>
              <a:cs typeface="Arial"/>
              <a:sym typeface="Arial"/>
            </a:endParaRPr>
          </a:p>
        </p:txBody>
      </p:sp>
      <p:pic>
        <p:nvPicPr>
          <p:cNvPr id="294" name="Google Shape;294;g2928e35bcaa_0_233"/>
          <p:cNvPicPr preferRelativeResize="0"/>
          <p:nvPr/>
        </p:nvPicPr>
        <p:blipFill>
          <a:blip r:embed="rId4">
            <a:alphaModFix/>
          </a:blip>
          <a:stretch>
            <a:fillRect/>
          </a:stretch>
        </p:blipFill>
        <p:spPr>
          <a:xfrm>
            <a:off x="1038863" y="1569400"/>
            <a:ext cx="7066125" cy="3971125"/>
          </a:xfrm>
          <a:prstGeom prst="rect">
            <a:avLst/>
          </a:prstGeom>
          <a:noFill/>
          <a:ln>
            <a:noFill/>
          </a:ln>
        </p:spPr>
      </p:pic>
      <p:sp>
        <p:nvSpPr>
          <p:cNvPr id="295" name="Google Shape;295;g2928e35bcaa_0_233"/>
          <p:cNvSpPr/>
          <p:nvPr/>
        </p:nvSpPr>
        <p:spPr>
          <a:xfrm>
            <a:off x="1099300" y="2751075"/>
            <a:ext cx="1460700" cy="1476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6" name="Google Shape;296;g2928e35bcaa_0_233"/>
          <p:cNvSpPr/>
          <p:nvPr/>
        </p:nvSpPr>
        <p:spPr>
          <a:xfrm>
            <a:off x="4772625" y="4064225"/>
            <a:ext cx="1460700" cy="1476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descr="Artificial Intelligence" id="302" name="Google Shape;302;g2928e35bcaa_0_24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2928e35bcaa_0_242"/>
          <p:cNvSpPr txBox="1"/>
          <p:nvPr/>
        </p:nvSpPr>
        <p:spPr>
          <a:xfrm>
            <a:off x="506625" y="3028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In an ecosystem, nonliving things include rocks, air, and other things that do not grow or change.</a:t>
            </a:r>
            <a:endParaRPr b="0" i="0" sz="3000" u="none" cap="none" strike="noStrike">
              <a:solidFill>
                <a:srgbClr val="000000"/>
              </a:solidFill>
              <a:latin typeface="Arial"/>
              <a:ea typeface="Arial"/>
              <a:cs typeface="Arial"/>
              <a:sym typeface="Arial"/>
            </a:endParaRPr>
          </a:p>
        </p:txBody>
      </p:sp>
      <p:pic>
        <p:nvPicPr>
          <p:cNvPr id="304" name="Google Shape;304;g2928e35bcaa_0_242"/>
          <p:cNvPicPr preferRelativeResize="0"/>
          <p:nvPr/>
        </p:nvPicPr>
        <p:blipFill>
          <a:blip r:embed="rId4">
            <a:alphaModFix/>
          </a:blip>
          <a:stretch>
            <a:fillRect/>
          </a:stretch>
        </p:blipFill>
        <p:spPr>
          <a:xfrm>
            <a:off x="1038863" y="1569400"/>
            <a:ext cx="7066125" cy="3971125"/>
          </a:xfrm>
          <a:prstGeom prst="rect">
            <a:avLst/>
          </a:prstGeom>
          <a:noFill/>
          <a:ln>
            <a:noFill/>
          </a:ln>
        </p:spPr>
      </p:pic>
      <p:sp>
        <p:nvSpPr>
          <p:cNvPr id="305" name="Google Shape;305;g2928e35bcaa_0_242"/>
          <p:cNvSpPr/>
          <p:nvPr/>
        </p:nvSpPr>
        <p:spPr>
          <a:xfrm>
            <a:off x="6926350" y="1569400"/>
            <a:ext cx="1101600" cy="924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6" name="Google Shape;306;g2928e35bcaa_0_242"/>
          <p:cNvSpPr/>
          <p:nvPr/>
        </p:nvSpPr>
        <p:spPr>
          <a:xfrm>
            <a:off x="4096050" y="2494300"/>
            <a:ext cx="2153700" cy="1640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descr="Artificial Intelligence" id="312" name="Google Shape;312;g2928e35bcaa_0_25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2928e35bcaa_0_252"/>
          <p:cNvSpPr txBox="1"/>
          <p:nvPr/>
        </p:nvSpPr>
        <p:spPr>
          <a:xfrm>
            <a:off x="506625" y="3028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Living and nonliving things share everything they need to survive in one place, this is an ecosystem.</a:t>
            </a:r>
            <a:endParaRPr b="0" i="0" sz="3000" u="none" cap="none" strike="noStrike">
              <a:solidFill>
                <a:srgbClr val="000000"/>
              </a:solidFill>
              <a:latin typeface="Arial"/>
              <a:ea typeface="Arial"/>
              <a:cs typeface="Arial"/>
              <a:sym typeface="Arial"/>
            </a:endParaRPr>
          </a:p>
        </p:txBody>
      </p:sp>
      <p:pic>
        <p:nvPicPr>
          <p:cNvPr id="314" name="Google Shape;314;g2928e35bcaa_0_252"/>
          <p:cNvPicPr preferRelativeResize="0"/>
          <p:nvPr/>
        </p:nvPicPr>
        <p:blipFill>
          <a:blip r:embed="rId4">
            <a:alphaModFix/>
          </a:blip>
          <a:stretch>
            <a:fillRect/>
          </a:stretch>
        </p:blipFill>
        <p:spPr>
          <a:xfrm>
            <a:off x="1038863" y="1569400"/>
            <a:ext cx="7066125" cy="3971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descr="Questions" id="320" name="Google Shape;320;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descr="Questions" id="326" name="Google Shape;326;g28c7b7e697c_0_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28c7b7e697c_0_78"/>
          <p:cNvSpPr txBox="1"/>
          <p:nvPr/>
        </p:nvSpPr>
        <p:spPr>
          <a:xfrm>
            <a:off x="983700" y="465000"/>
            <a:ext cx="74394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There are _______ and ________ things in an ecosystem.</a:t>
            </a:r>
            <a:endParaRPr b="0" i="0" sz="3600" u="none" cap="none" strike="noStrike">
              <a:solidFill>
                <a:schemeClr val="dk1"/>
              </a:solidFill>
              <a:latin typeface="Calibri"/>
              <a:ea typeface="Calibri"/>
              <a:cs typeface="Calibri"/>
              <a:sym typeface="Calibri"/>
            </a:endParaRPr>
          </a:p>
        </p:txBody>
      </p:sp>
      <p:pic>
        <p:nvPicPr>
          <p:cNvPr id="328" name="Google Shape;328;g28c7b7e697c_0_78"/>
          <p:cNvPicPr preferRelativeResize="0"/>
          <p:nvPr/>
        </p:nvPicPr>
        <p:blipFill>
          <a:blip r:embed="rId4">
            <a:alphaModFix/>
          </a:blip>
          <a:stretch>
            <a:fillRect/>
          </a:stretch>
        </p:blipFill>
        <p:spPr>
          <a:xfrm>
            <a:off x="1038863" y="2102800"/>
            <a:ext cx="7066125" cy="3971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descr="Questions" id="334" name="Google Shape;334;g2928e35bcaa_0_26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2928e35bcaa_0_262"/>
          <p:cNvSpPr txBox="1"/>
          <p:nvPr/>
        </p:nvSpPr>
        <p:spPr>
          <a:xfrm>
            <a:off x="983700" y="465000"/>
            <a:ext cx="74394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There are </a:t>
            </a:r>
            <a:r>
              <a:rPr b="1" lang="en-US" sz="3600">
                <a:solidFill>
                  <a:srgbClr val="FF0000"/>
                </a:solidFill>
                <a:latin typeface="Calibri"/>
                <a:ea typeface="Calibri"/>
                <a:cs typeface="Calibri"/>
                <a:sym typeface="Calibri"/>
              </a:rPr>
              <a:t>living</a:t>
            </a:r>
            <a:r>
              <a:rPr lang="en-US" sz="3600">
                <a:solidFill>
                  <a:schemeClr val="dk1"/>
                </a:solidFill>
                <a:latin typeface="Calibri"/>
                <a:ea typeface="Calibri"/>
                <a:cs typeface="Calibri"/>
                <a:sym typeface="Calibri"/>
              </a:rPr>
              <a:t> and </a:t>
            </a:r>
            <a:r>
              <a:rPr b="1" lang="en-US" sz="3600">
                <a:solidFill>
                  <a:srgbClr val="FF0000"/>
                </a:solidFill>
                <a:latin typeface="Calibri"/>
                <a:ea typeface="Calibri"/>
                <a:cs typeface="Calibri"/>
                <a:sym typeface="Calibri"/>
              </a:rPr>
              <a:t>nonliving</a:t>
            </a:r>
            <a:r>
              <a:rPr b="1" lang="en-US" sz="3600">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things in an ecosystem.</a:t>
            </a:r>
            <a:endParaRPr b="0" i="0" sz="3600" u="none" cap="none" strike="noStrike">
              <a:solidFill>
                <a:schemeClr val="dk1"/>
              </a:solidFill>
              <a:latin typeface="Calibri"/>
              <a:ea typeface="Calibri"/>
              <a:cs typeface="Calibri"/>
              <a:sym typeface="Calibri"/>
            </a:endParaRPr>
          </a:p>
        </p:txBody>
      </p:sp>
      <p:pic>
        <p:nvPicPr>
          <p:cNvPr id="336" name="Google Shape;336;g2928e35bcaa_0_262"/>
          <p:cNvPicPr preferRelativeResize="0"/>
          <p:nvPr/>
        </p:nvPicPr>
        <p:blipFill>
          <a:blip r:embed="rId4">
            <a:alphaModFix/>
          </a:blip>
          <a:stretch>
            <a:fillRect/>
          </a:stretch>
        </p:blipFill>
        <p:spPr>
          <a:xfrm>
            <a:off x="1038863" y="2102800"/>
            <a:ext cx="7066125" cy="3971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28d0a459bb7_0_538"/>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In an ecosystem, living and nonliving things _____ what they need to _____.</a:t>
            </a:r>
            <a:endParaRPr/>
          </a:p>
        </p:txBody>
      </p:sp>
      <p:sp>
        <p:nvSpPr>
          <p:cNvPr id="343" name="Google Shape;343;g28d0a459bb7_0_538"/>
          <p:cNvSpPr txBox="1"/>
          <p:nvPr/>
        </p:nvSpPr>
        <p:spPr>
          <a:xfrm>
            <a:off x="304800" y="2206625"/>
            <a:ext cx="63948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Share, survive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Survive, share</a:t>
            </a:r>
            <a:endParaRPr b="0" i="0" sz="3200" u="none" cap="none" strike="noStrike">
              <a:solidFill>
                <a:schemeClr val="dk1"/>
              </a:solidFill>
              <a:latin typeface="Calibri"/>
              <a:ea typeface="Calibri"/>
              <a:cs typeface="Calibri"/>
              <a:sym typeface="Calibri"/>
            </a:endParaRPr>
          </a:p>
        </p:txBody>
      </p:sp>
      <p:sp>
        <p:nvSpPr>
          <p:cNvPr descr="Questions" id="344" name="Google Shape;344;g28d0a459bb7_0_538"/>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5" name="Google Shape;345;g28d0a459bb7_0_538"/>
          <p:cNvPicPr preferRelativeResize="0"/>
          <p:nvPr/>
        </p:nvPicPr>
        <p:blipFill>
          <a:blip r:embed="rId4">
            <a:alphaModFix/>
          </a:blip>
          <a:stretch>
            <a:fillRect/>
          </a:stretch>
        </p:blipFill>
        <p:spPr>
          <a:xfrm>
            <a:off x="3478747" y="3640475"/>
            <a:ext cx="5303964" cy="2980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928e35bcaa_0_270"/>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In an ecosystem, living and nonliving things _____ what they need to _____.</a:t>
            </a:r>
            <a:endParaRPr/>
          </a:p>
        </p:txBody>
      </p:sp>
      <p:sp>
        <p:nvSpPr>
          <p:cNvPr id="352" name="Google Shape;352;g2928e35bcaa_0_270"/>
          <p:cNvSpPr txBox="1"/>
          <p:nvPr/>
        </p:nvSpPr>
        <p:spPr>
          <a:xfrm>
            <a:off x="304800" y="2206625"/>
            <a:ext cx="63948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Share, survive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Survive, share</a:t>
            </a:r>
            <a:endParaRPr b="0" i="0" sz="3200" u="none" cap="none" strike="noStrike">
              <a:solidFill>
                <a:schemeClr val="dk1"/>
              </a:solidFill>
              <a:latin typeface="Calibri"/>
              <a:ea typeface="Calibri"/>
              <a:cs typeface="Calibri"/>
              <a:sym typeface="Calibri"/>
            </a:endParaRPr>
          </a:p>
        </p:txBody>
      </p:sp>
      <p:sp>
        <p:nvSpPr>
          <p:cNvPr descr="Questions" id="353" name="Google Shape;353;g2928e35bcaa_0_270"/>
          <p:cNvSpPr/>
          <p:nvPr/>
        </p:nvSpPr>
        <p:spPr>
          <a:xfrm>
            <a:off x="0" y="0"/>
            <a:ext cx="777600" cy="821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4" name="Google Shape;354;g2928e35bcaa_0_270"/>
          <p:cNvPicPr preferRelativeResize="0"/>
          <p:nvPr/>
        </p:nvPicPr>
        <p:blipFill>
          <a:blip r:embed="rId4">
            <a:alphaModFix/>
          </a:blip>
          <a:stretch>
            <a:fillRect/>
          </a:stretch>
        </p:blipFill>
        <p:spPr>
          <a:xfrm>
            <a:off x="3478747" y="3640475"/>
            <a:ext cx="5303964" cy="298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Big Question: </a:t>
            </a:r>
            <a:r>
              <a:rPr b="0" i="0" lang="en-US" sz="3000" u="none" cap="none" strike="noStrike">
                <a:solidFill>
                  <a:srgbClr val="000000"/>
                </a:solidFill>
                <a:latin typeface="Calibri"/>
                <a:ea typeface="Calibri"/>
                <a:cs typeface="Calibri"/>
                <a:sym typeface="Calibri"/>
              </a:rPr>
              <a:t>Why is it important to understand the living and nonliving things around us?  </a:t>
            </a:r>
            <a:endParaRPr b="0" i="0" sz="1400" u="none" cap="none" strike="noStrike">
              <a:solidFill>
                <a:srgbClr val="000000"/>
              </a:solidFill>
              <a:latin typeface="Arial"/>
              <a:ea typeface="Arial"/>
              <a:cs typeface="Arial"/>
              <a:sym typeface="Arial"/>
            </a:endParaRPr>
          </a:p>
        </p:txBody>
      </p:sp>
      <p:pic>
        <p:nvPicPr>
          <p:cNvPr descr="A picture containing bird, outdoor, grass, aquatic bird&#10;&#10;Description automatically generated" id="136" name="Google Shape;136;g27e68c1a8e3_0_0"/>
          <p:cNvPicPr preferRelativeResize="0"/>
          <p:nvPr/>
        </p:nvPicPr>
        <p:blipFill rotWithShape="1">
          <a:blip r:embed="rId4">
            <a:alphaModFix/>
          </a:blip>
          <a:srcRect b="0" l="0" r="0" t="0"/>
          <a:stretch/>
        </p:blipFill>
        <p:spPr>
          <a:xfrm>
            <a:off x="1061812" y="1474397"/>
            <a:ext cx="7020374" cy="470033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descr="Artificial Intelligence" id="360" name="Google Shape;360;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1" name="Google Shape;361;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descr="Artificial Intelligence" id="367" name="Google Shape;367;g2928e35bcaa_0_27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8" name="Google Shape;368;g2928e35bcaa_0_278"/>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descr="dreamstime_xl_33532950.jpg" id="369" name="Google Shape;369;g2928e35bcaa_0_278"/>
          <p:cNvPicPr preferRelativeResize="0"/>
          <p:nvPr/>
        </p:nvPicPr>
        <p:blipFill rotWithShape="1">
          <a:blip r:embed="rId5">
            <a:alphaModFix/>
          </a:blip>
          <a:srcRect b="0" l="0" r="0" t="0"/>
          <a:stretch/>
        </p:blipFill>
        <p:spPr>
          <a:xfrm>
            <a:off x="1306286" y="2229857"/>
            <a:ext cx="6411431" cy="4274290"/>
          </a:xfrm>
          <a:prstGeom prst="rect">
            <a:avLst/>
          </a:prstGeom>
          <a:noFill/>
          <a:ln>
            <a:noFill/>
          </a:ln>
        </p:spPr>
      </p:pic>
      <p:sp>
        <p:nvSpPr>
          <p:cNvPr id="370" name="Google Shape;370;g2928e35bcaa_0_278"/>
          <p:cNvSpPr txBox="1"/>
          <p:nvPr/>
        </p:nvSpPr>
        <p:spPr>
          <a:xfrm>
            <a:off x="891850" y="780888"/>
            <a:ext cx="73890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600">
                <a:solidFill>
                  <a:schemeClr val="dk1"/>
                </a:solidFill>
                <a:latin typeface="Calibri"/>
                <a:ea typeface="Calibri"/>
                <a:cs typeface="Calibri"/>
                <a:sym typeface="Calibri"/>
              </a:rPr>
              <a:t>The ocean is an example of an ecosystem. The fish and coral are living things that interact with the water and rocks that are not living things.</a:t>
            </a:r>
            <a:endParaRPr sz="26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descr="Artificial Intelligence" id="376" name="Google Shape;376;g2928e35bcaa_0_28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7" name="Google Shape;377;g2928e35bcaa_0_285"/>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descr="dreamstime_xl_10976305.jpg" id="378" name="Google Shape;378;g2928e35bcaa_0_285"/>
          <p:cNvPicPr preferRelativeResize="0"/>
          <p:nvPr/>
        </p:nvPicPr>
        <p:blipFill rotWithShape="1">
          <a:blip r:embed="rId5">
            <a:alphaModFix/>
          </a:blip>
          <a:srcRect b="0" l="0" r="0" t="0"/>
          <a:stretch/>
        </p:blipFill>
        <p:spPr>
          <a:xfrm>
            <a:off x="1033383" y="1985642"/>
            <a:ext cx="7077238" cy="4701162"/>
          </a:xfrm>
          <a:prstGeom prst="rect">
            <a:avLst/>
          </a:prstGeom>
          <a:noFill/>
          <a:ln>
            <a:noFill/>
          </a:ln>
        </p:spPr>
      </p:pic>
      <p:sp>
        <p:nvSpPr>
          <p:cNvPr id="379" name="Google Shape;379;g2928e35bcaa_0_285"/>
          <p:cNvSpPr txBox="1"/>
          <p:nvPr/>
        </p:nvSpPr>
        <p:spPr>
          <a:xfrm>
            <a:off x="152400" y="685800"/>
            <a:ext cx="84963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The savanna is another example of an ecosystem. The animals and trees are living things that interact with the soil, sunlight, weather, and water which are nonliving things.</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descr="Artificial Intelligence" id="385" name="Google Shape;385;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86" name="Google Shape;386;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descr="Artificial Intelligence" id="392" name="Google Shape;392;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3" name="Google Shape;393;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descr="dreamstime_xl_18406898.jpg" id="394" name="Google Shape;394;g25e11802ac4_0_864"/>
          <p:cNvPicPr preferRelativeResize="0"/>
          <p:nvPr/>
        </p:nvPicPr>
        <p:blipFill rotWithShape="1">
          <a:blip r:embed="rId5">
            <a:alphaModFix/>
          </a:blip>
          <a:srcRect b="0" l="0" r="0" t="0"/>
          <a:stretch/>
        </p:blipFill>
        <p:spPr>
          <a:xfrm>
            <a:off x="1471727" y="1742970"/>
            <a:ext cx="6428781" cy="4286478"/>
          </a:xfrm>
          <a:prstGeom prst="rect">
            <a:avLst/>
          </a:prstGeom>
          <a:noFill/>
          <a:ln>
            <a:noFill/>
          </a:ln>
        </p:spPr>
      </p:pic>
      <p:sp>
        <p:nvSpPr>
          <p:cNvPr id="395" name="Google Shape;395;g25e11802ac4_0_864"/>
          <p:cNvSpPr txBox="1"/>
          <p:nvPr/>
        </p:nvSpPr>
        <p:spPr>
          <a:xfrm>
            <a:off x="1471725" y="626350"/>
            <a:ext cx="6428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The moon is not an example of an ecosystem. There are no living things on the moon.</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descr="Artificial Intelligence" id="401" name="Google Shape;401;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2" name="Google Shape;402;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03" name="Google Shape;403;g25e11802ac4_0_780"/>
          <p:cNvSpPr txBox="1"/>
          <p:nvPr>
            <p:ph idx="4294967295" type="ctrTitle"/>
          </p:nvPr>
        </p:nvSpPr>
        <p:spPr>
          <a:xfrm>
            <a:off x="811500" y="427700"/>
            <a:ext cx="8047500" cy="1470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1400"/>
              <a:buFont typeface="Arial"/>
              <a:buNone/>
            </a:pPr>
            <a:r>
              <a:rPr lang="en-US" sz="2400"/>
              <a:t>An aquarium is not an example of an ecosystem. Although there are living and nonliving things, it is manmade and because of that, it is not an ecosystem. </a:t>
            </a:r>
            <a:endParaRPr b="0" i="0" sz="2400" u="none" cap="none" strike="noStrike">
              <a:solidFill>
                <a:schemeClr val="dk1"/>
              </a:solidFill>
              <a:latin typeface="Calibri"/>
              <a:ea typeface="Calibri"/>
              <a:cs typeface="Calibri"/>
              <a:sym typeface="Calibri"/>
            </a:endParaRPr>
          </a:p>
        </p:txBody>
      </p:sp>
      <p:pic>
        <p:nvPicPr>
          <p:cNvPr descr="nderstanding Freshwater Aquarium Lighting" id="404" name="Google Shape;404;g25e11802ac4_0_780"/>
          <p:cNvPicPr preferRelativeResize="0"/>
          <p:nvPr/>
        </p:nvPicPr>
        <p:blipFill rotWithShape="1">
          <a:blip r:embed="rId5">
            <a:alphaModFix/>
          </a:blip>
          <a:srcRect b="0" l="0" r="0" t="0"/>
          <a:stretch/>
        </p:blipFill>
        <p:spPr>
          <a:xfrm>
            <a:off x="1317179" y="1897706"/>
            <a:ext cx="6509656" cy="488224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descr="Questions" id="410" name="Google Shape;410;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2928e35bcaa_0_375"/>
          <p:cNvSpPr txBox="1"/>
          <p:nvPr/>
        </p:nvSpPr>
        <p:spPr>
          <a:xfrm>
            <a:off x="947057" y="226729"/>
            <a:ext cx="7870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are examples of ecosystems?</a:t>
            </a:r>
            <a:endParaRPr b="0" i="0" sz="1400" u="none" cap="none" strike="noStrike">
              <a:solidFill>
                <a:srgbClr val="000000"/>
              </a:solidFill>
              <a:latin typeface="Arial"/>
              <a:ea typeface="Arial"/>
              <a:cs typeface="Arial"/>
              <a:sym typeface="Arial"/>
            </a:endParaRPr>
          </a:p>
        </p:txBody>
      </p:sp>
      <p:sp>
        <p:nvSpPr>
          <p:cNvPr descr="Questions" id="417" name="Google Shape;417;g2928e35bcaa_0_37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8" name="Google Shape;418;g2928e35bcaa_0_375"/>
          <p:cNvPicPr preferRelativeResize="0"/>
          <p:nvPr/>
        </p:nvPicPr>
        <p:blipFill rotWithShape="1">
          <a:blip r:embed="rId4">
            <a:alphaModFix/>
          </a:blip>
          <a:srcRect b="0" l="0" r="0" t="0"/>
          <a:stretch/>
        </p:blipFill>
        <p:spPr>
          <a:xfrm>
            <a:off x="1202306" y="1599054"/>
            <a:ext cx="6410850" cy="419989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928e35bcaa_0_382"/>
          <p:cNvSpPr txBox="1"/>
          <p:nvPr/>
        </p:nvSpPr>
        <p:spPr>
          <a:xfrm>
            <a:off x="947057" y="226729"/>
            <a:ext cx="7870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are non-examples of ecosystems?</a:t>
            </a:r>
            <a:endParaRPr b="0" i="0" sz="1400" u="none" cap="none" strike="noStrike">
              <a:solidFill>
                <a:srgbClr val="000000"/>
              </a:solidFill>
              <a:latin typeface="Arial"/>
              <a:ea typeface="Arial"/>
              <a:cs typeface="Arial"/>
              <a:sym typeface="Arial"/>
            </a:endParaRPr>
          </a:p>
        </p:txBody>
      </p:sp>
      <p:sp>
        <p:nvSpPr>
          <p:cNvPr descr="Questions" id="425" name="Google Shape;425;g2928e35bcaa_0_38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6" name="Google Shape;426;g2928e35bcaa_0_382"/>
          <p:cNvPicPr preferRelativeResize="0"/>
          <p:nvPr/>
        </p:nvPicPr>
        <p:blipFill rotWithShape="1">
          <a:blip r:embed="rId4">
            <a:alphaModFix/>
          </a:blip>
          <a:srcRect b="0" l="0" r="0" t="0"/>
          <a:stretch/>
        </p:blipFill>
        <p:spPr>
          <a:xfrm>
            <a:off x="1202306" y="1599054"/>
            <a:ext cx="6410850" cy="4199893"/>
          </a:xfrm>
          <a:prstGeom prst="rect">
            <a:avLst/>
          </a:prstGeom>
          <a:noFill/>
          <a:ln>
            <a:noFill/>
          </a:ln>
        </p:spPr>
      </p:pic>
      <p:sp>
        <p:nvSpPr>
          <p:cNvPr id="427" name="Google Shape;427;g2928e35bcaa_0_382"/>
          <p:cNvSpPr txBox="1"/>
          <p:nvPr/>
        </p:nvSpPr>
        <p:spPr>
          <a:xfrm>
            <a:off x="1616529" y="2334986"/>
            <a:ext cx="14532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alibri"/>
                <a:ea typeface="Calibri"/>
                <a:cs typeface="Calibri"/>
                <a:sym typeface="Calibri"/>
              </a:rPr>
              <a:t>NON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descr="Artificial Intelligence" id="433" name="Google Shape;433;g25e11802ac4_0_104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34" name="Google Shape;434;g25e11802ac4_0_104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2928e35bcaa_0_4"/>
          <p:cNvSpPr txBox="1"/>
          <p:nvPr/>
        </p:nvSpPr>
        <p:spPr>
          <a:xfrm>
            <a:off x="2301072" y="693336"/>
            <a:ext cx="5128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000"/>
              </a:buClr>
              <a:buSzPts val="5600"/>
              <a:buFont typeface="Calibri"/>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Calibri"/>
              <a:buNone/>
            </a:pPr>
            <a:r>
              <a:rPr b="0" i="0" lang="en-US" sz="3200" u="sng" cap="none" strike="noStrike">
                <a:solidFill>
                  <a:schemeClr val="dk1"/>
                </a:solidFill>
                <a:latin typeface="Calibri"/>
                <a:ea typeface="Calibri"/>
                <a:cs typeface="Calibri"/>
                <a:sym typeface="Calibri"/>
                <a:hlinkClick r:id="rId3">
                  <a:extLst>
                    <a:ext uri="{A12FA001-AC4F-418D-AE19-62706E023703}">
                      <ahyp:hlinkClr val="tx"/>
                    </a:ext>
                  </a:extLst>
                </a:hlinkClick>
              </a:rPr>
              <a:t>Fighting Fire with Fire</a:t>
            </a:r>
            <a:endParaRPr b="0" i="0" sz="1000" u="none" cap="none" strike="noStrike">
              <a:solidFill>
                <a:schemeClr val="dk1"/>
              </a:solidFill>
              <a:latin typeface="Calibri"/>
              <a:ea typeface="Calibri"/>
              <a:cs typeface="Calibri"/>
              <a:sym typeface="Calibri"/>
            </a:endParaRPr>
          </a:p>
        </p:txBody>
      </p:sp>
      <p:sp>
        <p:nvSpPr>
          <p:cNvPr descr="Classroom" id="143" name="Google Shape;143;g2928e35bcaa_0_4"/>
          <p:cNvSpPr/>
          <p:nvPr/>
        </p:nvSpPr>
        <p:spPr>
          <a:xfrm>
            <a:off x="124754" y="87073"/>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44" name="Google Shape;144;g2928e35bcaa_0_4"/>
          <p:cNvSpPr txBox="1"/>
          <p:nvPr/>
        </p:nvSpPr>
        <p:spPr>
          <a:xfrm>
            <a:off x="814753" y="2848708"/>
            <a:ext cx="7514400" cy="206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TEACHER DIRECTIONS:</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rPr b="0" i="1" lang="en-US" sz="1600" u="sng" cap="none" strike="noStrike">
                <a:solidFill>
                  <a:schemeClr val="dk1"/>
                </a:solidFill>
                <a:latin typeface="Calibri"/>
                <a:ea typeface="Calibri"/>
                <a:cs typeface="Calibri"/>
                <a:sym typeface="Calibri"/>
              </a:rPr>
              <a:t>Before viewing</a:t>
            </a:r>
            <a:r>
              <a:rPr b="0" i="1" lang="en-US" sz="1600" u="none" cap="none" strike="noStrike">
                <a:solidFill>
                  <a:schemeClr val="dk1"/>
                </a:solidFill>
                <a:latin typeface="Calibri"/>
                <a:ea typeface="Calibri"/>
                <a:cs typeface="Calibri"/>
                <a:sym typeface="Calibri"/>
              </a:rPr>
              <a:t>, ask students what they already know about environments.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Calibri"/>
              <a:buNone/>
            </a:pPr>
            <a:r>
              <a:rPr b="0" i="1" lang="en-US" sz="1600" u="sng" cap="none" strike="noStrike">
                <a:solidFill>
                  <a:schemeClr val="dk1"/>
                </a:solidFill>
                <a:latin typeface="Calibri"/>
                <a:ea typeface="Calibri"/>
                <a:cs typeface="Calibri"/>
                <a:sym typeface="Calibri"/>
              </a:rPr>
              <a:t>After viewing</a:t>
            </a:r>
            <a:r>
              <a:rPr b="0" i="1" lang="en-US" sz="1600" u="none" cap="none" strike="noStrike">
                <a:solidFill>
                  <a:schemeClr val="dk1"/>
                </a:solidFill>
                <a:latin typeface="Calibri"/>
                <a:ea typeface="Calibri"/>
                <a:cs typeface="Calibri"/>
                <a:sym typeface="Calibri"/>
              </a:rPr>
              <a:t>, Ask students what they observed (what types of animals did they notice, how did they animals and plants interact, what is unique about what the plants and animals need in the video?)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Calibri"/>
              <a:buNone/>
            </a:pPr>
            <a:r>
              <a:rPr b="0" i="1" lang="en-US" sz="1600" u="none" cap="none" strike="noStrike">
                <a:solidFill>
                  <a:schemeClr val="dk1"/>
                </a:solidFill>
                <a:latin typeface="Calibri"/>
                <a:ea typeface="Calibri"/>
                <a:cs typeface="Calibri"/>
                <a:sym typeface="Calibri"/>
              </a:rPr>
              <a:t>Tell students the video showed an ecosystem. Tell students they will learn more about an ecosystem in this lesson, but keep in mind how the plants, animals and other nonliving things (like the fire) interacted as they learn more about ecosystems.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descr="Artificial Intelligence" id="440" name="Google Shape;440;g2928e35bcaa_0_465"/>
          <p:cNvSpPr/>
          <p:nvPr/>
        </p:nvSpPr>
        <p:spPr>
          <a:xfrm>
            <a:off x="0" y="0"/>
            <a:ext cx="903300" cy="925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41" name="Google Shape;441;g2928e35bcaa_0_465"/>
          <p:cNvPicPr preferRelativeResize="0"/>
          <p:nvPr/>
        </p:nvPicPr>
        <p:blipFill rotWithShape="1">
          <a:blip r:embed="rId4">
            <a:alphaModFix/>
          </a:blip>
          <a:srcRect b="0" l="0" r="0" t="0"/>
          <a:stretch/>
        </p:blipFill>
        <p:spPr>
          <a:xfrm>
            <a:off x="836400" y="61274"/>
            <a:ext cx="802950" cy="802950"/>
          </a:xfrm>
          <a:prstGeom prst="rect">
            <a:avLst/>
          </a:prstGeom>
          <a:noFill/>
          <a:ln>
            <a:noFill/>
          </a:ln>
        </p:spPr>
      </p:pic>
      <p:sp>
        <p:nvSpPr>
          <p:cNvPr id="442" name="Google Shape;442;g2928e35bcaa_0_465"/>
          <p:cNvSpPr txBox="1"/>
          <p:nvPr/>
        </p:nvSpPr>
        <p:spPr>
          <a:xfrm>
            <a:off x="1878900" y="925500"/>
            <a:ext cx="53862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Ecosystem</a:t>
            </a:r>
            <a:endParaRPr b="1" i="0" sz="6400" u="none" cap="none" strike="noStrike">
              <a:solidFill>
                <a:srgbClr val="000000"/>
              </a:solidFill>
              <a:latin typeface="Calibri"/>
              <a:ea typeface="Calibri"/>
              <a:cs typeface="Calibri"/>
              <a:sym typeface="Calibri"/>
            </a:endParaRPr>
          </a:p>
        </p:txBody>
      </p:sp>
      <p:cxnSp>
        <p:nvCxnSpPr>
          <p:cNvPr id="443" name="Google Shape;443;g2928e35bcaa_0_465"/>
          <p:cNvCxnSpPr/>
          <p:nvPr/>
        </p:nvCxnSpPr>
        <p:spPr>
          <a:xfrm flipH="1">
            <a:off x="2932954" y="1906729"/>
            <a:ext cx="465300" cy="1110900"/>
          </a:xfrm>
          <a:prstGeom prst="straightConnector1">
            <a:avLst/>
          </a:prstGeom>
          <a:noFill/>
          <a:ln cap="flat" cmpd="sng" w="38100">
            <a:solidFill>
              <a:srgbClr val="FF0000"/>
            </a:solidFill>
            <a:prstDash val="solid"/>
            <a:round/>
            <a:headEnd len="sm" w="sm" type="none"/>
            <a:tailEnd len="med" w="med" type="triangle"/>
          </a:ln>
        </p:spPr>
      </p:cxnSp>
      <p:cxnSp>
        <p:nvCxnSpPr>
          <p:cNvPr id="444" name="Google Shape;444;g2928e35bcaa_0_465"/>
          <p:cNvCxnSpPr/>
          <p:nvPr/>
        </p:nvCxnSpPr>
        <p:spPr>
          <a:xfrm>
            <a:off x="5473076" y="1906729"/>
            <a:ext cx="330000" cy="1120200"/>
          </a:xfrm>
          <a:prstGeom prst="straightConnector1">
            <a:avLst/>
          </a:prstGeom>
          <a:noFill/>
          <a:ln cap="flat" cmpd="sng" w="38100">
            <a:solidFill>
              <a:srgbClr val="FF0000"/>
            </a:solidFill>
            <a:prstDash val="solid"/>
            <a:round/>
            <a:headEnd len="sm" w="sm" type="none"/>
            <a:tailEnd len="med" w="med" type="triangle"/>
          </a:ln>
        </p:spPr>
      </p:cxnSp>
      <p:sp>
        <p:nvSpPr>
          <p:cNvPr id="445" name="Google Shape;445;g2928e35bcaa_0_465"/>
          <p:cNvSpPr txBox="1"/>
          <p:nvPr/>
        </p:nvSpPr>
        <p:spPr>
          <a:xfrm>
            <a:off x="1458050" y="2724025"/>
            <a:ext cx="26073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Eco</a:t>
            </a:r>
            <a:endParaRPr b="1" i="0" sz="6400" u="none" cap="none" strike="noStrike">
              <a:solidFill>
                <a:srgbClr val="000000"/>
              </a:solidFill>
              <a:latin typeface="Calibri"/>
              <a:ea typeface="Calibri"/>
              <a:cs typeface="Calibri"/>
              <a:sym typeface="Calibri"/>
            </a:endParaRPr>
          </a:p>
        </p:txBody>
      </p:sp>
      <p:sp>
        <p:nvSpPr>
          <p:cNvPr id="446" name="Google Shape;446;g2928e35bcaa_0_465"/>
          <p:cNvSpPr txBox="1"/>
          <p:nvPr/>
        </p:nvSpPr>
        <p:spPr>
          <a:xfrm>
            <a:off x="4285600" y="2724025"/>
            <a:ext cx="34254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system</a:t>
            </a:r>
            <a:endParaRPr b="1" i="0" sz="6400" u="none" cap="none" strike="noStrik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descr="Artificial Intelligence" id="452" name="Google Shape;452;g2928e35bcaa_0_476"/>
          <p:cNvSpPr/>
          <p:nvPr/>
        </p:nvSpPr>
        <p:spPr>
          <a:xfrm>
            <a:off x="0" y="0"/>
            <a:ext cx="903300" cy="925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53" name="Google Shape;453;g2928e35bcaa_0_476"/>
          <p:cNvPicPr preferRelativeResize="0"/>
          <p:nvPr/>
        </p:nvPicPr>
        <p:blipFill rotWithShape="1">
          <a:blip r:embed="rId4">
            <a:alphaModFix/>
          </a:blip>
          <a:srcRect b="0" l="0" r="0" t="0"/>
          <a:stretch/>
        </p:blipFill>
        <p:spPr>
          <a:xfrm>
            <a:off x="836400" y="61274"/>
            <a:ext cx="802950" cy="802950"/>
          </a:xfrm>
          <a:prstGeom prst="rect">
            <a:avLst/>
          </a:prstGeom>
          <a:noFill/>
          <a:ln>
            <a:noFill/>
          </a:ln>
        </p:spPr>
      </p:pic>
      <p:sp>
        <p:nvSpPr>
          <p:cNvPr id="454" name="Google Shape;454;g2928e35bcaa_0_476"/>
          <p:cNvSpPr txBox="1"/>
          <p:nvPr/>
        </p:nvSpPr>
        <p:spPr>
          <a:xfrm>
            <a:off x="1878900" y="925500"/>
            <a:ext cx="53862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Ecosystem</a:t>
            </a:r>
            <a:endParaRPr b="1" i="0" sz="6400" u="none" cap="none" strike="noStrike">
              <a:solidFill>
                <a:srgbClr val="000000"/>
              </a:solidFill>
              <a:latin typeface="Calibri"/>
              <a:ea typeface="Calibri"/>
              <a:cs typeface="Calibri"/>
              <a:sym typeface="Calibri"/>
            </a:endParaRPr>
          </a:p>
        </p:txBody>
      </p:sp>
      <p:cxnSp>
        <p:nvCxnSpPr>
          <p:cNvPr id="455" name="Google Shape;455;g2928e35bcaa_0_476"/>
          <p:cNvCxnSpPr/>
          <p:nvPr/>
        </p:nvCxnSpPr>
        <p:spPr>
          <a:xfrm flipH="1">
            <a:off x="3016654" y="1906729"/>
            <a:ext cx="381600" cy="942900"/>
          </a:xfrm>
          <a:prstGeom prst="straightConnector1">
            <a:avLst/>
          </a:prstGeom>
          <a:noFill/>
          <a:ln cap="flat" cmpd="sng" w="38100">
            <a:solidFill>
              <a:srgbClr val="FF0000"/>
            </a:solidFill>
            <a:prstDash val="solid"/>
            <a:round/>
            <a:headEnd len="sm" w="sm" type="none"/>
            <a:tailEnd len="med" w="med" type="triangle"/>
          </a:ln>
        </p:spPr>
      </p:cxnSp>
      <p:cxnSp>
        <p:nvCxnSpPr>
          <p:cNvPr id="456" name="Google Shape;456;g2928e35bcaa_0_476"/>
          <p:cNvCxnSpPr/>
          <p:nvPr/>
        </p:nvCxnSpPr>
        <p:spPr>
          <a:xfrm>
            <a:off x="5473076" y="1906729"/>
            <a:ext cx="330000" cy="1120200"/>
          </a:xfrm>
          <a:prstGeom prst="straightConnector1">
            <a:avLst/>
          </a:prstGeom>
          <a:noFill/>
          <a:ln cap="flat" cmpd="sng" w="38100">
            <a:solidFill>
              <a:srgbClr val="FF0000"/>
            </a:solidFill>
            <a:prstDash val="solid"/>
            <a:round/>
            <a:headEnd len="sm" w="sm" type="none"/>
            <a:tailEnd len="med" w="med" type="triangle"/>
          </a:ln>
        </p:spPr>
      </p:cxnSp>
      <p:sp>
        <p:nvSpPr>
          <p:cNvPr id="457" name="Google Shape;457;g2928e35bcaa_0_476"/>
          <p:cNvSpPr txBox="1"/>
          <p:nvPr/>
        </p:nvSpPr>
        <p:spPr>
          <a:xfrm>
            <a:off x="1458050" y="2724025"/>
            <a:ext cx="26073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Eco</a:t>
            </a:r>
            <a:endParaRPr b="1" i="0" sz="6400" u="none" cap="none" strike="noStrike">
              <a:solidFill>
                <a:srgbClr val="000000"/>
              </a:solidFill>
              <a:latin typeface="Calibri"/>
              <a:ea typeface="Calibri"/>
              <a:cs typeface="Calibri"/>
              <a:sym typeface="Calibri"/>
            </a:endParaRPr>
          </a:p>
        </p:txBody>
      </p:sp>
      <p:sp>
        <p:nvSpPr>
          <p:cNvPr id="458" name="Google Shape;458;g2928e35bcaa_0_476"/>
          <p:cNvSpPr txBox="1"/>
          <p:nvPr/>
        </p:nvSpPr>
        <p:spPr>
          <a:xfrm>
            <a:off x="4285600" y="2724025"/>
            <a:ext cx="34254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system</a:t>
            </a:r>
            <a:endParaRPr b="1" i="0" sz="6400" u="none" cap="none" strike="noStrike">
              <a:solidFill>
                <a:srgbClr val="000000"/>
              </a:solidFill>
              <a:latin typeface="Calibri"/>
              <a:ea typeface="Calibri"/>
              <a:cs typeface="Calibri"/>
              <a:sym typeface="Calibri"/>
            </a:endParaRPr>
          </a:p>
        </p:txBody>
      </p:sp>
      <p:sp>
        <p:nvSpPr>
          <p:cNvPr id="459" name="Google Shape;459;g2928e35bcaa_0_476"/>
          <p:cNvSpPr/>
          <p:nvPr/>
        </p:nvSpPr>
        <p:spPr>
          <a:xfrm>
            <a:off x="2080550" y="2849625"/>
            <a:ext cx="1362300" cy="1042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0" name="Google Shape;460;g2928e35bcaa_0_476"/>
          <p:cNvCxnSpPr/>
          <p:nvPr/>
        </p:nvCxnSpPr>
        <p:spPr>
          <a:xfrm>
            <a:off x="2885051" y="3893729"/>
            <a:ext cx="621000" cy="1081200"/>
          </a:xfrm>
          <a:prstGeom prst="straightConnector1">
            <a:avLst/>
          </a:prstGeom>
          <a:noFill/>
          <a:ln cap="flat" cmpd="sng" w="38100">
            <a:solidFill>
              <a:srgbClr val="FF0000"/>
            </a:solidFill>
            <a:prstDash val="solid"/>
            <a:round/>
            <a:headEnd len="sm" w="sm" type="none"/>
            <a:tailEnd len="med" w="med" type="triangle"/>
          </a:ln>
        </p:spPr>
      </p:cxnSp>
      <p:sp>
        <p:nvSpPr>
          <p:cNvPr id="461" name="Google Shape;461;g2928e35bcaa_0_476"/>
          <p:cNvSpPr txBox="1"/>
          <p:nvPr/>
        </p:nvSpPr>
        <p:spPr>
          <a:xfrm>
            <a:off x="2148800" y="4976825"/>
            <a:ext cx="3654300" cy="615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alibri"/>
                <a:ea typeface="Calibri"/>
                <a:cs typeface="Calibri"/>
                <a:sym typeface="Calibri"/>
              </a:rPr>
              <a:t>Habitat or environment</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descr="Artificial Intelligence" id="467" name="Google Shape;467;g2928e35bcaa_0_490"/>
          <p:cNvSpPr/>
          <p:nvPr/>
        </p:nvSpPr>
        <p:spPr>
          <a:xfrm>
            <a:off x="0" y="0"/>
            <a:ext cx="903300" cy="925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68" name="Google Shape;468;g2928e35bcaa_0_490"/>
          <p:cNvPicPr preferRelativeResize="0"/>
          <p:nvPr/>
        </p:nvPicPr>
        <p:blipFill rotWithShape="1">
          <a:blip r:embed="rId4">
            <a:alphaModFix/>
          </a:blip>
          <a:srcRect b="0" l="0" r="0" t="0"/>
          <a:stretch/>
        </p:blipFill>
        <p:spPr>
          <a:xfrm>
            <a:off x="836400" y="61274"/>
            <a:ext cx="802950" cy="802950"/>
          </a:xfrm>
          <a:prstGeom prst="rect">
            <a:avLst/>
          </a:prstGeom>
          <a:noFill/>
          <a:ln>
            <a:noFill/>
          </a:ln>
        </p:spPr>
      </p:pic>
      <p:sp>
        <p:nvSpPr>
          <p:cNvPr id="469" name="Google Shape;469;g2928e35bcaa_0_490"/>
          <p:cNvSpPr txBox="1"/>
          <p:nvPr/>
        </p:nvSpPr>
        <p:spPr>
          <a:xfrm>
            <a:off x="1878900" y="925500"/>
            <a:ext cx="53862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Ecosystem</a:t>
            </a:r>
            <a:endParaRPr b="1" i="0" sz="6400" u="none" cap="none" strike="noStrike">
              <a:solidFill>
                <a:srgbClr val="000000"/>
              </a:solidFill>
              <a:latin typeface="Calibri"/>
              <a:ea typeface="Calibri"/>
              <a:cs typeface="Calibri"/>
              <a:sym typeface="Calibri"/>
            </a:endParaRPr>
          </a:p>
        </p:txBody>
      </p:sp>
      <p:cxnSp>
        <p:nvCxnSpPr>
          <p:cNvPr id="470" name="Google Shape;470;g2928e35bcaa_0_490"/>
          <p:cNvCxnSpPr/>
          <p:nvPr/>
        </p:nvCxnSpPr>
        <p:spPr>
          <a:xfrm flipH="1">
            <a:off x="2932954" y="1906729"/>
            <a:ext cx="465300" cy="1110900"/>
          </a:xfrm>
          <a:prstGeom prst="straightConnector1">
            <a:avLst/>
          </a:prstGeom>
          <a:noFill/>
          <a:ln cap="flat" cmpd="sng" w="38100">
            <a:solidFill>
              <a:srgbClr val="FF0000"/>
            </a:solidFill>
            <a:prstDash val="solid"/>
            <a:round/>
            <a:headEnd len="sm" w="sm" type="none"/>
            <a:tailEnd len="med" w="med" type="triangle"/>
          </a:ln>
        </p:spPr>
      </p:cxnSp>
      <p:cxnSp>
        <p:nvCxnSpPr>
          <p:cNvPr id="471" name="Google Shape;471;g2928e35bcaa_0_490"/>
          <p:cNvCxnSpPr/>
          <p:nvPr/>
        </p:nvCxnSpPr>
        <p:spPr>
          <a:xfrm>
            <a:off x="5473076" y="1906729"/>
            <a:ext cx="298200" cy="999000"/>
          </a:xfrm>
          <a:prstGeom prst="straightConnector1">
            <a:avLst/>
          </a:prstGeom>
          <a:noFill/>
          <a:ln cap="flat" cmpd="sng" w="38100">
            <a:solidFill>
              <a:srgbClr val="FF0000"/>
            </a:solidFill>
            <a:prstDash val="solid"/>
            <a:round/>
            <a:headEnd len="sm" w="sm" type="none"/>
            <a:tailEnd len="med" w="med" type="triangle"/>
          </a:ln>
        </p:spPr>
      </p:cxnSp>
      <p:sp>
        <p:nvSpPr>
          <p:cNvPr id="472" name="Google Shape;472;g2928e35bcaa_0_490"/>
          <p:cNvSpPr txBox="1"/>
          <p:nvPr/>
        </p:nvSpPr>
        <p:spPr>
          <a:xfrm>
            <a:off x="1458050" y="2724025"/>
            <a:ext cx="26073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Eco</a:t>
            </a:r>
            <a:endParaRPr b="1" i="0" sz="6400" u="none" cap="none" strike="noStrike">
              <a:solidFill>
                <a:srgbClr val="000000"/>
              </a:solidFill>
              <a:latin typeface="Calibri"/>
              <a:ea typeface="Calibri"/>
              <a:cs typeface="Calibri"/>
              <a:sym typeface="Calibri"/>
            </a:endParaRPr>
          </a:p>
        </p:txBody>
      </p:sp>
      <p:sp>
        <p:nvSpPr>
          <p:cNvPr id="473" name="Google Shape;473;g2928e35bcaa_0_490"/>
          <p:cNvSpPr txBox="1"/>
          <p:nvPr/>
        </p:nvSpPr>
        <p:spPr>
          <a:xfrm>
            <a:off x="4285600" y="2724025"/>
            <a:ext cx="34254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system</a:t>
            </a:r>
            <a:endParaRPr b="1" i="0" sz="6400" u="none" cap="none" strike="noStrike">
              <a:solidFill>
                <a:srgbClr val="000000"/>
              </a:solidFill>
              <a:latin typeface="Calibri"/>
              <a:ea typeface="Calibri"/>
              <a:cs typeface="Calibri"/>
              <a:sym typeface="Calibri"/>
            </a:endParaRPr>
          </a:p>
        </p:txBody>
      </p:sp>
      <p:sp>
        <p:nvSpPr>
          <p:cNvPr id="474" name="Google Shape;474;g2928e35bcaa_0_490"/>
          <p:cNvSpPr/>
          <p:nvPr/>
        </p:nvSpPr>
        <p:spPr>
          <a:xfrm>
            <a:off x="4638625" y="2907900"/>
            <a:ext cx="2726400" cy="1042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5" name="Google Shape;475;g2928e35bcaa_0_490"/>
          <p:cNvCxnSpPr/>
          <p:nvPr/>
        </p:nvCxnSpPr>
        <p:spPr>
          <a:xfrm flipH="1">
            <a:off x="5267729" y="3952279"/>
            <a:ext cx="587100" cy="1064700"/>
          </a:xfrm>
          <a:prstGeom prst="straightConnector1">
            <a:avLst/>
          </a:prstGeom>
          <a:noFill/>
          <a:ln cap="flat" cmpd="sng" w="38100">
            <a:solidFill>
              <a:srgbClr val="FF0000"/>
            </a:solidFill>
            <a:prstDash val="solid"/>
            <a:round/>
            <a:headEnd len="sm" w="sm" type="none"/>
            <a:tailEnd len="med" w="med" type="triangle"/>
          </a:ln>
        </p:spPr>
      </p:cxnSp>
      <p:sp>
        <p:nvSpPr>
          <p:cNvPr id="476" name="Google Shape;476;g2928e35bcaa_0_490"/>
          <p:cNvSpPr txBox="1"/>
          <p:nvPr/>
        </p:nvSpPr>
        <p:spPr>
          <a:xfrm>
            <a:off x="2324800" y="5075525"/>
            <a:ext cx="5386200" cy="631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Group of things working together</a:t>
            </a:r>
            <a:endParaRPr b="0" i="0" sz="2900" u="none" cap="none" strike="noStrik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descr="Artificial Intelligence" id="482" name="Google Shape;482;g2928e35bcaa_0_504"/>
          <p:cNvSpPr/>
          <p:nvPr/>
        </p:nvSpPr>
        <p:spPr>
          <a:xfrm>
            <a:off x="0" y="0"/>
            <a:ext cx="903300" cy="925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83" name="Google Shape;483;g2928e35bcaa_0_504"/>
          <p:cNvPicPr preferRelativeResize="0"/>
          <p:nvPr/>
        </p:nvPicPr>
        <p:blipFill rotWithShape="1">
          <a:blip r:embed="rId4">
            <a:alphaModFix/>
          </a:blip>
          <a:srcRect b="0" l="0" r="0" t="0"/>
          <a:stretch/>
        </p:blipFill>
        <p:spPr>
          <a:xfrm>
            <a:off x="836400" y="61274"/>
            <a:ext cx="802950" cy="802950"/>
          </a:xfrm>
          <a:prstGeom prst="rect">
            <a:avLst/>
          </a:prstGeom>
          <a:noFill/>
          <a:ln>
            <a:noFill/>
          </a:ln>
        </p:spPr>
      </p:pic>
      <p:sp>
        <p:nvSpPr>
          <p:cNvPr id="484" name="Google Shape;484;g2928e35bcaa_0_504"/>
          <p:cNvSpPr txBox="1"/>
          <p:nvPr/>
        </p:nvSpPr>
        <p:spPr>
          <a:xfrm>
            <a:off x="1878900" y="2673200"/>
            <a:ext cx="53862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Ecosystem</a:t>
            </a:r>
            <a:endParaRPr b="1" i="0" sz="6400" u="none" cap="none" strike="noStrike">
              <a:solidFill>
                <a:srgbClr val="000000"/>
              </a:solidFill>
              <a:latin typeface="Calibri"/>
              <a:ea typeface="Calibri"/>
              <a:cs typeface="Calibri"/>
              <a:sym typeface="Calibri"/>
            </a:endParaRPr>
          </a:p>
        </p:txBody>
      </p:sp>
      <p:sp>
        <p:nvSpPr>
          <p:cNvPr id="485" name="Google Shape;485;g2928e35bcaa_0_504"/>
          <p:cNvSpPr txBox="1"/>
          <p:nvPr/>
        </p:nvSpPr>
        <p:spPr>
          <a:xfrm>
            <a:off x="1430075" y="864225"/>
            <a:ext cx="26073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Eco</a:t>
            </a:r>
            <a:endParaRPr b="1" i="0" sz="6400" u="none" cap="none" strike="noStrike">
              <a:solidFill>
                <a:srgbClr val="000000"/>
              </a:solidFill>
              <a:latin typeface="Calibri"/>
              <a:ea typeface="Calibri"/>
              <a:cs typeface="Calibri"/>
              <a:sym typeface="Calibri"/>
            </a:endParaRPr>
          </a:p>
        </p:txBody>
      </p:sp>
      <p:sp>
        <p:nvSpPr>
          <p:cNvPr id="486" name="Google Shape;486;g2928e35bcaa_0_504"/>
          <p:cNvSpPr txBox="1"/>
          <p:nvPr/>
        </p:nvSpPr>
        <p:spPr>
          <a:xfrm>
            <a:off x="4299575" y="864225"/>
            <a:ext cx="34254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system</a:t>
            </a:r>
            <a:endParaRPr b="1" i="0" sz="6400" u="none" cap="none" strike="noStrike">
              <a:solidFill>
                <a:srgbClr val="000000"/>
              </a:solidFill>
              <a:latin typeface="Calibri"/>
              <a:ea typeface="Calibri"/>
              <a:cs typeface="Calibri"/>
              <a:sym typeface="Calibri"/>
            </a:endParaRPr>
          </a:p>
        </p:txBody>
      </p:sp>
      <p:pic>
        <p:nvPicPr>
          <p:cNvPr id="487" name="Google Shape;487;g2928e35bcaa_0_504"/>
          <p:cNvPicPr preferRelativeResize="0"/>
          <p:nvPr/>
        </p:nvPicPr>
        <p:blipFill rotWithShape="1">
          <a:blip r:embed="rId5">
            <a:alphaModFix/>
          </a:blip>
          <a:srcRect b="0" l="0" r="0" t="0"/>
          <a:stretch/>
        </p:blipFill>
        <p:spPr>
          <a:xfrm>
            <a:off x="3747950" y="1074388"/>
            <a:ext cx="719400" cy="749375"/>
          </a:xfrm>
          <a:prstGeom prst="rect">
            <a:avLst/>
          </a:prstGeom>
          <a:noFill/>
          <a:ln>
            <a:noFill/>
          </a:ln>
        </p:spPr>
      </p:pic>
      <p:pic>
        <p:nvPicPr>
          <p:cNvPr id="488" name="Google Shape;488;g2928e35bcaa_0_504"/>
          <p:cNvPicPr preferRelativeResize="0"/>
          <p:nvPr/>
        </p:nvPicPr>
        <p:blipFill rotWithShape="1">
          <a:blip r:embed="rId6">
            <a:alphaModFix/>
          </a:blip>
          <a:srcRect b="0" l="0" r="0" t="0"/>
          <a:stretch/>
        </p:blipFill>
        <p:spPr>
          <a:xfrm>
            <a:off x="4287075" y="3911425"/>
            <a:ext cx="569842" cy="1169700"/>
          </a:xfrm>
          <a:prstGeom prst="rect">
            <a:avLst/>
          </a:prstGeom>
          <a:noFill/>
          <a:ln>
            <a:noFill/>
          </a:ln>
        </p:spPr>
      </p:pic>
      <p:sp>
        <p:nvSpPr>
          <p:cNvPr id="489" name="Google Shape;489;g2928e35bcaa_0_504"/>
          <p:cNvSpPr txBox="1"/>
          <p:nvPr/>
        </p:nvSpPr>
        <p:spPr>
          <a:xfrm>
            <a:off x="650100" y="5149650"/>
            <a:ext cx="7843800" cy="615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Calibri"/>
                <a:ea typeface="Calibri"/>
                <a:cs typeface="Calibri"/>
                <a:sym typeface="Calibri"/>
              </a:rPr>
              <a:t>Things that are working together in the same space</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descr="Questions" id="495" name="Google Shape;495;g2928e35bcaa_0_516"/>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2928e35bcaa_0_521"/>
          <p:cNvSpPr txBox="1"/>
          <p:nvPr/>
        </p:nvSpPr>
        <p:spPr>
          <a:xfrm>
            <a:off x="735225" y="322650"/>
            <a:ext cx="81258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How can we use the word parts of ecosystem to help us remember the definition of the term?</a:t>
            </a:r>
            <a:endParaRPr b="0" i="0" sz="3600" u="none" cap="none" strike="noStrike">
              <a:solidFill>
                <a:schemeClr val="dk1"/>
              </a:solidFill>
              <a:latin typeface="Calibri"/>
              <a:ea typeface="Calibri"/>
              <a:cs typeface="Calibri"/>
              <a:sym typeface="Calibri"/>
            </a:endParaRPr>
          </a:p>
        </p:txBody>
      </p:sp>
      <p:sp>
        <p:nvSpPr>
          <p:cNvPr descr="Questions" id="502" name="Google Shape;502;g2928e35bcaa_0_52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g2928e35bcaa_0_521"/>
          <p:cNvSpPr txBox="1"/>
          <p:nvPr/>
        </p:nvSpPr>
        <p:spPr>
          <a:xfrm>
            <a:off x="1866375" y="2603300"/>
            <a:ext cx="53862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Ecosystem</a:t>
            </a:r>
            <a:endParaRPr b="1" i="0" sz="6400" u="none" cap="none" strike="noStrike">
              <a:solidFill>
                <a:srgbClr val="000000"/>
              </a:solidFill>
              <a:latin typeface="Calibri"/>
              <a:ea typeface="Calibri"/>
              <a:cs typeface="Calibri"/>
              <a:sym typeface="Calibri"/>
            </a:endParaRPr>
          </a:p>
        </p:txBody>
      </p:sp>
      <p:cxnSp>
        <p:nvCxnSpPr>
          <p:cNvPr id="504" name="Google Shape;504;g2928e35bcaa_0_521"/>
          <p:cNvCxnSpPr/>
          <p:nvPr/>
        </p:nvCxnSpPr>
        <p:spPr>
          <a:xfrm flipH="1">
            <a:off x="2920429" y="3584529"/>
            <a:ext cx="465300" cy="1110900"/>
          </a:xfrm>
          <a:prstGeom prst="straightConnector1">
            <a:avLst/>
          </a:prstGeom>
          <a:noFill/>
          <a:ln cap="flat" cmpd="sng" w="38100">
            <a:solidFill>
              <a:srgbClr val="FF0000"/>
            </a:solidFill>
            <a:prstDash val="solid"/>
            <a:round/>
            <a:headEnd len="sm" w="sm" type="none"/>
            <a:tailEnd len="med" w="med" type="triangle"/>
          </a:ln>
        </p:spPr>
      </p:cxnSp>
      <p:cxnSp>
        <p:nvCxnSpPr>
          <p:cNvPr id="505" name="Google Shape;505;g2928e35bcaa_0_521"/>
          <p:cNvCxnSpPr/>
          <p:nvPr/>
        </p:nvCxnSpPr>
        <p:spPr>
          <a:xfrm>
            <a:off x="5460551" y="3584529"/>
            <a:ext cx="330000" cy="1120200"/>
          </a:xfrm>
          <a:prstGeom prst="straightConnector1">
            <a:avLst/>
          </a:prstGeom>
          <a:noFill/>
          <a:ln cap="flat" cmpd="sng" w="38100">
            <a:solidFill>
              <a:srgbClr val="FF0000"/>
            </a:solidFill>
            <a:prstDash val="solid"/>
            <a:round/>
            <a:headEnd len="sm" w="sm" type="none"/>
            <a:tailEnd len="med" w="med" type="triangle"/>
          </a:ln>
        </p:spPr>
      </p:cxnSp>
      <p:sp>
        <p:nvSpPr>
          <p:cNvPr id="506" name="Google Shape;506;g2928e35bcaa_0_521"/>
          <p:cNvSpPr txBox="1"/>
          <p:nvPr/>
        </p:nvSpPr>
        <p:spPr>
          <a:xfrm>
            <a:off x="1445525" y="4401825"/>
            <a:ext cx="26073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Eco</a:t>
            </a:r>
            <a:endParaRPr b="1" i="0" sz="6400" u="none" cap="none" strike="noStrike">
              <a:solidFill>
                <a:srgbClr val="000000"/>
              </a:solidFill>
              <a:latin typeface="Calibri"/>
              <a:ea typeface="Calibri"/>
              <a:cs typeface="Calibri"/>
              <a:sym typeface="Calibri"/>
            </a:endParaRPr>
          </a:p>
        </p:txBody>
      </p:sp>
      <p:sp>
        <p:nvSpPr>
          <p:cNvPr id="507" name="Google Shape;507;g2928e35bcaa_0_521"/>
          <p:cNvSpPr txBox="1"/>
          <p:nvPr/>
        </p:nvSpPr>
        <p:spPr>
          <a:xfrm>
            <a:off x="4273075" y="4401825"/>
            <a:ext cx="34254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rgbClr val="000000"/>
                </a:solidFill>
                <a:latin typeface="Calibri"/>
                <a:ea typeface="Calibri"/>
                <a:cs typeface="Calibri"/>
                <a:sym typeface="Calibri"/>
              </a:rPr>
              <a:t>system</a:t>
            </a:r>
            <a:endParaRPr b="1" i="0" sz="6400" u="none" cap="none" strike="noStrike">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14" name="Google Shape;514;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2928e35bcaa_0_607"/>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Ecosystem</a:t>
            </a:r>
            <a:r>
              <a:rPr b="1" lang="en-US">
                <a:solidFill>
                  <a:schemeClr val="dk1"/>
                </a:solidFill>
              </a:rPr>
              <a:t>: </a:t>
            </a:r>
            <a:r>
              <a:rPr lang="en-US">
                <a:solidFill>
                  <a:schemeClr val="dk1"/>
                </a:solidFill>
              </a:rPr>
              <a:t>an area where living and nonliving things interact</a:t>
            </a:r>
            <a:endParaRPr/>
          </a:p>
        </p:txBody>
      </p:sp>
      <p:pic>
        <p:nvPicPr>
          <p:cNvPr id="521" name="Google Shape;521;g2928e35bcaa_0_607"/>
          <p:cNvPicPr preferRelativeResize="0"/>
          <p:nvPr/>
        </p:nvPicPr>
        <p:blipFill>
          <a:blip r:embed="rId3">
            <a:alphaModFix/>
          </a:blip>
          <a:stretch>
            <a:fillRect/>
          </a:stretch>
        </p:blipFill>
        <p:spPr>
          <a:xfrm>
            <a:off x="1505550" y="2318427"/>
            <a:ext cx="5897500" cy="3314375"/>
          </a:xfrm>
          <a:prstGeom prst="rect">
            <a:avLst/>
          </a:prstGeom>
          <a:noFill/>
          <a:ln>
            <a:noFill/>
          </a:ln>
        </p:spPr>
      </p:pic>
      <p:sp>
        <p:nvSpPr>
          <p:cNvPr descr="Rewind" id="522" name="Google Shape;522;g2928e35bcaa_0_607"/>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9" name="Google Shape;529;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30" name="Google Shape;530;g25e11802ac4_0_1976"/>
          <p:cNvCxnSpPr>
            <a:stCxn id="531" idx="4"/>
            <a:endCxn id="528"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32" name="Google Shape;532;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33" name="Google Shape;533;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31" name="Google Shape;531;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40" name="Google Shape;540;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41" name="Google Shape;541;g25e11802ac4_0_1886"/>
          <p:cNvCxnSpPr>
            <a:stCxn id="542" idx="4"/>
            <a:endCxn id="53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43" name="Google Shape;543;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44" name="Google Shape;544;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42" name="Google Shape;542;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5" name="Google Shape;545;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Ecosystem</a:t>
            </a:r>
            <a:endParaRPr b="0" i="0" sz="700" u="none" cap="none" strike="noStrike">
              <a:solidFill>
                <a:srgbClr val="000000"/>
              </a:solidFill>
              <a:latin typeface="Arial"/>
              <a:ea typeface="Arial"/>
              <a:cs typeface="Arial"/>
              <a:sym typeface="Arial"/>
            </a:endParaRPr>
          </a:p>
        </p:txBody>
      </p:sp>
      <p:sp>
        <p:nvSpPr>
          <p:cNvPr id="546" name="Google Shape;546;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47" name="Google Shape;547;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48" name="Google Shape;548;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49" name="Google Shape;549;g25e11802ac4_0_1886"/>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a:t>
            </a:r>
            <a:r>
              <a:rPr lang="en-US" sz="1700">
                <a:latin typeface="Helvetica Neue Light"/>
                <a:ea typeface="Helvetica Neue Light"/>
                <a:cs typeface="Helvetica Neue Light"/>
                <a:sym typeface="Helvetica Neue Light"/>
              </a:rPr>
              <a:t> ecosystems</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sp>
        <p:nvSpPr>
          <p:cNvPr id="550" name="Google Shape;550;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1" name="Google Shape;551;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2" name="Google Shape;552;g25e11802ac4_0_1886"/>
          <p:cNvCxnSpPr>
            <a:stCxn id="553" idx="4"/>
            <a:endCxn id="55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4" name="Google Shape;554;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55" name="Google Shape;555;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3" name="Google Shape;553;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descr="Rewind" id="150" name="Google Shape;150;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2928e35bcaa_0_616"/>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an </a:t>
            </a:r>
            <a:r>
              <a:rPr b="1" i="0" lang="en-US" sz="3000" u="none" cap="none" strike="noStrike">
                <a:solidFill>
                  <a:schemeClr val="dk1"/>
                </a:solidFill>
                <a:latin typeface="Calibri"/>
                <a:ea typeface="Calibri"/>
                <a:cs typeface="Calibri"/>
                <a:sym typeface="Calibri"/>
              </a:rPr>
              <a:t>Ecosystem</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62" name="Google Shape;562;g2928e35bcaa_0_616"/>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63" name="Google Shape;563;g2928e35bcaa_0_616"/>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64" name="Google Shape;564;g2928e35bcaa_0_616"/>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65" name="Google Shape;565;g2928e35bcaa_0_616"/>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descr="A dog running in the grass&#10;&#10;Description automatically generated with medium confidence" id="566" name="Google Shape;566;g2928e35bcaa_0_616"/>
          <p:cNvPicPr preferRelativeResize="0"/>
          <p:nvPr/>
        </p:nvPicPr>
        <p:blipFill rotWithShape="1">
          <a:blip r:embed="rId3">
            <a:alphaModFix/>
          </a:blip>
          <a:srcRect b="0" l="0" r="0" t="0"/>
          <a:stretch/>
        </p:blipFill>
        <p:spPr>
          <a:xfrm>
            <a:off x="5503714" y="1465183"/>
            <a:ext cx="3009900" cy="2540000"/>
          </a:xfrm>
          <a:prstGeom prst="rect">
            <a:avLst/>
          </a:prstGeom>
          <a:noFill/>
          <a:ln>
            <a:noFill/>
          </a:ln>
        </p:spPr>
      </p:pic>
      <p:pic>
        <p:nvPicPr>
          <p:cNvPr descr="A close up of a flower&#10;&#10;Description automatically generated" id="567" name="Google Shape;567;g2928e35bcaa_0_616"/>
          <p:cNvPicPr preferRelativeResize="0"/>
          <p:nvPr/>
        </p:nvPicPr>
        <p:blipFill rotWithShape="1">
          <a:blip r:embed="rId4">
            <a:alphaModFix/>
          </a:blip>
          <a:srcRect b="0" l="0" r="0" t="0"/>
          <a:stretch/>
        </p:blipFill>
        <p:spPr>
          <a:xfrm>
            <a:off x="5828807" y="4157677"/>
            <a:ext cx="2403772" cy="2470280"/>
          </a:xfrm>
          <a:prstGeom prst="rect">
            <a:avLst/>
          </a:prstGeom>
          <a:noFill/>
          <a:ln>
            <a:noFill/>
          </a:ln>
        </p:spPr>
      </p:pic>
      <p:pic>
        <p:nvPicPr>
          <p:cNvPr descr="A blue bicycle parked in front of a yellow wall&#10;&#10;Description automatically generated with medium confidence" id="568" name="Google Shape;568;g2928e35bcaa_0_616"/>
          <p:cNvPicPr preferRelativeResize="0"/>
          <p:nvPr/>
        </p:nvPicPr>
        <p:blipFill rotWithShape="1">
          <a:blip r:embed="rId5">
            <a:alphaModFix/>
          </a:blip>
          <a:srcRect b="0" l="0" r="0" t="0"/>
          <a:stretch/>
        </p:blipFill>
        <p:spPr>
          <a:xfrm>
            <a:off x="911421" y="4129034"/>
            <a:ext cx="3193529" cy="2661274"/>
          </a:xfrm>
          <a:prstGeom prst="rect">
            <a:avLst/>
          </a:prstGeom>
          <a:noFill/>
          <a:ln>
            <a:noFill/>
          </a:ln>
        </p:spPr>
      </p:pic>
      <p:pic>
        <p:nvPicPr>
          <p:cNvPr descr="A picture containing map&#10;&#10;Description automatically generated" id="569" name="Google Shape;569;g2928e35bcaa_0_616"/>
          <p:cNvPicPr preferRelativeResize="0"/>
          <p:nvPr/>
        </p:nvPicPr>
        <p:blipFill rotWithShape="1">
          <a:blip r:embed="rId6">
            <a:alphaModFix/>
          </a:blip>
          <a:srcRect b="0" l="0" r="0" t="0"/>
          <a:stretch/>
        </p:blipFill>
        <p:spPr>
          <a:xfrm>
            <a:off x="911421" y="1493826"/>
            <a:ext cx="3528114" cy="2470281"/>
          </a:xfrm>
          <a:prstGeom prst="rect">
            <a:avLst/>
          </a:prstGeom>
          <a:noFill/>
          <a:ln>
            <a:noFill/>
          </a:ln>
        </p:spPr>
      </p:pic>
      <p:sp>
        <p:nvSpPr>
          <p:cNvPr id="570" name="Google Shape;570;g2928e35bcaa_0_61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1" name="Google Shape;571;g2928e35bcaa_0_61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2928e35bcaa_0_630"/>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an </a:t>
            </a:r>
            <a:r>
              <a:rPr b="1" i="0" lang="en-US" sz="3000" u="none" cap="none" strike="noStrike">
                <a:solidFill>
                  <a:schemeClr val="dk1"/>
                </a:solidFill>
                <a:latin typeface="Calibri"/>
                <a:ea typeface="Calibri"/>
                <a:cs typeface="Calibri"/>
                <a:sym typeface="Calibri"/>
              </a:rPr>
              <a:t>Ecosystem</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78" name="Google Shape;578;g2928e35bcaa_0_630"/>
          <p:cNvSpPr txBox="1"/>
          <p:nvPr/>
        </p:nvSpPr>
        <p:spPr>
          <a:xfrm>
            <a:off x="303685"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79" name="Google Shape;579;g2928e35bcaa_0_630"/>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80" name="Google Shape;580;g2928e35bcaa_0_630"/>
          <p:cNvSpPr txBox="1"/>
          <p:nvPr/>
        </p:nvSpPr>
        <p:spPr>
          <a:xfrm>
            <a:off x="290860" y="4131608"/>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81" name="Google Shape;581;g2928e35bcaa_0_630"/>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descr="A dog running in the grass&#10;&#10;Description automatically generated with medium confidence" id="582" name="Google Shape;582;g2928e35bcaa_0_630"/>
          <p:cNvPicPr preferRelativeResize="0"/>
          <p:nvPr/>
        </p:nvPicPr>
        <p:blipFill rotWithShape="1">
          <a:blip r:embed="rId3">
            <a:alphaModFix/>
          </a:blip>
          <a:srcRect b="0" l="0" r="0" t="0"/>
          <a:stretch/>
        </p:blipFill>
        <p:spPr>
          <a:xfrm>
            <a:off x="5503714" y="1465183"/>
            <a:ext cx="3009900" cy="2540000"/>
          </a:xfrm>
          <a:prstGeom prst="rect">
            <a:avLst/>
          </a:prstGeom>
          <a:noFill/>
          <a:ln>
            <a:noFill/>
          </a:ln>
        </p:spPr>
      </p:pic>
      <p:pic>
        <p:nvPicPr>
          <p:cNvPr descr="A close up of a flower&#10;&#10;Description automatically generated" id="583" name="Google Shape;583;g2928e35bcaa_0_630"/>
          <p:cNvPicPr preferRelativeResize="0"/>
          <p:nvPr/>
        </p:nvPicPr>
        <p:blipFill rotWithShape="1">
          <a:blip r:embed="rId4">
            <a:alphaModFix/>
          </a:blip>
          <a:srcRect b="0" l="0" r="0" t="0"/>
          <a:stretch/>
        </p:blipFill>
        <p:spPr>
          <a:xfrm>
            <a:off x="5828807" y="4157677"/>
            <a:ext cx="2403772" cy="2470280"/>
          </a:xfrm>
          <a:prstGeom prst="rect">
            <a:avLst/>
          </a:prstGeom>
          <a:noFill/>
          <a:ln>
            <a:noFill/>
          </a:ln>
        </p:spPr>
      </p:pic>
      <p:pic>
        <p:nvPicPr>
          <p:cNvPr descr="A blue bicycle parked in front of a yellow wall&#10;&#10;Description automatically generated with medium confidence" id="584" name="Google Shape;584;g2928e35bcaa_0_630"/>
          <p:cNvPicPr preferRelativeResize="0"/>
          <p:nvPr/>
        </p:nvPicPr>
        <p:blipFill rotWithShape="1">
          <a:blip r:embed="rId5">
            <a:alphaModFix/>
          </a:blip>
          <a:srcRect b="0" l="0" r="0" t="0"/>
          <a:stretch/>
        </p:blipFill>
        <p:spPr>
          <a:xfrm>
            <a:off x="911421" y="4129034"/>
            <a:ext cx="3193529" cy="2661274"/>
          </a:xfrm>
          <a:prstGeom prst="rect">
            <a:avLst/>
          </a:prstGeom>
          <a:noFill/>
          <a:ln>
            <a:noFill/>
          </a:ln>
        </p:spPr>
      </p:pic>
      <p:sp>
        <p:nvSpPr>
          <p:cNvPr id="585" name="Google Shape;585;g2928e35bcaa_0_630"/>
          <p:cNvSpPr/>
          <p:nvPr/>
        </p:nvSpPr>
        <p:spPr>
          <a:xfrm>
            <a:off x="117773" y="1371425"/>
            <a:ext cx="4454100" cy="2686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map&#10;&#10;Description automatically generated" id="586" name="Google Shape;586;g2928e35bcaa_0_630"/>
          <p:cNvPicPr preferRelativeResize="0"/>
          <p:nvPr/>
        </p:nvPicPr>
        <p:blipFill rotWithShape="1">
          <a:blip r:embed="rId6">
            <a:alphaModFix/>
          </a:blip>
          <a:srcRect b="0" l="0" r="0" t="0"/>
          <a:stretch/>
        </p:blipFill>
        <p:spPr>
          <a:xfrm>
            <a:off x="911421" y="1493826"/>
            <a:ext cx="3528114" cy="2470281"/>
          </a:xfrm>
          <a:prstGeom prst="rect">
            <a:avLst/>
          </a:prstGeom>
          <a:noFill/>
          <a:ln>
            <a:noFill/>
          </a:ln>
        </p:spPr>
      </p:pic>
      <p:sp>
        <p:nvSpPr>
          <p:cNvPr id="587" name="Google Shape;587;g2928e35bcaa_0_6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88" name="Google Shape;588;g2928e35bcaa_0_6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5" name="Google Shape;595;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6" name="Google Shape;596;g25e11802ac4_0_2108"/>
          <p:cNvCxnSpPr>
            <a:stCxn id="597" idx="4"/>
            <a:endCxn id="59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8" name="Google Shape;598;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9" name="Google Shape;599;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7" name="Google Shape;597;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descr="A picture containing map&#10;&#10;Description automatically generated" id="600" name="Google Shape;600;g25e11802ac4_0_2108"/>
          <p:cNvPicPr preferRelativeResize="0"/>
          <p:nvPr/>
        </p:nvPicPr>
        <p:blipFill rotWithShape="1">
          <a:blip r:embed="rId3">
            <a:alphaModFix/>
          </a:blip>
          <a:srcRect b="0" l="0" r="0" t="0"/>
          <a:stretch/>
        </p:blipFill>
        <p:spPr>
          <a:xfrm>
            <a:off x="5117123" y="999618"/>
            <a:ext cx="3528114" cy="2550808"/>
          </a:xfrm>
          <a:prstGeom prst="rect">
            <a:avLst/>
          </a:prstGeom>
          <a:noFill/>
          <a:ln>
            <a:noFill/>
          </a:ln>
        </p:spPr>
      </p:pic>
      <p:sp>
        <p:nvSpPr>
          <p:cNvPr id="601" name="Google Shape;601;g25e11802ac4_0_2108"/>
          <p:cNvSpPr/>
          <p:nvPr/>
        </p:nvSpPr>
        <p:spPr>
          <a:xfrm>
            <a:off x="498763" y="699655"/>
            <a:ext cx="8187900" cy="5805000"/>
          </a:xfrm>
          <a:prstGeom prst="rect">
            <a:avLst/>
          </a:prstGeom>
          <a:no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2" name="Google Shape;602;g25e11802ac4_0_2108"/>
          <p:cNvCxnSpPr/>
          <p:nvPr/>
        </p:nvCxnSpPr>
        <p:spPr>
          <a:xfrm>
            <a:off x="4606850" y="699655"/>
            <a:ext cx="0" cy="1763100"/>
          </a:xfrm>
          <a:prstGeom prst="straightConnector1">
            <a:avLst/>
          </a:prstGeom>
          <a:noFill/>
          <a:ln cap="flat" cmpd="sng" w="25400">
            <a:solidFill>
              <a:srgbClr val="000000"/>
            </a:solidFill>
            <a:prstDash val="solid"/>
            <a:round/>
            <a:headEnd len="sm" w="sm" type="none"/>
            <a:tailEnd len="sm" w="sm" type="none"/>
          </a:ln>
        </p:spPr>
      </p:cxnSp>
      <p:cxnSp>
        <p:nvCxnSpPr>
          <p:cNvPr id="603" name="Google Shape;603;g25e11802ac4_0_2108"/>
          <p:cNvCxnSpPr>
            <a:stCxn id="604" idx="4"/>
            <a:endCxn id="601" idx="2"/>
          </p:cNvCxnSpPr>
          <p:nvPr/>
        </p:nvCxnSpPr>
        <p:spPr>
          <a:xfrm>
            <a:off x="4571972" y="4712044"/>
            <a:ext cx="20700" cy="1792500"/>
          </a:xfrm>
          <a:prstGeom prst="straightConnector1">
            <a:avLst/>
          </a:prstGeom>
          <a:noFill/>
          <a:ln cap="flat" cmpd="sng" w="25400">
            <a:solidFill>
              <a:srgbClr val="000000"/>
            </a:solidFill>
            <a:prstDash val="solid"/>
            <a:round/>
            <a:headEnd len="sm" w="sm" type="none"/>
            <a:tailEnd len="sm" w="sm" type="none"/>
          </a:ln>
        </p:spPr>
      </p:cxnSp>
      <p:cxnSp>
        <p:nvCxnSpPr>
          <p:cNvPr id="605" name="Google Shape;605;g25e11802ac4_0_2108"/>
          <p:cNvCxnSpPr/>
          <p:nvPr/>
        </p:nvCxnSpPr>
        <p:spPr>
          <a:xfrm>
            <a:off x="498763" y="3588457"/>
            <a:ext cx="2389800" cy="0"/>
          </a:xfrm>
          <a:prstGeom prst="straightConnector1">
            <a:avLst/>
          </a:prstGeom>
          <a:noFill/>
          <a:ln cap="flat" cmpd="sng" w="25400">
            <a:solidFill>
              <a:srgbClr val="000000"/>
            </a:solidFill>
            <a:prstDash val="solid"/>
            <a:round/>
            <a:headEnd len="sm" w="sm" type="none"/>
            <a:tailEnd len="sm" w="sm" type="none"/>
          </a:ln>
        </p:spPr>
      </p:cxnSp>
      <p:cxnSp>
        <p:nvCxnSpPr>
          <p:cNvPr id="606" name="Google Shape;606;g25e11802ac4_0_2108"/>
          <p:cNvCxnSpPr/>
          <p:nvPr/>
        </p:nvCxnSpPr>
        <p:spPr>
          <a:xfrm>
            <a:off x="6255327" y="3550427"/>
            <a:ext cx="2431500" cy="0"/>
          </a:xfrm>
          <a:prstGeom prst="straightConnector1">
            <a:avLst/>
          </a:prstGeom>
          <a:noFill/>
          <a:ln cap="flat" cmpd="sng" w="25400">
            <a:solidFill>
              <a:srgbClr val="000000"/>
            </a:solidFill>
            <a:prstDash val="solid"/>
            <a:round/>
            <a:headEnd len="sm" w="sm" type="none"/>
            <a:tailEnd len="sm" w="sm" type="none"/>
          </a:ln>
        </p:spPr>
      </p:cxnSp>
      <p:sp>
        <p:nvSpPr>
          <p:cNvPr id="604" name="Google Shape;604;g25e11802ac4_0_2108"/>
          <p:cNvSpPr/>
          <p:nvPr/>
        </p:nvSpPr>
        <p:spPr>
          <a:xfrm>
            <a:off x="2888672" y="2462644"/>
            <a:ext cx="3366600" cy="2249400"/>
          </a:xfrm>
          <a:prstGeom prst="ellipse">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7" name="Google Shape;607;g25e11802ac4_0_2108"/>
          <p:cNvSpPr txBox="1"/>
          <p:nvPr/>
        </p:nvSpPr>
        <p:spPr>
          <a:xfrm>
            <a:off x="3235678" y="3231640"/>
            <a:ext cx="2831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Poppins"/>
                <a:ea typeface="Poppins"/>
                <a:cs typeface="Poppins"/>
                <a:sym typeface="Poppins"/>
              </a:rPr>
              <a:t>Ecosystem</a:t>
            </a:r>
            <a:endParaRPr b="1" i="0" sz="1400" u="none" cap="none" strike="noStrike">
              <a:solidFill>
                <a:srgbClr val="000000"/>
              </a:solidFill>
              <a:latin typeface="Poppins"/>
              <a:ea typeface="Poppins"/>
              <a:cs typeface="Poppins"/>
              <a:sym typeface="Poppins"/>
            </a:endParaRPr>
          </a:p>
        </p:txBody>
      </p:sp>
      <p:sp>
        <p:nvSpPr>
          <p:cNvPr id="608" name="Google Shape;608;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09" name="Google Shape;609;g25e11802ac4_0_2108"/>
          <p:cNvSpPr txBox="1"/>
          <p:nvPr/>
        </p:nvSpPr>
        <p:spPr>
          <a:xfrm>
            <a:off x="498763" y="61583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10" name="Google Shape;610;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11" name="Google Shape;611;g25e11802ac4_0_2108"/>
          <p:cNvSpPr txBox="1"/>
          <p:nvPr/>
        </p:nvSpPr>
        <p:spPr>
          <a:xfrm>
            <a:off x="4676228" y="61690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ecosystems impact my life?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g2928e35bcaa_0_736"/>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 </a:t>
            </a:r>
            <a:r>
              <a:rPr b="1" i="0" lang="en-US" sz="3000" u="none" cap="none" strike="noStrike">
                <a:solidFill>
                  <a:schemeClr val="dk1"/>
                </a:solidFill>
                <a:latin typeface="Calibri"/>
                <a:ea typeface="Calibri"/>
                <a:cs typeface="Calibri"/>
                <a:sym typeface="Calibri"/>
              </a:rPr>
              <a:t>Ecosystem</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18" name="Google Shape;618;g2928e35bcaa_0_736"/>
          <p:cNvSpPr txBox="1"/>
          <p:nvPr/>
        </p:nvSpPr>
        <p:spPr>
          <a:xfrm>
            <a:off x="1166882" y="307082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Tiny “building block” of life that makes up plants and animals</a:t>
            </a:r>
            <a:endParaRPr b="0" i="0" sz="1400" u="none" cap="none" strike="noStrike">
              <a:solidFill>
                <a:srgbClr val="43464D"/>
              </a:solidFill>
              <a:latin typeface="Arial"/>
              <a:ea typeface="Arial"/>
              <a:cs typeface="Arial"/>
              <a:sym typeface="Arial"/>
            </a:endParaRPr>
          </a:p>
        </p:txBody>
      </p:sp>
      <p:sp>
        <p:nvSpPr>
          <p:cNvPr id="619" name="Google Shape;619;g2928e35bcaa_0_736"/>
          <p:cNvSpPr txBox="1"/>
          <p:nvPr/>
        </p:nvSpPr>
        <p:spPr>
          <a:xfrm>
            <a:off x="1166882" y="425091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green pigment found in plants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0" name="Google Shape;620;g2928e35bcaa_0_736"/>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 area where living and nonliving things interact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1" name="Google Shape;621;g2928e35bcaa_0_736"/>
          <p:cNvSpPr txBox="1"/>
          <p:nvPr/>
        </p:nvSpPr>
        <p:spPr>
          <a:xfrm>
            <a:off x="1166882" y="52344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type of organism that can reproduce viable offspring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2" name="Google Shape;622;g2928e35bcaa_0_736"/>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23" name="Google Shape;623;g2928e35bcaa_0_736"/>
          <p:cNvSpPr txBox="1"/>
          <p:nvPr/>
        </p:nvSpPr>
        <p:spPr>
          <a:xfrm>
            <a:off x="380508" y="3163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24" name="Google Shape;624;g2928e35bcaa_0_736"/>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25" name="Google Shape;625;g2928e35bcaa_0_736"/>
          <p:cNvSpPr txBox="1"/>
          <p:nvPr/>
        </p:nvSpPr>
        <p:spPr>
          <a:xfrm>
            <a:off x="393330" y="5142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26" name="Google Shape;626;g2928e35bcaa_0_7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7" name="Google Shape;627;g2928e35bcaa_0_7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8" name="Google Shape;628;g2928e35bcaa_0_736"/>
          <p:cNvCxnSpPr>
            <a:stCxn id="629" idx="4"/>
            <a:endCxn id="62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0" name="Google Shape;630;g2928e35bcaa_0_7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1" name="Google Shape;631;g2928e35bcaa_0_7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9" name="Google Shape;629;g2928e35bcaa_0_7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2928e35bcaa_0_871"/>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 </a:t>
            </a:r>
            <a:r>
              <a:rPr b="1" i="0" lang="en-US" sz="3000" u="none" cap="none" strike="noStrike">
                <a:solidFill>
                  <a:schemeClr val="dk1"/>
                </a:solidFill>
                <a:latin typeface="Calibri"/>
                <a:ea typeface="Calibri"/>
                <a:cs typeface="Calibri"/>
                <a:sym typeface="Calibri"/>
              </a:rPr>
              <a:t>Ecosystem</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38" name="Google Shape;638;g2928e35bcaa_0_871"/>
          <p:cNvSpPr txBox="1"/>
          <p:nvPr/>
        </p:nvSpPr>
        <p:spPr>
          <a:xfrm>
            <a:off x="1166882" y="307082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Tiny “building block” of life that makes up plants and animals</a:t>
            </a:r>
            <a:endParaRPr b="0" i="0" sz="1400" u="none" cap="none" strike="noStrike">
              <a:solidFill>
                <a:srgbClr val="43464D"/>
              </a:solidFill>
              <a:latin typeface="Arial"/>
              <a:ea typeface="Arial"/>
              <a:cs typeface="Arial"/>
              <a:sym typeface="Arial"/>
            </a:endParaRPr>
          </a:p>
        </p:txBody>
      </p:sp>
      <p:sp>
        <p:nvSpPr>
          <p:cNvPr id="639" name="Google Shape;639;g2928e35bcaa_0_871"/>
          <p:cNvSpPr txBox="1"/>
          <p:nvPr/>
        </p:nvSpPr>
        <p:spPr>
          <a:xfrm>
            <a:off x="1166882" y="425091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green pigment found in plants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0" name="Google Shape;640;g2928e35bcaa_0_871"/>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 area where living and nonliving things interact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1" name="Google Shape;641;g2928e35bcaa_0_871"/>
          <p:cNvSpPr txBox="1"/>
          <p:nvPr/>
        </p:nvSpPr>
        <p:spPr>
          <a:xfrm>
            <a:off x="1166882" y="52344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type of organism that can reproduce viable offspring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42" name="Google Shape;642;g2928e35bcaa_0_871"/>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3" name="Google Shape;643;g2928e35bcaa_0_871"/>
          <p:cNvSpPr txBox="1"/>
          <p:nvPr/>
        </p:nvSpPr>
        <p:spPr>
          <a:xfrm>
            <a:off x="380508" y="3163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4" name="Google Shape;644;g2928e35bcaa_0_871"/>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5" name="Google Shape;645;g2928e35bcaa_0_871"/>
          <p:cNvSpPr txBox="1"/>
          <p:nvPr/>
        </p:nvSpPr>
        <p:spPr>
          <a:xfrm>
            <a:off x="393330" y="5142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46" name="Google Shape;646;g2928e35bcaa_0_87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7" name="Google Shape;647;g2928e35bcaa_0_87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8" name="Google Shape;648;g2928e35bcaa_0_871"/>
          <p:cNvCxnSpPr>
            <a:stCxn id="649" idx="4"/>
            <a:endCxn id="64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0" name="Google Shape;650;g2928e35bcaa_0_87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1" name="Google Shape;651;g2928e35bcaa_0_87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9" name="Google Shape;649;g2928e35bcaa_0_87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2" name="Google Shape;652;g2928e35bcaa_0_871"/>
          <p:cNvSpPr/>
          <p:nvPr/>
        </p:nvSpPr>
        <p:spPr>
          <a:xfrm>
            <a:off x="304301" y="1927750"/>
            <a:ext cx="7390800" cy="831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9" name="Google Shape;659;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0" name="Google Shape;660;g25e11802ac4_0_2343"/>
          <p:cNvCxnSpPr>
            <a:stCxn id="661" idx="4"/>
            <a:endCxn id="65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2" name="Google Shape;662;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3" name="Google Shape;663;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1" name="Google Shape;661;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4" name="Google Shape;664;g25e11802ac4_0_2343"/>
          <p:cNvSpPr txBox="1"/>
          <p:nvPr/>
        </p:nvSpPr>
        <p:spPr>
          <a:xfrm>
            <a:off x="568249" y="1332625"/>
            <a:ext cx="3962400" cy="8682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An area where living and nonliving things interact</a:t>
            </a:r>
            <a:endParaRPr b="0" i="0" sz="2400" u="none" cap="none" strike="noStrike">
              <a:solidFill>
                <a:srgbClr val="434343"/>
              </a:solidFill>
              <a:latin typeface="Helvetica Neue Light"/>
              <a:ea typeface="Helvetica Neue Light"/>
              <a:cs typeface="Helvetica Neue Light"/>
              <a:sym typeface="Helvetica Neue Light"/>
            </a:endParaRPr>
          </a:p>
        </p:txBody>
      </p:sp>
      <p:pic>
        <p:nvPicPr>
          <p:cNvPr descr="A picture containing map&#10;&#10;Description automatically generated" id="665" name="Google Shape;665;g25e11802ac4_0_2343"/>
          <p:cNvPicPr preferRelativeResize="0"/>
          <p:nvPr/>
        </p:nvPicPr>
        <p:blipFill rotWithShape="1">
          <a:blip r:embed="rId3">
            <a:alphaModFix/>
          </a:blip>
          <a:srcRect b="0" l="0" r="0" t="0"/>
          <a:stretch/>
        </p:blipFill>
        <p:spPr>
          <a:xfrm>
            <a:off x="5117123" y="999618"/>
            <a:ext cx="3528114" cy="2550808"/>
          </a:xfrm>
          <a:prstGeom prst="rect">
            <a:avLst/>
          </a:prstGeom>
          <a:noFill/>
          <a:ln>
            <a:noFill/>
          </a:ln>
        </p:spPr>
      </p:pic>
      <p:sp>
        <p:nvSpPr>
          <p:cNvPr id="666" name="Google Shape;666;g25e11802ac4_0_2343"/>
          <p:cNvSpPr/>
          <p:nvPr/>
        </p:nvSpPr>
        <p:spPr>
          <a:xfrm>
            <a:off x="498763" y="699655"/>
            <a:ext cx="8187900" cy="5805000"/>
          </a:xfrm>
          <a:prstGeom prst="rect">
            <a:avLst/>
          </a:prstGeom>
          <a:no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7" name="Google Shape;667;g25e11802ac4_0_2343"/>
          <p:cNvCxnSpPr/>
          <p:nvPr/>
        </p:nvCxnSpPr>
        <p:spPr>
          <a:xfrm>
            <a:off x="4606850" y="699655"/>
            <a:ext cx="0" cy="1763100"/>
          </a:xfrm>
          <a:prstGeom prst="straightConnector1">
            <a:avLst/>
          </a:prstGeom>
          <a:noFill/>
          <a:ln cap="flat" cmpd="sng" w="25400">
            <a:solidFill>
              <a:srgbClr val="000000"/>
            </a:solidFill>
            <a:prstDash val="solid"/>
            <a:round/>
            <a:headEnd len="sm" w="sm" type="none"/>
            <a:tailEnd len="sm" w="sm" type="none"/>
          </a:ln>
        </p:spPr>
      </p:cxnSp>
      <p:cxnSp>
        <p:nvCxnSpPr>
          <p:cNvPr id="668" name="Google Shape;668;g25e11802ac4_0_2343"/>
          <p:cNvCxnSpPr>
            <a:stCxn id="669" idx="4"/>
            <a:endCxn id="666" idx="2"/>
          </p:cNvCxnSpPr>
          <p:nvPr/>
        </p:nvCxnSpPr>
        <p:spPr>
          <a:xfrm>
            <a:off x="4571972" y="4712044"/>
            <a:ext cx="20700" cy="1792500"/>
          </a:xfrm>
          <a:prstGeom prst="straightConnector1">
            <a:avLst/>
          </a:prstGeom>
          <a:noFill/>
          <a:ln cap="flat" cmpd="sng" w="25400">
            <a:solidFill>
              <a:srgbClr val="000000"/>
            </a:solidFill>
            <a:prstDash val="solid"/>
            <a:round/>
            <a:headEnd len="sm" w="sm" type="none"/>
            <a:tailEnd len="sm" w="sm" type="none"/>
          </a:ln>
        </p:spPr>
      </p:cxnSp>
      <p:cxnSp>
        <p:nvCxnSpPr>
          <p:cNvPr id="670" name="Google Shape;670;g25e11802ac4_0_2343"/>
          <p:cNvCxnSpPr/>
          <p:nvPr/>
        </p:nvCxnSpPr>
        <p:spPr>
          <a:xfrm>
            <a:off x="498763" y="3588457"/>
            <a:ext cx="2389800" cy="0"/>
          </a:xfrm>
          <a:prstGeom prst="straightConnector1">
            <a:avLst/>
          </a:prstGeom>
          <a:noFill/>
          <a:ln cap="flat" cmpd="sng" w="25400">
            <a:solidFill>
              <a:srgbClr val="000000"/>
            </a:solidFill>
            <a:prstDash val="solid"/>
            <a:round/>
            <a:headEnd len="sm" w="sm" type="none"/>
            <a:tailEnd len="sm" w="sm" type="none"/>
          </a:ln>
        </p:spPr>
      </p:cxnSp>
      <p:cxnSp>
        <p:nvCxnSpPr>
          <p:cNvPr id="671" name="Google Shape;671;g25e11802ac4_0_2343"/>
          <p:cNvCxnSpPr/>
          <p:nvPr/>
        </p:nvCxnSpPr>
        <p:spPr>
          <a:xfrm>
            <a:off x="6255327" y="3550427"/>
            <a:ext cx="2431500" cy="0"/>
          </a:xfrm>
          <a:prstGeom prst="straightConnector1">
            <a:avLst/>
          </a:prstGeom>
          <a:noFill/>
          <a:ln cap="flat" cmpd="sng" w="25400">
            <a:solidFill>
              <a:srgbClr val="000000"/>
            </a:solidFill>
            <a:prstDash val="solid"/>
            <a:round/>
            <a:headEnd len="sm" w="sm" type="none"/>
            <a:tailEnd len="sm" w="sm" type="none"/>
          </a:ln>
        </p:spPr>
      </p:cxnSp>
      <p:sp>
        <p:nvSpPr>
          <p:cNvPr id="669" name="Google Shape;669;g25e11802ac4_0_2343"/>
          <p:cNvSpPr/>
          <p:nvPr/>
        </p:nvSpPr>
        <p:spPr>
          <a:xfrm>
            <a:off x="2888672" y="2462644"/>
            <a:ext cx="3366600" cy="2249400"/>
          </a:xfrm>
          <a:prstGeom prst="ellipse">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2" name="Google Shape;672;g25e11802ac4_0_2343"/>
          <p:cNvSpPr txBox="1"/>
          <p:nvPr/>
        </p:nvSpPr>
        <p:spPr>
          <a:xfrm>
            <a:off x="3235678" y="3231640"/>
            <a:ext cx="2831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Poppins"/>
                <a:ea typeface="Poppins"/>
                <a:cs typeface="Poppins"/>
                <a:sym typeface="Poppins"/>
              </a:rPr>
              <a:t>Ecosystem</a:t>
            </a:r>
            <a:endParaRPr b="1" i="0" sz="1400" u="none" cap="none" strike="noStrike">
              <a:solidFill>
                <a:srgbClr val="000000"/>
              </a:solidFill>
              <a:latin typeface="Poppins"/>
              <a:ea typeface="Poppins"/>
              <a:cs typeface="Poppins"/>
              <a:sym typeface="Poppins"/>
            </a:endParaRPr>
          </a:p>
        </p:txBody>
      </p:sp>
      <p:sp>
        <p:nvSpPr>
          <p:cNvPr id="673" name="Google Shape;673;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74" name="Google Shape;674;g25e11802ac4_0_2343"/>
          <p:cNvSpPr txBox="1"/>
          <p:nvPr/>
        </p:nvSpPr>
        <p:spPr>
          <a:xfrm>
            <a:off x="498763" y="61583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75" name="Google Shape;675;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76" name="Google Shape;676;g25e11802ac4_0_2343"/>
          <p:cNvSpPr txBox="1"/>
          <p:nvPr/>
        </p:nvSpPr>
        <p:spPr>
          <a:xfrm>
            <a:off x="4676228" y="61690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ecosystems impact my life?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2928e35bcaa_0_915"/>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an </a:t>
            </a:r>
            <a:r>
              <a:rPr b="1" i="0" lang="en-US" sz="3000" u="none" cap="none" strike="noStrike">
                <a:solidFill>
                  <a:schemeClr val="dk1"/>
                </a:solidFill>
                <a:latin typeface="Calibri"/>
                <a:ea typeface="Calibri"/>
                <a:cs typeface="Calibri"/>
                <a:sym typeface="Calibri"/>
              </a:rPr>
              <a:t>Ecosystem</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83" name="Google Shape;683;g2928e35bcaa_0_915"/>
          <p:cNvSpPr txBox="1"/>
          <p:nvPr/>
        </p:nvSpPr>
        <p:spPr>
          <a:xfrm>
            <a:off x="1166882" y="318168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374151"/>
                </a:solidFill>
                <a:latin typeface="Helvetica Neue Light"/>
                <a:ea typeface="Helvetica Neue Light"/>
                <a:cs typeface="Helvetica Neue Light"/>
                <a:sym typeface="Helvetica Neue Light"/>
              </a:rPr>
              <a:t>A </a:t>
            </a:r>
            <a:r>
              <a:rPr lang="en-US" sz="2400">
                <a:solidFill>
                  <a:srgbClr val="374151"/>
                </a:solidFill>
                <a:latin typeface="Helvetica Neue Light"/>
                <a:ea typeface="Helvetica Neue Light"/>
                <a:cs typeface="Helvetica Neue Light"/>
                <a:sym typeface="Helvetica Neue Light"/>
              </a:rPr>
              <a:t>forest full of plants and animals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4" name="Google Shape;684;g2928e35bcaa_0_915"/>
          <p:cNvSpPr txBox="1"/>
          <p:nvPr/>
        </p:nvSpPr>
        <p:spPr>
          <a:xfrm>
            <a:off x="1166884" y="2101380"/>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Jupiter’s moons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5" name="Google Shape;685;g2928e35bcaa_0_915"/>
          <p:cNvSpPr txBox="1"/>
          <p:nvPr/>
        </p:nvSpPr>
        <p:spPr>
          <a:xfrm>
            <a:off x="1166882" y="53106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shopping mall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6" name="Google Shape;686;g2928e35bcaa_0_915"/>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87" name="Google Shape;687;g2928e35bcaa_0_915"/>
          <p:cNvSpPr txBox="1"/>
          <p:nvPr/>
        </p:nvSpPr>
        <p:spPr>
          <a:xfrm>
            <a:off x="380508" y="3163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88" name="Google Shape;688;g2928e35bcaa_0_915"/>
          <p:cNvSpPr txBox="1"/>
          <p:nvPr/>
        </p:nvSpPr>
        <p:spPr>
          <a:xfrm>
            <a:off x="393330" y="52183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89" name="Google Shape;689;g2928e35bcaa_0_915"/>
          <p:cNvSpPr txBox="1"/>
          <p:nvPr/>
        </p:nvSpPr>
        <p:spPr>
          <a:xfrm>
            <a:off x="1179705" y="426109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Roads and highways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0" name="Google Shape;690;g2928e35bcaa_0_915"/>
          <p:cNvSpPr txBox="1"/>
          <p:nvPr/>
        </p:nvSpPr>
        <p:spPr>
          <a:xfrm>
            <a:off x="393330" y="4178923"/>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91" name="Google Shape;691;g2928e35bcaa_0_91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2" name="Google Shape;692;g2928e35bcaa_0_91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3" name="Google Shape;693;g2928e35bcaa_0_915"/>
          <p:cNvCxnSpPr>
            <a:stCxn id="694" idx="4"/>
            <a:endCxn id="69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5" name="Google Shape;695;g2928e35bcaa_0_91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6" name="Google Shape;696;g2928e35bcaa_0_91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4" name="Google Shape;694;g2928e35bcaa_0_91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g2928e35bcaa_0_1051"/>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Directions: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of an </a:t>
            </a:r>
            <a:r>
              <a:rPr b="1" i="0" lang="en-US" sz="3000" u="none" cap="none" strike="noStrike">
                <a:solidFill>
                  <a:schemeClr val="dk1"/>
                </a:solidFill>
                <a:latin typeface="Calibri"/>
                <a:ea typeface="Calibri"/>
                <a:cs typeface="Calibri"/>
                <a:sym typeface="Calibri"/>
              </a:rPr>
              <a:t>Ecosystem</a:t>
            </a:r>
            <a:r>
              <a:rPr b="0" i="0" lang="en-US" sz="3000" u="none" cap="none" strike="noStrike">
                <a:solidFill>
                  <a:schemeClr val="dk1"/>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03" name="Google Shape;703;g2928e35bcaa_0_1051"/>
          <p:cNvSpPr txBox="1"/>
          <p:nvPr/>
        </p:nvSpPr>
        <p:spPr>
          <a:xfrm>
            <a:off x="1166882" y="318168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374151"/>
                </a:solidFill>
                <a:latin typeface="Helvetica Neue Light"/>
                <a:ea typeface="Helvetica Neue Light"/>
                <a:cs typeface="Helvetica Neue Light"/>
                <a:sym typeface="Helvetica Neue Light"/>
              </a:rPr>
              <a:t>A </a:t>
            </a:r>
            <a:r>
              <a:rPr lang="en-US" sz="2400">
                <a:solidFill>
                  <a:srgbClr val="374151"/>
                </a:solidFill>
                <a:latin typeface="Helvetica Neue Light"/>
                <a:ea typeface="Helvetica Neue Light"/>
                <a:cs typeface="Helvetica Neue Light"/>
                <a:sym typeface="Helvetica Neue Light"/>
              </a:rPr>
              <a:t>forest full of plants and animals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4" name="Google Shape;704;g2928e35bcaa_0_1051"/>
          <p:cNvSpPr txBox="1"/>
          <p:nvPr/>
        </p:nvSpPr>
        <p:spPr>
          <a:xfrm>
            <a:off x="1166884" y="2101380"/>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Jupiter’s moons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5" name="Google Shape;705;g2928e35bcaa_0_1051"/>
          <p:cNvSpPr txBox="1"/>
          <p:nvPr/>
        </p:nvSpPr>
        <p:spPr>
          <a:xfrm>
            <a:off x="1166882" y="53106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shopping mall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6" name="Google Shape;706;g2928e35bcaa_0_1051"/>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07" name="Google Shape;707;g2928e35bcaa_0_1051"/>
          <p:cNvSpPr txBox="1"/>
          <p:nvPr/>
        </p:nvSpPr>
        <p:spPr>
          <a:xfrm>
            <a:off x="380508" y="31630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08" name="Google Shape;708;g2928e35bcaa_0_1051"/>
          <p:cNvSpPr txBox="1"/>
          <p:nvPr/>
        </p:nvSpPr>
        <p:spPr>
          <a:xfrm>
            <a:off x="393330" y="52183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09" name="Google Shape;709;g2928e35bcaa_0_1051"/>
          <p:cNvSpPr txBox="1"/>
          <p:nvPr/>
        </p:nvSpPr>
        <p:spPr>
          <a:xfrm>
            <a:off x="1179705" y="426109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Roads and highways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0" name="Google Shape;710;g2928e35bcaa_0_1051"/>
          <p:cNvSpPr txBox="1"/>
          <p:nvPr/>
        </p:nvSpPr>
        <p:spPr>
          <a:xfrm>
            <a:off x="393330" y="4178923"/>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11" name="Google Shape;711;g2928e35bcaa_0_105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2" name="Google Shape;712;g2928e35bcaa_0_105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3" name="Google Shape;713;g2928e35bcaa_0_1051"/>
          <p:cNvCxnSpPr>
            <a:stCxn id="714" idx="4"/>
            <a:endCxn id="71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15" name="Google Shape;715;g2928e35bcaa_0_105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16" name="Google Shape;716;g2928e35bcaa_0_105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4" name="Google Shape;714;g2928e35bcaa_0_105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17" name="Google Shape;717;g2928e35bcaa_0_1051"/>
          <p:cNvSpPr/>
          <p:nvPr/>
        </p:nvSpPr>
        <p:spPr>
          <a:xfrm>
            <a:off x="176700" y="2980050"/>
            <a:ext cx="55350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4" name="Google Shape;724;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5" name="Google Shape;725;g25e11802ac4_0_2511"/>
          <p:cNvCxnSpPr>
            <a:stCxn id="726" idx="4"/>
            <a:endCxn id="72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7" name="Google Shape;727;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8" name="Google Shape;728;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6" name="Google Shape;726;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9" name="Google Shape;729;g25e11802ac4_0_2511"/>
          <p:cNvSpPr txBox="1"/>
          <p:nvPr/>
        </p:nvSpPr>
        <p:spPr>
          <a:xfrm>
            <a:off x="568249" y="1332625"/>
            <a:ext cx="3962400" cy="8682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An area where living and nonliving things interact</a:t>
            </a:r>
            <a:endParaRPr b="0" i="0" sz="2400" u="none" cap="none" strike="noStrike">
              <a:solidFill>
                <a:srgbClr val="434343"/>
              </a:solidFill>
              <a:latin typeface="Helvetica Neue Light"/>
              <a:ea typeface="Helvetica Neue Light"/>
              <a:cs typeface="Helvetica Neue Light"/>
              <a:sym typeface="Helvetica Neue Light"/>
            </a:endParaRPr>
          </a:p>
        </p:txBody>
      </p:sp>
      <p:pic>
        <p:nvPicPr>
          <p:cNvPr descr="A picture containing map&#10;&#10;Description automatically generated" id="730" name="Google Shape;730;g25e11802ac4_0_2511"/>
          <p:cNvPicPr preferRelativeResize="0"/>
          <p:nvPr/>
        </p:nvPicPr>
        <p:blipFill rotWithShape="1">
          <a:blip r:embed="rId3">
            <a:alphaModFix/>
          </a:blip>
          <a:srcRect b="0" l="0" r="0" t="0"/>
          <a:stretch/>
        </p:blipFill>
        <p:spPr>
          <a:xfrm>
            <a:off x="5117123" y="999618"/>
            <a:ext cx="3528114" cy="2550808"/>
          </a:xfrm>
          <a:prstGeom prst="rect">
            <a:avLst/>
          </a:prstGeom>
          <a:noFill/>
          <a:ln>
            <a:noFill/>
          </a:ln>
        </p:spPr>
      </p:pic>
      <p:sp>
        <p:nvSpPr>
          <p:cNvPr id="731" name="Google Shape;731;g25e11802ac4_0_2511"/>
          <p:cNvSpPr/>
          <p:nvPr/>
        </p:nvSpPr>
        <p:spPr>
          <a:xfrm>
            <a:off x="498763" y="699655"/>
            <a:ext cx="8187900" cy="5805000"/>
          </a:xfrm>
          <a:prstGeom prst="rect">
            <a:avLst/>
          </a:prstGeom>
          <a:no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2" name="Google Shape;732;g25e11802ac4_0_2511"/>
          <p:cNvCxnSpPr/>
          <p:nvPr/>
        </p:nvCxnSpPr>
        <p:spPr>
          <a:xfrm>
            <a:off x="4606850" y="699655"/>
            <a:ext cx="0" cy="1763100"/>
          </a:xfrm>
          <a:prstGeom prst="straightConnector1">
            <a:avLst/>
          </a:prstGeom>
          <a:noFill/>
          <a:ln cap="flat" cmpd="sng" w="25400">
            <a:solidFill>
              <a:srgbClr val="000000"/>
            </a:solidFill>
            <a:prstDash val="solid"/>
            <a:round/>
            <a:headEnd len="sm" w="sm" type="none"/>
            <a:tailEnd len="sm" w="sm" type="none"/>
          </a:ln>
        </p:spPr>
      </p:cxnSp>
      <p:cxnSp>
        <p:nvCxnSpPr>
          <p:cNvPr id="733" name="Google Shape;733;g25e11802ac4_0_2511"/>
          <p:cNvCxnSpPr>
            <a:stCxn id="734" idx="4"/>
            <a:endCxn id="731" idx="2"/>
          </p:cNvCxnSpPr>
          <p:nvPr/>
        </p:nvCxnSpPr>
        <p:spPr>
          <a:xfrm>
            <a:off x="4571972" y="4712044"/>
            <a:ext cx="20700" cy="1792500"/>
          </a:xfrm>
          <a:prstGeom prst="straightConnector1">
            <a:avLst/>
          </a:prstGeom>
          <a:noFill/>
          <a:ln cap="flat" cmpd="sng" w="25400">
            <a:solidFill>
              <a:srgbClr val="000000"/>
            </a:solidFill>
            <a:prstDash val="solid"/>
            <a:round/>
            <a:headEnd len="sm" w="sm" type="none"/>
            <a:tailEnd len="sm" w="sm" type="none"/>
          </a:ln>
        </p:spPr>
      </p:cxnSp>
      <p:cxnSp>
        <p:nvCxnSpPr>
          <p:cNvPr id="735" name="Google Shape;735;g25e11802ac4_0_2511"/>
          <p:cNvCxnSpPr/>
          <p:nvPr/>
        </p:nvCxnSpPr>
        <p:spPr>
          <a:xfrm>
            <a:off x="498763" y="3588457"/>
            <a:ext cx="2389800" cy="0"/>
          </a:xfrm>
          <a:prstGeom prst="straightConnector1">
            <a:avLst/>
          </a:prstGeom>
          <a:noFill/>
          <a:ln cap="flat" cmpd="sng" w="25400">
            <a:solidFill>
              <a:srgbClr val="000000"/>
            </a:solidFill>
            <a:prstDash val="solid"/>
            <a:round/>
            <a:headEnd len="sm" w="sm" type="none"/>
            <a:tailEnd len="sm" w="sm" type="none"/>
          </a:ln>
        </p:spPr>
      </p:cxnSp>
      <p:cxnSp>
        <p:nvCxnSpPr>
          <p:cNvPr id="736" name="Google Shape;736;g25e11802ac4_0_2511"/>
          <p:cNvCxnSpPr/>
          <p:nvPr/>
        </p:nvCxnSpPr>
        <p:spPr>
          <a:xfrm>
            <a:off x="6255327" y="3550427"/>
            <a:ext cx="2431500" cy="0"/>
          </a:xfrm>
          <a:prstGeom prst="straightConnector1">
            <a:avLst/>
          </a:prstGeom>
          <a:noFill/>
          <a:ln cap="flat" cmpd="sng" w="25400">
            <a:solidFill>
              <a:srgbClr val="000000"/>
            </a:solidFill>
            <a:prstDash val="solid"/>
            <a:round/>
            <a:headEnd len="sm" w="sm" type="none"/>
            <a:tailEnd len="sm" w="sm" type="none"/>
          </a:ln>
        </p:spPr>
      </p:cxnSp>
      <p:sp>
        <p:nvSpPr>
          <p:cNvPr id="734" name="Google Shape;734;g25e11802ac4_0_2511"/>
          <p:cNvSpPr/>
          <p:nvPr/>
        </p:nvSpPr>
        <p:spPr>
          <a:xfrm>
            <a:off x="2888672" y="2462644"/>
            <a:ext cx="3366600" cy="2249400"/>
          </a:xfrm>
          <a:prstGeom prst="ellipse">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7" name="Google Shape;737;g25e11802ac4_0_2511"/>
          <p:cNvSpPr txBox="1"/>
          <p:nvPr/>
        </p:nvSpPr>
        <p:spPr>
          <a:xfrm>
            <a:off x="3235678" y="3231640"/>
            <a:ext cx="2831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Poppins"/>
                <a:ea typeface="Poppins"/>
                <a:cs typeface="Poppins"/>
                <a:sym typeface="Poppins"/>
              </a:rPr>
              <a:t>Ecosystem</a:t>
            </a:r>
            <a:endParaRPr b="1" i="0" sz="1400" u="none" cap="none" strike="noStrike">
              <a:solidFill>
                <a:srgbClr val="000000"/>
              </a:solidFill>
              <a:latin typeface="Poppins"/>
              <a:ea typeface="Poppins"/>
              <a:cs typeface="Poppins"/>
              <a:sym typeface="Poppins"/>
            </a:endParaRPr>
          </a:p>
        </p:txBody>
      </p:sp>
      <p:sp>
        <p:nvSpPr>
          <p:cNvPr id="738" name="Google Shape;738;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39" name="Google Shape;739;g25e11802ac4_0_2511"/>
          <p:cNvSpPr txBox="1"/>
          <p:nvPr/>
        </p:nvSpPr>
        <p:spPr>
          <a:xfrm>
            <a:off x="498763" y="61583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40" name="Google Shape;740;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41" name="Google Shape;741;g25e11802ac4_0_2511"/>
          <p:cNvSpPr txBox="1"/>
          <p:nvPr/>
        </p:nvSpPr>
        <p:spPr>
          <a:xfrm>
            <a:off x="4676228" y="61690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ecosystems impact my life?</a:t>
            </a:r>
            <a:endParaRPr b="0" i="0" sz="1400" u="none" cap="none" strike="noStrike">
              <a:solidFill>
                <a:srgbClr val="000000"/>
              </a:solidFill>
              <a:latin typeface="Arial"/>
              <a:ea typeface="Arial"/>
              <a:cs typeface="Arial"/>
              <a:sym typeface="Arial"/>
            </a:endParaRPr>
          </a:p>
        </p:txBody>
      </p:sp>
      <p:sp>
        <p:nvSpPr>
          <p:cNvPr id="742" name="Google Shape;742;g25e11802ac4_0_2511"/>
          <p:cNvSpPr txBox="1"/>
          <p:nvPr/>
        </p:nvSpPr>
        <p:spPr>
          <a:xfrm>
            <a:off x="641304" y="5019700"/>
            <a:ext cx="38163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374151"/>
                </a:solidFill>
                <a:latin typeface="Helvetica Neue Light"/>
                <a:ea typeface="Helvetica Neue Light"/>
                <a:cs typeface="Helvetica Neue Light"/>
                <a:sym typeface="Helvetica Neue Light"/>
              </a:rPr>
              <a:t>A </a:t>
            </a:r>
            <a:r>
              <a:rPr lang="en-US" sz="2400">
                <a:solidFill>
                  <a:srgbClr val="374151"/>
                </a:solidFill>
                <a:latin typeface="Helvetica Neue Light"/>
                <a:ea typeface="Helvetica Neue Light"/>
                <a:cs typeface="Helvetica Neue Light"/>
                <a:sym typeface="Helvetica Neue Light"/>
              </a:rPr>
              <a:t>forest full of plants and animals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9" name="Google Shape;749;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50" name="Google Shape;750;g25e11802ac4_0_2536"/>
          <p:cNvCxnSpPr>
            <a:stCxn id="751" idx="4"/>
            <a:endCxn id="74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2" name="Google Shape;752;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3" name="Google Shape;753;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51" name="Google Shape;751;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4" name="Google Shape;754;g25e11802ac4_0_2536"/>
          <p:cNvSpPr txBox="1"/>
          <p:nvPr/>
        </p:nvSpPr>
        <p:spPr>
          <a:xfrm>
            <a:off x="626731" y="3557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a:t>
            </a:r>
            <a:r>
              <a:rPr i="1" lang="en-US" sz="2900">
                <a:latin typeface="Calibri"/>
                <a:ea typeface="Calibri"/>
                <a:cs typeface="Calibri"/>
                <a:sym typeface="Calibri"/>
              </a:rPr>
              <a:t> ecosystems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55" name="Google Shape;755;g25e11802ac4_0_2536"/>
          <p:cNvSpPr txBox="1"/>
          <p:nvPr/>
        </p:nvSpPr>
        <p:spPr>
          <a:xfrm>
            <a:off x="1073532" y="42750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Ecosystems explain the motions of the Earth in our solar system. </a:t>
            </a:r>
            <a:endParaRPr b="0" i="0" sz="2200" u="none" cap="none" strike="noStrike">
              <a:solidFill>
                <a:srgbClr val="434343"/>
              </a:solidFill>
              <a:latin typeface="Arial"/>
              <a:ea typeface="Arial"/>
              <a:cs typeface="Arial"/>
              <a:sym typeface="Arial"/>
            </a:endParaRPr>
          </a:p>
        </p:txBody>
      </p:sp>
      <p:sp>
        <p:nvSpPr>
          <p:cNvPr id="756" name="Google Shape;756;g25e11802ac4_0_2536"/>
          <p:cNvSpPr txBox="1"/>
          <p:nvPr/>
        </p:nvSpPr>
        <p:spPr>
          <a:xfrm>
            <a:off x="1073532" y="2842120"/>
            <a:ext cx="7874100" cy="76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200">
                <a:solidFill>
                  <a:srgbClr val="374151"/>
                </a:solidFill>
                <a:latin typeface="Helvetica Neue Light"/>
                <a:ea typeface="Helvetica Neue Light"/>
                <a:cs typeface="Helvetica Neue Light"/>
                <a:sym typeface="Helvetica Neue Light"/>
              </a:rPr>
              <a:t>Ecosystems</a:t>
            </a:r>
            <a:r>
              <a:rPr lang="en-US" sz="2200">
                <a:solidFill>
                  <a:srgbClr val="374151"/>
                </a:solidFill>
                <a:latin typeface="Helvetica Neue Light"/>
                <a:ea typeface="Helvetica Neue Light"/>
                <a:cs typeface="Helvetica Neue Light"/>
                <a:sym typeface="Helvetica Neue Light"/>
              </a:rPr>
              <a:t> give me fresh air and food to eat which are two things I need to live.</a:t>
            </a:r>
            <a:endParaRPr b="0" i="0" sz="2000" u="none" cap="none" strike="noStrike">
              <a:solidFill>
                <a:srgbClr val="000000"/>
              </a:solidFill>
              <a:latin typeface="Helvetica Neue Light"/>
              <a:ea typeface="Helvetica Neue Light"/>
              <a:cs typeface="Helvetica Neue Light"/>
              <a:sym typeface="Helvetica Neue Light"/>
            </a:endParaRPr>
          </a:p>
        </p:txBody>
      </p:sp>
      <p:sp>
        <p:nvSpPr>
          <p:cNvPr id="757" name="Google Shape;757;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8" name="Google Shape;758;g25e11802ac4_0_2536"/>
          <p:cNvSpPr txBox="1"/>
          <p:nvPr/>
        </p:nvSpPr>
        <p:spPr>
          <a:xfrm>
            <a:off x="1073532" y="18636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Ecosystems help the cells in my body move around.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59" name="Google Shape;759;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60" name="Google Shape;760;g25e11802ac4_0_253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61" name="Google Shape;761;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62" name="Google Shape;762;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63" name="Google Shape;763;g25e11802ac4_0_2536"/>
          <p:cNvSpPr txBox="1"/>
          <p:nvPr/>
        </p:nvSpPr>
        <p:spPr>
          <a:xfrm>
            <a:off x="1073532" y="55848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Ecosystems explain how the seasons work together.</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928e35bcaa_0_131"/>
          <p:cNvSpPr txBox="1"/>
          <p:nvPr/>
        </p:nvSpPr>
        <p:spPr>
          <a:xfrm>
            <a:off x="849542" y="424771"/>
            <a:ext cx="74673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000"/>
              <a:buFont typeface="Arial"/>
              <a:buNone/>
            </a:pPr>
            <a:r>
              <a:rPr b="1" i="0" lang="en-US" sz="3000" u="sng" cap="none" strike="noStrike">
                <a:solidFill>
                  <a:srgbClr val="0C0C0C"/>
                </a:solidFill>
                <a:latin typeface="Calibri"/>
                <a:ea typeface="Calibri"/>
                <a:cs typeface="Calibri"/>
                <a:sym typeface="Calibri"/>
              </a:rPr>
              <a:t>Environment</a:t>
            </a:r>
            <a:r>
              <a:rPr b="1" i="0" lang="en-US" sz="3000" u="none" cap="none" strike="noStrike">
                <a:solidFill>
                  <a:srgbClr val="0C0C0C"/>
                </a:solidFill>
                <a:latin typeface="Calibri"/>
                <a:ea typeface="Calibri"/>
                <a:cs typeface="Calibri"/>
                <a:sym typeface="Calibri"/>
              </a:rPr>
              <a:t>: </a:t>
            </a:r>
            <a:r>
              <a:rPr b="0" i="0" lang="en-US" sz="3000" u="none" cap="none" strike="noStrike">
                <a:solidFill>
                  <a:srgbClr val="0C0C0C"/>
                </a:solidFill>
                <a:latin typeface="Calibri"/>
                <a:ea typeface="Calibri"/>
                <a:cs typeface="Calibri"/>
                <a:sym typeface="Calibri"/>
              </a:rPr>
              <a:t>the surroundings of a person, animal, plant or thing</a:t>
            </a:r>
            <a:endParaRPr b="1" i="0" sz="3000" u="none" cap="none" strike="noStrike">
              <a:solidFill>
                <a:schemeClr val="dk1"/>
              </a:solidFill>
              <a:latin typeface="Calibri"/>
              <a:ea typeface="Calibri"/>
              <a:cs typeface="Calibri"/>
              <a:sym typeface="Calibri"/>
            </a:endParaRPr>
          </a:p>
        </p:txBody>
      </p:sp>
      <p:sp>
        <p:nvSpPr>
          <p:cNvPr descr="Rewind" id="157" name="Google Shape;157;g2928e35bcaa_0_13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nvironment and climate change | European Institute for Gender Equalit" id="158" name="Google Shape;158;g2928e35bcaa_0_131"/>
          <p:cNvPicPr preferRelativeResize="0"/>
          <p:nvPr/>
        </p:nvPicPr>
        <p:blipFill rotWithShape="1">
          <a:blip r:embed="rId4">
            <a:alphaModFix/>
          </a:blip>
          <a:srcRect b="0" l="0" r="0" t="0"/>
          <a:stretch/>
        </p:blipFill>
        <p:spPr>
          <a:xfrm>
            <a:off x="1390466" y="1714657"/>
            <a:ext cx="6697708" cy="472560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g2928e35bcaa_0_122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0" name="Google Shape;770;g2928e35bcaa_0_122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1" name="Google Shape;771;g2928e35bcaa_0_1227"/>
          <p:cNvCxnSpPr>
            <a:stCxn id="772" idx="4"/>
            <a:endCxn id="76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3" name="Google Shape;773;g2928e35bcaa_0_122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4" name="Google Shape;774;g2928e35bcaa_0_122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2" name="Google Shape;772;g2928e35bcaa_0_122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5" name="Google Shape;775;g2928e35bcaa_0_1227"/>
          <p:cNvSpPr txBox="1"/>
          <p:nvPr/>
        </p:nvSpPr>
        <p:spPr>
          <a:xfrm>
            <a:off x="626731" y="3557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a:t>
            </a:r>
            <a:r>
              <a:rPr i="1" lang="en-US" sz="2900">
                <a:latin typeface="Calibri"/>
                <a:ea typeface="Calibri"/>
                <a:cs typeface="Calibri"/>
                <a:sym typeface="Calibri"/>
              </a:rPr>
              <a:t> ecosystems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76" name="Google Shape;776;g2928e35bcaa_0_1227"/>
          <p:cNvSpPr txBox="1"/>
          <p:nvPr/>
        </p:nvSpPr>
        <p:spPr>
          <a:xfrm>
            <a:off x="1073532" y="42750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Ecosystems explain the motions of the Earth in our solar system. </a:t>
            </a:r>
            <a:endParaRPr b="0" i="0" sz="2200" u="none" cap="none" strike="noStrike">
              <a:solidFill>
                <a:srgbClr val="434343"/>
              </a:solidFill>
              <a:latin typeface="Arial"/>
              <a:ea typeface="Arial"/>
              <a:cs typeface="Arial"/>
              <a:sym typeface="Arial"/>
            </a:endParaRPr>
          </a:p>
        </p:txBody>
      </p:sp>
      <p:sp>
        <p:nvSpPr>
          <p:cNvPr id="777" name="Google Shape;777;g2928e35bcaa_0_1227"/>
          <p:cNvSpPr txBox="1"/>
          <p:nvPr/>
        </p:nvSpPr>
        <p:spPr>
          <a:xfrm>
            <a:off x="1073532" y="2842120"/>
            <a:ext cx="7874100" cy="76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200">
                <a:solidFill>
                  <a:srgbClr val="374151"/>
                </a:solidFill>
                <a:latin typeface="Helvetica Neue Light"/>
                <a:ea typeface="Helvetica Neue Light"/>
                <a:cs typeface="Helvetica Neue Light"/>
                <a:sym typeface="Helvetica Neue Light"/>
              </a:rPr>
              <a:t>Ecosystems give me fresh air and food to eat which are two things I need to live.</a:t>
            </a:r>
            <a:endParaRPr b="0" i="0" sz="2000" u="none" cap="none" strike="noStrike">
              <a:solidFill>
                <a:srgbClr val="000000"/>
              </a:solidFill>
              <a:latin typeface="Helvetica Neue Light"/>
              <a:ea typeface="Helvetica Neue Light"/>
              <a:cs typeface="Helvetica Neue Light"/>
              <a:sym typeface="Helvetica Neue Light"/>
            </a:endParaRPr>
          </a:p>
        </p:txBody>
      </p:sp>
      <p:sp>
        <p:nvSpPr>
          <p:cNvPr id="778" name="Google Shape;778;g2928e35bcaa_0_1227"/>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9" name="Google Shape;779;g2928e35bcaa_0_1227"/>
          <p:cNvSpPr txBox="1"/>
          <p:nvPr/>
        </p:nvSpPr>
        <p:spPr>
          <a:xfrm>
            <a:off x="1073532" y="18636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Ecosystems help the cells in my body move around.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80" name="Google Shape;780;g2928e35bcaa_0_1227"/>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81" name="Google Shape;781;g2928e35bcaa_0_122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82" name="Google Shape;782;g2928e35bcaa_0_1227"/>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83" name="Google Shape;783;g2928e35bcaa_0_1227"/>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84" name="Google Shape;784;g2928e35bcaa_0_1227"/>
          <p:cNvSpPr txBox="1"/>
          <p:nvPr/>
        </p:nvSpPr>
        <p:spPr>
          <a:xfrm>
            <a:off x="1073532" y="55848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Ecosystems explain how the seasons work together.</a:t>
            </a:r>
            <a:endParaRPr b="0" i="0" sz="2200" u="none" cap="none" strike="noStrike">
              <a:solidFill>
                <a:srgbClr val="434343"/>
              </a:solidFill>
              <a:latin typeface="Arial"/>
              <a:ea typeface="Arial"/>
              <a:cs typeface="Arial"/>
              <a:sym typeface="Arial"/>
            </a:endParaRPr>
          </a:p>
        </p:txBody>
      </p:sp>
      <p:sp>
        <p:nvSpPr>
          <p:cNvPr id="785" name="Google Shape;785;g2928e35bcaa_0_1227"/>
          <p:cNvSpPr/>
          <p:nvPr/>
        </p:nvSpPr>
        <p:spPr>
          <a:xfrm>
            <a:off x="176700" y="2751450"/>
            <a:ext cx="87906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2" name="Google Shape;792;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3" name="Google Shape;793;g25e11802ac4_0_2649"/>
          <p:cNvCxnSpPr>
            <a:stCxn id="794" idx="4"/>
            <a:endCxn id="79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5" name="Google Shape;795;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6" name="Google Shape;796;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4" name="Google Shape;794;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97" name="Google Shape;797;g25e11802ac4_0_2649"/>
          <p:cNvSpPr txBox="1"/>
          <p:nvPr/>
        </p:nvSpPr>
        <p:spPr>
          <a:xfrm>
            <a:off x="568249" y="1332625"/>
            <a:ext cx="3962400" cy="8682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An area where living and nonliving things interact</a:t>
            </a:r>
            <a:endParaRPr b="0" i="0" sz="2400" u="none" cap="none" strike="noStrike">
              <a:solidFill>
                <a:srgbClr val="434343"/>
              </a:solidFill>
              <a:latin typeface="Helvetica Neue Light"/>
              <a:ea typeface="Helvetica Neue Light"/>
              <a:cs typeface="Helvetica Neue Light"/>
              <a:sym typeface="Helvetica Neue Light"/>
            </a:endParaRPr>
          </a:p>
        </p:txBody>
      </p:sp>
      <p:pic>
        <p:nvPicPr>
          <p:cNvPr descr="A picture containing map&#10;&#10;Description automatically generated" id="798" name="Google Shape;798;g25e11802ac4_0_2649"/>
          <p:cNvPicPr preferRelativeResize="0"/>
          <p:nvPr/>
        </p:nvPicPr>
        <p:blipFill rotWithShape="1">
          <a:blip r:embed="rId3">
            <a:alphaModFix/>
          </a:blip>
          <a:srcRect b="0" l="0" r="0" t="0"/>
          <a:stretch/>
        </p:blipFill>
        <p:spPr>
          <a:xfrm>
            <a:off x="5117123" y="999618"/>
            <a:ext cx="3528114" cy="2550808"/>
          </a:xfrm>
          <a:prstGeom prst="rect">
            <a:avLst/>
          </a:prstGeom>
          <a:noFill/>
          <a:ln>
            <a:noFill/>
          </a:ln>
        </p:spPr>
      </p:pic>
      <p:sp>
        <p:nvSpPr>
          <p:cNvPr id="799" name="Google Shape;799;g25e11802ac4_0_2649"/>
          <p:cNvSpPr/>
          <p:nvPr/>
        </p:nvSpPr>
        <p:spPr>
          <a:xfrm>
            <a:off x="498763" y="699655"/>
            <a:ext cx="8187900" cy="5805000"/>
          </a:xfrm>
          <a:prstGeom prst="rect">
            <a:avLst/>
          </a:prstGeom>
          <a:no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00" name="Google Shape;800;g25e11802ac4_0_2649"/>
          <p:cNvCxnSpPr/>
          <p:nvPr/>
        </p:nvCxnSpPr>
        <p:spPr>
          <a:xfrm>
            <a:off x="4606850" y="699655"/>
            <a:ext cx="0" cy="1763100"/>
          </a:xfrm>
          <a:prstGeom prst="straightConnector1">
            <a:avLst/>
          </a:prstGeom>
          <a:noFill/>
          <a:ln cap="flat" cmpd="sng" w="25400">
            <a:solidFill>
              <a:srgbClr val="000000"/>
            </a:solidFill>
            <a:prstDash val="solid"/>
            <a:round/>
            <a:headEnd len="sm" w="sm" type="none"/>
            <a:tailEnd len="sm" w="sm" type="none"/>
          </a:ln>
        </p:spPr>
      </p:cxnSp>
      <p:cxnSp>
        <p:nvCxnSpPr>
          <p:cNvPr id="801" name="Google Shape;801;g25e11802ac4_0_2649"/>
          <p:cNvCxnSpPr>
            <a:stCxn id="802" idx="4"/>
            <a:endCxn id="799" idx="2"/>
          </p:cNvCxnSpPr>
          <p:nvPr/>
        </p:nvCxnSpPr>
        <p:spPr>
          <a:xfrm>
            <a:off x="4571972" y="4712044"/>
            <a:ext cx="20700" cy="1792500"/>
          </a:xfrm>
          <a:prstGeom prst="straightConnector1">
            <a:avLst/>
          </a:prstGeom>
          <a:noFill/>
          <a:ln cap="flat" cmpd="sng" w="25400">
            <a:solidFill>
              <a:srgbClr val="000000"/>
            </a:solidFill>
            <a:prstDash val="solid"/>
            <a:round/>
            <a:headEnd len="sm" w="sm" type="none"/>
            <a:tailEnd len="sm" w="sm" type="none"/>
          </a:ln>
        </p:spPr>
      </p:cxnSp>
      <p:cxnSp>
        <p:nvCxnSpPr>
          <p:cNvPr id="803" name="Google Shape;803;g25e11802ac4_0_2649"/>
          <p:cNvCxnSpPr/>
          <p:nvPr/>
        </p:nvCxnSpPr>
        <p:spPr>
          <a:xfrm>
            <a:off x="498763" y="3588457"/>
            <a:ext cx="2389800" cy="0"/>
          </a:xfrm>
          <a:prstGeom prst="straightConnector1">
            <a:avLst/>
          </a:prstGeom>
          <a:noFill/>
          <a:ln cap="flat" cmpd="sng" w="25400">
            <a:solidFill>
              <a:srgbClr val="000000"/>
            </a:solidFill>
            <a:prstDash val="solid"/>
            <a:round/>
            <a:headEnd len="sm" w="sm" type="none"/>
            <a:tailEnd len="sm" w="sm" type="none"/>
          </a:ln>
        </p:spPr>
      </p:cxnSp>
      <p:cxnSp>
        <p:nvCxnSpPr>
          <p:cNvPr id="804" name="Google Shape;804;g25e11802ac4_0_2649"/>
          <p:cNvCxnSpPr/>
          <p:nvPr/>
        </p:nvCxnSpPr>
        <p:spPr>
          <a:xfrm>
            <a:off x="6255327" y="3550427"/>
            <a:ext cx="2431500" cy="0"/>
          </a:xfrm>
          <a:prstGeom prst="straightConnector1">
            <a:avLst/>
          </a:prstGeom>
          <a:noFill/>
          <a:ln cap="flat" cmpd="sng" w="25400">
            <a:solidFill>
              <a:srgbClr val="000000"/>
            </a:solidFill>
            <a:prstDash val="solid"/>
            <a:round/>
            <a:headEnd len="sm" w="sm" type="none"/>
            <a:tailEnd len="sm" w="sm" type="none"/>
          </a:ln>
        </p:spPr>
      </p:cxnSp>
      <p:sp>
        <p:nvSpPr>
          <p:cNvPr id="802" name="Google Shape;802;g25e11802ac4_0_2649"/>
          <p:cNvSpPr/>
          <p:nvPr/>
        </p:nvSpPr>
        <p:spPr>
          <a:xfrm>
            <a:off x="2888672" y="2462644"/>
            <a:ext cx="3366600" cy="2249400"/>
          </a:xfrm>
          <a:prstGeom prst="ellipse">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05" name="Google Shape;805;g25e11802ac4_0_2649"/>
          <p:cNvSpPr txBox="1"/>
          <p:nvPr/>
        </p:nvSpPr>
        <p:spPr>
          <a:xfrm>
            <a:off x="3235678" y="3231640"/>
            <a:ext cx="2831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Poppins"/>
                <a:ea typeface="Poppins"/>
                <a:cs typeface="Poppins"/>
                <a:sym typeface="Poppins"/>
              </a:rPr>
              <a:t>Ecosystem</a:t>
            </a:r>
            <a:endParaRPr b="1" i="0" sz="1400" u="none" cap="none" strike="noStrike">
              <a:solidFill>
                <a:srgbClr val="000000"/>
              </a:solidFill>
              <a:latin typeface="Poppins"/>
              <a:ea typeface="Poppins"/>
              <a:cs typeface="Poppins"/>
              <a:sym typeface="Poppins"/>
            </a:endParaRPr>
          </a:p>
        </p:txBody>
      </p:sp>
      <p:sp>
        <p:nvSpPr>
          <p:cNvPr id="806" name="Google Shape;806;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07" name="Google Shape;807;g25e11802ac4_0_2649"/>
          <p:cNvSpPr txBox="1"/>
          <p:nvPr/>
        </p:nvSpPr>
        <p:spPr>
          <a:xfrm>
            <a:off x="498763" y="61583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08" name="Google Shape;808;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09" name="Google Shape;809;g25e11802ac4_0_2649"/>
          <p:cNvSpPr txBox="1"/>
          <p:nvPr/>
        </p:nvSpPr>
        <p:spPr>
          <a:xfrm>
            <a:off x="4676228" y="6169090"/>
            <a:ext cx="40383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ecosystems impact my life?</a:t>
            </a:r>
            <a:endParaRPr b="0" i="0" sz="1400" u="none" cap="none" strike="noStrike">
              <a:solidFill>
                <a:srgbClr val="000000"/>
              </a:solidFill>
              <a:latin typeface="Arial"/>
              <a:ea typeface="Arial"/>
              <a:cs typeface="Arial"/>
              <a:sym typeface="Arial"/>
            </a:endParaRPr>
          </a:p>
        </p:txBody>
      </p:sp>
      <p:sp>
        <p:nvSpPr>
          <p:cNvPr id="810" name="Google Shape;810;g25e11802ac4_0_2649"/>
          <p:cNvSpPr txBox="1"/>
          <p:nvPr/>
        </p:nvSpPr>
        <p:spPr>
          <a:xfrm>
            <a:off x="641304" y="5019700"/>
            <a:ext cx="38163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374151"/>
                </a:solidFill>
                <a:latin typeface="Helvetica Neue Light"/>
                <a:ea typeface="Helvetica Neue Light"/>
                <a:cs typeface="Helvetica Neue Light"/>
                <a:sym typeface="Helvetica Neue Light"/>
              </a:rPr>
              <a:t>A </a:t>
            </a:r>
            <a:r>
              <a:rPr lang="en-US" sz="2400">
                <a:solidFill>
                  <a:srgbClr val="374151"/>
                </a:solidFill>
                <a:latin typeface="Helvetica Neue Light"/>
                <a:ea typeface="Helvetica Neue Light"/>
                <a:cs typeface="Helvetica Neue Light"/>
                <a:sym typeface="Helvetica Neue Light"/>
              </a:rPr>
              <a:t>forest full of plants and animals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11" name="Google Shape;811;g25e11802ac4_0_2649"/>
          <p:cNvSpPr txBox="1"/>
          <p:nvPr/>
        </p:nvSpPr>
        <p:spPr>
          <a:xfrm>
            <a:off x="4683054" y="4794950"/>
            <a:ext cx="3888000" cy="1108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200">
                <a:solidFill>
                  <a:srgbClr val="374151"/>
                </a:solidFill>
                <a:latin typeface="Helvetica Neue Light"/>
                <a:ea typeface="Helvetica Neue Light"/>
                <a:cs typeface="Helvetica Neue Light"/>
                <a:sym typeface="Helvetica Neue Light"/>
              </a:rPr>
              <a:t>Ecosystems give me fresh air and food to eat which are two things I need to live.</a:t>
            </a:r>
            <a:endParaRPr b="0" i="0" sz="20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18" name="Google Shape;818;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g2928e35bcaa_0_1263"/>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Ecosystem</a:t>
            </a:r>
            <a:r>
              <a:rPr b="1" lang="en-US">
                <a:solidFill>
                  <a:schemeClr val="dk1"/>
                </a:solidFill>
              </a:rPr>
              <a:t>: </a:t>
            </a:r>
            <a:r>
              <a:rPr lang="en-US">
                <a:solidFill>
                  <a:schemeClr val="dk1"/>
                </a:solidFill>
              </a:rPr>
              <a:t>an area where living and nonliving things interact</a:t>
            </a:r>
            <a:endParaRPr/>
          </a:p>
        </p:txBody>
      </p:sp>
      <p:pic>
        <p:nvPicPr>
          <p:cNvPr id="825" name="Google Shape;825;g2928e35bcaa_0_1263"/>
          <p:cNvPicPr preferRelativeResize="0"/>
          <p:nvPr/>
        </p:nvPicPr>
        <p:blipFill>
          <a:blip r:embed="rId3">
            <a:alphaModFix/>
          </a:blip>
          <a:stretch>
            <a:fillRect/>
          </a:stretch>
        </p:blipFill>
        <p:spPr>
          <a:xfrm>
            <a:off x="1505550" y="2318427"/>
            <a:ext cx="5897500" cy="3314375"/>
          </a:xfrm>
          <a:prstGeom prst="rect">
            <a:avLst/>
          </a:prstGeom>
          <a:noFill/>
          <a:ln>
            <a:noFill/>
          </a:ln>
        </p:spPr>
      </p:pic>
      <p:sp>
        <p:nvSpPr>
          <p:cNvPr descr="Rewind" id="826" name="Google Shape;826;g2928e35bcaa_0_1263"/>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descr="Lightbulb and gear" id="832" name="Google Shape;832;g28c7b7e697c_0_286"/>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g28c7b7e697c_0_286"/>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Big Question: </a:t>
            </a:r>
            <a:r>
              <a:rPr b="0" i="0" lang="en-US" sz="3000" u="none" cap="none" strike="noStrike">
                <a:solidFill>
                  <a:srgbClr val="000000"/>
                </a:solidFill>
                <a:latin typeface="Calibri"/>
                <a:ea typeface="Calibri"/>
                <a:cs typeface="Calibri"/>
                <a:sym typeface="Calibri"/>
              </a:rPr>
              <a:t>Why is it important to understand the living and nonliving things around us?  </a:t>
            </a:r>
            <a:endParaRPr b="0" i="0" sz="1400" u="none" cap="none" strike="noStrike">
              <a:solidFill>
                <a:srgbClr val="000000"/>
              </a:solidFill>
              <a:latin typeface="Arial"/>
              <a:ea typeface="Arial"/>
              <a:cs typeface="Arial"/>
              <a:sym typeface="Arial"/>
            </a:endParaRPr>
          </a:p>
        </p:txBody>
      </p:sp>
      <p:pic>
        <p:nvPicPr>
          <p:cNvPr descr="A picture containing bird, outdoor, grass, aquatic bird&#10;&#10;Description automatically generated" id="834" name="Google Shape;834;g28c7b7e697c_0_286"/>
          <p:cNvPicPr preferRelativeResize="0"/>
          <p:nvPr/>
        </p:nvPicPr>
        <p:blipFill rotWithShape="1">
          <a:blip r:embed="rId4">
            <a:alphaModFix/>
          </a:blip>
          <a:srcRect b="0" l="0" r="0" t="0"/>
          <a:stretch/>
        </p:blipFill>
        <p:spPr>
          <a:xfrm>
            <a:off x="1061812" y="1474397"/>
            <a:ext cx="7020374" cy="470033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g2928e35bcaa_0_1272"/>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841" name="Google Shape;841;g2928e35bcaa_0_1272"/>
          <p:cNvSpPr txBox="1"/>
          <p:nvPr/>
        </p:nvSpPr>
        <p:spPr>
          <a:xfrm>
            <a:off x="2270926" y="900404"/>
            <a:ext cx="4602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chemeClr val="dk1"/>
                </a:solidFill>
                <a:latin typeface="Calibri"/>
                <a:ea typeface="Calibri"/>
                <a:cs typeface="Calibri"/>
                <a:sym typeface="Calibri"/>
                <a:hlinkClick r:id="rId3">
                  <a:extLst>
                    <a:ext uri="{A12FA001-AC4F-418D-AE19-62706E023703}">
                      <ahyp:hlinkClr val="tx"/>
                    </a:ext>
                  </a:extLst>
                </a:hlinkClick>
              </a:rPr>
              <a:t>Ecosystems</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(Gizmos)</a:t>
            </a:r>
            <a:endParaRPr b="0" i="0" sz="1400" u="none" cap="none" strike="noStrike">
              <a:solidFill>
                <a:srgbClr val="000000"/>
              </a:solidFill>
              <a:latin typeface="Arial"/>
              <a:ea typeface="Arial"/>
              <a:cs typeface="Arial"/>
              <a:sym typeface="Arial"/>
            </a:endParaRPr>
          </a:p>
        </p:txBody>
      </p:sp>
      <p:pic>
        <p:nvPicPr>
          <p:cNvPr descr="Cursor" id="842" name="Google Shape;842;g2928e35bcaa_0_1272"/>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843" name="Google Shape;843;g2928e35bcaa_0_1272"/>
          <p:cNvSpPr txBox="1"/>
          <p:nvPr/>
        </p:nvSpPr>
        <p:spPr>
          <a:xfrm>
            <a:off x="411982" y="2230734"/>
            <a:ext cx="25524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to explore the ecosystem of a prairie.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In this simulation activity, you’ll get to observe the population of the biotic factors as well as the food chain.</a:t>
            </a:r>
            <a:endParaRPr b="0" i="0" sz="1400" u="none" cap="none" strike="noStrike">
              <a:solidFill>
                <a:srgbClr val="000000"/>
              </a:solidFill>
              <a:latin typeface="Arial"/>
              <a:ea typeface="Arial"/>
              <a:cs typeface="Arial"/>
              <a:sym typeface="Arial"/>
            </a:endParaRPr>
          </a:p>
        </p:txBody>
      </p:sp>
      <p:sp>
        <p:nvSpPr>
          <p:cNvPr descr="Laptop" id="844" name="Google Shape;844;g2928e35bcaa_0_1272"/>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5" name="Google Shape;845;g2928e35bcaa_0_1272"/>
          <p:cNvPicPr preferRelativeResize="0"/>
          <p:nvPr/>
        </p:nvPicPr>
        <p:blipFill rotWithShape="1">
          <a:blip r:embed="rId6">
            <a:alphaModFix/>
          </a:blip>
          <a:srcRect b="0" l="0" r="0" t="0"/>
          <a:stretch/>
        </p:blipFill>
        <p:spPr>
          <a:xfrm>
            <a:off x="2964264" y="2230734"/>
            <a:ext cx="6172201" cy="414187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id="851" name="Google Shape;851;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descr="IEP Translation – Communication from OSEP regarding the ..." id="856" name="Google Shape;856;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57" name="Google Shape;857;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58" name="Google Shape;858;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59" name="Google Shape;859;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60" name="Google Shape;860;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7e576c1a67_0_0"/>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Living Things</a:t>
            </a:r>
            <a:r>
              <a:rPr b="1" lang="en-US" sz="3600"/>
              <a:t>: </a:t>
            </a:r>
            <a:r>
              <a:rPr lang="en-US" sz="3600"/>
              <a:t>organisms that move, grow, change, and respond to the environment</a:t>
            </a:r>
            <a:endParaRPr sz="3600"/>
          </a:p>
        </p:txBody>
      </p:sp>
      <p:sp>
        <p:nvSpPr>
          <p:cNvPr descr="Rewind" id="165" name="Google Shape;165;g27e576c1a67_0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 name="Google Shape;166;g27e576c1a67_0_0"/>
          <p:cNvPicPr preferRelativeResize="0"/>
          <p:nvPr/>
        </p:nvPicPr>
        <p:blipFill rotWithShape="1">
          <a:blip r:embed="rId4">
            <a:alphaModFix/>
          </a:blip>
          <a:srcRect b="0" l="0" r="0" t="0"/>
          <a:stretch/>
        </p:blipFill>
        <p:spPr>
          <a:xfrm>
            <a:off x="309425" y="2635965"/>
            <a:ext cx="4262575" cy="3489110"/>
          </a:xfrm>
          <a:prstGeom prst="rect">
            <a:avLst/>
          </a:prstGeom>
          <a:noFill/>
          <a:ln>
            <a:noFill/>
          </a:ln>
        </p:spPr>
      </p:pic>
      <p:pic>
        <p:nvPicPr>
          <p:cNvPr id="167" name="Google Shape;167;g27e576c1a67_0_0"/>
          <p:cNvPicPr preferRelativeResize="0"/>
          <p:nvPr/>
        </p:nvPicPr>
        <p:blipFill rotWithShape="1">
          <a:blip r:embed="rId5">
            <a:alphaModFix/>
          </a:blip>
          <a:srcRect b="0" l="0" r="9082" t="0"/>
          <a:stretch/>
        </p:blipFill>
        <p:spPr>
          <a:xfrm>
            <a:off x="4953000" y="2635975"/>
            <a:ext cx="4018250" cy="3489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928e35bcaa_0_89"/>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Nonl</a:t>
            </a:r>
            <a:r>
              <a:rPr b="1" lang="en-US" sz="3600" u="sng"/>
              <a:t>iving Things</a:t>
            </a:r>
            <a:r>
              <a:rPr b="1" lang="en-US" sz="3600"/>
              <a:t>: </a:t>
            </a:r>
            <a:r>
              <a:rPr lang="en-US" sz="3600"/>
              <a:t>objects or other things that do not grow or change</a:t>
            </a:r>
            <a:endParaRPr sz="3600"/>
          </a:p>
        </p:txBody>
      </p:sp>
      <p:sp>
        <p:nvSpPr>
          <p:cNvPr descr="Rewind" id="174" name="Google Shape;174;g2928e35bcaa_0_8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 name="Google Shape;175;g2928e35bcaa_0_89"/>
          <p:cNvPicPr preferRelativeResize="0"/>
          <p:nvPr/>
        </p:nvPicPr>
        <p:blipFill>
          <a:blip r:embed="rId4">
            <a:alphaModFix/>
          </a:blip>
          <a:stretch>
            <a:fillRect/>
          </a:stretch>
        </p:blipFill>
        <p:spPr>
          <a:xfrm>
            <a:off x="176450" y="2319050"/>
            <a:ext cx="3975401" cy="3975401"/>
          </a:xfrm>
          <a:prstGeom prst="rect">
            <a:avLst/>
          </a:prstGeom>
          <a:noFill/>
          <a:ln>
            <a:noFill/>
          </a:ln>
        </p:spPr>
      </p:pic>
      <p:pic>
        <p:nvPicPr>
          <p:cNvPr id="176" name="Google Shape;176;g2928e35bcaa_0_89"/>
          <p:cNvPicPr preferRelativeResize="0"/>
          <p:nvPr/>
        </p:nvPicPr>
        <p:blipFill>
          <a:blip r:embed="rId5">
            <a:alphaModFix/>
          </a:blip>
          <a:stretch>
            <a:fillRect/>
          </a:stretch>
        </p:blipFill>
        <p:spPr>
          <a:xfrm>
            <a:off x="4318750" y="2688100"/>
            <a:ext cx="4648800" cy="3093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descr="Questions" id="182" name="Google Shape;182;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