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76"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77" r:id="rId10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h+93ZAF9tHpczOz5ixhUkQv8DQS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1400" y="5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viewProps" Target="viewProp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environment is the surroundings of a person, animal, plant or thing. </a:t>
            </a:r>
            <a:endParaRPr/>
          </a:p>
        </p:txBody>
      </p:sp>
      <p:sp>
        <p:nvSpPr>
          <p:cNvPr id="181" name="Google Shape;181;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Biotic factors are the living things, plants or animals, that influence or affect an ecosystem. </a:t>
            </a:r>
            <a:endParaRPr/>
          </a:p>
        </p:txBody>
      </p:sp>
      <p:sp>
        <p:nvSpPr>
          <p:cNvPr id="189" name="Google Shape;189;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Abiotic factors are the non-living things that influence or affect an ecosystem. These factors include sunlight, temperature, water, and nutrients. </a:t>
            </a:r>
            <a:endParaRPr/>
          </a:p>
        </p:txBody>
      </p:sp>
      <p:sp>
        <p:nvSpPr>
          <p:cNvPr id="200" name="Google Shape;200;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0" name="Google Shape;21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211" name="Google Shape;21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6" name="Google Shape;216;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environment? </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An environment is the surroundings of a person, animal, plant or thing.]</a:t>
            </a:r>
            <a:endParaRPr/>
          </a:p>
        </p:txBody>
      </p:sp>
      <p:sp>
        <p:nvSpPr>
          <p:cNvPr id="217" name="Google Shape;217;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4" name="Google Shape;224;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biotic and abiotic factors?</a:t>
            </a:r>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dk1"/>
              </a:buClr>
              <a:buSzPts val="1200"/>
              <a:buFont typeface="Calibri"/>
              <a:buNone/>
            </a:pPr>
            <a:r>
              <a:rPr lang="en-US"/>
              <a:t>[Biotic factors are the living things, plants or animals, that influence or affect an ecosystem. Abiotic factors are the non-living things that influence or affect an ecosystem.]</a:t>
            </a:r>
            <a:endParaRPr/>
          </a:p>
          <a:p>
            <a:pPr marL="0" lvl="0" indent="0" algn="l" rtl="0">
              <a:spcBef>
                <a:spcPts val="0"/>
              </a:spcBef>
              <a:spcAft>
                <a:spcPts val="0"/>
              </a:spcAft>
              <a:buNone/>
            </a:pPr>
            <a:endParaRPr/>
          </a:p>
        </p:txBody>
      </p:sp>
      <p:sp>
        <p:nvSpPr>
          <p:cNvPr id="225" name="Google Shape;225;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3" name="Google Shape;243;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ecosystem.</a:t>
            </a:r>
            <a:endParaRPr/>
          </a:p>
        </p:txBody>
      </p:sp>
      <p:sp>
        <p:nvSpPr>
          <p:cNvPr id="244" name="Google Shape;244;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1" name="Google Shape;251;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An ecosystem is a community of living and non-living things interacting with each other in an environment.</a:t>
            </a:r>
            <a:endParaRPr b="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When introducing new terms, it is important to use clear and concise language. </a:t>
            </a:r>
            <a:endParaRPr/>
          </a:p>
          <a:p>
            <a:pPr marL="0" lvl="0" indent="0" algn="l" rtl="0">
              <a:spcBef>
                <a:spcPts val="0"/>
              </a:spcBef>
              <a:spcAft>
                <a:spcPts val="0"/>
              </a:spcAft>
              <a:buNone/>
            </a:pPr>
            <a:endParaRPr/>
          </a:p>
        </p:txBody>
      </p:sp>
      <p:sp>
        <p:nvSpPr>
          <p:cNvPr id="252" name="Google Shape;252;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61" name="Google Shape;261;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ecosystem made up of?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An ecosystem is a community of living and non-living things interacting with each other in an environment.]</a:t>
            </a:r>
            <a:endParaRPr sz="1200"/>
          </a:p>
          <a:p>
            <a:pPr marL="0" lvl="0" indent="0" algn="l" rtl="0">
              <a:spcBef>
                <a:spcPts val="0"/>
              </a:spcBef>
              <a:spcAft>
                <a:spcPts val="0"/>
              </a:spcAft>
              <a:buNone/>
            </a:pPr>
            <a:endParaRPr b="0"/>
          </a:p>
        </p:txBody>
      </p:sp>
      <p:sp>
        <p:nvSpPr>
          <p:cNvPr id="267" name="Google Shape;267;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ecosystems.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75" name="Google Shape;275;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0" name="Google Shape;28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living things are biotic factors. So, biotic factors are an important part of an ecosystem. </a:t>
            </a:r>
            <a:endParaRPr/>
          </a:p>
          <a:p>
            <a:pPr marL="0" lvl="0" indent="0" algn="l" rtl="0">
              <a:spcBef>
                <a:spcPts val="0"/>
              </a:spcBef>
              <a:spcAft>
                <a:spcPts val="0"/>
              </a:spcAft>
              <a:buNone/>
            </a:pPr>
            <a:endParaRPr/>
          </a:p>
          <a:p>
            <a:pPr marL="0" lvl="0" indent="0" algn="l" rtl="0">
              <a:spcBef>
                <a:spcPts val="0"/>
              </a:spcBef>
              <a:spcAft>
                <a:spcPts val="0"/>
              </a:spcAft>
              <a:buNone/>
            </a:pPr>
            <a:r>
              <a:rPr lang="en-US"/>
              <a:t>What are some biotic factors do you see in this ecosystem? </a:t>
            </a:r>
            <a:endParaRPr/>
          </a:p>
          <a:p>
            <a:pPr marL="0" lvl="0" indent="0" algn="l" rtl="0">
              <a:spcBef>
                <a:spcPts val="0"/>
              </a:spcBef>
              <a:spcAft>
                <a:spcPts val="0"/>
              </a:spcAft>
              <a:buNone/>
            </a:pPr>
            <a:endParaRPr/>
          </a:p>
          <a:p>
            <a:pPr marL="0" lvl="0" indent="0" algn="l" rtl="0">
              <a:spcBef>
                <a:spcPts val="0"/>
              </a:spcBef>
              <a:spcAft>
                <a:spcPts val="0"/>
              </a:spcAft>
              <a:buNone/>
            </a:pPr>
            <a:r>
              <a:rPr lang="en-US"/>
              <a:t>[Bunny, bug, ducks, fox, trees, grass, bushes, etc.]</a:t>
            </a:r>
            <a:endParaRPr/>
          </a:p>
        </p:txBody>
      </p:sp>
      <p:sp>
        <p:nvSpPr>
          <p:cNvPr id="281" name="Google Shape;28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8" name="Google Shape;288;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non-living things are abiotic factors. So, abiotic factors are an important part of an ecosystem. </a:t>
            </a:r>
            <a:endParaRPr/>
          </a:p>
          <a:p>
            <a:pPr marL="0" lvl="0" indent="0" algn="l" rtl="0">
              <a:spcBef>
                <a:spcPts val="0"/>
              </a:spcBef>
              <a:spcAft>
                <a:spcPts val="0"/>
              </a:spcAft>
              <a:buNone/>
            </a:pPr>
            <a:endParaRPr/>
          </a:p>
          <a:p>
            <a:pPr marL="0" lvl="0" indent="0" algn="l" rtl="0">
              <a:spcBef>
                <a:spcPts val="0"/>
              </a:spcBef>
              <a:spcAft>
                <a:spcPts val="0"/>
              </a:spcAft>
              <a:buNone/>
            </a:pPr>
            <a:r>
              <a:rPr lang="en-US"/>
              <a:t>What are some abiotic factors do you see in this ecosystem?</a:t>
            </a:r>
            <a:endParaRPr/>
          </a:p>
          <a:p>
            <a:pPr marL="0" lvl="0" indent="0" algn="l" rtl="0">
              <a:spcBef>
                <a:spcPts val="0"/>
              </a:spcBef>
              <a:spcAft>
                <a:spcPts val="0"/>
              </a:spcAft>
              <a:buNone/>
            </a:pPr>
            <a:endParaRPr/>
          </a:p>
          <a:p>
            <a:pPr marL="0" lvl="0" indent="0" algn="l" rtl="0">
              <a:spcBef>
                <a:spcPts val="0"/>
              </a:spcBef>
              <a:spcAft>
                <a:spcPts val="0"/>
              </a:spcAft>
              <a:buNone/>
            </a:pPr>
            <a:r>
              <a:rPr lang="en-US"/>
              <a:t>[Water, rocks, sun, clouds, etc.]</a:t>
            </a:r>
            <a:endParaRPr/>
          </a:p>
        </p:txBody>
      </p:sp>
      <p:sp>
        <p:nvSpPr>
          <p:cNvPr id="289" name="Google Shape;289;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6" name="Google Shape;296;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97" name="Google Shape;297;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2" name="Google Shape;30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ecosystem made up of?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b="0"/>
              <a:t>An ecosystem is a community of living and non-living things interacting with each other in an environment.]</a:t>
            </a:r>
            <a:endParaRPr sz="1200"/>
          </a:p>
          <a:p>
            <a:pPr marL="0" lvl="0" indent="0" algn="l" rtl="0">
              <a:spcBef>
                <a:spcPts val="0"/>
              </a:spcBef>
              <a:spcAft>
                <a:spcPts val="0"/>
              </a:spcAft>
              <a:buNone/>
            </a:pPr>
            <a:endParaRPr b="0"/>
          </a:p>
        </p:txBody>
      </p:sp>
      <p:sp>
        <p:nvSpPr>
          <p:cNvPr id="303" name="Google Shape;30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8"/>
        <p:cNvGrpSpPr/>
        <p:nvPr/>
      </p:nvGrpSpPr>
      <p:grpSpPr>
        <a:xfrm>
          <a:off x="0" y="0"/>
          <a:ext cx="0" cy="0"/>
          <a:chOff x="0" y="0"/>
          <a:chExt cx="0" cy="0"/>
        </a:xfrm>
      </p:grpSpPr>
      <p:sp>
        <p:nvSpPr>
          <p:cNvPr id="309" name="Google Shape;309;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0" name="Google Shape;310;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biotic and abiotic factors related to an ecosystem?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Remember, living things are biotic factors. So, biotic factors are an important part of an ecosystem. </a:t>
            </a:r>
            <a:endParaRPr b="0"/>
          </a:p>
          <a:p>
            <a:pPr marL="0" marR="0" lvl="0" indent="0" algn="l" rtl="0">
              <a:lnSpc>
                <a:spcPct val="100000"/>
              </a:lnSpc>
              <a:spcBef>
                <a:spcPts val="0"/>
              </a:spcBef>
              <a:spcAft>
                <a:spcPts val="0"/>
              </a:spcAft>
              <a:buClr>
                <a:schemeClr val="dk1"/>
              </a:buClr>
              <a:buSzPts val="1200"/>
              <a:buFont typeface="Calibri"/>
              <a:buNone/>
            </a:pPr>
            <a:r>
              <a:rPr lang="en-US"/>
              <a:t>Remember, non-living things are abiotic factors. So, abiotic factors are an important part of an ecosystem.]</a:t>
            </a:r>
            <a:endParaRPr/>
          </a:p>
        </p:txBody>
      </p:sp>
      <p:sp>
        <p:nvSpPr>
          <p:cNvPr id="311" name="Google Shape;311;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6"/>
        <p:cNvGrpSpPr/>
        <p:nvPr/>
      </p:nvGrpSpPr>
      <p:grpSpPr>
        <a:xfrm>
          <a:off x="0" y="0"/>
          <a:ext cx="0" cy="0"/>
          <a:chOff x="0" y="0"/>
          <a:chExt cx="0" cy="0"/>
        </a:xfrm>
      </p:grpSpPr>
      <p:sp>
        <p:nvSpPr>
          <p:cNvPr id="317" name="Google Shape;317;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8" name="Google Shape;318;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ecosystems</a:t>
            </a:r>
            <a:r>
              <a:rPr lang="en-US"/>
              <a:t>.  </a:t>
            </a:r>
            <a:endParaRPr/>
          </a:p>
        </p:txBody>
      </p:sp>
      <p:sp>
        <p:nvSpPr>
          <p:cNvPr id="319" name="Google Shape;319;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5" name="Google Shape;325;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an ecosystem. The fish and coral (which is living) are the biotic factors that interact with the water and rocks that are the abiotic factors.</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Including visuals with examples helps students to make connections and build understanding. </a:t>
            </a:r>
            <a:endParaRPr/>
          </a:p>
        </p:txBody>
      </p:sp>
      <p:sp>
        <p:nvSpPr>
          <p:cNvPr id="326" name="Google Shape;326;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3" name="Google Shape;333;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is an example of an ecosystem. The animals and trees (the biotic factors) interact with the soil, sunlight, weather, and water (abiotic factors).</a:t>
            </a:r>
            <a:endParaRPr/>
          </a:p>
        </p:txBody>
      </p:sp>
      <p:sp>
        <p:nvSpPr>
          <p:cNvPr id="334" name="Google Shape;334;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9"/>
        <p:cNvGrpSpPr/>
        <p:nvPr/>
      </p:nvGrpSpPr>
      <p:grpSpPr>
        <a:xfrm>
          <a:off x="0" y="0"/>
          <a:ext cx="0" cy="0"/>
          <a:chOff x="0" y="0"/>
          <a:chExt cx="0" cy="0"/>
        </a:xfrm>
      </p:grpSpPr>
      <p:sp>
        <p:nvSpPr>
          <p:cNvPr id="340" name="Google Shape;340;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1" name="Google Shape;341;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Next, let’s talk about some non-examples of </a:t>
            </a:r>
            <a:r>
              <a:rPr lang="en-US" b="1"/>
              <a:t>ecosystems</a:t>
            </a:r>
            <a:r>
              <a:rPr lang="en-US"/>
              <a:t>.  </a:t>
            </a:r>
            <a:endParaRPr/>
          </a:p>
        </p:txBody>
      </p:sp>
      <p:sp>
        <p:nvSpPr>
          <p:cNvPr id="342" name="Google Shape;342;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is the relationship between ecosystems and biomes?</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these next few lessons, and we’ll continue to revisit it.</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moon is not an example of an ecosystem. There are no biotic factors on the moon.</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with non examples to explain </a:t>
            </a:r>
            <a:r>
              <a:rPr lang="en-US" i="1"/>
              <a:t>why</a:t>
            </a:r>
            <a:r>
              <a:rPr lang="en-US"/>
              <a:t> it is not an example. </a:t>
            </a:r>
            <a:endParaRPr/>
          </a:p>
        </p:txBody>
      </p:sp>
      <p:sp>
        <p:nvSpPr>
          <p:cNvPr id="349" name="Google Shape;349;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6" name="Google Shape;356;p3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aquarium is not an example of an ecosystem. Although there are biotic and abiotic factors, it is manmade and because of that, it is not an ecosystem. </a:t>
            </a:r>
            <a:endParaRPr/>
          </a:p>
        </p:txBody>
      </p:sp>
      <p:sp>
        <p:nvSpPr>
          <p:cNvPr id="357" name="Google Shape;357;p3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4" name="Google Shape;364;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65" name="Google Shape;365;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0" name="Google Shape;370;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examples of ecosystems?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[coral reef, grassland, forest, etc.]</a:t>
            </a:r>
            <a:endParaRPr/>
          </a:p>
        </p:txBody>
      </p:sp>
      <p:sp>
        <p:nvSpPr>
          <p:cNvPr id="371" name="Google Shape;371;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6"/>
        <p:cNvGrpSpPr/>
        <p:nvPr/>
      </p:nvGrpSpPr>
      <p:grpSpPr>
        <a:xfrm>
          <a:off x="0" y="0"/>
          <a:ext cx="0" cy="0"/>
          <a:chOff x="0" y="0"/>
          <a:chExt cx="0" cy="0"/>
        </a:xfrm>
      </p:grpSpPr>
      <p:sp>
        <p:nvSpPr>
          <p:cNvPr id="377" name="Google Shape;377;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8" name="Google Shape;378;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non-examples of ecosystems? </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[the moon, aquarium, zoo enclosures]</a:t>
            </a:r>
            <a:endParaRPr/>
          </a:p>
        </p:txBody>
      </p:sp>
      <p:sp>
        <p:nvSpPr>
          <p:cNvPr id="379" name="Google Shape;379;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Google Shape;386;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7" name="Google Shape;387;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break down the word ecosystem into parts to help us remember the definition of the term. </a:t>
            </a:r>
            <a:endParaRPr/>
          </a:p>
        </p:txBody>
      </p:sp>
      <p:sp>
        <p:nvSpPr>
          <p:cNvPr id="388" name="Google Shape;388;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de8f615e70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4" name="Google Shape;394;gde8f615e70_0_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 word ecosystem can be broken down into two parts. </a:t>
            </a:r>
            <a:endParaRPr/>
          </a:p>
        </p:txBody>
      </p:sp>
      <p:sp>
        <p:nvSpPr>
          <p:cNvPr id="395" name="Google Shape;395;gde8f615e70_0_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dee12a7938_0_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6" name="Google Shape;406;gdee12a7938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prefix “eco” is used to describe a habitat or specific type of environment.</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Feedback: </a:t>
            </a:r>
            <a:r>
              <a:rPr lang="en-US" sz="1100"/>
              <a:t>An important part of successfully using morphological word parts is defining each part for the students. Be sure and try to incorporate these smaller definitions in the future. </a:t>
            </a:r>
            <a:endParaRPr/>
          </a:p>
        </p:txBody>
      </p:sp>
      <p:sp>
        <p:nvSpPr>
          <p:cNvPr id="407" name="Google Shape;407;gdee12a7938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9"/>
        <p:cNvGrpSpPr/>
        <p:nvPr/>
      </p:nvGrpSpPr>
      <p:grpSpPr>
        <a:xfrm>
          <a:off x="0" y="0"/>
          <a:ext cx="0" cy="0"/>
          <a:chOff x="0" y="0"/>
          <a:chExt cx="0" cy="0"/>
        </a:xfrm>
      </p:grpSpPr>
      <p:sp>
        <p:nvSpPr>
          <p:cNvPr id="420" name="Google Shape;420;gdee12a7938_0_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1" name="Google Shape;421;gdee12a7938_0_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 word “system” refers to a group of things that are working together.</a:t>
            </a:r>
            <a:endParaRPr/>
          </a:p>
        </p:txBody>
      </p:sp>
      <p:sp>
        <p:nvSpPr>
          <p:cNvPr id="422" name="Google Shape;422;gdee12a7938_0_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4"/>
        <p:cNvGrpSpPr/>
        <p:nvPr/>
      </p:nvGrpSpPr>
      <p:grpSpPr>
        <a:xfrm>
          <a:off x="0" y="0"/>
          <a:ext cx="0" cy="0"/>
          <a:chOff x="0" y="0"/>
          <a:chExt cx="0" cy="0"/>
        </a:xfrm>
      </p:grpSpPr>
      <p:sp>
        <p:nvSpPr>
          <p:cNvPr id="435" name="Google Shape;435;gdee12a7938_0_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6" name="Google Shape;436;gdee12a7938_0_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Font typeface="Arial"/>
              <a:buNone/>
            </a:pPr>
            <a:r>
              <a:rPr lang="en-US"/>
              <a:t>These definitions tell us that an ecosystem involves things that are working together in the same space. </a:t>
            </a:r>
            <a:endParaRPr/>
          </a:p>
          <a:p>
            <a:pPr marL="0" lvl="0" indent="0" algn="l" rtl="0">
              <a:spcBef>
                <a:spcPts val="0"/>
              </a:spcBef>
              <a:spcAft>
                <a:spcPts val="0"/>
              </a:spcAft>
              <a:buClr>
                <a:schemeClr val="dk1"/>
              </a:buClr>
              <a:buFont typeface="Arial"/>
              <a:buNone/>
            </a:pPr>
            <a:endParaRPr/>
          </a:p>
          <a:p>
            <a:pPr marL="0" lvl="0" indent="0" algn="l" rtl="0">
              <a:spcBef>
                <a:spcPts val="0"/>
              </a:spcBef>
              <a:spcAft>
                <a:spcPts val="0"/>
              </a:spcAft>
              <a:buClr>
                <a:schemeClr val="dk1"/>
              </a:buClr>
              <a:buFont typeface="Arial"/>
              <a:buNone/>
            </a:pPr>
            <a:r>
              <a:rPr lang="en-US"/>
              <a:t>Feedback: </a:t>
            </a:r>
            <a:r>
              <a:rPr lang="en-US" sz="1100"/>
              <a:t>Reuniting the word parts is a crucial step in helping students understand the whole picture when reviewing morphological word parts.</a:t>
            </a:r>
            <a:endParaRPr/>
          </a:p>
        </p:txBody>
      </p:sp>
      <p:sp>
        <p:nvSpPr>
          <p:cNvPr id="437" name="Google Shape;437;gdee12a7938_0_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6" name="Google Shape;136;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Let’s do a quick demonstration that will help get our brains ready to think about Ecosystems, and how they relate to our big question.</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Feedback: This demonstration is a great way to introduce students to the content. As suggested by the slide, beginning with open-ended questions, followed by providing explicit explanations, and then asking probing questions is a great way to engage students in a discussion while also providing clear explanations.</a:t>
            </a:r>
            <a:endParaRPr/>
          </a:p>
        </p:txBody>
      </p:sp>
      <p:sp>
        <p:nvSpPr>
          <p:cNvPr id="137" name="Google Shape;137;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450" name="Google Shape;450;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How can we use the word parts of ecosystem to help us remember the definition of the term?</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The word ecosystem can be broken down into two parts. </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a:t>The prefix “eco” is used to describe a habitat or specific type of environment.</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a:t>The word “system” refers to a group of things that are working together.</a:t>
            </a:r>
            <a:endParaRPr/>
          </a:p>
          <a:p>
            <a:pPr marL="0" marR="0" lvl="0" indent="0" algn="l" rtl="0">
              <a:lnSpc>
                <a:spcPct val="100000"/>
              </a:lnSpc>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Font typeface="Arial"/>
              <a:buNone/>
            </a:pPr>
            <a:r>
              <a:rPr lang="en-US"/>
              <a:t>These definitions tell us that an ecosystem involves things that are working together in the same space.]</a:t>
            </a:r>
            <a:endParaRPr/>
          </a:p>
        </p:txBody>
      </p:sp>
      <p:sp>
        <p:nvSpPr>
          <p:cNvPr id="456" name="Google Shape;456;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gdee12a7938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7" name="Google Shape;467;gdee12a7938_0_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ecosystem?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b="0"/>
              <a:t>An ecosystem is a community of living and non-living things interacting with each other in an environment.]</a:t>
            </a:r>
            <a:endParaRPr sz="1200"/>
          </a:p>
          <a:p>
            <a:pPr marL="0" lvl="0" indent="0" algn="l" rtl="0">
              <a:spcBef>
                <a:spcPts val="0"/>
              </a:spcBef>
              <a:spcAft>
                <a:spcPts val="0"/>
              </a:spcAft>
              <a:buNone/>
            </a:pPr>
            <a:endParaRPr b="0"/>
          </a:p>
        </p:txBody>
      </p:sp>
      <p:sp>
        <p:nvSpPr>
          <p:cNvPr id="468" name="Google Shape;468;gdee12a7938_0_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3"/>
        <p:cNvGrpSpPr/>
        <p:nvPr/>
      </p:nvGrpSpPr>
      <p:grpSpPr>
        <a:xfrm>
          <a:off x="0" y="0"/>
          <a:ext cx="0" cy="0"/>
          <a:chOff x="0" y="0"/>
          <a:chExt cx="0" cy="0"/>
        </a:xfrm>
      </p:grpSpPr>
      <p:sp>
        <p:nvSpPr>
          <p:cNvPr id="474" name="Google Shape;474;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5" name="Google Shape;475;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the two main characteristics of an ecosystem?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[Biotic and abiotic factors]</a:t>
            </a:r>
            <a:endParaRPr sz="1200"/>
          </a:p>
          <a:p>
            <a:pPr marL="0" lvl="0" indent="0" algn="l" rtl="0">
              <a:spcBef>
                <a:spcPts val="0"/>
              </a:spcBef>
              <a:spcAft>
                <a:spcPts val="0"/>
              </a:spcAft>
              <a:buNone/>
            </a:pPr>
            <a:endParaRPr b="0"/>
          </a:p>
        </p:txBody>
      </p:sp>
      <p:sp>
        <p:nvSpPr>
          <p:cNvPr id="476" name="Google Shape;476;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is the moon NOT an example of an ecosystem? </a:t>
            </a:r>
            <a:endParaRPr/>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[The moon is not an example of an ecosystem because there are no biotic factors on the moon.]</a:t>
            </a:r>
            <a:endParaRPr sz="1200"/>
          </a:p>
          <a:p>
            <a:pPr marL="0" lvl="0" indent="0" algn="l" rtl="0">
              <a:spcBef>
                <a:spcPts val="0"/>
              </a:spcBef>
              <a:spcAft>
                <a:spcPts val="0"/>
              </a:spcAft>
              <a:buNone/>
            </a:pPr>
            <a:endParaRPr b="0"/>
          </a:p>
        </p:txBody>
      </p:sp>
      <p:sp>
        <p:nvSpPr>
          <p:cNvPr id="493" name="Google Shape;493;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44</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0" name="Google Shape;500;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501" name="Google Shape;501;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5"/>
        <p:cNvGrpSpPr/>
        <p:nvPr/>
      </p:nvGrpSpPr>
      <p:grpSpPr>
        <a:xfrm>
          <a:off x="0" y="0"/>
          <a:ext cx="0" cy="0"/>
          <a:chOff x="0" y="0"/>
          <a:chExt cx="0" cy="0"/>
        </a:xfrm>
      </p:grpSpPr>
      <p:sp>
        <p:nvSpPr>
          <p:cNvPr id="506" name="Google Shape;506;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07" name="Google Shape;507;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An ecosystem is a community of living and non-living things interacting with each other in an environment.</a:t>
            </a:r>
            <a:endParaRPr b="0"/>
          </a:p>
          <a:p>
            <a:pPr marL="0" lvl="0" indent="0" algn="l" rtl="0">
              <a:spcBef>
                <a:spcPts val="0"/>
              </a:spcBef>
              <a:spcAft>
                <a:spcPts val="0"/>
              </a:spcAft>
              <a:buNone/>
            </a:pPr>
            <a:endParaRPr/>
          </a:p>
        </p:txBody>
      </p:sp>
      <p:sp>
        <p:nvSpPr>
          <p:cNvPr id="508" name="Google Shape;508;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3"/>
        <p:cNvGrpSpPr/>
        <p:nvPr/>
      </p:nvGrpSpPr>
      <p:grpSpPr>
        <a:xfrm>
          <a:off x="0" y="0"/>
          <a:ext cx="0" cy="0"/>
          <a:chOff x="0" y="0"/>
          <a:chExt cx="0" cy="0"/>
        </a:xfrm>
      </p:grpSpPr>
      <p:sp>
        <p:nvSpPr>
          <p:cNvPr id="514" name="Google Shape;514;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5" name="Google Shape;515;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living things are biotic factors. So, biotic factors are an important part of an ecosystem. </a:t>
            </a:r>
            <a:endParaRPr/>
          </a:p>
        </p:txBody>
      </p:sp>
      <p:sp>
        <p:nvSpPr>
          <p:cNvPr id="516" name="Google Shape;516;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1"/>
        <p:cNvGrpSpPr/>
        <p:nvPr/>
      </p:nvGrpSpPr>
      <p:grpSpPr>
        <a:xfrm>
          <a:off x="0" y="0"/>
          <a:ext cx="0" cy="0"/>
          <a:chOff x="0" y="0"/>
          <a:chExt cx="0" cy="0"/>
        </a:xfrm>
      </p:grpSpPr>
      <p:sp>
        <p:nvSpPr>
          <p:cNvPr id="522" name="Google Shape;522;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23" name="Google Shape;523;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Remember, non-living things are abiotic factors. So, abiotic factors are an important part of an ecosystem. </a:t>
            </a:r>
            <a:endParaRPr/>
          </a:p>
        </p:txBody>
      </p:sp>
      <p:sp>
        <p:nvSpPr>
          <p:cNvPr id="524" name="Google Shape;524;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Click the link above to explore the ecosystem. In this simulation activity, you’ll get to observe the population of the biotic factors as well as the food chain.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Providing a simulation activity is a great way to make science thinking visible. In this simulation, students have the opportunity to make predictions and apply an idea to a new situation by changing the variables in the simulation (i.e., number of prairie dogs, number of foxes).</a:t>
            </a:r>
            <a:endParaRPr/>
          </a:p>
        </p:txBody>
      </p:sp>
      <p:sp>
        <p:nvSpPr>
          <p:cNvPr id="532" name="Google Shape;532;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0"/>
              <a:t>Now let’s pause for a moment to check your understanding.</a:t>
            </a:r>
            <a:endParaRPr b="0"/>
          </a:p>
        </p:txBody>
      </p:sp>
      <p:sp>
        <p:nvSpPr>
          <p:cNvPr id="145" name="Google Shape;145;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0"/>
        <p:cNvGrpSpPr/>
        <p:nvPr/>
      </p:nvGrpSpPr>
      <p:grpSpPr>
        <a:xfrm>
          <a:off x="0" y="0"/>
          <a:ext cx="0" cy="0"/>
          <a:chOff x="0" y="0"/>
          <a:chExt cx="0" cy="0"/>
        </a:xfrm>
      </p:grpSpPr>
      <p:sp>
        <p:nvSpPr>
          <p:cNvPr id="541" name="Google Shape;541;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42" name="Google Shape;542;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ecosystems, let’s reflect once more on our big question.  Was there anything that we predicted earlier that was correct or incorrect? Do you have any new hypotheses to share? </a:t>
            </a:r>
            <a:endParaRPr b="1"/>
          </a:p>
        </p:txBody>
      </p:sp>
      <p:sp>
        <p:nvSpPr>
          <p:cNvPr id="543" name="Google Shape;543;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Google Shape;552;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3" name="Google Shape;553;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554" name="Google Shape;554;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51</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8" name="Google Shape;568;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800">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569" name="Google Shape;569;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6"/>
        <p:cNvGrpSpPr/>
        <p:nvPr/>
      </p:nvGrpSpPr>
      <p:grpSpPr>
        <a:xfrm>
          <a:off x="0" y="0"/>
          <a:ext cx="0" cy="0"/>
          <a:chOff x="0" y="0"/>
          <a:chExt cx="0" cy="0"/>
        </a:xfrm>
      </p:grpSpPr>
      <p:sp>
        <p:nvSpPr>
          <p:cNvPr id="597" name="Google Shape;597;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8" name="Google Shape;598;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we’re going to learn about biomes.</a:t>
            </a:r>
            <a:endParaRPr/>
          </a:p>
        </p:txBody>
      </p:sp>
      <p:sp>
        <p:nvSpPr>
          <p:cNvPr id="599" name="Google Shape;599;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5"/>
        <p:cNvGrpSpPr/>
        <p:nvPr/>
      </p:nvGrpSpPr>
      <p:grpSpPr>
        <a:xfrm>
          <a:off x="0" y="0"/>
          <a:ext cx="0" cy="0"/>
          <a:chOff x="0" y="0"/>
          <a:chExt cx="0" cy="0"/>
        </a:xfrm>
      </p:grpSpPr>
      <p:sp>
        <p:nvSpPr>
          <p:cNvPr id="606" name="Google Shape;606;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7" name="Google Shape;607;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start, let’s think about our “big question”: </a:t>
            </a:r>
            <a:r>
              <a:rPr lang="en-US" b="1"/>
              <a:t>What is the relationship between ecosystems and biomes? </a:t>
            </a:r>
            <a:r>
              <a:rPr lang="en-US" b="0"/>
              <a:t>We recently learned about ecosystems, so what predictions do you have to share about the relationship between ecosystems and biomes? </a:t>
            </a:r>
            <a:endParaRPr/>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the lesson, and we’ll revisit it.</a:t>
            </a:r>
            <a:endParaRPr/>
          </a:p>
        </p:txBody>
      </p:sp>
      <p:sp>
        <p:nvSpPr>
          <p:cNvPr id="608" name="Google Shape;608;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6"/>
        <p:cNvGrpSpPr/>
        <p:nvPr/>
      </p:nvGrpSpPr>
      <p:grpSpPr>
        <a:xfrm>
          <a:off x="0" y="0"/>
          <a:ext cx="0" cy="0"/>
          <a:chOff x="0" y="0"/>
          <a:chExt cx="0" cy="0"/>
        </a:xfrm>
      </p:grpSpPr>
      <p:sp>
        <p:nvSpPr>
          <p:cNvPr id="617" name="Google Shape;617;p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8" name="Google Shape;618;p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a:t>Included here is an optional demonstration for biomes. The linked presentation shows a comparison of biomes that exist in different parts of the world. </a:t>
            </a:r>
            <a:endParaRPr/>
          </a:p>
          <a:p>
            <a:pPr marL="0" lvl="0" indent="0" algn="l" rtl="0">
              <a:spcBef>
                <a:spcPts val="0"/>
              </a:spcBef>
              <a:spcAft>
                <a:spcPts val="0"/>
              </a:spcAft>
              <a:buClr>
                <a:schemeClr val="dk1"/>
              </a:buClr>
              <a:buSzPts val="1200"/>
              <a:buFont typeface="Calibri"/>
              <a:buNone/>
            </a:pPr>
            <a:endParaRPr/>
          </a:p>
          <a:p>
            <a:pPr marL="0" lvl="0" indent="0" algn="l" rtl="0">
              <a:spcBef>
                <a:spcPts val="0"/>
              </a:spcBef>
              <a:spcAft>
                <a:spcPts val="0"/>
              </a:spcAft>
              <a:buClr>
                <a:schemeClr val="dk1"/>
              </a:buClr>
              <a:buSzPts val="1200"/>
              <a:buFont typeface="Calibri"/>
              <a:buNone/>
            </a:pPr>
            <a:r>
              <a:rPr lang="en-US"/>
              <a:t>Feedback: You might have students find similarities between the pictures that are included or guess where in the world the pictures were take before you reveal the true locations. This presentation is designed to increase understanding of the fact that similar ecosystem types can be found in locations that are not very close to one another. </a:t>
            </a:r>
            <a:endParaRPr/>
          </a:p>
        </p:txBody>
      </p:sp>
      <p:sp>
        <p:nvSpPr>
          <p:cNvPr id="619" name="Google Shape;619;p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Clr>
                <a:schemeClr val="dk1"/>
              </a:buClr>
              <a:buSzPts val="1200"/>
              <a:buFont typeface="Calibri"/>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7" name="Google Shape;627;p5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p:txBody>
      </p:sp>
      <p:sp>
        <p:nvSpPr>
          <p:cNvPr id="628" name="Google Shape;628;p5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1"/>
        <p:cNvGrpSpPr/>
        <p:nvPr/>
      </p:nvGrpSpPr>
      <p:grpSpPr>
        <a:xfrm>
          <a:off x="0" y="0"/>
          <a:ext cx="0" cy="0"/>
          <a:chOff x="0" y="0"/>
          <a:chExt cx="0" cy="0"/>
        </a:xfrm>
      </p:grpSpPr>
      <p:sp>
        <p:nvSpPr>
          <p:cNvPr id="632" name="Google Shape;632;p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3" name="Google Shape;633;p5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environment is the surroundings of a person, animal, plant or thing. </a:t>
            </a:r>
            <a:endParaRPr/>
          </a:p>
        </p:txBody>
      </p:sp>
      <p:sp>
        <p:nvSpPr>
          <p:cNvPr id="634" name="Google Shape;634;p5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9"/>
        <p:cNvGrpSpPr/>
        <p:nvPr/>
      </p:nvGrpSpPr>
      <p:grpSpPr>
        <a:xfrm>
          <a:off x="0" y="0"/>
          <a:ext cx="0" cy="0"/>
          <a:chOff x="0" y="0"/>
          <a:chExt cx="0" cy="0"/>
        </a:xfrm>
      </p:grpSpPr>
      <p:sp>
        <p:nvSpPr>
          <p:cNvPr id="640" name="Google Shape;640;p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1" name="Google Shape;641;p5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An ecosystem is a community of organisms that interact with each other and their environment.</a:t>
            </a:r>
            <a:endParaRPr/>
          </a:p>
        </p:txBody>
      </p:sp>
      <p:sp>
        <p:nvSpPr>
          <p:cNvPr id="642" name="Google Shape;642;p5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plants/animals did you see in the video?</a:t>
            </a:r>
            <a:endParaRPr/>
          </a:p>
          <a:p>
            <a:pPr marL="0" lvl="0" indent="0" algn="l" rtl="0">
              <a:spcBef>
                <a:spcPts val="0"/>
              </a:spcBef>
              <a:spcAft>
                <a:spcPts val="0"/>
              </a:spcAft>
              <a:buNone/>
            </a:pPr>
            <a:endParaRPr/>
          </a:p>
          <a:p>
            <a:pPr marL="0" lvl="0" indent="0" algn="l" rtl="0">
              <a:spcBef>
                <a:spcPts val="0"/>
              </a:spcBef>
              <a:spcAft>
                <a:spcPts val="0"/>
              </a:spcAft>
              <a:buNone/>
            </a:pPr>
            <a:r>
              <a:rPr lang="en-US"/>
              <a:t>[Birds, tortoise, grasses, trees, etc.]</a:t>
            </a:r>
            <a:endParaRPr/>
          </a:p>
        </p:txBody>
      </p:sp>
      <p:sp>
        <p:nvSpPr>
          <p:cNvPr id="151" name="Google Shape;151;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7"/>
        <p:cNvGrpSpPr/>
        <p:nvPr/>
      </p:nvGrpSpPr>
      <p:grpSpPr>
        <a:xfrm>
          <a:off x="0" y="0"/>
          <a:ext cx="0" cy="0"/>
          <a:chOff x="0" y="0"/>
          <a:chExt cx="0" cy="0"/>
        </a:xfrm>
      </p:grpSpPr>
      <p:sp>
        <p:nvSpPr>
          <p:cNvPr id="648" name="Google Shape;648;p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9" name="Google Shape;649;p5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Within an ecosystem, the biotic factors are the organisms that interact with each other...</a:t>
            </a:r>
            <a:endParaRPr/>
          </a:p>
        </p:txBody>
      </p:sp>
      <p:sp>
        <p:nvSpPr>
          <p:cNvPr id="650" name="Google Shape;650;p5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2" name="Google Shape;662;p5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 While abiotic factors are the non-living things in the environment that organisms interact with. These factors include sunlight, temperature, water, and nutrients. </a:t>
            </a:r>
            <a:endParaRPr/>
          </a:p>
        </p:txBody>
      </p:sp>
      <p:sp>
        <p:nvSpPr>
          <p:cNvPr id="663" name="Google Shape;663;p5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3"/>
        <p:cNvGrpSpPr/>
        <p:nvPr/>
      </p:nvGrpSpPr>
      <p:grpSpPr>
        <a:xfrm>
          <a:off x="0" y="0"/>
          <a:ext cx="0" cy="0"/>
          <a:chOff x="0" y="0"/>
          <a:chExt cx="0" cy="0"/>
        </a:xfrm>
      </p:grpSpPr>
      <p:sp>
        <p:nvSpPr>
          <p:cNvPr id="674" name="Google Shape;674;p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5" name="Google Shape;675;p5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676" name="Google Shape;676;p5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9"/>
        <p:cNvGrpSpPr/>
        <p:nvPr/>
      </p:nvGrpSpPr>
      <p:grpSpPr>
        <a:xfrm>
          <a:off x="0" y="0"/>
          <a:ext cx="0" cy="0"/>
          <a:chOff x="0" y="0"/>
          <a:chExt cx="0" cy="0"/>
        </a:xfrm>
      </p:grpSpPr>
      <p:sp>
        <p:nvSpPr>
          <p:cNvPr id="680" name="Google Shape;680;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1" name="Google Shape;681;p5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is the difference between biotic and abiotic factors in an ecosystem?</a:t>
            </a:r>
            <a:endParaRPr/>
          </a:p>
          <a:p>
            <a:pPr marL="0" lvl="0" indent="0" algn="l" rtl="0">
              <a:spcBef>
                <a:spcPts val="0"/>
              </a:spcBef>
              <a:spcAft>
                <a:spcPts val="0"/>
              </a:spcAft>
              <a:buNone/>
            </a:pPr>
            <a:endParaRPr/>
          </a:p>
          <a:p>
            <a:pPr marL="0" lvl="0" indent="0" algn="l" rtl="0">
              <a:spcBef>
                <a:spcPts val="0"/>
              </a:spcBef>
              <a:spcAft>
                <a:spcPts val="0"/>
              </a:spcAft>
              <a:buNone/>
            </a:pPr>
            <a:r>
              <a:rPr lang="en-US"/>
              <a:t>[Biotic factors are the living things, or organisms, that interact with each other in an ecosystem.  Abiotic factors are the non-living things in an ecosystem’s environment that organisms interact with.]</a:t>
            </a:r>
            <a:endParaRPr/>
          </a:p>
        </p:txBody>
      </p:sp>
      <p:sp>
        <p:nvSpPr>
          <p:cNvPr id="682" name="Google Shape;682;p5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8"/>
        <p:cNvGrpSpPr/>
        <p:nvPr/>
      </p:nvGrpSpPr>
      <p:grpSpPr>
        <a:xfrm>
          <a:off x="0" y="0"/>
          <a:ext cx="0" cy="0"/>
          <a:chOff x="0" y="0"/>
          <a:chExt cx="0" cy="0"/>
        </a:xfrm>
      </p:grpSpPr>
      <p:sp>
        <p:nvSpPr>
          <p:cNvPr id="699" name="Google Shape;699;p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0" name="Google Shape;700;p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an ecosystem?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a:t>
            </a:r>
            <a:r>
              <a:rPr lang="en-US"/>
              <a:t>An ecosystem is a community of organisms that interact with each other and their environment.]</a:t>
            </a:r>
            <a:endParaRPr sz="1200"/>
          </a:p>
          <a:p>
            <a:pPr marL="0" lvl="0" indent="0" algn="l" rtl="0">
              <a:spcBef>
                <a:spcPts val="0"/>
              </a:spcBef>
              <a:spcAft>
                <a:spcPts val="0"/>
              </a:spcAft>
              <a:buNone/>
            </a:pPr>
            <a:endParaRPr b="0"/>
          </a:p>
        </p:txBody>
      </p:sp>
      <p:sp>
        <p:nvSpPr>
          <p:cNvPr id="701" name="Google Shape;701;p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6"/>
        <p:cNvGrpSpPr/>
        <p:nvPr/>
      </p:nvGrpSpPr>
      <p:grpSpPr>
        <a:xfrm>
          <a:off x="0" y="0"/>
          <a:ext cx="0" cy="0"/>
          <a:chOff x="0" y="0"/>
          <a:chExt cx="0" cy="0"/>
        </a:xfrm>
      </p:grpSpPr>
      <p:sp>
        <p:nvSpPr>
          <p:cNvPr id="707" name="Google Shape;707;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8" name="Google Shape;708;p6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Why is the moon NOT an example of an ecosystem? </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sz="1200"/>
              <a:t>[The moon is not an example of an ecosystem because there are no biotic factors on the moon.]</a:t>
            </a:r>
            <a:endParaRPr sz="1200"/>
          </a:p>
          <a:p>
            <a:pPr marL="0" lvl="0" indent="0" algn="l" rtl="0">
              <a:spcBef>
                <a:spcPts val="0"/>
              </a:spcBef>
              <a:spcAft>
                <a:spcPts val="0"/>
              </a:spcAft>
              <a:buNone/>
            </a:pPr>
            <a:endParaRPr b="0"/>
          </a:p>
        </p:txBody>
      </p:sp>
      <p:sp>
        <p:nvSpPr>
          <p:cNvPr id="709" name="Google Shape;709;p6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6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a:t>
            </a:r>
            <a:r>
              <a:rPr lang="en-US" b="1"/>
              <a:t>biomes</a:t>
            </a:r>
            <a:r>
              <a:rPr lang="en-US"/>
              <a:t>.</a:t>
            </a:r>
            <a:endParaRPr/>
          </a:p>
        </p:txBody>
      </p:sp>
      <p:sp>
        <p:nvSpPr>
          <p:cNvPr id="717" name="Google Shape;717;p6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2"/>
        <p:cNvGrpSpPr/>
        <p:nvPr/>
      </p:nvGrpSpPr>
      <p:grpSpPr>
        <a:xfrm>
          <a:off x="0" y="0"/>
          <a:ext cx="0" cy="0"/>
          <a:chOff x="0" y="0"/>
          <a:chExt cx="0" cy="0"/>
        </a:xfrm>
      </p:grpSpPr>
      <p:sp>
        <p:nvSpPr>
          <p:cNvPr id="723" name="Google Shape;723;p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24" name="Google Shape;724;p6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Biomes are large regions (or areas) of Earth that have a certain climate and livings things that have adapted to live in that environment. This means that not only do biomes have similar abiotic factors, but they also have biotic factors that have adapted to survive in those specific conditions. </a:t>
            </a:r>
            <a:endParaRPr/>
          </a:p>
        </p:txBody>
      </p:sp>
      <p:sp>
        <p:nvSpPr>
          <p:cNvPr id="725" name="Google Shape;725;p6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67</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3" name="Google Shape;733;p6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734" name="Google Shape;734;p6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7"/>
        <p:cNvGrpSpPr/>
        <p:nvPr/>
      </p:nvGrpSpPr>
      <p:grpSpPr>
        <a:xfrm>
          <a:off x="0" y="0"/>
          <a:ext cx="0" cy="0"/>
          <a:chOff x="0" y="0"/>
          <a:chExt cx="0" cy="0"/>
        </a:xfrm>
      </p:grpSpPr>
      <p:sp>
        <p:nvSpPr>
          <p:cNvPr id="738" name="Google Shape;738;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9" name="Google Shape;739;p6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biome?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r>
              <a:rPr lang="en-US"/>
              <a:t>[</a:t>
            </a:r>
            <a:r>
              <a:rPr lang="en-US" b="0"/>
              <a:t>Biomes are large regions of earth that have a certain climate and living things that have adapted to live in that environment.</a:t>
            </a:r>
            <a:r>
              <a:rPr lang="en-US"/>
              <a:t>]</a:t>
            </a:r>
            <a:endParaRPr/>
          </a:p>
        </p:txBody>
      </p:sp>
      <p:sp>
        <p:nvSpPr>
          <p:cNvPr id="740" name="Google Shape;740;p6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69</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
        <p:cNvGrpSpPr/>
        <p:nvPr/>
      </p:nvGrpSpPr>
      <p:grpSpPr>
        <a:xfrm>
          <a:off x="0" y="0"/>
          <a:ext cx="0" cy="0"/>
          <a:chOff x="0" y="0"/>
          <a:chExt cx="0" cy="0"/>
        </a:xfrm>
      </p:grpSpPr>
      <p:sp>
        <p:nvSpPr>
          <p:cNvPr id="157" name="Google Shape;157;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8" name="Google Shape;158;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did the plants and animals interact with each other?</a:t>
            </a:r>
            <a:endParaRPr/>
          </a:p>
          <a:p>
            <a:pPr marL="0" lvl="0" indent="0" algn="l" rtl="0">
              <a:spcBef>
                <a:spcPts val="0"/>
              </a:spcBef>
              <a:spcAft>
                <a:spcPts val="0"/>
              </a:spcAft>
              <a:buNone/>
            </a:pPr>
            <a:endParaRPr/>
          </a:p>
          <a:p>
            <a:pPr marL="0" lvl="0" indent="0" algn="l" rtl="0">
              <a:spcBef>
                <a:spcPts val="0"/>
              </a:spcBef>
              <a:spcAft>
                <a:spcPts val="0"/>
              </a:spcAft>
              <a:buNone/>
            </a:pPr>
            <a:r>
              <a:rPr lang="en-US"/>
              <a:t>[I.e. tortoise needs plants for food, ground for a home….etc.]</a:t>
            </a:r>
            <a:endParaRPr/>
          </a:p>
        </p:txBody>
      </p:sp>
      <p:sp>
        <p:nvSpPr>
          <p:cNvPr id="159" name="Google Shape;159;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5"/>
        <p:cNvGrpSpPr/>
        <p:nvPr/>
      </p:nvGrpSpPr>
      <p:grpSpPr>
        <a:xfrm>
          <a:off x="0" y="0"/>
          <a:ext cx="0" cy="0"/>
          <a:chOff x="0" y="0"/>
          <a:chExt cx="0" cy="0"/>
        </a:xfrm>
      </p:grpSpPr>
      <p:sp>
        <p:nvSpPr>
          <p:cNvPr id="746" name="Google Shape;746;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7" name="Google Shape;747;p6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748" name="Google Shape;748;p6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3" name="Google Shape;753;p6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Climate is key in the definition of biome. The climate determines the characteristics of the biome and includes things such as temperature and precipitation. </a:t>
            </a:r>
            <a:endParaRPr/>
          </a:p>
        </p:txBody>
      </p:sp>
      <p:sp>
        <p:nvSpPr>
          <p:cNvPr id="754" name="Google Shape;754;p6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9"/>
        <p:cNvGrpSpPr/>
        <p:nvPr/>
      </p:nvGrpSpPr>
      <p:grpSpPr>
        <a:xfrm>
          <a:off x="0" y="0"/>
          <a:ext cx="0" cy="0"/>
          <a:chOff x="0" y="0"/>
          <a:chExt cx="0" cy="0"/>
        </a:xfrm>
      </p:grpSpPr>
      <p:sp>
        <p:nvSpPr>
          <p:cNvPr id="760" name="Google Shape;760;p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1" name="Google Shape;761;p6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how are biomes different from ecosystems?</a:t>
            </a:r>
            <a:endParaRPr/>
          </a:p>
        </p:txBody>
      </p:sp>
      <p:sp>
        <p:nvSpPr>
          <p:cNvPr id="762" name="Google Shape;762;p6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6"/>
        <p:cNvGrpSpPr/>
        <p:nvPr/>
      </p:nvGrpSpPr>
      <p:grpSpPr>
        <a:xfrm>
          <a:off x="0" y="0"/>
          <a:ext cx="0" cy="0"/>
          <a:chOff x="0" y="0"/>
          <a:chExt cx="0" cy="0"/>
        </a:xfrm>
      </p:grpSpPr>
      <p:sp>
        <p:nvSpPr>
          <p:cNvPr id="767" name="Google Shape;767;p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8" name="Google Shape;768;p6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Both biomes and ecosystems contain regions of the Earth, but biomes are much larger because they contain multiple ecosystems. Let’s take a look at this forest example. At a quick glance, we can see that there are three DIFFERENT ecosystems, although there are probably more. The pond, marsh, and river are all different ecosystems within the same biome (forest). </a:t>
            </a:r>
            <a:endParaRPr/>
          </a:p>
        </p:txBody>
      </p:sp>
      <p:sp>
        <p:nvSpPr>
          <p:cNvPr id="769" name="Google Shape;769;p6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73</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5"/>
        <p:cNvGrpSpPr/>
        <p:nvPr/>
      </p:nvGrpSpPr>
      <p:grpSpPr>
        <a:xfrm>
          <a:off x="0" y="0"/>
          <a:ext cx="0" cy="0"/>
          <a:chOff x="0" y="0"/>
          <a:chExt cx="0" cy="0"/>
        </a:xfrm>
      </p:grpSpPr>
      <p:sp>
        <p:nvSpPr>
          <p:cNvPr id="786" name="Google Shape;786;p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87" name="Google Shape;787;p7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four major biomes. Each biome is home to different organisms, able to live in the biomes based on the climate. </a:t>
            </a:r>
            <a:endParaRPr/>
          </a:p>
        </p:txBody>
      </p:sp>
      <p:sp>
        <p:nvSpPr>
          <p:cNvPr id="788" name="Google Shape;788;p7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7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809" name="Google Shape;809;p7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75</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2"/>
        <p:cNvGrpSpPr/>
        <p:nvPr/>
      </p:nvGrpSpPr>
      <p:grpSpPr>
        <a:xfrm>
          <a:off x="0" y="0"/>
          <a:ext cx="0" cy="0"/>
          <a:chOff x="0" y="0"/>
          <a:chExt cx="0" cy="0"/>
        </a:xfrm>
      </p:grpSpPr>
      <p:sp>
        <p:nvSpPr>
          <p:cNvPr id="813" name="Google Shape;813;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4" name="Google Shape;814;p7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What does climate determine?</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a:t>
            </a:r>
            <a:r>
              <a:rPr lang="en-US" sz="1200"/>
              <a:t>The climate determines the characteristics of the biome</a:t>
            </a:r>
            <a:r>
              <a:rPr lang="en-US"/>
              <a:t>.]</a:t>
            </a:r>
            <a:endParaRPr b="0"/>
          </a:p>
        </p:txBody>
      </p:sp>
      <p:sp>
        <p:nvSpPr>
          <p:cNvPr id="815" name="Google Shape;815;p7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0"/>
        <p:cNvGrpSpPr/>
        <p:nvPr/>
      </p:nvGrpSpPr>
      <p:grpSpPr>
        <a:xfrm>
          <a:off x="0" y="0"/>
          <a:ext cx="0" cy="0"/>
          <a:chOff x="0" y="0"/>
          <a:chExt cx="0" cy="0"/>
        </a:xfrm>
      </p:grpSpPr>
      <p:sp>
        <p:nvSpPr>
          <p:cNvPr id="821" name="Google Shape;821;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22" name="Google Shape;822;p7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are the four major biomes?</a:t>
            </a:r>
            <a:endParaRPr/>
          </a:p>
          <a:p>
            <a:pPr marL="0" lvl="0" indent="0" algn="l" rtl="0">
              <a:spcBef>
                <a:spcPts val="0"/>
              </a:spcBef>
              <a:spcAft>
                <a:spcPts val="0"/>
              </a:spcAft>
              <a:buNone/>
            </a:pPr>
            <a:endParaRPr/>
          </a:p>
          <a:p>
            <a:pPr marL="0" lvl="0" indent="0" algn="l" rtl="0">
              <a:spcBef>
                <a:spcPts val="0"/>
              </a:spcBef>
              <a:spcAft>
                <a:spcPts val="0"/>
              </a:spcAft>
              <a:buNone/>
            </a:pPr>
            <a:r>
              <a:rPr lang="en-US"/>
              <a:t>[The four major biomes are desert, forest, grassland, and tundra.]</a:t>
            </a:r>
            <a:endParaRPr/>
          </a:p>
        </p:txBody>
      </p:sp>
      <p:sp>
        <p:nvSpPr>
          <p:cNvPr id="823" name="Google Shape;823;p7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7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difference between biomes and ecosystems?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r>
              <a:rPr lang="en-US" sz="1200"/>
              <a:t>[</a:t>
            </a:r>
            <a:r>
              <a:rPr lang="en-US"/>
              <a:t>Both biomes and ecosystems contain regions of the Earth, but biomes are much larger because they contain multiple ecosystems and describe similar ecosystems that exist in different parts of the world.]</a:t>
            </a:r>
            <a:endParaRPr b="0"/>
          </a:p>
        </p:txBody>
      </p:sp>
      <p:sp>
        <p:nvSpPr>
          <p:cNvPr id="845" name="Google Shape;845;p7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0"/>
        <p:cNvGrpSpPr/>
        <p:nvPr/>
      </p:nvGrpSpPr>
      <p:grpSpPr>
        <a:xfrm>
          <a:off x="0" y="0"/>
          <a:ext cx="0" cy="0"/>
          <a:chOff x="0" y="0"/>
          <a:chExt cx="0" cy="0"/>
        </a:xfrm>
      </p:grpSpPr>
      <p:sp>
        <p:nvSpPr>
          <p:cNvPr id="851" name="Google Shape;851;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2" name="Google Shape;852;p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a:t>
            </a:r>
            <a:r>
              <a:rPr lang="en-US" b="1"/>
              <a:t> </a:t>
            </a:r>
            <a:r>
              <a:rPr lang="en-US"/>
              <a:t>of the major </a:t>
            </a:r>
            <a:r>
              <a:rPr lang="en-US" b="1"/>
              <a:t>biomes</a:t>
            </a:r>
            <a:r>
              <a:rPr lang="en-US" b="0"/>
              <a:t>.  </a:t>
            </a:r>
            <a:endParaRPr b="0"/>
          </a:p>
        </p:txBody>
      </p:sp>
      <p:sp>
        <p:nvSpPr>
          <p:cNvPr id="853" name="Google Shape;853;p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 name="Google Shape;166;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What do these plants and animals depend on?</a:t>
            </a:r>
            <a:endParaRPr/>
          </a:p>
          <a:p>
            <a:pPr marL="0" lvl="0" indent="0" algn="l" rtl="0">
              <a:spcBef>
                <a:spcPts val="0"/>
              </a:spcBef>
              <a:spcAft>
                <a:spcPts val="0"/>
              </a:spcAft>
              <a:buNone/>
            </a:pPr>
            <a:endParaRPr/>
          </a:p>
          <a:p>
            <a:pPr marL="0" lvl="0" indent="0" algn="l" rtl="0">
              <a:spcBef>
                <a:spcPts val="0"/>
              </a:spcBef>
              <a:spcAft>
                <a:spcPts val="0"/>
              </a:spcAft>
              <a:buNone/>
            </a:pPr>
            <a:r>
              <a:rPr lang="en-US"/>
              <a:t>[Fire]</a:t>
            </a:r>
            <a:endParaRPr/>
          </a:p>
        </p:txBody>
      </p:sp>
      <p:sp>
        <p:nvSpPr>
          <p:cNvPr id="167" name="Google Shape;167;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7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Deserts are one of the major biomes. Consider this: Which organisms are able to live in this biome because of the climate? </a:t>
            </a:r>
            <a:endParaRPr/>
          </a:p>
        </p:txBody>
      </p:sp>
      <p:sp>
        <p:nvSpPr>
          <p:cNvPr id="860" name="Google Shape;860;p7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80</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6"/>
        <p:cNvGrpSpPr/>
        <p:nvPr/>
      </p:nvGrpSpPr>
      <p:grpSpPr>
        <a:xfrm>
          <a:off x="0" y="0"/>
          <a:ext cx="0" cy="0"/>
          <a:chOff x="0" y="0"/>
          <a:chExt cx="0" cy="0"/>
        </a:xfrm>
      </p:grpSpPr>
      <p:sp>
        <p:nvSpPr>
          <p:cNvPr id="867" name="Google Shape;867;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8" name="Google Shape;868;p7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Forests are the second of the four major biomes. Consider this: Which organisms are able to live in this biome because of the climate?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Asking open-ended questions allows you to gauge student understanding and increases student engagement. For the scientific practice of argumentation, ask students to give evidence based on their prior experiences and/or what they see in the picture. </a:t>
            </a:r>
            <a:endParaRPr/>
          </a:p>
        </p:txBody>
      </p:sp>
      <p:sp>
        <p:nvSpPr>
          <p:cNvPr id="869" name="Google Shape;869;p7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81</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5"/>
        <p:cNvGrpSpPr/>
        <p:nvPr/>
      </p:nvGrpSpPr>
      <p:grpSpPr>
        <a:xfrm>
          <a:off x="0" y="0"/>
          <a:ext cx="0" cy="0"/>
          <a:chOff x="0" y="0"/>
          <a:chExt cx="0" cy="0"/>
        </a:xfrm>
      </p:grpSpPr>
      <p:sp>
        <p:nvSpPr>
          <p:cNvPr id="876" name="Google Shape;876;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7" name="Google Shape;877;p7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Grasslands are the third of the major biomes. Consider this: Which organisms are able to live in this biome because of climate? </a:t>
            </a:r>
            <a:endParaRPr/>
          </a:p>
        </p:txBody>
      </p:sp>
      <p:sp>
        <p:nvSpPr>
          <p:cNvPr id="878" name="Google Shape;878;p7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4"/>
        <p:cNvGrpSpPr/>
        <p:nvPr/>
      </p:nvGrpSpPr>
      <p:grpSpPr>
        <a:xfrm>
          <a:off x="0" y="0"/>
          <a:ext cx="0" cy="0"/>
          <a:chOff x="0" y="0"/>
          <a:chExt cx="0" cy="0"/>
        </a:xfrm>
      </p:grpSpPr>
      <p:sp>
        <p:nvSpPr>
          <p:cNvPr id="885" name="Google Shape;885;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6" name="Google Shape;886;p7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Tundra are the last of the major biomes. Consider this: Which organisms are able to live in this biome because of climate? </a:t>
            </a:r>
            <a:endParaRPr/>
          </a:p>
        </p:txBody>
      </p:sp>
      <p:sp>
        <p:nvSpPr>
          <p:cNvPr id="887" name="Google Shape;887;p7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3"/>
        <p:cNvGrpSpPr/>
        <p:nvPr/>
      </p:nvGrpSpPr>
      <p:grpSpPr>
        <a:xfrm>
          <a:off x="0" y="0"/>
          <a:ext cx="0" cy="0"/>
          <a:chOff x="0" y="0"/>
          <a:chExt cx="0" cy="0"/>
        </a:xfrm>
      </p:grpSpPr>
      <p:sp>
        <p:nvSpPr>
          <p:cNvPr id="894" name="Google Shape;894;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5" name="Google Shape;895;p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Next, let’s talk about some non-examples of </a:t>
            </a:r>
            <a:r>
              <a:rPr lang="en-US" b="1"/>
              <a:t>biomes</a:t>
            </a:r>
            <a:r>
              <a:rPr lang="en-US" b="0"/>
              <a:t>. </a:t>
            </a:r>
            <a:endParaRPr b="0"/>
          </a:p>
          <a:p>
            <a:pPr marL="0" lvl="0" indent="0" algn="l" rtl="0">
              <a:spcBef>
                <a:spcPts val="0"/>
              </a:spcBef>
              <a:spcAft>
                <a:spcPts val="0"/>
              </a:spcAft>
              <a:buNone/>
            </a:pPr>
            <a:endParaRPr/>
          </a:p>
        </p:txBody>
      </p:sp>
      <p:sp>
        <p:nvSpPr>
          <p:cNvPr id="896" name="Google Shape;896;p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84</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0"/>
        <p:cNvGrpSpPr/>
        <p:nvPr/>
      </p:nvGrpSpPr>
      <p:grpSpPr>
        <a:xfrm>
          <a:off x="0" y="0"/>
          <a:ext cx="0" cy="0"/>
          <a:chOff x="0" y="0"/>
          <a:chExt cx="0" cy="0"/>
        </a:xfrm>
      </p:grpSpPr>
      <p:sp>
        <p:nvSpPr>
          <p:cNvPr id="901" name="Google Shape;901;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2" name="Google Shape;902;p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This cow is not a biome. Animals cannot be biomes because biomes are regions on Earth.  </a:t>
            </a:r>
            <a:endParaRPr/>
          </a:p>
        </p:txBody>
      </p:sp>
      <p:sp>
        <p:nvSpPr>
          <p:cNvPr id="903" name="Google Shape;903;p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85</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8"/>
        <p:cNvGrpSpPr/>
        <p:nvPr/>
      </p:nvGrpSpPr>
      <p:grpSpPr>
        <a:xfrm>
          <a:off x="0" y="0"/>
          <a:ext cx="0" cy="0"/>
          <a:chOff x="0" y="0"/>
          <a:chExt cx="0" cy="0"/>
        </a:xfrm>
      </p:grpSpPr>
      <p:sp>
        <p:nvSpPr>
          <p:cNvPr id="909" name="Google Shape;909;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0" name="Google Shape;910;p8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a:t>These mountains are not an example of a biome. While they are home to many animals, they are not biomes because biomes are much bigger and include many more animal habitats.</a:t>
            </a:r>
            <a:endParaRPr/>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It is important to explain </a:t>
            </a:r>
            <a:r>
              <a:rPr lang="en-US" i="1"/>
              <a:t>why</a:t>
            </a:r>
            <a:r>
              <a:rPr lang="en-US"/>
              <a:t> a non example is not an example. </a:t>
            </a:r>
            <a:endParaRPr/>
          </a:p>
        </p:txBody>
      </p:sp>
      <p:sp>
        <p:nvSpPr>
          <p:cNvPr id="911" name="Google Shape;911;p8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86</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8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920" name="Google Shape;920;p8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87</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3"/>
        <p:cNvGrpSpPr/>
        <p:nvPr/>
      </p:nvGrpSpPr>
      <p:grpSpPr>
        <a:xfrm>
          <a:off x="0" y="0"/>
          <a:ext cx="0" cy="0"/>
          <a:chOff x="0" y="0"/>
          <a:chExt cx="0" cy="0"/>
        </a:xfrm>
      </p:grpSpPr>
      <p:sp>
        <p:nvSpPr>
          <p:cNvPr id="924" name="Google Shape;924;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5" name="Google Shape;925;p8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examples of biomes?</a:t>
            </a:r>
            <a:endParaRPr/>
          </a:p>
          <a:p>
            <a:pPr marL="0" marR="0" lvl="0" indent="0" algn="l" rtl="0">
              <a:lnSpc>
                <a:spcPct val="100000"/>
              </a:lnSpc>
              <a:spcBef>
                <a:spcPts val="0"/>
              </a:spcBef>
              <a:spcAft>
                <a:spcPts val="0"/>
              </a:spcAft>
              <a:buClr>
                <a:schemeClr val="dk1"/>
              </a:buClr>
              <a:buSzPts val="1200"/>
              <a:buFont typeface="Calibri"/>
              <a:buNone/>
            </a:pPr>
            <a:endParaRPr sz="1200"/>
          </a:p>
        </p:txBody>
      </p:sp>
      <p:sp>
        <p:nvSpPr>
          <p:cNvPr id="926" name="Google Shape;926;p8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88</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3" name="Google Shape;933;p8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non-examples of biomes?</a:t>
            </a:r>
            <a:endParaRPr sz="1200"/>
          </a:p>
        </p:txBody>
      </p:sp>
      <p:sp>
        <p:nvSpPr>
          <p:cNvPr id="934" name="Google Shape;934;p8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89</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4" name="Google Shape;174;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Cues are an important way to prepare students for what is coming next. </a:t>
            </a:r>
            <a:endParaRPr/>
          </a:p>
        </p:txBody>
      </p:sp>
      <p:sp>
        <p:nvSpPr>
          <p:cNvPr id="175" name="Google Shape;175;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0"/>
        <p:cNvGrpSpPr/>
        <p:nvPr/>
      </p:nvGrpSpPr>
      <p:grpSpPr>
        <a:xfrm>
          <a:off x="0" y="0"/>
          <a:ext cx="0" cy="0"/>
          <a:chOff x="0" y="0"/>
          <a:chExt cx="0" cy="0"/>
        </a:xfrm>
      </p:grpSpPr>
      <p:sp>
        <p:nvSpPr>
          <p:cNvPr id="941" name="Google Shape;941;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2" name="Google Shape;942;p8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a biome? </a:t>
            </a:r>
            <a:endParaRPr sz="1200"/>
          </a:p>
          <a:p>
            <a:pPr marL="0" lvl="0" indent="0" algn="l" rtl="0">
              <a:spcBef>
                <a:spcPts val="0"/>
              </a:spcBef>
              <a:spcAft>
                <a:spcPts val="0"/>
              </a:spcAft>
              <a:buNone/>
            </a:pPr>
            <a:endParaRPr/>
          </a:p>
          <a:p>
            <a:pPr marL="0" lvl="0" indent="0" algn="l" rtl="0">
              <a:spcBef>
                <a:spcPts val="0"/>
              </a:spcBef>
              <a:spcAft>
                <a:spcPts val="0"/>
              </a:spcAft>
              <a:buNone/>
            </a:pPr>
            <a:r>
              <a:rPr lang="en-US" sz="1200"/>
              <a:t>[</a:t>
            </a:r>
            <a:r>
              <a:rPr lang="en-US"/>
              <a:t>Biomes are large regions characterized by certain conditions, including a range of climate and ecological communities adapted to those conditions. The major ecosystems are classified into different biomes.]</a:t>
            </a:r>
            <a:endParaRPr/>
          </a:p>
          <a:p>
            <a:pPr marL="0" lvl="0" indent="0" algn="l" rtl="0">
              <a:spcBef>
                <a:spcPts val="0"/>
              </a:spcBef>
              <a:spcAft>
                <a:spcPts val="0"/>
              </a:spcAft>
              <a:buNone/>
            </a:pPr>
            <a:endParaRPr b="0"/>
          </a:p>
        </p:txBody>
      </p:sp>
      <p:sp>
        <p:nvSpPr>
          <p:cNvPr id="943" name="Google Shape;943;p8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90</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8"/>
        <p:cNvGrpSpPr/>
        <p:nvPr/>
      </p:nvGrpSpPr>
      <p:grpSpPr>
        <a:xfrm>
          <a:off x="0" y="0"/>
          <a:ext cx="0" cy="0"/>
          <a:chOff x="0" y="0"/>
          <a:chExt cx="0" cy="0"/>
        </a:xfrm>
      </p:grpSpPr>
      <p:sp>
        <p:nvSpPr>
          <p:cNvPr id="949" name="Google Shape;949;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0" name="Google Shape;950;p8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the four major biomes?</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marR="0" lvl="0" indent="0" algn="l" rtl="0">
              <a:lnSpc>
                <a:spcPct val="100000"/>
              </a:lnSpc>
              <a:spcBef>
                <a:spcPts val="0"/>
              </a:spcBef>
              <a:spcAft>
                <a:spcPts val="0"/>
              </a:spcAft>
              <a:buClr>
                <a:schemeClr val="dk1"/>
              </a:buClr>
              <a:buSzPts val="1200"/>
              <a:buFont typeface="Calibri"/>
              <a:buNone/>
            </a:pPr>
            <a:r>
              <a:rPr lang="en-US" sz="1200"/>
              <a:t>[Desert, forest, grassland, tundra]</a:t>
            </a:r>
            <a:endParaRPr sz="1200"/>
          </a:p>
          <a:p>
            <a:pPr marL="0" lvl="0" indent="0" algn="l" rtl="0">
              <a:spcBef>
                <a:spcPts val="0"/>
              </a:spcBef>
              <a:spcAft>
                <a:spcPts val="0"/>
              </a:spcAft>
              <a:buNone/>
            </a:pPr>
            <a:endParaRPr b="0"/>
          </a:p>
        </p:txBody>
      </p:sp>
      <p:sp>
        <p:nvSpPr>
          <p:cNvPr id="951" name="Google Shape;951;p8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91</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9"/>
        <p:cNvGrpSpPr/>
        <p:nvPr/>
      </p:nvGrpSpPr>
      <p:grpSpPr>
        <a:xfrm>
          <a:off x="0" y="0"/>
          <a:ext cx="0" cy="0"/>
          <a:chOff x="0" y="0"/>
          <a:chExt cx="0" cy="0"/>
        </a:xfrm>
      </p:grpSpPr>
      <p:sp>
        <p:nvSpPr>
          <p:cNvPr id="960" name="Google Shape;960;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1" name="Google Shape;961;p9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is the difference between a biome and an ecosystem? </a:t>
            </a:r>
            <a:endParaRPr sz="1200"/>
          </a:p>
          <a:p>
            <a:pPr marL="0" marR="0" lvl="0" indent="0" algn="l" rtl="0">
              <a:lnSpc>
                <a:spcPct val="100000"/>
              </a:lnSpc>
              <a:spcBef>
                <a:spcPts val="0"/>
              </a:spcBef>
              <a:spcAft>
                <a:spcPts val="0"/>
              </a:spcAft>
              <a:buClr>
                <a:schemeClr val="dk1"/>
              </a:buClr>
              <a:buSzPts val="1200"/>
              <a:buFont typeface="Calibri"/>
              <a:buNone/>
            </a:pPr>
            <a:r>
              <a:rPr lang="en-US" sz="1200"/>
              <a:t>[</a:t>
            </a:r>
            <a:r>
              <a:rPr lang="en-US"/>
              <a:t>An ecosystem is a community of organisms that interact with each other and their environment. Biomes are large regions characterized by certain conditions, including a range of climate and ecological communities adapted to those conditions. While they are both regions, biomes are much larger and contain multiple ecosystems.]</a:t>
            </a:r>
            <a:endParaRPr sz="1200"/>
          </a:p>
          <a:p>
            <a:pPr marL="0" lvl="0" indent="0" algn="l" rtl="0">
              <a:spcBef>
                <a:spcPts val="0"/>
              </a:spcBef>
              <a:spcAft>
                <a:spcPts val="0"/>
              </a:spcAft>
              <a:buNone/>
            </a:pPr>
            <a:endParaRPr b="0"/>
          </a:p>
        </p:txBody>
      </p:sp>
      <p:sp>
        <p:nvSpPr>
          <p:cNvPr id="962" name="Google Shape;962;p9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92</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2" name="Google Shape;972;p9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973" name="Google Shape;973;p9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93</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7"/>
        <p:cNvGrpSpPr/>
        <p:nvPr/>
      </p:nvGrpSpPr>
      <p:grpSpPr>
        <a:xfrm>
          <a:off x="0" y="0"/>
          <a:ext cx="0" cy="0"/>
          <a:chOff x="0" y="0"/>
          <a:chExt cx="0" cy="0"/>
        </a:xfrm>
      </p:grpSpPr>
      <p:sp>
        <p:nvSpPr>
          <p:cNvPr id="978" name="Google Shape;978;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9" name="Google Shape;979;p9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Biomes are large regions characterized by certain conditions, including a range of climate and ecological communities adapted to those conditions. The major ecosystems are classified into different biomes. </a:t>
            </a:r>
            <a:endParaRPr/>
          </a:p>
        </p:txBody>
      </p:sp>
      <p:sp>
        <p:nvSpPr>
          <p:cNvPr id="980" name="Google Shape;980;p9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94</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5"/>
        <p:cNvGrpSpPr/>
        <p:nvPr/>
      </p:nvGrpSpPr>
      <p:grpSpPr>
        <a:xfrm>
          <a:off x="0" y="0"/>
          <a:ext cx="0" cy="0"/>
          <a:chOff x="0" y="0"/>
          <a:chExt cx="0" cy="0"/>
        </a:xfrm>
      </p:grpSpPr>
      <p:sp>
        <p:nvSpPr>
          <p:cNvPr id="986" name="Google Shape;986;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87" name="Google Shape;987;p9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There are four major biomes. Each biome is home to different organisms, able to live in the biomes based on the climate. </a:t>
            </a:r>
            <a:endParaRPr/>
          </a:p>
        </p:txBody>
      </p:sp>
      <p:sp>
        <p:nvSpPr>
          <p:cNvPr id="988" name="Google Shape;988;p9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95</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8" name="Google Shape;1008;p9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100"/>
              <a:buFont typeface="Arial"/>
              <a:buNone/>
            </a:pPr>
            <a:r>
              <a:rPr lang="en-US" sz="1100"/>
              <a:t>Feedback: This resource can be explored ahead of time if you wish to provide students with links to specific videos or with questions to extend their learning.</a:t>
            </a:r>
            <a:endParaRPr sz="400"/>
          </a:p>
        </p:txBody>
      </p:sp>
      <p:sp>
        <p:nvSpPr>
          <p:cNvPr id="1009" name="Google Shape;1009;p9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96</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9" name="Google Shape;1019;p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biomes, let’s reflect once more on our big question. Was there anything that we predicted earlier that was correct or incorrect? Do you have any new hypotheses to share?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Offering students an opportunity to evaluate their earlier hypotheses and make changes based on their new understandings is an important part of the iterative process in science. This is a great opportunity to help students build an epistemic understanding by explicitly stating how continuing to change and build on hypotheses as your knowledge grows is an important part of the discipline of science!</a:t>
            </a:r>
            <a:endParaRPr/>
          </a:p>
        </p:txBody>
      </p:sp>
      <p:sp>
        <p:nvSpPr>
          <p:cNvPr id="1020" name="Google Shape;1020;p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97</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8"/>
        <p:cNvGrpSpPr/>
        <p:nvPr/>
      </p:nvGrpSpPr>
      <p:grpSpPr>
        <a:xfrm>
          <a:off x="0" y="0"/>
          <a:ext cx="0" cy="0"/>
          <a:chOff x="0" y="0"/>
          <a:chExt cx="0" cy="0"/>
        </a:xfrm>
      </p:grpSpPr>
      <p:sp>
        <p:nvSpPr>
          <p:cNvPr id="1029" name="Google Shape;1029;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0" name="Google Shape;1030;p9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  </a:t>
            </a:r>
            <a:endParaRPr/>
          </a:p>
        </p:txBody>
      </p:sp>
      <p:sp>
        <p:nvSpPr>
          <p:cNvPr id="1031" name="Google Shape;1031;p9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98</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2"/>
        <p:cNvGrpSpPr/>
        <p:nvPr/>
      </p:nvGrpSpPr>
      <p:grpSpPr>
        <a:xfrm>
          <a:off x="0" y="0"/>
          <a:ext cx="0" cy="0"/>
          <a:chOff x="0" y="0"/>
          <a:chExt cx="0" cy="0"/>
        </a:xfrm>
      </p:grpSpPr>
      <p:sp>
        <p:nvSpPr>
          <p:cNvPr id="643" name="Google Shape;643;p48: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44" name="Google Shape;644;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99"/>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9"/>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9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0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08"/>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10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09"/>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9"/>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10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10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10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10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10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10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10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0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0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02"/>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02"/>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10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0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0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10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103"/>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103"/>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10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10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10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10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104"/>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104"/>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104"/>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104"/>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10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0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0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10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10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0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0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106"/>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06"/>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106"/>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10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0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7"/>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07"/>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107"/>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10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9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23.jp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32.jp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34.jp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3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slBXzeOQrwg&amp;feature=emb_title"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4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23.jp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g"/></Relationships>
</file>

<file path=ppt/slides/_rels/slide4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3" Type="http://schemas.openxmlformats.org/officeDocument/2006/relationships/hyperlink" Target="https://www.explorelearning.com/index.cfm?method=cResource.dspView&amp;ResourceID=647" TargetMode="External"/><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5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52.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5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5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5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hyperlink" Target="https://docs.google.com/presentation/d/1rEXx7UbXICEDZxh6QTUqKlltypWXYw1ra-hSScExrzo/copy" TargetMode="External"/></Relationships>
</file>

<file path=ppt/slides/_rels/slide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5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6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9.pn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24.jpg"/><Relationship Id="rId5" Type="http://schemas.openxmlformats.org/officeDocument/2006/relationships/image" Target="../media/image23.jpg"/><Relationship Id="rId4" Type="http://schemas.openxmlformats.org/officeDocument/2006/relationships/image" Target="../media/image22.png"/></Relationships>
</file>

<file path=ppt/slides/_rels/slide61.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6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image" Target="../media/image15.png"/><Relationship Id="rId7" Type="http://schemas.openxmlformats.org/officeDocument/2006/relationships/image" Target="../media/image24.jp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8.png"/><Relationship Id="rId5" Type="http://schemas.openxmlformats.org/officeDocument/2006/relationships/image" Target="../media/image23.jpg"/><Relationship Id="rId10" Type="http://schemas.openxmlformats.org/officeDocument/2006/relationships/image" Target="../media/image27.jpg"/><Relationship Id="rId4" Type="http://schemas.openxmlformats.org/officeDocument/2006/relationships/image" Target="../media/image21.png"/><Relationship Id="rId9" Type="http://schemas.openxmlformats.org/officeDocument/2006/relationships/image" Target="../media/image26.jpg"/></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6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33.jpg"/></Relationships>
</file>

<file path=ppt/slides/_rels/slide6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6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7.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9.png"/></Relationships>
</file>

<file path=ppt/slides/_rels/slide6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7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2.xml"/><Relationship Id="rId1" Type="http://schemas.openxmlformats.org/officeDocument/2006/relationships/slideLayout" Target="../slideLayouts/slideLayout1.xml"/><Relationship Id="rId4" Type="http://schemas.openxmlformats.org/officeDocument/2006/relationships/image" Target="../media/image45.jpg"/></Relationships>
</file>

<file path=ppt/slides/_rels/slide7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46.jpg"/></Relationships>
</file>

<file path=ppt/slides/_rels/slide7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7.jpg"/><Relationship Id="rId4" Type="http://schemas.openxmlformats.org/officeDocument/2006/relationships/image" Target="../media/image7.png"/></Relationships>
</file>

<file path=ppt/slides/_rels/slide8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7.png"/></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9.jpg"/><Relationship Id="rId4" Type="http://schemas.openxmlformats.org/officeDocument/2006/relationships/image" Target="../media/image7.png"/></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3.xml"/><Relationship Id="rId1" Type="http://schemas.openxmlformats.org/officeDocument/2006/relationships/slideLayout" Target="../slideLayouts/slideLayout2.xml"/><Relationship Id="rId5" Type="http://schemas.openxmlformats.org/officeDocument/2006/relationships/image" Target="../media/image50.jpg"/><Relationship Id="rId4" Type="http://schemas.openxmlformats.org/officeDocument/2006/relationships/image" Target="../media/image7.png"/></Relationships>
</file>

<file path=ppt/slides/_rels/slide8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8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51.jpg"/><Relationship Id="rId4" Type="http://schemas.openxmlformats.org/officeDocument/2006/relationships/image" Target="../media/image8.png"/></Relationships>
</file>

<file path=ppt/slides/_rels/slide8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6.xml"/><Relationship Id="rId1" Type="http://schemas.openxmlformats.org/officeDocument/2006/relationships/slideLayout" Target="../slideLayouts/slideLayout2.xml"/><Relationship Id="rId5" Type="http://schemas.openxmlformats.org/officeDocument/2006/relationships/image" Target="../media/image52.jpg"/><Relationship Id="rId4" Type="http://schemas.openxmlformats.org/officeDocument/2006/relationships/image" Target="../media/image8.png"/></Relationships>
</file>

<file path=ppt/slides/_rels/slide8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8.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8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9.xml"/><Relationship Id="rId1" Type="http://schemas.openxmlformats.org/officeDocument/2006/relationships/slideLayout" Target="../slideLayouts/slideLayout2.xml"/><Relationship Id="rId4" Type="http://schemas.openxmlformats.org/officeDocument/2006/relationships/image" Target="../media/image35.jp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50.jpg"/><Relationship Id="rId2" Type="http://schemas.openxmlformats.org/officeDocument/2006/relationships/notesSlide" Target="../notesSlides/notesSlide91.xml"/><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jpg"/></Relationships>
</file>

<file path=ppt/slides/_rels/slide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2.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9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4.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image" Target="../media/image53.png"/><Relationship Id="rId5" Type="http://schemas.openxmlformats.org/officeDocument/2006/relationships/image" Target="../media/image38.png"/><Relationship Id="rId4" Type="http://schemas.openxmlformats.org/officeDocument/2006/relationships/hyperlink" Target="https://thewildclassroom.com/" TargetMode="External"/></Relationships>
</file>

<file path=ppt/slides/_rels/slide9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1.png"/></Relationships>
</file>

<file path=ppt/slides/_rels/slide9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p10"/>
          <p:cNvSpPr txBox="1"/>
          <p:nvPr/>
        </p:nvSpPr>
        <p:spPr>
          <a:xfrm>
            <a:off x="849542" y="424771"/>
            <a:ext cx="7467231"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Environment</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the surroundings of a person, animal, plant or thing</a:t>
            </a:r>
            <a:endParaRPr sz="3000" b="1">
              <a:solidFill>
                <a:schemeClr val="dk1"/>
              </a:solidFill>
              <a:latin typeface="Calibri"/>
              <a:ea typeface="Calibri"/>
              <a:cs typeface="Calibri"/>
              <a:sym typeface="Calibri"/>
            </a:endParaRPr>
          </a:p>
        </p:txBody>
      </p:sp>
      <p:sp>
        <p:nvSpPr>
          <p:cNvPr id="184" name="Google Shape;184;p10"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5" name="Google Shape;185;p10" descr="nvironment and climate change | European Institute for Gender Equalit"/>
          <p:cNvPicPr preferRelativeResize="0"/>
          <p:nvPr/>
        </p:nvPicPr>
        <p:blipFill rotWithShape="1">
          <a:blip r:embed="rId4">
            <a:alphaModFix/>
          </a:blip>
          <a:srcRect/>
          <a:stretch/>
        </p:blipFill>
        <p:spPr>
          <a:xfrm>
            <a:off x="1390466" y="1714657"/>
            <a:ext cx="6697707" cy="4725604"/>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191" name="Google Shape;191;p11" descr="What are Plants"/>
          <p:cNvPicPr preferRelativeResize="0"/>
          <p:nvPr/>
        </p:nvPicPr>
        <p:blipFill rotWithShape="1">
          <a:blip r:embed="rId3">
            <a:alphaModFix/>
          </a:blip>
          <a:srcRect/>
          <a:stretch/>
        </p:blipFill>
        <p:spPr>
          <a:xfrm>
            <a:off x="280479" y="2199162"/>
            <a:ext cx="2641847" cy="1788327"/>
          </a:xfrm>
          <a:prstGeom prst="rect">
            <a:avLst/>
          </a:prstGeom>
          <a:noFill/>
          <a:ln>
            <a:noFill/>
          </a:ln>
        </p:spPr>
      </p:pic>
      <p:pic>
        <p:nvPicPr>
          <p:cNvPr id="192" name="Google Shape;192;p11" descr="The 50 Cutest Native Animals in Every State"/>
          <p:cNvPicPr preferRelativeResize="0"/>
          <p:nvPr/>
        </p:nvPicPr>
        <p:blipFill rotWithShape="1">
          <a:blip r:embed="rId4">
            <a:alphaModFix/>
          </a:blip>
          <a:srcRect/>
          <a:stretch/>
        </p:blipFill>
        <p:spPr>
          <a:xfrm>
            <a:off x="1930152" y="3836922"/>
            <a:ext cx="2641847" cy="2641847"/>
          </a:xfrm>
          <a:prstGeom prst="rect">
            <a:avLst/>
          </a:prstGeom>
          <a:noFill/>
          <a:ln>
            <a:noFill/>
          </a:ln>
        </p:spPr>
      </p:pic>
      <p:pic>
        <p:nvPicPr>
          <p:cNvPr id="193" name="Google Shape;193;p11" descr="Exploring Fungi - Kids Discover"/>
          <p:cNvPicPr preferRelativeResize="0"/>
          <p:nvPr/>
        </p:nvPicPr>
        <p:blipFill rotWithShape="1">
          <a:blip r:embed="rId5">
            <a:alphaModFix/>
          </a:blip>
          <a:srcRect/>
          <a:stretch/>
        </p:blipFill>
        <p:spPr>
          <a:xfrm>
            <a:off x="4199136" y="2199162"/>
            <a:ext cx="2828279" cy="1878154"/>
          </a:xfrm>
          <a:prstGeom prst="rect">
            <a:avLst/>
          </a:prstGeom>
          <a:noFill/>
          <a:ln>
            <a:noFill/>
          </a:ln>
        </p:spPr>
      </p:pic>
      <p:pic>
        <p:nvPicPr>
          <p:cNvPr id="194" name="Google Shape;194;p11" descr="Bacteria | What is microbiology? | Microbiology Society"/>
          <p:cNvPicPr preferRelativeResize="0"/>
          <p:nvPr/>
        </p:nvPicPr>
        <p:blipFill rotWithShape="1">
          <a:blip r:embed="rId6">
            <a:alphaModFix/>
          </a:blip>
          <a:srcRect l="18217" r="11686"/>
          <a:stretch/>
        </p:blipFill>
        <p:spPr>
          <a:xfrm>
            <a:off x="6315076" y="3945964"/>
            <a:ext cx="2548445" cy="2423762"/>
          </a:xfrm>
          <a:prstGeom prst="rect">
            <a:avLst/>
          </a:prstGeom>
          <a:noFill/>
          <a:ln>
            <a:noFill/>
          </a:ln>
        </p:spPr>
      </p:pic>
      <p:sp>
        <p:nvSpPr>
          <p:cNvPr id="195" name="Google Shape;195;p11"/>
          <p:cNvSpPr txBox="1"/>
          <p:nvPr/>
        </p:nvSpPr>
        <p:spPr>
          <a:xfrm>
            <a:off x="1270789" y="450767"/>
            <a:ext cx="7009380"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Biotic Factors</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living things, plants or animals, that influence or affect an ecosystem</a:t>
            </a:r>
            <a:endParaRPr sz="2800" b="1">
              <a:solidFill>
                <a:schemeClr val="dk1"/>
              </a:solidFill>
              <a:latin typeface="Calibri"/>
              <a:ea typeface="Calibri"/>
              <a:cs typeface="Calibri"/>
              <a:sym typeface="Calibri"/>
            </a:endParaRPr>
          </a:p>
        </p:txBody>
      </p:sp>
      <p:sp>
        <p:nvSpPr>
          <p:cNvPr id="196" name="Google Shape;196;p11" descr="Rewind"/>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pic>
        <p:nvPicPr>
          <p:cNvPr id="202" name="Google Shape;202;p12" descr="10 Easy Soil Tests - How to Test Your Garden Soil"/>
          <p:cNvPicPr preferRelativeResize="0"/>
          <p:nvPr/>
        </p:nvPicPr>
        <p:blipFill rotWithShape="1">
          <a:blip r:embed="rId3">
            <a:alphaModFix/>
          </a:blip>
          <a:srcRect/>
          <a:stretch/>
        </p:blipFill>
        <p:spPr>
          <a:xfrm>
            <a:off x="488271" y="4660777"/>
            <a:ext cx="4132144" cy="2066072"/>
          </a:xfrm>
          <a:prstGeom prst="rect">
            <a:avLst/>
          </a:prstGeom>
          <a:noFill/>
          <a:ln>
            <a:noFill/>
          </a:ln>
        </p:spPr>
      </p:pic>
      <p:pic>
        <p:nvPicPr>
          <p:cNvPr id="203" name="Google Shape;203;p12" descr="Australian Water Utility | Digital Utility of the Future | Accenture"/>
          <p:cNvPicPr preferRelativeResize="0"/>
          <p:nvPr/>
        </p:nvPicPr>
        <p:blipFill rotWithShape="1">
          <a:blip r:embed="rId4">
            <a:alphaModFix/>
          </a:blip>
          <a:srcRect/>
          <a:stretch/>
        </p:blipFill>
        <p:spPr>
          <a:xfrm>
            <a:off x="4678535" y="4545161"/>
            <a:ext cx="3977196" cy="2237173"/>
          </a:xfrm>
          <a:prstGeom prst="rect">
            <a:avLst/>
          </a:prstGeom>
          <a:noFill/>
          <a:ln>
            <a:noFill/>
          </a:ln>
        </p:spPr>
      </p:pic>
      <p:pic>
        <p:nvPicPr>
          <p:cNvPr id="204" name="Google Shape;204;p12" descr="Does variation in the sun's output affect climate? | Royal ..."/>
          <p:cNvPicPr preferRelativeResize="0"/>
          <p:nvPr/>
        </p:nvPicPr>
        <p:blipFill rotWithShape="1">
          <a:blip r:embed="rId5">
            <a:alphaModFix/>
          </a:blip>
          <a:srcRect/>
          <a:stretch/>
        </p:blipFill>
        <p:spPr>
          <a:xfrm>
            <a:off x="488271" y="1948307"/>
            <a:ext cx="3453414" cy="2590061"/>
          </a:xfrm>
          <a:prstGeom prst="rect">
            <a:avLst/>
          </a:prstGeom>
          <a:noFill/>
          <a:ln>
            <a:noFill/>
          </a:ln>
        </p:spPr>
      </p:pic>
      <p:pic>
        <p:nvPicPr>
          <p:cNvPr id="205" name="Google Shape;205;p12" descr="Cuba Sets All-Time Hottest Temperature Record - WeatherNation"/>
          <p:cNvPicPr preferRelativeResize="0"/>
          <p:nvPr/>
        </p:nvPicPr>
        <p:blipFill rotWithShape="1">
          <a:blip r:embed="rId6">
            <a:alphaModFix/>
          </a:blip>
          <a:srcRect/>
          <a:stretch/>
        </p:blipFill>
        <p:spPr>
          <a:xfrm>
            <a:off x="4349225" y="2080260"/>
            <a:ext cx="4306504" cy="2403630"/>
          </a:xfrm>
          <a:prstGeom prst="rect">
            <a:avLst/>
          </a:prstGeom>
          <a:noFill/>
          <a:ln>
            <a:noFill/>
          </a:ln>
        </p:spPr>
      </p:pic>
      <p:sp>
        <p:nvSpPr>
          <p:cNvPr id="206" name="Google Shape;206;p12"/>
          <p:cNvSpPr txBox="1"/>
          <p:nvPr/>
        </p:nvSpPr>
        <p:spPr>
          <a:xfrm>
            <a:off x="1150411" y="571728"/>
            <a:ext cx="7413172"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Abiotic Factors</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non-living things that influence or affect an ecosystem</a:t>
            </a:r>
            <a:endParaRPr sz="2800" b="1">
              <a:solidFill>
                <a:srgbClr val="FF0000"/>
              </a:solidFill>
              <a:latin typeface="Calibri"/>
              <a:ea typeface="Calibri"/>
              <a:cs typeface="Calibri"/>
              <a:sym typeface="Calibri"/>
            </a:endParaRPr>
          </a:p>
        </p:txBody>
      </p:sp>
      <p:sp>
        <p:nvSpPr>
          <p:cNvPr id="207" name="Google Shape;207;p12" descr="Rewind"/>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3"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4"/>
          <p:cNvSpPr txBox="1"/>
          <p:nvPr/>
        </p:nvSpPr>
        <p:spPr>
          <a:xfrm>
            <a:off x="2294098" y="424771"/>
            <a:ext cx="489044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an environment?</a:t>
            </a:r>
            <a:endParaRPr sz="3600">
              <a:solidFill>
                <a:schemeClr val="dk1"/>
              </a:solidFill>
              <a:latin typeface="Calibri"/>
              <a:ea typeface="Calibri"/>
              <a:cs typeface="Calibri"/>
              <a:sym typeface="Calibri"/>
            </a:endParaRPr>
          </a:p>
        </p:txBody>
      </p:sp>
      <p:sp>
        <p:nvSpPr>
          <p:cNvPr id="220" name="Google Shape;220;p1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1" name="Google Shape;221;p14" descr="nvironment and climate change | European Institute for Gender Equalit"/>
          <p:cNvPicPr preferRelativeResize="0"/>
          <p:nvPr/>
        </p:nvPicPr>
        <p:blipFill rotWithShape="1">
          <a:blip r:embed="rId4">
            <a:alphaModFix/>
          </a:blip>
          <a:srcRect/>
          <a:stretch/>
        </p:blipFill>
        <p:spPr>
          <a:xfrm>
            <a:off x="1390466" y="1714657"/>
            <a:ext cx="6697707" cy="472560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15"/>
          <p:cNvSpPr txBox="1"/>
          <p:nvPr/>
        </p:nvSpPr>
        <p:spPr>
          <a:xfrm>
            <a:off x="989763" y="216922"/>
            <a:ext cx="716447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a:t>
            </a:r>
            <a:r>
              <a:rPr lang="en-US" sz="3600" i="1" u="sng">
                <a:solidFill>
                  <a:schemeClr val="dk1"/>
                </a:solidFill>
                <a:latin typeface="Calibri"/>
                <a:ea typeface="Calibri"/>
                <a:cs typeface="Calibri"/>
                <a:sym typeface="Calibri"/>
              </a:rPr>
              <a:t>biotic</a:t>
            </a:r>
            <a:r>
              <a:rPr lang="en-US" sz="3600">
                <a:solidFill>
                  <a:schemeClr val="dk1"/>
                </a:solidFill>
                <a:latin typeface="Calibri"/>
                <a:ea typeface="Calibri"/>
                <a:cs typeface="Calibri"/>
                <a:sym typeface="Calibri"/>
              </a:rPr>
              <a:t> and </a:t>
            </a:r>
            <a:r>
              <a:rPr lang="en-US" sz="3600" i="1" u="sng">
                <a:solidFill>
                  <a:schemeClr val="dk1"/>
                </a:solidFill>
                <a:latin typeface="Calibri"/>
                <a:ea typeface="Calibri"/>
                <a:cs typeface="Calibri"/>
                <a:sym typeface="Calibri"/>
              </a:rPr>
              <a:t>abiotic</a:t>
            </a:r>
            <a:r>
              <a:rPr lang="en-US" sz="3600">
                <a:solidFill>
                  <a:schemeClr val="dk1"/>
                </a:solidFill>
                <a:latin typeface="Calibri"/>
                <a:ea typeface="Calibri"/>
                <a:cs typeface="Calibri"/>
                <a:sym typeface="Calibri"/>
              </a:rPr>
              <a:t> factors?</a:t>
            </a:r>
            <a:endParaRPr/>
          </a:p>
        </p:txBody>
      </p:sp>
      <p:sp>
        <p:nvSpPr>
          <p:cNvPr id="228" name="Google Shape;228;p1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9" name="Google Shape;229;p15" descr="What are Plants"/>
          <p:cNvPicPr preferRelativeResize="0"/>
          <p:nvPr/>
        </p:nvPicPr>
        <p:blipFill rotWithShape="1">
          <a:blip r:embed="rId4">
            <a:alphaModFix/>
          </a:blip>
          <a:srcRect/>
          <a:stretch/>
        </p:blipFill>
        <p:spPr>
          <a:xfrm>
            <a:off x="4913412" y="2744752"/>
            <a:ext cx="2074903" cy="1404550"/>
          </a:xfrm>
          <a:prstGeom prst="rect">
            <a:avLst/>
          </a:prstGeom>
          <a:noFill/>
          <a:ln>
            <a:noFill/>
          </a:ln>
        </p:spPr>
      </p:pic>
      <p:pic>
        <p:nvPicPr>
          <p:cNvPr id="230" name="Google Shape;230;p15" descr="Exploring Fungi - Kids Discover"/>
          <p:cNvPicPr preferRelativeResize="0"/>
          <p:nvPr/>
        </p:nvPicPr>
        <p:blipFill rotWithShape="1">
          <a:blip r:embed="rId5">
            <a:alphaModFix/>
          </a:blip>
          <a:srcRect/>
          <a:stretch/>
        </p:blipFill>
        <p:spPr>
          <a:xfrm>
            <a:off x="5154804" y="4954732"/>
            <a:ext cx="2282180" cy="1515511"/>
          </a:xfrm>
          <a:prstGeom prst="rect">
            <a:avLst/>
          </a:prstGeom>
          <a:noFill/>
          <a:ln>
            <a:noFill/>
          </a:ln>
        </p:spPr>
      </p:pic>
      <p:pic>
        <p:nvPicPr>
          <p:cNvPr id="231" name="Google Shape;231;p15" descr="The 50 Cutest Native Animals in Every State"/>
          <p:cNvPicPr preferRelativeResize="0"/>
          <p:nvPr/>
        </p:nvPicPr>
        <p:blipFill rotWithShape="1">
          <a:blip r:embed="rId6">
            <a:alphaModFix/>
          </a:blip>
          <a:srcRect/>
          <a:stretch/>
        </p:blipFill>
        <p:spPr>
          <a:xfrm>
            <a:off x="6933916" y="3490541"/>
            <a:ext cx="1880784" cy="1880784"/>
          </a:xfrm>
          <a:prstGeom prst="rect">
            <a:avLst/>
          </a:prstGeom>
          <a:noFill/>
          <a:ln>
            <a:noFill/>
          </a:ln>
        </p:spPr>
      </p:pic>
      <p:pic>
        <p:nvPicPr>
          <p:cNvPr id="232" name="Google Shape;232;p15" descr="Bacteria | What is microbiology? | Microbiology Society"/>
          <p:cNvPicPr preferRelativeResize="0"/>
          <p:nvPr/>
        </p:nvPicPr>
        <p:blipFill rotWithShape="1">
          <a:blip r:embed="rId7">
            <a:alphaModFix/>
          </a:blip>
          <a:srcRect l="18217" r="11686"/>
          <a:stretch/>
        </p:blipFill>
        <p:spPr>
          <a:xfrm>
            <a:off x="6750420" y="1838583"/>
            <a:ext cx="1549517" cy="1473707"/>
          </a:xfrm>
          <a:prstGeom prst="rect">
            <a:avLst/>
          </a:prstGeom>
          <a:noFill/>
          <a:ln>
            <a:noFill/>
          </a:ln>
        </p:spPr>
      </p:pic>
      <p:pic>
        <p:nvPicPr>
          <p:cNvPr id="233" name="Google Shape;233;p15" descr="10 Easy Soil Tests - How to Test Your Garden Soil"/>
          <p:cNvPicPr preferRelativeResize="0"/>
          <p:nvPr/>
        </p:nvPicPr>
        <p:blipFill rotWithShape="1">
          <a:blip r:embed="rId8">
            <a:alphaModFix/>
          </a:blip>
          <a:srcRect/>
          <a:stretch/>
        </p:blipFill>
        <p:spPr>
          <a:xfrm>
            <a:off x="329300" y="4149302"/>
            <a:ext cx="2517130" cy="1258565"/>
          </a:xfrm>
          <a:prstGeom prst="rect">
            <a:avLst/>
          </a:prstGeom>
          <a:noFill/>
          <a:ln>
            <a:noFill/>
          </a:ln>
        </p:spPr>
      </p:pic>
      <p:pic>
        <p:nvPicPr>
          <p:cNvPr id="234" name="Google Shape;234;p15" descr="Australian Water Utility | Digital Utility of the Future | Accenture"/>
          <p:cNvPicPr preferRelativeResize="0"/>
          <p:nvPr/>
        </p:nvPicPr>
        <p:blipFill rotWithShape="1">
          <a:blip r:embed="rId9">
            <a:alphaModFix/>
          </a:blip>
          <a:srcRect/>
          <a:stretch/>
        </p:blipFill>
        <p:spPr>
          <a:xfrm>
            <a:off x="1945881" y="5306837"/>
            <a:ext cx="2159586" cy="1214767"/>
          </a:xfrm>
          <a:prstGeom prst="rect">
            <a:avLst/>
          </a:prstGeom>
          <a:noFill/>
          <a:ln>
            <a:noFill/>
          </a:ln>
        </p:spPr>
      </p:pic>
      <p:pic>
        <p:nvPicPr>
          <p:cNvPr id="235" name="Google Shape;235;p15" descr="Does variation in the sun's output affect climate? | Royal ..."/>
          <p:cNvPicPr preferRelativeResize="0"/>
          <p:nvPr/>
        </p:nvPicPr>
        <p:blipFill rotWithShape="1">
          <a:blip r:embed="rId10">
            <a:alphaModFix/>
          </a:blip>
          <a:srcRect/>
          <a:stretch/>
        </p:blipFill>
        <p:spPr>
          <a:xfrm>
            <a:off x="329300" y="1977156"/>
            <a:ext cx="1861676" cy="1396257"/>
          </a:xfrm>
          <a:prstGeom prst="rect">
            <a:avLst/>
          </a:prstGeom>
          <a:noFill/>
          <a:ln>
            <a:noFill/>
          </a:ln>
        </p:spPr>
      </p:pic>
      <p:pic>
        <p:nvPicPr>
          <p:cNvPr id="236" name="Google Shape;236;p15" descr="Cuba Sets All-Time Hottest Temperature Record - WeatherNation"/>
          <p:cNvPicPr preferRelativeResize="0"/>
          <p:nvPr/>
        </p:nvPicPr>
        <p:blipFill rotWithShape="1">
          <a:blip r:embed="rId11">
            <a:alphaModFix/>
          </a:blip>
          <a:srcRect/>
          <a:stretch/>
        </p:blipFill>
        <p:spPr>
          <a:xfrm>
            <a:off x="1898210" y="3043127"/>
            <a:ext cx="2254929" cy="1258565"/>
          </a:xfrm>
          <a:prstGeom prst="rect">
            <a:avLst/>
          </a:prstGeom>
          <a:noFill/>
          <a:ln>
            <a:noFill/>
          </a:ln>
        </p:spPr>
      </p:pic>
      <p:sp>
        <p:nvSpPr>
          <p:cNvPr id="237" name="Google Shape;237;p15"/>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38" name="Google Shape;238;p15"/>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239" name="Google Shape;239;p15"/>
          <p:cNvCxnSpPr/>
          <p:nvPr/>
        </p:nvCxnSpPr>
        <p:spPr>
          <a:xfrm flipH="1">
            <a:off x="3474218" y="1403313"/>
            <a:ext cx="341644" cy="341764"/>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240" name="Google Shape;240;p15"/>
          <p:cNvCxnSpPr/>
          <p:nvPr/>
        </p:nvCxnSpPr>
        <p:spPr>
          <a:xfrm>
            <a:off x="7874308" y="817086"/>
            <a:ext cx="0" cy="830844"/>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6"/>
          <p:cNvSpPr txBox="1"/>
          <p:nvPr/>
        </p:nvSpPr>
        <p:spPr>
          <a:xfrm>
            <a:off x="2650352" y="1016025"/>
            <a:ext cx="413059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a:ea typeface="Calibri"/>
                <a:cs typeface="Calibri"/>
                <a:sym typeface="Calibri"/>
              </a:rPr>
              <a:t>Ecosystem</a:t>
            </a:r>
            <a:endParaRPr sz="6600" b="1" dirty="0">
              <a:solidFill>
                <a:schemeClr val="dk1"/>
              </a:solidFill>
              <a:latin typeface="Calibri"/>
              <a:ea typeface="Calibri"/>
              <a:cs typeface="Calibri"/>
              <a:sym typeface="Calibri"/>
            </a:endParaRPr>
          </a:p>
        </p:txBody>
      </p:sp>
      <p:sp>
        <p:nvSpPr>
          <p:cNvPr id="247" name="Google Shape;247;p16"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8" name="Google Shape;248;p16"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17"/>
          <p:cNvSpPr txBox="1">
            <a:spLocks noGrp="1"/>
          </p:cNvSpPr>
          <p:nvPr>
            <p:ph type="ctrTitle"/>
          </p:nvPr>
        </p:nvSpPr>
        <p:spPr>
          <a:xfrm>
            <a:off x="367615" y="513531"/>
            <a:ext cx="8551146"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a:t>Ecosystem</a:t>
            </a:r>
            <a:r>
              <a:rPr lang="en-US" sz="3400" b="1"/>
              <a:t>: </a:t>
            </a:r>
            <a:r>
              <a:rPr lang="en-US" sz="3400"/>
              <a:t>community of living and non-living things interacting with each other in an environment</a:t>
            </a:r>
            <a:endParaRPr sz="3400" b="1"/>
          </a:p>
        </p:txBody>
      </p:sp>
      <p:sp>
        <p:nvSpPr>
          <p:cNvPr id="255" name="Google Shape;255;p17" descr="Artificial Intelligence"/>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6" name="Google Shape;256;p17"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257" name="Google Shape;257;p17" descr="Ecosystems - BrainPOP"/>
          <p:cNvPicPr preferRelativeResize="0"/>
          <p:nvPr/>
        </p:nvPicPr>
        <p:blipFill rotWithShape="1">
          <a:blip r:embed="rId5">
            <a:alphaModFix/>
          </a:blip>
          <a:srcRect/>
          <a:stretch/>
        </p:blipFill>
        <p:spPr>
          <a:xfrm>
            <a:off x="1866650" y="2245059"/>
            <a:ext cx="5553075" cy="417195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18"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Google Shape;269;p19"/>
          <p:cNvSpPr txBox="1"/>
          <p:nvPr/>
        </p:nvSpPr>
        <p:spPr>
          <a:xfrm>
            <a:off x="1220273" y="412064"/>
            <a:ext cx="6690806"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an ecosystem made up of?</a:t>
            </a:r>
            <a:endParaRPr/>
          </a:p>
        </p:txBody>
      </p:sp>
      <p:sp>
        <p:nvSpPr>
          <p:cNvPr id="270" name="Google Shape;270;p1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1" name="Google Shape;271;p19" descr="Ecosystems - BrainPOP"/>
          <p:cNvPicPr preferRelativeResize="0"/>
          <p:nvPr/>
        </p:nvPicPr>
        <p:blipFill rotWithShape="1">
          <a:blip r:embed="rId4">
            <a:alphaModFix/>
          </a:blip>
          <a:srcRect/>
          <a:stretch/>
        </p:blipFill>
        <p:spPr>
          <a:xfrm>
            <a:off x="1512108" y="1600200"/>
            <a:ext cx="6107137" cy="4588209"/>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752600" y="257651"/>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Ecosystems</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2" name="Google Shape;122;p2" descr="Ecosystems - BrainPOP"/>
          <p:cNvPicPr preferRelativeResize="0"/>
          <p:nvPr/>
        </p:nvPicPr>
        <p:blipFill rotWithShape="1">
          <a:blip r:embed="rId3">
            <a:alphaModFix/>
          </a:blip>
          <a:srcRect/>
          <a:stretch/>
        </p:blipFill>
        <p:spPr>
          <a:xfrm>
            <a:off x="1519342" y="1763486"/>
            <a:ext cx="6063669" cy="4555552"/>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pic>
        <p:nvPicPr>
          <p:cNvPr id="277" name="Google Shape;277;p20"/>
          <p:cNvPicPr preferRelativeResize="0"/>
          <p:nvPr/>
        </p:nvPicPr>
        <p:blipFill rotWithShape="1">
          <a:blip r:embed="rId3">
            <a:alphaModFix/>
          </a:blip>
          <a:srcRect/>
          <a:stretch/>
        </p:blipFill>
        <p:spPr>
          <a:xfrm>
            <a:off x="0" y="406400"/>
            <a:ext cx="9144000" cy="6035566"/>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1"/>
          <p:cNvSpPr txBox="1">
            <a:spLocks noGrp="1"/>
          </p:cNvSpPr>
          <p:nvPr>
            <p:ph type="ctrTitle"/>
          </p:nvPr>
        </p:nvSpPr>
        <p:spPr>
          <a:xfrm>
            <a:off x="1134720" y="427701"/>
            <a:ext cx="6830367"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Living Things = Biotic Factors</a:t>
            </a:r>
            <a:endParaRPr/>
          </a:p>
        </p:txBody>
      </p:sp>
      <p:sp>
        <p:nvSpPr>
          <p:cNvPr id="284" name="Google Shape;284;p2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5" name="Google Shape;285;p21" descr="Ecosystems - BrainPOP"/>
          <p:cNvPicPr preferRelativeResize="0"/>
          <p:nvPr/>
        </p:nvPicPr>
        <p:blipFill rotWithShape="1">
          <a:blip r:embed="rId4">
            <a:alphaModFix/>
          </a:blip>
          <a:srcRect/>
          <a:stretch/>
        </p:blipFill>
        <p:spPr>
          <a:xfrm>
            <a:off x="1773365" y="2065445"/>
            <a:ext cx="5553075" cy="41719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90"/>
        <p:cNvGrpSpPr/>
        <p:nvPr/>
      </p:nvGrpSpPr>
      <p:grpSpPr>
        <a:xfrm>
          <a:off x="0" y="0"/>
          <a:ext cx="0" cy="0"/>
          <a:chOff x="0" y="0"/>
          <a:chExt cx="0" cy="0"/>
        </a:xfrm>
      </p:grpSpPr>
      <p:sp>
        <p:nvSpPr>
          <p:cNvPr id="291" name="Google Shape;291;p22"/>
          <p:cNvSpPr txBox="1">
            <a:spLocks noGrp="1"/>
          </p:cNvSpPr>
          <p:nvPr>
            <p:ph type="ctrTitle"/>
          </p:nvPr>
        </p:nvSpPr>
        <p:spPr>
          <a:xfrm>
            <a:off x="427160" y="367615"/>
            <a:ext cx="8245484"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Non-Living Things = Abiotic Factors</a:t>
            </a:r>
            <a:endParaRPr/>
          </a:p>
        </p:txBody>
      </p:sp>
      <p:sp>
        <p:nvSpPr>
          <p:cNvPr id="292" name="Google Shape;292;p2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93" name="Google Shape;293;p22" descr="Ecosystems - BrainPOP"/>
          <p:cNvPicPr preferRelativeResize="0"/>
          <p:nvPr/>
        </p:nvPicPr>
        <p:blipFill rotWithShape="1">
          <a:blip r:embed="rId4">
            <a:alphaModFix/>
          </a:blip>
          <a:srcRect/>
          <a:stretch/>
        </p:blipFill>
        <p:spPr>
          <a:xfrm>
            <a:off x="1773365" y="2065445"/>
            <a:ext cx="5553075" cy="41719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98"/>
        <p:cNvGrpSpPr/>
        <p:nvPr/>
      </p:nvGrpSpPr>
      <p:grpSpPr>
        <a:xfrm>
          <a:off x="0" y="0"/>
          <a:ext cx="0" cy="0"/>
          <a:chOff x="0" y="0"/>
          <a:chExt cx="0" cy="0"/>
        </a:xfrm>
      </p:grpSpPr>
      <p:sp>
        <p:nvSpPr>
          <p:cNvPr id="299" name="Google Shape;299;p2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24"/>
          <p:cNvSpPr txBox="1"/>
          <p:nvPr/>
        </p:nvSpPr>
        <p:spPr>
          <a:xfrm>
            <a:off x="2448998" y="412064"/>
            <a:ext cx="444820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an ecosystem?</a:t>
            </a:r>
            <a:endParaRPr/>
          </a:p>
        </p:txBody>
      </p:sp>
      <p:sp>
        <p:nvSpPr>
          <p:cNvPr id="306" name="Google Shape;306;p2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7" name="Google Shape;307;p24" descr="Ecosystems - BrainPOP"/>
          <p:cNvPicPr preferRelativeResize="0"/>
          <p:nvPr/>
        </p:nvPicPr>
        <p:blipFill rotWithShape="1">
          <a:blip r:embed="rId4">
            <a:alphaModFix/>
          </a:blip>
          <a:srcRect/>
          <a:stretch/>
        </p:blipFill>
        <p:spPr>
          <a:xfrm>
            <a:off x="1512108" y="1600200"/>
            <a:ext cx="6107137" cy="458820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12"/>
        <p:cNvGrpSpPr/>
        <p:nvPr/>
      </p:nvGrpSpPr>
      <p:grpSpPr>
        <a:xfrm>
          <a:off x="0" y="0"/>
          <a:ext cx="0" cy="0"/>
          <a:chOff x="0" y="0"/>
          <a:chExt cx="0" cy="0"/>
        </a:xfrm>
      </p:grpSpPr>
      <p:sp>
        <p:nvSpPr>
          <p:cNvPr id="313" name="Google Shape;313;p25"/>
          <p:cNvSpPr txBox="1"/>
          <p:nvPr/>
        </p:nvSpPr>
        <p:spPr>
          <a:xfrm>
            <a:off x="947057" y="226729"/>
            <a:ext cx="7870372"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are biotic and abiotic factors related to an ecosystem?</a:t>
            </a:r>
            <a:endParaRPr/>
          </a:p>
        </p:txBody>
      </p:sp>
      <p:sp>
        <p:nvSpPr>
          <p:cNvPr id="314" name="Google Shape;314;p2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5" name="Google Shape;315;p25" descr="Ecosystems - BrainPOP"/>
          <p:cNvPicPr preferRelativeResize="0"/>
          <p:nvPr/>
        </p:nvPicPr>
        <p:blipFill rotWithShape="1">
          <a:blip r:embed="rId4">
            <a:alphaModFix/>
          </a:blip>
          <a:srcRect/>
          <a:stretch/>
        </p:blipFill>
        <p:spPr>
          <a:xfrm>
            <a:off x="1512108" y="1600200"/>
            <a:ext cx="6107137" cy="4588209"/>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321" name="Google Shape;321;p2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2" name="Google Shape;322;p2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9" name="Google Shape;329;p2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30" name="Google Shape;330;p27" descr="dreamstime_xl_33532950.jpg"/>
          <p:cNvPicPr preferRelativeResize="0"/>
          <p:nvPr/>
        </p:nvPicPr>
        <p:blipFill rotWithShape="1">
          <a:blip r:embed="rId5">
            <a:alphaModFix/>
          </a:blip>
          <a:srcRect/>
          <a:stretch/>
        </p:blipFill>
        <p:spPr>
          <a:xfrm>
            <a:off x="1306286" y="1291857"/>
            <a:ext cx="6411434" cy="427429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336" name="Google Shape;336;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37" name="Google Shape;337;p2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38" name="Google Shape;338;p28" descr="dreamstime_xl_10976305.jpg"/>
          <p:cNvPicPr preferRelativeResize="0"/>
          <p:nvPr/>
        </p:nvPicPr>
        <p:blipFill rotWithShape="1">
          <a:blip r:embed="rId5">
            <a:alphaModFix/>
          </a:blip>
          <a:srcRect/>
          <a:stretch/>
        </p:blipFill>
        <p:spPr>
          <a:xfrm>
            <a:off x="1033383" y="1078417"/>
            <a:ext cx="7077239" cy="470116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sp>
        <p:nvSpPr>
          <p:cNvPr id="344" name="Google Shape;344;p29"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5" name="Google Shape;345;p29"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626731" y="271068"/>
            <a:ext cx="8209500" cy="14775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Questions: </a:t>
            </a:r>
            <a:r>
              <a:rPr lang="en-US" sz="3000">
                <a:solidFill>
                  <a:schemeClr val="dk1"/>
                </a:solidFill>
                <a:latin typeface="Calibri"/>
                <a:ea typeface="Calibri"/>
                <a:cs typeface="Calibri"/>
                <a:sym typeface="Calibri"/>
              </a:rPr>
              <a:t>What ecosystem and biome do you live in? What is the difference between ecosystems and biomes?</a:t>
            </a:r>
            <a:endParaRPr/>
          </a:p>
        </p:txBody>
      </p:sp>
      <p:sp>
        <p:nvSpPr>
          <p:cNvPr id="130" name="Google Shape;130;p3"/>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31" name="Google Shape;131;p3"/>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2" name="Google Shape;132;p3" descr="Ecosystems - BrainPOP"/>
          <p:cNvPicPr preferRelativeResize="0"/>
          <p:nvPr/>
        </p:nvPicPr>
        <p:blipFill rotWithShape="1">
          <a:blip r:embed="rId4">
            <a:alphaModFix/>
          </a:blip>
          <a:srcRect/>
          <a:stretch/>
        </p:blipFill>
        <p:spPr>
          <a:xfrm>
            <a:off x="230649" y="2733667"/>
            <a:ext cx="4063765" cy="3053052"/>
          </a:xfrm>
          <a:prstGeom prst="rect">
            <a:avLst/>
          </a:prstGeom>
          <a:noFill/>
          <a:ln>
            <a:noFill/>
          </a:ln>
        </p:spPr>
      </p:pic>
      <p:pic>
        <p:nvPicPr>
          <p:cNvPr id="133" name="Google Shape;133;p3" descr="iome - Wikipedia"/>
          <p:cNvPicPr preferRelativeResize="0"/>
          <p:nvPr/>
        </p:nvPicPr>
        <p:blipFill rotWithShape="1">
          <a:blip r:embed="rId5">
            <a:alphaModFix/>
          </a:blip>
          <a:srcRect/>
          <a:stretch/>
        </p:blipFill>
        <p:spPr>
          <a:xfrm>
            <a:off x="4711470" y="3268538"/>
            <a:ext cx="4124743" cy="1852412"/>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3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52" name="Google Shape;352;p30"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353" name="Google Shape;353;p30" descr="dreamstime_xl_18406898.jpg"/>
          <p:cNvPicPr preferRelativeResize="0"/>
          <p:nvPr/>
        </p:nvPicPr>
        <p:blipFill rotWithShape="1">
          <a:blip r:embed="rId5">
            <a:alphaModFix/>
          </a:blip>
          <a:srcRect/>
          <a:stretch/>
        </p:blipFill>
        <p:spPr>
          <a:xfrm>
            <a:off x="1471727" y="1285770"/>
            <a:ext cx="6428783" cy="4286477"/>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3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0" name="Google Shape;360;p31" descr="Comment Dislike"/>
          <p:cNvPicPr preferRelativeResize="0"/>
          <p:nvPr/>
        </p:nvPicPr>
        <p:blipFill rotWithShape="1">
          <a:blip r:embed="rId4">
            <a:alphaModFix/>
          </a:blip>
          <a:srcRect/>
          <a:stretch/>
        </p:blipFill>
        <p:spPr>
          <a:xfrm>
            <a:off x="735230" y="159010"/>
            <a:ext cx="545579" cy="545579"/>
          </a:xfrm>
          <a:prstGeom prst="rect">
            <a:avLst/>
          </a:prstGeom>
          <a:noFill/>
          <a:ln>
            <a:noFill/>
          </a:ln>
        </p:spPr>
      </p:pic>
      <p:pic>
        <p:nvPicPr>
          <p:cNvPr id="361" name="Google Shape;361;p31" descr="nderstanding Freshwater Aquarium Lighting"/>
          <p:cNvPicPr preferRelativeResize="0"/>
          <p:nvPr/>
        </p:nvPicPr>
        <p:blipFill rotWithShape="1">
          <a:blip r:embed="rId5">
            <a:alphaModFix/>
          </a:blip>
          <a:srcRect/>
          <a:stretch/>
        </p:blipFill>
        <p:spPr>
          <a:xfrm>
            <a:off x="1317179" y="987881"/>
            <a:ext cx="6509659" cy="4882244"/>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66"/>
        <p:cNvGrpSpPr/>
        <p:nvPr/>
      </p:nvGrpSpPr>
      <p:grpSpPr>
        <a:xfrm>
          <a:off x="0" y="0"/>
          <a:ext cx="0" cy="0"/>
          <a:chOff x="0" y="0"/>
          <a:chExt cx="0" cy="0"/>
        </a:xfrm>
      </p:grpSpPr>
      <p:sp>
        <p:nvSpPr>
          <p:cNvPr id="367" name="Google Shape;367;p3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sp>
        <p:nvSpPr>
          <p:cNvPr id="373" name="Google Shape;373;p33"/>
          <p:cNvSpPr txBox="1"/>
          <p:nvPr/>
        </p:nvSpPr>
        <p:spPr>
          <a:xfrm>
            <a:off x="947057" y="226729"/>
            <a:ext cx="787037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examples of ecosystems?</a:t>
            </a:r>
            <a:endParaRPr/>
          </a:p>
        </p:txBody>
      </p:sp>
      <p:sp>
        <p:nvSpPr>
          <p:cNvPr id="374" name="Google Shape;374;p3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5" name="Google Shape;375;p33"/>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sp>
        <p:nvSpPr>
          <p:cNvPr id="381" name="Google Shape;381;p34"/>
          <p:cNvSpPr txBox="1"/>
          <p:nvPr/>
        </p:nvSpPr>
        <p:spPr>
          <a:xfrm>
            <a:off x="947057" y="226729"/>
            <a:ext cx="787037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non-examples of ecosystems?</a:t>
            </a:r>
            <a:endParaRPr/>
          </a:p>
        </p:txBody>
      </p:sp>
      <p:sp>
        <p:nvSpPr>
          <p:cNvPr id="382" name="Google Shape;382;p3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3" name="Google Shape;383;p34"/>
          <p:cNvPicPr preferRelativeResize="0"/>
          <p:nvPr/>
        </p:nvPicPr>
        <p:blipFill rotWithShape="1">
          <a:blip r:embed="rId4">
            <a:alphaModFix/>
          </a:blip>
          <a:srcRect/>
          <a:stretch/>
        </p:blipFill>
        <p:spPr>
          <a:xfrm>
            <a:off x="1202306" y="1599054"/>
            <a:ext cx="6410848" cy="4199894"/>
          </a:xfrm>
          <a:prstGeom prst="rect">
            <a:avLst/>
          </a:prstGeom>
          <a:noFill/>
          <a:ln>
            <a:noFill/>
          </a:ln>
        </p:spPr>
      </p:pic>
      <p:sp>
        <p:nvSpPr>
          <p:cNvPr id="384" name="Google Shape;384;p34"/>
          <p:cNvSpPr txBox="1"/>
          <p:nvPr/>
        </p:nvSpPr>
        <p:spPr>
          <a:xfrm>
            <a:off x="1616529" y="2334986"/>
            <a:ext cx="145324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NON</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35" descr="Artificial Intelligence"/>
          <p:cNvSpPr/>
          <p:nvPr/>
        </p:nvSpPr>
        <p:spPr>
          <a:xfrm>
            <a:off x="892768" y="1482969"/>
            <a:ext cx="4185138" cy="3892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1" name="Google Shape;391;p35" descr="Labor"/>
          <p:cNvPicPr preferRelativeResize="0"/>
          <p:nvPr/>
        </p:nvPicPr>
        <p:blipFill rotWithShape="1">
          <a:blip r:embed="rId4">
            <a:alphaModFix/>
          </a:blip>
          <a:srcRect/>
          <a:stretch/>
        </p:blipFill>
        <p:spPr>
          <a:xfrm>
            <a:off x="4572000" y="1727492"/>
            <a:ext cx="3403016" cy="3403016"/>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gde8f615e70_0_0" descr="Artificial Intelligence"/>
          <p:cNvSpPr/>
          <p:nvPr/>
        </p:nvSpPr>
        <p:spPr>
          <a:xfrm>
            <a:off x="0" y="0"/>
            <a:ext cx="903300" cy="925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8" name="Google Shape;398;gde8f615e70_0_0" descr="Labor"/>
          <p:cNvPicPr preferRelativeResize="0"/>
          <p:nvPr/>
        </p:nvPicPr>
        <p:blipFill rotWithShape="1">
          <a:blip r:embed="rId4">
            <a:alphaModFix/>
          </a:blip>
          <a:srcRect/>
          <a:stretch/>
        </p:blipFill>
        <p:spPr>
          <a:xfrm>
            <a:off x="836400" y="61274"/>
            <a:ext cx="802950" cy="802950"/>
          </a:xfrm>
          <a:prstGeom prst="rect">
            <a:avLst/>
          </a:prstGeom>
          <a:noFill/>
          <a:ln>
            <a:noFill/>
          </a:ln>
        </p:spPr>
      </p:pic>
      <p:sp>
        <p:nvSpPr>
          <p:cNvPr id="399" name="Google Shape;399;gde8f615e70_0_0"/>
          <p:cNvSpPr txBox="1"/>
          <p:nvPr/>
        </p:nvSpPr>
        <p:spPr>
          <a:xfrm>
            <a:off x="1878900" y="925500"/>
            <a:ext cx="53862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Ecosystem</a:t>
            </a:r>
            <a:endParaRPr sz="6400" b="1">
              <a:latin typeface="Calibri"/>
              <a:ea typeface="Calibri"/>
              <a:cs typeface="Calibri"/>
              <a:sym typeface="Calibri"/>
            </a:endParaRPr>
          </a:p>
        </p:txBody>
      </p:sp>
      <p:cxnSp>
        <p:nvCxnSpPr>
          <p:cNvPr id="400" name="Google Shape;400;gde8f615e70_0_0"/>
          <p:cNvCxnSpPr/>
          <p:nvPr/>
        </p:nvCxnSpPr>
        <p:spPr>
          <a:xfrm flipH="1">
            <a:off x="2932954" y="1906729"/>
            <a:ext cx="465300" cy="1110900"/>
          </a:xfrm>
          <a:prstGeom prst="straightConnector1">
            <a:avLst/>
          </a:prstGeom>
          <a:noFill/>
          <a:ln w="38100" cap="flat" cmpd="sng">
            <a:solidFill>
              <a:srgbClr val="FF0000"/>
            </a:solidFill>
            <a:prstDash val="solid"/>
            <a:round/>
            <a:headEnd type="none" w="med" len="med"/>
            <a:tailEnd type="triangle" w="med" len="med"/>
          </a:ln>
        </p:spPr>
      </p:cxnSp>
      <p:cxnSp>
        <p:nvCxnSpPr>
          <p:cNvPr id="401" name="Google Shape;401;gde8f615e70_0_0"/>
          <p:cNvCxnSpPr/>
          <p:nvPr/>
        </p:nvCxnSpPr>
        <p:spPr>
          <a:xfrm>
            <a:off x="5473076" y="1906729"/>
            <a:ext cx="330000" cy="1120200"/>
          </a:xfrm>
          <a:prstGeom prst="straightConnector1">
            <a:avLst/>
          </a:prstGeom>
          <a:noFill/>
          <a:ln w="38100" cap="flat" cmpd="sng">
            <a:solidFill>
              <a:srgbClr val="FF0000"/>
            </a:solidFill>
            <a:prstDash val="solid"/>
            <a:round/>
            <a:headEnd type="none" w="med" len="med"/>
            <a:tailEnd type="triangle" w="med" len="med"/>
          </a:ln>
        </p:spPr>
      </p:cxnSp>
      <p:sp>
        <p:nvSpPr>
          <p:cNvPr id="402" name="Google Shape;402;gde8f615e70_0_0"/>
          <p:cNvSpPr txBox="1"/>
          <p:nvPr/>
        </p:nvSpPr>
        <p:spPr>
          <a:xfrm>
            <a:off x="1458050" y="2724025"/>
            <a:ext cx="2607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a:t>
            </a:r>
            <a:endParaRPr sz="6400" b="1">
              <a:latin typeface="Calibri"/>
              <a:ea typeface="Calibri"/>
              <a:cs typeface="Calibri"/>
              <a:sym typeface="Calibri"/>
            </a:endParaRPr>
          </a:p>
        </p:txBody>
      </p:sp>
      <p:sp>
        <p:nvSpPr>
          <p:cNvPr id="403" name="Google Shape;403;gde8f615e70_0_0"/>
          <p:cNvSpPr txBox="1"/>
          <p:nvPr/>
        </p:nvSpPr>
        <p:spPr>
          <a:xfrm>
            <a:off x="4285600" y="2724025"/>
            <a:ext cx="34254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system</a:t>
            </a:r>
            <a:endParaRPr sz="6400" b="1">
              <a:latin typeface="Calibri"/>
              <a:ea typeface="Calibri"/>
              <a:cs typeface="Calibri"/>
              <a:sym typeface="Calibri"/>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gdee12a7938_0_15" descr="Artificial Intelligence"/>
          <p:cNvSpPr/>
          <p:nvPr/>
        </p:nvSpPr>
        <p:spPr>
          <a:xfrm>
            <a:off x="0" y="0"/>
            <a:ext cx="903300" cy="925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0" name="Google Shape;410;gdee12a7938_0_15" descr="Labor"/>
          <p:cNvPicPr preferRelativeResize="0"/>
          <p:nvPr/>
        </p:nvPicPr>
        <p:blipFill rotWithShape="1">
          <a:blip r:embed="rId4">
            <a:alphaModFix/>
          </a:blip>
          <a:srcRect/>
          <a:stretch/>
        </p:blipFill>
        <p:spPr>
          <a:xfrm>
            <a:off x="836400" y="61274"/>
            <a:ext cx="802950" cy="802950"/>
          </a:xfrm>
          <a:prstGeom prst="rect">
            <a:avLst/>
          </a:prstGeom>
          <a:noFill/>
          <a:ln>
            <a:noFill/>
          </a:ln>
        </p:spPr>
      </p:pic>
      <p:sp>
        <p:nvSpPr>
          <p:cNvPr id="411" name="Google Shape;411;gdee12a7938_0_15"/>
          <p:cNvSpPr txBox="1"/>
          <p:nvPr/>
        </p:nvSpPr>
        <p:spPr>
          <a:xfrm>
            <a:off x="1878900" y="925500"/>
            <a:ext cx="53862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Ecosystem</a:t>
            </a:r>
            <a:endParaRPr sz="6400" b="1">
              <a:latin typeface="Calibri"/>
              <a:ea typeface="Calibri"/>
              <a:cs typeface="Calibri"/>
              <a:sym typeface="Calibri"/>
            </a:endParaRPr>
          </a:p>
        </p:txBody>
      </p:sp>
      <p:cxnSp>
        <p:nvCxnSpPr>
          <p:cNvPr id="412" name="Google Shape;412;gdee12a7938_0_15"/>
          <p:cNvCxnSpPr/>
          <p:nvPr/>
        </p:nvCxnSpPr>
        <p:spPr>
          <a:xfrm flipH="1">
            <a:off x="3016654" y="1906729"/>
            <a:ext cx="381600" cy="942900"/>
          </a:xfrm>
          <a:prstGeom prst="straightConnector1">
            <a:avLst/>
          </a:prstGeom>
          <a:noFill/>
          <a:ln w="38100" cap="flat" cmpd="sng">
            <a:solidFill>
              <a:srgbClr val="FF0000"/>
            </a:solidFill>
            <a:prstDash val="solid"/>
            <a:round/>
            <a:headEnd type="none" w="med" len="med"/>
            <a:tailEnd type="triangle" w="med" len="med"/>
          </a:ln>
        </p:spPr>
      </p:cxnSp>
      <p:cxnSp>
        <p:nvCxnSpPr>
          <p:cNvPr id="413" name="Google Shape;413;gdee12a7938_0_15"/>
          <p:cNvCxnSpPr/>
          <p:nvPr/>
        </p:nvCxnSpPr>
        <p:spPr>
          <a:xfrm>
            <a:off x="5473076" y="1906729"/>
            <a:ext cx="330000" cy="1120200"/>
          </a:xfrm>
          <a:prstGeom prst="straightConnector1">
            <a:avLst/>
          </a:prstGeom>
          <a:noFill/>
          <a:ln w="38100" cap="flat" cmpd="sng">
            <a:solidFill>
              <a:srgbClr val="FF0000"/>
            </a:solidFill>
            <a:prstDash val="solid"/>
            <a:round/>
            <a:headEnd type="none" w="med" len="med"/>
            <a:tailEnd type="triangle" w="med" len="med"/>
          </a:ln>
        </p:spPr>
      </p:cxnSp>
      <p:sp>
        <p:nvSpPr>
          <p:cNvPr id="414" name="Google Shape;414;gdee12a7938_0_15"/>
          <p:cNvSpPr txBox="1"/>
          <p:nvPr/>
        </p:nvSpPr>
        <p:spPr>
          <a:xfrm>
            <a:off x="1458050" y="2724025"/>
            <a:ext cx="2607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a:t>
            </a:r>
            <a:endParaRPr sz="6400" b="1">
              <a:latin typeface="Calibri"/>
              <a:ea typeface="Calibri"/>
              <a:cs typeface="Calibri"/>
              <a:sym typeface="Calibri"/>
            </a:endParaRPr>
          </a:p>
        </p:txBody>
      </p:sp>
      <p:sp>
        <p:nvSpPr>
          <p:cNvPr id="415" name="Google Shape;415;gdee12a7938_0_15"/>
          <p:cNvSpPr txBox="1"/>
          <p:nvPr/>
        </p:nvSpPr>
        <p:spPr>
          <a:xfrm>
            <a:off x="4285600" y="2724025"/>
            <a:ext cx="34254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system</a:t>
            </a:r>
            <a:endParaRPr sz="6400" b="1">
              <a:latin typeface="Calibri"/>
              <a:ea typeface="Calibri"/>
              <a:cs typeface="Calibri"/>
              <a:sym typeface="Calibri"/>
            </a:endParaRPr>
          </a:p>
        </p:txBody>
      </p:sp>
      <p:sp>
        <p:nvSpPr>
          <p:cNvPr id="416" name="Google Shape;416;gdee12a7938_0_15"/>
          <p:cNvSpPr/>
          <p:nvPr/>
        </p:nvSpPr>
        <p:spPr>
          <a:xfrm>
            <a:off x="2080550" y="2849625"/>
            <a:ext cx="1362300" cy="1042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17" name="Google Shape;417;gdee12a7938_0_15"/>
          <p:cNvCxnSpPr/>
          <p:nvPr/>
        </p:nvCxnSpPr>
        <p:spPr>
          <a:xfrm>
            <a:off x="2885051" y="3893729"/>
            <a:ext cx="621000" cy="1081200"/>
          </a:xfrm>
          <a:prstGeom prst="straightConnector1">
            <a:avLst/>
          </a:prstGeom>
          <a:noFill/>
          <a:ln w="38100" cap="flat" cmpd="sng">
            <a:solidFill>
              <a:srgbClr val="FF0000"/>
            </a:solidFill>
            <a:prstDash val="solid"/>
            <a:round/>
            <a:headEnd type="none" w="med" len="med"/>
            <a:tailEnd type="triangle" w="med" len="med"/>
          </a:ln>
        </p:spPr>
      </p:cxnSp>
      <p:sp>
        <p:nvSpPr>
          <p:cNvPr id="418" name="Google Shape;418;gdee12a7938_0_15"/>
          <p:cNvSpPr txBox="1"/>
          <p:nvPr/>
        </p:nvSpPr>
        <p:spPr>
          <a:xfrm>
            <a:off x="2148800" y="4976825"/>
            <a:ext cx="36543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800">
                <a:latin typeface="Calibri"/>
                <a:ea typeface="Calibri"/>
                <a:cs typeface="Calibri"/>
                <a:sym typeface="Calibri"/>
              </a:rPr>
              <a:t>Habitat or environment</a:t>
            </a:r>
            <a:endParaRPr sz="2800">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sp>
        <p:nvSpPr>
          <p:cNvPr id="424" name="Google Shape;424;gdee12a7938_0_29" descr="Artificial Intelligence"/>
          <p:cNvSpPr/>
          <p:nvPr/>
        </p:nvSpPr>
        <p:spPr>
          <a:xfrm>
            <a:off x="0" y="0"/>
            <a:ext cx="903300" cy="925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 name="Google Shape;425;gdee12a7938_0_29" descr="Labor"/>
          <p:cNvPicPr preferRelativeResize="0"/>
          <p:nvPr/>
        </p:nvPicPr>
        <p:blipFill rotWithShape="1">
          <a:blip r:embed="rId4">
            <a:alphaModFix/>
          </a:blip>
          <a:srcRect/>
          <a:stretch/>
        </p:blipFill>
        <p:spPr>
          <a:xfrm>
            <a:off x="836400" y="61274"/>
            <a:ext cx="802950" cy="802950"/>
          </a:xfrm>
          <a:prstGeom prst="rect">
            <a:avLst/>
          </a:prstGeom>
          <a:noFill/>
          <a:ln>
            <a:noFill/>
          </a:ln>
        </p:spPr>
      </p:pic>
      <p:sp>
        <p:nvSpPr>
          <p:cNvPr id="426" name="Google Shape;426;gdee12a7938_0_29"/>
          <p:cNvSpPr txBox="1"/>
          <p:nvPr/>
        </p:nvSpPr>
        <p:spPr>
          <a:xfrm>
            <a:off x="1878900" y="925500"/>
            <a:ext cx="53862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Ecosystem</a:t>
            </a:r>
            <a:endParaRPr sz="6400" b="1">
              <a:latin typeface="Calibri"/>
              <a:ea typeface="Calibri"/>
              <a:cs typeface="Calibri"/>
              <a:sym typeface="Calibri"/>
            </a:endParaRPr>
          </a:p>
        </p:txBody>
      </p:sp>
      <p:cxnSp>
        <p:nvCxnSpPr>
          <p:cNvPr id="427" name="Google Shape;427;gdee12a7938_0_29"/>
          <p:cNvCxnSpPr/>
          <p:nvPr/>
        </p:nvCxnSpPr>
        <p:spPr>
          <a:xfrm flipH="1">
            <a:off x="2932954" y="1906729"/>
            <a:ext cx="465300" cy="1110900"/>
          </a:xfrm>
          <a:prstGeom prst="straightConnector1">
            <a:avLst/>
          </a:prstGeom>
          <a:noFill/>
          <a:ln w="38100" cap="flat" cmpd="sng">
            <a:solidFill>
              <a:srgbClr val="FF0000"/>
            </a:solidFill>
            <a:prstDash val="solid"/>
            <a:round/>
            <a:headEnd type="none" w="med" len="med"/>
            <a:tailEnd type="triangle" w="med" len="med"/>
          </a:ln>
        </p:spPr>
      </p:cxnSp>
      <p:cxnSp>
        <p:nvCxnSpPr>
          <p:cNvPr id="428" name="Google Shape;428;gdee12a7938_0_29"/>
          <p:cNvCxnSpPr/>
          <p:nvPr/>
        </p:nvCxnSpPr>
        <p:spPr>
          <a:xfrm>
            <a:off x="5473076" y="1906729"/>
            <a:ext cx="298200" cy="999000"/>
          </a:xfrm>
          <a:prstGeom prst="straightConnector1">
            <a:avLst/>
          </a:prstGeom>
          <a:noFill/>
          <a:ln w="38100" cap="flat" cmpd="sng">
            <a:solidFill>
              <a:srgbClr val="FF0000"/>
            </a:solidFill>
            <a:prstDash val="solid"/>
            <a:round/>
            <a:headEnd type="none" w="med" len="med"/>
            <a:tailEnd type="triangle" w="med" len="med"/>
          </a:ln>
        </p:spPr>
      </p:cxnSp>
      <p:sp>
        <p:nvSpPr>
          <p:cNvPr id="429" name="Google Shape;429;gdee12a7938_0_29"/>
          <p:cNvSpPr txBox="1"/>
          <p:nvPr/>
        </p:nvSpPr>
        <p:spPr>
          <a:xfrm>
            <a:off x="1458050" y="2724025"/>
            <a:ext cx="2607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a:t>
            </a:r>
            <a:endParaRPr sz="6400" b="1">
              <a:latin typeface="Calibri"/>
              <a:ea typeface="Calibri"/>
              <a:cs typeface="Calibri"/>
              <a:sym typeface="Calibri"/>
            </a:endParaRPr>
          </a:p>
        </p:txBody>
      </p:sp>
      <p:sp>
        <p:nvSpPr>
          <p:cNvPr id="430" name="Google Shape;430;gdee12a7938_0_29"/>
          <p:cNvSpPr txBox="1"/>
          <p:nvPr/>
        </p:nvSpPr>
        <p:spPr>
          <a:xfrm>
            <a:off x="4285600" y="2724025"/>
            <a:ext cx="34254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system</a:t>
            </a:r>
            <a:endParaRPr sz="6400" b="1">
              <a:latin typeface="Calibri"/>
              <a:ea typeface="Calibri"/>
              <a:cs typeface="Calibri"/>
              <a:sym typeface="Calibri"/>
            </a:endParaRPr>
          </a:p>
        </p:txBody>
      </p:sp>
      <p:sp>
        <p:nvSpPr>
          <p:cNvPr id="431" name="Google Shape;431;gdee12a7938_0_29"/>
          <p:cNvSpPr/>
          <p:nvPr/>
        </p:nvSpPr>
        <p:spPr>
          <a:xfrm>
            <a:off x="4638625" y="2907900"/>
            <a:ext cx="2726400" cy="1042200"/>
          </a:xfrm>
          <a:prstGeom prst="ellipse">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2" name="Google Shape;432;gdee12a7938_0_29"/>
          <p:cNvCxnSpPr/>
          <p:nvPr/>
        </p:nvCxnSpPr>
        <p:spPr>
          <a:xfrm flipH="1">
            <a:off x="5267729" y="3952279"/>
            <a:ext cx="587100" cy="1064700"/>
          </a:xfrm>
          <a:prstGeom prst="straightConnector1">
            <a:avLst/>
          </a:prstGeom>
          <a:noFill/>
          <a:ln w="38100" cap="flat" cmpd="sng">
            <a:solidFill>
              <a:srgbClr val="FF0000"/>
            </a:solidFill>
            <a:prstDash val="solid"/>
            <a:round/>
            <a:headEnd type="none" w="med" len="med"/>
            <a:tailEnd type="triangle" w="med" len="med"/>
          </a:ln>
        </p:spPr>
      </p:cxnSp>
      <p:sp>
        <p:nvSpPr>
          <p:cNvPr id="433" name="Google Shape;433;gdee12a7938_0_29"/>
          <p:cNvSpPr txBox="1"/>
          <p:nvPr/>
        </p:nvSpPr>
        <p:spPr>
          <a:xfrm>
            <a:off x="2324800" y="5075525"/>
            <a:ext cx="5386200" cy="631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n-US" sz="2900">
                <a:latin typeface="Calibri"/>
                <a:ea typeface="Calibri"/>
                <a:cs typeface="Calibri"/>
                <a:sym typeface="Calibri"/>
              </a:rPr>
              <a:t>Group of things working together</a:t>
            </a:r>
            <a:endParaRPr sz="2900">
              <a:latin typeface="Calibri"/>
              <a:ea typeface="Calibri"/>
              <a:cs typeface="Calibri"/>
              <a:sym typeface="Calibri"/>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38"/>
        <p:cNvGrpSpPr/>
        <p:nvPr/>
      </p:nvGrpSpPr>
      <p:grpSpPr>
        <a:xfrm>
          <a:off x="0" y="0"/>
          <a:ext cx="0" cy="0"/>
          <a:chOff x="0" y="0"/>
          <a:chExt cx="0" cy="0"/>
        </a:xfrm>
      </p:grpSpPr>
      <p:sp>
        <p:nvSpPr>
          <p:cNvPr id="439" name="Google Shape;439;gdee12a7938_0_43" descr="Artificial Intelligence"/>
          <p:cNvSpPr/>
          <p:nvPr/>
        </p:nvSpPr>
        <p:spPr>
          <a:xfrm>
            <a:off x="0" y="0"/>
            <a:ext cx="903300" cy="9255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40" name="Google Shape;440;gdee12a7938_0_43" descr="Labor"/>
          <p:cNvPicPr preferRelativeResize="0"/>
          <p:nvPr/>
        </p:nvPicPr>
        <p:blipFill rotWithShape="1">
          <a:blip r:embed="rId4">
            <a:alphaModFix/>
          </a:blip>
          <a:srcRect/>
          <a:stretch/>
        </p:blipFill>
        <p:spPr>
          <a:xfrm>
            <a:off x="836400" y="61274"/>
            <a:ext cx="802950" cy="802950"/>
          </a:xfrm>
          <a:prstGeom prst="rect">
            <a:avLst/>
          </a:prstGeom>
          <a:noFill/>
          <a:ln>
            <a:noFill/>
          </a:ln>
        </p:spPr>
      </p:pic>
      <p:sp>
        <p:nvSpPr>
          <p:cNvPr id="441" name="Google Shape;441;gdee12a7938_0_43"/>
          <p:cNvSpPr txBox="1"/>
          <p:nvPr/>
        </p:nvSpPr>
        <p:spPr>
          <a:xfrm>
            <a:off x="1878900" y="2673200"/>
            <a:ext cx="53862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Ecosystem</a:t>
            </a:r>
            <a:endParaRPr sz="6400" b="1">
              <a:latin typeface="Calibri"/>
              <a:ea typeface="Calibri"/>
              <a:cs typeface="Calibri"/>
              <a:sym typeface="Calibri"/>
            </a:endParaRPr>
          </a:p>
        </p:txBody>
      </p:sp>
      <p:sp>
        <p:nvSpPr>
          <p:cNvPr id="442" name="Google Shape;442;gdee12a7938_0_43"/>
          <p:cNvSpPr txBox="1"/>
          <p:nvPr/>
        </p:nvSpPr>
        <p:spPr>
          <a:xfrm>
            <a:off x="1430075" y="864225"/>
            <a:ext cx="2607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a:t>
            </a:r>
            <a:endParaRPr sz="6400" b="1">
              <a:latin typeface="Calibri"/>
              <a:ea typeface="Calibri"/>
              <a:cs typeface="Calibri"/>
              <a:sym typeface="Calibri"/>
            </a:endParaRPr>
          </a:p>
        </p:txBody>
      </p:sp>
      <p:sp>
        <p:nvSpPr>
          <p:cNvPr id="443" name="Google Shape;443;gdee12a7938_0_43"/>
          <p:cNvSpPr txBox="1"/>
          <p:nvPr/>
        </p:nvSpPr>
        <p:spPr>
          <a:xfrm>
            <a:off x="4299575" y="864225"/>
            <a:ext cx="34254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system</a:t>
            </a:r>
            <a:endParaRPr sz="6400" b="1">
              <a:latin typeface="Calibri"/>
              <a:ea typeface="Calibri"/>
              <a:cs typeface="Calibri"/>
              <a:sym typeface="Calibri"/>
            </a:endParaRPr>
          </a:p>
        </p:txBody>
      </p:sp>
      <p:pic>
        <p:nvPicPr>
          <p:cNvPr id="444" name="Google Shape;444;gdee12a7938_0_43"/>
          <p:cNvPicPr preferRelativeResize="0"/>
          <p:nvPr/>
        </p:nvPicPr>
        <p:blipFill>
          <a:blip r:embed="rId5">
            <a:alphaModFix/>
          </a:blip>
          <a:stretch>
            <a:fillRect/>
          </a:stretch>
        </p:blipFill>
        <p:spPr>
          <a:xfrm>
            <a:off x="3747950" y="1074388"/>
            <a:ext cx="719400" cy="749375"/>
          </a:xfrm>
          <a:prstGeom prst="rect">
            <a:avLst/>
          </a:prstGeom>
          <a:noFill/>
          <a:ln>
            <a:noFill/>
          </a:ln>
        </p:spPr>
      </p:pic>
      <p:pic>
        <p:nvPicPr>
          <p:cNvPr id="445" name="Google Shape;445;gdee12a7938_0_43"/>
          <p:cNvPicPr preferRelativeResize="0"/>
          <p:nvPr/>
        </p:nvPicPr>
        <p:blipFill>
          <a:blip r:embed="rId6">
            <a:alphaModFix/>
          </a:blip>
          <a:stretch>
            <a:fillRect/>
          </a:stretch>
        </p:blipFill>
        <p:spPr>
          <a:xfrm>
            <a:off x="4287075" y="3911425"/>
            <a:ext cx="569842" cy="1169700"/>
          </a:xfrm>
          <a:prstGeom prst="rect">
            <a:avLst/>
          </a:prstGeom>
          <a:noFill/>
          <a:ln>
            <a:noFill/>
          </a:ln>
        </p:spPr>
      </p:pic>
      <p:sp>
        <p:nvSpPr>
          <p:cNvPr id="446" name="Google Shape;446;gdee12a7938_0_43"/>
          <p:cNvSpPr txBox="1"/>
          <p:nvPr/>
        </p:nvSpPr>
        <p:spPr>
          <a:xfrm>
            <a:off x="650100" y="5149650"/>
            <a:ext cx="7843800" cy="6156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Font typeface="Arial"/>
              <a:buNone/>
            </a:pPr>
            <a:r>
              <a:rPr lang="en-US" sz="2800">
                <a:solidFill>
                  <a:schemeClr val="dk1"/>
                </a:solidFill>
                <a:latin typeface="Calibri"/>
                <a:ea typeface="Calibri"/>
                <a:cs typeface="Calibri"/>
                <a:sym typeface="Calibri"/>
              </a:rPr>
              <a:t>Things that are working together in the same space</a:t>
            </a:r>
            <a:endParaRPr sz="2800">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4"/>
          <p:cNvSpPr txBox="1"/>
          <p:nvPr/>
        </p:nvSpPr>
        <p:spPr>
          <a:xfrm>
            <a:off x="2301072" y="693336"/>
            <a:ext cx="5128428" cy="144650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a:p>
          <a:p>
            <a:pPr marL="0" marR="0" lvl="0" indent="0" algn="ctr" rtl="0">
              <a:spcBef>
                <a:spcPts val="0"/>
              </a:spcBef>
              <a:spcAft>
                <a:spcPts val="0"/>
              </a:spcAft>
              <a:buClr>
                <a:schemeClr val="dk1"/>
              </a:buClr>
              <a:buSzPts val="3200"/>
              <a:buFont typeface="Calibri"/>
              <a:buNone/>
            </a:pPr>
            <a:r>
              <a:rPr lang="en-US" sz="32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Fighting Fire with Fire</a:t>
            </a:r>
            <a:endParaRPr sz="1000">
              <a:solidFill>
                <a:schemeClr val="dk1"/>
              </a:solidFill>
              <a:latin typeface="Calibri"/>
              <a:ea typeface="Calibri"/>
              <a:cs typeface="Calibri"/>
              <a:sym typeface="Calibri"/>
            </a:endParaRPr>
          </a:p>
        </p:txBody>
      </p:sp>
      <p:sp>
        <p:nvSpPr>
          <p:cNvPr id="140" name="Google Shape;140;p4" descr="Classroom"/>
          <p:cNvSpPr/>
          <p:nvPr/>
        </p:nvSpPr>
        <p:spPr>
          <a:xfrm>
            <a:off x="124754" y="87073"/>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141" name="Google Shape;141;p4"/>
          <p:cNvSpPr txBox="1"/>
          <p:nvPr/>
        </p:nvSpPr>
        <p:spPr>
          <a:xfrm>
            <a:off x="814753" y="2848708"/>
            <a:ext cx="7514492" cy="20620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Clr>
                <a:schemeClr val="dk1"/>
              </a:buClr>
              <a:buSzPts val="1600"/>
              <a:buFont typeface="Calibri"/>
              <a:buNone/>
            </a:pPr>
            <a:r>
              <a:rPr lang="en-US" sz="1600" b="1">
                <a:solidFill>
                  <a:schemeClr val="dk1"/>
                </a:solidFill>
                <a:latin typeface="Calibri"/>
                <a:ea typeface="Calibri"/>
                <a:cs typeface="Calibri"/>
                <a:sym typeface="Calibri"/>
              </a:rPr>
              <a:t>TEACHER DIRECTIONS:</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i="1" u="sng">
                <a:solidFill>
                  <a:schemeClr val="dk1"/>
                </a:solidFill>
                <a:latin typeface="Calibri"/>
                <a:ea typeface="Calibri"/>
                <a:cs typeface="Calibri"/>
                <a:sym typeface="Calibri"/>
              </a:rPr>
              <a:t>Before viewing</a:t>
            </a:r>
            <a:r>
              <a:rPr lang="en-US" sz="1600" i="1">
                <a:solidFill>
                  <a:schemeClr val="dk1"/>
                </a:solidFill>
                <a:latin typeface="Calibri"/>
                <a:ea typeface="Calibri"/>
                <a:cs typeface="Calibri"/>
                <a:sym typeface="Calibri"/>
              </a:rPr>
              <a:t>, ask students what they already know about environments. </a:t>
            </a:r>
            <a:endParaRPr sz="1800">
              <a:solidFill>
                <a:schemeClr val="dk1"/>
              </a:solidFill>
              <a:latin typeface="Calibri"/>
              <a:ea typeface="Calibri"/>
              <a:cs typeface="Calibri"/>
              <a:sym typeface="Calibri"/>
            </a:endParaRPr>
          </a:p>
          <a:p>
            <a:pPr marL="0" marR="0" lvl="0" indent="0" algn="l" rtl="0">
              <a:spcBef>
                <a:spcPts val="0"/>
              </a:spcBef>
              <a:spcAft>
                <a:spcPts val="0"/>
              </a:spcAft>
              <a:buClr>
                <a:schemeClr val="dk1"/>
              </a:buClr>
              <a:buSzPts val="1600"/>
              <a:buFont typeface="Calibri"/>
              <a:buNone/>
            </a:pPr>
            <a:r>
              <a:rPr lang="en-US" sz="1600" i="1" u="sng">
                <a:solidFill>
                  <a:schemeClr val="dk1"/>
                </a:solidFill>
                <a:latin typeface="Calibri"/>
                <a:ea typeface="Calibri"/>
                <a:cs typeface="Calibri"/>
                <a:sym typeface="Calibri"/>
              </a:rPr>
              <a:t>After viewing</a:t>
            </a:r>
            <a:r>
              <a:rPr lang="en-US" sz="1600" i="1">
                <a:solidFill>
                  <a:schemeClr val="dk1"/>
                </a:solidFill>
                <a:latin typeface="Calibri"/>
                <a:ea typeface="Calibri"/>
                <a:cs typeface="Calibri"/>
                <a:sym typeface="Calibri"/>
              </a:rPr>
              <a:t>, Ask students what they observed (what types of animals did they notice, how did they animals and plants interact, what is unique about what the plants and animals need in the video?) </a:t>
            </a:r>
            <a:endParaRPr/>
          </a:p>
          <a:p>
            <a:pPr marL="0" marR="0" lvl="0" indent="0" algn="l" rtl="0">
              <a:spcBef>
                <a:spcPts val="0"/>
              </a:spcBef>
              <a:spcAft>
                <a:spcPts val="0"/>
              </a:spcAft>
              <a:buClr>
                <a:schemeClr val="dk1"/>
              </a:buClr>
              <a:buSzPts val="1600"/>
              <a:buFont typeface="Calibri"/>
              <a:buNone/>
            </a:pPr>
            <a:r>
              <a:rPr lang="en-US" sz="1600" i="1">
                <a:solidFill>
                  <a:schemeClr val="dk1"/>
                </a:solidFill>
                <a:latin typeface="Calibri"/>
                <a:ea typeface="Calibri"/>
                <a:cs typeface="Calibri"/>
                <a:sym typeface="Calibri"/>
              </a:rPr>
              <a:t>Tell students the video showed an ecosystem. Tell students they will learn more about an ecosystem in this lesson, but keep in mind how the plants, animals and other nonliving things (like the fire) interacted as they learn more about ecosystems. </a:t>
            </a:r>
            <a:endParaRPr sz="1800">
              <a:solidFill>
                <a:schemeClr val="dk1"/>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36"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37"/>
          <p:cNvSpPr txBox="1"/>
          <p:nvPr/>
        </p:nvSpPr>
        <p:spPr>
          <a:xfrm>
            <a:off x="735225" y="322650"/>
            <a:ext cx="8125800" cy="1754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can we use the word parts of ecosystem to help us remember the definition of the term?</a:t>
            </a:r>
            <a:endParaRPr sz="3600">
              <a:solidFill>
                <a:schemeClr val="dk1"/>
              </a:solidFill>
              <a:latin typeface="Calibri"/>
              <a:ea typeface="Calibri"/>
              <a:cs typeface="Calibri"/>
              <a:sym typeface="Calibri"/>
            </a:endParaRPr>
          </a:p>
        </p:txBody>
      </p:sp>
      <p:sp>
        <p:nvSpPr>
          <p:cNvPr id="459" name="Google Shape;459;p3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7"/>
          <p:cNvSpPr txBox="1"/>
          <p:nvPr/>
        </p:nvSpPr>
        <p:spPr>
          <a:xfrm>
            <a:off x="1866375" y="2603300"/>
            <a:ext cx="53862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Ecosystem</a:t>
            </a:r>
            <a:endParaRPr sz="6400" b="1">
              <a:latin typeface="Calibri"/>
              <a:ea typeface="Calibri"/>
              <a:cs typeface="Calibri"/>
              <a:sym typeface="Calibri"/>
            </a:endParaRPr>
          </a:p>
        </p:txBody>
      </p:sp>
      <p:cxnSp>
        <p:nvCxnSpPr>
          <p:cNvPr id="461" name="Google Shape;461;p37"/>
          <p:cNvCxnSpPr/>
          <p:nvPr/>
        </p:nvCxnSpPr>
        <p:spPr>
          <a:xfrm flipH="1">
            <a:off x="2920429" y="3584529"/>
            <a:ext cx="465300" cy="1110900"/>
          </a:xfrm>
          <a:prstGeom prst="straightConnector1">
            <a:avLst/>
          </a:prstGeom>
          <a:noFill/>
          <a:ln w="38100" cap="flat" cmpd="sng">
            <a:solidFill>
              <a:srgbClr val="FF0000"/>
            </a:solidFill>
            <a:prstDash val="solid"/>
            <a:round/>
            <a:headEnd type="none" w="med" len="med"/>
            <a:tailEnd type="triangle" w="med" len="med"/>
          </a:ln>
        </p:spPr>
      </p:cxnSp>
      <p:cxnSp>
        <p:nvCxnSpPr>
          <p:cNvPr id="462" name="Google Shape;462;p37"/>
          <p:cNvCxnSpPr/>
          <p:nvPr/>
        </p:nvCxnSpPr>
        <p:spPr>
          <a:xfrm>
            <a:off x="5460551" y="3584529"/>
            <a:ext cx="330000" cy="1120200"/>
          </a:xfrm>
          <a:prstGeom prst="straightConnector1">
            <a:avLst/>
          </a:prstGeom>
          <a:noFill/>
          <a:ln w="38100" cap="flat" cmpd="sng">
            <a:solidFill>
              <a:srgbClr val="FF0000"/>
            </a:solidFill>
            <a:prstDash val="solid"/>
            <a:round/>
            <a:headEnd type="none" w="med" len="med"/>
            <a:tailEnd type="triangle" w="med" len="med"/>
          </a:ln>
        </p:spPr>
      </p:cxnSp>
      <p:sp>
        <p:nvSpPr>
          <p:cNvPr id="463" name="Google Shape;463;p37"/>
          <p:cNvSpPr txBox="1"/>
          <p:nvPr/>
        </p:nvSpPr>
        <p:spPr>
          <a:xfrm>
            <a:off x="1445525" y="4401825"/>
            <a:ext cx="26073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Eco</a:t>
            </a:r>
            <a:endParaRPr sz="6400" b="1">
              <a:latin typeface="Calibri"/>
              <a:ea typeface="Calibri"/>
              <a:cs typeface="Calibri"/>
              <a:sym typeface="Calibri"/>
            </a:endParaRPr>
          </a:p>
        </p:txBody>
      </p:sp>
      <p:sp>
        <p:nvSpPr>
          <p:cNvPr id="464" name="Google Shape;464;p37"/>
          <p:cNvSpPr txBox="1"/>
          <p:nvPr/>
        </p:nvSpPr>
        <p:spPr>
          <a:xfrm>
            <a:off x="4273075" y="4401825"/>
            <a:ext cx="3425400" cy="1169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6400" b="1">
                <a:latin typeface="Calibri"/>
                <a:ea typeface="Calibri"/>
                <a:cs typeface="Calibri"/>
                <a:sym typeface="Calibri"/>
              </a:rPr>
              <a:t>system</a:t>
            </a:r>
            <a:endParaRPr sz="6400" b="1">
              <a:latin typeface="Calibri"/>
              <a:ea typeface="Calibri"/>
              <a:cs typeface="Calibri"/>
              <a:sym typeface="Calibri"/>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69"/>
        <p:cNvGrpSpPr/>
        <p:nvPr/>
      </p:nvGrpSpPr>
      <p:grpSpPr>
        <a:xfrm>
          <a:off x="0" y="0"/>
          <a:ext cx="0" cy="0"/>
          <a:chOff x="0" y="0"/>
          <a:chExt cx="0" cy="0"/>
        </a:xfrm>
      </p:grpSpPr>
      <p:sp>
        <p:nvSpPr>
          <p:cNvPr id="470" name="Google Shape;470;gdee12a7938_0_57"/>
          <p:cNvSpPr txBox="1"/>
          <p:nvPr/>
        </p:nvSpPr>
        <p:spPr>
          <a:xfrm>
            <a:off x="2572496" y="602286"/>
            <a:ext cx="4449000" cy="6462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an ecosystem?</a:t>
            </a:r>
            <a:endParaRPr sz="3600">
              <a:solidFill>
                <a:schemeClr val="dk1"/>
              </a:solidFill>
              <a:latin typeface="Calibri"/>
              <a:ea typeface="Calibri"/>
              <a:cs typeface="Calibri"/>
              <a:sym typeface="Calibri"/>
            </a:endParaRPr>
          </a:p>
        </p:txBody>
      </p:sp>
      <p:sp>
        <p:nvSpPr>
          <p:cNvPr id="471" name="Google Shape;471;gdee12a7938_0_57" descr="Questions"/>
          <p:cNvSpPr/>
          <p:nvPr/>
        </p:nvSpPr>
        <p:spPr>
          <a:xfrm>
            <a:off x="0" y="0"/>
            <a:ext cx="735300" cy="7353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2" name="Google Shape;472;gdee12a7938_0_57" descr="Ecosystems - BrainPOP"/>
          <p:cNvPicPr preferRelativeResize="0"/>
          <p:nvPr/>
        </p:nvPicPr>
        <p:blipFill rotWithShape="1">
          <a:blip r:embed="rId4">
            <a:alphaModFix/>
          </a:blip>
          <a:srcRect/>
          <a:stretch/>
        </p:blipFill>
        <p:spPr>
          <a:xfrm>
            <a:off x="1512108" y="1600200"/>
            <a:ext cx="6107138" cy="458820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8"/>
          <p:cNvSpPr txBox="1"/>
          <p:nvPr/>
        </p:nvSpPr>
        <p:spPr>
          <a:xfrm>
            <a:off x="1202306" y="367615"/>
            <a:ext cx="726448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the two main characteristics of an ecosystem?</a:t>
            </a:r>
            <a:endParaRPr sz="3600">
              <a:solidFill>
                <a:schemeClr val="dk1"/>
              </a:solidFill>
              <a:latin typeface="Calibri"/>
              <a:ea typeface="Calibri"/>
              <a:cs typeface="Calibri"/>
              <a:sym typeface="Calibri"/>
            </a:endParaRPr>
          </a:p>
        </p:txBody>
      </p:sp>
      <p:sp>
        <p:nvSpPr>
          <p:cNvPr id="479" name="Google Shape;479;p3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80" name="Google Shape;480;p38" descr="What are Plants"/>
          <p:cNvPicPr preferRelativeResize="0"/>
          <p:nvPr/>
        </p:nvPicPr>
        <p:blipFill rotWithShape="1">
          <a:blip r:embed="rId4">
            <a:alphaModFix/>
          </a:blip>
          <a:srcRect/>
          <a:stretch/>
        </p:blipFill>
        <p:spPr>
          <a:xfrm>
            <a:off x="4913412" y="2744752"/>
            <a:ext cx="2074903" cy="1404550"/>
          </a:xfrm>
          <a:prstGeom prst="rect">
            <a:avLst/>
          </a:prstGeom>
          <a:noFill/>
          <a:ln>
            <a:noFill/>
          </a:ln>
        </p:spPr>
      </p:pic>
      <p:pic>
        <p:nvPicPr>
          <p:cNvPr id="481" name="Google Shape;481;p38" descr="Exploring Fungi - Kids Discover"/>
          <p:cNvPicPr preferRelativeResize="0"/>
          <p:nvPr/>
        </p:nvPicPr>
        <p:blipFill rotWithShape="1">
          <a:blip r:embed="rId5">
            <a:alphaModFix/>
          </a:blip>
          <a:srcRect/>
          <a:stretch/>
        </p:blipFill>
        <p:spPr>
          <a:xfrm>
            <a:off x="5154804" y="4954732"/>
            <a:ext cx="2282180" cy="1515511"/>
          </a:xfrm>
          <a:prstGeom prst="rect">
            <a:avLst/>
          </a:prstGeom>
          <a:noFill/>
          <a:ln>
            <a:noFill/>
          </a:ln>
        </p:spPr>
      </p:pic>
      <p:pic>
        <p:nvPicPr>
          <p:cNvPr id="482" name="Google Shape;482;p38" descr="The 50 Cutest Native Animals in Every State"/>
          <p:cNvPicPr preferRelativeResize="0"/>
          <p:nvPr/>
        </p:nvPicPr>
        <p:blipFill rotWithShape="1">
          <a:blip r:embed="rId6">
            <a:alphaModFix/>
          </a:blip>
          <a:srcRect/>
          <a:stretch/>
        </p:blipFill>
        <p:spPr>
          <a:xfrm>
            <a:off x="6933916" y="3490541"/>
            <a:ext cx="1880784" cy="1880784"/>
          </a:xfrm>
          <a:prstGeom prst="rect">
            <a:avLst/>
          </a:prstGeom>
          <a:noFill/>
          <a:ln>
            <a:noFill/>
          </a:ln>
        </p:spPr>
      </p:pic>
      <p:pic>
        <p:nvPicPr>
          <p:cNvPr id="483" name="Google Shape;483;p38" descr="Bacteria | What is microbiology? | Microbiology Society"/>
          <p:cNvPicPr preferRelativeResize="0"/>
          <p:nvPr/>
        </p:nvPicPr>
        <p:blipFill rotWithShape="1">
          <a:blip r:embed="rId7">
            <a:alphaModFix/>
          </a:blip>
          <a:srcRect l="18217" r="11686"/>
          <a:stretch/>
        </p:blipFill>
        <p:spPr>
          <a:xfrm>
            <a:off x="6750420" y="1838583"/>
            <a:ext cx="1549517" cy="1473707"/>
          </a:xfrm>
          <a:prstGeom prst="rect">
            <a:avLst/>
          </a:prstGeom>
          <a:noFill/>
          <a:ln>
            <a:noFill/>
          </a:ln>
        </p:spPr>
      </p:pic>
      <p:pic>
        <p:nvPicPr>
          <p:cNvPr id="484" name="Google Shape;484;p38" descr="10 Easy Soil Tests - How to Test Your Garden Soil"/>
          <p:cNvPicPr preferRelativeResize="0"/>
          <p:nvPr/>
        </p:nvPicPr>
        <p:blipFill rotWithShape="1">
          <a:blip r:embed="rId8">
            <a:alphaModFix/>
          </a:blip>
          <a:srcRect/>
          <a:stretch/>
        </p:blipFill>
        <p:spPr>
          <a:xfrm>
            <a:off x="329300" y="4149302"/>
            <a:ext cx="2517130" cy="1258565"/>
          </a:xfrm>
          <a:prstGeom prst="rect">
            <a:avLst/>
          </a:prstGeom>
          <a:noFill/>
          <a:ln>
            <a:noFill/>
          </a:ln>
        </p:spPr>
      </p:pic>
      <p:pic>
        <p:nvPicPr>
          <p:cNvPr id="485" name="Google Shape;485;p38" descr="Australian Water Utility | Digital Utility of the Future | Accenture"/>
          <p:cNvPicPr preferRelativeResize="0"/>
          <p:nvPr/>
        </p:nvPicPr>
        <p:blipFill rotWithShape="1">
          <a:blip r:embed="rId9">
            <a:alphaModFix/>
          </a:blip>
          <a:srcRect/>
          <a:stretch/>
        </p:blipFill>
        <p:spPr>
          <a:xfrm>
            <a:off x="1945881" y="5306837"/>
            <a:ext cx="2159586" cy="1214767"/>
          </a:xfrm>
          <a:prstGeom prst="rect">
            <a:avLst/>
          </a:prstGeom>
          <a:noFill/>
          <a:ln>
            <a:noFill/>
          </a:ln>
        </p:spPr>
      </p:pic>
      <p:pic>
        <p:nvPicPr>
          <p:cNvPr id="486" name="Google Shape;486;p38" descr="Does variation in the sun's output affect climate? | Royal ..."/>
          <p:cNvPicPr preferRelativeResize="0"/>
          <p:nvPr/>
        </p:nvPicPr>
        <p:blipFill rotWithShape="1">
          <a:blip r:embed="rId10">
            <a:alphaModFix/>
          </a:blip>
          <a:srcRect/>
          <a:stretch/>
        </p:blipFill>
        <p:spPr>
          <a:xfrm>
            <a:off x="329300" y="1977156"/>
            <a:ext cx="1861676" cy="1396257"/>
          </a:xfrm>
          <a:prstGeom prst="rect">
            <a:avLst/>
          </a:prstGeom>
          <a:noFill/>
          <a:ln>
            <a:noFill/>
          </a:ln>
        </p:spPr>
      </p:pic>
      <p:pic>
        <p:nvPicPr>
          <p:cNvPr id="487" name="Google Shape;487;p38" descr="Cuba Sets All-Time Hottest Temperature Record - WeatherNation"/>
          <p:cNvPicPr preferRelativeResize="0"/>
          <p:nvPr/>
        </p:nvPicPr>
        <p:blipFill rotWithShape="1">
          <a:blip r:embed="rId11">
            <a:alphaModFix/>
          </a:blip>
          <a:srcRect/>
          <a:stretch/>
        </p:blipFill>
        <p:spPr>
          <a:xfrm>
            <a:off x="1898210" y="3043127"/>
            <a:ext cx="2254929" cy="1258565"/>
          </a:xfrm>
          <a:prstGeom prst="rect">
            <a:avLst/>
          </a:prstGeom>
          <a:noFill/>
          <a:ln>
            <a:noFill/>
          </a:ln>
        </p:spPr>
      </p:pic>
      <p:sp>
        <p:nvSpPr>
          <p:cNvPr id="488" name="Google Shape;488;p38"/>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9" name="Google Shape;489;p38"/>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sp>
        <p:nvSpPr>
          <p:cNvPr id="495" name="Google Shape;495;p39"/>
          <p:cNvSpPr txBox="1"/>
          <p:nvPr/>
        </p:nvSpPr>
        <p:spPr>
          <a:xfrm>
            <a:off x="422001" y="367615"/>
            <a:ext cx="829999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the moon NOT an example of an ecosystem?</a:t>
            </a:r>
            <a:endParaRPr sz="3600">
              <a:solidFill>
                <a:schemeClr val="dk1"/>
              </a:solidFill>
              <a:latin typeface="Calibri"/>
              <a:ea typeface="Calibri"/>
              <a:cs typeface="Calibri"/>
              <a:sym typeface="Calibri"/>
            </a:endParaRPr>
          </a:p>
        </p:txBody>
      </p:sp>
      <p:sp>
        <p:nvSpPr>
          <p:cNvPr id="496" name="Google Shape;496;p3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7" name="Google Shape;497;p39" descr="dreamstime_xl_18406898.jpg"/>
          <p:cNvPicPr preferRelativeResize="0"/>
          <p:nvPr/>
        </p:nvPicPr>
        <p:blipFill rotWithShape="1">
          <a:blip r:embed="rId4">
            <a:alphaModFix/>
          </a:blip>
          <a:srcRect/>
          <a:stretch/>
        </p:blipFill>
        <p:spPr>
          <a:xfrm>
            <a:off x="1357606" y="1779814"/>
            <a:ext cx="6428785" cy="428647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40"/>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504" name="Google Shape;504;p40"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09"/>
        <p:cNvGrpSpPr/>
        <p:nvPr/>
      </p:nvGrpSpPr>
      <p:grpSpPr>
        <a:xfrm>
          <a:off x="0" y="0"/>
          <a:ext cx="0" cy="0"/>
          <a:chOff x="0" y="0"/>
          <a:chExt cx="0" cy="0"/>
        </a:xfrm>
      </p:grpSpPr>
      <p:sp>
        <p:nvSpPr>
          <p:cNvPr id="510" name="Google Shape;510;p41"/>
          <p:cNvSpPr txBox="1">
            <a:spLocks noGrp="1"/>
          </p:cNvSpPr>
          <p:nvPr>
            <p:ph type="ctrTitle"/>
          </p:nvPr>
        </p:nvSpPr>
        <p:spPr>
          <a:xfrm>
            <a:off x="367615" y="513531"/>
            <a:ext cx="8551146" cy="14700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n-US" sz="3400" b="1" u="sng"/>
              <a:t>Ecosystem</a:t>
            </a:r>
            <a:r>
              <a:rPr lang="en-US" sz="3400" b="1"/>
              <a:t>: </a:t>
            </a:r>
            <a:r>
              <a:rPr lang="en-US" sz="3400"/>
              <a:t>community of living and non-living things interacting with each other in an environment</a:t>
            </a:r>
            <a:endParaRPr sz="3400" b="1"/>
          </a:p>
        </p:txBody>
      </p:sp>
      <p:pic>
        <p:nvPicPr>
          <p:cNvPr id="511" name="Google Shape;511;p41" descr="Ecosystems - BrainPOP"/>
          <p:cNvPicPr preferRelativeResize="0"/>
          <p:nvPr/>
        </p:nvPicPr>
        <p:blipFill rotWithShape="1">
          <a:blip r:embed="rId3">
            <a:alphaModFix/>
          </a:blip>
          <a:srcRect/>
          <a:stretch/>
        </p:blipFill>
        <p:spPr>
          <a:xfrm>
            <a:off x="1866650" y="2245059"/>
            <a:ext cx="5553075" cy="4171950"/>
          </a:xfrm>
          <a:prstGeom prst="rect">
            <a:avLst/>
          </a:prstGeom>
          <a:noFill/>
          <a:ln>
            <a:noFill/>
          </a:ln>
        </p:spPr>
      </p:pic>
      <p:sp>
        <p:nvSpPr>
          <p:cNvPr id="512" name="Google Shape;512;p41"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17"/>
        <p:cNvGrpSpPr/>
        <p:nvPr/>
      </p:nvGrpSpPr>
      <p:grpSpPr>
        <a:xfrm>
          <a:off x="0" y="0"/>
          <a:ext cx="0" cy="0"/>
          <a:chOff x="0" y="0"/>
          <a:chExt cx="0" cy="0"/>
        </a:xfrm>
      </p:grpSpPr>
      <p:sp>
        <p:nvSpPr>
          <p:cNvPr id="518" name="Google Shape;518;p42"/>
          <p:cNvSpPr txBox="1">
            <a:spLocks noGrp="1"/>
          </p:cNvSpPr>
          <p:nvPr>
            <p:ph type="ctrTitle"/>
          </p:nvPr>
        </p:nvSpPr>
        <p:spPr>
          <a:xfrm>
            <a:off x="1134720" y="427701"/>
            <a:ext cx="6830367"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Living Things = Biotic Factors</a:t>
            </a:r>
            <a:endParaRPr/>
          </a:p>
        </p:txBody>
      </p:sp>
      <p:pic>
        <p:nvPicPr>
          <p:cNvPr id="519" name="Google Shape;519;p42" descr="Ecosystems - BrainPOP"/>
          <p:cNvPicPr preferRelativeResize="0"/>
          <p:nvPr/>
        </p:nvPicPr>
        <p:blipFill rotWithShape="1">
          <a:blip r:embed="rId3">
            <a:alphaModFix/>
          </a:blip>
          <a:srcRect/>
          <a:stretch/>
        </p:blipFill>
        <p:spPr>
          <a:xfrm>
            <a:off x="1773365" y="2065445"/>
            <a:ext cx="5553075" cy="4171950"/>
          </a:xfrm>
          <a:prstGeom prst="rect">
            <a:avLst/>
          </a:prstGeom>
          <a:noFill/>
          <a:ln>
            <a:noFill/>
          </a:ln>
        </p:spPr>
      </p:pic>
      <p:sp>
        <p:nvSpPr>
          <p:cNvPr id="520" name="Google Shape;520;p42"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25"/>
        <p:cNvGrpSpPr/>
        <p:nvPr/>
      </p:nvGrpSpPr>
      <p:grpSpPr>
        <a:xfrm>
          <a:off x="0" y="0"/>
          <a:ext cx="0" cy="0"/>
          <a:chOff x="0" y="0"/>
          <a:chExt cx="0" cy="0"/>
        </a:xfrm>
      </p:grpSpPr>
      <p:sp>
        <p:nvSpPr>
          <p:cNvPr id="526" name="Google Shape;526;p43"/>
          <p:cNvSpPr txBox="1">
            <a:spLocks noGrp="1"/>
          </p:cNvSpPr>
          <p:nvPr>
            <p:ph type="ctrTitle"/>
          </p:nvPr>
        </p:nvSpPr>
        <p:spPr>
          <a:xfrm>
            <a:off x="427160" y="367615"/>
            <a:ext cx="8245484" cy="147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n-US"/>
              <a:t>Non-Living Things = Abiotic Factors</a:t>
            </a:r>
            <a:endParaRPr/>
          </a:p>
        </p:txBody>
      </p:sp>
      <p:pic>
        <p:nvPicPr>
          <p:cNvPr id="527" name="Google Shape;527;p43" descr="Ecosystems - BrainPOP"/>
          <p:cNvPicPr preferRelativeResize="0"/>
          <p:nvPr/>
        </p:nvPicPr>
        <p:blipFill rotWithShape="1">
          <a:blip r:embed="rId3">
            <a:alphaModFix/>
          </a:blip>
          <a:srcRect/>
          <a:stretch/>
        </p:blipFill>
        <p:spPr>
          <a:xfrm>
            <a:off x="1773365" y="2065445"/>
            <a:ext cx="5553075" cy="4171950"/>
          </a:xfrm>
          <a:prstGeom prst="rect">
            <a:avLst/>
          </a:prstGeom>
          <a:noFill/>
          <a:ln>
            <a:noFill/>
          </a:ln>
        </p:spPr>
      </p:pic>
      <p:sp>
        <p:nvSpPr>
          <p:cNvPr id="528" name="Google Shape;528;p4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Google Shape;534;p4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535" name="Google Shape;535;p44"/>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Ecosystems</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(Gizmos)</a:t>
            </a:r>
            <a:endParaRPr/>
          </a:p>
        </p:txBody>
      </p:sp>
      <p:pic>
        <p:nvPicPr>
          <p:cNvPr id="536" name="Google Shape;536;p44"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537" name="Google Shape;537;p44"/>
          <p:cNvSpPr txBox="1"/>
          <p:nvPr/>
        </p:nvSpPr>
        <p:spPr>
          <a:xfrm>
            <a:off x="411982" y="2230734"/>
            <a:ext cx="2552282"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to explore the ecosystem of a prairie. </a:t>
            </a:r>
            <a:endParaRPr/>
          </a:p>
          <a:p>
            <a:pPr marL="0" marR="0" lvl="0" indent="0" algn="l" rtl="0">
              <a:spcBef>
                <a:spcPts val="0"/>
              </a:spcBef>
              <a:spcAft>
                <a:spcPts val="0"/>
              </a:spcAft>
              <a:buNone/>
            </a:pPr>
            <a:endParaRPr sz="1800" i="1">
              <a:solidFill>
                <a:schemeClr val="dk1"/>
              </a:solidFill>
              <a:latin typeface="Calibri"/>
              <a:ea typeface="Calibri"/>
              <a:cs typeface="Calibri"/>
              <a:sym typeface="Calibri"/>
            </a:endParaRPr>
          </a:p>
          <a:p>
            <a:pPr marL="0" marR="0" lvl="0" indent="0" algn="l" rtl="0">
              <a:spcBef>
                <a:spcPts val="0"/>
              </a:spcBef>
              <a:spcAft>
                <a:spcPts val="0"/>
              </a:spcAft>
              <a:buNone/>
            </a:pPr>
            <a:r>
              <a:rPr lang="en-US" sz="1800" i="1">
                <a:solidFill>
                  <a:schemeClr val="dk1"/>
                </a:solidFill>
                <a:latin typeface="Calibri"/>
                <a:ea typeface="Calibri"/>
                <a:cs typeface="Calibri"/>
                <a:sym typeface="Calibri"/>
              </a:rPr>
              <a:t>In this simulation activity, you’ll get to observe the population of the biotic factors as well as the food chain.</a:t>
            </a:r>
            <a:endParaRPr/>
          </a:p>
        </p:txBody>
      </p:sp>
      <p:sp>
        <p:nvSpPr>
          <p:cNvPr id="538" name="Google Shape;538;p44"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39" name="Google Shape;539;p44"/>
          <p:cNvPicPr preferRelativeResize="0"/>
          <p:nvPr/>
        </p:nvPicPr>
        <p:blipFill rotWithShape="1">
          <a:blip r:embed="rId6">
            <a:alphaModFix/>
          </a:blip>
          <a:srcRect/>
          <a:stretch/>
        </p:blipFill>
        <p:spPr>
          <a:xfrm>
            <a:off x="2964264" y="2230734"/>
            <a:ext cx="6172200" cy="414187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5"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p4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45"/>
          <p:cNvSpPr txBox="1"/>
          <p:nvPr/>
        </p:nvSpPr>
        <p:spPr>
          <a:xfrm>
            <a:off x="467248" y="630115"/>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relationship between ecosystems and biomes?</a:t>
            </a:r>
            <a:endParaRPr/>
          </a:p>
        </p:txBody>
      </p:sp>
      <p:sp>
        <p:nvSpPr>
          <p:cNvPr id="547" name="Google Shape;547;p45"/>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48" name="Google Shape;548;p45"/>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549" name="Google Shape;549;p45" descr="Ecosystems - BrainPOP"/>
          <p:cNvPicPr preferRelativeResize="0"/>
          <p:nvPr/>
        </p:nvPicPr>
        <p:blipFill rotWithShape="1">
          <a:blip r:embed="rId4">
            <a:alphaModFix/>
          </a:blip>
          <a:srcRect/>
          <a:stretch/>
        </p:blipFill>
        <p:spPr>
          <a:xfrm>
            <a:off x="230649" y="2733667"/>
            <a:ext cx="4063765" cy="3053052"/>
          </a:xfrm>
          <a:prstGeom prst="rect">
            <a:avLst/>
          </a:prstGeom>
          <a:noFill/>
          <a:ln>
            <a:noFill/>
          </a:ln>
        </p:spPr>
      </p:pic>
      <p:pic>
        <p:nvPicPr>
          <p:cNvPr id="550" name="Google Shape;550;p45" descr="iome - Wikipedia"/>
          <p:cNvPicPr preferRelativeResize="0"/>
          <p:nvPr/>
        </p:nvPicPr>
        <p:blipFill rotWithShape="1">
          <a:blip r:embed="rId5">
            <a:alphaModFix/>
          </a:blip>
          <a:srcRect/>
          <a:stretch/>
        </p:blipFill>
        <p:spPr>
          <a:xfrm>
            <a:off x="4711470" y="3268538"/>
            <a:ext cx="4124743" cy="1852412"/>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55"/>
        <p:cNvGrpSpPr/>
        <p:nvPr/>
      </p:nvGrpSpPr>
      <p:grpSpPr>
        <a:xfrm>
          <a:off x="0" y="0"/>
          <a:ext cx="0" cy="0"/>
          <a:chOff x="0" y="0"/>
          <a:chExt cx="0" cy="0"/>
        </a:xfrm>
      </p:grpSpPr>
      <p:pic>
        <p:nvPicPr>
          <p:cNvPr id="556" name="Google Shape;556;p4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grpSp>
        <p:nvGrpSpPr>
          <p:cNvPr id="571" name="Google Shape;571;p48"/>
          <p:cNvGrpSpPr/>
          <p:nvPr/>
        </p:nvGrpSpPr>
        <p:grpSpPr>
          <a:xfrm>
            <a:off x="1505008" y="297180"/>
            <a:ext cx="5828913" cy="6262953"/>
            <a:chOff x="814636" y="0"/>
            <a:chExt cx="5828913" cy="6262953"/>
          </a:xfrm>
        </p:grpSpPr>
        <p:sp>
          <p:nvSpPr>
            <p:cNvPr id="572" name="Google Shape;572;p48"/>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48"/>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“Big Idea” Question</a:t>
              </a:r>
              <a:endParaRPr/>
            </a:p>
          </p:txBody>
        </p:sp>
        <p:sp>
          <p:nvSpPr>
            <p:cNvPr id="574" name="Google Shape;574;p48"/>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48"/>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48"/>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Review Concepts</a:t>
              </a:r>
              <a:endParaRPr/>
            </a:p>
          </p:txBody>
        </p:sp>
        <p:sp>
          <p:nvSpPr>
            <p:cNvPr id="577" name="Google Shape;577;p48"/>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48"/>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48"/>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Check-In Questions</a:t>
              </a:r>
              <a:endParaRPr/>
            </a:p>
          </p:txBody>
        </p:sp>
        <p:sp>
          <p:nvSpPr>
            <p:cNvPr id="580" name="Google Shape;580;p48"/>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48"/>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48"/>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Teacher Demo</a:t>
              </a:r>
              <a:endParaRPr/>
            </a:p>
          </p:txBody>
        </p:sp>
        <p:sp>
          <p:nvSpPr>
            <p:cNvPr id="583" name="Google Shape;583;p48"/>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48"/>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48"/>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586" name="Google Shape;586;p48"/>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48"/>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48"/>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a:solidFill>
                    <a:schemeClr val="lt1"/>
                  </a:solidFill>
                  <a:latin typeface="Calibri"/>
                  <a:ea typeface="Calibri"/>
                  <a:cs typeface="Calibri"/>
                  <a:sym typeface="Calibri"/>
                </a:rPr>
                <a:t>Simulation/Activity</a:t>
              </a:r>
              <a:endParaRPr/>
            </a:p>
          </p:txBody>
        </p:sp>
        <p:sp>
          <p:nvSpPr>
            <p:cNvPr id="589" name="Google Shape;589;p48"/>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90" name="Google Shape;590;p48"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591" name="Google Shape;591;p48"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592" name="Google Shape;592;p48"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593" name="Google Shape;593;p48"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594" name="Google Shape;594;p48"/>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95" name="Google Shape;595;p48"/>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00"/>
        <p:cNvGrpSpPr/>
        <p:nvPr/>
      </p:nvGrpSpPr>
      <p:grpSpPr>
        <a:xfrm>
          <a:off x="0" y="0"/>
          <a:ext cx="0" cy="0"/>
          <a:chOff x="0" y="0"/>
          <a:chExt cx="0" cy="0"/>
        </a:xfrm>
      </p:grpSpPr>
      <p:sp>
        <p:nvSpPr>
          <p:cNvPr id="601" name="Google Shape;601;p49"/>
          <p:cNvSpPr txBox="1"/>
          <p:nvPr/>
        </p:nvSpPr>
        <p:spPr>
          <a:xfrm>
            <a:off x="1905000" y="242943"/>
            <a:ext cx="5486400" cy="172354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800">
                <a:solidFill>
                  <a:schemeClr val="dk1"/>
                </a:solidFill>
                <a:latin typeface="Calibri"/>
                <a:ea typeface="Calibri"/>
                <a:cs typeface="Calibri"/>
                <a:sym typeface="Calibri"/>
              </a:rPr>
              <a:t>Biomes</a:t>
            </a:r>
            <a:endParaRPr/>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602" name="Google Shape;602;p49"/>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3" name="Google Shape;603;p49"/>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604" name="Google Shape;604;p49" descr="iome - Wikipedia"/>
          <p:cNvPicPr preferRelativeResize="0"/>
          <p:nvPr/>
        </p:nvPicPr>
        <p:blipFill rotWithShape="1">
          <a:blip r:embed="rId3">
            <a:alphaModFix/>
          </a:blip>
          <a:srcRect/>
          <a:stretch/>
        </p:blipFill>
        <p:spPr>
          <a:xfrm>
            <a:off x="458561" y="2228729"/>
            <a:ext cx="8685439" cy="3900609"/>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09"/>
        <p:cNvGrpSpPr/>
        <p:nvPr/>
      </p:nvGrpSpPr>
      <p:grpSpPr>
        <a:xfrm>
          <a:off x="0" y="0"/>
          <a:ext cx="0" cy="0"/>
          <a:chOff x="0" y="0"/>
          <a:chExt cx="0" cy="0"/>
        </a:xfrm>
      </p:grpSpPr>
      <p:sp>
        <p:nvSpPr>
          <p:cNvPr id="610" name="Google Shape;610;p50"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0"/>
          <p:cNvSpPr txBox="1"/>
          <p:nvPr/>
        </p:nvSpPr>
        <p:spPr>
          <a:xfrm>
            <a:off x="467248" y="665133"/>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relationship between ecosystems and biomes?</a:t>
            </a:r>
            <a:endParaRPr/>
          </a:p>
        </p:txBody>
      </p:sp>
      <p:sp>
        <p:nvSpPr>
          <p:cNvPr id="612" name="Google Shape;612;p50"/>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13" name="Google Shape;613;p50"/>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614" name="Google Shape;614;p50" descr="Ecosystems - BrainPOP"/>
          <p:cNvPicPr preferRelativeResize="0"/>
          <p:nvPr/>
        </p:nvPicPr>
        <p:blipFill rotWithShape="1">
          <a:blip r:embed="rId4">
            <a:alphaModFix/>
          </a:blip>
          <a:srcRect/>
          <a:stretch/>
        </p:blipFill>
        <p:spPr>
          <a:xfrm>
            <a:off x="230649" y="2733667"/>
            <a:ext cx="4063765" cy="3053052"/>
          </a:xfrm>
          <a:prstGeom prst="rect">
            <a:avLst/>
          </a:prstGeom>
          <a:noFill/>
          <a:ln>
            <a:noFill/>
          </a:ln>
        </p:spPr>
      </p:pic>
      <p:pic>
        <p:nvPicPr>
          <p:cNvPr id="615" name="Google Shape;615;p50" descr="iome - Wikipedia"/>
          <p:cNvPicPr preferRelativeResize="0"/>
          <p:nvPr/>
        </p:nvPicPr>
        <p:blipFill rotWithShape="1">
          <a:blip r:embed="rId5">
            <a:alphaModFix/>
          </a:blip>
          <a:srcRect/>
          <a:stretch/>
        </p:blipFill>
        <p:spPr>
          <a:xfrm>
            <a:off x="4711470" y="3268538"/>
            <a:ext cx="4124743" cy="1852412"/>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0"/>
        <p:cNvGrpSpPr/>
        <p:nvPr/>
      </p:nvGrpSpPr>
      <p:grpSpPr>
        <a:xfrm>
          <a:off x="0" y="0"/>
          <a:ext cx="0" cy="0"/>
          <a:chOff x="0" y="0"/>
          <a:chExt cx="0" cy="0"/>
        </a:xfrm>
      </p:grpSpPr>
      <p:sp>
        <p:nvSpPr>
          <p:cNvPr id="621" name="Google Shape;621;p51"/>
          <p:cNvSpPr txBox="1"/>
          <p:nvPr/>
        </p:nvSpPr>
        <p:spPr>
          <a:xfrm>
            <a:off x="2301072" y="693336"/>
            <a:ext cx="5128428"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Clr>
                <a:srgbClr val="FFC000"/>
              </a:buClr>
              <a:buSzPts val="5600"/>
              <a:buFont typeface="Calibri"/>
              <a:buNone/>
            </a:pPr>
            <a:r>
              <a:rPr lang="en-US" sz="5600">
                <a:solidFill>
                  <a:srgbClr val="FFC000"/>
                </a:solidFill>
                <a:latin typeface="Calibri"/>
                <a:ea typeface="Calibri"/>
                <a:cs typeface="Calibri"/>
                <a:sym typeface="Calibri"/>
              </a:rPr>
              <a:t>Demonstration</a:t>
            </a:r>
            <a:endParaRPr sz="1800">
              <a:solidFill>
                <a:schemeClr val="dk1"/>
              </a:solidFill>
              <a:latin typeface="Calibri"/>
              <a:ea typeface="Calibri"/>
              <a:cs typeface="Calibri"/>
              <a:sym typeface="Calibri"/>
            </a:endParaRPr>
          </a:p>
        </p:txBody>
      </p:sp>
      <p:sp>
        <p:nvSpPr>
          <p:cNvPr id="622" name="Google Shape;622;p51" descr="Classroom"/>
          <p:cNvSpPr/>
          <p:nvPr/>
        </p:nvSpPr>
        <p:spPr>
          <a:xfrm>
            <a:off x="124754" y="87073"/>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1800"/>
              <a:buFont typeface="Calibri"/>
              <a:buNone/>
            </a:pPr>
            <a:endParaRPr sz="1800">
              <a:solidFill>
                <a:schemeClr val="dk1"/>
              </a:solidFill>
              <a:latin typeface="Calibri"/>
              <a:ea typeface="Calibri"/>
              <a:cs typeface="Calibri"/>
              <a:sym typeface="Calibri"/>
            </a:endParaRPr>
          </a:p>
        </p:txBody>
      </p:sp>
      <p:sp>
        <p:nvSpPr>
          <p:cNvPr id="623" name="Google Shape;623;p51"/>
          <p:cNvSpPr txBox="1"/>
          <p:nvPr/>
        </p:nvSpPr>
        <p:spPr>
          <a:xfrm>
            <a:off x="1272375" y="1962625"/>
            <a:ext cx="6734100" cy="631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900" u="sng">
                <a:solidFill>
                  <a:schemeClr val="hlink"/>
                </a:solidFill>
                <a:latin typeface="Calibri"/>
                <a:ea typeface="Calibri"/>
                <a:cs typeface="Calibri"/>
                <a:sym typeface="Calibri"/>
                <a:hlinkClick r:id="rId4"/>
              </a:rPr>
              <a:t>Biomes: Where in the world are they?</a:t>
            </a:r>
            <a:endParaRPr sz="2900">
              <a:latin typeface="Calibri"/>
              <a:ea typeface="Calibri"/>
              <a:cs typeface="Calibri"/>
              <a:sym typeface="Calibri"/>
            </a:endParaRPr>
          </a:p>
        </p:txBody>
      </p:sp>
      <p:sp>
        <p:nvSpPr>
          <p:cNvPr id="624" name="Google Shape;624;p51"/>
          <p:cNvSpPr txBox="1"/>
          <p:nvPr/>
        </p:nvSpPr>
        <p:spPr>
          <a:xfrm>
            <a:off x="1103975" y="2977375"/>
            <a:ext cx="6991800" cy="2016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chemeClr val="dk1"/>
              </a:buClr>
              <a:buSzPts val="1200"/>
              <a:buFont typeface="Calibri"/>
              <a:buNone/>
            </a:pPr>
            <a:r>
              <a:rPr lang="en-US" sz="1700">
                <a:solidFill>
                  <a:schemeClr val="dk1"/>
                </a:solidFill>
                <a:latin typeface="Calibri"/>
                <a:ea typeface="Calibri"/>
                <a:cs typeface="Calibri"/>
                <a:sym typeface="Calibri"/>
              </a:rPr>
              <a:t>Included here is an optional demonstration for biomes. The linked presentation shows a comparison of biomes that exist in different parts of the world. You might have students find similarities between the pictures that are included or guess where in the world the pictures were take before you reveal the true locations. This presentation is designed to increase understanding of the fact that similar ecosystem types can be found in locations that are not very close to one another. </a:t>
            </a:r>
            <a:endParaRPr sz="1900">
              <a:latin typeface="Calibri"/>
              <a:ea typeface="Calibri"/>
              <a:cs typeface="Calibri"/>
              <a:sym typeface="Calibri"/>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29"/>
        <p:cNvGrpSpPr/>
        <p:nvPr/>
      </p:nvGrpSpPr>
      <p:grpSpPr>
        <a:xfrm>
          <a:off x="0" y="0"/>
          <a:ext cx="0" cy="0"/>
          <a:chOff x="0" y="0"/>
          <a:chExt cx="0" cy="0"/>
        </a:xfrm>
      </p:grpSpPr>
      <p:sp>
        <p:nvSpPr>
          <p:cNvPr id="630" name="Google Shape;630;p53"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54"/>
          <p:cNvSpPr txBox="1"/>
          <p:nvPr/>
        </p:nvSpPr>
        <p:spPr>
          <a:xfrm>
            <a:off x="849542" y="424771"/>
            <a:ext cx="7467231" cy="1073585"/>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Environment</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the surroundings of a person, animal, plant or thing</a:t>
            </a:r>
            <a:endParaRPr sz="3000" b="1">
              <a:solidFill>
                <a:schemeClr val="dk1"/>
              </a:solidFill>
              <a:latin typeface="Calibri"/>
              <a:ea typeface="Calibri"/>
              <a:cs typeface="Calibri"/>
              <a:sym typeface="Calibri"/>
            </a:endParaRPr>
          </a:p>
        </p:txBody>
      </p:sp>
      <p:sp>
        <p:nvSpPr>
          <p:cNvPr id="637" name="Google Shape;637;p54"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38" name="Google Shape;638;p54" descr="nvironment and climate change | European Institute for Gender Equalit"/>
          <p:cNvPicPr preferRelativeResize="0"/>
          <p:nvPr/>
        </p:nvPicPr>
        <p:blipFill rotWithShape="1">
          <a:blip r:embed="rId4">
            <a:alphaModFix/>
          </a:blip>
          <a:srcRect/>
          <a:stretch/>
        </p:blipFill>
        <p:spPr>
          <a:xfrm>
            <a:off x="1390466" y="1714657"/>
            <a:ext cx="6697707" cy="4725604"/>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43"/>
        <p:cNvGrpSpPr/>
        <p:nvPr/>
      </p:nvGrpSpPr>
      <p:grpSpPr>
        <a:xfrm>
          <a:off x="0" y="0"/>
          <a:ext cx="0" cy="0"/>
          <a:chOff x="0" y="0"/>
          <a:chExt cx="0" cy="0"/>
        </a:xfrm>
      </p:grpSpPr>
      <p:pic>
        <p:nvPicPr>
          <p:cNvPr id="644" name="Google Shape;644;p57" descr="Ecosystems - BrainPOP"/>
          <p:cNvPicPr preferRelativeResize="0"/>
          <p:nvPr/>
        </p:nvPicPr>
        <p:blipFill rotWithShape="1">
          <a:blip r:embed="rId3">
            <a:alphaModFix/>
          </a:blip>
          <a:srcRect/>
          <a:stretch/>
        </p:blipFill>
        <p:spPr>
          <a:xfrm>
            <a:off x="1806619" y="2049117"/>
            <a:ext cx="5553075" cy="4171950"/>
          </a:xfrm>
          <a:prstGeom prst="rect">
            <a:avLst/>
          </a:prstGeom>
          <a:noFill/>
          <a:ln>
            <a:noFill/>
          </a:ln>
        </p:spPr>
      </p:pic>
      <p:sp>
        <p:nvSpPr>
          <p:cNvPr id="645" name="Google Shape;645;p57"/>
          <p:cNvSpPr txBox="1"/>
          <p:nvPr/>
        </p:nvSpPr>
        <p:spPr>
          <a:xfrm>
            <a:off x="849551" y="475900"/>
            <a:ext cx="7949700" cy="1073700"/>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a:solidFill>
                  <a:srgbClr val="0C0C0C"/>
                </a:solidFill>
                <a:latin typeface="Calibri"/>
                <a:ea typeface="Calibri"/>
                <a:cs typeface="Calibri"/>
                <a:sym typeface="Calibri"/>
              </a:rPr>
              <a:t>Ecosystem</a:t>
            </a:r>
            <a:r>
              <a:rPr lang="en-US" sz="3000" b="1">
                <a:solidFill>
                  <a:srgbClr val="0C0C0C"/>
                </a:solidFill>
                <a:latin typeface="Calibri"/>
                <a:ea typeface="Calibri"/>
                <a:cs typeface="Calibri"/>
                <a:sym typeface="Calibri"/>
              </a:rPr>
              <a:t>: </a:t>
            </a:r>
            <a:r>
              <a:rPr lang="en-US" sz="3000">
                <a:solidFill>
                  <a:srgbClr val="0C0C0C"/>
                </a:solidFill>
                <a:latin typeface="Calibri"/>
                <a:ea typeface="Calibri"/>
                <a:cs typeface="Calibri"/>
                <a:sym typeface="Calibri"/>
              </a:rPr>
              <a:t>a community of organisms that interact with each other and their environment</a:t>
            </a:r>
            <a:endParaRPr sz="3000" b="1">
              <a:solidFill>
                <a:schemeClr val="dk1"/>
              </a:solidFill>
              <a:latin typeface="Calibri"/>
              <a:ea typeface="Calibri"/>
              <a:cs typeface="Calibri"/>
              <a:sym typeface="Calibri"/>
            </a:endParaRPr>
          </a:p>
        </p:txBody>
      </p:sp>
      <p:sp>
        <p:nvSpPr>
          <p:cNvPr id="646" name="Google Shape;646;p57"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6"/>
          <p:cNvPicPr preferRelativeResize="0"/>
          <p:nvPr/>
        </p:nvPicPr>
        <p:blipFill rotWithShape="1">
          <a:blip r:embed="rId3">
            <a:alphaModFix/>
          </a:blip>
          <a:srcRect l="10781" t="19501" r="23593" b="25750"/>
          <a:stretch/>
        </p:blipFill>
        <p:spPr>
          <a:xfrm>
            <a:off x="700087" y="1785937"/>
            <a:ext cx="7743825" cy="4557713"/>
          </a:xfrm>
          <a:prstGeom prst="rect">
            <a:avLst/>
          </a:prstGeom>
          <a:noFill/>
          <a:ln>
            <a:noFill/>
          </a:ln>
        </p:spPr>
      </p:pic>
      <p:sp>
        <p:nvSpPr>
          <p:cNvPr id="154" name="Google Shape;154;p6"/>
          <p:cNvSpPr txBox="1"/>
          <p:nvPr/>
        </p:nvSpPr>
        <p:spPr>
          <a:xfrm>
            <a:off x="467247" y="514350"/>
            <a:ext cx="820950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plants/animals did you see in the video?</a:t>
            </a:r>
            <a:endParaRPr/>
          </a:p>
        </p:txBody>
      </p:sp>
      <p:sp>
        <p:nvSpPr>
          <p:cNvPr id="155" name="Google Shape;155;p6" descr="Questions"/>
          <p:cNvSpPr/>
          <p:nvPr/>
        </p:nvSpPr>
        <p:spPr>
          <a:xfrm>
            <a:off x="0" y="0"/>
            <a:ext cx="849600" cy="8496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1"/>
        <p:cNvGrpSpPr/>
        <p:nvPr/>
      </p:nvGrpSpPr>
      <p:grpSpPr>
        <a:xfrm>
          <a:off x="0" y="0"/>
          <a:ext cx="0" cy="0"/>
          <a:chOff x="0" y="0"/>
          <a:chExt cx="0" cy="0"/>
        </a:xfrm>
      </p:grpSpPr>
      <p:sp>
        <p:nvSpPr>
          <p:cNvPr id="652" name="Google Shape;652;p55"/>
          <p:cNvSpPr txBox="1"/>
          <p:nvPr/>
        </p:nvSpPr>
        <p:spPr>
          <a:xfrm>
            <a:off x="2769717" y="56065"/>
            <a:ext cx="4468724"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Biotic factors are the...</a:t>
            </a:r>
            <a:endParaRPr/>
          </a:p>
        </p:txBody>
      </p:sp>
      <p:pic>
        <p:nvPicPr>
          <p:cNvPr id="653" name="Google Shape;653;p55" descr="What are Plants"/>
          <p:cNvPicPr preferRelativeResize="0"/>
          <p:nvPr/>
        </p:nvPicPr>
        <p:blipFill rotWithShape="1">
          <a:blip r:embed="rId3">
            <a:alphaModFix/>
          </a:blip>
          <a:srcRect/>
          <a:stretch/>
        </p:blipFill>
        <p:spPr>
          <a:xfrm>
            <a:off x="280479" y="2199162"/>
            <a:ext cx="2641847" cy="1788327"/>
          </a:xfrm>
          <a:prstGeom prst="rect">
            <a:avLst/>
          </a:prstGeom>
          <a:noFill/>
          <a:ln>
            <a:noFill/>
          </a:ln>
        </p:spPr>
      </p:pic>
      <p:pic>
        <p:nvPicPr>
          <p:cNvPr id="654" name="Google Shape;654;p55" descr="The 50 Cutest Native Animals in Every State"/>
          <p:cNvPicPr preferRelativeResize="0"/>
          <p:nvPr/>
        </p:nvPicPr>
        <p:blipFill rotWithShape="1">
          <a:blip r:embed="rId4">
            <a:alphaModFix/>
          </a:blip>
          <a:srcRect/>
          <a:stretch/>
        </p:blipFill>
        <p:spPr>
          <a:xfrm>
            <a:off x="1930152" y="3836922"/>
            <a:ext cx="2641847" cy="2641847"/>
          </a:xfrm>
          <a:prstGeom prst="rect">
            <a:avLst/>
          </a:prstGeom>
          <a:noFill/>
          <a:ln>
            <a:noFill/>
          </a:ln>
        </p:spPr>
      </p:pic>
      <p:pic>
        <p:nvPicPr>
          <p:cNvPr id="655" name="Google Shape;655;p55" descr="Exploring Fungi - Kids Discover"/>
          <p:cNvPicPr preferRelativeResize="0"/>
          <p:nvPr/>
        </p:nvPicPr>
        <p:blipFill rotWithShape="1">
          <a:blip r:embed="rId5">
            <a:alphaModFix/>
          </a:blip>
          <a:srcRect/>
          <a:stretch/>
        </p:blipFill>
        <p:spPr>
          <a:xfrm>
            <a:off x="4199136" y="2199162"/>
            <a:ext cx="2828279" cy="1878154"/>
          </a:xfrm>
          <a:prstGeom prst="rect">
            <a:avLst/>
          </a:prstGeom>
          <a:noFill/>
          <a:ln>
            <a:noFill/>
          </a:ln>
        </p:spPr>
      </p:pic>
      <p:pic>
        <p:nvPicPr>
          <p:cNvPr id="656" name="Google Shape;656;p55" descr="Bacteria | What is microbiology? | Microbiology Society"/>
          <p:cNvPicPr preferRelativeResize="0"/>
          <p:nvPr/>
        </p:nvPicPr>
        <p:blipFill rotWithShape="1">
          <a:blip r:embed="rId6">
            <a:alphaModFix/>
          </a:blip>
          <a:srcRect l="18217" r="11686"/>
          <a:stretch/>
        </p:blipFill>
        <p:spPr>
          <a:xfrm>
            <a:off x="6315076" y="3945964"/>
            <a:ext cx="2548445" cy="2423762"/>
          </a:xfrm>
          <a:prstGeom prst="rect">
            <a:avLst/>
          </a:prstGeom>
          <a:noFill/>
          <a:ln>
            <a:noFill/>
          </a:ln>
        </p:spPr>
      </p:pic>
      <p:sp>
        <p:nvSpPr>
          <p:cNvPr id="657" name="Google Shape;657;p55"/>
          <p:cNvSpPr txBox="1"/>
          <p:nvPr/>
        </p:nvSpPr>
        <p:spPr>
          <a:xfrm>
            <a:off x="1499389" y="913986"/>
            <a:ext cx="7009380" cy="10735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Ecosystem</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a community of </a:t>
            </a:r>
            <a:r>
              <a:rPr lang="en-US" sz="2800">
                <a:solidFill>
                  <a:srgbClr val="FF0000"/>
                </a:solidFill>
                <a:latin typeface="Calibri"/>
                <a:ea typeface="Calibri"/>
                <a:cs typeface="Calibri"/>
                <a:sym typeface="Calibri"/>
              </a:rPr>
              <a:t>organisms that interact with each other</a:t>
            </a:r>
            <a:r>
              <a:rPr lang="en-US" sz="2800">
                <a:solidFill>
                  <a:srgbClr val="0C0C0C"/>
                </a:solidFill>
                <a:latin typeface="Calibri"/>
                <a:ea typeface="Calibri"/>
                <a:cs typeface="Calibri"/>
                <a:sym typeface="Calibri"/>
              </a:rPr>
              <a:t> and their environment</a:t>
            </a:r>
            <a:endParaRPr sz="2800" b="1">
              <a:solidFill>
                <a:schemeClr val="dk1"/>
              </a:solidFill>
              <a:latin typeface="Calibri"/>
              <a:ea typeface="Calibri"/>
              <a:cs typeface="Calibri"/>
              <a:sym typeface="Calibri"/>
            </a:endParaRPr>
          </a:p>
        </p:txBody>
      </p:sp>
      <p:cxnSp>
        <p:nvCxnSpPr>
          <p:cNvPr id="658" name="Google Shape;658;p55"/>
          <p:cNvCxnSpPr/>
          <p:nvPr/>
        </p:nvCxnSpPr>
        <p:spPr>
          <a:xfrm rot="5400000">
            <a:off x="6631716" y="633207"/>
            <a:ext cx="466200" cy="325200"/>
          </a:xfrm>
          <a:prstGeom prst="curvedConnector3">
            <a:avLst>
              <a:gd name="adj1" fmla="val 49989"/>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659" name="Google Shape;659;p55" descr="Rewind"/>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4"/>
        <p:cNvGrpSpPr/>
        <p:nvPr/>
      </p:nvGrpSpPr>
      <p:grpSpPr>
        <a:xfrm>
          <a:off x="0" y="0"/>
          <a:ext cx="0" cy="0"/>
          <a:chOff x="0" y="0"/>
          <a:chExt cx="0" cy="0"/>
        </a:xfrm>
      </p:grpSpPr>
      <p:pic>
        <p:nvPicPr>
          <p:cNvPr id="665" name="Google Shape;665;p56" descr="10 Easy Soil Tests - How to Test Your Garden Soil"/>
          <p:cNvPicPr preferRelativeResize="0"/>
          <p:nvPr/>
        </p:nvPicPr>
        <p:blipFill rotWithShape="1">
          <a:blip r:embed="rId3">
            <a:alphaModFix/>
          </a:blip>
          <a:srcRect/>
          <a:stretch/>
        </p:blipFill>
        <p:spPr>
          <a:xfrm>
            <a:off x="488271" y="4660777"/>
            <a:ext cx="4132144" cy="2066072"/>
          </a:xfrm>
          <a:prstGeom prst="rect">
            <a:avLst/>
          </a:prstGeom>
          <a:noFill/>
          <a:ln>
            <a:noFill/>
          </a:ln>
        </p:spPr>
      </p:pic>
      <p:pic>
        <p:nvPicPr>
          <p:cNvPr id="666" name="Google Shape;666;p56" descr="Australian Water Utility | Digital Utility of the Future | Accenture"/>
          <p:cNvPicPr preferRelativeResize="0"/>
          <p:nvPr/>
        </p:nvPicPr>
        <p:blipFill rotWithShape="1">
          <a:blip r:embed="rId4">
            <a:alphaModFix/>
          </a:blip>
          <a:srcRect/>
          <a:stretch/>
        </p:blipFill>
        <p:spPr>
          <a:xfrm>
            <a:off x="4678535" y="4545161"/>
            <a:ext cx="3977196" cy="2237173"/>
          </a:xfrm>
          <a:prstGeom prst="rect">
            <a:avLst/>
          </a:prstGeom>
          <a:noFill/>
          <a:ln>
            <a:noFill/>
          </a:ln>
        </p:spPr>
      </p:pic>
      <p:pic>
        <p:nvPicPr>
          <p:cNvPr id="667" name="Google Shape;667;p56" descr="Does variation in the sun's output affect climate? | Royal ..."/>
          <p:cNvPicPr preferRelativeResize="0"/>
          <p:nvPr/>
        </p:nvPicPr>
        <p:blipFill rotWithShape="1">
          <a:blip r:embed="rId5">
            <a:alphaModFix/>
          </a:blip>
          <a:srcRect/>
          <a:stretch/>
        </p:blipFill>
        <p:spPr>
          <a:xfrm>
            <a:off x="488271" y="1948307"/>
            <a:ext cx="3453414" cy="2590061"/>
          </a:xfrm>
          <a:prstGeom prst="rect">
            <a:avLst/>
          </a:prstGeom>
          <a:noFill/>
          <a:ln>
            <a:noFill/>
          </a:ln>
        </p:spPr>
      </p:pic>
      <p:pic>
        <p:nvPicPr>
          <p:cNvPr id="668" name="Google Shape;668;p56" descr="Cuba Sets All-Time Hottest Temperature Record - WeatherNation"/>
          <p:cNvPicPr preferRelativeResize="0"/>
          <p:nvPr/>
        </p:nvPicPr>
        <p:blipFill rotWithShape="1">
          <a:blip r:embed="rId6">
            <a:alphaModFix/>
          </a:blip>
          <a:srcRect/>
          <a:stretch/>
        </p:blipFill>
        <p:spPr>
          <a:xfrm>
            <a:off x="4349225" y="2080260"/>
            <a:ext cx="4306504" cy="2403630"/>
          </a:xfrm>
          <a:prstGeom prst="rect">
            <a:avLst/>
          </a:prstGeom>
          <a:noFill/>
          <a:ln>
            <a:noFill/>
          </a:ln>
        </p:spPr>
      </p:pic>
      <p:sp>
        <p:nvSpPr>
          <p:cNvPr id="669" name="Google Shape;669;p56"/>
          <p:cNvSpPr txBox="1"/>
          <p:nvPr/>
        </p:nvSpPr>
        <p:spPr>
          <a:xfrm>
            <a:off x="2512088" y="56065"/>
            <a:ext cx="4726353"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Abiotic factors are the...</a:t>
            </a:r>
            <a:endParaRPr/>
          </a:p>
        </p:txBody>
      </p:sp>
      <p:sp>
        <p:nvSpPr>
          <p:cNvPr id="670" name="Google Shape;670;p56"/>
          <p:cNvSpPr txBox="1"/>
          <p:nvPr/>
        </p:nvSpPr>
        <p:spPr>
          <a:xfrm>
            <a:off x="1499389" y="913986"/>
            <a:ext cx="7009380" cy="107358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rgbClr val="0C0C0C"/>
              </a:buClr>
              <a:buSzPts val="2800"/>
              <a:buFont typeface="Arial"/>
              <a:buNone/>
            </a:pPr>
            <a:r>
              <a:rPr lang="en-US" sz="2800" b="1" u="sng">
                <a:solidFill>
                  <a:srgbClr val="0C0C0C"/>
                </a:solidFill>
                <a:latin typeface="Calibri"/>
                <a:ea typeface="Calibri"/>
                <a:cs typeface="Calibri"/>
                <a:sym typeface="Calibri"/>
              </a:rPr>
              <a:t>Ecosystem</a:t>
            </a:r>
            <a:r>
              <a:rPr lang="en-US" sz="2800" b="1">
                <a:solidFill>
                  <a:srgbClr val="0C0C0C"/>
                </a:solidFill>
                <a:latin typeface="Calibri"/>
                <a:ea typeface="Calibri"/>
                <a:cs typeface="Calibri"/>
                <a:sym typeface="Calibri"/>
              </a:rPr>
              <a:t>: </a:t>
            </a:r>
            <a:r>
              <a:rPr lang="en-US" sz="2800">
                <a:solidFill>
                  <a:srgbClr val="0C0C0C"/>
                </a:solidFill>
                <a:latin typeface="Calibri"/>
                <a:ea typeface="Calibri"/>
                <a:cs typeface="Calibri"/>
                <a:sym typeface="Calibri"/>
              </a:rPr>
              <a:t>a community of </a:t>
            </a:r>
            <a:r>
              <a:rPr lang="en-US" sz="2800">
                <a:solidFill>
                  <a:schemeClr val="dk1"/>
                </a:solidFill>
                <a:latin typeface="Calibri"/>
                <a:ea typeface="Calibri"/>
                <a:cs typeface="Calibri"/>
                <a:sym typeface="Calibri"/>
              </a:rPr>
              <a:t>organisms that interact with each other</a:t>
            </a:r>
            <a:r>
              <a:rPr lang="en-US" sz="2800">
                <a:solidFill>
                  <a:srgbClr val="0C0C0C"/>
                </a:solidFill>
                <a:latin typeface="Calibri"/>
                <a:ea typeface="Calibri"/>
                <a:cs typeface="Calibri"/>
                <a:sym typeface="Calibri"/>
              </a:rPr>
              <a:t> and their </a:t>
            </a:r>
            <a:r>
              <a:rPr lang="en-US" sz="2800">
                <a:solidFill>
                  <a:srgbClr val="FF0000"/>
                </a:solidFill>
                <a:latin typeface="Calibri"/>
                <a:ea typeface="Calibri"/>
                <a:cs typeface="Calibri"/>
                <a:sym typeface="Calibri"/>
              </a:rPr>
              <a:t>environment</a:t>
            </a:r>
            <a:endParaRPr sz="2800" b="1">
              <a:solidFill>
                <a:srgbClr val="FF0000"/>
              </a:solidFill>
              <a:latin typeface="Calibri"/>
              <a:ea typeface="Calibri"/>
              <a:cs typeface="Calibri"/>
              <a:sym typeface="Calibri"/>
            </a:endParaRPr>
          </a:p>
        </p:txBody>
      </p:sp>
      <p:cxnSp>
        <p:nvCxnSpPr>
          <p:cNvPr id="671" name="Google Shape;671;p56"/>
          <p:cNvCxnSpPr/>
          <p:nvPr/>
        </p:nvCxnSpPr>
        <p:spPr>
          <a:xfrm>
            <a:off x="7027416" y="562707"/>
            <a:ext cx="1121700" cy="884400"/>
          </a:xfrm>
          <a:prstGeom prst="curvedConnector3">
            <a:avLst>
              <a:gd name="adj1" fmla="val 111816"/>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
        <p:nvSpPr>
          <p:cNvPr id="672" name="Google Shape;672;p56" descr="Rewind"/>
          <p:cNvSpPr/>
          <p:nvPr/>
        </p:nvSpPr>
        <p:spPr>
          <a:xfrm>
            <a:off x="0" y="0"/>
            <a:ext cx="849542" cy="849542"/>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77"/>
        <p:cNvGrpSpPr/>
        <p:nvPr/>
      </p:nvGrpSpPr>
      <p:grpSpPr>
        <a:xfrm>
          <a:off x="0" y="0"/>
          <a:ext cx="0" cy="0"/>
          <a:chOff x="0" y="0"/>
          <a:chExt cx="0" cy="0"/>
        </a:xfrm>
      </p:grpSpPr>
      <p:sp>
        <p:nvSpPr>
          <p:cNvPr id="678" name="Google Shape;678;p58"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83"/>
        <p:cNvGrpSpPr/>
        <p:nvPr/>
      </p:nvGrpSpPr>
      <p:grpSpPr>
        <a:xfrm>
          <a:off x="0" y="0"/>
          <a:ext cx="0" cy="0"/>
          <a:chOff x="0" y="0"/>
          <a:chExt cx="0" cy="0"/>
        </a:xfrm>
      </p:grpSpPr>
      <p:sp>
        <p:nvSpPr>
          <p:cNvPr id="684" name="Google Shape;684;p59"/>
          <p:cNvSpPr txBox="1"/>
          <p:nvPr/>
        </p:nvSpPr>
        <p:spPr>
          <a:xfrm>
            <a:off x="989762" y="216922"/>
            <a:ext cx="7476141"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dirty="0">
                <a:solidFill>
                  <a:schemeClr val="dk1"/>
                </a:solidFill>
                <a:latin typeface="Calibri"/>
                <a:ea typeface="Calibri"/>
                <a:cs typeface="Calibri"/>
                <a:sym typeface="Calibri"/>
              </a:rPr>
              <a:t>What is the difference between </a:t>
            </a:r>
            <a:r>
              <a:rPr lang="en-US" sz="3200" i="1" u="sng" dirty="0">
                <a:solidFill>
                  <a:schemeClr val="dk1"/>
                </a:solidFill>
                <a:latin typeface="Calibri"/>
                <a:ea typeface="Calibri"/>
                <a:cs typeface="Calibri"/>
                <a:sym typeface="Calibri"/>
              </a:rPr>
              <a:t>biotic</a:t>
            </a:r>
            <a:r>
              <a:rPr lang="en-US" sz="3200" dirty="0">
                <a:solidFill>
                  <a:schemeClr val="dk1"/>
                </a:solidFill>
                <a:latin typeface="Calibri"/>
                <a:ea typeface="Calibri"/>
                <a:cs typeface="Calibri"/>
                <a:sym typeface="Calibri"/>
              </a:rPr>
              <a:t> and </a:t>
            </a:r>
            <a:r>
              <a:rPr lang="en-US" sz="3200" i="1" u="sng" dirty="0">
                <a:solidFill>
                  <a:schemeClr val="dk1"/>
                </a:solidFill>
                <a:latin typeface="Calibri"/>
                <a:ea typeface="Calibri"/>
                <a:cs typeface="Calibri"/>
                <a:sym typeface="Calibri"/>
              </a:rPr>
              <a:t>abiotic</a:t>
            </a:r>
            <a:r>
              <a:rPr lang="en-US" sz="3200" dirty="0">
                <a:solidFill>
                  <a:schemeClr val="dk1"/>
                </a:solidFill>
                <a:latin typeface="Calibri"/>
                <a:ea typeface="Calibri"/>
                <a:cs typeface="Calibri"/>
                <a:sym typeface="Calibri"/>
              </a:rPr>
              <a:t> factors in an ecosystem?</a:t>
            </a:r>
            <a:endParaRPr sz="3200" dirty="0"/>
          </a:p>
        </p:txBody>
      </p:sp>
      <p:sp>
        <p:nvSpPr>
          <p:cNvPr id="685" name="Google Shape;685;p5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86" name="Google Shape;686;p59" descr="What are Plants"/>
          <p:cNvPicPr preferRelativeResize="0"/>
          <p:nvPr/>
        </p:nvPicPr>
        <p:blipFill rotWithShape="1">
          <a:blip r:embed="rId4">
            <a:alphaModFix/>
          </a:blip>
          <a:srcRect/>
          <a:stretch/>
        </p:blipFill>
        <p:spPr>
          <a:xfrm>
            <a:off x="4913412" y="2744752"/>
            <a:ext cx="2074903" cy="1404550"/>
          </a:xfrm>
          <a:prstGeom prst="rect">
            <a:avLst/>
          </a:prstGeom>
          <a:noFill/>
          <a:ln>
            <a:noFill/>
          </a:ln>
        </p:spPr>
      </p:pic>
      <p:pic>
        <p:nvPicPr>
          <p:cNvPr id="687" name="Google Shape;687;p59" descr="Exploring Fungi - Kids Discover"/>
          <p:cNvPicPr preferRelativeResize="0"/>
          <p:nvPr/>
        </p:nvPicPr>
        <p:blipFill rotWithShape="1">
          <a:blip r:embed="rId5">
            <a:alphaModFix/>
          </a:blip>
          <a:srcRect/>
          <a:stretch/>
        </p:blipFill>
        <p:spPr>
          <a:xfrm>
            <a:off x="5154804" y="4954732"/>
            <a:ext cx="2282180" cy="1515511"/>
          </a:xfrm>
          <a:prstGeom prst="rect">
            <a:avLst/>
          </a:prstGeom>
          <a:noFill/>
          <a:ln>
            <a:noFill/>
          </a:ln>
        </p:spPr>
      </p:pic>
      <p:pic>
        <p:nvPicPr>
          <p:cNvPr id="688" name="Google Shape;688;p59" descr="The 50 Cutest Native Animals in Every State"/>
          <p:cNvPicPr preferRelativeResize="0"/>
          <p:nvPr/>
        </p:nvPicPr>
        <p:blipFill rotWithShape="1">
          <a:blip r:embed="rId6">
            <a:alphaModFix/>
          </a:blip>
          <a:srcRect/>
          <a:stretch/>
        </p:blipFill>
        <p:spPr>
          <a:xfrm>
            <a:off x="6933916" y="3490541"/>
            <a:ext cx="1880784" cy="1880784"/>
          </a:xfrm>
          <a:prstGeom prst="rect">
            <a:avLst/>
          </a:prstGeom>
          <a:noFill/>
          <a:ln>
            <a:noFill/>
          </a:ln>
        </p:spPr>
      </p:pic>
      <p:pic>
        <p:nvPicPr>
          <p:cNvPr id="689" name="Google Shape;689;p59" descr="Bacteria | What is microbiology? | Microbiology Society"/>
          <p:cNvPicPr preferRelativeResize="0"/>
          <p:nvPr/>
        </p:nvPicPr>
        <p:blipFill rotWithShape="1">
          <a:blip r:embed="rId7">
            <a:alphaModFix/>
          </a:blip>
          <a:srcRect l="18217" r="11686"/>
          <a:stretch/>
        </p:blipFill>
        <p:spPr>
          <a:xfrm>
            <a:off x="6750420" y="1838583"/>
            <a:ext cx="1549517" cy="1473707"/>
          </a:xfrm>
          <a:prstGeom prst="rect">
            <a:avLst/>
          </a:prstGeom>
          <a:noFill/>
          <a:ln>
            <a:noFill/>
          </a:ln>
        </p:spPr>
      </p:pic>
      <p:pic>
        <p:nvPicPr>
          <p:cNvPr id="690" name="Google Shape;690;p59" descr="10 Easy Soil Tests - How to Test Your Garden Soil"/>
          <p:cNvPicPr preferRelativeResize="0"/>
          <p:nvPr/>
        </p:nvPicPr>
        <p:blipFill rotWithShape="1">
          <a:blip r:embed="rId8">
            <a:alphaModFix/>
          </a:blip>
          <a:srcRect/>
          <a:stretch/>
        </p:blipFill>
        <p:spPr>
          <a:xfrm>
            <a:off x="329300" y="4149302"/>
            <a:ext cx="2517130" cy="1258565"/>
          </a:xfrm>
          <a:prstGeom prst="rect">
            <a:avLst/>
          </a:prstGeom>
          <a:noFill/>
          <a:ln>
            <a:noFill/>
          </a:ln>
        </p:spPr>
      </p:pic>
      <p:pic>
        <p:nvPicPr>
          <p:cNvPr id="691" name="Google Shape;691;p59" descr="Australian Water Utility | Digital Utility of the Future | Accenture"/>
          <p:cNvPicPr preferRelativeResize="0"/>
          <p:nvPr/>
        </p:nvPicPr>
        <p:blipFill rotWithShape="1">
          <a:blip r:embed="rId9">
            <a:alphaModFix/>
          </a:blip>
          <a:srcRect/>
          <a:stretch/>
        </p:blipFill>
        <p:spPr>
          <a:xfrm>
            <a:off x="1945881" y="5306837"/>
            <a:ext cx="2159586" cy="1214767"/>
          </a:xfrm>
          <a:prstGeom prst="rect">
            <a:avLst/>
          </a:prstGeom>
          <a:noFill/>
          <a:ln>
            <a:noFill/>
          </a:ln>
        </p:spPr>
      </p:pic>
      <p:pic>
        <p:nvPicPr>
          <p:cNvPr id="692" name="Google Shape;692;p59" descr="Does variation in the sun's output affect climate? | Royal ..."/>
          <p:cNvPicPr preferRelativeResize="0"/>
          <p:nvPr/>
        </p:nvPicPr>
        <p:blipFill rotWithShape="1">
          <a:blip r:embed="rId10">
            <a:alphaModFix/>
          </a:blip>
          <a:srcRect/>
          <a:stretch/>
        </p:blipFill>
        <p:spPr>
          <a:xfrm>
            <a:off x="329300" y="1977156"/>
            <a:ext cx="1861676" cy="1396257"/>
          </a:xfrm>
          <a:prstGeom prst="rect">
            <a:avLst/>
          </a:prstGeom>
          <a:noFill/>
          <a:ln>
            <a:noFill/>
          </a:ln>
        </p:spPr>
      </p:pic>
      <p:pic>
        <p:nvPicPr>
          <p:cNvPr id="693" name="Google Shape;693;p59" descr="Cuba Sets All-Time Hottest Temperature Record - WeatherNation"/>
          <p:cNvPicPr preferRelativeResize="0"/>
          <p:nvPr/>
        </p:nvPicPr>
        <p:blipFill rotWithShape="1">
          <a:blip r:embed="rId11">
            <a:alphaModFix/>
          </a:blip>
          <a:srcRect/>
          <a:stretch/>
        </p:blipFill>
        <p:spPr>
          <a:xfrm>
            <a:off x="1898210" y="3043127"/>
            <a:ext cx="2254929" cy="1258565"/>
          </a:xfrm>
          <a:prstGeom prst="rect">
            <a:avLst/>
          </a:prstGeom>
          <a:noFill/>
          <a:ln>
            <a:noFill/>
          </a:ln>
        </p:spPr>
      </p:pic>
      <p:sp>
        <p:nvSpPr>
          <p:cNvPr id="694" name="Google Shape;694;p59"/>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5" name="Google Shape;695;p59"/>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cxnSp>
        <p:nvCxnSpPr>
          <p:cNvPr id="696" name="Google Shape;696;p59"/>
          <p:cNvCxnSpPr/>
          <p:nvPr/>
        </p:nvCxnSpPr>
        <p:spPr>
          <a:xfrm flipH="1">
            <a:off x="1246221" y="1347759"/>
            <a:ext cx="341644" cy="341764"/>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cxnSp>
        <p:nvCxnSpPr>
          <p:cNvPr id="697" name="Google Shape;697;p59"/>
          <p:cNvCxnSpPr/>
          <p:nvPr/>
        </p:nvCxnSpPr>
        <p:spPr>
          <a:xfrm>
            <a:off x="7002893" y="817086"/>
            <a:ext cx="0" cy="830844"/>
          </a:xfrm>
          <a:prstGeom prst="straightConnector1">
            <a:avLst/>
          </a:prstGeom>
          <a:noFill/>
          <a:ln w="25400" cap="flat" cmpd="sng">
            <a:solidFill>
              <a:schemeClr val="accent1"/>
            </a:solidFill>
            <a:prstDash val="solid"/>
            <a:round/>
            <a:headEnd type="none" w="sm" len="sm"/>
            <a:tailEnd type="triangle" w="med" len="med"/>
          </a:ln>
          <a:effectLst>
            <a:outerShdw blurRad="40000" dist="20000" dir="5400000" rotWithShape="0">
              <a:srgbClr val="000000">
                <a:alpha val="37647"/>
              </a:srgbClr>
            </a:outerShdw>
          </a:effectLst>
        </p:spPr>
      </p:cxn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60"/>
          <p:cNvSpPr txBox="1"/>
          <p:nvPr/>
        </p:nvSpPr>
        <p:spPr>
          <a:xfrm>
            <a:off x="2588825" y="651272"/>
            <a:ext cx="4449038"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an ecosystem?</a:t>
            </a:r>
            <a:endParaRPr/>
          </a:p>
        </p:txBody>
      </p:sp>
      <p:sp>
        <p:nvSpPr>
          <p:cNvPr id="704" name="Google Shape;704;p6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05" name="Google Shape;705;p60" descr="Ecosystems - BrainPOP"/>
          <p:cNvPicPr preferRelativeResize="0"/>
          <p:nvPr/>
        </p:nvPicPr>
        <p:blipFill rotWithShape="1">
          <a:blip r:embed="rId4">
            <a:alphaModFix/>
          </a:blip>
          <a:srcRect/>
          <a:stretch/>
        </p:blipFill>
        <p:spPr>
          <a:xfrm>
            <a:off x="1806619" y="1787860"/>
            <a:ext cx="5553075" cy="4171950"/>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p61"/>
          <p:cNvSpPr txBox="1"/>
          <p:nvPr/>
        </p:nvSpPr>
        <p:spPr>
          <a:xfrm>
            <a:off x="422001" y="367615"/>
            <a:ext cx="8299997"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Why is the moon NOT an example of an ecosystem?</a:t>
            </a:r>
            <a:endParaRPr sz="3600">
              <a:solidFill>
                <a:schemeClr val="dk1"/>
              </a:solidFill>
              <a:latin typeface="Calibri"/>
              <a:ea typeface="Calibri"/>
              <a:cs typeface="Calibri"/>
              <a:sym typeface="Calibri"/>
            </a:endParaRPr>
          </a:p>
        </p:txBody>
      </p:sp>
      <p:sp>
        <p:nvSpPr>
          <p:cNvPr id="712" name="Google Shape;712;p61"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13" name="Google Shape;713;p61" descr="dreamstime_xl_18406898.jpg"/>
          <p:cNvPicPr preferRelativeResize="0"/>
          <p:nvPr/>
        </p:nvPicPr>
        <p:blipFill rotWithShape="1">
          <a:blip r:embed="rId4">
            <a:alphaModFix/>
          </a:blip>
          <a:srcRect/>
          <a:stretch/>
        </p:blipFill>
        <p:spPr>
          <a:xfrm>
            <a:off x="1357606" y="1779814"/>
            <a:ext cx="6428785" cy="4286476"/>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sp>
        <p:nvSpPr>
          <p:cNvPr id="719" name="Google Shape;719;p62"/>
          <p:cNvSpPr txBox="1"/>
          <p:nvPr/>
        </p:nvSpPr>
        <p:spPr>
          <a:xfrm>
            <a:off x="3215432" y="869904"/>
            <a:ext cx="2776722"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a:solidFill>
                  <a:schemeClr val="dk1"/>
                </a:solidFill>
                <a:latin typeface="Calibri"/>
                <a:ea typeface="Calibri"/>
                <a:cs typeface="Calibri"/>
                <a:sym typeface="Calibri"/>
              </a:rPr>
              <a:t>Biomes</a:t>
            </a:r>
            <a:endParaRPr sz="6600" b="1">
              <a:solidFill>
                <a:schemeClr val="dk1"/>
              </a:solidFill>
              <a:latin typeface="Calibri"/>
              <a:ea typeface="Calibri"/>
              <a:cs typeface="Calibri"/>
              <a:sym typeface="Calibri"/>
            </a:endParaRPr>
          </a:p>
        </p:txBody>
      </p:sp>
      <p:sp>
        <p:nvSpPr>
          <p:cNvPr id="720" name="Google Shape;720;p62"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1" name="Google Shape;721;p62"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63"/>
          <p:cNvSpPr txBox="1">
            <a:spLocks noGrp="1"/>
          </p:cNvSpPr>
          <p:nvPr>
            <p:ph type="ctrTitle"/>
          </p:nvPr>
        </p:nvSpPr>
        <p:spPr>
          <a:xfrm>
            <a:off x="310138" y="473756"/>
            <a:ext cx="8631534" cy="268717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Biomes</a:t>
            </a:r>
            <a:r>
              <a:rPr lang="en-US" sz="3400" b="1"/>
              <a:t>: </a:t>
            </a:r>
            <a:r>
              <a:rPr lang="en-US" sz="3400"/>
              <a:t>large region of Earth that has a certain climate and living things that have adapted to live in that environment.</a:t>
            </a:r>
            <a:endParaRPr sz="3400" b="1"/>
          </a:p>
        </p:txBody>
      </p:sp>
      <p:sp>
        <p:nvSpPr>
          <p:cNvPr id="728" name="Google Shape;728;p63"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29" name="Google Shape;729;p63" descr="Blog"/>
          <p:cNvPicPr preferRelativeResize="0"/>
          <p:nvPr/>
        </p:nvPicPr>
        <p:blipFill rotWithShape="1">
          <a:blip r:embed="rId4">
            <a:alphaModFix/>
          </a:blip>
          <a:srcRect/>
          <a:stretch/>
        </p:blipFill>
        <p:spPr>
          <a:xfrm>
            <a:off x="849542" y="187766"/>
            <a:ext cx="474009" cy="474009"/>
          </a:xfrm>
          <a:prstGeom prst="rect">
            <a:avLst/>
          </a:prstGeom>
          <a:noFill/>
          <a:ln>
            <a:noFill/>
          </a:ln>
        </p:spPr>
      </p:pic>
      <p:pic>
        <p:nvPicPr>
          <p:cNvPr id="730" name="Google Shape;730;p63" descr="iome - Wikipedia"/>
          <p:cNvPicPr preferRelativeResize="0"/>
          <p:nvPr/>
        </p:nvPicPr>
        <p:blipFill rotWithShape="1">
          <a:blip r:embed="rId5">
            <a:alphaModFix/>
          </a:blip>
          <a:srcRect/>
          <a:stretch/>
        </p:blipFill>
        <p:spPr>
          <a:xfrm>
            <a:off x="256233" y="2957391"/>
            <a:ext cx="8685439" cy="3900609"/>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35"/>
        <p:cNvGrpSpPr/>
        <p:nvPr/>
      </p:nvGrpSpPr>
      <p:grpSpPr>
        <a:xfrm>
          <a:off x="0" y="0"/>
          <a:ext cx="0" cy="0"/>
          <a:chOff x="0" y="0"/>
          <a:chExt cx="0" cy="0"/>
        </a:xfrm>
      </p:grpSpPr>
      <p:sp>
        <p:nvSpPr>
          <p:cNvPr id="736" name="Google Shape;736;p6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65"/>
          <p:cNvSpPr txBox="1"/>
          <p:nvPr/>
        </p:nvSpPr>
        <p:spPr>
          <a:xfrm>
            <a:off x="2856303" y="444113"/>
            <a:ext cx="34313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biome?</a:t>
            </a:r>
            <a:endParaRPr sz="3600">
              <a:solidFill>
                <a:schemeClr val="dk1"/>
              </a:solidFill>
              <a:latin typeface="Calibri"/>
              <a:ea typeface="Calibri"/>
              <a:cs typeface="Calibri"/>
              <a:sym typeface="Calibri"/>
            </a:endParaRPr>
          </a:p>
        </p:txBody>
      </p:sp>
      <p:sp>
        <p:nvSpPr>
          <p:cNvPr id="743" name="Google Shape;743;p65"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44" name="Google Shape;744;p65" descr="iome - Wikipedia"/>
          <p:cNvPicPr preferRelativeResize="0"/>
          <p:nvPr/>
        </p:nvPicPr>
        <p:blipFill rotWithShape="1">
          <a:blip r:embed="rId4">
            <a:alphaModFix/>
          </a:blip>
          <a:srcRect/>
          <a:stretch/>
        </p:blipFill>
        <p:spPr>
          <a:xfrm>
            <a:off x="229277" y="1798063"/>
            <a:ext cx="8685439" cy="390060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0"/>
        <p:cNvGrpSpPr/>
        <p:nvPr/>
      </p:nvGrpSpPr>
      <p:grpSpPr>
        <a:xfrm>
          <a:off x="0" y="0"/>
          <a:ext cx="0" cy="0"/>
          <a:chOff x="0" y="0"/>
          <a:chExt cx="0" cy="0"/>
        </a:xfrm>
      </p:grpSpPr>
      <p:pic>
        <p:nvPicPr>
          <p:cNvPr id="161" name="Google Shape;161;p7"/>
          <p:cNvPicPr preferRelativeResize="0"/>
          <p:nvPr/>
        </p:nvPicPr>
        <p:blipFill rotWithShape="1">
          <a:blip r:embed="rId3">
            <a:alphaModFix/>
          </a:blip>
          <a:srcRect l="10781" t="19501" r="23593" b="25750"/>
          <a:stretch/>
        </p:blipFill>
        <p:spPr>
          <a:xfrm>
            <a:off x="700087" y="1785937"/>
            <a:ext cx="7743825" cy="4557713"/>
          </a:xfrm>
          <a:prstGeom prst="rect">
            <a:avLst/>
          </a:prstGeom>
          <a:noFill/>
          <a:ln>
            <a:noFill/>
          </a:ln>
        </p:spPr>
      </p:pic>
      <p:sp>
        <p:nvSpPr>
          <p:cNvPr id="162" name="Google Shape;162;p7"/>
          <p:cNvSpPr txBox="1"/>
          <p:nvPr/>
        </p:nvSpPr>
        <p:spPr>
          <a:xfrm>
            <a:off x="1314449" y="117410"/>
            <a:ext cx="7362301"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did the plants and animals interact with each other?</a:t>
            </a:r>
            <a:endParaRPr/>
          </a:p>
        </p:txBody>
      </p:sp>
      <p:sp>
        <p:nvSpPr>
          <p:cNvPr id="163" name="Google Shape;163;p7"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49"/>
        <p:cNvGrpSpPr/>
        <p:nvPr/>
      </p:nvGrpSpPr>
      <p:grpSpPr>
        <a:xfrm>
          <a:off x="0" y="0"/>
          <a:ext cx="0" cy="0"/>
          <a:chOff x="0" y="0"/>
          <a:chExt cx="0" cy="0"/>
        </a:xfrm>
      </p:grpSpPr>
      <p:pic>
        <p:nvPicPr>
          <p:cNvPr id="750" name="Google Shape;750;p66"/>
          <p:cNvPicPr preferRelativeResize="0"/>
          <p:nvPr/>
        </p:nvPicPr>
        <p:blipFill rotWithShape="1">
          <a:blip r:embed="rId3">
            <a:alphaModFix/>
          </a:blip>
          <a:srcRect/>
          <a:stretch/>
        </p:blipFill>
        <p:spPr>
          <a:xfrm>
            <a:off x="0" y="406400"/>
            <a:ext cx="9144000" cy="6035566"/>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55"/>
        <p:cNvGrpSpPr/>
        <p:nvPr/>
      </p:nvGrpSpPr>
      <p:grpSpPr>
        <a:xfrm>
          <a:off x="0" y="0"/>
          <a:ext cx="0" cy="0"/>
          <a:chOff x="0" y="0"/>
          <a:chExt cx="0" cy="0"/>
        </a:xfrm>
      </p:grpSpPr>
      <p:sp>
        <p:nvSpPr>
          <p:cNvPr id="756" name="Google Shape;756;p67"/>
          <p:cNvSpPr txBox="1">
            <a:spLocks noGrp="1"/>
          </p:cNvSpPr>
          <p:nvPr>
            <p:ph type="ctrTitle"/>
          </p:nvPr>
        </p:nvSpPr>
        <p:spPr>
          <a:xfrm>
            <a:off x="310138" y="473756"/>
            <a:ext cx="8631534" cy="268717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Biomes</a:t>
            </a:r>
            <a:r>
              <a:rPr lang="en-US" sz="3400" b="1"/>
              <a:t>: </a:t>
            </a:r>
            <a:r>
              <a:rPr lang="en-US" sz="3400"/>
              <a:t>large region of Earth that has a certain </a:t>
            </a:r>
            <a:r>
              <a:rPr lang="en-US" sz="3400" b="1">
                <a:solidFill>
                  <a:srgbClr val="FF0000"/>
                </a:solidFill>
              </a:rPr>
              <a:t>climate</a:t>
            </a:r>
            <a:r>
              <a:rPr lang="en-US" sz="3400"/>
              <a:t> and living things that have adapted to live in that environment.</a:t>
            </a:r>
            <a:endParaRPr sz="3400" b="1"/>
          </a:p>
        </p:txBody>
      </p:sp>
      <p:sp>
        <p:nvSpPr>
          <p:cNvPr id="757" name="Google Shape;757;p6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58" name="Google Shape;758;p67" descr="iome - Wikipedia"/>
          <p:cNvPicPr preferRelativeResize="0"/>
          <p:nvPr/>
        </p:nvPicPr>
        <p:blipFill rotWithShape="1">
          <a:blip r:embed="rId4">
            <a:alphaModFix/>
          </a:blip>
          <a:srcRect/>
          <a:stretch/>
        </p:blipFill>
        <p:spPr>
          <a:xfrm>
            <a:off x="256233" y="2957391"/>
            <a:ext cx="8685439" cy="3900609"/>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63"/>
        <p:cNvGrpSpPr/>
        <p:nvPr/>
      </p:nvGrpSpPr>
      <p:grpSpPr>
        <a:xfrm>
          <a:off x="0" y="0"/>
          <a:ext cx="0" cy="0"/>
          <a:chOff x="0" y="0"/>
          <a:chExt cx="0" cy="0"/>
        </a:xfrm>
      </p:grpSpPr>
      <p:sp>
        <p:nvSpPr>
          <p:cNvPr id="764" name="Google Shape;764;p6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65" name="Google Shape;765;p68" descr="pondering.jpg"/>
          <p:cNvPicPr preferRelativeResize="0"/>
          <p:nvPr/>
        </p:nvPicPr>
        <p:blipFill rotWithShape="1">
          <a:blip r:embed="rId4">
            <a:alphaModFix/>
          </a:blip>
          <a:srcRect t="-495" b="-495"/>
          <a:stretch/>
        </p:blipFill>
        <p:spPr>
          <a:xfrm>
            <a:off x="424771" y="1078142"/>
            <a:ext cx="8229600" cy="5537200"/>
          </a:xfrm>
          <a:prstGeom prst="rect">
            <a:avLst/>
          </a:prstGeom>
          <a:no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6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2" name="Google Shape;772;p69"/>
          <p:cNvGrpSpPr/>
          <p:nvPr/>
        </p:nvGrpSpPr>
        <p:grpSpPr>
          <a:xfrm>
            <a:off x="665189" y="336165"/>
            <a:ext cx="7307383" cy="6439669"/>
            <a:chOff x="-257232" y="-439203"/>
            <a:chExt cx="7307383" cy="6439669"/>
          </a:xfrm>
        </p:grpSpPr>
        <p:sp>
          <p:nvSpPr>
            <p:cNvPr id="773" name="Google Shape;773;p69"/>
            <p:cNvSpPr/>
            <p:nvPr/>
          </p:nvSpPr>
          <p:spPr>
            <a:xfrm rot="1910443">
              <a:off x="2308465" y="3566937"/>
              <a:ext cx="1700040" cy="62578"/>
            </a:xfrm>
            <a:custGeom>
              <a:avLst/>
              <a:gdLst/>
              <a:ahLst/>
              <a:cxnLst/>
              <a:rect l="l" t="t" r="r" b="b"/>
              <a:pathLst>
                <a:path w="120000" h="120000" extrusionOk="0">
                  <a:moveTo>
                    <a:pt x="0" y="60000"/>
                  </a:moveTo>
                  <a:lnTo>
                    <a:pt x="120000" y="60000"/>
                  </a:lnTo>
                </a:path>
              </a:pathLst>
            </a:custGeom>
            <a:noFill/>
            <a:ln w="9525" cap="flat" cmpd="sng">
              <a:solidFill>
                <a:schemeClr val="accent1"/>
              </a:solidFill>
              <a:prstDash val="solid"/>
              <a:round/>
              <a:headEnd type="none" w="sm" len="sm"/>
              <a:tailEnd type="none" w="sm" len="sm"/>
            </a:ln>
          </p:spPr>
        </p:sp>
        <p:sp>
          <p:nvSpPr>
            <p:cNvPr id="774" name="Google Shape;774;p69"/>
            <p:cNvSpPr/>
            <p:nvPr/>
          </p:nvSpPr>
          <p:spPr>
            <a:xfrm rot="-21184">
              <a:off x="2436356" y="2524591"/>
              <a:ext cx="2367593" cy="62578"/>
            </a:xfrm>
            <a:custGeom>
              <a:avLst/>
              <a:gdLst/>
              <a:ahLst/>
              <a:cxnLst/>
              <a:rect l="l" t="t" r="r" b="b"/>
              <a:pathLst>
                <a:path w="120000" h="120000" extrusionOk="0">
                  <a:moveTo>
                    <a:pt x="0" y="60000"/>
                  </a:moveTo>
                  <a:lnTo>
                    <a:pt x="120000" y="60000"/>
                  </a:lnTo>
                </a:path>
              </a:pathLst>
            </a:custGeom>
            <a:noFill/>
            <a:ln w="9525" cap="flat" cmpd="sng">
              <a:solidFill>
                <a:schemeClr val="accent1"/>
              </a:solidFill>
              <a:prstDash val="solid"/>
              <a:round/>
              <a:headEnd type="none" w="sm" len="sm"/>
              <a:tailEnd type="none" w="sm" len="sm"/>
            </a:ln>
          </p:spPr>
        </p:sp>
        <p:sp>
          <p:nvSpPr>
            <p:cNvPr id="775" name="Google Shape;775;p69"/>
            <p:cNvSpPr/>
            <p:nvPr/>
          </p:nvSpPr>
          <p:spPr>
            <a:xfrm rot="-2026162">
              <a:off x="2333600" y="1573617"/>
              <a:ext cx="1218333" cy="62578"/>
            </a:xfrm>
            <a:custGeom>
              <a:avLst/>
              <a:gdLst/>
              <a:ahLst/>
              <a:cxnLst/>
              <a:rect l="l" t="t" r="r" b="b"/>
              <a:pathLst>
                <a:path w="120000" h="120000" extrusionOk="0">
                  <a:moveTo>
                    <a:pt x="0" y="60000"/>
                  </a:moveTo>
                  <a:lnTo>
                    <a:pt x="120000" y="60000"/>
                  </a:lnTo>
                </a:path>
              </a:pathLst>
            </a:custGeom>
            <a:noFill/>
            <a:ln w="9525" cap="flat" cmpd="sng">
              <a:solidFill>
                <a:schemeClr val="accent1"/>
              </a:solidFill>
              <a:prstDash val="solid"/>
              <a:round/>
              <a:headEnd type="none" w="sm" len="sm"/>
              <a:tailEnd type="none" w="sm" len="sm"/>
            </a:ln>
          </p:spPr>
        </p:sp>
        <p:sp>
          <p:nvSpPr>
            <p:cNvPr id="776" name="Google Shape;776;p69"/>
            <p:cNvSpPr/>
            <p:nvPr/>
          </p:nvSpPr>
          <p:spPr>
            <a:xfrm>
              <a:off x="-257232" y="790939"/>
              <a:ext cx="3516556" cy="3556000"/>
            </a:xfrm>
            <a:prstGeom prst="ellipse">
              <a:avLst/>
            </a:prstGeom>
            <a:blipFill rotWithShape="1">
              <a:blip r:embed="rId4">
                <a:alphaModFix/>
              </a:blip>
              <a:stretch>
                <a:fillRect l="-24998" r="-24998"/>
              </a:stretch>
            </a:blip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69"/>
            <p:cNvSpPr/>
            <p:nvPr/>
          </p:nvSpPr>
          <p:spPr>
            <a:xfrm>
              <a:off x="3120467" y="-439203"/>
              <a:ext cx="2678541" cy="2059522"/>
            </a:xfrm>
            <a:prstGeom prst="ellipse">
              <a:avLst/>
            </a:prstGeom>
            <a:gradFill>
              <a:gsLst>
                <a:gs pos="0">
                  <a:srgbClr val="A0C94A"/>
                </a:gs>
                <a:gs pos="100000">
                  <a:srgbClr val="DBFF9C"/>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69"/>
            <p:cNvSpPr txBox="1"/>
            <p:nvPr/>
          </p:nvSpPr>
          <p:spPr>
            <a:xfrm>
              <a:off x="3512730" y="-137593"/>
              <a:ext cx="1894015" cy="1456302"/>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chemeClr val="lt1"/>
                </a:buClr>
                <a:buSzPts val="2400"/>
                <a:buFont typeface="Calibri"/>
                <a:buNone/>
              </a:pPr>
              <a:r>
                <a:rPr lang="en-US" sz="2400" b="1">
                  <a:solidFill>
                    <a:schemeClr val="lt1"/>
                  </a:solidFill>
                  <a:latin typeface="Calibri"/>
                  <a:ea typeface="Calibri"/>
                  <a:cs typeface="Calibri"/>
                  <a:sym typeface="Calibri"/>
                </a:rPr>
                <a:t>Ecosystem 1 </a:t>
              </a:r>
              <a:r>
                <a:rPr lang="en-US" sz="2000" b="0">
                  <a:solidFill>
                    <a:schemeClr val="lt1"/>
                  </a:solidFill>
                  <a:latin typeface="Calibri"/>
                  <a:ea typeface="Calibri"/>
                  <a:cs typeface="Calibri"/>
                  <a:sym typeface="Calibri"/>
                </a:rPr>
                <a:t>(i.e., pond) </a:t>
              </a:r>
              <a:endParaRPr/>
            </a:p>
          </p:txBody>
        </p:sp>
        <p:sp>
          <p:nvSpPr>
            <p:cNvPr id="779" name="Google Shape;779;p69"/>
            <p:cNvSpPr/>
            <p:nvPr/>
          </p:nvSpPr>
          <p:spPr>
            <a:xfrm>
              <a:off x="4803830" y="2014674"/>
              <a:ext cx="2246321" cy="1053980"/>
            </a:xfrm>
            <a:prstGeom prst="ellipse">
              <a:avLst/>
            </a:prstGeom>
            <a:gradFill>
              <a:gsLst>
                <a:gs pos="0">
                  <a:srgbClr val="7F5AAB"/>
                </a:gs>
                <a:gs pos="100000">
                  <a:srgbClr val="C7AEED"/>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69"/>
            <p:cNvSpPr txBox="1"/>
            <p:nvPr/>
          </p:nvSpPr>
          <p:spPr>
            <a:xfrm>
              <a:off x="5132796" y="2169026"/>
              <a:ext cx="1588389" cy="745276"/>
            </a:xfrm>
            <a:prstGeom prst="rect">
              <a:avLst/>
            </a:prstGeom>
            <a:noFill/>
            <a:ln>
              <a:noFill/>
            </a:ln>
          </p:spPr>
          <p:txBody>
            <a:bodyPr spcFirstLastPara="1" wrap="square" lIns="12700" tIns="12700" rIns="12700" bIns="12700" anchor="ctr" anchorCtr="0">
              <a:noAutofit/>
            </a:bodyPr>
            <a:lstStyle/>
            <a:p>
              <a:pPr marL="0" marR="0" lvl="0" indent="0" algn="ctr" rtl="0">
                <a:lnSpc>
                  <a:spcPct val="90000"/>
                </a:lnSpc>
                <a:spcBef>
                  <a:spcPts val="0"/>
                </a:spcBef>
                <a:spcAft>
                  <a:spcPts val="0"/>
                </a:spcAft>
                <a:buClr>
                  <a:schemeClr val="lt1"/>
                </a:buClr>
                <a:buSzPts val="2000"/>
                <a:buFont typeface="Calibri"/>
                <a:buNone/>
              </a:pPr>
              <a:r>
                <a:rPr lang="en-US" sz="2000" b="1">
                  <a:solidFill>
                    <a:schemeClr val="lt1"/>
                  </a:solidFill>
                  <a:latin typeface="Calibri"/>
                  <a:ea typeface="Calibri"/>
                  <a:cs typeface="Calibri"/>
                  <a:sym typeface="Calibri"/>
                </a:rPr>
                <a:t>Ecosystem 2</a:t>
              </a:r>
              <a:endParaRPr/>
            </a:p>
            <a:p>
              <a:pPr marL="0" marR="0" lvl="0" indent="0" algn="ctr" rtl="0">
                <a:lnSpc>
                  <a:spcPct val="90000"/>
                </a:lnSpc>
                <a:spcBef>
                  <a:spcPts val="700"/>
                </a:spcBef>
                <a:spcAft>
                  <a:spcPts val="0"/>
                </a:spcAft>
                <a:buClr>
                  <a:schemeClr val="lt1"/>
                </a:buClr>
                <a:buSzPts val="1700"/>
                <a:buFont typeface="Calibri"/>
                <a:buNone/>
              </a:pPr>
              <a:r>
                <a:rPr lang="en-US" sz="1700" b="0">
                  <a:solidFill>
                    <a:schemeClr val="lt1"/>
                  </a:solidFill>
                  <a:latin typeface="Calibri"/>
                  <a:ea typeface="Calibri"/>
                  <a:cs typeface="Calibri"/>
                  <a:sym typeface="Calibri"/>
                </a:rPr>
                <a:t>(i.e., marsh)</a:t>
              </a:r>
              <a:endParaRPr/>
            </a:p>
          </p:txBody>
        </p:sp>
        <p:sp>
          <p:nvSpPr>
            <p:cNvPr id="781" name="Google Shape;781;p69"/>
            <p:cNvSpPr/>
            <p:nvPr/>
          </p:nvSpPr>
          <p:spPr>
            <a:xfrm>
              <a:off x="3828013" y="3094175"/>
              <a:ext cx="1717559" cy="2906291"/>
            </a:xfrm>
            <a:prstGeom prst="ellipse">
              <a:avLst/>
            </a:prstGeom>
            <a:gradFill>
              <a:gsLst>
                <a:gs pos="0">
                  <a:srgbClr val="36B7D7"/>
                </a:gs>
                <a:gs pos="100000">
                  <a:srgbClr val="90EFFF"/>
                </a:gs>
              </a:gsLst>
              <a:lin ang="16200000" scaled="0"/>
            </a:gradFill>
            <a:ln>
              <a:noFill/>
            </a:ln>
            <a:effectLst>
              <a:outerShdw blurRad="40000" dist="23000" dir="5400000" rotWithShape="0">
                <a:srgbClr val="000000">
                  <a:alpha val="34901"/>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69"/>
            <p:cNvSpPr txBox="1"/>
            <p:nvPr/>
          </p:nvSpPr>
          <p:spPr>
            <a:xfrm>
              <a:off x="4079544" y="3519791"/>
              <a:ext cx="1214497" cy="2055059"/>
            </a:xfrm>
            <a:prstGeom prst="rect">
              <a:avLst/>
            </a:prstGeom>
            <a:noFill/>
            <a:ln>
              <a:noFill/>
            </a:ln>
          </p:spPr>
          <p:txBody>
            <a:bodyPr spcFirstLastPara="1" wrap="square" lIns="13325" tIns="13325" rIns="13325" bIns="13325" anchor="ctr" anchorCtr="0">
              <a:noAutofit/>
            </a:bodyPr>
            <a:lstStyle/>
            <a:p>
              <a:pPr marL="0" marR="0" lvl="0" indent="0" algn="ctr" rtl="0">
                <a:lnSpc>
                  <a:spcPct val="90000"/>
                </a:lnSpc>
                <a:spcBef>
                  <a:spcPts val="0"/>
                </a:spcBef>
                <a:spcAft>
                  <a:spcPts val="0"/>
                </a:spcAft>
                <a:buClr>
                  <a:schemeClr val="lt1"/>
                </a:buClr>
                <a:buSzPts val="2100"/>
                <a:buFont typeface="Calibri"/>
                <a:buNone/>
              </a:pPr>
              <a:r>
                <a:rPr lang="en-US" sz="2100" b="1">
                  <a:solidFill>
                    <a:schemeClr val="lt1"/>
                  </a:solidFill>
                  <a:latin typeface="Calibri"/>
                  <a:ea typeface="Calibri"/>
                  <a:cs typeface="Calibri"/>
                  <a:sym typeface="Calibri"/>
                </a:rPr>
                <a:t>Ecosystem 3</a:t>
              </a:r>
              <a:endParaRPr/>
            </a:p>
            <a:p>
              <a:pPr marL="0" marR="0" lvl="0" indent="0" algn="ctr" rtl="0">
                <a:lnSpc>
                  <a:spcPct val="90000"/>
                </a:lnSpc>
                <a:spcBef>
                  <a:spcPts val="735"/>
                </a:spcBef>
                <a:spcAft>
                  <a:spcPts val="0"/>
                </a:spcAft>
                <a:buClr>
                  <a:schemeClr val="lt1"/>
                </a:buClr>
                <a:buSzPts val="2100"/>
                <a:buFont typeface="Calibri"/>
                <a:buNone/>
              </a:pPr>
              <a:r>
                <a:rPr lang="en-US" sz="2100" b="0">
                  <a:solidFill>
                    <a:schemeClr val="lt1"/>
                  </a:solidFill>
                  <a:latin typeface="Calibri"/>
                  <a:ea typeface="Calibri"/>
                  <a:cs typeface="Calibri"/>
                  <a:sym typeface="Calibri"/>
                </a:rPr>
                <a:t>(i.e., river) </a:t>
              </a:r>
              <a:endParaRPr/>
            </a:p>
          </p:txBody>
        </p:sp>
      </p:grpSp>
      <p:sp>
        <p:nvSpPr>
          <p:cNvPr id="783" name="Google Shape;783;p69"/>
          <p:cNvSpPr txBox="1"/>
          <p:nvPr/>
        </p:nvSpPr>
        <p:spPr>
          <a:xfrm>
            <a:off x="1577472" y="5220953"/>
            <a:ext cx="1868905" cy="768099"/>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chemeClr val="dk1"/>
              </a:buClr>
              <a:buSzPts val="2000"/>
              <a:buFont typeface="Calibri"/>
              <a:buNone/>
            </a:pPr>
            <a:r>
              <a:rPr lang="en-US" sz="2000" b="1">
                <a:solidFill>
                  <a:schemeClr val="dk1"/>
                </a:solidFill>
                <a:latin typeface="Calibri"/>
                <a:ea typeface="Calibri"/>
                <a:cs typeface="Calibri"/>
                <a:sym typeface="Calibri"/>
              </a:rPr>
              <a:t>Biome</a:t>
            </a:r>
            <a:br>
              <a:rPr lang="en-US" sz="2000" b="1">
                <a:solidFill>
                  <a:schemeClr val="dk1"/>
                </a:solidFill>
                <a:latin typeface="Calibri"/>
                <a:ea typeface="Calibri"/>
                <a:cs typeface="Calibri"/>
                <a:sym typeface="Calibri"/>
              </a:rPr>
            </a:br>
            <a:r>
              <a:rPr lang="en-US" sz="2000">
                <a:solidFill>
                  <a:schemeClr val="dk1"/>
                </a:solidFill>
                <a:latin typeface="Calibri"/>
                <a:ea typeface="Calibri"/>
                <a:cs typeface="Calibri"/>
                <a:sym typeface="Calibri"/>
              </a:rPr>
              <a:t>(forest) </a:t>
            </a:r>
            <a:endParaRPr/>
          </a:p>
        </p:txBody>
      </p:sp>
      <p:sp>
        <p:nvSpPr>
          <p:cNvPr id="784" name="Google Shape;784;p69"/>
          <p:cNvSpPr txBox="1"/>
          <p:nvPr/>
        </p:nvSpPr>
        <p:spPr>
          <a:xfrm>
            <a:off x="0" y="-12575"/>
            <a:ext cx="3290703" cy="147732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500">
              <a:solidFill>
                <a:schemeClr val="dk1"/>
              </a:solidFill>
              <a:latin typeface="Calibri"/>
              <a:ea typeface="Calibri"/>
              <a:cs typeface="Calibri"/>
              <a:sym typeface="Calibri"/>
            </a:endParaRPr>
          </a:p>
          <a:p>
            <a:pPr marL="0" marR="0" lvl="0" indent="0" algn="l" rtl="0">
              <a:spcBef>
                <a:spcPts val="0"/>
              </a:spcBef>
              <a:spcAft>
                <a:spcPts val="0"/>
              </a:spcAft>
              <a:buNone/>
            </a:pPr>
            <a:r>
              <a:rPr lang="en-US" sz="4500">
                <a:solidFill>
                  <a:schemeClr val="dk1"/>
                </a:solidFill>
                <a:latin typeface="Calibri"/>
                <a:ea typeface="Calibri"/>
                <a:cs typeface="Calibri"/>
                <a:sym typeface="Calibri"/>
              </a:rPr>
              <a:t>Forest Biome</a:t>
            </a:r>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89"/>
        <p:cNvGrpSpPr/>
        <p:nvPr/>
      </p:nvGrpSpPr>
      <p:grpSpPr>
        <a:xfrm>
          <a:off x="0" y="0"/>
          <a:ext cx="0" cy="0"/>
          <a:chOff x="0" y="0"/>
          <a:chExt cx="0" cy="0"/>
        </a:xfrm>
      </p:grpSpPr>
      <p:sp>
        <p:nvSpPr>
          <p:cNvPr id="790" name="Google Shape;790;p70"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1" name="Google Shape;791;p70"/>
          <p:cNvGrpSpPr/>
          <p:nvPr/>
        </p:nvGrpSpPr>
        <p:grpSpPr>
          <a:xfrm>
            <a:off x="475353" y="1268312"/>
            <a:ext cx="8148386" cy="4778576"/>
            <a:chOff x="1369" y="827440"/>
            <a:chExt cx="8148386" cy="4778576"/>
          </a:xfrm>
        </p:grpSpPr>
        <p:sp>
          <p:nvSpPr>
            <p:cNvPr id="792" name="Google Shape;792;p70"/>
            <p:cNvSpPr/>
            <p:nvPr/>
          </p:nvSpPr>
          <p:spPr>
            <a:xfrm>
              <a:off x="2975160" y="3405213"/>
              <a:ext cx="2200803" cy="2200803"/>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70"/>
            <p:cNvSpPr txBox="1"/>
            <p:nvPr/>
          </p:nvSpPr>
          <p:spPr>
            <a:xfrm>
              <a:off x="3297460" y="3727513"/>
              <a:ext cx="1556203" cy="1556203"/>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US" sz="3800" b="1">
                  <a:solidFill>
                    <a:schemeClr val="lt1"/>
                  </a:solidFill>
                  <a:latin typeface="Calibri"/>
                  <a:ea typeface="Calibri"/>
                  <a:cs typeface="Calibri"/>
                  <a:sym typeface="Calibri"/>
                </a:rPr>
                <a:t>Major Biomes</a:t>
              </a:r>
              <a:endParaRPr/>
            </a:p>
          </p:txBody>
        </p:sp>
        <p:sp>
          <p:nvSpPr>
            <p:cNvPr id="794" name="Google Shape;794;p70"/>
            <p:cNvSpPr/>
            <p:nvPr/>
          </p:nvSpPr>
          <p:spPr>
            <a:xfrm rot="-9900000">
              <a:off x="1013983" y="3629328"/>
              <a:ext cx="1923315" cy="627229"/>
            </a:xfrm>
            <a:prstGeom prst="leftArrow">
              <a:avLst>
                <a:gd name="adj1" fmla="val 60000"/>
                <a:gd name="adj2" fmla="val 50000"/>
              </a:avLst>
            </a:prstGeom>
            <a:solidFill>
              <a:srgbClr val="E46C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70"/>
            <p:cNvSpPr/>
            <p:nvPr/>
          </p:nvSpPr>
          <p:spPr>
            <a:xfrm>
              <a:off x="1369" y="2857742"/>
              <a:ext cx="2090763" cy="1672610"/>
            </a:xfrm>
            <a:prstGeom prst="roundRect">
              <a:avLst>
                <a:gd name="adj" fmla="val 10000"/>
              </a:avLst>
            </a:prstGeom>
            <a:solidFill>
              <a:srgbClr val="E36C0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70"/>
            <p:cNvSpPr txBox="1"/>
            <p:nvPr/>
          </p:nvSpPr>
          <p:spPr>
            <a:xfrm>
              <a:off x="50358" y="2906731"/>
              <a:ext cx="1992785" cy="15746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Desert</a:t>
              </a:r>
              <a:endParaRPr/>
            </a:p>
          </p:txBody>
        </p:sp>
        <p:sp>
          <p:nvSpPr>
            <p:cNvPr id="797" name="Google Shape;797;p70"/>
            <p:cNvSpPr/>
            <p:nvPr/>
          </p:nvSpPr>
          <p:spPr>
            <a:xfrm rot="-6900000">
              <a:off x="2195133" y="2221689"/>
              <a:ext cx="1923315" cy="627229"/>
            </a:xfrm>
            <a:prstGeom prst="leftArrow">
              <a:avLst>
                <a:gd name="adj1" fmla="val 60000"/>
                <a:gd name="adj2" fmla="val 50000"/>
              </a:avLst>
            </a:prstGeom>
            <a:solidFill>
              <a:srgbClr val="4A4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70"/>
            <p:cNvSpPr/>
            <p:nvPr/>
          </p:nvSpPr>
          <p:spPr>
            <a:xfrm>
              <a:off x="1704995" y="827440"/>
              <a:ext cx="2090763" cy="1672610"/>
            </a:xfrm>
            <a:prstGeom prst="roundRect">
              <a:avLst>
                <a:gd name="adj" fmla="val 10000"/>
              </a:avLst>
            </a:prstGeom>
            <a:solidFill>
              <a:srgbClr val="49442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70"/>
            <p:cNvSpPr txBox="1"/>
            <p:nvPr/>
          </p:nvSpPr>
          <p:spPr>
            <a:xfrm>
              <a:off x="1753984" y="876429"/>
              <a:ext cx="1992785" cy="15746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Forest</a:t>
              </a:r>
              <a:endParaRPr/>
            </a:p>
          </p:txBody>
        </p:sp>
        <p:sp>
          <p:nvSpPr>
            <p:cNvPr id="800" name="Google Shape;800;p70"/>
            <p:cNvSpPr/>
            <p:nvPr/>
          </p:nvSpPr>
          <p:spPr>
            <a:xfrm rot="-3900000">
              <a:off x="4032676" y="2221689"/>
              <a:ext cx="1923315" cy="627229"/>
            </a:xfrm>
            <a:prstGeom prst="leftArrow">
              <a:avLst>
                <a:gd name="adj1" fmla="val 60000"/>
                <a:gd name="adj2" fmla="val 50000"/>
              </a:avLst>
            </a:prstGeom>
            <a:solidFill>
              <a:srgbClr val="779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70"/>
            <p:cNvSpPr/>
            <p:nvPr/>
          </p:nvSpPr>
          <p:spPr>
            <a:xfrm>
              <a:off x="4355366" y="827440"/>
              <a:ext cx="2090763" cy="1672610"/>
            </a:xfrm>
            <a:prstGeom prst="roundRect">
              <a:avLst>
                <a:gd name="adj" fmla="val 10000"/>
              </a:avLst>
            </a:prstGeom>
            <a:solidFill>
              <a:srgbClr val="76923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70"/>
            <p:cNvSpPr txBox="1"/>
            <p:nvPr/>
          </p:nvSpPr>
          <p:spPr>
            <a:xfrm>
              <a:off x="4404355" y="876429"/>
              <a:ext cx="1992785" cy="15746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Grassland</a:t>
              </a:r>
              <a:endParaRPr/>
            </a:p>
          </p:txBody>
        </p:sp>
        <p:sp>
          <p:nvSpPr>
            <p:cNvPr id="803" name="Google Shape;803;p70"/>
            <p:cNvSpPr/>
            <p:nvPr/>
          </p:nvSpPr>
          <p:spPr>
            <a:xfrm rot="-900000">
              <a:off x="5213826" y="3629328"/>
              <a:ext cx="1923315" cy="627229"/>
            </a:xfrm>
            <a:prstGeom prst="leftArrow">
              <a:avLst>
                <a:gd name="adj1" fmla="val 60000"/>
                <a:gd name="adj2" fmla="val 50000"/>
              </a:avLst>
            </a:prstGeom>
            <a:solidFill>
              <a:srgbClr val="49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70"/>
            <p:cNvSpPr/>
            <p:nvPr/>
          </p:nvSpPr>
          <p:spPr>
            <a:xfrm>
              <a:off x="6058992" y="2857742"/>
              <a:ext cx="2090763" cy="1672610"/>
            </a:xfrm>
            <a:prstGeom prst="roundRect">
              <a:avLst>
                <a:gd name="adj" fmla="val 10000"/>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70"/>
            <p:cNvSpPr txBox="1"/>
            <p:nvPr/>
          </p:nvSpPr>
          <p:spPr>
            <a:xfrm>
              <a:off x="6107981" y="2906731"/>
              <a:ext cx="1992785" cy="15746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Tundra</a:t>
              </a:r>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sp>
        <p:nvSpPr>
          <p:cNvPr id="811" name="Google Shape;811;p71"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816"/>
        <p:cNvGrpSpPr/>
        <p:nvPr/>
      </p:nvGrpSpPr>
      <p:grpSpPr>
        <a:xfrm>
          <a:off x="0" y="0"/>
          <a:ext cx="0" cy="0"/>
          <a:chOff x="0" y="0"/>
          <a:chExt cx="0" cy="0"/>
        </a:xfrm>
      </p:grpSpPr>
      <p:sp>
        <p:nvSpPr>
          <p:cNvPr id="817" name="Google Shape;817;p72"/>
          <p:cNvSpPr txBox="1"/>
          <p:nvPr/>
        </p:nvSpPr>
        <p:spPr>
          <a:xfrm>
            <a:off x="849542" y="203211"/>
            <a:ext cx="80651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does climate determine?</a:t>
            </a:r>
            <a:endParaRPr/>
          </a:p>
        </p:txBody>
      </p:sp>
      <p:sp>
        <p:nvSpPr>
          <p:cNvPr id="818" name="Google Shape;818;p72"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19" name="Google Shape;819;p72" descr="iome - Wikipedia"/>
          <p:cNvPicPr preferRelativeResize="0"/>
          <p:nvPr/>
        </p:nvPicPr>
        <p:blipFill rotWithShape="1">
          <a:blip r:embed="rId4">
            <a:alphaModFix/>
          </a:blip>
          <a:srcRect/>
          <a:stretch/>
        </p:blipFill>
        <p:spPr>
          <a:xfrm>
            <a:off x="229277" y="1798063"/>
            <a:ext cx="8685439" cy="3900609"/>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824"/>
        <p:cNvGrpSpPr/>
        <p:nvPr/>
      </p:nvGrpSpPr>
      <p:grpSpPr>
        <a:xfrm>
          <a:off x="0" y="0"/>
          <a:ext cx="0" cy="0"/>
          <a:chOff x="0" y="0"/>
          <a:chExt cx="0" cy="0"/>
        </a:xfrm>
      </p:grpSpPr>
      <p:grpSp>
        <p:nvGrpSpPr>
          <p:cNvPr id="825" name="Google Shape;825;p73"/>
          <p:cNvGrpSpPr/>
          <p:nvPr/>
        </p:nvGrpSpPr>
        <p:grpSpPr>
          <a:xfrm>
            <a:off x="475353" y="1268312"/>
            <a:ext cx="8148386" cy="4778576"/>
            <a:chOff x="1369" y="827440"/>
            <a:chExt cx="8148386" cy="4778576"/>
          </a:xfrm>
        </p:grpSpPr>
        <p:sp>
          <p:nvSpPr>
            <p:cNvPr id="826" name="Google Shape;826;p73"/>
            <p:cNvSpPr/>
            <p:nvPr/>
          </p:nvSpPr>
          <p:spPr>
            <a:xfrm>
              <a:off x="2975160" y="3405213"/>
              <a:ext cx="2200803" cy="2200803"/>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73"/>
            <p:cNvSpPr txBox="1"/>
            <p:nvPr/>
          </p:nvSpPr>
          <p:spPr>
            <a:xfrm>
              <a:off x="3297460" y="3727513"/>
              <a:ext cx="1556203" cy="1556203"/>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US" sz="3800" b="1">
                  <a:solidFill>
                    <a:schemeClr val="lt1"/>
                  </a:solidFill>
                  <a:latin typeface="Calibri"/>
                  <a:ea typeface="Calibri"/>
                  <a:cs typeface="Calibri"/>
                  <a:sym typeface="Calibri"/>
                </a:rPr>
                <a:t>Major Biomes</a:t>
              </a:r>
              <a:endParaRPr/>
            </a:p>
          </p:txBody>
        </p:sp>
        <p:sp>
          <p:nvSpPr>
            <p:cNvPr id="828" name="Google Shape;828;p73"/>
            <p:cNvSpPr/>
            <p:nvPr/>
          </p:nvSpPr>
          <p:spPr>
            <a:xfrm rot="-9900000">
              <a:off x="1013983" y="3629328"/>
              <a:ext cx="1923315" cy="627229"/>
            </a:xfrm>
            <a:prstGeom prst="leftArrow">
              <a:avLst>
                <a:gd name="adj1" fmla="val 60000"/>
                <a:gd name="adj2" fmla="val 50000"/>
              </a:avLst>
            </a:prstGeom>
            <a:solidFill>
              <a:srgbClr val="E46C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73"/>
            <p:cNvSpPr/>
            <p:nvPr/>
          </p:nvSpPr>
          <p:spPr>
            <a:xfrm>
              <a:off x="1369" y="2857742"/>
              <a:ext cx="2090763" cy="1672610"/>
            </a:xfrm>
            <a:prstGeom prst="roundRect">
              <a:avLst>
                <a:gd name="adj" fmla="val 10000"/>
              </a:avLst>
            </a:prstGeom>
            <a:solidFill>
              <a:srgbClr val="E36C0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73"/>
            <p:cNvSpPr txBox="1"/>
            <p:nvPr/>
          </p:nvSpPr>
          <p:spPr>
            <a:xfrm>
              <a:off x="50358" y="2906731"/>
              <a:ext cx="1992785" cy="1574632"/>
            </a:xfrm>
            <a:prstGeom prst="rect">
              <a:avLst/>
            </a:prstGeom>
            <a:noFill/>
            <a:ln>
              <a:noFill/>
            </a:ln>
          </p:spPr>
          <p:txBody>
            <a:bodyPr spcFirstLastPara="1" wrap="square" lIns="123825" tIns="123825" rIns="123825" bIns="123825"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en-US" sz="6500">
                  <a:solidFill>
                    <a:schemeClr val="lt1"/>
                  </a:solidFill>
                  <a:latin typeface="Calibri"/>
                  <a:ea typeface="Calibri"/>
                  <a:cs typeface="Calibri"/>
                  <a:sym typeface="Calibri"/>
                </a:rPr>
                <a:t>?</a:t>
              </a:r>
              <a:endParaRPr/>
            </a:p>
          </p:txBody>
        </p:sp>
        <p:sp>
          <p:nvSpPr>
            <p:cNvPr id="831" name="Google Shape;831;p73"/>
            <p:cNvSpPr/>
            <p:nvPr/>
          </p:nvSpPr>
          <p:spPr>
            <a:xfrm rot="-6900000">
              <a:off x="2195133" y="2221689"/>
              <a:ext cx="1923315" cy="627229"/>
            </a:xfrm>
            <a:prstGeom prst="leftArrow">
              <a:avLst>
                <a:gd name="adj1" fmla="val 60000"/>
                <a:gd name="adj2" fmla="val 50000"/>
              </a:avLst>
            </a:prstGeom>
            <a:solidFill>
              <a:srgbClr val="4A4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73"/>
            <p:cNvSpPr/>
            <p:nvPr/>
          </p:nvSpPr>
          <p:spPr>
            <a:xfrm>
              <a:off x="1704995" y="827440"/>
              <a:ext cx="2090763" cy="1672610"/>
            </a:xfrm>
            <a:prstGeom prst="roundRect">
              <a:avLst>
                <a:gd name="adj" fmla="val 10000"/>
              </a:avLst>
            </a:prstGeom>
            <a:solidFill>
              <a:srgbClr val="49442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73"/>
            <p:cNvSpPr txBox="1"/>
            <p:nvPr/>
          </p:nvSpPr>
          <p:spPr>
            <a:xfrm>
              <a:off x="1753984" y="876429"/>
              <a:ext cx="1992785" cy="1574632"/>
            </a:xfrm>
            <a:prstGeom prst="rect">
              <a:avLst/>
            </a:prstGeom>
            <a:noFill/>
            <a:ln>
              <a:noFill/>
            </a:ln>
          </p:spPr>
          <p:txBody>
            <a:bodyPr spcFirstLastPara="1" wrap="square" lIns="123825" tIns="123825" rIns="123825" bIns="123825"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en-US" sz="6500">
                  <a:solidFill>
                    <a:schemeClr val="lt1"/>
                  </a:solidFill>
                  <a:latin typeface="Calibri"/>
                  <a:ea typeface="Calibri"/>
                  <a:cs typeface="Calibri"/>
                  <a:sym typeface="Calibri"/>
                </a:rPr>
                <a:t>?</a:t>
              </a:r>
              <a:endParaRPr/>
            </a:p>
          </p:txBody>
        </p:sp>
        <p:sp>
          <p:nvSpPr>
            <p:cNvPr id="834" name="Google Shape;834;p73"/>
            <p:cNvSpPr/>
            <p:nvPr/>
          </p:nvSpPr>
          <p:spPr>
            <a:xfrm rot="-3900000">
              <a:off x="4032676" y="2221689"/>
              <a:ext cx="1923315" cy="627229"/>
            </a:xfrm>
            <a:prstGeom prst="leftArrow">
              <a:avLst>
                <a:gd name="adj1" fmla="val 60000"/>
                <a:gd name="adj2" fmla="val 50000"/>
              </a:avLst>
            </a:prstGeom>
            <a:solidFill>
              <a:srgbClr val="779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73"/>
            <p:cNvSpPr/>
            <p:nvPr/>
          </p:nvSpPr>
          <p:spPr>
            <a:xfrm>
              <a:off x="4355366" y="827440"/>
              <a:ext cx="2090763" cy="1672610"/>
            </a:xfrm>
            <a:prstGeom prst="roundRect">
              <a:avLst>
                <a:gd name="adj" fmla="val 10000"/>
              </a:avLst>
            </a:prstGeom>
            <a:solidFill>
              <a:srgbClr val="76923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73"/>
            <p:cNvSpPr txBox="1"/>
            <p:nvPr/>
          </p:nvSpPr>
          <p:spPr>
            <a:xfrm>
              <a:off x="4404355" y="876429"/>
              <a:ext cx="1992785" cy="1574632"/>
            </a:xfrm>
            <a:prstGeom prst="rect">
              <a:avLst/>
            </a:prstGeom>
            <a:noFill/>
            <a:ln>
              <a:noFill/>
            </a:ln>
          </p:spPr>
          <p:txBody>
            <a:bodyPr spcFirstLastPara="1" wrap="square" lIns="123825" tIns="123825" rIns="123825" bIns="123825"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en-US" sz="6500">
                  <a:solidFill>
                    <a:schemeClr val="lt1"/>
                  </a:solidFill>
                  <a:latin typeface="Calibri"/>
                  <a:ea typeface="Calibri"/>
                  <a:cs typeface="Calibri"/>
                  <a:sym typeface="Calibri"/>
                </a:rPr>
                <a:t>?</a:t>
              </a:r>
              <a:endParaRPr/>
            </a:p>
          </p:txBody>
        </p:sp>
        <p:sp>
          <p:nvSpPr>
            <p:cNvPr id="837" name="Google Shape;837;p73"/>
            <p:cNvSpPr/>
            <p:nvPr/>
          </p:nvSpPr>
          <p:spPr>
            <a:xfrm rot="-900000">
              <a:off x="5213826" y="3629328"/>
              <a:ext cx="1923315" cy="627229"/>
            </a:xfrm>
            <a:prstGeom prst="leftArrow">
              <a:avLst>
                <a:gd name="adj1" fmla="val 60000"/>
                <a:gd name="adj2" fmla="val 50000"/>
              </a:avLst>
            </a:prstGeom>
            <a:solidFill>
              <a:srgbClr val="49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73"/>
            <p:cNvSpPr/>
            <p:nvPr/>
          </p:nvSpPr>
          <p:spPr>
            <a:xfrm>
              <a:off x="6058992" y="2857742"/>
              <a:ext cx="2090763" cy="1672610"/>
            </a:xfrm>
            <a:prstGeom prst="roundRect">
              <a:avLst>
                <a:gd name="adj" fmla="val 10000"/>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73"/>
            <p:cNvSpPr txBox="1"/>
            <p:nvPr/>
          </p:nvSpPr>
          <p:spPr>
            <a:xfrm>
              <a:off x="6107981" y="2906731"/>
              <a:ext cx="1992785" cy="1574632"/>
            </a:xfrm>
            <a:prstGeom prst="rect">
              <a:avLst/>
            </a:prstGeom>
            <a:noFill/>
            <a:ln>
              <a:noFill/>
            </a:ln>
          </p:spPr>
          <p:txBody>
            <a:bodyPr spcFirstLastPara="1" wrap="square" lIns="123825" tIns="123825" rIns="123825" bIns="123825" anchor="ctr" anchorCtr="0">
              <a:noAutofit/>
            </a:bodyPr>
            <a:lstStyle/>
            <a:p>
              <a:pPr marL="0" marR="0" lvl="0" indent="0" algn="ctr" rtl="0">
                <a:lnSpc>
                  <a:spcPct val="90000"/>
                </a:lnSpc>
                <a:spcBef>
                  <a:spcPts val="0"/>
                </a:spcBef>
                <a:spcAft>
                  <a:spcPts val="0"/>
                </a:spcAft>
                <a:buClr>
                  <a:schemeClr val="lt1"/>
                </a:buClr>
                <a:buSzPts val="6500"/>
                <a:buFont typeface="Calibri"/>
                <a:buNone/>
              </a:pPr>
              <a:r>
                <a:rPr lang="en-US" sz="6500">
                  <a:solidFill>
                    <a:schemeClr val="lt1"/>
                  </a:solidFill>
                  <a:latin typeface="Calibri"/>
                  <a:ea typeface="Calibri"/>
                  <a:cs typeface="Calibri"/>
                  <a:sym typeface="Calibri"/>
                </a:rPr>
                <a:t>?</a:t>
              </a:r>
              <a:endParaRPr/>
            </a:p>
          </p:txBody>
        </p:sp>
      </p:grpSp>
      <p:sp>
        <p:nvSpPr>
          <p:cNvPr id="840" name="Google Shape;840;p73"/>
          <p:cNvSpPr txBox="1"/>
          <p:nvPr/>
        </p:nvSpPr>
        <p:spPr>
          <a:xfrm>
            <a:off x="849542" y="203211"/>
            <a:ext cx="8065173"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the four major biomes?</a:t>
            </a:r>
            <a:endParaRPr/>
          </a:p>
        </p:txBody>
      </p:sp>
      <p:sp>
        <p:nvSpPr>
          <p:cNvPr id="841" name="Google Shape;841;p73"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846"/>
        <p:cNvGrpSpPr/>
        <p:nvPr/>
      </p:nvGrpSpPr>
      <p:grpSpPr>
        <a:xfrm>
          <a:off x="0" y="0"/>
          <a:ext cx="0" cy="0"/>
          <a:chOff x="0" y="0"/>
          <a:chExt cx="0" cy="0"/>
        </a:xfrm>
      </p:grpSpPr>
      <p:sp>
        <p:nvSpPr>
          <p:cNvPr id="847" name="Google Shape;847;p74"/>
          <p:cNvSpPr txBox="1"/>
          <p:nvPr/>
        </p:nvSpPr>
        <p:spPr>
          <a:xfrm>
            <a:off x="849542" y="203211"/>
            <a:ext cx="806517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biomes and ecosystems?</a:t>
            </a:r>
            <a:endParaRPr/>
          </a:p>
        </p:txBody>
      </p:sp>
      <p:sp>
        <p:nvSpPr>
          <p:cNvPr id="848" name="Google Shape;848;p74"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49" name="Google Shape;849;p74" descr="iome - Wikipedia"/>
          <p:cNvPicPr preferRelativeResize="0"/>
          <p:nvPr/>
        </p:nvPicPr>
        <p:blipFill rotWithShape="1">
          <a:blip r:embed="rId4">
            <a:alphaModFix/>
          </a:blip>
          <a:srcRect/>
          <a:stretch/>
        </p:blipFill>
        <p:spPr>
          <a:xfrm>
            <a:off x="229277" y="1798063"/>
            <a:ext cx="8685439" cy="3900609"/>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854"/>
        <p:cNvGrpSpPr/>
        <p:nvPr/>
      </p:nvGrpSpPr>
      <p:grpSpPr>
        <a:xfrm>
          <a:off x="0" y="0"/>
          <a:ext cx="0" cy="0"/>
          <a:chOff x="0" y="0"/>
          <a:chExt cx="0" cy="0"/>
        </a:xfrm>
      </p:grpSpPr>
      <p:sp>
        <p:nvSpPr>
          <p:cNvPr id="855" name="Google Shape;855;p75"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56" name="Google Shape;856;p75"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pic>
        <p:nvPicPr>
          <p:cNvPr id="169" name="Google Shape;169;p8"/>
          <p:cNvPicPr preferRelativeResize="0"/>
          <p:nvPr/>
        </p:nvPicPr>
        <p:blipFill rotWithShape="1">
          <a:blip r:embed="rId3">
            <a:alphaModFix/>
          </a:blip>
          <a:srcRect l="11094" t="23271" r="23749" b="24249"/>
          <a:stretch/>
        </p:blipFill>
        <p:spPr>
          <a:xfrm>
            <a:off x="478631" y="1857375"/>
            <a:ext cx="8186737" cy="4086224"/>
          </a:xfrm>
          <a:prstGeom prst="rect">
            <a:avLst/>
          </a:prstGeom>
          <a:noFill/>
          <a:ln>
            <a:noFill/>
          </a:ln>
        </p:spPr>
      </p:pic>
      <p:sp>
        <p:nvSpPr>
          <p:cNvPr id="170" name="Google Shape;170;p8"/>
          <p:cNvSpPr txBox="1"/>
          <p:nvPr/>
        </p:nvSpPr>
        <p:spPr>
          <a:xfrm>
            <a:off x="1014411" y="153129"/>
            <a:ext cx="7776639"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do these plants and animals depend on?</a:t>
            </a:r>
            <a:endParaRPr/>
          </a:p>
        </p:txBody>
      </p:sp>
      <p:sp>
        <p:nvSpPr>
          <p:cNvPr id="171" name="Google Shape;171;p8" descr="Questions"/>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2" name="Google Shape;862;p76"/>
          <p:cNvSpPr txBox="1"/>
          <p:nvPr/>
        </p:nvSpPr>
        <p:spPr>
          <a:xfrm>
            <a:off x="2341266" y="582804"/>
            <a:ext cx="4602145"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Desert</a:t>
            </a:r>
            <a:endParaRPr/>
          </a:p>
        </p:txBody>
      </p:sp>
      <p:sp>
        <p:nvSpPr>
          <p:cNvPr id="863" name="Google Shape;863;p76"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64" name="Google Shape;864;p76"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865" name="Google Shape;865;p76" descr="hy and How Do Deserts Form? - StormGeo: Navigate tomorrow – today"/>
          <p:cNvPicPr preferRelativeResize="0"/>
          <p:nvPr/>
        </p:nvPicPr>
        <p:blipFill rotWithShape="1">
          <a:blip r:embed="rId5">
            <a:alphaModFix/>
          </a:blip>
          <a:srcRect/>
          <a:stretch/>
        </p:blipFill>
        <p:spPr>
          <a:xfrm>
            <a:off x="779203" y="1730829"/>
            <a:ext cx="7570955" cy="4483786"/>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870"/>
        <p:cNvGrpSpPr/>
        <p:nvPr/>
      </p:nvGrpSpPr>
      <p:grpSpPr>
        <a:xfrm>
          <a:off x="0" y="0"/>
          <a:ext cx="0" cy="0"/>
          <a:chOff x="0" y="0"/>
          <a:chExt cx="0" cy="0"/>
        </a:xfrm>
      </p:grpSpPr>
      <p:sp>
        <p:nvSpPr>
          <p:cNvPr id="871" name="Google Shape;871;p77"/>
          <p:cNvSpPr txBox="1"/>
          <p:nvPr/>
        </p:nvSpPr>
        <p:spPr>
          <a:xfrm>
            <a:off x="2491991" y="743578"/>
            <a:ext cx="416001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Forest</a:t>
            </a:r>
            <a:endParaRPr/>
          </a:p>
        </p:txBody>
      </p:sp>
      <p:sp>
        <p:nvSpPr>
          <p:cNvPr id="872" name="Google Shape;872;p77"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73" name="Google Shape;873;p77"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874" name="Google Shape;874;p77" descr="orests, Woods, Jungles: What's the Difference | Mental Floss"/>
          <p:cNvPicPr preferRelativeResize="0"/>
          <p:nvPr/>
        </p:nvPicPr>
        <p:blipFill rotWithShape="1">
          <a:blip r:embed="rId5">
            <a:alphaModFix/>
          </a:blip>
          <a:srcRect/>
          <a:stretch/>
        </p:blipFill>
        <p:spPr>
          <a:xfrm>
            <a:off x="994706" y="1453243"/>
            <a:ext cx="7154587" cy="481494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879"/>
        <p:cNvGrpSpPr/>
        <p:nvPr/>
      </p:nvGrpSpPr>
      <p:grpSpPr>
        <a:xfrm>
          <a:off x="0" y="0"/>
          <a:ext cx="0" cy="0"/>
          <a:chOff x="0" y="0"/>
          <a:chExt cx="0" cy="0"/>
        </a:xfrm>
      </p:grpSpPr>
      <p:sp>
        <p:nvSpPr>
          <p:cNvPr id="880" name="Google Shape;880;p78"/>
          <p:cNvSpPr txBox="1"/>
          <p:nvPr/>
        </p:nvSpPr>
        <p:spPr>
          <a:xfrm>
            <a:off x="2612571" y="743578"/>
            <a:ext cx="416001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Grassland</a:t>
            </a:r>
            <a:endParaRPr/>
          </a:p>
        </p:txBody>
      </p:sp>
      <p:sp>
        <p:nvSpPr>
          <p:cNvPr id="881" name="Google Shape;881;p78"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2" name="Google Shape;882;p78"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883" name="Google Shape;883;p78" descr="rassland | Definition, Animals, Plants, Types, &amp; Facts | Britannica"/>
          <p:cNvPicPr preferRelativeResize="0"/>
          <p:nvPr/>
        </p:nvPicPr>
        <p:blipFill rotWithShape="1">
          <a:blip r:embed="rId5">
            <a:alphaModFix/>
          </a:blip>
          <a:srcRect/>
          <a:stretch/>
        </p:blipFill>
        <p:spPr>
          <a:xfrm>
            <a:off x="1086439" y="1469570"/>
            <a:ext cx="7212281" cy="4958443"/>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888"/>
        <p:cNvGrpSpPr/>
        <p:nvPr/>
      </p:nvGrpSpPr>
      <p:grpSpPr>
        <a:xfrm>
          <a:off x="0" y="0"/>
          <a:ext cx="0" cy="0"/>
          <a:chOff x="0" y="0"/>
          <a:chExt cx="0" cy="0"/>
        </a:xfrm>
      </p:grpSpPr>
      <p:sp>
        <p:nvSpPr>
          <p:cNvPr id="889" name="Google Shape;889;p79"/>
          <p:cNvSpPr txBox="1"/>
          <p:nvPr/>
        </p:nvSpPr>
        <p:spPr>
          <a:xfrm>
            <a:off x="2612571" y="743578"/>
            <a:ext cx="4160018" cy="55399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a:solidFill>
                  <a:schemeClr val="dk1"/>
                </a:solidFill>
                <a:latin typeface="Calibri"/>
                <a:ea typeface="Calibri"/>
                <a:cs typeface="Calibri"/>
                <a:sym typeface="Calibri"/>
              </a:rPr>
              <a:t>Tundra</a:t>
            </a:r>
            <a:endParaRPr/>
          </a:p>
        </p:txBody>
      </p:sp>
      <p:sp>
        <p:nvSpPr>
          <p:cNvPr id="890" name="Google Shape;890;p79"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1" name="Google Shape;891;p79" descr="Comment Like"/>
          <p:cNvPicPr preferRelativeResize="0"/>
          <p:nvPr/>
        </p:nvPicPr>
        <p:blipFill rotWithShape="1">
          <a:blip r:embed="rId4">
            <a:alphaModFix/>
          </a:blip>
          <a:srcRect/>
          <a:stretch/>
        </p:blipFill>
        <p:spPr>
          <a:xfrm>
            <a:off x="779203" y="191374"/>
            <a:ext cx="557227" cy="557227"/>
          </a:xfrm>
          <a:prstGeom prst="rect">
            <a:avLst/>
          </a:prstGeom>
          <a:noFill/>
          <a:ln>
            <a:noFill/>
          </a:ln>
        </p:spPr>
      </p:pic>
      <p:pic>
        <p:nvPicPr>
          <p:cNvPr id="892" name="Google Shape;892;p79" descr="undra Biome | Biomes, Tundra, Arctic tundra"/>
          <p:cNvPicPr preferRelativeResize="0"/>
          <p:nvPr/>
        </p:nvPicPr>
        <p:blipFill rotWithShape="1">
          <a:blip r:embed="rId5">
            <a:alphaModFix/>
          </a:blip>
          <a:srcRect/>
          <a:stretch/>
        </p:blipFill>
        <p:spPr>
          <a:xfrm>
            <a:off x="1307122" y="1297576"/>
            <a:ext cx="6770915" cy="5078187"/>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897"/>
        <p:cNvGrpSpPr/>
        <p:nvPr/>
      </p:nvGrpSpPr>
      <p:grpSpPr>
        <a:xfrm>
          <a:off x="0" y="0"/>
          <a:ext cx="0" cy="0"/>
          <a:chOff x="0" y="0"/>
          <a:chExt cx="0" cy="0"/>
        </a:xfrm>
      </p:grpSpPr>
      <p:sp>
        <p:nvSpPr>
          <p:cNvPr id="898" name="Google Shape;898;p80"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99" name="Google Shape;899;p80" descr="Comment Dislike"/>
          <p:cNvPicPr preferRelativeResize="0"/>
          <p:nvPr/>
        </p:nvPicPr>
        <p:blipFill rotWithShape="1">
          <a:blip r:embed="rId4">
            <a:alphaModFix/>
          </a:blip>
          <a:srcRect/>
          <a:stretch/>
        </p:blipFill>
        <p:spPr>
          <a:xfrm>
            <a:off x="4572000" y="1755137"/>
            <a:ext cx="3347725" cy="3347725"/>
          </a:xfrm>
          <a:prstGeom prst="rect">
            <a:avLst/>
          </a:prstGeom>
          <a:noFill/>
          <a:ln>
            <a:noFill/>
          </a:ln>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904"/>
        <p:cNvGrpSpPr/>
        <p:nvPr/>
      </p:nvGrpSpPr>
      <p:grpSpPr>
        <a:xfrm>
          <a:off x="0" y="0"/>
          <a:ext cx="0" cy="0"/>
          <a:chOff x="0" y="0"/>
          <a:chExt cx="0" cy="0"/>
        </a:xfrm>
      </p:grpSpPr>
      <p:sp>
        <p:nvSpPr>
          <p:cNvPr id="905" name="Google Shape;905;p81"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06" name="Google Shape;906;p81"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907" name="Google Shape;907;p81" descr="dreamstime_xl_6119266.jpg"/>
          <p:cNvPicPr preferRelativeResize="0"/>
          <p:nvPr/>
        </p:nvPicPr>
        <p:blipFill rotWithShape="1">
          <a:blip r:embed="rId5">
            <a:alphaModFix/>
          </a:blip>
          <a:srcRect/>
          <a:stretch/>
        </p:blipFill>
        <p:spPr>
          <a:xfrm>
            <a:off x="1838422" y="1723418"/>
            <a:ext cx="5708316" cy="4502725"/>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912"/>
        <p:cNvGrpSpPr/>
        <p:nvPr/>
      </p:nvGrpSpPr>
      <p:grpSpPr>
        <a:xfrm>
          <a:off x="0" y="0"/>
          <a:ext cx="0" cy="0"/>
          <a:chOff x="0" y="0"/>
          <a:chExt cx="0" cy="0"/>
        </a:xfrm>
      </p:grpSpPr>
      <p:sp>
        <p:nvSpPr>
          <p:cNvPr id="913" name="Google Shape;913;p82" descr="Artificial Intelligence"/>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14" name="Google Shape;914;p82" descr="Comment Dislike"/>
          <p:cNvPicPr preferRelativeResize="0"/>
          <p:nvPr/>
        </p:nvPicPr>
        <p:blipFill rotWithShape="1">
          <a:blip r:embed="rId4">
            <a:alphaModFix/>
          </a:blip>
          <a:srcRect/>
          <a:stretch/>
        </p:blipFill>
        <p:spPr>
          <a:xfrm>
            <a:off x="847692" y="147772"/>
            <a:ext cx="553998" cy="553998"/>
          </a:xfrm>
          <a:prstGeom prst="rect">
            <a:avLst/>
          </a:prstGeom>
          <a:noFill/>
          <a:ln>
            <a:noFill/>
          </a:ln>
        </p:spPr>
      </p:pic>
      <p:pic>
        <p:nvPicPr>
          <p:cNvPr id="915" name="Google Shape;915;p82" descr="dreamstime_xl_44576515.jpg"/>
          <p:cNvPicPr preferRelativeResize="0"/>
          <p:nvPr/>
        </p:nvPicPr>
        <p:blipFill rotWithShape="1">
          <a:blip r:embed="rId5">
            <a:alphaModFix/>
          </a:blip>
          <a:srcRect/>
          <a:stretch/>
        </p:blipFill>
        <p:spPr>
          <a:xfrm>
            <a:off x="2965155" y="1184569"/>
            <a:ext cx="3533617" cy="5334978"/>
          </a:xfrm>
          <a:prstGeom prst="rect">
            <a:avLst/>
          </a:prstGeom>
          <a:noFill/>
          <a:ln>
            <a:noFill/>
          </a:ln>
        </p:spPr>
      </p:pic>
      <p:sp>
        <p:nvSpPr>
          <p:cNvPr id="916" name="Google Shape;916;p82"/>
          <p:cNvSpPr/>
          <p:nvPr/>
        </p:nvSpPr>
        <p:spPr>
          <a:xfrm rot="5400000">
            <a:off x="3778474" y="1115432"/>
            <a:ext cx="1780828" cy="3659768"/>
          </a:xfrm>
          <a:prstGeom prst="ellipse">
            <a:avLst/>
          </a:prstGeom>
          <a:noFill/>
          <a:ln w="57150" cap="flat" cmpd="sng">
            <a:solidFill>
              <a:srgbClr val="FF0000"/>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921"/>
        <p:cNvGrpSpPr/>
        <p:nvPr/>
      </p:nvGrpSpPr>
      <p:grpSpPr>
        <a:xfrm>
          <a:off x="0" y="0"/>
          <a:ext cx="0" cy="0"/>
          <a:chOff x="0" y="0"/>
          <a:chExt cx="0" cy="0"/>
        </a:xfrm>
      </p:grpSpPr>
      <p:sp>
        <p:nvSpPr>
          <p:cNvPr id="922" name="Google Shape;922;p83"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927"/>
        <p:cNvGrpSpPr/>
        <p:nvPr/>
      </p:nvGrpSpPr>
      <p:grpSpPr>
        <a:xfrm>
          <a:off x="0" y="0"/>
          <a:ext cx="0" cy="0"/>
          <a:chOff x="0" y="0"/>
          <a:chExt cx="0" cy="0"/>
        </a:xfrm>
      </p:grpSpPr>
      <p:sp>
        <p:nvSpPr>
          <p:cNvPr id="928" name="Google Shape;928;p84"/>
          <p:cNvSpPr txBox="1"/>
          <p:nvPr/>
        </p:nvSpPr>
        <p:spPr>
          <a:xfrm>
            <a:off x="947057" y="226729"/>
            <a:ext cx="787037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examples of biomes?</a:t>
            </a:r>
            <a:endParaRPr/>
          </a:p>
        </p:txBody>
      </p:sp>
      <p:sp>
        <p:nvSpPr>
          <p:cNvPr id="929" name="Google Shape;929;p84"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0" name="Google Shape;930;p84"/>
          <p:cNvPicPr preferRelativeResize="0"/>
          <p:nvPr/>
        </p:nvPicPr>
        <p:blipFill rotWithShape="1">
          <a:blip r:embed="rId4">
            <a:alphaModFix/>
          </a:blip>
          <a:srcRect/>
          <a:stretch/>
        </p:blipFill>
        <p:spPr>
          <a:xfrm>
            <a:off x="1202306" y="1599054"/>
            <a:ext cx="6410848" cy="4199894"/>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935"/>
        <p:cNvGrpSpPr/>
        <p:nvPr/>
      </p:nvGrpSpPr>
      <p:grpSpPr>
        <a:xfrm>
          <a:off x="0" y="0"/>
          <a:ext cx="0" cy="0"/>
          <a:chOff x="0" y="0"/>
          <a:chExt cx="0" cy="0"/>
        </a:xfrm>
      </p:grpSpPr>
      <p:sp>
        <p:nvSpPr>
          <p:cNvPr id="936" name="Google Shape;936;p85"/>
          <p:cNvSpPr txBox="1"/>
          <p:nvPr/>
        </p:nvSpPr>
        <p:spPr>
          <a:xfrm>
            <a:off x="947057" y="226729"/>
            <a:ext cx="7870372"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non-examples of biomes?</a:t>
            </a:r>
            <a:endParaRPr/>
          </a:p>
        </p:txBody>
      </p:sp>
      <p:sp>
        <p:nvSpPr>
          <p:cNvPr id="937" name="Google Shape;937;p8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38" name="Google Shape;938;p85"/>
          <p:cNvPicPr preferRelativeResize="0"/>
          <p:nvPr/>
        </p:nvPicPr>
        <p:blipFill rotWithShape="1">
          <a:blip r:embed="rId4">
            <a:alphaModFix/>
          </a:blip>
          <a:srcRect/>
          <a:stretch/>
        </p:blipFill>
        <p:spPr>
          <a:xfrm>
            <a:off x="1202306" y="1599054"/>
            <a:ext cx="6410848" cy="4199894"/>
          </a:xfrm>
          <a:prstGeom prst="rect">
            <a:avLst/>
          </a:prstGeom>
          <a:noFill/>
          <a:ln>
            <a:noFill/>
          </a:ln>
        </p:spPr>
      </p:pic>
      <p:sp>
        <p:nvSpPr>
          <p:cNvPr id="939" name="Google Shape;939;p85"/>
          <p:cNvSpPr txBox="1"/>
          <p:nvPr/>
        </p:nvSpPr>
        <p:spPr>
          <a:xfrm>
            <a:off x="1355271" y="2400300"/>
            <a:ext cx="1469572" cy="76944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400">
                <a:solidFill>
                  <a:schemeClr val="dk1"/>
                </a:solidFill>
                <a:latin typeface="Calibri"/>
                <a:ea typeface="Calibri"/>
                <a:cs typeface="Calibri"/>
                <a:sym typeface="Calibri"/>
              </a:rPr>
              <a:t>NON</a:t>
            </a: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9"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944"/>
        <p:cNvGrpSpPr/>
        <p:nvPr/>
      </p:nvGrpSpPr>
      <p:grpSpPr>
        <a:xfrm>
          <a:off x="0" y="0"/>
          <a:ext cx="0" cy="0"/>
          <a:chOff x="0" y="0"/>
          <a:chExt cx="0" cy="0"/>
        </a:xfrm>
      </p:grpSpPr>
      <p:sp>
        <p:nvSpPr>
          <p:cNvPr id="945" name="Google Shape;945;p88"/>
          <p:cNvSpPr txBox="1"/>
          <p:nvPr/>
        </p:nvSpPr>
        <p:spPr>
          <a:xfrm>
            <a:off x="2856303" y="444113"/>
            <a:ext cx="3431389"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is a biome?</a:t>
            </a:r>
            <a:endParaRPr sz="3600">
              <a:solidFill>
                <a:schemeClr val="dk1"/>
              </a:solidFill>
              <a:latin typeface="Calibri"/>
              <a:ea typeface="Calibri"/>
              <a:cs typeface="Calibri"/>
              <a:sym typeface="Calibri"/>
            </a:endParaRPr>
          </a:p>
        </p:txBody>
      </p:sp>
      <p:sp>
        <p:nvSpPr>
          <p:cNvPr id="946" name="Google Shape;946;p8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47" name="Google Shape;947;p88" descr="iome - Wikipedia"/>
          <p:cNvPicPr preferRelativeResize="0"/>
          <p:nvPr/>
        </p:nvPicPr>
        <p:blipFill rotWithShape="1">
          <a:blip r:embed="rId4">
            <a:alphaModFix/>
          </a:blip>
          <a:srcRect/>
          <a:stretch/>
        </p:blipFill>
        <p:spPr>
          <a:xfrm>
            <a:off x="229277" y="1798063"/>
            <a:ext cx="8685439" cy="3900609"/>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952"/>
        <p:cNvGrpSpPr/>
        <p:nvPr/>
      </p:nvGrpSpPr>
      <p:grpSpPr>
        <a:xfrm>
          <a:off x="0" y="0"/>
          <a:ext cx="0" cy="0"/>
          <a:chOff x="0" y="0"/>
          <a:chExt cx="0" cy="0"/>
        </a:xfrm>
      </p:grpSpPr>
      <p:sp>
        <p:nvSpPr>
          <p:cNvPr id="953" name="Google Shape;953;p89"/>
          <p:cNvSpPr txBox="1"/>
          <p:nvPr/>
        </p:nvSpPr>
        <p:spPr>
          <a:xfrm>
            <a:off x="1610191" y="541765"/>
            <a:ext cx="6204712" cy="61555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400">
                <a:solidFill>
                  <a:schemeClr val="dk1"/>
                </a:solidFill>
                <a:latin typeface="Calibri"/>
                <a:ea typeface="Calibri"/>
                <a:cs typeface="Calibri"/>
                <a:sym typeface="Calibri"/>
              </a:rPr>
              <a:t>What are the four major biomes?</a:t>
            </a:r>
            <a:endParaRPr/>
          </a:p>
        </p:txBody>
      </p:sp>
      <p:sp>
        <p:nvSpPr>
          <p:cNvPr id="954" name="Google Shape;954;p8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55" name="Google Shape;955;p89" descr="hy and How Do Deserts Form? - StormGeo: Navigate tomorrow – today"/>
          <p:cNvPicPr preferRelativeResize="0"/>
          <p:nvPr/>
        </p:nvPicPr>
        <p:blipFill rotWithShape="1">
          <a:blip r:embed="rId4">
            <a:alphaModFix/>
          </a:blip>
          <a:srcRect/>
          <a:stretch/>
        </p:blipFill>
        <p:spPr>
          <a:xfrm>
            <a:off x="632246" y="1747158"/>
            <a:ext cx="3638299" cy="2154729"/>
          </a:xfrm>
          <a:prstGeom prst="rect">
            <a:avLst/>
          </a:prstGeom>
          <a:noFill/>
          <a:ln>
            <a:noFill/>
          </a:ln>
        </p:spPr>
      </p:pic>
      <p:pic>
        <p:nvPicPr>
          <p:cNvPr id="956" name="Google Shape;956;p89" descr="orests, Woods, Jungles: What's the Difference | Mental Floss"/>
          <p:cNvPicPr preferRelativeResize="0"/>
          <p:nvPr/>
        </p:nvPicPr>
        <p:blipFill rotWithShape="1">
          <a:blip r:embed="rId5">
            <a:alphaModFix/>
          </a:blip>
          <a:srcRect/>
          <a:stretch/>
        </p:blipFill>
        <p:spPr>
          <a:xfrm>
            <a:off x="5159829" y="1747158"/>
            <a:ext cx="3201736" cy="2154729"/>
          </a:xfrm>
          <a:prstGeom prst="rect">
            <a:avLst/>
          </a:prstGeom>
          <a:noFill/>
          <a:ln>
            <a:noFill/>
          </a:ln>
        </p:spPr>
      </p:pic>
      <p:pic>
        <p:nvPicPr>
          <p:cNvPr id="957" name="Google Shape;957;p89" descr="rassland | Definition, Animals, Plants, Types, &amp; Facts | Britannica"/>
          <p:cNvPicPr preferRelativeResize="0"/>
          <p:nvPr/>
        </p:nvPicPr>
        <p:blipFill rotWithShape="1">
          <a:blip r:embed="rId6">
            <a:alphaModFix/>
          </a:blip>
          <a:srcRect/>
          <a:stretch/>
        </p:blipFill>
        <p:spPr>
          <a:xfrm>
            <a:off x="881949" y="4351669"/>
            <a:ext cx="3138891" cy="2157987"/>
          </a:xfrm>
          <a:prstGeom prst="rect">
            <a:avLst/>
          </a:prstGeom>
          <a:noFill/>
          <a:ln>
            <a:noFill/>
          </a:ln>
        </p:spPr>
      </p:pic>
      <p:pic>
        <p:nvPicPr>
          <p:cNvPr id="958" name="Google Shape;958;p89" descr="undra Biome | Biomes, Tundra, Arctic tundra"/>
          <p:cNvPicPr preferRelativeResize="0"/>
          <p:nvPr/>
        </p:nvPicPr>
        <p:blipFill rotWithShape="1">
          <a:blip r:embed="rId7">
            <a:alphaModFix/>
          </a:blip>
          <a:srcRect/>
          <a:stretch/>
        </p:blipFill>
        <p:spPr>
          <a:xfrm>
            <a:off x="5159829" y="4212772"/>
            <a:ext cx="3286043" cy="2464533"/>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sp>
        <p:nvSpPr>
          <p:cNvPr id="964" name="Google Shape;964;p90"/>
          <p:cNvSpPr txBox="1"/>
          <p:nvPr/>
        </p:nvSpPr>
        <p:spPr>
          <a:xfrm>
            <a:off x="1316606" y="408671"/>
            <a:ext cx="675743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is the difference between a biome and an ecosystem?</a:t>
            </a:r>
            <a:endParaRPr sz="3600">
              <a:solidFill>
                <a:schemeClr val="dk1"/>
              </a:solidFill>
              <a:latin typeface="Calibri"/>
              <a:ea typeface="Calibri"/>
              <a:cs typeface="Calibri"/>
              <a:sym typeface="Calibri"/>
            </a:endParaRPr>
          </a:p>
        </p:txBody>
      </p:sp>
      <p:sp>
        <p:nvSpPr>
          <p:cNvPr id="965" name="Google Shape;965;p90"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90"/>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67" name="Google Shape;967;p90"/>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968" name="Google Shape;968;p90" descr="Ecosystems - BrainPOP"/>
          <p:cNvPicPr preferRelativeResize="0"/>
          <p:nvPr/>
        </p:nvPicPr>
        <p:blipFill rotWithShape="1">
          <a:blip r:embed="rId4">
            <a:alphaModFix/>
          </a:blip>
          <a:srcRect/>
          <a:stretch/>
        </p:blipFill>
        <p:spPr>
          <a:xfrm>
            <a:off x="230649" y="2733667"/>
            <a:ext cx="4063765" cy="3053052"/>
          </a:xfrm>
          <a:prstGeom prst="rect">
            <a:avLst/>
          </a:prstGeom>
          <a:noFill/>
          <a:ln>
            <a:noFill/>
          </a:ln>
        </p:spPr>
      </p:pic>
      <p:pic>
        <p:nvPicPr>
          <p:cNvPr id="969" name="Google Shape;969;p90" descr="iome - Wikipedia"/>
          <p:cNvPicPr preferRelativeResize="0"/>
          <p:nvPr/>
        </p:nvPicPr>
        <p:blipFill rotWithShape="1">
          <a:blip r:embed="rId5">
            <a:alphaModFix/>
          </a:blip>
          <a:srcRect/>
          <a:stretch/>
        </p:blipFill>
        <p:spPr>
          <a:xfrm>
            <a:off x="4711470" y="3268538"/>
            <a:ext cx="4124743" cy="1852412"/>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974"/>
        <p:cNvGrpSpPr/>
        <p:nvPr/>
      </p:nvGrpSpPr>
      <p:grpSpPr>
        <a:xfrm>
          <a:off x="0" y="0"/>
          <a:ext cx="0" cy="0"/>
          <a:chOff x="0" y="0"/>
          <a:chExt cx="0" cy="0"/>
        </a:xfrm>
      </p:grpSpPr>
      <p:sp>
        <p:nvSpPr>
          <p:cNvPr id="975" name="Google Shape;975;p91"/>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976" name="Google Shape;976;p91"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981"/>
        <p:cNvGrpSpPr/>
        <p:nvPr/>
      </p:nvGrpSpPr>
      <p:grpSpPr>
        <a:xfrm>
          <a:off x="0" y="0"/>
          <a:ext cx="0" cy="0"/>
          <a:chOff x="0" y="0"/>
          <a:chExt cx="0" cy="0"/>
        </a:xfrm>
      </p:grpSpPr>
      <p:sp>
        <p:nvSpPr>
          <p:cNvPr id="982" name="Google Shape;982;p92"/>
          <p:cNvSpPr txBox="1">
            <a:spLocks noGrp="1"/>
          </p:cNvSpPr>
          <p:nvPr>
            <p:ph type="ctrTitle"/>
          </p:nvPr>
        </p:nvSpPr>
        <p:spPr>
          <a:xfrm>
            <a:off x="310138" y="473756"/>
            <a:ext cx="8631534" cy="268717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Biomes</a:t>
            </a:r>
            <a:r>
              <a:rPr lang="en-US" sz="3400" b="1"/>
              <a:t>: </a:t>
            </a:r>
            <a:r>
              <a:rPr lang="en-US" sz="3400"/>
              <a:t>large regions characterized by certain conditions, including a range of climate and ecological communities adapted to those conditions</a:t>
            </a:r>
            <a:endParaRPr sz="3400" b="1"/>
          </a:p>
        </p:txBody>
      </p:sp>
      <p:pic>
        <p:nvPicPr>
          <p:cNvPr id="983" name="Google Shape;983;p92" descr="iome - Wikipedia"/>
          <p:cNvPicPr preferRelativeResize="0"/>
          <p:nvPr/>
        </p:nvPicPr>
        <p:blipFill rotWithShape="1">
          <a:blip r:embed="rId3">
            <a:alphaModFix/>
          </a:blip>
          <a:srcRect/>
          <a:stretch/>
        </p:blipFill>
        <p:spPr>
          <a:xfrm>
            <a:off x="256233" y="2957391"/>
            <a:ext cx="8685439" cy="3900609"/>
          </a:xfrm>
          <a:prstGeom prst="rect">
            <a:avLst/>
          </a:prstGeom>
          <a:noFill/>
          <a:ln>
            <a:noFill/>
          </a:ln>
        </p:spPr>
      </p:pic>
      <p:sp>
        <p:nvSpPr>
          <p:cNvPr id="984" name="Google Shape;984;p92" descr="Rewind"/>
          <p:cNvSpPr/>
          <p:nvPr/>
        </p:nvSpPr>
        <p:spPr>
          <a:xfrm>
            <a:off x="0" y="0"/>
            <a:ext cx="849542" cy="849542"/>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989"/>
        <p:cNvGrpSpPr/>
        <p:nvPr/>
      </p:nvGrpSpPr>
      <p:grpSpPr>
        <a:xfrm>
          <a:off x="0" y="0"/>
          <a:ext cx="0" cy="0"/>
          <a:chOff x="0" y="0"/>
          <a:chExt cx="0" cy="0"/>
        </a:xfrm>
      </p:grpSpPr>
      <p:grpSp>
        <p:nvGrpSpPr>
          <p:cNvPr id="990" name="Google Shape;990;p93"/>
          <p:cNvGrpSpPr/>
          <p:nvPr/>
        </p:nvGrpSpPr>
        <p:grpSpPr>
          <a:xfrm>
            <a:off x="475353" y="1268312"/>
            <a:ext cx="8148386" cy="4778576"/>
            <a:chOff x="1369" y="827440"/>
            <a:chExt cx="8148386" cy="4778576"/>
          </a:xfrm>
        </p:grpSpPr>
        <p:sp>
          <p:nvSpPr>
            <p:cNvPr id="991" name="Google Shape;991;p93"/>
            <p:cNvSpPr/>
            <p:nvPr/>
          </p:nvSpPr>
          <p:spPr>
            <a:xfrm>
              <a:off x="2975160" y="3405213"/>
              <a:ext cx="2200803" cy="2200803"/>
            </a:xfrm>
            <a:prstGeom prst="ellipse">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93"/>
            <p:cNvSpPr txBox="1"/>
            <p:nvPr/>
          </p:nvSpPr>
          <p:spPr>
            <a:xfrm>
              <a:off x="3297460" y="3727513"/>
              <a:ext cx="1556203" cy="1556203"/>
            </a:xfrm>
            <a:prstGeom prst="rect">
              <a:avLst/>
            </a:prstGeom>
            <a:noFill/>
            <a:ln>
              <a:noFill/>
            </a:ln>
          </p:spPr>
          <p:txBody>
            <a:bodyPr spcFirstLastPara="1" wrap="square" lIns="24125" tIns="24125" rIns="24125" bIns="24125" anchor="ctr" anchorCtr="0">
              <a:noAutofit/>
            </a:bodyPr>
            <a:lstStyle/>
            <a:p>
              <a:pPr marL="0" marR="0" lvl="0" indent="0" algn="ctr" rtl="0">
                <a:lnSpc>
                  <a:spcPct val="90000"/>
                </a:lnSpc>
                <a:spcBef>
                  <a:spcPts val="0"/>
                </a:spcBef>
                <a:spcAft>
                  <a:spcPts val="0"/>
                </a:spcAft>
                <a:buClr>
                  <a:schemeClr val="lt1"/>
                </a:buClr>
                <a:buSzPts val="3800"/>
                <a:buFont typeface="Calibri"/>
                <a:buNone/>
              </a:pPr>
              <a:r>
                <a:rPr lang="en-US" sz="3800" b="1">
                  <a:solidFill>
                    <a:schemeClr val="lt1"/>
                  </a:solidFill>
                  <a:latin typeface="Calibri"/>
                  <a:ea typeface="Calibri"/>
                  <a:cs typeface="Calibri"/>
                  <a:sym typeface="Calibri"/>
                </a:rPr>
                <a:t>Major Biomes</a:t>
              </a:r>
              <a:endParaRPr/>
            </a:p>
          </p:txBody>
        </p:sp>
        <p:sp>
          <p:nvSpPr>
            <p:cNvPr id="993" name="Google Shape;993;p93"/>
            <p:cNvSpPr/>
            <p:nvPr/>
          </p:nvSpPr>
          <p:spPr>
            <a:xfrm rot="-9900000">
              <a:off x="1013983" y="3629328"/>
              <a:ext cx="1923315" cy="627229"/>
            </a:xfrm>
            <a:prstGeom prst="leftArrow">
              <a:avLst>
                <a:gd name="adj1" fmla="val 60000"/>
                <a:gd name="adj2" fmla="val 50000"/>
              </a:avLst>
            </a:prstGeom>
            <a:solidFill>
              <a:srgbClr val="E46C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93"/>
            <p:cNvSpPr/>
            <p:nvPr/>
          </p:nvSpPr>
          <p:spPr>
            <a:xfrm>
              <a:off x="1369" y="2857742"/>
              <a:ext cx="2090763" cy="1672610"/>
            </a:xfrm>
            <a:prstGeom prst="roundRect">
              <a:avLst>
                <a:gd name="adj" fmla="val 10000"/>
              </a:avLst>
            </a:prstGeom>
            <a:solidFill>
              <a:srgbClr val="E36C0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93"/>
            <p:cNvSpPr txBox="1"/>
            <p:nvPr/>
          </p:nvSpPr>
          <p:spPr>
            <a:xfrm>
              <a:off x="50358" y="2906731"/>
              <a:ext cx="1992785" cy="15746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Desert</a:t>
              </a:r>
              <a:endParaRPr/>
            </a:p>
          </p:txBody>
        </p:sp>
        <p:sp>
          <p:nvSpPr>
            <p:cNvPr id="996" name="Google Shape;996;p93"/>
            <p:cNvSpPr/>
            <p:nvPr/>
          </p:nvSpPr>
          <p:spPr>
            <a:xfrm rot="-6900000">
              <a:off x="2195133" y="2221689"/>
              <a:ext cx="1923315" cy="627229"/>
            </a:xfrm>
            <a:prstGeom prst="leftArrow">
              <a:avLst>
                <a:gd name="adj1" fmla="val 60000"/>
                <a:gd name="adj2" fmla="val 50000"/>
              </a:avLst>
            </a:prstGeom>
            <a:solidFill>
              <a:srgbClr val="4A452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93"/>
            <p:cNvSpPr/>
            <p:nvPr/>
          </p:nvSpPr>
          <p:spPr>
            <a:xfrm>
              <a:off x="1704995" y="827440"/>
              <a:ext cx="2090763" cy="1672610"/>
            </a:xfrm>
            <a:prstGeom prst="roundRect">
              <a:avLst>
                <a:gd name="adj" fmla="val 10000"/>
              </a:avLst>
            </a:prstGeom>
            <a:solidFill>
              <a:srgbClr val="494429"/>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93"/>
            <p:cNvSpPr txBox="1"/>
            <p:nvPr/>
          </p:nvSpPr>
          <p:spPr>
            <a:xfrm>
              <a:off x="1753984" y="876429"/>
              <a:ext cx="1992785" cy="15746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Forest</a:t>
              </a:r>
              <a:endParaRPr/>
            </a:p>
          </p:txBody>
        </p:sp>
        <p:sp>
          <p:nvSpPr>
            <p:cNvPr id="999" name="Google Shape;999;p93"/>
            <p:cNvSpPr/>
            <p:nvPr/>
          </p:nvSpPr>
          <p:spPr>
            <a:xfrm rot="-3900000">
              <a:off x="4032676" y="2221689"/>
              <a:ext cx="1923315" cy="627229"/>
            </a:xfrm>
            <a:prstGeom prst="leftArrow">
              <a:avLst>
                <a:gd name="adj1" fmla="val 60000"/>
                <a:gd name="adj2" fmla="val 50000"/>
              </a:avLst>
            </a:prstGeom>
            <a:solidFill>
              <a:srgbClr val="7793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93"/>
            <p:cNvSpPr/>
            <p:nvPr/>
          </p:nvSpPr>
          <p:spPr>
            <a:xfrm>
              <a:off x="4355366" y="827440"/>
              <a:ext cx="2090763" cy="1672610"/>
            </a:xfrm>
            <a:prstGeom prst="roundRect">
              <a:avLst>
                <a:gd name="adj" fmla="val 10000"/>
              </a:avLst>
            </a:prstGeom>
            <a:solidFill>
              <a:srgbClr val="76923C"/>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93"/>
            <p:cNvSpPr txBox="1"/>
            <p:nvPr/>
          </p:nvSpPr>
          <p:spPr>
            <a:xfrm>
              <a:off x="4404355" y="876429"/>
              <a:ext cx="1992785" cy="15746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Grassland</a:t>
              </a:r>
              <a:endParaRPr/>
            </a:p>
          </p:txBody>
        </p:sp>
        <p:sp>
          <p:nvSpPr>
            <p:cNvPr id="1002" name="Google Shape;1002;p93"/>
            <p:cNvSpPr/>
            <p:nvPr/>
          </p:nvSpPr>
          <p:spPr>
            <a:xfrm rot="-900000">
              <a:off x="5213826" y="3629328"/>
              <a:ext cx="1923315" cy="627229"/>
            </a:xfrm>
            <a:prstGeom prst="leftArrow">
              <a:avLst>
                <a:gd name="adj1" fmla="val 60000"/>
                <a:gd name="adj2" fmla="val 50000"/>
              </a:avLst>
            </a:prstGeom>
            <a:solidFill>
              <a:srgbClr val="49AC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93"/>
            <p:cNvSpPr/>
            <p:nvPr/>
          </p:nvSpPr>
          <p:spPr>
            <a:xfrm>
              <a:off x="6058992" y="2857742"/>
              <a:ext cx="2090763" cy="1672610"/>
            </a:xfrm>
            <a:prstGeom prst="roundRect">
              <a:avLst>
                <a:gd name="adj" fmla="val 10000"/>
              </a:avLst>
            </a:prstGeom>
            <a:solidFill>
              <a:srgbClr val="49ACC5"/>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93"/>
            <p:cNvSpPr txBox="1"/>
            <p:nvPr/>
          </p:nvSpPr>
          <p:spPr>
            <a:xfrm>
              <a:off x="6107981" y="2906731"/>
              <a:ext cx="1992785" cy="1574632"/>
            </a:xfrm>
            <a:prstGeom prst="rect">
              <a:avLst/>
            </a:prstGeom>
            <a:noFill/>
            <a:ln>
              <a:noFill/>
            </a:ln>
          </p:spPr>
          <p:txBody>
            <a:bodyPr spcFirstLastPara="1" wrap="square" lIns="68575" tIns="68575" rIns="68575" bIns="68575" anchor="ctr" anchorCtr="0">
              <a:noAutofit/>
            </a:bodyPr>
            <a:lstStyle/>
            <a:p>
              <a:pPr marL="0" marR="0" lvl="0" indent="0" algn="ctr" rtl="0">
                <a:lnSpc>
                  <a:spcPct val="90000"/>
                </a:lnSpc>
                <a:spcBef>
                  <a:spcPts val="0"/>
                </a:spcBef>
                <a:spcAft>
                  <a:spcPts val="0"/>
                </a:spcAft>
                <a:buClr>
                  <a:schemeClr val="lt1"/>
                </a:buClr>
                <a:buSzPts val="3600"/>
                <a:buFont typeface="Calibri"/>
                <a:buNone/>
              </a:pPr>
              <a:r>
                <a:rPr lang="en-US" sz="3600">
                  <a:solidFill>
                    <a:schemeClr val="lt1"/>
                  </a:solidFill>
                  <a:latin typeface="Calibri"/>
                  <a:ea typeface="Calibri"/>
                  <a:cs typeface="Calibri"/>
                  <a:sym typeface="Calibri"/>
                </a:rPr>
                <a:t>Tundra</a:t>
              </a:r>
              <a:endParaRPr/>
            </a:p>
          </p:txBody>
        </p:sp>
      </p:grpSp>
      <p:sp>
        <p:nvSpPr>
          <p:cNvPr id="1005" name="Google Shape;1005;p93"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1010"/>
        <p:cNvGrpSpPr/>
        <p:nvPr/>
      </p:nvGrpSpPr>
      <p:grpSpPr>
        <a:xfrm>
          <a:off x="0" y="0"/>
          <a:ext cx="0" cy="0"/>
          <a:chOff x="0" y="0"/>
          <a:chExt cx="0" cy="0"/>
        </a:xfrm>
      </p:grpSpPr>
      <p:sp>
        <p:nvSpPr>
          <p:cNvPr id="1011" name="Google Shape;1011;p94"/>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1012" name="Google Shape;1012;p94" descr="Laptop"/>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94"/>
          <p:cNvSpPr txBox="1"/>
          <p:nvPr/>
        </p:nvSpPr>
        <p:spPr>
          <a:xfrm>
            <a:off x="2308350" y="1761900"/>
            <a:ext cx="45273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u="sng">
                <a:solidFill>
                  <a:schemeClr val="hlink"/>
                </a:solidFill>
                <a:latin typeface="Calibri"/>
                <a:ea typeface="Calibri"/>
                <a:cs typeface="Calibri"/>
                <a:sym typeface="Calibri"/>
                <a:hlinkClick r:id="rId4"/>
              </a:rPr>
              <a:t>Biomes VR Experience</a:t>
            </a:r>
            <a:endParaRPr sz="2800">
              <a:latin typeface="Calibri"/>
              <a:ea typeface="Calibri"/>
              <a:cs typeface="Calibri"/>
              <a:sym typeface="Calibri"/>
            </a:endParaRPr>
          </a:p>
        </p:txBody>
      </p:sp>
      <p:pic>
        <p:nvPicPr>
          <p:cNvPr id="1014" name="Google Shape;1014;p94" descr="Cursor"/>
          <p:cNvPicPr preferRelativeResize="0"/>
          <p:nvPr/>
        </p:nvPicPr>
        <p:blipFill rotWithShape="1">
          <a:blip r:embed="rId5">
            <a:alphaModFix/>
          </a:blip>
          <a:srcRect/>
          <a:stretch/>
        </p:blipFill>
        <p:spPr>
          <a:xfrm rot="5400000">
            <a:off x="2375273" y="2101525"/>
            <a:ext cx="608775" cy="608775"/>
          </a:xfrm>
          <a:prstGeom prst="rect">
            <a:avLst/>
          </a:prstGeom>
          <a:noFill/>
          <a:ln>
            <a:noFill/>
          </a:ln>
        </p:spPr>
      </p:pic>
      <p:sp>
        <p:nvSpPr>
          <p:cNvPr id="1015" name="Google Shape;1015;p94"/>
          <p:cNvSpPr txBox="1"/>
          <p:nvPr/>
        </p:nvSpPr>
        <p:spPr>
          <a:xfrm>
            <a:off x="1265700" y="2710300"/>
            <a:ext cx="6612600" cy="10620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900">
                <a:latin typeface="Calibri"/>
                <a:ea typeface="Calibri"/>
                <a:cs typeface="Calibri"/>
                <a:sym typeface="Calibri"/>
              </a:rPr>
              <a:t>The website linked above allows students to explore each of the biomes and includes 360 degree videos that provide an immersive learning experience for each environment. </a:t>
            </a:r>
            <a:endParaRPr sz="1900">
              <a:latin typeface="Calibri"/>
              <a:ea typeface="Calibri"/>
              <a:cs typeface="Calibri"/>
              <a:sym typeface="Calibri"/>
            </a:endParaRPr>
          </a:p>
        </p:txBody>
      </p:sp>
      <p:pic>
        <p:nvPicPr>
          <p:cNvPr id="1016" name="Google Shape;1016;p94"/>
          <p:cNvPicPr preferRelativeResize="0"/>
          <p:nvPr/>
        </p:nvPicPr>
        <p:blipFill>
          <a:blip r:embed="rId6">
            <a:alphaModFix/>
          </a:blip>
          <a:stretch>
            <a:fillRect/>
          </a:stretch>
        </p:blipFill>
        <p:spPr>
          <a:xfrm>
            <a:off x="2433553" y="4051075"/>
            <a:ext cx="4276890" cy="2420374"/>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1021"/>
        <p:cNvGrpSpPr/>
        <p:nvPr/>
      </p:nvGrpSpPr>
      <p:grpSpPr>
        <a:xfrm>
          <a:off x="0" y="0"/>
          <a:ext cx="0" cy="0"/>
          <a:chOff x="0" y="0"/>
          <a:chExt cx="0" cy="0"/>
        </a:xfrm>
      </p:grpSpPr>
      <p:sp>
        <p:nvSpPr>
          <p:cNvPr id="1022" name="Google Shape;1022;p95"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95"/>
          <p:cNvSpPr txBox="1"/>
          <p:nvPr/>
        </p:nvSpPr>
        <p:spPr>
          <a:xfrm>
            <a:off x="467248" y="630115"/>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is the relationship between ecosystems and biomes?</a:t>
            </a:r>
            <a:endParaRPr/>
          </a:p>
        </p:txBody>
      </p:sp>
      <p:sp>
        <p:nvSpPr>
          <p:cNvPr id="1024" name="Google Shape;1024;p95"/>
          <p:cNvSpPr/>
          <p:nvPr/>
        </p:nvSpPr>
        <p:spPr>
          <a:xfrm>
            <a:off x="100485" y="1748413"/>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25" name="Google Shape;1025;p95"/>
          <p:cNvSpPr/>
          <p:nvPr/>
        </p:nvSpPr>
        <p:spPr>
          <a:xfrm>
            <a:off x="4614193" y="1748412"/>
            <a:ext cx="4319298" cy="4892665"/>
          </a:xfrm>
          <a:prstGeom prst="roundRect">
            <a:avLst>
              <a:gd name="adj" fmla="val 16667"/>
            </a:avLst>
          </a:prstGeom>
          <a:noFill/>
          <a:ln w="28575" cap="flat" cmpd="sng">
            <a:solidFill>
              <a:srgbClr val="4A7DB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026" name="Google Shape;1026;p95" descr="Ecosystems - BrainPOP"/>
          <p:cNvPicPr preferRelativeResize="0"/>
          <p:nvPr/>
        </p:nvPicPr>
        <p:blipFill rotWithShape="1">
          <a:blip r:embed="rId4">
            <a:alphaModFix/>
          </a:blip>
          <a:srcRect/>
          <a:stretch/>
        </p:blipFill>
        <p:spPr>
          <a:xfrm>
            <a:off x="230649" y="2733667"/>
            <a:ext cx="4063765" cy="3053052"/>
          </a:xfrm>
          <a:prstGeom prst="rect">
            <a:avLst/>
          </a:prstGeom>
          <a:noFill/>
          <a:ln>
            <a:noFill/>
          </a:ln>
        </p:spPr>
      </p:pic>
      <p:pic>
        <p:nvPicPr>
          <p:cNvPr id="1027" name="Google Shape;1027;p95" descr="iome - Wikipedia"/>
          <p:cNvPicPr preferRelativeResize="0"/>
          <p:nvPr/>
        </p:nvPicPr>
        <p:blipFill rotWithShape="1">
          <a:blip r:embed="rId5">
            <a:alphaModFix/>
          </a:blip>
          <a:srcRect/>
          <a:stretch/>
        </p:blipFill>
        <p:spPr>
          <a:xfrm>
            <a:off x="4711470" y="3268538"/>
            <a:ext cx="4124743" cy="1852412"/>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pic>
        <p:nvPicPr>
          <p:cNvPr id="1033" name="Google Shape;1033;p96"/>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645"/>
        <p:cNvGrpSpPr/>
        <p:nvPr/>
      </p:nvGrpSpPr>
      <p:grpSpPr>
        <a:xfrm>
          <a:off x="0" y="0"/>
          <a:ext cx="0" cy="0"/>
          <a:chOff x="0" y="0"/>
          <a:chExt cx="0" cy="0"/>
        </a:xfrm>
      </p:grpSpPr>
      <p:pic>
        <p:nvPicPr>
          <p:cNvPr id="646" name="Google Shape;646;p48" descr="IEP Translation – Communication from OSEP regarding the ..."/>
          <p:cNvPicPr preferRelativeResize="0"/>
          <p:nvPr/>
        </p:nvPicPr>
        <p:blipFill rotWithShape="1">
          <a:blip r:embed="rId3">
            <a:alphaModFix/>
          </a:blip>
          <a:srcRect/>
          <a:stretch/>
        </p:blipFill>
        <p:spPr>
          <a:xfrm>
            <a:off x="1782610" y="905274"/>
            <a:ext cx="5748348" cy="904494"/>
          </a:xfrm>
          <a:prstGeom prst="rect">
            <a:avLst/>
          </a:prstGeom>
          <a:noFill/>
          <a:ln>
            <a:noFill/>
          </a:ln>
        </p:spPr>
      </p:pic>
      <p:pic>
        <p:nvPicPr>
          <p:cNvPr id="647" name="Google Shape;647;p48" descr="United States Department of Education - Wikipedia"/>
          <p:cNvPicPr preferRelativeResize="0"/>
          <p:nvPr/>
        </p:nvPicPr>
        <p:blipFill rotWithShape="1">
          <a:blip r:embed="rId4">
            <a:alphaModFix/>
          </a:blip>
          <a:srcRect/>
          <a:stretch/>
        </p:blipFill>
        <p:spPr>
          <a:xfrm>
            <a:off x="3441843" y="1949759"/>
            <a:ext cx="2164459" cy="2067532"/>
          </a:xfrm>
          <a:prstGeom prst="rect">
            <a:avLst/>
          </a:prstGeom>
          <a:noFill/>
          <a:ln>
            <a:noFill/>
          </a:ln>
        </p:spPr>
      </p:pic>
      <p:pic>
        <p:nvPicPr>
          <p:cNvPr id="648" name="Google Shape;648;p48"/>
          <p:cNvPicPr preferRelativeResize="0"/>
          <p:nvPr/>
        </p:nvPicPr>
        <p:blipFill rotWithShape="1">
          <a:blip r:embed="rId5">
            <a:alphaModFix/>
          </a:blip>
          <a:srcRect/>
          <a:stretch/>
        </p:blipFill>
        <p:spPr>
          <a:xfrm>
            <a:off x="1017141" y="4236393"/>
            <a:ext cx="7555383" cy="1289764"/>
          </a:xfrm>
          <a:prstGeom prst="rect">
            <a:avLst/>
          </a:prstGeom>
          <a:noFill/>
          <a:ln>
            <a:noFill/>
          </a:ln>
        </p:spPr>
      </p:pic>
      <p:sp>
        <p:nvSpPr>
          <p:cNvPr id="649" name="Google Shape;649;p48"/>
          <p:cNvSpPr txBox="1"/>
          <p:nvPr/>
        </p:nvSpPr>
        <p:spPr>
          <a:xfrm>
            <a:off x="634671" y="180283"/>
            <a:ext cx="7874700" cy="58500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a:solidFill>
                  <a:srgbClr val="000000"/>
                </a:solidFill>
                <a:latin typeface="Calibri"/>
                <a:ea typeface="Calibri"/>
                <a:cs typeface="Calibri"/>
                <a:sym typeface="Calibri"/>
              </a:rPr>
              <a:t>This Video Was Created With Resources From:</a:t>
            </a:r>
            <a:endParaRPr/>
          </a:p>
        </p:txBody>
      </p:sp>
      <p:sp>
        <p:nvSpPr>
          <p:cNvPr id="650" name="Google Shape;650;p48"/>
          <p:cNvSpPr txBox="1"/>
          <p:nvPr/>
        </p:nvSpPr>
        <p:spPr>
          <a:xfrm>
            <a:off x="903450" y="5526150"/>
            <a:ext cx="7337100" cy="10773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Clr>
                <a:srgbClr val="000000"/>
              </a:buClr>
              <a:buFont typeface="Arial"/>
              <a:buNone/>
            </a:pPr>
            <a:r>
              <a:rPr lang="en-US" sz="1450" b="1">
                <a:solidFill>
                  <a:srgbClr val="000000"/>
                </a:solidFill>
                <a:latin typeface="Calibri"/>
                <a:ea typeface="Calibri"/>
                <a:cs typeface="Calibri"/>
                <a:sym typeface="Calibri"/>
              </a:rPr>
              <a:t>Questions or Comments</a:t>
            </a:r>
            <a:endParaRPr sz="1500">
              <a:solidFill>
                <a:srgbClr val="000000"/>
              </a:solidFill>
            </a:endParaRPr>
          </a:p>
          <a:p>
            <a:pPr marL="0" lvl="0" indent="0" algn="ctr" rtl="0">
              <a:spcBef>
                <a:spcPts val="0"/>
              </a:spcBef>
              <a:spcAft>
                <a:spcPts val="0"/>
              </a:spcAft>
              <a:buClr>
                <a:srgbClr val="000000"/>
              </a:buClr>
              <a:buFont typeface="Arial"/>
              <a:buNone/>
            </a:pPr>
            <a:endParaRPr sz="1450" b="1">
              <a:solidFill>
                <a:srgbClr val="000000"/>
              </a:solidFill>
              <a:latin typeface="Calibri"/>
              <a:ea typeface="Calibri"/>
              <a:cs typeface="Calibri"/>
              <a:sym typeface="Calibri"/>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 Michael Kennedy, Ph.D.          MKennedy@Virginia.edu </a:t>
            </a:r>
            <a:endParaRPr sz="1500">
              <a:solidFill>
                <a:srgbClr val="000000"/>
              </a:solidFill>
            </a:endParaRPr>
          </a:p>
          <a:p>
            <a:pPr marL="0" lvl="0" indent="0" algn="ctr" rtl="0">
              <a:spcBef>
                <a:spcPts val="0"/>
              </a:spcBef>
              <a:spcAft>
                <a:spcPts val="0"/>
              </a:spcAft>
              <a:buClr>
                <a:srgbClr val="000000"/>
              </a:buClr>
              <a:buFont typeface="Arial"/>
              <a:buNone/>
            </a:pPr>
            <a:r>
              <a:rPr lang="en-US" sz="1450">
                <a:solidFill>
                  <a:srgbClr val="000000"/>
                </a:solidFill>
                <a:latin typeface="Calibri"/>
                <a:ea typeface="Calibri"/>
                <a:cs typeface="Calibri"/>
                <a:sym typeface="Calibri"/>
              </a:rPr>
              <a:t>Rachel L Kunemund, Ph.D.	             rk8vm@virginia.edu</a:t>
            </a:r>
            <a:endParaRPr sz="1500">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3896</Words>
  <Application>Microsoft Office PowerPoint</Application>
  <PresentationFormat>On-screen Show (4:3)</PresentationFormat>
  <Paragraphs>437</Paragraphs>
  <Slides>99</Slides>
  <Notes>99</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99</vt:i4>
      </vt:variant>
    </vt:vector>
  </HeadingPairs>
  <TitlesOfParts>
    <vt:vector size="10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Ecosystem: community of living and non-living things interacting with each other in an environment</vt:lpstr>
      <vt:lpstr>PowerPoint Presentation</vt:lpstr>
      <vt:lpstr>PowerPoint Presentation</vt:lpstr>
      <vt:lpstr>PowerPoint Presentation</vt:lpstr>
      <vt:lpstr>Living Things = Biotic Factors</vt:lpstr>
      <vt:lpstr>Non-Living Things = Abiotic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Ecosystem: community of living and non-living things interacting with each other in an environment</vt:lpstr>
      <vt:lpstr>Living Things = Biotic Factors</vt:lpstr>
      <vt:lpstr>Non-Living Things = Abiotic Factors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Biomes: large region of Earth that has a certain climate and living things that have adapted to live in that environment.</vt:lpstr>
      <vt:lpstr>PowerPoint Presentation</vt:lpstr>
      <vt:lpstr>PowerPoint Presentation</vt:lpstr>
      <vt:lpstr>PowerPoint Presentation</vt:lpstr>
      <vt:lpstr>Biomes: large region of Earth that has a certain climate and living things that have adapted to live in that environment.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Biomes: large regions characterized by certain conditions, including a range of climate and ecological communities adapted to those conditions</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Kunemund, Rachel (rk8vm)</cp:lastModifiedBy>
  <cp:revision>1</cp:revision>
  <dcterms:created xsi:type="dcterms:W3CDTF">2020-08-31T14:33:56Z</dcterms:created>
  <dcterms:modified xsi:type="dcterms:W3CDTF">2021-08-03T19:47:50Z</dcterms:modified>
</cp:coreProperties>
</file>