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76" r:id="rId8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4" roundtripDataSignature="AMtx7miLWcN6N6SJ1coRcS0nhd8MReV/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f9c2530df_0_2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df9c2530df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df9c2530df_0_2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f9c2530df_0_2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df9c2530df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Electric current is the movement of electrically charged particles. </a:t>
            </a:r>
            <a:endParaRPr/>
          </a:p>
        </p:txBody>
      </p:sp>
      <p:sp>
        <p:nvSpPr>
          <p:cNvPr id="181" name="Google Shape;181;gdf9c2530df_0_2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f9c2530df_0_2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df9c2530df_0_2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magnet attracts metal objects. It has two poles on opposite ends – one positive, one negative. </a:t>
            </a:r>
            <a:endParaRPr/>
          </a:p>
        </p:txBody>
      </p:sp>
      <p:sp>
        <p:nvSpPr>
          <p:cNvPr id="189" name="Google Shape;189;gdf9c2530df_0_2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f9c2530df_0_1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gdf9c2530df_0_11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Wavelength is the distance between two like points on a wave. </a:t>
            </a:r>
            <a:endParaRPr/>
          </a:p>
          <a:p>
            <a:pPr marL="0" lvl="0" indent="0" algn="l" rtl="0">
              <a:spcBef>
                <a:spcPts val="0"/>
              </a:spcBef>
              <a:spcAft>
                <a:spcPts val="0"/>
              </a:spcAft>
              <a:buNone/>
            </a:pPr>
            <a:endParaRPr/>
          </a:p>
        </p:txBody>
      </p:sp>
      <p:sp>
        <p:nvSpPr>
          <p:cNvPr id="197" name="Google Shape;197;gdf9c2530df_0_11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f9c2530df_0_1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df9c2530df_0_1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Frequency is the number of wavelengths that pass a set point per second.</a:t>
            </a:r>
            <a:endParaRPr/>
          </a:p>
          <a:p>
            <a:pPr marL="0" lvl="0" indent="0" algn="l" rtl="0">
              <a:spcBef>
                <a:spcPts val="0"/>
              </a:spcBef>
              <a:spcAft>
                <a:spcPts val="0"/>
              </a:spcAft>
              <a:buNone/>
            </a:pPr>
            <a:endParaRPr/>
          </a:p>
        </p:txBody>
      </p:sp>
      <p:sp>
        <p:nvSpPr>
          <p:cNvPr id="205" name="Google Shape;205;gdf9c2530df_0_12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f9c2530df_0_2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df9c2530df_0_2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Monitoring understanding during review is an important step before moving on to new material.</a:t>
            </a:r>
            <a:endParaRPr/>
          </a:p>
        </p:txBody>
      </p:sp>
      <p:sp>
        <p:nvSpPr>
          <p:cNvPr id="213" name="Google Shape;213;gdf9c2530df_0_2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f9c2530df_0_15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df9c2530df_0_15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is the ability to do _________.</a:t>
            </a:r>
            <a:endParaRPr/>
          </a:p>
        </p:txBody>
      </p:sp>
      <p:sp>
        <p:nvSpPr>
          <p:cNvPr id="219" name="Google Shape;219;gdf9c2530df_0_15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fc11b9ed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dfc11b9ed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Energy is the ability to do </a:t>
            </a:r>
            <a:r>
              <a:rPr lang="en-US" u="sng">
                <a:solidFill>
                  <a:srgbClr val="FF0000"/>
                </a:solidFill>
              </a:rPr>
              <a:t>work</a:t>
            </a:r>
            <a:r>
              <a:rPr lang="en-US"/>
              <a:t>.</a:t>
            </a:r>
            <a:endParaRPr/>
          </a:p>
        </p:txBody>
      </p:sp>
      <p:sp>
        <p:nvSpPr>
          <p:cNvPr id="227" name="Google Shape;227;gdfc11b9ed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df9c2530df_0_3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df9c2530df_0_3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waves?</a:t>
            </a:r>
            <a:endParaRPr/>
          </a:p>
          <a:p>
            <a:pPr marL="0" lvl="0" indent="0" algn="l" rtl="0">
              <a:spcBef>
                <a:spcPts val="0"/>
              </a:spcBef>
              <a:spcAft>
                <a:spcPts val="0"/>
              </a:spcAft>
              <a:buNone/>
            </a:pPr>
            <a:endParaRPr/>
          </a:p>
          <a:p>
            <a:pPr marL="0" lvl="0" indent="0" algn="l" rtl="0">
              <a:spcBef>
                <a:spcPts val="0"/>
              </a:spcBef>
              <a:spcAft>
                <a:spcPts val="0"/>
              </a:spcAft>
              <a:buNone/>
            </a:pPr>
            <a:r>
              <a:rPr lang="en-US"/>
              <a:t>[Waves are disturbances that travel through a medium, transporting energy from one location to another without transporting matter.]</a:t>
            </a:r>
            <a:endParaRPr/>
          </a:p>
        </p:txBody>
      </p:sp>
      <p:sp>
        <p:nvSpPr>
          <p:cNvPr id="235" name="Google Shape;235;gdf9c2530df_0_3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df9c2530df_0_10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df9c2530df_0_10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a medium?</a:t>
            </a:r>
            <a:endParaRPr/>
          </a:p>
          <a:p>
            <a:pPr marL="0" lvl="0" indent="0" algn="l" rtl="0">
              <a:spcBef>
                <a:spcPts val="0"/>
              </a:spcBef>
              <a:spcAft>
                <a:spcPts val="0"/>
              </a:spcAft>
              <a:buNone/>
            </a:pPr>
            <a:endParaRPr/>
          </a:p>
          <a:p>
            <a:pPr marL="0" lvl="0" indent="0" algn="l" rtl="0">
              <a:spcBef>
                <a:spcPts val="0"/>
              </a:spcBef>
              <a:spcAft>
                <a:spcPts val="0"/>
              </a:spcAft>
              <a:buNone/>
            </a:pPr>
            <a:r>
              <a:rPr lang="en-US"/>
              <a:t>[A medium is any material that waves can travel through.]</a:t>
            </a:r>
            <a:endParaRPr/>
          </a:p>
        </p:txBody>
      </p:sp>
      <p:sp>
        <p:nvSpPr>
          <p:cNvPr id="243" name="Google Shape;243;gdf9c2530df_0_10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df9c2530df_0_10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df9c2530df_0_10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Vibration is the ______________ that occurs in solids, liquids, or gases.</a:t>
            </a:r>
            <a:endParaRPr/>
          </a:p>
        </p:txBody>
      </p:sp>
      <p:sp>
        <p:nvSpPr>
          <p:cNvPr id="251" name="Google Shape;251;gdf9c2530df_0_10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f9c2530df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gdf9c2530df_0_2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Today, we will learn about the electromagnetic spectrum.</a:t>
            </a:r>
            <a:endParaRPr/>
          </a:p>
        </p:txBody>
      </p:sp>
      <p:sp>
        <p:nvSpPr>
          <p:cNvPr id="117" name="Google Shape;117;gdf9c2530df_0_2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fc11b9ed0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dfc11b9ed0_0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Vibration is the </a:t>
            </a:r>
            <a:r>
              <a:rPr lang="en-US" u="sng">
                <a:solidFill>
                  <a:srgbClr val="FF0000"/>
                </a:solidFill>
              </a:rPr>
              <a:t>movement of particles</a:t>
            </a:r>
            <a:r>
              <a:rPr lang="en-US"/>
              <a:t> that occurs in solids, liquids, or gases.</a:t>
            </a:r>
            <a:endParaRPr/>
          </a:p>
        </p:txBody>
      </p:sp>
      <p:sp>
        <p:nvSpPr>
          <p:cNvPr id="259" name="Google Shape;259;gdfc11b9ed0_0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df9c2530df_0_3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df9c2530df_0_3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Electric current is the __________ of electrically charged particles. </a:t>
            </a:r>
            <a:endParaRPr sz="1200"/>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67" name="Google Shape;267;gdf9c2530df_0_3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df9c2530df_0_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gdf9c2530df_0_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Electric current is the </a:t>
            </a:r>
            <a:r>
              <a:rPr lang="en-US" u="sng">
                <a:solidFill>
                  <a:srgbClr val="FF0000"/>
                </a:solidFill>
              </a:rPr>
              <a:t>movement</a:t>
            </a:r>
            <a:r>
              <a:rPr lang="en-US" sz="1200"/>
              <a:t> of electrically charged particles. </a:t>
            </a:r>
            <a:endParaRPr sz="1200"/>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75" name="Google Shape;275;gdf9c2530df_0_3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df9c2530df_0_3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gdf9c2530df_0_3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 magnet?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A magnet attracts metal objects. It has two poles on opposite ends – one positive, one negative.]</a:t>
            </a:r>
            <a:endParaRPr sz="1200"/>
          </a:p>
          <a:p>
            <a:pPr marL="0" lvl="0" indent="0" algn="l" rtl="0">
              <a:spcBef>
                <a:spcPts val="0"/>
              </a:spcBef>
              <a:spcAft>
                <a:spcPts val="0"/>
              </a:spcAft>
              <a:buNone/>
            </a:pPr>
            <a:endParaRPr/>
          </a:p>
        </p:txBody>
      </p:sp>
      <p:sp>
        <p:nvSpPr>
          <p:cNvPr id="283" name="Google Shape;283;gdf9c2530df_0_3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df9c2530df_0_1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df9c2530df_0_11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wavelength?</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[Wavelength is the distance between two like points on a wave.]</a:t>
            </a:r>
            <a:endParaRPr/>
          </a:p>
          <a:p>
            <a:pPr marL="0" lvl="0" indent="0" algn="l" rtl="0">
              <a:spcBef>
                <a:spcPts val="0"/>
              </a:spcBef>
              <a:spcAft>
                <a:spcPts val="0"/>
              </a:spcAft>
              <a:buNone/>
            </a:pPr>
            <a:endParaRPr/>
          </a:p>
        </p:txBody>
      </p:sp>
      <p:sp>
        <p:nvSpPr>
          <p:cNvPr id="291" name="Google Shape;291;gdf9c2530df_0_11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f9c2530df_0_13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df9c2530df_0_13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What is frequency?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[Frequency is the number of wavelengths that pass a set point per second.]</a:t>
            </a:r>
            <a:endParaRPr/>
          </a:p>
          <a:p>
            <a:pPr marL="0" lvl="0" indent="0" algn="l" rtl="0">
              <a:spcBef>
                <a:spcPts val="0"/>
              </a:spcBef>
              <a:spcAft>
                <a:spcPts val="0"/>
              </a:spcAft>
              <a:buNone/>
            </a:pPr>
            <a:endParaRPr/>
          </a:p>
        </p:txBody>
      </p:sp>
      <p:sp>
        <p:nvSpPr>
          <p:cNvPr id="299" name="Google Shape;299;gdf9c2530df_0_13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f9c2530df_0_3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df9c2530df_0_3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electromagnetic spectrum.</a:t>
            </a:r>
            <a:endParaRPr/>
          </a:p>
        </p:txBody>
      </p:sp>
      <p:sp>
        <p:nvSpPr>
          <p:cNvPr id="307" name="Google Shape;307;gdf9c2530df_0_3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df9c2530df_0_3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df9c2530df_0_3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electromagnetic spectrum is the range of all types of electromagnetic waves.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Longer more formal definitions are tricky, use clear language when providing the new definition.</a:t>
            </a:r>
            <a:endParaRPr/>
          </a:p>
        </p:txBody>
      </p:sp>
      <p:sp>
        <p:nvSpPr>
          <p:cNvPr id="315" name="Google Shape;315;gdf9c2530df_0_3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df9c2530df_0_3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gdf9c2530df_0_3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24" name="Google Shape;324;gdf9c2530df_0_3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f9c2530df_0_3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df9c2530df_0_3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electromagnetic spectrum?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The electromagnetic spectrum is the range of all types of electromagnetic waves. These are created as result of vibrations between an electric field and a magnetic field.]</a:t>
            </a:r>
            <a:endParaRPr b="0"/>
          </a:p>
        </p:txBody>
      </p:sp>
      <p:sp>
        <p:nvSpPr>
          <p:cNvPr id="330" name="Google Shape;330;gdf9c2530df_0_3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df9c2530df_0_2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df9c2530df_0_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Our “big question” is: </a:t>
            </a:r>
            <a:r>
              <a:rPr lang="en-US" b="1"/>
              <a:t>What is the electromagnetic spectrum? How do we experience it in everyday life?</a:t>
            </a:r>
            <a:endParaRPr b="0"/>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126" name="Google Shape;126;gdf9c2530df_0_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f9c2530df_0_3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df9c2530df_0_3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338" name="Google Shape;338;gdf9c2530df_0_3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df9c2530df_0_3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gdf9c2530df_0_3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Electromagnetic waves are waves that are created as a result of vibrations between an electric field and a magnetic field. </a:t>
            </a:r>
            <a:endParaRPr/>
          </a:p>
        </p:txBody>
      </p:sp>
      <p:sp>
        <p:nvSpPr>
          <p:cNvPr id="345" name="Google Shape;345;gdf9c2530df_0_3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f9c2530df_0_3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df9c2530df_0_3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Electromagnetic waves do not need a medium to be seen. </a:t>
            </a:r>
            <a:endParaRPr/>
          </a:p>
        </p:txBody>
      </p:sp>
      <p:sp>
        <p:nvSpPr>
          <p:cNvPr id="353" name="Google Shape;353;gdf9c2530df_0_3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df9c2530df_0_3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df9c2530df_0_3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360" name="Google Shape;360;gdf9c2530df_0_3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f9c2530df_0_3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df9c2530df_0_3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relationship between a magnetic field and an electric field?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[Electromagnetic waves are waves that are created as a result of vibrations between an electric field and a magnetic field.]</a:t>
            </a:r>
            <a:endParaRPr/>
          </a:p>
        </p:txBody>
      </p:sp>
      <p:sp>
        <p:nvSpPr>
          <p:cNvPr id="366" name="Google Shape;366;gdf9c2530df_0_3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df9c2530df_0_3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gdf9c2530df_0_3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True/False: </a:t>
            </a:r>
            <a:r>
              <a:rPr lang="en-US" sz="1200"/>
              <a:t>Electromagnetic waves do not need a medium to be seen. </a:t>
            </a:r>
            <a:endParaRPr sz="1200"/>
          </a:p>
          <a:p>
            <a:pPr marL="0" marR="0" lvl="0" indent="0" algn="l" rtl="0">
              <a:lnSpc>
                <a:spcPct val="100000"/>
              </a:lnSpc>
              <a:spcBef>
                <a:spcPts val="0"/>
              </a:spcBef>
              <a:spcAft>
                <a:spcPts val="0"/>
              </a:spcAft>
              <a:buClr>
                <a:schemeClr val="dk1"/>
              </a:buClr>
              <a:buSzPts val="1200"/>
              <a:buFont typeface="Calibri"/>
              <a:buNone/>
            </a:pPr>
            <a:endParaRPr/>
          </a:p>
        </p:txBody>
      </p:sp>
      <p:sp>
        <p:nvSpPr>
          <p:cNvPr id="374" name="Google Shape;374;gdf9c2530df_0_3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df9c2530df_0_4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df9c2530df_0_4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solidFill>
                  <a:srgbClr val="FF0000"/>
                </a:solidFill>
              </a:rPr>
              <a:t>True</a:t>
            </a:r>
            <a:r>
              <a:rPr lang="en-US"/>
              <a:t>/False: </a:t>
            </a:r>
            <a:r>
              <a:rPr lang="en-US" sz="1200"/>
              <a:t>Electromagnetic waves do not need a medium to be seen.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[True]</a:t>
            </a:r>
            <a:endParaRPr/>
          </a:p>
        </p:txBody>
      </p:sp>
      <p:sp>
        <p:nvSpPr>
          <p:cNvPr id="382" name="Google Shape;382;gdf9c2530df_0_4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df9c2530df_0_4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df9c2530df_0_4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talk about some examples of </a:t>
            </a:r>
            <a:r>
              <a:rPr lang="en-US" b="1"/>
              <a:t>waves on the electromagnetic spectrum</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When introducing examples, use clear and easy to understand language!</a:t>
            </a:r>
            <a:endParaRPr/>
          </a:p>
        </p:txBody>
      </p:sp>
      <p:sp>
        <p:nvSpPr>
          <p:cNvPr id="390" name="Google Shape;390;gdf9c2530df_0_4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df9c2530df_0_4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df9c2530df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are going to begin with radio waves. </a:t>
            </a:r>
            <a:endParaRPr/>
          </a:p>
        </p:txBody>
      </p:sp>
      <p:sp>
        <p:nvSpPr>
          <p:cNvPr id="397" name="Google Shape;397;gdf9c2530df_0_4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df9c2530df_0_4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df9c2530df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Radio waves have the lowest frequency, lowest energy, and largest wavelengths.</a:t>
            </a:r>
            <a:endParaRPr/>
          </a:p>
        </p:txBody>
      </p:sp>
      <p:sp>
        <p:nvSpPr>
          <p:cNvPr id="407" name="Google Shape;407;gdf9c2530df_0_4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df9c2530df_0_6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df9c2530df_0_6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Faraday cage blocks the electromagnetic waves from reaching the radio antenna.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Ask questions throughout the demonstration and encourage students to make predictions. This will set the, up to better understand today’s content.</a:t>
            </a:r>
            <a:endParaRPr/>
          </a:p>
        </p:txBody>
      </p:sp>
      <p:sp>
        <p:nvSpPr>
          <p:cNvPr id="134" name="Google Shape;134;gdf9c2530df_0_6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df9c2530df_0_4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df9c2530df_0_4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They are great for communication because they are not harmful since they have such a low frequency. There are radio waves passing through you right now.</a:t>
            </a:r>
            <a:endParaRPr/>
          </a:p>
        </p:txBody>
      </p:sp>
      <p:sp>
        <p:nvSpPr>
          <p:cNvPr id="416" name="Google Shape;416;gdf9c2530df_0_4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df9c2530df_0_4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gdf9c2530df_0_4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we are going to look at microwaves. </a:t>
            </a:r>
            <a:endParaRPr/>
          </a:p>
        </p:txBody>
      </p:sp>
      <p:sp>
        <p:nvSpPr>
          <p:cNvPr id="425" name="Google Shape;425;gdf9c2530df_0_4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df9c2530df_0_4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df9c2530df_0_4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Microwaves, like radio waves, also have low frequencies, low energy, and low wavelengths. Microwaves can typically be distinguished from radio waves by technologies used to access them. </a:t>
            </a:r>
            <a:endParaRPr/>
          </a:p>
        </p:txBody>
      </p:sp>
      <p:sp>
        <p:nvSpPr>
          <p:cNvPr id="435" name="Google Shape;435;gdf9c2530df_0_4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df9c2530df_0_4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df9c2530df_0_4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Microwaves are good for cell phone communication, although most people easily recognize microwaves used to heat up our food. They are anywhere between 1 mm and 30 cm in length. </a:t>
            </a:r>
            <a:endParaRPr/>
          </a:p>
        </p:txBody>
      </p:sp>
      <p:sp>
        <p:nvSpPr>
          <p:cNvPr id="444" name="Google Shape;444;gdf9c2530df_0_4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df9c2530df_0_4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df9c2530df_0_4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are going to look at infrared radiation. </a:t>
            </a:r>
            <a:endParaRPr/>
          </a:p>
        </p:txBody>
      </p:sp>
      <p:sp>
        <p:nvSpPr>
          <p:cNvPr id="453" name="Google Shape;453;gdf9c2530df_0_4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df9c2530df_0_4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df9c2530df_0_4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Infrared radiation has slightly longer waves than visible light but shorter than microwaves. This means that the frequencies and energy of infrared radiation are little higher than microwaves.</a:t>
            </a:r>
            <a:endParaRPr/>
          </a:p>
        </p:txBody>
      </p:sp>
      <p:sp>
        <p:nvSpPr>
          <p:cNvPr id="463" name="Google Shape;463;gdf9c2530df_0_4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df9c2530df_0_4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df9c2530df_0_4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Infrared radiation is a type of energy that we cannot see but we can feel as heat.</a:t>
            </a:r>
            <a:endParaRPr/>
          </a:p>
        </p:txBody>
      </p:sp>
      <p:sp>
        <p:nvSpPr>
          <p:cNvPr id="472" name="Google Shape;472;gdf9c2530df_0_4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df9c2530df_0_4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df9c2530df_0_4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are going to look at visible light. </a:t>
            </a:r>
            <a:endParaRPr/>
          </a:p>
        </p:txBody>
      </p:sp>
      <p:sp>
        <p:nvSpPr>
          <p:cNvPr id="481" name="Google Shape;481;gdf9c2530df_0_4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df9c2530df_0_4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df9c2530df_0_4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Visible light waves are wavelengths that are visible to the human eye. They are the only wavelengths on the electromagnetic spectrum that are visible. The wavelengths are shorter, and have higher frequencies and energy than infrared radiation. </a:t>
            </a:r>
            <a:endParaRPr/>
          </a:p>
          <a:p>
            <a:pPr marL="0" lvl="0" indent="0" algn="l" rtl="0">
              <a:spcBef>
                <a:spcPts val="0"/>
              </a:spcBef>
              <a:spcAft>
                <a:spcPts val="0"/>
              </a:spcAft>
              <a:buNone/>
            </a:pPr>
            <a:endParaRPr/>
          </a:p>
        </p:txBody>
      </p:sp>
      <p:sp>
        <p:nvSpPr>
          <p:cNvPr id="491" name="Google Shape;491;gdf9c2530df_0_4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df9c2530df_0_5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df9c2530df_0_5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Each color we see is represented by a different wavelength. Red has the longest wavelength and violet has the shortest wavelength. We can only see a very small portion of the electromagnetic spectrum. </a:t>
            </a:r>
            <a:endParaRPr/>
          </a:p>
          <a:p>
            <a:pPr marL="0" lvl="0" indent="0" algn="l" rtl="0">
              <a:spcBef>
                <a:spcPts val="0"/>
              </a:spcBef>
              <a:spcAft>
                <a:spcPts val="0"/>
              </a:spcAft>
              <a:buNone/>
            </a:pPr>
            <a:endParaRPr/>
          </a:p>
        </p:txBody>
      </p:sp>
      <p:sp>
        <p:nvSpPr>
          <p:cNvPr id="500" name="Google Shape;500;gdf9c2530df_0_5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f9c2530df_0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gdf9c2530df_0_2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take time and review key relevant information for this new term.</a:t>
            </a:r>
            <a:endParaRPr/>
          </a:p>
          <a:p>
            <a:pPr marL="0" lvl="0" indent="0" algn="l" rtl="0">
              <a:spcBef>
                <a:spcPts val="0"/>
              </a:spcBef>
              <a:spcAft>
                <a:spcPts val="0"/>
              </a:spcAft>
              <a:buNone/>
            </a:pPr>
            <a:endParaRPr/>
          </a:p>
        </p:txBody>
      </p:sp>
      <p:sp>
        <p:nvSpPr>
          <p:cNvPr id="143" name="Google Shape;143;gdf9c2530df_0_2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df9c2530df_0_5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df9c2530df_0_5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are going to look at ultraviolet (UV) waves. </a:t>
            </a:r>
            <a:endParaRPr/>
          </a:p>
        </p:txBody>
      </p:sp>
      <p:sp>
        <p:nvSpPr>
          <p:cNvPr id="509" name="Google Shape;509;gdf9c2530df_0_5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df9c2530df_0_5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df9c2530df_0_5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Ultraviolet (UV) waves are shorter than visible light but have higher frequencies and energy. The sun emits ultraviolet waves to the earth. </a:t>
            </a:r>
            <a:endParaRPr/>
          </a:p>
          <a:p>
            <a:pPr marL="0" lvl="0" indent="0" algn="l" rtl="0">
              <a:spcBef>
                <a:spcPts val="0"/>
              </a:spcBef>
              <a:spcAft>
                <a:spcPts val="0"/>
              </a:spcAft>
              <a:buNone/>
            </a:pPr>
            <a:endParaRPr/>
          </a:p>
        </p:txBody>
      </p:sp>
      <p:sp>
        <p:nvSpPr>
          <p:cNvPr id="519" name="Google Shape;519;gdf9c2530df_0_5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df9c2530df_0_5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df9c2530df_0_5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Earth’s atmosphere prevents most ultraviolet (UV) waves from entering. However, they can cause sunburns and cancer for the few that pass through. This is why we wear sunscreen!</a:t>
            </a:r>
            <a:endParaRPr/>
          </a:p>
          <a:p>
            <a:pPr marL="0" lvl="0" indent="0" algn="l" rtl="0">
              <a:spcBef>
                <a:spcPts val="0"/>
              </a:spcBef>
              <a:spcAft>
                <a:spcPts val="0"/>
              </a:spcAft>
              <a:buNone/>
            </a:pPr>
            <a:endParaRPr/>
          </a:p>
        </p:txBody>
      </p:sp>
      <p:sp>
        <p:nvSpPr>
          <p:cNvPr id="528" name="Google Shape;528;gdf9c2530df_0_5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df9c2530df_0_5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df9c2530df_0_5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we are going to look at x-rays. </a:t>
            </a:r>
            <a:endParaRPr/>
          </a:p>
        </p:txBody>
      </p:sp>
      <p:sp>
        <p:nvSpPr>
          <p:cNvPr id="537" name="Google Shape;537;gdf9c2530df_0_5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df9c2530df_0_5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df9c2530df_0_5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X-rays have the second shortest wavelength and the second highest frequency and energy. </a:t>
            </a:r>
            <a:endParaRPr/>
          </a:p>
          <a:p>
            <a:pPr marL="0" lvl="0" indent="0" algn="l" rtl="0">
              <a:spcBef>
                <a:spcPts val="0"/>
              </a:spcBef>
              <a:spcAft>
                <a:spcPts val="0"/>
              </a:spcAft>
              <a:buNone/>
            </a:pPr>
            <a:endParaRPr/>
          </a:p>
        </p:txBody>
      </p:sp>
      <p:sp>
        <p:nvSpPr>
          <p:cNvPr id="547" name="Google Shape;547;gdf9c2530df_0_5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df9c2530df_0_5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5" name="Google Shape;555;gdf9c2530df_0_5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X-rays are how doctors are able to get images of broken bones. They can pass through tissues and muscles, but get stopped by calcium in bones. </a:t>
            </a:r>
            <a:endParaRPr/>
          </a:p>
          <a:p>
            <a:pPr marL="0" lvl="0" indent="0" algn="l" rtl="0">
              <a:spcBef>
                <a:spcPts val="0"/>
              </a:spcBef>
              <a:spcAft>
                <a:spcPts val="0"/>
              </a:spcAft>
              <a:buNone/>
            </a:pPr>
            <a:endParaRPr/>
          </a:p>
        </p:txBody>
      </p:sp>
      <p:sp>
        <p:nvSpPr>
          <p:cNvPr id="556" name="Google Shape;556;gdf9c2530df_0_5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df9c2530df_0_5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df9c2530df_0_5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Lastly, we are going to look at gamma rays. </a:t>
            </a:r>
            <a:endParaRPr/>
          </a:p>
        </p:txBody>
      </p:sp>
      <p:sp>
        <p:nvSpPr>
          <p:cNvPr id="565" name="Google Shape;565;gdf9c2530df_0_5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df9c2530df_0_5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df9c2530df_0_5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Gamma rays have the shortest wavelength, and the highest frequencies and energy on the electromagnetic spectrum. </a:t>
            </a:r>
            <a:endParaRPr/>
          </a:p>
          <a:p>
            <a:pPr marL="0" lvl="0" indent="0" algn="l" rtl="0">
              <a:spcBef>
                <a:spcPts val="0"/>
              </a:spcBef>
              <a:spcAft>
                <a:spcPts val="0"/>
              </a:spcAft>
              <a:buNone/>
            </a:pPr>
            <a:endParaRPr/>
          </a:p>
        </p:txBody>
      </p:sp>
      <p:sp>
        <p:nvSpPr>
          <p:cNvPr id="575" name="Google Shape;575;gdf9c2530df_0_5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df9c2530df_0_5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df9c2530df_0_5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Gamma rays are made from the radioactive decay of atomic nuclei. This is when the nucleus of an atom breaks. Gamma rays can be made in exploding stars or nuclear bombs. They are extremely toxic and deadly. </a:t>
            </a:r>
            <a:endParaRPr/>
          </a:p>
          <a:p>
            <a:pPr marL="0" lvl="0" indent="0" algn="l" rtl="0">
              <a:spcBef>
                <a:spcPts val="0"/>
              </a:spcBef>
              <a:spcAft>
                <a:spcPts val="0"/>
              </a:spcAft>
              <a:buNone/>
            </a:pPr>
            <a:endParaRPr/>
          </a:p>
        </p:txBody>
      </p:sp>
      <p:sp>
        <p:nvSpPr>
          <p:cNvPr id="584" name="Google Shape;584;gdf9c2530df_0_5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df9c2530df_0_5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df9c2530df_0_5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a:p>
        </p:txBody>
      </p:sp>
      <p:sp>
        <p:nvSpPr>
          <p:cNvPr id="593" name="Google Shape;593;gdf9c2530df_0_5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f9c2530df_0_14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df9c2530df_0_14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a:t>
            </a:r>
            <a:r>
              <a:rPr lang="en-US" sz="1200"/>
              <a:t>nergy is the ability to do work. An example can include a man has energy that helps him do his work. </a:t>
            </a:r>
            <a:endParaRPr/>
          </a:p>
        </p:txBody>
      </p:sp>
      <p:sp>
        <p:nvSpPr>
          <p:cNvPr id="149" name="Google Shape;149;gdf9c2530df_0_14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df9c2530df_0_5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df9c2530df_0_5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some characteristics of electromagnetic waves? </a:t>
            </a:r>
            <a:endParaRPr sz="1200"/>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[Frequency, intensity, amplitude, wavelength, etc.]</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Feedback: Open ended questions can highlight students’ strength in understanding for these concepts as well as uncover misconceptions.</a:t>
            </a:r>
            <a:endParaRPr/>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599" name="Google Shape;599;gdf9c2530df_0_5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df9c2530df_0_6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gdf9c2530df_0_6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are examples of electromagnetic waves? </a:t>
            </a:r>
            <a:endParaRPr sz="1200"/>
          </a:p>
          <a:p>
            <a:pPr marL="0" lvl="0" indent="0" algn="l" rtl="0">
              <a:spcBef>
                <a:spcPts val="0"/>
              </a:spcBef>
              <a:spcAft>
                <a:spcPts val="0"/>
              </a:spcAft>
              <a:buNone/>
            </a:pPr>
            <a:endParaRPr/>
          </a:p>
          <a:p>
            <a:pPr marL="0" lvl="0" indent="0" algn="l" rtl="0">
              <a:spcBef>
                <a:spcPts val="0"/>
              </a:spcBef>
              <a:spcAft>
                <a:spcPts val="0"/>
              </a:spcAft>
              <a:buNone/>
            </a:pPr>
            <a:r>
              <a:rPr lang="en-US"/>
              <a:t>[X-rays, visible light, microwaves, gamma rays, etc.]</a:t>
            </a:r>
            <a:endParaRPr b="0"/>
          </a:p>
        </p:txBody>
      </p:sp>
      <p:sp>
        <p:nvSpPr>
          <p:cNvPr id="607" name="Google Shape;607;gdf9c2530df_0_6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df9c2530df_0_6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gdf9c2530df_0_6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Next, let’s talk about some non-examples of </a:t>
            </a:r>
            <a:r>
              <a:rPr lang="en-US" b="1"/>
              <a:t>electromagnetic waves</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Non-examples often need some explanation to make it clear to students the difference.</a:t>
            </a:r>
            <a:endParaRPr/>
          </a:p>
        </p:txBody>
      </p:sp>
      <p:sp>
        <p:nvSpPr>
          <p:cNvPr id="615" name="Google Shape;615;gdf9c2530df_0_6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df9c2530df_0_6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df9c2530df_0_6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Sound waves are not an example of electromagnetic waves. Sound waves are mechanical energy and require a medium. </a:t>
            </a:r>
            <a:endParaRPr/>
          </a:p>
        </p:txBody>
      </p:sp>
      <p:sp>
        <p:nvSpPr>
          <p:cNvPr id="622" name="Google Shape;622;gdf9c2530df_0_6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f9c2530df_0_6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gdf9c2530df_0_6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for understanding.</a:t>
            </a:r>
            <a:endParaRPr b="0"/>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take time throughout the close of the lesson to check for understanding one last time, this will help you know who may need more instruction or where further explanation is needed.</a:t>
            </a:r>
            <a:endParaRPr/>
          </a:p>
        </p:txBody>
      </p:sp>
      <p:sp>
        <p:nvSpPr>
          <p:cNvPr id="631" name="Google Shape;631;gdf9c2530df_0_6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df9c2530df_0_6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df9c2530df_0_6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Why are sound waves not an example of electromagnetic waves? </a:t>
            </a:r>
            <a:endParaRPr sz="1200"/>
          </a:p>
          <a:p>
            <a:pPr marL="0" lvl="0" indent="0" algn="l" rtl="0">
              <a:spcBef>
                <a:spcPts val="0"/>
              </a:spcBef>
              <a:spcAft>
                <a:spcPts val="0"/>
              </a:spcAft>
              <a:buNone/>
            </a:pPr>
            <a:endParaRPr/>
          </a:p>
          <a:p>
            <a:pPr marL="0" lvl="0" indent="0" algn="l" rtl="0">
              <a:spcBef>
                <a:spcPts val="0"/>
              </a:spcBef>
              <a:spcAft>
                <a:spcPts val="0"/>
              </a:spcAft>
              <a:buNone/>
            </a:pPr>
            <a:r>
              <a:rPr lang="en-US"/>
              <a:t>[Sound waves are mechanical energy and require a medium.]</a:t>
            </a:r>
            <a:endParaRPr b="0"/>
          </a:p>
        </p:txBody>
      </p:sp>
      <p:sp>
        <p:nvSpPr>
          <p:cNvPr id="637" name="Google Shape;637;gdf9c2530df_0_6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df9c2530df_0_6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gdf9c2530df_0_6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the electromagnetic spectrum?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t>
            </a:r>
            <a:r>
              <a:rPr lang="en-US" sz="1200"/>
              <a:t>The electromagnetic spectrum is the range of all types of electromagnetic waves. These are created as result of vibrations between an electric field and a magnetic field.</a:t>
            </a:r>
            <a:r>
              <a:rPr lang="en-US"/>
              <a:t>]</a:t>
            </a:r>
            <a:endParaRPr b="0"/>
          </a:p>
        </p:txBody>
      </p:sp>
      <p:sp>
        <p:nvSpPr>
          <p:cNvPr id="646" name="Google Shape;646;gdf9c2530df_0_6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gdf9c2530df_0_6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gdf9c2530df_0_6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2 parts make up an electromagnetic wave?</a:t>
            </a:r>
            <a:endParaRPr sz="1200"/>
          </a:p>
          <a:p>
            <a:pPr marL="0" marR="0" lvl="0" indent="0" algn="l" rtl="0">
              <a:lnSpc>
                <a:spcPct val="100000"/>
              </a:lnSpc>
              <a:spcBef>
                <a:spcPts val="0"/>
              </a:spcBef>
              <a:spcAft>
                <a:spcPts val="0"/>
              </a:spcAft>
              <a:buClr>
                <a:schemeClr val="dk1"/>
              </a:buClr>
              <a:buSzPts val="1200"/>
              <a:buFont typeface="Calibri"/>
              <a:buNone/>
            </a:pPr>
            <a:endParaRPr/>
          </a:p>
        </p:txBody>
      </p:sp>
      <p:sp>
        <p:nvSpPr>
          <p:cNvPr id="654" name="Google Shape;654;gdf9c2530df_0_6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df9c2530df_0_6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2" name="Google Shape;662;gdf9c2530df_0_6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2 parts make up an electromagnetic wave?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[A. Magnetic field and electric field]</a:t>
            </a:r>
            <a:endParaRPr/>
          </a:p>
        </p:txBody>
      </p:sp>
      <p:sp>
        <p:nvSpPr>
          <p:cNvPr id="663" name="Google Shape;663;gdf9c2530df_0_6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df9c2530df_0_6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df9c2530df_0_6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wave can humans see?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72" name="Google Shape;672;gdf9c2530df_0_6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f9c2530df_0_2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df9c2530df_0_2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Waves are disturbances that travel through a medium, transporting energy from one location to another without transporting matter. </a:t>
            </a:r>
            <a:endParaRPr/>
          </a:p>
        </p:txBody>
      </p:sp>
      <p:sp>
        <p:nvSpPr>
          <p:cNvPr id="157" name="Google Shape;157;gdf9c2530df_0_2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gdf9c2530df_0_6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0" name="Google Shape;680;gdf9c2530df_0_6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wave can humans see?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[D. Visible light]</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81" name="Google Shape;681;gdf9c2530df_0_6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df9c2530df_0_6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9" name="Google Shape;689;gdf9c2530df_0_6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3 waves can cause harm to humans?</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90" name="Google Shape;690;gdf9c2530df_0_6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df9c2530df_0_6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df9c2530df_0_6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3 waves can cause harm to humans?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[Ultraviolet waves, x-rays, and gamma rays]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699" name="Google Shape;699;gdf9c2530df_0_6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df9c2530df_0_7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gdf9c2530df_0_7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wave has the shortest wavelengths? </a:t>
            </a: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708" name="Google Shape;708;gdf9c2530df_0_7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df9c2530df_0_7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gdf9c2530df_0_7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wave has the shortest wavelengths?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[Gamma rays]</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endParaRPr sz="1200"/>
          </a:p>
          <a:p>
            <a:pPr marL="0" lvl="0" indent="0" algn="l" rtl="0">
              <a:spcBef>
                <a:spcPts val="0"/>
              </a:spcBef>
              <a:spcAft>
                <a:spcPts val="0"/>
              </a:spcAft>
              <a:buNone/>
            </a:pPr>
            <a:endParaRPr b="0"/>
          </a:p>
        </p:txBody>
      </p:sp>
      <p:sp>
        <p:nvSpPr>
          <p:cNvPr id="717" name="Google Shape;717;gdf9c2530df_0_7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df9c2530df_0_7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gdf9c2530df_0_7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a:p>
            <a:pPr marL="0" lvl="0" indent="0" algn="l" rtl="0">
              <a:spcBef>
                <a:spcPts val="0"/>
              </a:spcBef>
              <a:spcAft>
                <a:spcPts val="0"/>
              </a:spcAft>
              <a:buNone/>
            </a:pPr>
            <a:endParaRPr/>
          </a:p>
          <a:p>
            <a:pPr marL="0" lvl="0" indent="0" algn="l" rtl="0">
              <a:spcBef>
                <a:spcPts val="0"/>
              </a:spcBef>
              <a:spcAft>
                <a:spcPts val="0"/>
              </a:spcAft>
              <a:buNone/>
            </a:pPr>
            <a:r>
              <a:rPr lang="en-US"/>
              <a:t>Feedback: It is important to review the key term once more before the end of the lesson.</a:t>
            </a:r>
            <a:endParaRPr/>
          </a:p>
          <a:p>
            <a:pPr marL="0" lvl="0" indent="0" algn="l" rtl="0">
              <a:spcBef>
                <a:spcPts val="0"/>
              </a:spcBef>
              <a:spcAft>
                <a:spcPts val="0"/>
              </a:spcAft>
              <a:buNone/>
            </a:pPr>
            <a:endParaRPr/>
          </a:p>
        </p:txBody>
      </p:sp>
      <p:sp>
        <p:nvSpPr>
          <p:cNvPr id="726" name="Google Shape;726;gdf9c2530df_0_7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df9c2530df_0_9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gdf9c2530df_0_9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0"/>
              <a:t>The electromagnetic spectrum is the range of all types of electromagnetic waves. </a:t>
            </a:r>
            <a:endParaRPr/>
          </a:p>
          <a:p>
            <a:pPr marL="0" lvl="0" indent="0" algn="l" rtl="0">
              <a:spcBef>
                <a:spcPts val="0"/>
              </a:spcBef>
              <a:spcAft>
                <a:spcPts val="0"/>
              </a:spcAft>
              <a:buNone/>
            </a:pPr>
            <a:endParaRPr/>
          </a:p>
        </p:txBody>
      </p:sp>
      <p:sp>
        <p:nvSpPr>
          <p:cNvPr id="733" name="Google Shape;733;gdf9c2530df_0_9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df9c2530df_0_7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0" name="Google Shape;740;gdf9c2530df_0_7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Radio waves have the lowest frequency, lowest energy, and largest wavelengths.</a:t>
            </a:r>
            <a:endParaRPr/>
          </a:p>
        </p:txBody>
      </p:sp>
      <p:sp>
        <p:nvSpPr>
          <p:cNvPr id="741" name="Google Shape;741;gdf9c2530df_0_7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df9c2530df_0_7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8" name="Google Shape;748;gdf9c2530df_0_7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Microwaves, like radio waves, also have low frequencies, low energy, and low wavelengths. Microwaves can typically be distinguished from radio waves by technologies used to access them. </a:t>
            </a:r>
            <a:endParaRPr/>
          </a:p>
        </p:txBody>
      </p:sp>
      <p:sp>
        <p:nvSpPr>
          <p:cNvPr id="749" name="Google Shape;749;gdf9c2530df_0_7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df9c2530df_0_7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gdf9c2530df_0_7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Infrared radiation has slightly longer waves than visible light but shorter than microwaves. This means that the frequencies and energy of infrared radiation are little higher than microwaves.</a:t>
            </a:r>
            <a:endParaRPr/>
          </a:p>
        </p:txBody>
      </p:sp>
      <p:sp>
        <p:nvSpPr>
          <p:cNvPr id="757" name="Google Shape;757;gdf9c2530df_0_7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f9c2530df_0_9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df9c2530df_0_9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medium is any material that waves can travel through. </a:t>
            </a:r>
            <a:endParaRPr/>
          </a:p>
        </p:txBody>
      </p:sp>
      <p:sp>
        <p:nvSpPr>
          <p:cNvPr id="165" name="Google Shape;165;gdf9c2530df_0_9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df9c2530df_0_7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4" name="Google Shape;764;gdf9c2530df_0_7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Visible light waves are wavelengths that are visible to the human eye. They are the only wavelengths on the electromagnetic spectrum that are visible. The wavelengths are shorter, and have higher frequencies and energy than infrared radiation. </a:t>
            </a:r>
            <a:endParaRPr/>
          </a:p>
          <a:p>
            <a:pPr marL="0" lvl="0" indent="0" algn="l" rtl="0">
              <a:spcBef>
                <a:spcPts val="0"/>
              </a:spcBef>
              <a:spcAft>
                <a:spcPts val="0"/>
              </a:spcAft>
              <a:buNone/>
            </a:pPr>
            <a:endParaRPr/>
          </a:p>
        </p:txBody>
      </p:sp>
      <p:sp>
        <p:nvSpPr>
          <p:cNvPr id="765" name="Google Shape;765;gdf9c2530df_0_7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df9c2530df_0_7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df9c2530df_0_7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Ultraviolet (UV) waves are shorter than visible light but have higher frequencies and energy. The sun emits ultraviolet waves to the earth. </a:t>
            </a:r>
            <a:endParaRPr/>
          </a:p>
          <a:p>
            <a:pPr marL="0" lvl="0" indent="0" algn="l" rtl="0">
              <a:spcBef>
                <a:spcPts val="0"/>
              </a:spcBef>
              <a:spcAft>
                <a:spcPts val="0"/>
              </a:spcAft>
              <a:buNone/>
            </a:pPr>
            <a:endParaRPr/>
          </a:p>
        </p:txBody>
      </p:sp>
      <p:sp>
        <p:nvSpPr>
          <p:cNvPr id="773" name="Google Shape;773;gdf9c2530df_0_7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df9c2530df_0_7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0" name="Google Shape;780;gdf9c2530df_0_7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X-rays have the second shortest wavelength, and the second highest frequency and energy. </a:t>
            </a:r>
            <a:endParaRPr/>
          </a:p>
          <a:p>
            <a:pPr marL="0" lvl="0" indent="0" algn="l" rtl="0">
              <a:spcBef>
                <a:spcPts val="0"/>
              </a:spcBef>
              <a:spcAft>
                <a:spcPts val="0"/>
              </a:spcAft>
              <a:buNone/>
            </a:pPr>
            <a:endParaRPr/>
          </a:p>
        </p:txBody>
      </p:sp>
      <p:sp>
        <p:nvSpPr>
          <p:cNvPr id="781" name="Google Shape;781;gdf9c2530df_0_7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df9c2530df_0_7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df9c2530df_0_7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Gamma rays have the shortest wavelength, and the highest frequencies and energy on the electromagnetic spectrum. </a:t>
            </a:r>
            <a:endParaRPr/>
          </a:p>
          <a:p>
            <a:pPr marL="0" lvl="0" indent="0" algn="l" rtl="0">
              <a:spcBef>
                <a:spcPts val="0"/>
              </a:spcBef>
              <a:spcAft>
                <a:spcPts val="0"/>
              </a:spcAft>
              <a:buNone/>
            </a:pPr>
            <a:endParaRPr/>
          </a:p>
        </p:txBody>
      </p:sp>
      <p:sp>
        <p:nvSpPr>
          <p:cNvPr id="789" name="Google Shape;789;gdf9c2530df_0_7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df9c2530df_0_7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gdf9c2530df_0_7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Explicit cue to revisit the big question at the end of the lesson: </a:t>
            </a:r>
            <a:r>
              <a:rPr lang="en-US" b="0"/>
              <a:t>Okay everyone. Now that we’ve learned the term, let’s reflect once more on our big question. Was there anything that we predicted earlier that was correct or incorrect? Do you have any new hypotheses to share? </a:t>
            </a:r>
            <a:endParaRPr b="1"/>
          </a:p>
        </p:txBody>
      </p:sp>
      <p:sp>
        <p:nvSpPr>
          <p:cNvPr id="797" name="Google Shape;797;gdf9c2530df_0_7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df9c2530df_0_7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gdf9c2530df_0_7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gdf9c2530df_0_7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df9c2530df_0_7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gdf9c2530df_0_7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6" name="Google Shape;816;gdf9c2530df_0_7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df9c2530df_0_8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gdf9c2530df_0_8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827" name="Google Shape;827;gdf9c2530df_0_8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f9c2530df_0_9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df9c2530df_0_9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Vibration is the movement of particles that occurs in solids, liquids, or gases.</a:t>
            </a:r>
            <a:endParaRPr/>
          </a:p>
        </p:txBody>
      </p:sp>
      <p:sp>
        <p:nvSpPr>
          <p:cNvPr id="173" name="Google Shape;173;gdf9c2530df_0_9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8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9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9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9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9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9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9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9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8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9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9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9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9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9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9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9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9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9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9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9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9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9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9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9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9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www.youtube.com/watch?v=ojHYtWKRTh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39.jp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41.jp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8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5.xml.rels><?xml version="1.0" encoding="UTF-8" standalone="yes"?>
<Relationships xmlns="http://schemas.openxmlformats.org/package/2006/relationships"><Relationship Id="rId3" Type="http://schemas.openxmlformats.org/officeDocument/2006/relationships/hyperlink" Target="https://phet.colorado.edu/sims/cheerpj/radio-waves/latest/radio-waves.html?simulation=radio-waves"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6.xml.rels><?xml version="1.0" encoding="UTF-8" standalone="yes"?>
<Relationships xmlns="http://schemas.openxmlformats.org/package/2006/relationships"><Relationship Id="rId3" Type="http://schemas.openxmlformats.org/officeDocument/2006/relationships/hyperlink" Target="https://phet.colorado.edu/sims/cheerpj/microwaves/latest/microwaves.html?simulation=microwave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image" Target="../media/image46.png"/></Relationships>
</file>

<file path=ppt/slides/_rels/slide87.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gdf9c2530df_0_222"/>
          <p:cNvGrpSpPr/>
          <p:nvPr/>
        </p:nvGrpSpPr>
        <p:grpSpPr>
          <a:xfrm>
            <a:off x="1505008" y="297180"/>
            <a:ext cx="5828913" cy="6263098"/>
            <a:chOff x="814636" y="0"/>
            <a:chExt cx="5828913" cy="6263098"/>
          </a:xfrm>
        </p:grpSpPr>
        <p:sp>
          <p:nvSpPr>
            <p:cNvPr id="90" name="Google Shape;90;gdf9c2530df_0_222"/>
            <p:cNvSpPr/>
            <p:nvPr/>
          </p:nvSpPr>
          <p:spPr>
            <a:xfrm rot="10800000">
              <a:off x="1480849" y="54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gdf9c2530df_0_222"/>
            <p:cNvSpPr txBox="1"/>
            <p:nvPr/>
          </p:nvSpPr>
          <p:spPr>
            <a:xfrm>
              <a:off x="1661623" y="68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gdf9c2530df_0_222"/>
            <p:cNvSpPr/>
            <p:nvPr/>
          </p:nvSpPr>
          <p:spPr>
            <a:xfrm>
              <a:off x="848401" y="0"/>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gdf9c2530df_0_222"/>
            <p:cNvSpPr/>
            <p:nvPr/>
          </p:nvSpPr>
          <p:spPr>
            <a:xfrm rot="10800000">
              <a:off x="1480849" y="938784"/>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gdf9c2530df_0_222"/>
            <p:cNvSpPr txBox="1"/>
            <p:nvPr/>
          </p:nvSpPr>
          <p:spPr>
            <a:xfrm>
              <a:off x="1661623" y="938929"/>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gdf9c2530df_0_222"/>
            <p:cNvSpPr/>
            <p:nvPr/>
          </p:nvSpPr>
          <p:spPr>
            <a:xfrm>
              <a:off x="824716" y="938929"/>
              <a:ext cx="722700" cy="7227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gdf9c2530df_0_222"/>
            <p:cNvSpPr/>
            <p:nvPr/>
          </p:nvSpPr>
          <p:spPr>
            <a:xfrm rot="10800000">
              <a:off x="1480849" y="1877027"/>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gdf9c2530df_0_222"/>
            <p:cNvSpPr txBox="1"/>
            <p:nvPr/>
          </p:nvSpPr>
          <p:spPr>
            <a:xfrm>
              <a:off x="1661623" y="1877172"/>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gdf9c2530df_0_222"/>
            <p:cNvSpPr/>
            <p:nvPr/>
          </p:nvSpPr>
          <p:spPr>
            <a:xfrm>
              <a:off x="814643" y="1875958"/>
              <a:ext cx="722700" cy="7227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df9c2530df_0_222"/>
            <p:cNvSpPr/>
            <p:nvPr/>
          </p:nvSpPr>
          <p:spPr>
            <a:xfrm rot="10800000">
              <a:off x="1480849" y="2815270"/>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gdf9c2530df_0_222"/>
            <p:cNvSpPr txBox="1"/>
            <p:nvPr/>
          </p:nvSpPr>
          <p:spPr>
            <a:xfrm>
              <a:off x="1661623" y="2815415"/>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gdf9c2530df_0_222"/>
            <p:cNvSpPr/>
            <p:nvPr/>
          </p:nvSpPr>
          <p:spPr>
            <a:xfrm>
              <a:off x="814636" y="2815415"/>
              <a:ext cx="722700" cy="722700"/>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gdf9c2530df_0_222"/>
            <p:cNvSpPr/>
            <p:nvPr/>
          </p:nvSpPr>
          <p:spPr>
            <a:xfrm rot="10800000">
              <a:off x="1480849" y="3753610"/>
              <a:ext cx="5162700" cy="15711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gdf9c2530df_0_222"/>
            <p:cNvSpPr txBox="1"/>
            <p:nvPr/>
          </p:nvSpPr>
          <p:spPr>
            <a:xfrm>
              <a:off x="1873747" y="3753659"/>
              <a:ext cx="4769700" cy="1571100"/>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gdf9c2530df_0_222"/>
            <p:cNvSpPr/>
            <p:nvPr/>
          </p:nvSpPr>
          <p:spPr>
            <a:xfrm>
              <a:off x="822078" y="4170465"/>
              <a:ext cx="722700" cy="722700"/>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gdf9c2530df_0_222"/>
            <p:cNvSpPr/>
            <p:nvPr/>
          </p:nvSpPr>
          <p:spPr>
            <a:xfrm rot="10800000">
              <a:off x="1480849" y="5540253"/>
              <a:ext cx="5162700" cy="722700"/>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df9c2530df_0_222"/>
            <p:cNvSpPr txBox="1"/>
            <p:nvPr/>
          </p:nvSpPr>
          <p:spPr>
            <a:xfrm>
              <a:off x="1661623" y="5540398"/>
              <a:ext cx="4981800" cy="722700"/>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gdf9c2530df_0_222"/>
            <p:cNvSpPr/>
            <p:nvPr/>
          </p:nvSpPr>
          <p:spPr>
            <a:xfrm>
              <a:off x="826125" y="5531381"/>
              <a:ext cx="722700" cy="722700"/>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gdf9c2530df_0_222"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gdf9c2530df_0_222"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gdf9c2530df_0_222"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gdf9c2530df_0_222"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gdf9c2530df_0_222"/>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gdf9c2530df_0_222"/>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df9c2530df_0_285"/>
          <p:cNvSpPr txBox="1"/>
          <p:nvPr/>
        </p:nvSpPr>
        <p:spPr>
          <a:xfrm>
            <a:off x="529041" y="329010"/>
            <a:ext cx="8085900" cy="107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3600" b="1" u="sng">
                <a:solidFill>
                  <a:srgbClr val="0C0C0C"/>
                </a:solidFill>
                <a:latin typeface="Calibri"/>
                <a:ea typeface="Calibri"/>
                <a:cs typeface="Calibri"/>
                <a:sym typeface="Calibri"/>
              </a:rPr>
              <a:t>Electric Current</a:t>
            </a:r>
            <a:r>
              <a:rPr lang="en-US" sz="3600" b="1">
                <a:solidFill>
                  <a:srgbClr val="0C0C0C"/>
                </a:solidFill>
                <a:latin typeface="Calibri"/>
                <a:ea typeface="Calibri"/>
                <a:cs typeface="Calibri"/>
                <a:sym typeface="Calibri"/>
              </a:rPr>
              <a:t>: </a:t>
            </a:r>
            <a:r>
              <a:rPr lang="en-US" sz="3600">
                <a:solidFill>
                  <a:srgbClr val="0C0C0C"/>
                </a:solidFill>
                <a:latin typeface="Calibri"/>
                <a:ea typeface="Calibri"/>
                <a:cs typeface="Calibri"/>
                <a:sym typeface="Calibri"/>
              </a:rPr>
              <a:t>the movement of electrically charged particles</a:t>
            </a:r>
            <a:endParaRPr sz="3600" b="1">
              <a:solidFill>
                <a:srgbClr val="FF0000"/>
              </a:solidFill>
              <a:latin typeface="Calibri"/>
              <a:ea typeface="Calibri"/>
              <a:cs typeface="Calibri"/>
              <a:sym typeface="Calibri"/>
            </a:endParaRPr>
          </a:p>
        </p:txBody>
      </p:sp>
      <p:sp>
        <p:nvSpPr>
          <p:cNvPr id="184" name="Google Shape;184;gdf9c2530df_0_285"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5" name="Google Shape;185;gdf9c2530df_0_285" descr="powerlines.jpg"/>
          <p:cNvPicPr preferRelativeResize="0"/>
          <p:nvPr/>
        </p:nvPicPr>
        <p:blipFill rotWithShape="1">
          <a:blip r:embed="rId4">
            <a:alphaModFix/>
          </a:blip>
          <a:srcRect l="-3067" r="-3078"/>
          <a:stretch/>
        </p:blipFill>
        <p:spPr>
          <a:xfrm>
            <a:off x="457196" y="1777488"/>
            <a:ext cx="8229600" cy="4525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df9c2530df_0_292"/>
          <p:cNvSpPr txBox="1"/>
          <p:nvPr/>
        </p:nvSpPr>
        <p:spPr>
          <a:xfrm>
            <a:off x="529041" y="473686"/>
            <a:ext cx="8085900" cy="636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2800"/>
              <a:buFont typeface="Arial"/>
              <a:buNone/>
            </a:pPr>
            <a:r>
              <a:rPr lang="en-US" sz="3600" b="1" u="sng">
                <a:solidFill>
                  <a:srgbClr val="0C0C0C"/>
                </a:solidFill>
                <a:latin typeface="Calibri"/>
                <a:ea typeface="Calibri"/>
                <a:cs typeface="Calibri"/>
                <a:sym typeface="Calibri"/>
              </a:rPr>
              <a:t>Magnet</a:t>
            </a:r>
            <a:r>
              <a:rPr lang="en-US" sz="3600" b="1">
                <a:solidFill>
                  <a:srgbClr val="0C0C0C"/>
                </a:solidFill>
                <a:latin typeface="Calibri"/>
                <a:ea typeface="Calibri"/>
                <a:cs typeface="Calibri"/>
                <a:sym typeface="Calibri"/>
              </a:rPr>
              <a:t>: </a:t>
            </a:r>
            <a:r>
              <a:rPr lang="en-US" sz="3600">
                <a:solidFill>
                  <a:srgbClr val="0C0C0C"/>
                </a:solidFill>
                <a:latin typeface="Calibri"/>
                <a:ea typeface="Calibri"/>
                <a:cs typeface="Calibri"/>
                <a:sym typeface="Calibri"/>
              </a:rPr>
              <a:t>attracts metal objects</a:t>
            </a:r>
            <a:endParaRPr sz="3600" b="1">
              <a:solidFill>
                <a:srgbClr val="FF0000"/>
              </a:solidFill>
              <a:latin typeface="Calibri"/>
              <a:ea typeface="Calibri"/>
              <a:cs typeface="Calibri"/>
              <a:sym typeface="Calibri"/>
            </a:endParaRPr>
          </a:p>
        </p:txBody>
      </p:sp>
      <p:sp>
        <p:nvSpPr>
          <p:cNvPr id="192" name="Google Shape;192;gdf9c2530df_0_292"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3" name="Google Shape;193;gdf9c2530df_0_292" descr="magnet.jpg"/>
          <p:cNvPicPr preferRelativeResize="0"/>
          <p:nvPr/>
        </p:nvPicPr>
        <p:blipFill rotWithShape="1">
          <a:blip r:embed="rId4">
            <a:alphaModFix/>
          </a:blip>
          <a:srcRect l="-48551" r="-48570"/>
          <a:stretch/>
        </p:blipFill>
        <p:spPr>
          <a:xfrm>
            <a:off x="457196" y="1705137"/>
            <a:ext cx="8229600" cy="452596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df9c2530df_0_1102"/>
          <p:cNvSpPr txBox="1"/>
          <p:nvPr/>
        </p:nvSpPr>
        <p:spPr>
          <a:xfrm>
            <a:off x="722700" y="427050"/>
            <a:ext cx="8229600" cy="1017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3500" b="1" u="sng">
                <a:solidFill>
                  <a:schemeClr val="dk1"/>
                </a:solidFill>
                <a:latin typeface="Calibri"/>
                <a:ea typeface="Calibri"/>
                <a:cs typeface="Calibri"/>
                <a:sym typeface="Calibri"/>
              </a:rPr>
              <a:t>Wavelength:</a:t>
            </a:r>
            <a:r>
              <a:rPr lang="en-US" sz="3500" b="1">
                <a:solidFill>
                  <a:schemeClr val="dk1"/>
                </a:solidFill>
                <a:latin typeface="Calibri"/>
                <a:ea typeface="Calibri"/>
                <a:cs typeface="Calibri"/>
                <a:sym typeface="Calibri"/>
              </a:rPr>
              <a:t> </a:t>
            </a:r>
            <a:r>
              <a:rPr lang="en-US" sz="3500">
                <a:solidFill>
                  <a:schemeClr val="dk1"/>
                </a:solidFill>
                <a:latin typeface="Calibri"/>
                <a:ea typeface="Calibri"/>
                <a:cs typeface="Calibri"/>
                <a:sym typeface="Calibri"/>
              </a:rPr>
              <a:t>the distance between two like points on a wave</a:t>
            </a:r>
            <a:endParaRPr sz="3500"/>
          </a:p>
        </p:txBody>
      </p:sp>
      <p:pic>
        <p:nvPicPr>
          <p:cNvPr id="200" name="Google Shape;200;gdf9c2530df_0_1102"/>
          <p:cNvPicPr preferRelativeResize="0"/>
          <p:nvPr/>
        </p:nvPicPr>
        <p:blipFill rotWithShape="1">
          <a:blip r:embed="rId3">
            <a:alphaModFix/>
          </a:blip>
          <a:srcRect t="-26382" b="-26382"/>
          <a:stretch/>
        </p:blipFill>
        <p:spPr>
          <a:xfrm>
            <a:off x="457200" y="1738125"/>
            <a:ext cx="8229600" cy="4525963"/>
          </a:xfrm>
          <a:prstGeom prst="rect">
            <a:avLst/>
          </a:prstGeom>
          <a:noFill/>
          <a:ln>
            <a:noFill/>
          </a:ln>
        </p:spPr>
      </p:pic>
      <p:sp>
        <p:nvSpPr>
          <p:cNvPr id="201" name="Google Shape;201;gdf9c2530df_0_1102"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df9c2530df_0_1266"/>
          <p:cNvSpPr txBox="1">
            <a:spLocks noGrp="1"/>
          </p:cNvSpPr>
          <p:nvPr>
            <p:ph type="title"/>
          </p:nvPr>
        </p:nvSpPr>
        <p:spPr>
          <a:xfrm>
            <a:off x="534750" y="215450"/>
            <a:ext cx="8074500" cy="1932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3500" b="1" u="sng"/>
              <a:t>Frequency: </a:t>
            </a:r>
            <a:r>
              <a:rPr lang="en-US" sz="3500"/>
              <a:t>the number of wavelengths that pass a set point per second</a:t>
            </a:r>
            <a:endParaRPr sz="3500"/>
          </a:p>
        </p:txBody>
      </p:sp>
      <p:pic>
        <p:nvPicPr>
          <p:cNvPr id="208" name="Google Shape;208;gdf9c2530df_0_1266" descr="frequency.jpg"/>
          <p:cNvPicPr preferRelativeResize="0">
            <a:picLocks noGrp="1"/>
          </p:cNvPicPr>
          <p:nvPr>
            <p:ph type="body" idx="1"/>
          </p:nvPr>
        </p:nvPicPr>
        <p:blipFill rotWithShape="1">
          <a:blip r:embed="rId3">
            <a:alphaModFix/>
          </a:blip>
          <a:srcRect l="-18191" r="-18178"/>
          <a:stretch/>
        </p:blipFill>
        <p:spPr>
          <a:xfrm>
            <a:off x="457199" y="2147438"/>
            <a:ext cx="8229600" cy="4338300"/>
          </a:xfrm>
          <a:prstGeom prst="rect">
            <a:avLst/>
          </a:prstGeom>
          <a:noFill/>
          <a:ln w="9525" cap="flat" cmpd="sng">
            <a:solidFill>
              <a:schemeClr val="lt1"/>
            </a:solidFill>
            <a:prstDash val="solid"/>
            <a:round/>
            <a:headEnd type="none" w="sm" len="sm"/>
            <a:tailEnd type="none" w="sm" len="sm"/>
          </a:ln>
        </p:spPr>
      </p:pic>
      <p:sp>
        <p:nvSpPr>
          <p:cNvPr id="209" name="Google Shape;209;gdf9c2530df_0_1266"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df9c2530df_0_299" descr="Questions"/>
          <p:cNvSpPr/>
          <p:nvPr/>
        </p:nvSpPr>
        <p:spPr>
          <a:xfrm>
            <a:off x="2286000" y="12074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df9c2530df_0_1512"/>
          <p:cNvSpPr txBox="1"/>
          <p:nvPr/>
        </p:nvSpPr>
        <p:spPr>
          <a:xfrm>
            <a:off x="998825" y="404325"/>
            <a:ext cx="7752300" cy="94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Energy is the ability to do _______</a:t>
            </a:r>
            <a:r>
              <a:rPr lang="en-US" sz="4000">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pic>
        <p:nvPicPr>
          <p:cNvPr id="222" name="Google Shape;222;gdf9c2530df_0_1512" descr="dreamstime_energy.worker.jpg"/>
          <p:cNvPicPr preferRelativeResize="0"/>
          <p:nvPr/>
        </p:nvPicPr>
        <p:blipFill rotWithShape="1">
          <a:blip r:embed="rId3">
            <a:alphaModFix/>
          </a:blip>
          <a:srcRect/>
          <a:stretch/>
        </p:blipFill>
        <p:spPr>
          <a:xfrm>
            <a:off x="2338944" y="2844780"/>
            <a:ext cx="4466106" cy="2977787"/>
          </a:xfrm>
          <a:prstGeom prst="rect">
            <a:avLst/>
          </a:prstGeom>
          <a:noFill/>
          <a:ln>
            <a:noFill/>
          </a:ln>
        </p:spPr>
      </p:pic>
      <p:sp>
        <p:nvSpPr>
          <p:cNvPr id="223" name="Google Shape;223;gdf9c2530df_0_1512"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dfc11b9ed0_0_0"/>
          <p:cNvSpPr txBox="1"/>
          <p:nvPr/>
        </p:nvSpPr>
        <p:spPr>
          <a:xfrm>
            <a:off x="998825" y="404325"/>
            <a:ext cx="7752300" cy="94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Calibri"/>
                <a:ea typeface="Calibri"/>
                <a:cs typeface="Calibri"/>
                <a:sym typeface="Calibri"/>
              </a:rPr>
              <a:t>Energy is the ability to do </a:t>
            </a:r>
            <a:r>
              <a:rPr lang="en-US" sz="4000" u="sng">
                <a:solidFill>
                  <a:srgbClr val="FF0000"/>
                </a:solidFill>
                <a:latin typeface="Calibri"/>
                <a:ea typeface="Calibri"/>
                <a:cs typeface="Calibri"/>
                <a:sym typeface="Calibri"/>
              </a:rPr>
              <a:t>work</a:t>
            </a:r>
            <a:r>
              <a:rPr lang="en-US" sz="4000">
                <a:solidFill>
                  <a:schemeClr val="dk1"/>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p:txBody>
      </p:sp>
      <p:pic>
        <p:nvPicPr>
          <p:cNvPr id="230" name="Google Shape;230;gdfc11b9ed0_0_0" descr="dreamstime_energy.worker.jpg"/>
          <p:cNvPicPr preferRelativeResize="0"/>
          <p:nvPr/>
        </p:nvPicPr>
        <p:blipFill rotWithShape="1">
          <a:blip r:embed="rId3">
            <a:alphaModFix/>
          </a:blip>
          <a:srcRect/>
          <a:stretch/>
        </p:blipFill>
        <p:spPr>
          <a:xfrm>
            <a:off x="2338944" y="2844780"/>
            <a:ext cx="4466106" cy="2977787"/>
          </a:xfrm>
          <a:prstGeom prst="rect">
            <a:avLst/>
          </a:prstGeom>
          <a:noFill/>
          <a:ln>
            <a:noFill/>
          </a:ln>
        </p:spPr>
      </p:pic>
      <p:sp>
        <p:nvSpPr>
          <p:cNvPr id="231" name="Google Shape;231;gdfc11b9ed0_0_0"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df9c2530df_0_304"/>
          <p:cNvSpPr txBox="1"/>
          <p:nvPr/>
        </p:nvSpPr>
        <p:spPr>
          <a:xfrm>
            <a:off x="784837" y="343847"/>
            <a:ext cx="78249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What are waves?</a:t>
            </a:r>
            <a:endParaRPr sz="4000"/>
          </a:p>
        </p:txBody>
      </p:sp>
      <p:sp>
        <p:nvSpPr>
          <p:cNvPr id="238" name="Google Shape;238;gdf9c2530df_0_30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gdf9c2530df_0_304" descr="he Physics of Sound"/>
          <p:cNvPicPr preferRelativeResize="0"/>
          <p:nvPr/>
        </p:nvPicPr>
        <p:blipFill rotWithShape="1">
          <a:blip r:embed="rId4">
            <a:alphaModFix/>
          </a:blip>
          <a:srcRect/>
          <a:stretch/>
        </p:blipFill>
        <p:spPr>
          <a:xfrm>
            <a:off x="1210863" y="1592301"/>
            <a:ext cx="6722269" cy="44815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df9c2530df_0_1006"/>
          <p:cNvSpPr txBox="1">
            <a:spLocks noGrp="1"/>
          </p:cNvSpPr>
          <p:nvPr>
            <p:ph type="title"/>
          </p:nvPr>
        </p:nvSpPr>
        <p:spPr>
          <a:xfrm>
            <a:off x="1260601" y="225700"/>
            <a:ext cx="662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a:t>What is a medium?</a:t>
            </a:r>
            <a:endParaRPr/>
          </a:p>
        </p:txBody>
      </p:sp>
      <p:pic>
        <p:nvPicPr>
          <p:cNvPr id="246" name="Google Shape;246;gdf9c2530df_0_1006" descr="earth.jpg"/>
          <p:cNvPicPr preferRelativeResize="0">
            <a:picLocks noGrp="1"/>
          </p:cNvPicPr>
          <p:nvPr>
            <p:ph type="body" idx="1"/>
          </p:nvPr>
        </p:nvPicPr>
        <p:blipFill rotWithShape="1">
          <a:blip r:embed="rId3">
            <a:alphaModFix/>
          </a:blip>
          <a:srcRect l="-14886" r="-14899"/>
          <a:stretch/>
        </p:blipFill>
        <p:spPr>
          <a:xfrm>
            <a:off x="457200" y="1614675"/>
            <a:ext cx="8229600" cy="4526100"/>
          </a:xfrm>
          <a:prstGeom prst="rect">
            <a:avLst/>
          </a:prstGeom>
          <a:noFill/>
          <a:ln w="9525" cap="flat" cmpd="sng">
            <a:solidFill>
              <a:schemeClr val="lt1"/>
            </a:solidFill>
            <a:prstDash val="solid"/>
            <a:round/>
            <a:headEnd type="none" w="sm" len="sm"/>
            <a:tailEnd type="none" w="sm" len="sm"/>
          </a:ln>
        </p:spPr>
      </p:pic>
      <p:sp>
        <p:nvSpPr>
          <p:cNvPr id="247" name="Google Shape;247;gdf9c2530df_0_1006"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df9c2530df_0_1013"/>
          <p:cNvSpPr txBox="1">
            <a:spLocks noGrp="1"/>
          </p:cNvSpPr>
          <p:nvPr>
            <p:ph type="title"/>
          </p:nvPr>
        </p:nvSpPr>
        <p:spPr>
          <a:xfrm>
            <a:off x="652042" y="30716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500"/>
              <a:t>Vibration is the _________ that occurs in solids, liquids, or gases. </a:t>
            </a:r>
            <a:endParaRPr sz="3500"/>
          </a:p>
        </p:txBody>
      </p:sp>
      <p:pic>
        <p:nvPicPr>
          <p:cNvPr id="254" name="Google Shape;254;gdf9c2530df_0_1013" descr="guitar.jpg"/>
          <p:cNvPicPr preferRelativeResize="0">
            <a:picLocks noGrp="1"/>
          </p:cNvPicPr>
          <p:nvPr>
            <p:ph type="body" idx="1"/>
          </p:nvPr>
        </p:nvPicPr>
        <p:blipFill rotWithShape="1">
          <a:blip r:embed="rId3">
            <a:alphaModFix/>
          </a:blip>
          <a:srcRect t="8725" b="8725"/>
          <a:stretch/>
        </p:blipFill>
        <p:spPr>
          <a:xfrm>
            <a:off x="457200" y="1875971"/>
            <a:ext cx="8229600" cy="4526100"/>
          </a:xfrm>
          <a:prstGeom prst="rect">
            <a:avLst/>
          </a:prstGeom>
          <a:noFill/>
          <a:ln w="9525" cap="flat" cmpd="sng">
            <a:solidFill>
              <a:schemeClr val="lt1"/>
            </a:solidFill>
            <a:prstDash val="solid"/>
            <a:round/>
            <a:headEnd type="none" w="sm" len="sm"/>
            <a:tailEnd type="none" w="sm" len="sm"/>
          </a:ln>
        </p:spPr>
      </p:pic>
      <p:sp>
        <p:nvSpPr>
          <p:cNvPr id="255" name="Google Shape;255;gdf9c2530df_0_1013"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df9c2530df_0_251"/>
          <p:cNvSpPr txBox="1"/>
          <p:nvPr/>
        </p:nvSpPr>
        <p:spPr>
          <a:xfrm>
            <a:off x="835342" y="368009"/>
            <a:ext cx="74733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dk1"/>
                </a:solidFill>
                <a:latin typeface="Calibri"/>
                <a:ea typeface="Calibri"/>
                <a:cs typeface="Calibri"/>
                <a:sym typeface="Calibri"/>
              </a:rPr>
              <a:t>Electromagnetic Spectrum</a:t>
            </a:r>
            <a:endParaRPr sz="1800">
              <a:solidFill>
                <a:schemeClr val="dk1"/>
              </a:solidFill>
              <a:latin typeface="Calibri"/>
              <a:ea typeface="Calibri"/>
              <a:cs typeface="Calibri"/>
              <a:sym typeface="Calibri"/>
            </a:endParaRPr>
          </a:p>
        </p:txBody>
      </p:sp>
      <p:sp>
        <p:nvSpPr>
          <p:cNvPr id="120" name="Google Shape;120;gdf9c2530df_0_251"/>
          <p:cNvSpPr/>
          <p:nvPr/>
        </p:nvSpPr>
        <p:spPr>
          <a:xfrm>
            <a:off x="170822" y="211015"/>
            <a:ext cx="1095228" cy="683316"/>
          </a:xfrm>
          <a:prstGeom prst="cloud">
            <a:avLst/>
          </a:prstGeom>
          <a:gradFill>
            <a:gsLst>
              <a:gs pos="0">
                <a:srgbClr val="FF932B"/>
              </a:gs>
              <a:gs pos="100000">
                <a:srgbClr val="FFB673"/>
              </a:gs>
            </a:gsLst>
            <a:lin ang="16200038" scaled="0"/>
          </a:gradFill>
          <a:ln w="9525" cap="flat" cmpd="sng">
            <a:solidFill>
              <a:srgbClr val="F5913F"/>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gdf9c2530df_0_251"/>
          <p:cNvSpPr txBox="1"/>
          <p:nvPr/>
        </p:nvSpPr>
        <p:spPr>
          <a:xfrm>
            <a:off x="366765" y="367993"/>
            <a:ext cx="703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Intro</a:t>
            </a:r>
            <a:endParaRPr/>
          </a:p>
        </p:txBody>
      </p:sp>
      <p:pic>
        <p:nvPicPr>
          <p:cNvPr id="122" name="Google Shape;122;gdf9c2530df_0_251" descr="spectrum.jpg"/>
          <p:cNvPicPr preferRelativeResize="0"/>
          <p:nvPr/>
        </p:nvPicPr>
        <p:blipFill rotWithShape="1">
          <a:blip r:embed="rId3">
            <a:alphaModFix/>
          </a:blip>
          <a:srcRect t="-2377" b="-2377"/>
          <a:stretch/>
        </p:blipFill>
        <p:spPr>
          <a:xfrm>
            <a:off x="587456" y="1780673"/>
            <a:ext cx="7969086" cy="438269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dfc11b9ed0_0_7"/>
          <p:cNvSpPr txBox="1">
            <a:spLocks noGrp="1"/>
          </p:cNvSpPr>
          <p:nvPr>
            <p:ph type="title"/>
          </p:nvPr>
        </p:nvSpPr>
        <p:spPr>
          <a:xfrm>
            <a:off x="652042" y="30716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500"/>
              <a:t>Vibration is the </a:t>
            </a:r>
            <a:r>
              <a:rPr lang="en-US" sz="3500" u="sng">
                <a:solidFill>
                  <a:srgbClr val="FF0000"/>
                </a:solidFill>
              </a:rPr>
              <a:t>movement of particles</a:t>
            </a:r>
            <a:r>
              <a:rPr lang="en-US" sz="3500"/>
              <a:t> that occurs in solids, liquids, or gases. </a:t>
            </a:r>
            <a:endParaRPr sz="3500"/>
          </a:p>
        </p:txBody>
      </p:sp>
      <p:pic>
        <p:nvPicPr>
          <p:cNvPr id="262" name="Google Shape;262;gdfc11b9ed0_0_7" descr="guitar.jpg"/>
          <p:cNvPicPr preferRelativeResize="0">
            <a:picLocks noGrp="1"/>
          </p:cNvPicPr>
          <p:nvPr>
            <p:ph type="body" idx="1"/>
          </p:nvPr>
        </p:nvPicPr>
        <p:blipFill rotWithShape="1">
          <a:blip r:embed="rId3">
            <a:alphaModFix/>
          </a:blip>
          <a:srcRect t="8725" b="8725"/>
          <a:stretch/>
        </p:blipFill>
        <p:spPr>
          <a:xfrm>
            <a:off x="457200" y="1875971"/>
            <a:ext cx="8229600" cy="4526100"/>
          </a:xfrm>
          <a:prstGeom prst="rect">
            <a:avLst/>
          </a:prstGeom>
          <a:noFill/>
          <a:ln w="9525" cap="flat" cmpd="sng">
            <a:solidFill>
              <a:schemeClr val="lt1"/>
            </a:solidFill>
            <a:prstDash val="solid"/>
            <a:round/>
            <a:headEnd type="none" w="sm" len="sm"/>
            <a:tailEnd type="none" w="sm" len="sm"/>
          </a:ln>
        </p:spPr>
      </p:pic>
      <p:sp>
        <p:nvSpPr>
          <p:cNvPr id="263" name="Google Shape;263;gdfc11b9ed0_0_7"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df9c2530df_0_314"/>
          <p:cNvSpPr txBox="1"/>
          <p:nvPr/>
        </p:nvSpPr>
        <p:spPr>
          <a:xfrm>
            <a:off x="657749" y="243386"/>
            <a:ext cx="782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Electric current is the ________ of electrically charged particles. </a:t>
            </a:r>
            <a:endParaRPr/>
          </a:p>
        </p:txBody>
      </p:sp>
      <p:sp>
        <p:nvSpPr>
          <p:cNvPr id="270" name="Google Shape;270;gdf9c2530df_0_314"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gdf9c2530df_0_314" descr="powerlines.jpg"/>
          <p:cNvPicPr preferRelativeResize="0"/>
          <p:nvPr/>
        </p:nvPicPr>
        <p:blipFill rotWithShape="1">
          <a:blip r:embed="rId4">
            <a:alphaModFix/>
          </a:blip>
          <a:srcRect l="-3067" r="-3078"/>
          <a:stretch/>
        </p:blipFill>
        <p:spPr>
          <a:xfrm>
            <a:off x="457196" y="1763038"/>
            <a:ext cx="8229600" cy="45259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df9c2530df_0_321"/>
          <p:cNvSpPr txBox="1"/>
          <p:nvPr/>
        </p:nvSpPr>
        <p:spPr>
          <a:xfrm>
            <a:off x="657749" y="243411"/>
            <a:ext cx="782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Electric current is the </a:t>
            </a:r>
            <a:r>
              <a:rPr lang="en-US" sz="3600" u="sng">
                <a:solidFill>
                  <a:srgbClr val="FF0000"/>
                </a:solidFill>
                <a:latin typeface="Calibri"/>
                <a:ea typeface="Calibri"/>
                <a:cs typeface="Calibri"/>
                <a:sym typeface="Calibri"/>
              </a:rPr>
              <a:t>movement</a:t>
            </a:r>
            <a:r>
              <a:rPr lang="en-US" sz="3600">
                <a:solidFill>
                  <a:schemeClr val="dk1"/>
                </a:solidFill>
                <a:latin typeface="Calibri"/>
                <a:ea typeface="Calibri"/>
                <a:cs typeface="Calibri"/>
                <a:sym typeface="Calibri"/>
              </a:rPr>
              <a:t> of electrically charged particles. </a:t>
            </a:r>
            <a:endParaRPr/>
          </a:p>
        </p:txBody>
      </p:sp>
      <p:sp>
        <p:nvSpPr>
          <p:cNvPr id="278" name="Google Shape;278;gdf9c2530df_0_321"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gdf9c2530df_0_321" descr="powerlines.jpg"/>
          <p:cNvPicPr preferRelativeResize="0"/>
          <p:nvPr/>
        </p:nvPicPr>
        <p:blipFill rotWithShape="1">
          <a:blip r:embed="rId4">
            <a:alphaModFix/>
          </a:blip>
          <a:srcRect l="-3067" r="-3078"/>
          <a:stretch/>
        </p:blipFill>
        <p:spPr>
          <a:xfrm>
            <a:off x="457196" y="1690688"/>
            <a:ext cx="8229600" cy="45259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df9c2530df_0_328"/>
          <p:cNvSpPr txBox="1"/>
          <p:nvPr/>
        </p:nvSpPr>
        <p:spPr>
          <a:xfrm>
            <a:off x="657749" y="492586"/>
            <a:ext cx="7828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magnet?</a:t>
            </a:r>
            <a:endParaRPr/>
          </a:p>
        </p:txBody>
      </p:sp>
      <p:sp>
        <p:nvSpPr>
          <p:cNvPr id="286" name="Google Shape;286;gdf9c2530df_0_328" descr="Questions"/>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7" name="Google Shape;287;gdf9c2530df_0_328" descr="magnet.jpg"/>
          <p:cNvPicPr preferRelativeResize="0"/>
          <p:nvPr/>
        </p:nvPicPr>
        <p:blipFill rotWithShape="1">
          <a:blip r:embed="rId4">
            <a:alphaModFix/>
          </a:blip>
          <a:srcRect l="-48551" r="-48570"/>
          <a:stretch/>
        </p:blipFill>
        <p:spPr>
          <a:xfrm>
            <a:off x="457196" y="1690687"/>
            <a:ext cx="8229600" cy="45259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df9c2530df_0_1184"/>
          <p:cNvSpPr txBox="1"/>
          <p:nvPr/>
        </p:nvSpPr>
        <p:spPr>
          <a:xfrm>
            <a:off x="191706" y="282363"/>
            <a:ext cx="8760600" cy="1937700"/>
          </a:xfrm>
          <a:prstGeom prst="rect">
            <a:avLst/>
          </a:prstGeom>
          <a:noFill/>
          <a:ln>
            <a:noFill/>
          </a:ln>
        </p:spPr>
        <p:txBody>
          <a:bodyPr spcFirstLastPara="1" wrap="square" lIns="91425" tIns="45700" rIns="91425" bIns="45700" anchor="ctr" anchorCtr="0">
            <a:normAutofit/>
          </a:bodyPr>
          <a:lstStyle/>
          <a:p>
            <a:pPr marL="0" marR="0" lvl="0" indent="0" algn="ctr" rtl="0">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What is wavelength?</a:t>
            </a:r>
            <a:endParaRPr/>
          </a:p>
        </p:txBody>
      </p:sp>
      <p:pic>
        <p:nvPicPr>
          <p:cNvPr id="294" name="Google Shape;294;gdf9c2530df_0_1184"/>
          <p:cNvPicPr preferRelativeResize="0"/>
          <p:nvPr/>
        </p:nvPicPr>
        <p:blipFill rotWithShape="1">
          <a:blip r:embed="rId3">
            <a:alphaModFix/>
          </a:blip>
          <a:srcRect t="-26382" b="-26382"/>
          <a:stretch/>
        </p:blipFill>
        <p:spPr>
          <a:xfrm>
            <a:off x="457200" y="1752600"/>
            <a:ext cx="8229600" cy="4525963"/>
          </a:xfrm>
          <a:prstGeom prst="rect">
            <a:avLst/>
          </a:prstGeom>
          <a:noFill/>
          <a:ln>
            <a:noFill/>
          </a:ln>
        </p:spPr>
      </p:pic>
      <p:sp>
        <p:nvSpPr>
          <p:cNvPr id="295" name="Google Shape;295;gdf9c2530df_0_1184"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df9c2530df_0_1348"/>
          <p:cNvSpPr txBox="1">
            <a:spLocks noGrp="1"/>
          </p:cNvSpPr>
          <p:nvPr>
            <p:ph type="title"/>
          </p:nvPr>
        </p:nvSpPr>
        <p:spPr>
          <a:xfrm>
            <a:off x="140100" y="342125"/>
            <a:ext cx="8863800" cy="1126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What is frequency?</a:t>
            </a:r>
            <a:endParaRPr/>
          </a:p>
        </p:txBody>
      </p:sp>
      <p:pic>
        <p:nvPicPr>
          <p:cNvPr id="302" name="Google Shape;302;gdf9c2530df_0_1348" descr="frequency.jpg"/>
          <p:cNvPicPr preferRelativeResize="0">
            <a:picLocks noGrp="1"/>
          </p:cNvPicPr>
          <p:nvPr>
            <p:ph type="body" idx="1"/>
          </p:nvPr>
        </p:nvPicPr>
        <p:blipFill rotWithShape="1">
          <a:blip r:embed="rId3">
            <a:alphaModFix/>
          </a:blip>
          <a:srcRect l="-18191" r="-18178"/>
          <a:stretch/>
        </p:blipFill>
        <p:spPr>
          <a:xfrm>
            <a:off x="457199" y="1799113"/>
            <a:ext cx="8229600" cy="4338300"/>
          </a:xfrm>
          <a:prstGeom prst="rect">
            <a:avLst/>
          </a:prstGeom>
          <a:noFill/>
          <a:ln w="9525" cap="flat" cmpd="sng">
            <a:solidFill>
              <a:schemeClr val="lt1"/>
            </a:solidFill>
            <a:prstDash val="solid"/>
            <a:round/>
            <a:headEnd type="none" w="sm" len="sm"/>
            <a:tailEnd type="none" w="sm" len="sm"/>
          </a:ln>
        </p:spPr>
      </p:pic>
      <p:sp>
        <p:nvSpPr>
          <p:cNvPr id="303" name="Google Shape;303;gdf9c2530df_0_1348" descr="Questions"/>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df9c2530df_0_335"/>
          <p:cNvSpPr txBox="1"/>
          <p:nvPr/>
        </p:nvSpPr>
        <p:spPr>
          <a:xfrm>
            <a:off x="-142939" y="1232964"/>
            <a:ext cx="9429900"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dk1"/>
                </a:solidFill>
                <a:latin typeface="Calibri"/>
                <a:ea typeface="Calibri"/>
                <a:cs typeface="Calibri"/>
                <a:sym typeface="Calibri"/>
              </a:rPr>
              <a:t>Electromagnetic Spectrum</a:t>
            </a:r>
            <a:endParaRPr sz="5400" b="1" dirty="0">
              <a:solidFill>
                <a:schemeClr val="dk1"/>
              </a:solidFill>
              <a:latin typeface="Calibri"/>
              <a:ea typeface="Calibri"/>
              <a:cs typeface="Calibri"/>
              <a:sym typeface="Calibri"/>
            </a:endParaRPr>
          </a:p>
        </p:txBody>
      </p:sp>
      <p:sp>
        <p:nvSpPr>
          <p:cNvPr id="310" name="Google Shape;310;gdf9c2530df_0_335" descr="Artificial Intelligence"/>
          <p:cNvSpPr/>
          <p:nvPr/>
        </p:nvSpPr>
        <p:spPr>
          <a:xfrm>
            <a:off x="1432781" y="2468252"/>
            <a:ext cx="3326700" cy="3094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1" name="Google Shape;311;gdf9c2530df_0_335"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gdf9c2530df_0_342"/>
          <p:cNvSpPr txBox="1">
            <a:spLocks noGrp="1"/>
          </p:cNvSpPr>
          <p:nvPr>
            <p:ph type="ctrTitle"/>
          </p:nvPr>
        </p:nvSpPr>
        <p:spPr>
          <a:xfrm>
            <a:off x="654370" y="527054"/>
            <a:ext cx="7754400" cy="1147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dirty="0"/>
              <a:t>Electromagnetic Spectrum</a:t>
            </a:r>
            <a:r>
              <a:rPr lang="en-US" sz="3400" b="1" dirty="0"/>
              <a:t>: </a:t>
            </a:r>
            <a:r>
              <a:rPr lang="en-US" sz="3400" dirty="0"/>
              <a:t>range of all types of electromagnetic waves</a:t>
            </a:r>
            <a:endParaRPr sz="3400" b="1" dirty="0"/>
          </a:p>
        </p:txBody>
      </p:sp>
      <p:sp>
        <p:nvSpPr>
          <p:cNvPr id="318" name="Google Shape;318;gdf9c2530df_0_34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gdf9c2530df_0_342" descr="Blog"/>
          <p:cNvPicPr preferRelativeResize="0"/>
          <p:nvPr/>
        </p:nvPicPr>
        <p:blipFill rotWithShape="1">
          <a:blip r:embed="rId4">
            <a:alphaModFix/>
          </a:blip>
          <a:srcRect/>
          <a:stretch/>
        </p:blipFill>
        <p:spPr>
          <a:xfrm>
            <a:off x="735230" y="135869"/>
            <a:ext cx="463492" cy="463492"/>
          </a:xfrm>
          <a:prstGeom prst="rect">
            <a:avLst/>
          </a:prstGeom>
          <a:noFill/>
          <a:ln>
            <a:noFill/>
          </a:ln>
        </p:spPr>
      </p:pic>
      <p:pic>
        <p:nvPicPr>
          <p:cNvPr id="320" name="Google Shape;320;gdf9c2530df_0_342" descr="spectrum.jpg"/>
          <p:cNvPicPr preferRelativeResize="0"/>
          <p:nvPr/>
        </p:nvPicPr>
        <p:blipFill rotWithShape="1">
          <a:blip r:embed="rId5">
            <a:alphaModFix/>
          </a:blip>
          <a:srcRect t="5188" b="5197"/>
          <a:stretch/>
        </p:blipFill>
        <p:spPr>
          <a:xfrm>
            <a:off x="516519" y="1941096"/>
            <a:ext cx="8110972" cy="3816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df9c2530df_0_350" descr="Questions"/>
          <p:cNvSpPr/>
          <p:nvPr/>
        </p:nvSpPr>
        <p:spPr>
          <a:xfrm>
            <a:off x="1905000" y="90854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df9c2530df_0_355"/>
          <p:cNvSpPr txBox="1"/>
          <p:nvPr/>
        </p:nvSpPr>
        <p:spPr>
          <a:xfrm>
            <a:off x="808504" y="619562"/>
            <a:ext cx="7527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electromagnetic spectrum?</a:t>
            </a:r>
            <a:endParaRPr/>
          </a:p>
        </p:txBody>
      </p:sp>
      <p:sp>
        <p:nvSpPr>
          <p:cNvPr id="333" name="Google Shape;333;gdf9c2530df_0_355"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4" name="Google Shape;334;gdf9c2530df_0_355" descr="spectrum.jpg"/>
          <p:cNvPicPr preferRelativeResize="0"/>
          <p:nvPr/>
        </p:nvPicPr>
        <p:blipFill rotWithShape="1">
          <a:blip r:embed="rId4">
            <a:alphaModFix/>
          </a:blip>
          <a:srcRect t="-2377" b="-2377"/>
          <a:stretch/>
        </p:blipFill>
        <p:spPr>
          <a:xfrm>
            <a:off x="922558" y="1700760"/>
            <a:ext cx="7298884" cy="401410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df9c2530df_0_259"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gdf9c2530df_0_259"/>
          <p:cNvSpPr txBox="1"/>
          <p:nvPr/>
        </p:nvSpPr>
        <p:spPr>
          <a:xfrm>
            <a:off x="467244" y="303181"/>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electromagnetic spectrum? How do we experience it in everyday life?</a:t>
            </a:r>
            <a:endParaRPr sz="3000">
              <a:solidFill>
                <a:schemeClr val="dk1"/>
              </a:solidFill>
              <a:latin typeface="Calibri"/>
              <a:ea typeface="Calibri"/>
              <a:cs typeface="Calibri"/>
              <a:sym typeface="Calibri"/>
            </a:endParaRPr>
          </a:p>
        </p:txBody>
      </p:sp>
      <p:pic>
        <p:nvPicPr>
          <p:cNvPr id="130" name="Google Shape;130;gdf9c2530df_0_259" descr="spectrum.jpg"/>
          <p:cNvPicPr preferRelativeResize="0"/>
          <p:nvPr/>
        </p:nvPicPr>
        <p:blipFill rotWithShape="1">
          <a:blip r:embed="rId4">
            <a:alphaModFix/>
          </a:blip>
          <a:srcRect t="-2377" b="-2377"/>
          <a:stretch/>
        </p:blipFill>
        <p:spPr>
          <a:xfrm>
            <a:off x="587456" y="1910898"/>
            <a:ext cx="7969086" cy="438269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gdf9c2530df_0_362"/>
          <p:cNvPicPr preferRelativeResize="0"/>
          <p:nvPr/>
        </p:nvPicPr>
        <p:blipFill rotWithShape="1">
          <a:blip r:embed="rId3">
            <a:alphaModFix/>
          </a:blip>
          <a:srcRect/>
          <a:stretch/>
        </p:blipFill>
        <p:spPr>
          <a:xfrm>
            <a:off x="0" y="411213"/>
            <a:ext cx="9144002" cy="6035565"/>
          </a:xfrm>
          <a:prstGeom prst="rect">
            <a:avLst/>
          </a:prstGeom>
          <a:noFill/>
          <a:ln>
            <a:noFill/>
          </a:ln>
        </p:spPr>
      </p:pic>
      <p:sp>
        <p:nvSpPr>
          <p:cNvPr id="341" name="Google Shape;341;gdf9c2530df_0_362"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df9c2530df_0_368"/>
          <p:cNvSpPr txBox="1">
            <a:spLocks noGrp="1"/>
          </p:cNvSpPr>
          <p:nvPr>
            <p:ph type="ctrTitle"/>
          </p:nvPr>
        </p:nvSpPr>
        <p:spPr>
          <a:xfrm>
            <a:off x="992545" y="346219"/>
            <a:ext cx="7158900" cy="1470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Electromagnetic Waves</a:t>
            </a:r>
            <a:endParaRPr/>
          </a:p>
        </p:txBody>
      </p:sp>
      <p:sp>
        <p:nvSpPr>
          <p:cNvPr id="348" name="Google Shape;348;gdf9c2530df_0_36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9" name="Google Shape;349;gdf9c2530df_0_368"/>
          <p:cNvPicPr preferRelativeResize="0"/>
          <p:nvPr/>
        </p:nvPicPr>
        <p:blipFill rotWithShape="1">
          <a:blip r:embed="rId4">
            <a:alphaModFix/>
          </a:blip>
          <a:srcRect/>
          <a:stretch/>
        </p:blipFill>
        <p:spPr>
          <a:xfrm>
            <a:off x="1165246" y="2055880"/>
            <a:ext cx="6813529" cy="410853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df9c2530df_0_375"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6" name="Google Shape;356;gdf9c2530df_0_375" descr="outer.jpg"/>
          <p:cNvPicPr preferRelativeResize="0"/>
          <p:nvPr/>
        </p:nvPicPr>
        <p:blipFill rotWithShape="1">
          <a:blip r:embed="rId4">
            <a:alphaModFix/>
          </a:blip>
          <a:srcRect l="-1135" r="-1145"/>
          <a:stretch/>
        </p:blipFill>
        <p:spPr>
          <a:xfrm>
            <a:off x="235090" y="1165847"/>
            <a:ext cx="8673812" cy="47702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df9c2530df_0_381" descr="Questions"/>
          <p:cNvSpPr/>
          <p:nvPr/>
        </p:nvSpPr>
        <p:spPr>
          <a:xfrm>
            <a:off x="1905000" y="90854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df9c2530df_0_386"/>
          <p:cNvSpPr txBox="1"/>
          <p:nvPr/>
        </p:nvSpPr>
        <p:spPr>
          <a:xfrm>
            <a:off x="808504" y="401037"/>
            <a:ext cx="7527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relationship between a magnetic field and an electric field?</a:t>
            </a:r>
            <a:endParaRPr/>
          </a:p>
        </p:txBody>
      </p:sp>
      <p:sp>
        <p:nvSpPr>
          <p:cNvPr id="369" name="Google Shape;369;gdf9c2530df_0_386"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0" name="Google Shape;370;gdf9c2530df_0_386"/>
          <p:cNvPicPr preferRelativeResize="0"/>
          <p:nvPr/>
        </p:nvPicPr>
        <p:blipFill rotWithShape="1">
          <a:blip r:embed="rId4">
            <a:alphaModFix/>
          </a:blip>
          <a:srcRect/>
          <a:stretch/>
        </p:blipFill>
        <p:spPr>
          <a:xfrm>
            <a:off x="1165242" y="2054624"/>
            <a:ext cx="6813529" cy="410853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df9c2530df_0_393"/>
          <p:cNvSpPr txBox="1"/>
          <p:nvPr/>
        </p:nvSpPr>
        <p:spPr>
          <a:xfrm>
            <a:off x="808504" y="372112"/>
            <a:ext cx="7527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True/False: Electromagnetic waves do not need a medium to be seen.</a:t>
            </a:r>
            <a:endParaRPr/>
          </a:p>
        </p:txBody>
      </p:sp>
      <p:sp>
        <p:nvSpPr>
          <p:cNvPr id="377" name="Google Shape;377;gdf9c2530df_0_393"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8" name="Google Shape;378;gdf9c2530df_0_393" descr="outer.jpg"/>
          <p:cNvPicPr preferRelativeResize="0"/>
          <p:nvPr/>
        </p:nvPicPr>
        <p:blipFill rotWithShape="1">
          <a:blip r:embed="rId4">
            <a:alphaModFix/>
          </a:blip>
          <a:srcRect l="-1135" r="-1145"/>
          <a:stretch/>
        </p:blipFill>
        <p:spPr>
          <a:xfrm>
            <a:off x="1176680" y="2008721"/>
            <a:ext cx="6790650" cy="37346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gdf9c2530df_0_400"/>
          <p:cNvSpPr txBox="1"/>
          <p:nvPr/>
        </p:nvSpPr>
        <p:spPr>
          <a:xfrm>
            <a:off x="808504" y="429987"/>
            <a:ext cx="7527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rgbClr val="FF0000"/>
                </a:solidFill>
                <a:latin typeface="Calibri"/>
                <a:ea typeface="Calibri"/>
                <a:cs typeface="Calibri"/>
                <a:sym typeface="Calibri"/>
              </a:rPr>
              <a:t>True</a:t>
            </a:r>
            <a:r>
              <a:rPr lang="en-US" sz="3600">
                <a:solidFill>
                  <a:schemeClr val="dk1"/>
                </a:solidFill>
                <a:latin typeface="Calibri"/>
                <a:ea typeface="Calibri"/>
                <a:cs typeface="Calibri"/>
                <a:sym typeface="Calibri"/>
              </a:rPr>
              <a:t>/False: Electromagnetic waves do not need a medium to be seen.</a:t>
            </a:r>
            <a:endParaRPr/>
          </a:p>
        </p:txBody>
      </p:sp>
      <p:sp>
        <p:nvSpPr>
          <p:cNvPr id="385" name="Google Shape;385;gdf9c2530df_0_400"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gdf9c2530df_0_400" descr="outer.jpg"/>
          <p:cNvPicPr preferRelativeResize="0"/>
          <p:nvPr/>
        </p:nvPicPr>
        <p:blipFill rotWithShape="1">
          <a:blip r:embed="rId4">
            <a:alphaModFix/>
          </a:blip>
          <a:srcRect l="-1135" r="-1145"/>
          <a:stretch/>
        </p:blipFill>
        <p:spPr>
          <a:xfrm>
            <a:off x="1176680" y="2008721"/>
            <a:ext cx="6790650" cy="37346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df9c2530df_0_407" descr="Artificial Intelligence"/>
          <p:cNvSpPr/>
          <p:nvPr/>
        </p:nvSpPr>
        <p:spPr>
          <a:xfrm>
            <a:off x="1168978" y="143020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3" name="Google Shape;393;gdf9c2530df_0_407" descr="Comment Like"/>
          <p:cNvPicPr preferRelativeResize="0"/>
          <p:nvPr/>
        </p:nvPicPr>
        <p:blipFill rotWithShape="1">
          <a:blip r:embed="rId4">
            <a:alphaModFix/>
          </a:blip>
          <a:srcRect/>
          <a:stretch/>
        </p:blipFill>
        <p:spPr>
          <a:xfrm>
            <a:off x="4841625" y="2294390"/>
            <a:ext cx="3133385" cy="313338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df9c2530df_0_41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0" name="Google Shape;400;gdf9c2530df_0_41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01" name="Google Shape;401;gdf9c2530df_0_413"/>
          <p:cNvSpPr/>
          <p:nvPr/>
        </p:nvSpPr>
        <p:spPr>
          <a:xfrm>
            <a:off x="2218093" y="2632688"/>
            <a:ext cx="1604700" cy="25833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2" name="Google Shape;402;gdf9c2530df_0_413" descr="spectrum.jpg"/>
          <p:cNvPicPr preferRelativeResize="0"/>
          <p:nvPr/>
        </p:nvPicPr>
        <p:blipFill rotWithShape="1">
          <a:blip r:embed="rId5">
            <a:alphaModFix/>
          </a:blip>
          <a:srcRect t="-2377" b="-2377"/>
          <a:stretch/>
        </p:blipFill>
        <p:spPr>
          <a:xfrm>
            <a:off x="922558" y="1421947"/>
            <a:ext cx="7298884" cy="4014104"/>
          </a:xfrm>
          <a:prstGeom prst="rect">
            <a:avLst/>
          </a:prstGeom>
          <a:noFill/>
          <a:ln>
            <a:noFill/>
          </a:ln>
        </p:spPr>
      </p:pic>
      <p:sp>
        <p:nvSpPr>
          <p:cNvPr id="403" name="Google Shape;403;gdf9c2530df_0_413"/>
          <p:cNvSpPr/>
          <p:nvPr/>
        </p:nvSpPr>
        <p:spPr>
          <a:xfrm>
            <a:off x="1098626" y="2322088"/>
            <a:ext cx="1604700" cy="25833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df9c2530df_0_422"/>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Radio Waves</a:t>
            </a:r>
            <a:endParaRPr/>
          </a:p>
        </p:txBody>
      </p:sp>
      <p:sp>
        <p:nvSpPr>
          <p:cNvPr id="410" name="Google Shape;410;gdf9c2530df_0_42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1" name="Google Shape;411;gdf9c2530df_0_42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12" name="Google Shape;412;gdf9c2530df_0_422" descr="radio.jpg"/>
          <p:cNvPicPr preferRelativeResize="0"/>
          <p:nvPr/>
        </p:nvPicPr>
        <p:blipFill rotWithShape="1">
          <a:blip r:embed="rId5">
            <a:alphaModFix/>
          </a:blip>
          <a:srcRect l="-10342" r="-10342"/>
          <a:stretch/>
        </p:blipFill>
        <p:spPr>
          <a:xfrm>
            <a:off x="457204" y="1166021"/>
            <a:ext cx="8229600" cy="4525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df9c2530df_0_634"/>
          <p:cNvSpPr txBox="1"/>
          <p:nvPr/>
        </p:nvSpPr>
        <p:spPr>
          <a:xfrm>
            <a:off x="2300997" y="693336"/>
            <a:ext cx="4572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dirty="0">
                <a:solidFill>
                  <a:srgbClr val="FFC000"/>
                </a:solidFill>
                <a:latin typeface="Calibri"/>
                <a:ea typeface="Calibri"/>
                <a:cs typeface="Calibri"/>
                <a:sym typeface="Calibri"/>
              </a:rPr>
              <a:t>Demonstration</a:t>
            </a:r>
            <a:endParaRPr dirty="0"/>
          </a:p>
        </p:txBody>
      </p:sp>
      <p:sp>
        <p:nvSpPr>
          <p:cNvPr id="137" name="Google Shape;137;gdf9c2530df_0_634" descr="Classroom"/>
          <p:cNvSpPr/>
          <p:nvPr/>
        </p:nvSpPr>
        <p:spPr>
          <a:xfrm>
            <a:off x="124754" y="87073"/>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gdf9c2530df_0_634" descr="This is a demonstration of the effect of a Faraday cage on radio reception.  A small portable radio is placed inside a cylindrical enclosure with solid conducting top and bottom, and wire mesh around the sides.  A radio station that is clearly heard without the cage disappears when the cage is placed around the radio.  The reason is that the electromagnetic radiation that would have been intercepted by the radio antenna is instead intercepted by the Faraday cage.  &#10;&#10;This demonstration was created at Utah State University by Professor Boyd F. Edwards, assisted by James Coburn (demonstration specialist), David Evans (videography), and Rebecca Whitney (closed captions), with support from Jan Sojka, Physics Department Head, and Robert Wagner, Executive Vice Provost and Dean of Academic and Instructional Services." title="Electromagnetic Radiation Demo: Faraday Cage">
            <a:hlinkClick r:id="rId4"/>
          </p:cNvPr>
          <p:cNvPicPr preferRelativeResize="0"/>
          <p:nvPr/>
        </p:nvPicPr>
        <p:blipFill>
          <a:blip r:embed="rId5">
            <a:alphaModFix/>
          </a:blip>
          <a:stretch>
            <a:fillRect/>
          </a:stretch>
        </p:blipFill>
        <p:spPr>
          <a:xfrm>
            <a:off x="3891975" y="2374018"/>
            <a:ext cx="4572000" cy="3429000"/>
          </a:xfrm>
          <a:prstGeom prst="rect">
            <a:avLst/>
          </a:prstGeom>
          <a:noFill/>
          <a:ln>
            <a:noFill/>
          </a:ln>
        </p:spPr>
      </p:pic>
      <p:sp>
        <p:nvSpPr>
          <p:cNvPr id="139" name="Google Shape;139;gdf9c2530df_0_634"/>
          <p:cNvSpPr txBox="1"/>
          <p:nvPr/>
        </p:nvSpPr>
        <p:spPr>
          <a:xfrm>
            <a:off x="860050" y="3164975"/>
            <a:ext cx="2705700" cy="1858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i="1">
                <a:latin typeface="Calibri"/>
                <a:ea typeface="Calibri"/>
                <a:cs typeface="Calibri"/>
                <a:sym typeface="Calibri"/>
              </a:rPr>
              <a:t>Faraday Cage</a:t>
            </a:r>
            <a:endParaRPr sz="1800" i="1">
              <a:latin typeface="Calibri"/>
              <a:ea typeface="Calibri"/>
              <a:cs typeface="Calibri"/>
              <a:sym typeface="Calibri"/>
            </a:endParaRPr>
          </a:p>
          <a:p>
            <a:pPr marL="0" lvl="0" indent="0" algn="l" rtl="0">
              <a:spcBef>
                <a:spcPts val="0"/>
              </a:spcBef>
              <a:spcAft>
                <a:spcPts val="0"/>
              </a:spcAft>
              <a:buNone/>
            </a:pPr>
            <a:endParaRPr sz="1800" i="1">
              <a:latin typeface="Calibri"/>
              <a:ea typeface="Calibri"/>
              <a:cs typeface="Calibri"/>
              <a:sym typeface="Calibri"/>
            </a:endParaRPr>
          </a:p>
          <a:p>
            <a:pPr marL="0" lvl="0" indent="0" algn="l" rtl="0">
              <a:spcBef>
                <a:spcPts val="0"/>
              </a:spcBef>
              <a:spcAft>
                <a:spcPts val="0"/>
              </a:spcAft>
              <a:buNone/>
            </a:pPr>
            <a:r>
              <a:rPr lang="en-US" sz="1800" i="1">
                <a:latin typeface="Calibri"/>
                <a:ea typeface="Calibri"/>
                <a:cs typeface="Calibri"/>
                <a:sym typeface="Calibri"/>
              </a:rPr>
              <a:t>The Faraday cage blocks the electromagnetic waves from reaching the radio antenna.</a:t>
            </a:r>
            <a:endParaRPr sz="1800" i="1">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df9c2530df_0_43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9" name="Google Shape;419;gdf9c2530df_0_43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20" name="Google Shape;420;gdf9c2530df_0_430" descr="communication.jpg"/>
          <p:cNvPicPr preferRelativeResize="0"/>
          <p:nvPr/>
        </p:nvPicPr>
        <p:blipFill rotWithShape="1">
          <a:blip r:embed="rId5">
            <a:alphaModFix/>
          </a:blip>
          <a:srcRect l="-40909" r="-40909"/>
          <a:stretch/>
        </p:blipFill>
        <p:spPr>
          <a:xfrm>
            <a:off x="457202" y="1530267"/>
            <a:ext cx="8229600" cy="4525964"/>
          </a:xfrm>
          <a:prstGeom prst="rect">
            <a:avLst/>
          </a:prstGeom>
          <a:noFill/>
          <a:ln>
            <a:noFill/>
          </a:ln>
        </p:spPr>
      </p:pic>
      <p:sp>
        <p:nvSpPr>
          <p:cNvPr id="421" name="Google Shape;421;gdf9c2530df_0_430"/>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Radio Waves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df9c2530df_0_43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8" name="Google Shape;428;gdf9c2530df_0_43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29" name="Google Shape;429;gdf9c2530df_0_438"/>
          <p:cNvSpPr/>
          <p:nvPr/>
        </p:nvSpPr>
        <p:spPr>
          <a:xfrm>
            <a:off x="2218093" y="2632688"/>
            <a:ext cx="1604700" cy="25833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0" name="Google Shape;430;gdf9c2530df_0_438" descr="spectrum.jpg"/>
          <p:cNvPicPr preferRelativeResize="0"/>
          <p:nvPr/>
        </p:nvPicPr>
        <p:blipFill rotWithShape="1">
          <a:blip r:embed="rId5">
            <a:alphaModFix/>
          </a:blip>
          <a:srcRect t="-2377" b="-2377"/>
          <a:stretch/>
        </p:blipFill>
        <p:spPr>
          <a:xfrm>
            <a:off x="922558" y="1421947"/>
            <a:ext cx="7298884" cy="4014104"/>
          </a:xfrm>
          <a:prstGeom prst="rect">
            <a:avLst/>
          </a:prstGeom>
          <a:noFill/>
          <a:ln>
            <a:noFill/>
          </a:ln>
        </p:spPr>
      </p:pic>
      <p:sp>
        <p:nvSpPr>
          <p:cNvPr id="431" name="Google Shape;431;gdf9c2530df_0_438"/>
          <p:cNvSpPr/>
          <p:nvPr/>
        </p:nvSpPr>
        <p:spPr>
          <a:xfrm>
            <a:off x="2494289" y="2304262"/>
            <a:ext cx="1044000" cy="24234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gdf9c2530df_0_447"/>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Microwaves</a:t>
            </a:r>
            <a:endParaRPr/>
          </a:p>
        </p:txBody>
      </p:sp>
      <p:sp>
        <p:nvSpPr>
          <p:cNvPr id="438" name="Google Shape;438;gdf9c2530df_0_44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9" name="Google Shape;439;gdf9c2530df_0_44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40" name="Google Shape;440;gdf9c2530df_0_447" descr="microwave.jpg"/>
          <p:cNvPicPr preferRelativeResize="0"/>
          <p:nvPr/>
        </p:nvPicPr>
        <p:blipFill rotWithShape="1">
          <a:blip r:embed="rId5">
            <a:alphaModFix/>
          </a:blip>
          <a:srcRect l="-10575" r="-10563"/>
          <a:stretch/>
        </p:blipFill>
        <p:spPr>
          <a:xfrm>
            <a:off x="457204" y="1166024"/>
            <a:ext cx="8229600" cy="452596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gdf9c2530df_0_455"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7" name="Google Shape;447;gdf9c2530df_0_45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48" name="Google Shape;448;gdf9c2530df_0_455" descr="cell.jpg"/>
          <p:cNvPicPr preferRelativeResize="0"/>
          <p:nvPr/>
        </p:nvPicPr>
        <p:blipFill rotWithShape="1">
          <a:blip r:embed="rId5">
            <a:alphaModFix/>
          </a:blip>
          <a:srcRect l="-10575" r="-10563"/>
          <a:stretch/>
        </p:blipFill>
        <p:spPr>
          <a:xfrm>
            <a:off x="457190" y="1571077"/>
            <a:ext cx="8229600" cy="4525963"/>
          </a:xfrm>
          <a:prstGeom prst="rect">
            <a:avLst/>
          </a:prstGeom>
          <a:noFill/>
          <a:ln>
            <a:noFill/>
          </a:ln>
        </p:spPr>
      </p:pic>
      <p:sp>
        <p:nvSpPr>
          <p:cNvPr id="449" name="Google Shape;449;gdf9c2530df_0_455"/>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Microwaves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df9c2530df_0_46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6" name="Google Shape;456;gdf9c2530df_0_46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57" name="Google Shape;457;gdf9c2530df_0_463"/>
          <p:cNvSpPr/>
          <p:nvPr/>
        </p:nvSpPr>
        <p:spPr>
          <a:xfrm>
            <a:off x="2218093" y="2632688"/>
            <a:ext cx="1604700" cy="25833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58" name="Google Shape;458;gdf9c2530df_0_463" descr="spectrum.jpg"/>
          <p:cNvPicPr preferRelativeResize="0"/>
          <p:nvPr/>
        </p:nvPicPr>
        <p:blipFill rotWithShape="1">
          <a:blip r:embed="rId5">
            <a:alphaModFix/>
          </a:blip>
          <a:srcRect t="-2377" b="-2377"/>
          <a:stretch/>
        </p:blipFill>
        <p:spPr>
          <a:xfrm>
            <a:off x="922558" y="1421947"/>
            <a:ext cx="7298884" cy="4014104"/>
          </a:xfrm>
          <a:prstGeom prst="rect">
            <a:avLst/>
          </a:prstGeom>
          <a:noFill/>
          <a:ln>
            <a:noFill/>
          </a:ln>
        </p:spPr>
      </p:pic>
      <p:sp>
        <p:nvSpPr>
          <p:cNvPr id="459" name="Google Shape;459;gdf9c2530df_0_463"/>
          <p:cNvSpPr/>
          <p:nvPr/>
        </p:nvSpPr>
        <p:spPr>
          <a:xfrm>
            <a:off x="3360563" y="2217268"/>
            <a:ext cx="1044000" cy="24234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gdf9c2530df_0_472"/>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Infrared Radiation</a:t>
            </a:r>
            <a:endParaRPr/>
          </a:p>
        </p:txBody>
      </p:sp>
      <p:sp>
        <p:nvSpPr>
          <p:cNvPr id="466" name="Google Shape;466;gdf9c2530df_0_47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7" name="Google Shape;467;gdf9c2530df_0_47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68" name="Google Shape;468;gdf9c2530df_0_472" descr="telovision.jpg"/>
          <p:cNvPicPr preferRelativeResize="0"/>
          <p:nvPr/>
        </p:nvPicPr>
        <p:blipFill rotWithShape="1">
          <a:blip r:embed="rId5">
            <a:alphaModFix/>
          </a:blip>
          <a:srcRect l="-10227" r="-10239"/>
          <a:stretch/>
        </p:blipFill>
        <p:spPr>
          <a:xfrm>
            <a:off x="457204" y="1515792"/>
            <a:ext cx="8229600" cy="452596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gdf9c2530df_0_4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5" name="Google Shape;475;gdf9c2530df_0_48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76" name="Google Shape;476;gdf9c2530df_0_480" descr="ampfire Burning Brightly"/>
          <p:cNvPicPr preferRelativeResize="0"/>
          <p:nvPr/>
        </p:nvPicPr>
        <p:blipFill rotWithShape="1">
          <a:blip r:embed="rId5">
            <a:alphaModFix/>
          </a:blip>
          <a:srcRect/>
          <a:stretch/>
        </p:blipFill>
        <p:spPr>
          <a:xfrm>
            <a:off x="1043608" y="1578393"/>
            <a:ext cx="7056783" cy="4704522"/>
          </a:xfrm>
          <a:prstGeom prst="rect">
            <a:avLst/>
          </a:prstGeom>
          <a:noFill/>
          <a:ln>
            <a:noFill/>
          </a:ln>
        </p:spPr>
      </p:pic>
      <p:sp>
        <p:nvSpPr>
          <p:cNvPr id="477" name="Google Shape;477;gdf9c2530df_0_480"/>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Infrared Radiation</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gdf9c2530df_0_48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4" name="Google Shape;484;gdf9c2530df_0_48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485" name="Google Shape;485;gdf9c2530df_0_488"/>
          <p:cNvSpPr/>
          <p:nvPr/>
        </p:nvSpPr>
        <p:spPr>
          <a:xfrm>
            <a:off x="2218093" y="2632688"/>
            <a:ext cx="1604700" cy="25833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86" name="Google Shape;486;gdf9c2530df_0_488" descr="spectrum.jpg"/>
          <p:cNvPicPr preferRelativeResize="0"/>
          <p:nvPr/>
        </p:nvPicPr>
        <p:blipFill rotWithShape="1">
          <a:blip r:embed="rId5">
            <a:alphaModFix/>
          </a:blip>
          <a:srcRect t="-2377" b="-2377"/>
          <a:stretch/>
        </p:blipFill>
        <p:spPr>
          <a:xfrm>
            <a:off x="922558" y="1421947"/>
            <a:ext cx="7298884" cy="4014104"/>
          </a:xfrm>
          <a:prstGeom prst="rect">
            <a:avLst/>
          </a:prstGeom>
          <a:noFill/>
          <a:ln>
            <a:noFill/>
          </a:ln>
        </p:spPr>
      </p:pic>
      <p:sp>
        <p:nvSpPr>
          <p:cNvPr id="487" name="Google Shape;487;gdf9c2530df_0_488"/>
          <p:cNvSpPr/>
          <p:nvPr/>
        </p:nvSpPr>
        <p:spPr>
          <a:xfrm>
            <a:off x="4178711" y="2217268"/>
            <a:ext cx="828900" cy="24234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df9c2530df_0_497"/>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Visible Light Waves</a:t>
            </a:r>
            <a:endParaRPr/>
          </a:p>
        </p:txBody>
      </p:sp>
      <p:sp>
        <p:nvSpPr>
          <p:cNvPr id="494" name="Google Shape;494;gdf9c2530df_0_49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5" name="Google Shape;495;gdf9c2530df_0_49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496" name="Google Shape;496;gdf9c2530df_0_497" descr="rainbow.jpg"/>
          <p:cNvPicPr preferRelativeResize="0"/>
          <p:nvPr/>
        </p:nvPicPr>
        <p:blipFill rotWithShape="1">
          <a:blip r:embed="rId5">
            <a:alphaModFix/>
          </a:blip>
          <a:srcRect l="-18191" r="-18178"/>
          <a:stretch/>
        </p:blipFill>
        <p:spPr>
          <a:xfrm>
            <a:off x="457190" y="1594435"/>
            <a:ext cx="8229600" cy="452596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df9c2530df_0_505"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3" name="Google Shape;503;gdf9c2530df_0_50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04" name="Google Shape;504;gdf9c2530df_0_505" descr="colors.jpg"/>
          <p:cNvPicPr preferRelativeResize="0"/>
          <p:nvPr/>
        </p:nvPicPr>
        <p:blipFill rotWithShape="1">
          <a:blip r:embed="rId5">
            <a:alphaModFix/>
          </a:blip>
          <a:srcRect l="-13530" r="-13517"/>
          <a:stretch/>
        </p:blipFill>
        <p:spPr>
          <a:xfrm>
            <a:off x="457204" y="1498182"/>
            <a:ext cx="8229600" cy="4525963"/>
          </a:xfrm>
          <a:prstGeom prst="rect">
            <a:avLst/>
          </a:prstGeom>
          <a:noFill/>
          <a:ln>
            <a:noFill/>
          </a:ln>
        </p:spPr>
      </p:pic>
      <p:sp>
        <p:nvSpPr>
          <p:cNvPr id="505" name="Google Shape;505;gdf9c2530df_0_505"/>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Visible Light Waves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df9c2530df_0_266" descr="Rewind"/>
          <p:cNvSpPr/>
          <p:nvPr/>
        </p:nvSpPr>
        <p:spPr>
          <a:xfrm>
            <a:off x="1828800" y="1101900"/>
            <a:ext cx="5486400" cy="4654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df9c2530df_0_51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 name="Google Shape;512;gdf9c2530df_0_51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13" name="Google Shape;513;gdf9c2530df_0_513"/>
          <p:cNvSpPr/>
          <p:nvPr/>
        </p:nvSpPr>
        <p:spPr>
          <a:xfrm>
            <a:off x="2218093" y="2632688"/>
            <a:ext cx="1604700" cy="25833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4" name="Google Shape;514;gdf9c2530df_0_513" descr="spectrum.jpg"/>
          <p:cNvPicPr preferRelativeResize="0"/>
          <p:nvPr/>
        </p:nvPicPr>
        <p:blipFill rotWithShape="1">
          <a:blip r:embed="rId5">
            <a:alphaModFix/>
          </a:blip>
          <a:srcRect t="-2377" b="-2377"/>
          <a:stretch/>
        </p:blipFill>
        <p:spPr>
          <a:xfrm>
            <a:off x="922558" y="1421947"/>
            <a:ext cx="7298884" cy="4014104"/>
          </a:xfrm>
          <a:prstGeom prst="rect">
            <a:avLst/>
          </a:prstGeom>
          <a:noFill/>
          <a:ln>
            <a:noFill/>
          </a:ln>
        </p:spPr>
      </p:pic>
      <p:sp>
        <p:nvSpPr>
          <p:cNvPr id="515" name="Google Shape;515;gdf9c2530df_0_513"/>
          <p:cNvSpPr/>
          <p:nvPr/>
        </p:nvSpPr>
        <p:spPr>
          <a:xfrm>
            <a:off x="4884564" y="2088930"/>
            <a:ext cx="707100" cy="24234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df9c2530df_0_522"/>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Ultraviolet (UV) Waves</a:t>
            </a:r>
            <a:endParaRPr/>
          </a:p>
        </p:txBody>
      </p:sp>
      <p:sp>
        <p:nvSpPr>
          <p:cNvPr id="522" name="Google Shape;522;gdf9c2530df_0_52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3" name="Google Shape;523;gdf9c2530df_0_52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24" name="Google Shape;524;gdf9c2530df_0_522" descr="sun.jpg"/>
          <p:cNvPicPr preferRelativeResize="0"/>
          <p:nvPr/>
        </p:nvPicPr>
        <p:blipFill rotWithShape="1">
          <a:blip r:embed="rId5">
            <a:alphaModFix/>
          </a:blip>
          <a:srcRect l="-40909" r="-40909"/>
          <a:stretch/>
        </p:blipFill>
        <p:spPr>
          <a:xfrm>
            <a:off x="457190" y="1576827"/>
            <a:ext cx="8229600" cy="452596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gdf9c2530df_0_53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 name="Google Shape;531;gdf9c2530df_0_53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32" name="Google Shape;532;gdf9c2530df_0_530" descr="2 Best Sunscreens of 2020, Recommended by Dermato"/>
          <p:cNvPicPr preferRelativeResize="0"/>
          <p:nvPr/>
        </p:nvPicPr>
        <p:blipFill rotWithShape="1">
          <a:blip r:embed="rId5">
            <a:alphaModFix/>
          </a:blip>
          <a:srcRect/>
          <a:stretch/>
        </p:blipFill>
        <p:spPr>
          <a:xfrm>
            <a:off x="451852" y="1682854"/>
            <a:ext cx="8240283" cy="4120142"/>
          </a:xfrm>
          <a:prstGeom prst="rect">
            <a:avLst/>
          </a:prstGeom>
          <a:noFill/>
          <a:ln>
            <a:noFill/>
          </a:ln>
        </p:spPr>
      </p:pic>
      <p:sp>
        <p:nvSpPr>
          <p:cNvPr id="533" name="Google Shape;533;gdf9c2530df_0_530"/>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Ultraviolet (UV) Waves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df9c2530df_0_538"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0" name="Google Shape;540;gdf9c2530df_0_538"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41" name="Google Shape;541;gdf9c2530df_0_538"/>
          <p:cNvSpPr/>
          <p:nvPr/>
        </p:nvSpPr>
        <p:spPr>
          <a:xfrm>
            <a:off x="2218093" y="2632688"/>
            <a:ext cx="1604700" cy="25833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2" name="Google Shape;542;gdf9c2530df_0_538" descr="spectrum.jpg"/>
          <p:cNvPicPr preferRelativeResize="0"/>
          <p:nvPr/>
        </p:nvPicPr>
        <p:blipFill rotWithShape="1">
          <a:blip r:embed="rId5">
            <a:alphaModFix/>
          </a:blip>
          <a:srcRect t="-2377" b="-2377"/>
          <a:stretch/>
        </p:blipFill>
        <p:spPr>
          <a:xfrm>
            <a:off x="922558" y="1421947"/>
            <a:ext cx="7298884" cy="4014104"/>
          </a:xfrm>
          <a:prstGeom prst="rect">
            <a:avLst/>
          </a:prstGeom>
          <a:noFill/>
          <a:ln>
            <a:noFill/>
          </a:ln>
        </p:spPr>
      </p:pic>
      <p:sp>
        <p:nvSpPr>
          <p:cNvPr id="543" name="Google Shape;543;gdf9c2530df_0_538"/>
          <p:cNvSpPr/>
          <p:nvPr/>
        </p:nvSpPr>
        <p:spPr>
          <a:xfrm>
            <a:off x="5640941" y="2217268"/>
            <a:ext cx="707100" cy="24234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df9c2530df_0_547"/>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X-Rays</a:t>
            </a:r>
            <a:endParaRPr/>
          </a:p>
        </p:txBody>
      </p:sp>
      <p:sp>
        <p:nvSpPr>
          <p:cNvPr id="550" name="Google Shape;550;gdf9c2530df_0_547"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1" name="Google Shape;551;gdf9c2530df_0_547"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52" name="Google Shape;552;gdf9c2530df_0_547" descr="xray.jpg"/>
          <p:cNvPicPr preferRelativeResize="0"/>
          <p:nvPr/>
        </p:nvPicPr>
        <p:blipFill rotWithShape="1">
          <a:blip r:embed="rId5">
            <a:alphaModFix/>
          </a:blip>
          <a:srcRect t="-220" b="-231"/>
          <a:stretch/>
        </p:blipFill>
        <p:spPr>
          <a:xfrm>
            <a:off x="457190" y="1578393"/>
            <a:ext cx="8229600" cy="452596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gdf9c2530df_0_555"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9" name="Google Shape;559;gdf9c2530df_0_555"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60" name="Google Shape;560;gdf9c2530df_0_555" descr="xray.jpg"/>
          <p:cNvPicPr preferRelativeResize="0"/>
          <p:nvPr/>
        </p:nvPicPr>
        <p:blipFill rotWithShape="1">
          <a:blip r:embed="rId5">
            <a:alphaModFix/>
          </a:blip>
          <a:srcRect t="-220" b="-231"/>
          <a:stretch/>
        </p:blipFill>
        <p:spPr>
          <a:xfrm>
            <a:off x="457190" y="1578393"/>
            <a:ext cx="8229600" cy="4525963"/>
          </a:xfrm>
          <a:prstGeom prst="rect">
            <a:avLst/>
          </a:prstGeom>
          <a:noFill/>
          <a:ln>
            <a:noFill/>
          </a:ln>
        </p:spPr>
      </p:pic>
      <p:sp>
        <p:nvSpPr>
          <p:cNvPr id="561" name="Google Shape;561;gdf9c2530df_0_555"/>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X-Rays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df9c2530df_0_56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68" name="Google Shape;568;gdf9c2530df_0_563"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sp>
        <p:nvSpPr>
          <p:cNvPr id="569" name="Google Shape;569;gdf9c2530df_0_563"/>
          <p:cNvSpPr/>
          <p:nvPr/>
        </p:nvSpPr>
        <p:spPr>
          <a:xfrm>
            <a:off x="2218093" y="2632688"/>
            <a:ext cx="1604700" cy="25833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70" name="Google Shape;570;gdf9c2530df_0_563" descr="spectrum.jpg"/>
          <p:cNvPicPr preferRelativeResize="0"/>
          <p:nvPr/>
        </p:nvPicPr>
        <p:blipFill rotWithShape="1">
          <a:blip r:embed="rId5">
            <a:alphaModFix/>
          </a:blip>
          <a:srcRect t="-2377" b="-2377"/>
          <a:stretch/>
        </p:blipFill>
        <p:spPr>
          <a:xfrm>
            <a:off x="922558" y="1421947"/>
            <a:ext cx="7298884" cy="4014104"/>
          </a:xfrm>
          <a:prstGeom prst="rect">
            <a:avLst/>
          </a:prstGeom>
          <a:noFill/>
          <a:ln>
            <a:noFill/>
          </a:ln>
        </p:spPr>
      </p:pic>
      <p:sp>
        <p:nvSpPr>
          <p:cNvPr id="571" name="Google Shape;571;gdf9c2530df_0_563"/>
          <p:cNvSpPr/>
          <p:nvPr/>
        </p:nvSpPr>
        <p:spPr>
          <a:xfrm>
            <a:off x="6731802" y="2217268"/>
            <a:ext cx="1169700" cy="2423400"/>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df9c2530df_0_572"/>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Gamma Rays</a:t>
            </a:r>
            <a:endParaRPr/>
          </a:p>
        </p:txBody>
      </p:sp>
      <p:sp>
        <p:nvSpPr>
          <p:cNvPr id="578" name="Google Shape;578;gdf9c2530df_0_572"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9" name="Google Shape;579;gdf9c2530df_0_572"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80" name="Google Shape;580;gdf9c2530df_0_572" descr="gamma radiation.jpg"/>
          <p:cNvPicPr preferRelativeResize="0"/>
          <p:nvPr/>
        </p:nvPicPr>
        <p:blipFill rotWithShape="1">
          <a:blip r:embed="rId5">
            <a:alphaModFix/>
          </a:blip>
          <a:srcRect l="-10342" r="-10342"/>
          <a:stretch/>
        </p:blipFill>
        <p:spPr>
          <a:xfrm>
            <a:off x="457204" y="1530267"/>
            <a:ext cx="8229600" cy="45259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df9c2530df_0_580"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87" name="Google Shape;587;gdf9c2530df_0_580" descr="Comment Like"/>
          <p:cNvPicPr preferRelativeResize="0"/>
          <p:nvPr/>
        </p:nvPicPr>
        <p:blipFill rotWithShape="1">
          <a:blip r:embed="rId4">
            <a:alphaModFix/>
          </a:blip>
          <a:srcRect/>
          <a:stretch/>
        </p:blipFill>
        <p:spPr>
          <a:xfrm>
            <a:off x="735230" y="146272"/>
            <a:ext cx="571056" cy="571056"/>
          </a:xfrm>
          <a:prstGeom prst="rect">
            <a:avLst/>
          </a:prstGeom>
          <a:noFill/>
          <a:ln>
            <a:noFill/>
          </a:ln>
        </p:spPr>
      </p:pic>
      <p:pic>
        <p:nvPicPr>
          <p:cNvPr id="588" name="Google Shape;588;gdf9c2530df_0_580" descr="bomb.jpg"/>
          <p:cNvPicPr preferRelativeResize="0"/>
          <p:nvPr/>
        </p:nvPicPr>
        <p:blipFill rotWithShape="1">
          <a:blip r:embed="rId5">
            <a:alphaModFix/>
          </a:blip>
          <a:srcRect l="-4692" r="-4692"/>
          <a:stretch/>
        </p:blipFill>
        <p:spPr>
          <a:xfrm>
            <a:off x="1028658" y="1498183"/>
            <a:ext cx="7086672" cy="4672501"/>
          </a:xfrm>
          <a:prstGeom prst="rect">
            <a:avLst/>
          </a:prstGeom>
          <a:noFill/>
          <a:ln>
            <a:noFill/>
          </a:ln>
        </p:spPr>
      </p:pic>
      <p:sp>
        <p:nvSpPr>
          <p:cNvPr id="589" name="Google Shape;589;gdf9c2530df_0_580"/>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Gamma Rays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df9c2530df_0_588" descr="Questions"/>
          <p:cNvSpPr/>
          <p:nvPr/>
        </p:nvSpPr>
        <p:spPr>
          <a:xfrm>
            <a:off x="1905000" y="90854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gdf9c2530df_0_1430" descr="dreamstime_energy.worker.jpg"/>
          <p:cNvPicPr preferRelativeResize="0"/>
          <p:nvPr/>
        </p:nvPicPr>
        <p:blipFill rotWithShape="1">
          <a:blip r:embed="rId3">
            <a:alphaModFix/>
          </a:blip>
          <a:srcRect/>
          <a:stretch/>
        </p:blipFill>
        <p:spPr>
          <a:xfrm>
            <a:off x="1342501" y="1787000"/>
            <a:ext cx="6459000" cy="4306549"/>
          </a:xfrm>
          <a:prstGeom prst="rect">
            <a:avLst/>
          </a:prstGeom>
          <a:noFill/>
          <a:ln>
            <a:noFill/>
          </a:ln>
        </p:spPr>
      </p:pic>
      <p:sp>
        <p:nvSpPr>
          <p:cNvPr id="152" name="Google Shape;152;gdf9c2530df_0_1430"/>
          <p:cNvSpPr txBox="1"/>
          <p:nvPr/>
        </p:nvSpPr>
        <p:spPr>
          <a:xfrm>
            <a:off x="647101" y="471625"/>
            <a:ext cx="7849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4000" b="1" i="0" u="sng" strike="noStrike" cap="none">
                <a:solidFill>
                  <a:srgbClr val="0C0C0C"/>
                </a:solidFill>
                <a:latin typeface="Calibri"/>
                <a:ea typeface="Calibri"/>
                <a:cs typeface="Calibri"/>
                <a:sym typeface="Calibri"/>
              </a:rPr>
              <a:t>Energy:</a:t>
            </a:r>
            <a:r>
              <a:rPr lang="en-US" sz="4000">
                <a:solidFill>
                  <a:srgbClr val="0C0C0C"/>
                </a:solidFill>
              </a:rPr>
              <a:t> </a:t>
            </a:r>
            <a:r>
              <a:rPr lang="en-US" sz="4000">
                <a:solidFill>
                  <a:srgbClr val="0C0C0C"/>
                </a:solidFill>
                <a:latin typeface="Calibri"/>
                <a:ea typeface="Calibri"/>
                <a:cs typeface="Calibri"/>
                <a:sym typeface="Calibri"/>
              </a:rPr>
              <a:t>t</a:t>
            </a:r>
            <a:r>
              <a:rPr lang="en-US" sz="4000" b="0" i="0" u="none" strike="noStrike" cap="none">
                <a:solidFill>
                  <a:srgbClr val="0C0C0C"/>
                </a:solidFill>
                <a:latin typeface="Calibri"/>
                <a:ea typeface="Calibri"/>
                <a:cs typeface="Calibri"/>
                <a:sym typeface="Calibri"/>
              </a:rPr>
              <a:t>he ability to do work</a:t>
            </a:r>
            <a:endParaRPr sz="4000" b="0" i="0" u="none" strike="noStrike" cap="none">
              <a:solidFill>
                <a:srgbClr val="0C0C0C"/>
              </a:solidFill>
              <a:latin typeface="Calibri"/>
              <a:ea typeface="Calibri"/>
              <a:cs typeface="Calibri"/>
              <a:sym typeface="Calibri"/>
            </a:endParaRPr>
          </a:p>
        </p:txBody>
      </p:sp>
      <p:sp>
        <p:nvSpPr>
          <p:cNvPr id="153" name="Google Shape;153;gdf9c2530df_0_1430"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gdf9c2530df_0_593"/>
          <p:cNvSpPr txBox="1"/>
          <p:nvPr/>
        </p:nvSpPr>
        <p:spPr>
          <a:xfrm>
            <a:off x="808504" y="355487"/>
            <a:ext cx="7527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some characteristics of electromagnetic waves?</a:t>
            </a:r>
            <a:endParaRPr/>
          </a:p>
        </p:txBody>
      </p:sp>
      <p:sp>
        <p:nvSpPr>
          <p:cNvPr id="602" name="Google Shape;602;gdf9c2530df_0_593"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3" name="Google Shape;603;gdf9c2530df_0_593" descr="spectrum.jpg"/>
          <p:cNvPicPr preferRelativeResize="0"/>
          <p:nvPr/>
        </p:nvPicPr>
        <p:blipFill rotWithShape="1">
          <a:blip r:embed="rId4">
            <a:alphaModFix/>
          </a:blip>
          <a:srcRect t="-2377" b="-2377"/>
          <a:stretch/>
        </p:blipFill>
        <p:spPr>
          <a:xfrm>
            <a:off x="922558" y="1556085"/>
            <a:ext cx="7298884" cy="401410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gdf9c2530df_0_600"/>
          <p:cNvSpPr txBox="1"/>
          <p:nvPr/>
        </p:nvSpPr>
        <p:spPr>
          <a:xfrm>
            <a:off x="808504" y="458912"/>
            <a:ext cx="7527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are examples of electromagnetic waves?</a:t>
            </a:r>
            <a:endParaRPr/>
          </a:p>
        </p:txBody>
      </p:sp>
      <p:sp>
        <p:nvSpPr>
          <p:cNvPr id="610" name="Google Shape;610;gdf9c2530df_0_600"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1" name="Google Shape;611;gdf9c2530df_0_600"/>
          <p:cNvPicPr preferRelativeResize="0"/>
          <p:nvPr/>
        </p:nvPicPr>
        <p:blipFill rotWithShape="1">
          <a:blip r:embed="rId4">
            <a:alphaModFix/>
          </a:blip>
          <a:srcRect/>
          <a:stretch/>
        </p:blipFill>
        <p:spPr>
          <a:xfrm>
            <a:off x="1366585" y="1873060"/>
            <a:ext cx="6410850" cy="419989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df9c2530df_0_607" descr="Artificial Intelligence"/>
          <p:cNvSpPr/>
          <p:nvPr/>
        </p:nvSpPr>
        <p:spPr>
          <a:xfrm>
            <a:off x="1061816" y="1430256"/>
            <a:ext cx="4349400" cy="39975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8" name="Google Shape;618;gdf9c2530df_0_607" descr="Comment Dislike"/>
          <p:cNvPicPr preferRelativeResize="0"/>
          <p:nvPr/>
        </p:nvPicPr>
        <p:blipFill rotWithShape="1">
          <a:blip r:embed="rId4">
            <a:alphaModFix/>
          </a:blip>
          <a:srcRect/>
          <a:stretch/>
        </p:blipFill>
        <p:spPr>
          <a:xfrm>
            <a:off x="4734463" y="2013087"/>
            <a:ext cx="3347724" cy="33477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df9c2530df_0_613"/>
          <p:cNvSpPr txBox="1"/>
          <p:nvPr/>
        </p:nvSpPr>
        <p:spPr>
          <a:xfrm>
            <a:off x="2090107" y="495606"/>
            <a:ext cx="49638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Sound Waves</a:t>
            </a:r>
            <a:endParaRPr/>
          </a:p>
        </p:txBody>
      </p:sp>
      <p:sp>
        <p:nvSpPr>
          <p:cNvPr id="625" name="Google Shape;625;gdf9c2530df_0_613" descr="Artificial Intelligence"/>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6" name="Google Shape;626;gdf9c2530df_0_613" descr="Comment Dislike"/>
          <p:cNvPicPr preferRelativeResize="0"/>
          <p:nvPr/>
        </p:nvPicPr>
        <p:blipFill rotWithShape="1">
          <a:blip r:embed="rId4">
            <a:alphaModFix/>
          </a:blip>
          <a:srcRect/>
          <a:stretch/>
        </p:blipFill>
        <p:spPr>
          <a:xfrm>
            <a:off x="735230" y="159010"/>
            <a:ext cx="545579" cy="545579"/>
          </a:xfrm>
          <a:prstGeom prst="rect">
            <a:avLst/>
          </a:prstGeom>
          <a:noFill/>
          <a:ln>
            <a:noFill/>
          </a:ln>
        </p:spPr>
      </p:pic>
      <p:pic>
        <p:nvPicPr>
          <p:cNvPr id="627" name="Google Shape;627;gdf9c2530df_0_613" descr="soundwaves.jpg"/>
          <p:cNvPicPr preferRelativeResize="0"/>
          <p:nvPr/>
        </p:nvPicPr>
        <p:blipFill rotWithShape="1">
          <a:blip r:embed="rId5">
            <a:alphaModFix/>
          </a:blip>
          <a:srcRect l="-22734" r="-22720"/>
          <a:stretch/>
        </p:blipFill>
        <p:spPr>
          <a:xfrm>
            <a:off x="457200" y="1578393"/>
            <a:ext cx="8229600" cy="452596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gdf9c2530df_0_621" descr="Questions"/>
          <p:cNvSpPr/>
          <p:nvPr/>
        </p:nvSpPr>
        <p:spPr>
          <a:xfrm>
            <a:off x="1905000" y="908549"/>
            <a:ext cx="5334000" cy="50409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gdf9c2530df_0_626"/>
          <p:cNvSpPr txBox="1"/>
          <p:nvPr/>
        </p:nvSpPr>
        <p:spPr>
          <a:xfrm>
            <a:off x="808504" y="314237"/>
            <a:ext cx="7527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are sound waves not an example of electromagnetic waves?</a:t>
            </a:r>
            <a:endParaRPr/>
          </a:p>
        </p:txBody>
      </p:sp>
      <p:sp>
        <p:nvSpPr>
          <p:cNvPr id="640" name="Google Shape;640;gdf9c2530df_0_626"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1" name="Google Shape;641;gdf9c2530df_0_626"/>
          <p:cNvPicPr preferRelativeResize="0"/>
          <p:nvPr/>
        </p:nvPicPr>
        <p:blipFill rotWithShape="1">
          <a:blip r:embed="rId4">
            <a:alphaModFix/>
          </a:blip>
          <a:srcRect/>
          <a:stretch/>
        </p:blipFill>
        <p:spPr>
          <a:xfrm>
            <a:off x="1502222" y="1829660"/>
            <a:ext cx="6410850" cy="4199895"/>
          </a:xfrm>
          <a:prstGeom prst="rect">
            <a:avLst/>
          </a:prstGeom>
          <a:noFill/>
          <a:ln>
            <a:noFill/>
          </a:ln>
        </p:spPr>
      </p:pic>
      <p:sp>
        <p:nvSpPr>
          <p:cNvPr id="642" name="Google Shape;642;gdf9c2530df_0_626"/>
          <p:cNvSpPr txBox="1"/>
          <p:nvPr/>
        </p:nvSpPr>
        <p:spPr>
          <a:xfrm>
            <a:off x="1230942" y="2441791"/>
            <a:ext cx="21447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chemeClr val="dk1"/>
                </a:solidFill>
                <a:latin typeface="Calibri"/>
                <a:ea typeface="Calibri"/>
                <a:cs typeface="Calibri"/>
                <a:sym typeface="Calibri"/>
              </a:rPr>
              <a:t>NON</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df9c2530df_0_646"/>
          <p:cNvSpPr txBox="1"/>
          <p:nvPr/>
        </p:nvSpPr>
        <p:spPr>
          <a:xfrm>
            <a:off x="808504" y="576137"/>
            <a:ext cx="7527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electromagnetic spectrum?</a:t>
            </a:r>
            <a:endParaRPr/>
          </a:p>
        </p:txBody>
      </p:sp>
      <p:sp>
        <p:nvSpPr>
          <p:cNvPr id="649" name="Google Shape;649;gdf9c2530df_0_646"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0" name="Google Shape;650;gdf9c2530df_0_646" descr="spectrum.jpg"/>
          <p:cNvPicPr preferRelativeResize="0"/>
          <p:nvPr/>
        </p:nvPicPr>
        <p:blipFill rotWithShape="1">
          <a:blip r:embed="rId4">
            <a:alphaModFix/>
          </a:blip>
          <a:srcRect t="-2377" b="-2377"/>
          <a:stretch/>
        </p:blipFill>
        <p:spPr>
          <a:xfrm>
            <a:off x="922558" y="1556085"/>
            <a:ext cx="7298884" cy="4014104"/>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gdf9c2530df_0_653"/>
          <p:cNvSpPr txBox="1"/>
          <p:nvPr/>
        </p:nvSpPr>
        <p:spPr>
          <a:xfrm>
            <a:off x="642755" y="236340"/>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two parts make up an electromagnetic wave?</a:t>
            </a:r>
            <a:endParaRPr/>
          </a:p>
        </p:txBody>
      </p:sp>
      <p:sp>
        <p:nvSpPr>
          <p:cNvPr id="657" name="Google Shape;657;gdf9c2530df_0_653"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8" name="Google Shape;658;gdf9c2530df_0_653"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659" name="Google Shape;659;gdf9c2530df_0_653"/>
          <p:cNvSpPr txBox="1"/>
          <p:nvPr/>
        </p:nvSpPr>
        <p:spPr>
          <a:xfrm>
            <a:off x="501937" y="1656237"/>
            <a:ext cx="59952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Magnetic field and electric field</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Positive field and negative field</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Electrons and protons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gdf9c2530df_0_661"/>
          <p:cNvSpPr txBox="1"/>
          <p:nvPr/>
        </p:nvSpPr>
        <p:spPr>
          <a:xfrm>
            <a:off x="642755" y="221890"/>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two parts make up an electromagnetic wave?</a:t>
            </a:r>
            <a:endParaRPr/>
          </a:p>
        </p:txBody>
      </p:sp>
      <p:sp>
        <p:nvSpPr>
          <p:cNvPr id="666" name="Google Shape;666;gdf9c2530df_0_661"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7" name="Google Shape;667;gdf9c2530df_0_661"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668" name="Google Shape;668;gdf9c2530df_0_661"/>
          <p:cNvSpPr txBox="1"/>
          <p:nvPr/>
        </p:nvSpPr>
        <p:spPr>
          <a:xfrm>
            <a:off x="501937" y="1656237"/>
            <a:ext cx="5995200" cy="17178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15000"/>
              </a:lnSpc>
              <a:spcBef>
                <a:spcPts val="0"/>
              </a:spcBef>
              <a:spcAft>
                <a:spcPts val="0"/>
              </a:spcAft>
              <a:buClr>
                <a:srgbClr val="FF0000"/>
              </a:buClr>
              <a:buSzPts val="3200"/>
              <a:buFont typeface="Arial"/>
              <a:buAutoNum type="alphaUcPeriod"/>
            </a:pPr>
            <a:r>
              <a:rPr lang="en-US" sz="3200">
                <a:solidFill>
                  <a:srgbClr val="FF0000"/>
                </a:solidFill>
                <a:latin typeface="Calibri"/>
                <a:ea typeface="Calibri"/>
                <a:cs typeface="Calibri"/>
                <a:sym typeface="Calibri"/>
              </a:rPr>
              <a:t>Magnetic field and electric field</a:t>
            </a:r>
            <a:endParaRPr>
              <a:solidFill>
                <a:srgbClr val="FF0000"/>
              </a:solidFill>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Positive field and negative field</a:t>
            </a:r>
            <a:endParaRPr/>
          </a:p>
          <a:p>
            <a:pPr marL="457200" marR="0" lvl="0" indent="-457200" algn="l" rtl="0">
              <a:lnSpc>
                <a:spcPct val="115000"/>
              </a:lnSpc>
              <a:spcBef>
                <a:spcPts val="0"/>
              </a:spcBef>
              <a:spcAft>
                <a:spcPts val="0"/>
              </a:spcAft>
              <a:buClr>
                <a:schemeClr val="dk1"/>
              </a:buClr>
              <a:buSzPts val="3200"/>
              <a:buFont typeface="Arial"/>
              <a:buAutoNum type="alphaUcPeriod"/>
            </a:pPr>
            <a:r>
              <a:rPr lang="en-US" sz="3200">
                <a:solidFill>
                  <a:schemeClr val="dk1"/>
                </a:solidFill>
                <a:latin typeface="Calibri"/>
                <a:ea typeface="Calibri"/>
                <a:cs typeface="Calibri"/>
                <a:sym typeface="Calibri"/>
              </a:rPr>
              <a:t>Electrons and protons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df9c2530df_0_669"/>
          <p:cNvSpPr txBox="1"/>
          <p:nvPr/>
        </p:nvSpPr>
        <p:spPr>
          <a:xfrm>
            <a:off x="642755" y="409965"/>
            <a:ext cx="7858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wave can humans see?</a:t>
            </a:r>
            <a:endParaRPr/>
          </a:p>
        </p:txBody>
      </p:sp>
      <p:sp>
        <p:nvSpPr>
          <p:cNvPr id="675" name="Google Shape;675;gdf9c2530df_0_669"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6" name="Google Shape;676;gdf9c2530df_0_669"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677" name="Google Shape;677;gdf9c2530df_0_669"/>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Radio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Microwaves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Infrared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Visible light</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Ultraviolet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X-rays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Gamma rays</a:t>
            </a:r>
            <a:endParaRPr sz="3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df9c2530df_0_271"/>
          <p:cNvSpPr txBox="1"/>
          <p:nvPr/>
        </p:nvSpPr>
        <p:spPr>
          <a:xfrm>
            <a:off x="529050" y="177001"/>
            <a:ext cx="8085900" cy="1690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0C0C0C"/>
              </a:buClr>
              <a:buSzPts val="3000"/>
              <a:buFont typeface="Arial"/>
              <a:buNone/>
            </a:pPr>
            <a:r>
              <a:rPr lang="en-US" sz="3500" b="1" u="sng">
                <a:solidFill>
                  <a:srgbClr val="0C0C0C"/>
                </a:solidFill>
                <a:latin typeface="Calibri"/>
                <a:ea typeface="Calibri"/>
                <a:cs typeface="Calibri"/>
                <a:sym typeface="Calibri"/>
              </a:rPr>
              <a:t>Waves</a:t>
            </a:r>
            <a:r>
              <a:rPr lang="en-US" sz="3500" b="1">
                <a:solidFill>
                  <a:srgbClr val="0C0C0C"/>
                </a:solidFill>
                <a:latin typeface="Calibri"/>
                <a:ea typeface="Calibri"/>
                <a:cs typeface="Calibri"/>
                <a:sym typeface="Calibri"/>
              </a:rPr>
              <a:t>: </a:t>
            </a:r>
            <a:r>
              <a:rPr lang="en-US" sz="3500">
                <a:solidFill>
                  <a:srgbClr val="0C0C0C"/>
                </a:solidFill>
                <a:latin typeface="Calibri"/>
                <a:ea typeface="Calibri"/>
                <a:cs typeface="Calibri"/>
                <a:sym typeface="Calibri"/>
              </a:rPr>
              <a:t>disturbances that travel through a medium, transporting energy from one location to another without transporting matter</a:t>
            </a:r>
            <a:endParaRPr sz="3500" b="1">
              <a:solidFill>
                <a:schemeClr val="dk1"/>
              </a:solidFill>
              <a:latin typeface="Calibri"/>
              <a:ea typeface="Calibri"/>
              <a:cs typeface="Calibri"/>
              <a:sym typeface="Calibri"/>
            </a:endParaRPr>
          </a:p>
        </p:txBody>
      </p:sp>
      <p:sp>
        <p:nvSpPr>
          <p:cNvPr id="160" name="Google Shape;160;gdf9c2530df_0_271" descr="Rewind"/>
          <p:cNvSpPr/>
          <p:nvPr/>
        </p:nvSpPr>
        <p:spPr>
          <a:xfrm>
            <a:off x="0" y="0"/>
            <a:ext cx="849600" cy="8496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 name="Google Shape;161;gdf9c2530df_0_271" descr="he Physics of Sound"/>
          <p:cNvPicPr preferRelativeResize="0"/>
          <p:nvPr/>
        </p:nvPicPr>
        <p:blipFill rotWithShape="1">
          <a:blip r:embed="rId4">
            <a:alphaModFix/>
          </a:blip>
          <a:srcRect/>
          <a:stretch/>
        </p:blipFill>
        <p:spPr>
          <a:xfrm>
            <a:off x="1210863" y="1867201"/>
            <a:ext cx="6722269" cy="448151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gdf9c2530df_0_677"/>
          <p:cNvSpPr txBox="1"/>
          <p:nvPr/>
        </p:nvSpPr>
        <p:spPr>
          <a:xfrm>
            <a:off x="642755" y="438890"/>
            <a:ext cx="7858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wave can humans see?</a:t>
            </a:r>
            <a:endParaRPr/>
          </a:p>
        </p:txBody>
      </p:sp>
      <p:sp>
        <p:nvSpPr>
          <p:cNvPr id="684" name="Google Shape;684;gdf9c2530df_0_677"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5" name="Google Shape;685;gdf9c2530df_0_677"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686" name="Google Shape;686;gdf9c2530df_0_677"/>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Radio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Microwaves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Infrared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Visible light</a:t>
            </a:r>
            <a:endParaRPr sz="3200">
              <a:solidFill>
                <a:srgbClr val="FF0000"/>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Ultraviolet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X-rays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Gamma rays</a:t>
            </a:r>
            <a:endParaRPr sz="3200">
              <a:solidFill>
                <a:schemeClr val="dk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gdf9c2530df_0_685"/>
          <p:cNvSpPr txBox="1"/>
          <p:nvPr/>
        </p:nvSpPr>
        <p:spPr>
          <a:xfrm>
            <a:off x="642755" y="279740"/>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three waves can cause harm to humans?</a:t>
            </a:r>
            <a:endParaRPr/>
          </a:p>
        </p:txBody>
      </p:sp>
      <p:sp>
        <p:nvSpPr>
          <p:cNvPr id="693" name="Google Shape;693;gdf9c2530df_0_685"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4" name="Google Shape;694;gdf9c2530df_0_685"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695" name="Google Shape;695;gdf9c2530df_0_685"/>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Radio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Microwaves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Infrared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Visible light</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Ultraviolet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X-rays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Gamma rays</a:t>
            </a:r>
            <a:endParaRPr sz="320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df9c2530df_0_693"/>
          <p:cNvSpPr txBox="1"/>
          <p:nvPr/>
        </p:nvSpPr>
        <p:spPr>
          <a:xfrm>
            <a:off x="642755" y="265290"/>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three waves can cause harm to humans?</a:t>
            </a:r>
            <a:endParaRPr/>
          </a:p>
        </p:txBody>
      </p:sp>
      <p:sp>
        <p:nvSpPr>
          <p:cNvPr id="702" name="Google Shape;702;gdf9c2530df_0_693"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3" name="Google Shape;703;gdf9c2530df_0_693"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704" name="Google Shape;704;gdf9c2530df_0_693"/>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Radio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Microwaves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Infrared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Visible light</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Ultraviolet Waves</a:t>
            </a:r>
            <a:endParaRPr sz="3200">
              <a:solidFill>
                <a:srgbClr val="FF0000"/>
              </a:solidFill>
              <a:latin typeface="Calibri"/>
              <a:ea typeface="Calibri"/>
              <a:cs typeface="Calibri"/>
              <a:sym typeface="Calibri"/>
            </a:endParaRPr>
          </a:p>
          <a:p>
            <a:pPr marL="457200" marR="0" lvl="0" indent="-431800" algn="l" rtl="0">
              <a:lnSpc>
                <a:spcPct val="115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X-rays</a:t>
            </a:r>
            <a:endParaRPr sz="3200">
              <a:solidFill>
                <a:srgbClr val="FF0000"/>
              </a:solidFill>
              <a:latin typeface="Calibri"/>
              <a:ea typeface="Calibri"/>
              <a:cs typeface="Calibri"/>
              <a:sym typeface="Calibri"/>
            </a:endParaRPr>
          </a:p>
          <a:p>
            <a:pPr marL="457200" marR="0" lvl="0" indent="-431800" algn="l" rtl="0">
              <a:lnSpc>
                <a:spcPct val="115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Gamma rays</a:t>
            </a:r>
            <a:endParaRPr sz="3200">
              <a:solidFill>
                <a:srgbClr val="FF0000"/>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gdf9c2530df_0_701"/>
          <p:cNvSpPr txBox="1"/>
          <p:nvPr/>
        </p:nvSpPr>
        <p:spPr>
          <a:xfrm>
            <a:off x="642755" y="279740"/>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wave has the shortest wavelength?</a:t>
            </a:r>
            <a:endParaRPr/>
          </a:p>
        </p:txBody>
      </p:sp>
      <p:sp>
        <p:nvSpPr>
          <p:cNvPr id="711" name="Google Shape;711;gdf9c2530df_0_701"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2" name="Google Shape;712;gdf9c2530df_0_701"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713" name="Google Shape;713;gdf9c2530df_0_701"/>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Radio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Microwaves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Infrared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Visible light</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Ultraviolet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X-rays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Gamma rays</a:t>
            </a:r>
            <a:endParaRPr sz="32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gdf9c2530df_0_709"/>
          <p:cNvSpPr txBox="1"/>
          <p:nvPr/>
        </p:nvSpPr>
        <p:spPr>
          <a:xfrm>
            <a:off x="642755" y="265290"/>
            <a:ext cx="785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wave has the shortest wavelength?</a:t>
            </a:r>
            <a:endParaRPr/>
          </a:p>
        </p:txBody>
      </p:sp>
      <p:sp>
        <p:nvSpPr>
          <p:cNvPr id="720" name="Google Shape;720;gdf9c2530df_0_709" descr="Questions"/>
          <p:cNvSpPr/>
          <p:nvPr/>
        </p:nvSpPr>
        <p:spPr>
          <a:xfrm>
            <a:off x="0"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1" name="Google Shape;721;gdf9c2530df_0_709" descr="spectrum.jpg"/>
          <p:cNvPicPr preferRelativeResize="0"/>
          <p:nvPr/>
        </p:nvPicPr>
        <p:blipFill rotWithShape="1">
          <a:blip r:embed="rId4">
            <a:alphaModFix/>
          </a:blip>
          <a:srcRect t="-2377" b="-2377"/>
          <a:stretch/>
        </p:blipFill>
        <p:spPr>
          <a:xfrm>
            <a:off x="4990141" y="4528176"/>
            <a:ext cx="3849058" cy="2116833"/>
          </a:xfrm>
          <a:prstGeom prst="rect">
            <a:avLst/>
          </a:prstGeom>
          <a:noFill/>
          <a:ln>
            <a:noFill/>
          </a:ln>
        </p:spPr>
      </p:pic>
      <p:sp>
        <p:nvSpPr>
          <p:cNvPr id="722" name="Google Shape;722;gdf9c2530df_0_709"/>
          <p:cNvSpPr txBox="1"/>
          <p:nvPr/>
        </p:nvSpPr>
        <p:spPr>
          <a:xfrm>
            <a:off x="501937" y="1656237"/>
            <a:ext cx="5995200" cy="3983400"/>
          </a:xfrm>
          <a:prstGeom prst="rect">
            <a:avLst/>
          </a:prstGeom>
          <a:noFill/>
          <a:ln>
            <a:noFill/>
          </a:ln>
        </p:spPr>
        <p:txBody>
          <a:bodyPr spcFirstLastPara="1" wrap="square" lIns="91425" tIns="45700" rIns="91425" bIns="45700" anchor="t" anchorCtr="0">
            <a:spAutoFit/>
          </a:bodyPr>
          <a:lstStyle/>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Radio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Microwaves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Infrared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Visible light</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Ultraviolet Waves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chemeClr val="dk1"/>
              </a:buClr>
              <a:buSzPts val="3200"/>
              <a:buFont typeface="Calibri"/>
              <a:buAutoNum type="alphaUcPeriod"/>
            </a:pPr>
            <a:r>
              <a:rPr lang="en-US" sz="3200">
                <a:solidFill>
                  <a:schemeClr val="dk1"/>
                </a:solidFill>
                <a:latin typeface="Calibri"/>
                <a:ea typeface="Calibri"/>
                <a:cs typeface="Calibri"/>
                <a:sym typeface="Calibri"/>
              </a:rPr>
              <a:t>X-rays</a:t>
            </a:r>
            <a:endParaRPr sz="3200">
              <a:solidFill>
                <a:schemeClr val="dk1"/>
              </a:solidFill>
              <a:latin typeface="Calibri"/>
              <a:ea typeface="Calibri"/>
              <a:cs typeface="Calibri"/>
              <a:sym typeface="Calibri"/>
            </a:endParaRPr>
          </a:p>
          <a:p>
            <a:pPr marL="457200" marR="0" lvl="0" indent="-431800" algn="l" rtl="0">
              <a:lnSpc>
                <a:spcPct val="115000"/>
              </a:lnSpc>
              <a:spcBef>
                <a:spcPts val="0"/>
              </a:spcBef>
              <a:spcAft>
                <a:spcPts val="0"/>
              </a:spcAft>
              <a:buClr>
                <a:srgbClr val="FF0000"/>
              </a:buClr>
              <a:buSzPts val="3200"/>
              <a:buFont typeface="Calibri"/>
              <a:buAutoNum type="alphaUcPeriod"/>
            </a:pPr>
            <a:r>
              <a:rPr lang="en-US" sz="3200">
                <a:solidFill>
                  <a:srgbClr val="FF0000"/>
                </a:solidFill>
                <a:latin typeface="Calibri"/>
                <a:ea typeface="Calibri"/>
                <a:cs typeface="Calibri"/>
                <a:sym typeface="Calibri"/>
              </a:rPr>
              <a:t>Gamma rays</a:t>
            </a:r>
            <a:endParaRPr sz="3200">
              <a:solidFill>
                <a:srgbClr val="FF0000"/>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df9c2530df_0_717"/>
          <p:cNvSpPr txBox="1"/>
          <p:nvPr/>
        </p:nvSpPr>
        <p:spPr>
          <a:xfrm>
            <a:off x="2585397" y="454956"/>
            <a:ext cx="39732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a:solidFill>
                  <a:srgbClr val="FF0000"/>
                </a:solidFill>
                <a:latin typeface="Calibri"/>
                <a:ea typeface="Calibri"/>
                <a:cs typeface="Calibri"/>
                <a:sym typeface="Calibri"/>
              </a:rPr>
              <a:t>Remember!!!</a:t>
            </a:r>
            <a:endParaRPr/>
          </a:p>
        </p:txBody>
      </p:sp>
      <p:sp>
        <p:nvSpPr>
          <p:cNvPr id="729" name="Google Shape;729;gdf9c2530df_0_717" descr="Rewind"/>
          <p:cNvSpPr/>
          <p:nvPr/>
        </p:nvSpPr>
        <p:spPr>
          <a:xfrm>
            <a:off x="1928395" y="1295404"/>
            <a:ext cx="5287200" cy="42672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gdf9c2530df_0_908"/>
          <p:cNvSpPr txBox="1">
            <a:spLocks noGrp="1"/>
          </p:cNvSpPr>
          <p:nvPr>
            <p:ph type="ctrTitle"/>
          </p:nvPr>
        </p:nvSpPr>
        <p:spPr>
          <a:xfrm>
            <a:off x="694809" y="367369"/>
            <a:ext cx="7754400" cy="11475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400"/>
              <a:buFont typeface="Calibri"/>
              <a:buNone/>
            </a:pPr>
            <a:r>
              <a:rPr lang="en-US" sz="3400" b="1" u="sng"/>
              <a:t>Electromagnetic Spectrum</a:t>
            </a:r>
            <a:r>
              <a:rPr lang="en-US" sz="3400" b="1"/>
              <a:t>: </a:t>
            </a:r>
            <a:r>
              <a:rPr lang="en-US" sz="3400"/>
              <a:t>range of all types of electromagnetic waves</a:t>
            </a:r>
            <a:endParaRPr sz="3400" b="1"/>
          </a:p>
        </p:txBody>
      </p:sp>
      <p:pic>
        <p:nvPicPr>
          <p:cNvPr id="736" name="Google Shape;736;gdf9c2530df_0_908" descr="spectrum.jpg"/>
          <p:cNvPicPr preferRelativeResize="0"/>
          <p:nvPr/>
        </p:nvPicPr>
        <p:blipFill rotWithShape="1">
          <a:blip r:embed="rId3">
            <a:alphaModFix/>
          </a:blip>
          <a:srcRect t="5188" b="5197"/>
          <a:stretch/>
        </p:blipFill>
        <p:spPr>
          <a:xfrm>
            <a:off x="516519" y="1941096"/>
            <a:ext cx="8110972" cy="3816100"/>
          </a:xfrm>
          <a:prstGeom prst="rect">
            <a:avLst/>
          </a:prstGeom>
          <a:noFill/>
          <a:ln>
            <a:noFill/>
          </a:ln>
        </p:spPr>
      </p:pic>
      <p:sp>
        <p:nvSpPr>
          <p:cNvPr id="737" name="Google Shape;737;gdf9c2530df_0_908"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gdf9c2530df_0_730"/>
          <p:cNvSpPr txBox="1"/>
          <p:nvPr/>
        </p:nvSpPr>
        <p:spPr>
          <a:xfrm>
            <a:off x="1783662" y="437701"/>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Radio Waves</a:t>
            </a:r>
            <a:endParaRPr/>
          </a:p>
        </p:txBody>
      </p:sp>
      <p:pic>
        <p:nvPicPr>
          <p:cNvPr id="744" name="Google Shape;744;gdf9c2530df_0_730" descr="radio.jpg"/>
          <p:cNvPicPr preferRelativeResize="0"/>
          <p:nvPr/>
        </p:nvPicPr>
        <p:blipFill rotWithShape="1">
          <a:blip r:embed="rId3">
            <a:alphaModFix/>
          </a:blip>
          <a:srcRect l="-10342" r="-10342"/>
          <a:stretch/>
        </p:blipFill>
        <p:spPr>
          <a:xfrm>
            <a:off x="457204" y="1166021"/>
            <a:ext cx="8229600" cy="4525963"/>
          </a:xfrm>
          <a:prstGeom prst="rect">
            <a:avLst/>
          </a:prstGeom>
          <a:noFill/>
          <a:ln>
            <a:noFill/>
          </a:ln>
        </p:spPr>
      </p:pic>
      <p:sp>
        <p:nvSpPr>
          <p:cNvPr id="745" name="Google Shape;745;gdf9c2530df_0_730"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gdf9c2530df_0_737"/>
          <p:cNvSpPr txBox="1"/>
          <p:nvPr/>
        </p:nvSpPr>
        <p:spPr>
          <a:xfrm>
            <a:off x="1783662" y="45217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Microwaves</a:t>
            </a:r>
            <a:endParaRPr/>
          </a:p>
        </p:txBody>
      </p:sp>
      <p:pic>
        <p:nvPicPr>
          <p:cNvPr id="752" name="Google Shape;752;gdf9c2530df_0_737" descr="microwave.jpg"/>
          <p:cNvPicPr preferRelativeResize="0"/>
          <p:nvPr/>
        </p:nvPicPr>
        <p:blipFill rotWithShape="1">
          <a:blip r:embed="rId3">
            <a:alphaModFix/>
          </a:blip>
          <a:srcRect l="-10575" r="-10563"/>
          <a:stretch/>
        </p:blipFill>
        <p:spPr>
          <a:xfrm>
            <a:off x="582729" y="1166024"/>
            <a:ext cx="8229600" cy="4525963"/>
          </a:xfrm>
          <a:prstGeom prst="rect">
            <a:avLst/>
          </a:prstGeom>
          <a:noFill/>
          <a:ln>
            <a:noFill/>
          </a:ln>
        </p:spPr>
      </p:pic>
      <p:sp>
        <p:nvSpPr>
          <p:cNvPr id="753" name="Google Shape;753;gdf9c2530df_0_737"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gdf9c2530df_0_744"/>
          <p:cNvSpPr txBox="1"/>
          <p:nvPr/>
        </p:nvSpPr>
        <p:spPr>
          <a:xfrm>
            <a:off x="1783662" y="29302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Infrared Radiation</a:t>
            </a:r>
            <a:endParaRPr/>
          </a:p>
        </p:txBody>
      </p:sp>
      <p:pic>
        <p:nvPicPr>
          <p:cNvPr id="760" name="Google Shape;760;gdf9c2530df_0_744" descr="telovision.jpg"/>
          <p:cNvPicPr preferRelativeResize="0"/>
          <p:nvPr/>
        </p:nvPicPr>
        <p:blipFill rotWithShape="1">
          <a:blip r:embed="rId3">
            <a:alphaModFix/>
          </a:blip>
          <a:srcRect l="-10227" r="-10239"/>
          <a:stretch/>
        </p:blipFill>
        <p:spPr>
          <a:xfrm>
            <a:off x="457204" y="1166017"/>
            <a:ext cx="8229600" cy="4525963"/>
          </a:xfrm>
          <a:prstGeom prst="rect">
            <a:avLst/>
          </a:prstGeom>
          <a:noFill/>
          <a:ln>
            <a:noFill/>
          </a:ln>
        </p:spPr>
      </p:pic>
      <p:sp>
        <p:nvSpPr>
          <p:cNvPr id="761" name="Google Shape;761;gdf9c2530df_0_744"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df9c2530df_0_917"/>
          <p:cNvSpPr txBox="1">
            <a:spLocks noGrp="1"/>
          </p:cNvSpPr>
          <p:nvPr>
            <p:ph type="title"/>
          </p:nvPr>
        </p:nvSpPr>
        <p:spPr>
          <a:xfrm>
            <a:off x="849600" y="221575"/>
            <a:ext cx="79764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Calibri"/>
              <a:buNone/>
            </a:pPr>
            <a:r>
              <a:rPr lang="en-US" sz="3540" b="1" u="sng"/>
              <a:t>Medium</a:t>
            </a:r>
            <a:r>
              <a:rPr lang="en-US" sz="3540"/>
              <a:t>: any material that waves can travel through</a:t>
            </a:r>
            <a:endParaRPr sz="4260"/>
          </a:p>
        </p:txBody>
      </p:sp>
      <p:pic>
        <p:nvPicPr>
          <p:cNvPr id="168" name="Google Shape;168;gdf9c2530df_0_917" descr="earth.jpg"/>
          <p:cNvPicPr preferRelativeResize="0">
            <a:picLocks noGrp="1"/>
          </p:cNvPicPr>
          <p:nvPr>
            <p:ph type="body" idx="1"/>
          </p:nvPr>
        </p:nvPicPr>
        <p:blipFill rotWithShape="1">
          <a:blip r:embed="rId3">
            <a:alphaModFix/>
          </a:blip>
          <a:srcRect l="-14886" r="-14899"/>
          <a:stretch/>
        </p:blipFill>
        <p:spPr>
          <a:xfrm>
            <a:off x="457200" y="1600200"/>
            <a:ext cx="8229600" cy="4526100"/>
          </a:xfrm>
          <a:prstGeom prst="rect">
            <a:avLst/>
          </a:prstGeom>
          <a:noFill/>
          <a:ln w="9525" cap="flat" cmpd="sng">
            <a:solidFill>
              <a:schemeClr val="lt1"/>
            </a:solidFill>
            <a:prstDash val="solid"/>
            <a:round/>
            <a:headEnd type="none" w="sm" len="sm"/>
            <a:tailEnd type="none" w="sm" len="sm"/>
          </a:ln>
        </p:spPr>
      </p:pic>
      <p:sp>
        <p:nvSpPr>
          <p:cNvPr id="169" name="Google Shape;169;gdf9c2530df_0_917"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gdf9c2530df_0_751"/>
          <p:cNvSpPr txBox="1"/>
          <p:nvPr/>
        </p:nvSpPr>
        <p:spPr>
          <a:xfrm>
            <a:off x="1783662" y="264101"/>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Visible Light Waves</a:t>
            </a:r>
            <a:endParaRPr/>
          </a:p>
        </p:txBody>
      </p:sp>
      <p:pic>
        <p:nvPicPr>
          <p:cNvPr id="768" name="Google Shape;768;gdf9c2530df_0_751" descr="rainbow.jpg"/>
          <p:cNvPicPr preferRelativeResize="0"/>
          <p:nvPr/>
        </p:nvPicPr>
        <p:blipFill rotWithShape="1">
          <a:blip r:embed="rId3">
            <a:alphaModFix/>
          </a:blip>
          <a:srcRect l="-18191" r="-18178"/>
          <a:stretch/>
        </p:blipFill>
        <p:spPr>
          <a:xfrm>
            <a:off x="457190" y="1166022"/>
            <a:ext cx="8229600" cy="4525964"/>
          </a:xfrm>
          <a:prstGeom prst="rect">
            <a:avLst/>
          </a:prstGeom>
          <a:noFill/>
          <a:ln>
            <a:noFill/>
          </a:ln>
        </p:spPr>
      </p:pic>
      <p:sp>
        <p:nvSpPr>
          <p:cNvPr id="769" name="Google Shape;769;gdf9c2530df_0_751"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df9c2530df_0_758"/>
          <p:cNvSpPr txBox="1"/>
          <p:nvPr/>
        </p:nvSpPr>
        <p:spPr>
          <a:xfrm>
            <a:off x="1783662" y="278551"/>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Ultraviolet (UV) Waves</a:t>
            </a:r>
            <a:endParaRPr/>
          </a:p>
        </p:txBody>
      </p:sp>
      <p:pic>
        <p:nvPicPr>
          <p:cNvPr id="776" name="Google Shape;776;gdf9c2530df_0_758" descr="sun.jpg"/>
          <p:cNvPicPr preferRelativeResize="0"/>
          <p:nvPr/>
        </p:nvPicPr>
        <p:blipFill rotWithShape="1">
          <a:blip r:embed="rId3">
            <a:alphaModFix/>
          </a:blip>
          <a:srcRect l="-40909" r="-40909"/>
          <a:stretch/>
        </p:blipFill>
        <p:spPr>
          <a:xfrm>
            <a:off x="457190" y="1166014"/>
            <a:ext cx="8229600" cy="4525964"/>
          </a:xfrm>
          <a:prstGeom prst="rect">
            <a:avLst/>
          </a:prstGeom>
          <a:noFill/>
          <a:ln>
            <a:noFill/>
          </a:ln>
        </p:spPr>
      </p:pic>
      <p:sp>
        <p:nvSpPr>
          <p:cNvPr id="777" name="Google Shape;777;gdf9c2530df_0_758"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df9c2530df_0_765"/>
          <p:cNvSpPr txBox="1"/>
          <p:nvPr/>
        </p:nvSpPr>
        <p:spPr>
          <a:xfrm>
            <a:off x="1783662" y="293026"/>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X-Rays</a:t>
            </a:r>
            <a:endParaRPr/>
          </a:p>
        </p:txBody>
      </p:sp>
      <p:pic>
        <p:nvPicPr>
          <p:cNvPr id="784" name="Google Shape;784;gdf9c2530df_0_765" descr="xray.jpg"/>
          <p:cNvPicPr preferRelativeResize="0"/>
          <p:nvPr/>
        </p:nvPicPr>
        <p:blipFill rotWithShape="1">
          <a:blip r:embed="rId3">
            <a:alphaModFix/>
          </a:blip>
          <a:srcRect t="-220" b="-231"/>
          <a:stretch/>
        </p:blipFill>
        <p:spPr>
          <a:xfrm>
            <a:off x="457190" y="1166018"/>
            <a:ext cx="8229600" cy="4525963"/>
          </a:xfrm>
          <a:prstGeom prst="rect">
            <a:avLst/>
          </a:prstGeom>
          <a:noFill/>
          <a:ln>
            <a:noFill/>
          </a:ln>
        </p:spPr>
      </p:pic>
      <p:sp>
        <p:nvSpPr>
          <p:cNvPr id="785" name="Google Shape;785;gdf9c2530df_0_765"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df9c2530df_0_772"/>
          <p:cNvSpPr txBox="1"/>
          <p:nvPr/>
        </p:nvSpPr>
        <p:spPr>
          <a:xfrm>
            <a:off x="1783662" y="264101"/>
            <a:ext cx="5576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Gamma Rays</a:t>
            </a:r>
            <a:endParaRPr/>
          </a:p>
        </p:txBody>
      </p:sp>
      <p:pic>
        <p:nvPicPr>
          <p:cNvPr id="792" name="Google Shape;792;gdf9c2530df_0_772" descr="gamma radiation.jpg"/>
          <p:cNvPicPr preferRelativeResize="0"/>
          <p:nvPr/>
        </p:nvPicPr>
        <p:blipFill rotWithShape="1">
          <a:blip r:embed="rId3">
            <a:alphaModFix/>
          </a:blip>
          <a:srcRect l="-10342" r="-10342"/>
          <a:stretch/>
        </p:blipFill>
        <p:spPr>
          <a:xfrm>
            <a:off x="457204" y="1166017"/>
            <a:ext cx="8229600" cy="4525963"/>
          </a:xfrm>
          <a:prstGeom prst="rect">
            <a:avLst/>
          </a:prstGeom>
          <a:noFill/>
          <a:ln>
            <a:noFill/>
          </a:ln>
        </p:spPr>
      </p:pic>
      <p:sp>
        <p:nvSpPr>
          <p:cNvPr id="793" name="Google Shape;793;gdf9c2530df_0_772" descr="Rewind"/>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gdf9c2530df_0_799" descr="Lightbulb and gear"/>
          <p:cNvSpPr/>
          <p:nvPr/>
        </p:nvSpPr>
        <p:spPr>
          <a:xfrm>
            <a:off x="0" y="83361"/>
            <a:ext cx="722700" cy="7227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gdf9c2530df_0_799"/>
          <p:cNvSpPr txBox="1"/>
          <p:nvPr/>
        </p:nvSpPr>
        <p:spPr>
          <a:xfrm>
            <a:off x="467256" y="303181"/>
            <a:ext cx="82095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 </a:t>
            </a:r>
            <a:r>
              <a:rPr lang="en-US" sz="3000">
                <a:solidFill>
                  <a:schemeClr val="dk1"/>
                </a:solidFill>
                <a:latin typeface="Calibri"/>
                <a:ea typeface="Calibri"/>
                <a:cs typeface="Calibri"/>
                <a:sym typeface="Calibri"/>
              </a:rPr>
              <a:t>What is the electromagnetic spectrum? How do we experience it in everyday life?</a:t>
            </a:r>
            <a:endParaRPr sz="3000">
              <a:solidFill>
                <a:schemeClr val="dk1"/>
              </a:solidFill>
              <a:latin typeface="Calibri"/>
              <a:ea typeface="Calibri"/>
              <a:cs typeface="Calibri"/>
              <a:sym typeface="Calibri"/>
            </a:endParaRPr>
          </a:p>
        </p:txBody>
      </p:sp>
      <p:pic>
        <p:nvPicPr>
          <p:cNvPr id="801" name="Google Shape;801;gdf9c2530df_0_799" descr="spectrum.jpg"/>
          <p:cNvPicPr preferRelativeResize="0"/>
          <p:nvPr/>
        </p:nvPicPr>
        <p:blipFill rotWithShape="1">
          <a:blip r:embed="rId4">
            <a:alphaModFix/>
          </a:blip>
          <a:srcRect t="-2377" b="-2377"/>
          <a:stretch/>
        </p:blipFill>
        <p:spPr>
          <a:xfrm>
            <a:off x="587456" y="1780673"/>
            <a:ext cx="7969086" cy="4382691"/>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gdf9c2530df_0_779"/>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808" name="Google Shape;808;gdf9c2530df_0_779"/>
          <p:cNvSpPr txBox="1"/>
          <p:nvPr/>
        </p:nvSpPr>
        <p:spPr>
          <a:xfrm>
            <a:off x="2271001" y="900404"/>
            <a:ext cx="4602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Radio Waves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(Phet)</a:t>
            </a:r>
            <a:endParaRPr/>
          </a:p>
        </p:txBody>
      </p:sp>
      <p:pic>
        <p:nvPicPr>
          <p:cNvPr id="809" name="Google Shape;809;gdf9c2530df_0_779" descr="Cursor"/>
          <p:cNvPicPr preferRelativeResize="0"/>
          <p:nvPr/>
        </p:nvPicPr>
        <p:blipFill rotWithShape="1">
          <a:blip r:embed="rId4">
            <a:alphaModFix/>
          </a:blip>
          <a:srcRect/>
          <a:stretch/>
        </p:blipFill>
        <p:spPr>
          <a:xfrm rot="5400000">
            <a:off x="1768494" y="1401401"/>
            <a:ext cx="914400" cy="914400"/>
          </a:xfrm>
          <a:prstGeom prst="rect">
            <a:avLst/>
          </a:prstGeom>
          <a:noFill/>
          <a:ln>
            <a:noFill/>
          </a:ln>
        </p:spPr>
      </p:pic>
      <p:sp>
        <p:nvSpPr>
          <p:cNvPr id="810" name="Google Shape;810;gdf9c2530df_0_779"/>
          <p:cNvSpPr txBox="1"/>
          <p:nvPr/>
        </p:nvSpPr>
        <p:spPr>
          <a:xfrm>
            <a:off x="411882" y="2822696"/>
            <a:ext cx="25524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radio waves.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Remember, radio waves are only one type of wave on the electromagnetic spectrum.</a:t>
            </a:r>
            <a:endParaRPr/>
          </a:p>
        </p:txBody>
      </p:sp>
      <p:sp>
        <p:nvSpPr>
          <p:cNvPr id="811" name="Google Shape;811;gdf9c2530df_0_779" descr="Laptop"/>
          <p:cNvSpPr/>
          <p:nvPr/>
        </p:nvSpPr>
        <p:spPr>
          <a:xfrm>
            <a:off x="44367" y="0"/>
            <a:ext cx="735300" cy="7353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2" name="Google Shape;812;gdf9c2530df_0_779"/>
          <p:cNvPicPr preferRelativeResize="0"/>
          <p:nvPr/>
        </p:nvPicPr>
        <p:blipFill rotWithShape="1">
          <a:blip r:embed="rId6">
            <a:alphaModFix/>
          </a:blip>
          <a:srcRect/>
          <a:stretch/>
        </p:blipFill>
        <p:spPr>
          <a:xfrm>
            <a:off x="2964264" y="2560784"/>
            <a:ext cx="5962969" cy="3386735"/>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df9c2530df_0_789"/>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819" name="Google Shape;819;gdf9c2530df_0_789"/>
          <p:cNvSpPr txBox="1"/>
          <p:nvPr/>
        </p:nvSpPr>
        <p:spPr>
          <a:xfrm>
            <a:off x="2271001" y="900404"/>
            <a:ext cx="4602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Microwaves</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(Phet)</a:t>
            </a:r>
            <a:endParaRPr/>
          </a:p>
        </p:txBody>
      </p:sp>
      <p:pic>
        <p:nvPicPr>
          <p:cNvPr id="820" name="Google Shape;820;gdf9c2530df_0_789" descr="Cursor"/>
          <p:cNvPicPr preferRelativeResize="0"/>
          <p:nvPr/>
        </p:nvPicPr>
        <p:blipFill rotWithShape="1">
          <a:blip r:embed="rId4">
            <a:alphaModFix/>
          </a:blip>
          <a:srcRect/>
          <a:stretch/>
        </p:blipFill>
        <p:spPr>
          <a:xfrm rot="5400000">
            <a:off x="1768494" y="1401401"/>
            <a:ext cx="914400" cy="914400"/>
          </a:xfrm>
          <a:prstGeom prst="rect">
            <a:avLst/>
          </a:prstGeom>
          <a:noFill/>
          <a:ln>
            <a:noFill/>
          </a:ln>
        </p:spPr>
      </p:pic>
      <p:sp>
        <p:nvSpPr>
          <p:cNvPr id="821" name="Google Shape;821;gdf9c2530df_0_789"/>
          <p:cNvSpPr txBox="1"/>
          <p:nvPr/>
        </p:nvSpPr>
        <p:spPr>
          <a:xfrm>
            <a:off x="323957" y="2963684"/>
            <a:ext cx="2552400" cy="286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Calibri"/>
                <a:ea typeface="Calibri"/>
                <a:cs typeface="Calibri"/>
                <a:sym typeface="Calibri"/>
              </a:rPr>
              <a:t>Click the link above for a simulation to deepen your understanding of microwaves. </a:t>
            </a:r>
            <a:endParaRPr/>
          </a:p>
          <a:p>
            <a:pPr marL="0" marR="0" lvl="0" indent="0" algn="l" rtl="0">
              <a:spcBef>
                <a:spcPts val="0"/>
              </a:spcBef>
              <a:spcAft>
                <a:spcPts val="0"/>
              </a:spcAft>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i="1">
                <a:solidFill>
                  <a:schemeClr val="dk1"/>
                </a:solidFill>
                <a:latin typeface="Calibri"/>
                <a:ea typeface="Calibri"/>
                <a:cs typeface="Calibri"/>
                <a:sym typeface="Calibri"/>
              </a:rPr>
              <a:t>Remember, microwaves are only one type of wave on the electromagnetic spectrum.</a:t>
            </a:r>
            <a:endParaRPr/>
          </a:p>
        </p:txBody>
      </p:sp>
      <p:sp>
        <p:nvSpPr>
          <p:cNvPr id="822" name="Google Shape;822;gdf9c2530df_0_789" descr="Laptop"/>
          <p:cNvSpPr/>
          <p:nvPr/>
        </p:nvSpPr>
        <p:spPr>
          <a:xfrm>
            <a:off x="44367" y="0"/>
            <a:ext cx="735300" cy="7353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23" name="Google Shape;823;gdf9c2530df_0_789"/>
          <p:cNvPicPr preferRelativeResize="0"/>
          <p:nvPr/>
        </p:nvPicPr>
        <p:blipFill rotWithShape="1">
          <a:blip r:embed="rId6">
            <a:alphaModFix/>
          </a:blip>
          <a:srcRect/>
          <a:stretch/>
        </p:blipFill>
        <p:spPr>
          <a:xfrm>
            <a:off x="2775069" y="2564848"/>
            <a:ext cx="6199421" cy="3660550"/>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pic>
        <p:nvPicPr>
          <p:cNvPr id="829" name="Google Shape;829;gdf9c2530df_0_806"/>
          <p:cNvPicPr preferRelativeResize="0"/>
          <p:nvPr/>
        </p:nvPicPr>
        <p:blipFill rotWithShape="1">
          <a:blip r:embed="rId3">
            <a:alphaModFix/>
          </a:blip>
          <a:srcRect/>
          <a:stretch/>
        </p:blipFill>
        <p:spPr>
          <a:xfrm>
            <a:off x="0" y="0"/>
            <a:ext cx="9143071" cy="6858001"/>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df9c2530df_0_924"/>
          <p:cNvSpPr txBox="1">
            <a:spLocks noGrp="1"/>
          </p:cNvSpPr>
          <p:nvPr>
            <p:ph type="title"/>
          </p:nvPr>
        </p:nvSpPr>
        <p:spPr>
          <a:xfrm>
            <a:off x="718200" y="249875"/>
            <a:ext cx="7968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sz="3500" b="1" u="sng"/>
              <a:t>Vibration</a:t>
            </a:r>
            <a:r>
              <a:rPr lang="en-US" sz="3500"/>
              <a:t>: movement of particles that occurs in solids, liquids, or gases</a:t>
            </a:r>
            <a:endParaRPr sz="3500"/>
          </a:p>
        </p:txBody>
      </p:sp>
      <p:pic>
        <p:nvPicPr>
          <p:cNvPr id="176" name="Google Shape;176;gdf9c2530df_0_924" descr="guitar.jpg"/>
          <p:cNvPicPr preferRelativeResize="0">
            <a:picLocks noGrp="1"/>
          </p:cNvPicPr>
          <p:nvPr>
            <p:ph type="body" idx="1"/>
          </p:nvPr>
        </p:nvPicPr>
        <p:blipFill rotWithShape="1">
          <a:blip r:embed="rId3">
            <a:alphaModFix/>
          </a:blip>
          <a:srcRect t="8725" b="8725"/>
          <a:stretch/>
        </p:blipFill>
        <p:spPr>
          <a:xfrm>
            <a:off x="457200" y="1890421"/>
            <a:ext cx="8229600" cy="4526100"/>
          </a:xfrm>
          <a:prstGeom prst="rect">
            <a:avLst/>
          </a:prstGeom>
          <a:noFill/>
          <a:ln w="9525" cap="flat" cmpd="sng">
            <a:solidFill>
              <a:schemeClr val="lt1"/>
            </a:solidFill>
            <a:prstDash val="solid"/>
            <a:round/>
            <a:headEnd type="none" w="sm" len="sm"/>
            <a:tailEnd type="none" w="sm" len="sm"/>
          </a:ln>
        </p:spPr>
      </p:pic>
      <p:sp>
        <p:nvSpPr>
          <p:cNvPr id="177" name="Google Shape;177;gdf9c2530df_0_924" descr="Rewind"/>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2596</Words>
  <Application>Microsoft Office PowerPoint</Application>
  <PresentationFormat>On-screen Show (4:3)</PresentationFormat>
  <Paragraphs>377</Paragraphs>
  <Slides>88</Slides>
  <Notes>88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88</vt:i4>
      </vt:variant>
    </vt:vector>
  </HeadingPairs>
  <TitlesOfParts>
    <vt:vector size="9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Medium: any material that waves can travel through</vt:lpstr>
      <vt:lpstr>Vibration: movement of particles that occurs in solids, liquids, or gases</vt:lpstr>
      <vt:lpstr>PowerPoint Presentation</vt:lpstr>
      <vt:lpstr>PowerPoint Presentation</vt:lpstr>
      <vt:lpstr>PowerPoint Presentation</vt:lpstr>
      <vt:lpstr>Frequency: the number of wavelengths that pass a set point per second</vt:lpstr>
      <vt:lpstr>PowerPoint Presentation</vt:lpstr>
      <vt:lpstr>PowerPoint Presentation</vt:lpstr>
      <vt:lpstr>PowerPoint Presentation</vt:lpstr>
      <vt:lpstr>PowerPoint Presentation</vt:lpstr>
      <vt:lpstr>What is a medium?</vt:lpstr>
      <vt:lpstr>Vibration is the _________ that occurs in solids, liquids, or gases. </vt:lpstr>
      <vt:lpstr>Vibration is the movement of particles that occurs in solids, liquids, or gases. </vt:lpstr>
      <vt:lpstr>PowerPoint Presentation</vt:lpstr>
      <vt:lpstr>PowerPoint Presentation</vt:lpstr>
      <vt:lpstr>PowerPoint Presentation</vt:lpstr>
      <vt:lpstr>PowerPoint Presentation</vt:lpstr>
      <vt:lpstr>What is frequency?</vt:lpstr>
      <vt:lpstr>PowerPoint Presentation</vt:lpstr>
      <vt:lpstr>Electromagnetic Spectrum: range of all types of electromagnetic waves</vt:lpstr>
      <vt:lpstr>PowerPoint Presentation</vt:lpstr>
      <vt:lpstr>PowerPoint Presentation</vt:lpstr>
      <vt:lpstr>PowerPoint Presentation</vt:lpstr>
      <vt:lpstr>Electromagnetic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Electromagnetic Spectrum: range of all types of electromagnetic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2017-06-12T17:49:47Z</dcterms:created>
  <dcterms:modified xsi:type="dcterms:W3CDTF">2021-08-03T18:13:36Z</dcterms:modified>
</cp:coreProperties>
</file>