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1" roundtripDataSignature="AMtx7mhlOstCDrvRAJF6XrOd+4hb6V9f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customschemas.google.com/relationships/presentationmetadata" Target="meta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difference between waves and transverse waves? </a:t>
            </a:r>
            <a:endParaRPr/>
          </a:p>
          <a:p>
            <a:pPr marL="0" lvl="0" indent="0" algn="l" rtl="0">
              <a:spcBef>
                <a:spcPts val="0"/>
              </a:spcBef>
              <a:spcAft>
                <a:spcPts val="0"/>
              </a:spcAft>
              <a:buNone/>
            </a:pPr>
            <a:r>
              <a:rPr lang="en-US"/>
              <a:t>[Transverse waves are simply a type of wave that moves perpendicularly to the direction they are moving. This is not the case for all waves.]</a:t>
            </a:r>
            <a:endParaRPr/>
          </a:p>
        </p:txBody>
      </p:sp>
      <p:sp>
        <p:nvSpPr>
          <p:cNvPr id="178" name="Google Shape;17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Microwaves also use radiant energy to increase the temperature of your food. </a:t>
            </a:r>
            <a:endParaRPr/>
          </a:p>
        </p:txBody>
      </p:sp>
      <p:sp>
        <p:nvSpPr>
          <p:cNvPr id="955" name="Google Shape;955;p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2" name="Google Shape;962;p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heat emitted by a campfire is caused by radiant energy.</a:t>
            </a:r>
            <a:endParaRPr/>
          </a:p>
        </p:txBody>
      </p:sp>
      <p:sp>
        <p:nvSpPr>
          <p:cNvPr id="963" name="Google Shape;963;p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dc67eaed7c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gdc67eaed7c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971" name="Google Shape;971;gdc67eaed7c_0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6" name="Google Shape;976;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examples of radiant energy? </a:t>
            </a:r>
            <a:endParaRPr/>
          </a:p>
          <a:p>
            <a:pPr marL="0" marR="0" lvl="0" indent="0" algn="l" rtl="0">
              <a:lnSpc>
                <a:spcPct val="100000"/>
              </a:lnSpc>
              <a:spcBef>
                <a:spcPts val="0"/>
              </a:spcBef>
              <a:spcAft>
                <a:spcPts val="0"/>
              </a:spcAft>
              <a:buClr>
                <a:schemeClr val="dk1"/>
              </a:buClr>
              <a:buSzPts val="1200"/>
              <a:buFont typeface="Calibri"/>
              <a:buNone/>
            </a:pPr>
            <a:r>
              <a:rPr lang="en-US"/>
              <a:t>[The Sun, a campfire, a microwave, etc.]</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977" name="Google Shape;977;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4" name="Google Shape;984;p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Transfer of heat by radiant energy leads to many interesting effects.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Providing a specific goal for use is crucial to letting students know what's expected and why this activity/demonstration is important.</a:t>
            </a:r>
            <a:endParaRPr/>
          </a:p>
        </p:txBody>
      </p:sp>
      <p:sp>
        <p:nvSpPr>
          <p:cNvPr id="985" name="Google Shape;985;p1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993" name="Google Shape;993;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p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Radiant energy is carried in __________. </a:t>
            </a:r>
            <a:endParaRPr sz="1200"/>
          </a:p>
          <a:p>
            <a:pPr marL="0" lvl="0" indent="0" algn="l" rtl="0">
              <a:spcBef>
                <a:spcPts val="0"/>
              </a:spcBef>
              <a:spcAft>
                <a:spcPts val="0"/>
              </a:spcAft>
              <a:buNone/>
            </a:pPr>
            <a:r>
              <a:rPr lang="en-US"/>
              <a:t>[Electromagnetic waves]</a:t>
            </a:r>
            <a:endParaRPr/>
          </a:p>
        </p:txBody>
      </p:sp>
      <p:sp>
        <p:nvSpPr>
          <p:cNvPr id="999" name="Google Shape;999;p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dc67eaed7c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7" name="Google Shape;1007;gdc67eaed7c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Radiant energy is carried in __________. </a:t>
            </a:r>
            <a:endParaRPr/>
          </a:p>
          <a:p>
            <a:pPr marL="0" marR="0" lvl="0" indent="0" algn="l" rtl="0">
              <a:lnSpc>
                <a:spcPct val="100000"/>
              </a:lnSpc>
              <a:spcBef>
                <a:spcPts val="0"/>
              </a:spcBef>
              <a:spcAft>
                <a:spcPts val="0"/>
              </a:spcAft>
              <a:buClr>
                <a:schemeClr val="dk1"/>
              </a:buClr>
              <a:buSzPts val="1200"/>
              <a:buFont typeface="Calibri"/>
              <a:buNone/>
            </a:pPr>
            <a:r>
              <a:rPr lang="en-US"/>
              <a:t>[Electromagnetic waves]</a:t>
            </a:r>
            <a:endParaRPr/>
          </a:p>
          <a:p>
            <a:pPr marL="0" lvl="0" indent="0" algn="l" rtl="0">
              <a:spcBef>
                <a:spcPts val="0"/>
              </a:spcBef>
              <a:spcAft>
                <a:spcPts val="0"/>
              </a:spcAft>
              <a:buNone/>
            </a:pPr>
            <a:endParaRPr b="0"/>
          </a:p>
        </p:txBody>
      </p:sp>
      <p:sp>
        <p:nvSpPr>
          <p:cNvPr id="1008" name="Google Shape;1008;gdc67eaed7c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6" name="Google Shape;1016;p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radiant energy? </a:t>
            </a:r>
            <a:endParaRPr/>
          </a:p>
          <a:p>
            <a:pPr marL="0" lvl="0" indent="0" algn="l" rtl="0">
              <a:spcBef>
                <a:spcPts val="0"/>
              </a:spcBef>
              <a:spcAft>
                <a:spcPts val="0"/>
              </a:spcAft>
              <a:buNone/>
            </a:pPr>
            <a:r>
              <a:rPr lang="en-US" b="0"/>
              <a:t>[Radiant energy is energy that is radiating continuously from a source.]</a:t>
            </a:r>
            <a:endParaRPr/>
          </a:p>
        </p:txBody>
      </p:sp>
      <p:sp>
        <p:nvSpPr>
          <p:cNvPr id="1017" name="Google Shape;1017;p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4" name="Google Shape;1024;p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Explain how radiant energy travels. </a:t>
            </a:r>
            <a:endParaRPr/>
          </a:p>
          <a:p>
            <a:pPr marL="0" lvl="0" indent="0" algn="l" rtl="0">
              <a:spcBef>
                <a:spcPts val="0"/>
              </a:spcBef>
              <a:spcAft>
                <a:spcPts val="0"/>
              </a:spcAft>
              <a:buNone/>
            </a:pPr>
            <a:r>
              <a:rPr lang="en-US" b="0"/>
              <a:t>[Radiant energy is travels in straight lines until it strikes an object where it can be reflected, absorbed, or transmitted. </a:t>
            </a:r>
            <a:endParaRPr b="0"/>
          </a:p>
        </p:txBody>
      </p:sp>
      <p:sp>
        <p:nvSpPr>
          <p:cNvPr id="1025" name="Google Shape;1025;p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Electric current is the __________ of electrically charged particles. </a:t>
            </a:r>
            <a:endParaRPr sz="1200"/>
          </a:p>
          <a:p>
            <a:pPr marL="0" lvl="0" indent="0" algn="l" rtl="0">
              <a:spcBef>
                <a:spcPts val="0"/>
              </a:spcBef>
              <a:spcAft>
                <a:spcPts val="0"/>
              </a:spcAft>
              <a:buNone/>
            </a:pPr>
            <a:r>
              <a:rPr lang="en-US"/>
              <a:t>[movement]</a:t>
            </a:r>
            <a:endParaRPr/>
          </a:p>
        </p:txBody>
      </p:sp>
      <p:sp>
        <p:nvSpPr>
          <p:cNvPr id="189" name="Google Shape;18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A good general strategy for information retention is: 1) tell them what you're going to teach them, 2) teach them, and 3) tell them what you just taught them. Make sure to include the third and final step. While it is easy to think a quick review of what you just went over is unnecessary, it can be incredibly useful in helping the students remember the information over the long term.</a:t>
            </a:r>
            <a:endParaRPr/>
          </a:p>
        </p:txBody>
      </p:sp>
      <p:sp>
        <p:nvSpPr>
          <p:cNvPr id="1033" name="Google Shape;1033;p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110</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9" name="Google Shape;1039;p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Radiant energy is energy that is radiating continuously from a source. </a:t>
            </a:r>
            <a:endParaRPr/>
          </a:p>
        </p:txBody>
      </p:sp>
      <p:sp>
        <p:nvSpPr>
          <p:cNvPr id="1040" name="Google Shape;1040;p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111</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p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7" name="Google Shape;1047;p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Radiant energy travels in straight lines until it strikes an object where it can be reflected absorbed, or transmitted. We will learn more about these terms later in the unit. </a:t>
            </a:r>
            <a:endParaRPr/>
          </a:p>
        </p:txBody>
      </p:sp>
      <p:sp>
        <p:nvSpPr>
          <p:cNvPr id="1048" name="Google Shape;1048;p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112</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9" name="Google Shape;1059;p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Now that we’ve learned the term, let’s reflect once more on our big question. Was there anything that we predicted earlier that was correct or incorrect? Do you have any new hypotheses to share? </a:t>
            </a:r>
            <a:endParaRPr b="1"/>
          </a:p>
        </p:txBody>
      </p:sp>
      <p:sp>
        <p:nvSpPr>
          <p:cNvPr id="1060" name="Google Shape;1060;p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7" name="Google Shape;1067;p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1068" name="Google Shape;1068;p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114</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1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3" name="Google Shape;1073;p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bbb731f1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dbbb731f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Electric current is the </a:t>
            </a:r>
            <a:r>
              <a:rPr lang="en-US" u="sng">
                <a:solidFill>
                  <a:srgbClr val="FF0000"/>
                </a:solidFill>
              </a:rPr>
              <a:t>movement</a:t>
            </a:r>
            <a:r>
              <a:rPr lang="en-US" sz="1200"/>
              <a:t> of electrically charged particles. </a:t>
            </a:r>
            <a:endParaRPr sz="1200"/>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97" name="Google Shape;197;gdbbb731f1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magnet? </a:t>
            </a:r>
            <a:endParaRPr/>
          </a:p>
          <a:p>
            <a:pPr marL="0" marR="0" lvl="0" indent="0" algn="l" rtl="0">
              <a:lnSpc>
                <a:spcPct val="100000"/>
              </a:lnSpc>
              <a:spcBef>
                <a:spcPts val="0"/>
              </a:spcBef>
              <a:spcAft>
                <a:spcPts val="0"/>
              </a:spcAft>
              <a:buClr>
                <a:schemeClr val="dk1"/>
              </a:buClr>
              <a:buSzPts val="1200"/>
              <a:buFont typeface="Calibri"/>
              <a:buNone/>
            </a:pPr>
            <a:r>
              <a:rPr lang="en-US" sz="1200"/>
              <a:t>[A magnet attracts metal objects. It has two poles on opposite ends – one positive, one negative.]</a:t>
            </a:r>
            <a:endParaRPr sz="1200"/>
          </a:p>
          <a:p>
            <a:pPr marL="0" lvl="0" indent="0" algn="l" rtl="0">
              <a:spcBef>
                <a:spcPts val="0"/>
              </a:spcBef>
              <a:spcAft>
                <a:spcPts val="0"/>
              </a:spcAft>
              <a:buNone/>
            </a:pPr>
            <a:endParaRPr/>
          </a:p>
        </p:txBody>
      </p:sp>
      <p:sp>
        <p:nvSpPr>
          <p:cNvPr id="205" name="Google Shape;20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electromagnetic spectrum.</a:t>
            </a:r>
            <a:endParaRPr/>
          </a:p>
        </p:txBody>
      </p:sp>
      <p:sp>
        <p:nvSpPr>
          <p:cNvPr id="213" name="Google Shape;21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 electromagnetic spectrum is the range of all types of magnetic waves. </a:t>
            </a:r>
            <a:endParaRPr/>
          </a:p>
          <a:p>
            <a:pPr marL="0" lvl="0" indent="0" algn="l" rtl="0">
              <a:spcBef>
                <a:spcPts val="0"/>
              </a:spcBef>
              <a:spcAft>
                <a:spcPts val="0"/>
              </a:spcAft>
              <a:buNone/>
            </a:pPr>
            <a:endParaRPr/>
          </a:p>
        </p:txBody>
      </p:sp>
      <p:sp>
        <p:nvSpPr>
          <p:cNvPr id="221" name="Google Shape;22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30" name="Google Shape;230;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electromagnetic spectrum? </a:t>
            </a:r>
            <a:endParaRPr/>
          </a:p>
          <a:p>
            <a:pPr marL="0" marR="0" lvl="0" indent="0" algn="l" rtl="0">
              <a:lnSpc>
                <a:spcPct val="100000"/>
              </a:lnSpc>
              <a:spcBef>
                <a:spcPts val="0"/>
              </a:spcBef>
              <a:spcAft>
                <a:spcPts val="0"/>
              </a:spcAft>
              <a:buClr>
                <a:schemeClr val="dk1"/>
              </a:buClr>
              <a:buSzPts val="1200"/>
              <a:buFont typeface="Calibri"/>
              <a:buNone/>
            </a:pPr>
            <a:r>
              <a:rPr lang="en-US" sz="1200"/>
              <a:t>[The electromagnetic spectrum is the range of all types of electromagnetic waves. These are created as result of vibrations between an electric field and a magnetic field.</a:t>
            </a:r>
            <a:r>
              <a:rPr lang="en-US"/>
              <a:t>]</a:t>
            </a:r>
            <a:endParaRPr b="0"/>
          </a:p>
        </p:txBody>
      </p:sp>
      <p:sp>
        <p:nvSpPr>
          <p:cNvPr id="236" name="Google Shape;23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244" name="Google Shape;24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Electromagnetic waves are waves that are created as a result of vibrations between an electric field and a magnetic field.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 can be helpful to break the definition down and explicitly explain each part to help students understand the whole definition. In this case, students need to understand what electromagnetic waves are to understand what the electromagnetic spectrum is. </a:t>
            </a:r>
            <a:endParaRPr/>
          </a:p>
        </p:txBody>
      </p:sp>
      <p:sp>
        <p:nvSpPr>
          <p:cNvPr id="251" name="Google Shape;25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 will learn about the electromagnetic spectrum.</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Electromagnetic waves do not need a medium to be seen. </a:t>
            </a:r>
            <a:endParaRPr/>
          </a:p>
        </p:txBody>
      </p:sp>
      <p:sp>
        <p:nvSpPr>
          <p:cNvPr id="259" name="Google Shape;25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66" name="Google Shape;26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relationship between a magnetic field and an electric field? </a:t>
            </a:r>
            <a:endParaRPr/>
          </a:p>
          <a:p>
            <a:pPr marL="0" marR="0" lvl="0" indent="0" algn="l" rtl="0">
              <a:lnSpc>
                <a:spcPct val="100000"/>
              </a:lnSpc>
              <a:spcBef>
                <a:spcPts val="0"/>
              </a:spcBef>
              <a:spcAft>
                <a:spcPts val="0"/>
              </a:spcAft>
              <a:buClr>
                <a:schemeClr val="dk1"/>
              </a:buClr>
              <a:buSzPts val="1200"/>
              <a:buFont typeface="Calibri"/>
              <a:buNone/>
            </a:pPr>
            <a:r>
              <a:rPr lang="en-US" sz="1200"/>
              <a:t>[</a:t>
            </a:r>
            <a:r>
              <a:rPr lang="en-US"/>
              <a:t>Electromagnetic waves are waves that are created as a result of vibrations between an electric field and a magnetic field.]</a:t>
            </a:r>
            <a:endParaRPr/>
          </a:p>
        </p:txBody>
      </p:sp>
      <p:sp>
        <p:nvSpPr>
          <p:cNvPr id="272" name="Google Shape;27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True/False: </a:t>
            </a:r>
            <a:r>
              <a:rPr lang="en-US" sz="1200"/>
              <a:t>Electromagnetic waves do not need a medium to be seen. </a:t>
            </a:r>
            <a:endParaRPr sz="1200"/>
          </a:p>
          <a:p>
            <a:pPr marL="0" marR="0" lvl="0" indent="0" algn="l" rtl="0">
              <a:lnSpc>
                <a:spcPct val="100000"/>
              </a:lnSpc>
              <a:spcBef>
                <a:spcPts val="0"/>
              </a:spcBef>
              <a:spcAft>
                <a:spcPts val="0"/>
              </a:spcAft>
              <a:buClr>
                <a:schemeClr val="dk1"/>
              </a:buClr>
              <a:buSzPts val="1200"/>
              <a:buFont typeface="Calibri"/>
              <a:buNone/>
            </a:pPr>
            <a:r>
              <a:rPr lang="en-US"/>
              <a:t>[true]</a:t>
            </a:r>
            <a:endParaRPr/>
          </a:p>
        </p:txBody>
      </p:sp>
      <p:sp>
        <p:nvSpPr>
          <p:cNvPr id="280" name="Google Shape;280;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dbbb731f1d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dbbb731f1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solidFill>
                  <a:srgbClr val="FF0000"/>
                </a:solidFill>
              </a:rPr>
              <a:t>True</a:t>
            </a:r>
            <a:r>
              <a:rPr lang="en-US"/>
              <a:t>/False: </a:t>
            </a:r>
            <a:r>
              <a:rPr lang="en-US" sz="1200"/>
              <a:t>Electromagnetic waves do not need a medium to be seen. </a:t>
            </a:r>
            <a:endParaRPr/>
          </a:p>
          <a:p>
            <a:pPr marL="0" marR="0" lvl="0" indent="0" algn="l" rtl="0">
              <a:lnSpc>
                <a:spcPct val="100000"/>
              </a:lnSpc>
              <a:spcBef>
                <a:spcPts val="0"/>
              </a:spcBef>
              <a:spcAft>
                <a:spcPts val="0"/>
              </a:spcAft>
              <a:buClr>
                <a:schemeClr val="dk1"/>
              </a:buClr>
              <a:buSzPts val="1200"/>
              <a:buFont typeface="Calibri"/>
              <a:buNone/>
            </a:pPr>
            <a:r>
              <a:rPr lang="en-US"/>
              <a:t>[true]</a:t>
            </a:r>
            <a:endParaRPr/>
          </a:p>
        </p:txBody>
      </p:sp>
      <p:sp>
        <p:nvSpPr>
          <p:cNvPr id="288" name="Google Shape;288;gdbbb731f1d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 of </a:t>
            </a:r>
            <a:r>
              <a:rPr lang="en-US" b="1"/>
              <a:t>waves on the electromagnetic spectrum</a:t>
            </a:r>
            <a:r>
              <a:rPr lang="en-US"/>
              <a:t>.  </a:t>
            </a:r>
            <a:endParaRPr/>
          </a:p>
        </p:txBody>
      </p:sp>
      <p:sp>
        <p:nvSpPr>
          <p:cNvPr id="296" name="Google Shape;29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are going to begin with radio waves.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It's great practice to introduce an example of the term WITH images to go along with it, this is a great way to help students make connections.</a:t>
            </a:r>
            <a:endParaRPr/>
          </a:p>
        </p:txBody>
      </p:sp>
      <p:sp>
        <p:nvSpPr>
          <p:cNvPr id="303" name="Google Shape;30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Radio waves have the lowest frequency, lowest energy, and largest wavelengths.</a:t>
            </a:r>
            <a:endParaRPr/>
          </a:p>
        </p:txBody>
      </p:sp>
      <p:sp>
        <p:nvSpPr>
          <p:cNvPr id="313" name="Google Shape;31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They are great for communication because they are not harmful since they have such a low frequency. There are radio waves passing through you right now.</a:t>
            </a:r>
            <a:endParaRPr/>
          </a:p>
        </p:txBody>
      </p:sp>
      <p:sp>
        <p:nvSpPr>
          <p:cNvPr id="322" name="Google Shape;32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we are going to look at microwaves. </a:t>
            </a:r>
            <a:endParaRPr/>
          </a:p>
        </p:txBody>
      </p:sp>
      <p:sp>
        <p:nvSpPr>
          <p:cNvPr id="331" name="Google Shape;33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“big question” is: </a:t>
            </a:r>
            <a:r>
              <a:rPr lang="en-US" b="1"/>
              <a:t>What is the electromagnetic spectrum? How do we experience it in everyday life?</a:t>
            </a:r>
            <a:endParaRPr b="0"/>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Providing students with the opportunity to make predictions about what will happen allows them to think critically about the content.</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Microwaves, like radio waves, also have low frequencies, low energy, and low wavelengths. Microwaves can typically be distinguished from radio waves by technologies used to access them. </a:t>
            </a:r>
            <a:endParaRPr/>
          </a:p>
        </p:txBody>
      </p:sp>
      <p:sp>
        <p:nvSpPr>
          <p:cNvPr id="341" name="Google Shape;341;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Microwaves are good for cell phone communication, although most people easily recognize microwaves used to heat up our food. They are anywhere between 1 mm and 30 mic cm in length. </a:t>
            </a:r>
            <a:endParaRPr/>
          </a:p>
        </p:txBody>
      </p:sp>
      <p:sp>
        <p:nvSpPr>
          <p:cNvPr id="350" name="Google Shape;35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we are going to look at infrared radiation. </a:t>
            </a:r>
            <a:endParaRPr/>
          </a:p>
        </p:txBody>
      </p:sp>
      <p:sp>
        <p:nvSpPr>
          <p:cNvPr id="359" name="Google Shape;359;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Infrared radiation has slightly longer waves than visible light but shorter than microwaves. This means that the frequencies and energy of infrared radiation are little higher than microwaves.</a:t>
            </a:r>
            <a:endParaRPr/>
          </a:p>
        </p:txBody>
      </p:sp>
      <p:sp>
        <p:nvSpPr>
          <p:cNvPr id="369" name="Google Shape;369;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Infrared radiation is a type of radiant energy that we cannot see but we can feel as heat.</a:t>
            </a:r>
            <a:endParaRPr/>
          </a:p>
        </p:txBody>
      </p:sp>
      <p:sp>
        <p:nvSpPr>
          <p:cNvPr id="378" name="Google Shape;378;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we are going to look at visible light. </a:t>
            </a:r>
            <a:endParaRPr/>
          </a:p>
        </p:txBody>
      </p:sp>
      <p:sp>
        <p:nvSpPr>
          <p:cNvPr id="387" name="Google Shape;387;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Visible light waves are wavelengths that are visible to the human eye. They are the only wavelengths on the electromagnetic spectrum that are visible. The wavelengths are shorter, and have higher frequencies and energy than infrared radiation. </a:t>
            </a:r>
            <a:endParaRPr/>
          </a:p>
          <a:p>
            <a:pPr marL="0" lvl="0" indent="0" algn="l" rtl="0">
              <a:spcBef>
                <a:spcPts val="0"/>
              </a:spcBef>
              <a:spcAft>
                <a:spcPts val="0"/>
              </a:spcAft>
              <a:buNone/>
            </a:pPr>
            <a:endParaRPr/>
          </a:p>
        </p:txBody>
      </p:sp>
      <p:sp>
        <p:nvSpPr>
          <p:cNvPr id="397" name="Google Shape;397;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Each color we see is represented by a different wavelength. Red has the longest wavelength and violet has the shortest wavelength. We can only see a very small portion of the electromagnetic spectrum. </a:t>
            </a:r>
            <a:endParaRPr/>
          </a:p>
          <a:p>
            <a:pPr marL="0" lvl="0" indent="0" algn="l" rtl="0">
              <a:spcBef>
                <a:spcPts val="0"/>
              </a:spcBef>
              <a:spcAft>
                <a:spcPts val="0"/>
              </a:spcAft>
              <a:buNone/>
            </a:pPr>
            <a:endParaRPr/>
          </a:p>
        </p:txBody>
      </p:sp>
      <p:sp>
        <p:nvSpPr>
          <p:cNvPr id="406" name="Google Shape;40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we are going to look at ultraviolet (UV) waves.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This is a long section of examples. Keep in mind, it is important to continuously ask students questions and check for understanding. This will let you know if further instruction on certain content is needed.</a:t>
            </a:r>
            <a:endParaRPr/>
          </a:p>
        </p:txBody>
      </p:sp>
      <p:sp>
        <p:nvSpPr>
          <p:cNvPr id="415" name="Google Shape;415;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Ultraviolet (UV) waves are shorter than visible light but have higher frequencies and energy. The sun emits ultraviolet waves to the earth. </a:t>
            </a:r>
            <a:endParaRPr/>
          </a:p>
          <a:p>
            <a:pPr marL="0" lvl="0" indent="0" algn="l" rtl="0">
              <a:spcBef>
                <a:spcPts val="0"/>
              </a:spcBef>
              <a:spcAft>
                <a:spcPts val="0"/>
              </a:spcAft>
              <a:buNone/>
            </a:pPr>
            <a:endParaRPr/>
          </a:p>
        </p:txBody>
      </p:sp>
      <p:sp>
        <p:nvSpPr>
          <p:cNvPr id="425" name="Google Shape;425;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p:txBody>
      </p:sp>
      <p:sp>
        <p:nvSpPr>
          <p:cNvPr id="134" name="Google Shape;13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Earth’s atmosphere prevents most ultraviolet (UV) waves from entering. However, they can cause sunburns and cancer for the few that pass through. This is why we wear sunscreen!</a:t>
            </a:r>
            <a:endParaRPr/>
          </a:p>
          <a:p>
            <a:pPr marL="0" lvl="0" indent="0" algn="l" rtl="0">
              <a:spcBef>
                <a:spcPts val="0"/>
              </a:spcBef>
              <a:spcAft>
                <a:spcPts val="0"/>
              </a:spcAft>
              <a:buNone/>
            </a:pPr>
            <a:endParaRPr/>
          </a:p>
        </p:txBody>
      </p:sp>
      <p:sp>
        <p:nvSpPr>
          <p:cNvPr id="434" name="Google Shape;434;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we are going to look at x-rays. </a:t>
            </a:r>
            <a:endParaRPr/>
          </a:p>
        </p:txBody>
      </p:sp>
      <p:sp>
        <p:nvSpPr>
          <p:cNvPr id="443" name="Google Shape;443;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X-rays have the second shortest wavelength and the second highest frequency and energy. </a:t>
            </a:r>
            <a:endParaRPr/>
          </a:p>
          <a:p>
            <a:pPr marL="0" lvl="0" indent="0" algn="l" rtl="0">
              <a:spcBef>
                <a:spcPts val="0"/>
              </a:spcBef>
              <a:spcAft>
                <a:spcPts val="0"/>
              </a:spcAft>
              <a:buNone/>
            </a:pPr>
            <a:endParaRPr/>
          </a:p>
        </p:txBody>
      </p:sp>
      <p:sp>
        <p:nvSpPr>
          <p:cNvPr id="453" name="Google Shape;453;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X-rays are how doctors are able to get images of broken bones. They can pass through tissues and muscles, but get stopped by calcium in bones. </a:t>
            </a:r>
            <a:endParaRPr/>
          </a:p>
          <a:p>
            <a:pPr marL="0" lvl="0" indent="0" algn="l" rtl="0">
              <a:spcBef>
                <a:spcPts val="0"/>
              </a:spcBef>
              <a:spcAft>
                <a:spcPts val="0"/>
              </a:spcAft>
              <a:buNone/>
            </a:pPr>
            <a:endParaRPr/>
          </a:p>
        </p:txBody>
      </p:sp>
      <p:sp>
        <p:nvSpPr>
          <p:cNvPr id="462" name="Google Shape;462;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Lastly, we are going to look at gamma rays. </a:t>
            </a:r>
            <a:endParaRPr/>
          </a:p>
        </p:txBody>
      </p:sp>
      <p:sp>
        <p:nvSpPr>
          <p:cNvPr id="471" name="Google Shape;471;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Gamma rays have the shortest wavelength, and the highest frequencies and energy on the electromagnetic spectrum. </a:t>
            </a:r>
            <a:endParaRPr/>
          </a:p>
          <a:p>
            <a:pPr marL="0" lvl="0" indent="0" algn="l" rtl="0">
              <a:spcBef>
                <a:spcPts val="0"/>
              </a:spcBef>
              <a:spcAft>
                <a:spcPts val="0"/>
              </a:spcAft>
              <a:buNone/>
            </a:pPr>
            <a:endParaRPr/>
          </a:p>
        </p:txBody>
      </p:sp>
      <p:sp>
        <p:nvSpPr>
          <p:cNvPr id="481" name="Google Shape;481;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Gamma rays are made from the radioactive decay of atomic nuclei. This is when the nucleus of an atom breaks. Gamma rays can be made in exploding stars or nuclear bombs. They are extremely toxic and deadly. </a:t>
            </a:r>
            <a:endParaRPr/>
          </a:p>
          <a:p>
            <a:pPr marL="0" lvl="0" indent="0" algn="l" rtl="0">
              <a:spcBef>
                <a:spcPts val="0"/>
              </a:spcBef>
              <a:spcAft>
                <a:spcPts val="0"/>
              </a:spcAft>
              <a:buNone/>
            </a:pPr>
            <a:endParaRPr/>
          </a:p>
        </p:txBody>
      </p:sp>
      <p:sp>
        <p:nvSpPr>
          <p:cNvPr id="490" name="Google Shape;490;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499" name="Google Shape;499;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some characteristics of electromagnetic waves? </a:t>
            </a:r>
            <a:endParaRPr sz="1200"/>
          </a:p>
          <a:p>
            <a:pPr marL="0" marR="0" lvl="0" indent="0" algn="l" rtl="0">
              <a:lnSpc>
                <a:spcPct val="100000"/>
              </a:lnSpc>
              <a:spcBef>
                <a:spcPts val="0"/>
              </a:spcBef>
              <a:spcAft>
                <a:spcPts val="0"/>
              </a:spcAft>
              <a:buClr>
                <a:schemeClr val="dk1"/>
              </a:buClr>
              <a:buSzPts val="1200"/>
              <a:buFont typeface="Calibri"/>
              <a:buNone/>
            </a:pPr>
            <a:r>
              <a:rPr lang="en-US"/>
              <a:t>[Frequency, intensity, amplitude, wavelength, etc.]</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505" name="Google Shape;505;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examples of electromagnetic waves? </a:t>
            </a:r>
            <a:endParaRPr/>
          </a:p>
          <a:p>
            <a:pPr marL="0" lvl="0" indent="0" algn="l" rtl="0">
              <a:spcBef>
                <a:spcPts val="0"/>
              </a:spcBef>
              <a:spcAft>
                <a:spcPts val="0"/>
              </a:spcAft>
              <a:buNone/>
            </a:pPr>
            <a:r>
              <a:rPr lang="en-US"/>
              <a:t>[X-rays, visible light, microwaves, gamma rays, etc.]</a:t>
            </a:r>
            <a:endParaRPr b="0"/>
          </a:p>
        </p:txBody>
      </p:sp>
      <p:sp>
        <p:nvSpPr>
          <p:cNvPr id="513" name="Google Shape;513;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Waves are disturbances that travel through a medium, transporting energy from one location to another without transporting matter. </a:t>
            </a:r>
            <a:endParaRPr/>
          </a:p>
        </p:txBody>
      </p:sp>
      <p:sp>
        <p:nvSpPr>
          <p:cNvPr id="140" name="Google Shape;14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let’s talk about some non-examples of </a:t>
            </a:r>
            <a:r>
              <a:rPr lang="en-US" b="1"/>
              <a:t>electromagnetic waves</a:t>
            </a:r>
            <a:r>
              <a:rPr lang="en-US"/>
              <a:t>.  </a:t>
            </a:r>
            <a:endParaRPr/>
          </a:p>
        </p:txBody>
      </p:sp>
      <p:sp>
        <p:nvSpPr>
          <p:cNvPr id="521" name="Google Shape;521;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Sound waves are not an example of electromagnetic waves. Sound waves are mechanical energy and require a medium.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Non-examples often need some explanation to make it clear to students the difference. Using clear and simple language can help with this.</a:t>
            </a:r>
            <a:endParaRPr/>
          </a:p>
        </p:txBody>
      </p:sp>
      <p:sp>
        <p:nvSpPr>
          <p:cNvPr id="528" name="Google Shape;528;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537" name="Google Shape;537;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Why are sound waves not an example of electromagnetic waves? </a:t>
            </a:r>
            <a:endParaRPr/>
          </a:p>
          <a:p>
            <a:pPr marL="0" lvl="0" indent="0" algn="l" rtl="0">
              <a:spcBef>
                <a:spcPts val="0"/>
              </a:spcBef>
              <a:spcAft>
                <a:spcPts val="0"/>
              </a:spcAft>
              <a:buNone/>
            </a:pPr>
            <a:r>
              <a:rPr lang="en-US" b="0"/>
              <a:t>[</a:t>
            </a:r>
            <a:r>
              <a:rPr lang="en-US"/>
              <a:t>Sound waves are mechanical energy and require a medium.]</a:t>
            </a:r>
            <a:endParaRPr b="0"/>
          </a:p>
        </p:txBody>
      </p:sp>
      <p:sp>
        <p:nvSpPr>
          <p:cNvPr id="543" name="Google Shape;543;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Faraday cage blocks the electromagnetic waves from reaching the radio antenna.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 is important to give some background information or a related natural phenomena related to the topic of the activity/demonstration. This helps students make connections.</a:t>
            </a:r>
            <a:endParaRPr/>
          </a:p>
        </p:txBody>
      </p:sp>
      <p:sp>
        <p:nvSpPr>
          <p:cNvPr id="552" name="Google Shape;552;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560" name="Google Shape;560;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electromagnetic spectrum? </a:t>
            </a:r>
            <a:endParaRPr/>
          </a:p>
          <a:p>
            <a:pPr marL="0" marR="0" lvl="0" indent="0" algn="l" rtl="0">
              <a:lnSpc>
                <a:spcPct val="100000"/>
              </a:lnSpc>
              <a:spcBef>
                <a:spcPts val="0"/>
              </a:spcBef>
              <a:spcAft>
                <a:spcPts val="0"/>
              </a:spcAft>
              <a:buClr>
                <a:schemeClr val="dk1"/>
              </a:buClr>
              <a:buSzPts val="1200"/>
              <a:buFont typeface="Calibri"/>
              <a:buNone/>
            </a:pPr>
            <a:r>
              <a:rPr lang="en-US" sz="1200"/>
              <a:t>[The electromagnetic spectrum is the range of all types of electromagnetic waves. These are created as result of vibrations between an electric field and a magnetic field.</a:t>
            </a:r>
            <a:r>
              <a:rPr lang="en-US"/>
              <a:t>]</a:t>
            </a:r>
            <a:endParaRPr sz="1200"/>
          </a:p>
          <a:p>
            <a:pPr marL="0" lvl="0" indent="0" algn="l" rtl="0">
              <a:spcBef>
                <a:spcPts val="0"/>
              </a:spcBef>
              <a:spcAft>
                <a:spcPts val="0"/>
              </a:spcAft>
              <a:buNone/>
            </a:pPr>
            <a:endParaRPr b="0"/>
          </a:p>
        </p:txBody>
      </p:sp>
      <p:sp>
        <p:nvSpPr>
          <p:cNvPr id="566" name="Google Shape;566;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2 parts make up an electromagnetic wave?</a:t>
            </a:r>
            <a:endParaRPr sz="1200"/>
          </a:p>
          <a:p>
            <a:pPr marL="0" marR="0" lvl="0" indent="0" algn="l" rtl="0">
              <a:lnSpc>
                <a:spcPct val="100000"/>
              </a:lnSpc>
              <a:spcBef>
                <a:spcPts val="0"/>
              </a:spcBef>
              <a:spcAft>
                <a:spcPts val="0"/>
              </a:spcAft>
              <a:buClr>
                <a:schemeClr val="dk1"/>
              </a:buClr>
              <a:buSzPts val="1200"/>
              <a:buFont typeface="Calibri"/>
              <a:buNone/>
            </a:pPr>
            <a:r>
              <a:rPr lang="en-US"/>
              <a:t>[Magnetic field and electric field]</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It is important to take time throughout the close of the lesson to check for understanding one last time, this will help you know who may need more instruction or where further explanation is needed.</a:t>
            </a:r>
            <a:endParaRPr/>
          </a:p>
        </p:txBody>
      </p:sp>
      <p:sp>
        <p:nvSpPr>
          <p:cNvPr id="574" name="Google Shape;574;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dc67eaed7c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gdc67eaed7c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2 parts make up an electromagnetic wave?</a:t>
            </a:r>
            <a:endParaRPr/>
          </a:p>
          <a:p>
            <a:pPr marL="0" marR="0" lvl="0" indent="0" algn="l" rtl="0">
              <a:lnSpc>
                <a:spcPct val="100000"/>
              </a:lnSpc>
              <a:spcBef>
                <a:spcPts val="0"/>
              </a:spcBef>
              <a:spcAft>
                <a:spcPts val="0"/>
              </a:spcAft>
              <a:buClr>
                <a:schemeClr val="dk1"/>
              </a:buClr>
              <a:buSzPts val="1200"/>
              <a:buFont typeface="Calibri"/>
              <a:buNone/>
            </a:pPr>
            <a:r>
              <a:rPr lang="en-US"/>
              <a:t>[Magnetic field and electric field]</a:t>
            </a:r>
            <a:endParaRPr/>
          </a:p>
        </p:txBody>
      </p:sp>
      <p:sp>
        <p:nvSpPr>
          <p:cNvPr id="583" name="Google Shape;583;gdc67eaed7c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wave can humans see? </a:t>
            </a:r>
            <a:endParaRPr sz="1200"/>
          </a:p>
          <a:p>
            <a:pPr marL="0" marR="0" lvl="0" indent="0" algn="l" rtl="0">
              <a:lnSpc>
                <a:spcPct val="100000"/>
              </a:lnSpc>
              <a:spcBef>
                <a:spcPts val="0"/>
              </a:spcBef>
              <a:spcAft>
                <a:spcPts val="0"/>
              </a:spcAft>
              <a:buClr>
                <a:schemeClr val="dk1"/>
              </a:buClr>
              <a:buSzPts val="1200"/>
              <a:buFont typeface="Calibri"/>
              <a:buNone/>
            </a:pPr>
            <a:r>
              <a:rPr lang="en-US"/>
              <a:t>[Visible light]</a:t>
            </a: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592" name="Google Shape;592;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Transverse waves are waves that travel perpendicularly to the direction they are moving. </a:t>
            </a:r>
            <a:endParaRPr/>
          </a:p>
        </p:txBody>
      </p:sp>
      <p:sp>
        <p:nvSpPr>
          <p:cNvPr id="148" name="Google Shape;14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dc67eaed7c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dc67eaed7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wave can humans see? </a:t>
            </a:r>
            <a:endParaRPr/>
          </a:p>
          <a:p>
            <a:pPr marL="0" marR="0" lvl="0" indent="0" algn="l" rtl="0">
              <a:lnSpc>
                <a:spcPct val="100000"/>
              </a:lnSpc>
              <a:spcBef>
                <a:spcPts val="0"/>
              </a:spcBef>
              <a:spcAft>
                <a:spcPts val="0"/>
              </a:spcAft>
              <a:buClr>
                <a:schemeClr val="dk1"/>
              </a:buClr>
              <a:buSzPts val="1200"/>
              <a:buFont typeface="Calibri"/>
              <a:buNone/>
            </a:pPr>
            <a:r>
              <a:rPr lang="en-US"/>
              <a:t>[Visible light]</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601" name="Google Shape;601;gdc67eaed7c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3 waves can cause harm to humans?</a:t>
            </a:r>
            <a:endParaRPr sz="1200"/>
          </a:p>
          <a:p>
            <a:pPr marL="0" lvl="0" indent="0" algn="l" rtl="0">
              <a:spcBef>
                <a:spcPts val="0"/>
              </a:spcBef>
              <a:spcAft>
                <a:spcPts val="0"/>
              </a:spcAft>
              <a:buClr>
                <a:schemeClr val="dk1"/>
              </a:buClr>
              <a:buSzPts val="1200"/>
              <a:buFont typeface="Calibri"/>
              <a:buNone/>
            </a:pPr>
            <a:r>
              <a:rPr lang="en-US"/>
              <a:t>[Ultraviolet waves, x-rays, and gamma rays]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610" name="Google Shape;610;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dc67eaed7c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gdc67eaed7c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3 waves can cause harm to humans? </a:t>
            </a:r>
            <a:endParaRPr/>
          </a:p>
          <a:p>
            <a:pPr marL="0" marR="0" lvl="0" indent="0" algn="l" rtl="0">
              <a:lnSpc>
                <a:spcPct val="100000"/>
              </a:lnSpc>
              <a:spcBef>
                <a:spcPts val="0"/>
              </a:spcBef>
              <a:spcAft>
                <a:spcPts val="0"/>
              </a:spcAft>
              <a:buClr>
                <a:schemeClr val="dk1"/>
              </a:buClr>
              <a:buSzPts val="1200"/>
              <a:buFont typeface="Calibri"/>
              <a:buNone/>
            </a:pPr>
            <a:r>
              <a:rPr lang="en-US"/>
              <a:t>[Ultraviolet waves, x-rays, and gamma rays]</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619" name="Google Shape;619;gdc67eaed7c_0_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wave has the shortest wavelengths? </a:t>
            </a:r>
            <a:endParaRPr sz="1200"/>
          </a:p>
          <a:p>
            <a:pPr marL="0" marR="0" lvl="0" indent="0" algn="l" rtl="0">
              <a:lnSpc>
                <a:spcPct val="100000"/>
              </a:lnSpc>
              <a:spcBef>
                <a:spcPts val="0"/>
              </a:spcBef>
              <a:spcAft>
                <a:spcPts val="0"/>
              </a:spcAft>
              <a:buClr>
                <a:schemeClr val="dk1"/>
              </a:buClr>
              <a:buSzPts val="1200"/>
              <a:buFont typeface="Calibri"/>
              <a:buNone/>
            </a:pPr>
            <a:r>
              <a:rPr lang="en-US"/>
              <a:t>[Gamma rays]</a:t>
            </a: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628" name="Google Shape;628;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dc67eaed7c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gdc67eaed7c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wave has the shortest wavelengths? </a:t>
            </a:r>
            <a:endParaRPr/>
          </a:p>
          <a:p>
            <a:pPr marL="0" marR="0" lvl="0" indent="0" algn="l" rtl="0">
              <a:lnSpc>
                <a:spcPct val="100000"/>
              </a:lnSpc>
              <a:spcBef>
                <a:spcPts val="0"/>
              </a:spcBef>
              <a:spcAft>
                <a:spcPts val="0"/>
              </a:spcAft>
              <a:buClr>
                <a:schemeClr val="dk1"/>
              </a:buClr>
              <a:buSzPts val="1200"/>
              <a:buFont typeface="Calibri"/>
              <a:buNone/>
            </a:pPr>
            <a:r>
              <a:rPr lang="en-US"/>
              <a:t>[Gamma rays]</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637" name="Google Shape;637;gdc67eaed7c_0_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646" name="Google Shape;646;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 electromagnetic spectrum is the range of all types of magnetic waves. </a:t>
            </a:r>
            <a:endParaRPr/>
          </a:p>
          <a:p>
            <a:pPr marL="0" lvl="0" indent="0" algn="l" rtl="0">
              <a:spcBef>
                <a:spcPts val="0"/>
              </a:spcBef>
              <a:spcAft>
                <a:spcPts val="0"/>
              </a:spcAft>
              <a:buNone/>
            </a:pPr>
            <a:endParaRPr/>
          </a:p>
        </p:txBody>
      </p:sp>
      <p:sp>
        <p:nvSpPr>
          <p:cNvPr id="653" name="Google Shape;653;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Radio waves have the lowest frequency, lowest energy, and largest wavelengths.</a:t>
            </a:r>
            <a:endParaRPr/>
          </a:p>
        </p:txBody>
      </p:sp>
      <p:sp>
        <p:nvSpPr>
          <p:cNvPr id="661" name="Google Shape;661;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Microwaves, like radio waves, also have low frequencies, low energy, and low wavelengths. Microwaves can typically be distinguished from radio waves by technologies used to access them. </a:t>
            </a:r>
            <a:endParaRPr/>
          </a:p>
        </p:txBody>
      </p:sp>
      <p:sp>
        <p:nvSpPr>
          <p:cNvPr id="669" name="Google Shape;669;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Infrared radiation has slightly longer waves than visible light but shorter than microwaves. This means that the frequencies and energy of infrared radiation are little higher than microwaves.</a:t>
            </a:r>
            <a:endParaRPr/>
          </a:p>
        </p:txBody>
      </p:sp>
      <p:sp>
        <p:nvSpPr>
          <p:cNvPr id="677" name="Google Shape;677;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Electric current is the movement of electrically charged particles. </a:t>
            </a:r>
            <a:endParaRPr/>
          </a:p>
        </p:txBody>
      </p:sp>
      <p:sp>
        <p:nvSpPr>
          <p:cNvPr id="156" name="Google Shape;15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Visible light waves are wavelengths that are visible to the human eye. They are the only wavelengths on the electromagnetic spectrum that are visible. The wavelengths are shorter, and have higher frequencies and energy than infrared radiation. </a:t>
            </a:r>
            <a:endParaRPr/>
          </a:p>
          <a:p>
            <a:pPr marL="0" lvl="0" indent="0" algn="l" rtl="0">
              <a:spcBef>
                <a:spcPts val="0"/>
              </a:spcBef>
              <a:spcAft>
                <a:spcPts val="0"/>
              </a:spcAft>
              <a:buNone/>
            </a:pPr>
            <a:endParaRPr/>
          </a:p>
        </p:txBody>
      </p:sp>
      <p:sp>
        <p:nvSpPr>
          <p:cNvPr id="685" name="Google Shape;685;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Ultraviolet (UV) waves are shorter than visible light but have higher frequencies and energy. The sun emits ultraviolet waves to the earth. </a:t>
            </a:r>
            <a:endParaRPr/>
          </a:p>
          <a:p>
            <a:pPr marL="0" lvl="0" indent="0" algn="l" rtl="0">
              <a:spcBef>
                <a:spcPts val="0"/>
              </a:spcBef>
              <a:spcAft>
                <a:spcPts val="0"/>
              </a:spcAft>
              <a:buNone/>
            </a:pPr>
            <a:endParaRPr/>
          </a:p>
        </p:txBody>
      </p:sp>
      <p:sp>
        <p:nvSpPr>
          <p:cNvPr id="693" name="Google Shape;693;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X-rays have the second shortest wavelength, and the second highest frequency and energy. </a:t>
            </a:r>
            <a:endParaRPr/>
          </a:p>
          <a:p>
            <a:pPr marL="0" lvl="0" indent="0" algn="l" rtl="0">
              <a:spcBef>
                <a:spcPts val="0"/>
              </a:spcBef>
              <a:spcAft>
                <a:spcPts val="0"/>
              </a:spcAft>
              <a:buNone/>
            </a:pPr>
            <a:endParaRPr/>
          </a:p>
        </p:txBody>
      </p:sp>
      <p:sp>
        <p:nvSpPr>
          <p:cNvPr id="701" name="Google Shape;701;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Gamma rays have the shortest wavelength, and the highest frequencies and energy on the electromagnetic spectrum. </a:t>
            </a:r>
            <a:endParaRPr/>
          </a:p>
          <a:p>
            <a:pPr marL="0" lvl="0" indent="0" algn="l" rtl="0">
              <a:spcBef>
                <a:spcPts val="0"/>
              </a:spcBef>
              <a:spcAft>
                <a:spcPts val="0"/>
              </a:spcAft>
              <a:buNone/>
            </a:pPr>
            <a:endParaRPr/>
          </a:p>
        </p:txBody>
      </p:sp>
      <p:sp>
        <p:nvSpPr>
          <p:cNvPr id="709" name="Google Shape;709;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Feedback: Remember, we want students to gather information and then be able to not only evaluate but also effectively communicate what they have learned from this activity.</a:t>
            </a:r>
            <a:endParaRPr/>
          </a:p>
        </p:txBody>
      </p:sp>
      <p:sp>
        <p:nvSpPr>
          <p:cNvPr id="717" name="Google Shape;717;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8" name="Google Shape;728;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Now that we’ve learned the term, let’s reflect once more on our big question. Was there anything that we predicted earlier that was correct or incorrect? Do you have any new hypotheses to share? </a:t>
            </a:r>
            <a:endParaRPr b="1"/>
          </a:p>
        </p:txBody>
      </p:sp>
      <p:sp>
        <p:nvSpPr>
          <p:cNvPr id="739" name="Google Shape;739;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747" name="Google Shape;747;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762" name="Google Shape;762;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magnet attracts metal objects. It has two poles on opposite ends – one positive, one negative. </a:t>
            </a:r>
            <a:endParaRPr/>
          </a:p>
        </p:txBody>
      </p:sp>
      <p:sp>
        <p:nvSpPr>
          <p:cNvPr id="164" name="Google Shape;16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we’re going to learn about radiant energy.</a:t>
            </a:r>
            <a:endParaRPr/>
          </a:p>
        </p:txBody>
      </p:sp>
      <p:sp>
        <p:nvSpPr>
          <p:cNvPr id="792" name="Google Shape;792;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start, let’s think about our “big question”: </a:t>
            </a:r>
            <a:r>
              <a:rPr lang="en-US" b="1"/>
              <a:t>What is the electromagnetic spectrum? How do we experience it in everyday life? </a:t>
            </a:r>
            <a:endParaRPr b="0"/>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a:p>
        </p:txBody>
      </p:sp>
      <p:sp>
        <p:nvSpPr>
          <p:cNvPr id="801" name="Google Shape;801;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p:txBody>
      </p:sp>
      <p:sp>
        <p:nvSpPr>
          <p:cNvPr id="809" name="Google Shape;809;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Google Shape;814;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Waves are disturbances that travel through a medium, transporting energy from one location to another without transporting matter. </a:t>
            </a:r>
            <a:endParaRPr/>
          </a:p>
        </p:txBody>
      </p:sp>
      <p:sp>
        <p:nvSpPr>
          <p:cNvPr id="815" name="Google Shape;815;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Transverse waves are waves that travel perpendicularly to the direction they are moving. </a:t>
            </a:r>
            <a:endParaRPr/>
          </a:p>
        </p:txBody>
      </p:sp>
      <p:sp>
        <p:nvSpPr>
          <p:cNvPr id="823" name="Google Shape;823;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Electromagnetic waves are waves that are created as a result of vibrations between an electric field and a magnetic field. </a:t>
            </a:r>
            <a:endParaRPr/>
          </a:p>
        </p:txBody>
      </p:sp>
      <p:sp>
        <p:nvSpPr>
          <p:cNvPr id="831" name="Google Shape;831;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It's really important to make sure that you're providing students with frequent opportunities to respond as you're activating prior knowledge – it will save so you so much time if you confirm understanding before asking them to try something independently.</a:t>
            </a:r>
            <a:endParaRPr/>
          </a:p>
        </p:txBody>
      </p:sp>
      <p:sp>
        <p:nvSpPr>
          <p:cNvPr id="839" name="Google Shape;839;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difference between waves and transverse waves? </a:t>
            </a:r>
            <a:endParaRPr/>
          </a:p>
          <a:p>
            <a:pPr marL="0" lvl="0" indent="0" algn="l" rtl="0">
              <a:spcBef>
                <a:spcPts val="0"/>
              </a:spcBef>
              <a:spcAft>
                <a:spcPts val="0"/>
              </a:spcAft>
              <a:buNone/>
            </a:pPr>
            <a:r>
              <a:rPr lang="en-US"/>
              <a:t>[Transverse waves are simply a type of wave that moves perpendicularly to the direction they are moving. This is not the case for all waves.]</a:t>
            </a:r>
            <a:endParaRPr/>
          </a:p>
        </p:txBody>
      </p:sp>
      <p:sp>
        <p:nvSpPr>
          <p:cNvPr id="845" name="Google Shape;845;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electromagnetic waves? </a:t>
            </a:r>
            <a:endParaRPr/>
          </a:p>
          <a:p>
            <a:pPr marL="0" marR="0" lvl="0" indent="0" algn="l" rtl="0">
              <a:lnSpc>
                <a:spcPct val="100000"/>
              </a:lnSpc>
              <a:spcBef>
                <a:spcPts val="0"/>
              </a:spcBef>
              <a:spcAft>
                <a:spcPts val="0"/>
              </a:spcAft>
              <a:buClr>
                <a:schemeClr val="dk1"/>
              </a:buClr>
              <a:buSzPts val="1200"/>
              <a:buFont typeface="Calibri"/>
              <a:buNone/>
            </a:pPr>
            <a:r>
              <a:rPr lang="en-US" sz="1200"/>
              <a:t>[Electromagnetic waves are waves that are created as a result of vibrations between an electric field and a magnetic field.</a:t>
            </a:r>
            <a:r>
              <a:rPr lang="en-US"/>
              <a:t>]</a:t>
            </a:r>
            <a:endParaRPr sz="1200"/>
          </a:p>
          <a:p>
            <a:pPr marL="0" lvl="0" indent="0" algn="l" rtl="0">
              <a:spcBef>
                <a:spcPts val="0"/>
              </a:spcBef>
              <a:spcAft>
                <a:spcPts val="0"/>
              </a:spcAft>
              <a:buNone/>
            </a:pPr>
            <a:endParaRPr b="0"/>
          </a:p>
        </p:txBody>
      </p:sp>
      <p:sp>
        <p:nvSpPr>
          <p:cNvPr id="856" name="Google Shape;856;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radiant energy.</a:t>
            </a:r>
            <a:endParaRPr/>
          </a:p>
        </p:txBody>
      </p:sp>
      <p:sp>
        <p:nvSpPr>
          <p:cNvPr id="864" name="Google Shape;864;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Remember to make adjustments to your lesson and content if you see some students not demonstrating understanding, this can help them make connections and prevent frustration.</a:t>
            </a:r>
            <a:endParaRPr/>
          </a:p>
        </p:txBody>
      </p:sp>
      <p:sp>
        <p:nvSpPr>
          <p:cNvPr id="172" name="Google Shape;17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Radiant energy is energy that is radiating continuously from a source.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When providing more student-friendly definitions, it is helpful to provide students with cues so that they can be prepared and know what to expect and be ready to copy down the information.</a:t>
            </a:r>
            <a:endParaRPr/>
          </a:p>
        </p:txBody>
      </p:sp>
      <p:sp>
        <p:nvSpPr>
          <p:cNvPr id="872" name="Google Shape;872;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881" name="Google Shape;881;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radiant energy?</a:t>
            </a:r>
            <a:endParaRPr/>
          </a:p>
          <a:p>
            <a:pPr marL="0" lvl="0" indent="0" algn="l" rtl="0">
              <a:spcBef>
                <a:spcPts val="0"/>
              </a:spcBef>
              <a:spcAft>
                <a:spcPts val="0"/>
              </a:spcAft>
              <a:buNone/>
            </a:pPr>
            <a:r>
              <a:rPr lang="en-US" b="0"/>
              <a:t>[Radiant energy is energy that is radiating continuously from a source.]</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Provide clear and straightforward directions when asking students to explain the definitions. This helps to avoid confusion!</a:t>
            </a:r>
            <a:endParaRPr/>
          </a:p>
        </p:txBody>
      </p:sp>
      <p:sp>
        <p:nvSpPr>
          <p:cNvPr id="887" name="Google Shape;887;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4" name="Google Shape;894;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895" name="Google Shape;895;p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Radiant energy can also be called electromagnetic radiation. </a:t>
            </a:r>
            <a:endParaRPr/>
          </a:p>
        </p:txBody>
      </p:sp>
      <p:sp>
        <p:nvSpPr>
          <p:cNvPr id="902" name="Google Shape;902;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9" name="Google Shape;909;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Radiant energy travels in straight lines until it strikes an object where it can be reflected absorbed, or transmitted. We will learn more about these terms later in the unit. </a:t>
            </a:r>
            <a:endParaRPr/>
          </a:p>
        </p:txBody>
      </p:sp>
      <p:sp>
        <p:nvSpPr>
          <p:cNvPr id="910" name="Google Shape;910;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1" name="Google Shape;921;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922" name="Google Shape;922;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does radiant energy travel? </a:t>
            </a:r>
            <a:endParaRPr/>
          </a:p>
          <a:p>
            <a:pPr marL="0" lvl="0" indent="0" algn="l" rtl="0">
              <a:spcBef>
                <a:spcPts val="0"/>
              </a:spcBef>
              <a:spcAft>
                <a:spcPts val="0"/>
              </a:spcAft>
              <a:buNone/>
            </a:pPr>
            <a:r>
              <a:rPr lang="en-US" b="0"/>
              <a:t>[In straight lines]</a:t>
            </a:r>
            <a:endParaRPr/>
          </a:p>
        </p:txBody>
      </p:sp>
      <p:sp>
        <p:nvSpPr>
          <p:cNvPr id="928" name="Google Shape;928;p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a:t>
            </a:r>
            <a:r>
              <a:rPr lang="en-US" b="1"/>
              <a:t> </a:t>
            </a:r>
            <a:r>
              <a:rPr lang="en-US"/>
              <a:t>of </a:t>
            </a:r>
            <a:r>
              <a:rPr lang="en-US" b="1"/>
              <a:t>radiant energy</a:t>
            </a:r>
            <a:r>
              <a:rPr lang="en-US" b="0"/>
              <a:t>.  </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It's good to pick a variety of examples to work through with your students. This prepares them for some types that might trip them up when they try it on their own.</a:t>
            </a:r>
            <a:endParaRPr/>
          </a:p>
        </p:txBody>
      </p:sp>
      <p:sp>
        <p:nvSpPr>
          <p:cNvPr id="936" name="Google Shape;936;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2" name="Google Shape;942;p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sun continuously radiates energy to the earth.</a:t>
            </a:r>
            <a:endParaRPr/>
          </a:p>
        </p:txBody>
      </p:sp>
      <p:sp>
        <p:nvSpPr>
          <p:cNvPr id="943" name="Google Shape;943;p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7.png"/></Relationships>
</file>

<file path=ppt/slides/_rels/slide1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7.png"/></Relationships>
</file>

<file path=ppt/slides/_rels/slide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0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hyperlink" Target="http://www.youtube.com/watch?v=yicNSSc2S4Q"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10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10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1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hyperlink" Target="http://www.youtube.com/watch?v=ojHYtWKRTh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4.xml.rels><?xml version="1.0" encoding="UTF-8" standalone="yes"?>
<Relationships xmlns="http://schemas.openxmlformats.org/package/2006/relationships"><Relationship Id="rId3" Type="http://schemas.openxmlformats.org/officeDocument/2006/relationships/hyperlink" Target="https://phet.colorado.edu/sims/cheerpj/radio-waves/latest/radio-waves.html?simulation=radio-waves"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5.xml.rels><?xml version="1.0" encoding="UTF-8" standalone="yes"?>
<Relationships xmlns="http://schemas.openxmlformats.org/package/2006/relationships"><Relationship Id="rId3" Type="http://schemas.openxmlformats.org/officeDocument/2006/relationships/hyperlink" Target="https://phet.colorado.edu/sims/cheerpj/microwaves/latest/microwaves.html?simulation=microwaves"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7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0.xml"/><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9.png"/></Relationships>
</file>

<file path=ppt/slides/_rels/slide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9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50.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lt1"/>
                </a:solidFill>
                <a:latin typeface="Calibri"/>
                <a:ea typeface="Calibri"/>
                <a:cs typeface="Calibri"/>
                <a:sym typeface="Calibri"/>
              </a:rPr>
              <a:t>Intro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p:nvPr/>
        </p:nvSpPr>
        <p:spPr>
          <a:xfrm>
            <a:off x="989762" y="216922"/>
            <a:ext cx="782493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difference between waves and transverse waves?</a:t>
            </a:r>
            <a:endParaRPr/>
          </a:p>
        </p:txBody>
      </p:sp>
      <p:sp>
        <p:nvSpPr>
          <p:cNvPr id="181" name="Google Shape;181;p10"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0"/>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4" name="Google Shape;184;p10" descr="he Physics of Sound"/>
          <p:cNvPicPr preferRelativeResize="0"/>
          <p:nvPr/>
        </p:nvPicPr>
        <p:blipFill rotWithShape="1">
          <a:blip r:embed="rId4">
            <a:alphaModFix/>
          </a:blip>
          <a:srcRect/>
          <a:stretch/>
        </p:blipFill>
        <p:spPr>
          <a:xfrm>
            <a:off x="270913" y="2868596"/>
            <a:ext cx="3978442" cy="2652295"/>
          </a:xfrm>
          <a:prstGeom prst="rect">
            <a:avLst/>
          </a:prstGeom>
          <a:noFill/>
          <a:ln>
            <a:noFill/>
          </a:ln>
        </p:spPr>
      </p:pic>
      <p:pic>
        <p:nvPicPr>
          <p:cNvPr id="185" name="Google Shape;185;p10" descr="wavelength.jpg"/>
          <p:cNvPicPr preferRelativeResize="0"/>
          <p:nvPr/>
        </p:nvPicPr>
        <p:blipFill rotWithShape="1">
          <a:blip r:embed="rId5">
            <a:alphaModFix/>
          </a:blip>
          <a:srcRect l="-10572" r="-10572"/>
          <a:stretch/>
        </p:blipFill>
        <p:spPr>
          <a:xfrm>
            <a:off x="4388930" y="2883133"/>
            <a:ext cx="4769823" cy="2623219"/>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10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8" name="Google Shape;958;p102"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959" name="Google Shape;959;p102" descr="microwave.jpg"/>
          <p:cNvPicPr preferRelativeResize="0"/>
          <p:nvPr/>
        </p:nvPicPr>
        <p:blipFill rotWithShape="1">
          <a:blip r:embed="rId5">
            <a:alphaModFix/>
          </a:blip>
          <a:srcRect l="-3598" r="-3598"/>
          <a:stretch/>
        </p:blipFill>
        <p:spPr>
          <a:xfrm>
            <a:off x="424771" y="939975"/>
            <a:ext cx="8229600" cy="511492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03"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6" name="Google Shape;966;p103"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967" name="Google Shape;967;p103" descr="ampfire Burning Brightly"/>
          <p:cNvPicPr preferRelativeResize="0"/>
          <p:nvPr/>
        </p:nvPicPr>
        <p:blipFill rotWithShape="1">
          <a:blip r:embed="rId5">
            <a:alphaModFix/>
          </a:blip>
          <a:srcRect/>
          <a:stretch/>
        </p:blipFill>
        <p:spPr>
          <a:xfrm>
            <a:off x="1057816" y="1194787"/>
            <a:ext cx="7056783" cy="4704522"/>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gdc67eaed7c_0_39"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04"/>
          <p:cNvSpPr txBox="1"/>
          <p:nvPr/>
        </p:nvSpPr>
        <p:spPr>
          <a:xfrm>
            <a:off x="1119554" y="198487"/>
            <a:ext cx="752714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examples of radiant energy?</a:t>
            </a:r>
            <a:endParaRPr/>
          </a:p>
        </p:txBody>
      </p:sp>
      <p:sp>
        <p:nvSpPr>
          <p:cNvPr id="980" name="Google Shape;980;p104"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1" name="Google Shape;981;p104"/>
          <p:cNvPicPr preferRelativeResize="0"/>
          <p:nvPr/>
        </p:nvPicPr>
        <p:blipFill rotWithShape="1">
          <a:blip r:embed="rId4">
            <a:alphaModFix/>
          </a:blip>
          <a:srcRect/>
          <a:stretch/>
        </p:blipFill>
        <p:spPr>
          <a:xfrm>
            <a:off x="1351935" y="1815185"/>
            <a:ext cx="6410848" cy="4199894"/>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07"/>
          <p:cNvSpPr txBox="1"/>
          <p:nvPr/>
        </p:nvSpPr>
        <p:spPr>
          <a:xfrm>
            <a:off x="2301072" y="693336"/>
            <a:ext cx="454185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Demonstration</a:t>
            </a:r>
            <a:endParaRPr/>
          </a:p>
        </p:txBody>
      </p:sp>
      <p:sp>
        <p:nvSpPr>
          <p:cNvPr id="988" name="Google Shape;988;p107" descr="Classroom"/>
          <p:cNvSpPr/>
          <p:nvPr/>
        </p:nvSpPr>
        <p:spPr>
          <a:xfrm>
            <a:off x="77646"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9" name="Google Shape;989;p107" descr="Hi everyone - Thanks for watching this video!&#10;If you are interested in doing a weekly 8 lesson zoom online Science Course with me from February to March 2021 here is the eventbrite link for tickets&#10;https://www.eventbrite.com.au/e/make-science-fun-the-book-online-course-pages-70-to-89-ages-5-to-11-tickets-136936046401&#10;&#10;Heat is transferred by Conduction, Convection and Radiation. In this video we explore heat transfer by RADIATION. This is a Science lesson for children." title="Heat transfer by radiation">
            <a:hlinkClick r:id="rId4"/>
          </p:cNvPr>
          <p:cNvPicPr preferRelativeResize="0"/>
          <p:nvPr/>
        </p:nvPicPr>
        <p:blipFill>
          <a:blip r:embed="rId5">
            <a:alphaModFix/>
          </a:blip>
          <a:stretch>
            <a:fillRect/>
          </a:stretch>
        </p:blipFill>
        <p:spPr>
          <a:xfrm>
            <a:off x="2286000" y="1981618"/>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9"/>
                                        </p:tgtEl>
                                        <p:attrNameLst>
                                          <p:attrName>style.visibility</p:attrName>
                                        </p:attrNameLst>
                                      </p:cBhvr>
                                      <p:to>
                                        <p:strVal val="visible"/>
                                      </p:to>
                                    </p:set>
                                    <p:animEffect transition="in" filter="fade">
                                      <p:cBhvr>
                                        <p:cTn id="7" dur="1000"/>
                                        <p:tgtEl>
                                          <p:spTgt spid="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08"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109"/>
          <p:cNvSpPr txBox="1"/>
          <p:nvPr/>
        </p:nvSpPr>
        <p:spPr>
          <a:xfrm>
            <a:off x="1058779" y="203211"/>
            <a:ext cx="78285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Radiant energy is carried in ________.</a:t>
            </a:r>
            <a:endParaRPr/>
          </a:p>
        </p:txBody>
      </p:sp>
      <p:sp>
        <p:nvSpPr>
          <p:cNvPr id="1002" name="Google Shape;1002;p10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09"/>
          <p:cNvSpPr txBox="1"/>
          <p:nvPr/>
        </p:nvSpPr>
        <p:spPr>
          <a:xfrm>
            <a:off x="657726" y="1331495"/>
            <a:ext cx="4507800" cy="17178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Sound 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Ocean 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Electromagnetic waves</a:t>
            </a:r>
            <a:endParaRPr/>
          </a:p>
        </p:txBody>
      </p:sp>
      <p:pic>
        <p:nvPicPr>
          <p:cNvPr id="1004" name="Google Shape;1004;p109" descr="radiant.jpg"/>
          <p:cNvPicPr preferRelativeResize="0"/>
          <p:nvPr/>
        </p:nvPicPr>
        <p:blipFill rotWithShape="1">
          <a:blip r:embed="rId4">
            <a:alphaModFix/>
          </a:blip>
          <a:srcRect l="-48956" r="-48956"/>
          <a:stretch/>
        </p:blipFill>
        <p:spPr>
          <a:xfrm>
            <a:off x="4780547" y="3778287"/>
            <a:ext cx="5093023" cy="2800967"/>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gdc67eaed7c_0_44"/>
          <p:cNvSpPr txBox="1"/>
          <p:nvPr/>
        </p:nvSpPr>
        <p:spPr>
          <a:xfrm>
            <a:off x="1058779" y="203211"/>
            <a:ext cx="78285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Radiant energy is carried in ________.</a:t>
            </a:r>
            <a:endParaRPr/>
          </a:p>
        </p:txBody>
      </p:sp>
      <p:sp>
        <p:nvSpPr>
          <p:cNvPr id="1011" name="Google Shape;1011;gdc67eaed7c_0_4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gdc67eaed7c_0_44"/>
          <p:cNvSpPr txBox="1"/>
          <p:nvPr/>
        </p:nvSpPr>
        <p:spPr>
          <a:xfrm>
            <a:off x="657726" y="1331495"/>
            <a:ext cx="4507800" cy="17178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Sound 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Ocean waves</a:t>
            </a:r>
            <a:endParaRPr/>
          </a:p>
          <a:p>
            <a:pPr marL="457200" marR="0" lvl="0" indent="-457200" algn="l" rtl="0">
              <a:lnSpc>
                <a:spcPct val="115000"/>
              </a:lnSpc>
              <a:spcBef>
                <a:spcPts val="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Electromagnetic waves</a:t>
            </a:r>
            <a:endParaRPr>
              <a:solidFill>
                <a:srgbClr val="FF0000"/>
              </a:solidFill>
            </a:endParaRPr>
          </a:p>
        </p:txBody>
      </p:sp>
      <p:pic>
        <p:nvPicPr>
          <p:cNvPr id="1013" name="Google Shape;1013;gdc67eaed7c_0_44" descr="radiant.jpg"/>
          <p:cNvPicPr preferRelativeResize="0"/>
          <p:nvPr/>
        </p:nvPicPr>
        <p:blipFill rotWithShape="1">
          <a:blip r:embed="rId4">
            <a:alphaModFix/>
          </a:blip>
          <a:srcRect l="-48961" r="-48941"/>
          <a:stretch/>
        </p:blipFill>
        <p:spPr>
          <a:xfrm>
            <a:off x="4780547" y="3778287"/>
            <a:ext cx="5093023" cy="2800968"/>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111"/>
          <p:cNvSpPr txBox="1"/>
          <p:nvPr/>
        </p:nvSpPr>
        <p:spPr>
          <a:xfrm>
            <a:off x="657729" y="983923"/>
            <a:ext cx="7828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radiant energy?</a:t>
            </a:r>
            <a:endParaRPr/>
          </a:p>
        </p:txBody>
      </p:sp>
      <p:sp>
        <p:nvSpPr>
          <p:cNvPr id="1020" name="Google Shape;1020;p11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1" name="Google Shape;1021;p111" descr="radiant.jpg"/>
          <p:cNvPicPr preferRelativeResize="0"/>
          <p:nvPr/>
        </p:nvPicPr>
        <p:blipFill rotWithShape="1">
          <a:blip r:embed="rId4">
            <a:alphaModFix/>
          </a:blip>
          <a:srcRect l="-48956" r="-48956"/>
          <a:stretch/>
        </p:blipFill>
        <p:spPr>
          <a:xfrm>
            <a:off x="662803" y="1764632"/>
            <a:ext cx="7647007" cy="420556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112"/>
          <p:cNvSpPr txBox="1"/>
          <p:nvPr/>
        </p:nvSpPr>
        <p:spPr>
          <a:xfrm>
            <a:off x="849554" y="983923"/>
            <a:ext cx="7828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Explain how radiant energy travels.</a:t>
            </a:r>
            <a:endParaRPr/>
          </a:p>
        </p:txBody>
      </p:sp>
      <p:sp>
        <p:nvSpPr>
          <p:cNvPr id="1028" name="Google Shape;1028;p11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9" name="Google Shape;1029;p112" descr="radiant.jpg"/>
          <p:cNvPicPr preferRelativeResize="0"/>
          <p:nvPr/>
        </p:nvPicPr>
        <p:blipFill rotWithShape="1">
          <a:blip r:embed="rId4">
            <a:alphaModFix/>
          </a:blip>
          <a:srcRect l="-48956" r="-48956"/>
          <a:stretch/>
        </p:blipFill>
        <p:spPr>
          <a:xfrm>
            <a:off x="662803" y="1764632"/>
            <a:ext cx="7647007" cy="42055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825824" y="69786"/>
            <a:ext cx="782854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Electric current is the ________ of electrically charged particles. </a:t>
            </a:r>
            <a:endParaRPr/>
          </a:p>
        </p:txBody>
      </p:sp>
      <p:sp>
        <p:nvSpPr>
          <p:cNvPr id="192" name="Google Shape;192;p1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Google Shape;193;p11" descr="powerlines.jpg"/>
          <p:cNvPicPr preferRelativeResize="0"/>
          <p:nvPr/>
        </p:nvPicPr>
        <p:blipFill rotWithShape="1">
          <a:blip r:embed="rId4">
            <a:alphaModFix/>
          </a:blip>
          <a:srcRect l="-3072" r="-3071"/>
          <a:stretch/>
        </p:blipFill>
        <p:spPr>
          <a:xfrm>
            <a:off x="424771" y="1690688"/>
            <a:ext cx="8229600" cy="4525963"/>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14"/>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1036" name="Google Shape;1036;p114"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15"/>
          <p:cNvSpPr txBox="1">
            <a:spLocks noGrp="1"/>
          </p:cNvSpPr>
          <p:nvPr>
            <p:ph type="ctrTitle"/>
          </p:nvPr>
        </p:nvSpPr>
        <p:spPr>
          <a:xfrm>
            <a:off x="1507958" y="288067"/>
            <a:ext cx="7427935"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Radiant Energy</a:t>
            </a:r>
            <a:r>
              <a:rPr lang="en-US" sz="3400" b="1"/>
              <a:t>: </a:t>
            </a:r>
            <a:r>
              <a:rPr lang="en-US" sz="3400"/>
              <a:t>energy that is radiating continuously from a source</a:t>
            </a:r>
            <a:endParaRPr sz="3400" b="1"/>
          </a:p>
        </p:txBody>
      </p:sp>
      <p:pic>
        <p:nvPicPr>
          <p:cNvPr id="1043" name="Google Shape;1043;p115" descr="radiant.jpg"/>
          <p:cNvPicPr preferRelativeResize="0"/>
          <p:nvPr/>
        </p:nvPicPr>
        <p:blipFill rotWithShape="1">
          <a:blip r:embed="rId3">
            <a:alphaModFix/>
          </a:blip>
          <a:srcRect l="-48956" r="-48956"/>
          <a:stretch/>
        </p:blipFill>
        <p:spPr>
          <a:xfrm>
            <a:off x="424771" y="1973081"/>
            <a:ext cx="8229600" cy="4525963"/>
          </a:xfrm>
          <a:prstGeom prst="rect">
            <a:avLst/>
          </a:prstGeom>
          <a:noFill/>
          <a:ln>
            <a:noFill/>
          </a:ln>
        </p:spPr>
      </p:pic>
      <p:sp>
        <p:nvSpPr>
          <p:cNvPr id="1044" name="Google Shape;1044;p115"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16"/>
          <p:cNvSpPr txBox="1"/>
          <p:nvPr/>
        </p:nvSpPr>
        <p:spPr>
          <a:xfrm>
            <a:off x="778042" y="212386"/>
            <a:ext cx="773229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Travels in Straight Lines</a:t>
            </a:r>
            <a:endParaRPr/>
          </a:p>
        </p:txBody>
      </p:sp>
      <p:pic>
        <p:nvPicPr>
          <p:cNvPr id="1051" name="Google Shape;1051;p116" descr="radiant.jpg"/>
          <p:cNvPicPr preferRelativeResize="0"/>
          <p:nvPr/>
        </p:nvPicPr>
        <p:blipFill rotWithShape="1">
          <a:blip r:embed="rId3">
            <a:alphaModFix/>
          </a:blip>
          <a:srcRect l="-48956" r="-48956"/>
          <a:stretch/>
        </p:blipFill>
        <p:spPr>
          <a:xfrm>
            <a:off x="838200" y="1165668"/>
            <a:ext cx="5200888" cy="2860288"/>
          </a:xfrm>
          <a:prstGeom prst="rect">
            <a:avLst/>
          </a:prstGeom>
          <a:noFill/>
          <a:ln>
            <a:noFill/>
          </a:ln>
        </p:spPr>
      </p:pic>
      <p:cxnSp>
        <p:nvCxnSpPr>
          <p:cNvPr id="1052" name="Google Shape;1052;p116"/>
          <p:cNvCxnSpPr/>
          <p:nvPr/>
        </p:nvCxnSpPr>
        <p:spPr>
          <a:xfrm>
            <a:off x="4464705" y="3915979"/>
            <a:ext cx="2672100" cy="2052600"/>
          </a:xfrm>
          <a:prstGeom prst="straightConnector1">
            <a:avLst/>
          </a:prstGeom>
          <a:noFill/>
          <a:ln w="9525" cap="flat" cmpd="sng">
            <a:solidFill>
              <a:srgbClr val="FF0000"/>
            </a:solidFill>
            <a:prstDash val="solid"/>
            <a:round/>
            <a:headEnd type="none" w="sm" len="sm"/>
            <a:tailEnd type="triangle" w="med" len="med"/>
          </a:ln>
        </p:spPr>
      </p:cxnSp>
      <p:cxnSp>
        <p:nvCxnSpPr>
          <p:cNvPr id="1053" name="Google Shape;1053;p116"/>
          <p:cNvCxnSpPr/>
          <p:nvPr/>
        </p:nvCxnSpPr>
        <p:spPr>
          <a:xfrm>
            <a:off x="4767322" y="3624730"/>
            <a:ext cx="2657400" cy="2075700"/>
          </a:xfrm>
          <a:prstGeom prst="straightConnector1">
            <a:avLst/>
          </a:prstGeom>
          <a:noFill/>
          <a:ln w="9525" cap="flat" cmpd="sng">
            <a:solidFill>
              <a:srgbClr val="FF0000"/>
            </a:solidFill>
            <a:prstDash val="solid"/>
            <a:round/>
            <a:headEnd type="none" w="sm" len="sm"/>
            <a:tailEnd type="triangle" w="med" len="med"/>
          </a:ln>
        </p:spPr>
      </p:cxnSp>
      <p:cxnSp>
        <p:nvCxnSpPr>
          <p:cNvPr id="1054" name="Google Shape;1054;p116"/>
          <p:cNvCxnSpPr/>
          <p:nvPr/>
        </p:nvCxnSpPr>
        <p:spPr>
          <a:xfrm>
            <a:off x="4988927" y="3311588"/>
            <a:ext cx="2657400" cy="2075700"/>
          </a:xfrm>
          <a:prstGeom prst="straightConnector1">
            <a:avLst/>
          </a:prstGeom>
          <a:noFill/>
          <a:ln w="9525" cap="flat" cmpd="sng">
            <a:solidFill>
              <a:srgbClr val="FF0000"/>
            </a:solidFill>
            <a:prstDash val="solid"/>
            <a:round/>
            <a:headEnd type="none" w="sm" len="sm"/>
            <a:tailEnd type="triangle" w="med" len="med"/>
          </a:ln>
        </p:spPr>
      </p:cxnSp>
      <p:cxnSp>
        <p:nvCxnSpPr>
          <p:cNvPr id="1055" name="Google Shape;1055;p116"/>
          <p:cNvCxnSpPr/>
          <p:nvPr/>
        </p:nvCxnSpPr>
        <p:spPr>
          <a:xfrm>
            <a:off x="4321091" y="4229121"/>
            <a:ext cx="2546700" cy="1942800"/>
          </a:xfrm>
          <a:prstGeom prst="straightConnector1">
            <a:avLst/>
          </a:prstGeom>
          <a:noFill/>
          <a:ln w="9525" cap="flat" cmpd="sng">
            <a:solidFill>
              <a:srgbClr val="FF0000"/>
            </a:solidFill>
            <a:prstDash val="solid"/>
            <a:round/>
            <a:headEnd type="none" w="sm" len="sm"/>
            <a:tailEnd type="triangle" w="med" len="med"/>
          </a:ln>
        </p:spPr>
      </p:cxnSp>
      <p:sp>
        <p:nvSpPr>
          <p:cNvPr id="1056" name="Google Shape;1056;p116"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17"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17"/>
          <p:cNvSpPr txBox="1"/>
          <p:nvPr/>
        </p:nvSpPr>
        <p:spPr>
          <a:xfrm>
            <a:off x="722555" y="298084"/>
            <a:ext cx="82095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electromagnetic spectrum? How do we experience it in everyday life?</a:t>
            </a:r>
            <a:endParaRPr sz="3000">
              <a:solidFill>
                <a:schemeClr val="dk1"/>
              </a:solidFill>
              <a:latin typeface="Calibri"/>
              <a:ea typeface="Calibri"/>
              <a:cs typeface="Calibri"/>
              <a:sym typeface="Calibri"/>
            </a:endParaRPr>
          </a:p>
        </p:txBody>
      </p:sp>
      <p:pic>
        <p:nvPicPr>
          <p:cNvPr id="1064" name="Google Shape;1064;p117" descr="spectrum.jpg"/>
          <p:cNvPicPr preferRelativeResize="0"/>
          <p:nvPr/>
        </p:nvPicPr>
        <p:blipFill rotWithShape="1">
          <a:blip r:embed="rId4">
            <a:alphaModFix/>
          </a:blip>
          <a:srcRect t="-2376" b="-2376"/>
          <a:stretch/>
        </p:blipFill>
        <p:spPr>
          <a:xfrm>
            <a:off x="636044" y="1780673"/>
            <a:ext cx="7969086" cy="4382691"/>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pic>
        <p:nvPicPr>
          <p:cNvPr id="1070" name="Google Shape;1070;p118"/>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pic>
        <p:nvPicPr>
          <p:cNvPr id="1075" name="Google Shape;1075;p119" descr="IEP Translation – Communication from OSEP regarding the ..."/>
          <p:cNvPicPr preferRelativeResize="0"/>
          <p:nvPr/>
        </p:nvPicPr>
        <p:blipFill rotWithShape="1">
          <a:blip r:embed="rId3">
            <a:alphaModFix/>
          </a:blip>
          <a:srcRect/>
          <a:stretch/>
        </p:blipFill>
        <p:spPr>
          <a:xfrm>
            <a:off x="2095928" y="924218"/>
            <a:ext cx="5718382" cy="904494"/>
          </a:xfrm>
          <a:prstGeom prst="rect">
            <a:avLst/>
          </a:prstGeom>
          <a:noFill/>
          <a:ln>
            <a:noFill/>
          </a:ln>
        </p:spPr>
      </p:pic>
      <p:pic>
        <p:nvPicPr>
          <p:cNvPr id="1076" name="Google Shape;1076;p119" descr="United States Department of Education - Wikipedia"/>
          <p:cNvPicPr preferRelativeResize="0"/>
          <p:nvPr/>
        </p:nvPicPr>
        <p:blipFill rotWithShape="1">
          <a:blip r:embed="rId4">
            <a:alphaModFix/>
          </a:blip>
          <a:srcRect/>
          <a:stretch/>
        </p:blipFill>
        <p:spPr>
          <a:xfrm>
            <a:off x="3737160" y="1949664"/>
            <a:ext cx="2153432" cy="2006936"/>
          </a:xfrm>
          <a:prstGeom prst="rect">
            <a:avLst/>
          </a:prstGeom>
          <a:noFill/>
          <a:ln>
            <a:noFill/>
          </a:ln>
        </p:spPr>
      </p:pic>
      <p:pic>
        <p:nvPicPr>
          <p:cNvPr id="1077" name="Google Shape;1077;p119"/>
          <p:cNvPicPr preferRelativeResize="0"/>
          <p:nvPr/>
        </p:nvPicPr>
        <p:blipFill rotWithShape="1">
          <a:blip r:embed="rId5">
            <a:alphaModFix/>
          </a:blip>
          <a:srcRect/>
          <a:stretch/>
        </p:blipFill>
        <p:spPr>
          <a:xfrm>
            <a:off x="1056729" y="4236386"/>
            <a:ext cx="7452642" cy="1289764"/>
          </a:xfrm>
          <a:prstGeom prst="rect">
            <a:avLst/>
          </a:prstGeom>
          <a:noFill/>
          <a:ln>
            <a:noFill/>
          </a:ln>
        </p:spPr>
      </p:pic>
      <p:sp>
        <p:nvSpPr>
          <p:cNvPr id="1078" name="Google Shape;1078;p119"/>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1079" name="Google Shape;1079;p119"/>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dbbb731f1d_0_0"/>
          <p:cNvSpPr txBox="1"/>
          <p:nvPr/>
        </p:nvSpPr>
        <p:spPr>
          <a:xfrm>
            <a:off x="825824" y="69786"/>
            <a:ext cx="7828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Electric current is the </a:t>
            </a:r>
            <a:r>
              <a:rPr lang="en-US" sz="3600" u="sng">
                <a:solidFill>
                  <a:srgbClr val="FF0000"/>
                </a:solidFill>
                <a:latin typeface="Calibri"/>
                <a:ea typeface="Calibri"/>
                <a:cs typeface="Calibri"/>
                <a:sym typeface="Calibri"/>
              </a:rPr>
              <a:t>movement</a:t>
            </a:r>
            <a:r>
              <a:rPr lang="en-US" sz="3600">
                <a:solidFill>
                  <a:schemeClr val="dk1"/>
                </a:solidFill>
                <a:latin typeface="Calibri"/>
                <a:ea typeface="Calibri"/>
                <a:cs typeface="Calibri"/>
                <a:sym typeface="Calibri"/>
              </a:rPr>
              <a:t> of electrically charged particles. </a:t>
            </a:r>
            <a:endParaRPr/>
          </a:p>
        </p:txBody>
      </p:sp>
      <p:sp>
        <p:nvSpPr>
          <p:cNvPr id="200" name="Google Shape;200;gdbbb731f1d_0_0"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 name="Google Shape;201;gdbbb731f1d_0_0" descr="powerlines.jpg"/>
          <p:cNvPicPr preferRelativeResize="0"/>
          <p:nvPr/>
        </p:nvPicPr>
        <p:blipFill rotWithShape="1">
          <a:blip r:embed="rId4">
            <a:alphaModFix/>
          </a:blip>
          <a:srcRect l="-3067" r="-3078"/>
          <a:stretch/>
        </p:blipFill>
        <p:spPr>
          <a:xfrm>
            <a:off x="424771" y="1690688"/>
            <a:ext cx="8229600" cy="45259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p:nvPr/>
        </p:nvSpPr>
        <p:spPr>
          <a:xfrm>
            <a:off x="825824" y="203211"/>
            <a:ext cx="78285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 magnet?</a:t>
            </a:r>
            <a:endParaRPr/>
          </a:p>
        </p:txBody>
      </p:sp>
      <p:sp>
        <p:nvSpPr>
          <p:cNvPr id="208" name="Google Shape;208;p1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12" descr="magnet.jpg"/>
          <p:cNvPicPr preferRelativeResize="0"/>
          <p:nvPr/>
        </p:nvPicPr>
        <p:blipFill rotWithShape="1">
          <a:blip r:embed="rId4">
            <a:alphaModFix/>
          </a:blip>
          <a:srcRect l="-48553" r="-48553"/>
          <a:stretch/>
        </p:blipFill>
        <p:spPr>
          <a:xfrm>
            <a:off x="424771" y="1690687"/>
            <a:ext cx="8229600" cy="45259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3"/>
          <p:cNvSpPr txBox="1"/>
          <p:nvPr/>
        </p:nvSpPr>
        <p:spPr>
          <a:xfrm>
            <a:off x="44561" y="1232964"/>
            <a:ext cx="9430017"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400" b="1">
                <a:solidFill>
                  <a:schemeClr val="dk1"/>
                </a:solidFill>
                <a:latin typeface="Calibri"/>
                <a:ea typeface="Calibri"/>
                <a:cs typeface="Calibri"/>
                <a:sym typeface="Calibri"/>
              </a:rPr>
              <a:t>Electromagnetic Spectrum</a:t>
            </a:r>
            <a:endParaRPr sz="6400" b="1">
              <a:solidFill>
                <a:schemeClr val="dk1"/>
              </a:solidFill>
              <a:latin typeface="Calibri"/>
              <a:ea typeface="Calibri"/>
              <a:cs typeface="Calibri"/>
              <a:sym typeface="Calibri"/>
            </a:endParaRPr>
          </a:p>
        </p:txBody>
      </p:sp>
      <p:sp>
        <p:nvSpPr>
          <p:cNvPr id="216" name="Google Shape;216;p13"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7" name="Google Shape;217;p13"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ctrTitle"/>
          </p:nvPr>
        </p:nvSpPr>
        <p:spPr>
          <a:xfrm>
            <a:off x="1198722" y="135869"/>
            <a:ext cx="7754359" cy="11474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Electromagnetic Spectrum</a:t>
            </a:r>
            <a:r>
              <a:rPr lang="en-US" sz="3400" b="1"/>
              <a:t>: </a:t>
            </a:r>
            <a:r>
              <a:rPr lang="en-US" sz="3400"/>
              <a:t>range of all types of electromagnetic waves</a:t>
            </a:r>
            <a:endParaRPr sz="3400" b="1"/>
          </a:p>
        </p:txBody>
      </p:sp>
      <p:sp>
        <p:nvSpPr>
          <p:cNvPr id="224" name="Google Shape;224;p1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5" name="Google Shape;225;p14"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226" name="Google Shape;226;p14" descr="spectrum.jpg"/>
          <p:cNvPicPr preferRelativeResize="0"/>
          <p:nvPr/>
        </p:nvPicPr>
        <p:blipFill rotWithShape="1">
          <a:blip r:embed="rId5">
            <a:alphaModFix/>
          </a:blip>
          <a:srcRect t="5192" b="5191"/>
          <a:stretch/>
        </p:blipFill>
        <p:spPr>
          <a:xfrm>
            <a:off x="514044" y="1941096"/>
            <a:ext cx="8110972" cy="3816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p:nvPr/>
        </p:nvSpPr>
        <p:spPr>
          <a:xfrm>
            <a:off x="1119554" y="198487"/>
            <a:ext cx="752714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electromagnetic spectrum?</a:t>
            </a:r>
            <a:endParaRPr/>
          </a:p>
        </p:txBody>
      </p:sp>
      <p:sp>
        <p:nvSpPr>
          <p:cNvPr id="239" name="Google Shape;239;p1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0" name="Google Shape;240;p16" descr="spectrum.jpg"/>
          <p:cNvPicPr preferRelativeResize="0"/>
          <p:nvPr/>
        </p:nvPicPr>
        <p:blipFill rotWithShape="1">
          <a:blip r:embed="rId4">
            <a:alphaModFix/>
          </a:blip>
          <a:srcRect t="-2376" b="-2376"/>
          <a:stretch/>
        </p:blipFill>
        <p:spPr>
          <a:xfrm>
            <a:off x="977796" y="1556085"/>
            <a:ext cx="7298883" cy="401410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7"/>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47" name="Google Shape;247;p17"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ctrTitle"/>
          </p:nvPr>
        </p:nvSpPr>
        <p:spPr>
          <a:xfrm>
            <a:off x="1134720" y="187069"/>
            <a:ext cx="7159048"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Electromagnetic Waves</a:t>
            </a:r>
            <a:endParaRPr/>
          </a:p>
        </p:txBody>
      </p:sp>
      <p:sp>
        <p:nvSpPr>
          <p:cNvPr id="254" name="Google Shape;254;p1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5" name="Google Shape;255;p18"/>
          <p:cNvPicPr preferRelativeResize="0"/>
          <p:nvPr/>
        </p:nvPicPr>
        <p:blipFill rotWithShape="1">
          <a:blip r:embed="rId4">
            <a:alphaModFix/>
          </a:blip>
          <a:srcRect/>
          <a:stretch/>
        </p:blipFill>
        <p:spPr>
          <a:xfrm>
            <a:off x="1151558" y="2316330"/>
            <a:ext cx="6813529" cy="41085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1266092" y="322334"/>
            <a:ext cx="7473418"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dk1"/>
                </a:solidFill>
                <a:latin typeface="Calibri"/>
                <a:ea typeface="Calibri"/>
                <a:cs typeface="Calibri"/>
                <a:sym typeface="Calibri"/>
              </a:rPr>
              <a:t>Electromagnetic Spectrum</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122" name="Google Shape;122;p2" descr="spectrum.jpg"/>
          <p:cNvPicPr preferRelativeResize="0"/>
          <p:nvPr/>
        </p:nvPicPr>
        <p:blipFill rotWithShape="1">
          <a:blip r:embed="rId3">
            <a:alphaModFix/>
          </a:blip>
          <a:srcRect t="-2376" b="-2376"/>
          <a:stretch/>
        </p:blipFill>
        <p:spPr>
          <a:xfrm>
            <a:off x="636044" y="1780673"/>
            <a:ext cx="7969086" cy="43826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p19" descr="outer.jpg"/>
          <p:cNvPicPr preferRelativeResize="0"/>
          <p:nvPr/>
        </p:nvPicPr>
        <p:blipFill rotWithShape="1">
          <a:blip r:embed="rId4">
            <a:alphaModFix/>
          </a:blip>
          <a:srcRect l="-1140" r="-1139"/>
          <a:stretch/>
        </p:blipFill>
        <p:spPr>
          <a:xfrm>
            <a:off x="205840" y="1267122"/>
            <a:ext cx="8673813" cy="47702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1"/>
          <p:cNvSpPr txBox="1"/>
          <p:nvPr/>
        </p:nvSpPr>
        <p:spPr>
          <a:xfrm>
            <a:off x="1119554" y="198487"/>
            <a:ext cx="752714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relationship between a magnetic field and an electric field?</a:t>
            </a:r>
            <a:endParaRPr/>
          </a:p>
        </p:txBody>
      </p:sp>
      <p:sp>
        <p:nvSpPr>
          <p:cNvPr id="275" name="Google Shape;275;p21"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6" name="Google Shape;276;p21"/>
          <p:cNvPicPr preferRelativeResize="0"/>
          <p:nvPr/>
        </p:nvPicPr>
        <p:blipFill rotWithShape="1">
          <a:blip r:embed="rId4">
            <a:alphaModFix/>
          </a:blip>
          <a:srcRect/>
          <a:stretch/>
        </p:blipFill>
        <p:spPr>
          <a:xfrm>
            <a:off x="1119554" y="2083574"/>
            <a:ext cx="6813529" cy="410853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2"/>
          <p:cNvSpPr txBox="1"/>
          <p:nvPr/>
        </p:nvSpPr>
        <p:spPr>
          <a:xfrm>
            <a:off x="1119554" y="198487"/>
            <a:ext cx="7527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True/False: Electromagnetic waves do not need a medium to be seen.</a:t>
            </a:r>
            <a:endParaRPr/>
          </a:p>
        </p:txBody>
      </p:sp>
      <p:sp>
        <p:nvSpPr>
          <p:cNvPr id="283" name="Google Shape;283;p22"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4" name="Google Shape;284;p22" descr="outer.jpg"/>
          <p:cNvPicPr preferRelativeResize="0"/>
          <p:nvPr/>
        </p:nvPicPr>
        <p:blipFill rotWithShape="1">
          <a:blip r:embed="rId4">
            <a:alphaModFix/>
          </a:blip>
          <a:srcRect l="-1140" r="-1139"/>
          <a:stretch/>
        </p:blipFill>
        <p:spPr>
          <a:xfrm>
            <a:off x="1176680" y="2008721"/>
            <a:ext cx="6790650" cy="3734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dbbb731f1d_0_7"/>
          <p:cNvSpPr txBox="1"/>
          <p:nvPr/>
        </p:nvSpPr>
        <p:spPr>
          <a:xfrm>
            <a:off x="1119554" y="198487"/>
            <a:ext cx="7527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FF0000"/>
                </a:solidFill>
                <a:latin typeface="Calibri"/>
                <a:ea typeface="Calibri"/>
                <a:cs typeface="Calibri"/>
                <a:sym typeface="Calibri"/>
              </a:rPr>
              <a:t>True</a:t>
            </a:r>
            <a:r>
              <a:rPr lang="en-US" sz="3600">
                <a:solidFill>
                  <a:schemeClr val="dk1"/>
                </a:solidFill>
                <a:latin typeface="Calibri"/>
                <a:ea typeface="Calibri"/>
                <a:cs typeface="Calibri"/>
                <a:sym typeface="Calibri"/>
              </a:rPr>
              <a:t>/False: Electromagnetic waves do not need a medium to be seen.</a:t>
            </a:r>
            <a:endParaRPr/>
          </a:p>
        </p:txBody>
      </p:sp>
      <p:sp>
        <p:nvSpPr>
          <p:cNvPr id="291" name="Google Shape;291;gdbbb731f1d_0_7"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2" name="Google Shape;292;gdbbb731f1d_0_7" descr="outer.jpg"/>
          <p:cNvPicPr preferRelativeResize="0"/>
          <p:nvPr/>
        </p:nvPicPr>
        <p:blipFill rotWithShape="1">
          <a:blip r:embed="rId4">
            <a:alphaModFix/>
          </a:blip>
          <a:srcRect l="-1135" r="-1145"/>
          <a:stretch/>
        </p:blipFill>
        <p:spPr>
          <a:xfrm>
            <a:off x="1176680" y="2008721"/>
            <a:ext cx="6790650" cy="3734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4"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9" name="Google Shape;299;p24"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25"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307" name="Google Shape;307;p25"/>
          <p:cNvSpPr/>
          <p:nvPr/>
        </p:nvSpPr>
        <p:spPr>
          <a:xfrm>
            <a:off x="2218093" y="2632688"/>
            <a:ext cx="1604605" cy="2583338"/>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8" name="Google Shape;308;p25" descr="spectrum.jpg"/>
          <p:cNvPicPr preferRelativeResize="0"/>
          <p:nvPr/>
        </p:nvPicPr>
        <p:blipFill rotWithShape="1">
          <a:blip r:embed="rId5">
            <a:alphaModFix/>
          </a:blip>
          <a:srcRect t="-2376" b="-2376"/>
          <a:stretch/>
        </p:blipFill>
        <p:spPr>
          <a:xfrm>
            <a:off x="977796" y="1556085"/>
            <a:ext cx="7298883" cy="4014104"/>
          </a:xfrm>
          <a:prstGeom prst="rect">
            <a:avLst/>
          </a:prstGeom>
          <a:noFill/>
          <a:ln>
            <a:noFill/>
          </a:ln>
        </p:spPr>
      </p:pic>
      <p:sp>
        <p:nvSpPr>
          <p:cNvPr id="309" name="Google Shape;309;p25"/>
          <p:cNvSpPr/>
          <p:nvPr/>
        </p:nvSpPr>
        <p:spPr>
          <a:xfrm>
            <a:off x="1153864" y="2456225"/>
            <a:ext cx="1604605" cy="2583338"/>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6"/>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Radio Waves</a:t>
            </a:r>
            <a:endParaRPr/>
          </a:p>
        </p:txBody>
      </p:sp>
      <p:sp>
        <p:nvSpPr>
          <p:cNvPr id="316" name="Google Shape;316;p2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7" name="Google Shape;317;p26"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18" name="Google Shape;318;p26" descr="radio.jpg"/>
          <p:cNvPicPr preferRelativeResize="0"/>
          <p:nvPr/>
        </p:nvPicPr>
        <p:blipFill rotWithShape="1">
          <a:blip r:embed="rId5">
            <a:alphaModFix/>
          </a:blip>
          <a:srcRect l="-10344" r="-10345"/>
          <a:stretch/>
        </p:blipFill>
        <p:spPr>
          <a:xfrm>
            <a:off x="582804" y="1498183"/>
            <a:ext cx="8229600" cy="45259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7"/>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Radio Waves</a:t>
            </a:r>
            <a:endParaRPr/>
          </a:p>
        </p:txBody>
      </p:sp>
      <p:sp>
        <p:nvSpPr>
          <p:cNvPr id="325" name="Google Shape;325;p2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6" name="Google Shape;326;p27"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27" name="Google Shape;327;p27" descr="communication.jpg"/>
          <p:cNvPicPr preferRelativeResize="0"/>
          <p:nvPr/>
        </p:nvPicPr>
        <p:blipFill rotWithShape="1">
          <a:blip r:embed="rId5">
            <a:alphaModFix/>
          </a:blip>
          <a:srcRect l="-40915" r="-40915"/>
          <a:stretch/>
        </p:blipFill>
        <p:spPr>
          <a:xfrm>
            <a:off x="505327" y="1530267"/>
            <a:ext cx="8229600" cy="452596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4" name="Google Shape;334;p28"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335" name="Google Shape;335;p28"/>
          <p:cNvSpPr/>
          <p:nvPr/>
        </p:nvSpPr>
        <p:spPr>
          <a:xfrm>
            <a:off x="2218093" y="2632688"/>
            <a:ext cx="1604605" cy="2583338"/>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6" name="Google Shape;336;p28" descr="spectrum.jpg"/>
          <p:cNvPicPr preferRelativeResize="0"/>
          <p:nvPr/>
        </p:nvPicPr>
        <p:blipFill rotWithShape="1">
          <a:blip r:embed="rId5">
            <a:alphaModFix/>
          </a:blip>
          <a:srcRect t="-2376" b="-2376"/>
          <a:stretch/>
        </p:blipFill>
        <p:spPr>
          <a:xfrm>
            <a:off x="977796" y="1556085"/>
            <a:ext cx="7298883" cy="4014104"/>
          </a:xfrm>
          <a:prstGeom prst="rect">
            <a:avLst/>
          </a:prstGeom>
          <a:noFill/>
          <a:ln>
            <a:noFill/>
          </a:ln>
        </p:spPr>
      </p:pic>
      <p:sp>
        <p:nvSpPr>
          <p:cNvPr id="337" name="Google Shape;337;p28"/>
          <p:cNvSpPr/>
          <p:nvPr/>
        </p:nvSpPr>
        <p:spPr>
          <a:xfrm>
            <a:off x="2549527" y="2438399"/>
            <a:ext cx="1043905" cy="2423463"/>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636044" y="277631"/>
            <a:ext cx="82095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electromagnetic spectrum? How do we experience it in everyday life?</a:t>
            </a:r>
            <a:endParaRPr sz="3000">
              <a:solidFill>
                <a:schemeClr val="dk1"/>
              </a:solidFill>
              <a:latin typeface="Calibri"/>
              <a:ea typeface="Calibri"/>
              <a:cs typeface="Calibri"/>
              <a:sym typeface="Calibri"/>
            </a:endParaRPr>
          </a:p>
        </p:txBody>
      </p:sp>
      <p:pic>
        <p:nvPicPr>
          <p:cNvPr id="130" name="Google Shape;130;p3" descr="spectrum.jpg"/>
          <p:cNvPicPr preferRelativeResize="0"/>
          <p:nvPr/>
        </p:nvPicPr>
        <p:blipFill rotWithShape="1">
          <a:blip r:embed="rId4">
            <a:alphaModFix/>
          </a:blip>
          <a:srcRect t="-2376" b="-2376"/>
          <a:stretch/>
        </p:blipFill>
        <p:spPr>
          <a:xfrm>
            <a:off x="636044" y="1780673"/>
            <a:ext cx="7969086" cy="438269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9"/>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Microwaves</a:t>
            </a:r>
            <a:endParaRPr/>
          </a:p>
        </p:txBody>
      </p:sp>
      <p:sp>
        <p:nvSpPr>
          <p:cNvPr id="344" name="Google Shape;344;p2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5" name="Google Shape;345;p29"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46" name="Google Shape;346;p29" descr="microwave.jpg"/>
          <p:cNvPicPr preferRelativeResize="0"/>
          <p:nvPr/>
        </p:nvPicPr>
        <p:blipFill rotWithShape="1">
          <a:blip r:embed="rId5">
            <a:alphaModFix/>
          </a:blip>
          <a:srcRect l="-10572" r="-10572"/>
          <a:stretch/>
        </p:blipFill>
        <p:spPr>
          <a:xfrm>
            <a:off x="582804" y="1514224"/>
            <a:ext cx="8229600" cy="45259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0"/>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Microwaves</a:t>
            </a:r>
            <a:endParaRPr/>
          </a:p>
        </p:txBody>
      </p:sp>
      <p:sp>
        <p:nvSpPr>
          <p:cNvPr id="353" name="Google Shape;353;p3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30"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55" name="Google Shape;355;p30" descr="cell.jpg"/>
          <p:cNvPicPr preferRelativeResize="0"/>
          <p:nvPr/>
        </p:nvPicPr>
        <p:blipFill rotWithShape="1">
          <a:blip r:embed="rId5">
            <a:alphaModFix/>
          </a:blip>
          <a:srcRect l="-10572" r="-10572"/>
          <a:stretch/>
        </p:blipFill>
        <p:spPr>
          <a:xfrm>
            <a:off x="367615" y="1571077"/>
            <a:ext cx="8229600" cy="45259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2" name="Google Shape;362;p31"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363" name="Google Shape;363;p31"/>
          <p:cNvSpPr/>
          <p:nvPr/>
        </p:nvSpPr>
        <p:spPr>
          <a:xfrm>
            <a:off x="2218093" y="2632688"/>
            <a:ext cx="1604605" cy="2583338"/>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4" name="Google Shape;364;p31" descr="spectrum.jpg"/>
          <p:cNvPicPr preferRelativeResize="0"/>
          <p:nvPr/>
        </p:nvPicPr>
        <p:blipFill rotWithShape="1">
          <a:blip r:embed="rId5">
            <a:alphaModFix/>
          </a:blip>
          <a:srcRect t="-2376" b="-2376"/>
          <a:stretch/>
        </p:blipFill>
        <p:spPr>
          <a:xfrm>
            <a:off x="977796" y="1556085"/>
            <a:ext cx="7298883" cy="4014104"/>
          </a:xfrm>
          <a:prstGeom prst="rect">
            <a:avLst/>
          </a:prstGeom>
          <a:noFill/>
          <a:ln>
            <a:noFill/>
          </a:ln>
        </p:spPr>
      </p:pic>
      <p:sp>
        <p:nvSpPr>
          <p:cNvPr id="365" name="Google Shape;365;p31"/>
          <p:cNvSpPr/>
          <p:nvPr/>
        </p:nvSpPr>
        <p:spPr>
          <a:xfrm>
            <a:off x="3415800" y="2351405"/>
            <a:ext cx="1043905" cy="2423463"/>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2"/>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Infrared Radiation</a:t>
            </a:r>
            <a:endParaRPr/>
          </a:p>
        </p:txBody>
      </p:sp>
      <p:sp>
        <p:nvSpPr>
          <p:cNvPr id="372" name="Google Shape;372;p3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3" name="Google Shape;373;p32"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74" name="Google Shape;374;p32" descr="telovision.jpg"/>
          <p:cNvPicPr preferRelativeResize="0"/>
          <p:nvPr/>
        </p:nvPicPr>
        <p:blipFill rotWithShape="1">
          <a:blip r:embed="rId5">
            <a:alphaModFix/>
          </a:blip>
          <a:srcRect l="-10231" r="-10230"/>
          <a:stretch/>
        </p:blipFill>
        <p:spPr>
          <a:xfrm>
            <a:off x="582804" y="1530267"/>
            <a:ext cx="8229600" cy="45259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3"/>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Infrared Radiation</a:t>
            </a:r>
            <a:endParaRPr/>
          </a:p>
        </p:txBody>
      </p:sp>
      <p:sp>
        <p:nvSpPr>
          <p:cNvPr id="381" name="Google Shape;381;p3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2" name="Google Shape;382;p33"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83" name="Google Shape;383;p33" descr="ampfire Burning Brightly"/>
          <p:cNvPicPr preferRelativeResize="0"/>
          <p:nvPr/>
        </p:nvPicPr>
        <p:blipFill rotWithShape="1">
          <a:blip r:embed="rId5">
            <a:alphaModFix/>
          </a:blip>
          <a:srcRect/>
          <a:stretch/>
        </p:blipFill>
        <p:spPr>
          <a:xfrm>
            <a:off x="1020758" y="1578393"/>
            <a:ext cx="7056783" cy="470452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0" name="Google Shape;390;p34"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391" name="Google Shape;391;p34"/>
          <p:cNvSpPr/>
          <p:nvPr/>
        </p:nvSpPr>
        <p:spPr>
          <a:xfrm>
            <a:off x="2218093" y="2632688"/>
            <a:ext cx="1604605" cy="2583338"/>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2" name="Google Shape;392;p34" descr="spectrum.jpg"/>
          <p:cNvPicPr preferRelativeResize="0"/>
          <p:nvPr/>
        </p:nvPicPr>
        <p:blipFill rotWithShape="1">
          <a:blip r:embed="rId5">
            <a:alphaModFix/>
          </a:blip>
          <a:srcRect t="-2376" b="-2376"/>
          <a:stretch/>
        </p:blipFill>
        <p:spPr>
          <a:xfrm>
            <a:off x="977796" y="1556085"/>
            <a:ext cx="7298883" cy="4014104"/>
          </a:xfrm>
          <a:prstGeom prst="rect">
            <a:avLst/>
          </a:prstGeom>
          <a:noFill/>
          <a:ln>
            <a:noFill/>
          </a:ln>
        </p:spPr>
      </p:pic>
      <p:sp>
        <p:nvSpPr>
          <p:cNvPr id="393" name="Google Shape;393;p34"/>
          <p:cNvSpPr/>
          <p:nvPr/>
        </p:nvSpPr>
        <p:spPr>
          <a:xfrm>
            <a:off x="4233948" y="2351405"/>
            <a:ext cx="829048" cy="2423463"/>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5"/>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Visible Light Waves</a:t>
            </a:r>
            <a:endParaRPr/>
          </a:p>
        </p:txBody>
      </p:sp>
      <p:sp>
        <p:nvSpPr>
          <p:cNvPr id="400" name="Google Shape;400;p3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1" name="Google Shape;401;p35"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02" name="Google Shape;402;p35" descr="rainbow.jpg"/>
          <p:cNvPicPr preferRelativeResize="0"/>
          <p:nvPr/>
        </p:nvPicPr>
        <p:blipFill rotWithShape="1">
          <a:blip r:embed="rId5">
            <a:alphaModFix/>
          </a:blip>
          <a:srcRect l="-18187" r="-18186"/>
          <a:stretch/>
        </p:blipFill>
        <p:spPr>
          <a:xfrm>
            <a:off x="367615" y="1594435"/>
            <a:ext cx="8229600" cy="452596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6"/>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Visible Light Waves</a:t>
            </a:r>
            <a:endParaRPr/>
          </a:p>
        </p:txBody>
      </p:sp>
      <p:sp>
        <p:nvSpPr>
          <p:cNvPr id="409" name="Google Shape;409;p3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0" name="Google Shape;410;p36"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11" name="Google Shape;411;p36" descr="colors.jpg"/>
          <p:cNvPicPr preferRelativeResize="0"/>
          <p:nvPr/>
        </p:nvPicPr>
        <p:blipFill rotWithShape="1">
          <a:blip r:embed="rId5">
            <a:alphaModFix/>
          </a:blip>
          <a:srcRect l="-13527" r="-13526"/>
          <a:stretch/>
        </p:blipFill>
        <p:spPr>
          <a:xfrm>
            <a:off x="582804" y="1498182"/>
            <a:ext cx="8229600" cy="452596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8" name="Google Shape;418;p37"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419" name="Google Shape;419;p37"/>
          <p:cNvSpPr/>
          <p:nvPr/>
        </p:nvSpPr>
        <p:spPr>
          <a:xfrm>
            <a:off x="2218093" y="2632688"/>
            <a:ext cx="1604605" cy="2583338"/>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0" name="Google Shape;420;p37" descr="spectrum.jpg"/>
          <p:cNvPicPr preferRelativeResize="0"/>
          <p:nvPr/>
        </p:nvPicPr>
        <p:blipFill rotWithShape="1">
          <a:blip r:embed="rId5">
            <a:alphaModFix/>
          </a:blip>
          <a:srcRect t="-2376" b="-2376"/>
          <a:stretch/>
        </p:blipFill>
        <p:spPr>
          <a:xfrm>
            <a:off x="977796" y="1556085"/>
            <a:ext cx="7298883" cy="4014104"/>
          </a:xfrm>
          <a:prstGeom prst="rect">
            <a:avLst/>
          </a:prstGeom>
          <a:noFill/>
          <a:ln>
            <a:noFill/>
          </a:ln>
        </p:spPr>
      </p:pic>
      <p:sp>
        <p:nvSpPr>
          <p:cNvPr id="421" name="Google Shape;421;p37"/>
          <p:cNvSpPr/>
          <p:nvPr/>
        </p:nvSpPr>
        <p:spPr>
          <a:xfrm>
            <a:off x="4939801" y="2223068"/>
            <a:ext cx="707020" cy="2423463"/>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8"/>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Ultraviolet (UV) Waves</a:t>
            </a:r>
            <a:endParaRPr/>
          </a:p>
        </p:txBody>
      </p:sp>
      <p:sp>
        <p:nvSpPr>
          <p:cNvPr id="428" name="Google Shape;428;p3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9" name="Google Shape;429;p38"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30" name="Google Shape;430;p38" descr="sun.jpg"/>
          <p:cNvPicPr preferRelativeResize="0"/>
          <p:nvPr/>
        </p:nvPicPr>
        <p:blipFill rotWithShape="1">
          <a:blip r:embed="rId5">
            <a:alphaModFix/>
          </a:blip>
          <a:srcRect l="-40915" r="-40915"/>
          <a:stretch/>
        </p:blipFill>
        <p:spPr>
          <a:xfrm>
            <a:off x="367615" y="1562352"/>
            <a:ext cx="8229600" cy="45259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9"/>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Ultraviolet (UV) Waves</a:t>
            </a:r>
            <a:endParaRPr/>
          </a:p>
        </p:txBody>
      </p:sp>
      <p:sp>
        <p:nvSpPr>
          <p:cNvPr id="437" name="Google Shape;437;p3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8" name="Google Shape;438;p39"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39" name="Google Shape;439;p39" descr="2 Best Sunscreens of 2020, Recommended by Dermato"/>
          <p:cNvPicPr preferRelativeResize="0"/>
          <p:nvPr/>
        </p:nvPicPr>
        <p:blipFill rotWithShape="1">
          <a:blip r:embed="rId5">
            <a:alphaModFix/>
          </a:blip>
          <a:srcRect/>
          <a:stretch/>
        </p:blipFill>
        <p:spPr>
          <a:xfrm>
            <a:off x="367615" y="1668379"/>
            <a:ext cx="8240284" cy="412014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6" name="Google Shape;446;p40"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447" name="Google Shape;447;p40"/>
          <p:cNvSpPr/>
          <p:nvPr/>
        </p:nvSpPr>
        <p:spPr>
          <a:xfrm>
            <a:off x="2218093" y="2632688"/>
            <a:ext cx="1604605" cy="2583338"/>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8" name="Google Shape;448;p40" descr="spectrum.jpg"/>
          <p:cNvPicPr preferRelativeResize="0"/>
          <p:nvPr/>
        </p:nvPicPr>
        <p:blipFill rotWithShape="1">
          <a:blip r:embed="rId5">
            <a:alphaModFix/>
          </a:blip>
          <a:srcRect t="-2376" b="-2376"/>
          <a:stretch/>
        </p:blipFill>
        <p:spPr>
          <a:xfrm>
            <a:off x="977796" y="1556085"/>
            <a:ext cx="7298883" cy="4014104"/>
          </a:xfrm>
          <a:prstGeom prst="rect">
            <a:avLst/>
          </a:prstGeom>
          <a:noFill/>
          <a:ln>
            <a:noFill/>
          </a:ln>
        </p:spPr>
      </p:pic>
      <p:sp>
        <p:nvSpPr>
          <p:cNvPr id="449" name="Google Shape;449;p40"/>
          <p:cNvSpPr/>
          <p:nvPr/>
        </p:nvSpPr>
        <p:spPr>
          <a:xfrm>
            <a:off x="5696178" y="2351405"/>
            <a:ext cx="707020" cy="2423463"/>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1"/>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X-Rays</a:t>
            </a:r>
            <a:endParaRPr/>
          </a:p>
        </p:txBody>
      </p:sp>
      <p:sp>
        <p:nvSpPr>
          <p:cNvPr id="456" name="Google Shape;456;p4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7" name="Google Shape;457;p41"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58" name="Google Shape;458;p41" descr="xray.jpg"/>
          <p:cNvPicPr preferRelativeResize="0"/>
          <p:nvPr/>
        </p:nvPicPr>
        <p:blipFill rotWithShape="1">
          <a:blip r:embed="rId5">
            <a:alphaModFix/>
          </a:blip>
          <a:srcRect t="-225" b="-224"/>
          <a:stretch/>
        </p:blipFill>
        <p:spPr>
          <a:xfrm>
            <a:off x="367615" y="1578393"/>
            <a:ext cx="8229600" cy="452596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2"/>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X-Rays</a:t>
            </a:r>
            <a:endParaRPr/>
          </a:p>
        </p:txBody>
      </p:sp>
      <p:sp>
        <p:nvSpPr>
          <p:cNvPr id="465" name="Google Shape;465;p4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6" name="Google Shape;466;p42"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67" name="Google Shape;467;p42" descr="xray.jpg"/>
          <p:cNvPicPr preferRelativeResize="0"/>
          <p:nvPr/>
        </p:nvPicPr>
        <p:blipFill rotWithShape="1">
          <a:blip r:embed="rId5">
            <a:alphaModFix/>
          </a:blip>
          <a:srcRect t="-225" b="-224"/>
          <a:stretch/>
        </p:blipFill>
        <p:spPr>
          <a:xfrm>
            <a:off x="367615" y="1578393"/>
            <a:ext cx="8229600" cy="452596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4" name="Google Shape;474;p43"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475" name="Google Shape;475;p43"/>
          <p:cNvSpPr/>
          <p:nvPr/>
        </p:nvSpPr>
        <p:spPr>
          <a:xfrm>
            <a:off x="2218093" y="2632688"/>
            <a:ext cx="1604605" cy="2583338"/>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76" name="Google Shape;476;p43" descr="spectrum.jpg"/>
          <p:cNvPicPr preferRelativeResize="0"/>
          <p:nvPr/>
        </p:nvPicPr>
        <p:blipFill rotWithShape="1">
          <a:blip r:embed="rId5">
            <a:alphaModFix/>
          </a:blip>
          <a:srcRect t="-2376" b="-2376"/>
          <a:stretch/>
        </p:blipFill>
        <p:spPr>
          <a:xfrm>
            <a:off x="977796" y="1556085"/>
            <a:ext cx="7298883" cy="4014104"/>
          </a:xfrm>
          <a:prstGeom prst="rect">
            <a:avLst/>
          </a:prstGeom>
          <a:noFill/>
          <a:ln>
            <a:noFill/>
          </a:ln>
        </p:spPr>
      </p:pic>
      <p:sp>
        <p:nvSpPr>
          <p:cNvPr id="477" name="Google Shape;477;p43"/>
          <p:cNvSpPr/>
          <p:nvPr/>
        </p:nvSpPr>
        <p:spPr>
          <a:xfrm>
            <a:off x="6787040" y="2351405"/>
            <a:ext cx="1169843" cy="2423463"/>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4"/>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Gamma Rays</a:t>
            </a:r>
            <a:endParaRPr/>
          </a:p>
        </p:txBody>
      </p:sp>
      <p:sp>
        <p:nvSpPr>
          <p:cNvPr id="484" name="Google Shape;484;p4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5" name="Google Shape;485;p44"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86" name="Google Shape;486;p44" descr="gamma radiation.jpg"/>
          <p:cNvPicPr preferRelativeResize="0"/>
          <p:nvPr/>
        </p:nvPicPr>
        <p:blipFill rotWithShape="1">
          <a:blip r:embed="rId5">
            <a:alphaModFix/>
          </a:blip>
          <a:srcRect l="-10344" r="-10345"/>
          <a:stretch/>
        </p:blipFill>
        <p:spPr>
          <a:xfrm>
            <a:off x="582804" y="1530267"/>
            <a:ext cx="8229600" cy="452596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5"/>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Gamma Rays</a:t>
            </a:r>
            <a:endParaRPr/>
          </a:p>
        </p:txBody>
      </p:sp>
      <p:sp>
        <p:nvSpPr>
          <p:cNvPr id="493" name="Google Shape;493;p4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4" name="Google Shape;494;p45"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95" name="Google Shape;495;p45" descr="bomb.jpg"/>
          <p:cNvPicPr preferRelativeResize="0"/>
          <p:nvPr/>
        </p:nvPicPr>
        <p:blipFill rotWithShape="1">
          <a:blip r:embed="rId5">
            <a:alphaModFix/>
          </a:blip>
          <a:srcRect l="-4695" r="-4694"/>
          <a:stretch/>
        </p:blipFill>
        <p:spPr>
          <a:xfrm>
            <a:off x="1020758" y="1498183"/>
            <a:ext cx="7086672" cy="46725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7"/>
          <p:cNvSpPr txBox="1"/>
          <p:nvPr/>
        </p:nvSpPr>
        <p:spPr>
          <a:xfrm>
            <a:off x="1119554" y="198487"/>
            <a:ext cx="752714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some characteristics of electromagnetic waves?</a:t>
            </a:r>
            <a:endParaRPr/>
          </a:p>
        </p:txBody>
      </p:sp>
      <p:sp>
        <p:nvSpPr>
          <p:cNvPr id="508" name="Google Shape;508;p4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9" name="Google Shape;509;p47" descr="spectrum.jpg"/>
          <p:cNvPicPr preferRelativeResize="0"/>
          <p:nvPr/>
        </p:nvPicPr>
        <p:blipFill rotWithShape="1">
          <a:blip r:embed="rId4">
            <a:alphaModFix/>
          </a:blip>
          <a:srcRect t="-2376" b="-2376"/>
          <a:stretch/>
        </p:blipFill>
        <p:spPr>
          <a:xfrm>
            <a:off x="977796" y="1556085"/>
            <a:ext cx="7298883" cy="401410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8"/>
          <p:cNvSpPr txBox="1"/>
          <p:nvPr/>
        </p:nvSpPr>
        <p:spPr>
          <a:xfrm>
            <a:off x="1119554" y="198487"/>
            <a:ext cx="752714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examples of electromagnetic waves?</a:t>
            </a:r>
            <a:endParaRPr/>
          </a:p>
        </p:txBody>
      </p:sp>
      <p:sp>
        <p:nvSpPr>
          <p:cNvPr id="516" name="Google Shape;516;p4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7" name="Google Shape;517;p48"/>
          <p:cNvPicPr preferRelativeResize="0"/>
          <p:nvPr/>
        </p:nvPicPr>
        <p:blipFill rotWithShape="1">
          <a:blip r:embed="rId4">
            <a:alphaModFix/>
          </a:blip>
          <a:srcRect/>
          <a:stretch/>
        </p:blipFill>
        <p:spPr>
          <a:xfrm>
            <a:off x="1351935" y="1815185"/>
            <a:ext cx="6410848" cy="41998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p:nvPr/>
        </p:nvSpPr>
        <p:spPr>
          <a:xfrm>
            <a:off x="849542" y="162531"/>
            <a:ext cx="8085911" cy="20191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Waves</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disturbances that travel through a medium, transporting energy from one location to another without transporting matter</a:t>
            </a:r>
            <a:endParaRPr sz="3000" b="1">
              <a:solidFill>
                <a:schemeClr val="dk1"/>
              </a:solidFill>
              <a:latin typeface="Calibri"/>
              <a:ea typeface="Calibri"/>
              <a:cs typeface="Calibri"/>
              <a:sym typeface="Calibri"/>
            </a:endParaRPr>
          </a:p>
        </p:txBody>
      </p:sp>
      <p:sp>
        <p:nvSpPr>
          <p:cNvPr id="143" name="Google Shape;143;p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 name="Google Shape;144;p5" descr="he Physics of Sound"/>
          <p:cNvPicPr preferRelativeResize="0"/>
          <p:nvPr/>
        </p:nvPicPr>
        <p:blipFill rotWithShape="1">
          <a:blip r:embed="rId4">
            <a:alphaModFix/>
          </a:blip>
          <a:srcRect/>
          <a:stretch/>
        </p:blipFill>
        <p:spPr>
          <a:xfrm>
            <a:off x="1242950" y="1867151"/>
            <a:ext cx="6722268" cy="448151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49"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4" name="Google Shape;524;p49"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0"/>
          <p:cNvSpPr txBox="1"/>
          <p:nvPr/>
        </p:nvSpPr>
        <p:spPr>
          <a:xfrm>
            <a:off x="2090057" y="495606"/>
            <a:ext cx="49638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Sound Waves</a:t>
            </a:r>
            <a:endParaRPr/>
          </a:p>
        </p:txBody>
      </p:sp>
      <p:sp>
        <p:nvSpPr>
          <p:cNvPr id="531" name="Google Shape;531;p5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2" name="Google Shape;532;p50"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533" name="Google Shape;533;p50" descr="soundwaves.jpg"/>
          <p:cNvPicPr preferRelativeResize="0"/>
          <p:nvPr/>
        </p:nvPicPr>
        <p:blipFill rotWithShape="1">
          <a:blip r:embed="rId5">
            <a:alphaModFix/>
          </a:blip>
          <a:srcRect l="-22732" r="-22731"/>
          <a:stretch/>
        </p:blipFill>
        <p:spPr>
          <a:xfrm>
            <a:off x="457200" y="1578393"/>
            <a:ext cx="8229600" cy="452596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2"/>
          <p:cNvSpPr txBox="1"/>
          <p:nvPr/>
        </p:nvSpPr>
        <p:spPr>
          <a:xfrm>
            <a:off x="1119554" y="198487"/>
            <a:ext cx="752714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Why are sound waves not an example of electromagnetic waves?</a:t>
            </a:r>
            <a:endParaRPr/>
          </a:p>
        </p:txBody>
      </p:sp>
      <p:sp>
        <p:nvSpPr>
          <p:cNvPr id="546" name="Google Shape;546;p52"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7" name="Google Shape;547;p52"/>
          <p:cNvPicPr preferRelativeResize="0"/>
          <p:nvPr/>
        </p:nvPicPr>
        <p:blipFill rotWithShape="1">
          <a:blip r:embed="rId4">
            <a:alphaModFix/>
          </a:blip>
          <a:srcRect/>
          <a:stretch/>
        </p:blipFill>
        <p:spPr>
          <a:xfrm>
            <a:off x="1351935" y="1815185"/>
            <a:ext cx="6410848" cy="4199894"/>
          </a:xfrm>
          <a:prstGeom prst="rect">
            <a:avLst/>
          </a:prstGeom>
          <a:noFill/>
          <a:ln>
            <a:noFill/>
          </a:ln>
        </p:spPr>
      </p:pic>
      <p:sp>
        <p:nvSpPr>
          <p:cNvPr id="548" name="Google Shape;548;p52"/>
          <p:cNvSpPr txBox="1"/>
          <p:nvPr/>
        </p:nvSpPr>
        <p:spPr>
          <a:xfrm>
            <a:off x="1080655" y="2427316"/>
            <a:ext cx="214468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chemeClr val="dk1"/>
                </a:solidFill>
                <a:latin typeface="Calibri"/>
                <a:ea typeface="Calibri"/>
                <a:cs typeface="Calibri"/>
                <a:sym typeface="Calibri"/>
              </a:rPr>
              <a:t>NON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54"/>
          <p:cNvSpPr txBox="1"/>
          <p:nvPr/>
        </p:nvSpPr>
        <p:spPr>
          <a:xfrm>
            <a:off x="2301071" y="693336"/>
            <a:ext cx="5877157"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dirty="0">
                <a:solidFill>
                  <a:srgbClr val="FFC000"/>
                </a:solidFill>
                <a:latin typeface="Calibri"/>
                <a:ea typeface="Calibri"/>
                <a:cs typeface="Calibri"/>
                <a:sym typeface="Calibri"/>
              </a:rPr>
              <a:t>Demonstration - Faraday Cage</a:t>
            </a:r>
            <a:endParaRPr dirty="0"/>
          </a:p>
        </p:txBody>
      </p:sp>
      <p:sp>
        <p:nvSpPr>
          <p:cNvPr id="555" name="Google Shape;555;p54" descr="Classroom"/>
          <p:cNvSpPr/>
          <p:nvPr/>
        </p:nvSpPr>
        <p:spPr>
          <a:xfrm>
            <a:off x="124754" y="87073"/>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6" name="Google Shape;556;p54" descr="This is a demonstration of the effect of a Faraday cage on radio reception.  A small portable radio is placed inside a cylindrical enclosure with solid conducting top and bottom, and wire mesh around the sides.  A radio station that is clearly heard without the cage disappears when the cage is placed around the radio.  The reason is that the electromagnetic radiation that would have been intercepted by the radio antenna is instead intercepted by the Faraday cage.  &#10;&#10;This demonstration was created at Utah State University by Professor Boyd F. Edwards, assisted by James Coburn (demonstration specialist), David Evans (videography), and Rebecca Whitney (closed captions), with support from Jan Sojka, Physics Department Head, and Robert Wagner, Executive Vice Provost and Dean of Academic and Instructional Services." title="Electromagnetic Radiation Demo: Faraday Cage">
            <a:hlinkClick r:id="rId4"/>
          </p:cNvPr>
          <p:cNvPicPr preferRelativeResize="0"/>
          <p:nvPr/>
        </p:nvPicPr>
        <p:blipFill>
          <a:blip r:embed="rId5">
            <a:alphaModFix/>
          </a:blip>
          <a:stretch>
            <a:fillRect/>
          </a:stretch>
        </p:blipFill>
        <p:spPr>
          <a:xfrm>
            <a:off x="2286000" y="2460843"/>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animEffect transition="in" filter="fade">
                                      <p:cBhvr>
                                        <p:cTn id="7" dur="1000"/>
                                        <p:tgtEl>
                                          <p:spTgt spid="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56"/>
          <p:cNvSpPr txBox="1"/>
          <p:nvPr/>
        </p:nvSpPr>
        <p:spPr>
          <a:xfrm>
            <a:off x="1119554" y="198487"/>
            <a:ext cx="752714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electromagnetic spectrum?</a:t>
            </a:r>
            <a:endParaRPr/>
          </a:p>
        </p:txBody>
      </p:sp>
      <p:sp>
        <p:nvSpPr>
          <p:cNvPr id="569" name="Google Shape;569;p5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0" name="Google Shape;570;p56" descr="spectrum.jpg"/>
          <p:cNvPicPr preferRelativeResize="0"/>
          <p:nvPr/>
        </p:nvPicPr>
        <p:blipFill rotWithShape="1">
          <a:blip r:embed="rId4">
            <a:alphaModFix/>
          </a:blip>
          <a:srcRect t="-2376" b="-2376"/>
          <a:stretch/>
        </p:blipFill>
        <p:spPr>
          <a:xfrm>
            <a:off x="977796" y="1556085"/>
            <a:ext cx="7298883" cy="401410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57"/>
          <p:cNvSpPr txBox="1"/>
          <p:nvPr/>
        </p:nvSpPr>
        <p:spPr>
          <a:xfrm>
            <a:off x="735230" y="135065"/>
            <a:ext cx="7858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two parts make up an electromagnetic wave?</a:t>
            </a:r>
            <a:endParaRPr/>
          </a:p>
        </p:txBody>
      </p:sp>
      <p:sp>
        <p:nvSpPr>
          <p:cNvPr id="577" name="Google Shape;577;p5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8" name="Google Shape;578;p57" descr="spectrum.jpg"/>
          <p:cNvPicPr preferRelativeResize="0"/>
          <p:nvPr/>
        </p:nvPicPr>
        <p:blipFill rotWithShape="1">
          <a:blip r:embed="rId4">
            <a:alphaModFix/>
          </a:blip>
          <a:srcRect t="-2376" b="-2376"/>
          <a:stretch/>
        </p:blipFill>
        <p:spPr>
          <a:xfrm>
            <a:off x="4990141" y="4528176"/>
            <a:ext cx="3849058" cy="2116833"/>
          </a:xfrm>
          <a:prstGeom prst="rect">
            <a:avLst/>
          </a:prstGeom>
          <a:noFill/>
          <a:ln>
            <a:noFill/>
          </a:ln>
        </p:spPr>
      </p:pic>
      <p:sp>
        <p:nvSpPr>
          <p:cNvPr id="579" name="Google Shape;579;p57"/>
          <p:cNvSpPr txBox="1"/>
          <p:nvPr/>
        </p:nvSpPr>
        <p:spPr>
          <a:xfrm>
            <a:off x="501937" y="1656237"/>
            <a:ext cx="5995200" cy="17178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Magnetic field and electric field</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Positive field and negative field</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Electrons and protons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gdc67eaed7c_0_7"/>
          <p:cNvSpPr txBox="1"/>
          <p:nvPr/>
        </p:nvSpPr>
        <p:spPr>
          <a:xfrm>
            <a:off x="735230" y="135065"/>
            <a:ext cx="7858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two parts make up an electromagnetic wave?</a:t>
            </a:r>
            <a:endParaRPr/>
          </a:p>
        </p:txBody>
      </p:sp>
      <p:sp>
        <p:nvSpPr>
          <p:cNvPr id="586" name="Google Shape;586;gdc67eaed7c_0_7"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7" name="Google Shape;587;gdc67eaed7c_0_7" descr="spectrum.jpg"/>
          <p:cNvPicPr preferRelativeResize="0"/>
          <p:nvPr/>
        </p:nvPicPr>
        <p:blipFill rotWithShape="1">
          <a:blip r:embed="rId4">
            <a:alphaModFix/>
          </a:blip>
          <a:srcRect t="-2377" b="-2377"/>
          <a:stretch/>
        </p:blipFill>
        <p:spPr>
          <a:xfrm>
            <a:off x="4990141" y="4528176"/>
            <a:ext cx="3849058" cy="2116833"/>
          </a:xfrm>
          <a:prstGeom prst="rect">
            <a:avLst/>
          </a:prstGeom>
          <a:noFill/>
          <a:ln>
            <a:noFill/>
          </a:ln>
        </p:spPr>
      </p:pic>
      <p:sp>
        <p:nvSpPr>
          <p:cNvPr id="588" name="Google Shape;588;gdc67eaed7c_0_7"/>
          <p:cNvSpPr txBox="1"/>
          <p:nvPr/>
        </p:nvSpPr>
        <p:spPr>
          <a:xfrm>
            <a:off x="501937" y="1656237"/>
            <a:ext cx="5995200" cy="17178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Magnetic field and electric field</a:t>
            </a:r>
            <a:endParaRPr>
              <a:solidFill>
                <a:srgbClr val="FF0000"/>
              </a:solidFil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Positive field and negative field</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Electrons and protons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61"/>
          <p:cNvSpPr txBox="1"/>
          <p:nvPr/>
        </p:nvSpPr>
        <p:spPr>
          <a:xfrm>
            <a:off x="735230" y="135065"/>
            <a:ext cx="785838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wave can humans see?</a:t>
            </a:r>
            <a:endParaRPr/>
          </a:p>
        </p:txBody>
      </p:sp>
      <p:sp>
        <p:nvSpPr>
          <p:cNvPr id="595" name="Google Shape;595;p61"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6" name="Google Shape;596;p61" descr="spectrum.jpg"/>
          <p:cNvPicPr preferRelativeResize="0"/>
          <p:nvPr/>
        </p:nvPicPr>
        <p:blipFill rotWithShape="1">
          <a:blip r:embed="rId4">
            <a:alphaModFix/>
          </a:blip>
          <a:srcRect t="-2376" b="-2376"/>
          <a:stretch/>
        </p:blipFill>
        <p:spPr>
          <a:xfrm>
            <a:off x="4990141" y="4528176"/>
            <a:ext cx="3849058" cy="2116833"/>
          </a:xfrm>
          <a:prstGeom prst="rect">
            <a:avLst/>
          </a:prstGeom>
          <a:noFill/>
          <a:ln>
            <a:noFill/>
          </a:ln>
        </p:spPr>
      </p:pic>
      <p:sp>
        <p:nvSpPr>
          <p:cNvPr id="597" name="Google Shape;597;p61"/>
          <p:cNvSpPr txBox="1"/>
          <p:nvPr/>
        </p:nvSpPr>
        <p:spPr>
          <a:xfrm>
            <a:off x="501937" y="1656237"/>
            <a:ext cx="5995200" cy="3983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Visible Light</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Radio 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Ultraviolet 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Microwaves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X-rays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Gamma Rays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Infrared Radiation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p:nvPr/>
        </p:nvSpPr>
        <p:spPr>
          <a:xfrm>
            <a:off x="849541" y="123839"/>
            <a:ext cx="8013979"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Transverse Waves</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waves that travel perpendicularly to the direction they are moving</a:t>
            </a:r>
            <a:endParaRPr sz="2800" b="1">
              <a:solidFill>
                <a:schemeClr val="dk1"/>
              </a:solidFill>
              <a:latin typeface="Calibri"/>
              <a:ea typeface="Calibri"/>
              <a:cs typeface="Calibri"/>
              <a:sym typeface="Calibri"/>
            </a:endParaRPr>
          </a:p>
        </p:txBody>
      </p:sp>
      <p:sp>
        <p:nvSpPr>
          <p:cNvPr id="151" name="Google Shape;151;p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6" descr="wavelength.jpg"/>
          <p:cNvPicPr preferRelativeResize="0"/>
          <p:nvPr/>
        </p:nvPicPr>
        <p:blipFill rotWithShape="1">
          <a:blip r:embed="rId4">
            <a:alphaModFix/>
          </a:blip>
          <a:srcRect l="-10572" r="-10572"/>
          <a:stretch/>
        </p:blipFill>
        <p:spPr>
          <a:xfrm>
            <a:off x="424771" y="1738814"/>
            <a:ext cx="8229600" cy="452596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dc67eaed7c_0_15"/>
          <p:cNvSpPr txBox="1"/>
          <p:nvPr/>
        </p:nvSpPr>
        <p:spPr>
          <a:xfrm>
            <a:off x="735230" y="135065"/>
            <a:ext cx="78585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wave can humans see?</a:t>
            </a:r>
            <a:endParaRPr/>
          </a:p>
        </p:txBody>
      </p:sp>
      <p:sp>
        <p:nvSpPr>
          <p:cNvPr id="604" name="Google Shape;604;gdc67eaed7c_0_15"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5" name="Google Shape;605;gdc67eaed7c_0_15" descr="spectrum.jpg"/>
          <p:cNvPicPr preferRelativeResize="0"/>
          <p:nvPr/>
        </p:nvPicPr>
        <p:blipFill rotWithShape="1">
          <a:blip r:embed="rId4">
            <a:alphaModFix/>
          </a:blip>
          <a:srcRect t="-2377" b="-2377"/>
          <a:stretch/>
        </p:blipFill>
        <p:spPr>
          <a:xfrm>
            <a:off x="4990141" y="4528176"/>
            <a:ext cx="3849058" cy="2116833"/>
          </a:xfrm>
          <a:prstGeom prst="rect">
            <a:avLst/>
          </a:prstGeom>
          <a:noFill/>
          <a:ln>
            <a:noFill/>
          </a:ln>
        </p:spPr>
      </p:pic>
      <p:sp>
        <p:nvSpPr>
          <p:cNvPr id="606" name="Google Shape;606;gdc67eaed7c_0_15"/>
          <p:cNvSpPr txBox="1"/>
          <p:nvPr/>
        </p:nvSpPr>
        <p:spPr>
          <a:xfrm>
            <a:off x="501937" y="1656237"/>
            <a:ext cx="5995200" cy="3983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Visible Light</a:t>
            </a:r>
            <a:endParaRPr>
              <a:solidFill>
                <a:srgbClr val="FF0000"/>
              </a:solidFil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Radio 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Ultraviolet 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Microwaves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X-rays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Gamma Rays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Infrared Radiation</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3"/>
          <p:cNvSpPr txBox="1"/>
          <p:nvPr/>
        </p:nvSpPr>
        <p:spPr>
          <a:xfrm>
            <a:off x="735230" y="135065"/>
            <a:ext cx="7858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three waves can cause harm to humans?</a:t>
            </a:r>
            <a:endParaRPr/>
          </a:p>
        </p:txBody>
      </p:sp>
      <p:sp>
        <p:nvSpPr>
          <p:cNvPr id="613" name="Google Shape;613;p63"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4" name="Google Shape;614;p63" descr="spectrum.jpg"/>
          <p:cNvPicPr preferRelativeResize="0"/>
          <p:nvPr/>
        </p:nvPicPr>
        <p:blipFill rotWithShape="1">
          <a:blip r:embed="rId4">
            <a:alphaModFix/>
          </a:blip>
          <a:srcRect t="-2376" b="-2376"/>
          <a:stretch/>
        </p:blipFill>
        <p:spPr>
          <a:xfrm>
            <a:off x="4990141" y="4528176"/>
            <a:ext cx="3849058" cy="2116833"/>
          </a:xfrm>
          <a:prstGeom prst="rect">
            <a:avLst/>
          </a:prstGeom>
          <a:noFill/>
          <a:ln>
            <a:noFill/>
          </a:ln>
        </p:spPr>
      </p:pic>
      <p:sp>
        <p:nvSpPr>
          <p:cNvPr id="615" name="Google Shape;615;p63"/>
          <p:cNvSpPr txBox="1"/>
          <p:nvPr/>
        </p:nvSpPr>
        <p:spPr>
          <a:xfrm>
            <a:off x="501937" y="1656237"/>
            <a:ext cx="5995200" cy="3983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Visible Light</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Radio 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Ultraviolet 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Microwaves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X-rays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Gamma Rays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Infrared Radiation</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dc67eaed7c_0_23"/>
          <p:cNvSpPr txBox="1"/>
          <p:nvPr/>
        </p:nvSpPr>
        <p:spPr>
          <a:xfrm>
            <a:off x="735230" y="135065"/>
            <a:ext cx="7858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three waves can cause harm to humans?</a:t>
            </a:r>
            <a:endParaRPr/>
          </a:p>
        </p:txBody>
      </p:sp>
      <p:sp>
        <p:nvSpPr>
          <p:cNvPr id="622" name="Google Shape;622;gdc67eaed7c_0_23"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3" name="Google Shape;623;gdc67eaed7c_0_23" descr="spectrum.jpg"/>
          <p:cNvPicPr preferRelativeResize="0"/>
          <p:nvPr/>
        </p:nvPicPr>
        <p:blipFill rotWithShape="1">
          <a:blip r:embed="rId4">
            <a:alphaModFix/>
          </a:blip>
          <a:srcRect t="-2377" b="-2377"/>
          <a:stretch/>
        </p:blipFill>
        <p:spPr>
          <a:xfrm>
            <a:off x="4990141" y="4528176"/>
            <a:ext cx="3849058" cy="2116833"/>
          </a:xfrm>
          <a:prstGeom prst="rect">
            <a:avLst/>
          </a:prstGeom>
          <a:noFill/>
          <a:ln>
            <a:noFill/>
          </a:ln>
        </p:spPr>
      </p:pic>
      <p:sp>
        <p:nvSpPr>
          <p:cNvPr id="624" name="Google Shape;624;gdc67eaed7c_0_23"/>
          <p:cNvSpPr txBox="1"/>
          <p:nvPr/>
        </p:nvSpPr>
        <p:spPr>
          <a:xfrm>
            <a:off x="501937" y="1656237"/>
            <a:ext cx="5995200" cy="3983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Visible Light</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Radio Waves</a:t>
            </a:r>
            <a:endParaRPr/>
          </a:p>
          <a:p>
            <a:pPr marL="457200" marR="0" lvl="0" indent="-457200" algn="l" rtl="0">
              <a:lnSpc>
                <a:spcPct val="115000"/>
              </a:lnSpc>
              <a:spcBef>
                <a:spcPts val="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Ultraviolet Waves</a:t>
            </a:r>
            <a:endParaRPr>
              <a:solidFill>
                <a:srgbClr val="FF0000"/>
              </a:solidFil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Microwaves</a:t>
            </a:r>
            <a:endParaRPr/>
          </a:p>
          <a:p>
            <a:pPr marL="457200" marR="0" lvl="0" indent="-457200" algn="l" rtl="0">
              <a:lnSpc>
                <a:spcPct val="115000"/>
              </a:lnSpc>
              <a:spcBef>
                <a:spcPts val="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X-rays</a:t>
            </a:r>
            <a:endParaRPr>
              <a:solidFill>
                <a:srgbClr val="FF0000"/>
              </a:solidFill>
            </a:endParaRPr>
          </a:p>
          <a:p>
            <a:pPr marL="457200" marR="0" lvl="0" indent="-457200" algn="l" rtl="0">
              <a:lnSpc>
                <a:spcPct val="115000"/>
              </a:lnSpc>
              <a:spcBef>
                <a:spcPts val="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Gamma Rays</a:t>
            </a:r>
            <a:endParaRPr>
              <a:solidFill>
                <a:srgbClr val="FF0000"/>
              </a:solidFil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Infrared Radiation</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5"/>
          <p:cNvSpPr txBox="1"/>
          <p:nvPr/>
        </p:nvSpPr>
        <p:spPr>
          <a:xfrm>
            <a:off x="735230" y="135065"/>
            <a:ext cx="7858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wave has the shortest wavelength?</a:t>
            </a:r>
            <a:endParaRPr/>
          </a:p>
        </p:txBody>
      </p:sp>
      <p:sp>
        <p:nvSpPr>
          <p:cNvPr id="631" name="Google Shape;631;p65"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2" name="Google Shape;632;p65" descr="spectrum.jpg"/>
          <p:cNvPicPr preferRelativeResize="0"/>
          <p:nvPr/>
        </p:nvPicPr>
        <p:blipFill rotWithShape="1">
          <a:blip r:embed="rId4">
            <a:alphaModFix/>
          </a:blip>
          <a:srcRect t="-2376" b="-2376"/>
          <a:stretch/>
        </p:blipFill>
        <p:spPr>
          <a:xfrm>
            <a:off x="4990141" y="4528176"/>
            <a:ext cx="3849058" cy="2116833"/>
          </a:xfrm>
          <a:prstGeom prst="rect">
            <a:avLst/>
          </a:prstGeom>
          <a:noFill/>
          <a:ln>
            <a:noFill/>
          </a:ln>
        </p:spPr>
      </p:pic>
      <p:sp>
        <p:nvSpPr>
          <p:cNvPr id="633" name="Google Shape;633;p65"/>
          <p:cNvSpPr txBox="1"/>
          <p:nvPr/>
        </p:nvSpPr>
        <p:spPr>
          <a:xfrm>
            <a:off x="501937" y="1656237"/>
            <a:ext cx="5995200" cy="3983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Visible Light</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Radio 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Ultraviolet 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Microwaves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X-rays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Gamma Rays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Infrared Radiation</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dc67eaed7c_0_31"/>
          <p:cNvSpPr txBox="1"/>
          <p:nvPr/>
        </p:nvSpPr>
        <p:spPr>
          <a:xfrm>
            <a:off x="735230" y="135065"/>
            <a:ext cx="7858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wave has the shortest wavelength?</a:t>
            </a:r>
            <a:endParaRPr/>
          </a:p>
        </p:txBody>
      </p:sp>
      <p:sp>
        <p:nvSpPr>
          <p:cNvPr id="640" name="Google Shape;640;gdc67eaed7c_0_31"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1" name="Google Shape;641;gdc67eaed7c_0_31" descr="spectrum.jpg"/>
          <p:cNvPicPr preferRelativeResize="0"/>
          <p:nvPr/>
        </p:nvPicPr>
        <p:blipFill rotWithShape="1">
          <a:blip r:embed="rId4">
            <a:alphaModFix/>
          </a:blip>
          <a:srcRect t="-2377" b="-2377"/>
          <a:stretch/>
        </p:blipFill>
        <p:spPr>
          <a:xfrm>
            <a:off x="4990141" y="4528176"/>
            <a:ext cx="3849058" cy="2116833"/>
          </a:xfrm>
          <a:prstGeom prst="rect">
            <a:avLst/>
          </a:prstGeom>
          <a:noFill/>
          <a:ln>
            <a:noFill/>
          </a:ln>
        </p:spPr>
      </p:pic>
      <p:sp>
        <p:nvSpPr>
          <p:cNvPr id="642" name="Google Shape;642;gdc67eaed7c_0_31"/>
          <p:cNvSpPr txBox="1"/>
          <p:nvPr/>
        </p:nvSpPr>
        <p:spPr>
          <a:xfrm>
            <a:off x="501937" y="1656237"/>
            <a:ext cx="5995200" cy="3983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Visible Light</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Radio 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Ultraviolet 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Microwaves</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X-rays</a:t>
            </a:r>
            <a:endParaRPr/>
          </a:p>
          <a:p>
            <a:pPr marL="457200" marR="0" lvl="0" indent="-457200" algn="l" rtl="0">
              <a:lnSpc>
                <a:spcPct val="115000"/>
              </a:lnSpc>
              <a:spcBef>
                <a:spcPts val="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Gamma Rays</a:t>
            </a:r>
            <a:endParaRPr>
              <a:solidFill>
                <a:srgbClr val="FF0000"/>
              </a:solidFil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Infrared Radiation</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69"/>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649" name="Google Shape;649;p69"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0"/>
          <p:cNvSpPr txBox="1">
            <a:spLocks noGrp="1"/>
          </p:cNvSpPr>
          <p:nvPr>
            <p:ph type="ctrTitle"/>
          </p:nvPr>
        </p:nvSpPr>
        <p:spPr>
          <a:xfrm>
            <a:off x="1198722" y="135869"/>
            <a:ext cx="7754359" cy="114749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Electromagnetic Spectrum</a:t>
            </a:r>
            <a:r>
              <a:rPr lang="en-US" sz="3400" b="1"/>
              <a:t>: </a:t>
            </a:r>
            <a:r>
              <a:rPr lang="en-US" sz="3400"/>
              <a:t>range of all types of electromagnetic waves</a:t>
            </a:r>
            <a:endParaRPr sz="3400" b="1"/>
          </a:p>
        </p:txBody>
      </p:sp>
      <p:pic>
        <p:nvPicPr>
          <p:cNvPr id="656" name="Google Shape;656;p70" descr="spectrum.jpg"/>
          <p:cNvPicPr preferRelativeResize="0"/>
          <p:nvPr/>
        </p:nvPicPr>
        <p:blipFill rotWithShape="1">
          <a:blip r:embed="rId3">
            <a:alphaModFix/>
          </a:blip>
          <a:srcRect t="5192" b="5191"/>
          <a:stretch/>
        </p:blipFill>
        <p:spPr>
          <a:xfrm>
            <a:off x="514044" y="1941096"/>
            <a:ext cx="8110972" cy="3816100"/>
          </a:xfrm>
          <a:prstGeom prst="rect">
            <a:avLst/>
          </a:prstGeom>
          <a:noFill/>
          <a:ln>
            <a:noFill/>
          </a:ln>
        </p:spPr>
      </p:pic>
      <p:sp>
        <p:nvSpPr>
          <p:cNvPr id="657" name="Google Shape;657;p70"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71"/>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Radio Waves</a:t>
            </a:r>
            <a:endParaRPr/>
          </a:p>
        </p:txBody>
      </p:sp>
      <p:pic>
        <p:nvPicPr>
          <p:cNvPr id="664" name="Google Shape;664;p71" descr="radio.jpg"/>
          <p:cNvPicPr preferRelativeResize="0"/>
          <p:nvPr/>
        </p:nvPicPr>
        <p:blipFill rotWithShape="1">
          <a:blip r:embed="rId3">
            <a:alphaModFix/>
          </a:blip>
          <a:srcRect l="-10344" r="-10345"/>
          <a:stretch/>
        </p:blipFill>
        <p:spPr>
          <a:xfrm>
            <a:off x="582804" y="1498183"/>
            <a:ext cx="8229600" cy="4525963"/>
          </a:xfrm>
          <a:prstGeom prst="rect">
            <a:avLst/>
          </a:prstGeom>
          <a:noFill/>
          <a:ln>
            <a:noFill/>
          </a:ln>
        </p:spPr>
      </p:pic>
      <p:sp>
        <p:nvSpPr>
          <p:cNvPr id="665" name="Google Shape;665;p71"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72"/>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Microwaves</a:t>
            </a:r>
            <a:endParaRPr/>
          </a:p>
        </p:txBody>
      </p:sp>
      <p:pic>
        <p:nvPicPr>
          <p:cNvPr id="672" name="Google Shape;672;p72" descr="microwave.jpg"/>
          <p:cNvPicPr preferRelativeResize="0"/>
          <p:nvPr/>
        </p:nvPicPr>
        <p:blipFill rotWithShape="1">
          <a:blip r:embed="rId3">
            <a:alphaModFix/>
          </a:blip>
          <a:srcRect l="-10572" r="-10572"/>
          <a:stretch/>
        </p:blipFill>
        <p:spPr>
          <a:xfrm>
            <a:off x="582804" y="1514224"/>
            <a:ext cx="8229600" cy="4525963"/>
          </a:xfrm>
          <a:prstGeom prst="rect">
            <a:avLst/>
          </a:prstGeom>
          <a:noFill/>
          <a:ln>
            <a:noFill/>
          </a:ln>
        </p:spPr>
      </p:pic>
      <p:sp>
        <p:nvSpPr>
          <p:cNvPr id="673" name="Google Shape;673;p72"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73"/>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Infrared Radiation</a:t>
            </a:r>
            <a:endParaRPr/>
          </a:p>
        </p:txBody>
      </p:sp>
      <p:pic>
        <p:nvPicPr>
          <p:cNvPr id="680" name="Google Shape;680;p73" descr="telovision.jpg"/>
          <p:cNvPicPr preferRelativeResize="0"/>
          <p:nvPr/>
        </p:nvPicPr>
        <p:blipFill rotWithShape="1">
          <a:blip r:embed="rId3">
            <a:alphaModFix/>
          </a:blip>
          <a:srcRect l="-10231" r="-10230"/>
          <a:stretch/>
        </p:blipFill>
        <p:spPr>
          <a:xfrm>
            <a:off x="582804" y="1530267"/>
            <a:ext cx="8229600" cy="4525963"/>
          </a:xfrm>
          <a:prstGeom prst="rect">
            <a:avLst/>
          </a:prstGeom>
          <a:noFill/>
          <a:ln>
            <a:noFill/>
          </a:ln>
        </p:spPr>
      </p:pic>
      <p:sp>
        <p:nvSpPr>
          <p:cNvPr id="681" name="Google Shape;681;p73"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p:nvPr/>
        </p:nvSpPr>
        <p:spPr>
          <a:xfrm>
            <a:off x="849541" y="213260"/>
            <a:ext cx="8085911"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Electric Current</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the movement of electrically charged particles</a:t>
            </a:r>
            <a:endParaRPr sz="2800" b="1">
              <a:solidFill>
                <a:srgbClr val="FF0000"/>
              </a:solidFill>
              <a:latin typeface="Calibri"/>
              <a:ea typeface="Calibri"/>
              <a:cs typeface="Calibri"/>
              <a:sym typeface="Calibri"/>
            </a:endParaRPr>
          </a:p>
        </p:txBody>
      </p:sp>
      <p:sp>
        <p:nvSpPr>
          <p:cNvPr id="159" name="Google Shape;159;p7"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0" name="Google Shape;160;p7" descr="powerlines.jpg"/>
          <p:cNvPicPr preferRelativeResize="0"/>
          <p:nvPr/>
        </p:nvPicPr>
        <p:blipFill rotWithShape="1">
          <a:blip r:embed="rId4">
            <a:alphaModFix/>
          </a:blip>
          <a:srcRect l="-3072" r="-3071"/>
          <a:stretch/>
        </p:blipFill>
        <p:spPr>
          <a:xfrm>
            <a:off x="424771" y="1690688"/>
            <a:ext cx="8229600" cy="452596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74"/>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Visible Light Waves</a:t>
            </a:r>
            <a:endParaRPr/>
          </a:p>
        </p:txBody>
      </p:sp>
      <p:pic>
        <p:nvPicPr>
          <p:cNvPr id="688" name="Google Shape;688;p74" descr="rainbow.jpg"/>
          <p:cNvPicPr preferRelativeResize="0"/>
          <p:nvPr/>
        </p:nvPicPr>
        <p:blipFill rotWithShape="1">
          <a:blip r:embed="rId3">
            <a:alphaModFix/>
          </a:blip>
          <a:srcRect l="-18187" r="-18186"/>
          <a:stretch/>
        </p:blipFill>
        <p:spPr>
          <a:xfrm>
            <a:off x="367615" y="1594435"/>
            <a:ext cx="8229600" cy="4525963"/>
          </a:xfrm>
          <a:prstGeom prst="rect">
            <a:avLst/>
          </a:prstGeom>
          <a:noFill/>
          <a:ln>
            <a:noFill/>
          </a:ln>
        </p:spPr>
      </p:pic>
      <p:sp>
        <p:nvSpPr>
          <p:cNvPr id="689" name="Google Shape;689;p74"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75"/>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Ultraviolet (UV) Waves</a:t>
            </a:r>
            <a:endParaRPr/>
          </a:p>
        </p:txBody>
      </p:sp>
      <p:pic>
        <p:nvPicPr>
          <p:cNvPr id="696" name="Google Shape;696;p75" descr="sun.jpg"/>
          <p:cNvPicPr preferRelativeResize="0"/>
          <p:nvPr/>
        </p:nvPicPr>
        <p:blipFill rotWithShape="1">
          <a:blip r:embed="rId3">
            <a:alphaModFix/>
          </a:blip>
          <a:srcRect l="-40915" r="-40915"/>
          <a:stretch/>
        </p:blipFill>
        <p:spPr>
          <a:xfrm>
            <a:off x="367615" y="1562352"/>
            <a:ext cx="8229600" cy="4525963"/>
          </a:xfrm>
          <a:prstGeom prst="rect">
            <a:avLst/>
          </a:prstGeom>
          <a:noFill/>
          <a:ln>
            <a:noFill/>
          </a:ln>
        </p:spPr>
      </p:pic>
      <p:sp>
        <p:nvSpPr>
          <p:cNvPr id="697" name="Google Shape;697;p75"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76"/>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X-Rays</a:t>
            </a:r>
            <a:endParaRPr/>
          </a:p>
        </p:txBody>
      </p:sp>
      <p:pic>
        <p:nvPicPr>
          <p:cNvPr id="704" name="Google Shape;704;p76" descr="xray.jpg"/>
          <p:cNvPicPr preferRelativeResize="0"/>
          <p:nvPr/>
        </p:nvPicPr>
        <p:blipFill rotWithShape="1">
          <a:blip r:embed="rId3">
            <a:alphaModFix/>
          </a:blip>
          <a:srcRect t="-225" b="-224"/>
          <a:stretch/>
        </p:blipFill>
        <p:spPr>
          <a:xfrm>
            <a:off x="367615" y="1578393"/>
            <a:ext cx="8229600" cy="4525963"/>
          </a:xfrm>
          <a:prstGeom prst="rect">
            <a:avLst/>
          </a:prstGeom>
          <a:noFill/>
          <a:ln>
            <a:noFill/>
          </a:ln>
        </p:spPr>
      </p:pic>
      <p:sp>
        <p:nvSpPr>
          <p:cNvPr id="705" name="Google Shape;705;p76"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77"/>
          <p:cNvSpPr txBox="1"/>
          <p:nvPr/>
        </p:nvSpPr>
        <p:spPr>
          <a:xfrm>
            <a:off x="1909187" y="452176"/>
            <a:ext cx="55768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Gamma Rays</a:t>
            </a:r>
            <a:endParaRPr/>
          </a:p>
        </p:txBody>
      </p:sp>
      <p:pic>
        <p:nvPicPr>
          <p:cNvPr id="712" name="Google Shape;712;p77" descr="gamma radiation.jpg"/>
          <p:cNvPicPr preferRelativeResize="0"/>
          <p:nvPr/>
        </p:nvPicPr>
        <p:blipFill rotWithShape="1">
          <a:blip r:embed="rId3">
            <a:alphaModFix/>
          </a:blip>
          <a:srcRect l="-10344" r="-10345"/>
          <a:stretch/>
        </p:blipFill>
        <p:spPr>
          <a:xfrm>
            <a:off x="582804" y="1530267"/>
            <a:ext cx="8229600" cy="4525963"/>
          </a:xfrm>
          <a:prstGeom prst="rect">
            <a:avLst/>
          </a:prstGeom>
          <a:noFill/>
          <a:ln>
            <a:noFill/>
          </a:ln>
        </p:spPr>
      </p:pic>
      <p:sp>
        <p:nvSpPr>
          <p:cNvPr id="713" name="Google Shape;713;p77"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67"/>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720" name="Google Shape;720;p67"/>
          <p:cNvSpPr txBox="1"/>
          <p:nvPr/>
        </p:nvSpPr>
        <p:spPr>
          <a:xfrm>
            <a:off x="2270926" y="900404"/>
            <a:ext cx="460214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Radio Waves</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(Phet)</a:t>
            </a:r>
            <a:endParaRPr/>
          </a:p>
        </p:txBody>
      </p:sp>
      <p:pic>
        <p:nvPicPr>
          <p:cNvPr id="721" name="Google Shape;721;p67"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722" name="Google Shape;722;p67"/>
          <p:cNvSpPr txBox="1"/>
          <p:nvPr/>
        </p:nvSpPr>
        <p:spPr>
          <a:xfrm>
            <a:off x="411982" y="2230734"/>
            <a:ext cx="2552282"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Click the link above for a simulation to deepen your understanding of radio waves. </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Remember, radio waves are only one type of wave on the electromagnetic spectrum.</a:t>
            </a:r>
            <a:endParaRPr/>
          </a:p>
        </p:txBody>
      </p:sp>
      <p:sp>
        <p:nvSpPr>
          <p:cNvPr id="723" name="Google Shape;723;p67" descr="Laptop"/>
          <p:cNvSpPr/>
          <p:nvPr/>
        </p:nvSpPr>
        <p:spPr>
          <a:xfrm>
            <a:off x="44367" y="0"/>
            <a:ext cx="735230" cy="73523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4" name="Google Shape;724;p67"/>
          <p:cNvPicPr preferRelativeResize="0"/>
          <p:nvPr/>
        </p:nvPicPr>
        <p:blipFill rotWithShape="1">
          <a:blip r:embed="rId6">
            <a:alphaModFix/>
          </a:blip>
          <a:srcRect/>
          <a:stretch/>
        </p:blipFill>
        <p:spPr>
          <a:xfrm>
            <a:off x="2964264" y="2560771"/>
            <a:ext cx="5962970" cy="338673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68"/>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731" name="Google Shape;731;p68"/>
          <p:cNvSpPr txBox="1"/>
          <p:nvPr/>
        </p:nvSpPr>
        <p:spPr>
          <a:xfrm>
            <a:off x="2270926" y="900404"/>
            <a:ext cx="460214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Microwaves</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(Phet)</a:t>
            </a:r>
            <a:endParaRPr/>
          </a:p>
        </p:txBody>
      </p:sp>
      <p:pic>
        <p:nvPicPr>
          <p:cNvPr id="732" name="Google Shape;732;p68"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733" name="Google Shape;733;p68"/>
          <p:cNvSpPr txBox="1"/>
          <p:nvPr/>
        </p:nvSpPr>
        <p:spPr>
          <a:xfrm>
            <a:off x="411982" y="2230734"/>
            <a:ext cx="2552282"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Click the link above for a simulation to deepen your understanding of microwaves. </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Remember, microwaves are only one type of wave on the electromagnetic spectrum.</a:t>
            </a:r>
            <a:endParaRPr/>
          </a:p>
        </p:txBody>
      </p:sp>
      <p:sp>
        <p:nvSpPr>
          <p:cNvPr id="734" name="Google Shape;734;p68" descr="Laptop"/>
          <p:cNvSpPr/>
          <p:nvPr/>
        </p:nvSpPr>
        <p:spPr>
          <a:xfrm>
            <a:off x="44367" y="0"/>
            <a:ext cx="735230" cy="73523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5" name="Google Shape;735;p68"/>
          <p:cNvPicPr preferRelativeResize="0"/>
          <p:nvPr/>
        </p:nvPicPr>
        <p:blipFill rotWithShape="1">
          <a:blip r:embed="rId6">
            <a:alphaModFix/>
          </a:blip>
          <a:srcRect/>
          <a:stretch/>
        </p:blipFill>
        <p:spPr>
          <a:xfrm>
            <a:off x="2775069" y="2695073"/>
            <a:ext cx="6199419" cy="3660551"/>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78"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78"/>
          <p:cNvSpPr txBox="1"/>
          <p:nvPr/>
        </p:nvSpPr>
        <p:spPr>
          <a:xfrm>
            <a:off x="636044" y="277631"/>
            <a:ext cx="82095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electromagnetic spectrum? How do we experience it in everyday life?</a:t>
            </a:r>
            <a:endParaRPr sz="3000">
              <a:solidFill>
                <a:schemeClr val="dk1"/>
              </a:solidFill>
              <a:latin typeface="Calibri"/>
              <a:ea typeface="Calibri"/>
              <a:cs typeface="Calibri"/>
              <a:sym typeface="Calibri"/>
            </a:endParaRPr>
          </a:p>
        </p:txBody>
      </p:sp>
      <p:pic>
        <p:nvPicPr>
          <p:cNvPr id="743" name="Google Shape;743;p78" descr="spectrum.jpg"/>
          <p:cNvPicPr preferRelativeResize="0"/>
          <p:nvPr/>
        </p:nvPicPr>
        <p:blipFill rotWithShape="1">
          <a:blip r:embed="rId4">
            <a:alphaModFix/>
          </a:blip>
          <a:srcRect t="-2376" b="-2376"/>
          <a:stretch/>
        </p:blipFill>
        <p:spPr>
          <a:xfrm>
            <a:off x="636044" y="1780673"/>
            <a:ext cx="7969086" cy="4382691"/>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749" name="Google Shape;749;p79"/>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754" name="Google Shape;754;p80" descr="IEP Translation – Communication from OSEP regarding the ..."/>
          <p:cNvPicPr preferRelativeResize="0"/>
          <p:nvPr/>
        </p:nvPicPr>
        <p:blipFill rotWithShape="1">
          <a:blip r:embed="rId3">
            <a:alphaModFix/>
          </a:blip>
          <a:srcRect/>
          <a:stretch/>
        </p:blipFill>
        <p:spPr>
          <a:xfrm>
            <a:off x="2026604" y="946799"/>
            <a:ext cx="5574544" cy="904494"/>
          </a:xfrm>
          <a:prstGeom prst="rect">
            <a:avLst/>
          </a:prstGeom>
          <a:noFill/>
          <a:ln>
            <a:noFill/>
          </a:ln>
        </p:spPr>
      </p:pic>
      <p:pic>
        <p:nvPicPr>
          <p:cNvPr id="755" name="Google Shape;755;p80" descr="United States Department of Education - Wikipedia"/>
          <p:cNvPicPr preferRelativeResize="0"/>
          <p:nvPr/>
        </p:nvPicPr>
        <p:blipFill rotWithShape="1">
          <a:blip r:embed="rId4">
            <a:alphaModFix/>
          </a:blip>
          <a:srcRect/>
          <a:stretch/>
        </p:blipFill>
        <p:spPr>
          <a:xfrm>
            <a:off x="3737160" y="1949664"/>
            <a:ext cx="2153432" cy="2006936"/>
          </a:xfrm>
          <a:prstGeom prst="rect">
            <a:avLst/>
          </a:prstGeom>
          <a:noFill/>
          <a:ln>
            <a:noFill/>
          </a:ln>
        </p:spPr>
      </p:pic>
      <p:pic>
        <p:nvPicPr>
          <p:cNvPr id="756" name="Google Shape;756;p80"/>
          <p:cNvPicPr preferRelativeResize="0"/>
          <p:nvPr/>
        </p:nvPicPr>
        <p:blipFill rotWithShape="1">
          <a:blip r:embed="rId5">
            <a:alphaModFix/>
          </a:blip>
          <a:srcRect/>
          <a:stretch/>
        </p:blipFill>
        <p:spPr>
          <a:xfrm>
            <a:off x="1089061" y="4264638"/>
            <a:ext cx="7257408" cy="1289764"/>
          </a:xfrm>
          <a:prstGeom prst="rect">
            <a:avLst/>
          </a:prstGeom>
          <a:noFill/>
          <a:ln>
            <a:noFill/>
          </a:ln>
        </p:spPr>
      </p:pic>
      <p:sp>
        <p:nvSpPr>
          <p:cNvPr id="757" name="Google Shape;757;p80"/>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758" name="Google Shape;758;p80"/>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grpSp>
        <p:nvGrpSpPr>
          <p:cNvPr id="764" name="Google Shape;764;p81"/>
          <p:cNvGrpSpPr/>
          <p:nvPr/>
        </p:nvGrpSpPr>
        <p:grpSpPr>
          <a:xfrm>
            <a:off x="1505008" y="297180"/>
            <a:ext cx="5828913" cy="6262953"/>
            <a:chOff x="814636" y="0"/>
            <a:chExt cx="5828913" cy="6262953"/>
          </a:xfrm>
        </p:grpSpPr>
        <p:sp>
          <p:nvSpPr>
            <p:cNvPr id="765" name="Google Shape;765;p8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“Big Idea” Question</a:t>
              </a:r>
              <a:endParaRPr/>
            </a:p>
          </p:txBody>
        </p:sp>
        <p:sp>
          <p:nvSpPr>
            <p:cNvPr id="767" name="Google Shape;767;p8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Review Concepts</a:t>
              </a:r>
              <a:endParaRPr/>
            </a:p>
          </p:txBody>
        </p:sp>
        <p:sp>
          <p:nvSpPr>
            <p:cNvPr id="770" name="Google Shape;770;p8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Check-In Questions</a:t>
              </a:r>
              <a:endParaRPr/>
            </a:p>
          </p:txBody>
        </p:sp>
        <p:sp>
          <p:nvSpPr>
            <p:cNvPr id="773" name="Google Shape;773;p8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Teacher Demo</a:t>
              </a:r>
              <a:endParaRPr/>
            </a:p>
          </p:txBody>
        </p:sp>
        <p:sp>
          <p:nvSpPr>
            <p:cNvPr id="776" name="Google Shape;776;p8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779" name="Google Shape;779;p8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8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Simulation/Activity</a:t>
              </a:r>
              <a:endParaRPr/>
            </a:p>
          </p:txBody>
        </p:sp>
        <p:sp>
          <p:nvSpPr>
            <p:cNvPr id="782" name="Google Shape;782;p8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3" name="Google Shape;783;p8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784" name="Google Shape;784;p8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785" name="Google Shape;785;p8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786" name="Google Shape;786;p8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787" name="Google Shape;787;p8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8" name="Google Shape;788;p8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p:nvPr/>
        </p:nvSpPr>
        <p:spPr>
          <a:xfrm>
            <a:off x="849541" y="213261"/>
            <a:ext cx="8085911" cy="63628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Magnet</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attracts metal objects</a:t>
            </a:r>
            <a:endParaRPr sz="2800" b="1">
              <a:solidFill>
                <a:srgbClr val="FF0000"/>
              </a:solidFill>
              <a:latin typeface="Calibri"/>
              <a:ea typeface="Calibri"/>
              <a:cs typeface="Calibri"/>
              <a:sym typeface="Calibri"/>
            </a:endParaRPr>
          </a:p>
        </p:txBody>
      </p:sp>
      <p:sp>
        <p:nvSpPr>
          <p:cNvPr id="167" name="Google Shape;167;p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8" descr="magnet.jpg"/>
          <p:cNvPicPr preferRelativeResize="0"/>
          <p:nvPr/>
        </p:nvPicPr>
        <p:blipFill rotWithShape="1">
          <a:blip r:embed="rId4">
            <a:alphaModFix/>
          </a:blip>
          <a:srcRect l="-48553" r="-48553"/>
          <a:stretch/>
        </p:blipFill>
        <p:spPr>
          <a:xfrm>
            <a:off x="424771" y="1690687"/>
            <a:ext cx="8229600" cy="4525963"/>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82"/>
          <p:cNvSpPr txBox="1"/>
          <p:nvPr/>
        </p:nvSpPr>
        <p:spPr>
          <a:xfrm>
            <a:off x="1462035" y="242943"/>
            <a:ext cx="7425291" cy="17235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chemeClr val="dk1"/>
                </a:solidFill>
                <a:latin typeface="Calibri"/>
                <a:ea typeface="Calibri"/>
                <a:cs typeface="Calibri"/>
                <a:sym typeface="Calibri"/>
              </a:rPr>
              <a:t>Radiant Energy</a:t>
            </a:r>
            <a:endParaRPr sz="8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95" name="Google Shape;795;p8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6" name="Google Shape;796;p8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797" name="Google Shape;797;p82" descr="radiant.jpg"/>
          <p:cNvPicPr preferRelativeResize="0"/>
          <p:nvPr/>
        </p:nvPicPr>
        <p:blipFill rotWithShape="1">
          <a:blip r:embed="rId3">
            <a:alphaModFix/>
          </a:blip>
          <a:srcRect l="-48956" r="-48956"/>
          <a:stretch/>
        </p:blipFill>
        <p:spPr>
          <a:xfrm>
            <a:off x="533400" y="1770898"/>
            <a:ext cx="8229600" cy="4525963"/>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8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83"/>
          <p:cNvSpPr txBox="1"/>
          <p:nvPr/>
        </p:nvSpPr>
        <p:spPr>
          <a:xfrm>
            <a:off x="636044" y="444638"/>
            <a:ext cx="82095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electromagnetic spectrum? How do we experience it in everyday life?</a:t>
            </a:r>
            <a:endParaRPr sz="3000">
              <a:solidFill>
                <a:schemeClr val="dk1"/>
              </a:solidFill>
              <a:latin typeface="Calibri"/>
              <a:ea typeface="Calibri"/>
              <a:cs typeface="Calibri"/>
              <a:sym typeface="Calibri"/>
            </a:endParaRPr>
          </a:p>
        </p:txBody>
      </p:sp>
      <p:pic>
        <p:nvPicPr>
          <p:cNvPr id="805" name="Google Shape;805;p83" descr="spectrum.jpg"/>
          <p:cNvPicPr preferRelativeResize="0"/>
          <p:nvPr/>
        </p:nvPicPr>
        <p:blipFill rotWithShape="1">
          <a:blip r:embed="rId4">
            <a:alphaModFix/>
          </a:blip>
          <a:srcRect t="-2376" b="-2376"/>
          <a:stretch/>
        </p:blipFill>
        <p:spPr>
          <a:xfrm>
            <a:off x="636044" y="1780673"/>
            <a:ext cx="7969086" cy="4382691"/>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8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85"/>
          <p:cNvSpPr txBox="1"/>
          <p:nvPr/>
        </p:nvSpPr>
        <p:spPr>
          <a:xfrm>
            <a:off x="849542" y="162531"/>
            <a:ext cx="8085911" cy="20191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Waves</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disturbances that travel through a medium, transporting energy from one location to another without transporting matter</a:t>
            </a:r>
            <a:endParaRPr sz="3000" b="1">
              <a:solidFill>
                <a:schemeClr val="dk1"/>
              </a:solidFill>
              <a:latin typeface="Calibri"/>
              <a:ea typeface="Calibri"/>
              <a:cs typeface="Calibri"/>
              <a:sym typeface="Calibri"/>
            </a:endParaRPr>
          </a:p>
        </p:txBody>
      </p:sp>
      <p:sp>
        <p:nvSpPr>
          <p:cNvPr id="818" name="Google Shape;818;p8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9" name="Google Shape;819;p85" descr="he Physics of Sound"/>
          <p:cNvPicPr preferRelativeResize="0"/>
          <p:nvPr/>
        </p:nvPicPr>
        <p:blipFill rotWithShape="1">
          <a:blip r:embed="rId4">
            <a:alphaModFix/>
          </a:blip>
          <a:srcRect/>
          <a:stretch/>
        </p:blipFill>
        <p:spPr>
          <a:xfrm>
            <a:off x="1242950" y="1867151"/>
            <a:ext cx="6722268" cy="4481512"/>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86"/>
          <p:cNvSpPr txBox="1"/>
          <p:nvPr/>
        </p:nvSpPr>
        <p:spPr>
          <a:xfrm>
            <a:off x="849541" y="123839"/>
            <a:ext cx="8013979"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Transverse Waves</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waves that travel perpendicularly to the direction they are moving</a:t>
            </a:r>
            <a:endParaRPr sz="2800" b="1">
              <a:solidFill>
                <a:schemeClr val="dk1"/>
              </a:solidFill>
              <a:latin typeface="Calibri"/>
              <a:ea typeface="Calibri"/>
              <a:cs typeface="Calibri"/>
              <a:sym typeface="Calibri"/>
            </a:endParaRPr>
          </a:p>
        </p:txBody>
      </p:sp>
      <p:sp>
        <p:nvSpPr>
          <p:cNvPr id="826" name="Google Shape;826;p8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7" name="Google Shape;827;p86" descr="wavelength.jpg"/>
          <p:cNvPicPr preferRelativeResize="0"/>
          <p:nvPr/>
        </p:nvPicPr>
        <p:blipFill rotWithShape="1">
          <a:blip r:embed="rId4">
            <a:alphaModFix/>
          </a:blip>
          <a:srcRect l="-10572" r="-10572"/>
          <a:stretch/>
        </p:blipFill>
        <p:spPr>
          <a:xfrm>
            <a:off x="424771" y="1738814"/>
            <a:ext cx="8229600" cy="4525963"/>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87"/>
          <p:cNvSpPr txBox="1">
            <a:spLocks noGrp="1"/>
          </p:cNvSpPr>
          <p:nvPr>
            <p:ph type="ctrTitle"/>
          </p:nvPr>
        </p:nvSpPr>
        <p:spPr>
          <a:xfrm>
            <a:off x="1134725" y="366100"/>
            <a:ext cx="7159200" cy="1614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2800" b="1" u="sng"/>
              <a:t>Electromagnetic Waves:</a:t>
            </a:r>
            <a:r>
              <a:rPr lang="en-US" sz="2800"/>
              <a:t> waves that are created as a result of vibrations between an electric field and a magnetic field</a:t>
            </a:r>
            <a:endParaRPr sz="2800"/>
          </a:p>
        </p:txBody>
      </p:sp>
      <p:pic>
        <p:nvPicPr>
          <p:cNvPr id="834" name="Google Shape;834;p87"/>
          <p:cNvPicPr preferRelativeResize="0"/>
          <p:nvPr/>
        </p:nvPicPr>
        <p:blipFill rotWithShape="1">
          <a:blip r:embed="rId3">
            <a:alphaModFix/>
          </a:blip>
          <a:srcRect/>
          <a:stretch/>
        </p:blipFill>
        <p:spPr>
          <a:xfrm>
            <a:off x="1165233" y="2212398"/>
            <a:ext cx="6813529" cy="4108533"/>
          </a:xfrm>
          <a:prstGeom prst="rect">
            <a:avLst/>
          </a:prstGeom>
          <a:noFill/>
          <a:ln>
            <a:noFill/>
          </a:ln>
        </p:spPr>
      </p:pic>
      <p:sp>
        <p:nvSpPr>
          <p:cNvPr id="835" name="Google Shape;835;p8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88"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89"/>
          <p:cNvSpPr txBox="1"/>
          <p:nvPr/>
        </p:nvSpPr>
        <p:spPr>
          <a:xfrm>
            <a:off x="989762" y="216922"/>
            <a:ext cx="782493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difference between waves and transverse waves?</a:t>
            </a:r>
            <a:endParaRPr/>
          </a:p>
        </p:txBody>
      </p:sp>
      <p:sp>
        <p:nvSpPr>
          <p:cNvPr id="848" name="Google Shape;848;p8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9"/>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0" name="Google Shape;850;p89"/>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51" name="Google Shape;851;p89" descr="he Physics of Sound"/>
          <p:cNvPicPr preferRelativeResize="0"/>
          <p:nvPr/>
        </p:nvPicPr>
        <p:blipFill rotWithShape="1">
          <a:blip r:embed="rId4">
            <a:alphaModFix/>
          </a:blip>
          <a:srcRect/>
          <a:stretch/>
        </p:blipFill>
        <p:spPr>
          <a:xfrm>
            <a:off x="270913" y="2868596"/>
            <a:ext cx="3978442" cy="2652295"/>
          </a:xfrm>
          <a:prstGeom prst="rect">
            <a:avLst/>
          </a:prstGeom>
          <a:noFill/>
          <a:ln>
            <a:noFill/>
          </a:ln>
        </p:spPr>
      </p:pic>
      <p:pic>
        <p:nvPicPr>
          <p:cNvPr id="852" name="Google Shape;852;p89" descr="wavelength.jpg"/>
          <p:cNvPicPr preferRelativeResize="0"/>
          <p:nvPr/>
        </p:nvPicPr>
        <p:blipFill rotWithShape="1">
          <a:blip r:embed="rId5">
            <a:alphaModFix/>
          </a:blip>
          <a:srcRect l="-10572" r="-10572"/>
          <a:stretch/>
        </p:blipFill>
        <p:spPr>
          <a:xfrm>
            <a:off x="4388930" y="2883133"/>
            <a:ext cx="4769823" cy="2623219"/>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90"/>
          <p:cNvSpPr txBox="1"/>
          <p:nvPr/>
        </p:nvSpPr>
        <p:spPr>
          <a:xfrm>
            <a:off x="946484" y="150361"/>
            <a:ext cx="786063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electromagnetic waves?</a:t>
            </a:r>
            <a:endParaRPr/>
          </a:p>
        </p:txBody>
      </p:sp>
      <p:sp>
        <p:nvSpPr>
          <p:cNvPr id="859" name="Google Shape;859;p9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0" name="Google Shape;860;p90"/>
          <p:cNvPicPr preferRelativeResize="0"/>
          <p:nvPr/>
        </p:nvPicPr>
        <p:blipFill rotWithShape="1">
          <a:blip r:embed="rId4">
            <a:alphaModFix/>
          </a:blip>
          <a:srcRect/>
          <a:stretch/>
        </p:blipFill>
        <p:spPr>
          <a:xfrm>
            <a:off x="1183643" y="1610477"/>
            <a:ext cx="6813529" cy="4108533"/>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91"/>
          <p:cNvSpPr txBox="1"/>
          <p:nvPr/>
        </p:nvSpPr>
        <p:spPr>
          <a:xfrm>
            <a:off x="1935424" y="1110536"/>
            <a:ext cx="5476884"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chemeClr val="dk1"/>
                </a:solidFill>
                <a:latin typeface="Calibri"/>
                <a:ea typeface="Calibri"/>
                <a:cs typeface="Calibri"/>
                <a:sym typeface="Calibri"/>
              </a:rPr>
              <a:t>Radiant Energy</a:t>
            </a:r>
            <a:endParaRPr sz="6600" b="1">
              <a:solidFill>
                <a:schemeClr val="dk1"/>
              </a:solidFill>
              <a:latin typeface="Calibri"/>
              <a:ea typeface="Calibri"/>
              <a:cs typeface="Calibri"/>
              <a:sym typeface="Calibri"/>
            </a:endParaRPr>
          </a:p>
        </p:txBody>
      </p:sp>
      <p:sp>
        <p:nvSpPr>
          <p:cNvPr id="867" name="Google Shape;867;p91"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8" name="Google Shape;868;p91"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92"/>
          <p:cNvSpPr txBox="1">
            <a:spLocks noGrp="1"/>
          </p:cNvSpPr>
          <p:nvPr>
            <p:ph type="ctrTitle"/>
          </p:nvPr>
        </p:nvSpPr>
        <p:spPr>
          <a:xfrm>
            <a:off x="1507958" y="288067"/>
            <a:ext cx="7427935"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Radiant Energy</a:t>
            </a:r>
            <a:r>
              <a:rPr lang="en-US" sz="3400" b="1"/>
              <a:t>: </a:t>
            </a:r>
            <a:r>
              <a:rPr lang="en-US" sz="3400"/>
              <a:t>energy that is radiating continuously from a source</a:t>
            </a:r>
            <a:endParaRPr sz="3400" b="1"/>
          </a:p>
        </p:txBody>
      </p:sp>
      <p:sp>
        <p:nvSpPr>
          <p:cNvPr id="875" name="Google Shape;875;p9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6" name="Google Shape;876;p92"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pic>
        <p:nvPicPr>
          <p:cNvPr id="877" name="Google Shape;877;p92" descr="radiant.jpg"/>
          <p:cNvPicPr preferRelativeResize="0"/>
          <p:nvPr/>
        </p:nvPicPr>
        <p:blipFill rotWithShape="1">
          <a:blip r:embed="rId5">
            <a:alphaModFix/>
          </a:blip>
          <a:srcRect l="-48956" r="-48956"/>
          <a:stretch/>
        </p:blipFill>
        <p:spPr>
          <a:xfrm>
            <a:off x="424771" y="1973081"/>
            <a:ext cx="8229600" cy="4525963"/>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9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94"/>
          <p:cNvSpPr txBox="1"/>
          <p:nvPr/>
        </p:nvSpPr>
        <p:spPr>
          <a:xfrm>
            <a:off x="1058779" y="203211"/>
            <a:ext cx="78285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radiant energy?</a:t>
            </a:r>
            <a:endParaRPr/>
          </a:p>
        </p:txBody>
      </p:sp>
      <p:sp>
        <p:nvSpPr>
          <p:cNvPr id="890" name="Google Shape;890;p9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1" name="Google Shape;891;p94" descr="radiant.jpg"/>
          <p:cNvPicPr preferRelativeResize="0"/>
          <p:nvPr/>
        </p:nvPicPr>
        <p:blipFill rotWithShape="1">
          <a:blip r:embed="rId4">
            <a:alphaModFix/>
          </a:blip>
          <a:srcRect l="-48956" r="-48956"/>
          <a:stretch/>
        </p:blipFill>
        <p:spPr>
          <a:xfrm>
            <a:off x="662803" y="1764632"/>
            <a:ext cx="7647007" cy="420556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897" name="Google Shape;897;p95"/>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898" name="Google Shape;898;p95"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96"/>
          <p:cNvSpPr txBox="1"/>
          <p:nvPr/>
        </p:nvSpPr>
        <p:spPr>
          <a:xfrm>
            <a:off x="778042" y="212386"/>
            <a:ext cx="773229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Electromagnetic Radiation</a:t>
            </a:r>
            <a:endParaRPr/>
          </a:p>
        </p:txBody>
      </p:sp>
      <p:sp>
        <p:nvSpPr>
          <p:cNvPr id="905" name="Google Shape;905;p96"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6" name="Google Shape;906;p96" descr="radiation.jpg"/>
          <p:cNvPicPr preferRelativeResize="0"/>
          <p:nvPr/>
        </p:nvPicPr>
        <p:blipFill rotWithShape="1">
          <a:blip r:embed="rId4">
            <a:alphaModFix/>
          </a:blip>
          <a:srcRect l="-10572" r="-10572"/>
          <a:stretch/>
        </p:blipFill>
        <p:spPr>
          <a:xfrm>
            <a:off x="529389" y="1514224"/>
            <a:ext cx="8229600" cy="4525963"/>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97"/>
          <p:cNvSpPr txBox="1"/>
          <p:nvPr/>
        </p:nvSpPr>
        <p:spPr>
          <a:xfrm>
            <a:off x="778042" y="212386"/>
            <a:ext cx="773229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Travels in Straight Lines</a:t>
            </a:r>
            <a:endParaRPr/>
          </a:p>
        </p:txBody>
      </p:sp>
      <p:sp>
        <p:nvSpPr>
          <p:cNvPr id="913" name="Google Shape;913;p97"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4" name="Google Shape;914;p97" descr="radiant.jpg"/>
          <p:cNvPicPr preferRelativeResize="0"/>
          <p:nvPr/>
        </p:nvPicPr>
        <p:blipFill rotWithShape="1">
          <a:blip r:embed="rId4">
            <a:alphaModFix/>
          </a:blip>
          <a:srcRect l="-48956" r="-48956"/>
          <a:stretch/>
        </p:blipFill>
        <p:spPr>
          <a:xfrm>
            <a:off x="838200" y="1394268"/>
            <a:ext cx="5200888" cy="2860288"/>
          </a:xfrm>
          <a:prstGeom prst="rect">
            <a:avLst/>
          </a:prstGeom>
          <a:noFill/>
          <a:ln>
            <a:noFill/>
          </a:ln>
        </p:spPr>
      </p:pic>
      <p:cxnSp>
        <p:nvCxnSpPr>
          <p:cNvPr id="915" name="Google Shape;915;p97"/>
          <p:cNvCxnSpPr/>
          <p:nvPr/>
        </p:nvCxnSpPr>
        <p:spPr>
          <a:xfrm>
            <a:off x="4464705" y="4144579"/>
            <a:ext cx="2672100" cy="2052600"/>
          </a:xfrm>
          <a:prstGeom prst="straightConnector1">
            <a:avLst/>
          </a:prstGeom>
          <a:noFill/>
          <a:ln w="9525" cap="flat" cmpd="sng">
            <a:solidFill>
              <a:srgbClr val="FF0000"/>
            </a:solidFill>
            <a:prstDash val="solid"/>
            <a:round/>
            <a:headEnd type="none" w="sm" len="sm"/>
            <a:tailEnd type="triangle" w="med" len="med"/>
          </a:ln>
        </p:spPr>
      </p:cxnSp>
      <p:cxnSp>
        <p:nvCxnSpPr>
          <p:cNvPr id="916" name="Google Shape;916;p97"/>
          <p:cNvCxnSpPr/>
          <p:nvPr/>
        </p:nvCxnSpPr>
        <p:spPr>
          <a:xfrm>
            <a:off x="4767322" y="3853330"/>
            <a:ext cx="2657400" cy="2075700"/>
          </a:xfrm>
          <a:prstGeom prst="straightConnector1">
            <a:avLst/>
          </a:prstGeom>
          <a:noFill/>
          <a:ln w="9525" cap="flat" cmpd="sng">
            <a:solidFill>
              <a:srgbClr val="FF0000"/>
            </a:solidFill>
            <a:prstDash val="solid"/>
            <a:round/>
            <a:headEnd type="none" w="sm" len="sm"/>
            <a:tailEnd type="triangle" w="med" len="med"/>
          </a:ln>
        </p:spPr>
      </p:cxnSp>
      <p:cxnSp>
        <p:nvCxnSpPr>
          <p:cNvPr id="917" name="Google Shape;917;p97"/>
          <p:cNvCxnSpPr/>
          <p:nvPr/>
        </p:nvCxnSpPr>
        <p:spPr>
          <a:xfrm>
            <a:off x="4988927" y="3540188"/>
            <a:ext cx="2657400" cy="2075700"/>
          </a:xfrm>
          <a:prstGeom prst="straightConnector1">
            <a:avLst/>
          </a:prstGeom>
          <a:noFill/>
          <a:ln w="9525" cap="flat" cmpd="sng">
            <a:solidFill>
              <a:srgbClr val="FF0000"/>
            </a:solidFill>
            <a:prstDash val="solid"/>
            <a:round/>
            <a:headEnd type="none" w="sm" len="sm"/>
            <a:tailEnd type="triangle" w="med" len="med"/>
          </a:ln>
        </p:spPr>
      </p:cxnSp>
      <p:cxnSp>
        <p:nvCxnSpPr>
          <p:cNvPr id="918" name="Google Shape;918;p97"/>
          <p:cNvCxnSpPr/>
          <p:nvPr/>
        </p:nvCxnSpPr>
        <p:spPr>
          <a:xfrm>
            <a:off x="4321091" y="4457721"/>
            <a:ext cx="2546700" cy="194280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98"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99"/>
          <p:cNvSpPr txBox="1"/>
          <p:nvPr/>
        </p:nvSpPr>
        <p:spPr>
          <a:xfrm>
            <a:off x="1058779" y="203211"/>
            <a:ext cx="78285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How does radiant energy travel?</a:t>
            </a:r>
            <a:endParaRPr/>
          </a:p>
        </p:txBody>
      </p:sp>
      <p:sp>
        <p:nvSpPr>
          <p:cNvPr id="931" name="Google Shape;931;p9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2" name="Google Shape;932;p99" descr="radiant.jpg"/>
          <p:cNvPicPr preferRelativeResize="0"/>
          <p:nvPr/>
        </p:nvPicPr>
        <p:blipFill rotWithShape="1">
          <a:blip r:embed="rId4">
            <a:alphaModFix/>
          </a:blip>
          <a:srcRect l="-48956" r="-48956"/>
          <a:stretch/>
        </p:blipFill>
        <p:spPr>
          <a:xfrm>
            <a:off x="662803" y="1764632"/>
            <a:ext cx="7647007" cy="420556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00"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9" name="Google Shape;939;p100"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01"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6" name="Google Shape;946;p101"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947" name="Google Shape;947;p101" descr="earth.jpg"/>
          <p:cNvPicPr preferRelativeResize="0"/>
          <p:nvPr/>
        </p:nvPicPr>
        <p:blipFill rotWithShape="1">
          <a:blip r:embed="rId5">
            <a:alphaModFix/>
          </a:blip>
          <a:srcRect l="-14891" r="-14891"/>
          <a:stretch/>
        </p:blipFill>
        <p:spPr>
          <a:xfrm>
            <a:off x="-367095" y="3427686"/>
            <a:ext cx="5230235" cy="2876428"/>
          </a:xfrm>
          <a:prstGeom prst="rect">
            <a:avLst/>
          </a:prstGeom>
          <a:noFill/>
          <a:ln>
            <a:noFill/>
          </a:ln>
        </p:spPr>
      </p:pic>
      <p:pic>
        <p:nvPicPr>
          <p:cNvPr id="948" name="Google Shape;948;p101" descr="radiant.jpg"/>
          <p:cNvPicPr preferRelativeResize="0"/>
          <p:nvPr/>
        </p:nvPicPr>
        <p:blipFill rotWithShape="1">
          <a:blip r:embed="rId6">
            <a:alphaModFix/>
          </a:blip>
          <a:srcRect l="-48956" r="-48956"/>
          <a:stretch/>
        </p:blipFill>
        <p:spPr>
          <a:xfrm>
            <a:off x="4863140" y="236995"/>
            <a:ext cx="5289770" cy="2909170"/>
          </a:xfrm>
          <a:prstGeom prst="rect">
            <a:avLst/>
          </a:prstGeom>
          <a:noFill/>
          <a:ln>
            <a:noFill/>
          </a:ln>
        </p:spPr>
      </p:pic>
      <p:cxnSp>
        <p:nvCxnSpPr>
          <p:cNvPr id="949" name="Google Shape;949;p101"/>
          <p:cNvCxnSpPr/>
          <p:nvPr/>
        </p:nvCxnSpPr>
        <p:spPr>
          <a:xfrm flipH="1">
            <a:off x="3459249" y="1801830"/>
            <a:ext cx="2397364" cy="1344335"/>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950" name="Google Shape;950;p101"/>
          <p:cNvCxnSpPr/>
          <p:nvPr/>
        </p:nvCxnSpPr>
        <p:spPr>
          <a:xfrm flipH="1">
            <a:off x="4048501" y="2495553"/>
            <a:ext cx="2397364" cy="1344335"/>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951" name="Google Shape;951;p101"/>
          <p:cNvCxnSpPr/>
          <p:nvPr/>
        </p:nvCxnSpPr>
        <p:spPr>
          <a:xfrm flipH="1">
            <a:off x="4373009" y="3427686"/>
            <a:ext cx="2397364" cy="1344335"/>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3696</Words>
  <Application>Microsoft Office PowerPoint</Application>
  <PresentationFormat>On-screen Show (4:3)</PresentationFormat>
  <Paragraphs>468</Paragraphs>
  <Slides>115</Slides>
  <Notes>115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115</vt:i4>
      </vt:variant>
    </vt:vector>
  </HeadingPairs>
  <TitlesOfParts>
    <vt:vector size="1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Electromagnetic Spectrum: range of all types of electromagnetic waves</vt:lpstr>
      <vt:lpstr>PowerPoint Presentation</vt:lpstr>
      <vt:lpstr>PowerPoint Presentation</vt:lpstr>
      <vt:lpstr>PowerPoint Presentation</vt:lpstr>
      <vt:lpstr>Electromagnetic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Electromagnetic Spectrum: range of all types of electromagnetic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Electromagnetic Waves: waves that are created as a result of vibrations between an electric field and a magnetic field</vt:lpstr>
      <vt:lpstr>PowerPoint Presentation</vt:lpstr>
      <vt:lpstr>PowerPoint Presentation</vt:lpstr>
      <vt:lpstr>PowerPoint Presentation</vt:lpstr>
      <vt:lpstr>PowerPoint Presentation</vt:lpstr>
      <vt:lpstr>Radiant Energy: energy that is radiating continuously from a 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Radiant Energy: energy that is radiating continuously from a source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Friedman</dc:creator>
  <cp:lastModifiedBy>Kunemund, Rachel (rk8vm)</cp:lastModifiedBy>
  <cp:revision>1</cp:revision>
  <dcterms:created xsi:type="dcterms:W3CDTF">2020-09-19T21:08:02Z</dcterms:created>
  <dcterms:modified xsi:type="dcterms:W3CDTF">2021-08-04T01:58:31Z</dcterms:modified>
</cp:coreProperties>
</file>