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0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76"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77" r:id="rId10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4" roundtripDataSignature="AMtx7mj28cuUCyT9GTftnMxR/ARXOTwi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489727-D607-4AE4-9490-3613298DCEC8}">
  <a:tblStyle styleId="{9C489727-D607-4AE4-9490-3613298DCEC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8"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customschemas.google.com/relationships/presentationmetadata" Target="meta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5"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Number Three:  All new cells are made from cells that already exist. Cells don’t just appear spontaneously. Rather, they multiply through replication and division. </a:t>
            </a:r>
            <a:endParaRPr/>
          </a:p>
        </p:txBody>
      </p:sp>
      <p:sp>
        <p:nvSpPr>
          <p:cNvPr id="265" name="Google Shape;26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7" name="Google Shape;1057;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look cells with both microscopes, but each one helps us see and understand different things.</a:t>
            </a:r>
            <a:endParaRPr/>
          </a:p>
        </p:txBody>
      </p:sp>
      <p:sp>
        <p:nvSpPr>
          <p:cNvPr id="1058" name="Google Shape;1058;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6" name="Google Shape;1066;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With a light microscope, we can see the general shape of cells and how they’re structured together (or not).  With an electron microscope, we can an up-close view of the different parts that are unique to each type of cell and help them function properly.</a:t>
            </a:r>
            <a:endParaRPr/>
          </a:p>
        </p:txBody>
      </p:sp>
      <p:sp>
        <p:nvSpPr>
          <p:cNvPr id="1067" name="Google Shape;1067;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lastly, why are we able to get such a close-up view of cells with electron microscopes?  Because electron microscopes have much greater magnification and resolution capabilities than light microscopes!</a:t>
            </a:r>
            <a:endParaRPr/>
          </a:p>
        </p:txBody>
      </p:sp>
      <p:sp>
        <p:nvSpPr>
          <p:cNvPr id="1079" name="Google Shape;1079;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Let’s reflect once more on our big question.  Does anyone have any additional ideas to share that haven’t been discussed yet?  Is there any information that you’ve just learned that gives you some new ideas or changes some of your old ideas?</a:t>
            </a:r>
            <a:endParaRPr b="1"/>
          </a:p>
        </p:txBody>
      </p:sp>
      <p:sp>
        <p:nvSpPr>
          <p:cNvPr id="1087" name="Google Shape;1087;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e07124c63a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ge07124c63a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This simulation is a great way for students to use technology to model science phenomenon.</a:t>
            </a:r>
            <a:endParaRPr/>
          </a:p>
        </p:txBody>
      </p:sp>
      <p:sp>
        <p:nvSpPr>
          <p:cNvPr id="1096" name="Google Shape;1096;ge07124c63a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106" name="Google Shape;110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a:t>
            </a:r>
            <a:r>
              <a:rPr lang="en-US" sz="1200"/>
              <a:t>he development of cell theory is an example of how the nature of science concepts help to guide scientists’ thinking.</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73" name="Google Shape;273;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of the nature of science concepts states that science helps us understand the natural world.  The development of the microscope gave us a completely new view of the natural world that had never been seen before, as things like cells were too small to see with the naked eye.  Thanks to the microscope, scientists developed the cell theory, and made many more discoveries about cells – many of which we’ll be learning about in this unit!</a:t>
            </a:r>
            <a:endParaRPr/>
          </a:p>
        </p:txBody>
      </p:sp>
      <p:sp>
        <p:nvSpPr>
          <p:cNvPr id="281" name="Google Shape;281;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pause for a moment &amp; review what we’ve discussed so far.</a:t>
            </a:r>
            <a:endParaRPr/>
          </a:p>
        </p:txBody>
      </p:sp>
      <p:sp>
        <p:nvSpPr>
          <p:cNvPr id="289" name="Google Shape;28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is the definition of cell theory?</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[The scientific theory that all living things are made of cells.]</a:t>
            </a:r>
            <a:endParaRPr/>
          </a:p>
        </p:txBody>
      </p:sp>
      <p:sp>
        <p:nvSpPr>
          <p:cNvPr id="295" name="Google Shape;29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Which is NOT one of the rules of cell theory?</a:t>
            </a:r>
            <a:endParaRPr/>
          </a:p>
        </p:txBody>
      </p:sp>
      <p:sp>
        <p:nvSpPr>
          <p:cNvPr id="303" name="Google Shape;303;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10b8e299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e10b8e299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Which is NOT one of the rules of cell theory?</a:t>
            </a:r>
            <a:endParaRPr sz="1200"/>
          </a:p>
          <a:p>
            <a:pPr marL="0" lvl="0" indent="0" algn="l" rtl="0">
              <a:spcBef>
                <a:spcPts val="0"/>
              </a:spcBef>
              <a:spcAft>
                <a:spcPts val="0"/>
              </a:spcAft>
              <a:buNone/>
            </a:pPr>
            <a:endParaRPr/>
          </a:p>
          <a:p>
            <a:pPr marL="0" lvl="0" indent="0" algn="l" rtl="0">
              <a:spcBef>
                <a:spcPts val="0"/>
              </a:spcBef>
              <a:spcAft>
                <a:spcPts val="0"/>
              </a:spcAft>
              <a:buNone/>
            </a:pPr>
            <a:r>
              <a:rPr lang="en-US"/>
              <a:t>[The answer choice that is NOT one of the rules of cell theory is that non-living things have cells too.  Remember – the cell theory states that all LIVING things are made of cells, so cell theory cannot be applied to non-living things.]</a:t>
            </a:r>
            <a:endParaRPr/>
          </a:p>
        </p:txBody>
      </p:sp>
      <p:sp>
        <p:nvSpPr>
          <p:cNvPr id="312" name="Google Shape;312;ge10b8e299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does the nature of science have to do with the development of cell theory?</a:t>
            </a:r>
            <a:endParaRPr/>
          </a:p>
          <a:p>
            <a:pPr marL="0" lvl="0" indent="0" algn="l" rtl="0">
              <a:spcBef>
                <a:spcPts val="0"/>
              </a:spcBef>
              <a:spcAft>
                <a:spcPts val="0"/>
              </a:spcAft>
              <a:buNone/>
            </a:pPr>
            <a:endParaRPr/>
          </a:p>
        </p:txBody>
      </p:sp>
      <p:sp>
        <p:nvSpPr>
          <p:cNvPr id="321" name="Google Shape;32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e10b8e299f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e10b8e299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does the nature of science have to do with the development of cell theory?</a:t>
            </a:r>
            <a:endParaRPr/>
          </a:p>
          <a:p>
            <a:pPr marL="0" lvl="0" indent="0" algn="l" rtl="0">
              <a:spcBef>
                <a:spcPts val="0"/>
              </a:spcBef>
              <a:spcAft>
                <a:spcPts val="0"/>
              </a:spcAft>
              <a:buNone/>
            </a:pPr>
            <a:endParaRPr/>
          </a:p>
          <a:p>
            <a:pPr marL="0" lvl="0" indent="0" algn="l" rtl="0">
              <a:spcBef>
                <a:spcPts val="0"/>
              </a:spcBef>
              <a:spcAft>
                <a:spcPts val="0"/>
              </a:spcAft>
              <a:buNone/>
            </a:pPr>
            <a:r>
              <a:rPr lang="en-US"/>
              <a:t>[Cell theory is an example of how the nature of science concepts help guide scientists’ thinking.]</a:t>
            </a:r>
            <a:endParaRPr/>
          </a:p>
        </p:txBody>
      </p:sp>
      <p:sp>
        <p:nvSpPr>
          <p:cNvPr id="330" name="Google Shape;330;ge10b8e299f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does the invention of the microscope connect with the nature of science and what we know about cells?</a:t>
            </a:r>
            <a:endParaRPr/>
          </a:p>
          <a:p>
            <a:pPr marL="0" lvl="0" indent="0" algn="l" rtl="0">
              <a:spcBef>
                <a:spcPts val="0"/>
              </a:spcBef>
              <a:spcAft>
                <a:spcPts val="0"/>
              </a:spcAft>
              <a:buNone/>
            </a:pPr>
            <a:endParaRPr/>
          </a:p>
          <a:p>
            <a:pPr marL="0" lvl="0" indent="0" algn="l" rtl="0">
              <a:spcBef>
                <a:spcPts val="0"/>
              </a:spcBef>
              <a:spcAft>
                <a:spcPts val="0"/>
              </a:spcAft>
              <a:buNone/>
            </a:pPr>
            <a:r>
              <a:rPr lang="en-US"/>
              <a:t>[The invention of the microscope allowed scientists to see objects, like cells, that were too small to see with the naked eye.  This connects to the nature of science because one of the NOS concepts states that we can use science to understand the natural world. The invention of the microscope also connects to the changing nature of scientific perceptions. Scientists had to adapt their understanding of nature in light of new information.]</a:t>
            </a:r>
            <a:endParaRPr/>
          </a:p>
        </p:txBody>
      </p:sp>
      <p:sp>
        <p:nvSpPr>
          <p:cNvPr id="339" name="Google Shape;33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we’re going to learn the terms, magnification and resolution.</a:t>
            </a:r>
            <a:endParaRPr/>
          </a:p>
        </p:txBody>
      </p:sp>
      <p:sp>
        <p:nvSpPr>
          <p:cNvPr id="192" name="Google Shape;19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let’s define the word magnification.</a:t>
            </a:r>
            <a:endParaRPr/>
          </a:p>
        </p:txBody>
      </p:sp>
      <p:sp>
        <p:nvSpPr>
          <p:cNvPr id="347" name="Google Shape;347;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Magnification refers to how many times larger an image is than the actual object itself.</a:t>
            </a:r>
            <a:endParaRPr/>
          </a:p>
        </p:txBody>
      </p:sp>
      <p:sp>
        <p:nvSpPr>
          <p:cNvPr id="355" name="Google Shape;35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e10b8e299f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e10b8e299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pause for a moment &amp; review what we’ve discussed so far.</a:t>
            </a:r>
            <a:endParaRPr/>
          </a:p>
        </p:txBody>
      </p:sp>
      <p:sp>
        <p:nvSpPr>
          <p:cNvPr id="364" name="Google Shape;364;ge10b8e299f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e10b8e299f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e10b8e299f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magnification?</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Magnification is how many times larger an image is than the actual objects itself.]</a:t>
            </a:r>
            <a:endParaRPr/>
          </a:p>
        </p:txBody>
      </p:sp>
      <p:sp>
        <p:nvSpPr>
          <p:cNvPr id="370" name="Google Shape;370;ge10b8e299f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that we need to go over here. </a:t>
            </a:r>
            <a:endParaRPr/>
          </a:p>
        </p:txBody>
      </p:sp>
      <p:sp>
        <p:nvSpPr>
          <p:cNvPr id="378" name="Google Shape;37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Magnification can be adjusted in electron AND light microscopes.  This image shows us how magnification in a light microscope works.  The </a:t>
            </a:r>
            <a:r>
              <a:rPr lang="en-US" b="1"/>
              <a:t>eyepiece</a:t>
            </a:r>
            <a:r>
              <a:rPr lang="en-US"/>
              <a:t> has a magnifying lens that makes images appear 10 times larger, and the </a:t>
            </a:r>
            <a:r>
              <a:rPr lang="en-US" b="1"/>
              <a:t>objective lens </a:t>
            </a:r>
            <a:r>
              <a:rPr lang="en-US"/>
              <a:t>multiplies the eyepiece magnification by different amounts, depending on the objective lens that you choose.  So, for example, if you choose the times 4 objective lens, the object you are viewing will appear 40 times larger than it actually is (10 x 4 = 40).  If the objective lens is set to 10, the object will appear 100 times larger (10 x 10 = 100)... And so on.</a:t>
            </a:r>
            <a:endParaRPr/>
          </a:p>
        </p:txBody>
      </p:sp>
      <p:sp>
        <p:nvSpPr>
          <p:cNvPr id="385" name="Google Shape;38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image shows us what an onion looks like when the magnification of a microscope is adjusted to 100 times and 400 times larger than the actual onion you are viewing.  You can see that when we adjust the magnification of a microscope, we are able to get an up-close view of the individual cells in this onion.</a:t>
            </a:r>
            <a:endParaRPr/>
          </a:p>
        </p:txBody>
      </p:sp>
      <p:sp>
        <p:nvSpPr>
          <p:cNvPr id="392" name="Google Shape;392;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notice about the magnified images of this dog in the first column versus the second column?</a:t>
            </a:r>
            <a:endParaRPr/>
          </a:p>
          <a:p>
            <a:pPr marL="0" lvl="0" indent="0" algn="l" rtl="0">
              <a:spcBef>
                <a:spcPts val="0"/>
              </a:spcBef>
              <a:spcAft>
                <a:spcPts val="0"/>
              </a:spcAft>
              <a:buNone/>
            </a:pPr>
            <a:r>
              <a:rPr lang="en-US"/>
              <a:t>As we look down each column of images, we can see that each one is magnified to the same size; but as the images on the right increase in size, they’re not as clear, or detailed, as the images on the left.</a:t>
            </a:r>
            <a:endParaRPr/>
          </a:p>
        </p:txBody>
      </p:sp>
      <p:sp>
        <p:nvSpPr>
          <p:cNvPr id="399" name="Google Shape;39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where a microscope’s </a:t>
            </a:r>
            <a:r>
              <a:rPr lang="en-US" b="1"/>
              <a:t>resolution</a:t>
            </a:r>
            <a:r>
              <a:rPr lang="en-US"/>
              <a:t> comes in.</a:t>
            </a:r>
            <a:endParaRPr/>
          </a:p>
        </p:txBody>
      </p:sp>
      <p:sp>
        <p:nvSpPr>
          <p:cNvPr id="409" name="Google Shape;409;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e10b8e299f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e10b8e299f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pause for a moment &amp; review what we’ve discussed so far.</a:t>
            </a:r>
            <a:endParaRPr/>
          </a:p>
        </p:txBody>
      </p:sp>
      <p:sp>
        <p:nvSpPr>
          <p:cNvPr id="417" name="Google Shape;417;ge10b8e299f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can advances in microscope technology improve your understanding of cells and their parts?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201" name="Google Shape;20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e10b8e299f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e10b8e299f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Magnification can be adjusted in electron and light microscopes.</a:t>
            </a:r>
            <a:endParaRPr/>
          </a:p>
        </p:txBody>
      </p:sp>
      <p:sp>
        <p:nvSpPr>
          <p:cNvPr id="423" name="Google Shape;423;ge10b8e299f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e10b8e299f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e10b8e299f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 Magnification can be adjusted in electron and light microscopes.</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431" name="Google Shape;431;ge10b8e299f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define the term resolution.</a:t>
            </a:r>
            <a:endParaRPr/>
          </a:p>
        </p:txBody>
      </p:sp>
      <p:sp>
        <p:nvSpPr>
          <p:cNvPr id="439" name="Google Shape;43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Resolution refers to how clear, or detailed, an image is.</a:t>
            </a:r>
            <a:endParaRPr/>
          </a:p>
        </p:txBody>
      </p:sp>
      <p:sp>
        <p:nvSpPr>
          <p:cNvPr id="447" name="Google Shape;44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e10b8e299f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e10b8e299f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pause for a moment &amp; review what we’ve discussed so far.</a:t>
            </a:r>
            <a:endParaRPr/>
          </a:p>
        </p:txBody>
      </p:sp>
      <p:sp>
        <p:nvSpPr>
          <p:cNvPr id="456" name="Google Shape;456;ge10b8e299f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e10b8e299f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e10b8e299f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resolution?</a:t>
            </a:r>
            <a:endParaRPr/>
          </a:p>
          <a:p>
            <a:pPr marL="0" lvl="0" indent="0" algn="l" rtl="0">
              <a:spcBef>
                <a:spcPts val="0"/>
              </a:spcBef>
              <a:spcAft>
                <a:spcPts val="0"/>
              </a:spcAft>
              <a:buNone/>
            </a:pPr>
            <a:endParaRPr/>
          </a:p>
          <a:p>
            <a:pPr marL="0" lvl="0" indent="0" algn="l" rtl="0">
              <a:spcBef>
                <a:spcPts val="0"/>
              </a:spcBef>
              <a:spcAft>
                <a:spcPts val="0"/>
              </a:spcAft>
              <a:buNone/>
            </a:pPr>
            <a:r>
              <a:rPr lang="en-US"/>
              <a:t>[Resolution refers to how clear, or detailed, an image is.]</a:t>
            </a:r>
            <a:endParaRPr/>
          </a:p>
        </p:txBody>
      </p:sp>
      <p:sp>
        <p:nvSpPr>
          <p:cNvPr id="462" name="Google Shape;462;ge10b8e299f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470" name="Google Shape;47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As you increase the magnification of a microscope, </a:t>
            </a:r>
            <a:r>
              <a:rPr lang="en-US" sz="1200" i="1"/>
              <a:t>you also need to increase the resolution</a:t>
            </a:r>
            <a:r>
              <a:rPr lang="en-US" sz="1200"/>
              <a:t>, so the image remains clear.</a:t>
            </a:r>
            <a:endParaRPr/>
          </a:p>
          <a:p>
            <a:pPr marL="0" lvl="0" indent="0" algn="l" rtl="0">
              <a:spcBef>
                <a:spcPts val="0"/>
              </a:spcBef>
              <a:spcAft>
                <a:spcPts val="0"/>
              </a:spcAft>
              <a:buNone/>
            </a:pPr>
            <a:r>
              <a:rPr lang="en-US"/>
              <a:t>You can see that as the magnification of the images in the left column was increased, the resolution was also increased – this allows us to see all the detail of the dog’s nose when we’re zoomed in.</a:t>
            </a:r>
            <a:endParaRPr/>
          </a:p>
          <a:p>
            <a:pPr marL="0" lvl="0" indent="0" algn="l" rtl="0">
              <a:spcBef>
                <a:spcPts val="0"/>
              </a:spcBef>
              <a:spcAft>
                <a:spcPts val="0"/>
              </a:spcAft>
              <a:buNone/>
            </a:pPr>
            <a:r>
              <a:rPr lang="en-US"/>
              <a:t>However, in the right column, only the magnification was increased, so the details of the dog’s nose became blurry as the image was enlarged.</a:t>
            </a:r>
            <a:endParaRPr/>
          </a:p>
        </p:txBody>
      </p:sp>
      <p:sp>
        <p:nvSpPr>
          <p:cNvPr id="477" name="Google Shape;477;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the higher the resolution, the greater the detail!</a:t>
            </a:r>
            <a:endParaRPr/>
          </a:p>
        </p:txBody>
      </p:sp>
      <p:sp>
        <p:nvSpPr>
          <p:cNvPr id="491" name="Google Shape;491;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pause for a moment and review what we’ve discussed so far.</a:t>
            </a:r>
            <a:endParaRPr/>
          </a:p>
        </p:txBody>
      </p:sp>
      <p:sp>
        <p:nvSpPr>
          <p:cNvPr id="503" name="Google Shape;50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Feedback: An alternative to this demonstration would be to use a microscope that can be viewed with or attached to a computer-connected device so that students can observe as you magnify common objects. </a:t>
            </a:r>
            <a:endParaRPr/>
          </a:p>
        </p:txBody>
      </p:sp>
      <p:sp>
        <p:nvSpPr>
          <p:cNvPr id="209" name="Google Shape;20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is the definition of magnification?</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Magnification refers to h</a:t>
            </a:r>
            <a:r>
              <a:rPr lang="en-US" sz="1200"/>
              <a:t>ow many times larger an image is than the actual object itself.]</a:t>
            </a:r>
            <a:endParaRPr/>
          </a:p>
        </p:txBody>
      </p:sp>
      <p:sp>
        <p:nvSpPr>
          <p:cNvPr id="509" name="Google Shape;509;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is the definition of resolution?</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Resolution refers to h</a:t>
            </a:r>
            <a:r>
              <a:rPr lang="en-US" sz="1200"/>
              <a:t>ow clear, or detailed, an image is.]</a:t>
            </a:r>
            <a:endParaRPr/>
          </a:p>
        </p:txBody>
      </p:sp>
      <p:sp>
        <p:nvSpPr>
          <p:cNvPr id="517" name="Google Shape;51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As you increase the magnification of a microscope, you don’t need to change the resolution.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25" name="Google Shape;525;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e10b8e299f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e10b8e299f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As you increase the magnification of a microscope, you don’t need to change the resolution.</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As you increase the magnification of a microscope, you also need to increase the resolution so you can make sure the image is clear and details can be seen.]</a:t>
            </a:r>
            <a:endParaRPr/>
          </a:p>
        </p:txBody>
      </p:sp>
      <p:sp>
        <p:nvSpPr>
          <p:cNvPr id="537" name="Google Shape;537;ge10b8e299f_0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549" name="Google Shape;549;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e10b8e299f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e10b8e299f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Magnification refers to how many times larger an image is than the actual object itself.</a:t>
            </a:r>
            <a:endParaRPr/>
          </a:p>
        </p:txBody>
      </p:sp>
      <p:sp>
        <p:nvSpPr>
          <p:cNvPr id="556" name="Google Shape;556;ge10b8e299f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e10b8e299f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e10b8e299f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Resolution refers to how clear, or detailed, an image is.</a:t>
            </a:r>
            <a:endParaRPr/>
          </a:p>
        </p:txBody>
      </p:sp>
      <p:sp>
        <p:nvSpPr>
          <p:cNvPr id="564" name="Google Shape;564;ge10b8e299f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It is important when planning questions for students to also consider non-normative, partially normative, and normative answers. What do you expect or hope students to answer? What are common misunderstandings that you can already plan responses to? This planning will help you to lighten your own cognitive load during discussions of reinforcement activities and be able to more effectively respond to atypical student ideas.</a:t>
            </a:r>
            <a:endParaRPr/>
          </a:p>
        </p:txBody>
      </p:sp>
      <p:sp>
        <p:nvSpPr>
          <p:cNvPr id="572" name="Google Shape;572;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Let’s reflect once more on our big question.  Does anyone have any additional ideas to share that haven’t been discussed yet?  Is there any information that you’ve just learned that gives you some new ideas or changes some of your old ideas?</a:t>
            </a:r>
            <a:endParaRPr b="1"/>
          </a:p>
        </p:txBody>
      </p:sp>
      <p:sp>
        <p:nvSpPr>
          <p:cNvPr id="582" name="Google Shape;58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591" name="Google Shape;59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define these terms, let’s review some other words that you already learned, and make sure you are firm in your understanding. </a:t>
            </a:r>
            <a:endParaRPr/>
          </a:p>
        </p:txBody>
      </p:sp>
      <p:sp>
        <p:nvSpPr>
          <p:cNvPr id="219" name="Google Shape;21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606" name="Google Shape;60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this lesson we are going to learn about the electron microscope and the light microscope.</a:t>
            </a:r>
            <a:endParaRPr/>
          </a:p>
        </p:txBody>
      </p:sp>
      <p:sp>
        <p:nvSpPr>
          <p:cNvPr id="636" name="Google Shape;63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can advances in microscope technology improve your understanding of cells and their parts?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646" name="Google Shape;646;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define these terms, let’s review some other words that you already learned, and make sure you are firm in your understanding. </a:t>
            </a:r>
            <a:endParaRPr/>
          </a:p>
        </p:txBody>
      </p:sp>
      <p:sp>
        <p:nvSpPr>
          <p:cNvPr id="655" name="Google Shape;655;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Magnification refers to how many times larger an image is than the actual object itself.</a:t>
            </a:r>
            <a:endParaRPr/>
          </a:p>
        </p:txBody>
      </p:sp>
      <p:sp>
        <p:nvSpPr>
          <p:cNvPr id="661" name="Google Shape;66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Resolution refers to how clear, or detailed, an image is.</a:t>
            </a:r>
            <a:endParaRPr/>
          </a:p>
        </p:txBody>
      </p:sp>
      <p:sp>
        <p:nvSpPr>
          <p:cNvPr id="669" name="Google Shape;669;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of the nature of science concepts states that science helps us understand the natural world.  The development of the microscope gave us a completely new view of the natural world that had never been seen before, as things like cells were too small to see with the naked eye.  Thanks to the microscope, scientists developed the cell theory, and made many more discoveries about cells – many of which we’ll be learning about in this unit!</a:t>
            </a:r>
            <a:endParaRPr/>
          </a:p>
        </p:txBody>
      </p:sp>
      <p:sp>
        <p:nvSpPr>
          <p:cNvPr id="677" name="Google Shape;67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pause for a moment and review what we’ve discussed so far.</a:t>
            </a:r>
            <a:endParaRPr/>
          </a:p>
        </p:txBody>
      </p:sp>
      <p:sp>
        <p:nvSpPr>
          <p:cNvPr id="685" name="Google Shape;685;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is the definition of magnification?</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Magnification refers to h</a:t>
            </a:r>
            <a:r>
              <a:rPr lang="en-US" sz="1200"/>
              <a:t>ow many times larger an image is than the actual object itself.]</a:t>
            </a:r>
            <a:endParaRPr/>
          </a:p>
        </p:txBody>
      </p:sp>
      <p:sp>
        <p:nvSpPr>
          <p:cNvPr id="691" name="Google Shape;691;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Cell theory is the scientific theory that all living things are made of cells. This theory was developed by a few different scientists as advancements were made in microscope technology.</a:t>
            </a:r>
            <a:endParaRPr sz="1200"/>
          </a:p>
        </p:txBody>
      </p:sp>
      <p:sp>
        <p:nvSpPr>
          <p:cNvPr id="225" name="Google Shape;225;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is the definition of resolution?</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Resolution refers to h</a:t>
            </a:r>
            <a:r>
              <a:rPr lang="en-US" sz="1200"/>
              <a:t>ow clear, or detailed, an image is.]</a:t>
            </a:r>
            <a:endParaRPr/>
          </a:p>
        </p:txBody>
      </p:sp>
      <p:sp>
        <p:nvSpPr>
          <p:cNvPr id="699" name="Google Shape;699;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As you increase the magnification of a microscope, you don’t need to change the resolution.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07" name="Google Shape;70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e10b8e299f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ge10b8e299f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As you increase the magnification of a microscope, you don’t need to change the resolution.</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As you increase the magnification of a microscope, you also need to increase the resolution so you can make sure the image is clear and details can be seen.]</a:t>
            </a:r>
            <a:endParaRPr/>
          </a:p>
        </p:txBody>
      </p:sp>
      <p:sp>
        <p:nvSpPr>
          <p:cNvPr id="719" name="Google Shape;719;ge10b8e299f_0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electron microscope. </a:t>
            </a:r>
            <a:endParaRPr/>
          </a:p>
        </p:txBody>
      </p:sp>
      <p:sp>
        <p:nvSpPr>
          <p:cNvPr id="731" name="Google Shape;731;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electron microscope uses electron beams to magnify objects and has high resolution power.  Because of its high power, the electron microscope can give people a much closer and clearer look at objects.</a:t>
            </a:r>
            <a:endParaRPr/>
          </a:p>
        </p:txBody>
      </p:sp>
      <p:sp>
        <p:nvSpPr>
          <p:cNvPr id="739" name="Google Shape;73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e10b8e299f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e10b8e299f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pause for a moment and review what we’ve discussed so far.</a:t>
            </a:r>
            <a:endParaRPr/>
          </a:p>
        </p:txBody>
      </p:sp>
      <p:sp>
        <p:nvSpPr>
          <p:cNvPr id="748" name="Google Shape;748;ge10b8e299f_0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e10b8e299f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e10b8e299f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electron microscope?</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An electron microscope uses electron beams to magnify objects and has high resolution power.]</a:t>
            </a:r>
            <a:endParaRPr/>
          </a:p>
        </p:txBody>
      </p:sp>
      <p:sp>
        <p:nvSpPr>
          <p:cNvPr id="754" name="Google Shape;754;ge10b8e299f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define light, or compound, microscope. </a:t>
            </a:r>
            <a:endParaRPr/>
          </a:p>
        </p:txBody>
      </p:sp>
      <p:sp>
        <p:nvSpPr>
          <p:cNvPr id="762" name="Google Shape;762;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light microscope bends a light source through multiple lenses to magnify an object.  </a:t>
            </a:r>
            <a:endParaRPr/>
          </a:p>
        </p:txBody>
      </p:sp>
      <p:sp>
        <p:nvSpPr>
          <p:cNvPr id="770" name="Google Shape;77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e10b8e299f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ge10b8e299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pause for a moment and review what we’ve discussed so far.</a:t>
            </a:r>
            <a:endParaRPr/>
          </a:p>
        </p:txBody>
      </p:sp>
      <p:sp>
        <p:nvSpPr>
          <p:cNvPr id="779" name="Google Shape;779;ge10b8e299f_2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theory is made up of 3 basic principles, or rules.  When something we observe in the natural world that meets all three of these rules, that means it is a living thing.</a:t>
            </a:r>
            <a:endParaRPr/>
          </a:p>
        </p:txBody>
      </p:sp>
      <p:sp>
        <p:nvSpPr>
          <p:cNvPr id="235" name="Google Shape;23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e10b8e299f_2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e10b8e299f_2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light microscope?</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A light microscope bends a light source through multiple lenses to magnify an object.]</a:t>
            </a:r>
            <a:endParaRPr/>
          </a:p>
        </p:txBody>
      </p:sp>
      <p:sp>
        <p:nvSpPr>
          <p:cNvPr id="785" name="Google Shape;785;ge10b8e299f_2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Those are the basic definitions of electron &amp; light microscopes, but there’s a bit more we need to know about these tools. </a:t>
            </a:r>
            <a:endParaRPr/>
          </a:p>
        </p:txBody>
      </p:sp>
      <p:sp>
        <p:nvSpPr>
          <p:cNvPr id="793" name="Google Shape;79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you think electron and light microscopes have to do with cells?</a:t>
            </a:r>
            <a:endParaRPr/>
          </a:p>
        </p:txBody>
      </p:sp>
      <p:sp>
        <p:nvSpPr>
          <p:cNvPr id="800" name="Google Shape;800;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Well, the invention of these two microscopes helped scientists gain new knowledge about cells.  </a:t>
            </a:r>
            <a:endParaRPr/>
          </a:p>
        </p:txBody>
      </p:sp>
      <p:sp>
        <p:nvSpPr>
          <p:cNvPr id="808" name="Google Shape;808;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look cells with both microscopes, but each one helps us see and understand different things about cells.</a:t>
            </a:r>
            <a:endParaRPr/>
          </a:p>
        </p:txBody>
      </p:sp>
      <p:sp>
        <p:nvSpPr>
          <p:cNvPr id="817" name="Google Shape;817;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Electron microscopes provide extremely detailed images of objects.  Some electron microscopes can even create 3-dimensional images, like the one shown here.  This picture gives us an up-close view of different types of plant pollen.</a:t>
            </a:r>
            <a:endParaRPr/>
          </a:p>
        </p:txBody>
      </p:sp>
      <p:sp>
        <p:nvSpPr>
          <p:cNvPr id="826" name="Google Shape;826;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reason why we get more detailed images is because electron microscopes have much greater magnification and resolution capabilities than light microscopes.  </a:t>
            </a:r>
            <a:endParaRPr/>
          </a:p>
          <a:p>
            <a:pPr marL="0" lvl="0" indent="0" algn="l" rtl="0">
              <a:spcBef>
                <a:spcPts val="0"/>
              </a:spcBef>
              <a:spcAft>
                <a:spcPts val="0"/>
              </a:spcAft>
              <a:buNone/>
            </a:pPr>
            <a:r>
              <a:rPr lang="en-US"/>
              <a:t>Electron microscopes are able to magnify objects up to 2 million times larger than their actual size, while the very best light microscope can only magnify images up to 2000 times larger than the actual object.  Electron microscopes also have much greater resolution power – 400 times better than the light microscope – providing a lot more detail to the images we view!</a:t>
            </a:r>
            <a:endParaRPr/>
          </a:p>
        </p:txBody>
      </p:sp>
      <p:sp>
        <p:nvSpPr>
          <p:cNvPr id="834" name="Google Shape;83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image shows us what animal, plant, and bacteria cells look like under a light microscope. </a:t>
            </a:r>
            <a:endParaRPr/>
          </a:p>
        </p:txBody>
      </p:sp>
      <p:sp>
        <p:nvSpPr>
          <p:cNvPr id="842" name="Google Shape;842;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And this image shows us what an animal, plant, and bacteria cell look like under an electron microscope.</a:t>
            </a:r>
            <a:endParaRPr/>
          </a:p>
          <a:p>
            <a:pPr marL="0" lvl="0" indent="0" algn="l" rtl="0">
              <a:spcBef>
                <a:spcPts val="0"/>
              </a:spcBef>
              <a:spcAft>
                <a:spcPts val="0"/>
              </a:spcAft>
              <a:buNone/>
            </a:pPr>
            <a:endParaRPr/>
          </a:p>
        </p:txBody>
      </p:sp>
      <p:sp>
        <p:nvSpPr>
          <p:cNvPr id="857" name="Google Shape;857;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what differences do you notice?</a:t>
            </a:r>
            <a:endParaRPr/>
          </a:p>
        </p:txBody>
      </p:sp>
      <p:sp>
        <p:nvSpPr>
          <p:cNvPr id="873" name="Google Shape;873;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Number One:  The cell is the basic unit of life. This means that even though the cell is made up of many components, those components are not alive themselves. </a:t>
            </a:r>
            <a:endParaRPr/>
          </a:p>
        </p:txBody>
      </p:sp>
      <p:sp>
        <p:nvSpPr>
          <p:cNvPr id="244" name="Google Shape;24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looking at the images under a light microscope, we can see that the shapes of animal and plant cells are different. We can also see that plants and animals are made of many cells all stuck together, while bacteria cells work as individuals.  This is where one of the rules of cell theory came from – the rule which states that all living things are made of one or more cells.</a:t>
            </a:r>
            <a:endParaRPr/>
          </a:p>
        </p:txBody>
      </p:sp>
      <p:sp>
        <p:nvSpPr>
          <p:cNvPr id="887" name="Google Shape;887;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See how these images show us up-close views of individual cells?  </a:t>
            </a:r>
            <a:endParaRPr/>
          </a:p>
          <a:p>
            <a:pPr marL="0" marR="0" lvl="0" indent="0" algn="l" rtl="0">
              <a:lnSpc>
                <a:spcPct val="100000"/>
              </a:lnSpc>
              <a:spcBef>
                <a:spcPts val="0"/>
              </a:spcBef>
              <a:spcAft>
                <a:spcPts val="0"/>
              </a:spcAft>
              <a:buClr>
                <a:schemeClr val="dk1"/>
              </a:buClr>
              <a:buSzPts val="1200"/>
              <a:buFont typeface="Calibri"/>
              <a:buNone/>
            </a:pPr>
            <a:r>
              <a:rPr lang="en-US"/>
              <a:t>Because of the electron microscope’s powerful magnification and resolution capabilities, scientists were able to get an even closer look, giving them an even deeper understanding of the differences between these cells. For example, they found that bacteria cells have different parts than plant and animal cells which is why bacteria cells can function on their own.  They also found that plant cells have some extra parts that animal cells do not have. We’ll be learning about these different parts in upcoming lessons.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Explicit cues about what is coming up next in a lesson is an important way to prepare students.</a:t>
            </a:r>
            <a:endParaRPr/>
          </a:p>
          <a:p>
            <a:pPr marL="0" lvl="0" indent="0" algn="l" rtl="0">
              <a:spcBef>
                <a:spcPts val="0"/>
              </a:spcBef>
              <a:spcAft>
                <a:spcPts val="0"/>
              </a:spcAft>
              <a:buNone/>
            </a:pPr>
            <a:endParaRPr/>
          </a:p>
        </p:txBody>
      </p:sp>
      <p:sp>
        <p:nvSpPr>
          <p:cNvPr id="903" name="Google Shape;903;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more examples of </a:t>
            </a:r>
            <a:r>
              <a:rPr lang="en-US" b="1"/>
              <a:t>electron microscope images</a:t>
            </a:r>
            <a:r>
              <a:rPr lang="en-US"/>
              <a:t>.</a:t>
            </a:r>
            <a:endParaRPr/>
          </a:p>
        </p:txBody>
      </p:sp>
      <p:sp>
        <p:nvSpPr>
          <p:cNvPr id="920" name="Google Shape;920;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1" name="Google Shape;941;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more examples of </a:t>
            </a:r>
            <a:r>
              <a:rPr lang="en-US" b="1"/>
              <a:t>light microscope images</a:t>
            </a:r>
            <a:r>
              <a:rPr lang="en-US"/>
              <a:t>.</a:t>
            </a:r>
            <a:endParaRPr/>
          </a:p>
        </p:txBody>
      </p:sp>
      <p:sp>
        <p:nvSpPr>
          <p:cNvPr id="949" name="Google Shape;949;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6" name="Google Shape;95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3" name="Google Shape;963;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0" name="Google Shape;970;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Number Two:  All living things are made up of one or more cells. Anything that is not made up of at least one cell is not alive. </a:t>
            </a:r>
            <a:endParaRPr/>
          </a:p>
        </p:txBody>
      </p:sp>
      <p:sp>
        <p:nvSpPr>
          <p:cNvPr id="253" name="Google Shape;25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review. </a:t>
            </a:r>
            <a:endParaRPr/>
          </a:p>
        </p:txBody>
      </p:sp>
      <p:sp>
        <p:nvSpPr>
          <p:cNvPr id="978" name="Google Shape;978;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an electron microscope use to magnify objects?</a:t>
            </a:r>
            <a:endParaRPr/>
          </a:p>
          <a:p>
            <a:pPr marL="0" lvl="0" indent="0" algn="l" rtl="0">
              <a:spcBef>
                <a:spcPts val="0"/>
              </a:spcBef>
              <a:spcAft>
                <a:spcPts val="0"/>
              </a:spcAft>
              <a:buNone/>
            </a:pPr>
            <a:endParaRPr/>
          </a:p>
          <a:p>
            <a:pPr marL="0" lvl="0" indent="0" algn="l" rtl="0">
              <a:spcBef>
                <a:spcPts val="0"/>
              </a:spcBef>
              <a:spcAft>
                <a:spcPts val="0"/>
              </a:spcAft>
              <a:buNone/>
            </a:pPr>
            <a:r>
              <a:rPr lang="en-US"/>
              <a:t>[It uses an electron beam to magnify objects.]</a:t>
            </a:r>
            <a:endParaRPr/>
          </a:p>
        </p:txBody>
      </p:sp>
      <p:sp>
        <p:nvSpPr>
          <p:cNvPr id="984" name="Google Shape;984;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does a light microscope use to magnify objects?</a:t>
            </a:r>
            <a:endParaRPr/>
          </a:p>
          <a:p>
            <a:pPr marL="0" lvl="0" indent="0" algn="l" rtl="0">
              <a:spcBef>
                <a:spcPts val="0"/>
              </a:spcBef>
              <a:spcAft>
                <a:spcPts val="0"/>
              </a:spcAft>
              <a:buNone/>
            </a:pPr>
            <a:endParaRPr/>
          </a:p>
          <a:p>
            <a:pPr marL="0" lvl="0" indent="0" algn="l" rtl="0">
              <a:spcBef>
                <a:spcPts val="0"/>
              </a:spcBef>
              <a:spcAft>
                <a:spcPts val="0"/>
              </a:spcAft>
              <a:buNone/>
            </a:pPr>
            <a:r>
              <a:rPr lang="en-US"/>
              <a:t>[It uses multiple lenses and a light source to magnify objects.]</a:t>
            </a:r>
            <a:endParaRPr/>
          </a:p>
        </p:txBody>
      </p:sp>
      <p:sp>
        <p:nvSpPr>
          <p:cNvPr id="992" name="Google Shape;992;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type of microscope provides extremely detailed images of objects?</a:t>
            </a:r>
            <a:endParaRPr/>
          </a:p>
          <a:p>
            <a:pPr marL="0" lvl="0" indent="0" algn="l" rtl="0">
              <a:spcBef>
                <a:spcPts val="0"/>
              </a:spcBef>
              <a:spcAft>
                <a:spcPts val="0"/>
              </a:spcAft>
              <a:buNone/>
            </a:pPr>
            <a:endParaRPr/>
          </a:p>
          <a:p>
            <a:pPr marL="0" lvl="0" indent="0" algn="l" rtl="0">
              <a:spcBef>
                <a:spcPts val="0"/>
              </a:spcBef>
              <a:spcAft>
                <a:spcPts val="0"/>
              </a:spcAft>
              <a:buNone/>
            </a:pPr>
            <a:r>
              <a:rPr lang="en-US"/>
              <a:t>[An electron microscope.]</a:t>
            </a:r>
            <a:endParaRPr/>
          </a:p>
        </p:txBody>
      </p:sp>
      <p:sp>
        <p:nvSpPr>
          <p:cNvPr id="1000" name="Google Shape;1000;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You cannot see animal and plant cells with a light microscope.</a:t>
            </a:r>
            <a:endParaRPr/>
          </a:p>
          <a:p>
            <a:pPr marL="0" lvl="0" indent="0" algn="l" rtl="0">
              <a:spcBef>
                <a:spcPts val="0"/>
              </a:spcBef>
              <a:spcAft>
                <a:spcPts val="0"/>
              </a:spcAft>
              <a:buNone/>
            </a:pPr>
            <a:endParaRPr/>
          </a:p>
        </p:txBody>
      </p:sp>
      <p:sp>
        <p:nvSpPr>
          <p:cNvPr id="1008" name="Google Shape;1008;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e10b8e299f_2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ge10b8e299f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You cannot see animal and plant cells with a light microscope.</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You CAN see animal and plant cells with a light microscope.  It just won’t show you as much detail as an electron microscope.]</a:t>
            </a:r>
            <a:endParaRPr/>
          </a:p>
        </p:txBody>
      </p:sp>
      <p:sp>
        <p:nvSpPr>
          <p:cNvPr id="1017" name="Google Shape;1017;ge10b8e299f_2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026" name="Google Shape;1026;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2" name="Google Shape;1032;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electron microscope uses electron beams to magnify objects and has high resolution power.  Because of its high power, the electron microscope can give people a much closer and clearer look at objects.</a:t>
            </a:r>
            <a:endParaRPr/>
          </a:p>
        </p:txBody>
      </p:sp>
      <p:sp>
        <p:nvSpPr>
          <p:cNvPr id="1033" name="Google Shape;1033;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light microscope bends a light source through multiple lenses to magnify an object.  </a:t>
            </a:r>
            <a:endParaRPr/>
          </a:p>
        </p:txBody>
      </p:sp>
      <p:sp>
        <p:nvSpPr>
          <p:cNvPr id="1041" name="Google Shape;1041;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invention of these two microscopes helped scientists gain new knowledge about cells.  </a:t>
            </a:r>
            <a:endParaRPr/>
          </a:p>
        </p:txBody>
      </p:sp>
      <p:sp>
        <p:nvSpPr>
          <p:cNvPr id="1049" name="Google Shape;104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4"/>
        <p:cNvGrpSpPr/>
        <p:nvPr/>
      </p:nvGrpSpPr>
      <p:grpSpPr>
        <a:xfrm>
          <a:off x="0" y="0"/>
          <a:ext cx="0" cy="0"/>
          <a:chOff x="0" y="0"/>
          <a:chExt cx="0" cy="0"/>
        </a:xfrm>
      </p:grpSpPr>
      <p:sp>
        <p:nvSpPr>
          <p:cNvPr id="95" name="Google Shape;95;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9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9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3" name="Google Shape;103;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10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10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9" name="Google Shape;109;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1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0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 name="Google Shape;115;p10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6" name="Google Shape;116;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1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1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2" name="Google Shape;122;p1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3" name="Google Shape;123;p1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4" name="Google Shape;124;p1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5" name="Google Shape;125;p1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1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1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6" name="Google Shape;136;p1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7" name="Google Shape;137;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1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1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p1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4" name="Google Shape;144;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1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11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11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1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1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latin typeface="Calibri"/>
                <a:ea typeface="Calibri"/>
                <a:cs typeface="Calibri"/>
                <a:sym typeface="Calibri"/>
              </a:defRPr>
            </a:lvl1pPr>
            <a:lvl2pPr marL="0" lvl="1" indent="0" algn="r">
              <a:spcBef>
                <a:spcPts val="0"/>
              </a:spcBef>
              <a:buNone/>
              <a:defRPr>
                <a:solidFill>
                  <a:srgbClr val="888888"/>
                </a:solidFill>
                <a:latin typeface="Calibri"/>
                <a:ea typeface="Calibri"/>
                <a:cs typeface="Calibri"/>
                <a:sym typeface="Calibri"/>
              </a:defRPr>
            </a:lvl2pPr>
            <a:lvl3pPr marL="0" lvl="2" indent="0" algn="r">
              <a:spcBef>
                <a:spcPts val="0"/>
              </a:spcBef>
              <a:buNone/>
              <a:defRPr>
                <a:solidFill>
                  <a:srgbClr val="888888"/>
                </a:solidFill>
                <a:latin typeface="Calibri"/>
                <a:ea typeface="Calibri"/>
                <a:cs typeface="Calibri"/>
                <a:sym typeface="Calibri"/>
              </a:defRPr>
            </a:lvl3pPr>
            <a:lvl4pPr marL="0" lvl="3" indent="0" algn="r">
              <a:spcBef>
                <a:spcPts val="0"/>
              </a:spcBef>
              <a:buNone/>
              <a:defRPr>
                <a:solidFill>
                  <a:srgbClr val="888888"/>
                </a:solidFill>
                <a:latin typeface="Calibri"/>
                <a:ea typeface="Calibri"/>
                <a:cs typeface="Calibri"/>
                <a:sym typeface="Calibri"/>
              </a:defRPr>
            </a:lvl4pPr>
            <a:lvl5pPr marL="0" lvl="4" indent="0" algn="r">
              <a:spcBef>
                <a:spcPts val="0"/>
              </a:spcBef>
              <a:buNone/>
              <a:defRPr>
                <a:solidFill>
                  <a:srgbClr val="888888"/>
                </a:solidFill>
                <a:latin typeface="Calibri"/>
                <a:ea typeface="Calibri"/>
                <a:cs typeface="Calibri"/>
                <a:sym typeface="Calibri"/>
              </a:defRPr>
            </a:lvl5pPr>
            <a:lvl6pPr marL="0" lvl="5" indent="0" algn="r">
              <a:spcBef>
                <a:spcPts val="0"/>
              </a:spcBef>
              <a:buNone/>
              <a:defRPr>
                <a:solidFill>
                  <a:srgbClr val="888888"/>
                </a:solidFill>
                <a:latin typeface="Calibri"/>
                <a:ea typeface="Calibri"/>
                <a:cs typeface="Calibri"/>
                <a:sym typeface="Calibri"/>
              </a:defRPr>
            </a:lvl6pPr>
            <a:lvl7pPr marL="0" lvl="6" indent="0" algn="r">
              <a:spcBef>
                <a:spcPts val="0"/>
              </a:spcBef>
              <a:buNone/>
              <a:defRPr>
                <a:solidFill>
                  <a:srgbClr val="888888"/>
                </a:solidFill>
                <a:latin typeface="Calibri"/>
                <a:ea typeface="Calibri"/>
                <a:cs typeface="Calibri"/>
                <a:sym typeface="Calibri"/>
              </a:defRPr>
            </a:lvl7pPr>
            <a:lvl8pPr marL="0" lvl="7" indent="0" algn="r">
              <a:spcBef>
                <a:spcPts val="0"/>
              </a:spcBef>
              <a:buNone/>
              <a:defRPr>
                <a:solidFill>
                  <a:srgbClr val="888888"/>
                </a:solidFill>
                <a:latin typeface="Calibri"/>
                <a:ea typeface="Calibri"/>
                <a:cs typeface="Calibri"/>
                <a:sym typeface="Calibri"/>
              </a:defRPr>
            </a:lvl8pPr>
            <a:lvl9pPr marL="0" lvl="8" indent="0" algn="r">
              <a:spcBef>
                <a:spcPts val="0"/>
              </a:spcBef>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jpg"/></Relationships>
</file>

<file path=ppt/slides/_rels/slide101.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18.png"/><Relationship Id="rId2" Type="http://schemas.openxmlformats.org/officeDocument/2006/relationships/notesSlide" Target="../notesSlides/notesSlide101.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image" Target="../media/image45.jpg"/><Relationship Id="rId4" Type="http://schemas.openxmlformats.org/officeDocument/2006/relationships/image" Target="../media/image46.jpg"/></Relationships>
</file>

<file path=ppt/slides/_rels/slide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3.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104.xml.rels><?xml version="1.0" encoding="UTF-8" standalone="yes"?>
<Relationships xmlns="http://schemas.openxmlformats.org/package/2006/relationships"><Relationship Id="rId3" Type="http://schemas.openxmlformats.org/officeDocument/2006/relationships/hyperlink" Target="https://www.ncbionetwork.org/iet/microscope/"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37.png"/></Relationships>
</file>

<file path=ppt/slides/_rels/slide10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6.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ncbionetwork.org/iet/microscope/"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hyperlink" Target="https://www.ncbionetwork.org/iet/microscop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4.jpg"/><Relationship Id="rId4" Type="http://schemas.openxmlformats.org/officeDocument/2006/relationships/image" Target="../media/image13.jp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7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3.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4.jpg"/></Relationships>
</file>

<file path=ppt/slides/_rels/slide7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4.jpg"/></Relationships>
</file>

<file path=ppt/slides/_rels/slide7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7.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45.jpg"/></Relationships>
</file>

<file path=ppt/slides/_rels/slide7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47.jpg"/></Relationships>
</file>

<file path=ppt/slides/_rels/slide79.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30.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47.jpg"/><Relationship Id="rId5" Type="http://schemas.openxmlformats.org/officeDocument/2006/relationships/image" Target="../media/image45.jpg"/><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2.jpg"/></Relationships>
</file>

<file path=ppt/slides/_rels/slide8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0.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45.jpg"/></Relationships>
</file>

<file path=ppt/slides/_rels/slide8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1.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47.jpg"/></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30.png"/></Relationships>
</file>

<file path=ppt/slides/_rels/slide8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4.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5.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30.png"/></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7.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30.png"/></Relationships>
</file>

<file path=ppt/slides/_rels/slide8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9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9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4.xml"/><Relationship Id="rId1" Type="http://schemas.openxmlformats.org/officeDocument/2006/relationships/slideLayout" Target="../slideLayouts/slideLayout12.xml"/><Relationship Id="rId5" Type="http://schemas.openxmlformats.org/officeDocument/2006/relationships/image" Target="../media/image45.jpg"/><Relationship Id="rId4" Type="http://schemas.openxmlformats.org/officeDocument/2006/relationships/image" Target="../media/image44.jpg"/></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45.jpg"/><Relationship Id="rId4" Type="http://schemas.openxmlformats.org/officeDocument/2006/relationships/image" Target="../media/image44.jpg"/></Relationships>
</file>

<file path=ppt/slides/_rel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9.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1"/>
          <p:cNvGrpSpPr/>
          <p:nvPr/>
        </p:nvGrpSpPr>
        <p:grpSpPr>
          <a:xfrm>
            <a:off x="1505008" y="297180"/>
            <a:ext cx="5828913" cy="6262953"/>
            <a:chOff x="814636" y="0"/>
            <a:chExt cx="5828913" cy="6262953"/>
          </a:xfrm>
        </p:grpSpPr>
        <p:sp>
          <p:nvSpPr>
            <p:cNvPr id="165" name="Google Shape;16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167" name="Google Shape;16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170" name="Google Shape;17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173" name="Google Shape;17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76" name="Google Shape;17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79" name="Google Shape;17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Reinforcement </a:t>
              </a:r>
              <a:r>
                <a:rPr lang="en-US" sz="2800" b="0" i="0" u="none" strike="noStrike" cap="none">
                  <a:solidFill>
                    <a:schemeClr val="lt1"/>
                  </a:solidFill>
                  <a:latin typeface="Calibri"/>
                  <a:ea typeface="Calibri"/>
                  <a:cs typeface="Calibri"/>
                  <a:sym typeface="Calibri"/>
                </a:rPr>
                <a:t>Activity</a:t>
              </a:r>
              <a:endParaRPr/>
            </a:p>
          </p:txBody>
        </p:sp>
        <p:sp>
          <p:nvSpPr>
            <p:cNvPr id="182" name="Google Shape;182;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3" name="Google Shape;183;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84" name="Google Shape;184;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85" name="Google Shape;185;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86" name="Google Shape;186;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87" name="Google Shape;187;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8" name="Google Shape;188;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0"/>
          <p:cNvSpPr txBox="1"/>
          <p:nvPr/>
        </p:nvSpPr>
        <p:spPr>
          <a:xfrm>
            <a:off x="825250" y="471331"/>
            <a:ext cx="7994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rPr>
              <a:t>Rule #3</a:t>
            </a:r>
            <a:r>
              <a:rPr lang="en-US" sz="3600">
                <a:solidFill>
                  <a:schemeClr val="dk1"/>
                </a:solidFill>
                <a:latin typeface="Calibri"/>
                <a:ea typeface="Calibri"/>
                <a:cs typeface="Calibri"/>
                <a:sym typeface="Calibri"/>
              </a:rPr>
              <a:t>:  All new cells are made from cells that already exist.</a:t>
            </a:r>
            <a:endParaRPr/>
          </a:p>
        </p:txBody>
      </p:sp>
      <p:pic>
        <p:nvPicPr>
          <p:cNvPr id="268" name="Google Shape;268;p10" descr="Cell Division | CK-12 Foundation"/>
          <p:cNvPicPr preferRelativeResize="0"/>
          <p:nvPr/>
        </p:nvPicPr>
        <p:blipFill rotWithShape="1">
          <a:blip r:embed="rId3">
            <a:alphaModFix/>
          </a:blip>
          <a:srcRect/>
          <a:stretch/>
        </p:blipFill>
        <p:spPr>
          <a:xfrm>
            <a:off x="682625" y="2558871"/>
            <a:ext cx="7778750" cy="2489200"/>
          </a:xfrm>
          <a:prstGeom prst="rect">
            <a:avLst/>
          </a:prstGeom>
          <a:noFill/>
          <a:ln>
            <a:noFill/>
          </a:ln>
        </p:spPr>
      </p:pic>
      <p:sp>
        <p:nvSpPr>
          <p:cNvPr id="269" name="Google Shape;269;p10"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1060" name="Google Shape;1060;p85" descr="electron_microscope.jpg"/>
          <p:cNvPicPr preferRelativeResize="0"/>
          <p:nvPr/>
        </p:nvPicPr>
        <p:blipFill rotWithShape="1">
          <a:blip r:embed="rId3">
            <a:alphaModFix/>
          </a:blip>
          <a:srcRect l="-156" r="63"/>
          <a:stretch/>
        </p:blipFill>
        <p:spPr>
          <a:xfrm>
            <a:off x="498765" y="2639525"/>
            <a:ext cx="4457700" cy="2967149"/>
          </a:xfrm>
          <a:prstGeom prst="rect">
            <a:avLst/>
          </a:prstGeom>
          <a:noFill/>
          <a:ln>
            <a:noFill/>
          </a:ln>
        </p:spPr>
      </p:pic>
      <p:pic>
        <p:nvPicPr>
          <p:cNvPr id="1061" name="Google Shape;1061;p85" descr="light_microscope.jpg"/>
          <p:cNvPicPr preferRelativeResize="0"/>
          <p:nvPr/>
        </p:nvPicPr>
        <p:blipFill rotWithShape="1">
          <a:blip r:embed="rId4">
            <a:alphaModFix/>
          </a:blip>
          <a:srcRect l="19904" t="14218" r="6025" b="6212"/>
          <a:stretch/>
        </p:blipFill>
        <p:spPr>
          <a:xfrm>
            <a:off x="5578565" y="1935812"/>
            <a:ext cx="2702989" cy="4374573"/>
          </a:xfrm>
          <a:prstGeom prst="rect">
            <a:avLst/>
          </a:prstGeom>
          <a:noFill/>
          <a:ln>
            <a:noFill/>
          </a:ln>
        </p:spPr>
      </p:pic>
      <p:sp>
        <p:nvSpPr>
          <p:cNvPr id="1062" name="Google Shape;1062;p85"/>
          <p:cNvSpPr txBox="1"/>
          <p:nvPr/>
        </p:nvSpPr>
        <p:spPr>
          <a:xfrm>
            <a:off x="866650" y="330625"/>
            <a:ext cx="79797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We can look cells with both microscopes – but each one helps us see and understand different things.</a:t>
            </a:r>
            <a:endParaRPr/>
          </a:p>
        </p:txBody>
      </p:sp>
      <p:sp>
        <p:nvSpPr>
          <p:cNvPr id="1063" name="Google Shape;1063;p85" descr="Rewind"/>
          <p:cNvSpPr/>
          <p:nvPr/>
        </p:nvSpPr>
        <p:spPr>
          <a:xfrm>
            <a:off x="0" y="0"/>
            <a:ext cx="920087" cy="780221"/>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69" name="Google Shape;1069;p86" descr="Part a: Human cheek cells as viewed by light microscopy have an irregular round shape and a well-defined nucleus that takes up about one-half of the cell. Part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Part c: In this scanning electron micrograph of bacterial cells, the cell surface has a three-dimensional shape. Three of the bacteria are oval in shape. The fourth is round and has protrusions called pili. One pilus connects this bacterium to another."/>
          <p:cNvPicPr preferRelativeResize="0"/>
          <p:nvPr/>
        </p:nvPicPr>
        <p:blipFill rotWithShape="1">
          <a:blip r:embed="rId3">
            <a:alphaModFix/>
          </a:blip>
          <a:srcRect r="33295"/>
          <a:stretch/>
        </p:blipFill>
        <p:spPr>
          <a:xfrm>
            <a:off x="1815811" y="2492426"/>
            <a:ext cx="3725142" cy="1873148"/>
          </a:xfrm>
          <a:prstGeom prst="rect">
            <a:avLst/>
          </a:prstGeom>
          <a:noFill/>
          <a:ln>
            <a:noFill/>
          </a:ln>
        </p:spPr>
      </p:pic>
      <p:pic>
        <p:nvPicPr>
          <p:cNvPr id="1070" name="Google Shape;1070;p86" descr="Cell Micrographs | BioNinja"/>
          <p:cNvPicPr preferRelativeResize="0"/>
          <p:nvPr/>
        </p:nvPicPr>
        <p:blipFill rotWithShape="1">
          <a:blip r:embed="rId4">
            <a:alphaModFix/>
          </a:blip>
          <a:srcRect l="995" t="6414" r="52217"/>
          <a:stretch/>
        </p:blipFill>
        <p:spPr>
          <a:xfrm>
            <a:off x="1676858" y="4724666"/>
            <a:ext cx="2140527" cy="1959925"/>
          </a:xfrm>
          <a:prstGeom prst="rect">
            <a:avLst/>
          </a:prstGeom>
          <a:noFill/>
          <a:ln>
            <a:noFill/>
          </a:ln>
        </p:spPr>
      </p:pic>
      <p:pic>
        <p:nvPicPr>
          <p:cNvPr id="1071" name="Google Shape;1071;p86" descr="Cell Micrographs | BioNinja"/>
          <p:cNvPicPr preferRelativeResize="0"/>
          <p:nvPr/>
        </p:nvPicPr>
        <p:blipFill rotWithShape="1">
          <a:blip r:embed="rId4">
            <a:alphaModFix/>
          </a:blip>
          <a:srcRect l="52332" t="6414"/>
          <a:stretch/>
        </p:blipFill>
        <p:spPr>
          <a:xfrm>
            <a:off x="3777129" y="4724666"/>
            <a:ext cx="2180783" cy="1959924"/>
          </a:xfrm>
          <a:prstGeom prst="rect">
            <a:avLst/>
          </a:prstGeom>
          <a:noFill/>
          <a:ln>
            <a:noFill/>
          </a:ln>
        </p:spPr>
      </p:pic>
      <p:pic>
        <p:nvPicPr>
          <p:cNvPr id="1072" name="Google Shape;1072;p86" descr="The capsular material surrounding these bacteria (Acinetobacter calcoaceticus) is revealed in a suspension of India ink and viewed through a light microscope (magnified about 2,500×)."/>
          <p:cNvPicPr preferRelativeResize="0"/>
          <p:nvPr/>
        </p:nvPicPr>
        <p:blipFill rotWithShape="1">
          <a:blip r:embed="rId5">
            <a:alphaModFix/>
          </a:blip>
          <a:srcRect/>
          <a:stretch/>
        </p:blipFill>
        <p:spPr>
          <a:xfrm>
            <a:off x="5540953" y="2492426"/>
            <a:ext cx="1787237" cy="1873148"/>
          </a:xfrm>
          <a:prstGeom prst="rect">
            <a:avLst/>
          </a:prstGeom>
          <a:noFill/>
          <a:ln>
            <a:noFill/>
          </a:ln>
        </p:spPr>
      </p:pic>
      <p:pic>
        <p:nvPicPr>
          <p:cNvPr id="1073" name="Google Shape;1073;p86"/>
          <p:cNvPicPr preferRelativeResize="0"/>
          <p:nvPr/>
        </p:nvPicPr>
        <p:blipFill rotWithShape="1">
          <a:blip r:embed="rId6">
            <a:alphaModFix/>
          </a:blip>
          <a:srcRect l="24217" r="24393"/>
          <a:stretch/>
        </p:blipFill>
        <p:spPr>
          <a:xfrm>
            <a:off x="5917656" y="4643702"/>
            <a:ext cx="1602806" cy="2040888"/>
          </a:xfrm>
          <a:prstGeom prst="rect">
            <a:avLst/>
          </a:prstGeom>
          <a:noFill/>
          <a:ln>
            <a:noFill/>
          </a:ln>
        </p:spPr>
      </p:pic>
      <p:sp>
        <p:nvSpPr>
          <p:cNvPr id="1074" name="Google Shape;1074;p86"/>
          <p:cNvSpPr txBox="1"/>
          <p:nvPr/>
        </p:nvSpPr>
        <p:spPr>
          <a:xfrm>
            <a:off x="206519" y="933005"/>
            <a:ext cx="87309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Light microscopes → cell shape and how they’re structured together</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Electron microscopes → individual cells and differences in their parts</a:t>
            </a:r>
            <a:endParaRPr sz="2400">
              <a:solidFill>
                <a:schemeClr val="dk1"/>
              </a:solidFill>
              <a:latin typeface="Calibri"/>
              <a:ea typeface="Calibri"/>
              <a:cs typeface="Calibri"/>
              <a:sym typeface="Calibri"/>
            </a:endParaRPr>
          </a:p>
        </p:txBody>
      </p:sp>
      <p:sp>
        <p:nvSpPr>
          <p:cNvPr id="1075" name="Google Shape;1075;p86" descr="Rewind"/>
          <p:cNvSpPr/>
          <p:nvPr/>
        </p:nvSpPr>
        <p:spPr>
          <a:xfrm>
            <a:off x="0" y="0"/>
            <a:ext cx="920087" cy="780221"/>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graphicFrame>
        <p:nvGraphicFramePr>
          <p:cNvPr id="1081" name="Google Shape;1081;p87"/>
          <p:cNvGraphicFramePr/>
          <p:nvPr/>
        </p:nvGraphicFramePr>
        <p:xfrm>
          <a:off x="366279" y="2778991"/>
          <a:ext cx="8411475" cy="2346990"/>
        </p:xfrm>
        <a:graphic>
          <a:graphicData uri="http://schemas.openxmlformats.org/drawingml/2006/table">
            <a:tbl>
              <a:tblPr firstRow="1" bandRow="1">
                <a:noFill/>
                <a:tableStyleId>{9C489727-D607-4AE4-9490-3613298DCEC8}</a:tableStyleId>
              </a:tblPr>
              <a:tblGrid>
                <a:gridCol w="2803825">
                  <a:extLst>
                    <a:ext uri="{9D8B030D-6E8A-4147-A177-3AD203B41FA5}">
                      <a16:colId xmlns:a16="http://schemas.microsoft.com/office/drawing/2014/main" val="20000"/>
                    </a:ext>
                  </a:extLst>
                </a:gridCol>
                <a:gridCol w="2803825">
                  <a:extLst>
                    <a:ext uri="{9D8B030D-6E8A-4147-A177-3AD203B41FA5}">
                      <a16:colId xmlns:a16="http://schemas.microsoft.com/office/drawing/2014/main" val="20001"/>
                    </a:ext>
                  </a:extLst>
                </a:gridCol>
                <a:gridCol w="28038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2400"/>
                        <a:t>Feature</a:t>
                      </a:r>
                      <a:endParaRPr/>
                    </a:p>
                  </a:txBody>
                  <a:tcPr marL="91450" marR="91450" marT="45725" marB="45725"/>
                </a:tc>
                <a:tc>
                  <a:txBody>
                    <a:bodyPr/>
                    <a:lstStyle/>
                    <a:p>
                      <a:pPr marL="0" marR="0" lvl="0" indent="0" algn="l" rtl="0">
                        <a:spcBef>
                          <a:spcPts val="0"/>
                        </a:spcBef>
                        <a:spcAft>
                          <a:spcPts val="0"/>
                        </a:spcAft>
                        <a:buNone/>
                      </a:pPr>
                      <a:r>
                        <a:rPr lang="en-US" sz="2400"/>
                        <a:t>Light Microscope</a:t>
                      </a:r>
                      <a:endParaRPr/>
                    </a:p>
                  </a:txBody>
                  <a:tcPr marL="91450" marR="91450" marT="45725" marB="45725"/>
                </a:tc>
                <a:tc>
                  <a:txBody>
                    <a:bodyPr/>
                    <a:lstStyle/>
                    <a:p>
                      <a:pPr marL="0" marR="0" lvl="0" indent="0" algn="l" rtl="0">
                        <a:spcBef>
                          <a:spcPts val="0"/>
                        </a:spcBef>
                        <a:spcAft>
                          <a:spcPts val="0"/>
                        </a:spcAft>
                        <a:buNone/>
                      </a:pPr>
                      <a:r>
                        <a:rPr lang="en-US" sz="2400"/>
                        <a:t>Electron Microscope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a:t>Maximum Magnification</a:t>
                      </a:r>
                      <a:endParaRPr/>
                    </a:p>
                  </a:txBody>
                  <a:tcPr marL="91450" marR="91450" marT="45725" marB="45725"/>
                </a:tc>
                <a:tc>
                  <a:txBody>
                    <a:bodyPr/>
                    <a:lstStyle/>
                    <a:p>
                      <a:pPr marL="0" marR="0" lvl="0" indent="0" algn="l" rtl="0">
                        <a:spcBef>
                          <a:spcPts val="0"/>
                        </a:spcBef>
                        <a:spcAft>
                          <a:spcPts val="0"/>
                        </a:spcAft>
                        <a:buNone/>
                      </a:pPr>
                      <a:r>
                        <a:rPr lang="en-US" sz="2400"/>
                        <a:t>x2000</a:t>
                      </a:r>
                      <a:endParaRPr/>
                    </a:p>
                  </a:txBody>
                  <a:tcPr marL="91450" marR="91450" marT="45725" marB="45725"/>
                </a:tc>
                <a:tc>
                  <a:txBody>
                    <a:bodyPr/>
                    <a:lstStyle/>
                    <a:p>
                      <a:pPr marL="0" marR="0" lvl="0" indent="0" algn="l" rtl="0">
                        <a:spcBef>
                          <a:spcPts val="0"/>
                        </a:spcBef>
                        <a:spcAft>
                          <a:spcPts val="0"/>
                        </a:spcAft>
                        <a:buNone/>
                      </a:pPr>
                      <a:r>
                        <a:rPr lang="en-US" sz="2400"/>
                        <a:t>x2,000,000</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a:t>Maximum Resolution</a:t>
                      </a:r>
                      <a:endParaRPr/>
                    </a:p>
                  </a:txBody>
                  <a:tcPr marL="91450" marR="91450" marT="45725" marB="45725"/>
                </a:tc>
                <a:tc>
                  <a:txBody>
                    <a:bodyPr/>
                    <a:lstStyle/>
                    <a:p>
                      <a:pPr marL="0" marR="0" lvl="0" indent="0" algn="l" rtl="0">
                        <a:spcBef>
                          <a:spcPts val="0"/>
                        </a:spcBef>
                        <a:spcAft>
                          <a:spcPts val="0"/>
                        </a:spcAft>
                        <a:buNone/>
                      </a:pPr>
                      <a:r>
                        <a:rPr lang="en-US" sz="2400"/>
                        <a:t>About 200nm</a:t>
                      </a:r>
                      <a:endParaRPr/>
                    </a:p>
                  </a:txBody>
                  <a:tcPr marL="91450" marR="91450" marT="45725" marB="45725"/>
                </a:tc>
                <a:tc>
                  <a:txBody>
                    <a:bodyPr/>
                    <a:lstStyle/>
                    <a:p>
                      <a:pPr marL="0" marR="0" lvl="0" indent="0" algn="l" rtl="0">
                        <a:spcBef>
                          <a:spcPts val="0"/>
                        </a:spcBef>
                        <a:spcAft>
                          <a:spcPts val="0"/>
                        </a:spcAft>
                        <a:buNone/>
                      </a:pPr>
                      <a:r>
                        <a:rPr lang="en-US" sz="2400"/>
                        <a:t>Less than 0.5nm</a:t>
                      </a:r>
                      <a:endParaRPr/>
                    </a:p>
                    <a:p>
                      <a:pPr marL="0" marR="0" lvl="0" indent="0" algn="l" rtl="0">
                        <a:spcBef>
                          <a:spcPts val="0"/>
                        </a:spcBef>
                        <a:spcAft>
                          <a:spcPts val="0"/>
                        </a:spcAft>
                        <a:buNone/>
                      </a:pPr>
                      <a:r>
                        <a:rPr lang="en-US" sz="2000" i="1"/>
                        <a:t>*400 times better than the light microscope!</a:t>
                      </a:r>
                      <a:endParaRPr/>
                    </a:p>
                  </a:txBody>
                  <a:tcPr marL="91450" marR="91450" marT="45725" marB="45725"/>
                </a:tc>
                <a:extLst>
                  <a:ext uri="{0D108BD9-81ED-4DB2-BD59-A6C34878D82A}">
                    <a16:rowId xmlns:a16="http://schemas.microsoft.com/office/drawing/2014/main" val="10002"/>
                  </a:ext>
                </a:extLst>
              </a:tr>
            </a:tbl>
          </a:graphicData>
        </a:graphic>
      </p:graphicFrame>
      <p:sp>
        <p:nvSpPr>
          <p:cNvPr id="1082" name="Google Shape;1082;p87"/>
          <p:cNvSpPr txBox="1"/>
          <p:nvPr/>
        </p:nvSpPr>
        <p:spPr>
          <a:xfrm>
            <a:off x="920075" y="370200"/>
            <a:ext cx="79812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Electron microscopes have much greater magnification and resolution capabilities than light microscopes.</a:t>
            </a:r>
            <a:endParaRPr/>
          </a:p>
        </p:txBody>
      </p:sp>
      <p:sp>
        <p:nvSpPr>
          <p:cNvPr id="1083" name="Google Shape;1083;p87" descr="Rewind"/>
          <p:cNvSpPr/>
          <p:nvPr/>
        </p:nvSpPr>
        <p:spPr>
          <a:xfrm>
            <a:off x="0" y="0"/>
            <a:ext cx="920087" cy="780221"/>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8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8"/>
          <p:cNvSpPr txBox="1"/>
          <p:nvPr/>
        </p:nvSpPr>
        <p:spPr>
          <a:xfrm>
            <a:off x="0" y="846156"/>
            <a:ext cx="91440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have advances in microscope technology improved our understanding of cells and their parts?</a:t>
            </a:r>
            <a:endParaRPr/>
          </a:p>
        </p:txBody>
      </p:sp>
      <p:pic>
        <p:nvPicPr>
          <p:cNvPr id="1091" name="Google Shape;1091;p88" descr="electron_microscope.jpg"/>
          <p:cNvPicPr preferRelativeResize="0"/>
          <p:nvPr/>
        </p:nvPicPr>
        <p:blipFill rotWithShape="1">
          <a:blip r:embed="rId4">
            <a:alphaModFix/>
          </a:blip>
          <a:srcRect l="-156" r="63"/>
          <a:stretch/>
        </p:blipFill>
        <p:spPr>
          <a:xfrm>
            <a:off x="498765" y="2639525"/>
            <a:ext cx="4457700" cy="2967149"/>
          </a:xfrm>
          <a:prstGeom prst="rect">
            <a:avLst/>
          </a:prstGeom>
          <a:noFill/>
          <a:ln>
            <a:noFill/>
          </a:ln>
        </p:spPr>
      </p:pic>
      <p:pic>
        <p:nvPicPr>
          <p:cNvPr id="1092" name="Google Shape;1092;p88" descr="light_microscope.jpg"/>
          <p:cNvPicPr preferRelativeResize="0"/>
          <p:nvPr/>
        </p:nvPicPr>
        <p:blipFill rotWithShape="1">
          <a:blip r:embed="rId5">
            <a:alphaModFix/>
          </a:blip>
          <a:srcRect l="19904" t="14218" r="6025" b="6212"/>
          <a:stretch/>
        </p:blipFill>
        <p:spPr>
          <a:xfrm>
            <a:off x="5578565" y="1935812"/>
            <a:ext cx="2702989" cy="4374573"/>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e07124c63a_0_3"/>
          <p:cNvSpPr txBox="1"/>
          <p:nvPr/>
        </p:nvSpPr>
        <p:spPr>
          <a:xfrm>
            <a:off x="774300" y="1859400"/>
            <a:ext cx="75954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hlink"/>
                </a:solidFill>
                <a:latin typeface="Calibri"/>
                <a:ea typeface="Calibri"/>
                <a:cs typeface="Calibri"/>
                <a:sym typeface="Calibri"/>
                <a:hlinkClick r:id="rId3"/>
              </a:rPr>
              <a:t>The Virtual Microscope</a:t>
            </a:r>
            <a:endParaRPr sz="30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Students can be given access to the virtual microscope lab and instructed to explore it’s features. It may be beneficial to develop a few guiding questions to provide students with a structure for their exploration. </a:t>
            </a:r>
            <a:endParaRPr/>
          </a:p>
        </p:txBody>
      </p:sp>
      <p:sp>
        <p:nvSpPr>
          <p:cNvPr id="1099" name="Google Shape;1099;ge07124c63a_0_3"/>
          <p:cNvSpPr txBox="1"/>
          <p:nvPr/>
        </p:nvSpPr>
        <p:spPr>
          <a:xfrm>
            <a:off x="1262495" y="249382"/>
            <a:ext cx="66189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Reinforcement Activity</a:t>
            </a:r>
            <a:endParaRPr/>
          </a:p>
        </p:txBody>
      </p:sp>
      <p:sp>
        <p:nvSpPr>
          <p:cNvPr id="1100" name="Google Shape;1100;ge07124c63a_0_3" descr="Laptop"/>
          <p:cNvSpPr/>
          <p:nvPr/>
        </p:nvSpPr>
        <p:spPr>
          <a:xfrm>
            <a:off x="44367"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1" name="Google Shape;1101;ge07124c63a_0_3" descr="Cursor"/>
          <p:cNvPicPr preferRelativeResize="0"/>
          <p:nvPr/>
        </p:nvPicPr>
        <p:blipFill rotWithShape="1">
          <a:blip r:embed="rId5">
            <a:alphaModFix/>
          </a:blip>
          <a:srcRect/>
          <a:stretch/>
        </p:blipFill>
        <p:spPr>
          <a:xfrm rot="5400000">
            <a:off x="1853373" y="1997012"/>
            <a:ext cx="914400" cy="914400"/>
          </a:xfrm>
          <a:prstGeom prst="rect">
            <a:avLst/>
          </a:prstGeom>
          <a:noFill/>
          <a:ln>
            <a:noFill/>
          </a:ln>
        </p:spPr>
      </p:pic>
      <p:pic>
        <p:nvPicPr>
          <p:cNvPr id="1102" name="Google Shape;1102;ge07124c63a_0_3"/>
          <p:cNvPicPr preferRelativeResize="0"/>
          <p:nvPr/>
        </p:nvPicPr>
        <p:blipFill>
          <a:blip r:embed="rId6">
            <a:alphaModFix/>
          </a:blip>
          <a:stretch>
            <a:fillRect/>
          </a:stretch>
        </p:blipFill>
        <p:spPr>
          <a:xfrm>
            <a:off x="2944400" y="4079050"/>
            <a:ext cx="3255180" cy="22824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pic>
        <p:nvPicPr>
          <p:cNvPr id="1108" name="Google Shape;1108;p9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1"/>
          <p:cNvSpPr txBox="1"/>
          <p:nvPr/>
        </p:nvSpPr>
        <p:spPr>
          <a:xfrm>
            <a:off x="922025" y="425350"/>
            <a:ext cx="7990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The development of cell theory is an example of how the nature of science concepts help guide scientists’ thinking.</a:t>
            </a:r>
            <a:endParaRPr sz="2000"/>
          </a:p>
        </p:txBody>
      </p:sp>
      <p:pic>
        <p:nvPicPr>
          <p:cNvPr id="276" name="Google Shape;276;p11" descr="Cell Theory 101"/>
          <p:cNvPicPr preferRelativeResize="0"/>
          <p:nvPr/>
        </p:nvPicPr>
        <p:blipFill rotWithShape="1">
          <a:blip r:embed="rId3">
            <a:alphaModFix/>
          </a:blip>
          <a:srcRect l="11556" r="13332"/>
          <a:stretch/>
        </p:blipFill>
        <p:spPr>
          <a:xfrm>
            <a:off x="1696720" y="2323060"/>
            <a:ext cx="5750560" cy="4309198"/>
          </a:xfrm>
          <a:prstGeom prst="rect">
            <a:avLst/>
          </a:prstGeom>
          <a:noFill/>
          <a:ln>
            <a:noFill/>
          </a:ln>
        </p:spPr>
      </p:pic>
      <p:sp>
        <p:nvSpPr>
          <p:cNvPr id="277" name="Google Shape;277;p11"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2"/>
          <p:cNvSpPr txBox="1"/>
          <p:nvPr/>
        </p:nvSpPr>
        <p:spPr>
          <a:xfrm>
            <a:off x="920075" y="523050"/>
            <a:ext cx="80451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Science helps us understand the natural world.</a:t>
            </a:r>
            <a:endParaRPr/>
          </a:p>
        </p:txBody>
      </p:sp>
      <p:pic>
        <p:nvPicPr>
          <p:cNvPr id="284" name="Google Shape;284;p12" descr="Microscope.jpg"/>
          <p:cNvPicPr preferRelativeResize="0"/>
          <p:nvPr/>
        </p:nvPicPr>
        <p:blipFill rotWithShape="1">
          <a:blip r:embed="rId3">
            <a:alphaModFix/>
          </a:blip>
          <a:srcRect l="-40915" r="-40915"/>
          <a:stretch/>
        </p:blipFill>
        <p:spPr>
          <a:xfrm>
            <a:off x="457200" y="1600200"/>
            <a:ext cx="8229600" cy="4525963"/>
          </a:xfrm>
          <a:prstGeom prst="rect">
            <a:avLst/>
          </a:prstGeom>
          <a:noFill/>
          <a:ln>
            <a:noFill/>
          </a:ln>
        </p:spPr>
      </p:pic>
      <p:sp>
        <p:nvSpPr>
          <p:cNvPr id="285" name="Google Shape;285;p12"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4"/>
          <p:cNvSpPr txBox="1"/>
          <p:nvPr/>
        </p:nvSpPr>
        <p:spPr>
          <a:xfrm>
            <a:off x="1058700" y="307775"/>
            <a:ext cx="7827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definition of cell theory?</a:t>
            </a:r>
            <a:endParaRPr/>
          </a:p>
        </p:txBody>
      </p:sp>
      <p:sp>
        <p:nvSpPr>
          <p:cNvPr id="298" name="Google Shape;298;p14"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9" name="Google Shape;299;p14" descr="The Wacky History of Cell Theory | Let's Talk Science"/>
          <p:cNvPicPr preferRelativeResize="0"/>
          <p:nvPr/>
        </p:nvPicPr>
        <p:blipFill rotWithShape="1">
          <a:blip r:embed="rId4">
            <a:alphaModFix/>
          </a:blip>
          <a:srcRect/>
          <a:stretch/>
        </p:blipFill>
        <p:spPr>
          <a:xfrm>
            <a:off x="2277229" y="2412581"/>
            <a:ext cx="4399363" cy="43993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5"/>
          <p:cNvSpPr txBox="1"/>
          <p:nvPr/>
        </p:nvSpPr>
        <p:spPr>
          <a:xfrm>
            <a:off x="983851" y="443900"/>
            <a:ext cx="7809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is </a:t>
            </a:r>
            <a:r>
              <a:rPr lang="en-US" sz="3600" b="1">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one of the rules of cell theory?</a:t>
            </a:r>
            <a:endParaRPr/>
          </a:p>
        </p:txBody>
      </p:sp>
      <p:sp>
        <p:nvSpPr>
          <p:cNvPr id="306" name="Google Shape;306;p15"/>
          <p:cNvSpPr txBox="1"/>
          <p:nvPr/>
        </p:nvSpPr>
        <p:spPr>
          <a:xfrm>
            <a:off x="292559" y="2050762"/>
            <a:ext cx="4985100" cy="3497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living things are made of one or more cells.</a:t>
            </a:r>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Non-living things have cells too.</a:t>
            </a:r>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The cell is the basic unit of life.</a:t>
            </a:r>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new cells are made from cells that already exist.</a:t>
            </a:r>
            <a:endParaRPr/>
          </a:p>
        </p:txBody>
      </p:sp>
      <p:sp>
        <p:nvSpPr>
          <p:cNvPr id="307" name="Google Shape;307;p15"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p15" descr="stamp.jpg"/>
          <p:cNvPicPr preferRelativeResize="0"/>
          <p:nvPr/>
        </p:nvPicPr>
        <p:blipFill rotWithShape="1">
          <a:blip r:embed="rId4">
            <a:alphaModFix/>
          </a:blip>
          <a:srcRect/>
          <a:stretch/>
        </p:blipFill>
        <p:spPr>
          <a:xfrm>
            <a:off x="5144874" y="2499886"/>
            <a:ext cx="3999126" cy="26594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e10b8e299f_0_0"/>
          <p:cNvSpPr txBox="1"/>
          <p:nvPr/>
        </p:nvSpPr>
        <p:spPr>
          <a:xfrm>
            <a:off x="983851" y="443900"/>
            <a:ext cx="7809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Which is </a:t>
            </a:r>
            <a:r>
              <a:rPr lang="en-US" sz="3600" b="1">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one of the rules of cell theory?</a:t>
            </a:r>
            <a:endParaRPr/>
          </a:p>
        </p:txBody>
      </p:sp>
      <p:sp>
        <p:nvSpPr>
          <p:cNvPr id="315" name="Google Shape;315;ge10b8e299f_0_0"/>
          <p:cNvSpPr txBox="1"/>
          <p:nvPr/>
        </p:nvSpPr>
        <p:spPr>
          <a:xfrm>
            <a:off x="292559" y="2050762"/>
            <a:ext cx="4985100" cy="34971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living things are made of one or more cells.</a:t>
            </a:r>
            <a:endParaRPr/>
          </a:p>
          <a:p>
            <a:pPr marL="285750" marR="0" lvl="0" indent="-285750" algn="l" rtl="0">
              <a:lnSpc>
                <a:spcPct val="115000"/>
              </a:lnSpc>
              <a:spcBef>
                <a:spcPts val="0"/>
              </a:spcBef>
              <a:spcAft>
                <a:spcPts val="0"/>
              </a:spcAft>
              <a:buClr>
                <a:srgbClr val="FF0000"/>
              </a:buClr>
              <a:buSzPts val="2800"/>
              <a:buFont typeface="Arial"/>
              <a:buAutoNum type="alphaUcPeriod"/>
            </a:pPr>
            <a:r>
              <a:rPr lang="en-US" sz="2800">
                <a:solidFill>
                  <a:srgbClr val="FF0000"/>
                </a:solidFill>
                <a:latin typeface="Calibri"/>
                <a:ea typeface="Calibri"/>
                <a:cs typeface="Calibri"/>
                <a:sym typeface="Calibri"/>
              </a:rPr>
              <a:t>Non-living things have cells too.</a:t>
            </a:r>
            <a:endParaRPr>
              <a:solidFill>
                <a:srgbClr val="FF0000"/>
              </a:solidFill>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The cell is the basic unit of life.</a:t>
            </a:r>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new cells are made from cells that already exist.</a:t>
            </a:r>
            <a:endParaRPr/>
          </a:p>
        </p:txBody>
      </p:sp>
      <p:sp>
        <p:nvSpPr>
          <p:cNvPr id="316" name="Google Shape;316;ge10b8e299f_0_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7" name="Google Shape;317;ge10b8e299f_0_0" descr="stamp.jpg"/>
          <p:cNvPicPr preferRelativeResize="0"/>
          <p:nvPr/>
        </p:nvPicPr>
        <p:blipFill rotWithShape="1">
          <a:blip r:embed="rId4">
            <a:alphaModFix/>
          </a:blip>
          <a:srcRect/>
          <a:stretch/>
        </p:blipFill>
        <p:spPr>
          <a:xfrm>
            <a:off x="5144874" y="2499886"/>
            <a:ext cx="3999126" cy="265941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7"/>
          <p:cNvSpPr txBox="1"/>
          <p:nvPr/>
        </p:nvSpPr>
        <p:spPr>
          <a:xfrm>
            <a:off x="983850" y="390375"/>
            <a:ext cx="78678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does the nature of science have to do with the development of cell theory?</a:t>
            </a:r>
            <a:endParaRPr sz="3500"/>
          </a:p>
        </p:txBody>
      </p:sp>
      <p:sp>
        <p:nvSpPr>
          <p:cNvPr id="324" name="Google Shape;324;p17"/>
          <p:cNvSpPr txBox="1"/>
          <p:nvPr/>
        </p:nvSpPr>
        <p:spPr>
          <a:xfrm>
            <a:off x="460354" y="1889505"/>
            <a:ext cx="4970400" cy="4365300"/>
          </a:xfrm>
          <a:prstGeom prst="rect">
            <a:avLst/>
          </a:prstGeom>
          <a:noFill/>
          <a:ln>
            <a:noFill/>
          </a:ln>
        </p:spPr>
        <p:txBody>
          <a:bodyPr spcFirstLastPara="1" wrap="square" lIns="91425" tIns="45700" rIns="91425" bIns="45700" anchor="t" anchorCtr="0">
            <a:spAutoFit/>
          </a:bodyPr>
          <a:lstStyle/>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Cell theory is an example of how the nature of science concepts help guide scientists’ thinking.</a:t>
            </a:r>
            <a:endParaRPr sz="2800">
              <a:solidFill>
                <a:schemeClr val="dk1"/>
              </a:solidFill>
              <a:latin typeface="Calibri"/>
              <a:ea typeface="Calibri"/>
              <a:cs typeface="Calibri"/>
              <a:sym typeface="Calibri"/>
            </a:endParaRPr>
          </a:p>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Absolutely nothing.</a:t>
            </a:r>
            <a:endParaRPr sz="2800">
              <a:solidFill>
                <a:schemeClr val="dk1"/>
              </a:solidFill>
              <a:latin typeface="Calibri"/>
              <a:ea typeface="Calibri"/>
              <a:cs typeface="Calibri"/>
              <a:sym typeface="Calibri"/>
            </a:endParaRPr>
          </a:p>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The same scientists who came up with the nature of science also created cell theory.</a:t>
            </a:r>
            <a:endParaRPr sz="2800"/>
          </a:p>
          <a:p>
            <a:pPr marL="285750" marR="0" lvl="0" indent="-158750" algn="l"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p:txBody>
      </p:sp>
      <p:sp>
        <p:nvSpPr>
          <p:cNvPr id="325" name="Google Shape;325;p17"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6" name="Google Shape;326;p17" descr="Cell Theory 101"/>
          <p:cNvPicPr preferRelativeResize="0"/>
          <p:nvPr/>
        </p:nvPicPr>
        <p:blipFill rotWithShape="1">
          <a:blip r:embed="rId4">
            <a:alphaModFix/>
          </a:blip>
          <a:srcRect l="11556" r="13332"/>
          <a:stretch/>
        </p:blipFill>
        <p:spPr>
          <a:xfrm>
            <a:off x="5775299" y="2672080"/>
            <a:ext cx="3076237" cy="23051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e10b8e299f_0_8"/>
          <p:cNvSpPr txBox="1"/>
          <p:nvPr/>
        </p:nvSpPr>
        <p:spPr>
          <a:xfrm>
            <a:off x="983850" y="390375"/>
            <a:ext cx="78678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does the nature of science have to do with the development of cell theory?</a:t>
            </a:r>
            <a:endParaRPr sz="3500"/>
          </a:p>
        </p:txBody>
      </p:sp>
      <p:sp>
        <p:nvSpPr>
          <p:cNvPr id="333" name="Google Shape;333;ge10b8e299f_0_8"/>
          <p:cNvSpPr txBox="1"/>
          <p:nvPr/>
        </p:nvSpPr>
        <p:spPr>
          <a:xfrm>
            <a:off x="460354" y="1889505"/>
            <a:ext cx="4970400" cy="4365300"/>
          </a:xfrm>
          <a:prstGeom prst="rect">
            <a:avLst/>
          </a:prstGeom>
          <a:noFill/>
          <a:ln>
            <a:noFill/>
          </a:ln>
        </p:spPr>
        <p:txBody>
          <a:bodyPr spcFirstLastPara="1" wrap="square" lIns="91425" tIns="45700" rIns="91425" bIns="45700" anchor="t" anchorCtr="0">
            <a:spAutoFit/>
          </a:bodyPr>
          <a:lstStyle/>
          <a:p>
            <a:pPr marL="285750" marR="0" lvl="0" indent="-336550" algn="l" rtl="0">
              <a:lnSpc>
                <a:spcPct val="115000"/>
              </a:lnSpc>
              <a:spcBef>
                <a:spcPts val="0"/>
              </a:spcBef>
              <a:spcAft>
                <a:spcPts val="0"/>
              </a:spcAft>
              <a:buClr>
                <a:srgbClr val="FF0000"/>
              </a:buClr>
              <a:buSzPts val="2800"/>
              <a:buFont typeface="Arial"/>
              <a:buAutoNum type="alphaUcPeriod"/>
            </a:pPr>
            <a:r>
              <a:rPr lang="en-US" sz="2800">
                <a:solidFill>
                  <a:srgbClr val="FF0000"/>
                </a:solidFill>
                <a:latin typeface="Calibri"/>
                <a:ea typeface="Calibri"/>
                <a:cs typeface="Calibri"/>
                <a:sym typeface="Calibri"/>
              </a:rPr>
              <a:t>Cell theory is an example of how the nature of science concepts help guide scientists’ thinking.</a:t>
            </a:r>
            <a:endParaRPr sz="2800">
              <a:solidFill>
                <a:srgbClr val="FF0000"/>
              </a:solidFill>
              <a:latin typeface="Calibri"/>
              <a:ea typeface="Calibri"/>
              <a:cs typeface="Calibri"/>
              <a:sym typeface="Calibri"/>
            </a:endParaRPr>
          </a:p>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Absolutely nothing.</a:t>
            </a:r>
            <a:endParaRPr sz="2800">
              <a:solidFill>
                <a:schemeClr val="dk1"/>
              </a:solidFill>
              <a:latin typeface="Calibri"/>
              <a:ea typeface="Calibri"/>
              <a:cs typeface="Calibri"/>
              <a:sym typeface="Calibri"/>
            </a:endParaRPr>
          </a:p>
          <a:p>
            <a:pPr marL="285750" marR="0" lvl="0" indent="-3365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The same scientists who came up with the nature of science also created cell theory.</a:t>
            </a:r>
            <a:endParaRPr sz="2800"/>
          </a:p>
          <a:p>
            <a:pPr marL="285750" marR="0" lvl="0" indent="-158750" algn="l"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p:txBody>
      </p:sp>
      <p:sp>
        <p:nvSpPr>
          <p:cNvPr id="334" name="Google Shape;334;ge10b8e299f_0_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ge10b8e299f_0_8" descr="Cell Theory 101"/>
          <p:cNvPicPr preferRelativeResize="0"/>
          <p:nvPr/>
        </p:nvPicPr>
        <p:blipFill rotWithShape="1">
          <a:blip r:embed="rId4">
            <a:alphaModFix/>
          </a:blip>
          <a:srcRect l="11559" r="13331"/>
          <a:stretch/>
        </p:blipFill>
        <p:spPr>
          <a:xfrm>
            <a:off x="5775299" y="2672080"/>
            <a:ext cx="3076239" cy="23051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9"/>
          <p:cNvSpPr txBox="1"/>
          <p:nvPr/>
        </p:nvSpPr>
        <p:spPr>
          <a:xfrm>
            <a:off x="983850" y="305250"/>
            <a:ext cx="77394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How does the invention of the microscope connect with the nature of science and what we know about cells?</a:t>
            </a:r>
            <a:endParaRPr sz="1600"/>
          </a:p>
        </p:txBody>
      </p:sp>
      <p:sp>
        <p:nvSpPr>
          <p:cNvPr id="342" name="Google Shape;342;p19"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 name="Google Shape;343;p19" descr="Microscope.jpg"/>
          <p:cNvPicPr preferRelativeResize="0"/>
          <p:nvPr/>
        </p:nvPicPr>
        <p:blipFill rotWithShape="1">
          <a:blip r:embed="rId4">
            <a:alphaModFix/>
          </a:blip>
          <a:srcRect l="-40911" t="3649" r="-40918" b="-3649"/>
          <a:stretch/>
        </p:blipFill>
        <p:spPr>
          <a:xfrm>
            <a:off x="493568" y="2332037"/>
            <a:ext cx="8229600" cy="45259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2" descr="What's the Difference between Magnification and Resolution? Dog of ..."/>
          <p:cNvPicPr preferRelativeResize="0"/>
          <p:nvPr/>
        </p:nvPicPr>
        <p:blipFill rotWithShape="1">
          <a:blip r:embed="rId3">
            <a:alphaModFix/>
          </a:blip>
          <a:srcRect/>
          <a:stretch/>
        </p:blipFill>
        <p:spPr>
          <a:xfrm>
            <a:off x="2362777" y="1636016"/>
            <a:ext cx="4418445" cy="5076511"/>
          </a:xfrm>
          <a:prstGeom prst="rect">
            <a:avLst/>
          </a:prstGeom>
          <a:noFill/>
          <a:ln>
            <a:noFill/>
          </a:ln>
        </p:spPr>
      </p:pic>
      <p:sp>
        <p:nvSpPr>
          <p:cNvPr id="195" name="Google Shape;195;p2"/>
          <p:cNvSpPr txBox="1"/>
          <p:nvPr/>
        </p:nvSpPr>
        <p:spPr>
          <a:xfrm>
            <a:off x="1266092" y="552659"/>
            <a:ext cx="7762009"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chemeClr val="dk1"/>
                </a:solidFill>
                <a:latin typeface="Calibri"/>
                <a:ea typeface="Calibri"/>
                <a:cs typeface="Calibri"/>
                <a:sym typeface="Calibri"/>
              </a:rPr>
              <a:t>Magnification &amp; Resolution</a:t>
            </a:r>
            <a:endParaRPr sz="4400" dirty="0"/>
          </a:p>
        </p:txBody>
      </p:sp>
      <p:sp>
        <p:nvSpPr>
          <p:cNvPr id="196" name="Google Shape;196;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0"/>
          <p:cNvSpPr txBox="1"/>
          <p:nvPr/>
        </p:nvSpPr>
        <p:spPr>
          <a:xfrm>
            <a:off x="2233846" y="884867"/>
            <a:ext cx="505144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Magnification</a:t>
            </a:r>
            <a:endParaRPr/>
          </a:p>
        </p:txBody>
      </p:sp>
      <p:sp>
        <p:nvSpPr>
          <p:cNvPr id="350" name="Google Shape;350;p2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1" name="Google Shape;351;p2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1"/>
          <p:cNvSpPr txBox="1">
            <a:spLocks noGrp="1"/>
          </p:cNvSpPr>
          <p:nvPr>
            <p:ph type="title"/>
          </p:nvPr>
        </p:nvSpPr>
        <p:spPr>
          <a:xfrm>
            <a:off x="1346816" y="245960"/>
            <a:ext cx="72945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00"/>
              <a:buFont typeface="Calibri"/>
              <a:buNone/>
            </a:pPr>
            <a:r>
              <a:rPr lang="en-US" sz="3200" b="1" u="sng"/>
              <a:t>Magnification:</a:t>
            </a:r>
            <a:r>
              <a:rPr lang="en-US" sz="3200"/>
              <a:t>  how many times larger an image is than the actual object itself</a:t>
            </a:r>
            <a:endParaRPr/>
          </a:p>
        </p:txBody>
      </p:sp>
      <p:pic>
        <p:nvPicPr>
          <p:cNvPr id="358" name="Google Shape;358;p21" descr="AIM: how do the parts of the compound light microscope work? - ppt ..."/>
          <p:cNvPicPr preferRelativeResize="0"/>
          <p:nvPr/>
        </p:nvPicPr>
        <p:blipFill rotWithShape="1">
          <a:blip r:embed="rId3">
            <a:alphaModFix/>
          </a:blip>
          <a:srcRect t="8333" b="18183"/>
          <a:stretch/>
        </p:blipFill>
        <p:spPr>
          <a:xfrm>
            <a:off x="0" y="1686859"/>
            <a:ext cx="9144000" cy="5039591"/>
          </a:xfrm>
          <a:prstGeom prst="rect">
            <a:avLst/>
          </a:prstGeom>
          <a:noFill/>
          <a:ln>
            <a:noFill/>
          </a:ln>
        </p:spPr>
      </p:pic>
      <p:sp>
        <p:nvSpPr>
          <p:cNvPr id="359" name="Google Shape;359;p2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21"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e10b8e299f_0_1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e10b8e299f_0_21"/>
          <p:cNvSpPr txBox="1"/>
          <p:nvPr/>
        </p:nvSpPr>
        <p:spPr>
          <a:xfrm>
            <a:off x="1058700" y="307775"/>
            <a:ext cx="7827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magnification?</a:t>
            </a:r>
            <a:endParaRPr/>
          </a:p>
        </p:txBody>
      </p:sp>
      <p:sp>
        <p:nvSpPr>
          <p:cNvPr id="373" name="Google Shape;373;ge10b8e299f_0_2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4" name="Google Shape;374;ge10b8e299f_0_21" descr="AIM: how do the parts of the compound light microscope work? - ppt ..."/>
          <p:cNvPicPr preferRelativeResize="0"/>
          <p:nvPr/>
        </p:nvPicPr>
        <p:blipFill rotWithShape="1">
          <a:blip r:embed="rId4">
            <a:alphaModFix/>
          </a:blip>
          <a:srcRect t="8333" b="18180"/>
          <a:stretch/>
        </p:blipFill>
        <p:spPr>
          <a:xfrm>
            <a:off x="0" y="1686859"/>
            <a:ext cx="9144000" cy="50395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22"/>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81" name="Google Shape;381;p2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3"/>
          <p:cNvPicPr preferRelativeResize="0"/>
          <p:nvPr/>
        </p:nvPicPr>
        <p:blipFill rotWithShape="1">
          <a:blip r:embed="rId3">
            <a:alphaModFix/>
          </a:blip>
          <a:srcRect l="6703" t="20505"/>
          <a:stretch/>
        </p:blipFill>
        <p:spPr>
          <a:xfrm>
            <a:off x="54507" y="1263794"/>
            <a:ext cx="9034986" cy="4330411"/>
          </a:xfrm>
          <a:prstGeom prst="rect">
            <a:avLst/>
          </a:prstGeom>
          <a:noFill/>
          <a:ln>
            <a:noFill/>
          </a:ln>
        </p:spPr>
      </p:pic>
      <p:sp>
        <p:nvSpPr>
          <p:cNvPr id="388" name="Google Shape;388;p2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24" descr="AIM: how do the parts of the compound light microscope work? - ppt ..."/>
          <p:cNvPicPr preferRelativeResize="0"/>
          <p:nvPr/>
        </p:nvPicPr>
        <p:blipFill rotWithShape="1">
          <a:blip r:embed="rId3">
            <a:alphaModFix/>
          </a:blip>
          <a:srcRect t="8333" b="18183"/>
          <a:stretch/>
        </p:blipFill>
        <p:spPr>
          <a:xfrm>
            <a:off x="0" y="909204"/>
            <a:ext cx="9144000" cy="5039591"/>
          </a:xfrm>
          <a:prstGeom prst="rect">
            <a:avLst/>
          </a:prstGeom>
          <a:noFill/>
          <a:ln>
            <a:noFill/>
          </a:ln>
        </p:spPr>
      </p:pic>
      <p:sp>
        <p:nvSpPr>
          <p:cNvPr id="395" name="Google Shape;395;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25" descr="What's the Difference between Magnification and Resolution? Dog of ..."/>
          <p:cNvPicPr preferRelativeResize="0"/>
          <p:nvPr/>
        </p:nvPicPr>
        <p:blipFill rotWithShape="1">
          <a:blip r:embed="rId3">
            <a:alphaModFix/>
          </a:blip>
          <a:srcRect/>
          <a:stretch/>
        </p:blipFill>
        <p:spPr>
          <a:xfrm>
            <a:off x="2362777" y="1636016"/>
            <a:ext cx="4418445" cy="5076511"/>
          </a:xfrm>
          <a:prstGeom prst="rect">
            <a:avLst/>
          </a:prstGeom>
          <a:noFill/>
          <a:ln>
            <a:noFill/>
          </a:ln>
        </p:spPr>
      </p:pic>
      <p:sp>
        <p:nvSpPr>
          <p:cNvPr id="402" name="Google Shape;402;p25"/>
          <p:cNvSpPr txBox="1"/>
          <p:nvPr/>
        </p:nvSpPr>
        <p:spPr>
          <a:xfrm>
            <a:off x="927388" y="326762"/>
            <a:ext cx="728922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u="sng">
                <a:solidFill>
                  <a:schemeClr val="dk1"/>
                </a:solidFill>
                <a:latin typeface="Calibri"/>
                <a:ea typeface="Calibri"/>
                <a:cs typeface="Calibri"/>
                <a:sym typeface="Calibri"/>
              </a:rPr>
              <a:t>What do you notice</a:t>
            </a:r>
            <a:r>
              <a:rPr lang="en-US" sz="2800">
                <a:solidFill>
                  <a:schemeClr val="dk1"/>
                </a:solidFill>
                <a:latin typeface="Calibri"/>
                <a:ea typeface="Calibri"/>
                <a:cs typeface="Calibri"/>
                <a:sym typeface="Calibri"/>
              </a:rPr>
              <a:t> about the magnified images in the first column versus the second column?</a:t>
            </a:r>
            <a:endParaRPr/>
          </a:p>
        </p:txBody>
      </p:sp>
      <p:cxnSp>
        <p:nvCxnSpPr>
          <p:cNvPr id="403" name="Google Shape;403;p25"/>
          <p:cNvCxnSpPr/>
          <p:nvPr/>
        </p:nvCxnSpPr>
        <p:spPr>
          <a:xfrm>
            <a:off x="2712027" y="1225449"/>
            <a:ext cx="207818" cy="353291"/>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04" name="Google Shape;404;p25"/>
          <p:cNvCxnSpPr/>
          <p:nvPr/>
        </p:nvCxnSpPr>
        <p:spPr>
          <a:xfrm flipH="1">
            <a:off x="6154881" y="1225448"/>
            <a:ext cx="249382" cy="353291"/>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405" name="Google Shape;405;p2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26" descr="What's the Difference between Magnification and Resolution? Dog of ..."/>
          <p:cNvPicPr preferRelativeResize="0"/>
          <p:nvPr/>
        </p:nvPicPr>
        <p:blipFill rotWithShape="1">
          <a:blip r:embed="rId3">
            <a:alphaModFix/>
          </a:blip>
          <a:srcRect/>
          <a:stretch/>
        </p:blipFill>
        <p:spPr>
          <a:xfrm>
            <a:off x="2362777" y="1636016"/>
            <a:ext cx="4418445" cy="5076511"/>
          </a:xfrm>
          <a:prstGeom prst="rect">
            <a:avLst/>
          </a:prstGeom>
          <a:noFill/>
          <a:ln>
            <a:noFill/>
          </a:ln>
        </p:spPr>
      </p:pic>
      <p:sp>
        <p:nvSpPr>
          <p:cNvPr id="412" name="Google Shape;412;p26"/>
          <p:cNvSpPr txBox="1"/>
          <p:nvPr/>
        </p:nvSpPr>
        <p:spPr>
          <a:xfrm>
            <a:off x="1974273" y="665018"/>
            <a:ext cx="539288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Magnification &amp; </a:t>
            </a:r>
            <a:r>
              <a:rPr lang="en-US" sz="3600">
                <a:solidFill>
                  <a:srgbClr val="FF0000"/>
                </a:solidFill>
                <a:latin typeface="Calibri"/>
                <a:ea typeface="Calibri"/>
                <a:cs typeface="Calibri"/>
                <a:sym typeface="Calibri"/>
              </a:rPr>
              <a:t>Resolution</a:t>
            </a:r>
            <a:endParaRPr/>
          </a:p>
        </p:txBody>
      </p:sp>
      <p:sp>
        <p:nvSpPr>
          <p:cNvPr id="413" name="Google Shape;413;p2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e10b8e299f_0_2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txBox="1"/>
          <p:nvPr/>
        </p:nvSpPr>
        <p:spPr>
          <a:xfrm>
            <a:off x="0" y="846156"/>
            <a:ext cx="91440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can advances in microscope technology improve your understanding of cells and their parts?</a:t>
            </a:r>
            <a:endParaRPr/>
          </a:p>
        </p:txBody>
      </p:sp>
      <p:pic>
        <p:nvPicPr>
          <p:cNvPr id="205" name="Google Shape;205;p3" descr="electron_microscope.jpg"/>
          <p:cNvPicPr preferRelativeResize="0"/>
          <p:nvPr/>
        </p:nvPicPr>
        <p:blipFill rotWithShape="1">
          <a:blip r:embed="rId4">
            <a:alphaModFix/>
          </a:blip>
          <a:srcRect l="-156" r="63"/>
          <a:stretch/>
        </p:blipFill>
        <p:spPr>
          <a:xfrm>
            <a:off x="498765" y="2639525"/>
            <a:ext cx="4457700" cy="2967149"/>
          </a:xfrm>
          <a:prstGeom prst="rect">
            <a:avLst/>
          </a:prstGeom>
          <a:noFill/>
          <a:ln>
            <a:noFill/>
          </a:ln>
        </p:spPr>
      </p:pic>
      <p:pic>
        <p:nvPicPr>
          <p:cNvPr id="206" name="Google Shape;206;p3" descr="light_microscope.jpg"/>
          <p:cNvPicPr preferRelativeResize="0"/>
          <p:nvPr/>
        </p:nvPicPr>
        <p:blipFill rotWithShape="1">
          <a:blip r:embed="rId5">
            <a:alphaModFix/>
          </a:blip>
          <a:srcRect l="19904" t="14218" r="6025" b="6212"/>
          <a:stretch/>
        </p:blipFill>
        <p:spPr>
          <a:xfrm>
            <a:off x="5578565" y="1935812"/>
            <a:ext cx="2702989" cy="43745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e10b8e299f_0_34"/>
          <p:cNvSpPr txBox="1"/>
          <p:nvPr/>
        </p:nvSpPr>
        <p:spPr>
          <a:xfrm>
            <a:off x="1058700" y="307775"/>
            <a:ext cx="78273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 Magnification can be adjusted in electron and light microscopes.</a:t>
            </a:r>
            <a:endParaRPr/>
          </a:p>
        </p:txBody>
      </p:sp>
      <p:sp>
        <p:nvSpPr>
          <p:cNvPr id="426" name="Google Shape;426;ge10b8e299f_0_3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7" name="Google Shape;427;ge10b8e299f_0_34"/>
          <p:cNvPicPr preferRelativeResize="0"/>
          <p:nvPr/>
        </p:nvPicPr>
        <p:blipFill rotWithShape="1">
          <a:blip r:embed="rId4">
            <a:alphaModFix/>
          </a:blip>
          <a:srcRect l="6707" t="20502"/>
          <a:stretch/>
        </p:blipFill>
        <p:spPr>
          <a:xfrm>
            <a:off x="309312" y="2272975"/>
            <a:ext cx="8525376" cy="4086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e10b8e299f_0_42"/>
          <p:cNvSpPr txBox="1"/>
          <p:nvPr/>
        </p:nvSpPr>
        <p:spPr>
          <a:xfrm>
            <a:off x="1058700" y="307775"/>
            <a:ext cx="78273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rgbClr val="FF0000"/>
                </a:solidFill>
                <a:latin typeface="Calibri"/>
                <a:ea typeface="Calibri"/>
                <a:cs typeface="Calibri"/>
                <a:sym typeface="Calibri"/>
              </a:rPr>
              <a:t>True</a:t>
            </a:r>
            <a:r>
              <a:rPr lang="en-US" sz="3600">
                <a:solidFill>
                  <a:schemeClr val="dk1"/>
                </a:solidFill>
                <a:latin typeface="Calibri"/>
                <a:ea typeface="Calibri"/>
                <a:cs typeface="Calibri"/>
                <a:sym typeface="Calibri"/>
              </a:rPr>
              <a:t>/False: Magnification can be adjusted in electron and light microscopes.</a:t>
            </a:r>
            <a:endParaRPr/>
          </a:p>
        </p:txBody>
      </p:sp>
      <p:sp>
        <p:nvSpPr>
          <p:cNvPr id="434" name="Google Shape;434;ge10b8e299f_0_4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ge10b8e299f_0_42"/>
          <p:cNvPicPr preferRelativeResize="0"/>
          <p:nvPr/>
        </p:nvPicPr>
        <p:blipFill rotWithShape="1">
          <a:blip r:embed="rId4">
            <a:alphaModFix/>
          </a:blip>
          <a:srcRect l="6707" t="20502"/>
          <a:stretch/>
        </p:blipFill>
        <p:spPr>
          <a:xfrm>
            <a:off x="309312" y="2272975"/>
            <a:ext cx="8525376" cy="40861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7"/>
          <p:cNvSpPr txBox="1"/>
          <p:nvPr/>
        </p:nvSpPr>
        <p:spPr>
          <a:xfrm>
            <a:off x="2601524" y="804001"/>
            <a:ext cx="394095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Resolution</a:t>
            </a:r>
            <a:endParaRPr/>
          </a:p>
        </p:txBody>
      </p:sp>
      <p:sp>
        <p:nvSpPr>
          <p:cNvPr id="442" name="Google Shape;442;p2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3" name="Google Shape;443;p2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8"/>
          <p:cNvSpPr txBox="1"/>
          <p:nvPr/>
        </p:nvSpPr>
        <p:spPr>
          <a:xfrm>
            <a:off x="1473927" y="334100"/>
            <a:ext cx="72801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Resolution:</a:t>
            </a:r>
            <a:r>
              <a:rPr lang="en-US" sz="3200">
                <a:solidFill>
                  <a:schemeClr val="dk1"/>
                </a:solidFill>
                <a:latin typeface="Calibri"/>
                <a:ea typeface="Calibri"/>
                <a:cs typeface="Calibri"/>
                <a:sym typeface="Calibri"/>
              </a:rPr>
              <a:t>  how clear, or detailed, an image is</a:t>
            </a:r>
            <a:endParaRPr sz="3200" b="1" u="sng">
              <a:solidFill>
                <a:schemeClr val="dk1"/>
              </a:solidFill>
              <a:latin typeface="Calibri"/>
              <a:ea typeface="Calibri"/>
              <a:cs typeface="Calibri"/>
              <a:sym typeface="Calibri"/>
            </a:endParaRPr>
          </a:p>
        </p:txBody>
      </p:sp>
      <p:pic>
        <p:nvPicPr>
          <p:cNvPr id="450" name="Google Shape;450;p28" descr="What's the Difference between Magnification and Resolution? Dog of ..."/>
          <p:cNvPicPr preferRelativeResize="0"/>
          <p:nvPr/>
        </p:nvPicPr>
        <p:blipFill rotWithShape="1">
          <a:blip r:embed="rId3">
            <a:alphaModFix/>
          </a:blip>
          <a:srcRect/>
          <a:stretch/>
        </p:blipFill>
        <p:spPr>
          <a:xfrm>
            <a:off x="0" y="2530331"/>
            <a:ext cx="9144000" cy="3127375"/>
          </a:xfrm>
          <a:prstGeom prst="rect">
            <a:avLst/>
          </a:prstGeom>
          <a:noFill/>
          <a:ln>
            <a:noFill/>
          </a:ln>
        </p:spPr>
      </p:pic>
      <p:sp>
        <p:nvSpPr>
          <p:cNvPr id="451" name="Google Shape;451;p2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2" name="Google Shape;452;p28"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e10b8e299f_0_4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e10b8e299f_0_54"/>
          <p:cNvSpPr txBox="1"/>
          <p:nvPr/>
        </p:nvSpPr>
        <p:spPr>
          <a:xfrm>
            <a:off x="1058700" y="307775"/>
            <a:ext cx="7827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resolution?</a:t>
            </a:r>
            <a:endParaRPr/>
          </a:p>
        </p:txBody>
      </p:sp>
      <p:sp>
        <p:nvSpPr>
          <p:cNvPr id="465" name="Google Shape;465;ge10b8e299f_0_5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6" name="Google Shape;466;ge10b8e299f_0_54" descr="What's the Difference between Magnification and Resolution? Dog of ..."/>
          <p:cNvPicPr preferRelativeResize="0"/>
          <p:nvPr/>
        </p:nvPicPr>
        <p:blipFill rotWithShape="1">
          <a:blip r:embed="rId4">
            <a:alphaModFix/>
          </a:blip>
          <a:srcRect/>
          <a:stretch/>
        </p:blipFill>
        <p:spPr>
          <a:xfrm>
            <a:off x="0" y="2530331"/>
            <a:ext cx="9144001" cy="3127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2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473" name="Google Shape;473;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30" descr="What's the Difference between Magnification and Resolution? Dog of ..."/>
          <p:cNvPicPr preferRelativeResize="0"/>
          <p:nvPr/>
        </p:nvPicPr>
        <p:blipFill rotWithShape="1">
          <a:blip r:embed="rId3">
            <a:alphaModFix/>
          </a:blip>
          <a:srcRect/>
          <a:stretch/>
        </p:blipFill>
        <p:spPr>
          <a:xfrm>
            <a:off x="2362777" y="1521716"/>
            <a:ext cx="4418445" cy="5076511"/>
          </a:xfrm>
          <a:prstGeom prst="rect">
            <a:avLst/>
          </a:prstGeom>
          <a:noFill/>
          <a:ln>
            <a:noFill/>
          </a:ln>
        </p:spPr>
      </p:pic>
      <p:sp>
        <p:nvSpPr>
          <p:cNvPr id="480" name="Google Shape;480;p30"/>
          <p:cNvSpPr txBox="1"/>
          <p:nvPr/>
        </p:nvSpPr>
        <p:spPr>
          <a:xfrm>
            <a:off x="753351" y="415350"/>
            <a:ext cx="8132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As you increase the magnification of a microscope, </a:t>
            </a:r>
            <a:r>
              <a:rPr lang="en-US" sz="2400" i="1">
                <a:solidFill>
                  <a:schemeClr val="dk1"/>
                </a:solidFill>
                <a:latin typeface="Calibri"/>
                <a:ea typeface="Calibri"/>
                <a:cs typeface="Calibri"/>
                <a:sym typeface="Calibri"/>
              </a:rPr>
              <a:t>you also need to increase the resolution</a:t>
            </a:r>
            <a:r>
              <a:rPr lang="en-US" sz="2400">
                <a:solidFill>
                  <a:schemeClr val="dk1"/>
                </a:solidFill>
                <a:latin typeface="Calibri"/>
                <a:ea typeface="Calibri"/>
                <a:cs typeface="Calibri"/>
                <a:sym typeface="Calibri"/>
              </a:rPr>
              <a:t>, so the image remains clear.</a:t>
            </a:r>
            <a:endParaRPr/>
          </a:p>
        </p:txBody>
      </p:sp>
      <p:sp>
        <p:nvSpPr>
          <p:cNvPr id="481" name="Google Shape;481;p30"/>
          <p:cNvSpPr/>
          <p:nvPr/>
        </p:nvSpPr>
        <p:spPr>
          <a:xfrm>
            <a:off x="1818409" y="2358736"/>
            <a:ext cx="405246" cy="1475509"/>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30"/>
          <p:cNvSpPr/>
          <p:nvPr/>
        </p:nvSpPr>
        <p:spPr>
          <a:xfrm>
            <a:off x="1818409" y="4402281"/>
            <a:ext cx="405246" cy="1475509"/>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30"/>
          <p:cNvSpPr txBox="1"/>
          <p:nvPr/>
        </p:nvSpPr>
        <p:spPr>
          <a:xfrm>
            <a:off x="77930" y="4770110"/>
            <a:ext cx="167928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Increased both, detail is clear</a:t>
            </a:r>
            <a:endParaRPr/>
          </a:p>
        </p:txBody>
      </p:sp>
      <p:sp>
        <p:nvSpPr>
          <p:cNvPr id="484" name="Google Shape;484;p30"/>
          <p:cNvSpPr txBox="1"/>
          <p:nvPr/>
        </p:nvSpPr>
        <p:spPr>
          <a:xfrm>
            <a:off x="7464713" y="4708725"/>
            <a:ext cx="160655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Only increased magnification, detail is lost</a:t>
            </a:r>
            <a:endParaRPr/>
          </a:p>
        </p:txBody>
      </p:sp>
      <p:sp>
        <p:nvSpPr>
          <p:cNvPr id="485" name="Google Shape;485;p30"/>
          <p:cNvSpPr/>
          <p:nvPr/>
        </p:nvSpPr>
        <p:spPr>
          <a:xfrm>
            <a:off x="6903606" y="2405494"/>
            <a:ext cx="353291" cy="1381991"/>
          </a:xfrm>
          <a:prstGeom prst="curvedLef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30"/>
          <p:cNvSpPr/>
          <p:nvPr/>
        </p:nvSpPr>
        <p:spPr>
          <a:xfrm>
            <a:off x="6920344" y="4449039"/>
            <a:ext cx="353291" cy="1381991"/>
          </a:xfrm>
          <a:prstGeom prst="curvedLef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31" descr="3 Microscope (Lab Thursday 9/12/13)"/>
          <p:cNvPicPr preferRelativeResize="0"/>
          <p:nvPr/>
        </p:nvPicPr>
        <p:blipFill rotWithShape="1">
          <a:blip r:embed="rId3">
            <a:alphaModFix/>
          </a:blip>
          <a:srcRect t="24266" b="33374"/>
          <a:stretch/>
        </p:blipFill>
        <p:spPr>
          <a:xfrm>
            <a:off x="953799" y="2278269"/>
            <a:ext cx="7236402" cy="2301462"/>
          </a:xfrm>
          <a:prstGeom prst="rect">
            <a:avLst/>
          </a:prstGeom>
          <a:noFill/>
          <a:ln>
            <a:noFill/>
          </a:ln>
        </p:spPr>
      </p:pic>
      <p:sp>
        <p:nvSpPr>
          <p:cNvPr id="494" name="Google Shape;494;p31"/>
          <p:cNvSpPr txBox="1"/>
          <p:nvPr/>
        </p:nvSpPr>
        <p:spPr>
          <a:xfrm>
            <a:off x="727363" y="1077099"/>
            <a:ext cx="768927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The higher the resolution, the greater the detail!</a:t>
            </a:r>
            <a:endParaRPr/>
          </a:p>
        </p:txBody>
      </p:sp>
      <p:cxnSp>
        <p:nvCxnSpPr>
          <p:cNvPr id="495" name="Google Shape;495;p31"/>
          <p:cNvCxnSpPr/>
          <p:nvPr/>
        </p:nvCxnSpPr>
        <p:spPr>
          <a:xfrm rot="10800000" flipH="1">
            <a:off x="2223655" y="4674578"/>
            <a:ext cx="550719" cy="779319"/>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496" name="Google Shape;496;p31"/>
          <p:cNvCxnSpPr/>
          <p:nvPr/>
        </p:nvCxnSpPr>
        <p:spPr>
          <a:xfrm rot="10800000">
            <a:off x="6369628" y="4674577"/>
            <a:ext cx="415636" cy="77932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497" name="Google Shape;497;p31"/>
          <p:cNvSpPr txBox="1"/>
          <p:nvPr/>
        </p:nvSpPr>
        <p:spPr>
          <a:xfrm>
            <a:off x="1558637" y="5495461"/>
            <a:ext cx="1215737" cy="64633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Low Resolution</a:t>
            </a:r>
            <a:endParaRPr/>
          </a:p>
        </p:txBody>
      </p:sp>
      <p:sp>
        <p:nvSpPr>
          <p:cNvPr id="498" name="Google Shape;498;p31"/>
          <p:cNvSpPr txBox="1"/>
          <p:nvPr/>
        </p:nvSpPr>
        <p:spPr>
          <a:xfrm>
            <a:off x="6369628" y="5495461"/>
            <a:ext cx="1215737" cy="64633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High Resolution</a:t>
            </a:r>
            <a:endParaRPr/>
          </a:p>
        </p:txBody>
      </p:sp>
      <p:sp>
        <p:nvSpPr>
          <p:cNvPr id="499" name="Google Shape;499;p3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3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
          <p:cNvSpPr txBox="1"/>
          <p:nvPr/>
        </p:nvSpPr>
        <p:spPr>
          <a:xfrm>
            <a:off x="2379517" y="576873"/>
            <a:ext cx="4452797"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dirty="0">
                <a:solidFill>
                  <a:srgbClr val="FFC000"/>
                </a:solidFill>
                <a:latin typeface="Calibri"/>
                <a:ea typeface="Calibri"/>
                <a:cs typeface="Calibri"/>
                <a:sym typeface="Calibri"/>
              </a:rPr>
              <a:t>Demonstration</a:t>
            </a:r>
            <a:endParaRPr dirty="0"/>
          </a:p>
        </p:txBody>
      </p:sp>
      <p:sp>
        <p:nvSpPr>
          <p:cNvPr id="212" name="Google Shape;212;p4"/>
          <p:cNvSpPr txBox="1"/>
          <p:nvPr/>
        </p:nvSpPr>
        <p:spPr>
          <a:xfrm>
            <a:off x="774375" y="1500275"/>
            <a:ext cx="7595400" cy="2770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hlink"/>
                </a:solidFill>
                <a:latin typeface="Calibri"/>
                <a:ea typeface="Calibri"/>
                <a:cs typeface="Calibri"/>
                <a:sym typeface="Calibri"/>
                <a:hlinkClick r:id="rId3"/>
              </a:rPr>
              <a:t>The Virtual Microscope</a:t>
            </a:r>
            <a:endParaRPr sz="30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To demonstrate the functionality of microscopic imaging and familiarize students with the parts and processes involved with using a light microscope, access the website above and proceed to the “explore” tab. The simulation allows you to observe multiple types of slides while making adjustments for both magnification and resolution. Share your screen with students to engage them in inquiry surrounding the process.</a:t>
            </a:r>
            <a:endParaRPr/>
          </a:p>
        </p:txBody>
      </p:sp>
      <p:pic>
        <p:nvPicPr>
          <p:cNvPr id="213" name="Google Shape;213;p4" descr="Cursor"/>
          <p:cNvPicPr preferRelativeResize="0"/>
          <p:nvPr/>
        </p:nvPicPr>
        <p:blipFill rotWithShape="1">
          <a:blip r:embed="rId4">
            <a:alphaModFix/>
          </a:blip>
          <a:srcRect/>
          <a:stretch/>
        </p:blipFill>
        <p:spPr>
          <a:xfrm rot="5400000">
            <a:off x="1841336" y="1690861"/>
            <a:ext cx="914400" cy="914400"/>
          </a:xfrm>
          <a:prstGeom prst="rect">
            <a:avLst/>
          </a:prstGeom>
          <a:noFill/>
          <a:ln>
            <a:noFill/>
          </a:ln>
        </p:spPr>
      </p:pic>
      <p:sp>
        <p:nvSpPr>
          <p:cNvPr id="214" name="Google Shape;214;p4" descr="Classroom"/>
          <p:cNvSpPr/>
          <p:nvPr/>
        </p:nvSpPr>
        <p:spPr>
          <a:xfrm>
            <a:off x="161236" y="125047"/>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4"/>
          <p:cNvPicPr preferRelativeResize="0"/>
          <p:nvPr/>
        </p:nvPicPr>
        <p:blipFill>
          <a:blip r:embed="rId6">
            <a:alphaModFix/>
          </a:blip>
          <a:stretch>
            <a:fillRect/>
          </a:stretch>
        </p:blipFill>
        <p:spPr>
          <a:xfrm>
            <a:off x="2944488" y="4374000"/>
            <a:ext cx="3255180" cy="22824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3"/>
          <p:cNvSpPr txBox="1"/>
          <p:nvPr/>
        </p:nvSpPr>
        <p:spPr>
          <a:xfrm>
            <a:off x="1223077" y="367926"/>
            <a:ext cx="757959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definition of magnification?</a:t>
            </a:r>
            <a:endParaRPr/>
          </a:p>
        </p:txBody>
      </p:sp>
      <p:sp>
        <p:nvSpPr>
          <p:cNvPr id="512" name="Google Shape;512;p33"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3" name="Google Shape;513;p33" descr="AIM: how do the parts of the compound light microscope work? - ppt ..."/>
          <p:cNvPicPr preferRelativeResize="0"/>
          <p:nvPr/>
        </p:nvPicPr>
        <p:blipFill rotWithShape="1">
          <a:blip r:embed="rId4">
            <a:alphaModFix/>
          </a:blip>
          <a:srcRect t="8333" b="18183"/>
          <a:stretch/>
        </p:blipFill>
        <p:spPr>
          <a:xfrm>
            <a:off x="0" y="1686859"/>
            <a:ext cx="9144000" cy="503959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4"/>
          <p:cNvSpPr txBox="1"/>
          <p:nvPr/>
        </p:nvSpPr>
        <p:spPr>
          <a:xfrm>
            <a:off x="983849" y="509150"/>
            <a:ext cx="78363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definition of resolution?</a:t>
            </a:r>
            <a:endParaRPr/>
          </a:p>
        </p:txBody>
      </p:sp>
      <p:pic>
        <p:nvPicPr>
          <p:cNvPr id="520" name="Google Shape;520;p34" descr="What's the Difference between Magnification and Resolution? Dog of ..."/>
          <p:cNvPicPr preferRelativeResize="0"/>
          <p:nvPr/>
        </p:nvPicPr>
        <p:blipFill rotWithShape="1">
          <a:blip r:embed="rId3">
            <a:alphaModFix/>
          </a:blip>
          <a:srcRect/>
          <a:stretch/>
        </p:blipFill>
        <p:spPr>
          <a:xfrm>
            <a:off x="0" y="2530331"/>
            <a:ext cx="9144000" cy="3127375"/>
          </a:xfrm>
          <a:prstGeom prst="rect">
            <a:avLst/>
          </a:prstGeom>
          <a:noFill/>
          <a:ln>
            <a:noFill/>
          </a:ln>
        </p:spPr>
      </p:pic>
      <p:sp>
        <p:nvSpPr>
          <p:cNvPr id="521" name="Google Shape;521;p34"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5"/>
          <p:cNvSpPr txBox="1"/>
          <p:nvPr/>
        </p:nvSpPr>
        <p:spPr>
          <a:xfrm>
            <a:off x="983848" y="383108"/>
            <a:ext cx="8029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True/False:</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As you increase the magnification of a microscope, you don’t need to change the resolution.</a:t>
            </a:r>
            <a:endParaRPr/>
          </a:p>
        </p:txBody>
      </p:sp>
      <p:pic>
        <p:nvPicPr>
          <p:cNvPr id="528" name="Google Shape;528;p35" descr="What's the Difference between Magnification and Resolution? Dog of ..."/>
          <p:cNvPicPr preferRelativeResize="0"/>
          <p:nvPr/>
        </p:nvPicPr>
        <p:blipFill rotWithShape="1">
          <a:blip r:embed="rId3">
            <a:alphaModFix/>
          </a:blip>
          <a:srcRect/>
          <a:stretch/>
        </p:blipFill>
        <p:spPr>
          <a:xfrm>
            <a:off x="2362777" y="1521716"/>
            <a:ext cx="4418445" cy="5076511"/>
          </a:xfrm>
          <a:prstGeom prst="rect">
            <a:avLst/>
          </a:prstGeom>
          <a:noFill/>
          <a:ln>
            <a:noFill/>
          </a:ln>
        </p:spPr>
      </p:pic>
      <p:sp>
        <p:nvSpPr>
          <p:cNvPr id="529" name="Google Shape;529;p35"/>
          <p:cNvSpPr/>
          <p:nvPr/>
        </p:nvSpPr>
        <p:spPr>
          <a:xfrm>
            <a:off x="1818409" y="2358736"/>
            <a:ext cx="405246" cy="1475509"/>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35"/>
          <p:cNvSpPr/>
          <p:nvPr/>
        </p:nvSpPr>
        <p:spPr>
          <a:xfrm>
            <a:off x="1818409" y="4402281"/>
            <a:ext cx="405246" cy="1475509"/>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35"/>
          <p:cNvSpPr/>
          <p:nvPr/>
        </p:nvSpPr>
        <p:spPr>
          <a:xfrm>
            <a:off x="6903606" y="2405494"/>
            <a:ext cx="353291" cy="1381991"/>
          </a:xfrm>
          <a:prstGeom prst="curvedLef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35"/>
          <p:cNvSpPr/>
          <p:nvPr/>
        </p:nvSpPr>
        <p:spPr>
          <a:xfrm>
            <a:off x="6920344" y="4449039"/>
            <a:ext cx="353291" cy="1381991"/>
          </a:xfrm>
          <a:prstGeom prst="curvedLef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35"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e10b8e299f_0_62"/>
          <p:cNvSpPr txBox="1"/>
          <p:nvPr/>
        </p:nvSpPr>
        <p:spPr>
          <a:xfrm>
            <a:off x="983848" y="383108"/>
            <a:ext cx="8029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True/</a:t>
            </a:r>
            <a:r>
              <a:rPr lang="en-US" sz="2800">
                <a:solidFill>
                  <a:srgbClr val="FF0000"/>
                </a:solidFill>
                <a:latin typeface="Calibri"/>
                <a:ea typeface="Calibri"/>
                <a:cs typeface="Calibri"/>
                <a:sym typeface="Calibri"/>
              </a:rPr>
              <a:t>False</a:t>
            </a:r>
            <a:r>
              <a:rPr lang="en-US" sz="2800">
                <a:solidFill>
                  <a:schemeClr val="dk1"/>
                </a:solidFill>
                <a:latin typeface="Calibri"/>
                <a:ea typeface="Calibri"/>
                <a:cs typeface="Calibri"/>
                <a:sym typeface="Calibri"/>
              </a:rPr>
              <a:t>:</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As you increase the magnification of a microscope, you don’t need to change the resolution.</a:t>
            </a:r>
            <a:endParaRPr/>
          </a:p>
        </p:txBody>
      </p:sp>
      <p:pic>
        <p:nvPicPr>
          <p:cNvPr id="540" name="Google Shape;540;ge10b8e299f_0_62" descr="What's the Difference between Magnification and Resolution? Dog of ..."/>
          <p:cNvPicPr preferRelativeResize="0"/>
          <p:nvPr/>
        </p:nvPicPr>
        <p:blipFill rotWithShape="1">
          <a:blip r:embed="rId3">
            <a:alphaModFix/>
          </a:blip>
          <a:srcRect/>
          <a:stretch/>
        </p:blipFill>
        <p:spPr>
          <a:xfrm>
            <a:off x="2362777" y="1521716"/>
            <a:ext cx="4418446" cy="5076510"/>
          </a:xfrm>
          <a:prstGeom prst="rect">
            <a:avLst/>
          </a:prstGeom>
          <a:noFill/>
          <a:ln>
            <a:noFill/>
          </a:ln>
        </p:spPr>
      </p:pic>
      <p:sp>
        <p:nvSpPr>
          <p:cNvPr id="541" name="Google Shape;541;ge10b8e299f_0_62"/>
          <p:cNvSpPr/>
          <p:nvPr/>
        </p:nvSpPr>
        <p:spPr>
          <a:xfrm>
            <a:off x="1818409" y="2358736"/>
            <a:ext cx="405300" cy="1475400"/>
          </a:xfrm>
          <a:prstGeom prst="curvedRightArrow">
            <a:avLst>
              <a:gd name="adj1" fmla="val 25000"/>
              <a:gd name="adj2" fmla="val 50000"/>
              <a:gd name="adj3"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ge10b8e299f_0_62"/>
          <p:cNvSpPr/>
          <p:nvPr/>
        </p:nvSpPr>
        <p:spPr>
          <a:xfrm>
            <a:off x="1818409" y="4402281"/>
            <a:ext cx="405300" cy="1475400"/>
          </a:xfrm>
          <a:prstGeom prst="curvedRightArrow">
            <a:avLst>
              <a:gd name="adj1" fmla="val 25000"/>
              <a:gd name="adj2" fmla="val 50000"/>
              <a:gd name="adj3"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ge10b8e299f_0_62"/>
          <p:cNvSpPr/>
          <p:nvPr/>
        </p:nvSpPr>
        <p:spPr>
          <a:xfrm>
            <a:off x="6903606" y="2405494"/>
            <a:ext cx="353400" cy="1382100"/>
          </a:xfrm>
          <a:prstGeom prst="curvedLeftArrow">
            <a:avLst>
              <a:gd name="adj1" fmla="val 25000"/>
              <a:gd name="adj2" fmla="val 50000"/>
              <a:gd name="adj3"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ge10b8e299f_0_62"/>
          <p:cNvSpPr/>
          <p:nvPr/>
        </p:nvSpPr>
        <p:spPr>
          <a:xfrm>
            <a:off x="6920344" y="4449039"/>
            <a:ext cx="353400" cy="1382100"/>
          </a:xfrm>
          <a:prstGeom prst="curvedLeftArrow">
            <a:avLst>
              <a:gd name="adj1" fmla="val 25000"/>
              <a:gd name="adj2" fmla="val 50000"/>
              <a:gd name="adj3"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ge10b8e299f_0_62"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552" name="Google Shape;552;p3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e10b8e299f_0_73"/>
          <p:cNvSpPr txBox="1">
            <a:spLocks noGrp="1"/>
          </p:cNvSpPr>
          <p:nvPr>
            <p:ph type="title"/>
          </p:nvPr>
        </p:nvSpPr>
        <p:spPr>
          <a:xfrm>
            <a:off x="920100" y="245950"/>
            <a:ext cx="78867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00"/>
              <a:buFont typeface="Calibri"/>
              <a:buNone/>
            </a:pPr>
            <a:r>
              <a:rPr lang="en-US" sz="3200" b="1" u="sng"/>
              <a:t>Magnification:</a:t>
            </a:r>
            <a:r>
              <a:rPr lang="en-US" sz="3200"/>
              <a:t>  how many times larger an image is than the actual object itself</a:t>
            </a:r>
            <a:endParaRPr/>
          </a:p>
        </p:txBody>
      </p:sp>
      <p:pic>
        <p:nvPicPr>
          <p:cNvPr id="559" name="Google Shape;559;ge10b8e299f_0_73" descr="AIM: how do the parts of the compound light microscope work? - ppt ..."/>
          <p:cNvPicPr preferRelativeResize="0"/>
          <p:nvPr/>
        </p:nvPicPr>
        <p:blipFill rotWithShape="1">
          <a:blip r:embed="rId3">
            <a:alphaModFix/>
          </a:blip>
          <a:srcRect t="8333" b="18180"/>
          <a:stretch/>
        </p:blipFill>
        <p:spPr>
          <a:xfrm>
            <a:off x="0" y="1686859"/>
            <a:ext cx="9144000" cy="5039591"/>
          </a:xfrm>
          <a:prstGeom prst="rect">
            <a:avLst/>
          </a:prstGeom>
          <a:noFill/>
          <a:ln>
            <a:noFill/>
          </a:ln>
        </p:spPr>
      </p:pic>
      <p:sp>
        <p:nvSpPr>
          <p:cNvPr id="560" name="Google Shape;560;ge10b8e299f_0_73"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e10b8e299f_0_81"/>
          <p:cNvSpPr txBox="1"/>
          <p:nvPr/>
        </p:nvSpPr>
        <p:spPr>
          <a:xfrm>
            <a:off x="920100" y="334100"/>
            <a:ext cx="78339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Resolution:</a:t>
            </a:r>
            <a:r>
              <a:rPr lang="en-US" sz="3200">
                <a:solidFill>
                  <a:schemeClr val="dk1"/>
                </a:solidFill>
                <a:latin typeface="Calibri"/>
                <a:ea typeface="Calibri"/>
                <a:cs typeface="Calibri"/>
                <a:sym typeface="Calibri"/>
              </a:rPr>
              <a:t>  how clear, or detailed, an image is</a:t>
            </a:r>
            <a:endParaRPr sz="3200" b="1" u="sng">
              <a:solidFill>
                <a:schemeClr val="dk1"/>
              </a:solidFill>
              <a:latin typeface="Calibri"/>
              <a:ea typeface="Calibri"/>
              <a:cs typeface="Calibri"/>
              <a:sym typeface="Calibri"/>
            </a:endParaRPr>
          </a:p>
        </p:txBody>
      </p:sp>
      <p:pic>
        <p:nvPicPr>
          <p:cNvPr id="567" name="Google Shape;567;ge10b8e299f_0_81" descr="What's the Difference between Magnification and Resolution? Dog of ..."/>
          <p:cNvPicPr preferRelativeResize="0"/>
          <p:nvPr/>
        </p:nvPicPr>
        <p:blipFill rotWithShape="1">
          <a:blip r:embed="rId3">
            <a:alphaModFix/>
          </a:blip>
          <a:srcRect/>
          <a:stretch/>
        </p:blipFill>
        <p:spPr>
          <a:xfrm>
            <a:off x="0" y="2530331"/>
            <a:ext cx="9144001" cy="3127375"/>
          </a:xfrm>
          <a:prstGeom prst="rect">
            <a:avLst/>
          </a:prstGeom>
          <a:noFill/>
          <a:ln>
            <a:noFill/>
          </a:ln>
        </p:spPr>
      </p:pic>
      <p:sp>
        <p:nvSpPr>
          <p:cNvPr id="568" name="Google Shape;568;ge10b8e299f_0_81" descr="Rewind"/>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9"/>
          <p:cNvSpPr txBox="1"/>
          <p:nvPr/>
        </p:nvSpPr>
        <p:spPr>
          <a:xfrm>
            <a:off x="774300" y="1345050"/>
            <a:ext cx="75954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hlink"/>
                </a:solidFill>
                <a:latin typeface="Calibri"/>
                <a:ea typeface="Calibri"/>
                <a:cs typeface="Calibri"/>
                <a:sym typeface="Calibri"/>
                <a:hlinkClick r:id="rId3"/>
              </a:rPr>
              <a:t>The Virtual Microscope</a:t>
            </a:r>
            <a:endParaRPr sz="30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i="1">
                <a:solidFill>
                  <a:schemeClr val="dk1"/>
                </a:solidFill>
                <a:latin typeface="Calibri"/>
                <a:ea typeface="Calibri"/>
                <a:cs typeface="Calibri"/>
                <a:sym typeface="Calibri"/>
              </a:rPr>
              <a:t>Students can be given access to the virtual microscope lab and instructed to explore it’s features. It may be beneficial to develop a few guiding questions to provide students with a structure for their exploration. </a:t>
            </a:r>
            <a:endParaRPr/>
          </a:p>
        </p:txBody>
      </p:sp>
      <p:sp>
        <p:nvSpPr>
          <p:cNvPr id="575" name="Google Shape;575;p39"/>
          <p:cNvSpPr txBox="1"/>
          <p:nvPr/>
        </p:nvSpPr>
        <p:spPr>
          <a:xfrm>
            <a:off x="1262495" y="249382"/>
            <a:ext cx="661900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Reinforcement Activity</a:t>
            </a:r>
            <a:endParaRPr/>
          </a:p>
        </p:txBody>
      </p:sp>
      <p:sp>
        <p:nvSpPr>
          <p:cNvPr id="576" name="Google Shape;576;p39" descr="Laptop"/>
          <p:cNvSpPr/>
          <p:nvPr/>
        </p:nvSpPr>
        <p:spPr>
          <a:xfrm>
            <a:off x="44367"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7" name="Google Shape;577;p39" descr="Cursor"/>
          <p:cNvPicPr preferRelativeResize="0"/>
          <p:nvPr/>
        </p:nvPicPr>
        <p:blipFill rotWithShape="1">
          <a:blip r:embed="rId5">
            <a:alphaModFix/>
          </a:blip>
          <a:srcRect/>
          <a:stretch/>
        </p:blipFill>
        <p:spPr>
          <a:xfrm rot="5400000">
            <a:off x="1106273" y="1345062"/>
            <a:ext cx="914400" cy="914400"/>
          </a:xfrm>
          <a:prstGeom prst="rect">
            <a:avLst/>
          </a:prstGeom>
          <a:noFill/>
          <a:ln>
            <a:noFill/>
          </a:ln>
        </p:spPr>
      </p:pic>
      <p:pic>
        <p:nvPicPr>
          <p:cNvPr id="578" name="Google Shape;578;p39"/>
          <p:cNvPicPr preferRelativeResize="0"/>
          <p:nvPr/>
        </p:nvPicPr>
        <p:blipFill>
          <a:blip r:embed="rId6">
            <a:alphaModFix/>
          </a:blip>
          <a:stretch>
            <a:fillRect/>
          </a:stretch>
        </p:blipFill>
        <p:spPr>
          <a:xfrm>
            <a:off x="2944413" y="3657025"/>
            <a:ext cx="3255180" cy="22824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3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8"/>
          <p:cNvSpPr txBox="1"/>
          <p:nvPr/>
        </p:nvSpPr>
        <p:spPr>
          <a:xfrm>
            <a:off x="0" y="846156"/>
            <a:ext cx="91440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have advances in microscope technology improved our understanding of cells and their parts?</a:t>
            </a:r>
            <a:endParaRPr/>
          </a:p>
        </p:txBody>
      </p:sp>
      <p:pic>
        <p:nvPicPr>
          <p:cNvPr id="586" name="Google Shape;586;p38" descr="electron_microscope.jpg"/>
          <p:cNvPicPr preferRelativeResize="0"/>
          <p:nvPr/>
        </p:nvPicPr>
        <p:blipFill rotWithShape="1">
          <a:blip r:embed="rId4">
            <a:alphaModFix/>
          </a:blip>
          <a:srcRect l="-156" r="63"/>
          <a:stretch/>
        </p:blipFill>
        <p:spPr>
          <a:xfrm>
            <a:off x="498765" y="2639525"/>
            <a:ext cx="4457700" cy="2967149"/>
          </a:xfrm>
          <a:prstGeom prst="rect">
            <a:avLst/>
          </a:prstGeom>
          <a:noFill/>
          <a:ln>
            <a:noFill/>
          </a:ln>
        </p:spPr>
      </p:pic>
      <p:pic>
        <p:nvPicPr>
          <p:cNvPr id="587" name="Google Shape;587;p38" descr="light_microscope.jpg"/>
          <p:cNvPicPr preferRelativeResize="0"/>
          <p:nvPr/>
        </p:nvPicPr>
        <p:blipFill rotWithShape="1">
          <a:blip r:embed="rId5">
            <a:alphaModFix/>
          </a:blip>
          <a:srcRect l="19904" t="14218" r="6025" b="6212"/>
          <a:stretch/>
        </p:blipFill>
        <p:spPr>
          <a:xfrm>
            <a:off x="5578565" y="1935812"/>
            <a:ext cx="2702989" cy="437457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4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grpSp>
        <p:nvGrpSpPr>
          <p:cNvPr id="608" name="Google Shape;608;p42"/>
          <p:cNvGrpSpPr/>
          <p:nvPr/>
        </p:nvGrpSpPr>
        <p:grpSpPr>
          <a:xfrm>
            <a:off x="1505008" y="297180"/>
            <a:ext cx="5828913" cy="6262953"/>
            <a:chOff x="814636" y="0"/>
            <a:chExt cx="5828913" cy="6262953"/>
          </a:xfrm>
        </p:grpSpPr>
        <p:sp>
          <p:nvSpPr>
            <p:cNvPr id="609" name="Google Shape;609;p42"/>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2"/>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611" name="Google Shape;611;p42"/>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2"/>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2"/>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614" name="Google Shape;614;p42"/>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2"/>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2"/>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617" name="Google Shape;617;p42"/>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2"/>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620" name="Google Shape;620;p42"/>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2"/>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2"/>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623" name="Google Shape;623;p42"/>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2"/>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2"/>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626" name="Google Shape;626;p42"/>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4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628" name="Google Shape;628;p4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629" name="Google Shape;629;p4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630" name="Google Shape;630;p4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631" name="Google Shape;631;p4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4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3"/>
          <p:cNvSpPr txBox="1">
            <a:spLocks noGrp="1"/>
          </p:cNvSpPr>
          <p:nvPr>
            <p:ph type="title"/>
          </p:nvPr>
        </p:nvSpPr>
        <p:spPr>
          <a:xfrm>
            <a:off x="457200" y="8461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Electron Microscope</a:t>
            </a:r>
            <a:br>
              <a:rPr lang="en-US"/>
            </a:br>
            <a:r>
              <a:rPr lang="en-US"/>
              <a:t>&amp;</a:t>
            </a:r>
            <a:br>
              <a:rPr lang="en-US"/>
            </a:br>
            <a:r>
              <a:rPr lang="en-US"/>
              <a:t>Light Microscope</a:t>
            </a:r>
            <a:endParaRPr/>
          </a:p>
        </p:txBody>
      </p:sp>
      <p:pic>
        <p:nvPicPr>
          <p:cNvPr id="639" name="Google Shape;639;p43" descr="electron_microscope.jpg"/>
          <p:cNvPicPr preferRelativeResize="0"/>
          <p:nvPr/>
        </p:nvPicPr>
        <p:blipFill rotWithShape="1">
          <a:blip r:embed="rId3">
            <a:alphaModFix/>
          </a:blip>
          <a:srcRect l="-156" r="63"/>
          <a:stretch/>
        </p:blipFill>
        <p:spPr>
          <a:xfrm>
            <a:off x="498765" y="3179852"/>
            <a:ext cx="4457700" cy="2967149"/>
          </a:xfrm>
          <a:prstGeom prst="rect">
            <a:avLst/>
          </a:prstGeom>
          <a:noFill/>
          <a:ln>
            <a:noFill/>
          </a:ln>
        </p:spPr>
      </p:pic>
      <p:pic>
        <p:nvPicPr>
          <p:cNvPr id="640" name="Google Shape;640;p43" descr="light_microscope.jpg"/>
          <p:cNvPicPr preferRelativeResize="0"/>
          <p:nvPr/>
        </p:nvPicPr>
        <p:blipFill rotWithShape="1">
          <a:blip r:embed="rId4">
            <a:alphaModFix/>
          </a:blip>
          <a:srcRect l="19904" t="14218" r="6025" b="6212"/>
          <a:stretch/>
        </p:blipFill>
        <p:spPr>
          <a:xfrm>
            <a:off x="5578565" y="2483427"/>
            <a:ext cx="2702989" cy="4374573"/>
          </a:xfrm>
          <a:prstGeom prst="rect">
            <a:avLst/>
          </a:prstGeom>
          <a:noFill/>
          <a:ln>
            <a:noFill/>
          </a:ln>
        </p:spPr>
      </p:pic>
      <p:sp>
        <p:nvSpPr>
          <p:cNvPr id="641" name="Google Shape;641;p4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4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4"/>
          <p:cNvSpPr txBox="1"/>
          <p:nvPr/>
        </p:nvSpPr>
        <p:spPr>
          <a:xfrm>
            <a:off x="0" y="846156"/>
            <a:ext cx="91440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How can advances in microscope technology improve your understanding of cells and their parts?</a:t>
            </a:r>
            <a:endParaRPr/>
          </a:p>
        </p:txBody>
      </p:sp>
      <p:pic>
        <p:nvPicPr>
          <p:cNvPr id="650" name="Google Shape;650;p44" descr="electron_microscope.jpg"/>
          <p:cNvPicPr preferRelativeResize="0"/>
          <p:nvPr/>
        </p:nvPicPr>
        <p:blipFill rotWithShape="1">
          <a:blip r:embed="rId4">
            <a:alphaModFix/>
          </a:blip>
          <a:srcRect l="-156" r="63"/>
          <a:stretch/>
        </p:blipFill>
        <p:spPr>
          <a:xfrm>
            <a:off x="498765" y="2639525"/>
            <a:ext cx="4457700" cy="2967149"/>
          </a:xfrm>
          <a:prstGeom prst="rect">
            <a:avLst/>
          </a:prstGeom>
          <a:noFill/>
          <a:ln>
            <a:noFill/>
          </a:ln>
        </p:spPr>
      </p:pic>
      <p:pic>
        <p:nvPicPr>
          <p:cNvPr id="651" name="Google Shape;651;p44" descr="light_microscope.jpg"/>
          <p:cNvPicPr preferRelativeResize="0"/>
          <p:nvPr/>
        </p:nvPicPr>
        <p:blipFill rotWithShape="1">
          <a:blip r:embed="rId5">
            <a:alphaModFix/>
          </a:blip>
          <a:srcRect l="19904" t="14218" r="6025" b="6212"/>
          <a:stretch/>
        </p:blipFill>
        <p:spPr>
          <a:xfrm>
            <a:off x="5578565" y="1935812"/>
            <a:ext cx="2702989" cy="437457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46"/>
          <p:cNvSpPr txBox="1">
            <a:spLocks noGrp="1"/>
          </p:cNvSpPr>
          <p:nvPr>
            <p:ph type="title"/>
          </p:nvPr>
        </p:nvSpPr>
        <p:spPr>
          <a:xfrm>
            <a:off x="924801" y="397825"/>
            <a:ext cx="78690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200"/>
              <a:buFont typeface="Calibri"/>
              <a:buNone/>
            </a:pPr>
            <a:r>
              <a:rPr lang="en-US" sz="3200" b="1" u="sng"/>
              <a:t>Magnification:</a:t>
            </a:r>
            <a:r>
              <a:rPr lang="en-US" sz="3200"/>
              <a:t>  how many times larger an image is than the actual object itself</a:t>
            </a:r>
            <a:endParaRPr/>
          </a:p>
        </p:txBody>
      </p:sp>
      <p:pic>
        <p:nvPicPr>
          <p:cNvPr id="664" name="Google Shape;664;p46" descr="AIM: how do the parts of the compound light microscope work? - ppt ..."/>
          <p:cNvPicPr preferRelativeResize="0"/>
          <p:nvPr/>
        </p:nvPicPr>
        <p:blipFill rotWithShape="1">
          <a:blip r:embed="rId3">
            <a:alphaModFix/>
          </a:blip>
          <a:srcRect t="8333" b="18183"/>
          <a:stretch/>
        </p:blipFill>
        <p:spPr>
          <a:xfrm>
            <a:off x="462395" y="2279567"/>
            <a:ext cx="8219209" cy="4529905"/>
          </a:xfrm>
          <a:prstGeom prst="rect">
            <a:avLst/>
          </a:prstGeom>
          <a:noFill/>
          <a:ln>
            <a:noFill/>
          </a:ln>
        </p:spPr>
      </p:pic>
      <p:sp>
        <p:nvSpPr>
          <p:cNvPr id="665" name="Google Shape;665;p46"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47"/>
          <p:cNvSpPr txBox="1"/>
          <p:nvPr/>
        </p:nvSpPr>
        <p:spPr>
          <a:xfrm>
            <a:off x="841075" y="452800"/>
            <a:ext cx="80316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Resolution:</a:t>
            </a:r>
            <a:r>
              <a:rPr lang="en-US" sz="3200">
                <a:solidFill>
                  <a:schemeClr val="dk1"/>
                </a:solidFill>
                <a:latin typeface="Calibri"/>
                <a:ea typeface="Calibri"/>
                <a:cs typeface="Calibri"/>
                <a:sym typeface="Calibri"/>
              </a:rPr>
              <a:t>  how clear, or detailed, an image is</a:t>
            </a:r>
            <a:endParaRPr sz="3200" b="1" u="sng">
              <a:solidFill>
                <a:schemeClr val="dk1"/>
              </a:solidFill>
              <a:latin typeface="Calibri"/>
              <a:ea typeface="Calibri"/>
              <a:cs typeface="Calibri"/>
              <a:sym typeface="Calibri"/>
            </a:endParaRPr>
          </a:p>
        </p:txBody>
      </p:sp>
      <p:pic>
        <p:nvPicPr>
          <p:cNvPr id="672" name="Google Shape;672;p47" descr="What's the Difference between Magnification and Resolution? Dog of ..."/>
          <p:cNvPicPr preferRelativeResize="0"/>
          <p:nvPr/>
        </p:nvPicPr>
        <p:blipFill rotWithShape="1">
          <a:blip r:embed="rId3">
            <a:alphaModFix/>
          </a:blip>
          <a:srcRect/>
          <a:stretch/>
        </p:blipFill>
        <p:spPr>
          <a:xfrm>
            <a:off x="0" y="2530331"/>
            <a:ext cx="9144000" cy="3127375"/>
          </a:xfrm>
          <a:prstGeom prst="rect">
            <a:avLst/>
          </a:prstGeom>
          <a:noFill/>
          <a:ln>
            <a:noFill/>
          </a:ln>
        </p:spPr>
      </p:pic>
      <p:sp>
        <p:nvSpPr>
          <p:cNvPr id="673" name="Google Shape;673;p47"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48"/>
          <p:cNvSpPr txBox="1"/>
          <p:nvPr/>
        </p:nvSpPr>
        <p:spPr>
          <a:xfrm>
            <a:off x="920075" y="509875"/>
            <a:ext cx="78999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Science helps us understand the natural world.</a:t>
            </a:r>
            <a:endParaRPr/>
          </a:p>
        </p:txBody>
      </p:sp>
      <p:pic>
        <p:nvPicPr>
          <p:cNvPr id="680" name="Google Shape;680;p48" descr="Microscope.jpg"/>
          <p:cNvPicPr preferRelativeResize="0"/>
          <p:nvPr/>
        </p:nvPicPr>
        <p:blipFill rotWithShape="1">
          <a:blip r:embed="rId3">
            <a:alphaModFix/>
          </a:blip>
          <a:srcRect l="-40915" r="-40915"/>
          <a:stretch/>
        </p:blipFill>
        <p:spPr>
          <a:xfrm>
            <a:off x="457200" y="1600200"/>
            <a:ext cx="8229600" cy="4525963"/>
          </a:xfrm>
          <a:prstGeom prst="rect">
            <a:avLst/>
          </a:prstGeom>
          <a:noFill/>
          <a:ln>
            <a:noFill/>
          </a:ln>
        </p:spPr>
      </p:pic>
      <p:sp>
        <p:nvSpPr>
          <p:cNvPr id="681" name="Google Shape;681;p48"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4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50"/>
          <p:cNvSpPr txBox="1"/>
          <p:nvPr/>
        </p:nvSpPr>
        <p:spPr>
          <a:xfrm>
            <a:off x="1223077" y="367926"/>
            <a:ext cx="757959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definition of magnification?</a:t>
            </a:r>
            <a:endParaRPr/>
          </a:p>
        </p:txBody>
      </p:sp>
      <p:sp>
        <p:nvSpPr>
          <p:cNvPr id="694" name="Google Shape;694;p50"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5" name="Google Shape;695;p50" descr="AIM: how do the parts of the compound light microscope work? - ppt ..."/>
          <p:cNvPicPr preferRelativeResize="0"/>
          <p:nvPr/>
        </p:nvPicPr>
        <p:blipFill rotWithShape="1">
          <a:blip r:embed="rId4">
            <a:alphaModFix/>
          </a:blip>
          <a:srcRect t="8333" b="18183"/>
          <a:stretch/>
        </p:blipFill>
        <p:spPr>
          <a:xfrm>
            <a:off x="0" y="1686859"/>
            <a:ext cx="9144000" cy="503959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28" name="Google Shape;228;p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229" name="Google Shape;229;p6"/>
          <p:cNvSpPr/>
          <p:nvPr/>
        </p:nvSpPr>
        <p:spPr>
          <a:xfrm>
            <a:off x="920083" y="482029"/>
            <a:ext cx="79914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Cell Theory</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the scientific theory that all living things are made of cells</a:t>
            </a:r>
            <a:endParaRPr/>
          </a:p>
        </p:txBody>
      </p:sp>
      <p:pic>
        <p:nvPicPr>
          <p:cNvPr id="230" name="Google Shape;230;p6" descr="The Wacky History of Cell Theory | Let's Talk Science"/>
          <p:cNvPicPr preferRelativeResize="0"/>
          <p:nvPr/>
        </p:nvPicPr>
        <p:blipFill rotWithShape="1">
          <a:blip r:embed="rId3">
            <a:alphaModFix/>
          </a:blip>
          <a:srcRect/>
          <a:stretch/>
        </p:blipFill>
        <p:spPr>
          <a:xfrm>
            <a:off x="2277229" y="2412581"/>
            <a:ext cx="4399363" cy="4399363"/>
          </a:xfrm>
          <a:prstGeom prst="rect">
            <a:avLst/>
          </a:prstGeom>
          <a:noFill/>
          <a:ln>
            <a:noFill/>
          </a:ln>
        </p:spPr>
      </p:pic>
      <p:sp>
        <p:nvSpPr>
          <p:cNvPr id="231" name="Google Shape;231;p6"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51"/>
          <p:cNvSpPr txBox="1"/>
          <p:nvPr/>
        </p:nvSpPr>
        <p:spPr>
          <a:xfrm>
            <a:off x="1128849" y="390450"/>
            <a:ext cx="76650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definition of resolution?</a:t>
            </a:r>
            <a:endParaRPr/>
          </a:p>
        </p:txBody>
      </p:sp>
      <p:pic>
        <p:nvPicPr>
          <p:cNvPr id="702" name="Google Shape;702;p51" descr="What's the Difference between Magnification and Resolution? Dog of ..."/>
          <p:cNvPicPr preferRelativeResize="0"/>
          <p:nvPr/>
        </p:nvPicPr>
        <p:blipFill rotWithShape="1">
          <a:blip r:embed="rId3">
            <a:alphaModFix/>
          </a:blip>
          <a:srcRect/>
          <a:stretch/>
        </p:blipFill>
        <p:spPr>
          <a:xfrm>
            <a:off x="0" y="2530331"/>
            <a:ext cx="9144000" cy="3127375"/>
          </a:xfrm>
          <a:prstGeom prst="rect">
            <a:avLst/>
          </a:prstGeom>
          <a:noFill/>
          <a:ln>
            <a:noFill/>
          </a:ln>
        </p:spPr>
      </p:pic>
      <p:sp>
        <p:nvSpPr>
          <p:cNvPr id="703" name="Google Shape;703;p51"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2"/>
          <p:cNvSpPr txBox="1"/>
          <p:nvPr/>
        </p:nvSpPr>
        <p:spPr>
          <a:xfrm>
            <a:off x="983848" y="383108"/>
            <a:ext cx="80295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True/False:</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As you increase the magnification of a microscope, you don’t need to change the resolution.</a:t>
            </a:r>
            <a:endParaRPr/>
          </a:p>
        </p:txBody>
      </p:sp>
      <p:pic>
        <p:nvPicPr>
          <p:cNvPr id="710" name="Google Shape;710;p52" descr="What's the Difference between Magnification and Resolution? Dog of ..."/>
          <p:cNvPicPr preferRelativeResize="0"/>
          <p:nvPr/>
        </p:nvPicPr>
        <p:blipFill rotWithShape="1">
          <a:blip r:embed="rId3">
            <a:alphaModFix/>
          </a:blip>
          <a:srcRect/>
          <a:stretch/>
        </p:blipFill>
        <p:spPr>
          <a:xfrm>
            <a:off x="2362777" y="1521716"/>
            <a:ext cx="4418445" cy="5076511"/>
          </a:xfrm>
          <a:prstGeom prst="rect">
            <a:avLst/>
          </a:prstGeom>
          <a:noFill/>
          <a:ln>
            <a:noFill/>
          </a:ln>
        </p:spPr>
      </p:pic>
      <p:sp>
        <p:nvSpPr>
          <p:cNvPr id="711" name="Google Shape;711;p52"/>
          <p:cNvSpPr/>
          <p:nvPr/>
        </p:nvSpPr>
        <p:spPr>
          <a:xfrm>
            <a:off x="1818409" y="2358736"/>
            <a:ext cx="405246" cy="1475509"/>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12" name="Google Shape;712;p52"/>
          <p:cNvSpPr/>
          <p:nvPr/>
        </p:nvSpPr>
        <p:spPr>
          <a:xfrm>
            <a:off x="1818409" y="4402281"/>
            <a:ext cx="405246" cy="1475509"/>
          </a:xfrm>
          <a:prstGeom prst="curvedRigh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13" name="Google Shape;713;p52"/>
          <p:cNvSpPr/>
          <p:nvPr/>
        </p:nvSpPr>
        <p:spPr>
          <a:xfrm>
            <a:off x="6903606" y="2405494"/>
            <a:ext cx="353291" cy="1381991"/>
          </a:xfrm>
          <a:prstGeom prst="curvedLef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52"/>
          <p:cNvSpPr/>
          <p:nvPr/>
        </p:nvSpPr>
        <p:spPr>
          <a:xfrm>
            <a:off x="6920344" y="4449039"/>
            <a:ext cx="353291" cy="1381991"/>
          </a:xfrm>
          <a:prstGeom prst="curvedLeftArrow">
            <a:avLst>
              <a:gd name="adj1" fmla="val 25000"/>
              <a:gd name="adj2" fmla="val 50000"/>
              <a:gd name="adj3" fmla="val 25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52"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e10b8e299f_0_101"/>
          <p:cNvSpPr txBox="1"/>
          <p:nvPr/>
        </p:nvSpPr>
        <p:spPr>
          <a:xfrm>
            <a:off x="983848" y="383108"/>
            <a:ext cx="80295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True/</a:t>
            </a:r>
            <a:r>
              <a:rPr lang="en-US" sz="2800">
                <a:solidFill>
                  <a:srgbClr val="FF0000"/>
                </a:solidFill>
                <a:latin typeface="Calibri"/>
                <a:ea typeface="Calibri"/>
                <a:cs typeface="Calibri"/>
                <a:sym typeface="Calibri"/>
              </a:rPr>
              <a:t>False</a:t>
            </a:r>
            <a:r>
              <a:rPr lang="en-US" sz="2800">
                <a:solidFill>
                  <a:schemeClr val="dk1"/>
                </a:solidFill>
                <a:latin typeface="Calibri"/>
                <a:ea typeface="Calibri"/>
                <a:cs typeface="Calibri"/>
                <a:sym typeface="Calibri"/>
              </a:rPr>
              <a:t>:</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As you increase the magnification of a microscope, you don’t need to change the resolution.</a:t>
            </a:r>
            <a:endParaRPr/>
          </a:p>
        </p:txBody>
      </p:sp>
      <p:pic>
        <p:nvPicPr>
          <p:cNvPr id="722" name="Google Shape;722;ge10b8e299f_0_101" descr="What's the Difference between Magnification and Resolution? Dog of ..."/>
          <p:cNvPicPr preferRelativeResize="0"/>
          <p:nvPr/>
        </p:nvPicPr>
        <p:blipFill rotWithShape="1">
          <a:blip r:embed="rId3">
            <a:alphaModFix/>
          </a:blip>
          <a:srcRect/>
          <a:stretch/>
        </p:blipFill>
        <p:spPr>
          <a:xfrm>
            <a:off x="2362777" y="1521716"/>
            <a:ext cx="4418446" cy="5076510"/>
          </a:xfrm>
          <a:prstGeom prst="rect">
            <a:avLst/>
          </a:prstGeom>
          <a:noFill/>
          <a:ln>
            <a:noFill/>
          </a:ln>
        </p:spPr>
      </p:pic>
      <p:sp>
        <p:nvSpPr>
          <p:cNvPr id="723" name="Google Shape;723;ge10b8e299f_0_101"/>
          <p:cNvSpPr/>
          <p:nvPr/>
        </p:nvSpPr>
        <p:spPr>
          <a:xfrm>
            <a:off x="1818409" y="2358736"/>
            <a:ext cx="405300" cy="1475400"/>
          </a:xfrm>
          <a:prstGeom prst="curvedRightArrow">
            <a:avLst>
              <a:gd name="adj1" fmla="val 25000"/>
              <a:gd name="adj2" fmla="val 50000"/>
              <a:gd name="adj3"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ge10b8e299f_0_101"/>
          <p:cNvSpPr/>
          <p:nvPr/>
        </p:nvSpPr>
        <p:spPr>
          <a:xfrm>
            <a:off x="1818409" y="4402281"/>
            <a:ext cx="405300" cy="1475400"/>
          </a:xfrm>
          <a:prstGeom prst="curvedRightArrow">
            <a:avLst>
              <a:gd name="adj1" fmla="val 25000"/>
              <a:gd name="adj2" fmla="val 50000"/>
              <a:gd name="adj3"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ge10b8e299f_0_101"/>
          <p:cNvSpPr/>
          <p:nvPr/>
        </p:nvSpPr>
        <p:spPr>
          <a:xfrm>
            <a:off x="6903606" y="2405494"/>
            <a:ext cx="353400" cy="1382100"/>
          </a:xfrm>
          <a:prstGeom prst="curvedLeftArrow">
            <a:avLst>
              <a:gd name="adj1" fmla="val 25000"/>
              <a:gd name="adj2" fmla="val 50000"/>
              <a:gd name="adj3"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26" name="Google Shape;726;ge10b8e299f_0_101"/>
          <p:cNvSpPr/>
          <p:nvPr/>
        </p:nvSpPr>
        <p:spPr>
          <a:xfrm>
            <a:off x="6920344" y="4449039"/>
            <a:ext cx="353400" cy="1382100"/>
          </a:xfrm>
          <a:prstGeom prst="curvedLeftArrow">
            <a:avLst>
              <a:gd name="adj1" fmla="val 25000"/>
              <a:gd name="adj2" fmla="val 50000"/>
              <a:gd name="adj3" fmla="val 25000"/>
            </a:avLst>
          </a:prstGeom>
          <a:gradFill>
            <a:gsLst>
              <a:gs pos="0">
                <a:srgbClr val="3E7FCD"/>
              </a:gs>
              <a:gs pos="100000">
                <a:srgbClr val="96C0FF"/>
              </a:gs>
            </a:gsLst>
            <a:lin ang="16200038" scaled="0"/>
          </a:gradFill>
          <a:ln w="9525" cap="flat" cmpd="sng">
            <a:solidFill>
              <a:srgbClr val="4A7DBA"/>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ge10b8e299f_0_101" descr="Questions"/>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3"/>
          <p:cNvSpPr txBox="1"/>
          <p:nvPr/>
        </p:nvSpPr>
        <p:spPr>
          <a:xfrm>
            <a:off x="900514" y="869904"/>
            <a:ext cx="734297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Electron Microscope</a:t>
            </a:r>
            <a:endParaRPr/>
          </a:p>
        </p:txBody>
      </p:sp>
      <p:sp>
        <p:nvSpPr>
          <p:cNvPr id="734" name="Google Shape;734;p5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5" name="Google Shape;735;p5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54" descr="electron_microscope.jpg"/>
          <p:cNvPicPr preferRelativeResize="0">
            <a:picLocks noGrp="1"/>
          </p:cNvPicPr>
          <p:nvPr>
            <p:ph type="body" idx="1"/>
          </p:nvPr>
        </p:nvPicPr>
        <p:blipFill rotWithShape="1">
          <a:blip r:embed="rId3">
            <a:alphaModFix/>
          </a:blip>
          <a:srcRect l="-10572" r="-10572"/>
          <a:stretch/>
        </p:blipFill>
        <p:spPr>
          <a:xfrm>
            <a:off x="528741" y="1795185"/>
            <a:ext cx="8086500" cy="4447200"/>
          </a:xfrm>
          <a:prstGeom prst="rect">
            <a:avLst/>
          </a:prstGeom>
          <a:noFill/>
          <a:ln w="9525" cap="flat" cmpd="sng">
            <a:solidFill>
              <a:schemeClr val="lt1"/>
            </a:solidFill>
            <a:prstDash val="solid"/>
            <a:round/>
            <a:headEnd type="none" w="sm" len="sm"/>
            <a:tailEnd type="none" w="sm" len="sm"/>
          </a:ln>
        </p:spPr>
      </p:pic>
      <p:sp>
        <p:nvSpPr>
          <p:cNvPr id="742" name="Google Shape;742;p54"/>
          <p:cNvSpPr txBox="1"/>
          <p:nvPr/>
        </p:nvSpPr>
        <p:spPr>
          <a:xfrm>
            <a:off x="1251500" y="402925"/>
            <a:ext cx="76347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alibri"/>
                <a:ea typeface="Calibri"/>
                <a:cs typeface="Calibri"/>
                <a:sym typeface="Calibri"/>
              </a:rPr>
              <a:t>Electron Microscope</a:t>
            </a:r>
            <a:r>
              <a:rPr lang="en-US" sz="2800">
                <a:solidFill>
                  <a:schemeClr val="dk1"/>
                </a:solidFill>
                <a:latin typeface="Calibri"/>
                <a:ea typeface="Calibri"/>
                <a:cs typeface="Calibri"/>
                <a:sym typeface="Calibri"/>
              </a:rPr>
              <a:t>: uses electron beams to magnify objects and has high resolution power</a:t>
            </a:r>
            <a:endParaRPr/>
          </a:p>
        </p:txBody>
      </p:sp>
      <p:sp>
        <p:nvSpPr>
          <p:cNvPr id="743" name="Google Shape;743;p5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p54"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e10b8e299f_0_11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ge10b8e299f_0_117"/>
          <p:cNvSpPr txBox="1"/>
          <p:nvPr/>
        </p:nvSpPr>
        <p:spPr>
          <a:xfrm>
            <a:off x="1223077" y="367926"/>
            <a:ext cx="7579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an electron microscope?</a:t>
            </a:r>
            <a:endParaRPr/>
          </a:p>
        </p:txBody>
      </p:sp>
      <p:sp>
        <p:nvSpPr>
          <p:cNvPr id="757" name="Google Shape;757;ge10b8e299f_0_117"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ge10b8e299f_0_117" descr="electron_microscope.jpg"/>
          <p:cNvPicPr preferRelativeResize="0">
            <a:picLocks noGrp="1"/>
          </p:cNvPicPr>
          <p:nvPr>
            <p:ph type="body" idx="4294967295"/>
          </p:nvPr>
        </p:nvPicPr>
        <p:blipFill rotWithShape="1">
          <a:blip r:embed="rId4">
            <a:alphaModFix/>
          </a:blip>
          <a:srcRect l="-10575" r="-10563"/>
          <a:stretch/>
        </p:blipFill>
        <p:spPr>
          <a:xfrm>
            <a:off x="528741" y="1597360"/>
            <a:ext cx="8086500" cy="44472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55"/>
          <p:cNvSpPr txBox="1"/>
          <p:nvPr/>
        </p:nvSpPr>
        <p:spPr>
          <a:xfrm>
            <a:off x="1242306" y="471886"/>
            <a:ext cx="6659387"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Light (Compound) </a:t>
            </a:r>
            <a:endParaRPr/>
          </a:p>
          <a:p>
            <a:pPr marL="0" marR="0" lvl="0" indent="0" algn="ctr" rtl="0">
              <a:spcBef>
                <a:spcPts val="0"/>
              </a:spcBef>
              <a:spcAft>
                <a:spcPts val="0"/>
              </a:spcAft>
              <a:buNone/>
            </a:pPr>
            <a:r>
              <a:rPr lang="en-US" sz="6600" b="1">
                <a:solidFill>
                  <a:schemeClr val="dk1"/>
                </a:solidFill>
                <a:latin typeface="Calibri"/>
                <a:ea typeface="Calibri"/>
                <a:cs typeface="Calibri"/>
                <a:sym typeface="Calibri"/>
              </a:rPr>
              <a:t>Microscope</a:t>
            </a:r>
            <a:endParaRPr/>
          </a:p>
        </p:txBody>
      </p:sp>
      <p:sp>
        <p:nvSpPr>
          <p:cNvPr id="765" name="Google Shape;765;p5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6" name="Google Shape;766;p5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56" descr="light_microscope.jpg"/>
          <p:cNvPicPr preferRelativeResize="0">
            <a:picLocks noGrp="1"/>
          </p:cNvPicPr>
          <p:nvPr>
            <p:ph type="body" idx="1"/>
          </p:nvPr>
        </p:nvPicPr>
        <p:blipFill rotWithShape="1">
          <a:blip r:embed="rId3">
            <a:alphaModFix/>
          </a:blip>
          <a:srcRect l="-86972" r="-8697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773" name="Google Shape;773;p56"/>
          <p:cNvSpPr txBox="1"/>
          <p:nvPr/>
        </p:nvSpPr>
        <p:spPr>
          <a:xfrm>
            <a:off x="1198725" y="338325"/>
            <a:ext cx="76629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Light Microscope</a:t>
            </a:r>
            <a:r>
              <a:rPr lang="en-US" sz="3200">
                <a:solidFill>
                  <a:schemeClr val="dk1"/>
                </a:solidFill>
                <a:latin typeface="Calibri"/>
                <a:ea typeface="Calibri"/>
                <a:cs typeface="Calibri"/>
                <a:sym typeface="Calibri"/>
              </a:rPr>
              <a:t>: bends a light source through multiple lenses to magnify an object  </a:t>
            </a:r>
            <a:endParaRPr/>
          </a:p>
        </p:txBody>
      </p:sp>
      <p:sp>
        <p:nvSpPr>
          <p:cNvPr id="774" name="Google Shape;774;p5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5" name="Google Shape;775;p56"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ge10b8e299f_2_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Theory</a:t>
            </a:r>
            <a:endParaRPr/>
          </a:p>
        </p:txBody>
      </p:sp>
      <p:sp>
        <p:nvSpPr>
          <p:cNvPr id="238" name="Google Shape;238;p7"/>
          <p:cNvSpPr txBox="1">
            <a:spLocks noGrp="1"/>
          </p:cNvSpPr>
          <p:nvPr>
            <p:ph type="body" idx="1"/>
          </p:nvPr>
        </p:nvSpPr>
        <p:spPr>
          <a:xfrm>
            <a:off x="457200" y="1247422"/>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a:t>is made up of 3 basic rules </a:t>
            </a:r>
            <a:endParaRPr/>
          </a:p>
        </p:txBody>
      </p:sp>
      <p:pic>
        <p:nvPicPr>
          <p:cNvPr id="239" name="Google Shape;239;p7" descr="stamp.jpg"/>
          <p:cNvPicPr preferRelativeResize="0"/>
          <p:nvPr/>
        </p:nvPicPr>
        <p:blipFill rotWithShape="1">
          <a:blip r:embed="rId3">
            <a:alphaModFix/>
          </a:blip>
          <a:srcRect/>
          <a:stretch/>
        </p:blipFill>
        <p:spPr>
          <a:xfrm>
            <a:off x="1531214" y="2285999"/>
            <a:ext cx="6258119" cy="4161649"/>
          </a:xfrm>
          <a:prstGeom prst="rect">
            <a:avLst/>
          </a:prstGeom>
          <a:noFill/>
          <a:ln>
            <a:noFill/>
          </a:ln>
        </p:spPr>
      </p:pic>
      <p:sp>
        <p:nvSpPr>
          <p:cNvPr id="240" name="Google Shape;240;p7"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ge10b8e299f_2_5"/>
          <p:cNvSpPr txBox="1"/>
          <p:nvPr/>
        </p:nvSpPr>
        <p:spPr>
          <a:xfrm>
            <a:off x="1223077" y="367926"/>
            <a:ext cx="7579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light microscope?</a:t>
            </a:r>
            <a:endParaRPr/>
          </a:p>
        </p:txBody>
      </p:sp>
      <p:sp>
        <p:nvSpPr>
          <p:cNvPr id="788" name="Google Shape;788;ge10b8e299f_2_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9" name="Google Shape;789;ge10b8e299f_2_5" descr="light_microscope.jpg"/>
          <p:cNvPicPr preferRelativeResize="0">
            <a:picLocks noGrp="1"/>
          </p:cNvPicPr>
          <p:nvPr>
            <p:ph type="body" idx="4294967295"/>
          </p:nvPr>
        </p:nvPicPr>
        <p:blipFill rotWithShape="1">
          <a:blip r:embed="rId4">
            <a:alphaModFix/>
          </a:blip>
          <a:srcRect l="-86986" r="-86986"/>
          <a:stretch/>
        </p:blipFill>
        <p:spPr>
          <a:xfrm>
            <a:off x="457200" y="1600200"/>
            <a:ext cx="8229600" cy="45261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5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796" name="Google Shape;796;p5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58" descr="pondering.jpg"/>
          <p:cNvPicPr preferRelativeResize="0"/>
          <p:nvPr/>
        </p:nvPicPr>
        <p:blipFill rotWithShape="1">
          <a:blip r:embed="rId3">
            <a:alphaModFix/>
          </a:blip>
          <a:srcRect t="8727" b="8727"/>
          <a:stretch/>
        </p:blipFill>
        <p:spPr>
          <a:xfrm>
            <a:off x="1039091" y="2574795"/>
            <a:ext cx="7315199" cy="4023078"/>
          </a:xfrm>
          <a:prstGeom prst="rect">
            <a:avLst/>
          </a:prstGeom>
          <a:noFill/>
          <a:ln>
            <a:noFill/>
          </a:ln>
        </p:spPr>
      </p:pic>
      <p:sp>
        <p:nvSpPr>
          <p:cNvPr id="803" name="Google Shape;803;p58"/>
          <p:cNvSpPr txBox="1"/>
          <p:nvPr/>
        </p:nvSpPr>
        <p:spPr>
          <a:xfrm>
            <a:off x="1298862" y="422539"/>
            <a:ext cx="679565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 electron and light microscopes have to do with cells?</a:t>
            </a:r>
            <a:endParaRPr/>
          </a:p>
        </p:txBody>
      </p:sp>
      <p:sp>
        <p:nvSpPr>
          <p:cNvPr id="804" name="Google Shape;804;p5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p59" descr="electron_microscope.jpg"/>
          <p:cNvPicPr preferRelativeResize="0"/>
          <p:nvPr/>
        </p:nvPicPr>
        <p:blipFill rotWithShape="1">
          <a:blip r:embed="rId3">
            <a:alphaModFix/>
          </a:blip>
          <a:srcRect l="-156" r="63"/>
          <a:stretch/>
        </p:blipFill>
        <p:spPr>
          <a:xfrm>
            <a:off x="498765" y="2639525"/>
            <a:ext cx="4457700" cy="2967149"/>
          </a:xfrm>
          <a:prstGeom prst="rect">
            <a:avLst/>
          </a:prstGeom>
          <a:noFill/>
          <a:ln>
            <a:noFill/>
          </a:ln>
        </p:spPr>
      </p:pic>
      <p:pic>
        <p:nvPicPr>
          <p:cNvPr id="811" name="Google Shape;811;p59" descr="light_microscope.jpg"/>
          <p:cNvPicPr preferRelativeResize="0"/>
          <p:nvPr/>
        </p:nvPicPr>
        <p:blipFill rotWithShape="1">
          <a:blip r:embed="rId4">
            <a:alphaModFix/>
          </a:blip>
          <a:srcRect l="19904" t="14218" r="6025" b="6212"/>
          <a:stretch/>
        </p:blipFill>
        <p:spPr>
          <a:xfrm>
            <a:off x="5578565" y="1935812"/>
            <a:ext cx="2702989" cy="4374573"/>
          </a:xfrm>
          <a:prstGeom prst="rect">
            <a:avLst/>
          </a:prstGeom>
          <a:noFill/>
          <a:ln>
            <a:noFill/>
          </a:ln>
        </p:spPr>
      </p:pic>
      <p:sp>
        <p:nvSpPr>
          <p:cNvPr id="812" name="Google Shape;812;p59"/>
          <p:cNvSpPr txBox="1"/>
          <p:nvPr/>
        </p:nvSpPr>
        <p:spPr>
          <a:xfrm>
            <a:off x="827875" y="422925"/>
            <a:ext cx="80580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The invention of these two microscopes helped scientists gain new knowledge about cells.</a:t>
            </a:r>
            <a:endParaRPr sz="1600"/>
          </a:p>
        </p:txBody>
      </p:sp>
      <p:sp>
        <p:nvSpPr>
          <p:cNvPr id="813" name="Google Shape;813;p59"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60" descr="electron_microscope.jpg"/>
          <p:cNvPicPr preferRelativeResize="0"/>
          <p:nvPr/>
        </p:nvPicPr>
        <p:blipFill rotWithShape="1">
          <a:blip r:embed="rId3">
            <a:alphaModFix/>
          </a:blip>
          <a:srcRect l="-156" r="63"/>
          <a:stretch/>
        </p:blipFill>
        <p:spPr>
          <a:xfrm>
            <a:off x="498765" y="2639525"/>
            <a:ext cx="4457700" cy="2967149"/>
          </a:xfrm>
          <a:prstGeom prst="rect">
            <a:avLst/>
          </a:prstGeom>
          <a:noFill/>
          <a:ln>
            <a:noFill/>
          </a:ln>
        </p:spPr>
      </p:pic>
      <p:pic>
        <p:nvPicPr>
          <p:cNvPr id="820" name="Google Shape;820;p60" descr="light_microscope.jpg"/>
          <p:cNvPicPr preferRelativeResize="0"/>
          <p:nvPr/>
        </p:nvPicPr>
        <p:blipFill rotWithShape="1">
          <a:blip r:embed="rId4">
            <a:alphaModFix/>
          </a:blip>
          <a:srcRect l="19904" t="14218" r="6025" b="6212"/>
          <a:stretch/>
        </p:blipFill>
        <p:spPr>
          <a:xfrm>
            <a:off x="5578565" y="1935812"/>
            <a:ext cx="2702989" cy="4374573"/>
          </a:xfrm>
          <a:prstGeom prst="rect">
            <a:avLst/>
          </a:prstGeom>
          <a:noFill/>
          <a:ln>
            <a:noFill/>
          </a:ln>
        </p:spPr>
      </p:pic>
      <p:sp>
        <p:nvSpPr>
          <p:cNvPr id="821" name="Google Shape;821;p60"/>
          <p:cNvSpPr txBox="1"/>
          <p:nvPr/>
        </p:nvSpPr>
        <p:spPr>
          <a:xfrm>
            <a:off x="841050" y="431375"/>
            <a:ext cx="80403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We can look at cells with both microscopes – but each one helps us see and understand different things about cells.</a:t>
            </a:r>
            <a:endParaRPr/>
          </a:p>
        </p:txBody>
      </p:sp>
      <p:sp>
        <p:nvSpPr>
          <p:cNvPr id="822" name="Google Shape;822;p60"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61" descr="Type I hypersensitivity - Wikipedia"/>
          <p:cNvPicPr preferRelativeResize="0"/>
          <p:nvPr/>
        </p:nvPicPr>
        <p:blipFill rotWithShape="1">
          <a:blip r:embed="rId3">
            <a:alphaModFix/>
          </a:blip>
          <a:srcRect/>
          <a:stretch/>
        </p:blipFill>
        <p:spPr>
          <a:xfrm>
            <a:off x="1084407" y="1399973"/>
            <a:ext cx="6975186" cy="5312554"/>
          </a:xfrm>
          <a:prstGeom prst="rect">
            <a:avLst/>
          </a:prstGeom>
          <a:noFill/>
          <a:ln>
            <a:noFill/>
          </a:ln>
        </p:spPr>
      </p:pic>
      <p:sp>
        <p:nvSpPr>
          <p:cNvPr id="829" name="Google Shape;829;p61"/>
          <p:cNvSpPr txBox="1"/>
          <p:nvPr/>
        </p:nvSpPr>
        <p:spPr>
          <a:xfrm>
            <a:off x="867450" y="280550"/>
            <a:ext cx="79923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Electron microscopes provide extremely detailed images of objects.</a:t>
            </a:r>
            <a:endParaRPr sz="1600"/>
          </a:p>
        </p:txBody>
      </p:sp>
      <p:sp>
        <p:nvSpPr>
          <p:cNvPr id="830" name="Google Shape;830;p6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graphicFrame>
        <p:nvGraphicFramePr>
          <p:cNvPr id="836" name="Google Shape;836;p62"/>
          <p:cNvGraphicFramePr/>
          <p:nvPr/>
        </p:nvGraphicFramePr>
        <p:xfrm>
          <a:off x="366279" y="2778991"/>
          <a:ext cx="8411475" cy="2346990"/>
        </p:xfrm>
        <a:graphic>
          <a:graphicData uri="http://schemas.openxmlformats.org/drawingml/2006/table">
            <a:tbl>
              <a:tblPr firstRow="1" bandRow="1">
                <a:noFill/>
                <a:tableStyleId>{9C489727-D607-4AE4-9490-3613298DCEC8}</a:tableStyleId>
              </a:tblPr>
              <a:tblGrid>
                <a:gridCol w="2803825">
                  <a:extLst>
                    <a:ext uri="{9D8B030D-6E8A-4147-A177-3AD203B41FA5}">
                      <a16:colId xmlns:a16="http://schemas.microsoft.com/office/drawing/2014/main" val="20000"/>
                    </a:ext>
                  </a:extLst>
                </a:gridCol>
                <a:gridCol w="2803825">
                  <a:extLst>
                    <a:ext uri="{9D8B030D-6E8A-4147-A177-3AD203B41FA5}">
                      <a16:colId xmlns:a16="http://schemas.microsoft.com/office/drawing/2014/main" val="20001"/>
                    </a:ext>
                  </a:extLst>
                </a:gridCol>
                <a:gridCol w="28038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US" sz="2400" u="none" strike="noStrike" cap="none"/>
                        <a:t>Feature</a:t>
                      </a:r>
                      <a:endParaRPr/>
                    </a:p>
                  </a:txBody>
                  <a:tcPr marL="91450" marR="91450" marT="45725" marB="45725"/>
                </a:tc>
                <a:tc>
                  <a:txBody>
                    <a:bodyPr/>
                    <a:lstStyle/>
                    <a:p>
                      <a:pPr marL="0" marR="0" lvl="0" indent="0" algn="l" rtl="0">
                        <a:spcBef>
                          <a:spcPts val="0"/>
                        </a:spcBef>
                        <a:spcAft>
                          <a:spcPts val="0"/>
                        </a:spcAft>
                        <a:buNone/>
                      </a:pPr>
                      <a:r>
                        <a:rPr lang="en-US" sz="2400"/>
                        <a:t>Light Microscope</a:t>
                      </a:r>
                      <a:endParaRPr/>
                    </a:p>
                  </a:txBody>
                  <a:tcPr marL="91450" marR="91450" marT="45725" marB="45725"/>
                </a:tc>
                <a:tc>
                  <a:txBody>
                    <a:bodyPr/>
                    <a:lstStyle/>
                    <a:p>
                      <a:pPr marL="0" marR="0" lvl="0" indent="0" algn="l" rtl="0">
                        <a:spcBef>
                          <a:spcPts val="0"/>
                        </a:spcBef>
                        <a:spcAft>
                          <a:spcPts val="0"/>
                        </a:spcAft>
                        <a:buNone/>
                      </a:pPr>
                      <a:r>
                        <a:rPr lang="en-US" sz="2400"/>
                        <a:t>Electron Microscope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a:t>Maximum Magnification</a:t>
                      </a:r>
                      <a:endParaRPr/>
                    </a:p>
                  </a:txBody>
                  <a:tcPr marL="91450" marR="91450" marT="45725" marB="45725"/>
                </a:tc>
                <a:tc>
                  <a:txBody>
                    <a:bodyPr/>
                    <a:lstStyle/>
                    <a:p>
                      <a:pPr marL="0" marR="0" lvl="0" indent="0" algn="l" rtl="0">
                        <a:spcBef>
                          <a:spcPts val="0"/>
                        </a:spcBef>
                        <a:spcAft>
                          <a:spcPts val="0"/>
                        </a:spcAft>
                        <a:buNone/>
                      </a:pPr>
                      <a:r>
                        <a:rPr lang="en-US" sz="2400"/>
                        <a:t>x2000</a:t>
                      </a:r>
                      <a:endParaRPr/>
                    </a:p>
                  </a:txBody>
                  <a:tcPr marL="91450" marR="91450" marT="45725" marB="45725"/>
                </a:tc>
                <a:tc>
                  <a:txBody>
                    <a:bodyPr/>
                    <a:lstStyle/>
                    <a:p>
                      <a:pPr marL="0" marR="0" lvl="0" indent="0" algn="l" rtl="0">
                        <a:spcBef>
                          <a:spcPts val="0"/>
                        </a:spcBef>
                        <a:spcAft>
                          <a:spcPts val="0"/>
                        </a:spcAft>
                        <a:buNone/>
                      </a:pPr>
                      <a:r>
                        <a:rPr lang="en-US" sz="2400"/>
                        <a:t>x2,000,000</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a:t>Maximum Resolution</a:t>
                      </a:r>
                      <a:endParaRPr/>
                    </a:p>
                  </a:txBody>
                  <a:tcPr marL="91450" marR="91450" marT="45725" marB="45725"/>
                </a:tc>
                <a:tc>
                  <a:txBody>
                    <a:bodyPr/>
                    <a:lstStyle/>
                    <a:p>
                      <a:pPr marL="0" marR="0" lvl="0" indent="0" algn="l" rtl="0">
                        <a:spcBef>
                          <a:spcPts val="0"/>
                        </a:spcBef>
                        <a:spcAft>
                          <a:spcPts val="0"/>
                        </a:spcAft>
                        <a:buNone/>
                      </a:pPr>
                      <a:r>
                        <a:rPr lang="en-US" sz="2400"/>
                        <a:t>About 200nm</a:t>
                      </a:r>
                      <a:endParaRPr/>
                    </a:p>
                  </a:txBody>
                  <a:tcPr marL="91450" marR="91450" marT="45725" marB="45725"/>
                </a:tc>
                <a:tc>
                  <a:txBody>
                    <a:bodyPr/>
                    <a:lstStyle/>
                    <a:p>
                      <a:pPr marL="0" marR="0" lvl="0" indent="0" algn="l" rtl="0">
                        <a:spcBef>
                          <a:spcPts val="0"/>
                        </a:spcBef>
                        <a:spcAft>
                          <a:spcPts val="0"/>
                        </a:spcAft>
                        <a:buNone/>
                      </a:pPr>
                      <a:r>
                        <a:rPr lang="en-US" sz="2400"/>
                        <a:t>Less than 0.5nm</a:t>
                      </a:r>
                      <a:endParaRPr/>
                    </a:p>
                    <a:p>
                      <a:pPr marL="0" marR="0" lvl="0" indent="0" algn="l" rtl="0">
                        <a:spcBef>
                          <a:spcPts val="0"/>
                        </a:spcBef>
                        <a:spcAft>
                          <a:spcPts val="0"/>
                        </a:spcAft>
                        <a:buNone/>
                      </a:pPr>
                      <a:r>
                        <a:rPr lang="en-US" sz="2000" i="1"/>
                        <a:t>*400 times better than the light microscope!</a:t>
                      </a:r>
                      <a:endParaRPr/>
                    </a:p>
                  </a:txBody>
                  <a:tcPr marL="91450" marR="91450" marT="45725" marB="45725"/>
                </a:tc>
                <a:extLst>
                  <a:ext uri="{0D108BD9-81ED-4DB2-BD59-A6C34878D82A}">
                    <a16:rowId xmlns:a16="http://schemas.microsoft.com/office/drawing/2014/main" val="10002"/>
                  </a:ext>
                </a:extLst>
              </a:tr>
            </a:tbl>
          </a:graphicData>
        </a:graphic>
      </p:graphicFrame>
      <p:sp>
        <p:nvSpPr>
          <p:cNvPr id="837" name="Google Shape;837;p62"/>
          <p:cNvSpPr txBox="1"/>
          <p:nvPr/>
        </p:nvSpPr>
        <p:spPr>
          <a:xfrm>
            <a:off x="735220" y="422977"/>
            <a:ext cx="81048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Electron microscopes have much greater magnification and resolution capabilities than light microscopes.</a:t>
            </a:r>
            <a:endParaRPr sz="1600"/>
          </a:p>
        </p:txBody>
      </p:sp>
      <p:sp>
        <p:nvSpPr>
          <p:cNvPr id="838" name="Google Shape;838;p6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Google Shape;844;p63" descr="Part a: Human cheek cells as viewed by light microscopy have an irregular round shape and a well-defined nucleus that takes up about one-half of the cell. Part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Part c: In this scanning electron micrograph of bacterial cells, the cell surface has a three-dimensional shape. Three of the bacteria are oval in shape. The fourth is round and has protrusions called pili. One pilus connects this bacterium to another."/>
          <p:cNvPicPr preferRelativeResize="0"/>
          <p:nvPr/>
        </p:nvPicPr>
        <p:blipFill rotWithShape="1">
          <a:blip r:embed="rId3">
            <a:alphaModFix/>
          </a:blip>
          <a:srcRect r="33295"/>
          <a:stretch/>
        </p:blipFill>
        <p:spPr>
          <a:xfrm>
            <a:off x="600075" y="1971281"/>
            <a:ext cx="4681104" cy="2353843"/>
          </a:xfrm>
          <a:prstGeom prst="rect">
            <a:avLst/>
          </a:prstGeom>
          <a:noFill/>
          <a:ln>
            <a:noFill/>
          </a:ln>
        </p:spPr>
      </p:pic>
      <p:sp>
        <p:nvSpPr>
          <p:cNvPr id="845" name="Google Shape;845;p63"/>
          <p:cNvSpPr txBox="1"/>
          <p:nvPr/>
        </p:nvSpPr>
        <p:spPr>
          <a:xfrm>
            <a:off x="3151043" y="748146"/>
            <a:ext cx="284191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Light Microscope</a:t>
            </a:r>
            <a:endParaRPr/>
          </a:p>
        </p:txBody>
      </p:sp>
      <p:cxnSp>
        <p:nvCxnSpPr>
          <p:cNvPr id="846" name="Google Shape;846;p63"/>
          <p:cNvCxnSpPr/>
          <p:nvPr/>
        </p:nvCxnSpPr>
        <p:spPr>
          <a:xfrm rot="10800000" flipH="1">
            <a:off x="1405370" y="4357300"/>
            <a:ext cx="301336" cy="477982"/>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847" name="Google Shape;847;p63"/>
          <p:cNvCxnSpPr/>
          <p:nvPr/>
        </p:nvCxnSpPr>
        <p:spPr>
          <a:xfrm rot="10800000">
            <a:off x="4101814" y="4357300"/>
            <a:ext cx="0" cy="571135"/>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848" name="Google Shape;848;p63"/>
          <p:cNvSpPr txBox="1"/>
          <p:nvPr/>
        </p:nvSpPr>
        <p:spPr>
          <a:xfrm>
            <a:off x="821314" y="4866091"/>
            <a:ext cx="127808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Animal Cells</a:t>
            </a:r>
            <a:endParaRPr/>
          </a:p>
        </p:txBody>
      </p:sp>
      <p:sp>
        <p:nvSpPr>
          <p:cNvPr id="849" name="Google Shape;849;p63"/>
          <p:cNvSpPr txBox="1"/>
          <p:nvPr/>
        </p:nvSpPr>
        <p:spPr>
          <a:xfrm>
            <a:off x="3631622" y="4868386"/>
            <a:ext cx="94037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Plant Cells</a:t>
            </a:r>
            <a:endParaRPr/>
          </a:p>
        </p:txBody>
      </p:sp>
      <p:pic>
        <p:nvPicPr>
          <p:cNvPr id="850" name="Google Shape;850;p63" descr="The capsular material surrounding these bacteria (Acinetobacter calcoaceticus) is revealed in a suspension of India ink and viewed through a light microscope (magnified about 2,500×)."/>
          <p:cNvPicPr preferRelativeResize="0"/>
          <p:nvPr/>
        </p:nvPicPr>
        <p:blipFill rotWithShape="1">
          <a:blip r:embed="rId4">
            <a:alphaModFix/>
          </a:blip>
          <a:srcRect/>
          <a:stretch/>
        </p:blipFill>
        <p:spPr>
          <a:xfrm>
            <a:off x="5281179" y="1966224"/>
            <a:ext cx="2768311" cy="2353843"/>
          </a:xfrm>
          <a:prstGeom prst="rect">
            <a:avLst/>
          </a:prstGeom>
          <a:noFill/>
          <a:ln>
            <a:noFill/>
          </a:ln>
        </p:spPr>
      </p:pic>
      <p:cxnSp>
        <p:nvCxnSpPr>
          <p:cNvPr id="851" name="Google Shape;851;p63"/>
          <p:cNvCxnSpPr/>
          <p:nvPr/>
        </p:nvCxnSpPr>
        <p:spPr>
          <a:xfrm rot="10800000">
            <a:off x="6806045" y="4357300"/>
            <a:ext cx="191369" cy="571136"/>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852" name="Google Shape;852;p63"/>
          <p:cNvSpPr txBox="1"/>
          <p:nvPr/>
        </p:nvSpPr>
        <p:spPr>
          <a:xfrm>
            <a:off x="6311184" y="4866092"/>
            <a:ext cx="137246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Bacteria Cells</a:t>
            </a:r>
            <a:endParaRPr/>
          </a:p>
        </p:txBody>
      </p:sp>
      <p:sp>
        <p:nvSpPr>
          <p:cNvPr id="853" name="Google Shape;853;p63"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4"/>
          <p:cNvSpPr txBox="1"/>
          <p:nvPr/>
        </p:nvSpPr>
        <p:spPr>
          <a:xfrm>
            <a:off x="3151043" y="252437"/>
            <a:ext cx="335366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Electron Microscope</a:t>
            </a:r>
            <a:endParaRPr/>
          </a:p>
        </p:txBody>
      </p:sp>
      <p:pic>
        <p:nvPicPr>
          <p:cNvPr id="860" name="Google Shape;860;p64" descr="Cell Micrographs | BioNinja"/>
          <p:cNvPicPr preferRelativeResize="0"/>
          <p:nvPr/>
        </p:nvPicPr>
        <p:blipFill rotWithShape="1">
          <a:blip r:embed="rId3">
            <a:alphaModFix/>
          </a:blip>
          <a:srcRect l="995" t="6414" r="52217"/>
          <a:stretch/>
        </p:blipFill>
        <p:spPr>
          <a:xfrm>
            <a:off x="638587" y="1937428"/>
            <a:ext cx="2626032" cy="2404467"/>
          </a:xfrm>
          <a:prstGeom prst="rect">
            <a:avLst/>
          </a:prstGeom>
          <a:noFill/>
          <a:ln>
            <a:noFill/>
          </a:ln>
        </p:spPr>
      </p:pic>
      <p:pic>
        <p:nvPicPr>
          <p:cNvPr id="861" name="Google Shape;861;p64" descr="Cell Micrographs | BioNinja"/>
          <p:cNvPicPr preferRelativeResize="0"/>
          <p:nvPr/>
        </p:nvPicPr>
        <p:blipFill rotWithShape="1">
          <a:blip r:embed="rId3">
            <a:alphaModFix/>
          </a:blip>
          <a:srcRect l="52332" t="6414"/>
          <a:stretch/>
        </p:blipFill>
        <p:spPr>
          <a:xfrm>
            <a:off x="3543061" y="1942442"/>
            <a:ext cx="2675420" cy="2404467"/>
          </a:xfrm>
          <a:prstGeom prst="rect">
            <a:avLst/>
          </a:prstGeom>
          <a:noFill/>
          <a:ln>
            <a:noFill/>
          </a:ln>
        </p:spPr>
      </p:pic>
      <p:pic>
        <p:nvPicPr>
          <p:cNvPr id="862" name="Google Shape;862;p64"/>
          <p:cNvPicPr preferRelativeResize="0"/>
          <p:nvPr/>
        </p:nvPicPr>
        <p:blipFill rotWithShape="1">
          <a:blip r:embed="rId4">
            <a:alphaModFix/>
          </a:blip>
          <a:srcRect l="24217" r="24393"/>
          <a:stretch/>
        </p:blipFill>
        <p:spPr>
          <a:xfrm>
            <a:off x="6496923" y="1862871"/>
            <a:ext cx="2005447" cy="2553579"/>
          </a:xfrm>
          <a:prstGeom prst="rect">
            <a:avLst/>
          </a:prstGeom>
          <a:noFill/>
          <a:ln>
            <a:noFill/>
          </a:ln>
        </p:spPr>
      </p:pic>
      <p:cxnSp>
        <p:nvCxnSpPr>
          <p:cNvPr id="863" name="Google Shape;863;p64"/>
          <p:cNvCxnSpPr/>
          <p:nvPr/>
        </p:nvCxnSpPr>
        <p:spPr>
          <a:xfrm rot="10800000" flipH="1">
            <a:off x="1405370" y="4357300"/>
            <a:ext cx="301336" cy="477982"/>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864" name="Google Shape;864;p64"/>
          <p:cNvCxnSpPr/>
          <p:nvPr/>
        </p:nvCxnSpPr>
        <p:spPr>
          <a:xfrm rot="10800000">
            <a:off x="4985041" y="4317028"/>
            <a:ext cx="0" cy="571135"/>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865" name="Google Shape;865;p64"/>
          <p:cNvSpPr txBox="1"/>
          <p:nvPr/>
        </p:nvSpPr>
        <p:spPr>
          <a:xfrm>
            <a:off x="821314" y="4866091"/>
            <a:ext cx="127808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Animal Cell</a:t>
            </a:r>
            <a:endParaRPr/>
          </a:p>
        </p:txBody>
      </p:sp>
      <p:sp>
        <p:nvSpPr>
          <p:cNvPr id="866" name="Google Shape;866;p64"/>
          <p:cNvSpPr txBox="1"/>
          <p:nvPr/>
        </p:nvSpPr>
        <p:spPr>
          <a:xfrm>
            <a:off x="4501870" y="4888163"/>
            <a:ext cx="94037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Plant Cell</a:t>
            </a:r>
            <a:endParaRPr/>
          </a:p>
        </p:txBody>
      </p:sp>
      <p:cxnSp>
        <p:nvCxnSpPr>
          <p:cNvPr id="867" name="Google Shape;867;p64"/>
          <p:cNvCxnSpPr/>
          <p:nvPr/>
        </p:nvCxnSpPr>
        <p:spPr>
          <a:xfrm rot="10800000">
            <a:off x="7634677" y="4416450"/>
            <a:ext cx="191369" cy="571136"/>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868" name="Google Shape;868;p64"/>
          <p:cNvSpPr txBox="1"/>
          <p:nvPr/>
        </p:nvSpPr>
        <p:spPr>
          <a:xfrm>
            <a:off x="7116873" y="4899843"/>
            <a:ext cx="137246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Bacteria Cell</a:t>
            </a:r>
            <a:endParaRPr/>
          </a:p>
        </p:txBody>
      </p:sp>
      <p:sp>
        <p:nvSpPr>
          <p:cNvPr id="869" name="Google Shape;869;p64"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pic>
        <p:nvPicPr>
          <p:cNvPr id="875" name="Google Shape;875;p65" descr="Part a: Human cheek cells as viewed by light microscopy have an irregular round shape and a well-defined nucleus that takes up about one-half of the cell. Part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Part c: In this scanning electron micrograph of bacterial cells, the cell surface has a three-dimensional shape. Three of the bacteria are oval in shape. The fourth is round and has protrusions called pili. One pilus connects this bacterium to another."/>
          <p:cNvPicPr preferRelativeResize="0"/>
          <p:nvPr/>
        </p:nvPicPr>
        <p:blipFill rotWithShape="1">
          <a:blip r:embed="rId3">
            <a:alphaModFix/>
          </a:blip>
          <a:srcRect r="33295"/>
          <a:stretch/>
        </p:blipFill>
        <p:spPr>
          <a:xfrm>
            <a:off x="1815811" y="2167483"/>
            <a:ext cx="3725142" cy="1873148"/>
          </a:xfrm>
          <a:prstGeom prst="rect">
            <a:avLst/>
          </a:prstGeom>
          <a:noFill/>
          <a:ln>
            <a:noFill/>
          </a:ln>
        </p:spPr>
      </p:pic>
      <p:pic>
        <p:nvPicPr>
          <p:cNvPr id="876" name="Google Shape;876;p65" descr="Cell Micrographs | BioNinja"/>
          <p:cNvPicPr preferRelativeResize="0"/>
          <p:nvPr/>
        </p:nvPicPr>
        <p:blipFill rotWithShape="1">
          <a:blip r:embed="rId4">
            <a:alphaModFix/>
          </a:blip>
          <a:srcRect l="995" t="6414" r="52217"/>
          <a:stretch/>
        </p:blipFill>
        <p:spPr>
          <a:xfrm>
            <a:off x="1676858" y="4724666"/>
            <a:ext cx="2140527" cy="1959925"/>
          </a:xfrm>
          <a:prstGeom prst="rect">
            <a:avLst/>
          </a:prstGeom>
          <a:noFill/>
          <a:ln>
            <a:noFill/>
          </a:ln>
        </p:spPr>
      </p:pic>
      <p:pic>
        <p:nvPicPr>
          <p:cNvPr id="877" name="Google Shape;877;p65" descr="Cell Micrographs | BioNinja"/>
          <p:cNvPicPr preferRelativeResize="0"/>
          <p:nvPr/>
        </p:nvPicPr>
        <p:blipFill rotWithShape="1">
          <a:blip r:embed="rId4">
            <a:alphaModFix/>
          </a:blip>
          <a:srcRect l="52332" t="6414"/>
          <a:stretch/>
        </p:blipFill>
        <p:spPr>
          <a:xfrm>
            <a:off x="3777129" y="4724666"/>
            <a:ext cx="2180783" cy="1959924"/>
          </a:xfrm>
          <a:prstGeom prst="rect">
            <a:avLst/>
          </a:prstGeom>
          <a:noFill/>
          <a:ln>
            <a:noFill/>
          </a:ln>
        </p:spPr>
      </p:pic>
      <p:sp>
        <p:nvSpPr>
          <p:cNvPr id="878" name="Google Shape;878;p65"/>
          <p:cNvSpPr txBox="1"/>
          <p:nvPr/>
        </p:nvSpPr>
        <p:spPr>
          <a:xfrm>
            <a:off x="3678382" y="1728089"/>
            <a:ext cx="17872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Light Microscope</a:t>
            </a:r>
            <a:endParaRPr/>
          </a:p>
        </p:txBody>
      </p:sp>
      <p:sp>
        <p:nvSpPr>
          <p:cNvPr id="879" name="Google Shape;879;p65"/>
          <p:cNvSpPr txBox="1"/>
          <p:nvPr/>
        </p:nvSpPr>
        <p:spPr>
          <a:xfrm>
            <a:off x="3545914" y="4274370"/>
            <a:ext cx="21405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Electron Microscope</a:t>
            </a:r>
            <a:endParaRPr/>
          </a:p>
        </p:txBody>
      </p:sp>
      <p:sp>
        <p:nvSpPr>
          <p:cNvPr id="880" name="Google Shape;880;p65"/>
          <p:cNvSpPr txBox="1"/>
          <p:nvPr/>
        </p:nvSpPr>
        <p:spPr>
          <a:xfrm>
            <a:off x="946575" y="338400"/>
            <a:ext cx="78339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differences do you notice?</a:t>
            </a:r>
            <a:endParaRPr/>
          </a:p>
        </p:txBody>
      </p:sp>
      <p:pic>
        <p:nvPicPr>
          <p:cNvPr id="881" name="Google Shape;881;p65" descr="The capsular material surrounding these bacteria (Acinetobacter calcoaceticus) is revealed in a suspension of India ink and viewed through a light microscope (magnified about 2,500×)."/>
          <p:cNvPicPr preferRelativeResize="0"/>
          <p:nvPr/>
        </p:nvPicPr>
        <p:blipFill rotWithShape="1">
          <a:blip r:embed="rId5">
            <a:alphaModFix/>
          </a:blip>
          <a:srcRect/>
          <a:stretch/>
        </p:blipFill>
        <p:spPr>
          <a:xfrm>
            <a:off x="5540953" y="2167483"/>
            <a:ext cx="1787237" cy="1873148"/>
          </a:xfrm>
          <a:prstGeom prst="rect">
            <a:avLst/>
          </a:prstGeom>
          <a:noFill/>
          <a:ln>
            <a:noFill/>
          </a:ln>
        </p:spPr>
      </p:pic>
      <p:pic>
        <p:nvPicPr>
          <p:cNvPr id="882" name="Google Shape;882;p65"/>
          <p:cNvPicPr preferRelativeResize="0"/>
          <p:nvPr/>
        </p:nvPicPr>
        <p:blipFill rotWithShape="1">
          <a:blip r:embed="rId6">
            <a:alphaModFix/>
          </a:blip>
          <a:srcRect l="24217" r="24393"/>
          <a:stretch/>
        </p:blipFill>
        <p:spPr>
          <a:xfrm>
            <a:off x="5917656" y="4643702"/>
            <a:ext cx="1602806" cy="2040888"/>
          </a:xfrm>
          <a:prstGeom prst="rect">
            <a:avLst/>
          </a:prstGeom>
          <a:noFill/>
          <a:ln>
            <a:noFill/>
          </a:ln>
        </p:spPr>
      </p:pic>
      <p:sp>
        <p:nvSpPr>
          <p:cNvPr id="883" name="Google Shape;883;p65" descr="Artificial Intelligence"/>
          <p:cNvSpPr/>
          <p:nvPr/>
        </p:nvSpPr>
        <p:spPr>
          <a:xfrm>
            <a:off x="0"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8"/>
          <p:cNvSpPr txBox="1"/>
          <p:nvPr/>
        </p:nvSpPr>
        <p:spPr>
          <a:xfrm>
            <a:off x="920075" y="427925"/>
            <a:ext cx="7607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rPr>
              <a:t>Rule #1</a:t>
            </a:r>
            <a:r>
              <a:rPr lang="en-US" sz="3600">
                <a:solidFill>
                  <a:schemeClr val="dk1"/>
                </a:solidFill>
                <a:latin typeface="Calibri"/>
                <a:ea typeface="Calibri"/>
                <a:cs typeface="Calibri"/>
                <a:sym typeface="Calibri"/>
              </a:rPr>
              <a:t>:  The cell is the basic unit of life.</a:t>
            </a:r>
            <a:endParaRPr/>
          </a:p>
        </p:txBody>
      </p:sp>
      <p:pic>
        <p:nvPicPr>
          <p:cNvPr id="247" name="Google Shape;247;p8" descr="Animal Cell.jpg"/>
          <p:cNvPicPr preferRelativeResize="0"/>
          <p:nvPr/>
        </p:nvPicPr>
        <p:blipFill rotWithShape="1">
          <a:blip r:embed="rId3">
            <a:alphaModFix/>
          </a:blip>
          <a:srcRect l="-1243" r="-1869"/>
          <a:stretch/>
        </p:blipFill>
        <p:spPr>
          <a:xfrm>
            <a:off x="455169" y="2491309"/>
            <a:ext cx="3888828" cy="3160338"/>
          </a:xfrm>
          <a:prstGeom prst="rect">
            <a:avLst/>
          </a:prstGeom>
          <a:noFill/>
          <a:ln>
            <a:noFill/>
          </a:ln>
        </p:spPr>
      </p:pic>
      <p:pic>
        <p:nvPicPr>
          <p:cNvPr id="248" name="Google Shape;248;p8" descr="A picture containing indoor, table&#10;&#10;Description automatically generated"/>
          <p:cNvPicPr preferRelativeResize="0"/>
          <p:nvPr/>
        </p:nvPicPr>
        <p:blipFill rotWithShape="1">
          <a:blip r:embed="rId4">
            <a:alphaModFix/>
          </a:blip>
          <a:srcRect l="16456" r="14936"/>
          <a:stretch/>
        </p:blipFill>
        <p:spPr>
          <a:xfrm>
            <a:off x="4438590" y="2491309"/>
            <a:ext cx="4442652" cy="3560614"/>
          </a:xfrm>
          <a:prstGeom prst="rect">
            <a:avLst/>
          </a:prstGeom>
          <a:noFill/>
          <a:ln>
            <a:noFill/>
          </a:ln>
        </p:spPr>
      </p:pic>
      <p:sp>
        <p:nvSpPr>
          <p:cNvPr id="249" name="Google Shape;249;p8" descr="Rewind"/>
          <p:cNvSpPr/>
          <p:nvPr/>
        </p:nvSpPr>
        <p:spPr>
          <a:xfrm>
            <a:off x="0" y="0"/>
            <a:ext cx="920087" cy="780221"/>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pic>
        <p:nvPicPr>
          <p:cNvPr id="889" name="Google Shape;889;p66" descr="Part a: Human cheek cells as viewed by light microscopy have an irregular round shape and a well-defined nucleus that takes up about one-half of the cell. Part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Part c: In this scanning electron micrograph of bacterial cells, the cell surface has a three-dimensional shape. Three of the bacteria are oval in shape. The fourth is round and has protrusions called pili. One pilus connects this bacterium to another."/>
          <p:cNvPicPr preferRelativeResize="0"/>
          <p:nvPr/>
        </p:nvPicPr>
        <p:blipFill rotWithShape="1">
          <a:blip r:embed="rId3">
            <a:alphaModFix/>
          </a:blip>
          <a:srcRect r="33295"/>
          <a:stretch/>
        </p:blipFill>
        <p:spPr>
          <a:xfrm>
            <a:off x="600075" y="1971281"/>
            <a:ext cx="4681104" cy="2353843"/>
          </a:xfrm>
          <a:prstGeom prst="rect">
            <a:avLst/>
          </a:prstGeom>
          <a:noFill/>
          <a:ln>
            <a:noFill/>
          </a:ln>
        </p:spPr>
      </p:pic>
      <p:sp>
        <p:nvSpPr>
          <p:cNvPr id="890" name="Google Shape;890;p66"/>
          <p:cNvSpPr txBox="1"/>
          <p:nvPr/>
        </p:nvSpPr>
        <p:spPr>
          <a:xfrm>
            <a:off x="3248457" y="1309831"/>
            <a:ext cx="26470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Light Microscope</a:t>
            </a:r>
            <a:endParaRPr/>
          </a:p>
        </p:txBody>
      </p:sp>
      <p:cxnSp>
        <p:nvCxnSpPr>
          <p:cNvPr id="891" name="Google Shape;891;p66"/>
          <p:cNvCxnSpPr/>
          <p:nvPr/>
        </p:nvCxnSpPr>
        <p:spPr>
          <a:xfrm rot="10800000" flipH="1">
            <a:off x="1405370" y="4357300"/>
            <a:ext cx="301336" cy="477982"/>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892" name="Google Shape;892;p66"/>
          <p:cNvCxnSpPr/>
          <p:nvPr/>
        </p:nvCxnSpPr>
        <p:spPr>
          <a:xfrm rot="10800000">
            <a:off x="4101814" y="4357300"/>
            <a:ext cx="0" cy="571135"/>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893" name="Google Shape;893;p66"/>
          <p:cNvSpPr txBox="1"/>
          <p:nvPr/>
        </p:nvSpPr>
        <p:spPr>
          <a:xfrm>
            <a:off x="821314" y="4866091"/>
            <a:ext cx="127808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Animal Cells</a:t>
            </a:r>
            <a:endParaRPr/>
          </a:p>
        </p:txBody>
      </p:sp>
      <p:sp>
        <p:nvSpPr>
          <p:cNvPr id="894" name="Google Shape;894;p66"/>
          <p:cNvSpPr txBox="1"/>
          <p:nvPr/>
        </p:nvSpPr>
        <p:spPr>
          <a:xfrm>
            <a:off x="3631622" y="4868386"/>
            <a:ext cx="94037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Plant Cells</a:t>
            </a:r>
            <a:endParaRPr/>
          </a:p>
        </p:txBody>
      </p:sp>
      <p:pic>
        <p:nvPicPr>
          <p:cNvPr id="895" name="Google Shape;895;p66" descr="The capsular material surrounding these bacteria (Acinetobacter calcoaceticus) is revealed in a suspension of India ink and viewed through a light microscope (magnified about 2,500×)."/>
          <p:cNvPicPr preferRelativeResize="0"/>
          <p:nvPr/>
        </p:nvPicPr>
        <p:blipFill rotWithShape="1">
          <a:blip r:embed="rId4">
            <a:alphaModFix/>
          </a:blip>
          <a:srcRect/>
          <a:stretch/>
        </p:blipFill>
        <p:spPr>
          <a:xfrm>
            <a:off x="5281179" y="1966224"/>
            <a:ext cx="2768311" cy="2353843"/>
          </a:xfrm>
          <a:prstGeom prst="rect">
            <a:avLst/>
          </a:prstGeom>
          <a:noFill/>
          <a:ln>
            <a:noFill/>
          </a:ln>
        </p:spPr>
      </p:pic>
      <p:cxnSp>
        <p:nvCxnSpPr>
          <p:cNvPr id="896" name="Google Shape;896;p66"/>
          <p:cNvCxnSpPr/>
          <p:nvPr/>
        </p:nvCxnSpPr>
        <p:spPr>
          <a:xfrm rot="10800000">
            <a:off x="6806045" y="4357300"/>
            <a:ext cx="191369" cy="571136"/>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897" name="Google Shape;897;p66"/>
          <p:cNvSpPr txBox="1"/>
          <p:nvPr/>
        </p:nvSpPr>
        <p:spPr>
          <a:xfrm>
            <a:off x="6311184" y="4866092"/>
            <a:ext cx="137246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Bacteria Cells</a:t>
            </a:r>
            <a:endParaRPr/>
          </a:p>
        </p:txBody>
      </p:sp>
      <p:sp>
        <p:nvSpPr>
          <p:cNvPr id="898" name="Google Shape;898;p66"/>
          <p:cNvSpPr txBox="1"/>
          <p:nvPr/>
        </p:nvSpPr>
        <p:spPr>
          <a:xfrm>
            <a:off x="1460355" y="271220"/>
            <a:ext cx="622415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differences do you notice?</a:t>
            </a:r>
            <a:endParaRPr/>
          </a:p>
        </p:txBody>
      </p:sp>
      <p:sp>
        <p:nvSpPr>
          <p:cNvPr id="899" name="Google Shape;899;p66"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67"/>
          <p:cNvSpPr txBox="1"/>
          <p:nvPr/>
        </p:nvSpPr>
        <p:spPr>
          <a:xfrm>
            <a:off x="2895167" y="1011674"/>
            <a:ext cx="3353666"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Electron Microscope</a:t>
            </a:r>
            <a:endParaRPr/>
          </a:p>
        </p:txBody>
      </p:sp>
      <p:pic>
        <p:nvPicPr>
          <p:cNvPr id="906" name="Google Shape;906;p67" descr="Cell Micrographs | BioNinja"/>
          <p:cNvPicPr preferRelativeResize="0"/>
          <p:nvPr/>
        </p:nvPicPr>
        <p:blipFill rotWithShape="1">
          <a:blip r:embed="rId3">
            <a:alphaModFix/>
          </a:blip>
          <a:srcRect l="995" t="6414" r="52217"/>
          <a:stretch/>
        </p:blipFill>
        <p:spPr>
          <a:xfrm>
            <a:off x="638587" y="1937428"/>
            <a:ext cx="2626032" cy="2404467"/>
          </a:xfrm>
          <a:prstGeom prst="rect">
            <a:avLst/>
          </a:prstGeom>
          <a:noFill/>
          <a:ln>
            <a:noFill/>
          </a:ln>
        </p:spPr>
      </p:pic>
      <p:pic>
        <p:nvPicPr>
          <p:cNvPr id="907" name="Google Shape;907;p67" descr="Cell Micrographs | BioNinja"/>
          <p:cNvPicPr preferRelativeResize="0"/>
          <p:nvPr/>
        </p:nvPicPr>
        <p:blipFill rotWithShape="1">
          <a:blip r:embed="rId3">
            <a:alphaModFix/>
          </a:blip>
          <a:srcRect l="52332" t="6414"/>
          <a:stretch/>
        </p:blipFill>
        <p:spPr>
          <a:xfrm>
            <a:off x="3543061" y="1942442"/>
            <a:ext cx="2675420" cy="2404467"/>
          </a:xfrm>
          <a:prstGeom prst="rect">
            <a:avLst/>
          </a:prstGeom>
          <a:noFill/>
          <a:ln>
            <a:noFill/>
          </a:ln>
        </p:spPr>
      </p:pic>
      <p:pic>
        <p:nvPicPr>
          <p:cNvPr id="908" name="Google Shape;908;p67"/>
          <p:cNvPicPr preferRelativeResize="0"/>
          <p:nvPr/>
        </p:nvPicPr>
        <p:blipFill rotWithShape="1">
          <a:blip r:embed="rId4">
            <a:alphaModFix/>
          </a:blip>
          <a:srcRect l="24217" r="24393"/>
          <a:stretch/>
        </p:blipFill>
        <p:spPr>
          <a:xfrm>
            <a:off x="6496923" y="1862871"/>
            <a:ext cx="2005447" cy="2553579"/>
          </a:xfrm>
          <a:prstGeom prst="rect">
            <a:avLst/>
          </a:prstGeom>
          <a:noFill/>
          <a:ln>
            <a:noFill/>
          </a:ln>
        </p:spPr>
      </p:pic>
      <p:cxnSp>
        <p:nvCxnSpPr>
          <p:cNvPr id="909" name="Google Shape;909;p67"/>
          <p:cNvCxnSpPr/>
          <p:nvPr/>
        </p:nvCxnSpPr>
        <p:spPr>
          <a:xfrm rot="10800000" flipH="1">
            <a:off x="1405370" y="4357300"/>
            <a:ext cx="301336" cy="477982"/>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910" name="Google Shape;910;p67"/>
          <p:cNvCxnSpPr/>
          <p:nvPr/>
        </p:nvCxnSpPr>
        <p:spPr>
          <a:xfrm rot="10800000">
            <a:off x="4985041" y="4317028"/>
            <a:ext cx="0" cy="571135"/>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911" name="Google Shape;911;p67"/>
          <p:cNvSpPr txBox="1"/>
          <p:nvPr/>
        </p:nvSpPr>
        <p:spPr>
          <a:xfrm>
            <a:off x="821314" y="4866091"/>
            <a:ext cx="1278083"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Animal Cell</a:t>
            </a:r>
            <a:endParaRPr/>
          </a:p>
        </p:txBody>
      </p:sp>
      <p:sp>
        <p:nvSpPr>
          <p:cNvPr id="912" name="Google Shape;912;p67"/>
          <p:cNvSpPr txBox="1"/>
          <p:nvPr/>
        </p:nvSpPr>
        <p:spPr>
          <a:xfrm>
            <a:off x="4501870" y="4888163"/>
            <a:ext cx="94037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Plant Cell</a:t>
            </a:r>
            <a:endParaRPr/>
          </a:p>
        </p:txBody>
      </p:sp>
      <p:cxnSp>
        <p:nvCxnSpPr>
          <p:cNvPr id="913" name="Google Shape;913;p67"/>
          <p:cNvCxnSpPr/>
          <p:nvPr/>
        </p:nvCxnSpPr>
        <p:spPr>
          <a:xfrm rot="10800000">
            <a:off x="7634677" y="4416450"/>
            <a:ext cx="191369" cy="571136"/>
          </a:xfrm>
          <a:prstGeom prst="straightConnector1">
            <a:avLst/>
          </a:prstGeom>
          <a:noFill/>
          <a:ln w="381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sp>
        <p:nvSpPr>
          <p:cNvPr id="914" name="Google Shape;914;p67"/>
          <p:cNvSpPr txBox="1"/>
          <p:nvPr/>
        </p:nvSpPr>
        <p:spPr>
          <a:xfrm>
            <a:off x="7116873" y="4899843"/>
            <a:ext cx="137246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Bacteria Cell</a:t>
            </a:r>
            <a:endParaRPr/>
          </a:p>
        </p:txBody>
      </p:sp>
      <p:sp>
        <p:nvSpPr>
          <p:cNvPr id="915" name="Google Shape;915;p67"/>
          <p:cNvSpPr txBox="1"/>
          <p:nvPr/>
        </p:nvSpPr>
        <p:spPr>
          <a:xfrm>
            <a:off x="1459922" y="205115"/>
            <a:ext cx="622415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differences do you notice?</a:t>
            </a:r>
            <a:endParaRPr/>
          </a:p>
        </p:txBody>
      </p:sp>
      <p:sp>
        <p:nvSpPr>
          <p:cNvPr id="916" name="Google Shape;916;p67"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68" descr="Artificial Intelligence"/>
          <p:cNvSpPr/>
          <p:nvPr/>
        </p:nvSpPr>
        <p:spPr>
          <a:xfrm>
            <a:off x="1432781" y="1747809"/>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3" name="Google Shape;923;p68" descr="Comment Like"/>
          <p:cNvPicPr preferRelativeResize="0"/>
          <p:nvPr/>
        </p:nvPicPr>
        <p:blipFill rotWithShape="1">
          <a:blip r:embed="rId4">
            <a:alphaModFix/>
          </a:blip>
          <a:srcRect/>
          <a:stretch/>
        </p:blipFill>
        <p:spPr>
          <a:xfrm>
            <a:off x="4572000" y="1957144"/>
            <a:ext cx="2676222" cy="2676222"/>
          </a:xfrm>
          <a:prstGeom prst="rect">
            <a:avLst/>
          </a:prstGeom>
          <a:noFill/>
          <a:ln>
            <a:noFill/>
          </a:ln>
        </p:spPr>
      </p:pic>
      <p:sp>
        <p:nvSpPr>
          <p:cNvPr id="924" name="Google Shape;924;p68"/>
          <p:cNvSpPr txBox="1"/>
          <p:nvPr/>
        </p:nvSpPr>
        <p:spPr>
          <a:xfrm>
            <a:off x="2291618" y="4898571"/>
            <a:ext cx="493590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(Electron Microscope Examples)</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Google Shape;929;p69" descr="Electron Microscope Rentals"/>
          <p:cNvPicPr preferRelativeResize="0"/>
          <p:nvPr/>
        </p:nvPicPr>
        <p:blipFill rotWithShape="1">
          <a:blip r:embed="rId3">
            <a:alphaModFix/>
          </a:blip>
          <a:srcRect/>
          <a:stretch/>
        </p:blipFill>
        <p:spPr>
          <a:xfrm>
            <a:off x="1346200" y="0"/>
            <a:ext cx="6451600" cy="6858000"/>
          </a:xfrm>
          <a:prstGeom prst="rect">
            <a:avLst/>
          </a:prstGeom>
          <a:noFill/>
          <a:ln>
            <a:noFill/>
          </a:ln>
        </p:spPr>
      </p:pic>
      <p:sp>
        <p:nvSpPr>
          <p:cNvPr id="930" name="Google Shape;930;p6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1" name="Google Shape;931;p6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6" name="Google Shape;936;p70" descr="Microscopy Innovations | Transmission electron microscopy (TEM)"/>
          <p:cNvPicPr preferRelativeResize="0"/>
          <p:nvPr/>
        </p:nvPicPr>
        <p:blipFill rotWithShape="1">
          <a:blip r:embed="rId3">
            <a:alphaModFix/>
          </a:blip>
          <a:srcRect/>
          <a:stretch/>
        </p:blipFill>
        <p:spPr>
          <a:xfrm>
            <a:off x="2171700" y="1714500"/>
            <a:ext cx="4800600" cy="3429000"/>
          </a:xfrm>
          <a:prstGeom prst="rect">
            <a:avLst/>
          </a:prstGeom>
          <a:noFill/>
          <a:ln>
            <a:noFill/>
          </a:ln>
        </p:spPr>
      </p:pic>
      <p:sp>
        <p:nvSpPr>
          <p:cNvPr id="937" name="Google Shape;937;p7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8" name="Google Shape;938;p7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pic>
        <p:nvPicPr>
          <p:cNvPr id="943" name="Google Shape;943;p71" descr="Electron Microscope - YouTube"/>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944" name="Google Shape;944;p7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5" name="Google Shape;945;p71"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72" descr="Artificial Intelligence"/>
          <p:cNvSpPr/>
          <p:nvPr/>
        </p:nvSpPr>
        <p:spPr>
          <a:xfrm>
            <a:off x="1432781" y="1747809"/>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2" name="Google Shape;952;p72" descr="Comment Like"/>
          <p:cNvPicPr preferRelativeResize="0"/>
          <p:nvPr/>
        </p:nvPicPr>
        <p:blipFill rotWithShape="1">
          <a:blip r:embed="rId4">
            <a:alphaModFix/>
          </a:blip>
          <a:srcRect/>
          <a:stretch/>
        </p:blipFill>
        <p:spPr>
          <a:xfrm>
            <a:off x="4572000" y="1957144"/>
            <a:ext cx="2676222" cy="2676222"/>
          </a:xfrm>
          <a:prstGeom prst="rect">
            <a:avLst/>
          </a:prstGeom>
          <a:noFill/>
          <a:ln>
            <a:noFill/>
          </a:ln>
        </p:spPr>
      </p:pic>
      <p:sp>
        <p:nvSpPr>
          <p:cNvPr id="953" name="Google Shape;953;p72"/>
          <p:cNvSpPr txBox="1"/>
          <p:nvPr/>
        </p:nvSpPr>
        <p:spPr>
          <a:xfrm>
            <a:off x="2291618" y="4898571"/>
            <a:ext cx="44319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(Light Microscope Examples)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7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9" name="Google Shape;959;p73"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960" name="Google Shape;960;p73"/>
          <p:cNvPicPr preferRelativeResize="0"/>
          <p:nvPr/>
        </p:nvPicPr>
        <p:blipFill>
          <a:blip r:embed="rId5">
            <a:alphaModFix/>
          </a:blip>
          <a:stretch>
            <a:fillRect/>
          </a:stretch>
        </p:blipFill>
        <p:spPr>
          <a:xfrm>
            <a:off x="872525" y="735230"/>
            <a:ext cx="7620000" cy="57150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pic>
        <p:nvPicPr>
          <p:cNvPr id="965" name="Google Shape;965;p74" descr="3 Light microscope slide of skeletal muscle stained by H&amp;E. (A ..."/>
          <p:cNvPicPr preferRelativeResize="0"/>
          <p:nvPr/>
        </p:nvPicPr>
        <p:blipFill rotWithShape="1">
          <a:blip r:embed="rId3">
            <a:alphaModFix/>
          </a:blip>
          <a:srcRect/>
          <a:stretch/>
        </p:blipFill>
        <p:spPr>
          <a:xfrm>
            <a:off x="1952625" y="1709738"/>
            <a:ext cx="5238750" cy="3438525"/>
          </a:xfrm>
          <a:prstGeom prst="rect">
            <a:avLst/>
          </a:prstGeom>
          <a:noFill/>
          <a:ln>
            <a:noFill/>
          </a:ln>
        </p:spPr>
      </p:pic>
      <p:sp>
        <p:nvSpPr>
          <p:cNvPr id="966" name="Google Shape;966;p7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7" name="Google Shape;967;p7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972" name="Google Shape;972;p75" descr="Light Microscope Images, Stock Photos &amp; Vectors | Shutterstock"/>
          <p:cNvPicPr preferRelativeResize="0"/>
          <p:nvPr/>
        </p:nvPicPr>
        <p:blipFill rotWithShape="1">
          <a:blip r:embed="rId3">
            <a:alphaModFix/>
          </a:blip>
          <a:srcRect b="7142"/>
          <a:stretch/>
        </p:blipFill>
        <p:spPr>
          <a:xfrm>
            <a:off x="1850621" y="1605395"/>
            <a:ext cx="5442758" cy="3647209"/>
          </a:xfrm>
          <a:prstGeom prst="rect">
            <a:avLst/>
          </a:prstGeom>
          <a:noFill/>
          <a:ln>
            <a:noFill/>
          </a:ln>
        </p:spPr>
      </p:pic>
      <p:sp>
        <p:nvSpPr>
          <p:cNvPr id="973" name="Google Shape;973;p7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4" name="Google Shape;974;p75"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9"/>
          <p:cNvSpPr txBox="1"/>
          <p:nvPr/>
        </p:nvSpPr>
        <p:spPr>
          <a:xfrm>
            <a:off x="920075" y="404575"/>
            <a:ext cx="7941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rPr>
              <a:t>Rule #2</a:t>
            </a:r>
            <a:r>
              <a:rPr lang="en-US" sz="3600">
                <a:solidFill>
                  <a:schemeClr val="dk1"/>
                </a:solidFill>
                <a:latin typeface="Calibri"/>
                <a:ea typeface="Calibri"/>
                <a:cs typeface="Calibri"/>
                <a:sym typeface="Calibri"/>
              </a:rPr>
              <a:t>:  All living things are made of one or more cells.</a:t>
            </a:r>
            <a:endParaRPr/>
          </a:p>
        </p:txBody>
      </p:sp>
      <p:pic>
        <p:nvPicPr>
          <p:cNvPr id="256" name="Google Shape;256;p9" descr="Microscope Lab Templates (With images) | Plant and animal cells ..."/>
          <p:cNvPicPr preferRelativeResize="0"/>
          <p:nvPr/>
        </p:nvPicPr>
        <p:blipFill rotWithShape="1">
          <a:blip r:embed="rId3">
            <a:alphaModFix/>
          </a:blip>
          <a:srcRect l="10455" t="7723" r="8020" b="8777"/>
          <a:stretch/>
        </p:blipFill>
        <p:spPr>
          <a:xfrm>
            <a:off x="3335349" y="2609273"/>
            <a:ext cx="2963233" cy="3035029"/>
          </a:xfrm>
          <a:prstGeom prst="rect">
            <a:avLst/>
          </a:prstGeom>
          <a:noFill/>
          <a:ln>
            <a:noFill/>
          </a:ln>
        </p:spPr>
      </p:pic>
      <p:pic>
        <p:nvPicPr>
          <p:cNvPr id="257" name="Google Shape;257;p9" descr="Hand Holding Plant Clipart , Transparent Cartoon, Free Cliparts ..."/>
          <p:cNvPicPr preferRelativeResize="0"/>
          <p:nvPr/>
        </p:nvPicPr>
        <p:blipFill rotWithShape="1">
          <a:blip r:embed="rId4">
            <a:alphaModFix/>
          </a:blip>
          <a:srcRect/>
          <a:stretch/>
        </p:blipFill>
        <p:spPr>
          <a:xfrm>
            <a:off x="282575" y="4318000"/>
            <a:ext cx="2270669" cy="2273300"/>
          </a:xfrm>
          <a:prstGeom prst="rect">
            <a:avLst/>
          </a:prstGeom>
          <a:noFill/>
          <a:ln>
            <a:noFill/>
          </a:ln>
        </p:spPr>
      </p:pic>
      <p:pic>
        <p:nvPicPr>
          <p:cNvPr id="258" name="Google Shape;258;p9" descr="Green Animals Clipart Clipartfest - Animal Clipart , Free ..."/>
          <p:cNvPicPr preferRelativeResize="0"/>
          <p:nvPr/>
        </p:nvPicPr>
        <p:blipFill rotWithShape="1">
          <a:blip r:embed="rId5">
            <a:alphaModFix/>
          </a:blip>
          <a:srcRect/>
          <a:stretch/>
        </p:blipFill>
        <p:spPr>
          <a:xfrm>
            <a:off x="7001213" y="4318000"/>
            <a:ext cx="1860212" cy="2273300"/>
          </a:xfrm>
          <a:prstGeom prst="rect">
            <a:avLst/>
          </a:prstGeom>
          <a:noFill/>
          <a:ln>
            <a:noFill/>
          </a:ln>
        </p:spPr>
      </p:pic>
      <p:sp>
        <p:nvSpPr>
          <p:cNvPr id="259" name="Google Shape;259;p9"/>
          <p:cNvSpPr/>
          <p:nvPr/>
        </p:nvSpPr>
        <p:spPr>
          <a:xfrm rot="-1846254">
            <a:off x="2260218" y="3979043"/>
            <a:ext cx="1518511" cy="60223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9"/>
          <p:cNvSpPr/>
          <p:nvPr/>
        </p:nvSpPr>
        <p:spPr>
          <a:xfrm rot="2128411">
            <a:off x="5851359" y="4006849"/>
            <a:ext cx="1478800" cy="622300"/>
          </a:xfrm>
          <a:prstGeom prst="lef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9" descr="Rewind"/>
          <p:cNvSpPr/>
          <p:nvPr/>
        </p:nvSpPr>
        <p:spPr>
          <a:xfrm>
            <a:off x="0" y="0"/>
            <a:ext cx="920087" cy="780221"/>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7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77"/>
          <p:cNvSpPr txBox="1">
            <a:spLocks noGrp="1"/>
          </p:cNvSpPr>
          <p:nvPr>
            <p:ph type="title"/>
          </p:nvPr>
        </p:nvSpPr>
        <p:spPr>
          <a:xfrm>
            <a:off x="906999" y="467525"/>
            <a:ext cx="80055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800"/>
              <a:buFont typeface="Calibri"/>
              <a:buNone/>
            </a:pPr>
            <a:r>
              <a:rPr lang="en-US" sz="2800"/>
              <a:t>What does an electron microscope use to magnify objects? </a:t>
            </a:r>
            <a:endParaRPr/>
          </a:p>
        </p:txBody>
      </p:sp>
      <p:pic>
        <p:nvPicPr>
          <p:cNvPr id="987" name="Google Shape;987;p77" descr="electron_microscope.jpg"/>
          <p:cNvPicPr preferRelativeResize="0">
            <a:picLocks noGrp="1"/>
          </p:cNvPicPr>
          <p:nvPr>
            <p:ph type="body" idx="1"/>
          </p:nvPr>
        </p:nvPicPr>
        <p:blipFill rotWithShape="1">
          <a:blip r:embed="rId3">
            <a:alphaModFix/>
          </a:blip>
          <a:srcRect l="-10572" r="-10572"/>
          <a:stretch/>
        </p:blipFill>
        <p:spPr>
          <a:xfrm>
            <a:off x="562016" y="1993010"/>
            <a:ext cx="8086503" cy="4447265"/>
          </a:xfrm>
          <a:prstGeom prst="rect">
            <a:avLst/>
          </a:prstGeom>
          <a:noFill/>
          <a:ln>
            <a:noFill/>
          </a:ln>
        </p:spPr>
      </p:pic>
      <p:sp>
        <p:nvSpPr>
          <p:cNvPr id="988" name="Google Shape;988;p77"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78"/>
          <p:cNvSpPr txBox="1">
            <a:spLocks noGrp="1"/>
          </p:cNvSpPr>
          <p:nvPr>
            <p:ph type="title"/>
          </p:nvPr>
        </p:nvSpPr>
        <p:spPr>
          <a:xfrm>
            <a:off x="983850" y="416375"/>
            <a:ext cx="7920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000"/>
              <a:buFont typeface="Calibri"/>
              <a:buNone/>
            </a:pPr>
            <a:r>
              <a:rPr lang="en-US" sz="3000"/>
              <a:t>What does a light microscope use to magnify objects? </a:t>
            </a:r>
            <a:endParaRPr/>
          </a:p>
        </p:txBody>
      </p:sp>
      <p:pic>
        <p:nvPicPr>
          <p:cNvPr id="995" name="Google Shape;995;p78" descr="light_microscope.jpg"/>
          <p:cNvPicPr preferRelativeResize="0"/>
          <p:nvPr/>
        </p:nvPicPr>
        <p:blipFill rotWithShape="1">
          <a:blip r:embed="rId3">
            <a:alphaModFix/>
          </a:blip>
          <a:srcRect l="2531" t="13199" r="1262"/>
          <a:stretch/>
        </p:blipFill>
        <p:spPr>
          <a:xfrm>
            <a:off x="2547256" y="1730829"/>
            <a:ext cx="3771901" cy="5127171"/>
          </a:xfrm>
          <a:prstGeom prst="rect">
            <a:avLst/>
          </a:prstGeom>
          <a:noFill/>
          <a:ln>
            <a:noFill/>
          </a:ln>
        </p:spPr>
      </p:pic>
      <p:sp>
        <p:nvSpPr>
          <p:cNvPr id="996" name="Google Shape;996;p78"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79"/>
          <p:cNvSpPr txBox="1"/>
          <p:nvPr/>
        </p:nvSpPr>
        <p:spPr>
          <a:xfrm>
            <a:off x="1158600" y="298125"/>
            <a:ext cx="76482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Which type of microscope do you think captured this image?</a:t>
            </a:r>
            <a:endParaRPr/>
          </a:p>
        </p:txBody>
      </p:sp>
      <p:pic>
        <p:nvPicPr>
          <p:cNvPr id="1003" name="Google Shape;1003;p79" descr="Electron Microscope Rentals"/>
          <p:cNvPicPr preferRelativeResize="0"/>
          <p:nvPr/>
        </p:nvPicPr>
        <p:blipFill rotWithShape="1">
          <a:blip r:embed="rId3">
            <a:alphaModFix/>
          </a:blip>
          <a:srcRect/>
          <a:stretch/>
        </p:blipFill>
        <p:spPr>
          <a:xfrm>
            <a:off x="2134505" y="1675928"/>
            <a:ext cx="4874986" cy="5182072"/>
          </a:xfrm>
          <a:prstGeom prst="rect">
            <a:avLst/>
          </a:prstGeom>
          <a:noFill/>
          <a:ln>
            <a:noFill/>
          </a:ln>
        </p:spPr>
      </p:pic>
      <p:sp>
        <p:nvSpPr>
          <p:cNvPr id="1004" name="Google Shape;1004;p79" descr="Questions"/>
          <p:cNvSpPr/>
          <p:nvPr/>
        </p:nvSpPr>
        <p:spPr>
          <a:xfrm>
            <a:off x="0" y="0"/>
            <a:ext cx="983848" cy="95410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80"/>
          <p:cNvSpPr txBox="1"/>
          <p:nvPr/>
        </p:nvSpPr>
        <p:spPr>
          <a:xfrm>
            <a:off x="1132800" y="416825"/>
            <a:ext cx="77664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True/False:</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You cannot see animal and plant cells with a light microscope.</a:t>
            </a:r>
            <a:endParaRPr sz="2800" b="1">
              <a:solidFill>
                <a:schemeClr val="dk1"/>
              </a:solidFill>
              <a:latin typeface="Calibri"/>
              <a:ea typeface="Calibri"/>
              <a:cs typeface="Calibri"/>
              <a:sym typeface="Calibri"/>
            </a:endParaRPr>
          </a:p>
        </p:txBody>
      </p:sp>
      <p:sp>
        <p:nvSpPr>
          <p:cNvPr id="1011" name="Google Shape;1011;p80" descr="Questions"/>
          <p:cNvSpPr/>
          <p:nvPr/>
        </p:nvSpPr>
        <p:spPr>
          <a:xfrm>
            <a:off x="0" y="0"/>
            <a:ext cx="983848" cy="954107"/>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2" name="Google Shape;1012;p80" descr="Part a: Human cheek cells as viewed by light microscopy have an irregular round shape and a well-defined nucleus that takes up about one-half of the cell. Part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Part c: In this scanning electron micrograph of bacterial cells, the cell surface has a three-dimensional shape. Three of the bacteria are oval in shape. The fourth is round and has protrusions called pili. One pilus connects this bacterium to another."/>
          <p:cNvPicPr preferRelativeResize="0"/>
          <p:nvPr/>
        </p:nvPicPr>
        <p:blipFill rotWithShape="1">
          <a:blip r:embed="rId4">
            <a:alphaModFix/>
          </a:blip>
          <a:srcRect r="33293"/>
          <a:stretch/>
        </p:blipFill>
        <p:spPr>
          <a:xfrm>
            <a:off x="847288" y="2142731"/>
            <a:ext cx="4681105" cy="2353843"/>
          </a:xfrm>
          <a:prstGeom prst="rect">
            <a:avLst/>
          </a:prstGeom>
          <a:noFill/>
          <a:ln>
            <a:noFill/>
          </a:ln>
        </p:spPr>
      </p:pic>
      <p:pic>
        <p:nvPicPr>
          <p:cNvPr id="1013" name="Google Shape;1013;p80" descr="The capsular material surrounding these bacteria (Acinetobacter calcoaceticus) is revealed in a suspension of India ink and viewed through a light microscope (magnified about 2,500×)."/>
          <p:cNvPicPr preferRelativeResize="0"/>
          <p:nvPr/>
        </p:nvPicPr>
        <p:blipFill rotWithShape="1">
          <a:blip r:embed="rId5">
            <a:alphaModFix/>
          </a:blip>
          <a:srcRect/>
          <a:stretch/>
        </p:blipFill>
        <p:spPr>
          <a:xfrm>
            <a:off x="5528391" y="2137674"/>
            <a:ext cx="2768311" cy="235384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ge10b8e299f_2_15"/>
          <p:cNvSpPr txBox="1"/>
          <p:nvPr/>
        </p:nvSpPr>
        <p:spPr>
          <a:xfrm>
            <a:off x="1132800" y="416825"/>
            <a:ext cx="77664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True/</a:t>
            </a:r>
            <a:r>
              <a:rPr lang="en-US" sz="2800">
                <a:solidFill>
                  <a:srgbClr val="FF0000"/>
                </a:solidFill>
                <a:latin typeface="Calibri"/>
                <a:ea typeface="Calibri"/>
                <a:cs typeface="Calibri"/>
                <a:sym typeface="Calibri"/>
              </a:rPr>
              <a:t>False</a:t>
            </a:r>
            <a:r>
              <a:rPr lang="en-US" sz="2800">
                <a:solidFill>
                  <a:schemeClr val="dk1"/>
                </a:solidFill>
                <a:latin typeface="Calibri"/>
                <a:ea typeface="Calibri"/>
                <a:cs typeface="Calibri"/>
                <a:sym typeface="Calibri"/>
              </a:rPr>
              <a:t>:</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You cannot see animal and plant cells with a light microscope.</a:t>
            </a:r>
            <a:endParaRPr sz="2800" b="1">
              <a:solidFill>
                <a:schemeClr val="dk1"/>
              </a:solidFill>
              <a:latin typeface="Calibri"/>
              <a:ea typeface="Calibri"/>
              <a:cs typeface="Calibri"/>
              <a:sym typeface="Calibri"/>
            </a:endParaRPr>
          </a:p>
        </p:txBody>
      </p:sp>
      <p:sp>
        <p:nvSpPr>
          <p:cNvPr id="1020" name="Google Shape;1020;ge10b8e299f_2_15"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1" name="Google Shape;1021;ge10b8e299f_2_15" descr="Part a: Human cheek cells as viewed by light microscopy have an irregular round shape and a well-defined nucleus that takes up about one-half of the cell. Part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Part c: In this scanning electron micrograph of bacterial cells, the cell surface has a three-dimensional shape. Three of the bacteria are oval in shape. The fourth is round and has protrusions called pili. One pilus connects this bacterium to another."/>
          <p:cNvPicPr preferRelativeResize="0"/>
          <p:nvPr/>
        </p:nvPicPr>
        <p:blipFill rotWithShape="1">
          <a:blip r:embed="rId4">
            <a:alphaModFix/>
          </a:blip>
          <a:srcRect r="33293"/>
          <a:stretch/>
        </p:blipFill>
        <p:spPr>
          <a:xfrm>
            <a:off x="847288" y="2142731"/>
            <a:ext cx="4681105" cy="2353843"/>
          </a:xfrm>
          <a:prstGeom prst="rect">
            <a:avLst/>
          </a:prstGeom>
          <a:noFill/>
          <a:ln>
            <a:noFill/>
          </a:ln>
        </p:spPr>
      </p:pic>
      <p:pic>
        <p:nvPicPr>
          <p:cNvPr id="1022" name="Google Shape;1022;ge10b8e299f_2_15" descr="The capsular material surrounding these bacteria (Acinetobacter calcoaceticus) is revealed in a suspension of India ink and viewed through a light microscope (magnified about 2,500×)."/>
          <p:cNvPicPr preferRelativeResize="0"/>
          <p:nvPr/>
        </p:nvPicPr>
        <p:blipFill rotWithShape="1">
          <a:blip r:embed="rId5">
            <a:alphaModFix/>
          </a:blip>
          <a:srcRect/>
          <a:stretch/>
        </p:blipFill>
        <p:spPr>
          <a:xfrm>
            <a:off x="5528391" y="2137674"/>
            <a:ext cx="2768311" cy="235384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81"/>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029" name="Google Shape;1029;p81"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pic>
        <p:nvPicPr>
          <p:cNvPr id="1035" name="Google Shape;1035;p82" descr="electron_microscope.jpg"/>
          <p:cNvPicPr preferRelativeResize="0">
            <a:picLocks noGrp="1"/>
          </p:cNvPicPr>
          <p:nvPr>
            <p:ph type="body" idx="1"/>
          </p:nvPr>
        </p:nvPicPr>
        <p:blipFill rotWithShape="1">
          <a:blip r:embed="rId3">
            <a:alphaModFix/>
          </a:blip>
          <a:srcRect l="-10572" r="-10572"/>
          <a:stretch/>
        </p:blipFill>
        <p:spPr>
          <a:xfrm>
            <a:off x="528741" y="1834760"/>
            <a:ext cx="8086500" cy="4447200"/>
          </a:xfrm>
          <a:prstGeom prst="rect">
            <a:avLst/>
          </a:prstGeom>
          <a:noFill/>
          <a:ln w="9525" cap="flat" cmpd="sng">
            <a:solidFill>
              <a:schemeClr val="lt1"/>
            </a:solidFill>
            <a:prstDash val="solid"/>
            <a:round/>
            <a:headEnd type="none" w="sm" len="sm"/>
            <a:tailEnd type="none" w="sm" len="sm"/>
          </a:ln>
        </p:spPr>
      </p:pic>
      <p:sp>
        <p:nvSpPr>
          <p:cNvPr id="1036" name="Google Shape;1036;p82"/>
          <p:cNvSpPr txBox="1"/>
          <p:nvPr/>
        </p:nvSpPr>
        <p:spPr>
          <a:xfrm>
            <a:off x="888525" y="350175"/>
            <a:ext cx="79581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chemeClr val="dk1"/>
                </a:solidFill>
                <a:latin typeface="Calibri"/>
                <a:ea typeface="Calibri"/>
                <a:cs typeface="Calibri"/>
                <a:sym typeface="Calibri"/>
              </a:rPr>
              <a:t>Electron Microscope</a:t>
            </a:r>
            <a:r>
              <a:rPr lang="en-US" sz="2800">
                <a:solidFill>
                  <a:schemeClr val="dk1"/>
                </a:solidFill>
                <a:latin typeface="Calibri"/>
                <a:ea typeface="Calibri"/>
                <a:cs typeface="Calibri"/>
                <a:sym typeface="Calibri"/>
              </a:rPr>
              <a:t>: uses electron beams to magnify objects and has high resolution power</a:t>
            </a:r>
            <a:endParaRPr/>
          </a:p>
        </p:txBody>
      </p:sp>
      <p:sp>
        <p:nvSpPr>
          <p:cNvPr id="1037" name="Google Shape;1037;p82"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pic>
        <p:nvPicPr>
          <p:cNvPr id="1043" name="Google Shape;1043;p83" descr="light_microscope.jpg"/>
          <p:cNvPicPr preferRelativeResize="0">
            <a:picLocks noGrp="1"/>
          </p:cNvPicPr>
          <p:nvPr>
            <p:ph type="body" idx="1"/>
          </p:nvPr>
        </p:nvPicPr>
        <p:blipFill rotWithShape="1">
          <a:blip r:embed="rId3">
            <a:alphaModFix/>
          </a:blip>
          <a:srcRect l="-86972" r="-86971"/>
          <a:stretch/>
        </p:blipFill>
        <p:spPr>
          <a:xfrm>
            <a:off x="457200" y="1600200"/>
            <a:ext cx="8229600" cy="4525963"/>
          </a:xfrm>
          <a:prstGeom prst="rect">
            <a:avLst/>
          </a:prstGeom>
          <a:noFill/>
          <a:ln w="9525" cap="flat" cmpd="sng">
            <a:solidFill>
              <a:schemeClr val="lt1"/>
            </a:solidFill>
            <a:prstDash val="solid"/>
            <a:round/>
            <a:headEnd type="none" w="sm" len="sm"/>
            <a:tailEnd type="none" w="sm" len="sm"/>
          </a:ln>
        </p:spPr>
      </p:pic>
      <p:sp>
        <p:nvSpPr>
          <p:cNvPr id="1044" name="Google Shape;1044;p83"/>
          <p:cNvSpPr txBox="1"/>
          <p:nvPr/>
        </p:nvSpPr>
        <p:spPr>
          <a:xfrm>
            <a:off x="823075" y="285575"/>
            <a:ext cx="80235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u="sng">
                <a:solidFill>
                  <a:schemeClr val="dk1"/>
                </a:solidFill>
                <a:latin typeface="Calibri"/>
                <a:ea typeface="Calibri"/>
                <a:cs typeface="Calibri"/>
                <a:sym typeface="Calibri"/>
              </a:rPr>
              <a:t>Light Microscope</a:t>
            </a:r>
            <a:r>
              <a:rPr lang="en-US" sz="3200">
                <a:solidFill>
                  <a:schemeClr val="dk1"/>
                </a:solidFill>
                <a:latin typeface="Calibri"/>
                <a:ea typeface="Calibri"/>
                <a:cs typeface="Calibri"/>
                <a:sym typeface="Calibri"/>
              </a:rPr>
              <a:t>: bends a light source through multiple lenses to magnify an object </a:t>
            </a:r>
            <a:endParaRPr/>
          </a:p>
        </p:txBody>
      </p:sp>
      <p:sp>
        <p:nvSpPr>
          <p:cNvPr id="1045" name="Google Shape;1045;p83" descr="Rewind"/>
          <p:cNvSpPr/>
          <p:nvPr/>
        </p:nvSpPr>
        <p:spPr>
          <a:xfrm>
            <a:off x="0" y="0"/>
            <a:ext cx="920087" cy="780221"/>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84" descr="electron_microscope.jpg"/>
          <p:cNvPicPr preferRelativeResize="0"/>
          <p:nvPr/>
        </p:nvPicPr>
        <p:blipFill rotWithShape="1">
          <a:blip r:embed="rId3">
            <a:alphaModFix/>
          </a:blip>
          <a:srcRect l="-156" r="63"/>
          <a:stretch/>
        </p:blipFill>
        <p:spPr>
          <a:xfrm>
            <a:off x="498765" y="2639525"/>
            <a:ext cx="4457700" cy="2967149"/>
          </a:xfrm>
          <a:prstGeom prst="rect">
            <a:avLst/>
          </a:prstGeom>
          <a:noFill/>
          <a:ln>
            <a:noFill/>
          </a:ln>
        </p:spPr>
      </p:pic>
      <p:pic>
        <p:nvPicPr>
          <p:cNvPr id="1052" name="Google Shape;1052;p84" descr="light_microscope.jpg"/>
          <p:cNvPicPr preferRelativeResize="0"/>
          <p:nvPr/>
        </p:nvPicPr>
        <p:blipFill rotWithShape="1">
          <a:blip r:embed="rId4">
            <a:alphaModFix/>
          </a:blip>
          <a:srcRect l="19904" t="14218" r="6025" b="6212"/>
          <a:stretch/>
        </p:blipFill>
        <p:spPr>
          <a:xfrm>
            <a:off x="5578565" y="1935812"/>
            <a:ext cx="2702989" cy="4374573"/>
          </a:xfrm>
          <a:prstGeom prst="rect">
            <a:avLst/>
          </a:prstGeom>
          <a:noFill/>
          <a:ln>
            <a:noFill/>
          </a:ln>
        </p:spPr>
      </p:pic>
      <p:sp>
        <p:nvSpPr>
          <p:cNvPr id="1053" name="Google Shape;1053;p84"/>
          <p:cNvSpPr txBox="1"/>
          <p:nvPr/>
        </p:nvSpPr>
        <p:spPr>
          <a:xfrm>
            <a:off x="920075" y="330600"/>
            <a:ext cx="79659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The invention of these two microscopes helped scientists gain new knowledge about cells.</a:t>
            </a:r>
            <a:endParaRPr/>
          </a:p>
        </p:txBody>
      </p:sp>
      <p:sp>
        <p:nvSpPr>
          <p:cNvPr id="1054" name="Google Shape;1054;p84" descr="Rewind"/>
          <p:cNvSpPr/>
          <p:nvPr/>
        </p:nvSpPr>
        <p:spPr>
          <a:xfrm>
            <a:off x="0" y="0"/>
            <a:ext cx="920087" cy="780221"/>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4472</Words>
  <Application>Microsoft Office PowerPoint</Application>
  <PresentationFormat>On-screen Show (4:3)</PresentationFormat>
  <Paragraphs>428</Paragraphs>
  <Slides>106</Slides>
  <Notes>106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106</vt:i4>
      </vt:variant>
    </vt:vector>
  </HeadingPairs>
  <TitlesOfParts>
    <vt:vector size="110" baseType="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Cell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Magnification:  how many times larger an image is than the actual object itself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Magnification:  how many times larger an image is than the actual object itself</vt:lpstr>
      <vt:lpstr>PowerPoint Presentation</vt:lpstr>
      <vt:lpstr>PowerPoint Presentation</vt:lpstr>
      <vt:lpstr>PowerPoint Presentation</vt:lpstr>
      <vt:lpstr>PowerPoint Presentation</vt:lpstr>
      <vt:lpstr>PowerPoint Presentation</vt:lpstr>
      <vt:lpstr>PowerPoint Presentation</vt:lpstr>
      <vt:lpstr>Electron Microscope &amp; Light Microscope</vt:lpstr>
      <vt:lpstr>PowerPoint Presentation</vt:lpstr>
      <vt:lpstr>PowerPoint Presentation</vt:lpstr>
      <vt:lpstr>Magnification:  how many times larger an image is than the actual object itself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an electron microscope use to magnify objects? </vt:lpstr>
      <vt:lpstr>What does a light microscope use to magnify objects?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Carlisle</dc:creator>
  <cp:lastModifiedBy>Kunemund, Rachel (rk8vm)</cp:lastModifiedBy>
  <cp:revision>1</cp:revision>
  <dcterms:created xsi:type="dcterms:W3CDTF">2020-06-29T17:19:42Z</dcterms:created>
  <dcterms:modified xsi:type="dcterms:W3CDTF">2021-08-03T18:50:11Z</dcterms:modified>
</cp:coreProperties>
</file>