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1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596"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597"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598"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599"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600" r:id="rId256"/>
    <p:sldId id="511" r:id="rId257"/>
    <p:sldId id="512" r:id="rId258"/>
    <p:sldId id="513" r:id="rId259"/>
    <p:sldId id="514" r:id="rId260"/>
    <p:sldId id="515" r:id="rId261"/>
    <p:sldId id="516" r:id="rId262"/>
    <p:sldId id="517" r:id="rId263"/>
    <p:sldId id="518" r:id="rId264"/>
    <p:sldId id="519" r:id="rId265"/>
    <p:sldId id="520" r:id="rId266"/>
    <p:sldId id="521" r:id="rId267"/>
    <p:sldId id="522" r:id="rId268"/>
    <p:sldId id="523" r:id="rId269"/>
    <p:sldId id="524" r:id="rId270"/>
    <p:sldId id="525" r:id="rId271"/>
    <p:sldId id="526" r:id="rId272"/>
    <p:sldId id="527" r:id="rId273"/>
    <p:sldId id="528" r:id="rId274"/>
    <p:sldId id="529" r:id="rId275"/>
    <p:sldId id="530" r:id="rId276"/>
    <p:sldId id="531" r:id="rId277"/>
    <p:sldId id="532" r:id="rId278"/>
    <p:sldId id="533" r:id="rId279"/>
    <p:sldId id="534" r:id="rId280"/>
    <p:sldId id="535" r:id="rId281"/>
    <p:sldId id="536" r:id="rId282"/>
    <p:sldId id="537" r:id="rId283"/>
    <p:sldId id="538" r:id="rId284"/>
    <p:sldId id="539" r:id="rId285"/>
    <p:sldId id="540" r:id="rId286"/>
    <p:sldId id="541" r:id="rId287"/>
    <p:sldId id="542" r:id="rId288"/>
    <p:sldId id="543" r:id="rId289"/>
    <p:sldId id="544" r:id="rId290"/>
    <p:sldId id="545" r:id="rId291"/>
    <p:sldId id="546" r:id="rId292"/>
    <p:sldId id="547" r:id="rId293"/>
    <p:sldId id="548" r:id="rId294"/>
    <p:sldId id="549" r:id="rId295"/>
    <p:sldId id="550" r:id="rId296"/>
    <p:sldId id="551" r:id="rId297"/>
    <p:sldId id="552" r:id="rId298"/>
    <p:sldId id="553" r:id="rId299"/>
    <p:sldId id="554" r:id="rId300"/>
    <p:sldId id="555" r:id="rId301"/>
    <p:sldId id="556" r:id="rId302"/>
    <p:sldId id="557" r:id="rId303"/>
    <p:sldId id="558" r:id="rId304"/>
    <p:sldId id="559" r:id="rId305"/>
    <p:sldId id="560" r:id="rId306"/>
    <p:sldId id="561" r:id="rId307"/>
    <p:sldId id="562" r:id="rId308"/>
    <p:sldId id="563" r:id="rId309"/>
    <p:sldId id="601" r:id="rId31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5" roundtripDataSignature="AMtx7mieg95YO2EWuVDXkCGt8UaRBLc06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customschemas.google.com/relationships/presentationmetadata" Target="metadata"/><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presProps" Target="presProp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viewProps" Target="viewProps.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theme" Target="theme/theme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notesMaster" Target="notesMasters/notesMaster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an atom?</a:t>
            </a:r>
            <a:endParaRPr/>
          </a:p>
          <a:p>
            <a:pPr marL="0" lvl="0" indent="0" algn="l" rtl="0">
              <a:spcBef>
                <a:spcPts val="0"/>
              </a:spcBef>
              <a:spcAft>
                <a:spcPts val="0"/>
              </a:spcAft>
              <a:buNone/>
            </a:pPr>
            <a:r>
              <a:rPr lang="en-US"/>
              <a:t>[The smallest whole unit of matter.]</a:t>
            </a:r>
            <a:endParaRPr/>
          </a:p>
        </p:txBody>
      </p:sp>
      <p:sp>
        <p:nvSpPr>
          <p:cNvPr id="193" name="Google Shape;193;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dd713b006d_0_49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1" name="Google Shape;1211;gdd713b006d_0_49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True/</a:t>
            </a:r>
            <a:r>
              <a:rPr lang="en-US">
                <a:solidFill>
                  <a:srgbClr val="FF0000"/>
                </a:solidFill>
              </a:rPr>
              <a:t>False</a:t>
            </a:r>
            <a:r>
              <a:rPr lang="en-US"/>
              <a:t>: An element is the smallest unit of matter.</a:t>
            </a:r>
            <a:endParaRPr/>
          </a:p>
          <a:p>
            <a:pPr marL="0" marR="0" lvl="0" indent="0" algn="l" rtl="0">
              <a:lnSpc>
                <a:spcPct val="100000"/>
              </a:lnSpc>
              <a:spcBef>
                <a:spcPts val="0"/>
              </a:spcBef>
              <a:spcAft>
                <a:spcPts val="0"/>
              </a:spcAft>
              <a:buClr>
                <a:schemeClr val="dk1"/>
              </a:buClr>
              <a:buSzPts val="1200"/>
              <a:buFont typeface="Calibri"/>
              <a:buNone/>
            </a:pPr>
            <a:r>
              <a:rPr lang="en-US"/>
              <a:t>[False - An atom is the smallest unit of matter.]</a:t>
            </a:r>
            <a:endParaRPr/>
          </a:p>
          <a:p>
            <a:pPr marL="0" lvl="0" indent="0" algn="l" rtl="0">
              <a:lnSpc>
                <a:spcPct val="100000"/>
              </a:lnSpc>
              <a:spcBef>
                <a:spcPts val="0"/>
              </a:spcBef>
              <a:spcAft>
                <a:spcPts val="0"/>
              </a:spcAft>
              <a:buSzPts val="1400"/>
              <a:buNone/>
            </a:pPr>
            <a:endParaRPr/>
          </a:p>
        </p:txBody>
      </p:sp>
      <p:sp>
        <p:nvSpPr>
          <p:cNvPr id="1212" name="Google Shape;1212;gdd713b006d_0_49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dd713b006d_0_37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7" name="Google Shape;1227;gdd713b006d_0_37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an element?</a:t>
            </a:r>
            <a:endParaRPr/>
          </a:p>
          <a:p>
            <a:pPr marL="0" lvl="0" indent="0" algn="l" rtl="0">
              <a:lnSpc>
                <a:spcPct val="100000"/>
              </a:lnSpc>
              <a:spcBef>
                <a:spcPts val="0"/>
              </a:spcBef>
              <a:spcAft>
                <a:spcPts val="0"/>
              </a:spcAft>
              <a:buSzPts val="1400"/>
              <a:buNone/>
            </a:pPr>
            <a:r>
              <a:rPr lang="en-US"/>
              <a:t>[</a:t>
            </a:r>
            <a:r>
              <a:rPr lang="en-US" sz="1200"/>
              <a:t>An element is a pure substance containing only 1 type of individual atoms.</a:t>
            </a:r>
            <a:r>
              <a:rPr lang="en-US"/>
              <a:t>]</a:t>
            </a:r>
            <a:endParaRPr/>
          </a:p>
        </p:txBody>
      </p:sp>
      <p:sp>
        <p:nvSpPr>
          <p:cNvPr id="1228" name="Google Shape;1228;gdd713b006d_0_37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dd713b006d_0_37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6" name="Google Shape;1236;gdd713b006d_0_37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orbits the nucleus and has a negative charge?</a:t>
            </a:r>
            <a:endParaRPr b="1"/>
          </a:p>
          <a:p>
            <a:pPr marL="0" lvl="0" indent="0" algn="l" rtl="0">
              <a:lnSpc>
                <a:spcPct val="100000"/>
              </a:lnSpc>
              <a:spcBef>
                <a:spcPts val="0"/>
              </a:spcBef>
              <a:spcAft>
                <a:spcPts val="0"/>
              </a:spcAft>
              <a:buSzPts val="1400"/>
              <a:buNone/>
            </a:pPr>
            <a:r>
              <a:rPr lang="en-US" b="1"/>
              <a:t>[Electrons</a:t>
            </a:r>
            <a:r>
              <a:rPr lang="en-US"/>
              <a:t> orbit the nucleus and have a negative charge.]</a:t>
            </a:r>
            <a:endParaRPr/>
          </a:p>
        </p:txBody>
      </p:sp>
      <p:sp>
        <p:nvSpPr>
          <p:cNvPr id="1237" name="Google Shape;1237;gdd713b006d_0_37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dd713b006d_0_37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6" name="Google Shape;1246;gdd713b006d_0_37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valence electrons?</a:t>
            </a:r>
            <a:endParaRPr/>
          </a:p>
          <a:p>
            <a:pPr marL="0" lvl="0" indent="0" algn="l" rtl="0">
              <a:lnSpc>
                <a:spcPct val="100000"/>
              </a:lnSpc>
              <a:spcBef>
                <a:spcPts val="0"/>
              </a:spcBef>
              <a:spcAft>
                <a:spcPts val="0"/>
              </a:spcAft>
              <a:buSzPts val="1400"/>
              <a:buNone/>
            </a:pPr>
            <a:r>
              <a:rPr lang="en-US"/>
              <a:t>[Valence electrons are the electrons in the outermost shell of an atom.]</a:t>
            </a:r>
            <a:endParaRPr/>
          </a:p>
        </p:txBody>
      </p:sp>
      <p:sp>
        <p:nvSpPr>
          <p:cNvPr id="1247" name="Google Shape;1247;gdd713b006d_0_37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dd713b006d_0_37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9" name="Google Shape;1259;gdd713b006d_0_37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a molecule?</a:t>
            </a: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A molecule is a particle containing 2 or more atoms of the same </a:t>
            </a:r>
            <a:r>
              <a:rPr lang="en-US" sz="1200" b="1"/>
              <a:t>OR</a:t>
            </a:r>
            <a:r>
              <a:rPr lang="en-US" sz="1200"/>
              <a:t> different elements.]</a:t>
            </a:r>
            <a:endParaRPr/>
          </a:p>
          <a:p>
            <a:pPr marL="0" lvl="0" indent="0" algn="l" rtl="0">
              <a:lnSpc>
                <a:spcPct val="100000"/>
              </a:lnSpc>
              <a:spcBef>
                <a:spcPts val="0"/>
              </a:spcBef>
              <a:spcAft>
                <a:spcPts val="0"/>
              </a:spcAft>
              <a:buSzPts val="1400"/>
              <a:buNone/>
            </a:pPr>
            <a:endParaRPr/>
          </a:p>
        </p:txBody>
      </p:sp>
      <p:sp>
        <p:nvSpPr>
          <p:cNvPr id="1260" name="Google Shape;1260;gdd713b006d_0_37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dd713b006d_0_37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3" name="Google Shape;1273;gdd713b006d_0_37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are molecules linked together?</a:t>
            </a:r>
            <a:endParaRPr/>
          </a:p>
          <a:p>
            <a:pPr marL="0" lvl="0" indent="0" algn="l" rtl="0">
              <a:lnSpc>
                <a:spcPct val="100000"/>
              </a:lnSpc>
              <a:spcBef>
                <a:spcPts val="0"/>
              </a:spcBef>
              <a:spcAft>
                <a:spcPts val="0"/>
              </a:spcAft>
              <a:buSzPts val="1400"/>
              <a:buNone/>
            </a:pPr>
            <a:r>
              <a:rPr lang="en-US"/>
              <a:t>[The atoms in a molecule are linked or held together through chemical bonds, which are visually represented by the red lines above.]</a:t>
            </a:r>
            <a:endParaRPr/>
          </a:p>
        </p:txBody>
      </p:sp>
      <p:sp>
        <p:nvSpPr>
          <p:cNvPr id="1274" name="Google Shape;1274;gdd713b006d_0_37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dd713b006d_0_38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1" name="Google Shape;1291;gdd713b006d_0_38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why this is an example of a molecule.</a:t>
            </a:r>
            <a:endParaRPr/>
          </a:p>
          <a:p>
            <a:pPr marL="0" lvl="0" indent="0" algn="l" rtl="0">
              <a:lnSpc>
                <a:spcPct val="100000"/>
              </a:lnSpc>
              <a:spcBef>
                <a:spcPts val="0"/>
              </a:spcBef>
              <a:spcAft>
                <a:spcPts val="0"/>
              </a:spcAft>
              <a:buSzPts val="1400"/>
              <a:buNone/>
            </a:pPr>
            <a:r>
              <a:rPr lang="en-US"/>
              <a:t>[Here we have one hydrogen atom bonded with the oxygen atom and a separate hydrogen atom bonded with the oxygen atom.]</a:t>
            </a:r>
            <a:endParaRPr/>
          </a:p>
        </p:txBody>
      </p:sp>
      <p:sp>
        <p:nvSpPr>
          <p:cNvPr id="1292" name="Google Shape;1292;gdd713b006d_0_38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dd713b006d_0_38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0" name="Google Shape;1300;gdd713b006d_0_38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polar molecule.</a:t>
            </a:r>
            <a:endParaRPr/>
          </a:p>
        </p:txBody>
      </p:sp>
      <p:sp>
        <p:nvSpPr>
          <p:cNvPr id="1301" name="Google Shape;1301;gdd713b006d_0_38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dd713b006d_0_38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8" name="Google Shape;1308;gdd713b006d_0_38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polar molecule is a molecule that has a partial positive and negative end because they do not share electrons equally.</a:t>
            </a:r>
            <a:endParaRPr/>
          </a:p>
        </p:txBody>
      </p:sp>
      <p:sp>
        <p:nvSpPr>
          <p:cNvPr id="1309" name="Google Shape;1309;gdd713b006d_0_38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110</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dd713b006d_0_49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7" name="Google Shape;1317;gdd713b006d_0_49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318" name="Google Shape;1318;gdd713b006d_0_49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an atom?</a:t>
            </a:r>
            <a:endParaRPr/>
          </a:p>
          <a:p>
            <a:pPr marL="0" lvl="0" indent="0" algn="l" rtl="0">
              <a:spcBef>
                <a:spcPts val="0"/>
              </a:spcBef>
              <a:spcAft>
                <a:spcPts val="0"/>
              </a:spcAft>
              <a:buNone/>
            </a:pPr>
            <a:r>
              <a:rPr lang="en-US"/>
              <a:t>[Atoms make up matter.]</a:t>
            </a:r>
            <a:endParaRPr/>
          </a:p>
        </p:txBody>
      </p:sp>
      <p:sp>
        <p:nvSpPr>
          <p:cNvPr id="201" name="Google Shape;20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dd713b014b_1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3" name="Google Shape;1323;gdd713b014b_1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polar molecule?</a:t>
            </a:r>
            <a:endParaRPr/>
          </a:p>
          <a:p>
            <a:pPr marL="0" lvl="0" indent="0" algn="l" rtl="0">
              <a:lnSpc>
                <a:spcPct val="100000"/>
              </a:lnSpc>
              <a:spcBef>
                <a:spcPts val="0"/>
              </a:spcBef>
              <a:spcAft>
                <a:spcPts val="0"/>
              </a:spcAft>
              <a:buSzPts val="1400"/>
              <a:buNone/>
            </a:pPr>
            <a:r>
              <a:rPr lang="en-US"/>
              <a:t>[A polar molecule is a molecule that has a partial positive and negative end because they do not share electrons equally.]</a:t>
            </a:r>
            <a:endParaRPr/>
          </a:p>
        </p:txBody>
      </p:sp>
      <p:sp>
        <p:nvSpPr>
          <p:cNvPr id="1324" name="Google Shape;1324;gdd713b014b_1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dd713b006d_0_38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1" name="Google Shape;1331;gdd713b006d_0_38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a:t>
            </a:r>
            <a:endParaRPr/>
          </a:p>
        </p:txBody>
      </p:sp>
      <p:sp>
        <p:nvSpPr>
          <p:cNvPr id="1332" name="Google Shape;1332;gdd713b006d_0_38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113</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dd713b006d_0_38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8" name="Google Shape;1338;gdd713b006d_0_38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Partial means PART. Because they do not share electrons equally, polar molecules have a partial positive and negative end. One part is positive and one part is negative. </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Explaining the difficult vocabulary in the definition is helpful for students.</a:t>
            </a:r>
            <a:endParaRPr/>
          </a:p>
        </p:txBody>
      </p:sp>
      <p:sp>
        <p:nvSpPr>
          <p:cNvPr id="1339" name="Google Shape;1339;gdd713b006d_0_38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dd713b006d_0_38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6" name="Google Shape;1346;gdd713b006d_0_38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Remember that electrons have a negative charge. So, if they spend more time near more of the atoms, then it will gain a slightly negative charge. </a:t>
            </a:r>
            <a:endParaRPr/>
          </a:p>
          <a:p>
            <a:pPr marL="0" lvl="0" indent="0" algn="l" rtl="0">
              <a:lnSpc>
                <a:spcPct val="100000"/>
              </a:lnSpc>
              <a:spcBef>
                <a:spcPts val="0"/>
              </a:spcBef>
              <a:spcAft>
                <a:spcPts val="0"/>
              </a:spcAft>
              <a:buSzPts val="1400"/>
              <a:buNone/>
            </a:pPr>
            <a:endParaRPr/>
          </a:p>
        </p:txBody>
      </p:sp>
      <p:sp>
        <p:nvSpPr>
          <p:cNvPr id="1347" name="Google Shape;1347;gdd713b006d_0_38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115</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gdd713b006d_0_39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8" name="Google Shape;1358;gdd713b006d_0_39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And the side where the electron does not spend majority of its time will have a positive charge. </a:t>
            </a:r>
            <a:endParaRPr/>
          </a:p>
        </p:txBody>
      </p:sp>
      <p:sp>
        <p:nvSpPr>
          <p:cNvPr id="1359" name="Google Shape;1359;gdd713b006d_0_39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116</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dd713b006d_0_39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0" name="Google Shape;1370;gdd713b006d_0_39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371" name="Google Shape;1371;gdd713b006d_0_39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117</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gdd713b006d_0_39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6" name="Google Shape;1376;gdd713b006d_0_39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polar molecule?</a:t>
            </a:r>
            <a:endParaRPr/>
          </a:p>
          <a:p>
            <a:pPr marL="0" lvl="0" indent="0" algn="l" rtl="0">
              <a:lnSpc>
                <a:spcPct val="100000"/>
              </a:lnSpc>
              <a:spcBef>
                <a:spcPts val="0"/>
              </a:spcBef>
              <a:spcAft>
                <a:spcPts val="0"/>
              </a:spcAft>
              <a:buSzPts val="1400"/>
              <a:buNone/>
            </a:pPr>
            <a:r>
              <a:rPr lang="en-US"/>
              <a:t>[A polar molecule is a molecule that has a partial positive and negative end because they do not share electrons equally.]</a:t>
            </a:r>
            <a:endParaRPr/>
          </a:p>
        </p:txBody>
      </p:sp>
      <p:sp>
        <p:nvSpPr>
          <p:cNvPr id="1377" name="Google Shape;1377;gdd713b006d_0_39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118</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gdd713b006d_0_39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Describe the charge of a polar molecule.</a:t>
            </a:r>
            <a:endParaRPr/>
          </a:p>
          <a:p>
            <a:pPr marL="0" lvl="0" indent="0" algn="l" rtl="0">
              <a:lnSpc>
                <a:spcPct val="100000"/>
              </a:lnSpc>
              <a:spcBef>
                <a:spcPts val="0"/>
              </a:spcBef>
              <a:spcAft>
                <a:spcPts val="0"/>
              </a:spcAft>
              <a:buSzPts val="1400"/>
              <a:buNone/>
            </a:pPr>
            <a:r>
              <a:rPr lang="en-US"/>
              <a:t>[The charge of a polar molecule is unevenly distributed because the electrons concentrate on one side. That side is negatively charged and the other side is positively charged.]</a:t>
            </a:r>
            <a:endParaRPr/>
          </a:p>
        </p:txBody>
      </p:sp>
      <p:sp>
        <p:nvSpPr>
          <p:cNvPr id="1384" name="Google Shape;1384;gdd713b006d_0_39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dd713b006d_0_39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0" name="Google Shape;1400;gdd713b006d_0_39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polar molecules</a:t>
            </a:r>
            <a:r>
              <a:rPr lang="en-US"/>
              <a:t>.  </a:t>
            </a:r>
            <a:endParaRPr/>
          </a:p>
        </p:txBody>
      </p:sp>
      <p:sp>
        <p:nvSpPr>
          <p:cNvPr id="1401" name="Google Shape;1401;gdd713b006d_0_39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120</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gdd713b006d_0_39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7" name="Google Shape;1407;gdd713b006d_0_39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most common polar molecule is the water molecule. It is a polar molecule because it has a partial positive charge. The electrons aren’t shared equally which is why there is a partial positive charge and a partial negative charge</a:t>
            </a:r>
            <a:endParaRPr/>
          </a:p>
        </p:txBody>
      </p:sp>
      <p:sp>
        <p:nvSpPr>
          <p:cNvPr id="1408" name="Google Shape;1408;gdd713b006d_0_39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elements.</a:t>
            </a:r>
            <a:endParaRPr/>
          </a:p>
        </p:txBody>
      </p:sp>
      <p:sp>
        <p:nvSpPr>
          <p:cNvPr id="214" name="Google Shape;214;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dd713b006d_0_39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5" name="Google Shape;1415;gdd713b006d_0_39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we have another example of a polar molecule. We can see it has a partially positive charge, so it is a polar molecule. </a:t>
            </a:r>
            <a:endParaRPr/>
          </a:p>
        </p:txBody>
      </p:sp>
      <p:sp>
        <p:nvSpPr>
          <p:cNvPr id="1416" name="Google Shape;1416;gdd713b006d_0_39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dd713b006d_0_39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3" name="Google Shape;1423;gdd713b006d_0_39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424" name="Google Shape;1424;gdd713b006d_0_39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dd713b006d_0_39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9" name="Google Shape;1429;gdd713b006d_0_39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polar molecule?</a:t>
            </a:r>
            <a:endParaRPr/>
          </a:p>
          <a:p>
            <a:pPr marL="0" lvl="0" indent="0" algn="l" rtl="0">
              <a:lnSpc>
                <a:spcPct val="100000"/>
              </a:lnSpc>
              <a:spcBef>
                <a:spcPts val="0"/>
              </a:spcBef>
              <a:spcAft>
                <a:spcPts val="0"/>
              </a:spcAft>
              <a:buSzPts val="1400"/>
              <a:buNone/>
            </a:pPr>
            <a:r>
              <a:rPr lang="en-US"/>
              <a:t>[A polar molecule is a molecule that has a partial positive and negative end because they do not share electrons equally.]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Providing feedback is tricky but crucial. Remember to give students with feedback on their response because it helps students know what answers you are actually looking for.</a:t>
            </a:r>
            <a:endParaRPr/>
          </a:p>
        </p:txBody>
      </p:sp>
      <p:sp>
        <p:nvSpPr>
          <p:cNvPr id="1430" name="Google Shape;1430;gdd713b006d_0_39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dd713b006d_0_39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7" name="Google Shape;1437;gdd713b006d_0_39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why this is an example of a polar molecule.</a:t>
            </a:r>
            <a:endParaRPr/>
          </a:p>
          <a:p>
            <a:pPr marL="0" lvl="0" indent="0" algn="l" rtl="0">
              <a:lnSpc>
                <a:spcPct val="100000"/>
              </a:lnSpc>
              <a:spcBef>
                <a:spcPts val="0"/>
              </a:spcBef>
              <a:spcAft>
                <a:spcPts val="0"/>
              </a:spcAft>
              <a:buSzPts val="1400"/>
              <a:buNone/>
            </a:pPr>
            <a:r>
              <a:rPr lang="en-US"/>
              <a:t>[It is partially positive. Electrons are not shared equally, so there is not a full positive or negative charge.]</a:t>
            </a:r>
            <a:endParaRPr/>
          </a:p>
        </p:txBody>
      </p:sp>
      <p:sp>
        <p:nvSpPr>
          <p:cNvPr id="1438" name="Google Shape;1438;gdd713b006d_0_39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dd713b006d_0_39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5" name="Google Shape;1445;gdd713b006d_0_39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a:t>
            </a:r>
            <a:r>
              <a:rPr lang="en-US" b="1"/>
              <a:t>polar molecules</a:t>
            </a:r>
            <a:r>
              <a:rPr lang="en-US"/>
              <a:t>.</a:t>
            </a:r>
            <a:endParaRPr/>
          </a:p>
        </p:txBody>
      </p:sp>
      <p:sp>
        <p:nvSpPr>
          <p:cNvPr id="1446" name="Google Shape;1446;gdd713b006d_0_39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126</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dd713b006d_0_40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2" name="Google Shape;1452;gdd713b006d_0_40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not an example of a polar molecule. Here, electrons are equally shared, so there is no positive or negative charge. We will learn more about this in the next lesson. </a:t>
            </a:r>
            <a:endParaRPr/>
          </a:p>
        </p:txBody>
      </p:sp>
      <p:sp>
        <p:nvSpPr>
          <p:cNvPr id="1453" name="Google Shape;1453;gdd713b006d_0_40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127</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dd713b006d_0_40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0" name="Google Shape;1460;gdd713b006d_0_40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is also not a polar molecule. Here, electrons are equally shared, so there is no positive or negative charge. We will learn more about this in the next lesson.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 is useful to offer a small preview of the next lesson at the very end of the class. This not only offers the students a slight mental preparation for the next lesson but also helps the students see connections between the material.</a:t>
            </a:r>
            <a:endParaRPr/>
          </a:p>
        </p:txBody>
      </p:sp>
      <p:sp>
        <p:nvSpPr>
          <p:cNvPr id="1461" name="Google Shape;1461;gdd713b006d_0_40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128</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gdd713b006d_0_40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8" name="Google Shape;1468;gdd713b006d_0_40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469" name="Google Shape;1469;gdd713b006d_0_40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129</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dd713b006d_0_40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Is this an example of a polar molecule? Explain your answer.</a:t>
            </a:r>
            <a:endParaRPr/>
          </a:p>
          <a:p>
            <a:pPr marL="0" lvl="0" indent="0" algn="l" rtl="0">
              <a:lnSpc>
                <a:spcPct val="100000"/>
              </a:lnSpc>
              <a:spcBef>
                <a:spcPts val="0"/>
              </a:spcBef>
              <a:spcAft>
                <a:spcPts val="0"/>
              </a:spcAft>
              <a:buSzPts val="1400"/>
              <a:buNone/>
            </a:pPr>
            <a:r>
              <a:rPr lang="en-US"/>
              <a:t>[No, the electrons are shared and the charge is evenly distributed.]</a:t>
            </a:r>
            <a:endParaRPr/>
          </a:p>
        </p:txBody>
      </p:sp>
      <p:sp>
        <p:nvSpPr>
          <p:cNvPr id="1474" name="Google Shape;1474;gdd713b006d_0_40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dd713b006d_0_40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1" name="Google Shape;1481;gdd713b006d_0_40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polar molecule?</a:t>
            </a:r>
            <a:endParaRPr/>
          </a:p>
          <a:p>
            <a:pPr marL="0" lvl="0" indent="0" algn="l" rtl="0">
              <a:lnSpc>
                <a:spcPct val="100000"/>
              </a:lnSpc>
              <a:spcBef>
                <a:spcPts val="0"/>
              </a:spcBef>
              <a:spcAft>
                <a:spcPts val="0"/>
              </a:spcAft>
              <a:buSzPts val="1400"/>
              <a:buNone/>
            </a:pPr>
            <a:r>
              <a:rPr lang="en-US"/>
              <a:t>[A polar molecule is a molecule that has a partial positive and negative end because they do not share electrons equally.]</a:t>
            </a:r>
            <a:endParaRPr/>
          </a:p>
        </p:txBody>
      </p:sp>
      <p:sp>
        <p:nvSpPr>
          <p:cNvPr id="1482" name="Google Shape;1482;gdd713b006d_0_40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131</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e</a:t>
            </a:r>
            <a:r>
              <a:rPr lang="en-US" sz="1200"/>
              <a:t>lement </a:t>
            </a:r>
            <a:r>
              <a:rPr lang="en-US"/>
              <a:t>is a</a:t>
            </a:r>
            <a:r>
              <a:rPr lang="en-US" sz="1200"/>
              <a:t> pure substances made of only one type of atom.</a:t>
            </a:r>
            <a:endParaRPr/>
          </a:p>
        </p:txBody>
      </p:sp>
      <p:sp>
        <p:nvSpPr>
          <p:cNvPr id="222" name="Google Shape;222;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gdd713b006d_0_40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Describe the charge of a polar molecule.</a:t>
            </a:r>
            <a:endParaRPr/>
          </a:p>
          <a:p>
            <a:pPr marL="0" lvl="0" indent="0" algn="l" rtl="0">
              <a:spcBef>
                <a:spcPts val="0"/>
              </a:spcBef>
              <a:spcAft>
                <a:spcPts val="0"/>
              </a:spcAft>
              <a:buClr>
                <a:schemeClr val="dk1"/>
              </a:buClr>
              <a:buSzPts val="1400"/>
              <a:buFont typeface="Arial"/>
              <a:buNone/>
            </a:pPr>
            <a:r>
              <a:rPr lang="en-US"/>
              <a:t>[The charge of a polar molecule is unevenly distributed because the electrons concentrate on one side. That side is negatively charged and the other side is positively charged.]</a:t>
            </a:r>
            <a:endParaRPr/>
          </a:p>
        </p:txBody>
      </p:sp>
      <p:sp>
        <p:nvSpPr>
          <p:cNvPr id="1489" name="Google Shape;1489;gdd713b006d_0_40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dd713b006d_0_40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5" name="Google Shape;1505;gdd713b006d_0_40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Is this a polar molecule? Explain your answer.</a:t>
            </a:r>
            <a:endParaRPr/>
          </a:p>
          <a:p>
            <a:pPr marL="0" lvl="0" indent="0" algn="l" rtl="0">
              <a:lnSpc>
                <a:spcPct val="100000"/>
              </a:lnSpc>
              <a:spcBef>
                <a:spcPts val="0"/>
              </a:spcBef>
              <a:spcAft>
                <a:spcPts val="0"/>
              </a:spcAft>
              <a:buSzPts val="1400"/>
              <a:buNone/>
            </a:pPr>
            <a:r>
              <a:rPr lang="en-US"/>
              <a:t>[Yes - we can see it does not share electrons equally, which is why it had a partially positive charge and is a polar molecule.]</a:t>
            </a:r>
            <a:endParaRPr/>
          </a:p>
        </p:txBody>
      </p:sp>
      <p:sp>
        <p:nvSpPr>
          <p:cNvPr id="1506" name="Google Shape;1506;gdd713b006d_0_40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133</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dd713b006d_0_40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3" name="Google Shape;1513;gdd713b006d_0_40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Is this a polar molecule? Explain your answer.</a:t>
            </a:r>
            <a:endParaRPr/>
          </a:p>
          <a:p>
            <a:pPr marL="0" marR="0" lvl="0" indent="0" algn="l" rtl="0">
              <a:lnSpc>
                <a:spcPct val="100000"/>
              </a:lnSpc>
              <a:spcBef>
                <a:spcPts val="0"/>
              </a:spcBef>
              <a:spcAft>
                <a:spcPts val="0"/>
              </a:spcAft>
              <a:buClr>
                <a:schemeClr val="dk1"/>
              </a:buClr>
              <a:buSzPts val="1200"/>
              <a:buFont typeface="Calibri"/>
              <a:buNone/>
            </a:pPr>
            <a:r>
              <a:rPr lang="en-US"/>
              <a:t>[No -  electrons are equally shared, so there is no positive or negative charge.]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This may seem like a lot of similar, repetitive questions. Confirming students' understanding with lots of opportunities to respond when closing a lesson is super important before asking them to try it on their own.</a:t>
            </a:r>
            <a:endParaRPr/>
          </a:p>
          <a:p>
            <a:pPr marL="0" lvl="0" indent="0" algn="l" rtl="0">
              <a:lnSpc>
                <a:spcPct val="100000"/>
              </a:lnSpc>
              <a:spcBef>
                <a:spcPts val="0"/>
              </a:spcBef>
              <a:spcAft>
                <a:spcPts val="0"/>
              </a:spcAft>
              <a:buSzPts val="1400"/>
              <a:buNone/>
            </a:pPr>
            <a:endParaRPr/>
          </a:p>
        </p:txBody>
      </p:sp>
      <p:sp>
        <p:nvSpPr>
          <p:cNvPr id="1514" name="Google Shape;1514;gdd713b006d_0_40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134</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gdd713b006d_0_40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1" name="Google Shape;1521;gdd713b006d_0_40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1522" name="Google Shape;1522;gdd713b006d_0_40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135</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gdd713b006d_0_40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8" name="Google Shape;1528;gdd713b006d_0_40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polar molecule is a molecule that has a partial positive and negative end because they do not share electrons equally.</a:t>
            </a:r>
            <a:endParaRPr/>
          </a:p>
        </p:txBody>
      </p:sp>
      <p:sp>
        <p:nvSpPr>
          <p:cNvPr id="1529" name="Google Shape;1529;gdd713b006d_0_40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136</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dd713b006d_0_40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6" name="Google Shape;1536;gdd713b006d_0_40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Feedback: Definitely take time to preview the simulation before assigning it to students. That way, you’ll be able to help with the technical aspects and come up with guiding questions to increase the focus of the activity.</a:t>
            </a:r>
            <a:endParaRPr/>
          </a:p>
        </p:txBody>
      </p:sp>
      <p:sp>
        <p:nvSpPr>
          <p:cNvPr id="1537" name="Google Shape;1537;gdd713b006d_0_40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137</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gdd713b014b_1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7" name="Google Shape;1547;gdd713b014b_1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the term, </a:t>
            </a:r>
            <a:r>
              <a:rPr lang="en-US"/>
              <a:t>polar molecule</a:t>
            </a:r>
            <a:r>
              <a:rPr lang="en-US" b="0"/>
              <a:t>, let’s reflect once more on our big question.  Was there anything that we predicted earlier that was correct or incorrect? Do you have any new hypotheses to share? [Illici</a:t>
            </a:r>
            <a:r>
              <a:rPr lang="en-US"/>
              <a:t>t student responses]</a:t>
            </a:r>
            <a:endParaRPr b="1"/>
          </a:p>
        </p:txBody>
      </p:sp>
      <p:sp>
        <p:nvSpPr>
          <p:cNvPr id="1548" name="Google Shape;1548;gdd713b014b_1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138</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dd713b006d_0_4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5" name="Google Shape;1555;gdd713b006d_0_4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556" name="Google Shape;1556;gdd713b006d_0_4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139</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gdd713b006d_0_4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0" name="Google Shape;1570;gdd713b006d_0_4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571" name="Google Shape;1571;gdd713b006d_0_4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141</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gdd713b006d_0_4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0" name="Google Shape;1600;gdd713b006d_0_41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will  learn about nonpolar molecules.</a:t>
            </a:r>
            <a:endParaRPr/>
          </a:p>
        </p:txBody>
      </p:sp>
      <p:sp>
        <p:nvSpPr>
          <p:cNvPr id="1601" name="Google Shape;1601;gdd713b006d_0_41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142</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232" name="Google Shape;232;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dd713b014b_1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2" name="Google Shape;1612;gdd713b014b_11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are elements, molecules, compounds, and mixtures related? </a:t>
            </a:r>
            <a:r>
              <a:rPr lang="en-US" b="0"/>
              <a:t>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I love all these thoughtful scientific hypotheses!  Be sure to keep this question and your predictions in mind as we move through these next few lessons, and we’ll continue to revisit it.</a:t>
            </a:r>
            <a:endParaRPr/>
          </a:p>
          <a:p>
            <a:pPr marL="0" lvl="0" indent="0" algn="l" rtl="0">
              <a:spcBef>
                <a:spcPts val="0"/>
              </a:spcBef>
              <a:spcAft>
                <a:spcPts val="0"/>
              </a:spcAft>
              <a:buNone/>
            </a:pPr>
            <a:endParaRPr/>
          </a:p>
          <a:p>
            <a:pPr marL="0" lvl="0" indent="0" algn="l" rtl="0">
              <a:spcBef>
                <a:spcPts val="0"/>
              </a:spcBef>
              <a:spcAft>
                <a:spcPts val="0"/>
              </a:spcAft>
              <a:buNone/>
            </a:pPr>
            <a:r>
              <a:rPr lang="en-US"/>
              <a:t>We talked about this at the beginning and end of last class! Revisit and add to your predictions now - we’ll come back to these again at the end of class</a:t>
            </a:r>
            <a:endParaRPr/>
          </a:p>
        </p:txBody>
      </p:sp>
      <p:sp>
        <p:nvSpPr>
          <p:cNvPr id="1613" name="Google Shape;1613;gdd713b014b_11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143</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gdd713b006d_0_4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0" name="Google Shape;1620;gdd713b006d_0_41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1621" name="Google Shape;1621;gdd713b006d_0_41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144</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dd713b006d_0_4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6" name="Google Shape;1626;gdd713b006d_0_41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a:t>
            </a:r>
            <a:r>
              <a:rPr lang="en-US" sz="1200"/>
              <a:t>atter is anything that has mass and takes up space.  </a:t>
            </a:r>
            <a:endParaRPr sz="1200"/>
          </a:p>
        </p:txBody>
      </p:sp>
      <p:sp>
        <p:nvSpPr>
          <p:cNvPr id="1627" name="Google Shape;1627;gdd713b006d_0_41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145</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dd713b006d_0_42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2" name="Google Shape;1642;gdd713b006d_0_42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 atom is the smallest whole unit of matter. Atoms have three particles: neutrons, protons, and electrons.</a:t>
            </a:r>
            <a:endParaRPr/>
          </a:p>
          <a:p>
            <a:pPr marL="0" lvl="0" indent="0" algn="l" rtl="0">
              <a:lnSpc>
                <a:spcPct val="100000"/>
              </a:lnSpc>
              <a:spcBef>
                <a:spcPts val="0"/>
              </a:spcBef>
              <a:spcAft>
                <a:spcPts val="0"/>
              </a:spcAft>
              <a:buSzPts val="1400"/>
              <a:buNone/>
            </a:pPr>
            <a:endParaRPr/>
          </a:p>
        </p:txBody>
      </p:sp>
      <p:sp>
        <p:nvSpPr>
          <p:cNvPr id="1643" name="Google Shape;1643;gdd713b006d_0_42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146</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gdd713b006d_0_42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6" name="Google Shape;1666;gdd713b006d_0_42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An element is a pure substance containing only 1 type of individual atoms.</a:t>
            </a:r>
            <a:endParaRPr/>
          </a:p>
        </p:txBody>
      </p:sp>
      <p:sp>
        <p:nvSpPr>
          <p:cNvPr id="1667" name="Google Shape;1667;gdd713b006d_0_42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147</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Google Shape;1674;gdd713b006d_0_4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5" name="Google Shape;1675;gdd713b006d_0_4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All of the known elements are found on the periodic table of elements. There are currently 118 known elements.</a:t>
            </a:r>
            <a:endParaRPr/>
          </a:p>
        </p:txBody>
      </p:sp>
      <p:sp>
        <p:nvSpPr>
          <p:cNvPr id="1676" name="Google Shape;1676;gdd713b006d_0_4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148</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gdd713b006d_0_42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3" name="Google Shape;1683;gdd713b006d_0_42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Electrons orbit the nucleus and have a negative charge.</a:t>
            </a:r>
            <a:endParaRPr/>
          </a:p>
        </p:txBody>
      </p:sp>
      <p:sp>
        <p:nvSpPr>
          <p:cNvPr id="1684" name="Google Shape;1684;gdd713b006d_0_42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149</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gdd713b006d_0_42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3" name="Google Shape;1693;gdd713b006d_0_42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Valence electrons are the electrons in the outermost shell of an atom.</a:t>
            </a:r>
            <a:endParaRPr/>
          </a:p>
        </p:txBody>
      </p:sp>
      <p:sp>
        <p:nvSpPr>
          <p:cNvPr id="1694" name="Google Shape;1694;gdd713b006d_0_42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150</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gdd713b006d_0_42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6" name="Google Shape;1706;gdd713b006d_0_42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highest number of valence electrons an atom can have is eight, and atoms that have eight valence electrons are more stable than atoms with less than eight valence electrons. </a:t>
            </a:r>
            <a:endParaRPr/>
          </a:p>
          <a:p>
            <a:pPr marL="0" lvl="0" indent="0" algn="l" rtl="0">
              <a:lnSpc>
                <a:spcPct val="100000"/>
              </a:lnSpc>
              <a:spcBef>
                <a:spcPts val="0"/>
              </a:spcBef>
              <a:spcAft>
                <a:spcPts val="0"/>
              </a:spcAft>
              <a:buSzPts val="1400"/>
              <a:buNone/>
            </a:pPr>
            <a:endParaRPr/>
          </a:p>
        </p:txBody>
      </p:sp>
      <p:sp>
        <p:nvSpPr>
          <p:cNvPr id="1707" name="Google Shape;1707;gdd713b006d_0_42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151</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gdd713b006d_0_42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5" name="Google Shape;1715;gdd713b006d_0_42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 molecule is a particle containing 2 or more atoms of the same </a:t>
            </a:r>
            <a:r>
              <a:rPr lang="en-US" sz="1200" b="1"/>
              <a:t>OR</a:t>
            </a:r>
            <a:r>
              <a:rPr lang="en-US" sz="1200"/>
              <a:t> different elements.</a:t>
            </a:r>
            <a:endParaRPr/>
          </a:p>
          <a:p>
            <a:pPr marL="0" lvl="0" indent="0" algn="l" rtl="0">
              <a:lnSpc>
                <a:spcPct val="100000"/>
              </a:lnSpc>
              <a:spcBef>
                <a:spcPts val="0"/>
              </a:spcBef>
              <a:spcAft>
                <a:spcPts val="0"/>
              </a:spcAft>
              <a:buSzPts val="1400"/>
              <a:buNone/>
            </a:pPr>
            <a:endParaRPr/>
          </a:p>
        </p:txBody>
      </p:sp>
      <p:sp>
        <p:nvSpPr>
          <p:cNvPr id="1716" name="Google Shape;1716;gdd713b006d_0_42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152</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Elements are already in their simplest form, so they cannot be broken down into simpler substances.</a:t>
            </a:r>
            <a:endParaRPr/>
          </a:p>
        </p:txBody>
      </p:sp>
      <p:sp>
        <p:nvSpPr>
          <p:cNvPr id="239" name="Google Shape;239;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gdd713b006d_0_42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9" name="Google Shape;1729;gdd713b006d_0_42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atoms in a molecule are linked or held together through chemical bonds, which are visually represented by the red lines above.</a:t>
            </a:r>
            <a:endParaRPr/>
          </a:p>
        </p:txBody>
      </p:sp>
      <p:sp>
        <p:nvSpPr>
          <p:cNvPr id="1730" name="Google Shape;1730;gdd713b006d_0_42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153</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Google Shape;1745;gdd713b006d_0_43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6" name="Google Shape;1746;gdd713b006d_0_43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polar molecule is a molecule that has a partial positive and negative end because they do not share electrons equally.</a:t>
            </a:r>
            <a:endParaRPr/>
          </a:p>
        </p:txBody>
      </p:sp>
      <p:sp>
        <p:nvSpPr>
          <p:cNvPr id="1747" name="Google Shape;1747;gdd713b006d_0_43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154</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gdd713b006d_0_43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4" name="Google Shape;1754;gdd713b006d_0_43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755" name="Google Shape;1755;gdd713b006d_0_43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155</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gdd713b006d_0_43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0" name="Google Shape;1760;gdd713b006d_0_43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the two characteristics of matter?</a:t>
            </a:r>
            <a:endParaRPr/>
          </a:p>
          <a:p>
            <a:pPr marL="0" marR="0" lvl="0" indent="0" algn="l" rtl="0">
              <a:lnSpc>
                <a:spcPct val="100000"/>
              </a:lnSpc>
              <a:spcBef>
                <a:spcPts val="0"/>
              </a:spcBef>
              <a:spcAft>
                <a:spcPts val="0"/>
              </a:spcAft>
              <a:buClr>
                <a:schemeClr val="dk1"/>
              </a:buClr>
              <a:buSzPts val="1200"/>
              <a:buFont typeface="Calibri"/>
              <a:buNone/>
            </a:pPr>
            <a:r>
              <a:rPr lang="en-US"/>
              <a:t>[M</a:t>
            </a:r>
            <a:r>
              <a:rPr lang="en-US" sz="1200"/>
              <a:t>atter is anything that has mass and takes up space.</a:t>
            </a:r>
            <a:r>
              <a:rPr lang="en-US"/>
              <a:t>]</a:t>
            </a:r>
            <a:r>
              <a:rPr lang="en-US" sz="1200"/>
              <a:t> </a:t>
            </a:r>
            <a:endParaRPr sz="1200"/>
          </a:p>
        </p:txBody>
      </p:sp>
      <p:sp>
        <p:nvSpPr>
          <p:cNvPr id="1761" name="Google Shape;1761;gdd713b006d_0_43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156</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4"/>
        <p:cNvGrpSpPr/>
        <p:nvPr/>
      </p:nvGrpSpPr>
      <p:grpSpPr>
        <a:xfrm>
          <a:off x="0" y="0"/>
          <a:ext cx="0" cy="0"/>
          <a:chOff x="0" y="0"/>
          <a:chExt cx="0" cy="0"/>
        </a:xfrm>
      </p:grpSpPr>
      <p:sp>
        <p:nvSpPr>
          <p:cNvPr id="1775" name="Google Shape;1775;gdd713b006d_0_43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6" name="Google Shape;1776;gdd713b006d_0_4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True/False: An element is the smallest unit of matter. </a:t>
            </a:r>
            <a:endParaRPr/>
          </a:p>
          <a:p>
            <a:pPr marL="0" lvl="0" indent="0" algn="l" rtl="0">
              <a:spcBef>
                <a:spcPts val="0"/>
              </a:spcBef>
              <a:spcAft>
                <a:spcPts val="0"/>
              </a:spcAft>
              <a:buClr>
                <a:schemeClr val="dk1"/>
              </a:buClr>
              <a:buSzPts val="1200"/>
              <a:buFont typeface="Calibri"/>
              <a:buNone/>
            </a:pPr>
            <a:r>
              <a:rPr lang="en-US"/>
              <a:t>[False - An atom is the smallest unit of matter.]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1777" name="Google Shape;1777;gdd713b006d_0_4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157</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gdd713b014b_11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2" name="Google Shape;1792;gdd713b014b_11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True/</a:t>
            </a:r>
            <a:r>
              <a:rPr lang="en-US">
                <a:solidFill>
                  <a:srgbClr val="FF0000"/>
                </a:solidFill>
              </a:rPr>
              <a:t>False</a:t>
            </a:r>
            <a:r>
              <a:rPr lang="en-US"/>
              <a:t>: An element is the smallest unit of matter. </a:t>
            </a:r>
            <a:endParaRPr/>
          </a:p>
          <a:p>
            <a:pPr marL="0" marR="0" lvl="0" indent="0" algn="l" rtl="0">
              <a:lnSpc>
                <a:spcPct val="100000"/>
              </a:lnSpc>
              <a:spcBef>
                <a:spcPts val="0"/>
              </a:spcBef>
              <a:spcAft>
                <a:spcPts val="0"/>
              </a:spcAft>
              <a:buClr>
                <a:schemeClr val="dk1"/>
              </a:buClr>
              <a:buSzPts val="1200"/>
              <a:buFont typeface="Calibri"/>
              <a:buNone/>
            </a:pPr>
            <a:r>
              <a:rPr lang="en-US"/>
              <a:t>[False - An atom is the smallest unit of matter.] </a:t>
            </a:r>
            <a:endParaRPr/>
          </a:p>
          <a:p>
            <a:pPr marL="0" lvl="0" indent="0" algn="l" rtl="0">
              <a:lnSpc>
                <a:spcPct val="100000"/>
              </a:lnSpc>
              <a:spcBef>
                <a:spcPts val="0"/>
              </a:spcBef>
              <a:spcAft>
                <a:spcPts val="0"/>
              </a:spcAft>
              <a:buSzPts val="1400"/>
              <a:buNone/>
            </a:pPr>
            <a:endParaRPr/>
          </a:p>
        </p:txBody>
      </p:sp>
      <p:sp>
        <p:nvSpPr>
          <p:cNvPr id="1793" name="Google Shape;1793;gdd713b014b_11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158</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6"/>
        <p:cNvGrpSpPr/>
        <p:nvPr/>
      </p:nvGrpSpPr>
      <p:grpSpPr>
        <a:xfrm>
          <a:off x="0" y="0"/>
          <a:ext cx="0" cy="0"/>
          <a:chOff x="0" y="0"/>
          <a:chExt cx="0" cy="0"/>
        </a:xfrm>
      </p:grpSpPr>
      <p:sp>
        <p:nvSpPr>
          <p:cNvPr id="1807" name="Google Shape;1807;gdd713b006d_0_43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8" name="Google Shape;1808;gdd713b006d_0_43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an element?</a:t>
            </a:r>
            <a:endParaRPr/>
          </a:p>
          <a:p>
            <a:pPr marL="0" lvl="0" indent="0" algn="l" rtl="0">
              <a:lnSpc>
                <a:spcPct val="100000"/>
              </a:lnSpc>
              <a:spcBef>
                <a:spcPts val="0"/>
              </a:spcBef>
              <a:spcAft>
                <a:spcPts val="0"/>
              </a:spcAft>
              <a:buSzPts val="1400"/>
              <a:buNone/>
            </a:pPr>
            <a:r>
              <a:rPr lang="en-US"/>
              <a:t>[</a:t>
            </a:r>
            <a:r>
              <a:rPr lang="en-US" sz="1200"/>
              <a:t>An element is a pure substance containing only 1 type of individual atoms.]</a:t>
            </a:r>
            <a:endParaRPr/>
          </a:p>
        </p:txBody>
      </p:sp>
      <p:sp>
        <p:nvSpPr>
          <p:cNvPr id="1809" name="Google Shape;1809;gdd713b006d_0_43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159</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5"/>
        <p:cNvGrpSpPr/>
        <p:nvPr/>
      </p:nvGrpSpPr>
      <p:grpSpPr>
        <a:xfrm>
          <a:off x="0" y="0"/>
          <a:ext cx="0" cy="0"/>
          <a:chOff x="0" y="0"/>
          <a:chExt cx="0" cy="0"/>
        </a:xfrm>
      </p:grpSpPr>
      <p:sp>
        <p:nvSpPr>
          <p:cNvPr id="1816" name="Google Shape;1816;gdd713b006d_0_43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7" name="Google Shape;1817;gdd713b006d_0_43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Where are all known elements found?</a:t>
            </a:r>
            <a:endParaRPr/>
          </a:p>
          <a:p>
            <a:pPr marL="0" lvl="0" indent="0" algn="l" rtl="0">
              <a:lnSpc>
                <a:spcPct val="100000"/>
              </a:lnSpc>
              <a:spcBef>
                <a:spcPts val="0"/>
              </a:spcBef>
              <a:spcAft>
                <a:spcPts val="0"/>
              </a:spcAft>
              <a:buSzPts val="1400"/>
              <a:buNone/>
            </a:pPr>
            <a:r>
              <a:rPr lang="en-US"/>
              <a:t>[All of the known elements are found on </a:t>
            </a:r>
            <a:r>
              <a:rPr lang="en-US" b="1"/>
              <a:t>the periodic table of elements</a:t>
            </a:r>
            <a:r>
              <a:rPr lang="en-US"/>
              <a:t>. There are currently 118 known elements.]</a:t>
            </a:r>
            <a:endParaRPr/>
          </a:p>
        </p:txBody>
      </p:sp>
      <p:sp>
        <p:nvSpPr>
          <p:cNvPr id="1818" name="Google Shape;1818;gdd713b006d_0_43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160</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gdd713b006d_0_43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5" name="Google Shape;1825;gdd713b006d_0_43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orbits the nucleus and has a negative charge?</a:t>
            </a:r>
            <a:endParaRPr/>
          </a:p>
          <a:p>
            <a:pPr marL="0" lvl="0" indent="0" algn="l" rtl="0">
              <a:lnSpc>
                <a:spcPct val="100000"/>
              </a:lnSpc>
              <a:spcBef>
                <a:spcPts val="0"/>
              </a:spcBef>
              <a:spcAft>
                <a:spcPts val="0"/>
              </a:spcAft>
              <a:buSzPts val="1400"/>
              <a:buNone/>
            </a:pPr>
            <a:r>
              <a:rPr lang="en-US"/>
              <a:t>[Electrons orbit the nucleus and have a negative charge.]</a:t>
            </a:r>
            <a:endParaRPr/>
          </a:p>
        </p:txBody>
      </p:sp>
      <p:sp>
        <p:nvSpPr>
          <p:cNvPr id="1826" name="Google Shape;1826;gdd713b006d_0_43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161</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dd713b006d_0_44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5" name="Google Shape;1835;gdd713b006d_0_44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valence electrons?</a:t>
            </a:r>
            <a:endParaRPr/>
          </a:p>
          <a:p>
            <a:pPr marL="0" lvl="0" indent="0" algn="l" rtl="0">
              <a:lnSpc>
                <a:spcPct val="100000"/>
              </a:lnSpc>
              <a:spcBef>
                <a:spcPts val="0"/>
              </a:spcBef>
              <a:spcAft>
                <a:spcPts val="0"/>
              </a:spcAft>
              <a:buSzPts val="1400"/>
              <a:buNone/>
            </a:pPr>
            <a:r>
              <a:rPr lang="en-US"/>
              <a:t>[Valence electrons are the electrons in the outermost shell of an atom.]</a:t>
            </a:r>
            <a:endParaRPr/>
          </a:p>
        </p:txBody>
      </p:sp>
      <p:sp>
        <p:nvSpPr>
          <p:cNvPr id="1836" name="Google Shape;1836;gdd713b006d_0_44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162</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of the known elements are found on the periodic table of elements. There are currently 118 known elements.</a:t>
            </a:r>
            <a:endParaRPr/>
          </a:p>
        </p:txBody>
      </p:sp>
      <p:sp>
        <p:nvSpPr>
          <p:cNvPr id="252" name="Google Shape;252;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6"/>
        <p:cNvGrpSpPr/>
        <p:nvPr/>
      </p:nvGrpSpPr>
      <p:grpSpPr>
        <a:xfrm>
          <a:off x="0" y="0"/>
          <a:ext cx="0" cy="0"/>
          <a:chOff x="0" y="0"/>
          <a:chExt cx="0" cy="0"/>
        </a:xfrm>
      </p:grpSpPr>
      <p:sp>
        <p:nvSpPr>
          <p:cNvPr id="1847" name="Google Shape;1847;gdd713b006d_0_44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8" name="Google Shape;1848;gdd713b006d_0_44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a molecule?</a:t>
            </a: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A molecule is a particle containing 2 or more atoms of the same </a:t>
            </a:r>
            <a:r>
              <a:rPr lang="en-US" sz="1200" b="1"/>
              <a:t>OR</a:t>
            </a:r>
            <a:r>
              <a:rPr lang="en-US" sz="1200"/>
              <a:t> different elements.]</a:t>
            </a:r>
            <a:endParaRPr/>
          </a:p>
          <a:p>
            <a:pPr marL="0" lvl="0" indent="0" algn="l" rtl="0">
              <a:lnSpc>
                <a:spcPct val="100000"/>
              </a:lnSpc>
              <a:spcBef>
                <a:spcPts val="0"/>
              </a:spcBef>
              <a:spcAft>
                <a:spcPts val="0"/>
              </a:spcAft>
              <a:buSzPts val="1400"/>
              <a:buNone/>
            </a:pPr>
            <a:endParaRPr/>
          </a:p>
        </p:txBody>
      </p:sp>
      <p:sp>
        <p:nvSpPr>
          <p:cNvPr id="1849" name="Google Shape;1849;gdd713b006d_0_44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163</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
        <p:cNvGrpSpPr/>
        <p:nvPr/>
      </p:nvGrpSpPr>
      <p:grpSpPr>
        <a:xfrm>
          <a:off x="0" y="0"/>
          <a:ext cx="0" cy="0"/>
          <a:chOff x="0" y="0"/>
          <a:chExt cx="0" cy="0"/>
        </a:xfrm>
      </p:grpSpPr>
      <p:sp>
        <p:nvSpPr>
          <p:cNvPr id="1861" name="Google Shape;1861;gdd713b006d_0_44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2" name="Google Shape;1862;gdd713b006d_0_44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are molecules linked together?</a:t>
            </a:r>
            <a:endParaRPr/>
          </a:p>
          <a:p>
            <a:pPr marL="0" lvl="0" indent="0" algn="l" rtl="0">
              <a:lnSpc>
                <a:spcPct val="100000"/>
              </a:lnSpc>
              <a:spcBef>
                <a:spcPts val="0"/>
              </a:spcBef>
              <a:spcAft>
                <a:spcPts val="0"/>
              </a:spcAft>
              <a:buSzPts val="1400"/>
              <a:buNone/>
            </a:pPr>
            <a:r>
              <a:rPr lang="en-US"/>
              <a:t>[The atoms in a molecule are linked or held together through chemical bonds, which are visually represented by the red lines above.]</a:t>
            </a:r>
            <a:endParaRPr/>
          </a:p>
        </p:txBody>
      </p:sp>
      <p:sp>
        <p:nvSpPr>
          <p:cNvPr id="1863" name="Google Shape;1863;gdd713b006d_0_44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164</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dd713b006d_0_44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0" name="Google Shape;1880;gdd713b006d_0_44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why this is an example of a molecule. </a:t>
            </a:r>
            <a:endParaRPr/>
          </a:p>
          <a:p>
            <a:pPr marL="0" lvl="0" indent="0" algn="l" rtl="0">
              <a:lnSpc>
                <a:spcPct val="100000"/>
              </a:lnSpc>
              <a:spcBef>
                <a:spcPts val="0"/>
              </a:spcBef>
              <a:spcAft>
                <a:spcPts val="0"/>
              </a:spcAft>
              <a:buSzPts val="1400"/>
              <a:buNone/>
            </a:pPr>
            <a:r>
              <a:rPr lang="en-US"/>
              <a:t>[Here we have an example of a molecule. We have one hydrogen atom bonded with the oxygen atom and a separate hydrogen atom bonded with the oxygen atom.]</a:t>
            </a:r>
            <a:endParaRPr/>
          </a:p>
        </p:txBody>
      </p:sp>
      <p:sp>
        <p:nvSpPr>
          <p:cNvPr id="1881" name="Google Shape;1881;gdd713b006d_0_44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165</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dd713b014b_11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9" name="Google Shape;1889;gdd713b014b_11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polar molecule?</a:t>
            </a:r>
            <a:endParaRPr/>
          </a:p>
          <a:p>
            <a:pPr marL="0" lvl="0" indent="0" algn="l" rtl="0">
              <a:lnSpc>
                <a:spcPct val="100000"/>
              </a:lnSpc>
              <a:spcBef>
                <a:spcPts val="0"/>
              </a:spcBef>
              <a:spcAft>
                <a:spcPts val="0"/>
              </a:spcAft>
              <a:buSzPts val="1400"/>
              <a:buNone/>
            </a:pPr>
            <a:r>
              <a:rPr lang="en-US"/>
              <a:t>[A polar molecule is a molecule that has a partial positive and negative end because they do not share electrons equally.]</a:t>
            </a:r>
            <a:endParaRPr/>
          </a:p>
        </p:txBody>
      </p:sp>
      <p:sp>
        <p:nvSpPr>
          <p:cNvPr id="1890" name="Google Shape;1890;gdd713b014b_11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166</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5"/>
        <p:cNvGrpSpPr/>
        <p:nvPr/>
      </p:nvGrpSpPr>
      <p:grpSpPr>
        <a:xfrm>
          <a:off x="0" y="0"/>
          <a:ext cx="0" cy="0"/>
          <a:chOff x="0" y="0"/>
          <a:chExt cx="0" cy="0"/>
        </a:xfrm>
      </p:grpSpPr>
      <p:sp>
        <p:nvSpPr>
          <p:cNvPr id="1896" name="Google Shape;1896;gdd713b006d_0_44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7" name="Google Shape;1897;gdd713b006d_0_44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this an example of a polar molecule?</a:t>
            </a:r>
            <a:endParaRPr/>
          </a:p>
          <a:p>
            <a:pPr marL="0" lvl="0" indent="0" algn="l" rtl="0">
              <a:lnSpc>
                <a:spcPct val="100000"/>
              </a:lnSpc>
              <a:spcBef>
                <a:spcPts val="0"/>
              </a:spcBef>
              <a:spcAft>
                <a:spcPts val="0"/>
              </a:spcAft>
              <a:buSzPts val="1400"/>
              <a:buNone/>
            </a:pPr>
            <a:r>
              <a:rPr lang="en-US"/>
              <a:t>[Here we have another example of a polar molecule. We can see it does not share electrons equally, which is why it had a partially positive charge and is a polar molecule.]</a:t>
            </a:r>
            <a:endParaRPr/>
          </a:p>
        </p:txBody>
      </p:sp>
      <p:sp>
        <p:nvSpPr>
          <p:cNvPr id="1898" name="Google Shape;1898;gdd713b006d_0_44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167</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3"/>
        <p:cNvGrpSpPr/>
        <p:nvPr/>
      </p:nvGrpSpPr>
      <p:grpSpPr>
        <a:xfrm>
          <a:off x="0" y="0"/>
          <a:ext cx="0" cy="0"/>
          <a:chOff x="0" y="0"/>
          <a:chExt cx="0" cy="0"/>
        </a:xfrm>
      </p:grpSpPr>
      <p:sp>
        <p:nvSpPr>
          <p:cNvPr id="1904" name="Google Shape;1904;gdd713b006d_0_44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5" name="Google Shape;1905;gdd713b006d_0_44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nonpolar molecule.</a:t>
            </a:r>
            <a:endParaRPr/>
          </a:p>
        </p:txBody>
      </p:sp>
      <p:sp>
        <p:nvSpPr>
          <p:cNvPr id="1906" name="Google Shape;1906;gdd713b006d_0_44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168</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1"/>
        <p:cNvGrpSpPr/>
        <p:nvPr/>
      </p:nvGrpSpPr>
      <p:grpSpPr>
        <a:xfrm>
          <a:off x="0" y="0"/>
          <a:ext cx="0" cy="0"/>
          <a:chOff x="0" y="0"/>
          <a:chExt cx="0" cy="0"/>
        </a:xfrm>
      </p:grpSpPr>
      <p:sp>
        <p:nvSpPr>
          <p:cNvPr id="1912" name="Google Shape;1912;gdd713b006d_0_44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3" name="Google Shape;1913;gdd713b006d_0_44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nonpolar molecule is a molecule that equally shares electrons.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When providing more student-friendly definitions, it is helpful to provide students with cues so that they can be prepared and know what to expect and be ready to copy down the information. </a:t>
            </a:r>
            <a:endParaRPr/>
          </a:p>
        </p:txBody>
      </p:sp>
      <p:sp>
        <p:nvSpPr>
          <p:cNvPr id="1914" name="Google Shape;1914;gdd713b006d_0_44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169</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gdd713b014b_11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5" name="Google Shape;1925;gdd713b014b_11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926" name="Google Shape;1926;gdd713b014b_11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170</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dd713b014b_1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1" name="Google Shape;1931;gdd713b014b_13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nonpolar molecule?</a:t>
            </a:r>
            <a:endParaRPr/>
          </a:p>
          <a:p>
            <a:pPr marL="0" lvl="0" indent="0" algn="l" rtl="0">
              <a:lnSpc>
                <a:spcPct val="100000"/>
              </a:lnSpc>
              <a:spcBef>
                <a:spcPts val="0"/>
              </a:spcBef>
              <a:spcAft>
                <a:spcPts val="0"/>
              </a:spcAft>
              <a:buSzPts val="1400"/>
              <a:buNone/>
            </a:pPr>
            <a:r>
              <a:rPr lang="en-US"/>
              <a:t>[A nonpolar molecule is a molecule that equally shares electrons.]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Provide clear and straightforward directions when asking students to explain the definitions. This helps to avoid confusion!</a:t>
            </a:r>
            <a:endParaRPr/>
          </a:p>
        </p:txBody>
      </p:sp>
      <p:sp>
        <p:nvSpPr>
          <p:cNvPr id="1932" name="Google Shape;1932;gdd713b014b_13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171</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dd713b006d_0_45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2" name="Google Shape;1942;gdd713b006d_0_45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That’s the basic definition, but there is more you need to know. </a:t>
            </a:r>
            <a:endParaRPr/>
          </a:p>
        </p:txBody>
      </p:sp>
      <p:sp>
        <p:nvSpPr>
          <p:cNvPr id="1943" name="Google Shape;1943;gdd713b006d_0_45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172</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Elements are symbolized by a capital letter, sometimes with a lowercase letter, which is called its chemical symbol. Here we see three elements—gold, carbon, and oxygen—and their chemical symbols.</a:t>
            </a:r>
            <a:endParaRPr/>
          </a:p>
          <a:p>
            <a:pPr marL="0" lvl="0" indent="0" algn="l" rtl="0">
              <a:spcBef>
                <a:spcPts val="0"/>
              </a:spcBef>
              <a:spcAft>
                <a:spcPts val="0"/>
              </a:spcAft>
              <a:buNone/>
            </a:pPr>
            <a:endParaRPr/>
          </a:p>
        </p:txBody>
      </p:sp>
      <p:sp>
        <p:nvSpPr>
          <p:cNvPr id="260" name="Google Shape;260;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8"/>
        <p:cNvGrpSpPr/>
        <p:nvPr/>
      </p:nvGrpSpPr>
      <p:grpSpPr>
        <a:xfrm>
          <a:off x="0" y="0"/>
          <a:ext cx="0" cy="0"/>
          <a:chOff x="0" y="0"/>
          <a:chExt cx="0" cy="0"/>
        </a:xfrm>
      </p:grpSpPr>
      <p:sp>
        <p:nvSpPr>
          <p:cNvPr id="1949" name="Google Shape;1949;gdd713b006d_0_45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0" name="Google Shape;1950;gdd713b006d_0_45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Nonpolar molecules equally share electrons. So there is no partial sharing.</a:t>
            </a:r>
            <a:endParaRPr/>
          </a:p>
        </p:txBody>
      </p:sp>
      <p:sp>
        <p:nvSpPr>
          <p:cNvPr id="1951" name="Google Shape;1951;gdd713b006d_0_45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173</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1"/>
        <p:cNvGrpSpPr/>
        <p:nvPr/>
      </p:nvGrpSpPr>
      <p:grpSpPr>
        <a:xfrm>
          <a:off x="0" y="0"/>
          <a:ext cx="0" cy="0"/>
          <a:chOff x="0" y="0"/>
          <a:chExt cx="0" cy="0"/>
        </a:xfrm>
      </p:grpSpPr>
      <p:sp>
        <p:nvSpPr>
          <p:cNvPr id="1962" name="Google Shape;1962;gdd713b006d_0_45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3" name="Google Shape;1963;gdd713b006d_0_45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964" name="Google Shape;1964;gdd713b006d_0_45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174</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gdd713b006d_0_45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gdd713b006d_0_45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nonpolar molecule?</a:t>
            </a:r>
            <a:endParaRPr/>
          </a:p>
          <a:p>
            <a:pPr marL="0" lvl="0" indent="0" algn="l" rtl="0">
              <a:lnSpc>
                <a:spcPct val="100000"/>
              </a:lnSpc>
              <a:spcBef>
                <a:spcPts val="0"/>
              </a:spcBef>
              <a:spcAft>
                <a:spcPts val="0"/>
              </a:spcAft>
              <a:buSzPts val="1400"/>
              <a:buNone/>
            </a:pPr>
            <a:r>
              <a:rPr lang="en-US"/>
              <a:t>[A nonpolar molecule is a molecule that equally shares electrons.]</a:t>
            </a:r>
            <a:endParaRPr/>
          </a:p>
        </p:txBody>
      </p:sp>
      <p:sp>
        <p:nvSpPr>
          <p:cNvPr id="1970" name="Google Shape;1970;gdd713b006d_0_45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175</a:t>
            </a:fld>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gdd713b006d_0_45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gdd713b006d_0_45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Describe the charge of a nonpolar molecule.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[Nonpolar molecules equally share electrons. So there is no partial sharing.]</a:t>
            </a:r>
            <a:endParaRPr/>
          </a:p>
        </p:txBody>
      </p:sp>
      <p:sp>
        <p:nvSpPr>
          <p:cNvPr id="1981" name="Google Shape;1981;gdd713b006d_0_45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176</a:t>
            </a:fld>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d713b006d_0_45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3" name="Google Shape;1993;gdd713b006d_0_45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nonpolar molecules</a:t>
            </a:r>
            <a:r>
              <a:rPr lang="en-US"/>
              <a:t>.</a:t>
            </a:r>
            <a:endParaRPr/>
          </a:p>
        </p:txBody>
      </p:sp>
      <p:sp>
        <p:nvSpPr>
          <p:cNvPr id="1994" name="Google Shape;1994;gdd713b006d_0_45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177</a:t>
            </a:fld>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
        <p:cNvGrpSpPr/>
        <p:nvPr/>
      </p:nvGrpSpPr>
      <p:grpSpPr>
        <a:xfrm>
          <a:off x="0" y="0"/>
          <a:ext cx="0" cy="0"/>
          <a:chOff x="0" y="0"/>
          <a:chExt cx="0" cy="0"/>
        </a:xfrm>
      </p:grpSpPr>
      <p:sp>
        <p:nvSpPr>
          <p:cNvPr id="1999" name="Google Shape;1999;gdd713b006d_0_45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0" name="Google Shape;2000;gdd713b006d_0_45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a nonpolar molecule. It is nonpolar because electrons are equally shared and there are no partial charges.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When providing an example, it can be helpful to explain WHY the example fits the definition. This allows students to apply the same content in the future.</a:t>
            </a:r>
            <a:endParaRPr/>
          </a:p>
        </p:txBody>
      </p:sp>
      <p:sp>
        <p:nvSpPr>
          <p:cNvPr id="2001" name="Google Shape;2001;gdd713b006d_0_45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178</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6"/>
        <p:cNvGrpSpPr/>
        <p:nvPr/>
      </p:nvGrpSpPr>
      <p:grpSpPr>
        <a:xfrm>
          <a:off x="0" y="0"/>
          <a:ext cx="0" cy="0"/>
          <a:chOff x="0" y="0"/>
          <a:chExt cx="0" cy="0"/>
        </a:xfrm>
      </p:grpSpPr>
      <p:sp>
        <p:nvSpPr>
          <p:cNvPr id="2007" name="Google Shape;2007;gdd713b006d_0_45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8" name="Google Shape;2008;gdd713b006d_0_45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is another example of a nonpolar molecule. It is nonpolar because electrons are equally shared and there are no partial charges. </a:t>
            </a:r>
            <a:endParaRPr/>
          </a:p>
        </p:txBody>
      </p:sp>
      <p:sp>
        <p:nvSpPr>
          <p:cNvPr id="2009" name="Google Shape;2009;gdd713b006d_0_45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179</a:t>
            </a:fld>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4"/>
        <p:cNvGrpSpPr/>
        <p:nvPr/>
      </p:nvGrpSpPr>
      <p:grpSpPr>
        <a:xfrm>
          <a:off x="0" y="0"/>
          <a:ext cx="0" cy="0"/>
          <a:chOff x="0" y="0"/>
          <a:chExt cx="0" cy="0"/>
        </a:xfrm>
      </p:grpSpPr>
      <p:sp>
        <p:nvSpPr>
          <p:cNvPr id="2015" name="Google Shape;2015;gdd713b006d_0_45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6" name="Google Shape;2016;gdd713b006d_0_45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017" name="Google Shape;2017;gdd713b006d_0_45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180</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0"/>
        <p:cNvGrpSpPr/>
        <p:nvPr/>
      </p:nvGrpSpPr>
      <p:grpSpPr>
        <a:xfrm>
          <a:off x="0" y="0"/>
          <a:ext cx="0" cy="0"/>
          <a:chOff x="0" y="0"/>
          <a:chExt cx="0" cy="0"/>
        </a:xfrm>
      </p:grpSpPr>
      <p:sp>
        <p:nvSpPr>
          <p:cNvPr id="2021" name="Google Shape;2021;gdd713b006d_0_45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2" name="Google Shape;2022;gdd713b006d_0_45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nonpolar molecule?</a:t>
            </a:r>
            <a:endParaRPr/>
          </a:p>
          <a:p>
            <a:pPr marL="0" lvl="0" indent="0" algn="l" rtl="0">
              <a:spcBef>
                <a:spcPts val="0"/>
              </a:spcBef>
              <a:spcAft>
                <a:spcPts val="0"/>
              </a:spcAft>
              <a:buClr>
                <a:schemeClr val="dk1"/>
              </a:buClr>
              <a:buSzPts val="1400"/>
              <a:buFont typeface="Arial"/>
              <a:buNone/>
            </a:pPr>
            <a:r>
              <a:rPr lang="en-US"/>
              <a:t>[A nonpolar molecule is a molecule that equally shares electrons.]</a:t>
            </a:r>
            <a:endParaRPr/>
          </a:p>
        </p:txBody>
      </p:sp>
      <p:sp>
        <p:nvSpPr>
          <p:cNvPr id="2023" name="Google Shape;2023;gdd713b006d_0_45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181</a:t>
            </a:fld>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1"/>
        <p:cNvGrpSpPr/>
        <p:nvPr/>
      </p:nvGrpSpPr>
      <p:grpSpPr>
        <a:xfrm>
          <a:off x="0" y="0"/>
          <a:ext cx="0" cy="0"/>
          <a:chOff x="0" y="0"/>
          <a:chExt cx="0" cy="0"/>
        </a:xfrm>
      </p:grpSpPr>
      <p:sp>
        <p:nvSpPr>
          <p:cNvPr id="2032" name="Google Shape;2032;gdd713b006d_0_46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3" name="Google Shape;2033;gdd713b006d_0_46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this an example of a nonpolar molecule? </a:t>
            </a:r>
            <a:endParaRPr/>
          </a:p>
          <a:p>
            <a:pPr marL="0" lvl="0" indent="0" algn="l" rtl="0">
              <a:lnSpc>
                <a:spcPct val="100000"/>
              </a:lnSpc>
              <a:spcBef>
                <a:spcPts val="0"/>
              </a:spcBef>
              <a:spcAft>
                <a:spcPts val="0"/>
              </a:spcAft>
              <a:buSzPts val="1400"/>
              <a:buNone/>
            </a:pPr>
            <a:r>
              <a:rPr lang="en-US"/>
              <a:t>[This is a nonpolar molecule. It is nonpolar because electrons are equally shared and there are no partial charges.]</a:t>
            </a:r>
            <a:endParaRPr/>
          </a:p>
        </p:txBody>
      </p:sp>
      <p:sp>
        <p:nvSpPr>
          <p:cNvPr id="2034" name="Google Shape;2034;gdd713b006d_0_46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182</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Feedback: Remember, students might look like they are understanding the definition but it is important that you check for understanding yourself by asking questions or providing them with other opportunities to respond.</a:t>
            </a:r>
            <a:endParaRPr/>
          </a:p>
          <a:p>
            <a:pPr marL="0" lvl="0" indent="0" algn="l" rtl="0">
              <a:spcBef>
                <a:spcPts val="0"/>
              </a:spcBef>
              <a:spcAft>
                <a:spcPts val="0"/>
              </a:spcAft>
              <a:buNone/>
            </a:pPr>
            <a:endParaRPr/>
          </a:p>
        </p:txBody>
      </p:sp>
      <p:sp>
        <p:nvSpPr>
          <p:cNvPr id="275" name="Google Shape;275;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9"/>
        <p:cNvGrpSpPr/>
        <p:nvPr/>
      </p:nvGrpSpPr>
      <p:grpSpPr>
        <a:xfrm>
          <a:off x="0" y="0"/>
          <a:ext cx="0" cy="0"/>
          <a:chOff x="0" y="0"/>
          <a:chExt cx="0" cy="0"/>
        </a:xfrm>
      </p:grpSpPr>
      <p:sp>
        <p:nvSpPr>
          <p:cNvPr id="2040" name="Google Shape;2040;gdd713b006d_0_46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1" name="Google Shape;2041;gdd713b006d_0_46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a:t>
            </a:r>
            <a:r>
              <a:rPr lang="en-US" b="1"/>
              <a:t>nonpolar molecules</a:t>
            </a:r>
            <a:r>
              <a:rPr lang="en-US"/>
              <a:t>.</a:t>
            </a:r>
            <a:r>
              <a:rPr lang="en-US" b="1"/>
              <a:t> </a:t>
            </a:r>
            <a:endParaRPr/>
          </a:p>
        </p:txBody>
      </p:sp>
      <p:sp>
        <p:nvSpPr>
          <p:cNvPr id="2042" name="Google Shape;2042;gdd713b006d_0_46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183</a:t>
            </a:fld>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6"/>
        <p:cNvGrpSpPr/>
        <p:nvPr/>
      </p:nvGrpSpPr>
      <p:grpSpPr>
        <a:xfrm>
          <a:off x="0" y="0"/>
          <a:ext cx="0" cy="0"/>
          <a:chOff x="0" y="0"/>
          <a:chExt cx="0" cy="0"/>
        </a:xfrm>
      </p:grpSpPr>
      <p:sp>
        <p:nvSpPr>
          <p:cNvPr id="2047" name="Google Shape;2047;gdd713b006d_0_46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8" name="Google Shape;2048;gdd713b006d_0_46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water molecule is not nonpolar. It is polar because it has a partial positive/negative charge.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Using clear language as you introduce a non-example helps students to make sense of the difference.</a:t>
            </a:r>
            <a:endParaRPr/>
          </a:p>
        </p:txBody>
      </p:sp>
      <p:sp>
        <p:nvSpPr>
          <p:cNvPr id="2049" name="Google Shape;2049;gdd713b006d_0_46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184</a:t>
            </a:fld>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Google Shape;2055;gdd713b006d_0_46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6" name="Google Shape;2056;gdd713b006d_0_46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also NOT a nonpolar molecule. It is polar because this molecule also has a partial positive/negative charge.</a:t>
            </a:r>
            <a:endParaRPr/>
          </a:p>
        </p:txBody>
      </p:sp>
      <p:sp>
        <p:nvSpPr>
          <p:cNvPr id="2057" name="Google Shape;2057;gdd713b006d_0_46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185</a:t>
            </a:fld>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gdd713b006d_0_46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4" name="Google Shape;2064;gdd713b006d_0_46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065" name="Google Shape;2065;gdd713b006d_0_46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186</a:t>
            </a:fld>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dd713b006d_0_46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0" name="Google Shape;2070;gdd713b006d_0_46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Is this an example of a nonpolar molecule? Explain. </a:t>
            </a:r>
            <a:endParaRPr/>
          </a:p>
          <a:p>
            <a:pPr marL="0" lvl="0" indent="0" algn="l" rtl="0">
              <a:lnSpc>
                <a:spcPct val="100000"/>
              </a:lnSpc>
              <a:spcBef>
                <a:spcPts val="0"/>
              </a:spcBef>
              <a:spcAft>
                <a:spcPts val="0"/>
              </a:spcAft>
              <a:buSzPts val="1400"/>
              <a:buNone/>
            </a:pPr>
            <a:r>
              <a:rPr lang="en-US"/>
              <a:t>[No - This water molecule is not nonpolar. It is polar because it has a partial positive/negative charge.]</a:t>
            </a:r>
            <a:endParaRPr/>
          </a:p>
        </p:txBody>
      </p:sp>
      <p:sp>
        <p:nvSpPr>
          <p:cNvPr id="2071" name="Google Shape;2071;gdd713b006d_0_46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187</a:t>
            </a:fld>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dd713b006d_0_46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8" name="Google Shape;2078;gdd713b006d_0_46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break down the word parts of nonpolar.</a:t>
            </a:r>
            <a:endParaRPr/>
          </a:p>
        </p:txBody>
      </p:sp>
      <p:sp>
        <p:nvSpPr>
          <p:cNvPr id="2079" name="Google Shape;2079;gdd713b006d_0_46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188</a:t>
            </a:fld>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3"/>
        <p:cNvGrpSpPr/>
        <p:nvPr/>
      </p:nvGrpSpPr>
      <p:grpSpPr>
        <a:xfrm>
          <a:off x="0" y="0"/>
          <a:ext cx="0" cy="0"/>
          <a:chOff x="0" y="0"/>
          <a:chExt cx="0" cy="0"/>
        </a:xfrm>
      </p:grpSpPr>
      <p:sp>
        <p:nvSpPr>
          <p:cNvPr id="2084" name="Google Shape;2084;gdd713b006d_0_46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5" name="Google Shape;2085;gdd713b006d_0_46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term nonpolar has two parts: non and polar.</a:t>
            </a:r>
            <a:endParaRPr/>
          </a:p>
        </p:txBody>
      </p:sp>
      <p:sp>
        <p:nvSpPr>
          <p:cNvPr id="2086" name="Google Shape;2086;gdd713b006d_0_46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189</a:t>
            </a:fld>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3"/>
        <p:cNvGrpSpPr/>
        <p:nvPr/>
      </p:nvGrpSpPr>
      <p:grpSpPr>
        <a:xfrm>
          <a:off x="0" y="0"/>
          <a:ext cx="0" cy="0"/>
          <a:chOff x="0" y="0"/>
          <a:chExt cx="0" cy="0"/>
        </a:xfrm>
      </p:grpSpPr>
      <p:sp>
        <p:nvSpPr>
          <p:cNvPr id="2094" name="Google Shape;2094;gdd713b006d_0_46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5" name="Google Shape;2095;gdd713b006d_0_46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Non means not. So if you put the word parts together, nonpolar molecules are molecules that are not to either a positive or a negative side.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Reuniting the word parts is a crucial step in helping students understand the whole picture when reviewing morphological word parts.</a:t>
            </a:r>
            <a:endParaRPr/>
          </a:p>
        </p:txBody>
      </p:sp>
      <p:sp>
        <p:nvSpPr>
          <p:cNvPr id="2096" name="Google Shape;2096;gdd713b006d_0_46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190</a:t>
            </a:fld>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dd713b006d_0_46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6" name="Google Shape;2106;gdd713b006d_0_46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107" name="Google Shape;2107;gdd713b006d_0_46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191</a:t>
            </a:fld>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gdd713b006d_0_46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2" name="Google Shape;2112;gdd713b006d_0_46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does breaking down the word “nonpolar” help us remember its meaning?</a:t>
            </a:r>
            <a:endParaRPr/>
          </a:p>
          <a:p>
            <a:pPr marL="0" lvl="0" indent="0" algn="l" rtl="0">
              <a:lnSpc>
                <a:spcPct val="100000"/>
              </a:lnSpc>
              <a:spcBef>
                <a:spcPts val="0"/>
              </a:spcBef>
              <a:spcAft>
                <a:spcPts val="0"/>
              </a:spcAft>
              <a:buSzPts val="1400"/>
              <a:buNone/>
            </a:pPr>
            <a:r>
              <a:rPr lang="en-US"/>
              <a:t>[The term nonpolar has two parts: non and polar.</a:t>
            </a:r>
            <a:endParaRPr/>
          </a:p>
          <a:p>
            <a:pPr marL="0" marR="0" lvl="0" indent="0" algn="l" rtl="0">
              <a:lnSpc>
                <a:spcPct val="100000"/>
              </a:lnSpc>
              <a:spcBef>
                <a:spcPts val="0"/>
              </a:spcBef>
              <a:spcAft>
                <a:spcPts val="0"/>
              </a:spcAft>
              <a:buClr>
                <a:schemeClr val="dk1"/>
              </a:buClr>
              <a:buSzPts val="1200"/>
              <a:buFont typeface="Calibri"/>
              <a:buNone/>
            </a:pPr>
            <a:r>
              <a:rPr lang="en-US"/>
              <a:t>Non means not. So if you put the word parts together, nonpolar molecules are molecules that are not to either a positive or a negative side.]</a:t>
            </a:r>
            <a:endParaRPr/>
          </a:p>
        </p:txBody>
      </p:sp>
      <p:sp>
        <p:nvSpPr>
          <p:cNvPr id="2113" name="Google Shape;2113;gdd713b006d_0_46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192</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dcf7276f12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is an element?</a:t>
            </a:r>
            <a:endParaRPr/>
          </a:p>
          <a:p>
            <a:pPr marL="0" lvl="0" indent="0" algn="l" rtl="0">
              <a:spcBef>
                <a:spcPts val="0"/>
              </a:spcBef>
              <a:spcAft>
                <a:spcPts val="0"/>
              </a:spcAft>
              <a:buNone/>
            </a:pPr>
            <a:r>
              <a:rPr lang="en-US"/>
              <a:t>[An element is a pure substance made of only one type of atom.]</a:t>
            </a:r>
            <a:endParaRPr/>
          </a:p>
        </p:txBody>
      </p:sp>
      <p:sp>
        <p:nvSpPr>
          <p:cNvPr id="280" name="Google Shape;280;gdcf7276f12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dd713b006d_0_46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gdd713b006d_0_46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nonpolar molecule?</a:t>
            </a:r>
            <a:endParaRPr/>
          </a:p>
          <a:p>
            <a:pPr marL="0" lvl="0" indent="0" algn="l" rtl="0">
              <a:spcBef>
                <a:spcPts val="0"/>
              </a:spcBef>
              <a:spcAft>
                <a:spcPts val="0"/>
              </a:spcAft>
              <a:buClr>
                <a:schemeClr val="dk1"/>
              </a:buClr>
              <a:buSzPts val="1400"/>
              <a:buFont typeface="Arial"/>
              <a:buNone/>
            </a:pPr>
            <a:r>
              <a:rPr lang="en-US"/>
              <a:t>[A nonpolar molecule is a molecule that equally shares electrons.]</a:t>
            </a:r>
            <a:endParaRPr/>
          </a:p>
        </p:txBody>
      </p:sp>
      <p:sp>
        <p:nvSpPr>
          <p:cNvPr id="2123" name="Google Shape;2123;gdd713b006d_0_46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193</a:t>
            </a:fld>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dd713b006d_0_46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3" name="Google Shape;2133;gdd713b006d_0_46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Describe the charge of a nonpolar molecule.</a:t>
            </a:r>
            <a:endParaRPr/>
          </a:p>
          <a:p>
            <a:pPr marL="0" lvl="0" indent="0" algn="l" rtl="0">
              <a:lnSpc>
                <a:spcPct val="100000"/>
              </a:lnSpc>
              <a:spcBef>
                <a:spcPts val="0"/>
              </a:spcBef>
              <a:spcAft>
                <a:spcPts val="0"/>
              </a:spcAft>
              <a:buSzPts val="1400"/>
              <a:buNone/>
            </a:pPr>
            <a:r>
              <a:rPr lang="en-US"/>
              <a:t>[Nonpolar molecules equally share electrons. So there is no partial sharing.]</a:t>
            </a:r>
            <a:endParaRPr/>
          </a:p>
        </p:txBody>
      </p:sp>
      <p:sp>
        <p:nvSpPr>
          <p:cNvPr id="2134" name="Google Shape;2134;gdd713b006d_0_46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194</a:t>
            </a:fld>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p:cNvGrpSpPr/>
        <p:nvPr/>
      </p:nvGrpSpPr>
      <p:grpSpPr>
        <a:xfrm>
          <a:off x="0" y="0"/>
          <a:ext cx="0" cy="0"/>
          <a:chOff x="0" y="0"/>
          <a:chExt cx="0" cy="0"/>
        </a:xfrm>
      </p:grpSpPr>
      <p:sp>
        <p:nvSpPr>
          <p:cNvPr id="2145" name="Google Shape;2145;gdd713b006d_0_47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6" name="Google Shape;2146;gdd713b006d_0_47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this an example of a nonpolar molecule?</a:t>
            </a:r>
            <a:endParaRPr/>
          </a:p>
          <a:p>
            <a:pPr marL="0" lvl="0" indent="0" algn="l" rtl="0">
              <a:lnSpc>
                <a:spcPct val="100000"/>
              </a:lnSpc>
              <a:spcBef>
                <a:spcPts val="0"/>
              </a:spcBef>
              <a:spcAft>
                <a:spcPts val="0"/>
              </a:spcAft>
              <a:buSzPts val="1400"/>
              <a:buNone/>
            </a:pPr>
            <a:r>
              <a:rPr lang="en-US"/>
              <a:t>[This is a nonpolar molecule. It is nonpolar because electrons are equally shared and there are no partial charges.]</a:t>
            </a:r>
            <a:endParaRPr/>
          </a:p>
        </p:txBody>
      </p:sp>
      <p:sp>
        <p:nvSpPr>
          <p:cNvPr id="2147" name="Google Shape;2147;gdd713b006d_0_47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195</a:t>
            </a:fld>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gdd713b006d_0_47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4" name="Google Shape;2154;gdd713b006d_0_47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Is this an example a nonpolar molecule? Explain.</a:t>
            </a:r>
            <a:endParaRPr/>
          </a:p>
          <a:p>
            <a:pPr marL="0" lvl="0" indent="0" algn="l" rtl="0">
              <a:lnSpc>
                <a:spcPct val="100000"/>
              </a:lnSpc>
              <a:spcBef>
                <a:spcPts val="0"/>
              </a:spcBef>
              <a:spcAft>
                <a:spcPts val="0"/>
              </a:spcAft>
              <a:buSzPts val="1400"/>
              <a:buNone/>
            </a:pPr>
            <a:r>
              <a:rPr lang="en-US"/>
              <a:t>[No - This water molecule is not nonpolar. It is polar because it has a partial positive/negative charge.]</a:t>
            </a:r>
            <a:endParaRPr/>
          </a:p>
        </p:txBody>
      </p:sp>
      <p:sp>
        <p:nvSpPr>
          <p:cNvPr id="2155" name="Google Shape;2155;gdd713b006d_0_47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196</a:t>
            </a:fld>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0"/>
        <p:cNvGrpSpPr/>
        <p:nvPr/>
      </p:nvGrpSpPr>
      <p:grpSpPr>
        <a:xfrm>
          <a:off x="0" y="0"/>
          <a:ext cx="0" cy="0"/>
          <a:chOff x="0" y="0"/>
          <a:chExt cx="0" cy="0"/>
        </a:xfrm>
      </p:grpSpPr>
      <p:sp>
        <p:nvSpPr>
          <p:cNvPr id="2161" name="Google Shape;2161;gdd713b006d_0_47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2" name="Google Shape;2162;gdd713b006d_0_47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2163" name="Google Shape;2163;gdd713b006d_0_47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197</a:t>
            </a:fld>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dd713b006d_0_47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9" name="Google Shape;2169;gdd713b006d_0_47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Nonpolar molecules equally share electrons. </a:t>
            </a:r>
            <a:endParaRPr/>
          </a:p>
        </p:txBody>
      </p:sp>
      <p:sp>
        <p:nvSpPr>
          <p:cNvPr id="2170" name="Google Shape;2170;gdd713b006d_0_47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198</a:t>
            </a:fld>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gdd713b014b_1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gdd713b014b_14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the term, </a:t>
            </a:r>
            <a:r>
              <a:rPr lang="en-US"/>
              <a:t>nonpolar molecule</a:t>
            </a:r>
            <a:r>
              <a:rPr lang="en-US" b="0"/>
              <a:t>, let’s reflect once more on our big question.  Was there anything that we predicted earlier that was correct or incorrect? Do you have any new hypotheses to share? [Illici</a:t>
            </a:r>
            <a:r>
              <a:rPr lang="en-US"/>
              <a:t>t student responses]</a:t>
            </a:r>
            <a:endParaRPr b="1"/>
          </a:p>
        </p:txBody>
      </p:sp>
      <p:sp>
        <p:nvSpPr>
          <p:cNvPr id="2181" name="Google Shape;2181;gdd713b014b_14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199</a:t>
            </a:fld>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6"/>
        <p:cNvGrpSpPr/>
        <p:nvPr/>
      </p:nvGrpSpPr>
      <p:grpSpPr>
        <a:xfrm>
          <a:off x="0" y="0"/>
          <a:ext cx="0" cy="0"/>
          <a:chOff x="0" y="0"/>
          <a:chExt cx="0" cy="0"/>
        </a:xfrm>
      </p:grpSpPr>
      <p:sp>
        <p:nvSpPr>
          <p:cNvPr id="2187" name="Google Shape;2187;gdd713b006d_0_47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8" name="Google Shape;2188;gdd713b006d_0_47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2189" name="Google Shape;2189;gdd713b006d_0_47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200</a:t>
            </a:fld>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3" name="Google Shape;2203;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en-US"/>
              <a:t>Feedback: Previewing the format of the lesson for students is helpful in preparing them for what’s to come. Additionally, using the same components in each lesson creates structure and provides additional support.</a:t>
            </a:r>
            <a:endParaRPr/>
          </a:p>
          <a:p>
            <a:pPr marL="0" lvl="0" indent="0" algn="l" rtl="0">
              <a:spcBef>
                <a:spcPts val="0"/>
              </a:spcBef>
              <a:spcAft>
                <a:spcPts val="0"/>
              </a:spcAft>
              <a:buNone/>
            </a:pPr>
            <a:endParaRPr/>
          </a:p>
        </p:txBody>
      </p:sp>
      <p:sp>
        <p:nvSpPr>
          <p:cNvPr id="2204" name="Google Shape;2204;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202</a:t>
            </a:fld>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1"/>
        <p:cNvGrpSpPr/>
        <p:nvPr/>
      </p:nvGrpSpPr>
      <p:grpSpPr>
        <a:xfrm>
          <a:off x="0" y="0"/>
          <a:ext cx="0" cy="0"/>
          <a:chOff x="0" y="0"/>
          <a:chExt cx="0" cy="0"/>
        </a:xfrm>
      </p:grpSpPr>
      <p:sp>
        <p:nvSpPr>
          <p:cNvPr id="2232" name="Google Shape;2232;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3" name="Google Shape;2233;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we’re going to continue with our focus on the three different classifications of matter, including elements, compounds and mixtures.</a:t>
            </a:r>
            <a:endParaRPr/>
          </a:p>
        </p:txBody>
      </p:sp>
      <p:sp>
        <p:nvSpPr>
          <p:cNvPr id="2234" name="Google Shape;2234;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the next few lessons we’re going to focus on matter.  Specifically, we’ll talk about three different classifications of matter, including elements, compounds and mixtures.</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Why are elements unable to be broken down into simpler forms?</a:t>
            </a:r>
            <a:endParaRPr/>
          </a:p>
          <a:p>
            <a:pPr marL="0" lvl="0" indent="0" algn="l" rtl="0">
              <a:spcBef>
                <a:spcPts val="0"/>
              </a:spcBef>
              <a:spcAft>
                <a:spcPts val="0"/>
              </a:spcAft>
              <a:buNone/>
            </a:pPr>
            <a:r>
              <a:rPr lang="en-US"/>
              <a:t>[They are already in their simplest form.]</a:t>
            </a:r>
            <a:endParaRPr/>
          </a:p>
        </p:txBody>
      </p:sp>
      <p:sp>
        <p:nvSpPr>
          <p:cNvPr id="287" name="Google Shape;28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5"/>
        <p:cNvGrpSpPr/>
        <p:nvPr/>
      </p:nvGrpSpPr>
      <p:grpSpPr>
        <a:xfrm>
          <a:off x="0" y="0"/>
          <a:ext cx="0" cy="0"/>
          <a:chOff x="0" y="0"/>
          <a:chExt cx="0" cy="0"/>
        </a:xfrm>
      </p:grpSpPr>
      <p:sp>
        <p:nvSpPr>
          <p:cNvPr id="2246" name="Google Shape;2246;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7" name="Google Shape;2247;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this lesson we’ll specifically focus on compounds.</a:t>
            </a:r>
            <a:endParaRPr/>
          </a:p>
        </p:txBody>
      </p:sp>
      <p:sp>
        <p:nvSpPr>
          <p:cNvPr id="2248" name="Google Shape;2248;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204</a:t>
            </a:fld>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8"/>
        <p:cNvGrpSpPr/>
        <p:nvPr/>
      </p:nvGrpSpPr>
      <p:grpSpPr>
        <a:xfrm>
          <a:off x="0" y="0"/>
          <a:ext cx="0" cy="0"/>
          <a:chOff x="0" y="0"/>
          <a:chExt cx="0" cy="0"/>
        </a:xfrm>
      </p:grpSpPr>
      <p:sp>
        <p:nvSpPr>
          <p:cNvPr id="2259" name="Google Shape;2259;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0" name="Google Shape;2260;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are elements, molecules, compounds, and mixtures related? </a:t>
            </a:r>
            <a:r>
              <a:rPr lang="en-US" b="0"/>
              <a:t>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I love all these thoughtful scientific hypotheses!  Be sure to keep this question and your predictions in mind as we move through these next few lessons, and we’ll continue to revisit it.</a:t>
            </a:r>
            <a:endParaRPr/>
          </a:p>
          <a:p>
            <a:pPr marL="0" lvl="0" indent="0" algn="l" rtl="0">
              <a:spcBef>
                <a:spcPts val="0"/>
              </a:spcBef>
              <a:spcAft>
                <a:spcPts val="0"/>
              </a:spcAft>
              <a:buNone/>
            </a:pPr>
            <a:endParaRPr/>
          </a:p>
          <a:p>
            <a:pPr marL="0" lvl="0" indent="0" algn="l" rtl="0">
              <a:spcBef>
                <a:spcPts val="0"/>
              </a:spcBef>
              <a:spcAft>
                <a:spcPts val="0"/>
              </a:spcAft>
              <a:buNone/>
            </a:pPr>
            <a:r>
              <a:rPr lang="en-US"/>
              <a:t>We talked about this at the beginning and end of last class! Revisit and add to your predictions now - we’ll come back to these again at the end of class</a:t>
            </a:r>
            <a:endParaRPr/>
          </a:p>
        </p:txBody>
      </p:sp>
      <p:sp>
        <p:nvSpPr>
          <p:cNvPr id="2261" name="Google Shape;2261;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205</a:t>
            </a:fld>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6"/>
        <p:cNvGrpSpPr/>
        <p:nvPr/>
      </p:nvGrpSpPr>
      <p:grpSpPr>
        <a:xfrm>
          <a:off x="0" y="0"/>
          <a:ext cx="0" cy="0"/>
          <a:chOff x="0" y="0"/>
          <a:chExt cx="0" cy="0"/>
        </a:xfrm>
      </p:grpSpPr>
      <p:sp>
        <p:nvSpPr>
          <p:cNvPr id="2267" name="Google Shape;2267;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8" name="Google Shape;2268;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2269" name="Google Shape;2269;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206</a:t>
            </a:fld>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2"/>
        <p:cNvGrpSpPr/>
        <p:nvPr/>
      </p:nvGrpSpPr>
      <p:grpSpPr>
        <a:xfrm>
          <a:off x="0" y="0"/>
          <a:ext cx="0" cy="0"/>
          <a:chOff x="0" y="0"/>
          <a:chExt cx="0" cy="0"/>
        </a:xfrm>
      </p:grpSpPr>
      <p:sp>
        <p:nvSpPr>
          <p:cNvPr id="2273" name="Google Shape;2273;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4" name="Google Shape;2274;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a:t>
            </a:r>
            <a:r>
              <a:rPr lang="en-US" sz="1200"/>
              <a:t>atter is anything that has mass and takes up space.  </a:t>
            </a:r>
            <a:endParaRPr sz="1200"/>
          </a:p>
        </p:txBody>
      </p:sp>
      <p:sp>
        <p:nvSpPr>
          <p:cNvPr id="2275" name="Google Shape;2275;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207</a:t>
            </a:fld>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7"/>
        <p:cNvGrpSpPr/>
        <p:nvPr/>
      </p:nvGrpSpPr>
      <p:grpSpPr>
        <a:xfrm>
          <a:off x="0" y="0"/>
          <a:ext cx="0" cy="0"/>
          <a:chOff x="0" y="0"/>
          <a:chExt cx="0" cy="0"/>
        </a:xfrm>
      </p:grpSpPr>
      <p:sp>
        <p:nvSpPr>
          <p:cNvPr id="2288" name="Google Shape;2288;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9" name="Google Shape;2289;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atom is the smallest whole unit of matter. A</a:t>
            </a:r>
            <a:r>
              <a:rPr lang="en-US" sz="1200">
                <a:solidFill>
                  <a:schemeClr val="dk1"/>
                </a:solidFill>
                <a:latin typeface="Calibri"/>
                <a:ea typeface="Calibri"/>
                <a:cs typeface="Calibri"/>
                <a:sym typeface="Calibri"/>
              </a:rPr>
              <a:t>ll matter is made up of atoms. </a:t>
            </a:r>
            <a:endParaRPr sz="1200">
              <a:solidFill>
                <a:schemeClr val="dk1"/>
              </a:solidFill>
              <a:latin typeface="Calibri"/>
              <a:ea typeface="Calibri"/>
              <a:cs typeface="Calibri"/>
              <a:sym typeface="Calibri"/>
            </a:endParaRPr>
          </a:p>
        </p:txBody>
      </p:sp>
      <p:sp>
        <p:nvSpPr>
          <p:cNvPr id="2290" name="Google Shape;2290;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208</a:t>
            </a:fld>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5"/>
        <p:cNvGrpSpPr/>
        <p:nvPr/>
      </p:nvGrpSpPr>
      <p:grpSpPr>
        <a:xfrm>
          <a:off x="0" y="0"/>
          <a:ext cx="0" cy="0"/>
          <a:chOff x="0" y="0"/>
          <a:chExt cx="0" cy="0"/>
        </a:xfrm>
      </p:grpSpPr>
      <p:sp>
        <p:nvSpPr>
          <p:cNvPr id="2296" name="Google Shape;2296;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7" name="Google Shape;2297;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e</a:t>
            </a:r>
            <a:r>
              <a:rPr lang="en-US" sz="1200"/>
              <a:t>lement </a:t>
            </a:r>
            <a:r>
              <a:rPr lang="en-US"/>
              <a:t>is a</a:t>
            </a:r>
            <a:r>
              <a:rPr lang="en-US" sz="1200"/>
              <a:t> pure substance made of only one type of atom.</a:t>
            </a:r>
            <a:endParaRPr/>
          </a:p>
        </p:txBody>
      </p:sp>
      <p:sp>
        <p:nvSpPr>
          <p:cNvPr id="2298" name="Google Shape;2298;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209</a:t>
            </a:fld>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4"/>
        <p:cNvGrpSpPr/>
        <p:nvPr/>
      </p:nvGrpSpPr>
      <p:grpSpPr>
        <a:xfrm>
          <a:off x="0" y="0"/>
          <a:ext cx="0" cy="0"/>
          <a:chOff x="0" y="0"/>
          <a:chExt cx="0" cy="0"/>
        </a:xfrm>
      </p:grpSpPr>
      <p:sp>
        <p:nvSpPr>
          <p:cNvPr id="2305" name="Google Shape;2305;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6" name="Google Shape;2306;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Elements are already in their simplest form, so they cannot be broken down into simpler substances.</a:t>
            </a:r>
            <a:endParaRPr/>
          </a:p>
        </p:txBody>
      </p:sp>
      <p:sp>
        <p:nvSpPr>
          <p:cNvPr id="2307" name="Google Shape;2307;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210</a:t>
            </a:fld>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7"/>
        <p:cNvGrpSpPr/>
        <p:nvPr/>
      </p:nvGrpSpPr>
      <p:grpSpPr>
        <a:xfrm>
          <a:off x="0" y="0"/>
          <a:ext cx="0" cy="0"/>
          <a:chOff x="0" y="0"/>
          <a:chExt cx="0" cy="0"/>
        </a:xfrm>
      </p:grpSpPr>
      <p:sp>
        <p:nvSpPr>
          <p:cNvPr id="2318" name="Google Shape;2318;gdd713b014b_16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9" name="Google Shape;2319;gdd713b014b_16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 molecule is a particle containing 2 or more atoms of the same </a:t>
            </a:r>
            <a:r>
              <a:rPr lang="en-US" sz="1200" b="1"/>
              <a:t>OR</a:t>
            </a:r>
            <a:r>
              <a:rPr lang="en-US" sz="1200"/>
              <a:t> different elements.</a:t>
            </a:r>
            <a:endParaRPr/>
          </a:p>
          <a:p>
            <a:pPr marL="0" lvl="0" indent="0" algn="l" rtl="0">
              <a:lnSpc>
                <a:spcPct val="100000"/>
              </a:lnSpc>
              <a:spcBef>
                <a:spcPts val="0"/>
              </a:spcBef>
              <a:spcAft>
                <a:spcPts val="0"/>
              </a:spcAft>
              <a:buSzPts val="1400"/>
              <a:buNone/>
            </a:pPr>
            <a:endParaRPr/>
          </a:p>
        </p:txBody>
      </p:sp>
      <p:sp>
        <p:nvSpPr>
          <p:cNvPr id="2320" name="Google Shape;2320;gdd713b014b_16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211</a:t>
            </a:fld>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1"/>
        <p:cNvGrpSpPr/>
        <p:nvPr/>
      </p:nvGrpSpPr>
      <p:grpSpPr>
        <a:xfrm>
          <a:off x="0" y="0"/>
          <a:ext cx="0" cy="0"/>
          <a:chOff x="0" y="0"/>
          <a:chExt cx="0" cy="0"/>
        </a:xfrm>
      </p:grpSpPr>
      <p:sp>
        <p:nvSpPr>
          <p:cNvPr id="2332" name="Google Shape;2332;gdd713b014b_16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3" name="Google Shape;2333;gdd713b014b_16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polar molecule is a molecule that has a partial positive and negative end because they do not share electrons equally.</a:t>
            </a:r>
            <a:endParaRPr/>
          </a:p>
        </p:txBody>
      </p:sp>
      <p:sp>
        <p:nvSpPr>
          <p:cNvPr id="2334" name="Google Shape;2334;gdd713b014b_16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212</a:t>
            </a:fld>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9"/>
        <p:cNvGrpSpPr/>
        <p:nvPr/>
      </p:nvGrpSpPr>
      <p:grpSpPr>
        <a:xfrm>
          <a:off x="0" y="0"/>
          <a:ext cx="0" cy="0"/>
          <a:chOff x="0" y="0"/>
          <a:chExt cx="0" cy="0"/>
        </a:xfrm>
      </p:grpSpPr>
      <p:sp>
        <p:nvSpPr>
          <p:cNvPr id="2340" name="Google Shape;2340;gdd713b014b_16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1" name="Google Shape;2341;gdd713b014b_16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Nonpolar molecules equally share electrons. </a:t>
            </a:r>
            <a:endParaRPr/>
          </a:p>
        </p:txBody>
      </p:sp>
      <p:sp>
        <p:nvSpPr>
          <p:cNvPr id="2342" name="Google Shape;2342;gdd713b014b_16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some examples of </a:t>
            </a:r>
            <a:r>
              <a:rPr lang="en-US" b="1"/>
              <a:t>elements</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Remember to try and use phrasing and language that is clear and easy for students to understand when going over examples of term meaning.</a:t>
            </a:r>
            <a:endParaRPr/>
          </a:p>
        </p:txBody>
      </p:sp>
      <p:sp>
        <p:nvSpPr>
          <p:cNvPr id="300" name="Google Shape;300;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2" name="Google Shape;2352;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Intentionally repeating key information when engaging in this part of the lesson highlights what is important for the students.</a:t>
            </a:r>
            <a:endParaRPr/>
          </a:p>
        </p:txBody>
      </p:sp>
      <p:sp>
        <p:nvSpPr>
          <p:cNvPr id="2353" name="Google Shape;2353;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214</a:t>
            </a:fld>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8" name="Google Shape;2358;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an atom?</a:t>
            </a:r>
            <a:endParaRPr/>
          </a:p>
          <a:p>
            <a:pPr marL="0" lvl="0" indent="0" algn="l" rtl="0">
              <a:spcBef>
                <a:spcPts val="0"/>
              </a:spcBef>
              <a:spcAft>
                <a:spcPts val="0"/>
              </a:spcAft>
              <a:buNone/>
            </a:pPr>
            <a:r>
              <a:rPr lang="en-US"/>
              <a:t>[The smallest whole unit of matter.]</a:t>
            </a:r>
            <a:endParaRPr/>
          </a:p>
        </p:txBody>
      </p:sp>
      <p:sp>
        <p:nvSpPr>
          <p:cNvPr id="2359" name="Google Shape;2359;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215</a:t>
            </a:fld>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4"/>
        <p:cNvGrpSpPr/>
        <p:nvPr/>
      </p:nvGrpSpPr>
      <p:grpSpPr>
        <a:xfrm>
          <a:off x="0" y="0"/>
          <a:ext cx="0" cy="0"/>
          <a:chOff x="0" y="0"/>
          <a:chExt cx="0" cy="0"/>
        </a:xfrm>
      </p:grpSpPr>
      <p:sp>
        <p:nvSpPr>
          <p:cNvPr id="2365" name="Google Shape;2365;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6" name="Google Shape;2366;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relationship between atoms and matter?</a:t>
            </a:r>
            <a:endParaRPr/>
          </a:p>
          <a:p>
            <a:pPr marL="0" lvl="0" indent="0" algn="l" rtl="0">
              <a:spcBef>
                <a:spcPts val="0"/>
              </a:spcBef>
              <a:spcAft>
                <a:spcPts val="0"/>
              </a:spcAft>
              <a:buNone/>
            </a:pPr>
            <a:r>
              <a:rPr lang="en-US"/>
              <a:t>[Atoms make up matter.]</a:t>
            </a:r>
            <a:endParaRPr/>
          </a:p>
        </p:txBody>
      </p:sp>
      <p:sp>
        <p:nvSpPr>
          <p:cNvPr id="2367" name="Google Shape;2367;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216</a:t>
            </a:fld>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7"/>
        <p:cNvGrpSpPr/>
        <p:nvPr/>
      </p:nvGrpSpPr>
      <p:grpSpPr>
        <a:xfrm>
          <a:off x="0" y="0"/>
          <a:ext cx="0" cy="0"/>
          <a:chOff x="0" y="0"/>
          <a:chExt cx="0" cy="0"/>
        </a:xfrm>
      </p:grpSpPr>
      <p:sp>
        <p:nvSpPr>
          <p:cNvPr id="2378" name="Google Shape;2378;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is an element?</a:t>
            </a:r>
            <a:endParaRPr/>
          </a:p>
          <a:p>
            <a:pPr marL="0" lvl="0" indent="0" algn="l" rtl="0">
              <a:spcBef>
                <a:spcPts val="0"/>
              </a:spcBef>
              <a:spcAft>
                <a:spcPts val="0"/>
              </a:spcAft>
              <a:buNone/>
            </a:pPr>
            <a:r>
              <a:rPr lang="en-US"/>
              <a:t>[An element is a pure substance made of only one type of atom.]</a:t>
            </a:r>
            <a:endParaRPr/>
          </a:p>
        </p:txBody>
      </p:sp>
      <p:sp>
        <p:nvSpPr>
          <p:cNvPr id="2379" name="Google Shape;2379;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4"/>
        <p:cNvGrpSpPr/>
        <p:nvPr/>
      </p:nvGrpSpPr>
      <p:grpSpPr>
        <a:xfrm>
          <a:off x="0" y="0"/>
          <a:ext cx="0" cy="0"/>
          <a:chOff x="0" y="0"/>
          <a:chExt cx="0" cy="0"/>
        </a:xfrm>
      </p:grpSpPr>
      <p:sp>
        <p:nvSpPr>
          <p:cNvPr id="2385" name="Google Shape;2385;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Why are elements unable to be broken down into simpler forms?</a:t>
            </a:r>
            <a:endParaRPr/>
          </a:p>
          <a:p>
            <a:pPr marL="0" lvl="0" indent="0" algn="l" rtl="0">
              <a:spcBef>
                <a:spcPts val="0"/>
              </a:spcBef>
              <a:spcAft>
                <a:spcPts val="0"/>
              </a:spcAft>
              <a:buNone/>
            </a:pPr>
            <a:r>
              <a:rPr lang="en-US"/>
              <a:t>[They are already in their simplest form.]</a:t>
            </a:r>
            <a:endParaRPr/>
          </a:p>
        </p:txBody>
      </p:sp>
      <p:sp>
        <p:nvSpPr>
          <p:cNvPr id="2386" name="Google Shape;2386;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dd713b014b_16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8" name="Google Shape;2398;gdd713b014b_16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a molecule?</a:t>
            </a: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A molecule is a particle containing 2 or more atoms of the same </a:t>
            </a:r>
            <a:r>
              <a:rPr lang="en-US" sz="1200" b="1"/>
              <a:t>OR</a:t>
            </a:r>
            <a:r>
              <a:rPr lang="en-US" sz="1200"/>
              <a:t> different elements.]</a:t>
            </a:r>
            <a:endParaRPr/>
          </a:p>
          <a:p>
            <a:pPr marL="0" lvl="0" indent="0" algn="l" rtl="0">
              <a:lnSpc>
                <a:spcPct val="100000"/>
              </a:lnSpc>
              <a:spcBef>
                <a:spcPts val="0"/>
              </a:spcBef>
              <a:spcAft>
                <a:spcPts val="0"/>
              </a:spcAft>
              <a:buSzPts val="1400"/>
              <a:buNone/>
            </a:pPr>
            <a:endParaRPr/>
          </a:p>
        </p:txBody>
      </p:sp>
      <p:sp>
        <p:nvSpPr>
          <p:cNvPr id="2399" name="Google Shape;2399;gdd713b014b_16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219</a:t>
            </a:fld>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0"/>
        <p:cNvGrpSpPr/>
        <p:nvPr/>
      </p:nvGrpSpPr>
      <p:grpSpPr>
        <a:xfrm>
          <a:off x="0" y="0"/>
          <a:ext cx="0" cy="0"/>
          <a:chOff x="0" y="0"/>
          <a:chExt cx="0" cy="0"/>
        </a:xfrm>
      </p:grpSpPr>
      <p:sp>
        <p:nvSpPr>
          <p:cNvPr id="2411" name="Google Shape;2411;gdd713b014b_16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2" name="Google Shape;2412;gdd713b014b_16_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difference between a polar and nonpolar molecule?</a:t>
            </a:r>
            <a:endParaRPr/>
          </a:p>
          <a:p>
            <a:pPr marL="0" marR="0" lvl="0" indent="0" algn="l" rtl="0">
              <a:lnSpc>
                <a:spcPct val="100000"/>
              </a:lnSpc>
              <a:spcBef>
                <a:spcPts val="0"/>
              </a:spcBef>
              <a:spcAft>
                <a:spcPts val="0"/>
              </a:spcAft>
              <a:buClr>
                <a:schemeClr val="dk1"/>
              </a:buClr>
              <a:buSzPts val="1200"/>
              <a:buFont typeface="Calibri"/>
              <a:buNone/>
            </a:pPr>
            <a:r>
              <a:rPr lang="en-US"/>
              <a:t>[A polar molecule is a molecule that has a partial positive and negative end because they do not share electrons equally.</a:t>
            </a:r>
            <a:endParaRPr/>
          </a:p>
          <a:p>
            <a:pPr marL="0" lvl="0" indent="0" algn="l" rtl="0">
              <a:spcBef>
                <a:spcPts val="0"/>
              </a:spcBef>
              <a:spcAft>
                <a:spcPts val="0"/>
              </a:spcAft>
              <a:buClr>
                <a:schemeClr val="dk1"/>
              </a:buClr>
              <a:buSzPts val="1400"/>
              <a:buFont typeface="Arial"/>
              <a:buNone/>
            </a:pPr>
            <a:r>
              <a:rPr lang="en-US"/>
              <a:t>Nonpolar molecules equally share electrons.]</a:t>
            </a:r>
            <a:endParaRPr/>
          </a:p>
          <a:p>
            <a:pPr marL="0" lvl="0" indent="0" algn="l" rtl="0">
              <a:lnSpc>
                <a:spcPct val="100000"/>
              </a:lnSpc>
              <a:spcBef>
                <a:spcPts val="0"/>
              </a:spcBef>
              <a:spcAft>
                <a:spcPts val="0"/>
              </a:spcAft>
              <a:buSzPts val="1400"/>
              <a:buNone/>
            </a:pPr>
            <a:endParaRPr/>
          </a:p>
        </p:txBody>
      </p:sp>
      <p:sp>
        <p:nvSpPr>
          <p:cNvPr id="2413" name="Google Shape;2413;gdd713b014b_16_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220</a:t>
            </a:fld>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4"/>
        <p:cNvGrpSpPr/>
        <p:nvPr/>
      </p:nvGrpSpPr>
      <p:grpSpPr>
        <a:xfrm>
          <a:off x="0" y="0"/>
          <a:ext cx="0" cy="0"/>
          <a:chOff x="0" y="0"/>
          <a:chExt cx="0" cy="0"/>
        </a:xfrm>
      </p:grpSpPr>
      <p:sp>
        <p:nvSpPr>
          <p:cNvPr id="2425" name="Google Shape;2425;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6" name="Google Shape;2426;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compounds.</a:t>
            </a:r>
            <a:endParaRPr/>
          </a:p>
        </p:txBody>
      </p:sp>
      <p:sp>
        <p:nvSpPr>
          <p:cNvPr id="2427" name="Google Shape;2427;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221</a:t>
            </a:fld>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2"/>
        <p:cNvGrpSpPr/>
        <p:nvPr/>
      </p:nvGrpSpPr>
      <p:grpSpPr>
        <a:xfrm>
          <a:off x="0" y="0"/>
          <a:ext cx="0" cy="0"/>
          <a:chOff x="0" y="0"/>
          <a:chExt cx="0" cy="0"/>
        </a:xfrm>
      </p:grpSpPr>
      <p:sp>
        <p:nvSpPr>
          <p:cNvPr id="2433" name="Google Shape;2433;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4" name="Google Shape;2434;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Compounds are pure substances made of two or more different elements that are chemically bonded, or joined.</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Using italics or bolded font can emphasize key parts of the definition.</a:t>
            </a:r>
            <a:endParaRPr/>
          </a:p>
        </p:txBody>
      </p:sp>
      <p:sp>
        <p:nvSpPr>
          <p:cNvPr id="2435" name="Google Shape;243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222</a:t>
            </a:fld>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1"/>
        <p:cNvGrpSpPr/>
        <p:nvPr/>
      </p:nvGrpSpPr>
      <p:grpSpPr>
        <a:xfrm>
          <a:off x="0" y="0"/>
          <a:ext cx="0" cy="0"/>
          <a:chOff x="0" y="0"/>
          <a:chExt cx="0" cy="0"/>
        </a:xfrm>
      </p:grpSpPr>
      <p:sp>
        <p:nvSpPr>
          <p:cNvPr id="2442" name="Google Shape;2442;gdcf7276f12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3" name="Google Shape;2443;gdcf7276f12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444" name="Google Shape;2444;gdcf7276f12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Gold is an element because it is made up of only gold atoms and cannot be broken down into a simpler substance.</a:t>
            </a:r>
            <a:endParaRPr/>
          </a:p>
        </p:txBody>
      </p:sp>
      <p:sp>
        <p:nvSpPr>
          <p:cNvPr id="307" name="Google Shape;307;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p:cNvGrpSpPr/>
        <p:nvPr/>
      </p:nvGrpSpPr>
      <p:grpSpPr>
        <a:xfrm>
          <a:off x="0" y="0"/>
          <a:ext cx="0" cy="0"/>
          <a:chOff x="0" y="0"/>
          <a:chExt cx="0" cy="0"/>
        </a:xfrm>
      </p:grpSpPr>
      <p:sp>
        <p:nvSpPr>
          <p:cNvPr id="2448" name="Google Shape;2448;gdcf7276f12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9" name="Google Shape;2449;gdcf7276f12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compound?</a:t>
            </a:r>
            <a:endParaRPr/>
          </a:p>
          <a:p>
            <a:pPr marL="0" lvl="0" indent="0" algn="l" rtl="0">
              <a:spcBef>
                <a:spcPts val="0"/>
              </a:spcBef>
              <a:spcAft>
                <a:spcPts val="0"/>
              </a:spcAft>
              <a:buNone/>
            </a:pPr>
            <a:r>
              <a:rPr lang="en-US" b="0"/>
              <a:t>[Compounds are pure substances that are made of two or more different elements that are chemically bonded together.]</a:t>
            </a:r>
            <a:endParaRPr/>
          </a:p>
        </p:txBody>
      </p:sp>
      <p:sp>
        <p:nvSpPr>
          <p:cNvPr id="2450" name="Google Shape;2450;gdcf7276f12_0_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224</a:t>
            </a:fld>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5"/>
        <p:cNvGrpSpPr/>
        <p:nvPr/>
      </p:nvGrpSpPr>
      <p:grpSpPr>
        <a:xfrm>
          <a:off x="0" y="0"/>
          <a:ext cx="0" cy="0"/>
          <a:chOff x="0" y="0"/>
          <a:chExt cx="0" cy="0"/>
        </a:xfrm>
      </p:grpSpPr>
      <p:sp>
        <p:nvSpPr>
          <p:cNvPr id="2456" name="Google Shape;2456;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7" name="Google Shape;2457;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2458" name="Google Shape;2458;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225</a:t>
            </a:fld>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2"/>
        <p:cNvGrpSpPr/>
        <p:nvPr/>
      </p:nvGrpSpPr>
      <p:grpSpPr>
        <a:xfrm>
          <a:off x="0" y="0"/>
          <a:ext cx="0" cy="0"/>
          <a:chOff x="0" y="0"/>
          <a:chExt cx="0" cy="0"/>
        </a:xfrm>
      </p:grpSpPr>
      <p:sp>
        <p:nvSpPr>
          <p:cNvPr id="2463" name="Google Shape;2463;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4" name="Google Shape;2464;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Compounds are made up of a specific ratio of elements that is always the same.  For example, water is represented as H2O – it will always have two hydrogen atoms and one oxygen atom joined together.</a:t>
            </a:r>
            <a:endParaRPr/>
          </a:p>
        </p:txBody>
      </p:sp>
      <p:sp>
        <p:nvSpPr>
          <p:cNvPr id="2465" name="Google Shape;2465;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226</a:t>
            </a:fld>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7" name="Google Shape;2477;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chemical and physical properties of a compound are different from the properties of their separate elements.  For example, when separate, the elements of hydrogen and oxygen are both gases.  But when joined together to create the H2O, the water compound is a liquid.</a:t>
            </a:r>
            <a:endParaRPr/>
          </a:p>
        </p:txBody>
      </p:sp>
      <p:sp>
        <p:nvSpPr>
          <p:cNvPr id="2478" name="Google Shape;2478;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227</a:t>
            </a:fld>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7"/>
        <p:cNvGrpSpPr/>
        <p:nvPr/>
      </p:nvGrpSpPr>
      <p:grpSpPr>
        <a:xfrm>
          <a:off x="0" y="0"/>
          <a:ext cx="0" cy="0"/>
          <a:chOff x="0" y="0"/>
          <a:chExt cx="0" cy="0"/>
        </a:xfrm>
      </p:grpSpPr>
      <p:sp>
        <p:nvSpPr>
          <p:cNvPr id="2498" name="Google Shape;2498;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9" name="Google Shape;2499;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compound is a type of molecule.  For example, this is an H2O, or water, molecule.</a:t>
            </a:r>
            <a:endParaRPr/>
          </a:p>
        </p:txBody>
      </p:sp>
      <p:sp>
        <p:nvSpPr>
          <p:cNvPr id="2500" name="Google Shape;2500;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228</a:t>
            </a:fld>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2" name="Google Shape;2512;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because two or more bonded atoms create molecules.  So, for instance, both the C2 and H2O seen here are molecules.</a:t>
            </a:r>
            <a:endParaRPr/>
          </a:p>
        </p:txBody>
      </p:sp>
      <p:sp>
        <p:nvSpPr>
          <p:cNvPr id="2513" name="Google Shape;2513;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229</a:t>
            </a:fld>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5" name="Google Shape;2535;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But two or more </a:t>
            </a:r>
            <a:r>
              <a:rPr lang="en-US" i="1"/>
              <a:t>different </a:t>
            </a:r>
            <a:r>
              <a:rPr lang="en-US" i="0"/>
              <a:t>elements </a:t>
            </a:r>
            <a:r>
              <a:rPr lang="en-US"/>
              <a:t>must </a:t>
            </a:r>
            <a:r>
              <a:rPr lang="en-US" i="0"/>
              <a:t>be bonded for a molecule to be considered a compound.  So, C2 is considered a molecule, but NOT compound; whereas H2O is considered a compound AND a molecule.</a:t>
            </a:r>
            <a:endParaRPr i="0"/>
          </a:p>
          <a:p>
            <a:pPr marL="0" lvl="0" indent="0" algn="l" rtl="0">
              <a:spcBef>
                <a:spcPts val="0"/>
              </a:spcBef>
              <a:spcAft>
                <a:spcPts val="0"/>
              </a:spcAft>
              <a:buNone/>
            </a:pPr>
            <a:endParaRPr/>
          </a:p>
          <a:p>
            <a:pPr marL="0" lvl="0" indent="0" algn="l" rtl="0">
              <a:spcBef>
                <a:spcPts val="0"/>
              </a:spcBef>
              <a:spcAft>
                <a:spcPts val="0"/>
              </a:spcAft>
              <a:buNone/>
            </a:pPr>
            <a:r>
              <a:rPr lang="en-US"/>
              <a:t>Feedback: Remember to take the time to link this part of the lesson to other content that is related to the current topic. This is great as it helps students make connections!</a:t>
            </a:r>
            <a:endParaRPr/>
          </a:p>
        </p:txBody>
      </p:sp>
      <p:sp>
        <p:nvSpPr>
          <p:cNvPr id="2536" name="Google Shape;2536;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230</a:t>
            </a:fld>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7"/>
        <p:cNvGrpSpPr/>
        <p:nvPr/>
      </p:nvGrpSpPr>
      <p:grpSpPr>
        <a:xfrm>
          <a:off x="0" y="0"/>
          <a:ext cx="0" cy="0"/>
          <a:chOff x="0" y="0"/>
          <a:chExt cx="0" cy="0"/>
        </a:xfrm>
      </p:grpSpPr>
      <p:sp>
        <p:nvSpPr>
          <p:cNvPr id="2558" name="Google Shape;2558;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9" name="Google Shape;2559;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560" name="Google Shape;2560;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231</a:t>
            </a:fld>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3"/>
        <p:cNvGrpSpPr/>
        <p:nvPr/>
      </p:nvGrpSpPr>
      <p:grpSpPr>
        <a:xfrm>
          <a:off x="0" y="0"/>
          <a:ext cx="0" cy="0"/>
          <a:chOff x="0" y="0"/>
          <a:chExt cx="0" cy="0"/>
        </a:xfrm>
      </p:grpSpPr>
      <p:sp>
        <p:nvSpPr>
          <p:cNvPr id="2564" name="Google Shape;2564;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5" name="Google Shape;2565;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What is the definition of a compound?</a:t>
            </a:r>
            <a:endParaRPr/>
          </a:p>
          <a:p>
            <a:pPr marL="0" lvl="0" indent="0" algn="l" rtl="0">
              <a:spcBef>
                <a:spcPts val="0"/>
              </a:spcBef>
              <a:spcAft>
                <a:spcPts val="0"/>
              </a:spcAft>
              <a:buNone/>
            </a:pPr>
            <a:r>
              <a:rPr lang="en-US" b="0"/>
              <a:t>[A </a:t>
            </a:r>
            <a:r>
              <a:rPr lang="en-US"/>
              <a:t>c</a:t>
            </a:r>
            <a:r>
              <a:rPr lang="en-US" b="0"/>
              <a:t>ompound</a:t>
            </a:r>
            <a:r>
              <a:rPr lang="en-US"/>
              <a:t> is a</a:t>
            </a:r>
            <a:r>
              <a:rPr lang="en-US" b="0"/>
              <a:t> pure substance that </a:t>
            </a:r>
            <a:r>
              <a:rPr lang="en-US"/>
              <a:t>is</a:t>
            </a:r>
            <a:r>
              <a:rPr lang="en-US" b="0"/>
              <a:t> made of two or more different elements that are chemically bonded together.]</a:t>
            </a:r>
            <a:endParaRPr/>
          </a:p>
        </p:txBody>
      </p:sp>
      <p:sp>
        <p:nvSpPr>
          <p:cNvPr id="2566" name="Google Shape;2566;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232</a:t>
            </a:fld>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1"/>
        <p:cNvGrpSpPr/>
        <p:nvPr/>
      </p:nvGrpSpPr>
      <p:grpSpPr>
        <a:xfrm>
          <a:off x="0" y="0"/>
          <a:ext cx="0" cy="0"/>
          <a:chOff x="0" y="0"/>
          <a:chExt cx="0" cy="0"/>
        </a:xfrm>
      </p:grpSpPr>
      <p:sp>
        <p:nvSpPr>
          <p:cNvPr id="2572" name="Google Shape;257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3" name="Google Shape;2573;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are compounds different from elements?</a:t>
            </a:r>
            <a:endParaRPr/>
          </a:p>
          <a:p>
            <a:pPr marL="0" marR="0" lvl="0" indent="0" algn="l" rtl="0">
              <a:lnSpc>
                <a:spcPct val="100000"/>
              </a:lnSpc>
              <a:spcBef>
                <a:spcPts val="0"/>
              </a:spcBef>
              <a:spcAft>
                <a:spcPts val="0"/>
              </a:spcAft>
              <a:buClr>
                <a:schemeClr val="dk1"/>
              </a:buClr>
              <a:buSzPts val="1200"/>
              <a:buFont typeface="Calibri"/>
              <a:buNone/>
            </a:pPr>
            <a:r>
              <a:rPr lang="en-US" sz="1200"/>
              <a:t>[Compounds are made of two or more types of elements; elements are the purest form and cannot be separated into simpler substances; etc.]</a:t>
            </a:r>
            <a:endParaRPr/>
          </a:p>
          <a:p>
            <a:pPr marL="0" lvl="0" indent="0" algn="l" rtl="0">
              <a:spcBef>
                <a:spcPts val="0"/>
              </a:spcBef>
              <a:spcAft>
                <a:spcPts val="0"/>
              </a:spcAft>
              <a:buNone/>
            </a:pPr>
            <a:endParaRPr b="0"/>
          </a:p>
        </p:txBody>
      </p:sp>
      <p:sp>
        <p:nvSpPr>
          <p:cNvPr id="2574" name="Google Shape;2574;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Iron is an element because it is made of only iron atoms and cannot be broken down into simpler forms.</a:t>
            </a:r>
            <a:endParaRPr/>
          </a:p>
        </p:txBody>
      </p:sp>
      <p:sp>
        <p:nvSpPr>
          <p:cNvPr id="316" name="Google Shape;316;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5"/>
        <p:cNvGrpSpPr/>
        <p:nvPr/>
      </p:nvGrpSpPr>
      <p:grpSpPr>
        <a:xfrm>
          <a:off x="0" y="0"/>
          <a:ext cx="0" cy="0"/>
          <a:chOff x="0" y="0"/>
          <a:chExt cx="0" cy="0"/>
        </a:xfrm>
      </p:grpSpPr>
      <p:sp>
        <p:nvSpPr>
          <p:cNvPr id="2596" name="Google Shape;2596;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7" name="Google Shape;2597;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the molecule shown below NOT considered a compound?</a:t>
            </a:r>
            <a:endParaRPr/>
          </a:p>
          <a:p>
            <a:pPr marL="0" lvl="0" indent="0" algn="l" rtl="0">
              <a:spcBef>
                <a:spcPts val="0"/>
              </a:spcBef>
              <a:spcAft>
                <a:spcPts val="0"/>
              </a:spcAft>
              <a:buNone/>
            </a:pPr>
            <a:r>
              <a:rPr lang="en-US"/>
              <a:t>[Because a compound must be made of two or more </a:t>
            </a:r>
            <a:r>
              <a:rPr lang="en-US" u="sng"/>
              <a:t>different</a:t>
            </a:r>
            <a:r>
              <a:rPr lang="en-US" u="none"/>
              <a:t> elements.]</a:t>
            </a:r>
            <a:endParaRPr/>
          </a:p>
        </p:txBody>
      </p:sp>
      <p:sp>
        <p:nvSpPr>
          <p:cNvPr id="2598" name="Google Shape;2598;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234</a:t>
            </a:fld>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8"/>
        <p:cNvGrpSpPr/>
        <p:nvPr/>
      </p:nvGrpSpPr>
      <p:grpSpPr>
        <a:xfrm>
          <a:off x="0" y="0"/>
          <a:ext cx="0" cy="0"/>
          <a:chOff x="0" y="0"/>
          <a:chExt cx="0" cy="0"/>
        </a:xfrm>
      </p:grpSpPr>
      <p:sp>
        <p:nvSpPr>
          <p:cNvPr id="2609" name="Google Shape;2609;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0" name="Google Shape;2610;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some examples of </a:t>
            </a:r>
            <a:r>
              <a:rPr lang="en-US" b="1"/>
              <a:t>compounds</a:t>
            </a:r>
            <a:r>
              <a:rPr lang="en-US"/>
              <a:t>.  </a:t>
            </a:r>
            <a:endParaRPr/>
          </a:p>
        </p:txBody>
      </p:sp>
      <p:sp>
        <p:nvSpPr>
          <p:cNvPr id="2611" name="Google Shape;2611;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235</a:t>
            </a:fld>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5"/>
        <p:cNvGrpSpPr/>
        <p:nvPr/>
      </p:nvGrpSpPr>
      <p:grpSpPr>
        <a:xfrm>
          <a:off x="0" y="0"/>
          <a:ext cx="0" cy="0"/>
          <a:chOff x="0" y="0"/>
          <a:chExt cx="0" cy="0"/>
        </a:xfrm>
      </p:grpSpPr>
      <p:sp>
        <p:nvSpPr>
          <p:cNvPr id="2616" name="Google Shape;2616;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7" name="Google Shape;2617;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carbon dioxide is a compound that has one carbon atom and two oxygen atoms. It is also considered a molecule because it has two or more atoms bonded together.</a:t>
            </a:r>
            <a:endParaRPr/>
          </a:p>
          <a:p>
            <a:pPr marL="0" lvl="0" indent="0" algn="l" rtl="0">
              <a:spcBef>
                <a:spcPts val="0"/>
              </a:spcBef>
              <a:spcAft>
                <a:spcPts val="0"/>
              </a:spcAft>
              <a:buNone/>
            </a:pPr>
            <a:endParaRPr/>
          </a:p>
        </p:txBody>
      </p:sp>
      <p:sp>
        <p:nvSpPr>
          <p:cNvPr id="2618" name="Google Shape;2618;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236</a:t>
            </a:fld>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3"/>
        <p:cNvGrpSpPr/>
        <p:nvPr/>
      </p:nvGrpSpPr>
      <p:grpSpPr>
        <a:xfrm>
          <a:off x="0" y="0"/>
          <a:ext cx="0" cy="0"/>
          <a:chOff x="0" y="0"/>
          <a:chExt cx="0" cy="0"/>
        </a:xfrm>
      </p:grpSpPr>
      <p:sp>
        <p:nvSpPr>
          <p:cNvPr id="2634" name="Google Shape;2634;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5" name="Google Shape;2635;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Hydrogen peroxide is another example of a compound because it is made up of two hydrogen atoms and two oxygen atoms.  Since it is made up of two or more atoms bonded together, it is also considered a molecule.</a:t>
            </a:r>
            <a:endParaRPr/>
          </a:p>
        </p:txBody>
      </p:sp>
      <p:sp>
        <p:nvSpPr>
          <p:cNvPr id="2636" name="Google Shape;2636;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237</a:t>
            </a:fld>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1" name="Google Shape;2651;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652" name="Google Shape;2652;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238</a:t>
            </a:fld>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5"/>
        <p:cNvGrpSpPr/>
        <p:nvPr/>
      </p:nvGrpSpPr>
      <p:grpSpPr>
        <a:xfrm>
          <a:off x="0" y="0"/>
          <a:ext cx="0" cy="0"/>
          <a:chOff x="0" y="0"/>
          <a:chExt cx="0" cy="0"/>
        </a:xfrm>
      </p:grpSpPr>
      <p:sp>
        <p:nvSpPr>
          <p:cNvPr id="2656" name="Google Shape;2656;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7" name="Google Shape;2657;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carbon dioxide an example of a compound?</a:t>
            </a:r>
            <a:endParaRPr/>
          </a:p>
          <a:p>
            <a:pPr marL="0" lvl="0" indent="0" algn="l" rtl="0">
              <a:spcBef>
                <a:spcPts val="0"/>
              </a:spcBef>
              <a:spcAft>
                <a:spcPts val="0"/>
              </a:spcAft>
              <a:buNone/>
            </a:pPr>
            <a:r>
              <a:rPr lang="en-US"/>
              <a:t>[Because carbon dioxide is made of two </a:t>
            </a:r>
            <a:r>
              <a:rPr lang="en-US" u="sng"/>
              <a:t>different</a:t>
            </a:r>
            <a:r>
              <a:rPr lang="en-US" u="none"/>
              <a:t> elements.]</a:t>
            </a:r>
            <a:endParaRPr/>
          </a:p>
        </p:txBody>
      </p:sp>
      <p:sp>
        <p:nvSpPr>
          <p:cNvPr id="2658" name="Google Shape;2658;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239</a:t>
            </a:fld>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3"/>
        <p:cNvGrpSpPr/>
        <p:nvPr/>
      </p:nvGrpSpPr>
      <p:grpSpPr>
        <a:xfrm>
          <a:off x="0" y="0"/>
          <a:ext cx="0" cy="0"/>
          <a:chOff x="0" y="0"/>
          <a:chExt cx="0" cy="0"/>
        </a:xfrm>
      </p:grpSpPr>
      <p:sp>
        <p:nvSpPr>
          <p:cNvPr id="2674" name="Google Shape;2674;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5" name="Google Shape;2675;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look at some non-examples of </a:t>
            </a:r>
            <a:r>
              <a:rPr lang="en-US" b="1"/>
              <a:t>compounds</a:t>
            </a:r>
            <a:r>
              <a:rPr lang="en-US"/>
              <a:t>.  </a:t>
            </a:r>
            <a:endParaRPr/>
          </a:p>
        </p:txBody>
      </p:sp>
      <p:sp>
        <p:nvSpPr>
          <p:cNvPr id="2676" name="Google Shape;2676;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240</a:t>
            </a:fld>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0"/>
        <p:cNvGrpSpPr/>
        <p:nvPr/>
      </p:nvGrpSpPr>
      <p:grpSpPr>
        <a:xfrm>
          <a:off x="0" y="0"/>
          <a:ext cx="0" cy="0"/>
          <a:chOff x="0" y="0"/>
          <a:chExt cx="0" cy="0"/>
        </a:xfrm>
      </p:grpSpPr>
      <p:sp>
        <p:nvSpPr>
          <p:cNvPr id="2681" name="Google Shape;2681;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2" name="Google Shape;2682;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Iron is NOT a compound because it is only made of one element.</a:t>
            </a:r>
            <a:endParaRPr/>
          </a:p>
        </p:txBody>
      </p:sp>
      <p:sp>
        <p:nvSpPr>
          <p:cNvPr id="2683" name="Google Shape;2683;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241</a:t>
            </a:fld>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9"/>
        <p:cNvGrpSpPr/>
        <p:nvPr/>
      </p:nvGrpSpPr>
      <p:grpSpPr>
        <a:xfrm>
          <a:off x="0" y="0"/>
          <a:ext cx="0" cy="0"/>
          <a:chOff x="0" y="0"/>
          <a:chExt cx="0" cy="0"/>
        </a:xfrm>
      </p:grpSpPr>
      <p:sp>
        <p:nvSpPr>
          <p:cNvPr id="2690" name="Google Shape;2690;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1" name="Google Shape;2691;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Gold is also NOT a compound, because it is only made of one element.</a:t>
            </a:r>
            <a:endParaRPr/>
          </a:p>
        </p:txBody>
      </p:sp>
      <p:sp>
        <p:nvSpPr>
          <p:cNvPr id="2692" name="Google Shape;2692;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242</a:t>
            </a:fld>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8"/>
        <p:cNvGrpSpPr/>
        <p:nvPr/>
      </p:nvGrpSpPr>
      <p:grpSpPr>
        <a:xfrm>
          <a:off x="0" y="0"/>
          <a:ext cx="0" cy="0"/>
          <a:chOff x="0" y="0"/>
          <a:chExt cx="0" cy="0"/>
        </a:xfrm>
      </p:grpSpPr>
      <p:sp>
        <p:nvSpPr>
          <p:cNvPr id="2699" name="Google Shape;2699;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0" name="Google Shape;2700;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701" name="Google Shape;2701;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325" name="Google Shape;325;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4"/>
        <p:cNvGrpSpPr/>
        <p:nvPr/>
      </p:nvGrpSpPr>
      <p:grpSpPr>
        <a:xfrm>
          <a:off x="0" y="0"/>
          <a:ext cx="0" cy="0"/>
          <a:chOff x="0" y="0"/>
          <a:chExt cx="0" cy="0"/>
        </a:xfrm>
      </p:grpSpPr>
      <p:sp>
        <p:nvSpPr>
          <p:cNvPr id="2705" name="Google Shape;2705;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6" name="Google Shape;2706;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Why is iron considered a NON-example of a compound?</a:t>
            </a:r>
            <a:endParaRPr/>
          </a:p>
          <a:p>
            <a:pPr marL="0" marR="0" lvl="0" indent="0" algn="l" rtl="0">
              <a:lnSpc>
                <a:spcPct val="100000"/>
              </a:lnSpc>
              <a:spcBef>
                <a:spcPts val="0"/>
              </a:spcBef>
              <a:spcAft>
                <a:spcPts val="0"/>
              </a:spcAft>
              <a:buClr>
                <a:schemeClr val="dk1"/>
              </a:buClr>
              <a:buSzPts val="1200"/>
              <a:buFont typeface="Calibri"/>
              <a:buNone/>
            </a:pPr>
            <a:r>
              <a:rPr lang="en-US"/>
              <a:t>[It is not considered a compound because iron is a pure element – it is not made of two different elements.]</a:t>
            </a:r>
            <a:endParaRPr/>
          </a:p>
        </p:txBody>
      </p:sp>
      <p:sp>
        <p:nvSpPr>
          <p:cNvPr id="2707" name="Google Shape;2707;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244</a:t>
            </a:fld>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3"/>
        <p:cNvGrpSpPr/>
        <p:nvPr/>
      </p:nvGrpSpPr>
      <p:grpSpPr>
        <a:xfrm>
          <a:off x="0" y="0"/>
          <a:ext cx="0" cy="0"/>
          <a:chOff x="0" y="0"/>
          <a:chExt cx="0" cy="0"/>
        </a:xfrm>
      </p:grpSpPr>
      <p:sp>
        <p:nvSpPr>
          <p:cNvPr id="2714" name="Google Shape;2714;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5" name="Google Shape;2715;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this both a compound </a:t>
            </a:r>
            <a:r>
              <a:rPr lang="en-US" i="1"/>
              <a:t>and </a:t>
            </a:r>
            <a:r>
              <a:rPr lang="en-US" i="0"/>
              <a:t>molecule, or just a molecule? Why?</a:t>
            </a:r>
            <a:endParaRPr/>
          </a:p>
          <a:p>
            <a:pPr marL="0" lvl="0" indent="0" algn="l" rtl="0">
              <a:spcBef>
                <a:spcPts val="0"/>
              </a:spcBef>
              <a:spcAft>
                <a:spcPts val="0"/>
              </a:spcAft>
              <a:buNone/>
            </a:pPr>
            <a:r>
              <a:rPr lang="en-US" i="0"/>
              <a:t>[This is both a compound and molecule, because it is made of two </a:t>
            </a:r>
            <a:r>
              <a:rPr lang="en-US" i="1"/>
              <a:t>different</a:t>
            </a:r>
            <a:r>
              <a:rPr lang="en-US" i="0"/>
              <a:t> elements that are bonded together.]</a:t>
            </a:r>
            <a:endParaRPr/>
          </a:p>
          <a:p>
            <a:pPr marL="0" lvl="0" indent="0" algn="l" rtl="0">
              <a:spcBef>
                <a:spcPts val="0"/>
              </a:spcBef>
              <a:spcAft>
                <a:spcPts val="0"/>
              </a:spcAft>
              <a:buNone/>
            </a:pPr>
            <a:endParaRPr/>
          </a:p>
        </p:txBody>
      </p:sp>
      <p:sp>
        <p:nvSpPr>
          <p:cNvPr id="2716" name="Google Shape;2716;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245</a:t>
            </a:fld>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1"/>
        <p:cNvGrpSpPr/>
        <p:nvPr/>
      </p:nvGrpSpPr>
      <p:grpSpPr>
        <a:xfrm>
          <a:off x="0" y="0"/>
          <a:ext cx="0" cy="0"/>
          <a:chOff x="0" y="0"/>
          <a:chExt cx="0" cy="0"/>
        </a:xfrm>
      </p:grpSpPr>
      <p:sp>
        <p:nvSpPr>
          <p:cNvPr id="2722" name="Google Shape;2722;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3" name="Google Shape;2723;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this both a compound </a:t>
            </a:r>
            <a:r>
              <a:rPr lang="en-US" i="1"/>
              <a:t>and </a:t>
            </a:r>
            <a:r>
              <a:rPr lang="en-US" i="0"/>
              <a:t>molecule, or just a molecule? Why?</a:t>
            </a:r>
            <a:endParaRPr/>
          </a:p>
          <a:p>
            <a:pPr marL="0" lvl="0" indent="0" algn="l" rtl="0">
              <a:spcBef>
                <a:spcPts val="0"/>
              </a:spcBef>
              <a:spcAft>
                <a:spcPts val="0"/>
              </a:spcAft>
              <a:buNone/>
            </a:pPr>
            <a:r>
              <a:rPr lang="en-US" i="0"/>
              <a:t>[This is just a molecule, because it is only made of 1 type of element.]</a:t>
            </a:r>
            <a:endParaRPr/>
          </a:p>
        </p:txBody>
      </p:sp>
      <p:sp>
        <p:nvSpPr>
          <p:cNvPr id="2724" name="Google Shape;2724;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246</a:t>
            </a:fld>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6" name="Google Shape;2736;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do a quick demonstration.</a:t>
            </a:r>
            <a:endParaRPr/>
          </a:p>
          <a:p>
            <a:pPr marL="0" lvl="0" indent="0" algn="l" rtl="0">
              <a:spcBef>
                <a:spcPts val="0"/>
              </a:spcBef>
              <a:spcAft>
                <a:spcPts val="0"/>
              </a:spcAft>
              <a:buNone/>
            </a:pPr>
            <a:endParaRPr/>
          </a:p>
          <a:p>
            <a:pPr marL="0" lvl="0" indent="0" algn="l" rtl="0">
              <a:spcBef>
                <a:spcPts val="0"/>
              </a:spcBef>
              <a:spcAft>
                <a:spcPts val="0"/>
              </a:spcAft>
              <a:buNone/>
            </a:pPr>
            <a:r>
              <a:rPr lang="en-US"/>
              <a:t>Note: this is the same demonstration as in the previous and next day’s slides. Determine when it makes most sense for your particular class.</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Remember to plan out the demonstration so that you are able to follow a logical order. This will help students make sense of the activity and not become lost.</a:t>
            </a:r>
            <a:endParaRPr/>
          </a:p>
        </p:txBody>
      </p:sp>
      <p:sp>
        <p:nvSpPr>
          <p:cNvPr id="2737" name="Google Shape;2737;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247</a:t>
            </a:fld>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3"/>
        <p:cNvGrpSpPr/>
        <p:nvPr/>
      </p:nvGrpSpPr>
      <p:grpSpPr>
        <a:xfrm>
          <a:off x="0" y="0"/>
          <a:ext cx="0" cy="0"/>
          <a:chOff x="0" y="0"/>
          <a:chExt cx="0" cy="0"/>
        </a:xfrm>
      </p:grpSpPr>
      <p:sp>
        <p:nvSpPr>
          <p:cNvPr id="2744" name="Google Shape;2744;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5" name="Google Shape;2745;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2746" name="Google Shape;2746;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248</a:t>
            </a:fld>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0"/>
        <p:cNvGrpSpPr/>
        <p:nvPr/>
      </p:nvGrpSpPr>
      <p:grpSpPr>
        <a:xfrm>
          <a:off x="0" y="0"/>
          <a:ext cx="0" cy="0"/>
          <a:chOff x="0" y="0"/>
          <a:chExt cx="0" cy="0"/>
        </a:xfrm>
      </p:grpSpPr>
      <p:sp>
        <p:nvSpPr>
          <p:cNvPr id="2751" name="Google Shape;2751;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2" name="Google Shape;2752;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Compounds are pure substances made of two or more different elements that are chemically bonded, or joined.</a:t>
            </a:r>
            <a:endParaRPr/>
          </a:p>
        </p:txBody>
      </p:sp>
      <p:sp>
        <p:nvSpPr>
          <p:cNvPr id="2753" name="Google Shape;2753;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249</a:t>
            </a:fld>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8"/>
        <p:cNvGrpSpPr/>
        <p:nvPr/>
      </p:nvGrpSpPr>
      <p:grpSpPr>
        <a:xfrm>
          <a:off x="0" y="0"/>
          <a:ext cx="0" cy="0"/>
          <a:chOff x="0" y="0"/>
          <a:chExt cx="0" cy="0"/>
        </a:xfrm>
      </p:grpSpPr>
      <p:sp>
        <p:nvSpPr>
          <p:cNvPr id="2759" name="Google Shape;2759;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0" name="Google Shape;2760;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compound is a type of molecule.  For example, this is an H2O, or water, molecule.</a:t>
            </a:r>
            <a:endParaRPr/>
          </a:p>
        </p:txBody>
      </p:sp>
      <p:sp>
        <p:nvSpPr>
          <p:cNvPr id="2761" name="Google Shape;2761;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250</a:t>
            </a:fld>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1"/>
        <p:cNvGrpSpPr/>
        <p:nvPr/>
      </p:nvGrpSpPr>
      <p:grpSpPr>
        <a:xfrm>
          <a:off x="0" y="0"/>
          <a:ext cx="0" cy="0"/>
          <a:chOff x="0" y="0"/>
          <a:chExt cx="0" cy="0"/>
        </a:xfrm>
      </p:grpSpPr>
      <p:sp>
        <p:nvSpPr>
          <p:cNvPr id="2772" name="Google Shape;2772;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3" name="Google Shape;2773;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But two or more </a:t>
            </a:r>
            <a:r>
              <a:rPr lang="en-US" i="1"/>
              <a:t>different </a:t>
            </a:r>
            <a:r>
              <a:rPr lang="en-US" i="0"/>
              <a:t>elements mu</a:t>
            </a:r>
            <a:r>
              <a:rPr lang="en-US"/>
              <a:t>st</a:t>
            </a:r>
            <a:r>
              <a:rPr lang="en-US" i="0"/>
              <a:t> be bonded for a molecule to be considered a compound.  So, C2 is considered a molecule, but NOT compound; whereas H2O is considered a compound AND a molecule.</a:t>
            </a:r>
            <a:endParaRPr/>
          </a:p>
        </p:txBody>
      </p:sp>
      <p:sp>
        <p:nvSpPr>
          <p:cNvPr id="2774" name="Google Shape;2774;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251</a:t>
            </a:fld>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5"/>
        <p:cNvGrpSpPr/>
        <p:nvPr/>
      </p:nvGrpSpPr>
      <p:grpSpPr>
        <a:xfrm>
          <a:off x="0" y="0"/>
          <a:ext cx="0" cy="0"/>
          <a:chOff x="0" y="0"/>
          <a:chExt cx="0" cy="0"/>
        </a:xfrm>
      </p:grpSpPr>
      <p:sp>
        <p:nvSpPr>
          <p:cNvPr id="2796" name="Google Shape;2796;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7" name="Google Shape;2797;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Remember, it is important to provide students with opportunities to ask questions themselves and work to define the problem. You can scaffold supports to help them along the way.</a:t>
            </a:r>
            <a:endParaRPr/>
          </a:p>
        </p:txBody>
      </p:sp>
      <p:sp>
        <p:nvSpPr>
          <p:cNvPr id="2798" name="Google Shape;2798;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252</a:t>
            </a:fld>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6"/>
        <p:cNvGrpSpPr/>
        <p:nvPr/>
      </p:nvGrpSpPr>
      <p:grpSpPr>
        <a:xfrm>
          <a:off x="0" y="0"/>
          <a:ext cx="0" cy="0"/>
          <a:chOff x="0" y="0"/>
          <a:chExt cx="0" cy="0"/>
        </a:xfrm>
      </p:grpSpPr>
      <p:sp>
        <p:nvSpPr>
          <p:cNvPr id="2807" name="Google Shape;2807;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8" name="Google Shape;2808;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the term, compounds, let’s reflect once more on our big question.  Was there anything that we predicted earlier that was correct or incorrect? Do you have any new hypotheses to share? </a:t>
            </a:r>
            <a:endParaRPr b="1"/>
          </a:p>
        </p:txBody>
      </p:sp>
      <p:sp>
        <p:nvSpPr>
          <p:cNvPr id="2809" name="Google Shape;2809;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253</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iron an example of an element?</a:t>
            </a:r>
            <a:endParaRPr/>
          </a:p>
          <a:p>
            <a:pPr marL="0" lvl="0" indent="0" algn="l" rtl="0">
              <a:spcBef>
                <a:spcPts val="0"/>
              </a:spcBef>
              <a:spcAft>
                <a:spcPts val="0"/>
              </a:spcAft>
              <a:buNone/>
            </a:pPr>
            <a:endParaRPr/>
          </a:p>
          <a:p>
            <a:pPr marL="0" lvl="0" indent="0" algn="l" rtl="0">
              <a:spcBef>
                <a:spcPts val="0"/>
              </a:spcBef>
              <a:spcAft>
                <a:spcPts val="0"/>
              </a:spcAft>
              <a:buNone/>
            </a:pPr>
            <a:r>
              <a:rPr lang="en-US"/>
              <a:t>[Iron is an example of an element because iron is made up of only iron atoms and cannot be broken down into a simpler substance.]</a:t>
            </a:r>
            <a:endParaRPr/>
          </a:p>
        </p:txBody>
      </p:sp>
      <p:sp>
        <p:nvSpPr>
          <p:cNvPr id="331" name="Google Shape;331;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6" name="Google Shape;2816;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2817" name="Google Shape;2817;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254</a:t>
            </a:fld>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9"/>
        <p:cNvGrpSpPr/>
        <p:nvPr/>
      </p:nvGrpSpPr>
      <p:grpSpPr>
        <a:xfrm>
          <a:off x="0" y="0"/>
          <a:ext cx="0" cy="0"/>
          <a:chOff x="0" y="0"/>
          <a:chExt cx="0" cy="0"/>
        </a:xfrm>
      </p:grpSpPr>
      <p:sp>
        <p:nvSpPr>
          <p:cNvPr id="2830" name="Google Shape;2830;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1" name="Google Shape;2831;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2832" name="Google Shape;2832;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256</a:t>
            </a:fld>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9"/>
        <p:cNvGrpSpPr/>
        <p:nvPr/>
      </p:nvGrpSpPr>
      <p:grpSpPr>
        <a:xfrm>
          <a:off x="0" y="0"/>
          <a:ext cx="0" cy="0"/>
          <a:chOff x="0" y="0"/>
          <a:chExt cx="0" cy="0"/>
        </a:xfrm>
      </p:grpSpPr>
      <p:sp>
        <p:nvSpPr>
          <p:cNvPr id="2860" name="Google Shape;2860;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1" name="Google Shape;2861;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we’re going to continue with our focus on the three different classifications of matter, including elements, compounds and mixtures.</a:t>
            </a:r>
            <a:endParaRPr/>
          </a:p>
        </p:txBody>
      </p:sp>
      <p:sp>
        <p:nvSpPr>
          <p:cNvPr id="2862" name="Google Shape;2862;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257</a:t>
            </a:fld>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3"/>
        <p:cNvGrpSpPr/>
        <p:nvPr/>
      </p:nvGrpSpPr>
      <p:grpSpPr>
        <a:xfrm>
          <a:off x="0" y="0"/>
          <a:ext cx="0" cy="0"/>
          <a:chOff x="0" y="0"/>
          <a:chExt cx="0" cy="0"/>
        </a:xfrm>
      </p:grpSpPr>
      <p:sp>
        <p:nvSpPr>
          <p:cNvPr id="2874" name="Google Shape;2874;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5" name="Google Shape;2875;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this lesson, we’re going to specifically focus on mixtures.</a:t>
            </a:r>
            <a:endParaRPr/>
          </a:p>
        </p:txBody>
      </p:sp>
      <p:sp>
        <p:nvSpPr>
          <p:cNvPr id="2876" name="Google Shape;2876;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258</a:t>
            </a:fld>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0"/>
        <p:cNvGrpSpPr/>
        <p:nvPr/>
      </p:nvGrpSpPr>
      <p:grpSpPr>
        <a:xfrm>
          <a:off x="0" y="0"/>
          <a:ext cx="0" cy="0"/>
          <a:chOff x="0" y="0"/>
          <a:chExt cx="0" cy="0"/>
        </a:xfrm>
      </p:grpSpPr>
      <p:sp>
        <p:nvSpPr>
          <p:cNvPr id="2891" name="Google Shape;2891;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2" name="Google Shape;2892;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are elements, molecules, compounds, and mixtures related? </a:t>
            </a:r>
            <a:r>
              <a:rPr lang="en-US" b="0"/>
              <a:t>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b="0"/>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We talked about this at the beginning and end of last class! Revisit and add to your predictions now - we’ll come back to these again at the end of class</a:t>
            </a:r>
            <a:endParaRPr/>
          </a:p>
          <a:p>
            <a:pPr marL="0" lvl="0" indent="0" algn="l" rtl="0">
              <a:spcBef>
                <a:spcPts val="0"/>
              </a:spcBef>
              <a:spcAft>
                <a:spcPts val="0"/>
              </a:spcAft>
              <a:buNone/>
            </a:pPr>
            <a:endParaRPr/>
          </a:p>
        </p:txBody>
      </p:sp>
      <p:sp>
        <p:nvSpPr>
          <p:cNvPr id="2893" name="Google Shape;2893;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259</a:t>
            </a:fld>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8"/>
        <p:cNvGrpSpPr/>
        <p:nvPr/>
      </p:nvGrpSpPr>
      <p:grpSpPr>
        <a:xfrm>
          <a:off x="0" y="0"/>
          <a:ext cx="0" cy="0"/>
          <a:chOff x="0" y="0"/>
          <a:chExt cx="0" cy="0"/>
        </a:xfrm>
      </p:grpSpPr>
      <p:sp>
        <p:nvSpPr>
          <p:cNvPr id="2899" name="Google Shape;2899;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0" name="Google Shape;2900;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Referring to prior topics that are relevant and on topic helps students make connections to the new content they will be learning and tie it to prior knowledge.</a:t>
            </a:r>
            <a:endParaRPr/>
          </a:p>
        </p:txBody>
      </p:sp>
      <p:sp>
        <p:nvSpPr>
          <p:cNvPr id="2901" name="Google Shape;2901;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260</a:t>
            </a:fld>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6" name="Google Shape;2906;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a:t>
            </a:r>
            <a:r>
              <a:rPr lang="en-US" sz="1200"/>
              <a:t>atter is anything that has mass and takes up space.  </a:t>
            </a:r>
            <a:endParaRPr sz="1200"/>
          </a:p>
        </p:txBody>
      </p:sp>
      <p:sp>
        <p:nvSpPr>
          <p:cNvPr id="2907" name="Google Shape;2907;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261</a:t>
            </a:fld>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9"/>
        <p:cNvGrpSpPr/>
        <p:nvPr/>
      </p:nvGrpSpPr>
      <p:grpSpPr>
        <a:xfrm>
          <a:off x="0" y="0"/>
          <a:ext cx="0" cy="0"/>
          <a:chOff x="0" y="0"/>
          <a:chExt cx="0" cy="0"/>
        </a:xfrm>
      </p:grpSpPr>
      <p:sp>
        <p:nvSpPr>
          <p:cNvPr id="2920" name="Google Shape;2920;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1" name="Google Shape;2921;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atom is the smallest whole unit of matter. A</a:t>
            </a:r>
            <a:r>
              <a:rPr lang="en-US" sz="1200">
                <a:solidFill>
                  <a:schemeClr val="dk1"/>
                </a:solidFill>
                <a:latin typeface="Calibri"/>
                <a:ea typeface="Calibri"/>
                <a:cs typeface="Calibri"/>
                <a:sym typeface="Calibri"/>
              </a:rPr>
              <a:t>ll matter is made up of atoms. </a:t>
            </a:r>
            <a:endParaRPr sz="1200">
              <a:solidFill>
                <a:schemeClr val="dk1"/>
              </a:solidFill>
              <a:latin typeface="Calibri"/>
              <a:ea typeface="Calibri"/>
              <a:cs typeface="Calibri"/>
              <a:sym typeface="Calibri"/>
            </a:endParaRPr>
          </a:p>
        </p:txBody>
      </p:sp>
      <p:sp>
        <p:nvSpPr>
          <p:cNvPr id="2922" name="Google Shape;2922;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262</a:t>
            </a:fld>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7"/>
        <p:cNvGrpSpPr/>
        <p:nvPr/>
      </p:nvGrpSpPr>
      <p:grpSpPr>
        <a:xfrm>
          <a:off x="0" y="0"/>
          <a:ext cx="0" cy="0"/>
          <a:chOff x="0" y="0"/>
          <a:chExt cx="0" cy="0"/>
        </a:xfrm>
      </p:grpSpPr>
      <p:sp>
        <p:nvSpPr>
          <p:cNvPr id="2928" name="Google Shape;2928;gdd713b014b_17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9" name="Google Shape;2929;gdd713b014b_17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 molecule is a particle containing 2 or more atoms of the same </a:t>
            </a:r>
            <a:r>
              <a:rPr lang="en-US" sz="1200" b="1"/>
              <a:t>OR</a:t>
            </a:r>
            <a:r>
              <a:rPr lang="en-US" sz="1200"/>
              <a:t> different elements.</a:t>
            </a:r>
            <a:endParaRPr/>
          </a:p>
          <a:p>
            <a:pPr marL="0" lvl="0" indent="0" algn="l" rtl="0">
              <a:lnSpc>
                <a:spcPct val="100000"/>
              </a:lnSpc>
              <a:spcBef>
                <a:spcPts val="0"/>
              </a:spcBef>
              <a:spcAft>
                <a:spcPts val="0"/>
              </a:spcAft>
              <a:buSzPts val="1400"/>
              <a:buNone/>
            </a:pPr>
            <a:endParaRPr/>
          </a:p>
        </p:txBody>
      </p:sp>
      <p:sp>
        <p:nvSpPr>
          <p:cNvPr id="2930" name="Google Shape;2930;gdd713b014b_17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263</a:t>
            </a:fld>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1"/>
        <p:cNvGrpSpPr/>
        <p:nvPr/>
      </p:nvGrpSpPr>
      <p:grpSpPr>
        <a:xfrm>
          <a:off x="0" y="0"/>
          <a:ext cx="0" cy="0"/>
          <a:chOff x="0" y="0"/>
          <a:chExt cx="0" cy="0"/>
        </a:xfrm>
      </p:grpSpPr>
      <p:sp>
        <p:nvSpPr>
          <p:cNvPr id="2942" name="Google Shape;2942;gdd713b014b_17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3" name="Google Shape;2943;gdd713b014b_17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polar molecule is a molecule that has a partial positive and negative end because they do not share electrons equally.</a:t>
            </a:r>
            <a:endParaRPr/>
          </a:p>
        </p:txBody>
      </p:sp>
      <p:sp>
        <p:nvSpPr>
          <p:cNvPr id="2944" name="Google Shape;2944;gdd713b014b_17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264</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look at some non-examples of </a:t>
            </a:r>
            <a:r>
              <a:rPr lang="en-US" b="1"/>
              <a:t>elements</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Non-examples often need some explanation to make it clear to students the difference. Using clear and simple language can help with this.</a:t>
            </a:r>
            <a:endParaRPr/>
          </a:p>
        </p:txBody>
      </p:sp>
      <p:sp>
        <p:nvSpPr>
          <p:cNvPr id="340" name="Google Shape;340;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9"/>
        <p:cNvGrpSpPr/>
        <p:nvPr/>
      </p:nvGrpSpPr>
      <p:grpSpPr>
        <a:xfrm>
          <a:off x="0" y="0"/>
          <a:ext cx="0" cy="0"/>
          <a:chOff x="0" y="0"/>
          <a:chExt cx="0" cy="0"/>
        </a:xfrm>
      </p:grpSpPr>
      <p:sp>
        <p:nvSpPr>
          <p:cNvPr id="2950" name="Google Shape;2950;gdd713b014b_17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1" name="Google Shape;2951;gdd713b014b_17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Nonpolar molecules equally share electrons. </a:t>
            </a:r>
            <a:endParaRPr/>
          </a:p>
        </p:txBody>
      </p:sp>
      <p:sp>
        <p:nvSpPr>
          <p:cNvPr id="2952" name="Google Shape;2952;gdd713b014b_17_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265</a:t>
            </a:fld>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0"/>
        <p:cNvGrpSpPr/>
        <p:nvPr/>
      </p:nvGrpSpPr>
      <p:grpSpPr>
        <a:xfrm>
          <a:off x="0" y="0"/>
          <a:ext cx="0" cy="0"/>
          <a:chOff x="0" y="0"/>
          <a:chExt cx="0" cy="0"/>
        </a:xfrm>
      </p:grpSpPr>
      <p:sp>
        <p:nvSpPr>
          <p:cNvPr id="2961" name="Google Shape;2961;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2" name="Google Shape;2962;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Compounds are pure substances made of two or more different elements that are chemically bonded, or joined.</a:t>
            </a:r>
            <a:endParaRPr/>
          </a:p>
        </p:txBody>
      </p:sp>
      <p:sp>
        <p:nvSpPr>
          <p:cNvPr id="2963" name="Google Shape;2963;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266</a:t>
            </a:fld>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0" name="Google Shape;2970;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compound is a type of molecule.  For example, this is an H2O, or water, molecule.</a:t>
            </a:r>
            <a:endParaRPr/>
          </a:p>
        </p:txBody>
      </p:sp>
      <p:sp>
        <p:nvSpPr>
          <p:cNvPr id="2971" name="Google Shape;2971;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267</a:t>
            </a:fld>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1"/>
        <p:cNvGrpSpPr/>
        <p:nvPr/>
      </p:nvGrpSpPr>
      <p:grpSpPr>
        <a:xfrm>
          <a:off x="0" y="0"/>
          <a:ext cx="0" cy="0"/>
          <a:chOff x="0" y="0"/>
          <a:chExt cx="0" cy="0"/>
        </a:xfrm>
      </p:grpSpPr>
      <p:sp>
        <p:nvSpPr>
          <p:cNvPr id="2982" name="Google Shape;2982;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3" name="Google Shape;2983;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But two or more </a:t>
            </a:r>
            <a:r>
              <a:rPr lang="en-US" i="1"/>
              <a:t>different </a:t>
            </a:r>
            <a:r>
              <a:rPr lang="en-US" i="0"/>
              <a:t>elements </a:t>
            </a:r>
            <a:r>
              <a:rPr lang="en-US"/>
              <a:t>must </a:t>
            </a:r>
            <a:r>
              <a:rPr lang="en-US" i="0"/>
              <a:t>be bonded for a molecule to be considered a compound.  So, C2 is considered a molecule, but NOT compound; whereas H2O is considered a compound AND a molecule.</a:t>
            </a:r>
            <a:endParaRPr/>
          </a:p>
        </p:txBody>
      </p:sp>
      <p:sp>
        <p:nvSpPr>
          <p:cNvPr id="2984" name="Google Shape;2984;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268</a:t>
            </a:fld>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5"/>
        <p:cNvGrpSpPr/>
        <p:nvPr/>
      </p:nvGrpSpPr>
      <p:grpSpPr>
        <a:xfrm>
          <a:off x="0" y="0"/>
          <a:ext cx="0" cy="0"/>
          <a:chOff x="0" y="0"/>
          <a:chExt cx="0" cy="0"/>
        </a:xfrm>
      </p:grpSpPr>
      <p:sp>
        <p:nvSpPr>
          <p:cNvPr id="3006" name="Google Shape;3006;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7" name="Google Shape;3007;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There are a lot of opportunities to respond throughout this portion of the lesson, which is so important for ensuring that your students are grasping this new skill.</a:t>
            </a:r>
            <a:endParaRPr/>
          </a:p>
        </p:txBody>
      </p:sp>
      <p:sp>
        <p:nvSpPr>
          <p:cNvPr id="3008" name="Google Shape;3008;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269</a:t>
            </a:fld>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1"/>
        <p:cNvGrpSpPr/>
        <p:nvPr/>
      </p:nvGrpSpPr>
      <p:grpSpPr>
        <a:xfrm>
          <a:off x="0" y="0"/>
          <a:ext cx="0" cy="0"/>
          <a:chOff x="0" y="0"/>
          <a:chExt cx="0" cy="0"/>
        </a:xfrm>
      </p:grpSpPr>
      <p:sp>
        <p:nvSpPr>
          <p:cNvPr id="3012" name="Google Shape;3012;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3" name="Google Shape;3013;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an atom?</a:t>
            </a:r>
            <a:endParaRPr/>
          </a:p>
          <a:p>
            <a:pPr marL="0" lvl="0" indent="0" algn="l" rtl="0">
              <a:spcBef>
                <a:spcPts val="0"/>
              </a:spcBef>
              <a:spcAft>
                <a:spcPts val="0"/>
              </a:spcAft>
              <a:buNone/>
            </a:pPr>
            <a:r>
              <a:rPr lang="en-US"/>
              <a:t>[The smallest whole unit of matter.]</a:t>
            </a:r>
            <a:endParaRPr/>
          </a:p>
        </p:txBody>
      </p:sp>
      <p:sp>
        <p:nvSpPr>
          <p:cNvPr id="3014" name="Google Shape;3014;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270</a:t>
            </a:fld>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9"/>
        <p:cNvGrpSpPr/>
        <p:nvPr/>
      </p:nvGrpSpPr>
      <p:grpSpPr>
        <a:xfrm>
          <a:off x="0" y="0"/>
          <a:ext cx="0" cy="0"/>
          <a:chOff x="0" y="0"/>
          <a:chExt cx="0" cy="0"/>
        </a:xfrm>
      </p:grpSpPr>
      <p:sp>
        <p:nvSpPr>
          <p:cNvPr id="3020" name="Google Shape;3020;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1" name="Google Shape;3021;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an atom?</a:t>
            </a:r>
            <a:endParaRPr/>
          </a:p>
          <a:p>
            <a:pPr marL="0" lvl="0" indent="0" algn="l" rtl="0">
              <a:spcBef>
                <a:spcPts val="0"/>
              </a:spcBef>
              <a:spcAft>
                <a:spcPts val="0"/>
              </a:spcAft>
              <a:buNone/>
            </a:pPr>
            <a:r>
              <a:rPr lang="en-US"/>
              <a:t>[Atoms make up matter.]</a:t>
            </a:r>
            <a:endParaRPr/>
          </a:p>
        </p:txBody>
      </p:sp>
      <p:sp>
        <p:nvSpPr>
          <p:cNvPr id="3022" name="Google Shape;3022;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271</a:t>
            </a:fld>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2"/>
        <p:cNvGrpSpPr/>
        <p:nvPr/>
      </p:nvGrpSpPr>
      <p:grpSpPr>
        <a:xfrm>
          <a:off x="0" y="0"/>
          <a:ext cx="0" cy="0"/>
          <a:chOff x="0" y="0"/>
          <a:chExt cx="0" cy="0"/>
        </a:xfrm>
      </p:grpSpPr>
      <p:sp>
        <p:nvSpPr>
          <p:cNvPr id="3033" name="Google Shape;3033;gdd713b014b_18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4" name="Google Shape;3034;gdd713b014b_18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a molecule?</a:t>
            </a: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A molecule is a particle containing 2 or more atoms of the same </a:t>
            </a:r>
            <a:r>
              <a:rPr lang="en-US" sz="1200" b="1"/>
              <a:t>OR</a:t>
            </a:r>
            <a:r>
              <a:rPr lang="en-US" sz="1200"/>
              <a:t> different elements.]</a:t>
            </a:r>
            <a:endParaRPr/>
          </a:p>
          <a:p>
            <a:pPr marL="0" lvl="0" indent="0" algn="l" rtl="0">
              <a:lnSpc>
                <a:spcPct val="100000"/>
              </a:lnSpc>
              <a:spcBef>
                <a:spcPts val="0"/>
              </a:spcBef>
              <a:spcAft>
                <a:spcPts val="0"/>
              </a:spcAft>
              <a:buSzPts val="1400"/>
              <a:buNone/>
            </a:pPr>
            <a:endParaRPr/>
          </a:p>
        </p:txBody>
      </p:sp>
      <p:sp>
        <p:nvSpPr>
          <p:cNvPr id="3035" name="Google Shape;3035;gdd713b014b_18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272</a:t>
            </a:fld>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6"/>
        <p:cNvGrpSpPr/>
        <p:nvPr/>
      </p:nvGrpSpPr>
      <p:grpSpPr>
        <a:xfrm>
          <a:off x="0" y="0"/>
          <a:ext cx="0" cy="0"/>
          <a:chOff x="0" y="0"/>
          <a:chExt cx="0" cy="0"/>
        </a:xfrm>
      </p:grpSpPr>
      <p:sp>
        <p:nvSpPr>
          <p:cNvPr id="3047" name="Google Shape;3047;gdd713b014b_18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8" name="Google Shape;3048;gdd713b014b_18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difference between a polar and nonpolar molecule?</a:t>
            </a:r>
            <a:endParaRPr/>
          </a:p>
          <a:p>
            <a:pPr marL="0" marR="0" lvl="0" indent="0" algn="l" rtl="0">
              <a:lnSpc>
                <a:spcPct val="100000"/>
              </a:lnSpc>
              <a:spcBef>
                <a:spcPts val="0"/>
              </a:spcBef>
              <a:spcAft>
                <a:spcPts val="0"/>
              </a:spcAft>
              <a:buClr>
                <a:schemeClr val="dk1"/>
              </a:buClr>
              <a:buSzPts val="1200"/>
              <a:buFont typeface="Calibri"/>
              <a:buNone/>
            </a:pPr>
            <a:r>
              <a:rPr lang="en-US"/>
              <a:t>[A polar molecule is a molecule that has a partial positive and negative end because they do not share electrons equally.</a:t>
            </a:r>
            <a:endParaRPr/>
          </a:p>
          <a:p>
            <a:pPr marL="0" lvl="0" indent="0" algn="l" rtl="0">
              <a:spcBef>
                <a:spcPts val="0"/>
              </a:spcBef>
              <a:spcAft>
                <a:spcPts val="0"/>
              </a:spcAft>
              <a:buClr>
                <a:schemeClr val="dk1"/>
              </a:buClr>
              <a:buSzPts val="1400"/>
              <a:buFont typeface="Arial"/>
              <a:buNone/>
            </a:pPr>
            <a:r>
              <a:rPr lang="en-US"/>
              <a:t>Nonpolar molecules equally share electrons.]</a:t>
            </a:r>
            <a:endParaRPr/>
          </a:p>
          <a:p>
            <a:pPr marL="0" lvl="0" indent="0" algn="l" rtl="0">
              <a:lnSpc>
                <a:spcPct val="100000"/>
              </a:lnSpc>
              <a:spcBef>
                <a:spcPts val="0"/>
              </a:spcBef>
              <a:spcAft>
                <a:spcPts val="0"/>
              </a:spcAft>
              <a:buSzPts val="1400"/>
              <a:buNone/>
            </a:pPr>
            <a:endParaRPr/>
          </a:p>
        </p:txBody>
      </p:sp>
      <p:sp>
        <p:nvSpPr>
          <p:cNvPr id="3049" name="Google Shape;3049;gdd713b014b_18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273</a:t>
            </a:fld>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0"/>
        <p:cNvGrpSpPr/>
        <p:nvPr/>
      </p:nvGrpSpPr>
      <p:grpSpPr>
        <a:xfrm>
          <a:off x="0" y="0"/>
          <a:ext cx="0" cy="0"/>
          <a:chOff x="0" y="0"/>
          <a:chExt cx="0" cy="0"/>
        </a:xfrm>
      </p:grpSpPr>
      <p:sp>
        <p:nvSpPr>
          <p:cNvPr id="3061" name="Google Shape;3061;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2" name="Google Shape;3062;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What is the definition of a compound?</a:t>
            </a:r>
            <a:endParaRPr/>
          </a:p>
          <a:p>
            <a:pPr marL="0" lvl="0" indent="0" algn="l" rtl="0">
              <a:spcBef>
                <a:spcPts val="0"/>
              </a:spcBef>
              <a:spcAft>
                <a:spcPts val="0"/>
              </a:spcAft>
              <a:buNone/>
            </a:pPr>
            <a:r>
              <a:rPr lang="en-US" b="0"/>
              <a:t>[Compounds are pure substances that are made of two or more different elements that are chemically bonded together.]</a:t>
            </a:r>
            <a:endParaRPr/>
          </a:p>
        </p:txBody>
      </p:sp>
      <p:sp>
        <p:nvSpPr>
          <p:cNvPr id="3063" name="Google Shape;3063;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274</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Water is NOT an element because water is made up of </a:t>
            </a:r>
            <a:r>
              <a:rPr lang="en-US" b="1"/>
              <a:t>different </a:t>
            </a:r>
            <a:r>
              <a:rPr lang="en-US" b="0"/>
              <a:t>atoms, including hydrogen and oxygen atoms. </a:t>
            </a:r>
            <a:endParaRPr/>
          </a:p>
        </p:txBody>
      </p:sp>
      <p:sp>
        <p:nvSpPr>
          <p:cNvPr id="347" name="Google Shape;347;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8"/>
        <p:cNvGrpSpPr/>
        <p:nvPr/>
      </p:nvGrpSpPr>
      <p:grpSpPr>
        <a:xfrm>
          <a:off x="0" y="0"/>
          <a:ext cx="0" cy="0"/>
          <a:chOff x="0" y="0"/>
          <a:chExt cx="0" cy="0"/>
        </a:xfrm>
      </p:grpSpPr>
      <p:sp>
        <p:nvSpPr>
          <p:cNvPr id="3069" name="Google Shape;3069;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0" name="Google Shape;3070;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are compounds different from elements?</a:t>
            </a:r>
            <a:endParaRPr/>
          </a:p>
          <a:p>
            <a:pPr marL="0" marR="0" lvl="0" indent="0" algn="l" rtl="0">
              <a:lnSpc>
                <a:spcPct val="100000"/>
              </a:lnSpc>
              <a:spcBef>
                <a:spcPts val="0"/>
              </a:spcBef>
              <a:spcAft>
                <a:spcPts val="0"/>
              </a:spcAft>
              <a:buClr>
                <a:schemeClr val="dk1"/>
              </a:buClr>
              <a:buSzPts val="1200"/>
              <a:buFont typeface="Calibri"/>
              <a:buNone/>
            </a:pPr>
            <a:r>
              <a:rPr lang="en-US" sz="1200"/>
              <a:t>[Compounds are made of two or more types of elements; elements are the purest form and cannot be separated into simpler substances; etc.]</a:t>
            </a:r>
            <a:endParaRPr/>
          </a:p>
          <a:p>
            <a:pPr marL="0" lvl="0" indent="0" algn="l" rtl="0">
              <a:spcBef>
                <a:spcPts val="0"/>
              </a:spcBef>
              <a:spcAft>
                <a:spcPts val="0"/>
              </a:spcAft>
              <a:buNone/>
            </a:pPr>
            <a:endParaRPr b="0"/>
          </a:p>
        </p:txBody>
      </p:sp>
      <p:sp>
        <p:nvSpPr>
          <p:cNvPr id="3071" name="Google Shape;3071;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275</a:t>
            </a:fld>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2"/>
        <p:cNvGrpSpPr/>
        <p:nvPr/>
      </p:nvGrpSpPr>
      <p:grpSpPr>
        <a:xfrm>
          <a:off x="0" y="0"/>
          <a:ext cx="0" cy="0"/>
          <a:chOff x="0" y="0"/>
          <a:chExt cx="0" cy="0"/>
        </a:xfrm>
      </p:grpSpPr>
      <p:sp>
        <p:nvSpPr>
          <p:cNvPr id="3093" name="Google Shape;3093;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4" name="Google Shape;3094;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the molecule shown below NOT considered a compound?</a:t>
            </a:r>
            <a:endParaRPr/>
          </a:p>
          <a:p>
            <a:pPr marL="0" lvl="0" indent="0" algn="l" rtl="0">
              <a:spcBef>
                <a:spcPts val="0"/>
              </a:spcBef>
              <a:spcAft>
                <a:spcPts val="0"/>
              </a:spcAft>
              <a:buNone/>
            </a:pPr>
            <a:r>
              <a:rPr lang="en-US"/>
              <a:t>[It is not a compound because a compound must be made of two or more </a:t>
            </a:r>
            <a:r>
              <a:rPr lang="en-US" u="sng"/>
              <a:t>different</a:t>
            </a:r>
            <a:r>
              <a:rPr lang="en-US" u="none"/>
              <a:t> elements.]</a:t>
            </a:r>
            <a:endParaRPr/>
          </a:p>
        </p:txBody>
      </p:sp>
      <p:sp>
        <p:nvSpPr>
          <p:cNvPr id="3095" name="Google Shape;3095;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276</a:t>
            </a:fld>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5"/>
        <p:cNvGrpSpPr/>
        <p:nvPr/>
      </p:nvGrpSpPr>
      <p:grpSpPr>
        <a:xfrm>
          <a:off x="0" y="0"/>
          <a:ext cx="0" cy="0"/>
          <a:chOff x="0" y="0"/>
          <a:chExt cx="0" cy="0"/>
        </a:xfrm>
      </p:grpSpPr>
      <p:sp>
        <p:nvSpPr>
          <p:cNvPr id="3106" name="Google Shape;3106;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7" name="Google Shape;3107;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this both a compound </a:t>
            </a:r>
            <a:r>
              <a:rPr lang="en-US" i="1"/>
              <a:t>and </a:t>
            </a:r>
            <a:r>
              <a:rPr lang="en-US" i="0"/>
              <a:t>molecule, or just a molecule? Why?</a:t>
            </a:r>
            <a:endParaRPr/>
          </a:p>
          <a:p>
            <a:pPr marL="0" lvl="0" indent="0" algn="l" rtl="0">
              <a:spcBef>
                <a:spcPts val="0"/>
              </a:spcBef>
              <a:spcAft>
                <a:spcPts val="0"/>
              </a:spcAft>
              <a:buNone/>
            </a:pPr>
            <a:r>
              <a:rPr lang="en-US" i="0"/>
              <a:t>[This is both a compound and molecule, because it is made of two </a:t>
            </a:r>
            <a:r>
              <a:rPr lang="en-US" i="1"/>
              <a:t>different</a:t>
            </a:r>
            <a:r>
              <a:rPr lang="en-US" i="0"/>
              <a:t> elements that are bonded together.]</a:t>
            </a:r>
            <a:endParaRPr/>
          </a:p>
          <a:p>
            <a:pPr marL="0" lvl="0" indent="0" algn="l" rtl="0">
              <a:spcBef>
                <a:spcPts val="0"/>
              </a:spcBef>
              <a:spcAft>
                <a:spcPts val="0"/>
              </a:spcAft>
              <a:buNone/>
            </a:pPr>
            <a:endParaRPr/>
          </a:p>
        </p:txBody>
      </p:sp>
      <p:sp>
        <p:nvSpPr>
          <p:cNvPr id="3108" name="Google Shape;3108;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277</a:t>
            </a:fld>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3"/>
        <p:cNvGrpSpPr/>
        <p:nvPr/>
      </p:nvGrpSpPr>
      <p:grpSpPr>
        <a:xfrm>
          <a:off x="0" y="0"/>
          <a:ext cx="0" cy="0"/>
          <a:chOff x="0" y="0"/>
          <a:chExt cx="0" cy="0"/>
        </a:xfrm>
      </p:grpSpPr>
      <p:sp>
        <p:nvSpPr>
          <p:cNvPr id="3114" name="Google Shape;3114;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5" name="Google Shape;3115;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mixtures.</a:t>
            </a:r>
            <a:endParaRPr/>
          </a:p>
        </p:txBody>
      </p:sp>
      <p:sp>
        <p:nvSpPr>
          <p:cNvPr id="3116" name="Google Shape;3116;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278</a:t>
            </a:fld>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1"/>
        <p:cNvGrpSpPr/>
        <p:nvPr/>
      </p:nvGrpSpPr>
      <p:grpSpPr>
        <a:xfrm>
          <a:off x="0" y="0"/>
          <a:ext cx="0" cy="0"/>
          <a:chOff x="0" y="0"/>
          <a:chExt cx="0" cy="0"/>
        </a:xfrm>
      </p:grpSpPr>
      <p:sp>
        <p:nvSpPr>
          <p:cNvPr id="3122" name="Google Shape;3122;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3" name="Google Shape;3123;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mixture is when t</a:t>
            </a:r>
            <a:r>
              <a:rPr lang="en-US" sz="1200"/>
              <a:t>wo or more substances are combined physically, not chemically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Feedback: Using clear language can take make formal more complicated definitions a little easier for students to understand.</a:t>
            </a:r>
            <a:endParaRPr/>
          </a:p>
        </p:txBody>
      </p:sp>
      <p:sp>
        <p:nvSpPr>
          <p:cNvPr id="3124" name="Google Shape;3124;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279</a:t>
            </a:fld>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5"/>
        <p:cNvGrpSpPr/>
        <p:nvPr/>
      </p:nvGrpSpPr>
      <p:grpSpPr>
        <a:xfrm>
          <a:off x="0" y="0"/>
          <a:ext cx="0" cy="0"/>
          <a:chOff x="0" y="0"/>
          <a:chExt cx="0" cy="0"/>
        </a:xfrm>
      </p:grpSpPr>
      <p:sp>
        <p:nvSpPr>
          <p:cNvPr id="3146" name="Google Shape;3146;gdcf7276f12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7" name="Google Shape;3147;gdcf7276f12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3148" name="Google Shape;3148;gdcf7276f12_0_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280</a:t>
            </a:fld>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1"/>
        <p:cNvGrpSpPr/>
        <p:nvPr/>
      </p:nvGrpSpPr>
      <p:grpSpPr>
        <a:xfrm>
          <a:off x="0" y="0"/>
          <a:ext cx="0" cy="0"/>
          <a:chOff x="0" y="0"/>
          <a:chExt cx="0" cy="0"/>
        </a:xfrm>
      </p:grpSpPr>
      <p:sp>
        <p:nvSpPr>
          <p:cNvPr id="3152" name="Google Shape;3152;gdcf7276f12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3" name="Google Shape;3153;gdcf7276f12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mixture?</a:t>
            </a:r>
            <a:endParaRPr/>
          </a:p>
          <a:p>
            <a:pPr marL="0" lvl="0" indent="0" algn="l" rtl="0">
              <a:spcBef>
                <a:spcPts val="0"/>
              </a:spcBef>
              <a:spcAft>
                <a:spcPts val="0"/>
              </a:spcAft>
              <a:buNone/>
            </a:pPr>
            <a:r>
              <a:rPr lang="en-US"/>
              <a:t>[A mixture is a combination of two or more pure substances that are </a:t>
            </a:r>
            <a:r>
              <a:rPr lang="en-US" i="1" u="sng"/>
              <a:t>physically</a:t>
            </a:r>
            <a:r>
              <a:rPr lang="en-US"/>
              <a:t> combined, </a:t>
            </a:r>
            <a:r>
              <a:rPr lang="en-US" u="sng"/>
              <a:t>not</a:t>
            </a:r>
            <a:r>
              <a:rPr lang="en-US"/>
              <a:t> chemically combined.]</a:t>
            </a:r>
            <a:endParaRPr/>
          </a:p>
          <a:p>
            <a:pPr marL="0" lvl="0" indent="0" algn="l" rtl="0">
              <a:spcBef>
                <a:spcPts val="0"/>
              </a:spcBef>
              <a:spcAft>
                <a:spcPts val="0"/>
              </a:spcAft>
              <a:buNone/>
            </a:pPr>
            <a:endParaRPr/>
          </a:p>
        </p:txBody>
      </p:sp>
      <p:sp>
        <p:nvSpPr>
          <p:cNvPr id="3154" name="Google Shape;3154;gdcf7276f12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281</a:t>
            </a:fld>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4"/>
        <p:cNvGrpSpPr/>
        <p:nvPr/>
      </p:nvGrpSpPr>
      <p:grpSpPr>
        <a:xfrm>
          <a:off x="0" y="0"/>
          <a:ext cx="0" cy="0"/>
          <a:chOff x="0" y="0"/>
          <a:chExt cx="0" cy="0"/>
        </a:xfrm>
      </p:grpSpPr>
      <p:sp>
        <p:nvSpPr>
          <p:cNvPr id="3175" name="Google Shape;3175;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6" name="Google Shape;3176;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3177" name="Google Shape;3177;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282</a:t>
            </a:fld>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1"/>
        <p:cNvGrpSpPr/>
        <p:nvPr/>
      </p:nvGrpSpPr>
      <p:grpSpPr>
        <a:xfrm>
          <a:off x="0" y="0"/>
          <a:ext cx="0" cy="0"/>
          <a:chOff x="0" y="0"/>
          <a:chExt cx="0" cy="0"/>
        </a:xfrm>
      </p:grpSpPr>
      <p:sp>
        <p:nvSpPr>
          <p:cNvPr id="3182" name="Google Shape;3182;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3" name="Google Shape;3183;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Mixtures are held together by physical forces – no chemical change takes place.  For example, when you combine salt and water, they both retain their unique properties, with water as a liquid and salt as a solid.</a:t>
            </a:r>
            <a:endParaRPr/>
          </a:p>
        </p:txBody>
      </p:sp>
      <p:sp>
        <p:nvSpPr>
          <p:cNvPr id="3184" name="Google Shape;3184;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283</a:t>
            </a:fld>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9"/>
        <p:cNvGrpSpPr/>
        <p:nvPr/>
      </p:nvGrpSpPr>
      <p:grpSpPr>
        <a:xfrm>
          <a:off x="0" y="0"/>
          <a:ext cx="0" cy="0"/>
          <a:chOff x="0" y="0"/>
          <a:chExt cx="0" cy="0"/>
        </a:xfrm>
      </p:grpSpPr>
      <p:sp>
        <p:nvSpPr>
          <p:cNvPr id="3190" name="Google Shape;3190;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1" name="Google Shape;3191;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composition, or make up, of mixtures varies.  For instance, all of the images shown here are examples of mixtures, but they all are composed of different materials.</a:t>
            </a:r>
            <a:endParaRPr/>
          </a:p>
        </p:txBody>
      </p:sp>
      <p:sp>
        <p:nvSpPr>
          <p:cNvPr id="3192" name="Google Shape;3192;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284</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Glucose, or sugar, is NOT an element because it is made up of different types of atoms, including carbon, hydrogen, and oxygen atoms.</a:t>
            </a:r>
            <a:endParaRPr/>
          </a:p>
        </p:txBody>
      </p:sp>
      <p:sp>
        <p:nvSpPr>
          <p:cNvPr id="365" name="Google Shape;365;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0"/>
        <p:cNvGrpSpPr/>
        <p:nvPr/>
      </p:nvGrpSpPr>
      <p:grpSpPr>
        <a:xfrm>
          <a:off x="0" y="0"/>
          <a:ext cx="0" cy="0"/>
          <a:chOff x="0" y="0"/>
          <a:chExt cx="0" cy="0"/>
        </a:xfrm>
      </p:grpSpPr>
      <p:sp>
        <p:nvSpPr>
          <p:cNvPr id="3201" name="Google Shape;3201;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2" name="Google Shape;3202;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But all mixtures can be physically separated.  Some mixtures are more easily separated (like the salad) while others need to settle out over time (like salt in water).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Sometimes it can be helpful to use examples during the definition portion of the lesson.</a:t>
            </a:r>
            <a:endParaRPr/>
          </a:p>
        </p:txBody>
      </p:sp>
      <p:sp>
        <p:nvSpPr>
          <p:cNvPr id="3203" name="Google Shape;3203;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285</a:t>
            </a:fld>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1" name="Google Shape;3211;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3212" name="Google Shape;3212;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286</a:t>
            </a:fld>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7" name="Google Shape;3217;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definition of a mixture?</a:t>
            </a:r>
            <a:endParaRPr/>
          </a:p>
          <a:p>
            <a:pPr marL="0" lvl="0" indent="0" algn="l" rtl="0">
              <a:spcBef>
                <a:spcPts val="0"/>
              </a:spcBef>
              <a:spcAft>
                <a:spcPts val="0"/>
              </a:spcAft>
              <a:buNone/>
            </a:pPr>
            <a:r>
              <a:rPr lang="en-US"/>
              <a:t>[Mixtures are </a:t>
            </a:r>
            <a:r>
              <a:rPr lang="en-US" sz="1200"/>
              <a:t>a combination of two or more pure substances that are </a:t>
            </a:r>
            <a:r>
              <a:rPr lang="en-US" sz="1200" i="1" u="sng"/>
              <a:t>physically</a:t>
            </a:r>
            <a:r>
              <a:rPr lang="en-US" sz="1200" i="1"/>
              <a:t> </a:t>
            </a:r>
            <a:r>
              <a:rPr lang="en-US" sz="1200"/>
              <a:t>combined, </a:t>
            </a:r>
            <a:r>
              <a:rPr lang="en-US" sz="1200" u="sng"/>
              <a:t>not</a:t>
            </a:r>
            <a:r>
              <a:rPr lang="en-US" sz="1200"/>
              <a:t> chemically combined.]</a:t>
            </a:r>
            <a:endParaRPr/>
          </a:p>
        </p:txBody>
      </p:sp>
      <p:sp>
        <p:nvSpPr>
          <p:cNvPr id="3218" name="Google Shape;3218;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287</a:t>
            </a:fld>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1"/>
        <p:cNvGrpSpPr/>
        <p:nvPr/>
      </p:nvGrpSpPr>
      <p:grpSpPr>
        <a:xfrm>
          <a:off x="0" y="0"/>
          <a:ext cx="0" cy="0"/>
          <a:chOff x="0" y="0"/>
          <a:chExt cx="0" cy="0"/>
        </a:xfrm>
      </p:grpSpPr>
      <p:sp>
        <p:nvSpPr>
          <p:cNvPr id="3232" name="Google Shape;3232;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3" name="Google Shape;3233;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are compounds and mixtures different from each other?</a:t>
            </a:r>
            <a:endParaRPr/>
          </a:p>
          <a:p>
            <a:pPr marL="0" lvl="0" indent="0" algn="l" rtl="0">
              <a:spcBef>
                <a:spcPts val="0"/>
              </a:spcBef>
              <a:spcAft>
                <a:spcPts val="0"/>
              </a:spcAft>
              <a:buNone/>
            </a:pPr>
            <a:r>
              <a:rPr lang="en-US"/>
              <a:t>[Compounds are chemically combined, while mixtures are only combined physically</a:t>
            </a:r>
            <a:r>
              <a:rPr lang="en-US" sz="1200"/>
              <a:t>.]</a:t>
            </a:r>
            <a:endParaRPr/>
          </a:p>
        </p:txBody>
      </p:sp>
      <p:sp>
        <p:nvSpPr>
          <p:cNvPr id="3234" name="Google Shape;3234;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288</a:t>
            </a:fld>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6"/>
        <p:cNvGrpSpPr/>
        <p:nvPr/>
      </p:nvGrpSpPr>
      <p:grpSpPr>
        <a:xfrm>
          <a:off x="0" y="0"/>
          <a:ext cx="0" cy="0"/>
          <a:chOff x="0" y="0"/>
          <a:chExt cx="0" cy="0"/>
        </a:xfrm>
      </p:grpSpPr>
      <p:sp>
        <p:nvSpPr>
          <p:cNvPr id="3247" name="Google Shape;3247;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8" name="Google Shape;3248;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some examples of </a:t>
            </a:r>
            <a:r>
              <a:rPr lang="en-US" b="1"/>
              <a:t>mixtures</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Remember to provide students with instructional cues that give them a chance to prepare for what is coming up next in the lesson, this will help orient them and be better able to engage with the content.</a:t>
            </a:r>
            <a:endParaRPr/>
          </a:p>
        </p:txBody>
      </p:sp>
      <p:sp>
        <p:nvSpPr>
          <p:cNvPr id="3249" name="Google Shape;3249;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289</a:t>
            </a:fld>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3"/>
        <p:cNvGrpSpPr/>
        <p:nvPr/>
      </p:nvGrpSpPr>
      <p:grpSpPr>
        <a:xfrm>
          <a:off x="0" y="0"/>
          <a:ext cx="0" cy="0"/>
          <a:chOff x="0" y="0"/>
          <a:chExt cx="0" cy="0"/>
        </a:xfrm>
      </p:grpSpPr>
      <p:sp>
        <p:nvSpPr>
          <p:cNvPr id="3254" name="Google Shape;3254;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5" name="Google Shape;3255;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Fruit salad is one example of a mixture because it combines multiple fruits together physically, but they are not chemically combined and each fruit keeps its unique properties.  The fruit can also be physically separated.</a:t>
            </a:r>
            <a:endParaRPr/>
          </a:p>
        </p:txBody>
      </p:sp>
      <p:sp>
        <p:nvSpPr>
          <p:cNvPr id="3256" name="Google Shape;3256;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290</a:t>
            </a:fld>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1"/>
        <p:cNvGrpSpPr/>
        <p:nvPr/>
      </p:nvGrpSpPr>
      <p:grpSpPr>
        <a:xfrm>
          <a:off x="0" y="0"/>
          <a:ext cx="0" cy="0"/>
          <a:chOff x="0" y="0"/>
          <a:chExt cx="0" cy="0"/>
        </a:xfrm>
      </p:grpSpPr>
      <p:sp>
        <p:nvSpPr>
          <p:cNvPr id="3262" name="Google Shape;3262;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3" name="Google Shape;3263;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Combining sugar and water is another example of a mixture. The sugar and water molecules are physically combined, they keep their unique properties, and they can be physically separated.</a:t>
            </a:r>
            <a:endParaRPr/>
          </a:p>
        </p:txBody>
      </p:sp>
      <p:sp>
        <p:nvSpPr>
          <p:cNvPr id="3264" name="Google Shape;3264;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291</a:t>
            </a:fld>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1"/>
        <p:cNvGrpSpPr/>
        <p:nvPr/>
      </p:nvGrpSpPr>
      <p:grpSpPr>
        <a:xfrm>
          <a:off x="0" y="0"/>
          <a:ext cx="0" cy="0"/>
          <a:chOff x="0" y="0"/>
          <a:chExt cx="0" cy="0"/>
        </a:xfrm>
      </p:grpSpPr>
      <p:sp>
        <p:nvSpPr>
          <p:cNvPr id="3282" name="Google Shape;3282;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3" name="Google Shape;3283;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3284" name="Google Shape;3284;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292</a:t>
            </a:fld>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7"/>
        <p:cNvGrpSpPr/>
        <p:nvPr/>
      </p:nvGrpSpPr>
      <p:grpSpPr>
        <a:xfrm>
          <a:off x="0" y="0"/>
          <a:ext cx="0" cy="0"/>
          <a:chOff x="0" y="0"/>
          <a:chExt cx="0" cy="0"/>
        </a:xfrm>
      </p:grpSpPr>
      <p:sp>
        <p:nvSpPr>
          <p:cNvPr id="3288" name="Google Shape;3288;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9" name="Google Shape;3289;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trail mix an example of a mixture? Why or why not? </a:t>
            </a:r>
            <a:endParaRPr/>
          </a:p>
          <a:p>
            <a:pPr marL="0" lvl="0" indent="0" algn="l" rtl="0">
              <a:spcBef>
                <a:spcPts val="0"/>
              </a:spcBef>
              <a:spcAft>
                <a:spcPts val="0"/>
              </a:spcAft>
              <a:buNone/>
            </a:pPr>
            <a:r>
              <a:rPr lang="en-US"/>
              <a:t>[Yes! The nuts and raisins and M&amp;Ms are physically combined, they keep their properties, and they can be physically separated.]</a:t>
            </a:r>
            <a:endParaRPr/>
          </a:p>
        </p:txBody>
      </p:sp>
      <p:sp>
        <p:nvSpPr>
          <p:cNvPr id="3290" name="Google Shape;3290;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293</a:t>
            </a:fld>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5"/>
        <p:cNvGrpSpPr/>
        <p:nvPr/>
      </p:nvGrpSpPr>
      <p:grpSpPr>
        <a:xfrm>
          <a:off x="0" y="0"/>
          <a:ext cx="0" cy="0"/>
          <a:chOff x="0" y="0"/>
          <a:chExt cx="0" cy="0"/>
        </a:xfrm>
      </p:grpSpPr>
      <p:sp>
        <p:nvSpPr>
          <p:cNvPr id="3296" name="Google Shape;3296;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7" name="Google Shape;3297;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sugar water considered a mixture if you can’t see the sugar mixed in it?</a:t>
            </a:r>
            <a:endParaRPr/>
          </a:p>
          <a:p>
            <a:pPr marL="0" lvl="0" indent="0" algn="l" rtl="0">
              <a:spcBef>
                <a:spcPts val="0"/>
              </a:spcBef>
              <a:spcAft>
                <a:spcPts val="0"/>
              </a:spcAft>
              <a:buNone/>
            </a:pPr>
            <a:r>
              <a:rPr lang="en-US"/>
              <a:t>[Because the sugar and water are not chemically bonded/combined, and the sugar can be separated out through physical means.]</a:t>
            </a:r>
            <a:endParaRPr/>
          </a:p>
        </p:txBody>
      </p:sp>
      <p:sp>
        <p:nvSpPr>
          <p:cNvPr id="3298" name="Google Shape;3298;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294</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404" name="Google Shape;404;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3"/>
        <p:cNvGrpSpPr/>
        <p:nvPr/>
      </p:nvGrpSpPr>
      <p:grpSpPr>
        <a:xfrm>
          <a:off x="0" y="0"/>
          <a:ext cx="0" cy="0"/>
          <a:chOff x="0" y="0"/>
          <a:chExt cx="0" cy="0"/>
        </a:xfrm>
      </p:grpSpPr>
      <p:sp>
        <p:nvSpPr>
          <p:cNvPr id="3314" name="Google Shape;3314;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5" name="Google Shape;3315;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look at some non-examples of </a:t>
            </a:r>
            <a:r>
              <a:rPr lang="en-US" b="1"/>
              <a:t>mixtures</a:t>
            </a:r>
            <a:r>
              <a:rPr lang="en-US"/>
              <a:t>.  </a:t>
            </a:r>
            <a:endParaRPr/>
          </a:p>
        </p:txBody>
      </p:sp>
      <p:sp>
        <p:nvSpPr>
          <p:cNvPr id="3316" name="Google Shape;3316;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295</a:t>
            </a:fld>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0"/>
        <p:cNvGrpSpPr/>
        <p:nvPr/>
      </p:nvGrpSpPr>
      <p:grpSpPr>
        <a:xfrm>
          <a:off x="0" y="0"/>
          <a:ext cx="0" cy="0"/>
          <a:chOff x="0" y="0"/>
          <a:chExt cx="0" cy="0"/>
        </a:xfrm>
      </p:grpSpPr>
      <p:sp>
        <p:nvSpPr>
          <p:cNvPr id="3321" name="Google Shape;3321;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2" name="Google Shape;3322;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sugar molecule is not a mixture. Even though sugar has different types of atoms, these atoms are CHEMICALLY bonded together, not just physically combined. </a:t>
            </a:r>
            <a:endParaRPr/>
          </a:p>
        </p:txBody>
      </p:sp>
      <p:sp>
        <p:nvSpPr>
          <p:cNvPr id="3323" name="Google Shape;3323;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296</a:t>
            </a:fld>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4"/>
        <p:cNvGrpSpPr/>
        <p:nvPr/>
      </p:nvGrpSpPr>
      <p:grpSpPr>
        <a:xfrm>
          <a:off x="0" y="0"/>
          <a:ext cx="0" cy="0"/>
          <a:chOff x="0" y="0"/>
          <a:chExt cx="0" cy="0"/>
        </a:xfrm>
      </p:grpSpPr>
      <p:sp>
        <p:nvSpPr>
          <p:cNvPr id="3345" name="Google Shape;3345;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6" name="Google Shape;3346;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cup of water is also NOT a mixture.  Unless you mix something in it, water on its own is just a compound of hydrogen and oxygen atoms.</a:t>
            </a:r>
            <a:endParaRPr/>
          </a:p>
        </p:txBody>
      </p:sp>
      <p:sp>
        <p:nvSpPr>
          <p:cNvPr id="3347" name="Google Shape;3347;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297</a:t>
            </a:fld>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2"/>
        <p:cNvGrpSpPr/>
        <p:nvPr/>
      </p:nvGrpSpPr>
      <p:grpSpPr>
        <a:xfrm>
          <a:off x="0" y="0"/>
          <a:ext cx="0" cy="0"/>
          <a:chOff x="0" y="0"/>
          <a:chExt cx="0" cy="0"/>
        </a:xfrm>
      </p:grpSpPr>
      <p:sp>
        <p:nvSpPr>
          <p:cNvPr id="3353" name="Google Shape;3353;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4" name="Google Shape;3354;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3355" name="Google Shape;3355;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298</a:t>
            </a:fld>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8"/>
        <p:cNvGrpSpPr/>
        <p:nvPr/>
      </p:nvGrpSpPr>
      <p:grpSpPr>
        <a:xfrm>
          <a:off x="0" y="0"/>
          <a:ext cx="0" cy="0"/>
          <a:chOff x="0" y="0"/>
          <a:chExt cx="0" cy="0"/>
        </a:xfrm>
      </p:grpSpPr>
      <p:sp>
        <p:nvSpPr>
          <p:cNvPr id="3359" name="Google Shape;3359;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0" name="Google Shape;3360;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this NOT an example of a mixture?</a:t>
            </a:r>
            <a:endParaRPr/>
          </a:p>
          <a:p>
            <a:pPr marL="0" lvl="0" indent="0" algn="l" rtl="0">
              <a:spcBef>
                <a:spcPts val="0"/>
              </a:spcBef>
              <a:spcAft>
                <a:spcPts val="0"/>
              </a:spcAft>
              <a:buNone/>
            </a:pPr>
            <a:r>
              <a:rPr lang="en-US"/>
              <a:t>[Even though sugar has different types of atoms, these atoms are CHEMICALLY bonded together, not just physically combined.]</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Remember to take a moment to explicitly distinguish between the similarities of the non-examples and the vocabulary term you were covering today. This helps students resolve any misconceptions they may have.</a:t>
            </a:r>
            <a:endParaRPr/>
          </a:p>
        </p:txBody>
      </p:sp>
      <p:sp>
        <p:nvSpPr>
          <p:cNvPr id="3361" name="Google Shape;3361;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299</a:t>
            </a:fld>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2"/>
        <p:cNvGrpSpPr/>
        <p:nvPr/>
      </p:nvGrpSpPr>
      <p:grpSpPr>
        <a:xfrm>
          <a:off x="0" y="0"/>
          <a:ext cx="0" cy="0"/>
          <a:chOff x="0" y="0"/>
          <a:chExt cx="0" cy="0"/>
        </a:xfrm>
      </p:grpSpPr>
      <p:sp>
        <p:nvSpPr>
          <p:cNvPr id="3383" name="Google Shape;3383;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4" name="Google Shape;3384;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of the following is an example of a mixture?</a:t>
            </a:r>
            <a:endParaRPr/>
          </a:p>
          <a:p>
            <a:pPr marL="0" lvl="0" indent="0" algn="l" rtl="0">
              <a:spcBef>
                <a:spcPts val="0"/>
              </a:spcBef>
              <a:spcAft>
                <a:spcPts val="0"/>
              </a:spcAft>
              <a:buNone/>
            </a:pPr>
            <a:r>
              <a:rPr lang="en-US"/>
              <a:t>[Lemonade]</a:t>
            </a:r>
            <a:endParaRPr/>
          </a:p>
          <a:p>
            <a:pPr marL="0" lvl="0" indent="0" algn="l" rtl="0">
              <a:spcBef>
                <a:spcPts val="0"/>
              </a:spcBef>
              <a:spcAft>
                <a:spcPts val="0"/>
              </a:spcAft>
              <a:buNone/>
            </a:pPr>
            <a:endParaRPr/>
          </a:p>
        </p:txBody>
      </p:sp>
      <p:sp>
        <p:nvSpPr>
          <p:cNvPr id="3385" name="Google Shape;3385;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300</a:t>
            </a:fld>
            <a:endParaRPr/>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dcf7276f12_0_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1" name="Google Shape;3401;gdcf7276f12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of the following is an example of a mixture?</a:t>
            </a:r>
            <a:endParaRPr/>
          </a:p>
          <a:p>
            <a:pPr marL="0" lvl="0" indent="0" algn="l" rtl="0">
              <a:spcBef>
                <a:spcPts val="0"/>
              </a:spcBef>
              <a:spcAft>
                <a:spcPts val="0"/>
              </a:spcAft>
              <a:buNone/>
            </a:pPr>
            <a:r>
              <a:rPr lang="en-US"/>
              <a:t>[Lemonade]</a:t>
            </a:r>
            <a:endParaRPr/>
          </a:p>
          <a:p>
            <a:pPr marL="0" lvl="0" indent="0" algn="l" rtl="0">
              <a:spcBef>
                <a:spcPts val="0"/>
              </a:spcBef>
              <a:spcAft>
                <a:spcPts val="0"/>
              </a:spcAft>
              <a:buNone/>
            </a:pPr>
            <a:endParaRPr/>
          </a:p>
        </p:txBody>
      </p:sp>
      <p:sp>
        <p:nvSpPr>
          <p:cNvPr id="3402" name="Google Shape;3402;gdcf7276f12_0_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301</a:t>
            </a:fld>
            <a:endParaRPr/>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6"/>
        <p:cNvGrpSpPr/>
        <p:nvPr/>
      </p:nvGrpSpPr>
      <p:grpSpPr>
        <a:xfrm>
          <a:off x="0" y="0"/>
          <a:ext cx="0" cy="0"/>
          <a:chOff x="0" y="0"/>
          <a:chExt cx="0" cy="0"/>
        </a:xfrm>
      </p:grpSpPr>
      <p:sp>
        <p:nvSpPr>
          <p:cNvPr id="3417" name="Google Shape;3417;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8" name="Google Shape;3418;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do a quick demonstration that will help get our brains ready to think about producers, and how they relate to our big question.</a:t>
            </a:r>
            <a:endParaRPr/>
          </a:p>
          <a:p>
            <a:pPr marL="0" lvl="0" indent="0" algn="l" rtl="0">
              <a:spcBef>
                <a:spcPts val="0"/>
              </a:spcBef>
              <a:spcAft>
                <a:spcPts val="0"/>
              </a:spcAft>
              <a:buClr>
                <a:schemeClr val="dk1"/>
              </a:buClr>
              <a:buFont typeface="Arial"/>
              <a:buNone/>
            </a:pPr>
            <a:r>
              <a:rPr lang="en-US"/>
              <a:t>Note: this is the same demonstration as in the previous days’ slides. Determine when it makes most sense for your particular class.</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Feedback: Remember to continuously check for understanding throughout the demonstration to make sure that students are following along and understand the content.</a:t>
            </a:r>
            <a:endParaRPr/>
          </a:p>
          <a:p>
            <a:pPr marL="0" lvl="0" indent="0" algn="l" rtl="0">
              <a:spcBef>
                <a:spcPts val="0"/>
              </a:spcBef>
              <a:spcAft>
                <a:spcPts val="0"/>
              </a:spcAft>
              <a:buNone/>
            </a:pPr>
            <a:endParaRPr/>
          </a:p>
        </p:txBody>
      </p:sp>
      <p:sp>
        <p:nvSpPr>
          <p:cNvPr id="3419" name="Google Shape;3419;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302</a:t>
            </a:fld>
            <a:endParaRPr/>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5"/>
        <p:cNvGrpSpPr/>
        <p:nvPr/>
      </p:nvGrpSpPr>
      <p:grpSpPr>
        <a:xfrm>
          <a:off x="0" y="0"/>
          <a:ext cx="0" cy="0"/>
          <a:chOff x="0" y="0"/>
          <a:chExt cx="0" cy="0"/>
        </a:xfrm>
      </p:grpSpPr>
      <p:sp>
        <p:nvSpPr>
          <p:cNvPr id="3426" name="Google Shape;3426;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7" name="Google Shape;3427;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3428" name="Google Shape;3428;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303</a:t>
            </a:fld>
            <a:endParaRPr/>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2"/>
        <p:cNvGrpSpPr/>
        <p:nvPr/>
      </p:nvGrpSpPr>
      <p:grpSpPr>
        <a:xfrm>
          <a:off x="0" y="0"/>
          <a:ext cx="0" cy="0"/>
          <a:chOff x="0" y="0"/>
          <a:chExt cx="0" cy="0"/>
        </a:xfrm>
      </p:grpSpPr>
      <p:sp>
        <p:nvSpPr>
          <p:cNvPr id="3433" name="Google Shape;3433;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4" name="Google Shape;3434;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mixture is when t</a:t>
            </a:r>
            <a:r>
              <a:rPr lang="en-US" sz="1200"/>
              <a:t>wo or more substances are combined physically, not chemically.</a:t>
            </a:r>
            <a:endParaRPr/>
          </a:p>
          <a:p>
            <a:pPr marL="0" lvl="0" indent="0" algn="l" rtl="0">
              <a:spcBef>
                <a:spcPts val="0"/>
              </a:spcBef>
              <a:spcAft>
                <a:spcPts val="0"/>
              </a:spcAft>
              <a:buNone/>
            </a:pPr>
            <a:endParaRPr/>
          </a:p>
        </p:txBody>
      </p:sp>
      <p:sp>
        <p:nvSpPr>
          <p:cNvPr id="3435" name="Google Shape;3435;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Today, we will just focus on elements.</a:t>
            </a:r>
            <a:endParaRPr/>
          </a:p>
        </p:txBody>
      </p:sp>
      <p:sp>
        <p:nvSpPr>
          <p:cNvPr id="131" name="Google Shape;131;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Why is water NOT an element?</a:t>
            </a:r>
            <a:endParaRPr/>
          </a:p>
          <a:p>
            <a:pPr marL="0" marR="0" lvl="0" indent="0" algn="l" rtl="0">
              <a:lnSpc>
                <a:spcPct val="100000"/>
              </a:lnSpc>
              <a:spcBef>
                <a:spcPts val="0"/>
              </a:spcBef>
              <a:spcAft>
                <a:spcPts val="0"/>
              </a:spcAft>
              <a:buClr>
                <a:schemeClr val="dk1"/>
              </a:buClr>
              <a:buSzPts val="1200"/>
              <a:buFont typeface="Calibri"/>
              <a:buNone/>
            </a:pPr>
            <a:r>
              <a:rPr lang="en-US" sz="1200"/>
              <a:t>[</a:t>
            </a:r>
            <a:r>
              <a:rPr lang="en-US"/>
              <a:t>Water is not an element b</a:t>
            </a:r>
            <a:r>
              <a:rPr lang="en-US" sz="1200"/>
              <a:t>ecause water is made up of different atoms, including hydrogen and oxygen atoms.]</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that students know WHY something is an example or non-example. This will allow them to apply the content in future situations.</a:t>
            </a:r>
            <a:endParaRPr/>
          </a:p>
        </p:txBody>
      </p:sp>
      <p:sp>
        <p:nvSpPr>
          <p:cNvPr id="410" name="Google Shape;410;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5"/>
        <p:cNvGrpSpPr/>
        <p:nvPr/>
      </p:nvGrpSpPr>
      <p:grpSpPr>
        <a:xfrm>
          <a:off x="0" y="0"/>
          <a:ext cx="0" cy="0"/>
          <a:chOff x="0" y="0"/>
          <a:chExt cx="0" cy="0"/>
        </a:xfrm>
      </p:grpSpPr>
      <p:sp>
        <p:nvSpPr>
          <p:cNvPr id="3456" name="Google Shape;3456;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7" name="Google Shape;3457;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Mixtures are held together by physical forces – no chemical change takes place.  For example, when you combine salt and water, they both retain their unique properties, with water as a liquid and salt as a solid.</a:t>
            </a:r>
            <a:endParaRPr/>
          </a:p>
        </p:txBody>
      </p:sp>
      <p:sp>
        <p:nvSpPr>
          <p:cNvPr id="3458" name="Google Shape;3458;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305</a:t>
            </a:fld>
            <a:endParaRPr/>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3"/>
        <p:cNvGrpSpPr/>
        <p:nvPr/>
      </p:nvGrpSpPr>
      <p:grpSpPr>
        <a:xfrm>
          <a:off x="0" y="0"/>
          <a:ext cx="0" cy="0"/>
          <a:chOff x="0" y="0"/>
          <a:chExt cx="0" cy="0"/>
        </a:xfrm>
      </p:grpSpPr>
      <p:sp>
        <p:nvSpPr>
          <p:cNvPr id="3464" name="Google Shape;3464;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5" name="Google Shape;3465;p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Note: This is the same simulation as in the lesson on elements. Determine when it makes most sense for your particular class.</a:t>
            </a:r>
            <a:endParaRPr/>
          </a:p>
          <a:p>
            <a:pPr marL="0" lvl="0" indent="0" algn="l" rtl="0">
              <a:spcBef>
                <a:spcPts val="0"/>
              </a:spcBef>
              <a:spcAft>
                <a:spcPts val="0"/>
              </a:spcAft>
              <a:buNone/>
            </a:pPr>
            <a:endParaRPr/>
          </a:p>
        </p:txBody>
      </p:sp>
      <p:sp>
        <p:nvSpPr>
          <p:cNvPr id="3466" name="Google Shape;3466;p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306</a:t>
            </a:fld>
            <a:endParaRPr/>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4"/>
        <p:cNvGrpSpPr/>
        <p:nvPr/>
      </p:nvGrpSpPr>
      <p:grpSpPr>
        <a:xfrm>
          <a:off x="0" y="0"/>
          <a:ext cx="0" cy="0"/>
          <a:chOff x="0" y="0"/>
          <a:chExt cx="0" cy="0"/>
        </a:xfrm>
      </p:grpSpPr>
      <p:sp>
        <p:nvSpPr>
          <p:cNvPr id="3475" name="Google Shape;3475;p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6" name="Google Shape;3476;p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about mixtures, let’s reflect once more on our big question.  Was there anything that we predicted earlier that was correct or incorrect? Do you have any new hypotheses to share? </a:t>
            </a:r>
            <a:endParaRPr b="1"/>
          </a:p>
        </p:txBody>
      </p:sp>
      <p:sp>
        <p:nvSpPr>
          <p:cNvPr id="3477" name="Google Shape;3477;p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307</a:t>
            </a:fld>
            <a:endParaRPr/>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2"/>
        <p:cNvGrpSpPr/>
        <p:nvPr/>
      </p:nvGrpSpPr>
      <p:grpSpPr>
        <a:xfrm>
          <a:off x="0" y="0"/>
          <a:ext cx="0" cy="0"/>
          <a:chOff x="0" y="0"/>
          <a:chExt cx="0" cy="0"/>
        </a:xfrm>
      </p:grpSpPr>
      <p:sp>
        <p:nvSpPr>
          <p:cNvPr id="3483" name="Google Shape;3483;p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4" name="Google Shape;3484;p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3485" name="Google Shape;3485;p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308</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425" name="Google Shape;425;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element is a pure substance made of only one type of atom. </a:t>
            </a:r>
            <a:endParaRPr/>
          </a:p>
        </p:txBody>
      </p:sp>
      <p:sp>
        <p:nvSpPr>
          <p:cNvPr id="432" name="Google Shape;432;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Elements are already in their simplest form, so they cannot be broken down into simpler substances.</a:t>
            </a:r>
            <a:endParaRPr/>
          </a:p>
        </p:txBody>
      </p:sp>
      <p:sp>
        <p:nvSpPr>
          <p:cNvPr id="441" name="Google Shape;441;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Gizmo requires a subscription - a similar simulation could be done using the powders and techniques listed above.</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Note: This is the same simulation as in the lesson on mixtures. Determine when it makes most sense for your particular class.</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Feedback: Giving students a chance to analyze and interpret data is a great way to help them to continue to independently problem solve.</a:t>
            </a:r>
            <a:endParaRPr/>
          </a:p>
          <a:p>
            <a:pPr marL="0" lvl="0" indent="0" algn="l" rtl="0">
              <a:spcBef>
                <a:spcPts val="0"/>
              </a:spcBef>
              <a:spcAft>
                <a:spcPts val="0"/>
              </a:spcAft>
              <a:buNone/>
            </a:pPr>
            <a:endParaRPr/>
          </a:p>
        </p:txBody>
      </p:sp>
      <p:sp>
        <p:nvSpPr>
          <p:cNvPr id="454" name="Google Shape;454;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the term, elements, let’s reflect once more on our big question.  Was there anything that we predicted earlier that was correct or incorrect? Do you have any new hypotheses to share? [Illici</a:t>
            </a:r>
            <a:r>
              <a:rPr lang="en-US"/>
              <a:t>t student responses]</a:t>
            </a:r>
            <a:endParaRPr b="1"/>
          </a:p>
        </p:txBody>
      </p:sp>
      <p:sp>
        <p:nvSpPr>
          <p:cNvPr id="465" name="Google Shape;465;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473" name="Google Shape;473;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dd713b006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dd713b006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488" name="Google Shape;488;gdd713b006d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dd713b006d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dd713b006d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will learn about molecules.</a:t>
            </a:r>
            <a:endParaRPr/>
          </a:p>
        </p:txBody>
      </p:sp>
      <p:sp>
        <p:nvSpPr>
          <p:cNvPr id="518" name="Google Shape;518;gdd713b006d_0_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dd713b006d_0_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gdd713b006d_0_1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are elements, molecules, compounds, and mixtures related? </a:t>
            </a:r>
            <a:r>
              <a:rPr lang="en-US" b="0"/>
              <a:t>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I love all these thoughtful scientific hypotheses!  Be sure to keep this question and your predictions in mind as we move through these next few lessons, and we’ll continue to revisit it.</a:t>
            </a:r>
            <a:endParaRPr/>
          </a:p>
          <a:p>
            <a:pPr marL="0" lvl="0" indent="0" algn="l" rtl="0">
              <a:spcBef>
                <a:spcPts val="0"/>
              </a:spcBef>
              <a:spcAft>
                <a:spcPts val="0"/>
              </a:spcAft>
              <a:buNone/>
            </a:pPr>
            <a:endParaRPr/>
          </a:p>
          <a:p>
            <a:pPr marL="0" lvl="0" indent="0" algn="l" rtl="0">
              <a:spcBef>
                <a:spcPts val="0"/>
              </a:spcBef>
              <a:spcAft>
                <a:spcPts val="0"/>
              </a:spcAft>
              <a:buNone/>
            </a:pPr>
            <a:r>
              <a:rPr lang="en-US"/>
              <a:t>We talked about this at the beginning and end of last class! Revisit and add to your predictions now - we’ll come back to these again at the end of class</a:t>
            </a:r>
            <a:endParaRPr/>
          </a:p>
        </p:txBody>
      </p:sp>
      <p:sp>
        <p:nvSpPr>
          <p:cNvPr id="527" name="Google Shape;527;gdd713b006d_0_1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are elements, molecules, compounds, and mixtures related? </a:t>
            </a:r>
            <a:r>
              <a:rPr lang="en-US" b="0"/>
              <a:t>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a:t>
            </a:r>
            <a:r>
              <a:rPr lang="en-US"/>
              <a:t>them</a:t>
            </a:r>
            <a:r>
              <a:rPr lang="en-US" b="0"/>
              <a:t>.</a:t>
            </a:r>
            <a:endParaRPr/>
          </a:p>
        </p:txBody>
      </p:sp>
      <p:sp>
        <p:nvSpPr>
          <p:cNvPr id="141" name="Google Shape;14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dd713b006d_0_1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dd713b006d_0_1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535" name="Google Shape;535;gdd713b006d_0_1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dd713b006d_0_2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gdd713b006d_0_2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a:t>
            </a:r>
            <a:r>
              <a:rPr lang="en-US" sz="1200"/>
              <a:t>atter is anything that has mass and takes up space.  </a:t>
            </a:r>
            <a:endParaRPr sz="1200"/>
          </a:p>
        </p:txBody>
      </p:sp>
      <p:sp>
        <p:nvSpPr>
          <p:cNvPr id="541" name="Google Shape;541;gdd713b006d_0_2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dd713b006d_0_3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gdd713b006d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 atom is the smallest whole unit of matter. Atoms have three particles: neutrons, protons, and electrons.</a:t>
            </a:r>
            <a:endParaRPr/>
          </a:p>
          <a:p>
            <a:pPr marL="0" lvl="0" indent="0" algn="l" rtl="0">
              <a:lnSpc>
                <a:spcPct val="100000"/>
              </a:lnSpc>
              <a:spcBef>
                <a:spcPts val="0"/>
              </a:spcBef>
              <a:spcAft>
                <a:spcPts val="0"/>
              </a:spcAft>
              <a:buSzPts val="1400"/>
              <a:buNone/>
            </a:pPr>
            <a:endParaRPr/>
          </a:p>
        </p:txBody>
      </p:sp>
      <p:sp>
        <p:nvSpPr>
          <p:cNvPr id="556" name="Google Shape;556;gdd713b006d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dd713b006d_0_4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dd713b006d_0_4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An element is a pure substance containing only 1 type of individual atoms.</a:t>
            </a:r>
            <a:endParaRPr/>
          </a:p>
        </p:txBody>
      </p:sp>
      <p:sp>
        <p:nvSpPr>
          <p:cNvPr id="580" name="Google Shape;580;gdd713b006d_0_4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dd713b006d_0_5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dd713b006d_0_5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All of the known elements are found on the periodic table of elements. There are currently 118 known elements.</a:t>
            </a:r>
            <a:endParaRPr/>
          </a:p>
        </p:txBody>
      </p:sp>
      <p:sp>
        <p:nvSpPr>
          <p:cNvPr id="589" name="Google Shape;589;gdd713b006d_0_5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dd713b006d_0_6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gdd713b006d_0_6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Electrons orbit the nucleus and have a negative charge.</a:t>
            </a:r>
            <a:endParaRPr/>
          </a:p>
        </p:txBody>
      </p:sp>
      <p:sp>
        <p:nvSpPr>
          <p:cNvPr id="597" name="Google Shape;597;gdd713b006d_0_6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dd713b006d_0_7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gdd713b006d_0_7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Valence electrons are the electrons in the outermost shell of an atom.</a:t>
            </a:r>
            <a:endParaRPr/>
          </a:p>
        </p:txBody>
      </p:sp>
      <p:sp>
        <p:nvSpPr>
          <p:cNvPr id="607" name="Google Shape;607;gdd713b006d_0_7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dd713b006d_0_7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gdd713b006d_0_7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highest number of valence electrons an atom can have is eight, and atoms that have eight valence electrons are more stable than atoms with less than eight valence electrons. </a:t>
            </a:r>
            <a:endParaRPr/>
          </a:p>
          <a:p>
            <a:pPr marL="0" lvl="0" indent="0" algn="l" rtl="0">
              <a:lnSpc>
                <a:spcPct val="100000"/>
              </a:lnSpc>
              <a:spcBef>
                <a:spcPts val="0"/>
              </a:spcBef>
              <a:spcAft>
                <a:spcPts val="0"/>
              </a:spcAft>
              <a:buSzPts val="1400"/>
              <a:buNone/>
            </a:pPr>
            <a:endParaRPr/>
          </a:p>
        </p:txBody>
      </p:sp>
      <p:sp>
        <p:nvSpPr>
          <p:cNvPr id="620" name="Google Shape;620;gdd713b006d_0_7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dd713b006d_0_8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gdd713b006d_0_8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It's awesome to include many opportunities for students to demonstrate understanding, this can help you catch some confusion early and get students back on track.</a:t>
            </a:r>
            <a:endParaRPr/>
          </a:p>
        </p:txBody>
      </p:sp>
      <p:sp>
        <p:nvSpPr>
          <p:cNvPr id="629" name="Google Shape;629;gdd713b006d_0_8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dd713b006d_0_9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gdd713b006d_0_9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the two characteristics of matter?</a:t>
            </a:r>
            <a:endParaRPr/>
          </a:p>
          <a:p>
            <a:pPr marL="0" marR="0" lvl="0" indent="0" algn="l" rtl="0">
              <a:lnSpc>
                <a:spcPct val="100000"/>
              </a:lnSpc>
              <a:spcBef>
                <a:spcPts val="0"/>
              </a:spcBef>
              <a:spcAft>
                <a:spcPts val="0"/>
              </a:spcAft>
              <a:buClr>
                <a:schemeClr val="dk1"/>
              </a:buClr>
              <a:buSzPts val="1200"/>
              <a:buFont typeface="Calibri"/>
              <a:buNone/>
            </a:pPr>
            <a:r>
              <a:rPr lang="en-US"/>
              <a:t>[Matt</a:t>
            </a:r>
            <a:r>
              <a:rPr lang="en-US" sz="1200"/>
              <a:t>er is anything that has mass and takes up space.</a:t>
            </a:r>
            <a:r>
              <a:rPr lang="en-US"/>
              <a:t>]</a:t>
            </a:r>
            <a:endParaRPr sz="1200"/>
          </a:p>
        </p:txBody>
      </p:sp>
      <p:sp>
        <p:nvSpPr>
          <p:cNvPr id="635" name="Google Shape;635;gdd713b006d_0_9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do a quick demonstration that will help get our brains ready to think about elements, mixtures, and compounds, and how they relate to our big question.</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Feedback: Remember to provide some background information that gives context to the demonstration and content being covered here. This helps students make sense of what they are exploring.</a:t>
            </a:r>
            <a:endParaRPr/>
          </a:p>
        </p:txBody>
      </p:sp>
      <p:sp>
        <p:nvSpPr>
          <p:cNvPr id="149" name="Google Shape;149;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dd713b006d_0_10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gdd713b006d_0_10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True/False: An element is the smallest unit of matter.</a:t>
            </a:r>
            <a:endParaRPr/>
          </a:p>
          <a:p>
            <a:pPr marL="0" lvl="0" indent="0" algn="l" rtl="0">
              <a:spcBef>
                <a:spcPts val="0"/>
              </a:spcBef>
              <a:spcAft>
                <a:spcPts val="0"/>
              </a:spcAft>
              <a:buClr>
                <a:schemeClr val="dk1"/>
              </a:buClr>
              <a:buSzPts val="1200"/>
              <a:buFont typeface="Calibri"/>
              <a:buNone/>
            </a:pPr>
            <a:r>
              <a:rPr lang="en-US"/>
              <a:t>[False - An atom is the smallest unit of matter.]</a:t>
            </a:r>
            <a:endParaRPr/>
          </a:p>
          <a:p>
            <a:pPr marL="0" lvl="0" indent="0" algn="l" rtl="0">
              <a:lnSpc>
                <a:spcPct val="100000"/>
              </a:lnSpc>
              <a:spcBef>
                <a:spcPts val="0"/>
              </a:spcBef>
              <a:spcAft>
                <a:spcPts val="0"/>
              </a:spcAft>
              <a:buSzPts val="1400"/>
              <a:buNone/>
            </a:pPr>
            <a:endParaRPr/>
          </a:p>
        </p:txBody>
      </p:sp>
      <p:sp>
        <p:nvSpPr>
          <p:cNvPr id="651" name="Google Shape;651;gdd713b006d_0_10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dd713b006d_0_11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gdd713b006d_0_1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True/</a:t>
            </a:r>
            <a:r>
              <a:rPr lang="en-US">
                <a:solidFill>
                  <a:srgbClr val="FF0000"/>
                </a:solidFill>
              </a:rPr>
              <a:t>False</a:t>
            </a:r>
            <a:r>
              <a:rPr lang="en-US"/>
              <a:t>: An element is the smallest unit of matter.</a:t>
            </a:r>
            <a:endParaRPr/>
          </a:p>
          <a:p>
            <a:pPr marL="0" marR="0" lvl="0" indent="0" algn="l" rtl="0">
              <a:lnSpc>
                <a:spcPct val="100000"/>
              </a:lnSpc>
              <a:spcBef>
                <a:spcPts val="0"/>
              </a:spcBef>
              <a:spcAft>
                <a:spcPts val="0"/>
              </a:spcAft>
              <a:buClr>
                <a:schemeClr val="dk1"/>
              </a:buClr>
              <a:buSzPts val="1200"/>
              <a:buFont typeface="Calibri"/>
              <a:buNone/>
            </a:pPr>
            <a:r>
              <a:rPr lang="en-US"/>
              <a:t>[False - An atom is the smallest unit of matter.]</a:t>
            </a:r>
            <a:endParaRPr/>
          </a:p>
          <a:p>
            <a:pPr marL="0" lvl="0" indent="0" algn="l" rtl="0">
              <a:lnSpc>
                <a:spcPct val="100000"/>
              </a:lnSpc>
              <a:spcBef>
                <a:spcPts val="0"/>
              </a:spcBef>
              <a:spcAft>
                <a:spcPts val="0"/>
              </a:spcAft>
              <a:buSzPts val="1400"/>
              <a:buNone/>
            </a:pPr>
            <a:endParaRPr/>
          </a:p>
        </p:txBody>
      </p:sp>
      <p:sp>
        <p:nvSpPr>
          <p:cNvPr id="667" name="Google Shape;667;gdd713b006d_0_1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dd713b006d_0_1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gdd713b006d_0_11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an element?</a:t>
            </a:r>
            <a:endParaRPr/>
          </a:p>
          <a:p>
            <a:pPr marL="0" lvl="0" indent="0" algn="l" rtl="0">
              <a:lnSpc>
                <a:spcPct val="100000"/>
              </a:lnSpc>
              <a:spcBef>
                <a:spcPts val="0"/>
              </a:spcBef>
              <a:spcAft>
                <a:spcPts val="0"/>
              </a:spcAft>
              <a:buSzPts val="1400"/>
              <a:buNone/>
            </a:pPr>
            <a:r>
              <a:rPr lang="en-US"/>
              <a:t>[</a:t>
            </a:r>
            <a:r>
              <a:rPr lang="en-US" sz="1200"/>
              <a:t>An element is a pure substance containing only 1 type of individual atoms.]</a:t>
            </a:r>
            <a:endParaRPr/>
          </a:p>
        </p:txBody>
      </p:sp>
      <p:sp>
        <p:nvSpPr>
          <p:cNvPr id="683" name="Google Shape;683;gdd713b006d_0_11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dd713b006d_0_12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gdd713b006d_0_12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table is used to organize all known elements by characteristic?</a:t>
            </a:r>
            <a:endParaRPr/>
          </a:p>
          <a:p>
            <a:pPr marL="0" lvl="0" indent="0" algn="l" rtl="0">
              <a:lnSpc>
                <a:spcPct val="100000"/>
              </a:lnSpc>
              <a:spcBef>
                <a:spcPts val="0"/>
              </a:spcBef>
              <a:spcAft>
                <a:spcPts val="0"/>
              </a:spcAft>
              <a:buSzPts val="1400"/>
              <a:buNone/>
            </a:pPr>
            <a:r>
              <a:rPr lang="en-US"/>
              <a:t>[All of the known elements are found on </a:t>
            </a:r>
            <a:r>
              <a:rPr lang="en-US" b="1"/>
              <a:t>the periodic table of elements</a:t>
            </a:r>
            <a:r>
              <a:rPr lang="en-US"/>
              <a:t>. There are currently 118 known elements.]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Students should understand that the periodic table is just a way to organize all the known elements. Organizing and sorting the natural world by characteristic is a common theme in/goal of science.</a:t>
            </a:r>
            <a:endParaRPr/>
          </a:p>
        </p:txBody>
      </p:sp>
      <p:sp>
        <p:nvSpPr>
          <p:cNvPr id="692" name="Google Shape;692;gdd713b006d_0_12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dd713b006d_0_13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dd713b006d_0_13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negatively charged particle orbits the nucleus?</a:t>
            </a:r>
            <a:endParaRPr/>
          </a:p>
          <a:p>
            <a:pPr marL="0" lvl="0" indent="0" algn="l" rtl="0">
              <a:lnSpc>
                <a:spcPct val="100000"/>
              </a:lnSpc>
              <a:spcBef>
                <a:spcPts val="0"/>
              </a:spcBef>
              <a:spcAft>
                <a:spcPts val="0"/>
              </a:spcAft>
              <a:buSzPts val="1400"/>
              <a:buNone/>
            </a:pPr>
            <a:r>
              <a:rPr lang="en-US"/>
              <a:t>[Electrons orbit the nucleus and have a negative charge.]</a:t>
            </a:r>
            <a:endParaRPr/>
          </a:p>
        </p:txBody>
      </p:sp>
      <p:sp>
        <p:nvSpPr>
          <p:cNvPr id="700" name="Google Shape;700;gdd713b006d_0_13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dd713b006d_0_14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gdd713b006d_0_14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valence electrons?</a:t>
            </a:r>
            <a:endParaRPr/>
          </a:p>
          <a:p>
            <a:pPr marL="0" lvl="0" indent="0" algn="l" rtl="0">
              <a:lnSpc>
                <a:spcPct val="100000"/>
              </a:lnSpc>
              <a:spcBef>
                <a:spcPts val="0"/>
              </a:spcBef>
              <a:spcAft>
                <a:spcPts val="0"/>
              </a:spcAft>
              <a:buSzPts val="1400"/>
              <a:buNone/>
            </a:pPr>
            <a:r>
              <a:rPr lang="en-US"/>
              <a:t>[Valence electrons are the electrons in the outermost shell of an atom.]</a:t>
            </a:r>
            <a:endParaRPr/>
          </a:p>
        </p:txBody>
      </p:sp>
      <p:sp>
        <p:nvSpPr>
          <p:cNvPr id="710" name="Google Shape;710;gdd713b006d_0_14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dd713b006d_0_14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gdd713b006d_0_14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molecules.</a:t>
            </a:r>
            <a:endParaRPr/>
          </a:p>
        </p:txBody>
      </p:sp>
      <p:sp>
        <p:nvSpPr>
          <p:cNvPr id="723" name="Google Shape;723;gdd713b006d_0_14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dd713b006d_0_48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gdd713b006d_0_48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 molecule is a particle containing 2 or more atoms of the same </a:t>
            </a:r>
            <a:r>
              <a:rPr lang="en-US" sz="1200" b="1"/>
              <a:t>OR</a:t>
            </a:r>
            <a:r>
              <a:rPr lang="en-US" sz="1200"/>
              <a:t> different elements.</a:t>
            </a:r>
            <a:endParaRPr/>
          </a:p>
          <a:p>
            <a:pPr marL="0" lvl="0" indent="0" algn="l" rtl="0">
              <a:lnSpc>
                <a:spcPct val="100000"/>
              </a:lnSpc>
              <a:spcBef>
                <a:spcPts val="0"/>
              </a:spcBef>
              <a:spcAft>
                <a:spcPts val="0"/>
              </a:spcAft>
              <a:buSzPts val="1400"/>
              <a:buNone/>
            </a:pPr>
            <a:endParaRPr/>
          </a:p>
        </p:txBody>
      </p:sp>
      <p:sp>
        <p:nvSpPr>
          <p:cNvPr id="731" name="Google Shape;731;gdd713b006d_0_48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dd713b006d_0_16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gdd713b006d_0_16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746" name="Google Shape;746;gdd713b006d_0_16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dd713b006d_0_17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gdd713b006d_0_17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molecule?</a:t>
            </a:r>
            <a:endParaRPr/>
          </a:p>
          <a:p>
            <a:pPr marL="0" lvl="0" indent="0" algn="l" rtl="0">
              <a:lnSpc>
                <a:spcPct val="100000"/>
              </a:lnSpc>
              <a:spcBef>
                <a:spcPts val="0"/>
              </a:spcBef>
              <a:spcAft>
                <a:spcPts val="0"/>
              </a:spcAft>
              <a:buSzPts val="1400"/>
              <a:buNone/>
            </a:pPr>
            <a:r>
              <a:rPr lang="en-US"/>
              <a:t>[A molecule is a particle containing two or more atoms of the same OR different elements.]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52" name="Google Shape;752;gdd713b006d_0_17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158" name="Google Shape;158;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dd713b006d_0_18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gdd713b006d_0_18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766" name="Google Shape;766;gdd713b006d_0_18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dd713b006d_0_18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gdd713b006d_0_18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atoms in a molecule are linked or held together through chemical bonds, which are visually represented by the red lines above.</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Feedback: It's great to consistently use images in your lesson, this helps students make connections to the words in the definition.</a:t>
            </a:r>
            <a:endParaRPr/>
          </a:p>
          <a:p>
            <a:pPr marL="0" lvl="0" indent="0" algn="l" rtl="0">
              <a:lnSpc>
                <a:spcPct val="100000"/>
              </a:lnSpc>
              <a:spcBef>
                <a:spcPts val="0"/>
              </a:spcBef>
              <a:spcAft>
                <a:spcPts val="0"/>
              </a:spcAft>
              <a:buSzPts val="1400"/>
              <a:buNone/>
            </a:pPr>
            <a:endParaRPr/>
          </a:p>
        </p:txBody>
      </p:sp>
      <p:sp>
        <p:nvSpPr>
          <p:cNvPr id="773" name="Google Shape;773;gdd713b006d_0_18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dd713b006d_0_19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gdd713b006d_0_19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790" name="Google Shape;790;gdd713b006d_0_19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dd713b006d_0_19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gdd713b006d_0_19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are molecules linked together?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atoms in a molecule are linked or held together through chemical bonds, which are visually represented by the red lines above.]</a:t>
            </a:r>
            <a:endParaRPr/>
          </a:p>
        </p:txBody>
      </p:sp>
      <p:sp>
        <p:nvSpPr>
          <p:cNvPr id="796" name="Google Shape;796;gdd713b006d_0_19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dd713b006d_0_20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gdd713b006d_0_20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molecules</a:t>
            </a:r>
            <a:r>
              <a:rPr lang="en-US"/>
              <a:t>.  </a:t>
            </a:r>
            <a:endParaRPr/>
          </a:p>
        </p:txBody>
      </p:sp>
      <p:sp>
        <p:nvSpPr>
          <p:cNvPr id="814" name="Google Shape;814;gdd713b006d_0_20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dd713b006d_0_20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gdd713b006d_0_20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we have an example of a molecule. There is a group of atoms held together by covalent bonds. We will learn more about covalent bonds throughout this unit.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It's great practice to introduce an example of the term WITH images to go along with it, this is a great way to help students make connections.</a:t>
            </a:r>
            <a:endParaRPr/>
          </a:p>
        </p:txBody>
      </p:sp>
      <p:sp>
        <p:nvSpPr>
          <p:cNvPr id="821" name="Google Shape;821;gdd713b006d_0_20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dd713b006d_0_2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gdd713b006d_0_21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Glucose is a common example of a molecule that is held together by chemical bonds.</a:t>
            </a:r>
            <a:endParaRPr/>
          </a:p>
        </p:txBody>
      </p:sp>
      <p:sp>
        <p:nvSpPr>
          <p:cNvPr id="830" name="Google Shape;830;gdd713b006d_0_21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dd713b006d_0_22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gdd713b006d_0_22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838" name="Google Shape;838;gdd713b006d_0_22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dd713b006d_0_23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gdd713b006d_0_23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Name a common example of a molecule.</a:t>
            </a:r>
            <a:endParaRPr/>
          </a:p>
          <a:p>
            <a:pPr marL="0" lvl="0" indent="0" algn="l" rtl="0">
              <a:lnSpc>
                <a:spcPct val="100000"/>
              </a:lnSpc>
              <a:spcBef>
                <a:spcPts val="0"/>
              </a:spcBef>
              <a:spcAft>
                <a:spcPts val="0"/>
              </a:spcAft>
              <a:buSzPts val="1400"/>
              <a:buNone/>
            </a:pPr>
            <a:r>
              <a:rPr lang="en-US"/>
              <a:t>[glucose, water, etc]</a:t>
            </a:r>
            <a:endParaRPr/>
          </a:p>
        </p:txBody>
      </p:sp>
      <p:sp>
        <p:nvSpPr>
          <p:cNvPr id="844" name="Google Shape;844;gdd713b006d_0_23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dd713b006d_0_24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gdd713b006d_0_24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why this is an example of a molecule.</a:t>
            </a:r>
            <a:endParaRPr/>
          </a:p>
          <a:p>
            <a:pPr marL="0" lvl="0" indent="0" algn="l" rtl="0">
              <a:lnSpc>
                <a:spcPct val="100000"/>
              </a:lnSpc>
              <a:spcBef>
                <a:spcPts val="0"/>
              </a:spcBef>
              <a:spcAft>
                <a:spcPts val="0"/>
              </a:spcAft>
              <a:buSzPts val="1400"/>
              <a:buNone/>
            </a:pPr>
            <a:r>
              <a:rPr lang="en-US"/>
              <a:t>[This shows a group of atoms held together by chemical bonds.]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It’s important to have students practicing explaining WHY something is an example of a term.</a:t>
            </a:r>
            <a:endParaRPr/>
          </a:p>
        </p:txBody>
      </p:sp>
      <p:sp>
        <p:nvSpPr>
          <p:cNvPr id="852" name="Google Shape;852;gdd713b006d_0_24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a:t>
            </a:r>
            <a:r>
              <a:rPr lang="en-US" sz="1200"/>
              <a:t>atter is anything that has mass and takes up space.  </a:t>
            </a:r>
            <a:endParaRPr sz="1200"/>
          </a:p>
        </p:txBody>
      </p:sp>
      <p:sp>
        <p:nvSpPr>
          <p:cNvPr id="164" name="Google Shape;164;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dd713b006d_0_25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gdd713b006d_0_25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a:t>
            </a:r>
            <a:r>
              <a:rPr lang="en-US" b="1"/>
              <a:t>molecules</a:t>
            </a:r>
            <a:r>
              <a:rPr lang="en-US"/>
              <a:t>.  </a:t>
            </a:r>
            <a:endParaRPr/>
          </a:p>
        </p:txBody>
      </p:sp>
      <p:sp>
        <p:nvSpPr>
          <p:cNvPr id="861" name="Google Shape;861;gdd713b006d_0_25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dd713b006d_0_25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gdd713b006d_0_25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have seen this example before. This is a sodium atom. Remember, this atom by itself is not a molecule because a molecule is a group of atoms joined by bonds.</a:t>
            </a:r>
            <a:endParaRPr/>
          </a:p>
        </p:txBody>
      </p:sp>
      <p:sp>
        <p:nvSpPr>
          <p:cNvPr id="868" name="Google Shape;868;gdd713b006d_0_25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dd713b006d_0_26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5" name="Google Shape;875;gdd713b006d_0_26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We have seen this example before. This is a chlorine atom. Remember, this atom by itself is not a molecule because a molecule is a group of atoms joined by bonds.</a:t>
            </a:r>
            <a:endParaRPr/>
          </a:p>
          <a:p>
            <a:pPr marL="0" lvl="0" indent="0" algn="l" rtl="0">
              <a:lnSpc>
                <a:spcPct val="100000"/>
              </a:lnSpc>
              <a:spcBef>
                <a:spcPts val="0"/>
              </a:spcBef>
              <a:spcAft>
                <a:spcPts val="0"/>
              </a:spcAft>
              <a:buSzPts val="1400"/>
              <a:buNone/>
            </a:pPr>
            <a:endParaRPr/>
          </a:p>
        </p:txBody>
      </p:sp>
      <p:sp>
        <p:nvSpPr>
          <p:cNvPr id="876" name="Google Shape;876;gdd713b006d_0_26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dd713b006d_0_27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3" name="Google Shape;883;gdd713b006d_0_27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884" name="Google Shape;884;gdd713b006d_0_27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dd713b006d_0_28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gdd713b006d_0_28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Is the example below an example of a molecule? Explain your thinking.</a:t>
            </a:r>
            <a:endParaRPr/>
          </a:p>
          <a:p>
            <a:pPr marL="0" lvl="0" indent="0" algn="l" rtl="0">
              <a:lnSpc>
                <a:spcPct val="100000"/>
              </a:lnSpc>
              <a:spcBef>
                <a:spcPts val="0"/>
              </a:spcBef>
              <a:spcAft>
                <a:spcPts val="0"/>
              </a:spcAft>
              <a:buSzPts val="1400"/>
              <a:buNone/>
            </a:pPr>
            <a:r>
              <a:rPr lang="en-US"/>
              <a:t>[No, this is a single atom.]</a:t>
            </a:r>
            <a:endParaRPr/>
          </a:p>
        </p:txBody>
      </p:sp>
      <p:sp>
        <p:nvSpPr>
          <p:cNvPr id="890" name="Google Shape;890;gdd713b006d_0_28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dd713b006d_0_48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gdd713b006d_0_48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molecule?</a:t>
            </a:r>
            <a:endParaRPr/>
          </a:p>
          <a:p>
            <a:pPr marL="0" lvl="0" indent="0" algn="l" rtl="0">
              <a:lnSpc>
                <a:spcPct val="100000"/>
              </a:lnSpc>
              <a:spcBef>
                <a:spcPts val="0"/>
              </a:spcBef>
              <a:spcAft>
                <a:spcPts val="0"/>
              </a:spcAft>
              <a:buSzPts val="1400"/>
              <a:buNone/>
            </a:pPr>
            <a:r>
              <a:rPr lang="en-US"/>
              <a:t>[A molecule is a particle containing two or more atoms of the same OR different elements.]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 may seem repetitive that we are asking students to answer this question again. Repeated opportunities to demonstrate knowledge are a way to build content retention and consistently assess how well students are doing with the material.</a:t>
            </a:r>
            <a:endParaRPr/>
          </a:p>
        </p:txBody>
      </p:sp>
      <p:sp>
        <p:nvSpPr>
          <p:cNvPr id="898" name="Google Shape;898;gdd713b006d_0_48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dd713b006d_0_29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gdd713b006d_0_29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Is this an example of a molecule? Explain your answer.</a:t>
            </a:r>
            <a:endParaRPr/>
          </a:p>
          <a:p>
            <a:pPr marL="0" lvl="0" indent="0" algn="l" rtl="0">
              <a:lnSpc>
                <a:spcPct val="100000"/>
              </a:lnSpc>
              <a:spcBef>
                <a:spcPts val="0"/>
              </a:spcBef>
              <a:spcAft>
                <a:spcPts val="0"/>
              </a:spcAft>
              <a:buSzPts val="1400"/>
              <a:buNone/>
            </a:pPr>
            <a:r>
              <a:rPr lang="en-US"/>
              <a:t>[Yes - this shows a group of atoms held together by chemical bonds.]</a:t>
            </a:r>
            <a:endParaRPr/>
          </a:p>
        </p:txBody>
      </p:sp>
      <p:sp>
        <p:nvSpPr>
          <p:cNvPr id="912" name="Google Shape;912;gdd713b006d_0_29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dd713b006d_0_30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gdd713b006d_0_30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Is this an example of a molecule? Explain your answer.</a:t>
            </a:r>
            <a:endParaRPr/>
          </a:p>
          <a:p>
            <a:pPr marL="0" marR="0" lvl="0" indent="0" algn="l" rtl="0">
              <a:lnSpc>
                <a:spcPct val="100000"/>
              </a:lnSpc>
              <a:spcBef>
                <a:spcPts val="0"/>
              </a:spcBef>
              <a:spcAft>
                <a:spcPts val="0"/>
              </a:spcAft>
              <a:buClr>
                <a:schemeClr val="dk1"/>
              </a:buClr>
              <a:buSzPts val="1200"/>
              <a:buFont typeface="Calibri"/>
              <a:buNone/>
            </a:pPr>
            <a:r>
              <a:rPr lang="en-US"/>
              <a:t>[No -  This is a chlorine atom. Remember, this atom by itself is not a molecule because a molecule is a group of atoms joined by chemical bonds.]</a:t>
            </a:r>
            <a:endParaRPr/>
          </a:p>
          <a:p>
            <a:pPr marL="0" lvl="0" indent="0" algn="l" rtl="0">
              <a:lnSpc>
                <a:spcPct val="100000"/>
              </a:lnSpc>
              <a:spcBef>
                <a:spcPts val="0"/>
              </a:spcBef>
              <a:spcAft>
                <a:spcPts val="0"/>
              </a:spcAft>
              <a:buSzPts val="1400"/>
              <a:buNone/>
            </a:pPr>
            <a:endParaRPr/>
          </a:p>
        </p:txBody>
      </p:sp>
      <p:sp>
        <p:nvSpPr>
          <p:cNvPr id="921" name="Google Shape;921;gdd713b006d_0_30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dd713b006d_0_3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8" name="Google Shape;928;gdd713b006d_0_31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929" name="Google Shape;929;gdd713b006d_0_31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713b006d_0_48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gdd713b006d_0_48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 molecule is a particle containing 2 or more atoms of the same </a:t>
            </a:r>
            <a:r>
              <a:rPr lang="en-US" sz="1200" b="1"/>
              <a:t>OR</a:t>
            </a:r>
            <a:r>
              <a:rPr lang="en-US" sz="1200"/>
              <a:t> different elements.</a:t>
            </a:r>
            <a:endParaRPr/>
          </a:p>
          <a:p>
            <a:pPr marL="0" lvl="0" indent="0" algn="l" rtl="0">
              <a:lnSpc>
                <a:spcPct val="100000"/>
              </a:lnSpc>
              <a:spcBef>
                <a:spcPts val="0"/>
              </a:spcBef>
              <a:spcAft>
                <a:spcPts val="0"/>
              </a:spcAft>
              <a:buSzPts val="1400"/>
              <a:buNone/>
            </a:pPr>
            <a:endParaRPr/>
          </a:p>
        </p:txBody>
      </p:sp>
      <p:sp>
        <p:nvSpPr>
          <p:cNvPr id="936" name="Google Shape;936;gdd713b006d_0_48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atom is the smallest whole unit of matter. A</a:t>
            </a:r>
            <a:r>
              <a:rPr lang="en-US" sz="1200">
                <a:solidFill>
                  <a:schemeClr val="dk1"/>
                </a:solidFill>
                <a:latin typeface="Calibri"/>
                <a:ea typeface="Calibri"/>
                <a:cs typeface="Calibri"/>
                <a:sym typeface="Calibri"/>
              </a:rPr>
              <a:t>ll matter is made up of atoms. </a:t>
            </a:r>
            <a:endParaRPr sz="1200">
              <a:solidFill>
                <a:schemeClr val="dk1"/>
              </a:solidFill>
              <a:latin typeface="Calibri"/>
              <a:ea typeface="Calibri"/>
              <a:cs typeface="Calibri"/>
              <a:sym typeface="Calibri"/>
            </a:endParaRPr>
          </a:p>
        </p:txBody>
      </p:sp>
      <p:sp>
        <p:nvSpPr>
          <p:cNvPr id="179" name="Google Shape;17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dd713b006d_0_33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9" name="Google Shape;949;gdd713b006d_0_33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atoms in a molecule are linked or held together through chemical bonds, which are visually represented by the red lines above.</a:t>
            </a:r>
            <a:endParaRPr/>
          </a:p>
        </p:txBody>
      </p:sp>
      <p:sp>
        <p:nvSpPr>
          <p:cNvPr id="950" name="Google Shape;950;gdd713b006d_0_33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dd713b006d_0_33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gdd713b006d_0_33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Feedback: So that students are familiar with the controls and workings of the simulation, demonstrate how to open and work the simulation for the whole class. This allows students to focus on the content instead of the technical aspects of the activity.</a:t>
            </a:r>
            <a:endParaRPr/>
          </a:p>
        </p:txBody>
      </p:sp>
      <p:sp>
        <p:nvSpPr>
          <p:cNvPr id="967" name="Google Shape;967;gdd713b006d_0_33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dd713b006d_0_34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gdd713b006d_0_34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the term, </a:t>
            </a:r>
            <a:r>
              <a:rPr lang="en-US"/>
              <a:t>molecule</a:t>
            </a:r>
            <a:r>
              <a:rPr lang="en-US" b="0"/>
              <a:t>, let’s reflect once more on our big question.  Was there anything that we predicted earlier that was correct or incorrect? Do you have any new hypotheses to share? [Illici</a:t>
            </a:r>
            <a:r>
              <a:rPr lang="en-US"/>
              <a:t>t student responses]</a:t>
            </a:r>
            <a:endParaRPr b="1"/>
          </a:p>
        </p:txBody>
      </p:sp>
      <p:sp>
        <p:nvSpPr>
          <p:cNvPr id="978" name="Google Shape;978;gdd713b006d_0_34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dd713b006d_0_34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gdd713b006d_0_34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986" name="Google Shape;986;gdd713b006d_0_34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dd713b006d_0_35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gdd713b006d_0_35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001" name="Google Shape;1001;gdd713b006d_0_35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dd713b006d_0_35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0" name="Google Shape;1030;gdd713b006d_0_35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will learn about polar molecules.</a:t>
            </a:r>
            <a:endParaRPr/>
          </a:p>
          <a:p>
            <a:pPr marL="0" lvl="0" indent="0" algn="l" rtl="0">
              <a:lnSpc>
                <a:spcPct val="100000"/>
              </a:lnSpc>
              <a:spcBef>
                <a:spcPts val="0"/>
              </a:spcBef>
              <a:spcAft>
                <a:spcPts val="0"/>
              </a:spcAft>
              <a:buSzPts val="1400"/>
              <a:buNone/>
            </a:pPr>
            <a:r>
              <a:rPr lang="en-US"/>
              <a:t> </a:t>
            </a:r>
            <a:endParaRPr/>
          </a:p>
        </p:txBody>
      </p:sp>
      <p:sp>
        <p:nvSpPr>
          <p:cNvPr id="1031" name="Google Shape;1031;gdd713b006d_0_35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dd713b006d_0_48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gdd713b006d_0_48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are elements, molecules, compounds, and mixtures related? </a:t>
            </a:r>
            <a:r>
              <a:rPr lang="en-US" b="0"/>
              <a:t>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I love all these thoughtful scientific hypotheses!  Be sure to keep this question and your predictions in mind as we move through these next few lessons, and we’ll continue to revisit it.</a:t>
            </a:r>
            <a:endParaRPr/>
          </a:p>
          <a:p>
            <a:pPr marL="0" lvl="0" indent="0" algn="l" rtl="0">
              <a:spcBef>
                <a:spcPts val="0"/>
              </a:spcBef>
              <a:spcAft>
                <a:spcPts val="0"/>
              </a:spcAft>
              <a:buNone/>
            </a:pPr>
            <a:endParaRPr/>
          </a:p>
          <a:p>
            <a:pPr marL="0" lvl="0" indent="0" algn="l" rtl="0">
              <a:spcBef>
                <a:spcPts val="0"/>
              </a:spcBef>
              <a:spcAft>
                <a:spcPts val="0"/>
              </a:spcAft>
              <a:buNone/>
            </a:pPr>
            <a:r>
              <a:rPr lang="en-US"/>
              <a:t>We talked about this at the beginning and end of last class! Revisit and add to your predictions now - we’ll come back to these again at the end of class</a:t>
            </a:r>
            <a:endParaRPr/>
          </a:p>
        </p:txBody>
      </p:sp>
      <p:sp>
        <p:nvSpPr>
          <p:cNvPr id="1040" name="Google Shape;1040;gdd713b006d_0_48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dd713b006d_0_35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7" name="Google Shape;1047;gdd713b006d_0_35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1048" name="Google Shape;1048;gdd713b006d_0_35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dd713b006d_0_35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3" name="Google Shape;1053;gdd713b006d_0_35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a:t>
            </a:r>
            <a:r>
              <a:rPr lang="en-US" sz="1200"/>
              <a:t>atter is anything that has mass and takes up space.  </a:t>
            </a:r>
            <a:endParaRPr sz="1200"/>
          </a:p>
        </p:txBody>
      </p:sp>
      <p:sp>
        <p:nvSpPr>
          <p:cNvPr id="1054" name="Google Shape;1054;gdd713b006d_0_35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dd713b006d_0_35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gdd713b006d_0_35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 atom is the smallest whole unit of matter. Atoms have three particles: neutrons, protons, and electrons.</a:t>
            </a:r>
            <a:endParaRPr/>
          </a:p>
          <a:p>
            <a:pPr marL="0" lvl="0" indent="0" algn="l" rtl="0">
              <a:lnSpc>
                <a:spcPct val="100000"/>
              </a:lnSpc>
              <a:spcBef>
                <a:spcPts val="0"/>
              </a:spcBef>
              <a:spcAft>
                <a:spcPts val="0"/>
              </a:spcAft>
              <a:buSzPts val="1400"/>
              <a:buNone/>
            </a:pPr>
            <a:endParaRPr/>
          </a:p>
        </p:txBody>
      </p:sp>
      <p:sp>
        <p:nvSpPr>
          <p:cNvPr id="1070" name="Google Shape;1070;gdd713b006d_0_35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Remember to make adjustments to your lesson and content if you see some students not demonstrating understanding, this can help them make connections and prevent frustration.</a:t>
            </a:r>
            <a:endParaRPr/>
          </a:p>
        </p:txBody>
      </p:sp>
      <p:sp>
        <p:nvSpPr>
          <p:cNvPr id="187" name="Google Shape;187;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dd713b006d_0_36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gdd713b006d_0_36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An element is a pure substance containing only 1 type of individual atoms.</a:t>
            </a:r>
            <a:endParaRPr/>
          </a:p>
        </p:txBody>
      </p:sp>
      <p:sp>
        <p:nvSpPr>
          <p:cNvPr id="1094" name="Google Shape;1094;gdd713b006d_0_36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dd713b006d_0_36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2" name="Google Shape;1102;gdd713b006d_0_36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All of the known elements are found on the periodic table of elements. There are currently 118 known elements.</a:t>
            </a:r>
            <a:endParaRPr/>
          </a:p>
        </p:txBody>
      </p:sp>
      <p:sp>
        <p:nvSpPr>
          <p:cNvPr id="1103" name="Google Shape;1103;gdd713b006d_0_36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dd713b006d_0_36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0" name="Google Shape;1110;gdd713b006d_0_36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Electrons orbit the nucleus and have a negative charge.</a:t>
            </a:r>
            <a:endParaRPr/>
          </a:p>
        </p:txBody>
      </p:sp>
      <p:sp>
        <p:nvSpPr>
          <p:cNvPr id="1111" name="Google Shape;1111;gdd713b006d_0_36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dd713b006d_0_36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0" name="Google Shape;1120;gdd713b006d_0_36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Valence electrons are the electrons in the outermost shell of an atom.</a:t>
            </a:r>
            <a:endParaRPr/>
          </a:p>
        </p:txBody>
      </p:sp>
      <p:sp>
        <p:nvSpPr>
          <p:cNvPr id="1121" name="Google Shape;1121;gdd713b006d_0_36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dd713b006d_0_36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3" name="Google Shape;1133;gdd713b006d_0_36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highest number of valence electrons an atom can have is eight, and atoms that have eight valence electrons are more stable than atoms with less than eight valence electrons. </a:t>
            </a:r>
            <a:endParaRPr/>
          </a:p>
          <a:p>
            <a:pPr marL="0" lvl="0" indent="0" algn="l" rtl="0">
              <a:lnSpc>
                <a:spcPct val="100000"/>
              </a:lnSpc>
              <a:spcBef>
                <a:spcPts val="0"/>
              </a:spcBef>
              <a:spcAft>
                <a:spcPts val="0"/>
              </a:spcAft>
              <a:buSzPts val="1400"/>
              <a:buNone/>
            </a:pPr>
            <a:endParaRPr/>
          </a:p>
        </p:txBody>
      </p:sp>
      <p:sp>
        <p:nvSpPr>
          <p:cNvPr id="1134" name="Google Shape;1134;gdd713b006d_0_36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dd713b006d_0_36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2" name="Google Shape;1142;gdd713b006d_0_36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 molecule is a particle containing 2 or more atoms of the same </a:t>
            </a:r>
            <a:r>
              <a:rPr lang="en-US" sz="1200" b="1"/>
              <a:t>OR</a:t>
            </a:r>
            <a:r>
              <a:rPr lang="en-US" sz="1200"/>
              <a:t> different elements.</a:t>
            </a:r>
            <a:endParaRPr/>
          </a:p>
          <a:p>
            <a:pPr marL="0" lvl="0" indent="0" algn="l" rtl="0">
              <a:lnSpc>
                <a:spcPct val="100000"/>
              </a:lnSpc>
              <a:spcBef>
                <a:spcPts val="0"/>
              </a:spcBef>
              <a:spcAft>
                <a:spcPts val="0"/>
              </a:spcAft>
              <a:buSzPts val="1400"/>
              <a:buNone/>
            </a:pPr>
            <a:endParaRPr/>
          </a:p>
        </p:txBody>
      </p:sp>
      <p:sp>
        <p:nvSpPr>
          <p:cNvPr id="1143" name="Google Shape;1143;gdd713b006d_0_36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dd713b006d_0_36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6" name="Google Shape;1156;gdd713b006d_0_36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atoms in a molecule are linked or held together through chemical bonds, which are visually represented by the red lines above.</a:t>
            </a:r>
            <a:endParaRPr/>
          </a:p>
        </p:txBody>
      </p:sp>
      <p:sp>
        <p:nvSpPr>
          <p:cNvPr id="1157" name="Google Shape;1157;gdd713b006d_0_36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dd713b006d_0_37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gdd713b006d_0_37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Providing your students with lots of opportunities to respond is critical to this part of your lesson as it helps you determine whether students understand the different steps before you ask them to apply it.</a:t>
            </a:r>
            <a:endParaRPr/>
          </a:p>
        </p:txBody>
      </p:sp>
      <p:sp>
        <p:nvSpPr>
          <p:cNvPr id="1174" name="Google Shape;1174;gdd713b006d_0_37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dd713b006d_0_37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gdd713b006d_0_37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the two characteristics of matter?</a:t>
            </a:r>
            <a:endParaRPr/>
          </a:p>
          <a:p>
            <a:pPr marL="0" marR="0" lvl="0" indent="0" algn="l" rtl="0">
              <a:lnSpc>
                <a:spcPct val="100000"/>
              </a:lnSpc>
              <a:spcBef>
                <a:spcPts val="0"/>
              </a:spcBef>
              <a:spcAft>
                <a:spcPts val="0"/>
              </a:spcAft>
              <a:buClr>
                <a:schemeClr val="dk1"/>
              </a:buClr>
              <a:buSzPts val="1200"/>
              <a:buFont typeface="Calibri"/>
              <a:buNone/>
            </a:pPr>
            <a:r>
              <a:rPr lang="en-US"/>
              <a:t>[M</a:t>
            </a:r>
            <a:r>
              <a:rPr lang="en-US" sz="1200"/>
              <a:t>atter is anything that has mass and takes up space.</a:t>
            </a:r>
            <a:r>
              <a:rPr lang="en-US"/>
              <a:t>]</a:t>
            </a:r>
            <a:endParaRPr sz="1200"/>
          </a:p>
        </p:txBody>
      </p:sp>
      <p:sp>
        <p:nvSpPr>
          <p:cNvPr id="1180" name="Google Shape;1180;gdd713b006d_0_37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dd713b006d_0_37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5" name="Google Shape;1195;gdd713b006d_0_37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True/False: An element is the smallest unit of matter.</a:t>
            </a:r>
            <a:endParaRPr/>
          </a:p>
          <a:p>
            <a:pPr marL="0" lvl="0" indent="0" algn="l" rtl="0">
              <a:spcBef>
                <a:spcPts val="0"/>
              </a:spcBef>
              <a:spcAft>
                <a:spcPts val="0"/>
              </a:spcAft>
              <a:buClr>
                <a:schemeClr val="dk1"/>
              </a:buClr>
              <a:buSzPts val="1200"/>
              <a:buFont typeface="Calibri"/>
              <a:buNone/>
            </a:pPr>
            <a:r>
              <a:rPr lang="en-US"/>
              <a:t>[False - An atom is the smallest unit of matter.]</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1196" name="Google Shape;1196;gdd713b006d_0_37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3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42"/>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4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4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1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3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3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3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3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3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3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4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4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4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4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4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4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0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0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0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0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8.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1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50.jpg"/></Relationships>
</file>

<file path=ppt/slides/_rels/slide1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7.xml"/><Relationship Id="rId1" Type="http://schemas.openxmlformats.org/officeDocument/2006/relationships/slideLayout" Target="../slideLayouts/slideLayout3.xml"/><Relationship Id="rId5" Type="http://schemas.openxmlformats.org/officeDocument/2006/relationships/image" Target="../media/image50.jp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9.png"/></Relationships>
</file>

<file path=ppt/slides/_rels/slide1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42.png"/></Relationships>
</file>

<file path=ppt/slides/_rels/slide1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2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9.png"/></Relationships>
</file>

<file path=ppt/slides/_rels/slide1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9.png"/></Relationships>
</file>

<file path=ppt/slides/_rels/slide1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8.png"/></Relationships>
</file>

<file path=ppt/slides/_rels/slide1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0.xml"/><Relationship Id="rId1" Type="http://schemas.openxmlformats.org/officeDocument/2006/relationships/slideLayout" Target="../slideLayouts/slideLayout3.xml"/><Relationship Id="rId5" Type="http://schemas.openxmlformats.org/officeDocument/2006/relationships/image" Target="../media/image50.jpg"/><Relationship Id="rId4" Type="http://schemas.openxmlformats.org/officeDocument/2006/relationships/image" Target="../media/image52.png"/></Relationships>
</file>

<file path=ppt/slides/_rels/slide1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34.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phet.colorado.edu/en/simulation/molecule-polarity" TargetMode="External"/><Relationship Id="rId4" Type="http://schemas.openxmlformats.org/officeDocument/2006/relationships/image" Target="../media/image49.png"/></Relationships>
</file>

<file path=ppt/slides/_rels/slide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10.png"/><Relationship Id="rId2" Type="http://schemas.openxmlformats.org/officeDocument/2006/relationships/notesSlide" Target="../notesSlides/notesSlide138.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9.png"/><Relationship Id="rId5" Type="http://schemas.openxmlformats.org/officeDocument/2006/relationships/image" Target="../media/image31.png"/><Relationship Id="rId10" Type="http://schemas.openxmlformats.org/officeDocument/2006/relationships/image" Target="../media/image8.png"/><Relationship Id="rId4" Type="http://schemas.openxmlformats.org/officeDocument/2006/relationships/image" Target="../media/image30.png"/><Relationship Id="rId9" Type="http://schemas.openxmlformats.org/officeDocument/2006/relationships/image" Target="../media/image7.png"/></Relationships>
</file>

<file path=ppt/slides/_rels/slide1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3.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4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5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4.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5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6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6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6.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7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9.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7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0.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7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9.png"/></Relationships>
</file>

<file path=ppt/slides/_rels/slide1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9.png"/></Relationships>
</file>

<file path=ppt/slides/_rels/slide1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9.png"/></Relationships>
</file>

<file path=ppt/slides/_rels/slide1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6.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9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7.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1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0.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9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91.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9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9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0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98.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0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0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0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08.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9.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8.png"/></Relationships>
</file>

<file path=ppt/slides/_rels/slide2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6.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35.jpg"/><Relationship Id="rId4" Type="http://schemas.openxmlformats.org/officeDocument/2006/relationships/image" Target="../media/image57.png"/></Relationships>
</file>

<file path=ppt/slides/_rels/slide2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8.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9.png"/></Relationships>
</file>

<file path=ppt/slides/_rels/slide2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8.png"/></Relationships>
</file>

<file path=ppt/slides/_rels/slide2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2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3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8.png"/></Relationships>
</file>

<file path=ppt/slides/_rels/slide2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8.png"/></Relationships>
</file>

<file path=ppt/slides/_rels/slide2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5.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8.png"/></Relationships>
</file>

<file path=ppt/slides/_rels/slide24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8.png"/></Relationships>
</file>

<file path=ppt/slides/_rels/slide2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4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hyperlink" Target="https://www.teachengineering.org/activities/view/uoh_sep_mixtures_activity1" TargetMode="External"/><Relationship Id="rId2" Type="http://schemas.openxmlformats.org/officeDocument/2006/relationships/notesSlide" Target="../notesSlides/notesSlide24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4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2.xml.rels><?xml version="1.0" encoding="UTF-8" standalone="yes"?>
<Relationships xmlns="http://schemas.openxmlformats.org/package/2006/relationships"><Relationship Id="rId3" Type="http://schemas.openxmlformats.org/officeDocument/2006/relationships/hyperlink" Target="https://www.explorelearning.com/index.cfm?method=cResource.dspDetail&amp;ResourceID=512" TargetMode="External"/><Relationship Id="rId2" Type="http://schemas.openxmlformats.org/officeDocument/2006/relationships/notesSlide" Target="../notesSlides/notesSlide24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23.png"/><Relationship Id="rId4" Type="http://schemas.openxmlformats.org/officeDocument/2006/relationships/image" Target="../media/image22.png"/></Relationships>
</file>

<file path=ppt/slides/_rels/slide2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9.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5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5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59.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6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6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6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8.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35.jpg"/><Relationship Id="rId4" Type="http://schemas.openxmlformats.org/officeDocument/2006/relationships/image" Target="../media/image57.png"/></Relationships>
</file>

<file path=ppt/slides/_rels/slide27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6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7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84.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67.jpg"/><Relationship Id="rId2" Type="http://schemas.openxmlformats.org/officeDocument/2006/relationships/notesSlide" Target="../notesSlides/notesSlide279.xml"/><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4.png"/><Relationship Id="rId4" Type="http://schemas.openxmlformats.org/officeDocument/2006/relationships/image" Target="../media/image18.png"/></Relationships>
</file>

<file path=ppt/slides/_rels/slide28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80.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18.png"/></Relationships>
</file>

<file path=ppt/slides/_rels/slide2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2.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8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8.png"/></Relationships>
</file>

<file path=ppt/slides/_rels/slide29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86.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8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9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8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71.png"/><Relationship Id="rId4" Type="http://schemas.openxmlformats.org/officeDocument/2006/relationships/image" Target="../media/image70.png"/></Relationships>
</file>

<file path=ppt/slides/_rels/slide2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9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9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8.png"/></Relationships>
</file>

<file path=ppt/slides/_rels/slide2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6.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3" Type="http://schemas.openxmlformats.org/officeDocument/2006/relationships/hyperlink" Target="https://www.teachengineering.org/activities/view/uoh_sep_mixtures_activity1" TargetMode="External"/><Relationship Id="rId2" Type="http://schemas.openxmlformats.org/officeDocument/2006/relationships/notesSlide" Target="../notesSlides/notesSlide29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9.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06.xml.rels><?xml version="1.0" encoding="UTF-8" standalone="yes"?>
<Relationships xmlns="http://schemas.openxmlformats.org/package/2006/relationships"><Relationship Id="rId3" Type="http://schemas.openxmlformats.org/officeDocument/2006/relationships/hyperlink" Target="https://www.explorelearning.com/index.cfm?method=cResource.dspDetail&amp;ResourceID=433" TargetMode="External"/><Relationship Id="rId2" Type="http://schemas.openxmlformats.org/officeDocument/2006/relationships/notesSlide" Target="../notesSlides/notesSlide30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2.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0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explorelearning.com/index.cfm?method=cResource.dspDetail&amp;ResourceID=433"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9.png"/><Relationship Id="rId5" Type="http://schemas.openxmlformats.org/officeDocument/2006/relationships/image" Target="../media/image31.png"/><Relationship Id="rId10" Type="http://schemas.openxmlformats.org/officeDocument/2006/relationships/image" Target="../media/image8.png"/><Relationship Id="rId4" Type="http://schemas.openxmlformats.org/officeDocument/2006/relationships/image" Target="../media/image30.png"/><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teachengineering.org/activities/view/uoh_sep_mixtures_activity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39.png"/></Relationships>
</file>

<file path=ppt/slides/_rels/slide6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39.png"/></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9.png"/></Relationships>
</file>

<file path=ppt/slides/_rels/slide7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9.png"/></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7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phet.colorado.edu/sims/html/build-a-molecule/latest/build-a-molecule_en.html" TargetMode="External"/><Relationship Id="rId4" Type="http://schemas.openxmlformats.org/officeDocument/2006/relationships/image" Target="../media/image49.png"/></Relationships>
</file>

<file path=ppt/slides/_rels/slide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10.pn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9.png"/><Relationship Id="rId5" Type="http://schemas.openxmlformats.org/officeDocument/2006/relationships/image" Target="../media/image31.png"/><Relationship Id="rId10" Type="http://schemas.openxmlformats.org/officeDocument/2006/relationships/image" Target="../media/image8.png"/><Relationship Id="rId4" Type="http://schemas.openxmlformats.org/officeDocument/2006/relationships/image" Target="../media/image30.png"/><Relationship Id="rId9" Type="http://schemas.openxmlformats.org/officeDocument/2006/relationships/image" Target="../media/image7.png"/></Relationships>
</file>

<file path=ppt/slides/_rels/slide8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9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9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9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9"/>
          <p:cNvSpPr txBox="1"/>
          <p:nvPr/>
        </p:nvSpPr>
        <p:spPr>
          <a:xfrm>
            <a:off x="1037724" y="460325"/>
            <a:ext cx="76986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an atom?</a:t>
            </a:r>
            <a:endParaRPr sz="4000"/>
          </a:p>
        </p:txBody>
      </p:sp>
      <p:pic>
        <p:nvPicPr>
          <p:cNvPr id="196" name="Google Shape;196;p9"/>
          <p:cNvPicPr preferRelativeResize="0"/>
          <p:nvPr/>
        </p:nvPicPr>
        <p:blipFill rotWithShape="1">
          <a:blip r:embed="rId3">
            <a:alphaModFix/>
          </a:blip>
          <a:srcRect l="13938" t="12281" r="15692" b="12281"/>
          <a:stretch/>
        </p:blipFill>
        <p:spPr>
          <a:xfrm>
            <a:off x="1991894" y="1472208"/>
            <a:ext cx="4826000" cy="5173579"/>
          </a:xfrm>
          <a:prstGeom prst="rect">
            <a:avLst/>
          </a:prstGeom>
          <a:noFill/>
          <a:ln>
            <a:noFill/>
          </a:ln>
        </p:spPr>
      </p:pic>
      <p:sp>
        <p:nvSpPr>
          <p:cNvPr id="197" name="Google Shape;197;p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gdd713b006d_0_3722"/>
          <p:cNvSpPr txBox="1"/>
          <p:nvPr/>
        </p:nvSpPr>
        <p:spPr>
          <a:xfrm>
            <a:off x="804656" y="728259"/>
            <a:ext cx="7415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183" name="Google Shape;1183;gdd713b006d_0_3722"/>
          <p:cNvSpPr/>
          <p:nvPr/>
        </p:nvSpPr>
        <p:spPr>
          <a:xfrm>
            <a:off x="733703" y="728261"/>
            <a:ext cx="7486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184" name="Google Shape;1184;gdd713b006d_0_3722"/>
          <p:cNvSpPr txBox="1"/>
          <p:nvPr/>
        </p:nvSpPr>
        <p:spPr>
          <a:xfrm>
            <a:off x="798777" y="102399"/>
            <a:ext cx="809580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are the two characteristics of matter?</a:t>
            </a:r>
            <a:endParaRPr sz="1400" b="0" i="0" u="none" strike="noStrike" cap="none">
              <a:solidFill>
                <a:srgbClr val="000000"/>
              </a:solidFill>
              <a:latin typeface="Arial"/>
              <a:ea typeface="Arial"/>
              <a:cs typeface="Arial"/>
              <a:sym typeface="Arial"/>
            </a:endParaRPr>
          </a:p>
        </p:txBody>
      </p:sp>
      <p:grpSp>
        <p:nvGrpSpPr>
          <p:cNvPr id="1185" name="Google Shape;1185;gdd713b006d_0_3722"/>
          <p:cNvGrpSpPr/>
          <p:nvPr/>
        </p:nvGrpSpPr>
        <p:grpSpPr>
          <a:xfrm>
            <a:off x="2008567" y="1770212"/>
            <a:ext cx="5253750" cy="4735800"/>
            <a:chOff x="2342720" y="1930852"/>
            <a:chExt cx="7005000" cy="4735800"/>
          </a:xfrm>
        </p:grpSpPr>
        <p:sp>
          <p:nvSpPr>
            <p:cNvPr id="1186" name="Google Shape;1186;gdd713b006d_0_3722"/>
            <p:cNvSpPr/>
            <p:nvPr/>
          </p:nvSpPr>
          <p:spPr>
            <a:xfrm>
              <a:off x="2342720" y="1930852"/>
              <a:ext cx="7005000" cy="4735800"/>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87" name="Google Shape;1187;gdd713b006d_0_3722"/>
            <p:cNvPicPr preferRelativeResize="0"/>
            <p:nvPr/>
          </p:nvPicPr>
          <p:blipFill rotWithShape="1">
            <a:blip r:embed="rId3">
              <a:alphaModFix/>
            </a:blip>
            <a:srcRect l="13939" t="12281" r="15692" b="12281"/>
            <a:stretch/>
          </p:blipFill>
          <p:spPr>
            <a:xfrm>
              <a:off x="3630059" y="2476967"/>
              <a:ext cx="1983194" cy="1594519"/>
            </a:xfrm>
            <a:prstGeom prst="rect">
              <a:avLst/>
            </a:prstGeom>
            <a:noFill/>
            <a:ln>
              <a:noFill/>
            </a:ln>
          </p:spPr>
        </p:pic>
        <p:pic>
          <p:nvPicPr>
            <p:cNvPr id="1188" name="Google Shape;1188;gdd713b006d_0_3722"/>
            <p:cNvPicPr preferRelativeResize="0"/>
            <p:nvPr/>
          </p:nvPicPr>
          <p:blipFill rotWithShape="1">
            <a:blip r:embed="rId3">
              <a:alphaModFix/>
            </a:blip>
            <a:srcRect l="13939" t="12281" r="15692" b="12281"/>
            <a:stretch/>
          </p:blipFill>
          <p:spPr>
            <a:xfrm>
              <a:off x="5613250" y="2268226"/>
              <a:ext cx="1983194" cy="1594519"/>
            </a:xfrm>
            <a:prstGeom prst="rect">
              <a:avLst/>
            </a:prstGeom>
            <a:noFill/>
            <a:ln>
              <a:noFill/>
            </a:ln>
          </p:spPr>
        </p:pic>
        <p:pic>
          <p:nvPicPr>
            <p:cNvPr id="1189" name="Google Shape;1189;gdd713b006d_0_3722"/>
            <p:cNvPicPr preferRelativeResize="0"/>
            <p:nvPr/>
          </p:nvPicPr>
          <p:blipFill rotWithShape="1">
            <a:blip r:embed="rId3">
              <a:alphaModFix/>
            </a:blip>
            <a:srcRect l="13939" t="12281" r="15692" b="12281"/>
            <a:stretch/>
          </p:blipFill>
          <p:spPr>
            <a:xfrm>
              <a:off x="3073374" y="4071485"/>
              <a:ext cx="1983194" cy="1594519"/>
            </a:xfrm>
            <a:prstGeom prst="rect">
              <a:avLst/>
            </a:prstGeom>
            <a:noFill/>
            <a:ln>
              <a:noFill/>
            </a:ln>
          </p:spPr>
        </p:pic>
        <p:pic>
          <p:nvPicPr>
            <p:cNvPr id="1190" name="Google Shape;1190;gdd713b006d_0_3722"/>
            <p:cNvPicPr preferRelativeResize="0"/>
            <p:nvPr/>
          </p:nvPicPr>
          <p:blipFill rotWithShape="1">
            <a:blip r:embed="rId3">
              <a:alphaModFix/>
            </a:blip>
            <a:srcRect l="13939" t="12281" r="15692" b="12281"/>
            <a:stretch/>
          </p:blipFill>
          <p:spPr>
            <a:xfrm>
              <a:off x="5056565" y="4660003"/>
              <a:ext cx="1983194" cy="1594519"/>
            </a:xfrm>
            <a:prstGeom prst="rect">
              <a:avLst/>
            </a:prstGeom>
            <a:noFill/>
            <a:ln>
              <a:noFill/>
            </a:ln>
          </p:spPr>
        </p:pic>
        <p:pic>
          <p:nvPicPr>
            <p:cNvPr id="1191" name="Google Shape;1191;gdd713b006d_0_3722"/>
            <p:cNvPicPr preferRelativeResize="0"/>
            <p:nvPr/>
          </p:nvPicPr>
          <p:blipFill rotWithShape="1">
            <a:blip r:embed="rId3">
              <a:alphaModFix/>
            </a:blip>
            <a:srcRect l="13939" t="12281" r="15692" b="12281"/>
            <a:stretch/>
          </p:blipFill>
          <p:spPr>
            <a:xfrm>
              <a:off x="7039755" y="3559615"/>
              <a:ext cx="1983194" cy="1594519"/>
            </a:xfrm>
            <a:prstGeom prst="rect">
              <a:avLst/>
            </a:prstGeom>
            <a:noFill/>
            <a:ln>
              <a:noFill/>
            </a:ln>
          </p:spPr>
        </p:pic>
      </p:grpSp>
      <p:sp>
        <p:nvSpPr>
          <p:cNvPr id="1192" name="Google Shape;1192;gdd713b006d_0_3722"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cxnSp>
        <p:nvCxnSpPr>
          <p:cNvPr id="1198" name="Google Shape;1198;gdd713b006d_0_3737"/>
          <p:cNvCxnSpPr>
            <a:stCxn id="1199" idx="3"/>
          </p:cNvCxnSpPr>
          <p:nvPr/>
        </p:nvCxnSpPr>
        <p:spPr>
          <a:xfrm>
            <a:off x="2266120" y="2689528"/>
            <a:ext cx="1071300" cy="150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grpSp>
        <p:nvGrpSpPr>
          <p:cNvPr id="1200" name="Google Shape;1200;gdd713b006d_0_3737"/>
          <p:cNvGrpSpPr/>
          <p:nvPr/>
        </p:nvGrpSpPr>
        <p:grpSpPr>
          <a:xfrm>
            <a:off x="849542" y="564651"/>
            <a:ext cx="7787700" cy="5097581"/>
            <a:chOff x="888822" y="626434"/>
            <a:chExt cx="7787700" cy="5097581"/>
          </a:xfrm>
        </p:grpSpPr>
        <p:pic>
          <p:nvPicPr>
            <p:cNvPr id="1201" name="Google Shape;1201;gdd713b006d_0_3737"/>
            <p:cNvPicPr preferRelativeResize="0"/>
            <p:nvPr/>
          </p:nvPicPr>
          <p:blipFill rotWithShape="1">
            <a:blip r:embed="rId3">
              <a:alphaModFix/>
            </a:blip>
            <a:srcRect l="13939" t="12281" r="15692" b="12281"/>
            <a:stretch/>
          </p:blipFill>
          <p:spPr>
            <a:xfrm>
              <a:off x="3418313" y="2288524"/>
              <a:ext cx="1115544" cy="1195888"/>
            </a:xfrm>
            <a:prstGeom prst="rect">
              <a:avLst/>
            </a:prstGeom>
            <a:noFill/>
            <a:ln>
              <a:noFill/>
            </a:ln>
          </p:spPr>
        </p:pic>
        <p:pic>
          <p:nvPicPr>
            <p:cNvPr id="1202" name="Google Shape;1202;gdd713b006d_0_3737"/>
            <p:cNvPicPr preferRelativeResize="0"/>
            <p:nvPr/>
          </p:nvPicPr>
          <p:blipFill rotWithShape="1">
            <a:blip r:embed="rId3">
              <a:alphaModFix/>
            </a:blip>
            <a:srcRect l="13939" t="12281" r="15692" b="12281"/>
            <a:stretch/>
          </p:blipFill>
          <p:spPr>
            <a:xfrm>
              <a:off x="4592472" y="2268737"/>
              <a:ext cx="1115544" cy="1195888"/>
            </a:xfrm>
            <a:prstGeom prst="rect">
              <a:avLst/>
            </a:prstGeom>
            <a:noFill/>
            <a:ln>
              <a:noFill/>
            </a:ln>
          </p:spPr>
        </p:pic>
        <p:pic>
          <p:nvPicPr>
            <p:cNvPr id="1203" name="Google Shape;1203;gdd713b006d_0_3737"/>
            <p:cNvPicPr preferRelativeResize="0"/>
            <p:nvPr/>
          </p:nvPicPr>
          <p:blipFill rotWithShape="1">
            <a:blip r:embed="rId3">
              <a:alphaModFix/>
            </a:blip>
            <a:srcRect l="13939" t="12281" r="15692" b="12281"/>
            <a:stretch/>
          </p:blipFill>
          <p:spPr>
            <a:xfrm>
              <a:off x="2987946" y="3425797"/>
              <a:ext cx="1115544" cy="1195888"/>
            </a:xfrm>
            <a:prstGeom prst="rect">
              <a:avLst/>
            </a:prstGeom>
            <a:noFill/>
            <a:ln>
              <a:noFill/>
            </a:ln>
          </p:spPr>
        </p:pic>
        <p:pic>
          <p:nvPicPr>
            <p:cNvPr id="1204" name="Google Shape;1204;gdd713b006d_0_3737"/>
            <p:cNvPicPr preferRelativeResize="0"/>
            <p:nvPr/>
          </p:nvPicPr>
          <p:blipFill rotWithShape="1">
            <a:blip r:embed="rId3">
              <a:alphaModFix/>
            </a:blip>
            <a:srcRect l="13939" t="12281" r="15692" b="12281"/>
            <a:stretch/>
          </p:blipFill>
          <p:spPr>
            <a:xfrm>
              <a:off x="4005799" y="4336109"/>
              <a:ext cx="1115544" cy="1195888"/>
            </a:xfrm>
            <a:prstGeom prst="rect">
              <a:avLst/>
            </a:prstGeom>
            <a:noFill/>
            <a:ln>
              <a:noFill/>
            </a:ln>
          </p:spPr>
        </p:pic>
        <p:pic>
          <p:nvPicPr>
            <p:cNvPr id="1205" name="Google Shape;1205;gdd713b006d_0_3737"/>
            <p:cNvPicPr preferRelativeResize="0"/>
            <p:nvPr/>
          </p:nvPicPr>
          <p:blipFill rotWithShape="1">
            <a:blip r:embed="rId3">
              <a:alphaModFix/>
            </a:blip>
            <a:srcRect l="13939" t="12281" r="15692" b="12281"/>
            <a:stretch/>
          </p:blipFill>
          <p:spPr>
            <a:xfrm>
              <a:off x="5121345" y="3491280"/>
              <a:ext cx="1115544" cy="1195888"/>
            </a:xfrm>
            <a:prstGeom prst="rect">
              <a:avLst/>
            </a:prstGeom>
            <a:noFill/>
            <a:ln>
              <a:noFill/>
            </a:ln>
          </p:spPr>
        </p:pic>
        <p:sp>
          <p:nvSpPr>
            <p:cNvPr id="1206" name="Google Shape;1206;gdd713b006d_0_3737"/>
            <p:cNvSpPr txBox="1"/>
            <p:nvPr/>
          </p:nvSpPr>
          <p:spPr>
            <a:xfrm>
              <a:off x="888822" y="626434"/>
              <a:ext cx="7787700" cy="107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i="0" strike="noStrike" cap="none">
                  <a:solidFill>
                    <a:schemeClr val="dk1"/>
                  </a:solidFill>
                  <a:latin typeface="Calibri"/>
                  <a:ea typeface="Calibri"/>
                  <a:cs typeface="Calibri"/>
                  <a:sym typeface="Calibri"/>
                </a:rPr>
                <a:t>True/False: </a:t>
              </a:r>
              <a:r>
                <a:rPr lang="en-US" sz="3200">
                  <a:solidFill>
                    <a:schemeClr val="dk1"/>
                  </a:solidFill>
                  <a:latin typeface="Calibri"/>
                  <a:ea typeface="Calibri"/>
                  <a:cs typeface="Calibri"/>
                  <a:sym typeface="Calibri"/>
                </a:rPr>
                <a:t>A</a:t>
              </a:r>
              <a:r>
                <a:rPr lang="en-US" sz="3200" b="0" i="0" u="none" strike="noStrike" cap="none">
                  <a:solidFill>
                    <a:schemeClr val="dk1"/>
                  </a:solidFill>
                  <a:latin typeface="Calibri"/>
                  <a:ea typeface="Calibri"/>
                  <a:cs typeface="Calibri"/>
                  <a:sym typeface="Calibri"/>
                </a:rPr>
                <a:t>n element is the smallest unit of matter.</a:t>
              </a:r>
              <a:endParaRPr sz="1400" b="0" i="0" u="none" strike="noStrike" cap="none">
                <a:solidFill>
                  <a:srgbClr val="000000"/>
                </a:solidFill>
                <a:latin typeface="Arial"/>
                <a:ea typeface="Arial"/>
                <a:cs typeface="Arial"/>
                <a:sym typeface="Arial"/>
              </a:endParaRPr>
            </a:p>
          </p:txBody>
        </p:sp>
        <p:sp>
          <p:nvSpPr>
            <p:cNvPr id="1207" name="Google Shape;1207;gdd713b006d_0_3737"/>
            <p:cNvSpPr/>
            <p:nvPr/>
          </p:nvSpPr>
          <p:spPr>
            <a:xfrm>
              <a:off x="2596491" y="2172015"/>
              <a:ext cx="3940200" cy="3552000"/>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1199" name="Google Shape;1199;gdd713b006d_0_3737"/>
            <p:cNvSpPr txBox="1"/>
            <p:nvPr/>
          </p:nvSpPr>
          <p:spPr>
            <a:xfrm>
              <a:off x="1016000" y="2520461"/>
              <a:ext cx="1289400" cy="4617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1208" name="Google Shape;1208;gdd713b006d_0_373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cxnSp>
        <p:nvCxnSpPr>
          <p:cNvPr id="1214" name="Google Shape;1214;gdd713b006d_0_4907"/>
          <p:cNvCxnSpPr>
            <a:stCxn id="1215" idx="3"/>
          </p:cNvCxnSpPr>
          <p:nvPr/>
        </p:nvCxnSpPr>
        <p:spPr>
          <a:xfrm>
            <a:off x="2266120" y="2689528"/>
            <a:ext cx="1071300" cy="150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grpSp>
        <p:nvGrpSpPr>
          <p:cNvPr id="1216" name="Google Shape;1216;gdd713b006d_0_4907"/>
          <p:cNvGrpSpPr/>
          <p:nvPr/>
        </p:nvGrpSpPr>
        <p:grpSpPr>
          <a:xfrm>
            <a:off x="849542" y="564651"/>
            <a:ext cx="7787700" cy="5097581"/>
            <a:chOff x="888822" y="626434"/>
            <a:chExt cx="7787700" cy="5097581"/>
          </a:xfrm>
        </p:grpSpPr>
        <p:pic>
          <p:nvPicPr>
            <p:cNvPr id="1217" name="Google Shape;1217;gdd713b006d_0_4907"/>
            <p:cNvPicPr preferRelativeResize="0"/>
            <p:nvPr/>
          </p:nvPicPr>
          <p:blipFill rotWithShape="1">
            <a:blip r:embed="rId3">
              <a:alphaModFix/>
            </a:blip>
            <a:srcRect l="13939" t="12281" r="15692" b="12281"/>
            <a:stretch/>
          </p:blipFill>
          <p:spPr>
            <a:xfrm>
              <a:off x="3418313" y="2288524"/>
              <a:ext cx="1115544" cy="1195888"/>
            </a:xfrm>
            <a:prstGeom prst="rect">
              <a:avLst/>
            </a:prstGeom>
            <a:noFill/>
            <a:ln>
              <a:noFill/>
            </a:ln>
          </p:spPr>
        </p:pic>
        <p:pic>
          <p:nvPicPr>
            <p:cNvPr id="1218" name="Google Shape;1218;gdd713b006d_0_4907"/>
            <p:cNvPicPr preferRelativeResize="0"/>
            <p:nvPr/>
          </p:nvPicPr>
          <p:blipFill rotWithShape="1">
            <a:blip r:embed="rId3">
              <a:alphaModFix/>
            </a:blip>
            <a:srcRect l="13939" t="12281" r="15692" b="12281"/>
            <a:stretch/>
          </p:blipFill>
          <p:spPr>
            <a:xfrm>
              <a:off x="4592472" y="2268737"/>
              <a:ext cx="1115544" cy="1195888"/>
            </a:xfrm>
            <a:prstGeom prst="rect">
              <a:avLst/>
            </a:prstGeom>
            <a:noFill/>
            <a:ln>
              <a:noFill/>
            </a:ln>
          </p:spPr>
        </p:pic>
        <p:pic>
          <p:nvPicPr>
            <p:cNvPr id="1219" name="Google Shape;1219;gdd713b006d_0_4907"/>
            <p:cNvPicPr preferRelativeResize="0"/>
            <p:nvPr/>
          </p:nvPicPr>
          <p:blipFill rotWithShape="1">
            <a:blip r:embed="rId3">
              <a:alphaModFix/>
            </a:blip>
            <a:srcRect l="13939" t="12281" r="15692" b="12281"/>
            <a:stretch/>
          </p:blipFill>
          <p:spPr>
            <a:xfrm>
              <a:off x="2987946" y="3425797"/>
              <a:ext cx="1115544" cy="1195888"/>
            </a:xfrm>
            <a:prstGeom prst="rect">
              <a:avLst/>
            </a:prstGeom>
            <a:noFill/>
            <a:ln>
              <a:noFill/>
            </a:ln>
          </p:spPr>
        </p:pic>
        <p:pic>
          <p:nvPicPr>
            <p:cNvPr id="1220" name="Google Shape;1220;gdd713b006d_0_4907"/>
            <p:cNvPicPr preferRelativeResize="0"/>
            <p:nvPr/>
          </p:nvPicPr>
          <p:blipFill rotWithShape="1">
            <a:blip r:embed="rId3">
              <a:alphaModFix/>
            </a:blip>
            <a:srcRect l="13939" t="12281" r="15692" b="12281"/>
            <a:stretch/>
          </p:blipFill>
          <p:spPr>
            <a:xfrm>
              <a:off x="4005799" y="4336109"/>
              <a:ext cx="1115544" cy="1195888"/>
            </a:xfrm>
            <a:prstGeom prst="rect">
              <a:avLst/>
            </a:prstGeom>
            <a:noFill/>
            <a:ln>
              <a:noFill/>
            </a:ln>
          </p:spPr>
        </p:pic>
        <p:pic>
          <p:nvPicPr>
            <p:cNvPr id="1221" name="Google Shape;1221;gdd713b006d_0_4907"/>
            <p:cNvPicPr preferRelativeResize="0"/>
            <p:nvPr/>
          </p:nvPicPr>
          <p:blipFill rotWithShape="1">
            <a:blip r:embed="rId3">
              <a:alphaModFix/>
            </a:blip>
            <a:srcRect l="13939" t="12281" r="15692" b="12281"/>
            <a:stretch/>
          </p:blipFill>
          <p:spPr>
            <a:xfrm>
              <a:off x="5121345" y="3491280"/>
              <a:ext cx="1115544" cy="1195888"/>
            </a:xfrm>
            <a:prstGeom prst="rect">
              <a:avLst/>
            </a:prstGeom>
            <a:noFill/>
            <a:ln>
              <a:noFill/>
            </a:ln>
          </p:spPr>
        </p:pic>
        <p:sp>
          <p:nvSpPr>
            <p:cNvPr id="1222" name="Google Shape;1222;gdd713b006d_0_4907"/>
            <p:cNvSpPr txBox="1"/>
            <p:nvPr/>
          </p:nvSpPr>
          <p:spPr>
            <a:xfrm>
              <a:off x="888822" y="626434"/>
              <a:ext cx="7787700" cy="107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i="0" strike="noStrike" cap="none">
                  <a:solidFill>
                    <a:schemeClr val="dk1"/>
                  </a:solidFill>
                  <a:latin typeface="Calibri"/>
                  <a:ea typeface="Calibri"/>
                  <a:cs typeface="Calibri"/>
                  <a:sym typeface="Calibri"/>
                </a:rPr>
                <a:t>True/</a:t>
              </a:r>
              <a:r>
                <a:rPr lang="en-US" sz="3200" i="0" strike="noStrike" cap="none">
                  <a:solidFill>
                    <a:srgbClr val="FF0000"/>
                  </a:solidFill>
                  <a:latin typeface="Calibri"/>
                  <a:ea typeface="Calibri"/>
                  <a:cs typeface="Calibri"/>
                  <a:sym typeface="Calibri"/>
                </a:rPr>
                <a:t>False</a:t>
              </a:r>
              <a:r>
                <a:rPr lang="en-US" sz="3200" i="0" strike="noStrike" cap="none">
                  <a:solidFill>
                    <a:schemeClr val="dk1"/>
                  </a:solidFill>
                  <a:latin typeface="Calibri"/>
                  <a:ea typeface="Calibri"/>
                  <a:cs typeface="Calibri"/>
                  <a:sym typeface="Calibri"/>
                </a:rPr>
                <a:t>: </a:t>
              </a:r>
              <a:r>
                <a:rPr lang="en-US" sz="3200">
                  <a:solidFill>
                    <a:schemeClr val="dk1"/>
                  </a:solidFill>
                  <a:latin typeface="Calibri"/>
                  <a:ea typeface="Calibri"/>
                  <a:cs typeface="Calibri"/>
                  <a:sym typeface="Calibri"/>
                </a:rPr>
                <a:t>A</a:t>
              </a:r>
              <a:r>
                <a:rPr lang="en-US" sz="3200" b="0" i="0" u="none" strike="noStrike" cap="none">
                  <a:solidFill>
                    <a:schemeClr val="dk1"/>
                  </a:solidFill>
                  <a:latin typeface="Calibri"/>
                  <a:ea typeface="Calibri"/>
                  <a:cs typeface="Calibri"/>
                  <a:sym typeface="Calibri"/>
                </a:rPr>
                <a:t>n element is the smallest unit of matter.</a:t>
              </a:r>
              <a:endParaRPr sz="1400" b="0" i="0" u="none" strike="noStrike" cap="none">
                <a:solidFill>
                  <a:srgbClr val="000000"/>
                </a:solidFill>
                <a:latin typeface="Arial"/>
                <a:ea typeface="Arial"/>
                <a:cs typeface="Arial"/>
                <a:sym typeface="Arial"/>
              </a:endParaRPr>
            </a:p>
          </p:txBody>
        </p:sp>
        <p:sp>
          <p:nvSpPr>
            <p:cNvPr id="1223" name="Google Shape;1223;gdd713b006d_0_4907"/>
            <p:cNvSpPr/>
            <p:nvPr/>
          </p:nvSpPr>
          <p:spPr>
            <a:xfrm>
              <a:off x="2596491" y="2172015"/>
              <a:ext cx="3940200" cy="3552000"/>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1215" name="Google Shape;1215;gdd713b006d_0_4907"/>
            <p:cNvSpPr txBox="1"/>
            <p:nvPr/>
          </p:nvSpPr>
          <p:spPr>
            <a:xfrm>
              <a:off x="1016000" y="2520461"/>
              <a:ext cx="1289400" cy="4617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1224" name="Google Shape;1224;gdd713b006d_0_490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gdd713b006d_0_3752"/>
          <p:cNvSpPr txBox="1"/>
          <p:nvPr/>
        </p:nvSpPr>
        <p:spPr>
          <a:xfrm>
            <a:off x="804656" y="728259"/>
            <a:ext cx="7415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231" name="Google Shape;1231;gdd713b006d_0_3752"/>
          <p:cNvSpPr/>
          <p:nvPr/>
        </p:nvSpPr>
        <p:spPr>
          <a:xfrm>
            <a:off x="733703" y="728259"/>
            <a:ext cx="74865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an element?</a:t>
            </a:r>
            <a:endParaRPr sz="1400" b="0" i="0" u="none" strike="noStrike" cap="none">
              <a:solidFill>
                <a:srgbClr val="000000"/>
              </a:solidFill>
              <a:latin typeface="Arial"/>
              <a:ea typeface="Arial"/>
              <a:cs typeface="Arial"/>
              <a:sym typeface="Arial"/>
            </a:endParaRPr>
          </a:p>
        </p:txBody>
      </p:sp>
      <p:pic>
        <p:nvPicPr>
          <p:cNvPr id="1232" name="Google Shape;1232;gdd713b006d_0_3752" descr="gold.jpg"/>
          <p:cNvPicPr preferRelativeResize="0"/>
          <p:nvPr/>
        </p:nvPicPr>
        <p:blipFill rotWithShape="1">
          <a:blip r:embed="rId3">
            <a:alphaModFix/>
          </a:blip>
          <a:srcRect/>
          <a:stretch/>
        </p:blipFill>
        <p:spPr>
          <a:xfrm>
            <a:off x="1370137" y="2232094"/>
            <a:ext cx="6348713" cy="4233084"/>
          </a:xfrm>
          <a:prstGeom prst="rect">
            <a:avLst/>
          </a:prstGeom>
          <a:noFill/>
          <a:ln>
            <a:noFill/>
          </a:ln>
        </p:spPr>
      </p:pic>
      <p:sp>
        <p:nvSpPr>
          <p:cNvPr id="1233" name="Google Shape;1233;gdd713b006d_0_3752"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1239" name="Google Shape;1239;gdd713b006d_0_3760"/>
          <p:cNvPicPr preferRelativeResize="0"/>
          <p:nvPr/>
        </p:nvPicPr>
        <p:blipFill rotWithShape="1">
          <a:blip r:embed="rId3">
            <a:alphaModFix/>
          </a:blip>
          <a:srcRect l="13939" t="12281" r="15692" b="12281"/>
          <a:stretch/>
        </p:blipFill>
        <p:spPr>
          <a:xfrm>
            <a:off x="2330666" y="1295924"/>
            <a:ext cx="4786513" cy="5131244"/>
          </a:xfrm>
          <a:prstGeom prst="rect">
            <a:avLst/>
          </a:prstGeom>
          <a:noFill/>
          <a:ln>
            <a:noFill/>
          </a:ln>
        </p:spPr>
      </p:pic>
      <p:sp>
        <p:nvSpPr>
          <p:cNvPr id="1240" name="Google Shape;1240;gdd713b006d_0_3760"/>
          <p:cNvSpPr txBox="1"/>
          <p:nvPr/>
        </p:nvSpPr>
        <p:spPr>
          <a:xfrm>
            <a:off x="742461" y="1602155"/>
            <a:ext cx="1719300" cy="630900"/>
          </a:xfrm>
          <a:prstGeom prst="rect">
            <a:avLst/>
          </a:prstGeom>
          <a:gradFill>
            <a:gsLst>
              <a:gs pos="0">
                <a:srgbClr val="D13F3B"/>
              </a:gs>
              <a:gs pos="100000">
                <a:srgbClr val="FF9995"/>
              </a:gs>
            </a:gsLst>
            <a:lin ang="16200038" scaled="0"/>
          </a:gradFill>
          <a:ln w="9525" cap="flat" cmpd="sng">
            <a:solidFill>
              <a:srgbClr val="BD4B48"/>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500"/>
              <a:buFont typeface="Arial"/>
              <a:buNone/>
            </a:pPr>
            <a:endParaRPr sz="3500" b="0" i="0" u="none" strike="noStrike" cap="none">
              <a:solidFill>
                <a:schemeClr val="lt1"/>
              </a:solidFill>
              <a:latin typeface="Calibri"/>
              <a:ea typeface="Calibri"/>
              <a:cs typeface="Calibri"/>
              <a:sym typeface="Calibri"/>
            </a:endParaRPr>
          </a:p>
        </p:txBody>
      </p:sp>
      <p:cxnSp>
        <p:nvCxnSpPr>
          <p:cNvPr id="1241" name="Google Shape;1241;gdd713b006d_0_3760"/>
          <p:cNvCxnSpPr>
            <a:stCxn id="1240" idx="3"/>
          </p:cNvCxnSpPr>
          <p:nvPr/>
        </p:nvCxnSpPr>
        <p:spPr>
          <a:xfrm>
            <a:off x="2461761" y="1917605"/>
            <a:ext cx="1485000" cy="16800"/>
          </a:xfrm>
          <a:prstGeom prst="straightConnector1">
            <a:avLst/>
          </a:prstGeom>
          <a:noFill/>
          <a:ln w="76200" cap="flat" cmpd="sng">
            <a:solidFill>
              <a:srgbClr val="FF6600"/>
            </a:solidFill>
            <a:prstDash val="solid"/>
            <a:round/>
            <a:headEnd type="none" w="sm" len="sm"/>
            <a:tailEnd type="stealth" w="med" len="med"/>
          </a:ln>
          <a:effectLst>
            <a:outerShdw blurRad="40000" dist="20000" dir="5400000" rotWithShape="0">
              <a:srgbClr val="000000">
                <a:alpha val="37250"/>
              </a:srgbClr>
            </a:outerShdw>
          </a:effectLst>
        </p:spPr>
      </p:cxnSp>
      <p:sp>
        <p:nvSpPr>
          <p:cNvPr id="1242" name="Google Shape;1242;gdd713b006d_0_3760"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gdd713b006d_0_3760"/>
          <p:cNvSpPr txBox="1"/>
          <p:nvPr/>
        </p:nvSpPr>
        <p:spPr>
          <a:xfrm>
            <a:off x="849589" y="313971"/>
            <a:ext cx="8170500" cy="107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What orbits the nucleus and has a negative charge?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grpSp>
        <p:nvGrpSpPr>
          <p:cNvPr id="1249" name="Google Shape;1249;gdd713b006d_0_3769"/>
          <p:cNvGrpSpPr/>
          <p:nvPr/>
        </p:nvGrpSpPr>
        <p:grpSpPr>
          <a:xfrm>
            <a:off x="1104900" y="1792803"/>
            <a:ext cx="6909125" cy="4571465"/>
            <a:chOff x="1104900" y="1145878"/>
            <a:chExt cx="6909125" cy="5218567"/>
          </a:xfrm>
        </p:grpSpPr>
        <p:pic>
          <p:nvPicPr>
            <p:cNvPr id="1250" name="Google Shape;1250;gdd713b006d_0_3769" descr="carbon atom.jpg"/>
            <p:cNvPicPr preferRelativeResize="0"/>
            <p:nvPr/>
          </p:nvPicPr>
          <p:blipFill rotWithShape="1">
            <a:blip r:embed="rId3">
              <a:alphaModFix/>
            </a:blip>
            <a:srcRect t="11075" b="14839"/>
            <a:stretch/>
          </p:blipFill>
          <p:spPr>
            <a:xfrm>
              <a:off x="1104900" y="1283934"/>
              <a:ext cx="6909125" cy="5080511"/>
            </a:xfrm>
            <a:prstGeom prst="rect">
              <a:avLst/>
            </a:prstGeom>
            <a:noFill/>
            <a:ln>
              <a:noFill/>
            </a:ln>
          </p:spPr>
        </p:pic>
        <p:sp>
          <p:nvSpPr>
            <p:cNvPr id="1251" name="Google Shape;1251;gdd713b006d_0_3769"/>
            <p:cNvSpPr/>
            <p:nvPr/>
          </p:nvSpPr>
          <p:spPr>
            <a:xfrm>
              <a:off x="4086242" y="1145878"/>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2" name="Google Shape;1252;gdd713b006d_0_3769"/>
            <p:cNvSpPr/>
            <p:nvPr/>
          </p:nvSpPr>
          <p:spPr>
            <a:xfrm>
              <a:off x="6447421" y="3369139"/>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3" name="Google Shape;1253;gdd713b006d_0_3769"/>
            <p:cNvSpPr/>
            <p:nvPr/>
          </p:nvSpPr>
          <p:spPr>
            <a:xfrm>
              <a:off x="4086242" y="5618935"/>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4" name="Google Shape;1254;gdd713b006d_0_3769"/>
            <p:cNvSpPr/>
            <p:nvPr/>
          </p:nvSpPr>
          <p:spPr>
            <a:xfrm>
              <a:off x="1905619" y="3369139"/>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255" name="Google Shape;1255;gdd713b006d_0_3769"/>
          <p:cNvSpPr txBox="1"/>
          <p:nvPr/>
        </p:nvSpPr>
        <p:spPr>
          <a:xfrm>
            <a:off x="148282" y="187822"/>
            <a:ext cx="92355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are valence electrons?</a:t>
            </a:r>
            <a:endParaRPr sz="1400" b="0" i="0" u="none" strike="noStrike" cap="none">
              <a:solidFill>
                <a:srgbClr val="000000"/>
              </a:solidFill>
              <a:latin typeface="Arial"/>
              <a:ea typeface="Arial"/>
              <a:cs typeface="Arial"/>
              <a:sym typeface="Arial"/>
            </a:endParaRPr>
          </a:p>
        </p:txBody>
      </p:sp>
      <p:sp>
        <p:nvSpPr>
          <p:cNvPr id="1256" name="Google Shape;1256;gdd713b006d_0_3769"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2" name="Google Shape;1262;gdd713b006d_0_3781"/>
          <p:cNvSpPr txBox="1"/>
          <p:nvPr/>
        </p:nvSpPr>
        <p:spPr>
          <a:xfrm>
            <a:off x="0" y="260100"/>
            <a:ext cx="91440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What is a molecule?</a:t>
            </a:r>
            <a:endParaRPr sz="1400" b="0" i="0" u="none" strike="noStrike" cap="none">
              <a:solidFill>
                <a:srgbClr val="000000"/>
              </a:solidFill>
              <a:latin typeface="Arial"/>
              <a:ea typeface="Arial"/>
              <a:cs typeface="Arial"/>
              <a:sym typeface="Arial"/>
            </a:endParaRPr>
          </a:p>
        </p:txBody>
      </p:sp>
      <p:grpSp>
        <p:nvGrpSpPr>
          <p:cNvPr id="1263" name="Google Shape;1263;gdd713b006d_0_3781"/>
          <p:cNvGrpSpPr/>
          <p:nvPr/>
        </p:nvGrpSpPr>
        <p:grpSpPr>
          <a:xfrm>
            <a:off x="843225" y="2633214"/>
            <a:ext cx="3121030" cy="1471175"/>
            <a:chOff x="6653433" y="2245352"/>
            <a:chExt cx="2128507" cy="1162800"/>
          </a:xfrm>
        </p:grpSpPr>
        <p:sp>
          <p:nvSpPr>
            <p:cNvPr id="1264" name="Google Shape;1264;gdd713b006d_0_3781"/>
            <p:cNvSpPr/>
            <p:nvPr/>
          </p:nvSpPr>
          <p:spPr>
            <a:xfrm>
              <a:off x="6653433"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5" name="Google Shape;1265;gdd713b006d_0_3781"/>
            <p:cNvSpPr/>
            <p:nvPr/>
          </p:nvSpPr>
          <p:spPr>
            <a:xfrm>
              <a:off x="7637140"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66" name="Google Shape;1266;gdd713b006d_0_3781"/>
          <p:cNvSpPr/>
          <p:nvPr/>
        </p:nvSpPr>
        <p:spPr>
          <a:xfrm>
            <a:off x="5165116" y="283465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7" name="Google Shape;1267;gdd713b006d_0_3781"/>
          <p:cNvSpPr/>
          <p:nvPr/>
        </p:nvSpPr>
        <p:spPr>
          <a:xfrm>
            <a:off x="6622262" y="2852193"/>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8" name="Google Shape;1268;gdd713b006d_0_3781"/>
          <p:cNvSpPr/>
          <p:nvPr/>
        </p:nvSpPr>
        <p:spPr>
          <a:xfrm>
            <a:off x="6004329" y="2099105"/>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9" name="Google Shape;1269;gdd713b006d_0_3781"/>
          <p:cNvSpPr txBox="1"/>
          <p:nvPr/>
        </p:nvSpPr>
        <p:spPr>
          <a:xfrm>
            <a:off x="3717316" y="2852193"/>
            <a:ext cx="15501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OR </a:t>
            </a:r>
            <a:endParaRPr sz="1400" b="0" i="0" u="none" strike="noStrike" cap="none">
              <a:solidFill>
                <a:srgbClr val="000000"/>
              </a:solidFill>
              <a:latin typeface="Arial"/>
              <a:ea typeface="Arial"/>
              <a:cs typeface="Arial"/>
              <a:sym typeface="Arial"/>
            </a:endParaRPr>
          </a:p>
        </p:txBody>
      </p:sp>
      <p:sp>
        <p:nvSpPr>
          <p:cNvPr id="1270" name="Google Shape;1270;gdd713b006d_0_3781" descr="Questions"/>
          <p:cNvSpPr/>
          <p:nvPr/>
        </p:nvSpPr>
        <p:spPr>
          <a:xfrm>
            <a:off x="0" y="-24714"/>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grpSp>
        <p:nvGrpSpPr>
          <p:cNvPr id="1276" name="Google Shape;1276;gdd713b006d_0_3794"/>
          <p:cNvGrpSpPr/>
          <p:nvPr/>
        </p:nvGrpSpPr>
        <p:grpSpPr>
          <a:xfrm>
            <a:off x="2566170" y="2892309"/>
            <a:ext cx="4245593" cy="3388497"/>
            <a:chOff x="4898482" y="3115408"/>
            <a:chExt cx="4245593" cy="3388497"/>
          </a:xfrm>
        </p:grpSpPr>
        <p:sp>
          <p:nvSpPr>
            <p:cNvPr id="1277" name="Google Shape;1277;gdd713b006d_0_3794"/>
            <p:cNvSpPr/>
            <p:nvPr/>
          </p:nvSpPr>
          <p:spPr>
            <a:xfrm>
              <a:off x="4898482" y="5032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8" name="Google Shape;1278;gdd713b006d_0_3794"/>
            <p:cNvSpPr/>
            <p:nvPr/>
          </p:nvSpPr>
          <p:spPr>
            <a:xfrm>
              <a:off x="7465575" y="5032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9" name="Google Shape;1279;gdd713b006d_0_3794"/>
            <p:cNvSpPr/>
            <p:nvPr/>
          </p:nvSpPr>
          <p:spPr>
            <a:xfrm>
              <a:off x="6199290" y="3115408"/>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280" name="Google Shape;1280;gdd713b006d_0_3794"/>
            <p:cNvCxnSpPr>
              <a:stCxn id="1277" idx="0"/>
              <a:endCxn id="1279" idx="3"/>
            </p:cNvCxnSpPr>
            <p:nvPr/>
          </p:nvCxnSpPr>
          <p:spPr>
            <a:xfrm rot="10800000" flipH="1">
              <a:off x="5737732" y="4371205"/>
              <a:ext cx="707400" cy="6615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1281" name="Google Shape;1281;gdd713b006d_0_3794"/>
            <p:cNvCxnSpPr>
              <a:stCxn id="1278" idx="0"/>
              <a:endCxn id="1279" idx="5"/>
            </p:cNvCxnSpPr>
            <p:nvPr/>
          </p:nvCxnSpPr>
          <p:spPr>
            <a:xfrm rot="10800000">
              <a:off x="7631925" y="4371205"/>
              <a:ext cx="672900" cy="6615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1282" name="Google Shape;1282;gdd713b006d_0_3794"/>
            <p:cNvCxnSpPr>
              <a:stCxn id="1277" idx="6"/>
              <a:endCxn id="1278" idx="2"/>
            </p:cNvCxnSpPr>
            <p:nvPr/>
          </p:nvCxnSpPr>
          <p:spPr>
            <a:xfrm>
              <a:off x="6576982" y="5768305"/>
              <a:ext cx="888600" cy="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grpSp>
      <p:sp>
        <p:nvSpPr>
          <p:cNvPr id="1283" name="Google Shape;1283;gdd713b006d_0_3794"/>
          <p:cNvSpPr/>
          <p:nvPr/>
        </p:nvSpPr>
        <p:spPr>
          <a:xfrm>
            <a:off x="2566170" y="1128147"/>
            <a:ext cx="1678500" cy="14712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4" name="Google Shape;1284;gdd713b006d_0_3794"/>
          <p:cNvSpPr/>
          <p:nvPr/>
        </p:nvSpPr>
        <p:spPr>
          <a:xfrm>
            <a:off x="5133263" y="1152862"/>
            <a:ext cx="1678500" cy="14712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285" name="Google Shape;1285;gdd713b006d_0_3794"/>
          <p:cNvCxnSpPr>
            <a:stCxn id="1283" idx="6"/>
            <a:endCxn id="1284" idx="2"/>
          </p:cNvCxnSpPr>
          <p:nvPr/>
        </p:nvCxnSpPr>
        <p:spPr>
          <a:xfrm>
            <a:off x="4244670" y="1863747"/>
            <a:ext cx="888600" cy="246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sp>
        <p:nvSpPr>
          <p:cNvPr id="1286" name="Google Shape;1286;gdd713b006d_0_3794"/>
          <p:cNvSpPr txBox="1"/>
          <p:nvPr/>
        </p:nvSpPr>
        <p:spPr>
          <a:xfrm>
            <a:off x="3102931" y="572270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7" name="Google Shape;1287;gdd713b006d_0_3794"/>
          <p:cNvSpPr txBox="1"/>
          <p:nvPr/>
        </p:nvSpPr>
        <p:spPr>
          <a:xfrm>
            <a:off x="1050324" y="103620"/>
            <a:ext cx="80937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How are molecules linked together?</a:t>
            </a:r>
            <a:endParaRPr sz="1400" b="0" i="0" u="none" strike="noStrike" cap="none">
              <a:solidFill>
                <a:srgbClr val="000000"/>
              </a:solidFill>
              <a:latin typeface="Arial"/>
              <a:ea typeface="Arial"/>
              <a:cs typeface="Arial"/>
              <a:sym typeface="Arial"/>
            </a:endParaRPr>
          </a:p>
        </p:txBody>
      </p:sp>
      <p:sp>
        <p:nvSpPr>
          <p:cNvPr id="1288" name="Google Shape;1288;gdd713b006d_0_3794" descr="Questions"/>
          <p:cNvSpPr/>
          <p:nvPr/>
        </p:nvSpPr>
        <p:spPr>
          <a:xfrm>
            <a:off x="0" y="-24714"/>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1294" name="Google Shape;1294;gdd713b006d_0_3838" descr="Covalent Bonds - Assignment Point"/>
          <p:cNvPicPr preferRelativeResize="0"/>
          <p:nvPr/>
        </p:nvPicPr>
        <p:blipFill rotWithShape="1">
          <a:blip r:embed="rId3">
            <a:alphaModFix/>
          </a:blip>
          <a:srcRect/>
          <a:stretch/>
        </p:blipFill>
        <p:spPr>
          <a:xfrm>
            <a:off x="1198605" y="1717933"/>
            <a:ext cx="5962822" cy="4225668"/>
          </a:xfrm>
          <a:prstGeom prst="rect">
            <a:avLst/>
          </a:prstGeom>
          <a:noFill/>
          <a:ln>
            <a:noFill/>
          </a:ln>
        </p:spPr>
      </p:pic>
      <p:pic>
        <p:nvPicPr>
          <p:cNvPr id="1295" name="Google Shape;1295;gdd713b006d_0_3838" descr="Covalent Bonds - Assignment Point"/>
          <p:cNvPicPr preferRelativeResize="0"/>
          <p:nvPr/>
        </p:nvPicPr>
        <p:blipFill rotWithShape="1">
          <a:blip r:embed="rId3">
            <a:alphaModFix/>
          </a:blip>
          <a:srcRect l="3868" t="47559" r="72299" b="41620"/>
          <a:stretch/>
        </p:blipFill>
        <p:spPr>
          <a:xfrm>
            <a:off x="5585254" y="3793525"/>
            <a:ext cx="1421027" cy="457200"/>
          </a:xfrm>
          <a:prstGeom prst="rect">
            <a:avLst/>
          </a:prstGeom>
          <a:noFill/>
          <a:ln>
            <a:noFill/>
          </a:ln>
        </p:spPr>
      </p:pic>
      <p:sp>
        <p:nvSpPr>
          <p:cNvPr id="1296" name="Google Shape;1296;gdd713b006d_0_3838"/>
          <p:cNvSpPr txBox="1">
            <a:spLocks noGrp="1"/>
          </p:cNvSpPr>
          <p:nvPr>
            <p:ph type="title"/>
          </p:nvPr>
        </p:nvSpPr>
        <p:spPr>
          <a:xfrm>
            <a:off x="914400" y="38100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600"/>
              <a:t>Explain why this is an example of a molecule</a:t>
            </a:r>
            <a:endParaRPr/>
          </a:p>
        </p:txBody>
      </p:sp>
      <p:sp>
        <p:nvSpPr>
          <p:cNvPr id="1297" name="Google Shape;1297;gdd713b006d_0_3838"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3" name="Google Shape;1303;gdd713b006d_0_3846"/>
          <p:cNvSpPr txBox="1"/>
          <p:nvPr/>
        </p:nvSpPr>
        <p:spPr>
          <a:xfrm>
            <a:off x="2129396" y="869904"/>
            <a:ext cx="54672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Polar Molecule</a:t>
            </a:r>
            <a:endParaRPr sz="1400" b="0" i="0" u="none" strike="noStrike" cap="none">
              <a:solidFill>
                <a:srgbClr val="000000"/>
              </a:solidFill>
              <a:latin typeface="Arial"/>
              <a:ea typeface="Arial"/>
              <a:cs typeface="Arial"/>
              <a:sym typeface="Arial"/>
            </a:endParaRPr>
          </a:p>
        </p:txBody>
      </p:sp>
      <p:sp>
        <p:nvSpPr>
          <p:cNvPr id="1304" name="Google Shape;1304;gdd713b006d_0_3846"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05" name="Google Shape;1305;gdd713b006d_0_3846"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0"/>
          <p:cNvSpPr txBox="1"/>
          <p:nvPr/>
        </p:nvSpPr>
        <p:spPr>
          <a:xfrm>
            <a:off x="997700" y="370475"/>
            <a:ext cx="7685400" cy="1262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800">
                <a:solidFill>
                  <a:schemeClr val="dk1"/>
                </a:solidFill>
                <a:latin typeface="Calibri"/>
                <a:ea typeface="Calibri"/>
                <a:cs typeface="Calibri"/>
                <a:sym typeface="Calibri"/>
              </a:rPr>
              <a:t>What is the relationship between atoms and matter?</a:t>
            </a:r>
            <a:endParaRPr sz="1600"/>
          </a:p>
        </p:txBody>
      </p:sp>
      <p:sp>
        <p:nvSpPr>
          <p:cNvPr id="204" name="Google Shape;204;p10"/>
          <p:cNvSpPr/>
          <p:nvPr/>
        </p:nvSpPr>
        <p:spPr>
          <a:xfrm>
            <a:off x="1840759" y="1751720"/>
            <a:ext cx="5253722" cy="4735803"/>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5" name="Google Shape;205;p10"/>
          <p:cNvPicPr preferRelativeResize="0"/>
          <p:nvPr/>
        </p:nvPicPr>
        <p:blipFill rotWithShape="1">
          <a:blip r:embed="rId3">
            <a:alphaModFix/>
          </a:blip>
          <a:srcRect l="13938" t="12281" r="15692" b="12281"/>
          <a:stretch/>
        </p:blipFill>
        <p:spPr>
          <a:xfrm>
            <a:off x="2806263" y="2297836"/>
            <a:ext cx="1487393" cy="1594518"/>
          </a:xfrm>
          <a:prstGeom prst="rect">
            <a:avLst/>
          </a:prstGeom>
          <a:noFill/>
          <a:ln>
            <a:noFill/>
          </a:ln>
        </p:spPr>
      </p:pic>
      <p:pic>
        <p:nvPicPr>
          <p:cNvPr id="206" name="Google Shape;206;p10"/>
          <p:cNvPicPr preferRelativeResize="0"/>
          <p:nvPr/>
        </p:nvPicPr>
        <p:blipFill rotWithShape="1">
          <a:blip r:embed="rId3">
            <a:alphaModFix/>
          </a:blip>
          <a:srcRect l="13938" t="12281" r="15692" b="12281"/>
          <a:stretch/>
        </p:blipFill>
        <p:spPr>
          <a:xfrm>
            <a:off x="4293656" y="2089095"/>
            <a:ext cx="1487393" cy="1594518"/>
          </a:xfrm>
          <a:prstGeom prst="rect">
            <a:avLst/>
          </a:prstGeom>
          <a:noFill/>
          <a:ln>
            <a:noFill/>
          </a:ln>
        </p:spPr>
      </p:pic>
      <p:pic>
        <p:nvPicPr>
          <p:cNvPr id="207" name="Google Shape;207;p10"/>
          <p:cNvPicPr preferRelativeResize="0"/>
          <p:nvPr/>
        </p:nvPicPr>
        <p:blipFill rotWithShape="1">
          <a:blip r:embed="rId3">
            <a:alphaModFix/>
          </a:blip>
          <a:srcRect l="13938" t="12281" r="15692" b="12281"/>
          <a:stretch/>
        </p:blipFill>
        <p:spPr>
          <a:xfrm>
            <a:off x="2388749" y="3892354"/>
            <a:ext cx="1487393" cy="1594518"/>
          </a:xfrm>
          <a:prstGeom prst="rect">
            <a:avLst/>
          </a:prstGeom>
          <a:noFill/>
          <a:ln>
            <a:noFill/>
          </a:ln>
        </p:spPr>
      </p:pic>
      <p:pic>
        <p:nvPicPr>
          <p:cNvPr id="208" name="Google Shape;208;p10"/>
          <p:cNvPicPr preferRelativeResize="0"/>
          <p:nvPr/>
        </p:nvPicPr>
        <p:blipFill rotWithShape="1">
          <a:blip r:embed="rId3">
            <a:alphaModFix/>
          </a:blip>
          <a:srcRect l="13938" t="12281" r="15692" b="12281"/>
          <a:stretch/>
        </p:blipFill>
        <p:spPr>
          <a:xfrm>
            <a:off x="3876142" y="4480872"/>
            <a:ext cx="1487393" cy="1594518"/>
          </a:xfrm>
          <a:prstGeom prst="rect">
            <a:avLst/>
          </a:prstGeom>
          <a:noFill/>
          <a:ln>
            <a:noFill/>
          </a:ln>
        </p:spPr>
      </p:pic>
      <p:pic>
        <p:nvPicPr>
          <p:cNvPr id="209" name="Google Shape;209;p10"/>
          <p:cNvPicPr preferRelativeResize="0"/>
          <p:nvPr/>
        </p:nvPicPr>
        <p:blipFill rotWithShape="1">
          <a:blip r:embed="rId3">
            <a:alphaModFix/>
          </a:blip>
          <a:srcRect l="13938" t="12281" r="15692" b="12281"/>
          <a:stretch/>
        </p:blipFill>
        <p:spPr>
          <a:xfrm>
            <a:off x="5363535" y="3380484"/>
            <a:ext cx="1487393" cy="1594518"/>
          </a:xfrm>
          <a:prstGeom prst="rect">
            <a:avLst/>
          </a:prstGeom>
          <a:noFill/>
          <a:ln>
            <a:noFill/>
          </a:ln>
        </p:spPr>
      </p:pic>
      <p:sp>
        <p:nvSpPr>
          <p:cNvPr id="210" name="Google Shape;210;p1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1" name="Google Shape;1311;gdd713b006d_0_3876"/>
          <p:cNvSpPr txBox="1">
            <a:spLocks noGrp="1"/>
          </p:cNvSpPr>
          <p:nvPr>
            <p:ph type="title"/>
          </p:nvPr>
        </p:nvSpPr>
        <p:spPr>
          <a:xfrm>
            <a:off x="843375" y="52724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959"/>
              <a:buFont typeface="Calibri"/>
              <a:buNone/>
            </a:pPr>
            <a:r>
              <a:rPr lang="en-US" sz="3500" b="1" u="sng"/>
              <a:t>Polar Molecule:</a:t>
            </a:r>
            <a:r>
              <a:rPr lang="en-US" sz="3500" b="1"/>
              <a:t> </a:t>
            </a:r>
            <a:r>
              <a:rPr lang="en-US" sz="3500"/>
              <a:t>a molecule that has a partial positive and negative end because they do not share electrons equally </a:t>
            </a:r>
            <a:endParaRPr sz="3500"/>
          </a:p>
        </p:txBody>
      </p:sp>
      <p:pic>
        <p:nvPicPr>
          <p:cNvPr id="1312" name="Google Shape;1312;gdd713b006d_0_3876" descr="polar.jpg"/>
          <p:cNvPicPr preferRelativeResize="0">
            <a:picLocks noGrp="1"/>
          </p:cNvPicPr>
          <p:nvPr>
            <p:ph type="body" idx="1"/>
          </p:nvPr>
        </p:nvPicPr>
        <p:blipFill rotWithShape="1">
          <a:blip r:embed="rId3">
            <a:alphaModFix/>
          </a:blip>
          <a:srcRect l="-18191" r="-18178"/>
          <a:stretch/>
        </p:blipFill>
        <p:spPr>
          <a:xfrm>
            <a:off x="457200" y="1872049"/>
            <a:ext cx="8229600" cy="4526100"/>
          </a:xfrm>
          <a:prstGeom prst="rect">
            <a:avLst/>
          </a:prstGeom>
          <a:noFill/>
          <a:ln w="9525" cap="flat" cmpd="sng">
            <a:solidFill>
              <a:schemeClr val="lt1"/>
            </a:solidFill>
            <a:prstDash val="solid"/>
            <a:round/>
            <a:headEnd type="none" w="sm" len="sm"/>
            <a:tailEnd type="none" w="sm" len="sm"/>
          </a:ln>
        </p:spPr>
      </p:pic>
      <p:sp>
        <p:nvSpPr>
          <p:cNvPr id="1313" name="Google Shape;1313;gdd713b006d_0_3876"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14" name="Google Shape;1314;gdd713b006d_0_3876"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sp>
        <p:nvSpPr>
          <p:cNvPr id="1320" name="Google Shape;1320;gdd713b006d_0_4922"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gdd713b014b_11_0"/>
          <p:cNvSpPr txBox="1">
            <a:spLocks noGrp="1"/>
          </p:cNvSpPr>
          <p:nvPr>
            <p:ph type="title"/>
          </p:nvPr>
        </p:nvSpPr>
        <p:spPr>
          <a:xfrm>
            <a:off x="716692" y="205439"/>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a:t>What is a polar molecule?</a:t>
            </a:r>
            <a:endParaRPr/>
          </a:p>
        </p:txBody>
      </p:sp>
      <p:pic>
        <p:nvPicPr>
          <p:cNvPr id="1327" name="Google Shape;1327;gdd713b014b_11_0" descr="polar.jpg"/>
          <p:cNvPicPr preferRelativeResize="0">
            <a:picLocks noGrp="1"/>
          </p:cNvPicPr>
          <p:nvPr>
            <p:ph type="body" idx="1"/>
          </p:nvPr>
        </p:nvPicPr>
        <p:blipFill rotWithShape="1">
          <a:blip r:embed="rId3">
            <a:alphaModFix/>
          </a:blip>
          <a:srcRect l="-18191" r="-18178"/>
          <a:stretch/>
        </p:blipFill>
        <p:spPr>
          <a:xfrm>
            <a:off x="457200" y="1872049"/>
            <a:ext cx="8229600" cy="4526100"/>
          </a:xfrm>
          <a:prstGeom prst="rect">
            <a:avLst/>
          </a:prstGeom>
          <a:noFill/>
          <a:ln w="9525" cap="flat" cmpd="sng">
            <a:solidFill>
              <a:schemeClr val="lt1"/>
            </a:solidFill>
            <a:prstDash val="solid"/>
            <a:round/>
            <a:headEnd type="none" w="sm" len="sm"/>
            <a:tailEnd type="none" w="sm" len="sm"/>
          </a:ln>
        </p:spPr>
      </p:pic>
      <p:sp>
        <p:nvSpPr>
          <p:cNvPr id="1328" name="Google Shape;1328;gdd713b014b_11_0"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pic>
        <p:nvPicPr>
          <p:cNvPr id="1334" name="Google Shape;1334;gdd713b006d_0_3884"/>
          <p:cNvPicPr preferRelativeResize="0"/>
          <p:nvPr/>
        </p:nvPicPr>
        <p:blipFill rotWithShape="1">
          <a:blip r:embed="rId3">
            <a:alphaModFix/>
          </a:blip>
          <a:srcRect/>
          <a:stretch/>
        </p:blipFill>
        <p:spPr>
          <a:xfrm>
            <a:off x="0" y="406400"/>
            <a:ext cx="9144000" cy="6035568"/>
          </a:xfrm>
          <a:prstGeom prst="rect">
            <a:avLst/>
          </a:prstGeom>
          <a:noFill/>
          <a:ln>
            <a:noFill/>
          </a:ln>
        </p:spPr>
      </p:pic>
      <p:sp>
        <p:nvSpPr>
          <p:cNvPr id="1335" name="Google Shape;1335;gdd713b006d_0_388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gdd713b006d_0_38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Partial = Part</a:t>
            </a:r>
            <a:endParaRPr/>
          </a:p>
        </p:txBody>
      </p:sp>
      <p:pic>
        <p:nvPicPr>
          <p:cNvPr id="1342" name="Google Shape;1342;gdd713b006d_0_3889" descr="dreamstime_xs_61707875.jpg"/>
          <p:cNvPicPr preferRelativeResize="0"/>
          <p:nvPr/>
        </p:nvPicPr>
        <p:blipFill rotWithShape="1">
          <a:blip r:embed="rId3">
            <a:alphaModFix/>
          </a:blip>
          <a:srcRect/>
          <a:stretch/>
        </p:blipFill>
        <p:spPr>
          <a:xfrm>
            <a:off x="1346467" y="1878501"/>
            <a:ext cx="6096000" cy="4064000"/>
          </a:xfrm>
          <a:prstGeom prst="rect">
            <a:avLst/>
          </a:prstGeom>
          <a:noFill/>
          <a:ln>
            <a:noFill/>
          </a:ln>
        </p:spPr>
      </p:pic>
      <p:sp>
        <p:nvSpPr>
          <p:cNvPr id="1343" name="Google Shape;1343;gdd713b006d_0_3889"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pic>
        <p:nvPicPr>
          <p:cNvPr id="1349" name="Google Shape;1349;gdd713b006d_0_3897"/>
          <p:cNvPicPr preferRelativeResize="0"/>
          <p:nvPr/>
        </p:nvPicPr>
        <p:blipFill rotWithShape="1">
          <a:blip r:embed="rId3">
            <a:alphaModFix/>
          </a:blip>
          <a:srcRect/>
          <a:stretch/>
        </p:blipFill>
        <p:spPr>
          <a:xfrm>
            <a:off x="28589" y="1081957"/>
            <a:ext cx="4002823" cy="4002823"/>
          </a:xfrm>
          <a:prstGeom prst="rect">
            <a:avLst/>
          </a:prstGeom>
          <a:noFill/>
          <a:ln>
            <a:noFill/>
          </a:ln>
        </p:spPr>
      </p:pic>
      <p:sp>
        <p:nvSpPr>
          <p:cNvPr id="1350" name="Google Shape;1350;gdd713b006d_0_3897"/>
          <p:cNvSpPr txBox="1"/>
          <p:nvPr/>
        </p:nvSpPr>
        <p:spPr>
          <a:xfrm>
            <a:off x="5647662" y="789569"/>
            <a:ext cx="32634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Negative Charge</a:t>
            </a:r>
            <a:endParaRPr sz="1400" b="0" i="0" u="none" strike="noStrike" cap="none">
              <a:solidFill>
                <a:srgbClr val="000000"/>
              </a:solidFill>
              <a:latin typeface="Arial"/>
              <a:ea typeface="Arial"/>
              <a:cs typeface="Arial"/>
              <a:sym typeface="Arial"/>
            </a:endParaRPr>
          </a:p>
        </p:txBody>
      </p:sp>
      <p:pic>
        <p:nvPicPr>
          <p:cNvPr id="1351" name="Google Shape;1351;gdd713b006d_0_3897" descr="polar.jpg"/>
          <p:cNvPicPr preferRelativeResize="0"/>
          <p:nvPr/>
        </p:nvPicPr>
        <p:blipFill rotWithShape="1">
          <a:blip r:embed="rId4">
            <a:alphaModFix/>
          </a:blip>
          <a:srcRect l="-18191" r="-18178"/>
          <a:stretch/>
        </p:blipFill>
        <p:spPr>
          <a:xfrm>
            <a:off x="4031413" y="3743582"/>
            <a:ext cx="5440710" cy="2992181"/>
          </a:xfrm>
          <a:prstGeom prst="rect">
            <a:avLst/>
          </a:prstGeom>
          <a:noFill/>
          <a:ln>
            <a:noFill/>
          </a:ln>
        </p:spPr>
      </p:pic>
      <p:sp>
        <p:nvSpPr>
          <p:cNvPr id="1352" name="Google Shape;1352;gdd713b006d_0_3897"/>
          <p:cNvSpPr/>
          <p:nvPr/>
        </p:nvSpPr>
        <p:spPr>
          <a:xfrm>
            <a:off x="5250158" y="4054294"/>
            <a:ext cx="688200" cy="322200"/>
          </a:xfrm>
          <a:prstGeom prst="mathMinus">
            <a:avLst>
              <a:gd name="adj1" fmla="val 23520"/>
            </a:avLst>
          </a:prstGeom>
          <a:gradFill>
            <a:gsLst>
              <a:gs pos="0">
                <a:schemeClr val="dk1"/>
              </a:gs>
              <a:gs pos="100000">
                <a:srgbClr val="BABABA"/>
              </a:gs>
            </a:gsLst>
            <a:lin ang="16200038" scaled="0"/>
          </a:gradFill>
          <a:ln w="9525" cap="flat" cmpd="sng">
            <a:solidFill>
              <a:schemeClr val="dk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353" name="Google Shape;1353;gdd713b006d_0_3897"/>
          <p:cNvCxnSpPr/>
          <p:nvPr/>
        </p:nvCxnSpPr>
        <p:spPr>
          <a:xfrm>
            <a:off x="5647662" y="1374345"/>
            <a:ext cx="0" cy="2679900"/>
          </a:xfrm>
          <a:prstGeom prst="straightConnector1">
            <a:avLst/>
          </a:prstGeom>
          <a:noFill/>
          <a:ln w="38100" cap="flat" cmpd="sng">
            <a:solidFill>
              <a:srgbClr val="FF0000"/>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354" name="Google Shape;1354;gdd713b006d_0_3897"/>
          <p:cNvCxnSpPr/>
          <p:nvPr/>
        </p:nvCxnSpPr>
        <p:spPr>
          <a:xfrm rot="10800000">
            <a:off x="3057762" y="1374345"/>
            <a:ext cx="2589900" cy="0"/>
          </a:xfrm>
          <a:prstGeom prst="straightConnector1">
            <a:avLst/>
          </a:prstGeom>
          <a:noFill/>
          <a:ln w="38100" cap="flat" cmpd="sng">
            <a:solidFill>
              <a:srgbClr val="FF0000"/>
            </a:solidFill>
            <a:prstDash val="solid"/>
            <a:round/>
            <a:headEnd type="none" w="sm" len="sm"/>
            <a:tailEnd type="stealth" w="med" len="med"/>
          </a:ln>
          <a:effectLst>
            <a:outerShdw blurRad="40000" dist="20000" dir="5400000" rotWithShape="0">
              <a:srgbClr val="000000">
                <a:alpha val="37250"/>
              </a:srgbClr>
            </a:outerShdw>
          </a:effectLst>
        </p:spPr>
      </p:cxnSp>
      <p:sp>
        <p:nvSpPr>
          <p:cNvPr id="1355" name="Google Shape;1355;gdd713b006d_0_3897" descr="Artificial Intelligence"/>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1361" name="Google Shape;1361;gdd713b006d_0_3909" descr="polar.jpg"/>
          <p:cNvPicPr preferRelativeResize="0">
            <a:picLocks noGrp="1"/>
          </p:cNvPicPr>
          <p:nvPr>
            <p:ph type="body" idx="1"/>
          </p:nvPr>
        </p:nvPicPr>
        <p:blipFill rotWithShape="1">
          <a:blip r:embed="rId3">
            <a:alphaModFix/>
          </a:blip>
          <a:srcRect l="-18191" r="-18178"/>
          <a:stretch/>
        </p:blipFill>
        <p:spPr>
          <a:xfrm>
            <a:off x="-528631" y="1146249"/>
            <a:ext cx="8632500" cy="4526100"/>
          </a:xfrm>
          <a:prstGeom prst="rect">
            <a:avLst/>
          </a:prstGeom>
          <a:noFill/>
          <a:ln w="9525" cap="flat" cmpd="sng">
            <a:solidFill>
              <a:schemeClr val="lt1"/>
            </a:solidFill>
            <a:prstDash val="solid"/>
            <a:round/>
            <a:headEnd type="none" w="sm" len="sm"/>
            <a:tailEnd type="none" w="sm" len="sm"/>
          </a:ln>
        </p:spPr>
      </p:pic>
      <p:sp>
        <p:nvSpPr>
          <p:cNvPr id="1362" name="Google Shape;1362;gdd713b006d_0_3909"/>
          <p:cNvSpPr/>
          <p:nvPr/>
        </p:nvSpPr>
        <p:spPr>
          <a:xfrm>
            <a:off x="3353545" y="4503214"/>
            <a:ext cx="987900" cy="1169100"/>
          </a:xfrm>
          <a:prstGeom prst="mathPlus">
            <a:avLst>
              <a:gd name="adj1" fmla="val 23520"/>
            </a:avLst>
          </a:prstGeom>
          <a:gradFill>
            <a:gsLst>
              <a:gs pos="0">
                <a:srgbClr val="D13F3B"/>
              </a:gs>
              <a:gs pos="100000">
                <a:srgbClr val="FF9995"/>
              </a:gs>
            </a:gsLst>
            <a:lin ang="16200038" scaled="0"/>
          </a:gradFill>
          <a:ln w="9525" cap="flat" cmpd="sng">
            <a:solidFill>
              <a:srgbClr val="BD4B48"/>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3" name="Google Shape;1363;gdd713b006d_0_3909"/>
          <p:cNvSpPr/>
          <p:nvPr/>
        </p:nvSpPr>
        <p:spPr>
          <a:xfrm>
            <a:off x="6328303" y="2379905"/>
            <a:ext cx="987900" cy="1169100"/>
          </a:xfrm>
          <a:prstGeom prst="mathPlus">
            <a:avLst>
              <a:gd name="adj1" fmla="val 23520"/>
            </a:avLst>
          </a:prstGeom>
          <a:gradFill>
            <a:gsLst>
              <a:gs pos="0">
                <a:srgbClr val="D13F3B"/>
              </a:gs>
              <a:gs pos="100000">
                <a:srgbClr val="FF9995"/>
              </a:gs>
            </a:gsLst>
            <a:lin ang="16200038" scaled="0"/>
          </a:gradFill>
          <a:ln w="9525" cap="flat" cmpd="sng">
            <a:solidFill>
              <a:srgbClr val="BD4B48"/>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4" name="Google Shape;1364;gdd713b006d_0_3909"/>
          <p:cNvSpPr txBox="1"/>
          <p:nvPr/>
        </p:nvSpPr>
        <p:spPr>
          <a:xfrm>
            <a:off x="5179790" y="4226215"/>
            <a:ext cx="3680700" cy="55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Calibri"/>
                <a:ea typeface="Calibri"/>
                <a:cs typeface="Calibri"/>
                <a:sym typeface="Calibri"/>
              </a:rPr>
              <a:t>Partial Positive Charge</a:t>
            </a:r>
            <a:endParaRPr sz="1400" b="0" i="0" u="none" strike="noStrike" cap="none">
              <a:solidFill>
                <a:srgbClr val="000000"/>
              </a:solidFill>
              <a:latin typeface="Arial"/>
              <a:ea typeface="Arial"/>
              <a:cs typeface="Arial"/>
              <a:sym typeface="Arial"/>
            </a:endParaRPr>
          </a:p>
        </p:txBody>
      </p:sp>
      <p:cxnSp>
        <p:nvCxnSpPr>
          <p:cNvPr id="1365" name="Google Shape;1365;gdd713b006d_0_3909"/>
          <p:cNvCxnSpPr/>
          <p:nvPr/>
        </p:nvCxnSpPr>
        <p:spPr>
          <a:xfrm rot="10800000">
            <a:off x="6817272" y="3548815"/>
            <a:ext cx="0" cy="677400"/>
          </a:xfrm>
          <a:prstGeom prst="straightConnector1">
            <a:avLst/>
          </a:prstGeom>
          <a:noFill/>
          <a:ln w="38100" cap="flat" cmpd="sng">
            <a:solidFill>
              <a:srgbClr val="FF0000"/>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366" name="Google Shape;1366;gdd713b006d_0_3909"/>
          <p:cNvCxnSpPr/>
          <p:nvPr/>
        </p:nvCxnSpPr>
        <p:spPr>
          <a:xfrm flipH="1">
            <a:off x="4341359" y="4780213"/>
            <a:ext cx="2473500" cy="531300"/>
          </a:xfrm>
          <a:prstGeom prst="straightConnector1">
            <a:avLst/>
          </a:prstGeom>
          <a:noFill/>
          <a:ln w="38100" cap="flat" cmpd="sng">
            <a:solidFill>
              <a:srgbClr val="FF0000"/>
            </a:solidFill>
            <a:prstDash val="solid"/>
            <a:round/>
            <a:headEnd type="none" w="sm" len="sm"/>
            <a:tailEnd type="stealth" w="med" len="med"/>
          </a:ln>
          <a:effectLst>
            <a:outerShdw blurRad="40000" dist="20000" dir="5400000" rotWithShape="0">
              <a:srgbClr val="000000">
                <a:alpha val="37250"/>
              </a:srgbClr>
            </a:outerShdw>
          </a:effectLst>
        </p:spPr>
      </p:cxnSp>
      <p:sp>
        <p:nvSpPr>
          <p:cNvPr id="1367" name="Google Shape;1367;gdd713b006d_0_3909"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gdd713b006d_0_3921"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gdd713b006d_0_3937"/>
          <p:cNvSpPr txBox="1">
            <a:spLocks noGrp="1"/>
          </p:cNvSpPr>
          <p:nvPr>
            <p:ph type="title"/>
          </p:nvPr>
        </p:nvSpPr>
        <p:spPr>
          <a:xfrm>
            <a:off x="716692" y="205439"/>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a:t>What is a polar molecule?</a:t>
            </a:r>
            <a:endParaRPr/>
          </a:p>
        </p:txBody>
      </p:sp>
      <p:pic>
        <p:nvPicPr>
          <p:cNvPr id="1380" name="Google Shape;1380;gdd713b006d_0_3937" descr="polar.jpg"/>
          <p:cNvPicPr preferRelativeResize="0">
            <a:picLocks noGrp="1"/>
          </p:cNvPicPr>
          <p:nvPr>
            <p:ph type="body" idx="1"/>
          </p:nvPr>
        </p:nvPicPr>
        <p:blipFill rotWithShape="1">
          <a:blip r:embed="rId3">
            <a:alphaModFix/>
          </a:blip>
          <a:srcRect l="-18191" r="-18178"/>
          <a:stretch/>
        </p:blipFill>
        <p:spPr>
          <a:xfrm>
            <a:off x="457200" y="1872049"/>
            <a:ext cx="8229600" cy="4526100"/>
          </a:xfrm>
          <a:prstGeom prst="rect">
            <a:avLst/>
          </a:prstGeom>
          <a:noFill/>
          <a:ln w="9525" cap="flat" cmpd="sng">
            <a:solidFill>
              <a:schemeClr val="lt1"/>
            </a:solidFill>
            <a:prstDash val="solid"/>
            <a:round/>
            <a:headEnd type="none" w="sm" len="sm"/>
            <a:tailEnd type="none" w="sm" len="sm"/>
          </a:ln>
        </p:spPr>
      </p:pic>
      <p:sp>
        <p:nvSpPr>
          <p:cNvPr id="1381" name="Google Shape;1381;gdd713b006d_0_3937"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Google Shape;1386;gdd713b006d_0_3944" descr="Questions"/>
          <p:cNvSpPr/>
          <p:nvPr/>
        </p:nvSpPr>
        <p:spPr>
          <a:xfrm>
            <a:off x="0" y="-24714"/>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87" name="Google Shape;1387;gdd713b006d_0_3944"/>
          <p:cNvGrpSpPr/>
          <p:nvPr/>
        </p:nvGrpSpPr>
        <p:grpSpPr>
          <a:xfrm>
            <a:off x="585192" y="1892956"/>
            <a:ext cx="7435839" cy="4042471"/>
            <a:chOff x="28589" y="472357"/>
            <a:chExt cx="9443534" cy="5653806"/>
          </a:xfrm>
        </p:grpSpPr>
        <p:pic>
          <p:nvPicPr>
            <p:cNvPr id="1388" name="Google Shape;1388;gdd713b006d_0_3944"/>
            <p:cNvPicPr preferRelativeResize="0"/>
            <p:nvPr/>
          </p:nvPicPr>
          <p:blipFill rotWithShape="1">
            <a:blip r:embed="rId4">
              <a:alphaModFix/>
            </a:blip>
            <a:srcRect/>
            <a:stretch/>
          </p:blipFill>
          <p:spPr>
            <a:xfrm>
              <a:off x="28589" y="472357"/>
              <a:ext cx="4002823" cy="4002823"/>
            </a:xfrm>
            <a:prstGeom prst="rect">
              <a:avLst/>
            </a:prstGeom>
            <a:noFill/>
            <a:ln>
              <a:noFill/>
            </a:ln>
          </p:spPr>
        </p:pic>
        <p:pic>
          <p:nvPicPr>
            <p:cNvPr id="1389" name="Google Shape;1389;gdd713b006d_0_3944" descr="polar.jpg"/>
            <p:cNvPicPr preferRelativeResize="0"/>
            <p:nvPr/>
          </p:nvPicPr>
          <p:blipFill rotWithShape="1">
            <a:blip r:embed="rId5">
              <a:alphaModFix/>
            </a:blip>
            <a:srcRect l="-18191" r="-18178"/>
            <a:stretch/>
          </p:blipFill>
          <p:spPr>
            <a:xfrm>
              <a:off x="4031413" y="3133982"/>
              <a:ext cx="5440710" cy="2992181"/>
            </a:xfrm>
            <a:prstGeom prst="rect">
              <a:avLst/>
            </a:prstGeom>
            <a:noFill/>
            <a:ln>
              <a:noFill/>
            </a:ln>
          </p:spPr>
        </p:pic>
        <p:sp>
          <p:nvSpPr>
            <p:cNvPr id="1390" name="Google Shape;1390;gdd713b006d_0_3944"/>
            <p:cNvSpPr/>
            <p:nvPr/>
          </p:nvSpPr>
          <p:spPr>
            <a:xfrm>
              <a:off x="5250158" y="3444694"/>
              <a:ext cx="688200" cy="322200"/>
            </a:xfrm>
            <a:prstGeom prst="mathMinus">
              <a:avLst>
                <a:gd name="adj1" fmla="val 23520"/>
              </a:avLst>
            </a:prstGeom>
            <a:gradFill>
              <a:gsLst>
                <a:gs pos="0">
                  <a:schemeClr val="dk1"/>
                </a:gs>
                <a:gs pos="100000">
                  <a:srgbClr val="BABABA"/>
                </a:gs>
              </a:gsLst>
              <a:lin ang="16200038" scaled="0"/>
            </a:gradFill>
            <a:ln w="9525" cap="flat" cmpd="sng">
              <a:solidFill>
                <a:schemeClr val="dk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391" name="Google Shape;1391;gdd713b006d_0_3944"/>
            <p:cNvCxnSpPr/>
            <p:nvPr/>
          </p:nvCxnSpPr>
          <p:spPr>
            <a:xfrm>
              <a:off x="5647662" y="764745"/>
              <a:ext cx="0" cy="2679900"/>
            </a:xfrm>
            <a:prstGeom prst="straightConnector1">
              <a:avLst/>
            </a:prstGeom>
            <a:noFill/>
            <a:ln w="38100" cap="flat" cmpd="sng">
              <a:solidFill>
                <a:srgbClr val="FF0000"/>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392" name="Google Shape;1392;gdd713b006d_0_3944"/>
            <p:cNvCxnSpPr/>
            <p:nvPr/>
          </p:nvCxnSpPr>
          <p:spPr>
            <a:xfrm rot="10800000">
              <a:off x="3057762" y="764745"/>
              <a:ext cx="2589900" cy="0"/>
            </a:xfrm>
            <a:prstGeom prst="straightConnector1">
              <a:avLst/>
            </a:prstGeom>
            <a:noFill/>
            <a:ln w="38100" cap="flat" cmpd="sng">
              <a:solidFill>
                <a:srgbClr val="FF0000"/>
              </a:solidFill>
              <a:prstDash val="solid"/>
              <a:round/>
              <a:headEnd type="none" w="sm" len="sm"/>
              <a:tailEnd type="stealth" w="med" len="med"/>
            </a:ln>
            <a:effectLst>
              <a:outerShdw blurRad="40000" dist="20000" dir="5400000" rotWithShape="0">
                <a:srgbClr val="000000">
                  <a:alpha val="37250"/>
                </a:srgbClr>
              </a:outerShdw>
            </a:effectLst>
          </p:spPr>
        </p:cxnSp>
      </p:grpSp>
      <p:sp>
        <p:nvSpPr>
          <p:cNvPr id="1393" name="Google Shape;1393;gdd713b006d_0_3944"/>
          <p:cNvSpPr/>
          <p:nvPr/>
        </p:nvSpPr>
        <p:spPr>
          <a:xfrm>
            <a:off x="4821143" y="5919405"/>
            <a:ext cx="642300" cy="685500"/>
          </a:xfrm>
          <a:prstGeom prst="mathPlus">
            <a:avLst>
              <a:gd name="adj1" fmla="val 23520"/>
            </a:avLst>
          </a:prstGeom>
          <a:gradFill>
            <a:gsLst>
              <a:gs pos="0">
                <a:srgbClr val="D13F3B"/>
              </a:gs>
              <a:gs pos="100000">
                <a:srgbClr val="FF9995"/>
              </a:gs>
            </a:gsLst>
            <a:lin ang="16200038" scaled="0"/>
          </a:gradFill>
          <a:ln w="9525" cap="flat" cmpd="sng">
            <a:solidFill>
              <a:srgbClr val="BD4B48"/>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4" name="Google Shape;1394;gdd713b006d_0_3944"/>
          <p:cNvSpPr/>
          <p:nvPr/>
        </p:nvSpPr>
        <p:spPr>
          <a:xfrm>
            <a:off x="7216836" y="4532108"/>
            <a:ext cx="642300" cy="685500"/>
          </a:xfrm>
          <a:prstGeom prst="mathPlus">
            <a:avLst>
              <a:gd name="adj1" fmla="val 23520"/>
            </a:avLst>
          </a:prstGeom>
          <a:gradFill>
            <a:gsLst>
              <a:gs pos="0">
                <a:srgbClr val="D13F3B"/>
              </a:gs>
              <a:gs pos="100000">
                <a:srgbClr val="FF9995"/>
              </a:gs>
            </a:gsLst>
            <a:lin ang="16200038" scaled="0"/>
          </a:gradFill>
          <a:ln w="9525" cap="flat" cmpd="sng">
            <a:solidFill>
              <a:srgbClr val="BD4B48"/>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395" name="Google Shape;1395;gdd713b006d_0_3944"/>
          <p:cNvCxnSpPr/>
          <p:nvPr/>
        </p:nvCxnSpPr>
        <p:spPr>
          <a:xfrm rot="10800000">
            <a:off x="7939497" y="4481780"/>
            <a:ext cx="0" cy="36900"/>
          </a:xfrm>
          <a:prstGeom prst="straightConnector1">
            <a:avLst/>
          </a:prstGeom>
          <a:noFill/>
          <a:ln w="38100" cap="flat" cmpd="sng">
            <a:solidFill>
              <a:srgbClr val="FF0000"/>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396" name="Google Shape;1396;gdd713b006d_0_3944"/>
          <p:cNvCxnSpPr/>
          <p:nvPr/>
        </p:nvCxnSpPr>
        <p:spPr>
          <a:xfrm flipH="1">
            <a:off x="5463504" y="5831216"/>
            <a:ext cx="864900" cy="413100"/>
          </a:xfrm>
          <a:prstGeom prst="straightConnector1">
            <a:avLst/>
          </a:prstGeom>
          <a:noFill/>
          <a:ln w="38100" cap="flat" cmpd="sng">
            <a:solidFill>
              <a:srgbClr val="FF0000"/>
            </a:solidFill>
            <a:prstDash val="solid"/>
            <a:round/>
            <a:headEnd type="none" w="sm" len="sm"/>
            <a:tailEnd type="stealth" w="med" len="med"/>
          </a:ln>
          <a:effectLst>
            <a:outerShdw blurRad="40000" dist="20000" dir="5400000" rotWithShape="0">
              <a:srgbClr val="000000">
                <a:alpha val="37250"/>
              </a:srgbClr>
            </a:outerShdw>
          </a:effectLst>
        </p:spPr>
      </p:cxnSp>
      <p:sp>
        <p:nvSpPr>
          <p:cNvPr id="1397" name="Google Shape;1397;gdd713b006d_0_3944"/>
          <p:cNvSpPr txBox="1">
            <a:spLocks noGrp="1"/>
          </p:cNvSpPr>
          <p:nvPr>
            <p:ph type="title"/>
          </p:nvPr>
        </p:nvSpPr>
        <p:spPr>
          <a:xfrm>
            <a:off x="716692" y="205439"/>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a:t>Describe the charge of a polar molecule.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1"/>
          <p:cNvSpPr txBox="1"/>
          <p:nvPr/>
        </p:nvSpPr>
        <p:spPr>
          <a:xfrm>
            <a:off x="2886634" y="901725"/>
            <a:ext cx="3426131"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Elements</a:t>
            </a:r>
            <a:endParaRPr/>
          </a:p>
        </p:txBody>
      </p:sp>
      <p:sp>
        <p:nvSpPr>
          <p:cNvPr id="217" name="Google Shape;217;p11"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8" name="Google Shape;218;p1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gdd713b006d_0_395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04" name="Google Shape;1404;gdd713b006d_0_395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pic>
        <p:nvPicPr>
          <p:cNvPr id="1410" name="Google Shape;1410;gdd713b006d_0_3965" descr="Saint Mary's Physics Demos - Saint Mary's Physics Demos"/>
          <p:cNvPicPr preferRelativeResize="0"/>
          <p:nvPr/>
        </p:nvPicPr>
        <p:blipFill rotWithShape="1">
          <a:blip r:embed="rId3">
            <a:alphaModFix/>
          </a:blip>
          <a:srcRect/>
          <a:stretch/>
        </p:blipFill>
        <p:spPr>
          <a:xfrm>
            <a:off x="1315452" y="1190429"/>
            <a:ext cx="6513094" cy="4163929"/>
          </a:xfrm>
          <a:prstGeom prst="rect">
            <a:avLst/>
          </a:prstGeom>
          <a:noFill/>
          <a:ln>
            <a:noFill/>
          </a:ln>
        </p:spPr>
      </p:pic>
      <p:sp>
        <p:nvSpPr>
          <p:cNvPr id="1411" name="Google Shape;1411;gdd713b006d_0_3965"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12" name="Google Shape;1412;gdd713b006d_0_3965"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gdd713b006d_0_3972"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19" name="Google Shape;1419;gdd713b006d_0_3972"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1420" name="Google Shape;1420;gdd713b006d_0_3972" descr="Polar and Nonpolar Molecules"/>
          <p:cNvPicPr preferRelativeResize="0"/>
          <p:nvPr/>
        </p:nvPicPr>
        <p:blipFill rotWithShape="1">
          <a:blip r:embed="rId5">
            <a:alphaModFix/>
          </a:blip>
          <a:srcRect l="4207" t="62961" r="52282"/>
          <a:stretch/>
        </p:blipFill>
        <p:spPr>
          <a:xfrm>
            <a:off x="1243263" y="1312020"/>
            <a:ext cx="6657473" cy="437949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gdd713b006d_0_3979"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gdd713b006d_0_3984"/>
          <p:cNvSpPr txBox="1">
            <a:spLocks noGrp="1"/>
          </p:cNvSpPr>
          <p:nvPr>
            <p:ph type="title"/>
          </p:nvPr>
        </p:nvSpPr>
        <p:spPr>
          <a:xfrm>
            <a:off x="735230" y="367615"/>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a polar molecule?</a:t>
            </a:r>
            <a:endParaRPr sz="3600"/>
          </a:p>
        </p:txBody>
      </p:sp>
      <p:pic>
        <p:nvPicPr>
          <p:cNvPr id="1433" name="Google Shape;1433;gdd713b006d_0_3984" descr="polar.jpg"/>
          <p:cNvPicPr preferRelativeResize="0">
            <a:picLocks noGrp="1"/>
          </p:cNvPicPr>
          <p:nvPr>
            <p:ph type="body" idx="1"/>
          </p:nvPr>
        </p:nvPicPr>
        <p:blipFill rotWithShape="1">
          <a:blip r:embed="rId3">
            <a:alphaModFix/>
          </a:blip>
          <a:srcRect l="-18191" r="-18178"/>
          <a:stretch/>
        </p:blipFill>
        <p:spPr>
          <a:xfrm>
            <a:off x="457200" y="1872049"/>
            <a:ext cx="8229600" cy="4526100"/>
          </a:xfrm>
          <a:prstGeom prst="rect">
            <a:avLst/>
          </a:prstGeom>
          <a:noFill/>
          <a:ln w="9525" cap="flat" cmpd="sng">
            <a:solidFill>
              <a:schemeClr val="lt1"/>
            </a:solidFill>
            <a:prstDash val="solid"/>
            <a:round/>
            <a:headEnd type="none" w="sm" len="sm"/>
            <a:tailEnd type="none" w="sm" len="sm"/>
          </a:ln>
        </p:spPr>
      </p:pic>
      <p:sp>
        <p:nvSpPr>
          <p:cNvPr id="1434" name="Google Shape;1434;gdd713b006d_0_3984"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pic>
        <p:nvPicPr>
          <p:cNvPr id="1440" name="Google Shape;1440;gdd713b006d_0_3991" descr="Polar and Nonpolar Molecules"/>
          <p:cNvPicPr preferRelativeResize="0"/>
          <p:nvPr/>
        </p:nvPicPr>
        <p:blipFill rotWithShape="1">
          <a:blip r:embed="rId3">
            <a:alphaModFix/>
          </a:blip>
          <a:srcRect l="8596" t="12171" r="59122" b="73091"/>
          <a:stretch/>
        </p:blipFill>
        <p:spPr>
          <a:xfrm>
            <a:off x="423950" y="1816775"/>
            <a:ext cx="8229600" cy="3910250"/>
          </a:xfrm>
          <a:prstGeom prst="rect">
            <a:avLst/>
          </a:prstGeom>
          <a:noFill/>
          <a:ln>
            <a:noFill/>
          </a:ln>
        </p:spPr>
      </p:pic>
      <p:sp>
        <p:nvSpPr>
          <p:cNvPr id="1441" name="Google Shape;1441;gdd713b006d_0_3991"/>
          <p:cNvSpPr txBox="1">
            <a:spLocks noGrp="1"/>
          </p:cNvSpPr>
          <p:nvPr>
            <p:ph type="title"/>
          </p:nvPr>
        </p:nvSpPr>
        <p:spPr>
          <a:xfrm>
            <a:off x="735230" y="367615"/>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240"/>
              <a:buFont typeface="Calibri"/>
              <a:buNone/>
            </a:pPr>
            <a:r>
              <a:rPr lang="en-US" sz="3240"/>
              <a:t>Explain why this is an example of a polar molecule. </a:t>
            </a:r>
            <a:endParaRPr/>
          </a:p>
        </p:txBody>
      </p:sp>
      <p:sp>
        <p:nvSpPr>
          <p:cNvPr id="1442" name="Google Shape;1442;gdd713b006d_0_3991"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Google Shape;1448;gdd713b006d_0_3998"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49" name="Google Shape;1449;gdd713b006d_0_3998"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pic>
        <p:nvPicPr>
          <p:cNvPr id="1455" name="Google Shape;1455;gdd713b006d_0_4004" descr="Polar and Nonpolar Molecules"/>
          <p:cNvPicPr preferRelativeResize="0"/>
          <p:nvPr/>
        </p:nvPicPr>
        <p:blipFill rotWithShape="1">
          <a:blip r:embed="rId3">
            <a:alphaModFix/>
          </a:blip>
          <a:srcRect l="58596" t="11644" r="7894" b="72302"/>
          <a:stretch/>
        </p:blipFill>
        <p:spPr>
          <a:xfrm>
            <a:off x="505326" y="1608221"/>
            <a:ext cx="8133349" cy="3641557"/>
          </a:xfrm>
          <a:prstGeom prst="rect">
            <a:avLst/>
          </a:prstGeom>
          <a:noFill/>
          <a:ln>
            <a:noFill/>
          </a:ln>
        </p:spPr>
      </p:pic>
      <p:sp>
        <p:nvSpPr>
          <p:cNvPr id="1456" name="Google Shape;1456;gdd713b006d_0_400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57" name="Google Shape;1457;gdd713b006d_0_4004"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pic>
        <p:nvPicPr>
          <p:cNvPr id="1463" name="Google Shape;1463;gdd713b006d_0_4011" descr="Polar and Nonpolar Molecules"/>
          <p:cNvPicPr preferRelativeResize="0"/>
          <p:nvPr/>
        </p:nvPicPr>
        <p:blipFill rotWithShape="1">
          <a:blip r:embed="rId3">
            <a:alphaModFix/>
          </a:blip>
          <a:srcRect l="54035" t="27171" b="50000"/>
          <a:stretch/>
        </p:blipFill>
        <p:spPr>
          <a:xfrm>
            <a:off x="946485" y="1632283"/>
            <a:ext cx="7523745" cy="3593433"/>
          </a:xfrm>
          <a:prstGeom prst="rect">
            <a:avLst/>
          </a:prstGeom>
          <a:noFill/>
          <a:ln>
            <a:noFill/>
          </a:ln>
        </p:spPr>
      </p:pic>
      <p:sp>
        <p:nvSpPr>
          <p:cNvPr id="1464" name="Google Shape;1464;gdd713b006d_0_4011"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65" name="Google Shape;1465;gdd713b006d_0_4011"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1471" name="Google Shape;1471;gdd713b006d_0_4018"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2"/>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225" name="Google Shape;225;p12"/>
          <p:cNvSpPr/>
          <p:nvPr/>
        </p:nvSpPr>
        <p:spPr>
          <a:xfrm>
            <a:off x="1284875" y="369275"/>
            <a:ext cx="7415400" cy="1200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Element</a:t>
            </a:r>
            <a:r>
              <a:rPr lang="en-US" sz="3600">
                <a:solidFill>
                  <a:schemeClr val="dk1"/>
                </a:solidFill>
                <a:latin typeface="Calibri"/>
                <a:ea typeface="Calibri"/>
                <a:cs typeface="Calibri"/>
                <a:sym typeface="Calibri"/>
              </a:rPr>
              <a:t>: pure substance made of only one type of atom</a:t>
            </a:r>
            <a:endParaRPr/>
          </a:p>
        </p:txBody>
      </p:sp>
      <p:pic>
        <p:nvPicPr>
          <p:cNvPr id="226" name="Google Shape;226;p12" descr="gold.jpg"/>
          <p:cNvPicPr preferRelativeResize="0"/>
          <p:nvPr/>
        </p:nvPicPr>
        <p:blipFill rotWithShape="1">
          <a:blip r:embed="rId3">
            <a:alphaModFix/>
          </a:blip>
          <a:srcRect/>
          <a:stretch/>
        </p:blipFill>
        <p:spPr>
          <a:xfrm>
            <a:off x="1208621" y="2182993"/>
            <a:ext cx="7011498" cy="4675007"/>
          </a:xfrm>
          <a:prstGeom prst="rect">
            <a:avLst/>
          </a:prstGeom>
          <a:noFill/>
          <a:ln>
            <a:noFill/>
          </a:ln>
        </p:spPr>
      </p:pic>
      <p:sp>
        <p:nvSpPr>
          <p:cNvPr id="227" name="Google Shape;227;p1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8" name="Google Shape;228;p12"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1476" name="Google Shape;1476;gdd713b006d_0_4023" descr="Polar and Nonpolar Molecules"/>
          <p:cNvPicPr preferRelativeResize="0"/>
          <p:nvPr/>
        </p:nvPicPr>
        <p:blipFill rotWithShape="1">
          <a:blip r:embed="rId3">
            <a:alphaModFix/>
          </a:blip>
          <a:srcRect l="58596" t="11644" r="7894" b="72302"/>
          <a:stretch/>
        </p:blipFill>
        <p:spPr>
          <a:xfrm>
            <a:off x="505326" y="1856471"/>
            <a:ext cx="8133349" cy="3641557"/>
          </a:xfrm>
          <a:prstGeom prst="rect">
            <a:avLst/>
          </a:prstGeom>
          <a:noFill/>
          <a:ln>
            <a:noFill/>
          </a:ln>
        </p:spPr>
      </p:pic>
      <p:sp>
        <p:nvSpPr>
          <p:cNvPr id="1477" name="Google Shape;1477;gdd713b006d_0_4023"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gdd713b006d_0_4023"/>
          <p:cNvSpPr txBox="1"/>
          <p:nvPr/>
        </p:nvSpPr>
        <p:spPr>
          <a:xfrm>
            <a:off x="735230" y="367615"/>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509"/>
              <a:buFont typeface="Calibri"/>
              <a:buNone/>
            </a:pPr>
            <a:r>
              <a:rPr lang="en-US" sz="3509" b="0" i="0" u="none" strike="noStrike" cap="none">
                <a:solidFill>
                  <a:schemeClr val="dk1"/>
                </a:solidFill>
                <a:latin typeface="Calibri"/>
                <a:ea typeface="Calibri"/>
                <a:cs typeface="Calibri"/>
                <a:sym typeface="Calibri"/>
              </a:rPr>
              <a:t>Is this an example of a polar molecule? Explain your answer.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gdd713b006d_0_4045"/>
          <p:cNvSpPr txBox="1">
            <a:spLocks noGrp="1"/>
          </p:cNvSpPr>
          <p:nvPr>
            <p:ph type="title"/>
          </p:nvPr>
        </p:nvSpPr>
        <p:spPr>
          <a:xfrm>
            <a:off x="716692" y="205439"/>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a:t>What is a polar molecule?</a:t>
            </a:r>
            <a:endParaRPr/>
          </a:p>
        </p:txBody>
      </p:sp>
      <p:pic>
        <p:nvPicPr>
          <p:cNvPr id="1485" name="Google Shape;1485;gdd713b006d_0_4045" descr="polar.jpg"/>
          <p:cNvPicPr preferRelativeResize="0">
            <a:picLocks noGrp="1"/>
          </p:cNvPicPr>
          <p:nvPr>
            <p:ph type="body" idx="1"/>
          </p:nvPr>
        </p:nvPicPr>
        <p:blipFill rotWithShape="1">
          <a:blip r:embed="rId3">
            <a:alphaModFix/>
          </a:blip>
          <a:srcRect l="-18191" r="-18178"/>
          <a:stretch/>
        </p:blipFill>
        <p:spPr>
          <a:xfrm>
            <a:off x="457200" y="1872049"/>
            <a:ext cx="8229600" cy="4526100"/>
          </a:xfrm>
          <a:prstGeom prst="rect">
            <a:avLst/>
          </a:prstGeom>
          <a:noFill/>
          <a:ln w="9525" cap="flat" cmpd="sng">
            <a:solidFill>
              <a:schemeClr val="lt1"/>
            </a:solidFill>
            <a:prstDash val="solid"/>
            <a:round/>
            <a:headEnd type="none" w="sm" len="sm"/>
            <a:tailEnd type="none" w="sm" len="sm"/>
          </a:ln>
        </p:spPr>
      </p:pic>
      <p:sp>
        <p:nvSpPr>
          <p:cNvPr id="1486" name="Google Shape;1486;gdd713b006d_0_4045"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gdd713b006d_0_4052" descr="Questions"/>
          <p:cNvSpPr/>
          <p:nvPr/>
        </p:nvSpPr>
        <p:spPr>
          <a:xfrm>
            <a:off x="0" y="-24714"/>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92" name="Google Shape;1492;gdd713b006d_0_4052"/>
          <p:cNvGrpSpPr/>
          <p:nvPr/>
        </p:nvGrpSpPr>
        <p:grpSpPr>
          <a:xfrm>
            <a:off x="585192" y="1892956"/>
            <a:ext cx="7435839" cy="4042471"/>
            <a:chOff x="28589" y="472357"/>
            <a:chExt cx="9443534" cy="5653806"/>
          </a:xfrm>
        </p:grpSpPr>
        <p:pic>
          <p:nvPicPr>
            <p:cNvPr id="1493" name="Google Shape;1493;gdd713b006d_0_4052"/>
            <p:cNvPicPr preferRelativeResize="0"/>
            <p:nvPr/>
          </p:nvPicPr>
          <p:blipFill rotWithShape="1">
            <a:blip r:embed="rId4">
              <a:alphaModFix/>
            </a:blip>
            <a:srcRect/>
            <a:stretch/>
          </p:blipFill>
          <p:spPr>
            <a:xfrm>
              <a:off x="28589" y="472357"/>
              <a:ext cx="4002823" cy="4002823"/>
            </a:xfrm>
            <a:prstGeom prst="rect">
              <a:avLst/>
            </a:prstGeom>
            <a:noFill/>
            <a:ln>
              <a:noFill/>
            </a:ln>
          </p:spPr>
        </p:pic>
        <p:pic>
          <p:nvPicPr>
            <p:cNvPr id="1494" name="Google Shape;1494;gdd713b006d_0_4052" descr="polar.jpg"/>
            <p:cNvPicPr preferRelativeResize="0"/>
            <p:nvPr/>
          </p:nvPicPr>
          <p:blipFill rotWithShape="1">
            <a:blip r:embed="rId5">
              <a:alphaModFix/>
            </a:blip>
            <a:srcRect l="-18191" r="-18178"/>
            <a:stretch/>
          </p:blipFill>
          <p:spPr>
            <a:xfrm>
              <a:off x="4031413" y="3133982"/>
              <a:ext cx="5440710" cy="2992181"/>
            </a:xfrm>
            <a:prstGeom prst="rect">
              <a:avLst/>
            </a:prstGeom>
            <a:noFill/>
            <a:ln>
              <a:noFill/>
            </a:ln>
          </p:spPr>
        </p:pic>
        <p:sp>
          <p:nvSpPr>
            <p:cNvPr id="1495" name="Google Shape;1495;gdd713b006d_0_4052"/>
            <p:cNvSpPr/>
            <p:nvPr/>
          </p:nvSpPr>
          <p:spPr>
            <a:xfrm>
              <a:off x="5250158" y="3444694"/>
              <a:ext cx="688200" cy="322200"/>
            </a:xfrm>
            <a:prstGeom prst="mathMinus">
              <a:avLst>
                <a:gd name="adj1" fmla="val 23520"/>
              </a:avLst>
            </a:prstGeom>
            <a:gradFill>
              <a:gsLst>
                <a:gs pos="0">
                  <a:schemeClr val="dk1"/>
                </a:gs>
                <a:gs pos="100000">
                  <a:srgbClr val="BABABA"/>
                </a:gs>
              </a:gsLst>
              <a:lin ang="16200038" scaled="0"/>
            </a:gradFill>
            <a:ln w="9525" cap="flat" cmpd="sng">
              <a:solidFill>
                <a:schemeClr val="dk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496" name="Google Shape;1496;gdd713b006d_0_4052"/>
            <p:cNvCxnSpPr/>
            <p:nvPr/>
          </p:nvCxnSpPr>
          <p:spPr>
            <a:xfrm>
              <a:off x="5647662" y="764745"/>
              <a:ext cx="0" cy="2679900"/>
            </a:xfrm>
            <a:prstGeom prst="straightConnector1">
              <a:avLst/>
            </a:prstGeom>
            <a:noFill/>
            <a:ln w="38100" cap="flat" cmpd="sng">
              <a:solidFill>
                <a:srgbClr val="FF0000"/>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497" name="Google Shape;1497;gdd713b006d_0_4052"/>
            <p:cNvCxnSpPr/>
            <p:nvPr/>
          </p:nvCxnSpPr>
          <p:spPr>
            <a:xfrm rot="10800000">
              <a:off x="3057762" y="764745"/>
              <a:ext cx="2589900" cy="0"/>
            </a:xfrm>
            <a:prstGeom prst="straightConnector1">
              <a:avLst/>
            </a:prstGeom>
            <a:noFill/>
            <a:ln w="38100" cap="flat" cmpd="sng">
              <a:solidFill>
                <a:srgbClr val="FF0000"/>
              </a:solidFill>
              <a:prstDash val="solid"/>
              <a:round/>
              <a:headEnd type="none" w="sm" len="sm"/>
              <a:tailEnd type="stealth" w="med" len="med"/>
            </a:ln>
            <a:effectLst>
              <a:outerShdw blurRad="40000" dist="20000" dir="5400000" rotWithShape="0">
                <a:srgbClr val="000000">
                  <a:alpha val="37250"/>
                </a:srgbClr>
              </a:outerShdw>
            </a:effectLst>
          </p:spPr>
        </p:cxnSp>
      </p:grpSp>
      <p:sp>
        <p:nvSpPr>
          <p:cNvPr id="1498" name="Google Shape;1498;gdd713b006d_0_4052"/>
          <p:cNvSpPr/>
          <p:nvPr/>
        </p:nvSpPr>
        <p:spPr>
          <a:xfrm>
            <a:off x="4821143" y="5919405"/>
            <a:ext cx="642300" cy="685500"/>
          </a:xfrm>
          <a:prstGeom prst="mathPlus">
            <a:avLst>
              <a:gd name="adj1" fmla="val 23520"/>
            </a:avLst>
          </a:prstGeom>
          <a:gradFill>
            <a:gsLst>
              <a:gs pos="0">
                <a:srgbClr val="D13F3B"/>
              </a:gs>
              <a:gs pos="100000">
                <a:srgbClr val="FF9995"/>
              </a:gs>
            </a:gsLst>
            <a:lin ang="16200038" scaled="0"/>
          </a:gradFill>
          <a:ln w="9525" cap="flat" cmpd="sng">
            <a:solidFill>
              <a:srgbClr val="BD4B48"/>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9" name="Google Shape;1499;gdd713b006d_0_4052"/>
          <p:cNvSpPr/>
          <p:nvPr/>
        </p:nvSpPr>
        <p:spPr>
          <a:xfrm>
            <a:off x="7216836" y="4532108"/>
            <a:ext cx="642300" cy="685500"/>
          </a:xfrm>
          <a:prstGeom prst="mathPlus">
            <a:avLst>
              <a:gd name="adj1" fmla="val 23520"/>
            </a:avLst>
          </a:prstGeom>
          <a:gradFill>
            <a:gsLst>
              <a:gs pos="0">
                <a:srgbClr val="D13F3B"/>
              </a:gs>
              <a:gs pos="100000">
                <a:srgbClr val="FF9995"/>
              </a:gs>
            </a:gsLst>
            <a:lin ang="16200038" scaled="0"/>
          </a:gradFill>
          <a:ln w="9525" cap="flat" cmpd="sng">
            <a:solidFill>
              <a:srgbClr val="BD4B48"/>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500" name="Google Shape;1500;gdd713b006d_0_4052"/>
          <p:cNvCxnSpPr/>
          <p:nvPr/>
        </p:nvCxnSpPr>
        <p:spPr>
          <a:xfrm rot="10800000">
            <a:off x="7939497" y="4481780"/>
            <a:ext cx="0" cy="36900"/>
          </a:xfrm>
          <a:prstGeom prst="straightConnector1">
            <a:avLst/>
          </a:prstGeom>
          <a:noFill/>
          <a:ln w="38100" cap="flat" cmpd="sng">
            <a:solidFill>
              <a:srgbClr val="FF0000"/>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501" name="Google Shape;1501;gdd713b006d_0_4052"/>
          <p:cNvCxnSpPr/>
          <p:nvPr/>
        </p:nvCxnSpPr>
        <p:spPr>
          <a:xfrm flipH="1">
            <a:off x="5463504" y="5831216"/>
            <a:ext cx="864900" cy="413100"/>
          </a:xfrm>
          <a:prstGeom prst="straightConnector1">
            <a:avLst/>
          </a:prstGeom>
          <a:noFill/>
          <a:ln w="38100" cap="flat" cmpd="sng">
            <a:solidFill>
              <a:srgbClr val="FF0000"/>
            </a:solidFill>
            <a:prstDash val="solid"/>
            <a:round/>
            <a:headEnd type="none" w="sm" len="sm"/>
            <a:tailEnd type="stealth" w="med" len="med"/>
          </a:ln>
          <a:effectLst>
            <a:outerShdw blurRad="40000" dist="20000" dir="5400000" rotWithShape="0">
              <a:srgbClr val="000000">
                <a:alpha val="37250"/>
              </a:srgbClr>
            </a:outerShdw>
          </a:effectLst>
        </p:spPr>
      </p:cxnSp>
      <p:sp>
        <p:nvSpPr>
          <p:cNvPr id="1502" name="Google Shape;1502;gdd713b006d_0_4052"/>
          <p:cNvSpPr txBox="1">
            <a:spLocks noGrp="1"/>
          </p:cNvSpPr>
          <p:nvPr>
            <p:ph type="title"/>
          </p:nvPr>
        </p:nvSpPr>
        <p:spPr>
          <a:xfrm>
            <a:off x="716692" y="205439"/>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a:t>Describe the charge of a polar molecule.</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pic>
        <p:nvPicPr>
          <p:cNvPr id="1508" name="Google Shape;1508;gdd713b006d_0_4067" descr="Polar and Nonpolar Molecules"/>
          <p:cNvPicPr preferRelativeResize="0"/>
          <p:nvPr/>
        </p:nvPicPr>
        <p:blipFill rotWithShape="1">
          <a:blip r:embed="rId3">
            <a:alphaModFix/>
          </a:blip>
          <a:srcRect l="4207" t="62961" r="52282"/>
          <a:stretch/>
        </p:blipFill>
        <p:spPr>
          <a:xfrm>
            <a:off x="1243263" y="1684420"/>
            <a:ext cx="6657473" cy="4379495"/>
          </a:xfrm>
          <a:prstGeom prst="rect">
            <a:avLst/>
          </a:prstGeom>
          <a:noFill/>
          <a:ln>
            <a:noFill/>
          </a:ln>
        </p:spPr>
      </p:pic>
      <p:sp>
        <p:nvSpPr>
          <p:cNvPr id="1509" name="Google Shape;1509;gdd713b006d_0_4067"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gdd713b006d_0_4067"/>
          <p:cNvSpPr txBox="1"/>
          <p:nvPr/>
        </p:nvSpPr>
        <p:spPr>
          <a:xfrm>
            <a:off x="716692" y="205439"/>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Is this a polar molecule? Explain your answer.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pic>
        <p:nvPicPr>
          <p:cNvPr id="1516" name="Google Shape;1516;gdd713b006d_0_4074" descr="Polar and Nonpolar Molecules"/>
          <p:cNvPicPr preferRelativeResize="0"/>
          <p:nvPr/>
        </p:nvPicPr>
        <p:blipFill rotWithShape="1">
          <a:blip r:embed="rId3">
            <a:alphaModFix/>
          </a:blip>
          <a:srcRect l="54035" t="27171" b="50000"/>
          <a:stretch/>
        </p:blipFill>
        <p:spPr>
          <a:xfrm>
            <a:off x="810127" y="1632283"/>
            <a:ext cx="7523745" cy="3593433"/>
          </a:xfrm>
          <a:prstGeom prst="rect">
            <a:avLst/>
          </a:prstGeom>
          <a:noFill/>
          <a:ln>
            <a:noFill/>
          </a:ln>
        </p:spPr>
      </p:pic>
      <p:sp>
        <p:nvSpPr>
          <p:cNvPr id="1517" name="Google Shape;1517;gdd713b006d_0_4074"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gdd713b006d_0_4074"/>
          <p:cNvSpPr txBox="1"/>
          <p:nvPr/>
        </p:nvSpPr>
        <p:spPr>
          <a:xfrm>
            <a:off x="716692" y="205439"/>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Is this a polar molecule? Explain your answer.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gdd713b006d_0_4081"/>
          <p:cNvSpPr txBox="1"/>
          <p:nvPr/>
        </p:nvSpPr>
        <p:spPr>
          <a:xfrm>
            <a:off x="2585397" y="628581"/>
            <a:ext cx="39732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525" name="Google Shape;1525;gdd713b006d_0_4081"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1" name="Google Shape;1531;gdd713b006d_0_4087"/>
          <p:cNvSpPr txBox="1">
            <a:spLocks noGrp="1"/>
          </p:cNvSpPr>
          <p:nvPr>
            <p:ph type="title"/>
          </p:nvPr>
        </p:nvSpPr>
        <p:spPr>
          <a:xfrm>
            <a:off x="457200" y="328754"/>
            <a:ext cx="8229600" cy="1617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959"/>
              <a:buFont typeface="Calibri"/>
              <a:buNone/>
            </a:pPr>
            <a:r>
              <a:rPr lang="en-US" sz="3500" b="1" u="sng"/>
              <a:t>Polar Molecule:</a:t>
            </a:r>
            <a:r>
              <a:rPr lang="en-US" sz="3500" b="1"/>
              <a:t> </a:t>
            </a:r>
            <a:r>
              <a:rPr lang="en-US" sz="3500"/>
              <a:t>a molecule that has a partial positive and negative end because they do not share electrons equally </a:t>
            </a:r>
            <a:endParaRPr sz="3500"/>
          </a:p>
        </p:txBody>
      </p:sp>
      <p:pic>
        <p:nvPicPr>
          <p:cNvPr id="1532" name="Google Shape;1532;gdd713b006d_0_4087" descr="polar.jpg"/>
          <p:cNvPicPr preferRelativeResize="0">
            <a:picLocks noGrp="1"/>
          </p:cNvPicPr>
          <p:nvPr>
            <p:ph type="body" idx="1"/>
          </p:nvPr>
        </p:nvPicPr>
        <p:blipFill rotWithShape="1">
          <a:blip r:embed="rId3">
            <a:alphaModFix/>
          </a:blip>
          <a:srcRect l="-18191" r="-18178"/>
          <a:stretch/>
        </p:blipFill>
        <p:spPr>
          <a:xfrm>
            <a:off x="457200" y="2134099"/>
            <a:ext cx="8229600" cy="4526100"/>
          </a:xfrm>
          <a:prstGeom prst="rect">
            <a:avLst/>
          </a:prstGeom>
          <a:noFill/>
          <a:ln w="9525" cap="flat" cmpd="sng">
            <a:solidFill>
              <a:schemeClr val="lt1"/>
            </a:solidFill>
            <a:prstDash val="solid"/>
            <a:round/>
            <a:headEnd type="none" w="sm" len="sm"/>
            <a:tailEnd type="none" w="sm" len="sm"/>
          </a:ln>
        </p:spPr>
      </p:pic>
      <p:sp>
        <p:nvSpPr>
          <p:cNvPr id="1533" name="Google Shape;1533;gdd713b006d_0_4087"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Google Shape;1539;gdd713b006d_0_4094"/>
          <p:cNvSpPr txBox="1"/>
          <p:nvPr/>
        </p:nvSpPr>
        <p:spPr>
          <a:xfrm>
            <a:off x="1768509" y="258176"/>
            <a:ext cx="56070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1540" name="Google Shape;1540;gdd713b006d_0_4094" descr="Laptop"/>
          <p:cNvSpPr/>
          <p:nvPr/>
        </p:nvSpPr>
        <p:spPr>
          <a:xfrm>
            <a:off x="44367"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41" name="Google Shape;1541;gdd713b006d_0_4094"/>
          <p:cNvPicPr preferRelativeResize="0"/>
          <p:nvPr/>
        </p:nvPicPr>
        <p:blipFill rotWithShape="1">
          <a:blip r:embed="rId4">
            <a:alphaModFix/>
          </a:blip>
          <a:srcRect l="3682" t="11210" r="6494" b="12319"/>
          <a:stretch/>
        </p:blipFill>
        <p:spPr>
          <a:xfrm>
            <a:off x="4315326" y="2460032"/>
            <a:ext cx="4533450" cy="3692193"/>
          </a:xfrm>
          <a:prstGeom prst="rect">
            <a:avLst/>
          </a:prstGeom>
          <a:noFill/>
          <a:ln>
            <a:noFill/>
          </a:ln>
        </p:spPr>
      </p:pic>
      <p:sp>
        <p:nvSpPr>
          <p:cNvPr id="1542" name="Google Shape;1542;gdd713b006d_0_4094"/>
          <p:cNvSpPr txBox="1"/>
          <p:nvPr/>
        </p:nvSpPr>
        <p:spPr>
          <a:xfrm>
            <a:off x="2572501" y="1000125"/>
            <a:ext cx="39990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5"/>
              </a:rPr>
              <a:t>Molecule Polarity</a:t>
            </a:r>
            <a:endParaRPr sz="3600" b="0" i="0" u="sng"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(Phet Colorado)</a:t>
            </a:r>
            <a:endParaRPr sz="1400" b="0" i="0" u="none" strike="noStrike" cap="none">
              <a:solidFill>
                <a:srgbClr val="000000"/>
              </a:solidFill>
              <a:latin typeface="Arial"/>
              <a:ea typeface="Arial"/>
              <a:cs typeface="Arial"/>
              <a:sym typeface="Arial"/>
            </a:endParaRPr>
          </a:p>
        </p:txBody>
      </p:sp>
      <p:pic>
        <p:nvPicPr>
          <p:cNvPr id="1543" name="Google Shape;1543;gdd713b006d_0_4094" descr="Cursor"/>
          <p:cNvPicPr preferRelativeResize="0"/>
          <p:nvPr/>
        </p:nvPicPr>
        <p:blipFill rotWithShape="1">
          <a:blip r:embed="rId6">
            <a:alphaModFix/>
          </a:blip>
          <a:srcRect/>
          <a:stretch/>
        </p:blipFill>
        <p:spPr>
          <a:xfrm rot="5400000">
            <a:off x="1584719" y="1517151"/>
            <a:ext cx="914400" cy="914400"/>
          </a:xfrm>
          <a:prstGeom prst="rect">
            <a:avLst/>
          </a:prstGeom>
          <a:noFill/>
          <a:ln>
            <a:noFill/>
          </a:ln>
        </p:spPr>
      </p:pic>
      <p:sp>
        <p:nvSpPr>
          <p:cNvPr id="1544" name="Google Shape;1544;gdd713b006d_0_4094"/>
          <p:cNvSpPr txBox="1"/>
          <p:nvPr/>
        </p:nvSpPr>
        <p:spPr>
          <a:xfrm>
            <a:off x="210996" y="2321169"/>
            <a:ext cx="3080700" cy="203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on the link above to practice building molecules. </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In this simulation</a:t>
            </a:r>
            <a:r>
              <a:rPr lang="en-US" sz="1800" i="1">
                <a:solidFill>
                  <a:schemeClr val="dk1"/>
                </a:solidFill>
                <a:latin typeface="Calibri"/>
                <a:ea typeface="Calibri"/>
                <a:cs typeface="Calibri"/>
                <a:sym typeface="Calibri"/>
              </a:rPr>
              <a:t>, explore polar and nonpolar molecules. </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gdd713b014b_10_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gdd713b014b_10_0"/>
          <p:cNvSpPr txBox="1"/>
          <p:nvPr/>
        </p:nvSpPr>
        <p:spPr>
          <a:xfrm>
            <a:off x="722548" y="458991"/>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are elements, molecules, compounds, and mixtures related?</a:t>
            </a:r>
            <a:endParaRPr/>
          </a:p>
        </p:txBody>
      </p:sp>
      <p:pic>
        <p:nvPicPr>
          <p:cNvPr id="1552" name="Google Shape;1552;gdd713b014b_10_0" descr="Unit 1: Structure of Matter - Mr. Buresh's Class"/>
          <p:cNvPicPr preferRelativeResize="0"/>
          <p:nvPr/>
        </p:nvPicPr>
        <p:blipFill rotWithShape="1">
          <a:blip r:embed="rId4">
            <a:alphaModFix/>
          </a:blip>
          <a:srcRect/>
          <a:stretch/>
        </p:blipFill>
        <p:spPr>
          <a:xfrm>
            <a:off x="2234256" y="1896762"/>
            <a:ext cx="4675488" cy="4675488"/>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pic>
        <p:nvPicPr>
          <p:cNvPr id="1558" name="Google Shape;1558;gdd713b006d_0_4115"/>
          <p:cNvPicPr preferRelativeResize="0"/>
          <p:nvPr/>
        </p:nvPicPr>
        <p:blipFill rotWithShape="1">
          <a:blip r:embed="rId3">
            <a:alphaModFix/>
          </a:blip>
          <a:srcRect/>
          <a:stretch/>
        </p:blipFill>
        <p:spPr>
          <a:xfrm>
            <a:off x="0" y="0"/>
            <a:ext cx="9143069"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3"/>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35" name="Google Shape;235;p1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900" y="1007400"/>
            <a:ext cx="5981766" cy="507831"/>
          </a:xfrm>
          <a:prstGeom prst="rect">
            <a:avLst/>
          </a:prstGeom>
          <a:noFill/>
        </p:spPr>
        <p:txBody>
          <a:bodyPr wrap="none" rtlCol="0">
            <a:spAutoFit/>
          </a:bodyPr>
          <a:lstStyle/>
          <a:p>
            <a:r>
              <a:rPr lang="en-US" sz="2700" dirty="0"/>
              <a:t>This Video Created With Resources From:</a:t>
            </a:r>
          </a:p>
        </p:txBody>
      </p:sp>
      <p:sp>
        <p:nvSpPr>
          <p:cNvPr id="4" name="TextBox 3"/>
          <p:cNvSpPr txBox="1"/>
          <p:nvPr/>
        </p:nvSpPr>
        <p:spPr>
          <a:xfrm>
            <a:off x="588172" y="4919326"/>
            <a:ext cx="8115299" cy="1200329"/>
          </a:xfrm>
          <a:prstGeom prst="rect">
            <a:avLst/>
          </a:prstGeom>
          <a:noFill/>
        </p:spPr>
        <p:txBody>
          <a:bodyPr wrap="square" rtlCol="0">
            <a:spAutoFit/>
          </a:bodyPr>
          <a:lstStyle/>
          <a:p>
            <a:pPr algn="ctr"/>
            <a:r>
              <a:rPr lang="en-US" b="1" dirty="0"/>
              <a:t>Questions or Comments</a:t>
            </a:r>
          </a:p>
          <a:p>
            <a:pPr algn="ctr"/>
            <a:endParaRPr lang="en-US" b="1" dirty="0"/>
          </a:p>
          <a:p>
            <a:pPr algn="ctr"/>
            <a:r>
              <a:rPr lang="en-US" dirty="0"/>
              <a:t> Michael Kennedy, Ph.D.          MKennedy@Virginia.edu </a:t>
            </a:r>
          </a:p>
          <a:p>
            <a:pPr algn="ctr"/>
            <a:r>
              <a:rPr lang="en-US" dirty="0"/>
              <a:t>Rachel L Kunemund, Ph.D.	rk8vm@virginia.edu</a:t>
            </a:r>
          </a:p>
        </p:txBody>
      </p:sp>
      <p:pic>
        <p:nvPicPr>
          <p:cNvPr id="1026" name="Picture 2" descr="IEP Translation – Communication from OSEP regarding the ...">
            <a:extLst>
              <a:ext uri="{FF2B5EF4-FFF2-40B4-BE49-F238E27FC236}">
                <a16:creationId xmlns:a16="http://schemas.microsoft.com/office/drawing/2014/main" id="{DD7666DC-F396-456E-B4E8-F6B72C706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48" y="1572482"/>
            <a:ext cx="3821907" cy="671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F361E70-3964-488B-B599-B49F39A6C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950" y="3515977"/>
            <a:ext cx="6342100" cy="1137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Department of Education - Wikipedia">
            <a:extLst>
              <a:ext uri="{FF2B5EF4-FFF2-40B4-BE49-F238E27FC236}">
                <a16:creationId xmlns:a16="http://schemas.microsoft.com/office/drawing/2014/main" id="{54C82D93-5DCA-45DD-ABA4-ACE77579C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02" y="2349776"/>
            <a:ext cx="1194199" cy="11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465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grpSp>
        <p:nvGrpSpPr>
          <p:cNvPr id="1573" name="Google Shape;1573;gdd713b006d_0_4128"/>
          <p:cNvGrpSpPr/>
          <p:nvPr/>
        </p:nvGrpSpPr>
        <p:grpSpPr>
          <a:xfrm>
            <a:off x="1505008" y="297180"/>
            <a:ext cx="5828913" cy="6263098"/>
            <a:chOff x="814636" y="0"/>
            <a:chExt cx="5828913" cy="6263098"/>
          </a:xfrm>
        </p:grpSpPr>
        <p:sp>
          <p:nvSpPr>
            <p:cNvPr id="1574" name="Google Shape;1574;gdd713b006d_0_4128"/>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5" name="Google Shape;1575;gdd713b006d_0_4128"/>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576" name="Google Shape;1576;gdd713b006d_0_4128"/>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gdd713b006d_0_4128"/>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8" name="Google Shape;1578;gdd713b006d_0_4128"/>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579" name="Google Shape;1579;gdd713b006d_0_4128"/>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gdd713b006d_0_4128"/>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1" name="Google Shape;1581;gdd713b006d_0_4128"/>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582" name="Google Shape;1582;gdd713b006d_0_4128"/>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3" name="Google Shape;1583;gdd713b006d_0_4128"/>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4" name="Google Shape;1584;gdd713b006d_0_4128"/>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585" name="Google Shape;1585;gdd713b006d_0_4128"/>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6" name="Google Shape;1586;gdd713b006d_0_4128"/>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7" name="Google Shape;1587;gdd713b006d_0_4128"/>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588" name="Google Shape;1588;gdd713b006d_0_4128"/>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gdd713b006d_0_4128"/>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gdd713b006d_0_4128"/>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591" name="Google Shape;1591;gdd713b006d_0_4128"/>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592" name="Google Shape;1592;gdd713b006d_0_4128"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593" name="Google Shape;1593;gdd713b006d_0_4128"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594" name="Google Shape;1594;gdd713b006d_0_4128"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595" name="Google Shape;1595;gdd713b006d_0_4128"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596" name="Google Shape;1596;gdd713b006d_0_4128"/>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7" name="Google Shape;1597;gdd713b006d_0_4128"/>
          <p:cNvSpPr txBox="1"/>
          <p:nvPr/>
        </p:nvSpPr>
        <p:spPr>
          <a:xfrm>
            <a:off x="366765" y="367993"/>
            <a:ext cx="703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gdd713b006d_0_41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Nonpolar Molecule</a:t>
            </a:r>
            <a:endParaRPr/>
          </a:p>
        </p:txBody>
      </p:sp>
      <p:pic>
        <p:nvPicPr>
          <p:cNvPr id="1604" name="Google Shape;1604;gdd713b006d_0_4157" descr="water.jpg"/>
          <p:cNvPicPr preferRelativeResize="0">
            <a:picLocks noGrp="1"/>
          </p:cNvPicPr>
          <p:nvPr>
            <p:ph type="body" idx="1"/>
          </p:nvPr>
        </p:nvPicPr>
        <p:blipFill rotWithShape="1">
          <a:blip r:embed="rId3">
            <a:alphaModFix/>
          </a:blip>
          <a:srcRect l="-6818" r="-6818"/>
          <a:stretch/>
        </p:blipFill>
        <p:spPr>
          <a:xfrm>
            <a:off x="457200" y="1600200"/>
            <a:ext cx="8229600" cy="4526100"/>
          </a:xfrm>
          <a:prstGeom prst="rect">
            <a:avLst/>
          </a:prstGeom>
          <a:noFill/>
          <a:ln w="9525" cap="flat" cmpd="sng">
            <a:solidFill>
              <a:schemeClr val="lt1"/>
            </a:solidFill>
            <a:prstDash val="solid"/>
            <a:round/>
            <a:headEnd type="none" w="sm" len="sm"/>
            <a:tailEnd type="none" w="sm" len="sm"/>
          </a:ln>
        </p:spPr>
      </p:pic>
      <p:sp>
        <p:nvSpPr>
          <p:cNvPr id="1605" name="Google Shape;1605;gdd713b006d_0_4157"/>
          <p:cNvSpPr txBox="1"/>
          <p:nvPr/>
        </p:nvSpPr>
        <p:spPr>
          <a:xfrm>
            <a:off x="4392296" y="3175409"/>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C</a:t>
            </a:r>
            <a:endParaRPr sz="1400" b="0" i="0" u="none" strike="noStrike" cap="none">
              <a:solidFill>
                <a:srgbClr val="000000"/>
              </a:solidFill>
              <a:latin typeface="Arial"/>
              <a:ea typeface="Arial"/>
              <a:cs typeface="Arial"/>
              <a:sym typeface="Arial"/>
            </a:endParaRPr>
          </a:p>
        </p:txBody>
      </p:sp>
      <p:sp>
        <p:nvSpPr>
          <p:cNvPr id="1606" name="Google Shape;1606;gdd713b006d_0_4157"/>
          <p:cNvSpPr txBox="1"/>
          <p:nvPr/>
        </p:nvSpPr>
        <p:spPr>
          <a:xfrm>
            <a:off x="6573267" y="2533958"/>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607" name="Google Shape;1607;gdd713b006d_0_4157"/>
          <p:cNvSpPr txBox="1"/>
          <p:nvPr/>
        </p:nvSpPr>
        <p:spPr>
          <a:xfrm>
            <a:off x="2033495" y="4006406"/>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608" name="Google Shape;1608;gdd713b006d_0_4157"/>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9" name="Google Shape;1609;gdd713b006d_0_4157"/>
          <p:cNvSpPr txBox="1"/>
          <p:nvPr/>
        </p:nvSpPr>
        <p:spPr>
          <a:xfrm>
            <a:off x="366765" y="367993"/>
            <a:ext cx="703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gdd713b014b_11_7"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gdd713b014b_11_7"/>
          <p:cNvSpPr txBox="1"/>
          <p:nvPr/>
        </p:nvSpPr>
        <p:spPr>
          <a:xfrm>
            <a:off x="467248" y="805916"/>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are elements, molecules, compounds, and mixtures related?</a:t>
            </a:r>
            <a:endParaRPr/>
          </a:p>
        </p:txBody>
      </p:sp>
      <p:pic>
        <p:nvPicPr>
          <p:cNvPr id="1617" name="Google Shape;1617;gdd713b014b_11_7" descr="Unit 1: Structure of Matter - Mr. Buresh's Class"/>
          <p:cNvPicPr preferRelativeResize="0"/>
          <p:nvPr/>
        </p:nvPicPr>
        <p:blipFill rotWithShape="1">
          <a:blip r:embed="rId4">
            <a:alphaModFix/>
          </a:blip>
          <a:srcRect/>
          <a:stretch/>
        </p:blipFill>
        <p:spPr>
          <a:xfrm>
            <a:off x="2234256" y="1896762"/>
            <a:ext cx="4675488" cy="4675488"/>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3" name="Google Shape;1623;gdd713b006d_0_4190" descr="Rewind"/>
          <p:cNvSpPr/>
          <p:nvPr/>
        </p:nvSpPr>
        <p:spPr>
          <a:xfrm>
            <a:off x="1828800" y="9144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29" name="Google Shape;1629;gdd713b006d_0_4195"/>
          <p:cNvSpPr txBox="1"/>
          <p:nvPr/>
        </p:nvSpPr>
        <p:spPr>
          <a:xfrm>
            <a:off x="804656" y="728259"/>
            <a:ext cx="7415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630" name="Google Shape;1630;gdd713b006d_0_4195"/>
          <p:cNvSpPr/>
          <p:nvPr/>
        </p:nvSpPr>
        <p:spPr>
          <a:xfrm>
            <a:off x="733703" y="728261"/>
            <a:ext cx="7486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631" name="Google Shape;1631;gdd713b006d_0_4195"/>
          <p:cNvSpPr txBox="1"/>
          <p:nvPr/>
        </p:nvSpPr>
        <p:spPr>
          <a:xfrm>
            <a:off x="1048336" y="392017"/>
            <a:ext cx="80958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Matter:</a:t>
            </a:r>
            <a:r>
              <a:rPr lang="en-US" sz="4000" b="0" i="0" u="none" strike="noStrike" cap="none">
                <a:solidFill>
                  <a:schemeClr val="dk1"/>
                </a:solidFill>
                <a:latin typeface="Calibri"/>
                <a:ea typeface="Calibri"/>
                <a:cs typeface="Calibri"/>
                <a:sym typeface="Calibri"/>
              </a:rPr>
              <a:t> has mass and takes up space</a:t>
            </a:r>
            <a:endParaRPr sz="1400" b="0" i="0" u="none" strike="noStrike" cap="none">
              <a:solidFill>
                <a:srgbClr val="000000"/>
              </a:solidFill>
              <a:latin typeface="Arial"/>
              <a:ea typeface="Arial"/>
              <a:cs typeface="Arial"/>
              <a:sym typeface="Arial"/>
            </a:endParaRPr>
          </a:p>
        </p:txBody>
      </p:sp>
      <p:grpSp>
        <p:nvGrpSpPr>
          <p:cNvPr id="1632" name="Google Shape;1632;gdd713b006d_0_4195"/>
          <p:cNvGrpSpPr/>
          <p:nvPr/>
        </p:nvGrpSpPr>
        <p:grpSpPr>
          <a:xfrm>
            <a:off x="2008567" y="1770212"/>
            <a:ext cx="5253750" cy="4735800"/>
            <a:chOff x="2342720" y="1930852"/>
            <a:chExt cx="7005000" cy="4735800"/>
          </a:xfrm>
        </p:grpSpPr>
        <p:sp>
          <p:nvSpPr>
            <p:cNvPr id="1633" name="Google Shape;1633;gdd713b006d_0_4195"/>
            <p:cNvSpPr/>
            <p:nvPr/>
          </p:nvSpPr>
          <p:spPr>
            <a:xfrm>
              <a:off x="2342720" y="1930852"/>
              <a:ext cx="7005000" cy="4735800"/>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34" name="Google Shape;1634;gdd713b006d_0_4195"/>
            <p:cNvPicPr preferRelativeResize="0"/>
            <p:nvPr/>
          </p:nvPicPr>
          <p:blipFill rotWithShape="1">
            <a:blip r:embed="rId3">
              <a:alphaModFix/>
            </a:blip>
            <a:srcRect l="13939" t="12281" r="15692" b="12281"/>
            <a:stretch/>
          </p:blipFill>
          <p:spPr>
            <a:xfrm>
              <a:off x="3630059" y="2476967"/>
              <a:ext cx="1983194" cy="1594519"/>
            </a:xfrm>
            <a:prstGeom prst="rect">
              <a:avLst/>
            </a:prstGeom>
            <a:noFill/>
            <a:ln>
              <a:noFill/>
            </a:ln>
          </p:spPr>
        </p:pic>
        <p:pic>
          <p:nvPicPr>
            <p:cNvPr id="1635" name="Google Shape;1635;gdd713b006d_0_4195"/>
            <p:cNvPicPr preferRelativeResize="0"/>
            <p:nvPr/>
          </p:nvPicPr>
          <p:blipFill rotWithShape="1">
            <a:blip r:embed="rId3">
              <a:alphaModFix/>
            </a:blip>
            <a:srcRect l="13939" t="12281" r="15692" b="12281"/>
            <a:stretch/>
          </p:blipFill>
          <p:spPr>
            <a:xfrm>
              <a:off x="5613250" y="2268226"/>
              <a:ext cx="1983194" cy="1594519"/>
            </a:xfrm>
            <a:prstGeom prst="rect">
              <a:avLst/>
            </a:prstGeom>
            <a:noFill/>
            <a:ln>
              <a:noFill/>
            </a:ln>
          </p:spPr>
        </p:pic>
        <p:pic>
          <p:nvPicPr>
            <p:cNvPr id="1636" name="Google Shape;1636;gdd713b006d_0_4195"/>
            <p:cNvPicPr preferRelativeResize="0"/>
            <p:nvPr/>
          </p:nvPicPr>
          <p:blipFill rotWithShape="1">
            <a:blip r:embed="rId3">
              <a:alphaModFix/>
            </a:blip>
            <a:srcRect l="13939" t="12281" r="15692" b="12281"/>
            <a:stretch/>
          </p:blipFill>
          <p:spPr>
            <a:xfrm>
              <a:off x="3073374" y="4071485"/>
              <a:ext cx="1983194" cy="1594519"/>
            </a:xfrm>
            <a:prstGeom prst="rect">
              <a:avLst/>
            </a:prstGeom>
            <a:noFill/>
            <a:ln>
              <a:noFill/>
            </a:ln>
          </p:spPr>
        </p:pic>
        <p:pic>
          <p:nvPicPr>
            <p:cNvPr id="1637" name="Google Shape;1637;gdd713b006d_0_4195"/>
            <p:cNvPicPr preferRelativeResize="0"/>
            <p:nvPr/>
          </p:nvPicPr>
          <p:blipFill rotWithShape="1">
            <a:blip r:embed="rId3">
              <a:alphaModFix/>
            </a:blip>
            <a:srcRect l="13939" t="12281" r="15692" b="12281"/>
            <a:stretch/>
          </p:blipFill>
          <p:spPr>
            <a:xfrm>
              <a:off x="5056565" y="4660003"/>
              <a:ext cx="1983194" cy="1594519"/>
            </a:xfrm>
            <a:prstGeom prst="rect">
              <a:avLst/>
            </a:prstGeom>
            <a:noFill/>
            <a:ln>
              <a:noFill/>
            </a:ln>
          </p:spPr>
        </p:pic>
        <p:pic>
          <p:nvPicPr>
            <p:cNvPr id="1638" name="Google Shape;1638;gdd713b006d_0_4195"/>
            <p:cNvPicPr preferRelativeResize="0"/>
            <p:nvPr/>
          </p:nvPicPr>
          <p:blipFill rotWithShape="1">
            <a:blip r:embed="rId3">
              <a:alphaModFix/>
            </a:blip>
            <a:srcRect l="13939" t="12281" r="15692" b="12281"/>
            <a:stretch/>
          </p:blipFill>
          <p:spPr>
            <a:xfrm>
              <a:off x="7039755" y="3559615"/>
              <a:ext cx="1983194" cy="1594519"/>
            </a:xfrm>
            <a:prstGeom prst="rect">
              <a:avLst/>
            </a:prstGeom>
            <a:noFill/>
            <a:ln>
              <a:noFill/>
            </a:ln>
          </p:spPr>
        </p:pic>
      </p:grpSp>
      <p:sp>
        <p:nvSpPr>
          <p:cNvPr id="1639" name="Google Shape;1639;gdd713b006d_0_4195"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cxnSp>
        <p:nvCxnSpPr>
          <p:cNvPr id="1645" name="Google Shape;1645;gdd713b006d_0_4210"/>
          <p:cNvCxnSpPr>
            <a:stCxn id="1646" idx="3"/>
          </p:cNvCxnSpPr>
          <p:nvPr/>
        </p:nvCxnSpPr>
        <p:spPr>
          <a:xfrm>
            <a:off x="2305400" y="2751311"/>
            <a:ext cx="1071300" cy="150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grpSp>
        <p:nvGrpSpPr>
          <p:cNvPr id="1647" name="Google Shape;1647;gdd713b006d_0_4210"/>
          <p:cNvGrpSpPr/>
          <p:nvPr/>
        </p:nvGrpSpPr>
        <p:grpSpPr>
          <a:xfrm>
            <a:off x="465016" y="626434"/>
            <a:ext cx="8358206" cy="5552219"/>
            <a:chOff x="465016" y="626434"/>
            <a:chExt cx="8358206" cy="5552219"/>
          </a:xfrm>
        </p:grpSpPr>
        <p:pic>
          <p:nvPicPr>
            <p:cNvPr id="1648" name="Google Shape;1648;gdd713b006d_0_4210"/>
            <p:cNvPicPr preferRelativeResize="0"/>
            <p:nvPr/>
          </p:nvPicPr>
          <p:blipFill rotWithShape="1">
            <a:blip r:embed="rId3">
              <a:alphaModFix/>
            </a:blip>
            <a:srcRect l="13939" t="12281" r="15692" b="12281"/>
            <a:stretch/>
          </p:blipFill>
          <p:spPr>
            <a:xfrm>
              <a:off x="3418313" y="2288524"/>
              <a:ext cx="1115544" cy="1195888"/>
            </a:xfrm>
            <a:prstGeom prst="rect">
              <a:avLst/>
            </a:prstGeom>
            <a:noFill/>
            <a:ln>
              <a:noFill/>
            </a:ln>
          </p:spPr>
        </p:pic>
        <p:pic>
          <p:nvPicPr>
            <p:cNvPr id="1649" name="Google Shape;1649;gdd713b006d_0_4210"/>
            <p:cNvPicPr preferRelativeResize="0"/>
            <p:nvPr/>
          </p:nvPicPr>
          <p:blipFill rotWithShape="1">
            <a:blip r:embed="rId3">
              <a:alphaModFix/>
            </a:blip>
            <a:srcRect l="13939" t="12281" r="15692" b="12281"/>
            <a:stretch/>
          </p:blipFill>
          <p:spPr>
            <a:xfrm>
              <a:off x="4592472" y="2268737"/>
              <a:ext cx="1115544" cy="1195888"/>
            </a:xfrm>
            <a:prstGeom prst="rect">
              <a:avLst/>
            </a:prstGeom>
            <a:noFill/>
            <a:ln>
              <a:noFill/>
            </a:ln>
          </p:spPr>
        </p:pic>
        <p:pic>
          <p:nvPicPr>
            <p:cNvPr id="1650" name="Google Shape;1650;gdd713b006d_0_4210"/>
            <p:cNvPicPr preferRelativeResize="0"/>
            <p:nvPr/>
          </p:nvPicPr>
          <p:blipFill rotWithShape="1">
            <a:blip r:embed="rId3">
              <a:alphaModFix/>
            </a:blip>
            <a:srcRect l="13939" t="12281" r="15692" b="12281"/>
            <a:stretch/>
          </p:blipFill>
          <p:spPr>
            <a:xfrm>
              <a:off x="2987946" y="3425797"/>
              <a:ext cx="1115544" cy="1195888"/>
            </a:xfrm>
            <a:prstGeom prst="rect">
              <a:avLst/>
            </a:prstGeom>
            <a:noFill/>
            <a:ln>
              <a:noFill/>
            </a:ln>
          </p:spPr>
        </p:pic>
        <p:pic>
          <p:nvPicPr>
            <p:cNvPr id="1651" name="Google Shape;1651;gdd713b006d_0_4210"/>
            <p:cNvPicPr preferRelativeResize="0"/>
            <p:nvPr/>
          </p:nvPicPr>
          <p:blipFill rotWithShape="1">
            <a:blip r:embed="rId3">
              <a:alphaModFix/>
            </a:blip>
            <a:srcRect l="13939" t="12281" r="15692" b="12281"/>
            <a:stretch/>
          </p:blipFill>
          <p:spPr>
            <a:xfrm>
              <a:off x="4005799" y="4336109"/>
              <a:ext cx="1115544" cy="1195888"/>
            </a:xfrm>
            <a:prstGeom prst="rect">
              <a:avLst/>
            </a:prstGeom>
            <a:noFill/>
            <a:ln>
              <a:noFill/>
            </a:ln>
          </p:spPr>
        </p:pic>
        <p:pic>
          <p:nvPicPr>
            <p:cNvPr id="1652" name="Google Shape;1652;gdd713b006d_0_4210"/>
            <p:cNvPicPr preferRelativeResize="0"/>
            <p:nvPr/>
          </p:nvPicPr>
          <p:blipFill rotWithShape="1">
            <a:blip r:embed="rId3">
              <a:alphaModFix/>
            </a:blip>
            <a:srcRect l="13939" t="12281" r="15692" b="12281"/>
            <a:stretch/>
          </p:blipFill>
          <p:spPr>
            <a:xfrm>
              <a:off x="5121345" y="3491280"/>
              <a:ext cx="1115544" cy="1195888"/>
            </a:xfrm>
            <a:prstGeom prst="rect">
              <a:avLst/>
            </a:prstGeom>
            <a:noFill/>
            <a:ln>
              <a:noFill/>
            </a:ln>
          </p:spPr>
        </p:pic>
        <p:sp>
          <p:nvSpPr>
            <p:cNvPr id="1653" name="Google Shape;1653;gdd713b006d_0_4210"/>
            <p:cNvSpPr txBox="1"/>
            <p:nvPr/>
          </p:nvSpPr>
          <p:spPr>
            <a:xfrm>
              <a:off x="888822" y="626434"/>
              <a:ext cx="7934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Atom</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s</a:t>
              </a:r>
              <a:r>
                <a:rPr lang="en-US" sz="4000" b="0" i="0" u="none" strike="noStrike" cap="none">
                  <a:solidFill>
                    <a:schemeClr val="dk1"/>
                  </a:solidFill>
                  <a:latin typeface="Calibri"/>
                  <a:ea typeface="Calibri"/>
                  <a:cs typeface="Calibri"/>
                  <a:sym typeface="Calibri"/>
                </a:rPr>
                <a:t>mallest </a:t>
              </a:r>
              <a:r>
                <a:rPr lang="en-US" sz="4000">
                  <a:solidFill>
                    <a:schemeClr val="dk1"/>
                  </a:solidFill>
                  <a:latin typeface="Calibri"/>
                  <a:ea typeface="Calibri"/>
                  <a:cs typeface="Calibri"/>
                  <a:sym typeface="Calibri"/>
                </a:rPr>
                <a:t>w</a:t>
              </a:r>
              <a:r>
                <a:rPr lang="en-US" sz="4000" b="0" i="0" u="none" strike="noStrike" cap="none">
                  <a:solidFill>
                    <a:schemeClr val="dk1"/>
                  </a:solidFill>
                  <a:latin typeface="Calibri"/>
                  <a:ea typeface="Calibri"/>
                  <a:cs typeface="Calibri"/>
                  <a:sym typeface="Calibri"/>
                </a:rPr>
                <a:t>hole </a:t>
              </a:r>
              <a:r>
                <a:rPr lang="en-US" sz="4000">
                  <a:solidFill>
                    <a:schemeClr val="dk1"/>
                  </a:solidFill>
                  <a:latin typeface="Calibri"/>
                  <a:ea typeface="Calibri"/>
                  <a:cs typeface="Calibri"/>
                  <a:sym typeface="Calibri"/>
                </a:rPr>
                <a:t>u</a:t>
              </a:r>
              <a:r>
                <a:rPr lang="en-US" sz="4000" b="0" i="0" u="none" strike="noStrike" cap="none">
                  <a:solidFill>
                    <a:schemeClr val="dk1"/>
                  </a:solidFill>
                  <a:latin typeface="Calibri"/>
                  <a:ea typeface="Calibri"/>
                  <a:cs typeface="Calibri"/>
                  <a:sym typeface="Calibri"/>
                </a:rPr>
                <a:t>nit of </a:t>
              </a:r>
              <a:r>
                <a:rPr lang="en-US" sz="4000">
                  <a:solidFill>
                    <a:schemeClr val="dk1"/>
                  </a:solidFill>
                  <a:latin typeface="Calibri"/>
                  <a:ea typeface="Calibri"/>
                  <a:cs typeface="Calibri"/>
                  <a:sym typeface="Calibri"/>
                </a:rPr>
                <a:t>m</a:t>
              </a:r>
              <a:r>
                <a:rPr lang="en-US" sz="4000" b="0" i="0" u="none" strike="noStrike" cap="none">
                  <a:solidFill>
                    <a:schemeClr val="dk1"/>
                  </a:solidFill>
                  <a:latin typeface="Calibri"/>
                  <a:ea typeface="Calibri"/>
                  <a:cs typeface="Calibri"/>
                  <a:sym typeface="Calibri"/>
                </a:rPr>
                <a:t>atter</a:t>
              </a:r>
              <a:endParaRPr sz="1400" b="0" i="0" u="none" strike="noStrike" cap="none">
                <a:solidFill>
                  <a:srgbClr val="000000"/>
                </a:solidFill>
                <a:latin typeface="Arial"/>
                <a:ea typeface="Arial"/>
                <a:cs typeface="Arial"/>
                <a:sym typeface="Arial"/>
              </a:endParaRPr>
            </a:p>
          </p:txBody>
        </p:sp>
        <p:sp>
          <p:nvSpPr>
            <p:cNvPr id="1654" name="Google Shape;1654;gdd713b006d_0_4210"/>
            <p:cNvSpPr/>
            <p:nvPr/>
          </p:nvSpPr>
          <p:spPr>
            <a:xfrm>
              <a:off x="2596491" y="2172015"/>
              <a:ext cx="3940200" cy="3552000"/>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cxnSp>
          <p:nvCxnSpPr>
            <p:cNvPr id="1655" name="Google Shape;1655;gdd713b006d_0_4210"/>
            <p:cNvCxnSpPr>
              <a:stCxn id="1656" idx="1"/>
            </p:cNvCxnSpPr>
            <p:nvPr/>
          </p:nvCxnSpPr>
          <p:spPr>
            <a:xfrm flipH="1">
              <a:off x="5764232" y="2763034"/>
              <a:ext cx="1261800" cy="72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657" name="Google Shape;1657;gdd713b006d_0_4210"/>
            <p:cNvCxnSpPr>
              <a:stCxn id="1658" idx="1"/>
            </p:cNvCxnSpPr>
            <p:nvPr/>
          </p:nvCxnSpPr>
          <p:spPr>
            <a:xfrm rot="10800000">
              <a:off x="6291378" y="4005427"/>
              <a:ext cx="1062900" cy="237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659" name="Google Shape;1659;gdd713b006d_0_4210"/>
            <p:cNvCxnSpPr>
              <a:stCxn id="1660" idx="1"/>
            </p:cNvCxnSpPr>
            <p:nvPr/>
          </p:nvCxnSpPr>
          <p:spPr>
            <a:xfrm rot="10800000">
              <a:off x="5060363" y="5353503"/>
              <a:ext cx="1320900" cy="5943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661" name="Google Shape;1661;gdd713b006d_0_4210"/>
            <p:cNvCxnSpPr/>
            <p:nvPr/>
          </p:nvCxnSpPr>
          <p:spPr>
            <a:xfrm>
              <a:off x="1758462" y="4044462"/>
              <a:ext cx="1133100" cy="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sp>
          <p:nvSpPr>
            <p:cNvPr id="1646" name="Google Shape;1646;gdd713b006d_0_4210"/>
            <p:cNvSpPr txBox="1"/>
            <p:nvPr/>
          </p:nvSpPr>
          <p:spPr>
            <a:xfrm>
              <a:off x="1016000" y="2520461"/>
              <a:ext cx="1289400" cy="4617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662" name="Google Shape;1662;gdd713b006d_0_4210"/>
            <p:cNvSpPr txBox="1"/>
            <p:nvPr/>
          </p:nvSpPr>
          <p:spPr>
            <a:xfrm>
              <a:off x="465016" y="3786553"/>
              <a:ext cx="1289400" cy="4617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656" name="Google Shape;1656;gdd713b006d_0_4210"/>
            <p:cNvSpPr txBox="1"/>
            <p:nvPr/>
          </p:nvSpPr>
          <p:spPr>
            <a:xfrm>
              <a:off x="7026032" y="2532184"/>
              <a:ext cx="1289400" cy="4617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660" name="Google Shape;1660;gdd713b006d_0_4210"/>
            <p:cNvSpPr txBox="1"/>
            <p:nvPr/>
          </p:nvSpPr>
          <p:spPr>
            <a:xfrm>
              <a:off x="6381263" y="5716953"/>
              <a:ext cx="1289400" cy="4617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658" name="Google Shape;1658;gdd713b006d_0_4210"/>
            <p:cNvSpPr txBox="1"/>
            <p:nvPr/>
          </p:nvSpPr>
          <p:spPr>
            <a:xfrm>
              <a:off x="7354278" y="3798277"/>
              <a:ext cx="1289400" cy="4617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grpSp>
      <p:sp>
        <p:nvSpPr>
          <p:cNvPr id="1663" name="Google Shape;1663;gdd713b006d_0_4210"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gdd713b006d_0_4233"/>
          <p:cNvSpPr txBox="1"/>
          <p:nvPr/>
        </p:nvSpPr>
        <p:spPr>
          <a:xfrm>
            <a:off x="804656" y="728259"/>
            <a:ext cx="7415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670" name="Google Shape;1670;gdd713b006d_0_4233"/>
          <p:cNvSpPr/>
          <p:nvPr/>
        </p:nvSpPr>
        <p:spPr>
          <a:xfrm>
            <a:off x="801251" y="397250"/>
            <a:ext cx="80637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chemeClr val="dk1"/>
                </a:solidFill>
                <a:latin typeface="Calibri"/>
                <a:ea typeface="Calibri"/>
                <a:cs typeface="Calibri"/>
                <a:sym typeface="Calibri"/>
              </a:rPr>
              <a:t>Element</a:t>
            </a:r>
            <a:r>
              <a:rPr lang="en-US" sz="3600" b="0" i="0" u="none" strike="noStrike" cap="none">
                <a:solidFill>
                  <a:schemeClr val="dk1"/>
                </a:solidFill>
                <a:latin typeface="Calibri"/>
                <a:ea typeface="Calibri"/>
                <a:cs typeface="Calibri"/>
                <a:sym typeface="Calibri"/>
              </a:rPr>
              <a:t>: a pure substance containing only 1 type of individual atoms</a:t>
            </a:r>
            <a:endParaRPr sz="1400" b="0" i="0" u="none" strike="noStrike" cap="none">
              <a:solidFill>
                <a:srgbClr val="000000"/>
              </a:solidFill>
              <a:latin typeface="Arial"/>
              <a:ea typeface="Arial"/>
              <a:cs typeface="Arial"/>
              <a:sym typeface="Arial"/>
            </a:endParaRPr>
          </a:p>
        </p:txBody>
      </p:sp>
      <p:pic>
        <p:nvPicPr>
          <p:cNvPr id="1671" name="Google Shape;1671;gdd713b006d_0_4233" descr="gold.jpg"/>
          <p:cNvPicPr preferRelativeResize="0"/>
          <p:nvPr/>
        </p:nvPicPr>
        <p:blipFill rotWithShape="1">
          <a:blip r:embed="rId3">
            <a:alphaModFix/>
          </a:blip>
          <a:srcRect/>
          <a:stretch/>
        </p:blipFill>
        <p:spPr>
          <a:xfrm>
            <a:off x="1370137" y="2232094"/>
            <a:ext cx="6348713" cy="4233084"/>
          </a:xfrm>
          <a:prstGeom prst="rect">
            <a:avLst/>
          </a:prstGeom>
          <a:noFill/>
          <a:ln>
            <a:noFill/>
          </a:ln>
        </p:spPr>
      </p:pic>
      <p:sp>
        <p:nvSpPr>
          <p:cNvPr id="1672" name="Google Shape;1672;gdd713b006d_0_4233"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677"/>
        <p:cNvGrpSpPr/>
        <p:nvPr/>
      </p:nvGrpSpPr>
      <p:grpSpPr>
        <a:xfrm>
          <a:off x="0" y="0"/>
          <a:ext cx="0" cy="0"/>
          <a:chOff x="0" y="0"/>
          <a:chExt cx="0" cy="0"/>
        </a:xfrm>
      </p:grpSpPr>
      <p:sp>
        <p:nvSpPr>
          <p:cNvPr id="1678" name="Google Shape;1678;gdd713b006d_0_4241"/>
          <p:cNvSpPr txBox="1"/>
          <p:nvPr/>
        </p:nvSpPr>
        <p:spPr>
          <a:xfrm>
            <a:off x="546832" y="766093"/>
            <a:ext cx="78321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679" name="Google Shape;1679;gdd713b006d_0_4241"/>
          <p:cNvPicPr preferRelativeResize="0"/>
          <p:nvPr/>
        </p:nvPicPr>
        <p:blipFill rotWithShape="1">
          <a:blip r:embed="rId3">
            <a:alphaModFix/>
          </a:blip>
          <a:srcRect/>
          <a:stretch/>
        </p:blipFill>
        <p:spPr>
          <a:xfrm>
            <a:off x="0" y="120128"/>
            <a:ext cx="9144000" cy="6737873"/>
          </a:xfrm>
          <a:prstGeom prst="rect">
            <a:avLst/>
          </a:prstGeom>
          <a:noFill/>
          <a:ln>
            <a:noFill/>
          </a:ln>
        </p:spPr>
      </p:pic>
      <p:sp>
        <p:nvSpPr>
          <p:cNvPr id="1680" name="Google Shape;1680;gdd713b006d_0_4241"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pic>
        <p:nvPicPr>
          <p:cNvPr id="1686" name="Google Shape;1686;gdd713b006d_0_4248"/>
          <p:cNvPicPr preferRelativeResize="0"/>
          <p:nvPr/>
        </p:nvPicPr>
        <p:blipFill rotWithShape="1">
          <a:blip r:embed="rId3">
            <a:alphaModFix/>
          </a:blip>
          <a:srcRect l="13939" t="12281" r="15692" b="12281"/>
          <a:stretch/>
        </p:blipFill>
        <p:spPr>
          <a:xfrm>
            <a:off x="2305952" y="838724"/>
            <a:ext cx="4786513" cy="5131244"/>
          </a:xfrm>
          <a:prstGeom prst="rect">
            <a:avLst/>
          </a:prstGeom>
          <a:noFill/>
          <a:ln>
            <a:noFill/>
          </a:ln>
        </p:spPr>
      </p:pic>
      <p:sp>
        <p:nvSpPr>
          <p:cNvPr id="1687" name="Google Shape;1687;gdd713b006d_0_4248"/>
          <p:cNvSpPr txBox="1"/>
          <p:nvPr/>
        </p:nvSpPr>
        <p:spPr>
          <a:xfrm>
            <a:off x="742462" y="1074614"/>
            <a:ext cx="1719300" cy="630900"/>
          </a:xfrm>
          <a:prstGeom prst="rect">
            <a:avLst/>
          </a:prstGeom>
          <a:gradFill>
            <a:gsLst>
              <a:gs pos="0">
                <a:srgbClr val="D13F3B"/>
              </a:gs>
              <a:gs pos="100000">
                <a:srgbClr val="FF9995"/>
              </a:gs>
            </a:gsLst>
            <a:lin ang="16200038" scaled="0"/>
          </a:gradFill>
          <a:ln w="9525" cap="flat" cmpd="sng">
            <a:solidFill>
              <a:srgbClr val="BD4B48"/>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chemeClr val="lt1"/>
                </a:solidFill>
                <a:latin typeface="Calibri"/>
                <a:ea typeface="Calibri"/>
                <a:cs typeface="Calibri"/>
                <a:sym typeface="Calibri"/>
              </a:rPr>
              <a:t>Electron</a:t>
            </a:r>
            <a:endParaRPr sz="1400" b="0" i="0" u="none" strike="noStrike" cap="none">
              <a:solidFill>
                <a:srgbClr val="000000"/>
              </a:solidFill>
              <a:latin typeface="Arial"/>
              <a:ea typeface="Arial"/>
              <a:cs typeface="Arial"/>
              <a:sym typeface="Arial"/>
            </a:endParaRPr>
          </a:p>
        </p:txBody>
      </p:sp>
      <p:sp>
        <p:nvSpPr>
          <p:cNvPr id="1688" name="Google Shape;1688;gdd713b006d_0_4248"/>
          <p:cNvSpPr/>
          <p:nvPr/>
        </p:nvSpPr>
        <p:spPr>
          <a:xfrm>
            <a:off x="1406769" y="1602155"/>
            <a:ext cx="1055100" cy="879300"/>
          </a:xfrm>
          <a:prstGeom prst="mathMinus">
            <a:avLst>
              <a:gd name="adj1" fmla="val 23520"/>
            </a:avLst>
          </a:prstGeom>
          <a:gradFill>
            <a:gsLst>
              <a:gs pos="0">
                <a:srgbClr val="D13F3B"/>
              </a:gs>
              <a:gs pos="100000">
                <a:srgbClr val="FF9995"/>
              </a:gs>
            </a:gsLst>
            <a:lin ang="16200038" scaled="0"/>
          </a:gra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689" name="Google Shape;1689;gdd713b006d_0_4248"/>
          <p:cNvCxnSpPr>
            <a:stCxn id="1687" idx="3"/>
          </p:cNvCxnSpPr>
          <p:nvPr/>
        </p:nvCxnSpPr>
        <p:spPr>
          <a:xfrm>
            <a:off x="2461762" y="1390064"/>
            <a:ext cx="1485000" cy="16800"/>
          </a:xfrm>
          <a:prstGeom prst="straightConnector1">
            <a:avLst/>
          </a:prstGeom>
          <a:noFill/>
          <a:ln w="76200" cap="flat" cmpd="sng">
            <a:solidFill>
              <a:srgbClr val="FF6600"/>
            </a:solidFill>
            <a:prstDash val="solid"/>
            <a:round/>
            <a:headEnd type="none" w="sm" len="sm"/>
            <a:tailEnd type="stealth" w="med" len="med"/>
          </a:ln>
          <a:effectLst>
            <a:outerShdw blurRad="40000" dist="20000" dir="5400000" rotWithShape="0">
              <a:srgbClr val="000000">
                <a:alpha val="37250"/>
              </a:srgbClr>
            </a:outerShdw>
          </a:effectLst>
        </p:spPr>
      </p:cxnSp>
      <p:sp>
        <p:nvSpPr>
          <p:cNvPr id="1690" name="Google Shape;1690;gdd713b006d_0_4248"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4"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4"/>
          <p:cNvSpPr/>
          <p:nvPr/>
        </p:nvSpPr>
        <p:spPr>
          <a:xfrm>
            <a:off x="2879834" y="2246558"/>
            <a:ext cx="914400" cy="85653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3" name="Google Shape;243;p14"/>
          <p:cNvSpPr/>
          <p:nvPr/>
        </p:nvSpPr>
        <p:spPr>
          <a:xfrm>
            <a:off x="2743200" y="3644434"/>
            <a:ext cx="1219200" cy="1145628"/>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4" name="Google Shape;244;p14"/>
          <p:cNvSpPr txBox="1"/>
          <p:nvPr/>
        </p:nvSpPr>
        <p:spPr>
          <a:xfrm>
            <a:off x="4319753" y="2246558"/>
            <a:ext cx="201798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Hydrogen</a:t>
            </a:r>
            <a:endParaRPr/>
          </a:p>
        </p:txBody>
      </p:sp>
      <p:sp>
        <p:nvSpPr>
          <p:cNvPr id="245" name="Google Shape;245;p14"/>
          <p:cNvSpPr txBox="1"/>
          <p:nvPr/>
        </p:nvSpPr>
        <p:spPr>
          <a:xfrm>
            <a:off x="4319753" y="3894082"/>
            <a:ext cx="201798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Oxygen</a:t>
            </a:r>
            <a:endParaRPr/>
          </a:p>
        </p:txBody>
      </p:sp>
      <p:sp>
        <p:nvSpPr>
          <p:cNvPr id="246" name="Google Shape;246;p14"/>
          <p:cNvSpPr txBox="1"/>
          <p:nvPr/>
        </p:nvSpPr>
        <p:spPr>
          <a:xfrm>
            <a:off x="3153103" y="2490161"/>
            <a:ext cx="36786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H</a:t>
            </a:r>
            <a:endParaRPr/>
          </a:p>
        </p:txBody>
      </p:sp>
      <p:sp>
        <p:nvSpPr>
          <p:cNvPr id="247" name="Google Shape;247;p14"/>
          <p:cNvSpPr txBox="1"/>
          <p:nvPr/>
        </p:nvSpPr>
        <p:spPr>
          <a:xfrm>
            <a:off x="3168869" y="3986414"/>
            <a:ext cx="3678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O</a:t>
            </a:r>
            <a:endParaRPr/>
          </a:p>
        </p:txBody>
      </p:sp>
      <p:sp>
        <p:nvSpPr>
          <p:cNvPr id="248" name="Google Shape;248;p14"/>
          <p:cNvSpPr txBox="1"/>
          <p:nvPr/>
        </p:nvSpPr>
        <p:spPr>
          <a:xfrm>
            <a:off x="794535" y="454487"/>
            <a:ext cx="80619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Elements are in their simplest form, so they cannot be broken down into simpler substances.</a:t>
            </a:r>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grpSp>
        <p:nvGrpSpPr>
          <p:cNvPr id="1696" name="Google Shape;1696;gdd713b006d_0_4257"/>
          <p:cNvGrpSpPr/>
          <p:nvPr/>
        </p:nvGrpSpPr>
        <p:grpSpPr>
          <a:xfrm>
            <a:off x="1104900" y="1792803"/>
            <a:ext cx="6909125" cy="4571465"/>
            <a:chOff x="1104900" y="1145878"/>
            <a:chExt cx="6909125" cy="5218567"/>
          </a:xfrm>
        </p:grpSpPr>
        <p:pic>
          <p:nvPicPr>
            <p:cNvPr id="1697" name="Google Shape;1697;gdd713b006d_0_4257" descr="carbon atom.jpg"/>
            <p:cNvPicPr preferRelativeResize="0"/>
            <p:nvPr/>
          </p:nvPicPr>
          <p:blipFill rotWithShape="1">
            <a:blip r:embed="rId3">
              <a:alphaModFix/>
            </a:blip>
            <a:srcRect t="11075" b="14839"/>
            <a:stretch/>
          </p:blipFill>
          <p:spPr>
            <a:xfrm>
              <a:off x="1104900" y="1283934"/>
              <a:ext cx="6909125" cy="5080511"/>
            </a:xfrm>
            <a:prstGeom prst="rect">
              <a:avLst/>
            </a:prstGeom>
            <a:noFill/>
            <a:ln>
              <a:noFill/>
            </a:ln>
          </p:spPr>
        </p:pic>
        <p:sp>
          <p:nvSpPr>
            <p:cNvPr id="1698" name="Google Shape;1698;gdd713b006d_0_4257"/>
            <p:cNvSpPr/>
            <p:nvPr/>
          </p:nvSpPr>
          <p:spPr>
            <a:xfrm>
              <a:off x="4086242" y="1145878"/>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9" name="Google Shape;1699;gdd713b006d_0_4257"/>
            <p:cNvSpPr/>
            <p:nvPr/>
          </p:nvSpPr>
          <p:spPr>
            <a:xfrm>
              <a:off x="6447421" y="3369139"/>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0" name="Google Shape;1700;gdd713b006d_0_4257"/>
            <p:cNvSpPr/>
            <p:nvPr/>
          </p:nvSpPr>
          <p:spPr>
            <a:xfrm>
              <a:off x="4086242" y="5618935"/>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1" name="Google Shape;1701;gdd713b006d_0_4257"/>
            <p:cNvSpPr/>
            <p:nvPr/>
          </p:nvSpPr>
          <p:spPr>
            <a:xfrm>
              <a:off x="1905619" y="3369139"/>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702" name="Google Shape;1702;gdd713b006d_0_4257"/>
          <p:cNvSpPr txBox="1"/>
          <p:nvPr/>
        </p:nvSpPr>
        <p:spPr>
          <a:xfrm>
            <a:off x="148282" y="187822"/>
            <a:ext cx="923550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Valence Electrons:</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lectrons in the outermost shell of an atom</a:t>
            </a:r>
            <a:endParaRPr sz="4000" b="1" i="0" u="sng" strike="noStrike" cap="none">
              <a:solidFill>
                <a:schemeClr val="dk1"/>
              </a:solidFill>
              <a:latin typeface="Calibri"/>
              <a:ea typeface="Calibri"/>
              <a:cs typeface="Calibri"/>
              <a:sym typeface="Calibri"/>
            </a:endParaRPr>
          </a:p>
        </p:txBody>
      </p:sp>
      <p:sp>
        <p:nvSpPr>
          <p:cNvPr id="1703" name="Google Shape;1703;gdd713b006d_0_4257"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pic>
        <p:nvPicPr>
          <p:cNvPr id="1709" name="Google Shape;1709;gdd713b006d_0_4269"/>
          <p:cNvPicPr preferRelativeResize="0"/>
          <p:nvPr/>
        </p:nvPicPr>
        <p:blipFill rotWithShape="1">
          <a:blip r:embed="rId3">
            <a:alphaModFix/>
          </a:blip>
          <a:srcRect t="9283" b="12445"/>
          <a:stretch/>
        </p:blipFill>
        <p:spPr>
          <a:xfrm>
            <a:off x="0" y="1297739"/>
            <a:ext cx="9144000" cy="5273793"/>
          </a:xfrm>
          <a:prstGeom prst="rect">
            <a:avLst/>
          </a:prstGeom>
          <a:noFill/>
          <a:ln>
            <a:noFill/>
          </a:ln>
        </p:spPr>
      </p:pic>
      <p:sp>
        <p:nvSpPr>
          <p:cNvPr id="1710" name="Google Shape;1710;gdd713b006d_0_4269"/>
          <p:cNvSpPr txBox="1"/>
          <p:nvPr/>
        </p:nvSpPr>
        <p:spPr>
          <a:xfrm>
            <a:off x="0" y="1047396"/>
            <a:ext cx="89457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A1A62"/>
                </a:solidFill>
                <a:latin typeface="Calibri"/>
                <a:ea typeface="Calibri"/>
                <a:cs typeface="Calibri"/>
                <a:sym typeface="Calibri"/>
              </a:rPr>
              <a:t>    </a:t>
            </a:r>
            <a:r>
              <a:rPr lang="en-US" sz="2000" b="1" i="0" u="none" strike="noStrike" cap="none">
                <a:solidFill>
                  <a:srgbClr val="3A1A62"/>
                </a:solidFill>
                <a:latin typeface="Calibri"/>
                <a:ea typeface="Calibri"/>
                <a:cs typeface="Calibri"/>
                <a:sym typeface="Calibri"/>
              </a:rPr>
              <a:t>1        2                                                                                           3       4      5      6      7      8</a:t>
            </a:r>
            <a:endParaRPr sz="1400" b="0" i="0" u="none" strike="noStrike" cap="none">
              <a:solidFill>
                <a:srgbClr val="000000"/>
              </a:solidFill>
              <a:latin typeface="Arial"/>
              <a:ea typeface="Arial"/>
              <a:cs typeface="Arial"/>
              <a:sym typeface="Arial"/>
            </a:endParaRPr>
          </a:p>
        </p:txBody>
      </p:sp>
      <p:sp>
        <p:nvSpPr>
          <p:cNvPr id="1711" name="Google Shape;1711;gdd713b006d_0_4269"/>
          <p:cNvSpPr/>
          <p:nvPr/>
        </p:nvSpPr>
        <p:spPr>
          <a:xfrm>
            <a:off x="8434775" y="938790"/>
            <a:ext cx="709200" cy="4694100"/>
          </a:xfrm>
          <a:prstGeom prst="donut">
            <a:avLst>
              <a:gd name="adj" fmla="val 5153"/>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2" name="Google Shape;1712;gdd713b006d_0_4269"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717"/>
        <p:cNvGrpSpPr/>
        <p:nvPr/>
      </p:nvGrpSpPr>
      <p:grpSpPr>
        <a:xfrm>
          <a:off x="0" y="0"/>
          <a:ext cx="0" cy="0"/>
          <a:chOff x="0" y="0"/>
          <a:chExt cx="0" cy="0"/>
        </a:xfrm>
      </p:grpSpPr>
      <p:sp>
        <p:nvSpPr>
          <p:cNvPr id="1718" name="Google Shape;1718;gdd713b006d_0_4277"/>
          <p:cNvSpPr txBox="1"/>
          <p:nvPr/>
        </p:nvSpPr>
        <p:spPr>
          <a:xfrm>
            <a:off x="568775" y="378225"/>
            <a:ext cx="8237100" cy="192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Molecule</a:t>
            </a:r>
            <a:r>
              <a:rPr lang="en-US" sz="4000" b="0" i="0" u="none" strike="noStrike" cap="none">
                <a:solidFill>
                  <a:schemeClr val="dk1"/>
                </a:solidFill>
                <a:latin typeface="Calibri"/>
                <a:ea typeface="Calibri"/>
                <a:cs typeface="Calibri"/>
                <a:sym typeface="Calibri"/>
              </a:rPr>
              <a:t>: particle containing 2 or more atoms of the same </a:t>
            </a:r>
            <a:r>
              <a:rPr lang="en-US" sz="4000" b="1" i="0" u="none" strike="noStrike" cap="none">
                <a:solidFill>
                  <a:schemeClr val="dk1"/>
                </a:solidFill>
                <a:latin typeface="Calibri"/>
                <a:ea typeface="Calibri"/>
                <a:cs typeface="Calibri"/>
                <a:sym typeface="Calibri"/>
              </a:rPr>
              <a:t>OR</a:t>
            </a:r>
            <a:r>
              <a:rPr lang="en-US" sz="4000" b="0" i="0" u="none" strike="noStrike" cap="none">
                <a:solidFill>
                  <a:schemeClr val="dk1"/>
                </a:solidFill>
                <a:latin typeface="Calibri"/>
                <a:ea typeface="Calibri"/>
                <a:cs typeface="Calibri"/>
                <a:sym typeface="Calibri"/>
              </a:rPr>
              <a:t> different elements</a:t>
            </a:r>
            <a:endParaRPr sz="1400" b="0" i="0" u="none" strike="noStrike" cap="none">
              <a:solidFill>
                <a:srgbClr val="000000"/>
              </a:solidFill>
              <a:latin typeface="Arial"/>
              <a:ea typeface="Arial"/>
              <a:cs typeface="Arial"/>
              <a:sym typeface="Arial"/>
            </a:endParaRPr>
          </a:p>
        </p:txBody>
      </p:sp>
      <p:grpSp>
        <p:nvGrpSpPr>
          <p:cNvPr id="1719" name="Google Shape;1719;gdd713b006d_0_4277"/>
          <p:cNvGrpSpPr/>
          <p:nvPr/>
        </p:nvGrpSpPr>
        <p:grpSpPr>
          <a:xfrm>
            <a:off x="1038188" y="3557264"/>
            <a:ext cx="3121030" cy="1471175"/>
            <a:chOff x="6653433" y="2245352"/>
            <a:chExt cx="2128507" cy="1162800"/>
          </a:xfrm>
        </p:grpSpPr>
        <p:sp>
          <p:nvSpPr>
            <p:cNvPr id="1720" name="Google Shape;1720;gdd713b006d_0_4277"/>
            <p:cNvSpPr/>
            <p:nvPr/>
          </p:nvSpPr>
          <p:spPr>
            <a:xfrm>
              <a:off x="6653433"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1" name="Google Shape;1721;gdd713b006d_0_4277"/>
            <p:cNvSpPr/>
            <p:nvPr/>
          </p:nvSpPr>
          <p:spPr>
            <a:xfrm>
              <a:off x="7637140"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22" name="Google Shape;1722;gdd713b006d_0_4277"/>
          <p:cNvSpPr/>
          <p:nvPr/>
        </p:nvSpPr>
        <p:spPr>
          <a:xfrm>
            <a:off x="5360078" y="3758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3" name="Google Shape;1723;gdd713b006d_0_4277"/>
          <p:cNvSpPr/>
          <p:nvPr/>
        </p:nvSpPr>
        <p:spPr>
          <a:xfrm>
            <a:off x="6817224" y="3776243"/>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4" name="Google Shape;1724;gdd713b006d_0_4277"/>
          <p:cNvSpPr/>
          <p:nvPr/>
        </p:nvSpPr>
        <p:spPr>
          <a:xfrm>
            <a:off x="6199291" y="3023155"/>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5" name="Google Shape;1725;gdd713b006d_0_4277"/>
          <p:cNvSpPr txBox="1"/>
          <p:nvPr/>
        </p:nvSpPr>
        <p:spPr>
          <a:xfrm>
            <a:off x="3912278" y="3776243"/>
            <a:ext cx="15501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OR </a:t>
            </a:r>
            <a:endParaRPr sz="1400" b="0" i="0" u="none" strike="noStrike" cap="none">
              <a:solidFill>
                <a:srgbClr val="000000"/>
              </a:solidFill>
              <a:latin typeface="Arial"/>
              <a:ea typeface="Arial"/>
              <a:cs typeface="Arial"/>
              <a:sym typeface="Arial"/>
            </a:endParaRPr>
          </a:p>
        </p:txBody>
      </p:sp>
      <p:sp>
        <p:nvSpPr>
          <p:cNvPr id="1726" name="Google Shape;1726;gdd713b006d_0_4277"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grpSp>
        <p:nvGrpSpPr>
          <p:cNvPr id="1732" name="Google Shape;1732;gdd713b006d_0_4290"/>
          <p:cNvGrpSpPr/>
          <p:nvPr/>
        </p:nvGrpSpPr>
        <p:grpSpPr>
          <a:xfrm>
            <a:off x="2566170" y="2892309"/>
            <a:ext cx="4245593" cy="3388497"/>
            <a:chOff x="4898482" y="3115408"/>
            <a:chExt cx="4245593" cy="3388497"/>
          </a:xfrm>
        </p:grpSpPr>
        <p:sp>
          <p:nvSpPr>
            <p:cNvPr id="1733" name="Google Shape;1733;gdd713b006d_0_4290"/>
            <p:cNvSpPr/>
            <p:nvPr/>
          </p:nvSpPr>
          <p:spPr>
            <a:xfrm>
              <a:off x="4898482" y="5032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4" name="Google Shape;1734;gdd713b006d_0_4290"/>
            <p:cNvSpPr/>
            <p:nvPr/>
          </p:nvSpPr>
          <p:spPr>
            <a:xfrm>
              <a:off x="7465575" y="5032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5" name="Google Shape;1735;gdd713b006d_0_4290"/>
            <p:cNvSpPr/>
            <p:nvPr/>
          </p:nvSpPr>
          <p:spPr>
            <a:xfrm>
              <a:off x="6199290" y="3115408"/>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736" name="Google Shape;1736;gdd713b006d_0_4290"/>
            <p:cNvCxnSpPr>
              <a:stCxn id="1733" idx="0"/>
              <a:endCxn id="1735" idx="3"/>
            </p:cNvCxnSpPr>
            <p:nvPr/>
          </p:nvCxnSpPr>
          <p:spPr>
            <a:xfrm rot="10800000" flipH="1">
              <a:off x="5737732" y="4371205"/>
              <a:ext cx="707400" cy="6615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1737" name="Google Shape;1737;gdd713b006d_0_4290"/>
            <p:cNvCxnSpPr>
              <a:stCxn id="1734" idx="0"/>
              <a:endCxn id="1735" idx="5"/>
            </p:cNvCxnSpPr>
            <p:nvPr/>
          </p:nvCxnSpPr>
          <p:spPr>
            <a:xfrm rot="10800000">
              <a:off x="7631925" y="4371205"/>
              <a:ext cx="672900" cy="6615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1738" name="Google Shape;1738;gdd713b006d_0_4290"/>
            <p:cNvCxnSpPr>
              <a:stCxn id="1733" idx="6"/>
              <a:endCxn id="1734" idx="2"/>
            </p:cNvCxnSpPr>
            <p:nvPr/>
          </p:nvCxnSpPr>
          <p:spPr>
            <a:xfrm>
              <a:off x="6576982" y="5768305"/>
              <a:ext cx="888600" cy="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grpSp>
      <p:sp>
        <p:nvSpPr>
          <p:cNvPr id="1739" name="Google Shape;1739;gdd713b006d_0_4290"/>
          <p:cNvSpPr/>
          <p:nvPr/>
        </p:nvSpPr>
        <p:spPr>
          <a:xfrm>
            <a:off x="2566170" y="374383"/>
            <a:ext cx="1678500" cy="14712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40" name="Google Shape;1740;gdd713b006d_0_4290"/>
          <p:cNvSpPr/>
          <p:nvPr/>
        </p:nvSpPr>
        <p:spPr>
          <a:xfrm>
            <a:off x="5133263" y="374383"/>
            <a:ext cx="1678500" cy="14712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741" name="Google Shape;1741;gdd713b006d_0_4290"/>
          <p:cNvCxnSpPr>
            <a:stCxn id="1739" idx="6"/>
            <a:endCxn id="1740" idx="2"/>
          </p:cNvCxnSpPr>
          <p:nvPr/>
        </p:nvCxnSpPr>
        <p:spPr>
          <a:xfrm>
            <a:off x="4244670" y="1109983"/>
            <a:ext cx="888600" cy="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sp>
        <p:nvSpPr>
          <p:cNvPr id="1742" name="Google Shape;1742;gdd713b006d_0_4290"/>
          <p:cNvSpPr txBox="1"/>
          <p:nvPr/>
        </p:nvSpPr>
        <p:spPr>
          <a:xfrm>
            <a:off x="3102931" y="572270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3" name="Google Shape;1743;gdd713b006d_0_429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Google Shape;1749;gdd713b006d_0_4340"/>
          <p:cNvSpPr txBox="1">
            <a:spLocks noGrp="1"/>
          </p:cNvSpPr>
          <p:nvPr>
            <p:ph type="title"/>
          </p:nvPr>
        </p:nvSpPr>
        <p:spPr>
          <a:xfrm>
            <a:off x="457200" y="121879"/>
            <a:ext cx="8229600" cy="1617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959"/>
              <a:buFont typeface="Calibri"/>
              <a:buNone/>
            </a:pPr>
            <a:r>
              <a:rPr lang="en-US" sz="3500" b="1" u="sng"/>
              <a:t>Polar Molecule:</a:t>
            </a:r>
            <a:r>
              <a:rPr lang="en-US" sz="3500" b="1"/>
              <a:t> </a:t>
            </a:r>
            <a:r>
              <a:rPr lang="en-US" sz="3500"/>
              <a:t>a molecule that has a partial positive and negative end because they do not share electrons equally</a:t>
            </a:r>
            <a:endParaRPr sz="3500"/>
          </a:p>
        </p:txBody>
      </p:sp>
      <p:pic>
        <p:nvPicPr>
          <p:cNvPr id="1750" name="Google Shape;1750;gdd713b006d_0_4340" descr="polar.jpg"/>
          <p:cNvPicPr preferRelativeResize="0">
            <a:picLocks noGrp="1"/>
          </p:cNvPicPr>
          <p:nvPr>
            <p:ph type="body" idx="1"/>
          </p:nvPr>
        </p:nvPicPr>
        <p:blipFill rotWithShape="1">
          <a:blip r:embed="rId3">
            <a:alphaModFix/>
          </a:blip>
          <a:srcRect l="-18191" r="-18178"/>
          <a:stretch/>
        </p:blipFill>
        <p:spPr>
          <a:xfrm>
            <a:off x="457200" y="1872049"/>
            <a:ext cx="8229600" cy="4526100"/>
          </a:xfrm>
          <a:prstGeom prst="rect">
            <a:avLst/>
          </a:prstGeom>
          <a:noFill/>
          <a:ln w="9525" cap="flat" cmpd="sng">
            <a:solidFill>
              <a:schemeClr val="lt1"/>
            </a:solidFill>
            <a:prstDash val="solid"/>
            <a:round/>
            <a:headEnd type="none" w="sm" len="sm"/>
            <a:tailEnd type="none" w="sm" len="sm"/>
          </a:ln>
        </p:spPr>
      </p:pic>
      <p:sp>
        <p:nvSpPr>
          <p:cNvPr id="1751" name="Google Shape;1751;gdd713b006d_0_4340"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Google Shape;1757;gdd713b006d_0_4347"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sp>
        <p:nvSpPr>
          <p:cNvPr id="1763" name="Google Shape;1763;gdd713b006d_0_4352"/>
          <p:cNvSpPr txBox="1"/>
          <p:nvPr/>
        </p:nvSpPr>
        <p:spPr>
          <a:xfrm>
            <a:off x="804656" y="728259"/>
            <a:ext cx="7415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764" name="Google Shape;1764;gdd713b006d_0_4352"/>
          <p:cNvSpPr/>
          <p:nvPr/>
        </p:nvSpPr>
        <p:spPr>
          <a:xfrm>
            <a:off x="733703" y="728261"/>
            <a:ext cx="7486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765" name="Google Shape;1765;gdd713b006d_0_4352"/>
          <p:cNvSpPr txBox="1"/>
          <p:nvPr/>
        </p:nvSpPr>
        <p:spPr>
          <a:xfrm>
            <a:off x="798777" y="102399"/>
            <a:ext cx="809580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are the two characteristics of matter?</a:t>
            </a:r>
            <a:endParaRPr sz="1400" b="0" i="0" u="none" strike="noStrike" cap="none">
              <a:solidFill>
                <a:srgbClr val="000000"/>
              </a:solidFill>
              <a:latin typeface="Arial"/>
              <a:ea typeface="Arial"/>
              <a:cs typeface="Arial"/>
              <a:sym typeface="Arial"/>
            </a:endParaRPr>
          </a:p>
        </p:txBody>
      </p:sp>
      <p:grpSp>
        <p:nvGrpSpPr>
          <p:cNvPr id="1766" name="Google Shape;1766;gdd713b006d_0_4352"/>
          <p:cNvGrpSpPr/>
          <p:nvPr/>
        </p:nvGrpSpPr>
        <p:grpSpPr>
          <a:xfrm>
            <a:off x="2008567" y="1770212"/>
            <a:ext cx="5253750" cy="4735800"/>
            <a:chOff x="2342720" y="1930852"/>
            <a:chExt cx="7005000" cy="4735800"/>
          </a:xfrm>
        </p:grpSpPr>
        <p:sp>
          <p:nvSpPr>
            <p:cNvPr id="1767" name="Google Shape;1767;gdd713b006d_0_4352"/>
            <p:cNvSpPr/>
            <p:nvPr/>
          </p:nvSpPr>
          <p:spPr>
            <a:xfrm>
              <a:off x="2342720" y="1930852"/>
              <a:ext cx="7005000" cy="4735800"/>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68" name="Google Shape;1768;gdd713b006d_0_4352"/>
            <p:cNvPicPr preferRelativeResize="0"/>
            <p:nvPr/>
          </p:nvPicPr>
          <p:blipFill rotWithShape="1">
            <a:blip r:embed="rId3">
              <a:alphaModFix/>
            </a:blip>
            <a:srcRect l="13939" t="12281" r="15692" b="12281"/>
            <a:stretch/>
          </p:blipFill>
          <p:spPr>
            <a:xfrm>
              <a:off x="3630059" y="2476967"/>
              <a:ext cx="1983194" cy="1594519"/>
            </a:xfrm>
            <a:prstGeom prst="rect">
              <a:avLst/>
            </a:prstGeom>
            <a:noFill/>
            <a:ln>
              <a:noFill/>
            </a:ln>
          </p:spPr>
        </p:pic>
        <p:pic>
          <p:nvPicPr>
            <p:cNvPr id="1769" name="Google Shape;1769;gdd713b006d_0_4352"/>
            <p:cNvPicPr preferRelativeResize="0"/>
            <p:nvPr/>
          </p:nvPicPr>
          <p:blipFill rotWithShape="1">
            <a:blip r:embed="rId3">
              <a:alphaModFix/>
            </a:blip>
            <a:srcRect l="13939" t="12281" r="15692" b="12281"/>
            <a:stretch/>
          </p:blipFill>
          <p:spPr>
            <a:xfrm>
              <a:off x="5613250" y="2268226"/>
              <a:ext cx="1983194" cy="1594519"/>
            </a:xfrm>
            <a:prstGeom prst="rect">
              <a:avLst/>
            </a:prstGeom>
            <a:noFill/>
            <a:ln>
              <a:noFill/>
            </a:ln>
          </p:spPr>
        </p:pic>
        <p:pic>
          <p:nvPicPr>
            <p:cNvPr id="1770" name="Google Shape;1770;gdd713b006d_0_4352"/>
            <p:cNvPicPr preferRelativeResize="0"/>
            <p:nvPr/>
          </p:nvPicPr>
          <p:blipFill rotWithShape="1">
            <a:blip r:embed="rId3">
              <a:alphaModFix/>
            </a:blip>
            <a:srcRect l="13939" t="12281" r="15692" b="12281"/>
            <a:stretch/>
          </p:blipFill>
          <p:spPr>
            <a:xfrm>
              <a:off x="3073374" y="4071485"/>
              <a:ext cx="1983194" cy="1594519"/>
            </a:xfrm>
            <a:prstGeom prst="rect">
              <a:avLst/>
            </a:prstGeom>
            <a:noFill/>
            <a:ln>
              <a:noFill/>
            </a:ln>
          </p:spPr>
        </p:pic>
        <p:pic>
          <p:nvPicPr>
            <p:cNvPr id="1771" name="Google Shape;1771;gdd713b006d_0_4352"/>
            <p:cNvPicPr preferRelativeResize="0"/>
            <p:nvPr/>
          </p:nvPicPr>
          <p:blipFill rotWithShape="1">
            <a:blip r:embed="rId3">
              <a:alphaModFix/>
            </a:blip>
            <a:srcRect l="13939" t="12281" r="15692" b="12281"/>
            <a:stretch/>
          </p:blipFill>
          <p:spPr>
            <a:xfrm>
              <a:off x="5056565" y="4660003"/>
              <a:ext cx="1983194" cy="1594519"/>
            </a:xfrm>
            <a:prstGeom prst="rect">
              <a:avLst/>
            </a:prstGeom>
            <a:noFill/>
            <a:ln>
              <a:noFill/>
            </a:ln>
          </p:spPr>
        </p:pic>
        <p:pic>
          <p:nvPicPr>
            <p:cNvPr id="1772" name="Google Shape;1772;gdd713b006d_0_4352"/>
            <p:cNvPicPr preferRelativeResize="0"/>
            <p:nvPr/>
          </p:nvPicPr>
          <p:blipFill rotWithShape="1">
            <a:blip r:embed="rId3">
              <a:alphaModFix/>
            </a:blip>
            <a:srcRect l="13939" t="12281" r="15692" b="12281"/>
            <a:stretch/>
          </p:blipFill>
          <p:spPr>
            <a:xfrm>
              <a:off x="7039755" y="3559615"/>
              <a:ext cx="1983194" cy="1594519"/>
            </a:xfrm>
            <a:prstGeom prst="rect">
              <a:avLst/>
            </a:prstGeom>
            <a:noFill/>
            <a:ln>
              <a:noFill/>
            </a:ln>
          </p:spPr>
        </p:pic>
      </p:grpSp>
      <p:sp>
        <p:nvSpPr>
          <p:cNvPr id="1773" name="Google Shape;1773;gdd713b006d_0_4352"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778"/>
        <p:cNvGrpSpPr/>
        <p:nvPr/>
      </p:nvGrpSpPr>
      <p:grpSpPr>
        <a:xfrm>
          <a:off x="0" y="0"/>
          <a:ext cx="0" cy="0"/>
          <a:chOff x="0" y="0"/>
          <a:chExt cx="0" cy="0"/>
        </a:xfrm>
      </p:grpSpPr>
      <p:cxnSp>
        <p:nvCxnSpPr>
          <p:cNvPr id="1779" name="Google Shape;1779;gdd713b006d_0_4367"/>
          <p:cNvCxnSpPr>
            <a:stCxn id="1780" idx="3"/>
          </p:cNvCxnSpPr>
          <p:nvPr/>
        </p:nvCxnSpPr>
        <p:spPr>
          <a:xfrm>
            <a:off x="2266120" y="2689528"/>
            <a:ext cx="1071300" cy="150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grpSp>
        <p:nvGrpSpPr>
          <p:cNvPr id="1781" name="Google Shape;1781;gdd713b006d_0_4367"/>
          <p:cNvGrpSpPr/>
          <p:nvPr/>
        </p:nvGrpSpPr>
        <p:grpSpPr>
          <a:xfrm>
            <a:off x="849542" y="564651"/>
            <a:ext cx="7787700" cy="5097581"/>
            <a:chOff x="888822" y="626434"/>
            <a:chExt cx="7787700" cy="5097581"/>
          </a:xfrm>
        </p:grpSpPr>
        <p:pic>
          <p:nvPicPr>
            <p:cNvPr id="1782" name="Google Shape;1782;gdd713b006d_0_4367"/>
            <p:cNvPicPr preferRelativeResize="0"/>
            <p:nvPr/>
          </p:nvPicPr>
          <p:blipFill rotWithShape="1">
            <a:blip r:embed="rId3">
              <a:alphaModFix/>
            </a:blip>
            <a:srcRect l="13939" t="12281" r="15692" b="12281"/>
            <a:stretch/>
          </p:blipFill>
          <p:spPr>
            <a:xfrm>
              <a:off x="3418313" y="2288524"/>
              <a:ext cx="1115544" cy="1195888"/>
            </a:xfrm>
            <a:prstGeom prst="rect">
              <a:avLst/>
            </a:prstGeom>
            <a:noFill/>
            <a:ln>
              <a:noFill/>
            </a:ln>
          </p:spPr>
        </p:pic>
        <p:pic>
          <p:nvPicPr>
            <p:cNvPr id="1783" name="Google Shape;1783;gdd713b006d_0_4367"/>
            <p:cNvPicPr preferRelativeResize="0"/>
            <p:nvPr/>
          </p:nvPicPr>
          <p:blipFill rotWithShape="1">
            <a:blip r:embed="rId3">
              <a:alphaModFix/>
            </a:blip>
            <a:srcRect l="13939" t="12281" r="15692" b="12281"/>
            <a:stretch/>
          </p:blipFill>
          <p:spPr>
            <a:xfrm>
              <a:off x="4592472" y="2268737"/>
              <a:ext cx="1115544" cy="1195888"/>
            </a:xfrm>
            <a:prstGeom prst="rect">
              <a:avLst/>
            </a:prstGeom>
            <a:noFill/>
            <a:ln>
              <a:noFill/>
            </a:ln>
          </p:spPr>
        </p:pic>
        <p:pic>
          <p:nvPicPr>
            <p:cNvPr id="1784" name="Google Shape;1784;gdd713b006d_0_4367"/>
            <p:cNvPicPr preferRelativeResize="0"/>
            <p:nvPr/>
          </p:nvPicPr>
          <p:blipFill rotWithShape="1">
            <a:blip r:embed="rId3">
              <a:alphaModFix/>
            </a:blip>
            <a:srcRect l="13939" t="12281" r="15692" b="12281"/>
            <a:stretch/>
          </p:blipFill>
          <p:spPr>
            <a:xfrm>
              <a:off x="2987946" y="3425797"/>
              <a:ext cx="1115544" cy="1195888"/>
            </a:xfrm>
            <a:prstGeom prst="rect">
              <a:avLst/>
            </a:prstGeom>
            <a:noFill/>
            <a:ln>
              <a:noFill/>
            </a:ln>
          </p:spPr>
        </p:pic>
        <p:pic>
          <p:nvPicPr>
            <p:cNvPr id="1785" name="Google Shape;1785;gdd713b006d_0_4367"/>
            <p:cNvPicPr preferRelativeResize="0"/>
            <p:nvPr/>
          </p:nvPicPr>
          <p:blipFill rotWithShape="1">
            <a:blip r:embed="rId3">
              <a:alphaModFix/>
            </a:blip>
            <a:srcRect l="13939" t="12281" r="15692" b="12281"/>
            <a:stretch/>
          </p:blipFill>
          <p:spPr>
            <a:xfrm>
              <a:off x="4005799" y="4336109"/>
              <a:ext cx="1115544" cy="1195888"/>
            </a:xfrm>
            <a:prstGeom prst="rect">
              <a:avLst/>
            </a:prstGeom>
            <a:noFill/>
            <a:ln>
              <a:noFill/>
            </a:ln>
          </p:spPr>
        </p:pic>
        <p:pic>
          <p:nvPicPr>
            <p:cNvPr id="1786" name="Google Shape;1786;gdd713b006d_0_4367"/>
            <p:cNvPicPr preferRelativeResize="0"/>
            <p:nvPr/>
          </p:nvPicPr>
          <p:blipFill rotWithShape="1">
            <a:blip r:embed="rId3">
              <a:alphaModFix/>
            </a:blip>
            <a:srcRect l="13939" t="12281" r="15692" b="12281"/>
            <a:stretch/>
          </p:blipFill>
          <p:spPr>
            <a:xfrm>
              <a:off x="5121345" y="3491280"/>
              <a:ext cx="1115544" cy="1195888"/>
            </a:xfrm>
            <a:prstGeom prst="rect">
              <a:avLst/>
            </a:prstGeom>
            <a:noFill/>
            <a:ln>
              <a:noFill/>
            </a:ln>
          </p:spPr>
        </p:pic>
        <p:sp>
          <p:nvSpPr>
            <p:cNvPr id="1787" name="Google Shape;1787;gdd713b006d_0_4367"/>
            <p:cNvSpPr txBox="1"/>
            <p:nvPr/>
          </p:nvSpPr>
          <p:spPr>
            <a:xfrm>
              <a:off x="888822" y="626434"/>
              <a:ext cx="7787700" cy="107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i="0" strike="noStrike" cap="none">
                  <a:solidFill>
                    <a:schemeClr val="dk1"/>
                  </a:solidFill>
                  <a:latin typeface="Calibri"/>
                  <a:ea typeface="Calibri"/>
                  <a:cs typeface="Calibri"/>
                  <a:sym typeface="Calibri"/>
                </a:rPr>
                <a:t>True/False: </a:t>
              </a:r>
              <a:r>
                <a:rPr lang="en-US" sz="3200">
                  <a:solidFill>
                    <a:schemeClr val="dk1"/>
                  </a:solidFill>
                  <a:latin typeface="Calibri"/>
                  <a:ea typeface="Calibri"/>
                  <a:cs typeface="Calibri"/>
                  <a:sym typeface="Calibri"/>
                </a:rPr>
                <a:t>A</a:t>
              </a:r>
              <a:r>
                <a:rPr lang="en-US" sz="3200" b="0" i="0" u="none" strike="noStrike" cap="none">
                  <a:solidFill>
                    <a:schemeClr val="dk1"/>
                  </a:solidFill>
                  <a:latin typeface="Calibri"/>
                  <a:ea typeface="Calibri"/>
                  <a:cs typeface="Calibri"/>
                  <a:sym typeface="Calibri"/>
                </a:rPr>
                <a:t>n element is the smallest unit of matter.</a:t>
              </a:r>
              <a:endParaRPr sz="1400" b="0" i="0" u="none" strike="noStrike" cap="none">
                <a:solidFill>
                  <a:srgbClr val="000000"/>
                </a:solidFill>
                <a:latin typeface="Arial"/>
                <a:ea typeface="Arial"/>
                <a:cs typeface="Arial"/>
                <a:sym typeface="Arial"/>
              </a:endParaRPr>
            </a:p>
          </p:txBody>
        </p:sp>
        <p:sp>
          <p:nvSpPr>
            <p:cNvPr id="1788" name="Google Shape;1788;gdd713b006d_0_4367"/>
            <p:cNvSpPr/>
            <p:nvPr/>
          </p:nvSpPr>
          <p:spPr>
            <a:xfrm>
              <a:off x="2596491" y="2172015"/>
              <a:ext cx="3940200" cy="3552000"/>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1780" name="Google Shape;1780;gdd713b006d_0_4367"/>
            <p:cNvSpPr txBox="1"/>
            <p:nvPr/>
          </p:nvSpPr>
          <p:spPr>
            <a:xfrm>
              <a:off x="1016000" y="2520461"/>
              <a:ext cx="1289400" cy="4617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1789" name="Google Shape;1789;gdd713b006d_0_436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cxnSp>
        <p:nvCxnSpPr>
          <p:cNvPr id="1795" name="Google Shape;1795;gdd713b014b_11_14"/>
          <p:cNvCxnSpPr>
            <a:stCxn id="1796" idx="3"/>
          </p:cNvCxnSpPr>
          <p:nvPr/>
        </p:nvCxnSpPr>
        <p:spPr>
          <a:xfrm>
            <a:off x="2266120" y="2689528"/>
            <a:ext cx="1071300" cy="150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grpSp>
        <p:nvGrpSpPr>
          <p:cNvPr id="1797" name="Google Shape;1797;gdd713b014b_11_14"/>
          <p:cNvGrpSpPr/>
          <p:nvPr/>
        </p:nvGrpSpPr>
        <p:grpSpPr>
          <a:xfrm>
            <a:off x="849542" y="564651"/>
            <a:ext cx="7787700" cy="5097581"/>
            <a:chOff x="888822" y="626434"/>
            <a:chExt cx="7787700" cy="5097581"/>
          </a:xfrm>
        </p:grpSpPr>
        <p:pic>
          <p:nvPicPr>
            <p:cNvPr id="1798" name="Google Shape;1798;gdd713b014b_11_14"/>
            <p:cNvPicPr preferRelativeResize="0"/>
            <p:nvPr/>
          </p:nvPicPr>
          <p:blipFill rotWithShape="1">
            <a:blip r:embed="rId3">
              <a:alphaModFix/>
            </a:blip>
            <a:srcRect l="13939" t="12281" r="15692" b="12281"/>
            <a:stretch/>
          </p:blipFill>
          <p:spPr>
            <a:xfrm>
              <a:off x="3418313" y="2288524"/>
              <a:ext cx="1115544" cy="1195888"/>
            </a:xfrm>
            <a:prstGeom prst="rect">
              <a:avLst/>
            </a:prstGeom>
            <a:noFill/>
            <a:ln>
              <a:noFill/>
            </a:ln>
          </p:spPr>
        </p:pic>
        <p:pic>
          <p:nvPicPr>
            <p:cNvPr id="1799" name="Google Shape;1799;gdd713b014b_11_14"/>
            <p:cNvPicPr preferRelativeResize="0"/>
            <p:nvPr/>
          </p:nvPicPr>
          <p:blipFill rotWithShape="1">
            <a:blip r:embed="rId3">
              <a:alphaModFix/>
            </a:blip>
            <a:srcRect l="13939" t="12281" r="15692" b="12281"/>
            <a:stretch/>
          </p:blipFill>
          <p:spPr>
            <a:xfrm>
              <a:off x="4592472" y="2268737"/>
              <a:ext cx="1115544" cy="1195888"/>
            </a:xfrm>
            <a:prstGeom prst="rect">
              <a:avLst/>
            </a:prstGeom>
            <a:noFill/>
            <a:ln>
              <a:noFill/>
            </a:ln>
          </p:spPr>
        </p:pic>
        <p:pic>
          <p:nvPicPr>
            <p:cNvPr id="1800" name="Google Shape;1800;gdd713b014b_11_14"/>
            <p:cNvPicPr preferRelativeResize="0"/>
            <p:nvPr/>
          </p:nvPicPr>
          <p:blipFill rotWithShape="1">
            <a:blip r:embed="rId3">
              <a:alphaModFix/>
            </a:blip>
            <a:srcRect l="13939" t="12281" r="15692" b="12281"/>
            <a:stretch/>
          </p:blipFill>
          <p:spPr>
            <a:xfrm>
              <a:off x="2987946" y="3425797"/>
              <a:ext cx="1115544" cy="1195888"/>
            </a:xfrm>
            <a:prstGeom prst="rect">
              <a:avLst/>
            </a:prstGeom>
            <a:noFill/>
            <a:ln>
              <a:noFill/>
            </a:ln>
          </p:spPr>
        </p:pic>
        <p:pic>
          <p:nvPicPr>
            <p:cNvPr id="1801" name="Google Shape;1801;gdd713b014b_11_14"/>
            <p:cNvPicPr preferRelativeResize="0"/>
            <p:nvPr/>
          </p:nvPicPr>
          <p:blipFill rotWithShape="1">
            <a:blip r:embed="rId3">
              <a:alphaModFix/>
            </a:blip>
            <a:srcRect l="13939" t="12281" r="15692" b="12281"/>
            <a:stretch/>
          </p:blipFill>
          <p:spPr>
            <a:xfrm>
              <a:off x="4005799" y="4336109"/>
              <a:ext cx="1115544" cy="1195888"/>
            </a:xfrm>
            <a:prstGeom prst="rect">
              <a:avLst/>
            </a:prstGeom>
            <a:noFill/>
            <a:ln>
              <a:noFill/>
            </a:ln>
          </p:spPr>
        </p:pic>
        <p:pic>
          <p:nvPicPr>
            <p:cNvPr id="1802" name="Google Shape;1802;gdd713b014b_11_14"/>
            <p:cNvPicPr preferRelativeResize="0"/>
            <p:nvPr/>
          </p:nvPicPr>
          <p:blipFill rotWithShape="1">
            <a:blip r:embed="rId3">
              <a:alphaModFix/>
            </a:blip>
            <a:srcRect l="13939" t="12281" r="15692" b="12281"/>
            <a:stretch/>
          </p:blipFill>
          <p:spPr>
            <a:xfrm>
              <a:off x="5121345" y="3491280"/>
              <a:ext cx="1115544" cy="1195888"/>
            </a:xfrm>
            <a:prstGeom prst="rect">
              <a:avLst/>
            </a:prstGeom>
            <a:noFill/>
            <a:ln>
              <a:noFill/>
            </a:ln>
          </p:spPr>
        </p:pic>
        <p:sp>
          <p:nvSpPr>
            <p:cNvPr id="1803" name="Google Shape;1803;gdd713b014b_11_14"/>
            <p:cNvSpPr txBox="1"/>
            <p:nvPr/>
          </p:nvSpPr>
          <p:spPr>
            <a:xfrm>
              <a:off x="888822" y="626434"/>
              <a:ext cx="7787700" cy="107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i="0" strike="noStrike" cap="none">
                  <a:solidFill>
                    <a:schemeClr val="dk1"/>
                  </a:solidFill>
                  <a:latin typeface="Calibri"/>
                  <a:ea typeface="Calibri"/>
                  <a:cs typeface="Calibri"/>
                  <a:sym typeface="Calibri"/>
                </a:rPr>
                <a:t>True/</a:t>
              </a:r>
              <a:r>
                <a:rPr lang="en-US" sz="3200" i="0" strike="noStrike" cap="none">
                  <a:solidFill>
                    <a:srgbClr val="FF0000"/>
                  </a:solidFill>
                  <a:latin typeface="Calibri"/>
                  <a:ea typeface="Calibri"/>
                  <a:cs typeface="Calibri"/>
                  <a:sym typeface="Calibri"/>
                </a:rPr>
                <a:t>False</a:t>
              </a:r>
              <a:r>
                <a:rPr lang="en-US" sz="3200" i="0" strike="noStrike" cap="none">
                  <a:solidFill>
                    <a:schemeClr val="dk1"/>
                  </a:solidFill>
                  <a:latin typeface="Calibri"/>
                  <a:ea typeface="Calibri"/>
                  <a:cs typeface="Calibri"/>
                  <a:sym typeface="Calibri"/>
                </a:rPr>
                <a:t>: </a:t>
              </a:r>
              <a:r>
                <a:rPr lang="en-US" sz="3200">
                  <a:solidFill>
                    <a:schemeClr val="dk1"/>
                  </a:solidFill>
                  <a:latin typeface="Calibri"/>
                  <a:ea typeface="Calibri"/>
                  <a:cs typeface="Calibri"/>
                  <a:sym typeface="Calibri"/>
                </a:rPr>
                <a:t>A</a:t>
              </a:r>
              <a:r>
                <a:rPr lang="en-US" sz="3200" b="0" i="0" u="none" strike="noStrike" cap="none">
                  <a:solidFill>
                    <a:schemeClr val="dk1"/>
                  </a:solidFill>
                  <a:latin typeface="Calibri"/>
                  <a:ea typeface="Calibri"/>
                  <a:cs typeface="Calibri"/>
                  <a:sym typeface="Calibri"/>
                </a:rPr>
                <a:t>n element is the smallest unit of matter.</a:t>
              </a:r>
              <a:endParaRPr sz="1400" b="0" i="0" u="none" strike="noStrike" cap="none">
                <a:solidFill>
                  <a:srgbClr val="000000"/>
                </a:solidFill>
                <a:latin typeface="Arial"/>
                <a:ea typeface="Arial"/>
                <a:cs typeface="Arial"/>
                <a:sym typeface="Arial"/>
              </a:endParaRPr>
            </a:p>
          </p:txBody>
        </p:sp>
        <p:sp>
          <p:nvSpPr>
            <p:cNvPr id="1804" name="Google Shape;1804;gdd713b014b_11_14"/>
            <p:cNvSpPr/>
            <p:nvPr/>
          </p:nvSpPr>
          <p:spPr>
            <a:xfrm>
              <a:off x="2596491" y="2172015"/>
              <a:ext cx="3940200" cy="3552000"/>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1796" name="Google Shape;1796;gdd713b014b_11_14"/>
            <p:cNvSpPr txBox="1"/>
            <p:nvPr/>
          </p:nvSpPr>
          <p:spPr>
            <a:xfrm>
              <a:off x="1016000" y="2520461"/>
              <a:ext cx="1289400" cy="4617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1805" name="Google Shape;1805;gdd713b014b_11_1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sp>
        <p:nvSpPr>
          <p:cNvPr id="1811" name="Google Shape;1811;gdd713b006d_0_4382"/>
          <p:cNvSpPr txBox="1"/>
          <p:nvPr/>
        </p:nvSpPr>
        <p:spPr>
          <a:xfrm>
            <a:off x="804656" y="728259"/>
            <a:ext cx="7415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812" name="Google Shape;1812;gdd713b006d_0_4382"/>
          <p:cNvSpPr/>
          <p:nvPr/>
        </p:nvSpPr>
        <p:spPr>
          <a:xfrm>
            <a:off x="733703" y="728259"/>
            <a:ext cx="74865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an element?</a:t>
            </a:r>
            <a:endParaRPr sz="1400" b="0" i="0" u="none" strike="noStrike" cap="none">
              <a:solidFill>
                <a:srgbClr val="000000"/>
              </a:solidFill>
              <a:latin typeface="Arial"/>
              <a:ea typeface="Arial"/>
              <a:cs typeface="Arial"/>
              <a:sym typeface="Arial"/>
            </a:endParaRPr>
          </a:p>
        </p:txBody>
      </p:sp>
      <p:pic>
        <p:nvPicPr>
          <p:cNvPr id="1813" name="Google Shape;1813;gdd713b006d_0_4382" descr="gold.jpg"/>
          <p:cNvPicPr preferRelativeResize="0"/>
          <p:nvPr/>
        </p:nvPicPr>
        <p:blipFill rotWithShape="1">
          <a:blip r:embed="rId3">
            <a:alphaModFix/>
          </a:blip>
          <a:srcRect/>
          <a:stretch/>
        </p:blipFill>
        <p:spPr>
          <a:xfrm>
            <a:off x="1370137" y="2232094"/>
            <a:ext cx="6348713" cy="4233084"/>
          </a:xfrm>
          <a:prstGeom prst="rect">
            <a:avLst/>
          </a:prstGeom>
          <a:noFill/>
          <a:ln>
            <a:noFill/>
          </a:ln>
        </p:spPr>
      </p:pic>
      <p:sp>
        <p:nvSpPr>
          <p:cNvPr id="1814" name="Google Shape;1814;gdd713b006d_0_4382"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5"/>
          <p:cNvSpPr txBox="1"/>
          <p:nvPr/>
        </p:nvSpPr>
        <p:spPr>
          <a:xfrm>
            <a:off x="546832" y="766093"/>
            <a:ext cx="783204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a:solidFill>
                  <a:schemeClr val="dk1"/>
                </a:solidFill>
                <a:latin typeface="Calibri"/>
                <a:ea typeface="Calibri"/>
                <a:cs typeface="Calibri"/>
                <a:sym typeface="Calibri"/>
              </a:rPr>
              <a:t> </a:t>
            </a:r>
            <a:endParaRPr/>
          </a:p>
        </p:txBody>
      </p:sp>
      <p:pic>
        <p:nvPicPr>
          <p:cNvPr id="255" name="Google Shape;255;p15"/>
          <p:cNvPicPr preferRelativeResize="0"/>
          <p:nvPr/>
        </p:nvPicPr>
        <p:blipFill rotWithShape="1">
          <a:blip r:embed="rId3">
            <a:alphaModFix/>
          </a:blip>
          <a:srcRect/>
          <a:stretch/>
        </p:blipFill>
        <p:spPr>
          <a:xfrm>
            <a:off x="0" y="120128"/>
            <a:ext cx="9144000" cy="6737872"/>
          </a:xfrm>
          <a:prstGeom prst="rect">
            <a:avLst/>
          </a:prstGeom>
          <a:noFill/>
          <a:ln>
            <a:noFill/>
          </a:ln>
        </p:spPr>
      </p:pic>
      <p:sp>
        <p:nvSpPr>
          <p:cNvPr id="256" name="Google Shape;256;p1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pic>
        <p:nvPicPr>
          <p:cNvPr id="1820" name="Google Shape;1820;gdd713b006d_0_4390"/>
          <p:cNvPicPr preferRelativeResize="0"/>
          <p:nvPr/>
        </p:nvPicPr>
        <p:blipFill rotWithShape="1">
          <a:blip r:embed="rId3">
            <a:alphaModFix/>
          </a:blip>
          <a:srcRect t="9950"/>
          <a:stretch/>
        </p:blipFill>
        <p:spPr>
          <a:xfrm>
            <a:off x="0" y="1037390"/>
            <a:ext cx="9144000" cy="5792826"/>
          </a:xfrm>
          <a:prstGeom prst="rect">
            <a:avLst/>
          </a:prstGeom>
          <a:noFill/>
          <a:ln>
            <a:noFill/>
          </a:ln>
        </p:spPr>
      </p:pic>
      <p:sp>
        <p:nvSpPr>
          <p:cNvPr id="1821" name="Google Shape;1821;gdd713b006d_0_4390"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2" name="Google Shape;1822;gdd713b006d_0_4390"/>
          <p:cNvSpPr txBox="1"/>
          <p:nvPr/>
        </p:nvSpPr>
        <p:spPr>
          <a:xfrm>
            <a:off x="829264" y="51921"/>
            <a:ext cx="81705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Where are all known elements found?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pic>
        <p:nvPicPr>
          <p:cNvPr id="1828" name="Google Shape;1828;gdd713b006d_0_4397"/>
          <p:cNvPicPr preferRelativeResize="0"/>
          <p:nvPr/>
        </p:nvPicPr>
        <p:blipFill rotWithShape="1">
          <a:blip r:embed="rId3">
            <a:alphaModFix/>
          </a:blip>
          <a:srcRect l="13939" t="12281" r="15692" b="12281"/>
          <a:stretch/>
        </p:blipFill>
        <p:spPr>
          <a:xfrm>
            <a:off x="2330666" y="1295924"/>
            <a:ext cx="4786513" cy="5131244"/>
          </a:xfrm>
          <a:prstGeom prst="rect">
            <a:avLst/>
          </a:prstGeom>
          <a:noFill/>
          <a:ln>
            <a:noFill/>
          </a:ln>
        </p:spPr>
      </p:pic>
      <p:sp>
        <p:nvSpPr>
          <p:cNvPr id="1829" name="Google Shape;1829;gdd713b006d_0_4397"/>
          <p:cNvSpPr txBox="1"/>
          <p:nvPr/>
        </p:nvSpPr>
        <p:spPr>
          <a:xfrm>
            <a:off x="742461" y="1602155"/>
            <a:ext cx="1719300" cy="630900"/>
          </a:xfrm>
          <a:prstGeom prst="rect">
            <a:avLst/>
          </a:prstGeom>
          <a:gradFill>
            <a:gsLst>
              <a:gs pos="0">
                <a:srgbClr val="D13F3B"/>
              </a:gs>
              <a:gs pos="100000">
                <a:srgbClr val="FF9995"/>
              </a:gs>
            </a:gsLst>
            <a:lin ang="16200038" scaled="0"/>
          </a:gradFill>
          <a:ln w="9525" cap="flat" cmpd="sng">
            <a:solidFill>
              <a:srgbClr val="BD4B48"/>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500"/>
              <a:buFont typeface="Arial"/>
              <a:buNone/>
            </a:pPr>
            <a:endParaRPr sz="3500" b="0" i="0" u="none" strike="noStrike" cap="none">
              <a:solidFill>
                <a:schemeClr val="lt1"/>
              </a:solidFill>
              <a:latin typeface="Calibri"/>
              <a:ea typeface="Calibri"/>
              <a:cs typeface="Calibri"/>
              <a:sym typeface="Calibri"/>
            </a:endParaRPr>
          </a:p>
        </p:txBody>
      </p:sp>
      <p:cxnSp>
        <p:nvCxnSpPr>
          <p:cNvPr id="1830" name="Google Shape;1830;gdd713b006d_0_4397"/>
          <p:cNvCxnSpPr>
            <a:stCxn id="1829" idx="3"/>
          </p:cNvCxnSpPr>
          <p:nvPr/>
        </p:nvCxnSpPr>
        <p:spPr>
          <a:xfrm>
            <a:off x="2461761" y="1917605"/>
            <a:ext cx="1485000" cy="16800"/>
          </a:xfrm>
          <a:prstGeom prst="straightConnector1">
            <a:avLst/>
          </a:prstGeom>
          <a:noFill/>
          <a:ln w="76200" cap="flat" cmpd="sng">
            <a:solidFill>
              <a:srgbClr val="FF6600"/>
            </a:solidFill>
            <a:prstDash val="solid"/>
            <a:round/>
            <a:headEnd type="none" w="sm" len="sm"/>
            <a:tailEnd type="stealth" w="med" len="med"/>
          </a:ln>
          <a:effectLst>
            <a:outerShdw blurRad="40000" dist="20000" dir="5400000" rotWithShape="0">
              <a:srgbClr val="000000">
                <a:alpha val="37250"/>
              </a:srgbClr>
            </a:outerShdw>
          </a:effectLst>
        </p:spPr>
      </p:cxnSp>
      <p:sp>
        <p:nvSpPr>
          <p:cNvPr id="1831" name="Google Shape;1831;gdd713b006d_0_4397"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2" name="Google Shape;1832;gdd713b006d_0_4397"/>
          <p:cNvSpPr txBox="1"/>
          <p:nvPr/>
        </p:nvSpPr>
        <p:spPr>
          <a:xfrm>
            <a:off x="849589" y="300171"/>
            <a:ext cx="8170500" cy="107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What orbits the nucleus and has a negative charge?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837"/>
        <p:cNvGrpSpPr/>
        <p:nvPr/>
      </p:nvGrpSpPr>
      <p:grpSpPr>
        <a:xfrm>
          <a:off x="0" y="0"/>
          <a:ext cx="0" cy="0"/>
          <a:chOff x="0" y="0"/>
          <a:chExt cx="0" cy="0"/>
        </a:xfrm>
      </p:grpSpPr>
      <p:grpSp>
        <p:nvGrpSpPr>
          <p:cNvPr id="1838" name="Google Shape;1838;gdd713b006d_0_4406"/>
          <p:cNvGrpSpPr/>
          <p:nvPr/>
        </p:nvGrpSpPr>
        <p:grpSpPr>
          <a:xfrm>
            <a:off x="1104900" y="1792803"/>
            <a:ext cx="6909125" cy="4571465"/>
            <a:chOff x="1104900" y="1145878"/>
            <a:chExt cx="6909125" cy="5218567"/>
          </a:xfrm>
        </p:grpSpPr>
        <p:pic>
          <p:nvPicPr>
            <p:cNvPr id="1839" name="Google Shape;1839;gdd713b006d_0_4406" descr="carbon atom.jpg"/>
            <p:cNvPicPr preferRelativeResize="0"/>
            <p:nvPr/>
          </p:nvPicPr>
          <p:blipFill rotWithShape="1">
            <a:blip r:embed="rId3">
              <a:alphaModFix/>
            </a:blip>
            <a:srcRect t="11075" b="14839"/>
            <a:stretch/>
          </p:blipFill>
          <p:spPr>
            <a:xfrm>
              <a:off x="1104900" y="1283934"/>
              <a:ext cx="6909125" cy="5080511"/>
            </a:xfrm>
            <a:prstGeom prst="rect">
              <a:avLst/>
            </a:prstGeom>
            <a:noFill/>
            <a:ln>
              <a:noFill/>
            </a:ln>
          </p:spPr>
        </p:pic>
        <p:sp>
          <p:nvSpPr>
            <p:cNvPr id="1840" name="Google Shape;1840;gdd713b006d_0_4406"/>
            <p:cNvSpPr/>
            <p:nvPr/>
          </p:nvSpPr>
          <p:spPr>
            <a:xfrm>
              <a:off x="4086242" y="1145878"/>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1" name="Google Shape;1841;gdd713b006d_0_4406"/>
            <p:cNvSpPr/>
            <p:nvPr/>
          </p:nvSpPr>
          <p:spPr>
            <a:xfrm>
              <a:off x="6447421" y="3369139"/>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2" name="Google Shape;1842;gdd713b006d_0_4406"/>
            <p:cNvSpPr/>
            <p:nvPr/>
          </p:nvSpPr>
          <p:spPr>
            <a:xfrm>
              <a:off x="4086242" y="5618935"/>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3" name="Google Shape;1843;gdd713b006d_0_4406"/>
            <p:cNvSpPr/>
            <p:nvPr/>
          </p:nvSpPr>
          <p:spPr>
            <a:xfrm>
              <a:off x="1905619" y="3369139"/>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844" name="Google Shape;1844;gdd713b006d_0_4406"/>
          <p:cNvSpPr txBox="1"/>
          <p:nvPr/>
        </p:nvSpPr>
        <p:spPr>
          <a:xfrm>
            <a:off x="148282" y="187822"/>
            <a:ext cx="92355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are valence electrons?</a:t>
            </a:r>
            <a:endParaRPr sz="1400" b="0" i="0" u="none" strike="noStrike" cap="none">
              <a:solidFill>
                <a:srgbClr val="000000"/>
              </a:solidFill>
              <a:latin typeface="Arial"/>
              <a:ea typeface="Arial"/>
              <a:cs typeface="Arial"/>
              <a:sym typeface="Arial"/>
            </a:endParaRPr>
          </a:p>
        </p:txBody>
      </p:sp>
      <p:sp>
        <p:nvSpPr>
          <p:cNvPr id="1845" name="Google Shape;1845;gdd713b006d_0_4406"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850"/>
        <p:cNvGrpSpPr/>
        <p:nvPr/>
      </p:nvGrpSpPr>
      <p:grpSpPr>
        <a:xfrm>
          <a:off x="0" y="0"/>
          <a:ext cx="0" cy="0"/>
          <a:chOff x="0" y="0"/>
          <a:chExt cx="0" cy="0"/>
        </a:xfrm>
      </p:grpSpPr>
      <p:sp>
        <p:nvSpPr>
          <p:cNvPr id="1851" name="Google Shape;1851;gdd713b006d_0_4418"/>
          <p:cNvSpPr txBox="1"/>
          <p:nvPr/>
        </p:nvSpPr>
        <p:spPr>
          <a:xfrm>
            <a:off x="0" y="522125"/>
            <a:ext cx="91440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What is a molecule?</a:t>
            </a:r>
            <a:endParaRPr sz="1400" b="0" i="0" u="none" strike="noStrike" cap="none">
              <a:solidFill>
                <a:srgbClr val="000000"/>
              </a:solidFill>
              <a:latin typeface="Arial"/>
              <a:ea typeface="Arial"/>
              <a:cs typeface="Arial"/>
              <a:sym typeface="Arial"/>
            </a:endParaRPr>
          </a:p>
        </p:txBody>
      </p:sp>
      <p:grpSp>
        <p:nvGrpSpPr>
          <p:cNvPr id="1852" name="Google Shape;1852;gdd713b006d_0_4418"/>
          <p:cNvGrpSpPr/>
          <p:nvPr/>
        </p:nvGrpSpPr>
        <p:grpSpPr>
          <a:xfrm>
            <a:off x="1038188" y="3557264"/>
            <a:ext cx="3121030" cy="1471175"/>
            <a:chOff x="6653433" y="2245352"/>
            <a:chExt cx="2128507" cy="1162800"/>
          </a:xfrm>
        </p:grpSpPr>
        <p:sp>
          <p:nvSpPr>
            <p:cNvPr id="1853" name="Google Shape;1853;gdd713b006d_0_4418"/>
            <p:cNvSpPr/>
            <p:nvPr/>
          </p:nvSpPr>
          <p:spPr>
            <a:xfrm>
              <a:off x="6653433"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4" name="Google Shape;1854;gdd713b006d_0_4418"/>
            <p:cNvSpPr/>
            <p:nvPr/>
          </p:nvSpPr>
          <p:spPr>
            <a:xfrm>
              <a:off x="7637140"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55" name="Google Shape;1855;gdd713b006d_0_4418"/>
          <p:cNvSpPr/>
          <p:nvPr/>
        </p:nvSpPr>
        <p:spPr>
          <a:xfrm>
            <a:off x="5360078" y="3758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6" name="Google Shape;1856;gdd713b006d_0_4418"/>
          <p:cNvSpPr/>
          <p:nvPr/>
        </p:nvSpPr>
        <p:spPr>
          <a:xfrm>
            <a:off x="6817224" y="3776243"/>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7" name="Google Shape;1857;gdd713b006d_0_4418"/>
          <p:cNvSpPr/>
          <p:nvPr/>
        </p:nvSpPr>
        <p:spPr>
          <a:xfrm>
            <a:off x="6199291" y="3023155"/>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8" name="Google Shape;1858;gdd713b006d_0_4418"/>
          <p:cNvSpPr txBox="1"/>
          <p:nvPr/>
        </p:nvSpPr>
        <p:spPr>
          <a:xfrm>
            <a:off x="3912278" y="3776243"/>
            <a:ext cx="15501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OR </a:t>
            </a:r>
            <a:endParaRPr sz="1400" b="0" i="0" u="none" strike="noStrike" cap="none">
              <a:solidFill>
                <a:srgbClr val="000000"/>
              </a:solidFill>
              <a:latin typeface="Arial"/>
              <a:ea typeface="Arial"/>
              <a:cs typeface="Arial"/>
              <a:sym typeface="Arial"/>
            </a:endParaRPr>
          </a:p>
        </p:txBody>
      </p:sp>
      <p:sp>
        <p:nvSpPr>
          <p:cNvPr id="1859" name="Google Shape;1859;gdd713b006d_0_4418" descr="Questions"/>
          <p:cNvSpPr/>
          <p:nvPr/>
        </p:nvSpPr>
        <p:spPr>
          <a:xfrm>
            <a:off x="0" y="-24714"/>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grpSp>
        <p:nvGrpSpPr>
          <p:cNvPr id="1865" name="Google Shape;1865;gdd713b006d_0_4431"/>
          <p:cNvGrpSpPr/>
          <p:nvPr/>
        </p:nvGrpSpPr>
        <p:grpSpPr>
          <a:xfrm>
            <a:off x="2566170" y="2892309"/>
            <a:ext cx="4245593" cy="3388497"/>
            <a:chOff x="4898482" y="3115408"/>
            <a:chExt cx="4245593" cy="3388497"/>
          </a:xfrm>
        </p:grpSpPr>
        <p:sp>
          <p:nvSpPr>
            <p:cNvPr id="1866" name="Google Shape;1866;gdd713b006d_0_4431"/>
            <p:cNvSpPr/>
            <p:nvPr/>
          </p:nvSpPr>
          <p:spPr>
            <a:xfrm>
              <a:off x="4898482" y="5032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7" name="Google Shape;1867;gdd713b006d_0_4431"/>
            <p:cNvSpPr/>
            <p:nvPr/>
          </p:nvSpPr>
          <p:spPr>
            <a:xfrm>
              <a:off x="7465575" y="5032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8" name="Google Shape;1868;gdd713b006d_0_4431"/>
            <p:cNvSpPr/>
            <p:nvPr/>
          </p:nvSpPr>
          <p:spPr>
            <a:xfrm>
              <a:off x="6199290" y="3115408"/>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869" name="Google Shape;1869;gdd713b006d_0_4431"/>
            <p:cNvCxnSpPr>
              <a:stCxn id="1866" idx="0"/>
              <a:endCxn id="1868" idx="3"/>
            </p:cNvCxnSpPr>
            <p:nvPr/>
          </p:nvCxnSpPr>
          <p:spPr>
            <a:xfrm rot="10800000" flipH="1">
              <a:off x="5737732" y="4371205"/>
              <a:ext cx="707400" cy="6615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1870" name="Google Shape;1870;gdd713b006d_0_4431"/>
            <p:cNvCxnSpPr>
              <a:stCxn id="1867" idx="0"/>
              <a:endCxn id="1868" idx="5"/>
            </p:cNvCxnSpPr>
            <p:nvPr/>
          </p:nvCxnSpPr>
          <p:spPr>
            <a:xfrm rot="10800000">
              <a:off x="7631925" y="4371205"/>
              <a:ext cx="672900" cy="6615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1871" name="Google Shape;1871;gdd713b006d_0_4431"/>
            <p:cNvCxnSpPr>
              <a:stCxn id="1866" idx="6"/>
              <a:endCxn id="1867" idx="2"/>
            </p:cNvCxnSpPr>
            <p:nvPr/>
          </p:nvCxnSpPr>
          <p:spPr>
            <a:xfrm>
              <a:off x="6576982" y="5768305"/>
              <a:ext cx="888600" cy="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grpSp>
      <p:sp>
        <p:nvSpPr>
          <p:cNvPr id="1872" name="Google Shape;1872;gdd713b006d_0_4431"/>
          <p:cNvSpPr/>
          <p:nvPr/>
        </p:nvSpPr>
        <p:spPr>
          <a:xfrm>
            <a:off x="2566170" y="1128147"/>
            <a:ext cx="1678500" cy="14712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3" name="Google Shape;1873;gdd713b006d_0_4431"/>
          <p:cNvSpPr/>
          <p:nvPr/>
        </p:nvSpPr>
        <p:spPr>
          <a:xfrm>
            <a:off x="5133263" y="1152862"/>
            <a:ext cx="1678500" cy="14712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874" name="Google Shape;1874;gdd713b006d_0_4431"/>
          <p:cNvCxnSpPr>
            <a:stCxn id="1872" idx="6"/>
            <a:endCxn id="1873" idx="2"/>
          </p:cNvCxnSpPr>
          <p:nvPr/>
        </p:nvCxnSpPr>
        <p:spPr>
          <a:xfrm>
            <a:off x="4244670" y="1863747"/>
            <a:ext cx="888600" cy="246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sp>
        <p:nvSpPr>
          <p:cNvPr id="1875" name="Google Shape;1875;gdd713b006d_0_4431"/>
          <p:cNvSpPr txBox="1"/>
          <p:nvPr/>
        </p:nvSpPr>
        <p:spPr>
          <a:xfrm>
            <a:off x="3102931" y="572270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6" name="Google Shape;1876;gdd713b006d_0_4431"/>
          <p:cNvSpPr txBox="1"/>
          <p:nvPr/>
        </p:nvSpPr>
        <p:spPr>
          <a:xfrm>
            <a:off x="1050324" y="103620"/>
            <a:ext cx="80937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How are molecules linked together?</a:t>
            </a:r>
            <a:endParaRPr sz="1400" b="0" i="0" u="none" strike="noStrike" cap="none">
              <a:solidFill>
                <a:srgbClr val="000000"/>
              </a:solidFill>
              <a:latin typeface="Arial"/>
              <a:ea typeface="Arial"/>
              <a:cs typeface="Arial"/>
              <a:sym typeface="Arial"/>
            </a:endParaRPr>
          </a:p>
        </p:txBody>
      </p:sp>
      <p:sp>
        <p:nvSpPr>
          <p:cNvPr id="1877" name="Google Shape;1877;gdd713b006d_0_4431" descr="Questions"/>
          <p:cNvSpPr/>
          <p:nvPr/>
        </p:nvSpPr>
        <p:spPr>
          <a:xfrm>
            <a:off x="0" y="-24714"/>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882"/>
        <p:cNvGrpSpPr/>
        <p:nvPr/>
      </p:nvGrpSpPr>
      <p:grpSpPr>
        <a:xfrm>
          <a:off x="0" y="0"/>
          <a:ext cx="0" cy="0"/>
          <a:chOff x="0" y="0"/>
          <a:chExt cx="0" cy="0"/>
        </a:xfrm>
      </p:grpSpPr>
      <p:pic>
        <p:nvPicPr>
          <p:cNvPr id="1883" name="Google Shape;1883;gdd713b006d_0_4475" descr="Covalent Bonds - Assignment Point"/>
          <p:cNvPicPr preferRelativeResize="0"/>
          <p:nvPr/>
        </p:nvPicPr>
        <p:blipFill rotWithShape="1">
          <a:blip r:embed="rId3">
            <a:alphaModFix/>
          </a:blip>
          <a:srcRect/>
          <a:stretch/>
        </p:blipFill>
        <p:spPr>
          <a:xfrm>
            <a:off x="1198605" y="1717933"/>
            <a:ext cx="5962822" cy="4225668"/>
          </a:xfrm>
          <a:prstGeom prst="rect">
            <a:avLst/>
          </a:prstGeom>
          <a:noFill/>
          <a:ln>
            <a:noFill/>
          </a:ln>
        </p:spPr>
      </p:pic>
      <p:pic>
        <p:nvPicPr>
          <p:cNvPr id="1884" name="Google Shape;1884;gdd713b006d_0_4475" descr="Covalent Bonds - Assignment Point"/>
          <p:cNvPicPr preferRelativeResize="0"/>
          <p:nvPr/>
        </p:nvPicPr>
        <p:blipFill rotWithShape="1">
          <a:blip r:embed="rId3">
            <a:alphaModFix/>
          </a:blip>
          <a:srcRect l="3868" t="47559" r="72299" b="41620"/>
          <a:stretch/>
        </p:blipFill>
        <p:spPr>
          <a:xfrm>
            <a:off x="5585254" y="3793525"/>
            <a:ext cx="1421027" cy="457200"/>
          </a:xfrm>
          <a:prstGeom prst="rect">
            <a:avLst/>
          </a:prstGeom>
          <a:noFill/>
          <a:ln>
            <a:noFill/>
          </a:ln>
        </p:spPr>
      </p:pic>
      <p:sp>
        <p:nvSpPr>
          <p:cNvPr id="1885" name="Google Shape;1885;gdd713b006d_0_4475"/>
          <p:cNvSpPr txBox="1">
            <a:spLocks noGrp="1"/>
          </p:cNvSpPr>
          <p:nvPr>
            <p:ph type="title"/>
          </p:nvPr>
        </p:nvSpPr>
        <p:spPr>
          <a:xfrm>
            <a:off x="707525" y="68975"/>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600"/>
              <a:t>Explain why this is an example of a molecule.</a:t>
            </a:r>
            <a:endParaRPr/>
          </a:p>
        </p:txBody>
      </p:sp>
      <p:sp>
        <p:nvSpPr>
          <p:cNvPr id="1886" name="Google Shape;1886;gdd713b006d_0_4475"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2" name="Google Shape;1892;gdd713b014b_11_29"/>
          <p:cNvSpPr txBox="1">
            <a:spLocks noGrp="1"/>
          </p:cNvSpPr>
          <p:nvPr>
            <p:ph type="title"/>
          </p:nvPr>
        </p:nvSpPr>
        <p:spPr>
          <a:xfrm>
            <a:off x="716692" y="205439"/>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a:t>What is a polar molecule?</a:t>
            </a:r>
            <a:endParaRPr/>
          </a:p>
        </p:txBody>
      </p:sp>
      <p:pic>
        <p:nvPicPr>
          <p:cNvPr id="1893" name="Google Shape;1893;gdd713b014b_11_29" descr="polar.jpg"/>
          <p:cNvPicPr preferRelativeResize="0">
            <a:picLocks noGrp="1"/>
          </p:cNvPicPr>
          <p:nvPr>
            <p:ph type="body" idx="1"/>
          </p:nvPr>
        </p:nvPicPr>
        <p:blipFill rotWithShape="1">
          <a:blip r:embed="rId3">
            <a:alphaModFix/>
          </a:blip>
          <a:srcRect l="-18191" r="-18178"/>
          <a:stretch/>
        </p:blipFill>
        <p:spPr>
          <a:xfrm>
            <a:off x="457200" y="1872049"/>
            <a:ext cx="8229600" cy="4526100"/>
          </a:xfrm>
          <a:prstGeom prst="rect">
            <a:avLst/>
          </a:prstGeom>
          <a:noFill/>
          <a:ln w="9525" cap="flat" cmpd="sng">
            <a:solidFill>
              <a:schemeClr val="lt1"/>
            </a:solidFill>
            <a:prstDash val="solid"/>
            <a:round/>
            <a:headEnd type="none" w="sm" len="sm"/>
            <a:tailEnd type="none" w="sm" len="sm"/>
          </a:ln>
        </p:spPr>
      </p:pic>
      <p:sp>
        <p:nvSpPr>
          <p:cNvPr id="1894" name="Google Shape;1894;gdd713b014b_11_29"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899"/>
        <p:cNvGrpSpPr/>
        <p:nvPr/>
      </p:nvGrpSpPr>
      <p:grpSpPr>
        <a:xfrm>
          <a:off x="0" y="0"/>
          <a:ext cx="0" cy="0"/>
          <a:chOff x="0" y="0"/>
          <a:chExt cx="0" cy="0"/>
        </a:xfrm>
      </p:grpSpPr>
      <p:pic>
        <p:nvPicPr>
          <p:cNvPr id="1900" name="Google Shape;1900;gdd713b006d_0_4483" descr="Polar and Nonpolar Molecules"/>
          <p:cNvPicPr preferRelativeResize="0"/>
          <p:nvPr/>
        </p:nvPicPr>
        <p:blipFill rotWithShape="1">
          <a:blip r:embed="rId3">
            <a:alphaModFix/>
          </a:blip>
          <a:srcRect l="4207" t="62961" r="52282"/>
          <a:stretch/>
        </p:blipFill>
        <p:spPr>
          <a:xfrm>
            <a:off x="1243263" y="1684420"/>
            <a:ext cx="6657473" cy="4379495"/>
          </a:xfrm>
          <a:prstGeom prst="rect">
            <a:avLst/>
          </a:prstGeom>
          <a:noFill/>
          <a:ln>
            <a:noFill/>
          </a:ln>
        </p:spPr>
      </p:pic>
      <p:sp>
        <p:nvSpPr>
          <p:cNvPr id="1901" name="Google Shape;1901;gdd713b006d_0_4483"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2" name="Google Shape;1902;gdd713b006d_0_4483"/>
          <p:cNvSpPr txBox="1"/>
          <p:nvPr/>
        </p:nvSpPr>
        <p:spPr>
          <a:xfrm>
            <a:off x="716692" y="205439"/>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Why is this an example of a polar molecule?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sp>
        <p:nvSpPr>
          <p:cNvPr id="1908" name="Google Shape;1908;gdd713b006d_0_4490"/>
          <p:cNvSpPr txBox="1"/>
          <p:nvPr/>
        </p:nvSpPr>
        <p:spPr>
          <a:xfrm>
            <a:off x="1536272" y="868150"/>
            <a:ext cx="69510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Nonpolar Molecule</a:t>
            </a:r>
            <a:endParaRPr sz="1400" b="0" i="0" u="none" strike="noStrike" cap="none">
              <a:solidFill>
                <a:srgbClr val="000000"/>
              </a:solidFill>
              <a:latin typeface="Arial"/>
              <a:ea typeface="Arial"/>
              <a:cs typeface="Arial"/>
              <a:sym typeface="Arial"/>
            </a:endParaRPr>
          </a:p>
        </p:txBody>
      </p:sp>
      <p:sp>
        <p:nvSpPr>
          <p:cNvPr id="1909" name="Google Shape;1909;gdd713b006d_0_4490"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10" name="Google Shape;1910;gdd713b006d_0_4490"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915"/>
        <p:cNvGrpSpPr/>
        <p:nvPr/>
      </p:nvGrpSpPr>
      <p:grpSpPr>
        <a:xfrm>
          <a:off x="0" y="0"/>
          <a:ext cx="0" cy="0"/>
          <a:chOff x="0" y="0"/>
          <a:chExt cx="0" cy="0"/>
        </a:xfrm>
      </p:grpSpPr>
      <p:sp>
        <p:nvSpPr>
          <p:cNvPr id="1916" name="Google Shape;1916;gdd713b006d_0_4497"/>
          <p:cNvSpPr txBox="1">
            <a:spLocks noGrp="1"/>
          </p:cNvSpPr>
          <p:nvPr>
            <p:ph type="title"/>
          </p:nvPr>
        </p:nvSpPr>
        <p:spPr>
          <a:xfrm>
            <a:off x="735230" y="60335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959"/>
              <a:buFont typeface="Calibri"/>
              <a:buNone/>
            </a:pPr>
            <a:r>
              <a:rPr lang="en-US" sz="3500" b="1" u="sng"/>
              <a:t>Nonpolar Molecule</a:t>
            </a:r>
            <a:r>
              <a:rPr lang="en-US" sz="3500"/>
              <a:t>: a molecule that equally shares electrons </a:t>
            </a:r>
            <a:endParaRPr sz="3500"/>
          </a:p>
        </p:txBody>
      </p:sp>
      <p:pic>
        <p:nvPicPr>
          <p:cNvPr id="1917" name="Google Shape;1917;gdd713b006d_0_4497" descr="water.jpg"/>
          <p:cNvPicPr preferRelativeResize="0">
            <a:picLocks noGrp="1"/>
          </p:cNvPicPr>
          <p:nvPr>
            <p:ph type="body" idx="1"/>
          </p:nvPr>
        </p:nvPicPr>
        <p:blipFill rotWithShape="1">
          <a:blip r:embed="rId3">
            <a:alphaModFix/>
          </a:blip>
          <a:srcRect l="-6818" r="-6818"/>
          <a:stretch/>
        </p:blipFill>
        <p:spPr>
          <a:xfrm>
            <a:off x="457200" y="2001253"/>
            <a:ext cx="8229600" cy="4526100"/>
          </a:xfrm>
          <a:prstGeom prst="rect">
            <a:avLst/>
          </a:prstGeom>
          <a:noFill/>
          <a:ln w="9525" cap="flat" cmpd="sng">
            <a:solidFill>
              <a:schemeClr val="lt1"/>
            </a:solidFill>
            <a:prstDash val="solid"/>
            <a:round/>
            <a:headEnd type="none" w="sm" len="sm"/>
            <a:tailEnd type="none" w="sm" len="sm"/>
          </a:ln>
        </p:spPr>
      </p:pic>
      <p:sp>
        <p:nvSpPr>
          <p:cNvPr id="1918" name="Google Shape;1918;gdd713b006d_0_4497"/>
          <p:cNvSpPr txBox="1"/>
          <p:nvPr/>
        </p:nvSpPr>
        <p:spPr>
          <a:xfrm>
            <a:off x="4421218" y="3590907"/>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C</a:t>
            </a:r>
            <a:endParaRPr sz="1400" b="0" i="0" u="none" strike="noStrike" cap="none">
              <a:solidFill>
                <a:srgbClr val="000000"/>
              </a:solidFill>
              <a:latin typeface="Arial"/>
              <a:ea typeface="Arial"/>
              <a:cs typeface="Arial"/>
              <a:sym typeface="Arial"/>
            </a:endParaRPr>
          </a:p>
        </p:txBody>
      </p:sp>
      <p:sp>
        <p:nvSpPr>
          <p:cNvPr id="1919" name="Google Shape;1919;gdd713b006d_0_4497"/>
          <p:cNvSpPr txBox="1"/>
          <p:nvPr/>
        </p:nvSpPr>
        <p:spPr>
          <a:xfrm>
            <a:off x="6554009" y="3012377"/>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920" name="Google Shape;1920;gdd713b006d_0_4497"/>
          <p:cNvSpPr txBox="1"/>
          <p:nvPr/>
        </p:nvSpPr>
        <p:spPr>
          <a:xfrm>
            <a:off x="2033495" y="4335976"/>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921" name="Google Shape;1921;gdd713b006d_0_4497"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22" name="Google Shape;1922;gdd713b006d_0_4497"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6"/>
          <p:cNvSpPr/>
          <p:nvPr/>
        </p:nvSpPr>
        <p:spPr>
          <a:xfrm>
            <a:off x="6544167" y="2348139"/>
            <a:ext cx="999192"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0" b="1">
                <a:solidFill>
                  <a:srgbClr val="FF0000"/>
                </a:solidFill>
                <a:latin typeface="Calibri"/>
                <a:ea typeface="Calibri"/>
                <a:cs typeface="Calibri"/>
                <a:sym typeface="Calibri"/>
              </a:rPr>
              <a:t>C</a:t>
            </a:r>
            <a:endParaRPr sz="12000">
              <a:solidFill>
                <a:schemeClr val="dk1"/>
              </a:solidFill>
              <a:latin typeface="Calibri"/>
              <a:ea typeface="Calibri"/>
              <a:cs typeface="Calibri"/>
              <a:sym typeface="Calibri"/>
            </a:endParaRPr>
          </a:p>
        </p:txBody>
      </p:sp>
      <p:sp>
        <p:nvSpPr>
          <p:cNvPr id="263" name="Google Shape;263;p16"/>
          <p:cNvSpPr/>
          <p:nvPr/>
        </p:nvSpPr>
        <p:spPr>
          <a:xfrm>
            <a:off x="5335546" y="123893"/>
            <a:ext cx="3808454"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0" b="1">
                <a:solidFill>
                  <a:srgbClr val="FF0000"/>
                </a:solidFill>
                <a:latin typeface="Calibri"/>
                <a:ea typeface="Calibri"/>
                <a:cs typeface="Calibri"/>
                <a:sym typeface="Calibri"/>
              </a:rPr>
              <a:t>Au</a:t>
            </a:r>
            <a:endParaRPr sz="12000">
              <a:solidFill>
                <a:schemeClr val="dk1"/>
              </a:solidFill>
              <a:latin typeface="Calibri"/>
              <a:ea typeface="Calibri"/>
              <a:cs typeface="Calibri"/>
              <a:sym typeface="Calibri"/>
            </a:endParaRPr>
          </a:p>
        </p:txBody>
      </p:sp>
      <p:sp>
        <p:nvSpPr>
          <p:cNvPr id="264" name="Google Shape;264;p16"/>
          <p:cNvSpPr/>
          <p:nvPr/>
        </p:nvSpPr>
        <p:spPr>
          <a:xfrm>
            <a:off x="5966212" y="4511612"/>
            <a:ext cx="2164382"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0" b="1">
                <a:solidFill>
                  <a:srgbClr val="FF0000"/>
                </a:solidFill>
                <a:latin typeface="Calibri"/>
                <a:ea typeface="Calibri"/>
                <a:cs typeface="Calibri"/>
                <a:sym typeface="Calibri"/>
              </a:rPr>
              <a:t>O</a:t>
            </a:r>
            <a:endParaRPr sz="12000">
              <a:solidFill>
                <a:schemeClr val="dk1"/>
              </a:solidFill>
              <a:latin typeface="Calibri"/>
              <a:ea typeface="Calibri"/>
              <a:cs typeface="Calibri"/>
              <a:sym typeface="Calibri"/>
            </a:endParaRPr>
          </a:p>
        </p:txBody>
      </p:sp>
      <p:sp>
        <p:nvSpPr>
          <p:cNvPr id="265" name="Google Shape;265;p16"/>
          <p:cNvSpPr txBox="1"/>
          <p:nvPr/>
        </p:nvSpPr>
        <p:spPr>
          <a:xfrm>
            <a:off x="287528" y="369332"/>
            <a:ext cx="2683598"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a:solidFill>
                  <a:srgbClr val="660066"/>
                </a:solidFill>
                <a:latin typeface="Calibri"/>
                <a:ea typeface="Calibri"/>
                <a:cs typeface="Calibri"/>
                <a:sym typeface="Calibri"/>
              </a:rPr>
              <a:t>Gold</a:t>
            </a:r>
            <a:endParaRPr/>
          </a:p>
        </p:txBody>
      </p:sp>
      <p:sp>
        <p:nvSpPr>
          <p:cNvPr id="266" name="Google Shape;266;p16"/>
          <p:cNvSpPr txBox="1"/>
          <p:nvPr/>
        </p:nvSpPr>
        <p:spPr>
          <a:xfrm>
            <a:off x="287528" y="4511612"/>
            <a:ext cx="3953515"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a:solidFill>
                  <a:srgbClr val="660066"/>
                </a:solidFill>
                <a:latin typeface="Calibri"/>
                <a:ea typeface="Calibri"/>
                <a:cs typeface="Calibri"/>
                <a:sym typeface="Calibri"/>
              </a:rPr>
              <a:t>Oxygen</a:t>
            </a:r>
            <a:endParaRPr/>
          </a:p>
        </p:txBody>
      </p:sp>
      <p:sp>
        <p:nvSpPr>
          <p:cNvPr id="267" name="Google Shape;267;p16"/>
          <p:cNvSpPr txBox="1"/>
          <p:nvPr/>
        </p:nvSpPr>
        <p:spPr>
          <a:xfrm>
            <a:off x="287528" y="2406737"/>
            <a:ext cx="4145201"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a:solidFill>
                  <a:srgbClr val="660066"/>
                </a:solidFill>
                <a:latin typeface="Calibri"/>
                <a:ea typeface="Calibri"/>
                <a:cs typeface="Calibri"/>
                <a:sym typeface="Calibri"/>
              </a:rPr>
              <a:t>Carbon</a:t>
            </a:r>
            <a:endParaRPr/>
          </a:p>
        </p:txBody>
      </p:sp>
      <p:cxnSp>
        <p:nvCxnSpPr>
          <p:cNvPr id="268" name="Google Shape;268;p16"/>
          <p:cNvCxnSpPr/>
          <p:nvPr/>
        </p:nvCxnSpPr>
        <p:spPr>
          <a:xfrm rot="10800000" flipH="1">
            <a:off x="3234693" y="1149988"/>
            <a:ext cx="2731519" cy="4174"/>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69" name="Google Shape;269;p16"/>
          <p:cNvCxnSpPr/>
          <p:nvPr/>
        </p:nvCxnSpPr>
        <p:spPr>
          <a:xfrm rot="10800000" flipH="1">
            <a:off x="4416846" y="3313461"/>
            <a:ext cx="1533483" cy="4174"/>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70" name="Google Shape;270;p16"/>
          <p:cNvCxnSpPr/>
          <p:nvPr/>
        </p:nvCxnSpPr>
        <p:spPr>
          <a:xfrm rot="10800000" flipH="1">
            <a:off x="4416846" y="5476934"/>
            <a:ext cx="1533484" cy="4174"/>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271" name="Google Shape;271;p1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gdd713b014b_11_36"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933"/>
        <p:cNvGrpSpPr/>
        <p:nvPr/>
      </p:nvGrpSpPr>
      <p:grpSpPr>
        <a:xfrm>
          <a:off x="0" y="0"/>
          <a:ext cx="0" cy="0"/>
          <a:chOff x="0" y="0"/>
          <a:chExt cx="0" cy="0"/>
        </a:xfrm>
      </p:grpSpPr>
      <p:sp>
        <p:nvSpPr>
          <p:cNvPr id="1934" name="Google Shape;1934;gdd713b014b_13_0"/>
          <p:cNvSpPr txBox="1">
            <a:spLocks noGrp="1"/>
          </p:cNvSpPr>
          <p:nvPr>
            <p:ph type="title"/>
          </p:nvPr>
        </p:nvSpPr>
        <p:spPr>
          <a:xfrm>
            <a:off x="735230" y="60335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a nonpolar molecule?</a:t>
            </a:r>
            <a:endParaRPr/>
          </a:p>
        </p:txBody>
      </p:sp>
      <p:pic>
        <p:nvPicPr>
          <p:cNvPr id="1935" name="Google Shape;1935;gdd713b014b_13_0" descr="water.jpg"/>
          <p:cNvPicPr preferRelativeResize="0">
            <a:picLocks noGrp="1"/>
          </p:cNvPicPr>
          <p:nvPr>
            <p:ph type="body" idx="1"/>
          </p:nvPr>
        </p:nvPicPr>
        <p:blipFill rotWithShape="1">
          <a:blip r:embed="rId3">
            <a:alphaModFix/>
          </a:blip>
          <a:srcRect l="-6818" r="-6818"/>
          <a:stretch/>
        </p:blipFill>
        <p:spPr>
          <a:xfrm>
            <a:off x="457200" y="2001253"/>
            <a:ext cx="8229600" cy="4526100"/>
          </a:xfrm>
          <a:prstGeom prst="rect">
            <a:avLst/>
          </a:prstGeom>
          <a:noFill/>
          <a:ln w="9525" cap="flat" cmpd="sng">
            <a:solidFill>
              <a:schemeClr val="lt1"/>
            </a:solidFill>
            <a:prstDash val="solid"/>
            <a:round/>
            <a:headEnd type="none" w="sm" len="sm"/>
            <a:tailEnd type="none" w="sm" len="sm"/>
          </a:ln>
        </p:spPr>
      </p:pic>
      <p:sp>
        <p:nvSpPr>
          <p:cNvPr id="1936" name="Google Shape;1936;gdd713b014b_13_0"/>
          <p:cNvSpPr txBox="1"/>
          <p:nvPr/>
        </p:nvSpPr>
        <p:spPr>
          <a:xfrm>
            <a:off x="4421218" y="3590907"/>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C</a:t>
            </a:r>
            <a:endParaRPr sz="1400" b="0" i="0" u="none" strike="noStrike" cap="none">
              <a:solidFill>
                <a:srgbClr val="000000"/>
              </a:solidFill>
              <a:latin typeface="Arial"/>
              <a:ea typeface="Arial"/>
              <a:cs typeface="Arial"/>
              <a:sym typeface="Arial"/>
            </a:endParaRPr>
          </a:p>
        </p:txBody>
      </p:sp>
      <p:sp>
        <p:nvSpPr>
          <p:cNvPr id="1937" name="Google Shape;1937;gdd713b014b_13_0"/>
          <p:cNvSpPr txBox="1"/>
          <p:nvPr/>
        </p:nvSpPr>
        <p:spPr>
          <a:xfrm>
            <a:off x="6554009" y="3012377"/>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938" name="Google Shape;1938;gdd713b014b_13_0"/>
          <p:cNvSpPr txBox="1"/>
          <p:nvPr/>
        </p:nvSpPr>
        <p:spPr>
          <a:xfrm>
            <a:off x="2033495" y="4335976"/>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939" name="Google Shape;1939;gdd713b014b_13_0"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gdd713b006d_0_450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chemeClr val="dk1"/>
              </a:buClr>
              <a:buSzPts val="3200"/>
              <a:buNone/>
            </a:pPr>
            <a:endParaRPr/>
          </a:p>
        </p:txBody>
      </p:sp>
      <p:pic>
        <p:nvPicPr>
          <p:cNvPr id="1946" name="Google Shape;1946;gdd713b006d_0_4508"/>
          <p:cNvPicPr preferRelativeResize="0"/>
          <p:nvPr/>
        </p:nvPicPr>
        <p:blipFill rotWithShape="1">
          <a:blip r:embed="rId3">
            <a:alphaModFix/>
          </a:blip>
          <a:srcRect/>
          <a:stretch/>
        </p:blipFill>
        <p:spPr>
          <a:xfrm>
            <a:off x="0" y="406400"/>
            <a:ext cx="9144000" cy="6035568"/>
          </a:xfrm>
          <a:prstGeom prst="rect">
            <a:avLst/>
          </a:prstGeom>
          <a:noFill/>
          <a:ln>
            <a:noFill/>
          </a:ln>
        </p:spPr>
      </p:pic>
      <p:sp>
        <p:nvSpPr>
          <p:cNvPr id="1947" name="Google Shape;1947;gdd713b006d_0_4508"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952"/>
        <p:cNvGrpSpPr/>
        <p:nvPr/>
      </p:nvGrpSpPr>
      <p:grpSpPr>
        <a:xfrm>
          <a:off x="0" y="0"/>
          <a:ext cx="0" cy="0"/>
          <a:chOff x="0" y="0"/>
          <a:chExt cx="0" cy="0"/>
        </a:xfrm>
      </p:grpSpPr>
      <p:sp>
        <p:nvSpPr>
          <p:cNvPr id="1953" name="Google Shape;1953;gdd713b006d_0_45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No Partial charges</a:t>
            </a:r>
            <a:endParaRPr/>
          </a:p>
        </p:txBody>
      </p:sp>
      <p:sp>
        <p:nvSpPr>
          <p:cNvPr id="1954" name="Google Shape;1954;gdd713b006d_0_4514"/>
          <p:cNvSpPr txBox="1"/>
          <p:nvPr/>
        </p:nvSpPr>
        <p:spPr>
          <a:xfrm>
            <a:off x="4392296" y="3175409"/>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C</a:t>
            </a:r>
            <a:endParaRPr sz="1400" b="0" i="0" u="none" strike="noStrike" cap="none">
              <a:solidFill>
                <a:srgbClr val="000000"/>
              </a:solidFill>
              <a:latin typeface="Arial"/>
              <a:ea typeface="Arial"/>
              <a:cs typeface="Arial"/>
              <a:sym typeface="Arial"/>
            </a:endParaRPr>
          </a:p>
        </p:txBody>
      </p:sp>
      <p:sp>
        <p:nvSpPr>
          <p:cNvPr id="1955" name="Google Shape;1955;gdd713b006d_0_4514"/>
          <p:cNvSpPr txBox="1"/>
          <p:nvPr/>
        </p:nvSpPr>
        <p:spPr>
          <a:xfrm>
            <a:off x="6573267" y="2533958"/>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956" name="Google Shape;1956;gdd713b006d_0_4514"/>
          <p:cNvSpPr txBox="1"/>
          <p:nvPr/>
        </p:nvSpPr>
        <p:spPr>
          <a:xfrm>
            <a:off x="2033495" y="4006406"/>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pic>
        <p:nvPicPr>
          <p:cNvPr id="1957" name="Google Shape;1957;gdd713b006d_0_4514" descr="battery.jpg"/>
          <p:cNvPicPr preferRelativeResize="0">
            <a:picLocks noGrp="1"/>
          </p:cNvPicPr>
          <p:nvPr>
            <p:ph type="body" idx="1"/>
          </p:nvPr>
        </p:nvPicPr>
        <p:blipFill rotWithShape="1">
          <a:blip r:embed="rId3">
            <a:alphaModFix/>
          </a:blip>
          <a:srcRect l="-63999" r="-63999"/>
          <a:stretch/>
        </p:blipFill>
        <p:spPr>
          <a:xfrm>
            <a:off x="457200" y="1600200"/>
            <a:ext cx="8229600" cy="4526100"/>
          </a:xfrm>
          <a:prstGeom prst="rect">
            <a:avLst/>
          </a:prstGeom>
          <a:noFill/>
          <a:ln w="9525" cap="flat" cmpd="sng">
            <a:solidFill>
              <a:schemeClr val="lt1"/>
            </a:solidFill>
            <a:prstDash val="solid"/>
            <a:round/>
            <a:headEnd type="none" w="sm" len="sm"/>
            <a:tailEnd type="none" w="sm" len="sm"/>
          </a:ln>
        </p:spPr>
      </p:pic>
      <p:cxnSp>
        <p:nvCxnSpPr>
          <p:cNvPr id="1958" name="Google Shape;1958;gdd713b006d_0_4514"/>
          <p:cNvCxnSpPr/>
          <p:nvPr/>
        </p:nvCxnSpPr>
        <p:spPr>
          <a:xfrm>
            <a:off x="2681240" y="2011092"/>
            <a:ext cx="3545700" cy="37224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1959" name="Google Shape;1959;gdd713b006d_0_4514"/>
          <p:cNvCxnSpPr/>
          <p:nvPr/>
        </p:nvCxnSpPr>
        <p:spPr>
          <a:xfrm flipH="1">
            <a:off x="2681128" y="1869963"/>
            <a:ext cx="3545700" cy="38634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sp>
        <p:nvSpPr>
          <p:cNvPr id="1960" name="Google Shape;1960;gdd713b006d_0_451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sp>
        <p:nvSpPr>
          <p:cNvPr id="1966" name="Google Shape;1966;gdd713b006d_0_4527"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gdd713b006d_0_4532"/>
          <p:cNvSpPr txBox="1">
            <a:spLocks noGrp="1"/>
          </p:cNvSpPr>
          <p:nvPr>
            <p:ph type="title"/>
          </p:nvPr>
        </p:nvSpPr>
        <p:spPr>
          <a:xfrm>
            <a:off x="735230" y="60335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a nonpolar molecule?</a:t>
            </a:r>
            <a:endParaRPr/>
          </a:p>
        </p:txBody>
      </p:sp>
      <p:pic>
        <p:nvPicPr>
          <p:cNvPr id="1973" name="Google Shape;1973;gdd713b006d_0_4532" descr="water.jpg"/>
          <p:cNvPicPr preferRelativeResize="0">
            <a:picLocks noGrp="1"/>
          </p:cNvPicPr>
          <p:nvPr>
            <p:ph type="body" idx="1"/>
          </p:nvPr>
        </p:nvPicPr>
        <p:blipFill rotWithShape="1">
          <a:blip r:embed="rId3">
            <a:alphaModFix/>
          </a:blip>
          <a:srcRect l="-6818" r="-6818"/>
          <a:stretch/>
        </p:blipFill>
        <p:spPr>
          <a:xfrm>
            <a:off x="457200" y="2001253"/>
            <a:ext cx="8229600" cy="4526100"/>
          </a:xfrm>
          <a:prstGeom prst="rect">
            <a:avLst/>
          </a:prstGeom>
          <a:noFill/>
          <a:ln w="9525" cap="flat" cmpd="sng">
            <a:solidFill>
              <a:schemeClr val="lt1"/>
            </a:solidFill>
            <a:prstDash val="solid"/>
            <a:round/>
            <a:headEnd type="none" w="sm" len="sm"/>
            <a:tailEnd type="none" w="sm" len="sm"/>
          </a:ln>
        </p:spPr>
      </p:pic>
      <p:sp>
        <p:nvSpPr>
          <p:cNvPr id="1974" name="Google Shape;1974;gdd713b006d_0_4532"/>
          <p:cNvSpPr txBox="1"/>
          <p:nvPr/>
        </p:nvSpPr>
        <p:spPr>
          <a:xfrm>
            <a:off x="4421218" y="3590907"/>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C</a:t>
            </a:r>
            <a:endParaRPr sz="1400" b="0" i="0" u="none" strike="noStrike" cap="none">
              <a:solidFill>
                <a:srgbClr val="000000"/>
              </a:solidFill>
              <a:latin typeface="Arial"/>
              <a:ea typeface="Arial"/>
              <a:cs typeface="Arial"/>
              <a:sym typeface="Arial"/>
            </a:endParaRPr>
          </a:p>
        </p:txBody>
      </p:sp>
      <p:sp>
        <p:nvSpPr>
          <p:cNvPr id="1975" name="Google Shape;1975;gdd713b006d_0_4532"/>
          <p:cNvSpPr txBox="1"/>
          <p:nvPr/>
        </p:nvSpPr>
        <p:spPr>
          <a:xfrm>
            <a:off x="6554009" y="3012377"/>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976" name="Google Shape;1976;gdd713b006d_0_4532"/>
          <p:cNvSpPr txBox="1"/>
          <p:nvPr/>
        </p:nvSpPr>
        <p:spPr>
          <a:xfrm>
            <a:off x="2033495" y="4335976"/>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977" name="Google Shape;1977;gdd713b006d_0_4532"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sp>
        <p:nvSpPr>
          <p:cNvPr id="1983" name="Google Shape;1983;gdd713b006d_0_4542"/>
          <p:cNvSpPr txBox="1">
            <a:spLocks noGrp="1"/>
          </p:cNvSpPr>
          <p:nvPr>
            <p:ph type="title"/>
          </p:nvPr>
        </p:nvSpPr>
        <p:spPr>
          <a:xfrm>
            <a:off x="68325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959"/>
              <a:t>Describe the charge of a nonpolar molecule.</a:t>
            </a:r>
            <a:endParaRPr/>
          </a:p>
        </p:txBody>
      </p:sp>
      <p:sp>
        <p:nvSpPr>
          <p:cNvPr id="1984" name="Google Shape;1984;gdd713b006d_0_4542"/>
          <p:cNvSpPr txBox="1"/>
          <p:nvPr/>
        </p:nvSpPr>
        <p:spPr>
          <a:xfrm>
            <a:off x="4392296" y="3175409"/>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C</a:t>
            </a:r>
            <a:endParaRPr sz="1400" b="0" i="0" u="none" strike="noStrike" cap="none">
              <a:solidFill>
                <a:srgbClr val="000000"/>
              </a:solidFill>
              <a:latin typeface="Arial"/>
              <a:ea typeface="Arial"/>
              <a:cs typeface="Arial"/>
              <a:sym typeface="Arial"/>
            </a:endParaRPr>
          </a:p>
        </p:txBody>
      </p:sp>
      <p:sp>
        <p:nvSpPr>
          <p:cNvPr id="1985" name="Google Shape;1985;gdd713b006d_0_4542"/>
          <p:cNvSpPr txBox="1"/>
          <p:nvPr/>
        </p:nvSpPr>
        <p:spPr>
          <a:xfrm>
            <a:off x="6573267" y="2533958"/>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986" name="Google Shape;1986;gdd713b006d_0_4542"/>
          <p:cNvSpPr txBox="1"/>
          <p:nvPr/>
        </p:nvSpPr>
        <p:spPr>
          <a:xfrm>
            <a:off x="2033495" y="4006406"/>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pic>
        <p:nvPicPr>
          <p:cNvPr id="1987" name="Google Shape;1987;gdd713b006d_0_4542" descr="battery.jpg"/>
          <p:cNvPicPr preferRelativeResize="0">
            <a:picLocks noGrp="1"/>
          </p:cNvPicPr>
          <p:nvPr>
            <p:ph type="body" idx="1"/>
          </p:nvPr>
        </p:nvPicPr>
        <p:blipFill rotWithShape="1">
          <a:blip r:embed="rId3">
            <a:alphaModFix/>
          </a:blip>
          <a:srcRect l="-63999" r="-63999"/>
          <a:stretch/>
        </p:blipFill>
        <p:spPr>
          <a:xfrm>
            <a:off x="457200" y="1417638"/>
            <a:ext cx="8229600" cy="4526100"/>
          </a:xfrm>
          <a:prstGeom prst="rect">
            <a:avLst/>
          </a:prstGeom>
          <a:noFill/>
          <a:ln w="9525" cap="flat" cmpd="sng">
            <a:solidFill>
              <a:schemeClr val="lt1"/>
            </a:solidFill>
            <a:prstDash val="solid"/>
            <a:round/>
            <a:headEnd type="none" w="sm" len="sm"/>
            <a:tailEnd type="none" w="sm" len="sm"/>
          </a:ln>
        </p:spPr>
      </p:pic>
      <p:cxnSp>
        <p:nvCxnSpPr>
          <p:cNvPr id="1988" name="Google Shape;1988;gdd713b006d_0_4542"/>
          <p:cNvCxnSpPr/>
          <p:nvPr/>
        </p:nvCxnSpPr>
        <p:spPr>
          <a:xfrm>
            <a:off x="2681240" y="2011092"/>
            <a:ext cx="3545700" cy="37224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1989" name="Google Shape;1989;gdd713b006d_0_4542"/>
          <p:cNvCxnSpPr/>
          <p:nvPr/>
        </p:nvCxnSpPr>
        <p:spPr>
          <a:xfrm flipH="1">
            <a:off x="2681128" y="1869963"/>
            <a:ext cx="3545700" cy="38634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sp>
        <p:nvSpPr>
          <p:cNvPr id="1990" name="Google Shape;1990;gdd713b006d_0_4542"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gdd713b006d_0_4554"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97" name="Google Shape;1997;gdd713b006d_0_4554"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pic>
        <p:nvPicPr>
          <p:cNvPr id="2003" name="Google Shape;2003;gdd713b006d_0_4560" descr="Polar and Nonpolar Molecules"/>
          <p:cNvPicPr preferRelativeResize="0"/>
          <p:nvPr/>
        </p:nvPicPr>
        <p:blipFill rotWithShape="1">
          <a:blip r:embed="rId3">
            <a:alphaModFix/>
          </a:blip>
          <a:srcRect l="56666" t="28726" r="5789" b="48640"/>
          <a:stretch/>
        </p:blipFill>
        <p:spPr>
          <a:xfrm>
            <a:off x="1171074" y="2033336"/>
            <a:ext cx="6801851" cy="2791327"/>
          </a:xfrm>
          <a:prstGeom prst="rect">
            <a:avLst/>
          </a:prstGeom>
          <a:noFill/>
          <a:ln>
            <a:noFill/>
          </a:ln>
        </p:spPr>
      </p:pic>
      <p:sp>
        <p:nvSpPr>
          <p:cNvPr id="2004" name="Google Shape;2004;gdd713b006d_0_456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05" name="Google Shape;2005;gdd713b006d_0_4560"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2010"/>
        <p:cNvGrpSpPr/>
        <p:nvPr/>
      </p:nvGrpSpPr>
      <p:grpSpPr>
        <a:xfrm>
          <a:off x="0" y="0"/>
          <a:ext cx="0" cy="0"/>
          <a:chOff x="0" y="0"/>
          <a:chExt cx="0" cy="0"/>
        </a:xfrm>
      </p:grpSpPr>
      <p:pic>
        <p:nvPicPr>
          <p:cNvPr id="2011" name="Google Shape;2011;gdd713b006d_0_4567" descr="Polar and Nonpolar Molecules"/>
          <p:cNvPicPr preferRelativeResize="0"/>
          <p:nvPr/>
        </p:nvPicPr>
        <p:blipFill rotWithShape="1">
          <a:blip r:embed="rId3">
            <a:alphaModFix/>
          </a:blip>
          <a:srcRect l="52454" t="11097" r="2631" b="70745"/>
          <a:stretch/>
        </p:blipFill>
        <p:spPr>
          <a:xfrm>
            <a:off x="818147" y="2290011"/>
            <a:ext cx="7507706" cy="2634915"/>
          </a:xfrm>
          <a:prstGeom prst="rect">
            <a:avLst/>
          </a:prstGeom>
          <a:noFill/>
          <a:ln>
            <a:noFill/>
          </a:ln>
        </p:spPr>
      </p:pic>
      <p:sp>
        <p:nvSpPr>
          <p:cNvPr id="2012" name="Google Shape;2012;gdd713b006d_0_4567"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13" name="Google Shape;2013;gdd713b006d_0_4567"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gdd713b006d_0_4574"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sp>
        <p:nvSpPr>
          <p:cNvPr id="2025" name="Google Shape;2025;gdd713b006d_0_4579"/>
          <p:cNvSpPr txBox="1">
            <a:spLocks noGrp="1"/>
          </p:cNvSpPr>
          <p:nvPr>
            <p:ph type="title"/>
          </p:nvPr>
        </p:nvSpPr>
        <p:spPr>
          <a:xfrm>
            <a:off x="735230" y="60335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a nonpolar molecule?</a:t>
            </a:r>
            <a:endParaRPr/>
          </a:p>
        </p:txBody>
      </p:sp>
      <p:pic>
        <p:nvPicPr>
          <p:cNvPr id="2026" name="Google Shape;2026;gdd713b006d_0_4579" descr="water.jpg"/>
          <p:cNvPicPr preferRelativeResize="0">
            <a:picLocks noGrp="1"/>
          </p:cNvPicPr>
          <p:nvPr>
            <p:ph type="body" idx="1"/>
          </p:nvPr>
        </p:nvPicPr>
        <p:blipFill rotWithShape="1">
          <a:blip r:embed="rId3">
            <a:alphaModFix/>
          </a:blip>
          <a:srcRect l="-6818" r="-6818"/>
          <a:stretch/>
        </p:blipFill>
        <p:spPr>
          <a:xfrm>
            <a:off x="457200" y="2001253"/>
            <a:ext cx="8229600" cy="4526100"/>
          </a:xfrm>
          <a:prstGeom prst="rect">
            <a:avLst/>
          </a:prstGeom>
          <a:noFill/>
          <a:ln w="9525" cap="flat" cmpd="sng">
            <a:solidFill>
              <a:schemeClr val="lt1"/>
            </a:solidFill>
            <a:prstDash val="solid"/>
            <a:round/>
            <a:headEnd type="none" w="sm" len="sm"/>
            <a:tailEnd type="none" w="sm" len="sm"/>
          </a:ln>
        </p:spPr>
      </p:pic>
      <p:sp>
        <p:nvSpPr>
          <p:cNvPr id="2027" name="Google Shape;2027;gdd713b006d_0_4579"/>
          <p:cNvSpPr txBox="1"/>
          <p:nvPr/>
        </p:nvSpPr>
        <p:spPr>
          <a:xfrm>
            <a:off x="4421218" y="3590907"/>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C</a:t>
            </a:r>
            <a:endParaRPr sz="1400" b="0" i="0" u="none" strike="noStrike" cap="none">
              <a:solidFill>
                <a:srgbClr val="000000"/>
              </a:solidFill>
              <a:latin typeface="Arial"/>
              <a:ea typeface="Arial"/>
              <a:cs typeface="Arial"/>
              <a:sym typeface="Arial"/>
            </a:endParaRPr>
          </a:p>
        </p:txBody>
      </p:sp>
      <p:sp>
        <p:nvSpPr>
          <p:cNvPr id="2028" name="Google Shape;2028;gdd713b006d_0_4579"/>
          <p:cNvSpPr txBox="1"/>
          <p:nvPr/>
        </p:nvSpPr>
        <p:spPr>
          <a:xfrm>
            <a:off x="6554009" y="3012377"/>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029" name="Google Shape;2029;gdd713b006d_0_4579"/>
          <p:cNvSpPr txBox="1"/>
          <p:nvPr/>
        </p:nvSpPr>
        <p:spPr>
          <a:xfrm>
            <a:off x="2033495" y="4335976"/>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030" name="Google Shape;2030;gdd713b006d_0_4579"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2035"/>
        <p:cNvGrpSpPr/>
        <p:nvPr/>
      </p:nvGrpSpPr>
      <p:grpSpPr>
        <a:xfrm>
          <a:off x="0" y="0"/>
          <a:ext cx="0" cy="0"/>
          <a:chOff x="0" y="0"/>
          <a:chExt cx="0" cy="0"/>
        </a:xfrm>
      </p:grpSpPr>
      <p:pic>
        <p:nvPicPr>
          <p:cNvPr id="2036" name="Google Shape;2036;gdd713b006d_0_4601" descr="Polar and Nonpolar Molecules"/>
          <p:cNvPicPr preferRelativeResize="0"/>
          <p:nvPr/>
        </p:nvPicPr>
        <p:blipFill rotWithShape="1">
          <a:blip r:embed="rId3">
            <a:alphaModFix/>
          </a:blip>
          <a:srcRect l="56666" t="28726" r="5789" b="48640"/>
          <a:stretch/>
        </p:blipFill>
        <p:spPr>
          <a:xfrm>
            <a:off x="1171074" y="2033336"/>
            <a:ext cx="6801851" cy="2791327"/>
          </a:xfrm>
          <a:prstGeom prst="rect">
            <a:avLst/>
          </a:prstGeom>
          <a:noFill/>
          <a:ln>
            <a:noFill/>
          </a:ln>
        </p:spPr>
      </p:pic>
      <p:sp>
        <p:nvSpPr>
          <p:cNvPr id="2037" name="Google Shape;2037;gdd713b006d_0_4601"/>
          <p:cNvSpPr txBox="1"/>
          <p:nvPr/>
        </p:nvSpPr>
        <p:spPr>
          <a:xfrm>
            <a:off x="689120" y="675690"/>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Why is this an example of a nonpolar molecule? </a:t>
            </a:r>
            <a:endParaRPr sz="1400" b="0" i="0" u="none" strike="noStrike" cap="none">
              <a:solidFill>
                <a:srgbClr val="000000"/>
              </a:solidFill>
              <a:latin typeface="Arial"/>
              <a:ea typeface="Arial"/>
              <a:cs typeface="Arial"/>
              <a:sym typeface="Arial"/>
            </a:endParaRPr>
          </a:p>
        </p:txBody>
      </p:sp>
      <p:sp>
        <p:nvSpPr>
          <p:cNvPr id="2038" name="Google Shape;2038;gdd713b006d_0_4601"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2043"/>
        <p:cNvGrpSpPr/>
        <p:nvPr/>
      </p:nvGrpSpPr>
      <p:grpSpPr>
        <a:xfrm>
          <a:off x="0" y="0"/>
          <a:ext cx="0" cy="0"/>
          <a:chOff x="0" y="0"/>
          <a:chExt cx="0" cy="0"/>
        </a:xfrm>
      </p:grpSpPr>
      <p:sp>
        <p:nvSpPr>
          <p:cNvPr id="2044" name="Google Shape;2044;gdd713b006d_0_4608"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45" name="Google Shape;2045;gdd713b006d_0_4608"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2050"/>
        <p:cNvGrpSpPr/>
        <p:nvPr/>
      </p:nvGrpSpPr>
      <p:grpSpPr>
        <a:xfrm>
          <a:off x="0" y="0"/>
          <a:ext cx="0" cy="0"/>
          <a:chOff x="0" y="0"/>
          <a:chExt cx="0" cy="0"/>
        </a:xfrm>
      </p:grpSpPr>
      <p:pic>
        <p:nvPicPr>
          <p:cNvPr id="2051" name="Google Shape;2051;gdd713b006d_0_4614" descr="Saint Mary's Physics Demos - Saint Mary's Physics Demos"/>
          <p:cNvPicPr preferRelativeResize="0"/>
          <p:nvPr/>
        </p:nvPicPr>
        <p:blipFill rotWithShape="1">
          <a:blip r:embed="rId3">
            <a:alphaModFix/>
          </a:blip>
          <a:srcRect/>
          <a:stretch/>
        </p:blipFill>
        <p:spPr>
          <a:xfrm>
            <a:off x="1315452" y="1659354"/>
            <a:ext cx="6513094" cy="4163929"/>
          </a:xfrm>
          <a:prstGeom prst="rect">
            <a:avLst/>
          </a:prstGeom>
          <a:noFill/>
          <a:ln>
            <a:noFill/>
          </a:ln>
        </p:spPr>
      </p:pic>
      <p:sp>
        <p:nvSpPr>
          <p:cNvPr id="2052" name="Google Shape;2052;gdd713b006d_0_461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53" name="Google Shape;2053;gdd713b006d_0_4614"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2058"/>
        <p:cNvGrpSpPr/>
        <p:nvPr/>
      </p:nvGrpSpPr>
      <p:grpSpPr>
        <a:xfrm>
          <a:off x="0" y="0"/>
          <a:ext cx="0" cy="0"/>
          <a:chOff x="0" y="0"/>
          <a:chExt cx="0" cy="0"/>
        </a:xfrm>
      </p:grpSpPr>
      <p:pic>
        <p:nvPicPr>
          <p:cNvPr id="2059" name="Google Shape;2059;gdd713b006d_0_4621" descr="Polar and Nonpolar Molecules"/>
          <p:cNvPicPr preferRelativeResize="0"/>
          <p:nvPr/>
        </p:nvPicPr>
        <p:blipFill rotWithShape="1">
          <a:blip r:embed="rId3">
            <a:alphaModFix/>
          </a:blip>
          <a:srcRect l="4207" t="62961" r="52282"/>
          <a:stretch/>
        </p:blipFill>
        <p:spPr>
          <a:xfrm>
            <a:off x="1243263" y="1684420"/>
            <a:ext cx="6657473" cy="4379495"/>
          </a:xfrm>
          <a:prstGeom prst="rect">
            <a:avLst/>
          </a:prstGeom>
          <a:noFill/>
          <a:ln>
            <a:noFill/>
          </a:ln>
        </p:spPr>
      </p:pic>
      <p:sp>
        <p:nvSpPr>
          <p:cNvPr id="2060" name="Google Shape;2060;gdd713b006d_0_4621"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61" name="Google Shape;2061;gdd713b006d_0_4621"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2066"/>
        <p:cNvGrpSpPr/>
        <p:nvPr/>
      </p:nvGrpSpPr>
      <p:grpSpPr>
        <a:xfrm>
          <a:off x="0" y="0"/>
          <a:ext cx="0" cy="0"/>
          <a:chOff x="0" y="0"/>
          <a:chExt cx="0" cy="0"/>
        </a:xfrm>
      </p:grpSpPr>
      <p:sp>
        <p:nvSpPr>
          <p:cNvPr id="2067" name="Google Shape;2067;gdd713b006d_0_4628"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pic>
        <p:nvPicPr>
          <p:cNvPr id="2073" name="Google Shape;2073;gdd713b006d_0_4633" descr="Saint Mary's Physics Demos - Saint Mary's Physics Demos"/>
          <p:cNvPicPr preferRelativeResize="0"/>
          <p:nvPr/>
        </p:nvPicPr>
        <p:blipFill rotWithShape="1">
          <a:blip r:embed="rId3">
            <a:alphaModFix/>
          </a:blip>
          <a:srcRect/>
          <a:stretch/>
        </p:blipFill>
        <p:spPr>
          <a:xfrm>
            <a:off x="1315452" y="1659354"/>
            <a:ext cx="6513094" cy="4163929"/>
          </a:xfrm>
          <a:prstGeom prst="rect">
            <a:avLst/>
          </a:prstGeom>
          <a:noFill/>
          <a:ln>
            <a:noFill/>
          </a:ln>
        </p:spPr>
      </p:pic>
      <p:sp>
        <p:nvSpPr>
          <p:cNvPr id="2074" name="Google Shape;2074;gdd713b006d_0_4633"/>
          <p:cNvSpPr txBox="1"/>
          <p:nvPr/>
        </p:nvSpPr>
        <p:spPr>
          <a:xfrm>
            <a:off x="705162" y="253328"/>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Is this an example of a nonpolar molecule? Explain.</a:t>
            </a:r>
            <a:endParaRPr sz="1400" b="0" i="0" u="none" strike="noStrike" cap="none">
              <a:solidFill>
                <a:srgbClr val="000000"/>
              </a:solidFill>
              <a:latin typeface="Arial"/>
              <a:ea typeface="Arial"/>
              <a:cs typeface="Arial"/>
              <a:sym typeface="Arial"/>
            </a:endParaRPr>
          </a:p>
        </p:txBody>
      </p:sp>
      <p:sp>
        <p:nvSpPr>
          <p:cNvPr id="2075" name="Google Shape;2075;gdd713b006d_0_4633"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2080"/>
        <p:cNvGrpSpPr/>
        <p:nvPr/>
      </p:nvGrpSpPr>
      <p:grpSpPr>
        <a:xfrm>
          <a:off x="0" y="0"/>
          <a:ext cx="0" cy="0"/>
          <a:chOff x="0" y="0"/>
          <a:chExt cx="0" cy="0"/>
        </a:xfrm>
      </p:grpSpPr>
      <p:sp>
        <p:nvSpPr>
          <p:cNvPr id="2081" name="Google Shape;2081;gdd713b006d_0_4640" descr="Artificial Intelligence"/>
          <p:cNvSpPr/>
          <p:nvPr/>
        </p:nvSpPr>
        <p:spPr>
          <a:xfrm>
            <a:off x="892768" y="1482969"/>
            <a:ext cx="4185000" cy="3892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82" name="Google Shape;2082;gdd713b006d_0_4640"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Google Shape;2088;gdd713b006d_0_4646"/>
          <p:cNvSpPr txBox="1">
            <a:spLocks noGrp="1"/>
          </p:cNvSpPr>
          <p:nvPr>
            <p:ph type="title"/>
          </p:nvPr>
        </p:nvSpPr>
        <p:spPr>
          <a:xfrm>
            <a:off x="253108" y="2340237"/>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8800"/>
              <a:t>non polar    </a:t>
            </a:r>
            <a:endParaRPr/>
          </a:p>
        </p:txBody>
      </p:sp>
      <p:sp>
        <p:nvSpPr>
          <p:cNvPr id="2089" name="Google Shape;2089;gdd713b006d_0_4646"/>
          <p:cNvSpPr/>
          <p:nvPr/>
        </p:nvSpPr>
        <p:spPr>
          <a:xfrm>
            <a:off x="1918634" y="2025841"/>
            <a:ext cx="2116800" cy="19653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90" name="Google Shape;2090;gdd713b006d_0_4646"/>
          <p:cNvSpPr/>
          <p:nvPr/>
        </p:nvSpPr>
        <p:spPr>
          <a:xfrm>
            <a:off x="4097154" y="2025841"/>
            <a:ext cx="3431100" cy="19653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91" name="Google Shape;2091;gdd713b006d_0_464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92" name="Google Shape;2092;gdd713b006d_0_464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dcf7276f12_0_1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3" name="Google Shape;283;gdcf7276f12_0_11" descr="gold.jpg"/>
          <p:cNvPicPr preferRelativeResize="0"/>
          <p:nvPr/>
        </p:nvPicPr>
        <p:blipFill rotWithShape="1">
          <a:blip r:embed="rId4">
            <a:alphaModFix/>
          </a:blip>
          <a:srcRect/>
          <a:stretch/>
        </p:blipFill>
        <p:spPr>
          <a:xfrm>
            <a:off x="1208621" y="1993807"/>
            <a:ext cx="7011499" cy="4675005"/>
          </a:xfrm>
          <a:prstGeom prst="rect">
            <a:avLst/>
          </a:prstGeom>
          <a:noFill/>
          <a:ln>
            <a:noFill/>
          </a:ln>
        </p:spPr>
      </p:pic>
      <p:sp>
        <p:nvSpPr>
          <p:cNvPr id="284" name="Google Shape;284;gdcf7276f12_0_11"/>
          <p:cNvSpPr txBox="1"/>
          <p:nvPr/>
        </p:nvSpPr>
        <p:spPr>
          <a:xfrm>
            <a:off x="1061424" y="462625"/>
            <a:ext cx="76881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an element?</a:t>
            </a:r>
            <a:endParaRPr sz="400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2097"/>
        <p:cNvGrpSpPr/>
        <p:nvPr/>
      </p:nvGrpSpPr>
      <p:grpSpPr>
        <a:xfrm>
          <a:off x="0" y="0"/>
          <a:ext cx="0" cy="0"/>
          <a:chOff x="0" y="0"/>
          <a:chExt cx="0" cy="0"/>
        </a:xfrm>
      </p:grpSpPr>
      <p:sp>
        <p:nvSpPr>
          <p:cNvPr id="2098" name="Google Shape;2098;gdd713b006d_0_4655"/>
          <p:cNvSpPr txBox="1">
            <a:spLocks noGrp="1"/>
          </p:cNvSpPr>
          <p:nvPr>
            <p:ph type="title"/>
          </p:nvPr>
        </p:nvSpPr>
        <p:spPr>
          <a:xfrm>
            <a:off x="253108" y="2340237"/>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8800"/>
              <a:t>non</a:t>
            </a:r>
            <a:r>
              <a:rPr lang="en-US" sz="8800" i="1"/>
              <a:t> polar</a:t>
            </a:r>
            <a:endParaRPr sz="8800"/>
          </a:p>
        </p:txBody>
      </p:sp>
      <p:sp>
        <p:nvSpPr>
          <p:cNvPr id="2099" name="Google Shape;2099;gdd713b006d_0_4655"/>
          <p:cNvSpPr/>
          <p:nvPr/>
        </p:nvSpPr>
        <p:spPr>
          <a:xfrm>
            <a:off x="1442596" y="2340237"/>
            <a:ext cx="2721300" cy="15537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00" name="Google Shape;2100;gdd713b006d_0_4655"/>
          <p:cNvSpPr/>
          <p:nvPr/>
        </p:nvSpPr>
        <p:spPr>
          <a:xfrm>
            <a:off x="2306653" y="4224295"/>
            <a:ext cx="777600" cy="1295700"/>
          </a:xfrm>
          <a:prstGeom prst="up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01" name="Google Shape;2101;gdd713b006d_0_4655"/>
          <p:cNvSpPr txBox="1"/>
          <p:nvPr/>
        </p:nvSpPr>
        <p:spPr>
          <a:xfrm>
            <a:off x="1904933" y="5520091"/>
            <a:ext cx="7705200" cy="1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Not 		+		Polar</a:t>
            </a:r>
            <a:endParaRPr sz="1800" b="0" i="0" u="none" strike="noStrike" cap="none">
              <a:solidFill>
                <a:schemeClr val="dk1"/>
              </a:solidFill>
              <a:latin typeface="Calibri"/>
              <a:ea typeface="Calibri"/>
              <a:cs typeface="Calibri"/>
              <a:sym typeface="Calibri"/>
            </a:endParaRPr>
          </a:p>
        </p:txBody>
      </p:sp>
      <p:sp>
        <p:nvSpPr>
          <p:cNvPr id="2102" name="Google Shape;2102;gdd713b006d_0_465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03" name="Google Shape;2103;gdd713b006d_0_4655"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2108"/>
        <p:cNvGrpSpPr/>
        <p:nvPr/>
      </p:nvGrpSpPr>
      <p:grpSpPr>
        <a:xfrm>
          <a:off x="0" y="0"/>
          <a:ext cx="0" cy="0"/>
          <a:chOff x="0" y="0"/>
          <a:chExt cx="0" cy="0"/>
        </a:xfrm>
      </p:grpSpPr>
      <p:sp>
        <p:nvSpPr>
          <p:cNvPr id="2109" name="Google Shape;2109;gdd713b006d_0_4665"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2114"/>
        <p:cNvGrpSpPr/>
        <p:nvPr/>
      </p:nvGrpSpPr>
      <p:grpSpPr>
        <a:xfrm>
          <a:off x="0" y="0"/>
          <a:ext cx="0" cy="0"/>
          <a:chOff x="0" y="0"/>
          <a:chExt cx="0" cy="0"/>
        </a:xfrm>
      </p:grpSpPr>
      <p:sp>
        <p:nvSpPr>
          <p:cNvPr id="2115" name="Google Shape;2115;gdd713b006d_0_4670"/>
          <p:cNvSpPr txBox="1">
            <a:spLocks noGrp="1"/>
          </p:cNvSpPr>
          <p:nvPr>
            <p:ph type="title"/>
          </p:nvPr>
        </p:nvSpPr>
        <p:spPr>
          <a:xfrm>
            <a:off x="253108" y="2340237"/>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8800"/>
              <a:t>non polar    </a:t>
            </a:r>
            <a:endParaRPr/>
          </a:p>
        </p:txBody>
      </p:sp>
      <p:sp>
        <p:nvSpPr>
          <p:cNvPr id="2116" name="Google Shape;2116;gdd713b006d_0_4670"/>
          <p:cNvSpPr/>
          <p:nvPr/>
        </p:nvSpPr>
        <p:spPr>
          <a:xfrm>
            <a:off x="1918634" y="2025841"/>
            <a:ext cx="2116800" cy="19653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17" name="Google Shape;2117;gdd713b006d_0_4670"/>
          <p:cNvSpPr/>
          <p:nvPr/>
        </p:nvSpPr>
        <p:spPr>
          <a:xfrm>
            <a:off x="4097154" y="2025841"/>
            <a:ext cx="3431100" cy="19653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18" name="Google Shape;2118;gdd713b006d_0_4670"/>
          <p:cNvSpPr txBox="1"/>
          <p:nvPr/>
        </p:nvSpPr>
        <p:spPr>
          <a:xfrm>
            <a:off x="573717" y="253328"/>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509"/>
              <a:buFont typeface="Calibri"/>
              <a:buNone/>
            </a:pPr>
            <a:r>
              <a:rPr lang="en-US" sz="3509" b="0" i="0" u="none" strike="noStrike" cap="none">
                <a:solidFill>
                  <a:schemeClr val="dk1"/>
                </a:solidFill>
                <a:latin typeface="Calibri"/>
                <a:ea typeface="Calibri"/>
                <a:cs typeface="Calibri"/>
                <a:sym typeface="Calibri"/>
              </a:rPr>
              <a:t>How does breaking down the word “nonpolar” help us remember its meaning?</a:t>
            </a:r>
            <a:endParaRPr sz="1400" b="0" i="0" u="none" strike="noStrike" cap="none">
              <a:solidFill>
                <a:srgbClr val="000000"/>
              </a:solidFill>
              <a:latin typeface="Arial"/>
              <a:ea typeface="Arial"/>
              <a:cs typeface="Arial"/>
              <a:sym typeface="Arial"/>
            </a:endParaRPr>
          </a:p>
        </p:txBody>
      </p:sp>
      <p:sp>
        <p:nvSpPr>
          <p:cNvPr id="2119" name="Google Shape;2119;gdd713b006d_0_4670" descr="Questions"/>
          <p:cNvSpPr/>
          <p:nvPr/>
        </p:nvSpPr>
        <p:spPr>
          <a:xfrm>
            <a:off x="0" y="-24714"/>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gdd713b006d_0_4684"/>
          <p:cNvSpPr txBox="1">
            <a:spLocks noGrp="1"/>
          </p:cNvSpPr>
          <p:nvPr>
            <p:ph type="title"/>
          </p:nvPr>
        </p:nvSpPr>
        <p:spPr>
          <a:xfrm>
            <a:off x="735230" y="60335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a nonpolar molecule?</a:t>
            </a:r>
            <a:endParaRPr/>
          </a:p>
        </p:txBody>
      </p:sp>
      <p:pic>
        <p:nvPicPr>
          <p:cNvPr id="2126" name="Google Shape;2126;gdd713b006d_0_4684" descr="water.jpg"/>
          <p:cNvPicPr preferRelativeResize="0">
            <a:picLocks noGrp="1"/>
          </p:cNvPicPr>
          <p:nvPr>
            <p:ph type="body" idx="1"/>
          </p:nvPr>
        </p:nvPicPr>
        <p:blipFill rotWithShape="1">
          <a:blip r:embed="rId3">
            <a:alphaModFix/>
          </a:blip>
          <a:srcRect l="-6818" r="-6818"/>
          <a:stretch/>
        </p:blipFill>
        <p:spPr>
          <a:xfrm>
            <a:off x="457200" y="2001253"/>
            <a:ext cx="8229600" cy="4526100"/>
          </a:xfrm>
          <a:prstGeom prst="rect">
            <a:avLst/>
          </a:prstGeom>
          <a:noFill/>
          <a:ln w="9525" cap="flat" cmpd="sng">
            <a:solidFill>
              <a:schemeClr val="lt1"/>
            </a:solidFill>
            <a:prstDash val="solid"/>
            <a:round/>
            <a:headEnd type="none" w="sm" len="sm"/>
            <a:tailEnd type="none" w="sm" len="sm"/>
          </a:ln>
        </p:spPr>
      </p:pic>
      <p:sp>
        <p:nvSpPr>
          <p:cNvPr id="2127" name="Google Shape;2127;gdd713b006d_0_4684"/>
          <p:cNvSpPr txBox="1"/>
          <p:nvPr/>
        </p:nvSpPr>
        <p:spPr>
          <a:xfrm>
            <a:off x="4421218" y="3590907"/>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C</a:t>
            </a:r>
            <a:endParaRPr sz="1400" b="0" i="0" u="none" strike="noStrike" cap="none">
              <a:solidFill>
                <a:srgbClr val="000000"/>
              </a:solidFill>
              <a:latin typeface="Arial"/>
              <a:ea typeface="Arial"/>
              <a:cs typeface="Arial"/>
              <a:sym typeface="Arial"/>
            </a:endParaRPr>
          </a:p>
        </p:txBody>
      </p:sp>
      <p:sp>
        <p:nvSpPr>
          <p:cNvPr id="2128" name="Google Shape;2128;gdd713b006d_0_4684"/>
          <p:cNvSpPr txBox="1"/>
          <p:nvPr/>
        </p:nvSpPr>
        <p:spPr>
          <a:xfrm>
            <a:off x="6554009" y="3012377"/>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129" name="Google Shape;2129;gdd713b006d_0_4684"/>
          <p:cNvSpPr txBox="1"/>
          <p:nvPr/>
        </p:nvSpPr>
        <p:spPr>
          <a:xfrm>
            <a:off x="2033495" y="4335976"/>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130" name="Google Shape;2130;gdd713b006d_0_4684"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2136" name="Google Shape;2136;gdd713b006d_0_46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959"/>
              <a:t>Describe the charge of a nonpolar molecule.</a:t>
            </a:r>
            <a:endParaRPr/>
          </a:p>
        </p:txBody>
      </p:sp>
      <p:sp>
        <p:nvSpPr>
          <p:cNvPr id="2137" name="Google Shape;2137;gdd713b006d_0_4694"/>
          <p:cNvSpPr txBox="1"/>
          <p:nvPr/>
        </p:nvSpPr>
        <p:spPr>
          <a:xfrm>
            <a:off x="4392296" y="3175409"/>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C</a:t>
            </a:r>
            <a:endParaRPr sz="1400" b="0" i="0" u="none" strike="noStrike" cap="none">
              <a:solidFill>
                <a:srgbClr val="000000"/>
              </a:solidFill>
              <a:latin typeface="Arial"/>
              <a:ea typeface="Arial"/>
              <a:cs typeface="Arial"/>
              <a:sym typeface="Arial"/>
            </a:endParaRPr>
          </a:p>
        </p:txBody>
      </p:sp>
      <p:sp>
        <p:nvSpPr>
          <p:cNvPr id="2138" name="Google Shape;2138;gdd713b006d_0_4694"/>
          <p:cNvSpPr txBox="1"/>
          <p:nvPr/>
        </p:nvSpPr>
        <p:spPr>
          <a:xfrm>
            <a:off x="6573267" y="2533958"/>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139" name="Google Shape;2139;gdd713b006d_0_4694"/>
          <p:cNvSpPr txBox="1"/>
          <p:nvPr/>
        </p:nvSpPr>
        <p:spPr>
          <a:xfrm>
            <a:off x="2033495" y="4006406"/>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pic>
        <p:nvPicPr>
          <p:cNvPr id="2140" name="Google Shape;2140;gdd713b006d_0_4694" descr="battery.jpg"/>
          <p:cNvPicPr preferRelativeResize="0">
            <a:picLocks noGrp="1"/>
          </p:cNvPicPr>
          <p:nvPr>
            <p:ph type="body" idx="1"/>
          </p:nvPr>
        </p:nvPicPr>
        <p:blipFill rotWithShape="1">
          <a:blip r:embed="rId3">
            <a:alphaModFix/>
          </a:blip>
          <a:srcRect l="-63999" r="-63999"/>
          <a:stretch/>
        </p:blipFill>
        <p:spPr>
          <a:xfrm>
            <a:off x="457200" y="1417638"/>
            <a:ext cx="8229600" cy="4526100"/>
          </a:xfrm>
          <a:prstGeom prst="rect">
            <a:avLst/>
          </a:prstGeom>
          <a:noFill/>
          <a:ln w="9525" cap="flat" cmpd="sng">
            <a:solidFill>
              <a:schemeClr val="lt1"/>
            </a:solidFill>
            <a:prstDash val="solid"/>
            <a:round/>
            <a:headEnd type="none" w="sm" len="sm"/>
            <a:tailEnd type="none" w="sm" len="sm"/>
          </a:ln>
        </p:spPr>
      </p:pic>
      <p:cxnSp>
        <p:nvCxnSpPr>
          <p:cNvPr id="2141" name="Google Shape;2141;gdd713b006d_0_4694"/>
          <p:cNvCxnSpPr/>
          <p:nvPr/>
        </p:nvCxnSpPr>
        <p:spPr>
          <a:xfrm>
            <a:off x="2681240" y="2011092"/>
            <a:ext cx="3545700" cy="37224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2142" name="Google Shape;2142;gdd713b006d_0_4694"/>
          <p:cNvCxnSpPr/>
          <p:nvPr/>
        </p:nvCxnSpPr>
        <p:spPr>
          <a:xfrm flipH="1">
            <a:off x="2681128" y="1869963"/>
            <a:ext cx="3545700" cy="38634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sp>
        <p:nvSpPr>
          <p:cNvPr id="2143" name="Google Shape;2143;gdd713b006d_0_4694"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2148"/>
        <p:cNvGrpSpPr/>
        <p:nvPr/>
      </p:nvGrpSpPr>
      <p:grpSpPr>
        <a:xfrm>
          <a:off x="0" y="0"/>
          <a:ext cx="0" cy="0"/>
          <a:chOff x="0" y="0"/>
          <a:chExt cx="0" cy="0"/>
        </a:xfrm>
      </p:grpSpPr>
      <p:pic>
        <p:nvPicPr>
          <p:cNvPr id="2149" name="Google Shape;2149;gdd713b006d_0_4706" descr="Polar and Nonpolar Molecules"/>
          <p:cNvPicPr preferRelativeResize="0"/>
          <p:nvPr/>
        </p:nvPicPr>
        <p:blipFill rotWithShape="1">
          <a:blip r:embed="rId3">
            <a:alphaModFix/>
          </a:blip>
          <a:srcRect l="56666" t="28726" r="5789" b="48640"/>
          <a:stretch/>
        </p:blipFill>
        <p:spPr>
          <a:xfrm>
            <a:off x="1171074" y="2033336"/>
            <a:ext cx="6801851" cy="2791327"/>
          </a:xfrm>
          <a:prstGeom prst="rect">
            <a:avLst/>
          </a:prstGeom>
          <a:noFill/>
          <a:ln>
            <a:noFill/>
          </a:ln>
        </p:spPr>
      </p:pic>
      <p:sp>
        <p:nvSpPr>
          <p:cNvPr id="2150" name="Google Shape;2150;gdd713b006d_0_4706"/>
          <p:cNvSpPr txBox="1"/>
          <p:nvPr/>
        </p:nvSpPr>
        <p:spPr>
          <a:xfrm>
            <a:off x="689120" y="675690"/>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Why is this an example of a nonpolar molecule? </a:t>
            </a:r>
            <a:endParaRPr sz="1400" b="0" i="0" u="none" strike="noStrike" cap="none">
              <a:solidFill>
                <a:srgbClr val="000000"/>
              </a:solidFill>
              <a:latin typeface="Arial"/>
              <a:ea typeface="Arial"/>
              <a:cs typeface="Arial"/>
              <a:sym typeface="Arial"/>
            </a:endParaRPr>
          </a:p>
        </p:txBody>
      </p:sp>
      <p:sp>
        <p:nvSpPr>
          <p:cNvPr id="2151" name="Google Shape;2151;gdd713b006d_0_4706"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157" name="Google Shape;2157;gdd713b006d_0_4713"/>
          <p:cNvSpPr txBox="1"/>
          <p:nvPr/>
        </p:nvSpPr>
        <p:spPr>
          <a:xfrm>
            <a:off x="705162" y="253328"/>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Is this an example of a nonpolar molecule? Explain.</a:t>
            </a:r>
            <a:endParaRPr sz="1400" b="0" i="0" u="none" strike="noStrike" cap="none">
              <a:solidFill>
                <a:srgbClr val="000000"/>
              </a:solidFill>
              <a:latin typeface="Arial"/>
              <a:ea typeface="Arial"/>
              <a:cs typeface="Arial"/>
              <a:sym typeface="Arial"/>
            </a:endParaRPr>
          </a:p>
        </p:txBody>
      </p:sp>
      <p:sp>
        <p:nvSpPr>
          <p:cNvPr id="2158" name="Google Shape;2158;gdd713b006d_0_4713" descr="Questions"/>
          <p:cNvSpPr/>
          <p:nvPr/>
        </p:nvSpPr>
        <p:spPr>
          <a:xfrm>
            <a:off x="0" y="-24714"/>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59" name="Google Shape;2159;gdd713b006d_0_4713" descr="Polar and Nonpolar Molecules"/>
          <p:cNvPicPr preferRelativeResize="0"/>
          <p:nvPr/>
        </p:nvPicPr>
        <p:blipFill rotWithShape="1">
          <a:blip r:embed="rId4">
            <a:alphaModFix/>
          </a:blip>
          <a:srcRect l="4207" t="62961" r="52282"/>
          <a:stretch/>
        </p:blipFill>
        <p:spPr>
          <a:xfrm>
            <a:off x="1243263" y="1684420"/>
            <a:ext cx="6657473" cy="4379495"/>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2164"/>
        <p:cNvGrpSpPr/>
        <p:nvPr/>
      </p:nvGrpSpPr>
      <p:grpSpPr>
        <a:xfrm>
          <a:off x="0" y="0"/>
          <a:ext cx="0" cy="0"/>
          <a:chOff x="0" y="0"/>
          <a:chExt cx="0" cy="0"/>
        </a:xfrm>
      </p:grpSpPr>
      <p:sp>
        <p:nvSpPr>
          <p:cNvPr id="2165" name="Google Shape;2165;gdd713b006d_0_4729"/>
          <p:cNvSpPr txBox="1"/>
          <p:nvPr/>
        </p:nvSpPr>
        <p:spPr>
          <a:xfrm>
            <a:off x="2585397" y="628581"/>
            <a:ext cx="39732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2166" name="Google Shape;2166;gdd713b006d_0_47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2171"/>
        <p:cNvGrpSpPr/>
        <p:nvPr/>
      </p:nvGrpSpPr>
      <p:grpSpPr>
        <a:xfrm>
          <a:off x="0" y="0"/>
          <a:ext cx="0" cy="0"/>
          <a:chOff x="0" y="0"/>
          <a:chExt cx="0" cy="0"/>
        </a:xfrm>
      </p:grpSpPr>
      <p:sp>
        <p:nvSpPr>
          <p:cNvPr id="2172" name="Google Shape;2172;gdd713b006d_0_4735"/>
          <p:cNvSpPr txBox="1">
            <a:spLocks noGrp="1"/>
          </p:cNvSpPr>
          <p:nvPr>
            <p:ph type="title"/>
          </p:nvPr>
        </p:nvSpPr>
        <p:spPr>
          <a:xfrm>
            <a:off x="712180" y="451654"/>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959" b="1" u="sng"/>
              <a:t>Nonpolar Molecule</a:t>
            </a:r>
            <a:r>
              <a:rPr lang="en-US" sz="3959"/>
              <a:t>: a molecule that equally shares electrons </a:t>
            </a:r>
            <a:endParaRPr/>
          </a:p>
        </p:txBody>
      </p:sp>
      <p:pic>
        <p:nvPicPr>
          <p:cNvPr id="2173" name="Google Shape;2173;gdd713b006d_0_4735" descr="water.jpg"/>
          <p:cNvPicPr preferRelativeResize="0">
            <a:picLocks noGrp="1"/>
          </p:cNvPicPr>
          <p:nvPr>
            <p:ph type="body" idx="1"/>
          </p:nvPr>
        </p:nvPicPr>
        <p:blipFill rotWithShape="1">
          <a:blip r:embed="rId3">
            <a:alphaModFix/>
          </a:blip>
          <a:srcRect l="-6818" r="-6818"/>
          <a:stretch/>
        </p:blipFill>
        <p:spPr>
          <a:xfrm>
            <a:off x="457200" y="2001253"/>
            <a:ext cx="8229600" cy="4526100"/>
          </a:xfrm>
          <a:prstGeom prst="rect">
            <a:avLst/>
          </a:prstGeom>
          <a:noFill/>
          <a:ln w="9525" cap="flat" cmpd="sng">
            <a:solidFill>
              <a:schemeClr val="lt1"/>
            </a:solidFill>
            <a:prstDash val="solid"/>
            <a:round/>
            <a:headEnd type="none" w="sm" len="sm"/>
            <a:tailEnd type="none" w="sm" len="sm"/>
          </a:ln>
        </p:spPr>
      </p:pic>
      <p:sp>
        <p:nvSpPr>
          <p:cNvPr id="2174" name="Google Shape;2174;gdd713b006d_0_4735"/>
          <p:cNvSpPr txBox="1"/>
          <p:nvPr/>
        </p:nvSpPr>
        <p:spPr>
          <a:xfrm>
            <a:off x="4421218" y="3590907"/>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C</a:t>
            </a:r>
            <a:endParaRPr sz="1400" b="0" i="0" u="none" strike="noStrike" cap="none">
              <a:solidFill>
                <a:srgbClr val="000000"/>
              </a:solidFill>
              <a:latin typeface="Arial"/>
              <a:ea typeface="Arial"/>
              <a:cs typeface="Arial"/>
              <a:sym typeface="Arial"/>
            </a:endParaRPr>
          </a:p>
        </p:txBody>
      </p:sp>
      <p:sp>
        <p:nvSpPr>
          <p:cNvPr id="2175" name="Google Shape;2175;gdd713b006d_0_4735"/>
          <p:cNvSpPr txBox="1"/>
          <p:nvPr/>
        </p:nvSpPr>
        <p:spPr>
          <a:xfrm>
            <a:off x="6554009" y="3012377"/>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176" name="Google Shape;2176;gdd713b006d_0_4735"/>
          <p:cNvSpPr txBox="1"/>
          <p:nvPr/>
        </p:nvSpPr>
        <p:spPr>
          <a:xfrm>
            <a:off x="2033495" y="4335976"/>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177" name="Google Shape;2177;gdd713b006d_0_4735" descr="Rewind"/>
          <p:cNvSpPr/>
          <p:nvPr/>
        </p:nvSpPr>
        <p:spPr>
          <a:xfrm>
            <a:off x="110196"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sp>
        <p:nvSpPr>
          <p:cNvPr id="2183" name="Google Shape;2183;gdd713b014b_14_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gdd713b014b_14_0"/>
          <p:cNvSpPr txBox="1"/>
          <p:nvPr/>
        </p:nvSpPr>
        <p:spPr>
          <a:xfrm>
            <a:off x="722548" y="458991"/>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are elements, molecules, compounds, and mixtures related?</a:t>
            </a:r>
            <a:endParaRPr/>
          </a:p>
        </p:txBody>
      </p:sp>
      <p:pic>
        <p:nvPicPr>
          <p:cNvPr id="2185" name="Google Shape;2185;gdd713b014b_14_0" descr="Unit 1: Structure of Matter - Mr. Buresh's Class"/>
          <p:cNvPicPr preferRelativeResize="0"/>
          <p:nvPr/>
        </p:nvPicPr>
        <p:blipFill rotWithShape="1">
          <a:blip r:embed="rId4">
            <a:alphaModFix/>
          </a:blip>
          <a:srcRect/>
          <a:stretch/>
        </p:blipFill>
        <p:spPr>
          <a:xfrm>
            <a:off x="2234256" y="1896762"/>
            <a:ext cx="4675488" cy="467548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1797053" y="417964"/>
            <a:ext cx="5558881" cy="984885"/>
          </a:xfrm>
          <a:prstGeom prst="rect">
            <a:avLst/>
          </a:prstGeom>
          <a:gradFill>
            <a:gsLst>
              <a:gs pos="0">
                <a:srgbClr val="7F5AAB"/>
              </a:gs>
              <a:gs pos="100000">
                <a:srgbClr val="C7AEED"/>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Matter</a:t>
            </a:r>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2"/>
          <p:cNvSpPr txBox="1"/>
          <p:nvPr/>
        </p:nvSpPr>
        <p:spPr>
          <a:xfrm>
            <a:off x="819423" y="4944272"/>
            <a:ext cx="1836334" cy="584775"/>
          </a:xfrm>
          <a:prstGeom prst="rect">
            <a:avLst/>
          </a:prstGeom>
          <a:gradFill>
            <a:gsLst>
              <a:gs pos="0">
                <a:srgbClr val="D13F3B"/>
              </a:gs>
              <a:gs pos="100000">
                <a:srgbClr val="FF999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Calibri"/>
                <a:ea typeface="Calibri"/>
                <a:cs typeface="Calibri"/>
                <a:sym typeface="Calibri"/>
              </a:rPr>
              <a:t>Elements</a:t>
            </a:r>
            <a:endParaRPr/>
          </a:p>
        </p:txBody>
      </p:sp>
      <p:sp>
        <p:nvSpPr>
          <p:cNvPr id="121" name="Google Shape;121;p2"/>
          <p:cNvSpPr txBox="1"/>
          <p:nvPr/>
        </p:nvSpPr>
        <p:spPr>
          <a:xfrm>
            <a:off x="3607060" y="4954693"/>
            <a:ext cx="2247200" cy="584775"/>
          </a:xfrm>
          <a:prstGeom prst="rect">
            <a:avLst/>
          </a:prstGeom>
          <a:gradFill>
            <a:gsLst>
              <a:gs pos="0">
                <a:srgbClr val="D13F3B"/>
              </a:gs>
              <a:gs pos="100000">
                <a:srgbClr val="FF999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Calibri"/>
                <a:ea typeface="Calibri"/>
                <a:cs typeface="Calibri"/>
                <a:sym typeface="Calibri"/>
              </a:rPr>
              <a:t>Compounds</a:t>
            </a:r>
            <a:endParaRPr/>
          </a:p>
        </p:txBody>
      </p:sp>
      <p:sp>
        <p:nvSpPr>
          <p:cNvPr id="122" name="Google Shape;122;p2"/>
          <p:cNvSpPr txBox="1"/>
          <p:nvPr/>
        </p:nvSpPr>
        <p:spPr>
          <a:xfrm>
            <a:off x="6805563" y="4944271"/>
            <a:ext cx="1836334" cy="584775"/>
          </a:xfrm>
          <a:prstGeom prst="rect">
            <a:avLst/>
          </a:prstGeom>
          <a:gradFill>
            <a:gsLst>
              <a:gs pos="0">
                <a:srgbClr val="D13F3B"/>
              </a:gs>
              <a:gs pos="100000">
                <a:srgbClr val="FF999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Calibri"/>
                <a:ea typeface="Calibri"/>
                <a:cs typeface="Calibri"/>
                <a:sym typeface="Calibri"/>
              </a:rPr>
              <a:t>Mixtures</a:t>
            </a:r>
            <a:endParaRPr/>
          </a:p>
        </p:txBody>
      </p:sp>
      <p:cxnSp>
        <p:nvCxnSpPr>
          <p:cNvPr id="123" name="Google Shape;123;p2"/>
          <p:cNvCxnSpPr>
            <a:stCxn id="119" idx="2"/>
          </p:cNvCxnSpPr>
          <p:nvPr/>
        </p:nvCxnSpPr>
        <p:spPr>
          <a:xfrm flipH="1">
            <a:off x="1912793" y="1402849"/>
            <a:ext cx="2663700" cy="35367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4" name="Google Shape;124;p2"/>
          <p:cNvCxnSpPr>
            <a:stCxn id="119" idx="2"/>
          </p:cNvCxnSpPr>
          <p:nvPr/>
        </p:nvCxnSpPr>
        <p:spPr>
          <a:xfrm>
            <a:off x="4576493" y="1402849"/>
            <a:ext cx="0" cy="35472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5" name="Google Shape;125;p2"/>
          <p:cNvCxnSpPr/>
          <p:nvPr/>
        </p:nvCxnSpPr>
        <p:spPr>
          <a:xfrm>
            <a:off x="4576494" y="1402849"/>
            <a:ext cx="2779440" cy="3536793"/>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126" name="Google Shape;126;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974427" y="2569723"/>
            <a:ext cx="914400" cy="85653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1" name="Google Shape;291;p19"/>
          <p:cNvSpPr/>
          <p:nvPr/>
        </p:nvSpPr>
        <p:spPr>
          <a:xfrm>
            <a:off x="2837793" y="3967599"/>
            <a:ext cx="1219200" cy="1145628"/>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2" name="Google Shape;292;p19"/>
          <p:cNvSpPr txBox="1"/>
          <p:nvPr/>
        </p:nvSpPr>
        <p:spPr>
          <a:xfrm>
            <a:off x="4414346" y="2569723"/>
            <a:ext cx="201798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Hydrogen</a:t>
            </a:r>
            <a:endParaRPr/>
          </a:p>
        </p:txBody>
      </p:sp>
      <p:sp>
        <p:nvSpPr>
          <p:cNvPr id="293" name="Google Shape;293;p19"/>
          <p:cNvSpPr txBox="1"/>
          <p:nvPr/>
        </p:nvSpPr>
        <p:spPr>
          <a:xfrm>
            <a:off x="4414346" y="4217247"/>
            <a:ext cx="201798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Oxygen</a:t>
            </a:r>
            <a:endParaRPr/>
          </a:p>
        </p:txBody>
      </p:sp>
      <p:sp>
        <p:nvSpPr>
          <p:cNvPr id="294" name="Google Shape;294;p19"/>
          <p:cNvSpPr txBox="1"/>
          <p:nvPr/>
        </p:nvSpPr>
        <p:spPr>
          <a:xfrm>
            <a:off x="3247696" y="2813326"/>
            <a:ext cx="36786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H</a:t>
            </a:r>
            <a:endParaRPr/>
          </a:p>
        </p:txBody>
      </p:sp>
      <p:sp>
        <p:nvSpPr>
          <p:cNvPr id="295" name="Google Shape;295;p19"/>
          <p:cNvSpPr txBox="1"/>
          <p:nvPr/>
        </p:nvSpPr>
        <p:spPr>
          <a:xfrm>
            <a:off x="3263462" y="4309579"/>
            <a:ext cx="3678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O</a:t>
            </a:r>
            <a:endParaRPr/>
          </a:p>
        </p:txBody>
      </p:sp>
      <p:sp>
        <p:nvSpPr>
          <p:cNvPr id="296" name="Google Shape;296;p19"/>
          <p:cNvSpPr txBox="1"/>
          <p:nvPr/>
        </p:nvSpPr>
        <p:spPr>
          <a:xfrm>
            <a:off x="998474" y="347750"/>
            <a:ext cx="7857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Why are elements unable to be broken down into simpler forms?</a:t>
            </a:r>
            <a:endParaRPr sz="400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2190"/>
        <p:cNvGrpSpPr/>
        <p:nvPr/>
      </p:nvGrpSpPr>
      <p:grpSpPr>
        <a:xfrm>
          <a:off x="0" y="0"/>
          <a:ext cx="0" cy="0"/>
          <a:chOff x="0" y="0"/>
          <a:chExt cx="0" cy="0"/>
        </a:xfrm>
      </p:grpSpPr>
      <p:pic>
        <p:nvPicPr>
          <p:cNvPr id="2191" name="Google Shape;2191;gdd713b006d_0_4762"/>
          <p:cNvPicPr preferRelativeResize="0"/>
          <p:nvPr/>
        </p:nvPicPr>
        <p:blipFill rotWithShape="1">
          <a:blip r:embed="rId3">
            <a:alphaModFix/>
          </a:blip>
          <a:srcRect/>
          <a:stretch/>
        </p:blipFill>
        <p:spPr>
          <a:xfrm>
            <a:off x="0" y="0"/>
            <a:ext cx="9143069" cy="6858000"/>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900" y="1007400"/>
            <a:ext cx="5981766" cy="507831"/>
          </a:xfrm>
          <a:prstGeom prst="rect">
            <a:avLst/>
          </a:prstGeom>
          <a:noFill/>
        </p:spPr>
        <p:txBody>
          <a:bodyPr wrap="none" rtlCol="0">
            <a:spAutoFit/>
          </a:bodyPr>
          <a:lstStyle/>
          <a:p>
            <a:r>
              <a:rPr lang="en-US" sz="2700" dirty="0"/>
              <a:t>This Video Created With Resources From:</a:t>
            </a:r>
          </a:p>
        </p:txBody>
      </p:sp>
      <p:sp>
        <p:nvSpPr>
          <p:cNvPr id="4" name="TextBox 3"/>
          <p:cNvSpPr txBox="1"/>
          <p:nvPr/>
        </p:nvSpPr>
        <p:spPr>
          <a:xfrm>
            <a:off x="588172" y="4919326"/>
            <a:ext cx="8115299" cy="1200329"/>
          </a:xfrm>
          <a:prstGeom prst="rect">
            <a:avLst/>
          </a:prstGeom>
          <a:noFill/>
        </p:spPr>
        <p:txBody>
          <a:bodyPr wrap="square" rtlCol="0">
            <a:spAutoFit/>
          </a:bodyPr>
          <a:lstStyle/>
          <a:p>
            <a:pPr algn="ctr"/>
            <a:r>
              <a:rPr lang="en-US" b="1" dirty="0"/>
              <a:t>Questions or Comments</a:t>
            </a:r>
          </a:p>
          <a:p>
            <a:pPr algn="ctr"/>
            <a:endParaRPr lang="en-US" b="1" dirty="0"/>
          </a:p>
          <a:p>
            <a:pPr algn="ctr"/>
            <a:r>
              <a:rPr lang="en-US" dirty="0"/>
              <a:t> Michael Kennedy, Ph.D.          MKennedy@Virginia.edu </a:t>
            </a:r>
          </a:p>
          <a:p>
            <a:pPr algn="ctr"/>
            <a:r>
              <a:rPr lang="en-US" dirty="0"/>
              <a:t>Rachel L Kunemund, Ph.D.	rk8vm@virginia.edu</a:t>
            </a:r>
          </a:p>
        </p:txBody>
      </p:sp>
      <p:pic>
        <p:nvPicPr>
          <p:cNvPr id="1026" name="Picture 2" descr="IEP Translation – Communication from OSEP regarding the ...">
            <a:extLst>
              <a:ext uri="{FF2B5EF4-FFF2-40B4-BE49-F238E27FC236}">
                <a16:creationId xmlns:a16="http://schemas.microsoft.com/office/drawing/2014/main" id="{DD7666DC-F396-456E-B4E8-F6B72C706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48" y="1572482"/>
            <a:ext cx="3821907" cy="671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F361E70-3964-488B-B599-B49F39A6C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950" y="3515977"/>
            <a:ext cx="6342100" cy="1137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Department of Education - Wikipedia">
            <a:extLst>
              <a:ext uri="{FF2B5EF4-FFF2-40B4-BE49-F238E27FC236}">
                <a16:creationId xmlns:a16="http://schemas.microsoft.com/office/drawing/2014/main" id="{54C82D93-5DCA-45DD-ABA4-ACE77579C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02" y="2349776"/>
            <a:ext cx="1194199" cy="11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53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2205"/>
        <p:cNvGrpSpPr/>
        <p:nvPr/>
      </p:nvGrpSpPr>
      <p:grpSpPr>
        <a:xfrm>
          <a:off x="0" y="0"/>
          <a:ext cx="0" cy="0"/>
          <a:chOff x="0" y="0"/>
          <a:chExt cx="0" cy="0"/>
        </a:xfrm>
      </p:grpSpPr>
      <p:grpSp>
        <p:nvGrpSpPr>
          <p:cNvPr id="2206" name="Google Shape;2206;p38"/>
          <p:cNvGrpSpPr/>
          <p:nvPr/>
        </p:nvGrpSpPr>
        <p:grpSpPr>
          <a:xfrm>
            <a:off x="1505008" y="297180"/>
            <a:ext cx="5828913" cy="6262953"/>
            <a:chOff x="814636" y="0"/>
            <a:chExt cx="5828913" cy="6262953"/>
          </a:xfrm>
        </p:grpSpPr>
        <p:sp>
          <p:nvSpPr>
            <p:cNvPr id="2207" name="Google Shape;2207;p38"/>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8"/>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“Big Idea” Question</a:t>
              </a:r>
              <a:endParaRPr/>
            </a:p>
          </p:txBody>
        </p:sp>
        <p:sp>
          <p:nvSpPr>
            <p:cNvPr id="2209" name="Google Shape;2209;p38"/>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8"/>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8"/>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Review Concepts</a:t>
              </a:r>
              <a:endParaRPr/>
            </a:p>
          </p:txBody>
        </p:sp>
        <p:sp>
          <p:nvSpPr>
            <p:cNvPr id="2212" name="Google Shape;2212;p38"/>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8"/>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8"/>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Check-In Questions</a:t>
              </a:r>
              <a:endParaRPr/>
            </a:p>
          </p:txBody>
        </p:sp>
        <p:sp>
          <p:nvSpPr>
            <p:cNvPr id="2215" name="Google Shape;2215;p38"/>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8"/>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8"/>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Teacher Demo</a:t>
              </a:r>
              <a:endParaRPr/>
            </a:p>
          </p:txBody>
        </p:sp>
        <p:sp>
          <p:nvSpPr>
            <p:cNvPr id="2218" name="Google Shape;2218;p38"/>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8"/>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8"/>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2221" name="Google Shape;2221;p38"/>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8"/>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8"/>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Simulation/Activity</a:t>
              </a:r>
              <a:endParaRPr/>
            </a:p>
          </p:txBody>
        </p:sp>
        <p:sp>
          <p:nvSpPr>
            <p:cNvPr id="2224" name="Google Shape;2224;p38"/>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25" name="Google Shape;2225;p38"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2226" name="Google Shape;2226;p38"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2227" name="Google Shape;2227;p38"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2228" name="Google Shape;2228;p38"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2229" name="Google Shape;2229;p38"/>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0" name="Google Shape;2230;p38"/>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sp>
        <p:nvSpPr>
          <p:cNvPr id="2236" name="Google Shape;2236;p39"/>
          <p:cNvSpPr txBox="1"/>
          <p:nvPr/>
        </p:nvSpPr>
        <p:spPr>
          <a:xfrm>
            <a:off x="1797053" y="417964"/>
            <a:ext cx="5558881" cy="984885"/>
          </a:xfrm>
          <a:prstGeom prst="rect">
            <a:avLst/>
          </a:prstGeom>
          <a:gradFill>
            <a:gsLst>
              <a:gs pos="0">
                <a:srgbClr val="7F5AAB"/>
              </a:gs>
              <a:gs pos="100000">
                <a:srgbClr val="C7AEED"/>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Matter</a:t>
            </a:r>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237" name="Google Shape;2237;p39"/>
          <p:cNvSpPr txBox="1"/>
          <p:nvPr/>
        </p:nvSpPr>
        <p:spPr>
          <a:xfrm>
            <a:off x="819423" y="4944272"/>
            <a:ext cx="1836334" cy="584775"/>
          </a:xfrm>
          <a:prstGeom prst="rect">
            <a:avLst/>
          </a:prstGeom>
          <a:gradFill>
            <a:gsLst>
              <a:gs pos="0">
                <a:srgbClr val="D13F3B"/>
              </a:gs>
              <a:gs pos="100000">
                <a:srgbClr val="FF999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Calibri"/>
                <a:ea typeface="Calibri"/>
                <a:cs typeface="Calibri"/>
                <a:sym typeface="Calibri"/>
              </a:rPr>
              <a:t>Elements</a:t>
            </a:r>
            <a:endParaRPr/>
          </a:p>
        </p:txBody>
      </p:sp>
      <p:sp>
        <p:nvSpPr>
          <p:cNvPr id="2238" name="Google Shape;2238;p39"/>
          <p:cNvSpPr txBox="1"/>
          <p:nvPr/>
        </p:nvSpPr>
        <p:spPr>
          <a:xfrm>
            <a:off x="3607060" y="4954693"/>
            <a:ext cx="2247200" cy="584775"/>
          </a:xfrm>
          <a:prstGeom prst="rect">
            <a:avLst/>
          </a:prstGeom>
          <a:gradFill>
            <a:gsLst>
              <a:gs pos="0">
                <a:srgbClr val="D13F3B"/>
              </a:gs>
              <a:gs pos="100000">
                <a:srgbClr val="FF999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Calibri"/>
                <a:ea typeface="Calibri"/>
                <a:cs typeface="Calibri"/>
                <a:sym typeface="Calibri"/>
              </a:rPr>
              <a:t>Compounds</a:t>
            </a:r>
            <a:endParaRPr/>
          </a:p>
        </p:txBody>
      </p:sp>
      <p:sp>
        <p:nvSpPr>
          <p:cNvPr id="2239" name="Google Shape;2239;p39"/>
          <p:cNvSpPr txBox="1"/>
          <p:nvPr/>
        </p:nvSpPr>
        <p:spPr>
          <a:xfrm>
            <a:off x="6805563" y="4944271"/>
            <a:ext cx="1836334" cy="584775"/>
          </a:xfrm>
          <a:prstGeom prst="rect">
            <a:avLst/>
          </a:prstGeom>
          <a:gradFill>
            <a:gsLst>
              <a:gs pos="0">
                <a:srgbClr val="D13F3B"/>
              </a:gs>
              <a:gs pos="100000">
                <a:srgbClr val="FF999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Calibri"/>
                <a:ea typeface="Calibri"/>
                <a:cs typeface="Calibri"/>
                <a:sym typeface="Calibri"/>
              </a:rPr>
              <a:t>Mixtures</a:t>
            </a:r>
            <a:endParaRPr/>
          </a:p>
        </p:txBody>
      </p:sp>
      <p:cxnSp>
        <p:nvCxnSpPr>
          <p:cNvPr id="2240" name="Google Shape;2240;p39"/>
          <p:cNvCxnSpPr>
            <a:stCxn id="2236" idx="2"/>
          </p:cNvCxnSpPr>
          <p:nvPr/>
        </p:nvCxnSpPr>
        <p:spPr>
          <a:xfrm flipH="1">
            <a:off x="1912793" y="1402849"/>
            <a:ext cx="2663700" cy="35367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241" name="Google Shape;2241;p39"/>
          <p:cNvCxnSpPr>
            <a:stCxn id="2236" idx="2"/>
          </p:cNvCxnSpPr>
          <p:nvPr/>
        </p:nvCxnSpPr>
        <p:spPr>
          <a:xfrm>
            <a:off x="4576493" y="1402849"/>
            <a:ext cx="0" cy="35472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242" name="Google Shape;2242;p39"/>
          <p:cNvCxnSpPr/>
          <p:nvPr/>
        </p:nvCxnSpPr>
        <p:spPr>
          <a:xfrm>
            <a:off x="4576494" y="1402849"/>
            <a:ext cx="2779440" cy="3536793"/>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2243" name="Google Shape;2243;p39"/>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4" name="Google Shape;2244;p39"/>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2249"/>
        <p:cNvGrpSpPr/>
        <p:nvPr/>
      </p:nvGrpSpPr>
      <p:grpSpPr>
        <a:xfrm>
          <a:off x="0" y="0"/>
          <a:ext cx="0" cy="0"/>
          <a:chOff x="0" y="0"/>
          <a:chExt cx="0" cy="0"/>
        </a:xfrm>
      </p:grpSpPr>
      <p:sp>
        <p:nvSpPr>
          <p:cNvPr id="2250" name="Google Shape;2250;p40"/>
          <p:cNvSpPr txBox="1">
            <a:spLocks noGrp="1"/>
          </p:cNvSpPr>
          <p:nvPr>
            <p:ph type="ctrTitle"/>
          </p:nvPr>
        </p:nvSpPr>
        <p:spPr>
          <a:xfrm>
            <a:off x="685800" y="725427"/>
            <a:ext cx="77724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7200"/>
              <a:buFont typeface="Calibri"/>
              <a:buNone/>
            </a:pPr>
            <a:r>
              <a:rPr lang="en-US" sz="7200"/>
              <a:t>Compounds</a:t>
            </a:r>
            <a:endParaRPr/>
          </a:p>
        </p:txBody>
      </p:sp>
      <p:sp>
        <p:nvSpPr>
          <p:cNvPr id="2251" name="Google Shape;2251;p40"/>
          <p:cNvSpPr txBox="1"/>
          <p:nvPr/>
        </p:nvSpPr>
        <p:spPr>
          <a:xfrm>
            <a:off x="4292538" y="4114353"/>
            <a:ext cx="1846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252" name="Google Shape;2252;p40"/>
          <p:cNvGrpSpPr/>
          <p:nvPr/>
        </p:nvGrpSpPr>
        <p:grpSpPr>
          <a:xfrm>
            <a:off x="2407385" y="2734659"/>
            <a:ext cx="4206989" cy="3089016"/>
            <a:chOff x="3181916" y="3100890"/>
            <a:chExt cx="3135571" cy="2224187"/>
          </a:xfrm>
        </p:grpSpPr>
        <p:sp>
          <p:nvSpPr>
            <p:cNvPr id="2253" name="Google Shape;2253;p40"/>
            <p:cNvSpPr/>
            <p:nvPr/>
          </p:nvSpPr>
          <p:spPr>
            <a:xfrm>
              <a:off x="3181916" y="3836440"/>
              <a:ext cx="1678425" cy="1471099"/>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4" name="Google Shape;2254;p40"/>
            <p:cNvSpPr/>
            <p:nvPr/>
          </p:nvSpPr>
          <p:spPr>
            <a:xfrm>
              <a:off x="4639062" y="3853978"/>
              <a:ext cx="1678425" cy="1471099"/>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5" name="Google Shape;2255;p40"/>
            <p:cNvSpPr/>
            <p:nvPr/>
          </p:nvSpPr>
          <p:spPr>
            <a:xfrm>
              <a:off x="4021129" y="3100890"/>
              <a:ext cx="1678425" cy="1471099"/>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256" name="Google Shape;2256;p40"/>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7" name="Google Shape;2257;p40"/>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2263" name="Google Shape;2263;p41"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1"/>
          <p:cNvSpPr txBox="1"/>
          <p:nvPr/>
        </p:nvSpPr>
        <p:spPr>
          <a:xfrm>
            <a:off x="467248" y="805916"/>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are elements, molecules, compounds, and mixtures related?</a:t>
            </a:r>
            <a:endParaRPr/>
          </a:p>
        </p:txBody>
      </p:sp>
      <p:pic>
        <p:nvPicPr>
          <p:cNvPr id="2265" name="Google Shape;2265;p41" descr="Unit 1: Structure of Matter - Mr. Buresh's Class"/>
          <p:cNvPicPr preferRelativeResize="0"/>
          <p:nvPr/>
        </p:nvPicPr>
        <p:blipFill rotWithShape="1">
          <a:blip r:embed="rId4">
            <a:alphaModFix/>
          </a:blip>
          <a:srcRect/>
          <a:stretch/>
        </p:blipFill>
        <p:spPr>
          <a:xfrm>
            <a:off x="2234256" y="1896762"/>
            <a:ext cx="4675488" cy="4675488"/>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2270"/>
        <p:cNvGrpSpPr/>
        <p:nvPr/>
      </p:nvGrpSpPr>
      <p:grpSpPr>
        <a:xfrm>
          <a:off x="0" y="0"/>
          <a:ext cx="0" cy="0"/>
          <a:chOff x="0" y="0"/>
          <a:chExt cx="0" cy="0"/>
        </a:xfrm>
      </p:grpSpPr>
      <p:sp>
        <p:nvSpPr>
          <p:cNvPr id="2271" name="Google Shape;2271;p42"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277" name="Google Shape;2277;p43"/>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2278" name="Google Shape;2278;p43"/>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2279" name="Google Shape;2279;p43"/>
          <p:cNvSpPr txBox="1"/>
          <p:nvPr/>
        </p:nvSpPr>
        <p:spPr>
          <a:xfrm>
            <a:off x="1051075" y="313150"/>
            <a:ext cx="76410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Matter</a:t>
            </a:r>
            <a:r>
              <a:rPr lang="en-US" sz="4000">
                <a:solidFill>
                  <a:schemeClr val="dk1"/>
                </a:solidFill>
                <a:latin typeface="Calibri"/>
                <a:ea typeface="Calibri"/>
                <a:cs typeface="Calibri"/>
                <a:sym typeface="Calibri"/>
              </a:rPr>
              <a:t>: anything that has mass and takes up space</a:t>
            </a:r>
            <a:endParaRPr/>
          </a:p>
        </p:txBody>
      </p:sp>
      <p:sp>
        <p:nvSpPr>
          <p:cNvPr id="2280" name="Google Shape;2280;p43"/>
          <p:cNvSpPr/>
          <p:nvPr/>
        </p:nvSpPr>
        <p:spPr>
          <a:xfrm>
            <a:off x="1757040" y="1930851"/>
            <a:ext cx="5253722" cy="4735803"/>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81" name="Google Shape;2281;p43"/>
          <p:cNvPicPr preferRelativeResize="0"/>
          <p:nvPr/>
        </p:nvPicPr>
        <p:blipFill rotWithShape="1">
          <a:blip r:embed="rId3">
            <a:alphaModFix/>
          </a:blip>
          <a:srcRect l="13938" t="12281" r="15692" b="12281"/>
          <a:stretch/>
        </p:blipFill>
        <p:spPr>
          <a:xfrm>
            <a:off x="2722544" y="2476967"/>
            <a:ext cx="1487393" cy="1594518"/>
          </a:xfrm>
          <a:prstGeom prst="rect">
            <a:avLst/>
          </a:prstGeom>
          <a:noFill/>
          <a:ln>
            <a:noFill/>
          </a:ln>
        </p:spPr>
      </p:pic>
      <p:pic>
        <p:nvPicPr>
          <p:cNvPr id="2282" name="Google Shape;2282;p43"/>
          <p:cNvPicPr preferRelativeResize="0"/>
          <p:nvPr/>
        </p:nvPicPr>
        <p:blipFill rotWithShape="1">
          <a:blip r:embed="rId3">
            <a:alphaModFix/>
          </a:blip>
          <a:srcRect l="13938" t="12281" r="15692" b="12281"/>
          <a:stretch/>
        </p:blipFill>
        <p:spPr>
          <a:xfrm>
            <a:off x="4209937" y="2268226"/>
            <a:ext cx="1487393" cy="1594518"/>
          </a:xfrm>
          <a:prstGeom prst="rect">
            <a:avLst/>
          </a:prstGeom>
          <a:noFill/>
          <a:ln>
            <a:noFill/>
          </a:ln>
        </p:spPr>
      </p:pic>
      <p:pic>
        <p:nvPicPr>
          <p:cNvPr id="2283" name="Google Shape;2283;p43"/>
          <p:cNvPicPr preferRelativeResize="0"/>
          <p:nvPr/>
        </p:nvPicPr>
        <p:blipFill rotWithShape="1">
          <a:blip r:embed="rId3">
            <a:alphaModFix/>
          </a:blip>
          <a:srcRect l="13938" t="12281" r="15692" b="12281"/>
          <a:stretch/>
        </p:blipFill>
        <p:spPr>
          <a:xfrm>
            <a:off x="2305030" y="4071485"/>
            <a:ext cx="1487393" cy="1594518"/>
          </a:xfrm>
          <a:prstGeom prst="rect">
            <a:avLst/>
          </a:prstGeom>
          <a:noFill/>
          <a:ln>
            <a:noFill/>
          </a:ln>
        </p:spPr>
      </p:pic>
      <p:pic>
        <p:nvPicPr>
          <p:cNvPr id="2284" name="Google Shape;2284;p43"/>
          <p:cNvPicPr preferRelativeResize="0"/>
          <p:nvPr/>
        </p:nvPicPr>
        <p:blipFill rotWithShape="1">
          <a:blip r:embed="rId3">
            <a:alphaModFix/>
          </a:blip>
          <a:srcRect l="13938" t="12281" r="15692" b="12281"/>
          <a:stretch/>
        </p:blipFill>
        <p:spPr>
          <a:xfrm>
            <a:off x="3792423" y="4660003"/>
            <a:ext cx="1487393" cy="1594518"/>
          </a:xfrm>
          <a:prstGeom prst="rect">
            <a:avLst/>
          </a:prstGeom>
          <a:noFill/>
          <a:ln>
            <a:noFill/>
          </a:ln>
        </p:spPr>
      </p:pic>
      <p:pic>
        <p:nvPicPr>
          <p:cNvPr id="2285" name="Google Shape;2285;p43"/>
          <p:cNvPicPr preferRelativeResize="0"/>
          <p:nvPr/>
        </p:nvPicPr>
        <p:blipFill rotWithShape="1">
          <a:blip r:embed="rId3">
            <a:alphaModFix/>
          </a:blip>
          <a:srcRect l="13938" t="12281" r="15692" b="12281"/>
          <a:stretch/>
        </p:blipFill>
        <p:spPr>
          <a:xfrm>
            <a:off x="5279816" y="3559615"/>
            <a:ext cx="1487393" cy="1594518"/>
          </a:xfrm>
          <a:prstGeom prst="rect">
            <a:avLst/>
          </a:prstGeom>
          <a:noFill/>
          <a:ln>
            <a:noFill/>
          </a:ln>
        </p:spPr>
      </p:pic>
      <p:sp>
        <p:nvSpPr>
          <p:cNvPr id="2286" name="Google Shape;2286;p4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2291"/>
        <p:cNvGrpSpPr/>
        <p:nvPr/>
      </p:nvGrpSpPr>
      <p:grpSpPr>
        <a:xfrm>
          <a:off x="0" y="0"/>
          <a:ext cx="0" cy="0"/>
          <a:chOff x="0" y="0"/>
          <a:chExt cx="0" cy="0"/>
        </a:xfrm>
      </p:grpSpPr>
      <p:sp>
        <p:nvSpPr>
          <p:cNvPr id="2292" name="Google Shape;2292;p44"/>
          <p:cNvSpPr txBox="1"/>
          <p:nvPr/>
        </p:nvSpPr>
        <p:spPr>
          <a:xfrm>
            <a:off x="0" y="758241"/>
            <a:ext cx="9144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Atom</a:t>
            </a:r>
            <a:r>
              <a:rPr lang="en-US" sz="4000">
                <a:solidFill>
                  <a:schemeClr val="dk1"/>
                </a:solidFill>
                <a:latin typeface="Calibri"/>
                <a:ea typeface="Calibri"/>
                <a:cs typeface="Calibri"/>
                <a:sym typeface="Calibri"/>
              </a:rPr>
              <a:t>: the smallest whole unit of matter</a:t>
            </a:r>
            <a:endParaRPr/>
          </a:p>
        </p:txBody>
      </p:sp>
      <p:pic>
        <p:nvPicPr>
          <p:cNvPr id="2293" name="Google Shape;2293;p44"/>
          <p:cNvPicPr preferRelativeResize="0"/>
          <p:nvPr/>
        </p:nvPicPr>
        <p:blipFill rotWithShape="1">
          <a:blip r:embed="rId3">
            <a:alphaModFix/>
          </a:blip>
          <a:srcRect l="13938" t="12281" r="15692" b="12281"/>
          <a:stretch/>
        </p:blipFill>
        <p:spPr>
          <a:xfrm>
            <a:off x="1991894" y="1472208"/>
            <a:ext cx="4826000" cy="5173579"/>
          </a:xfrm>
          <a:prstGeom prst="rect">
            <a:avLst/>
          </a:prstGeom>
          <a:noFill/>
          <a:ln>
            <a:noFill/>
          </a:ln>
        </p:spPr>
      </p:pic>
      <p:sp>
        <p:nvSpPr>
          <p:cNvPr id="2294" name="Google Shape;2294;p4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2299"/>
        <p:cNvGrpSpPr/>
        <p:nvPr/>
      </p:nvGrpSpPr>
      <p:grpSpPr>
        <a:xfrm>
          <a:off x="0" y="0"/>
          <a:ext cx="0" cy="0"/>
          <a:chOff x="0" y="0"/>
          <a:chExt cx="0" cy="0"/>
        </a:xfrm>
      </p:grpSpPr>
      <p:sp>
        <p:nvSpPr>
          <p:cNvPr id="2300" name="Google Shape;2300;p45"/>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2301" name="Google Shape;2301;p45"/>
          <p:cNvSpPr/>
          <p:nvPr/>
        </p:nvSpPr>
        <p:spPr>
          <a:xfrm>
            <a:off x="897952" y="376350"/>
            <a:ext cx="7891800" cy="1200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Element</a:t>
            </a:r>
            <a:r>
              <a:rPr lang="en-US" sz="3600">
                <a:solidFill>
                  <a:schemeClr val="dk1"/>
                </a:solidFill>
                <a:latin typeface="Calibri"/>
                <a:ea typeface="Calibri"/>
                <a:cs typeface="Calibri"/>
                <a:sym typeface="Calibri"/>
              </a:rPr>
              <a:t>: pure substance made of only one type of atom</a:t>
            </a:r>
            <a:endParaRPr/>
          </a:p>
        </p:txBody>
      </p:sp>
      <p:pic>
        <p:nvPicPr>
          <p:cNvPr id="2302" name="Google Shape;2302;p45" descr="gold.jpg"/>
          <p:cNvPicPr preferRelativeResize="0"/>
          <p:nvPr/>
        </p:nvPicPr>
        <p:blipFill rotWithShape="1">
          <a:blip r:embed="rId3">
            <a:alphaModFix/>
          </a:blip>
          <a:srcRect/>
          <a:stretch/>
        </p:blipFill>
        <p:spPr>
          <a:xfrm>
            <a:off x="1208621" y="2182993"/>
            <a:ext cx="7011498" cy="4675007"/>
          </a:xfrm>
          <a:prstGeom prst="rect">
            <a:avLst/>
          </a:prstGeom>
          <a:noFill/>
          <a:ln>
            <a:noFill/>
          </a:ln>
        </p:spPr>
      </p:pic>
      <p:sp>
        <p:nvSpPr>
          <p:cNvPr id="2303" name="Google Shape;2303;p45"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3" name="Google Shape;303;p20"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2308"/>
        <p:cNvGrpSpPr/>
        <p:nvPr/>
      </p:nvGrpSpPr>
      <p:grpSpPr>
        <a:xfrm>
          <a:off x="0" y="0"/>
          <a:ext cx="0" cy="0"/>
          <a:chOff x="0" y="0"/>
          <a:chExt cx="0" cy="0"/>
        </a:xfrm>
      </p:grpSpPr>
      <p:sp>
        <p:nvSpPr>
          <p:cNvPr id="2309" name="Google Shape;2309;p46"/>
          <p:cNvSpPr/>
          <p:nvPr/>
        </p:nvSpPr>
        <p:spPr>
          <a:xfrm>
            <a:off x="2879834" y="2246558"/>
            <a:ext cx="914400" cy="85653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10" name="Google Shape;2310;p46"/>
          <p:cNvSpPr/>
          <p:nvPr/>
        </p:nvSpPr>
        <p:spPr>
          <a:xfrm>
            <a:off x="2743200" y="3644434"/>
            <a:ext cx="1219200" cy="1145628"/>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11" name="Google Shape;2311;p46"/>
          <p:cNvSpPr txBox="1"/>
          <p:nvPr/>
        </p:nvSpPr>
        <p:spPr>
          <a:xfrm>
            <a:off x="4319753" y="2246558"/>
            <a:ext cx="201798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Hydrogen</a:t>
            </a:r>
            <a:endParaRPr/>
          </a:p>
        </p:txBody>
      </p:sp>
      <p:sp>
        <p:nvSpPr>
          <p:cNvPr id="2312" name="Google Shape;2312;p46"/>
          <p:cNvSpPr txBox="1"/>
          <p:nvPr/>
        </p:nvSpPr>
        <p:spPr>
          <a:xfrm>
            <a:off x="4319753" y="3894082"/>
            <a:ext cx="201798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Oxygen</a:t>
            </a:r>
            <a:endParaRPr/>
          </a:p>
        </p:txBody>
      </p:sp>
      <p:sp>
        <p:nvSpPr>
          <p:cNvPr id="2313" name="Google Shape;2313;p46"/>
          <p:cNvSpPr txBox="1"/>
          <p:nvPr/>
        </p:nvSpPr>
        <p:spPr>
          <a:xfrm>
            <a:off x="3153103" y="2490161"/>
            <a:ext cx="36786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H</a:t>
            </a:r>
            <a:endParaRPr/>
          </a:p>
        </p:txBody>
      </p:sp>
      <p:sp>
        <p:nvSpPr>
          <p:cNvPr id="2314" name="Google Shape;2314;p46"/>
          <p:cNvSpPr txBox="1"/>
          <p:nvPr/>
        </p:nvSpPr>
        <p:spPr>
          <a:xfrm>
            <a:off x="3168869" y="3986414"/>
            <a:ext cx="3678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O</a:t>
            </a:r>
            <a:endParaRPr/>
          </a:p>
        </p:txBody>
      </p:sp>
      <p:sp>
        <p:nvSpPr>
          <p:cNvPr id="2315" name="Google Shape;2315;p46"/>
          <p:cNvSpPr txBox="1"/>
          <p:nvPr/>
        </p:nvSpPr>
        <p:spPr>
          <a:xfrm>
            <a:off x="735235" y="467837"/>
            <a:ext cx="80619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Elements are in their simplest form, so they cannot be broken down into simpler substances.</a:t>
            </a:r>
            <a:endParaRPr/>
          </a:p>
        </p:txBody>
      </p:sp>
      <p:sp>
        <p:nvSpPr>
          <p:cNvPr id="2316" name="Google Shape;2316;p46" descr="Rewind"/>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sp>
        <p:nvSpPr>
          <p:cNvPr id="2322" name="Google Shape;2322;gdd713b014b_16_0"/>
          <p:cNvSpPr txBox="1"/>
          <p:nvPr/>
        </p:nvSpPr>
        <p:spPr>
          <a:xfrm>
            <a:off x="568775" y="378225"/>
            <a:ext cx="8237100" cy="192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Molecule</a:t>
            </a:r>
            <a:r>
              <a:rPr lang="en-US" sz="4000" b="0" i="0" u="none" strike="noStrike" cap="none">
                <a:solidFill>
                  <a:schemeClr val="dk1"/>
                </a:solidFill>
                <a:latin typeface="Calibri"/>
                <a:ea typeface="Calibri"/>
                <a:cs typeface="Calibri"/>
                <a:sym typeface="Calibri"/>
              </a:rPr>
              <a:t>: particle containing 2 or more atoms of the same </a:t>
            </a:r>
            <a:r>
              <a:rPr lang="en-US" sz="4000" b="1" i="0" u="none" strike="noStrike" cap="none">
                <a:solidFill>
                  <a:schemeClr val="dk1"/>
                </a:solidFill>
                <a:latin typeface="Calibri"/>
                <a:ea typeface="Calibri"/>
                <a:cs typeface="Calibri"/>
                <a:sym typeface="Calibri"/>
              </a:rPr>
              <a:t>OR</a:t>
            </a:r>
            <a:r>
              <a:rPr lang="en-US" sz="4000" b="0" i="0" u="none" strike="noStrike" cap="none">
                <a:solidFill>
                  <a:schemeClr val="dk1"/>
                </a:solidFill>
                <a:latin typeface="Calibri"/>
                <a:ea typeface="Calibri"/>
                <a:cs typeface="Calibri"/>
                <a:sym typeface="Calibri"/>
              </a:rPr>
              <a:t> different elements</a:t>
            </a:r>
            <a:endParaRPr sz="1400" b="0" i="0" u="none" strike="noStrike" cap="none">
              <a:solidFill>
                <a:srgbClr val="000000"/>
              </a:solidFill>
              <a:latin typeface="Arial"/>
              <a:ea typeface="Arial"/>
              <a:cs typeface="Arial"/>
              <a:sym typeface="Arial"/>
            </a:endParaRPr>
          </a:p>
        </p:txBody>
      </p:sp>
      <p:grpSp>
        <p:nvGrpSpPr>
          <p:cNvPr id="2323" name="Google Shape;2323;gdd713b014b_16_0"/>
          <p:cNvGrpSpPr/>
          <p:nvPr/>
        </p:nvGrpSpPr>
        <p:grpSpPr>
          <a:xfrm>
            <a:off x="1038188" y="3557264"/>
            <a:ext cx="3121030" cy="1471175"/>
            <a:chOff x="6653433" y="2245352"/>
            <a:chExt cx="2128507" cy="1162800"/>
          </a:xfrm>
        </p:grpSpPr>
        <p:sp>
          <p:nvSpPr>
            <p:cNvPr id="2324" name="Google Shape;2324;gdd713b014b_16_0"/>
            <p:cNvSpPr/>
            <p:nvPr/>
          </p:nvSpPr>
          <p:spPr>
            <a:xfrm>
              <a:off x="6653433"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5" name="Google Shape;2325;gdd713b014b_16_0"/>
            <p:cNvSpPr/>
            <p:nvPr/>
          </p:nvSpPr>
          <p:spPr>
            <a:xfrm>
              <a:off x="7637140"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326" name="Google Shape;2326;gdd713b014b_16_0"/>
          <p:cNvSpPr/>
          <p:nvPr/>
        </p:nvSpPr>
        <p:spPr>
          <a:xfrm>
            <a:off x="5360078" y="3758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7" name="Google Shape;2327;gdd713b014b_16_0"/>
          <p:cNvSpPr/>
          <p:nvPr/>
        </p:nvSpPr>
        <p:spPr>
          <a:xfrm>
            <a:off x="6817224" y="3776243"/>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8" name="Google Shape;2328;gdd713b014b_16_0"/>
          <p:cNvSpPr/>
          <p:nvPr/>
        </p:nvSpPr>
        <p:spPr>
          <a:xfrm>
            <a:off x="6199291" y="3023155"/>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9" name="Google Shape;2329;gdd713b014b_16_0"/>
          <p:cNvSpPr txBox="1"/>
          <p:nvPr/>
        </p:nvSpPr>
        <p:spPr>
          <a:xfrm>
            <a:off x="3912278" y="3776243"/>
            <a:ext cx="15501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OR </a:t>
            </a:r>
            <a:endParaRPr sz="1400" b="0" i="0" u="none" strike="noStrike" cap="none">
              <a:solidFill>
                <a:srgbClr val="000000"/>
              </a:solidFill>
              <a:latin typeface="Arial"/>
              <a:ea typeface="Arial"/>
              <a:cs typeface="Arial"/>
              <a:sym typeface="Arial"/>
            </a:endParaRPr>
          </a:p>
        </p:txBody>
      </p:sp>
      <p:sp>
        <p:nvSpPr>
          <p:cNvPr id="2330" name="Google Shape;2330;gdd713b014b_16_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sp>
        <p:nvSpPr>
          <p:cNvPr id="2336" name="Google Shape;2336;gdd713b014b_16_13"/>
          <p:cNvSpPr txBox="1">
            <a:spLocks noGrp="1"/>
          </p:cNvSpPr>
          <p:nvPr>
            <p:ph type="title"/>
          </p:nvPr>
        </p:nvSpPr>
        <p:spPr>
          <a:xfrm>
            <a:off x="457200" y="121879"/>
            <a:ext cx="8229600" cy="1617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959"/>
              <a:buFont typeface="Calibri"/>
              <a:buNone/>
            </a:pPr>
            <a:r>
              <a:rPr lang="en-US" sz="3500" b="1" u="sng"/>
              <a:t>Polar Molecule:</a:t>
            </a:r>
            <a:r>
              <a:rPr lang="en-US" sz="3500" b="1"/>
              <a:t> </a:t>
            </a:r>
            <a:r>
              <a:rPr lang="en-US" sz="3500"/>
              <a:t>a molecule that has a partial positive and negative end because they do not share electrons equally</a:t>
            </a:r>
            <a:endParaRPr sz="3500"/>
          </a:p>
        </p:txBody>
      </p:sp>
      <p:pic>
        <p:nvPicPr>
          <p:cNvPr id="2337" name="Google Shape;2337;gdd713b014b_16_13" descr="polar.jpg"/>
          <p:cNvPicPr preferRelativeResize="0">
            <a:picLocks noGrp="1"/>
          </p:cNvPicPr>
          <p:nvPr>
            <p:ph type="body" idx="1"/>
          </p:nvPr>
        </p:nvPicPr>
        <p:blipFill rotWithShape="1">
          <a:blip r:embed="rId3">
            <a:alphaModFix/>
          </a:blip>
          <a:srcRect l="-18191" r="-18178"/>
          <a:stretch/>
        </p:blipFill>
        <p:spPr>
          <a:xfrm>
            <a:off x="457200" y="1872049"/>
            <a:ext cx="8229600" cy="4526100"/>
          </a:xfrm>
          <a:prstGeom prst="rect">
            <a:avLst/>
          </a:prstGeom>
          <a:noFill/>
          <a:ln w="9525" cap="flat" cmpd="sng">
            <a:solidFill>
              <a:schemeClr val="lt1"/>
            </a:solidFill>
            <a:prstDash val="solid"/>
            <a:round/>
            <a:headEnd type="none" w="sm" len="sm"/>
            <a:tailEnd type="none" w="sm" len="sm"/>
          </a:ln>
        </p:spPr>
      </p:pic>
      <p:sp>
        <p:nvSpPr>
          <p:cNvPr id="2338" name="Google Shape;2338;gdd713b014b_16_13"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2343"/>
        <p:cNvGrpSpPr/>
        <p:nvPr/>
      </p:nvGrpSpPr>
      <p:grpSpPr>
        <a:xfrm>
          <a:off x="0" y="0"/>
          <a:ext cx="0" cy="0"/>
          <a:chOff x="0" y="0"/>
          <a:chExt cx="0" cy="0"/>
        </a:xfrm>
      </p:grpSpPr>
      <p:sp>
        <p:nvSpPr>
          <p:cNvPr id="2344" name="Google Shape;2344;gdd713b014b_16_20"/>
          <p:cNvSpPr txBox="1">
            <a:spLocks noGrp="1"/>
          </p:cNvSpPr>
          <p:nvPr>
            <p:ph type="title"/>
          </p:nvPr>
        </p:nvSpPr>
        <p:spPr>
          <a:xfrm>
            <a:off x="712180" y="451654"/>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959" b="1" u="sng"/>
              <a:t>Nonpolar Molecule</a:t>
            </a:r>
            <a:r>
              <a:rPr lang="en-US" sz="3959"/>
              <a:t>: a molecule that equally shares electrons </a:t>
            </a:r>
            <a:endParaRPr/>
          </a:p>
        </p:txBody>
      </p:sp>
      <p:pic>
        <p:nvPicPr>
          <p:cNvPr id="2345" name="Google Shape;2345;gdd713b014b_16_20" descr="water.jpg"/>
          <p:cNvPicPr preferRelativeResize="0">
            <a:picLocks noGrp="1"/>
          </p:cNvPicPr>
          <p:nvPr>
            <p:ph type="body" idx="1"/>
          </p:nvPr>
        </p:nvPicPr>
        <p:blipFill rotWithShape="1">
          <a:blip r:embed="rId3">
            <a:alphaModFix/>
          </a:blip>
          <a:srcRect l="-6818" r="-6818"/>
          <a:stretch/>
        </p:blipFill>
        <p:spPr>
          <a:xfrm>
            <a:off x="457200" y="2001253"/>
            <a:ext cx="8229600" cy="4526100"/>
          </a:xfrm>
          <a:prstGeom prst="rect">
            <a:avLst/>
          </a:prstGeom>
          <a:noFill/>
          <a:ln w="9525" cap="flat" cmpd="sng">
            <a:solidFill>
              <a:schemeClr val="lt1"/>
            </a:solidFill>
            <a:prstDash val="solid"/>
            <a:round/>
            <a:headEnd type="none" w="sm" len="sm"/>
            <a:tailEnd type="none" w="sm" len="sm"/>
          </a:ln>
        </p:spPr>
      </p:pic>
      <p:sp>
        <p:nvSpPr>
          <p:cNvPr id="2346" name="Google Shape;2346;gdd713b014b_16_20"/>
          <p:cNvSpPr txBox="1"/>
          <p:nvPr/>
        </p:nvSpPr>
        <p:spPr>
          <a:xfrm>
            <a:off x="4421218" y="3590907"/>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C</a:t>
            </a:r>
            <a:endParaRPr sz="1400" b="0" i="0" u="none" strike="noStrike" cap="none">
              <a:solidFill>
                <a:srgbClr val="000000"/>
              </a:solidFill>
              <a:latin typeface="Arial"/>
              <a:ea typeface="Arial"/>
              <a:cs typeface="Arial"/>
              <a:sym typeface="Arial"/>
            </a:endParaRPr>
          </a:p>
        </p:txBody>
      </p:sp>
      <p:sp>
        <p:nvSpPr>
          <p:cNvPr id="2347" name="Google Shape;2347;gdd713b014b_16_20"/>
          <p:cNvSpPr txBox="1"/>
          <p:nvPr/>
        </p:nvSpPr>
        <p:spPr>
          <a:xfrm>
            <a:off x="6554009" y="3012377"/>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348" name="Google Shape;2348;gdd713b014b_16_20"/>
          <p:cNvSpPr txBox="1"/>
          <p:nvPr/>
        </p:nvSpPr>
        <p:spPr>
          <a:xfrm>
            <a:off x="2033495" y="4335976"/>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349" name="Google Shape;2349;gdd713b014b_16_20" descr="Rewind"/>
          <p:cNvSpPr/>
          <p:nvPr/>
        </p:nvSpPr>
        <p:spPr>
          <a:xfrm>
            <a:off x="110196"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2354"/>
        <p:cNvGrpSpPr/>
        <p:nvPr/>
      </p:nvGrpSpPr>
      <p:grpSpPr>
        <a:xfrm>
          <a:off x="0" y="0"/>
          <a:ext cx="0" cy="0"/>
          <a:chOff x="0" y="0"/>
          <a:chExt cx="0" cy="0"/>
        </a:xfrm>
      </p:grpSpPr>
      <p:sp>
        <p:nvSpPr>
          <p:cNvPr id="2355" name="Google Shape;2355;p4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sp>
        <p:nvSpPr>
          <p:cNvPr id="2361" name="Google Shape;2361;p48"/>
          <p:cNvSpPr txBox="1"/>
          <p:nvPr/>
        </p:nvSpPr>
        <p:spPr>
          <a:xfrm>
            <a:off x="1117799" y="460325"/>
            <a:ext cx="7685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an atom?</a:t>
            </a:r>
            <a:endParaRPr/>
          </a:p>
        </p:txBody>
      </p:sp>
      <p:pic>
        <p:nvPicPr>
          <p:cNvPr id="2362" name="Google Shape;2362;p48"/>
          <p:cNvPicPr preferRelativeResize="0"/>
          <p:nvPr/>
        </p:nvPicPr>
        <p:blipFill rotWithShape="1">
          <a:blip r:embed="rId3">
            <a:alphaModFix/>
          </a:blip>
          <a:srcRect l="13938" t="12281" r="15692" b="12281"/>
          <a:stretch/>
        </p:blipFill>
        <p:spPr>
          <a:xfrm>
            <a:off x="1991894" y="1472208"/>
            <a:ext cx="4826000" cy="5173579"/>
          </a:xfrm>
          <a:prstGeom prst="rect">
            <a:avLst/>
          </a:prstGeom>
          <a:noFill/>
          <a:ln>
            <a:noFill/>
          </a:ln>
        </p:spPr>
      </p:pic>
      <p:sp>
        <p:nvSpPr>
          <p:cNvPr id="2363" name="Google Shape;2363;p4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2368"/>
        <p:cNvGrpSpPr/>
        <p:nvPr/>
      </p:nvGrpSpPr>
      <p:grpSpPr>
        <a:xfrm>
          <a:off x="0" y="0"/>
          <a:ext cx="0" cy="0"/>
          <a:chOff x="0" y="0"/>
          <a:chExt cx="0" cy="0"/>
        </a:xfrm>
      </p:grpSpPr>
      <p:sp>
        <p:nvSpPr>
          <p:cNvPr id="2369" name="Google Shape;2369;p49"/>
          <p:cNvSpPr txBox="1"/>
          <p:nvPr/>
        </p:nvSpPr>
        <p:spPr>
          <a:xfrm>
            <a:off x="1144475" y="370475"/>
            <a:ext cx="7605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relationship between atoms and matter?</a:t>
            </a:r>
            <a:endParaRPr/>
          </a:p>
        </p:txBody>
      </p:sp>
      <p:sp>
        <p:nvSpPr>
          <p:cNvPr id="2370" name="Google Shape;2370;p49"/>
          <p:cNvSpPr/>
          <p:nvPr/>
        </p:nvSpPr>
        <p:spPr>
          <a:xfrm>
            <a:off x="1840759" y="1751720"/>
            <a:ext cx="5253722" cy="4735803"/>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71" name="Google Shape;2371;p49"/>
          <p:cNvPicPr preferRelativeResize="0"/>
          <p:nvPr/>
        </p:nvPicPr>
        <p:blipFill rotWithShape="1">
          <a:blip r:embed="rId3">
            <a:alphaModFix/>
          </a:blip>
          <a:srcRect l="13938" t="12281" r="15692" b="12281"/>
          <a:stretch/>
        </p:blipFill>
        <p:spPr>
          <a:xfrm>
            <a:off x="2806263" y="2297836"/>
            <a:ext cx="1487393" cy="1594518"/>
          </a:xfrm>
          <a:prstGeom prst="rect">
            <a:avLst/>
          </a:prstGeom>
          <a:noFill/>
          <a:ln>
            <a:noFill/>
          </a:ln>
        </p:spPr>
      </p:pic>
      <p:pic>
        <p:nvPicPr>
          <p:cNvPr id="2372" name="Google Shape;2372;p49"/>
          <p:cNvPicPr preferRelativeResize="0"/>
          <p:nvPr/>
        </p:nvPicPr>
        <p:blipFill rotWithShape="1">
          <a:blip r:embed="rId3">
            <a:alphaModFix/>
          </a:blip>
          <a:srcRect l="13938" t="12281" r="15692" b="12281"/>
          <a:stretch/>
        </p:blipFill>
        <p:spPr>
          <a:xfrm>
            <a:off x="4293656" y="2089095"/>
            <a:ext cx="1487393" cy="1594518"/>
          </a:xfrm>
          <a:prstGeom prst="rect">
            <a:avLst/>
          </a:prstGeom>
          <a:noFill/>
          <a:ln>
            <a:noFill/>
          </a:ln>
        </p:spPr>
      </p:pic>
      <p:pic>
        <p:nvPicPr>
          <p:cNvPr id="2373" name="Google Shape;2373;p49"/>
          <p:cNvPicPr preferRelativeResize="0"/>
          <p:nvPr/>
        </p:nvPicPr>
        <p:blipFill rotWithShape="1">
          <a:blip r:embed="rId3">
            <a:alphaModFix/>
          </a:blip>
          <a:srcRect l="13938" t="12281" r="15692" b="12281"/>
          <a:stretch/>
        </p:blipFill>
        <p:spPr>
          <a:xfrm>
            <a:off x="2388749" y="3892354"/>
            <a:ext cx="1487393" cy="1594518"/>
          </a:xfrm>
          <a:prstGeom prst="rect">
            <a:avLst/>
          </a:prstGeom>
          <a:noFill/>
          <a:ln>
            <a:noFill/>
          </a:ln>
        </p:spPr>
      </p:pic>
      <p:pic>
        <p:nvPicPr>
          <p:cNvPr id="2374" name="Google Shape;2374;p49"/>
          <p:cNvPicPr preferRelativeResize="0"/>
          <p:nvPr/>
        </p:nvPicPr>
        <p:blipFill rotWithShape="1">
          <a:blip r:embed="rId3">
            <a:alphaModFix/>
          </a:blip>
          <a:srcRect l="13938" t="12281" r="15692" b="12281"/>
          <a:stretch/>
        </p:blipFill>
        <p:spPr>
          <a:xfrm>
            <a:off x="3876142" y="4480872"/>
            <a:ext cx="1487393" cy="1594518"/>
          </a:xfrm>
          <a:prstGeom prst="rect">
            <a:avLst/>
          </a:prstGeom>
          <a:noFill/>
          <a:ln>
            <a:noFill/>
          </a:ln>
        </p:spPr>
      </p:pic>
      <p:pic>
        <p:nvPicPr>
          <p:cNvPr id="2375" name="Google Shape;2375;p49"/>
          <p:cNvPicPr preferRelativeResize="0"/>
          <p:nvPr/>
        </p:nvPicPr>
        <p:blipFill rotWithShape="1">
          <a:blip r:embed="rId3">
            <a:alphaModFix/>
          </a:blip>
          <a:srcRect l="13938" t="12281" r="15692" b="12281"/>
          <a:stretch/>
        </p:blipFill>
        <p:spPr>
          <a:xfrm>
            <a:off x="5363535" y="3380484"/>
            <a:ext cx="1487393" cy="1594518"/>
          </a:xfrm>
          <a:prstGeom prst="rect">
            <a:avLst/>
          </a:prstGeom>
          <a:noFill/>
          <a:ln>
            <a:noFill/>
          </a:ln>
        </p:spPr>
      </p:pic>
      <p:sp>
        <p:nvSpPr>
          <p:cNvPr id="2376" name="Google Shape;2376;p4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2380"/>
        <p:cNvGrpSpPr/>
        <p:nvPr/>
      </p:nvGrpSpPr>
      <p:grpSpPr>
        <a:xfrm>
          <a:off x="0" y="0"/>
          <a:ext cx="0" cy="0"/>
          <a:chOff x="0" y="0"/>
          <a:chExt cx="0" cy="0"/>
        </a:xfrm>
      </p:grpSpPr>
      <p:sp>
        <p:nvSpPr>
          <p:cNvPr id="2381" name="Google Shape;2381;p5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82" name="Google Shape;2382;p50" descr="gold.jpg"/>
          <p:cNvPicPr preferRelativeResize="0"/>
          <p:nvPr/>
        </p:nvPicPr>
        <p:blipFill rotWithShape="1">
          <a:blip r:embed="rId4">
            <a:alphaModFix/>
          </a:blip>
          <a:srcRect/>
          <a:stretch/>
        </p:blipFill>
        <p:spPr>
          <a:xfrm>
            <a:off x="1208621" y="1993807"/>
            <a:ext cx="7011498" cy="4675007"/>
          </a:xfrm>
          <a:prstGeom prst="rect">
            <a:avLst/>
          </a:prstGeom>
          <a:noFill/>
          <a:ln>
            <a:noFill/>
          </a:ln>
        </p:spPr>
      </p:pic>
      <p:sp>
        <p:nvSpPr>
          <p:cNvPr id="2383" name="Google Shape;2383;p50"/>
          <p:cNvSpPr txBox="1"/>
          <p:nvPr/>
        </p:nvSpPr>
        <p:spPr>
          <a:xfrm>
            <a:off x="1008049" y="422600"/>
            <a:ext cx="77682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an element?</a:t>
            </a:r>
            <a:endParaRPr sz="4000"/>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2387"/>
        <p:cNvGrpSpPr/>
        <p:nvPr/>
      </p:nvGrpSpPr>
      <p:grpSpPr>
        <a:xfrm>
          <a:off x="0" y="0"/>
          <a:ext cx="0" cy="0"/>
          <a:chOff x="0" y="0"/>
          <a:chExt cx="0" cy="0"/>
        </a:xfrm>
      </p:grpSpPr>
      <p:sp>
        <p:nvSpPr>
          <p:cNvPr id="2388" name="Google Shape;2388;p5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51"/>
          <p:cNvSpPr/>
          <p:nvPr/>
        </p:nvSpPr>
        <p:spPr>
          <a:xfrm>
            <a:off x="2974427" y="2569723"/>
            <a:ext cx="914400" cy="85653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0" name="Google Shape;2390;p51"/>
          <p:cNvSpPr/>
          <p:nvPr/>
        </p:nvSpPr>
        <p:spPr>
          <a:xfrm>
            <a:off x="2837793" y="3967599"/>
            <a:ext cx="1219200" cy="1145628"/>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1" name="Google Shape;2391;p51"/>
          <p:cNvSpPr txBox="1"/>
          <p:nvPr/>
        </p:nvSpPr>
        <p:spPr>
          <a:xfrm>
            <a:off x="4414346" y="2569723"/>
            <a:ext cx="201798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Hydrogen</a:t>
            </a:r>
            <a:endParaRPr/>
          </a:p>
        </p:txBody>
      </p:sp>
      <p:sp>
        <p:nvSpPr>
          <p:cNvPr id="2392" name="Google Shape;2392;p51"/>
          <p:cNvSpPr txBox="1"/>
          <p:nvPr/>
        </p:nvSpPr>
        <p:spPr>
          <a:xfrm>
            <a:off x="4414346" y="4217247"/>
            <a:ext cx="201798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Oxygen</a:t>
            </a:r>
            <a:endParaRPr/>
          </a:p>
        </p:txBody>
      </p:sp>
      <p:sp>
        <p:nvSpPr>
          <p:cNvPr id="2393" name="Google Shape;2393;p51"/>
          <p:cNvSpPr txBox="1"/>
          <p:nvPr/>
        </p:nvSpPr>
        <p:spPr>
          <a:xfrm>
            <a:off x="3247696" y="2813326"/>
            <a:ext cx="36786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H</a:t>
            </a:r>
            <a:endParaRPr/>
          </a:p>
        </p:txBody>
      </p:sp>
      <p:sp>
        <p:nvSpPr>
          <p:cNvPr id="2394" name="Google Shape;2394;p51"/>
          <p:cNvSpPr txBox="1"/>
          <p:nvPr/>
        </p:nvSpPr>
        <p:spPr>
          <a:xfrm>
            <a:off x="3263462" y="4309579"/>
            <a:ext cx="3678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O</a:t>
            </a:r>
            <a:endParaRPr/>
          </a:p>
        </p:txBody>
      </p:sp>
      <p:sp>
        <p:nvSpPr>
          <p:cNvPr id="2395" name="Google Shape;2395;p51"/>
          <p:cNvSpPr txBox="1"/>
          <p:nvPr/>
        </p:nvSpPr>
        <p:spPr>
          <a:xfrm>
            <a:off x="998474" y="334400"/>
            <a:ext cx="78981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Why are elements unable to be broken down into simpler forms?</a:t>
            </a:r>
            <a:endParaRPr sz="4000"/>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2400"/>
        <p:cNvGrpSpPr/>
        <p:nvPr/>
      </p:nvGrpSpPr>
      <p:grpSpPr>
        <a:xfrm>
          <a:off x="0" y="0"/>
          <a:ext cx="0" cy="0"/>
          <a:chOff x="0" y="0"/>
          <a:chExt cx="0" cy="0"/>
        </a:xfrm>
      </p:grpSpPr>
      <p:sp>
        <p:nvSpPr>
          <p:cNvPr id="2401" name="Google Shape;2401;gdd713b014b_16_30"/>
          <p:cNvSpPr txBox="1"/>
          <p:nvPr/>
        </p:nvSpPr>
        <p:spPr>
          <a:xfrm>
            <a:off x="0" y="522125"/>
            <a:ext cx="91440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What is a molecule?</a:t>
            </a:r>
            <a:endParaRPr sz="1400" b="0" i="0" u="none" strike="noStrike" cap="none">
              <a:solidFill>
                <a:srgbClr val="000000"/>
              </a:solidFill>
              <a:latin typeface="Arial"/>
              <a:ea typeface="Arial"/>
              <a:cs typeface="Arial"/>
              <a:sym typeface="Arial"/>
            </a:endParaRPr>
          </a:p>
        </p:txBody>
      </p:sp>
      <p:grpSp>
        <p:nvGrpSpPr>
          <p:cNvPr id="2402" name="Google Shape;2402;gdd713b014b_16_30"/>
          <p:cNvGrpSpPr/>
          <p:nvPr/>
        </p:nvGrpSpPr>
        <p:grpSpPr>
          <a:xfrm>
            <a:off x="1038188" y="3557264"/>
            <a:ext cx="3121030" cy="1471175"/>
            <a:chOff x="6653433" y="2245352"/>
            <a:chExt cx="2128507" cy="1162800"/>
          </a:xfrm>
        </p:grpSpPr>
        <p:sp>
          <p:nvSpPr>
            <p:cNvPr id="2403" name="Google Shape;2403;gdd713b014b_16_30"/>
            <p:cNvSpPr/>
            <p:nvPr/>
          </p:nvSpPr>
          <p:spPr>
            <a:xfrm>
              <a:off x="6653433"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4" name="Google Shape;2404;gdd713b014b_16_30"/>
            <p:cNvSpPr/>
            <p:nvPr/>
          </p:nvSpPr>
          <p:spPr>
            <a:xfrm>
              <a:off x="7637140"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405" name="Google Shape;2405;gdd713b014b_16_30"/>
          <p:cNvSpPr/>
          <p:nvPr/>
        </p:nvSpPr>
        <p:spPr>
          <a:xfrm>
            <a:off x="5360078" y="3758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6" name="Google Shape;2406;gdd713b014b_16_30"/>
          <p:cNvSpPr/>
          <p:nvPr/>
        </p:nvSpPr>
        <p:spPr>
          <a:xfrm>
            <a:off x="6817224" y="3776243"/>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7" name="Google Shape;2407;gdd713b014b_16_30"/>
          <p:cNvSpPr/>
          <p:nvPr/>
        </p:nvSpPr>
        <p:spPr>
          <a:xfrm>
            <a:off x="6199291" y="3023155"/>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8" name="Google Shape;2408;gdd713b014b_16_30"/>
          <p:cNvSpPr txBox="1"/>
          <p:nvPr/>
        </p:nvSpPr>
        <p:spPr>
          <a:xfrm>
            <a:off x="3912278" y="3776243"/>
            <a:ext cx="15501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OR </a:t>
            </a:r>
            <a:endParaRPr sz="1400" b="0" i="0" u="none" strike="noStrike" cap="none">
              <a:solidFill>
                <a:srgbClr val="000000"/>
              </a:solidFill>
              <a:latin typeface="Arial"/>
              <a:ea typeface="Arial"/>
              <a:cs typeface="Arial"/>
              <a:sym typeface="Arial"/>
            </a:endParaRPr>
          </a:p>
        </p:txBody>
      </p:sp>
      <p:sp>
        <p:nvSpPr>
          <p:cNvPr id="2409" name="Google Shape;2409;gdd713b014b_16_30" descr="Questions"/>
          <p:cNvSpPr/>
          <p:nvPr/>
        </p:nvSpPr>
        <p:spPr>
          <a:xfrm>
            <a:off x="0" y="-24714"/>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21" descr="gold.jpg"/>
          <p:cNvPicPr preferRelativeResize="0"/>
          <p:nvPr/>
        </p:nvPicPr>
        <p:blipFill rotWithShape="1">
          <a:blip r:embed="rId3">
            <a:alphaModFix/>
          </a:blip>
          <a:srcRect/>
          <a:stretch/>
        </p:blipFill>
        <p:spPr>
          <a:xfrm>
            <a:off x="1714102" y="2357988"/>
            <a:ext cx="6159897" cy="4107191"/>
          </a:xfrm>
          <a:prstGeom prst="rect">
            <a:avLst/>
          </a:prstGeom>
          <a:noFill/>
          <a:ln>
            <a:noFill/>
          </a:ln>
        </p:spPr>
      </p:pic>
      <p:sp>
        <p:nvSpPr>
          <p:cNvPr id="310" name="Google Shape;310;p21"/>
          <p:cNvSpPr/>
          <p:nvPr/>
        </p:nvSpPr>
        <p:spPr>
          <a:xfrm>
            <a:off x="2060222" y="245891"/>
            <a:ext cx="5813777" cy="26468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600" b="1">
                <a:solidFill>
                  <a:srgbClr val="FF0000"/>
                </a:solidFill>
                <a:latin typeface="Calibri"/>
                <a:ea typeface="Calibri"/>
                <a:cs typeface="Calibri"/>
                <a:sym typeface="Calibri"/>
              </a:rPr>
              <a:t>Au</a:t>
            </a:r>
            <a:r>
              <a:rPr lang="en-US" sz="6000" b="1">
                <a:solidFill>
                  <a:schemeClr val="dk2"/>
                </a:solidFill>
                <a:latin typeface="Calibri"/>
                <a:ea typeface="Calibri"/>
                <a:cs typeface="Calibri"/>
                <a:sym typeface="Calibri"/>
              </a:rPr>
              <a:t>=Gold</a:t>
            </a:r>
            <a:endParaRPr sz="16600" b="1">
              <a:solidFill>
                <a:schemeClr val="dk2"/>
              </a:solidFill>
              <a:latin typeface="Calibri"/>
              <a:ea typeface="Calibri"/>
              <a:cs typeface="Calibri"/>
              <a:sym typeface="Calibri"/>
            </a:endParaRPr>
          </a:p>
        </p:txBody>
      </p:sp>
      <p:sp>
        <p:nvSpPr>
          <p:cNvPr id="311" name="Google Shape;311;p2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2" name="Google Shape;312;p21"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sp>
        <p:nvSpPr>
          <p:cNvPr id="2415" name="Google Shape;2415;gdd713b014b_16_43"/>
          <p:cNvSpPr txBox="1"/>
          <p:nvPr/>
        </p:nvSpPr>
        <p:spPr>
          <a:xfrm>
            <a:off x="782900" y="356625"/>
            <a:ext cx="8164800" cy="144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a:solidFill>
                  <a:schemeClr val="dk1"/>
                </a:solidFill>
                <a:latin typeface="Calibri"/>
                <a:ea typeface="Calibri"/>
                <a:cs typeface="Calibri"/>
                <a:sym typeface="Calibri"/>
              </a:rPr>
              <a:t>What is the difference between a polar and nonpolar molecule?</a:t>
            </a:r>
            <a:endParaRPr sz="1400" b="0" i="0" u="none" strike="noStrike" cap="none">
              <a:solidFill>
                <a:srgbClr val="000000"/>
              </a:solidFill>
              <a:latin typeface="Arial"/>
              <a:ea typeface="Arial"/>
              <a:cs typeface="Arial"/>
              <a:sym typeface="Arial"/>
            </a:endParaRPr>
          </a:p>
        </p:txBody>
      </p:sp>
      <p:sp>
        <p:nvSpPr>
          <p:cNvPr id="2416" name="Google Shape;2416;gdd713b014b_16_43" descr="Questions"/>
          <p:cNvSpPr/>
          <p:nvPr/>
        </p:nvSpPr>
        <p:spPr>
          <a:xfrm>
            <a:off x="0" y="-24714"/>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17" name="Google Shape;2417;gdd713b014b_16_43"/>
          <p:cNvPicPr preferRelativeResize="0"/>
          <p:nvPr/>
        </p:nvPicPr>
        <p:blipFill>
          <a:blip r:embed="rId4">
            <a:alphaModFix/>
          </a:blip>
          <a:stretch>
            <a:fillRect/>
          </a:stretch>
        </p:blipFill>
        <p:spPr>
          <a:xfrm>
            <a:off x="262750" y="1956825"/>
            <a:ext cx="4189500" cy="4716175"/>
          </a:xfrm>
          <a:prstGeom prst="rect">
            <a:avLst/>
          </a:prstGeom>
          <a:noFill/>
          <a:ln>
            <a:noFill/>
          </a:ln>
        </p:spPr>
      </p:pic>
      <p:pic>
        <p:nvPicPr>
          <p:cNvPr id="2418" name="Google Shape;2418;gdd713b014b_16_43"/>
          <p:cNvPicPr preferRelativeResize="0"/>
          <p:nvPr/>
        </p:nvPicPr>
        <p:blipFill>
          <a:blip r:embed="rId4">
            <a:alphaModFix/>
          </a:blip>
          <a:stretch>
            <a:fillRect/>
          </a:stretch>
        </p:blipFill>
        <p:spPr>
          <a:xfrm>
            <a:off x="4663025" y="1956825"/>
            <a:ext cx="4189500" cy="4716175"/>
          </a:xfrm>
          <a:prstGeom prst="rect">
            <a:avLst/>
          </a:prstGeom>
          <a:noFill/>
          <a:ln>
            <a:noFill/>
          </a:ln>
        </p:spPr>
      </p:pic>
      <p:pic>
        <p:nvPicPr>
          <p:cNvPr id="2419" name="Google Shape;2419;gdd713b014b_16_43" descr="water.jpg"/>
          <p:cNvPicPr preferRelativeResize="0">
            <a:picLocks noGrp="1"/>
          </p:cNvPicPr>
          <p:nvPr>
            <p:ph type="body" idx="4294967295"/>
          </p:nvPr>
        </p:nvPicPr>
        <p:blipFill rotWithShape="1">
          <a:blip r:embed="rId5">
            <a:alphaModFix/>
          </a:blip>
          <a:srcRect l="-6818" r="-6818"/>
          <a:stretch/>
        </p:blipFill>
        <p:spPr>
          <a:xfrm>
            <a:off x="4746125" y="3208663"/>
            <a:ext cx="4023300" cy="2212500"/>
          </a:xfrm>
          <a:prstGeom prst="rect">
            <a:avLst/>
          </a:prstGeom>
          <a:noFill/>
          <a:ln w="9525" cap="flat" cmpd="sng">
            <a:solidFill>
              <a:schemeClr val="lt1"/>
            </a:solidFill>
            <a:prstDash val="solid"/>
            <a:round/>
            <a:headEnd type="none" w="sm" len="sm"/>
            <a:tailEnd type="none" w="sm" len="sm"/>
          </a:ln>
        </p:spPr>
      </p:pic>
      <p:sp>
        <p:nvSpPr>
          <p:cNvPr id="2420" name="Google Shape;2420;gdd713b014b_16_43"/>
          <p:cNvSpPr txBox="1"/>
          <p:nvPr/>
        </p:nvSpPr>
        <p:spPr>
          <a:xfrm>
            <a:off x="5357345" y="4156676"/>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421" name="Google Shape;2421;gdd713b014b_16_43"/>
          <p:cNvSpPr txBox="1"/>
          <p:nvPr/>
        </p:nvSpPr>
        <p:spPr>
          <a:xfrm>
            <a:off x="7578520" y="3429001"/>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422" name="Google Shape;2422;gdd713b014b_16_43"/>
          <p:cNvSpPr txBox="1"/>
          <p:nvPr/>
        </p:nvSpPr>
        <p:spPr>
          <a:xfrm>
            <a:off x="6536905" y="3825382"/>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C</a:t>
            </a:r>
            <a:endParaRPr sz="1400" b="0" i="0" u="none" strike="noStrike" cap="none">
              <a:solidFill>
                <a:srgbClr val="000000"/>
              </a:solidFill>
              <a:latin typeface="Arial"/>
              <a:ea typeface="Arial"/>
              <a:cs typeface="Arial"/>
              <a:sym typeface="Arial"/>
            </a:endParaRPr>
          </a:p>
        </p:txBody>
      </p:sp>
      <p:pic>
        <p:nvPicPr>
          <p:cNvPr id="2423" name="Google Shape;2423;gdd713b014b_16_43" descr="polar.jpg"/>
          <p:cNvPicPr preferRelativeResize="0">
            <a:picLocks noGrp="1"/>
          </p:cNvPicPr>
          <p:nvPr>
            <p:ph type="body" idx="4294967295"/>
          </p:nvPr>
        </p:nvPicPr>
        <p:blipFill rotWithShape="1">
          <a:blip r:embed="rId6">
            <a:alphaModFix/>
          </a:blip>
          <a:srcRect l="-18191" r="-18178"/>
          <a:stretch/>
        </p:blipFill>
        <p:spPr>
          <a:xfrm>
            <a:off x="41199" y="3298226"/>
            <a:ext cx="4632600" cy="25479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2428"/>
        <p:cNvGrpSpPr/>
        <p:nvPr/>
      </p:nvGrpSpPr>
      <p:grpSpPr>
        <a:xfrm>
          <a:off x="0" y="0"/>
          <a:ext cx="0" cy="0"/>
          <a:chOff x="0" y="0"/>
          <a:chExt cx="0" cy="0"/>
        </a:xfrm>
      </p:grpSpPr>
      <p:sp>
        <p:nvSpPr>
          <p:cNvPr id="2429" name="Google Shape;2429;p52"/>
          <p:cNvSpPr txBox="1"/>
          <p:nvPr/>
        </p:nvSpPr>
        <p:spPr>
          <a:xfrm>
            <a:off x="2379733" y="901725"/>
            <a:ext cx="4384534"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Compounds</a:t>
            </a:r>
            <a:endParaRPr/>
          </a:p>
        </p:txBody>
      </p:sp>
      <p:sp>
        <p:nvSpPr>
          <p:cNvPr id="2430" name="Google Shape;2430;p52"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31" name="Google Shape;2431;p52"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2436"/>
        <p:cNvGrpSpPr/>
        <p:nvPr/>
      </p:nvGrpSpPr>
      <p:grpSpPr>
        <a:xfrm>
          <a:off x="0" y="0"/>
          <a:ext cx="0" cy="0"/>
          <a:chOff x="0" y="0"/>
          <a:chExt cx="0" cy="0"/>
        </a:xfrm>
      </p:grpSpPr>
      <p:sp>
        <p:nvSpPr>
          <p:cNvPr id="2437" name="Google Shape;2437;p53"/>
          <p:cNvSpPr txBox="1"/>
          <p:nvPr/>
        </p:nvSpPr>
        <p:spPr>
          <a:xfrm>
            <a:off x="187286" y="697443"/>
            <a:ext cx="8769427"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u="sng">
                <a:solidFill>
                  <a:schemeClr val="dk1"/>
                </a:solidFill>
                <a:latin typeface="Calibri"/>
                <a:ea typeface="Calibri"/>
                <a:cs typeface="Calibri"/>
                <a:sym typeface="Calibri"/>
              </a:rPr>
              <a:t>Compounds</a:t>
            </a:r>
            <a:r>
              <a:rPr lang="en-US" sz="3000" b="1">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pure substances made of </a:t>
            </a:r>
            <a:r>
              <a:rPr lang="en-US" sz="3000" i="1">
                <a:solidFill>
                  <a:schemeClr val="dk1"/>
                </a:solidFill>
                <a:latin typeface="Calibri"/>
                <a:ea typeface="Calibri"/>
                <a:cs typeface="Calibri"/>
                <a:sym typeface="Calibri"/>
              </a:rPr>
              <a:t>two or more different elements</a:t>
            </a:r>
            <a:r>
              <a:rPr lang="en-US" sz="3000">
                <a:solidFill>
                  <a:schemeClr val="dk1"/>
                </a:solidFill>
                <a:latin typeface="Calibri"/>
                <a:ea typeface="Calibri"/>
                <a:cs typeface="Calibri"/>
                <a:sym typeface="Calibri"/>
              </a:rPr>
              <a:t> that are chemically bonded (joined)</a:t>
            </a:r>
            <a:endParaRPr/>
          </a:p>
        </p:txBody>
      </p:sp>
      <p:sp>
        <p:nvSpPr>
          <p:cNvPr id="2438" name="Google Shape;2438;p53"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39" name="Google Shape;2439;p53"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2440" name="Google Shape;2440;p53" descr="PowerSchool Learning : 8th Grade Science : Sec. 4 - Compounds"/>
          <p:cNvPicPr preferRelativeResize="0"/>
          <p:nvPr/>
        </p:nvPicPr>
        <p:blipFill rotWithShape="1">
          <a:blip r:embed="rId5">
            <a:alphaModFix/>
          </a:blip>
          <a:srcRect/>
          <a:stretch/>
        </p:blipFill>
        <p:spPr>
          <a:xfrm>
            <a:off x="1608921" y="2098906"/>
            <a:ext cx="5926157" cy="4444618"/>
          </a:xfrm>
          <a:prstGeom prst="rect">
            <a:avLst/>
          </a:prstGeom>
          <a:noFill/>
          <a:ln>
            <a:noFill/>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2445"/>
        <p:cNvGrpSpPr/>
        <p:nvPr/>
      </p:nvGrpSpPr>
      <p:grpSpPr>
        <a:xfrm>
          <a:off x="0" y="0"/>
          <a:ext cx="0" cy="0"/>
          <a:chOff x="0" y="0"/>
          <a:chExt cx="0" cy="0"/>
        </a:xfrm>
      </p:grpSpPr>
      <p:sp>
        <p:nvSpPr>
          <p:cNvPr id="2446" name="Google Shape;2446;gdcf7276f12_0_22"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2451"/>
        <p:cNvGrpSpPr/>
        <p:nvPr/>
      </p:nvGrpSpPr>
      <p:grpSpPr>
        <a:xfrm>
          <a:off x="0" y="0"/>
          <a:ext cx="0" cy="0"/>
          <a:chOff x="0" y="0"/>
          <a:chExt cx="0" cy="0"/>
        </a:xfrm>
      </p:grpSpPr>
      <p:sp>
        <p:nvSpPr>
          <p:cNvPr id="2452" name="Google Shape;2452;gdcf7276f12_0_27"/>
          <p:cNvSpPr txBox="1"/>
          <p:nvPr/>
        </p:nvSpPr>
        <p:spPr>
          <a:xfrm>
            <a:off x="957675" y="348975"/>
            <a:ext cx="7925400" cy="985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a compound?</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453" name="Google Shape;2453;gdcf7276f12_0_27" descr="PowerSchool Learning : 8th Grade Science : Sec. 4 - Compounds"/>
          <p:cNvPicPr preferRelativeResize="0"/>
          <p:nvPr/>
        </p:nvPicPr>
        <p:blipFill rotWithShape="1">
          <a:blip r:embed="rId3">
            <a:alphaModFix/>
          </a:blip>
          <a:srcRect/>
          <a:stretch/>
        </p:blipFill>
        <p:spPr>
          <a:xfrm>
            <a:off x="1452781" y="1864696"/>
            <a:ext cx="6238436" cy="4678829"/>
          </a:xfrm>
          <a:prstGeom prst="rect">
            <a:avLst/>
          </a:prstGeom>
          <a:noFill/>
          <a:ln>
            <a:noFill/>
          </a:ln>
        </p:spPr>
      </p:pic>
      <p:sp>
        <p:nvSpPr>
          <p:cNvPr id="2454" name="Google Shape;2454;gdcf7276f12_0_2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2459"/>
        <p:cNvGrpSpPr/>
        <p:nvPr/>
      </p:nvGrpSpPr>
      <p:grpSpPr>
        <a:xfrm>
          <a:off x="0" y="0"/>
          <a:ext cx="0" cy="0"/>
          <a:chOff x="0" y="0"/>
          <a:chExt cx="0" cy="0"/>
        </a:xfrm>
      </p:grpSpPr>
      <p:pic>
        <p:nvPicPr>
          <p:cNvPr id="2460" name="Google Shape;2460;p54"/>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461" name="Google Shape;2461;p5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2466"/>
        <p:cNvGrpSpPr/>
        <p:nvPr/>
      </p:nvGrpSpPr>
      <p:grpSpPr>
        <a:xfrm>
          <a:off x="0" y="0"/>
          <a:ext cx="0" cy="0"/>
          <a:chOff x="0" y="0"/>
          <a:chExt cx="0" cy="0"/>
        </a:xfrm>
      </p:grpSpPr>
      <p:sp>
        <p:nvSpPr>
          <p:cNvPr id="2467" name="Google Shape;2467;p55"/>
          <p:cNvSpPr/>
          <p:nvPr/>
        </p:nvSpPr>
        <p:spPr>
          <a:xfrm>
            <a:off x="3548808" y="2286000"/>
            <a:ext cx="2038120" cy="1916935"/>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8" name="Google Shape;2468;p55"/>
          <p:cNvSpPr/>
          <p:nvPr/>
        </p:nvSpPr>
        <p:spPr>
          <a:xfrm>
            <a:off x="3159086" y="3613532"/>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9" name="Google Shape;2469;p55"/>
          <p:cNvSpPr/>
          <p:nvPr/>
        </p:nvSpPr>
        <p:spPr>
          <a:xfrm>
            <a:off x="5045725" y="3613532"/>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0" name="Google Shape;2470;p55"/>
          <p:cNvSpPr txBox="1"/>
          <p:nvPr/>
        </p:nvSpPr>
        <p:spPr>
          <a:xfrm>
            <a:off x="3247221" y="3849430"/>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2471" name="Google Shape;2471;p55"/>
          <p:cNvSpPr txBox="1"/>
          <p:nvPr/>
        </p:nvSpPr>
        <p:spPr>
          <a:xfrm>
            <a:off x="4110668" y="2921301"/>
            <a:ext cx="914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O</a:t>
            </a:r>
            <a:endParaRPr/>
          </a:p>
        </p:txBody>
      </p:sp>
      <p:sp>
        <p:nvSpPr>
          <p:cNvPr id="2472" name="Google Shape;2472;p55"/>
          <p:cNvSpPr txBox="1"/>
          <p:nvPr/>
        </p:nvSpPr>
        <p:spPr>
          <a:xfrm>
            <a:off x="5150385" y="3847681"/>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2473" name="Google Shape;2473;p55"/>
          <p:cNvSpPr txBox="1"/>
          <p:nvPr/>
        </p:nvSpPr>
        <p:spPr>
          <a:xfrm>
            <a:off x="969052" y="426700"/>
            <a:ext cx="78474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Compounds are made up of a specific ratio of elements that is always the same.</a:t>
            </a:r>
            <a:endParaRPr/>
          </a:p>
        </p:txBody>
      </p:sp>
      <p:sp>
        <p:nvSpPr>
          <p:cNvPr id="2474" name="Google Shape;2474;p5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2479"/>
        <p:cNvGrpSpPr/>
        <p:nvPr/>
      </p:nvGrpSpPr>
      <p:grpSpPr>
        <a:xfrm>
          <a:off x="0" y="0"/>
          <a:ext cx="0" cy="0"/>
          <a:chOff x="0" y="0"/>
          <a:chExt cx="0" cy="0"/>
        </a:xfrm>
      </p:grpSpPr>
      <p:sp>
        <p:nvSpPr>
          <p:cNvPr id="2480" name="Google Shape;2480;p56"/>
          <p:cNvSpPr/>
          <p:nvPr/>
        </p:nvSpPr>
        <p:spPr>
          <a:xfrm>
            <a:off x="6122624" y="2486134"/>
            <a:ext cx="2038120" cy="1916935"/>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81" name="Google Shape;2481;p56"/>
          <p:cNvSpPr/>
          <p:nvPr/>
        </p:nvSpPr>
        <p:spPr>
          <a:xfrm>
            <a:off x="5732902" y="3813666"/>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82" name="Google Shape;2482;p56"/>
          <p:cNvSpPr/>
          <p:nvPr/>
        </p:nvSpPr>
        <p:spPr>
          <a:xfrm>
            <a:off x="7619541" y="3813666"/>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83" name="Google Shape;2483;p56"/>
          <p:cNvSpPr txBox="1"/>
          <p:nvPr/>
        </p:nvSpPr>
        <p:spPr>
          <a:xfrm>
            <a:off x="5821037" y="4049564"/>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2484" name="Google Shape;2484;p56"/>
          <p:cNvSpPr txBox="1"/>
          <p:nvPr/>
        </p:nvSpPr>
        <p:spPr>
          <a:xfrm>
            <a:off x="6684484" y="3121435"/>
            <a:ext cx="914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O</a:t>
            </a:r>
            <a:endParaRPr/>
          </a:p>
        </p:txBody>
      </p:sp>
      <p:sp>
        <p:nvSpPr>
          <p:cNvPr id="2485" name="Google Shape;2485;p56"/>
          <p:cNvSpPr txBox="1"/>
          <p:nvPr/>
        </p:nvSpPr>
        <p:spPr>
          <a:xfrm>
            <a:off x="7724201" y="4047815"/>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2486" name="Google Shape;2486;p56"/>
          <p:cNvSpPr txBox="1"/>
          <p:nvPr/>
        </p:nvSpPr>
        <p:spPr>
          <a:xfrm>
            <a:off x="735225" y="453175"/>
            <a:ext cx="8021100" cy="1385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The chemical and physical properties of a compound are different from the properties of their separate elements.</a:t>
            </a:r>
            <a:endParaRPr/>
          </a:p>
        </p:txBody>
      </p:sp>
      <p:sp>
        <p:nvSpPr>
          <p:cNvPr id="2487" name="Google Shape;2487;p5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56"/>
          <p:cNvSpPr/>
          <p:nvPr/>
        </p:nvSpPr>
        <p:spPr>
          <a:xfrm>
            <a:off x="2568996" y="2734874"/>
            <a:ext cx="2038120" cy="1916935"/>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89" name="Google Shape;2489;p56"/>
          <p:cNvSpPr txBox="1"/>
          <p:nvPr/>
        </p:nvSpPr>
        <p:spPr>
          <a:xfrm>
            <a:off x="3130856" y="3370175"/>
            <a:ext cx="914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O</a:t>
            </a:r>
            <a:endParaRPr/>
          </a:p>
        </p:txBody>
      </p:sp>
      <p:sp>
        <p:nvSpPr>
          <p:cNvPr id="2490" name="Google Shape;2490;p56"/>
          <p:cNvSpPr/>
          <p:nvPr/>
        </p:nvSpPr>
        <p:spPr>
          <a:xfrm>
            <a:off x="505399" y="3429000"/>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1" name="Google Shape;2491;p56"/>
          <p:cNvSpPr txBox="1"/>
          <p:nvPr/>
        </p:nvSpPr>
        <p:spPr>
          <a:xfrm>
            <a:off x="593534" y="3664898"/>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cxnSp>
        <p:nvCxnSpPr>
          <p:cNvPr id="2492" name="Google Shape;2492;p56"/>
          <p:cNvCxnSpPr/>
          <p:nvPr/>
        </p:nvCxnSpPr>
        <p:spPr>
          <a:xfrm>
            <a:off x="1476605" y="4572784"/>
            <a:ext cx="869988" cy="1211071"/>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2493" name="Google Shape;2493;p56"/>
          <p:cNvCxnSpPr/>
          <p:nvPr/>
        </p:nvCxnSpPr>
        <p:spPr>
          <a:xfrm flipH="1">
            <a:off x="2346593" y="4572784"/>
            <a:ext cx="683046" cy="1211071"/>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2494" name="Google Shape;2494;p56"/>
          <p:cNvSpPr txBox="1"/>
          <p:nvPr/>
        </p:nvSpPr>
        <p:spPr>
          <a:xfrm>
            <a:off x="1816062" y="5938092"/>
            <a:ext cx="1061062" cy="492443"/>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a:solidFill>
                  <a:schemeClr val="dk1"/>
                </a:solidFill>
                <a:latin typeface="Calibri"/>
                <a:ea typeface="Calibri"/>
                <a:cs typeface="Calibri"/>
                <a:sym typeface="Calibri"/>
              </a:rPr>
              <a:t>Gases</a:t>
            </a:r>
            <a:endParaRPr/>
          </a:p>
        </p:txBody>
      </p:sp>
      <p:cxnSp>
        <p:nvCxnSpPr>
          <p:cNvPr id="2495" name="Google Shape;2495;p56"/>
          <p:cNvCxnSpPr/>
          <p:nvPr/>
        </p:nvCxnSpPr>
        <p:spPr>
          <a:xfrm>
            <a:off x="7225688" y="4489762"/>
            <a:ext cx="0" cy="1294093"/>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2496" name="Google Shape;2496;p56"/>
          <p:cNvSpPr txBox="1"/>
          <p:nvPr/>
        </p:nvSpPr>
        <p:spPr>
          <a:xfrm>
            <a:off x="6695157" y="5934777"/>
            <a:ext cx="1061062" cy="492443"/>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a:solidFill>
                  <a:schemeClr val="dk1"/>
                </a:solidFill>
                <a:latin typeface="Calibri"/>
                <a:ea typeface="Calibri"/>
                <a:cs typeface="Calibri"/>
                <a:sym typeface="Calibri"/>
              </a:rPr>
              <a:t>Liquid</a:t>
            </a:r>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2501"/>
        <p:cNvGrpSpPr/>
        <p:nvPr/>
      </p:nvGrpSpPr>
      <p:grpSpPr>
        <a:xfrm>
          <a:off x="0" y="0"/>
          <a:ext cx="0" cy="0"/>
          <a:chOff x="0" y="0"/>
          <a:chExt cx="0" cy="0"/>
        </a:xfrm>
      </p:grpSpPr>
      <p:sp>
        <p:nvSpPr>
          <p:cNvPr id="2502" name="Google Shape;2502;p57"/>
          <p:cNvSpPr/>
          <p:nvPr/>
        </p:nvSpPr>
        <p:spPr>
          <a:xfrm>
            <a:off x="3548808" y="2286000"/>
            <a:ext cx="2038120" cy="1916935"/>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3" name="Google Shape;2503;p57"/>
          <p:cNvSpPr/>
          <p:nvPr/>
        </p:nvSpPr>
        <p:spPr>
          <a:xfrm>
            <a:off x="3159086" y="3613532"/>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4" name="Google Shape;2504;p57"/>
          <p:cNvSpPr/>
          <p:nvPr/>
        </p:nvSpPr>
        <p:spPr>
          <a:xfrm>
            <a:off x="5045725" y="3613532"/>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5" name="Google Shape;2505;p57"/>
          <p:cNvSpPr txBox="1"/>
          <p:nvPr/>
        </p:nvSpPr>
        <p:spPr>
          <a:xfrm>
            <a:off x="3247221" y="3849430"/>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2506" name="Google Shape;2506;p57"/>
          <p:cNvSpPr txBox="1"/>
          <p:nvPr/>
        </p:nvSpPr>
        <p:spPr>
          <a:xfrm>
            <a:off x="4110668" y="2921301"/>
            <a:ext cx="914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O</a:t>
            </a:r>
            <a:endParaRPr/>
          </a:p>
        </p:txBody>
      </p:sp>
      <p:sp>
        <p:nvSpPr>
          <p:cNvPr id="2507" name="Google Shape;2507;p57"/>
          <p:cNvSpPr txBox="1"/>
          <p:nvPr/>
        </p:nvSpPr>
        <p:spPr>
          <a:xfrm>
            <a:off x="5150385" y="3847681"/>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2508" name="Google Shape;2508;p57"/>
          <p:cNvSpPr txBox="1"/>
          <p:nvPr/>
        </p:nvSpPr>
        <p:spPr>
          <a:xfrm>
            <a:off x="837600" y="465150"/>
            <a:ext cx="7952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A compound is a type of </a:t>
            </a:r>
            <a:r>
              <a:rPr lang="en-US" sz="3600" b="1" u="sng">
                <a:solidFill>
                  <a:schemeClr val="dk1"/>
                </a:solidFill>
                <a:latin typeface="Calibri"/>
                <a:ea typeface="Calibri"/>
                <a:cs typeface="Calibri"/>
                <a:sym typeface="Calibri"/>
              </a:rPr>
              <a:t>molecule</a:t>
            </a:r>
            <a:r>
              <a:rPr lang="en-US" sz="3600">
                <a:solidFill>
                  <a:schemeClr val="dk1"/>
                </a:solidFill>
                <a:latin typeface="Calibri"/>
                <a:ea typeface="Calibri"/>
                <a:cs typeface="Calibri"/>
                <a:sym typeface="Calibri"/>
              </a:rPr>
              <a:t>.</a:t>
            </a:r>
            <a:endParaRPr/>
          </a:p>
        </p:txBody>
      </p:sp>
      <p:sp>
        <p:nvSpPr>
          <p:cNvPr id="2509" name="Google Shape;2509;p5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515" name="Google Shape;2515;p58"/>
          <p:cNvSpPr/>
          <p:nvPr/>
        </p:nvSpPr>
        <p:spPr>
          <a:xfrm>
            <a:off x="5976650" y="2470532"/>
            <a:ext cx="2038120" cy="1916935"/>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6" name="Google Shape;2516;p58"/>
          <p:cNvSpPr/>
          <p:nvPr/>
        </p:nvSpPr>
        <p:spPr>
          <a:xfrm>
            <a:off x="5586928" y="3798064"/>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7" name="Google Shape;2517;p58"/>
          <p:cNvSpPr/>
          <p:nvPr/>
        </p:nvSpPr>
        <p:spPr>
          <a:xfrm>
            <a:off x="7473567" y="3798064"/>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8" name="Google Shape;2518;p58"/>
          <p:cNvSpPr txBox="1"/>
          <p:nvPr/>
        </p:nvSpPr>
        <p:spPr>
          <a:xfrm>
            <a:off x="5675063" y="4033962"/>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2519" name="Google Shape;2519;p58"/>
          <p:cNvSpPr txBox="1"/>
          <p:nvPr/>
        </p:nvSpPr>
        <p:spPr>
          <a:xfrm>
            <a:off x="6538510" y="3105833"/>
            <a:ext cx="914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O</a:t>
            </a:r>
            <a:endParaRPr/>
          </a:p>
        </p:txBody>
      </p:sp>
      <p:sp>
        <p:nvSpPr>
          <p:cNvPr id="2520" name="Google Shape;2520;p58"/>
          <p:cNvSpPr txBox="1"/>
          <p:nvPr/>
        </p:nvSpPr>
        <p:spPr>
          <a:xfrm>
            <a:off x="7578227" y="4032213"/>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2521" name="Google Shape;2521;p5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2" name="Google Shape;2522;p58"/>
          <p:cNvGrpSpPr/>
          <p:nvPr/>
        </p:nvGrpSpPr>
        <p:grpSpPr>
          <a:xfrm>
            <a:off x="910049" y="2704681"/>
            <a:ext cx="2257302" cy="1991298"/>
            <a:chOff x="910049" y="2704681"/>
            <a:chExt cx="2257302" cy="1991298"/>
          </a:xfrm>
        </p:grpSpPr>
        <p:sp>
          <p:nvSpPr>
            <p:cNvPr id="2523" name="Google Shape;2523;p58"/>
            <p:cNvSpPr/>
            <p:nvPr/>
          </p:nvSpPr>
          <p:spPr>
            <a:xfrm>
              <a:off x="910049" y="2704681"/>
              <a:ext cx="1345582" cy="1327532"/>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4" name="Google Shape;2524;p58"/>
            <p:cNvSpPr/>
            <p:nvPr/>
          </p:nvSpPr>
          <p:spPr>
            <a:xfrm>
              <a:off x="1821769" y="3368447"/>
              <a:ext cx="1345582" cy="1327532"/>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5" name="Google Shape;2525;p58"/>
            <p:cNvSpPr txBox="1"/>
            <p:nvPr/>
          </p:nvSpPr>
          <p:spPr>
            <a:xfrm>
              <a:off x="1355075" y="3137614"/>
              <a:ext cx="46669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sp>
          <p:nvSpPr>
            <p:cNvPr id="2526" name="Google Shape;2526;p58"/>
            <p:cNvSpPr txBox="1"/>
            <p:nvPr/>
          </p:nvSpPr>
          <p:spPr>
            <a:xfrm>
              <a:off x="2244797" y="3793476"/>
              <a:ext cx="46669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grpSp>
      <p:sp>
        <p:nvSpPr>
          <p:cNvPr id="2527" name="Google Shape;2527;p58"/>
          <p:cNvSpPr txBox="1"/>
          <p:nvPr/>
        </p:nvSpPr>
        <p:spPr>
          <a:xfrm>
            <a:off x="850950" y="405450"/>
            <a:ext cx="79920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This is because two or more bonded atoms create molecules.</a:t>
            </a:r>
            <a:endParaRPr/>
          </a:p>
        </p:txBody>
      </p:sp>
      <p:sp>
        <p:nvSpPr>
          <p:cNvPr id="2528" name="Google Shape;2528;p58"/>
          <p:cNvSpPr txBox="1"/>
          <p:nvPr/>
        </p:nvSpPr>
        <p:spPr>
          <a:xfrm>
            <a:off x="1821769" y="4789582"/>
            <a:ext cx="49865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C</a:t>
            </a:r>
            <a:r>
              <a:rPr lang="en-US" sz="2800" b="1" baseline="-25000">
                <a:solidFill>
                  <a:schemeClr val="dk1"/>
                </a:solidFill>
                <a:latin typeface="Calibri"/>
                <a:ea typeface="Calibri"/>
                <a:cs typeface="Calibri"/>
                <a:sym typeface="Calibri"/>
              </a:rPr>
              <a:t>2</a:t>
            </a:r>
            <a:endParaRPr sz="2800" b="1">
              <a:solidFill>
                <a:schemeClr val="dk1"/>
              </a:solidFill>
              <a:latin typeface="Calibri"/>
              <a:ea typeface="Calibri"/>
              <a:cs typeface="Calibri"/>
              <a:sym typeface="Calibri"/>
            </a:endParaRPr>
          </a:p>
        </p:txBody>
      </p:sp>
      <p:sp>
        <p:nvSpPr>
          <p:cNvPr id="2529" name="Google Shape;2529;p58"/>
          <p:cNvSpPr txBox="1"/>
          <p:nvPr/>
        </p:nvSpPr>
        <p:spPr>
          <a:xfrm>
            <a:off x="6782258" y="4761158"/>
            <a:ext cx="79596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H</a:t>
            </a:r>
            <a:r>
              <a:rPr lang="en-US" sz="2800" b="1" baseline="-25000">
                <a:solidFill>
                  <a:schemeClr val="dk1"/>
                </a:solidFill>
                <a:latin typeface="Calibri"/>
                <a:ea typeface="Calibri"/>
                <a:cs typeface="Calibri"/>
                <a:sym typeface="Calibri"/>
              </a:rPr>
              <a:t>2</a:t>
            </a:r>
            <a:r>
              <a:rPr lang="en-US" sz="2800" b="1">
                <a:solidFill>
                  <a:schemeClr val="dk1"/>
                </a:solidFill>
                <a:latin typeface="Calibri"/>
                <a:ea typeface="Calibri"/>
                <a:cs typeface="Calibri"/>
                <a:sym typeface="Calibri"/>
              </a:rPr>
              <a:t>O</a:t>
            </a:r>
            <a:endParaRPr sz="2800" b="1">
              <a:solidFill>
                <a:schemeClr val="dk1"/>
              </a:solidFill>
              <a:latin typeface="Calibri"/>
              <a:ea typeface="Calibri"/>
              <a:cs typeface="Calibri"/>
              <a:sym typeface="Calibri"/>
            </a:endParaRPr>
          </a:p>
        </p:txBody>
      </p:sp>
      <p:cxnSp>
        <p:nvCxnSpPr>
          <p:cNvPr id="2530" name="Google Shape;2530;p58"/>
          <p:cNvCxnSpPr/>
          <p:nvPr/>
        </p:nvCxnSpPr>
        <p:spPr>
          <a:xfrm>
            <a:off x="2336955" y="5153573"/>
            <a:ext cx="1672460" cy="661094"/>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531" name="Google Shape;2531;p58"/>
          <p:cNvCxnSpPr/>
          <p:nvPr/>
        </p:nvCxnSpPr>
        <p:spPr>
          <a:xfrm flipH="1">
            <a:off x="5716379" y="5153573"/>
            <a:ext cx="1107196" cy="641299"/>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
        <p:nvSpPr>
          <p:cNvPr id="2532" name="Google Shape;2532;p58"/>
          <p:cNvSpPr txBox="1"/>
          <p:nvPr/>
        </p:nvSpPr>
        <p:spPr>
          <a:xfrm>
            <a:off x="3167351" y="5794872"/>
            <a:ext cx="323895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i="1">
                <a:solidFill>
                  <a:schemeClr val="accent2"/>
                </a:solidFill>
                <a:latin typeface="Calibri"/>
                <a:ea typeface="Calibri"/>
                <a:cs typeface="Calibri"/>
                <a:sym typeface="Calibri"/>
              </a:rPr>
              <a:t>Both are molecules!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066155" y="-430925"/>
            <a:ext cx="5259556" cy="43242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900" b="1">
                <a:solidFill>
                  <a:srgbClr val="FF0000"/>
                </a:solidFill>
                <a:latin typeface="Calibri"/>
                <a:ea typeface="Calibri"/>
                <a:cs typeface="Calibri"/>
                <a:sym typeface="Calibri"/>
              </a:rPr>
              <a:t>Fe</a:t>
            </a:r>
            <a:r>
              <a:rPr lang="en-US" sz="6000" b="1">
                <a:solidFill>
                  <a:schemeClr val="dk2"/>
                </a:solidFill>
                <a:latin typeface="Calibri"/>
                <a:ea typeface="Calibri"/>
                <a:cs typeface="Calibri"/>
                <a:sym typeface="Calibri"/>
              </a:rPr>
              <a:t>=Iron</a:t>
            </a:r>
            <a:endParaRPr/>
          </a:p>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pic>
        <p:nvPicPr>
          <p:cNvPr id="319" name="Google Shape;319;p22" descr="dreamstime_xs_45495837.jpg"/>
          <p:cNvPicPr preferRelativeResize="0"/>
          <p:nvPr/>
        </p:nvPicPr>
        <p:blipFill rotWithShape="1">
          <a:blip r:embed="rId3">
            <a:alphaModFix/>
          </a:blip>
          <a:srcRect/>
          <a:stretch/>
        </p:blipFill>
        <p:spPr>
          <a:xfrm>
            <a:off x="2440358" y="3227183"/>
            <a:ext cx="4511149" cy="3082619"/>
          </a:xfrm>
          <a:prstGeom prst="rect">
            <a:avLst/>
          </a:prstGeom>
          <a:noFill/>
          <a:ln>
            <a:noFill/>
          </a:ln>
        </p:spPr>
      </p:pic>
      <p:sp>
        <p:nvSpPr>
          <p:cNvPr id="320" name="Google Shape;320;p2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1" name="Google Shape;321;p22"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2537"/>
        <p:cNvGrpSpPr/>
        <p:nvPr/>
      </p:nvGrpSpPr>
      <p:grpSpPr>
        <a:xfrm>
          <a:off x="0" y="0"/>
          <a:ext cx="0" cy="0"/>
          <a:chOff x="0" y="0"/>
          <a:chExt cx="0" cy="0"/>
        </a:xfrm>
      </p:grpSpPr>
      <p:grpSp>
        <p:nvGrpSpPr>
          <p:cNvPr id="2538" name="Google Shape;2538;p59"/>
          <p:cNvGrpSpPr/>
          <p:nvPr/>
        </p:nvGrpSpPr>
        <p:grpSpPr>
          <a:xfrm>
            <a:off x="5586928" y="1686876"/>
            <a:ext cx="2977309" cy="2319050"/>
            <a:chOff x="5586928" y="2470532"/>
            <a:chExt cx="2977309" cy="2319050"/>
          </a:xfrm>
        </p:grpSpPr>
        <p:sp>
          <p:nvSpPr>
            <p:cNvPr id="2539" name="Google Shape;2539;p59"/>
            <p:cNvSpPr/>
            <p:nvPr/>
          </p:nvSpPr>
          <p:spPr>
            <a:xfrm>
              <a:off x="5976650" y="2470532"/>
              <a:ext cx="2038120" cy="1916935"/>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0" name="Google Shape;2540;p59"/>
            <p:cNvSpPr/>
            <p:nvPr/>
          </p:nvSpPr>
          <p:spPr>
            <a:xfrm>
              <a:off x="5586928" y="3798064"/>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1" name="Google Shape;2541;p59"/>
            <p:cNvSpPr/>
            <p:nvPr/>
          </p:nvSpPr>
          <p:spPr>
            <a:xfrm>
              <a:off x="7473567" y="3798064"/>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2" name="Google Shape;2542;p59"/>
            <p:cNvSpPr txBox="1"/>
            <p:nvPr/>
          </p:nvSpPr>
          <p:spPr>
            <a:xfrm>
              <a:off x="5675063" y="4033962"/>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2543" name="Google Shape;2543;p59"/>
            <p:cNvSpPr txBox="1"/>
            <p:nvPr/>
          </p:nvSpPr>
          <p:spPr>
            <a:xfrm>
              <a:off x="6538510" y="3105833"/>
              <a:ext cx="914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O</a:t>
              </a:r>
              <a:endParaRPr/>
            </a:p>
          </p:txBody>
        </p:sp>
        <p:sp>
          <p:nvSpPr>
            <p:cNvPr id="2544" name="Google Shape;2544;p59"/>
            <p:cNvSpPr txBox="1"/>
            <p:nvPr/>
          </p:nvSpPr>
          <p:spPr>
            <a:xfrm>
              <a:off x="7578227" y="4032213"/>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grpSp>
      <p:sp>
        <p:nvSpPr>
          <p:cNvPr id="2545" name="Google Shape;2545;p59"/>
          <p:cNvSpPr txBox="1"/>
          <p:nvPr/>
        </p:nvSpPr>
        <p:spPr>
          <a:xfrm>
            <a:off x="864275" y="300050"/>
            <a:ext cx="79653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But two or more </a:t>
            </a:r>
            <a:r>
              <a:rPr lang="en-US" sz="3000" u="sng">
                <a:solidFill>
                  <a:schemeClr val="dk1"/>
                </a:solidFill>
                <a:latin typeface="Calibri"/>
                <a:ea typeface="Calibri"/>
                <a:cs typeface="Calibri"/>
                <a:sym typeface="Calibri"/>
              </a:rPr>
              <a:t>different</a:t>
            </a:r>
            <a:r>
              <a:rPr lang="en-US" sz="3000">
                <a:solidFill>
                  <a:schemeClr val="dk1"/>
                </a:solidFill>
                <a:latin typeface="Calibri"/>
                <a:ea typeface="Calibri"/>
                <a:cs typeface="Calibri"/>
                <a:sym typeface="Calibri"/>
              </a:rPr>
              <a:t> elements must be bonded to be considered a </a:t>
            </a:r>
            <a:r>
              <a:rPr lang="en-US" sz="3000" u="sng">
                <a:solidFill>
                  <a:schemeClr val="dk1"/>
                </a:solidFill>
                <a:latin typeface="Calibri"/>
                <a:ea typeface="Calibri"/>
                <a:cs typeface="Calibri"/>
                <a:sym typeface="Calibri"/>
              </a:rPr>
              <a:t>compound</a:t>
            </a:r>
            <a:r>
              <a:rPr lang="en-US" sz="3000">
                <a:solidFill>
                  <a:schemeClr val="dk1"/>
                </a:solidFill>
                <a:latin typeface="Calibri"/>
                <a:ea typeface="Calibri"/>
                <a:cs typeface="Calibri"/>
                <a:sym typeface="Calibri"/>
              </a:rPr>
              <a:t>.</a:t>
            </a:r>
            <a:endParaRPr/>
          </a:p>
        </p:txBody>
      </p:sp>
      <p:sp>
        <p:nvSpPr>
          <p:cNvPr id="2546" name="Google Shape;2546;p5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9"/>
          <p:cNvSpPr/>
          <p:nvPr/>
        </p:nvSpPr>
        <p:spPr>
          <a:xfrm>
            <a:off x="799916" y="1810082"/>
            <a:ext cx="1345582" cy="1327532"/>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8" name="Google Shape;2548;p59"/>
          <p:cNvSpPr/>
          <p:nvPr/>
        </p:nvSpPr>
        <p:spPr>
          <a:xfrm>
            <a:off x="1711636" y="2473848"/>
            <a:ext cx="1345582" cy="1327532"/>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9" name="Google Shape;2549;p59"/>
          <p:cNvSpPr txBox="1"/>
          <p:nvPr/>
        </p:nvSpPr>
        <p:spPr>
          <a:xfrm>
            <a:off x="1244942" y="2243015"/>
            <a:ext cx="46669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sp>
        <p:nvSpPr>
          <p:cNvPr id="2550" name="Google Shape;2550;p59"/>
          <p:cNvSpPr txBox="1"/>
          <p:nvPr/>
        </p:nvSpPr>
        <p:spPr>
          <a:xfrm>
            <a:off x="2134664" y="2898877"/>
            <a:ext cx="46669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pic>
        <p:nvPicPr>
          <p:cNvPr id="2551" name="Google Shape;2551;p59" descr="Checkmark"/>
          <p:cNvPicPr preferRelativeResize="0"/>
          <p:nvPr/>
        </p:nvPicPr>
        <p:blipFill rotWithShape="1">
          <a:blip r:embed="rId4">
            <a:alphaModFix/>
          </a:blip>
          <a:srcRect/>
          <a:stretch/>
        </p:blipFill>
        <p:spPr>
          <a:xfrm>
            <a:off x="7955800" y="3882952"/>
            <a:ext cx="738664" cy="738664"/>
          </a:xfrm>
          <a:prstGeom prst="rect">
            <a:avLst/>
          </a:prstGeom>
          <a:noFill/>
          <a:ln>
            <a:noFill/>
          </a:ln>
        </p:spPr>
      </p:pic>
      <p:sp>
        <p:nvSpPr>
          <p:cNvPr id="2552" name="Google Shape;2552;p59"/>
          <p:cNvSpPr/>
          <p:nvPr/>
        </p:nvSpPr>
        <p:spPr>
          <a:xfrm>
            <a:off x="2726517" y="3726443"/>
            <a:ext cx="829525" cy="820275"/>
          </a:xfrm>
          <a:prstGeom prst="mathMultiply">
            <a:avLst>
              <a:gd name="adj1" fmla="val 11508"/>
            </a:avLst>
          </a:prstGeom>
          <a:solidFill>
            <a:schemeClr val="accent2"/>
          </a:solidFill>
          <a:ln w="9525"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53" name="Google Shape;2553;p59"/>
          <p:cNvSpPr txBox="1"/>
          <p:nvPr/>
        </p:nvSpPr>
        <p:spPr>
          <a:xfrm>
            <a:off x="948234" y="3882952"/>
            <a:ext cx="2075227"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chemeClr val="dk1"/>
                </a:solidFill>
                <a:latin typeface="Calibri"/>
                <a:ea typeface="Calibri"/>
                <a:cs typeface="Calibri"/>
                <a:sym typeface="Calibri"/>
              </a:rPr>
              <a:t>Compound</a:t>
            </a:r>
            <a:endParaRPr/>
          </a:p>
          <a:p>
            <a:pPr marL="0" marR="0" lvl="0" indent="0" algn="l" rtl="0">
              <a:spcBef>
                <a:spcPts val="0"/>
              </a:spcBef>
              <a:spcAft>
                <a:spcPts val="0"/>
              </a:spcAft>
              <a:buNone/>
            </a:pPr>
            <a:endParaRPr sz="3000" b="1">
              <a:solidFill>
                <a:schemeClr val="dk1"/>
              </a:solidFill>
              <a:latin typeface="Calibri"/>
              <a:ea typeface="Calibri"/>
              <a:cs typeface="Calibri"/>
              <a:sym typeface="Calibri"/>
            </a:endParaRPr>
          </a:p>
          <a:p>
            <a:pPr marL="0" marR="0" lvl="0" indent="0" algn="l" rtl="0">
              <a:spcBef>
                <a:spcPts val="0"/>
              </a:spcBef>
              <a:spcAft>
                <a:spcPts val="0"/>
              </a:spcAft>
              <a:buNone/>
            </a:pPr>
            <a:r>
              <a:rPr lang="en-US" sz="3000" b="1">
                <a:solidFill>
                  <a:schemeClr val="dk1"/>
                </a:solidFill>
                <a:latin typeface="Calibri"/>
                <a:ea typeface="Calibri"/>
                <a:cs typeface="Calibri"/>
                <a:sym typeface="Calibri"/>
              </a:rPr>
              <a:t>Molecule</a:t>
            </a:r>
            <a:endParaRPr/>
          </a:p>
        </p:txBody>
      </p:sp>
      <p:sp>
        <p:nvSpPr>
          <p:cNvPr id="2554" name="Google Shape;2554;p59"/>
          <p:cNvSpPr txBox="1"/>
          <p:nvPr/>
        </p:nvSpPr>
        <p:spPr>
          <a:xfrm>
            <a:off x="6037969" y="4005926"/>
            <a:ext cx="2075227"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chemeClr val="dk1"/>
                </a:solidFill>
                <a:latin typeface="Calibri"/>
                <a:ea typeface="Calibri"/>
                <a:cs typeface="Calibri"/>
                <a:sym typeface="Calibri"/>
              </a:rPr>
              <a:t>Compound</a:t>
            </a:r>
            <a:endParaRPr/>
          </a:p>
          <a:p>
            <a:pPr marL="0" marR="0" lvl="0" indent="0" algn="l" rtl="0">
              <a:spcBef>
                <a:spcPts val="0"/>
              </a:spcBef>
              <a:spcAft>
                <a:spcPts val="0"/>
              </a:spcAft>
              <a:buNone/>
            </a:pPr>
            <a:endParaRPr sz="3000" b="1">
              <a:solidFill>
                <a:schemeClr val="dk1"/>
              </a:solidFill>
              <a:latin typeface="Calibri"/>
              <a:ea typeface="Calibri"/>
              <a:cs typeface="Calibri"/>
              <a:sym typeface="Calibri"/>
            </a:endParaRPr>
          </a:p>
          <a:p>
            <a:pPr marL="0" marR="0" lvl="0" indent="0" algn="l" rtl="0">
              <a:spcBef>
                <a:spcPts val="0"/>
              </a:spcBef>
              <a:spcAft>
                <a:spcPts val="0"/>
              </a:spcAft>
              <a:buNone/>
            </a:pPr>
            <a:r>
              <a:rPr lang="en-US" sz="3000" b="1">
                <a:solidFill>
                  <a:schemeClr val="dk1"/>
                </a:solidFill>
                <a:latin typeface="Calibri"/>
                <a:ea typeface="Calibri"/>
                <a:cs typeface="Calibri"/>
                <a:sym typeface="Calibri"/>
              </a:rPr>
              <a:t>Molecule</a:t>
            </a:r>
            <a:endParaRPr/>
          </a:p>
        </p:txBody>
      </p:sp>
      <p:pic>
        <p:nvPicPr>
          <p:cNvPr id="2555" name="Google Shape;2555;p59" descr="Checkmark"/>
          <p:cNvPicPr preferRelativeResize="0"/>
          <p:nvPr/>
        </p:nvPicPr>
        <p:blipFill rotWithShape="1">
          <a:blip r:embed="rId4">
            <a:alphaModFix/>
          </a:blip>
          <a:srcRect/>
          <a:stretch/>
        </p:blipFill>
        <p:spPr>
          <a:xfrm>
            <a:off x="8014771" y="4762944"/>
            <a:ext cx="738664" cy="738664"/>
          </a:xfrm>
          <a:prstGeom prst="rect">
            <a:avLst/>
          </a:prstGeom>
          <a:noFill/>
          <a:ln>
            <a:noFill/>
          </a:ln>
        </p:spPr>
      </p:pic>
      <p:pic>
        <p:nvPicPr>
          <p:cNvPr id="2556" name="Google Shape;2556;p59" descr="Checkmark"/>
          <p:cNvPicPr preferRelativeResize="0"/>
          <p:nvPr/>
        </p:nvPicPr>
        <p:blipFill rotWithShape="1">
          <a:blip r:embed="rId4">
            <a:alphaModFix/>
          </a:blip>
          <a:srcRect/>
          <a:stretch/>
        </p:blipFill>
        <p:spPr>
          <a:xfrm>
            <a:off x="2827017" y="4651521"/>
            <a:ext cx="738664" cy="738664"/>
          </a:xfrm>
          <a:prstGeom prst="rect">
            <a:avLst/>
          </a:prstGeom>
          <a:noFill/>
          <a:ln>
            <a:noFill/>
          </a:ln>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2561"/>
        <p:cNvGrpSpPr/>
        <p:nvPr/>
      </p:nvGrpSpPr>
      <p:grpSpPr>
        <a:xfrm>
          <a:off x="0" y="0"/>
          <a:ext cx="0" cy="0"/>
          <a:chOff x="0" y="0"/>
          <a:chExt cx="0" cy="0"/>
        </a:xfrm>
      </p:grpSpPr>
      <p:sp>
        <p:nvSpPr>
          <p:cNvPr id="2562" name="Google Shape;2562;p60"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68" name="Google Shape;2568;p61"/>
          <p:cNvSpPr txBox="1"/>
          <p:nvPr/>
        </p:nvSpPr>
        <p:spPr>
          <a:xfrm>
            <a:off x="904300" y="402350"/>
            <a:ext cx="7845300" cy="985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a compound?</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569" name="Google Shape;2569;p61" descr="PowerSchool Learning : 8th Grade Science : Sec. 4 - Compounds"/>
          <p:cNvPicPr preferRelativeResize="0"/>
          <p:nvPr/>
        </p:nvPicPr>
        <p:blipFill rotWithShape="1">
          <a:blip r:embed="rId3">
            <a:alphaModFix/>
          </a:blip>
          <a:srcRect/>
          <a:stretch/>
        </p:blipFill>
        <p:spPr>
          <a:xfrm>
            <a:off x="1452781" y="1864696"/>
            <a:ext cx="6238437" cy="4678828"/>
          </a:xfrm>
          <a:prstGeom prst="rect">
            <a:avLst/>
          </a:prstGeom>
          <a:noFill/>
          <a:ln>
            <a:noFill/>
          </a:ln>
        </p:spPr>
      </p:pic>
      <p:sp>
        <p:nvSpPr>
          <p:cNvPr id="2570" name="Google Shape;2570;p6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2575"/>
        <p:cNvGrpSpPr/>
        <p:nvPr/>
      </p:nvGrpSpPr>
      <p:grpSpPr>
        <a:xfrm>
          <a:off x="0" y="0"/>
          <a:ext cx="0" cy="0"/>
          <a:chOff x="0" y="0"/>
          <a:chExt cx="0" cy="0"/>
        </a:xfrm>
      </p:grpSpPr>
      <p:sp>
        <p:nvSpPr>
          <p:cNvPr id="2576" name="Google Shape;2576;p62"/>
          <p:cNvSpPr txBox="1"/>
          <p:nvPr/>
        </p:nvSpPr>
        <p:spPr>
          <a:xfrm>
            <a:off x="942897" y="399746"/>
            <a:ext cx="78720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How are compounds different from elements?</a:t>
            </a:r>
            <a:endParaRPr/>
          </a:p>
        </p:txBody>
      </p:sp>
      <p:sp>
        <p:nvSpPr>
          <p:cNvPr id="2577" name="Google Shape;2577;p6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8" name="Google Shape;2578;p62"/>
          <p:cNvGrpSpPr/>
          <p:nvPr/>
        </p:nvGrpSpPr>
        <p:grpSpPr>
          <a:xfrm>
            <a:off x="5732902" y="2486134"/>
            <a:ext cx="2977309" cy="2319050"/>
            <a:chOff x="5732902" y="2486134"/>
            <a:chExt cx="2977309" cy="2319050"/>
          </a:xfrm>
        </p:grpSpPr>
        <p:sp>
          <p:nvSpPr>
            <p:cNvPr id="2579" name="Google Shape;2579;p62"/>
            <p:cNvSpPr/>
            <p:nvPr/>
          </p:nvSpPr>
          <p:spPr>
            <a:xfrm>
              <a:off x="6122624" y="2486134"/>
              <a:ext cx="2038120" cy="1916935"/>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0" name="Google Shape;2580;p62"/>
            <p:cNvSpPr/>
            <p:nvPr/>
          </p:nvSpPr>
          <p:spPr>
            <a:xfrm>
              <a:off x="5732902" y="3813666"/>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1" name="Google Shape;2581;p62"/>
            <p:cNvSpPr/>
            <p:nvPr/>
          </p:nvSpPr>
          <p:spPr>
            <a:xfrm>
              <a:off x="7619541" y="3813666"/>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2" name="Google Shape;2582;p62"/>
            <p:cNvSpPr txBox="1"/>
            <p:nvPr/>
          </p:nvSpPr>
          <p:spPr>
            <a:xfrm>
              <a:off x="5821037" y="4049564"/>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2583" name="Google Shape;2583;p62"/>
            <p:cNvSpPr txBox="1"/>
            <p:nvPr/>
          </p:nvSpPr>
          <p:spPr>
            <a:xfrm>
              <a:off x="6684484" y="3121435"/>
              <a:ext cx="914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O</a:t>
              </a:r>
              <a:endParaRPr/>
            </a:p>
          </p:txBody>
        </p:sp>
        <p:sp>
          <p:nvSpPr>
            <p:cNvPr id="2584" name="Google Shape;2584;p62"/>
            <p:cNvSpPr txBox="1"/>
            <p:nvPr/>
          </p:nvSpPr>
          <p:spPr>
            <a:xfrm>
              <a:off x="7724201" y="4047815"/>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grpSp>
      <p:sp>
        <p:nvSpPr>
          <p:cNvPr id="2585" name="Google Shape;2585;p62"/>
          <p:cNvSpPr/>
          <p:nvPr/>
        </p:nvSpPr>
        <p:spPr>
          <a:xfrm>
            <a:off x="2568996" y="2734874"/>
            <a:ext cx="2038120" cy="1916935"/>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6" name="Google Shape;2586;p62"/>
          <p:cNvSpPr txBox="1"/>
          <p:nvPr/>
        </p:nvSpPr>
        <p:spPr>
          <a:xfrm>
            <a:off x="3130856" y="3370175"/>
            <a:ext cx="914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O</a:t>
            </a:r>
            <a:endParaRPr/>
          </a:p>
        </p:txBody>
      </p:sp>
      <p:sp>
        <p:nvSpPr>
          <p:cNvPr id="2587" name="Google Shape;2587;p62"/>
          <p:cNvSpPr/>
          <p:nvPr/>
        </p:nvSpPr>
        <p:spPr>
          <a:xfrm>
            <a:off x="505399" y="3429000"/>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8" name="Google Shape;2588;p62"/>
          <p:cNvSpPr txBox="1"/>
          <p:nvPr/>
        </p:nvSpPr>
        <p:spPr>
          <a:xfrm>
            <a:off x="593534" y="3664898"/>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cxnSp>
        <p:nvCxnSpPr>
          <p:cNvPr id="2589" name="Google Shape;2589;p62"/>
          <p:cNvCxnSpPr/>
          <p:nvPr/>
        </p:nvCxnSpPr>
        <p:spPr>
          <a:xfrm>
            <a:off x="1046602" y="4572784"/>
            <a:ext cx="0" cy="924633"/>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2590" name="Google Shape;2590;p62"/>
          <p:cNvCxnSpPr/>
          <p:nvPr/>
        </p:nvCxnSpPr>
        <p:spPr>
          <a:xfrm>
            <a:off x="3666781" y="4805184"/>
            <a:ext cx="0" cy="924633"/>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2591" name="Google Shape;2591;p62"/>
          <p:cNvCxnSpPr/>
          <p:nvPr/>
        </p:nvCxnSpPr>
        <p:spPr>
          <a:xfrm>
            <a:off x="7236245" y="4651809"/>
            <a:ext cx="0" cy="924633"/>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2592" name="Google Shape;2592;p62"/>
          <p:cNvSpPr txBox="1"/>
          <p:nvPr/>
        </p:nvSpPr>
        <p:spPr>
          <a:xfrm>
            <a:off x="425550" y="5497417"/>
            <a:ext cx="1246260" cy="46166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Element</a:t>
            </a:r>
            <a:endParaRPr/>
          </a:p>
        </p:txBody>
      </p:sp>
      <p:sp>
        <p:nvSpPr>
          <p:cNvPr id="2593" name="Google Shape;2593;p62"/>
          <p:cNvSpPr txBox="1"/>
          <p:nvPr/>
        </p:nvSpPr>
        <p:spPr>
          <a:xfrm>
            <a:off x="3043651" y="5729817"/>
            <a:ext cx="1246260" cy="46166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Element</a:t>
            </a:r>
            <a:endParaRPr/>
          </a:p>
        </p:txBody>
      </p:sp>
      <p:sp>
        <p:nvSpPr>
          <p:cNvPr id="2594" name="Google Shape;2594;p62"/>
          <p:cNvSpPr txBox="1"/>
          <p:nvPr/>
        </p:nvSpPr>
        <p:spPr>
          <a:xfrm>
            <a:off x="6425019" y="5576442"/>
            <a:ext cx="1622451" cy="46166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Compound</a:t>
            </a:r>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2599"/>
        <p:cNvGrpSpPr/>
        <p:nvPr/>
      </p:nvGrpSpPr>
      <p:grpSpPr>
        <a:xfrm>
          <a:off x="0" y="0"/>
          <a:ext cx="0" cy="0"/>
          <a:chOff x="0" y="0"/>
          <a:chExt cx="0" cy="0"/>
        </a:xfrm>
      </p:grpSpPr>
      <p:grpSp>
        <p:nvGrpSpPr>
          <p:cNvPr id="2600" name="Google Shape;2600;p63"/>
          <p:cNvGrpSpPr/>
          <p:nvPr/>
        </p:nvGrpSpPr>
        <p:grpSpPr>
          <a:xfrm>
            <a:off x="3576131" y="2603630"/>
            <a:ext cx="2257302" cy="1991298"/>
            <a:chOff x="910049" y="2704681"/>
            <a:chExt cx="2257302" cy="1991298"/>
          </a:xfrm>
        </p:grpSpPr>
        <p:sp>
          <p:nvSpPr>
            <p:cNvPr id="2601" name="Google Shape;2601;p63"/>
            <p:cNvSpPr/>
            <p:nvPr/>
          </p:nvSpPr>
          <p:spPr>
            <a:xfrm>
              <a:off x="910049" y="2704681"/>
              <a:ext cx="1345582" cy="1327532"/>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2" name="Google Shape;2602;p63"/>
            <p:cNvSpPr/>
            <p:nvPr/>
          </p:nvSpPr>
          <p:spPr>
            <a:xfrm>
              <a:off x="1821769" y="3368447"/>
              <a:ext cx="1345582" cy="1327532"/>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3" name="Google Shape;2603;p63"/>
            <p:cNvSpPr txBox="1"/>
            <p:nvPr/>
          </p:nvSpPr>
          <p:spPr>
            <a:xfrm>
              <a:off x="1355075" y="3137614"/>
              <a:ext cx="46669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sp>
          <p:nvSpPr>
            <p:cNvPr id="2604" name="Google Shape;2604;p63"/>
            <p:cNvSpPr txBox="1"/>
            <p:nvPr/>
          </p:nvSpPr>
          <p:spPr>
            <a:xfrm>
              <a:off x="2244797" y="3793476"/>
              <a:ext cx="46669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grpSp>
      <p:sp>
        <p:nvSpPr>
          <p:cNvPr id="2605" name="Google Shape;2605;p63"/>
          <p:cNvSpPr txBox="1"/>
          <p:nvPr/>
        </p:nvSpPr>
        <p:spPr>
          <a:xfrm>
            <a:off x="4487851" y="4688531"/>
            <a:ext cx="49865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C</a:t>
            </a:r>
            <a:r>
              <a:rPr lang="en-US" sz="2800" b="1" baseline="-25000">
                <a:solidFill>
                  <a:schemeClr val="dk1"/>
                </a:solidFill>
                <a:latin typeface="Calibri"/>
                <a:ea typeface="Calibri"/>
                <a:cs typeface="Calibri"/>
                <a:sym typeface="Calibri"/>
              </a:rPr>
              <a:t>2</a:t>
            </a:r>
            <a:endParaRPr sz="2800" b="1">
              <a:solidFill>
                <a:schemeClr val="dk1"/>
              </a:solidFill>
              <a:latin typeface="Calibri"/>
              <a:ea typeface="Calibri"/>
              <a:cs typeface="Calibri"/>
              <a:sym typeface="Calibri"/>
            </a:endParaRPr>
          </a:p>
        </p:txBody>
      </p:sp>
      <p:sp>
        <p:nvSpPr>
          <p:cNvPr id="2606" name="Google Shape;2606;p63"/>
          <p:cNvSpPr txBox="1"/>
          <p:nvPr/>
        </p:nvSpPr>
        <p:spPr>
          <a:xfrm>
            <a:off x="981279" y="422350"/>
            <a:ext cx="77952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Why is the molecule shown below NOT considered a compound?</a:t>
            </a:r>
            <a:endParaRPr/>
          </a:p>
        </p:txBody>
      </p:sp>
      <p:sp>
        <p:nvSpPr>
          <p:cNvPr id="2607" name="Google Shape;2607;p6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2612"/>
        <p:cNvGrpSpPr/>
        <p:nvPr/>
      </p:nvGrpSpPr>
      <p:grpSpPr>
        <a:xfrm>
          <a:off x="0" y="0"/>
          <a:ext cx="0" cy="0"/>
          <a:chOff x="0" y="0"/>
          <a:chExt cx="0" cy="0"/>
        </a:xfrm>
      </p:grpSpPr>
      <p:sp>
        <p:nvSpPr>
          <p:cNvPr id="2613" name="Google Shape;2613;p6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14" name="Google Shape;2614;p64"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2619"/>
        <p:cNvGrpSpPr/>
        <p:nvPr/>
      </p:nvGrpSpPr>
      <p:grpSpPr>
        <a:xfrm>
          <a:off x="0" y="0"/>
          <a:ext cx="0" cy="0"/>
          <a:chOff x="0" y="0"/>
          <a:chExt cx="0" cy="0"/>
        </a:xfrm>
      </p:grpSpPr>
      <p:grpSp>
        <p:nvGrpSpPr>
          <p:cNvPr id="2620" name="Google Shape;2620;p65"/>
          <p:cNvGrpSpPr/>
          <p:nvPr/>
        </p:nvGrpSpPr>
        <p:grpSpPr>
          <a:xfrm>
            <a:off x="2935143" y="596469"/>
            <a:ext cx="3273712" cy="2636728"/>
            <a:chOff x="6681377" y="1896527"/>
            <a:chExt cx="2138443" cy="1757990"/>
          </a:xfrm>
        </p:grpSpPr>
        <p:grpSp>
          <p:nvGrpSpPr>
            <p:cNvPr id="2621" name="Google Shape;2621;p65"/>
            <p:cNvGrpSpPr/>
            <p:nvPr/>
          </p:nvGrpSpPr>
          <p:grpSpPr>
            <a:xfrm>
              <a:off x="6681377" y="2477903"/>
              <a:ext cx="1144677" cy="1162752"/>
              <a:chOff x="4293281" y="2245352"/>
              <a:chExt cx="1144677" cy="1162752"/>
            </a:xfrm>
          </p:grpSpPr>
          <p:sp>
            <p:nvSpPr>
              <p:cNvPr id="2622" name="Google Shape;2622;p65"/>
              <p:cNvSpPr/>
              <p:nvPr/>
            </p:nvSpPr>
            <p:spPr>
              <a:xfrm>
                <a:off x="4293281" y="2245352"/>
                <a:ext cx="1144677" cy="1162752"/>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3" name="Google Shape;2623;p65"/>
              <p:cNvSpPr txBox="1"/>
              <p:nvPr/>
            </p:nvSpPr>
            <p:spPr>
              <a:xfrm>
                <a:off x="4293281" y="2693367"/>
                <a:ext cx="1144677" cy="4309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O</a:t>
                </a:r>
                <a:endParaRPr/>
              </a:p>
            </p:txBody>
          </p:sp>
        </p:grpSp>
        <p:grpSp>
          <p:nvGrpSpPr>
            <p:cNvPr id="2624" name="Google Shape;2624;p65"/>
            <p:cNvGrpSpPr/>
            <p:nvPr/>
          </p:nvGrpSpPr>
          <p:grpSpPr>
            <a:xfrm>
              <a:off x="7675143" y="2491765"/>
              <a:ext cx="1144677" cy="1162752"/>
              <a:chOff x="4293281" y="2245352"/>
              <a:chExt cx="1144677" cy="1162752"/>
            </a:xfrm>
          </p:grpSpPr>
          <p:sp>
            <p:nvSpPr>
              <p:cNvPr id="2625" name="Google Shape;2625;p65"/>
              <p:cNvSpPr/>
              <p:nvPr/>
            </p:nvSpPr>
            <p:spPr>
              <a:xfrm>
                <a:off x="4293281" y="2245352"/>
                <a:ext cx="1144677" cy="1162752"/>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6" name="Google Shape;2626;p65"/>
              <p:cNvSpPr txBox="1"/>
              <p:nvPr/>
            </p:nvSpPr>
            <p:spPr>
              <a:xfrm>
                <a:off x="4293281" y="2693367"/>
                <a:ext cx="1144677" cy="4309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O</a:t>
                </a:r>
                <a:endParaRPr/>
              </a:p>
            </p:txBody>
          </p:sp>
        </p:grpSp>
        <p:grpSp>
          <p:nvGrpSpPr>
            <p:cNvPr id="2627" name="Google Shape;2627;p65"/>
            <p:cNvGrpSpPr/>
            <p:nvPr/>
          </p:nvGrpSpPr>
          <p:grpSpPr>
            <a:xfrm>
              <a:off x="7253716" y="1896527"/>
              <a:ext cx="1144677" cy="1162752"/>
              <a:chOff x="2423866" y="2245352"/>
              <a:chExt cx="1144677" cy="1162752"/>
            </a:xfrm>
          </p:grpSpPr>
          <p:sp>
            <p:nvSpPr>
              <p:cNvPr id="2628" name="Google Shape;2628;p65"/>
              <p:cNvSpPr/>
              <p:nvPr/>
            </p:nvSpPr>
            <p:spPr>
              <a:xfrm>
                <a:off x="2423866" y="2245352"/>
                <a:ext cx="1144677" cy="1162752"/>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9" name="Google Shape;2629;p65"/>
              <p:cNvSpPr txBox="1"/>
              <p:nvPr/>
            </p:nvSpPr>
            <p:spPr>
              <a:xfrm>
                <a:off x="2423866" y="2619766"/>
                <a:ext cx="1144677" cy="4309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C</a:t>
                </a:r>
                <a:endParaRPr/>
              </a:p>
            </p:txBody>
          </p:sp>
        </p:grpSp>
      </p:grpSp>
      <p:pic>
        <p:nvPicPr>
          <p:cNvPr id="2630" name="Google Shape;2630;p65" descr="carbon dioxide.jpg"/>
          <p:cNvPicPr preferRelativeResize="0"/>
          <p:nvPr/>
        </p:nvPicPr>
        <p:blipFill rotWithShape="1">
          <a:blip r:embed="rId3">
            <a:alphaModFix/>
          </a:blip>
          <a:srcRect b="23004"/>
          <a:stretch/>
        </p:blipFill>
        <p:spPr>
          <a:xfrm>
            <a:off x="1764228" y="3561198"/>
            <a:ext cx="5615543" cy="2874983"/>
          </a:xfrm>
          <a:prstGeom prst="rect">
            <a:avLst/>
          </a:prstGeom>
          <a:noFill/>
          <a:ln>
            <a:noFill/>
          </a:ln>
        </p:spPr>
      </p:pic>
      <p:sp>
        <p:nvSpPr>
          <p:cNvPr id="2631" name="Google Shape;2631;p6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32" name="Google Shape;2632;p65"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2637"/>
        <p:cNvGrpSpPr/>
        <p:nvPr/>
      </p:nvGrpSpPr>
      <p:grpSpPr>
        <a:xfrm>
          <a:off x="0" y="0"/>
          <a:ext cx="0" cy="0"/>
          <a:chOff x="0" y="0"/>
          <a:chExt cx="0" cy="0"/>
        </a:xfrm>
      </p:grpSpPr>
      <p:pic>
        <p:nvPicPr>
          <p:cNvPr id="2638" name="Google Shape;2638;p66" descr="12% H2O2 Hydrogen Peroxide - Food Grade, 16 fl Oz - Viva Doria"/>
          <p:cNvPicPr preferRelativeResize="0"/>
          <p:nvPr/>
        </p:nvPicPr>
        <p:blipFill rotWithShape="1">
          <a:blip r:embed="rId3">
            <a:alphaModFix/>
          </a:blip>
          <a:srcRect/>
          <a:stretch/>
        </p:blipFill>
        <p:spPr>
          <a:xfrm>
            <a:off x="2686739" y="3087478"/>
            <a:ext cx="3770522" cy="3770522"/>
          </a:xfrm>
          <a:prstGeom prst="rect">
            <a:avLst/>
          </a:prstGeom>
          <a:noFill/>
          <a:ln>
            <a:noFill/>
          </a:ln>
        </p:spPr>
      </p:pic>
      <p:sp>
        <p:nvSpPr>
          <p:cNvPr id="2639" name="Google Shape;2639;p66"/>
          <p:cNvSpPr/>
          <p:nvPr/>
        </p:nvSpPr>
        <p:spPr>
          <a:xfrm>
            <a:off x="4419141" y="699990"/>
            <a:ext cx="2038120" cy="1916935"/>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0" name="Google Shape;2640;p66"/>
          <p:cNvSpPr txBox="1"/>
          <p:nvPr/>
        </p:nvSpPr>
        <p:spPr>
          <a:xfrm>
            <a:off x="4999592" y="1335290"/>
            <a:ext cx="914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O</a:t>
            </a:r>
            <a:endParaRPr/>
          </a:p>
        </p:txBody>
      </p:sp>
      <p:sp>
        <p:nvSpPr>
          <p:cNvPr id="2641" name="Google Shape;2641;p66"/>
          <p:cNvSpPr/>
          <p:nvPr/>
        </p:nvSpPr>
        <p:spPr>
          <a:xfrm>
            <a:off x="6355355" y="1183269"/>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2" name="Google Shape;2642;p66"/>
          <p:cNvSpPr txBox="1"/>
          <p:nvPr/>
        </p:nvSpPr>
        <p:spPr>
          <a:xfrm>
            <a:off x="6443490" y="1419167"/>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2643" name="Google Shape;2643;p66"/>
          <p:cNvSpPr/>
          <p:nvPr/>
        </p:nvSpPr>
        <p:spPr>
          <a:xfrm>
            <a:off x="2657131" y="699990"/>
            <a:ext cx="2038120" cy="1916935"/>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4" name="Google Shape;2644;p66"/>
          <p:cNvSpPr txBox="1"/>
          <p:nvPr/>
        </p:nvSpPr>
        <p:spPr>
          <a:xfrm>
            <a:off x="3218991" y="1335291"/>
            <a:ext cx="914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O</a:t>
            </a:r>
            <a:endParaRPr/>
          </a:p>
        </p:txBody>
      </p:sp>
      <p:sp>
        <p:nvSpPr>
          <p:cNvPr id="2645" name="Google Shape;2645;p66"/>
          <p:cNvSpPr/>
          <p:nvPr/>
        </p:nvSpPr>
        <p:spPr>
          <a:xfrm>
            <a:off x="1697975" y="1189260"/>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6" name="Google Shape;2646;p66"/>
          <p:cNvSpPr txBox="1"/>
          <p:nvPr/>
        </p:nvSpPr>
        <p:spPr>
          <a:xfrm>
            <a:off x="1786110" y="1425158"/>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2647" name="Google Shape;2647;p6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48" name="Google Shape;2648;p66"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2653"/>
        <p:cNvGrpSpPr/>
        <p:nvPr/>
      </p:nvGrpSpPr>
      <p:grpSpPr>
        <a:xfrm>
          <a:off x="0" y="0"/>
          <a:ext cx="0" cy="0"/>
          <a:chOff x="0" y="0"/>
          <a:chExt cx="0" cy="0"/>
        </a:xfrm>
      </p:grpSpPr>
      <p:sp>
        <p:nvSpPr>
          <p:cNvPr id="2654" name="Google Shape;2654;p6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2659"/>
        <p:cNvGrpSpPr/>
        <p:nvPr/>
      </p:nvGrpSpPr>
      <p:grpSpPr>
        <a:xfrm>
          <a:off x="0" y="0"/>
          <a:ext cx="0" cy="0"/>
          <a:chOff x="0" y="0"/>
          <a:chExt cx="0" cy="0"/>
        </a:xfrm>
      </p:grpSpPr>
      <p:sp>
        <p:nvSpPr>
          <p:cNvPr id="2660" name="Google Shape;2660;p68"/>
          <p:cNvSpPr txBox="1"/>
          <p:nvPr/>
        </p:nvSpPr>
        <p:spPr>
          <a:xfrm>
            <a:off x="1144475" y="269075"/>
            <a:ext cx="76185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Why is carbon dioxide (CO</a:t>
            </a:r>
            <a:r>
              <a:rPr lang="en-US" sz="3200" baseline="-25000">
                <a:solidFill>
                  <a:schemeClr val="dk1"/>
                </a:solidFill>
                <a:latin typeface="Calibri"/>
                <a:ea typeface="Calibri"/>
                <a:cs typeface="Calibri"/>
                <a:sym typeface="Calibri"/>
              </a:rPr>
              <a:t>2</a:t>
            </a:r>
            <a:r>
              <a:rPr lang="en-US" sz="3200">
                <a:solidFill>
                  <a:schemeClr val="dk1"/>
                </a:solidFill>
                <a:latin typeface="Calibri"/>
                <a:ea typeface="Calibri"/>
                <a:cs typeface="Calibri"/>
                <a:sym typeface="Calibri"/>
              </a:rPr>
              <a:t>) an example of a compound?</a:t>
            </a:r>
            <a:endParaRPr/>
          </a:p>
        </p:txBody>
      </p:sp>
      <p:sp>
        <p:nvSpPr>
          <p:cNvPr id="2661" name="Google Shape;2661;p6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2" name="Google Shape;2662;p68"/>
          <p:cNvGrpSpPr/>
          <p:nvPr/>
        </p:nvGrpSpPr>
        <p:grpSpPr>
          <a:xfrm>
            <a:off x="2819629" y="1346289"/>
            <a:ext cx="3273712" cy="2636728"/>
            <a:chOff x="6681377" y="1896527"/>
            <a:chExt cx="2138443" cy="1757990"/>
          </a:xfrm>
        </p:grpSpPr>
        <p:grpSp>
          <p:nvGrpSpPr>
            <p:cNvPr id="2663" name="Google Shape;2663;p68"/>
            <p:cNvGrpSpPr/>
            <p:nvPr/>
          </p:nvGrpSpPr>
          <p:grpSpPr>
            <a:xfrm>
              <a:off x="6681377" y="2477903"/>
              <a:ext cx="1144677" cy="1162752"/>
              <a:chOff x="4293281" y="2245352"/>
              <a:chExt cx="1144677" cy="1162752"/>
            </a:xfrm>
          </p:grpSpPr>
          <p:sp>
            <p:nvSpPr>
              <p:cNvPr id="2664" name="Google Shape;2664;p68"/>
              <p:cNvSpPr/>
              <p:nvPr/>
            </p:nvSpPr>
            <p:spPr>
              <a:xfrm>
                <a:off x="4293281" y="2245352"/>
                <a:ext cx="1144677" cy="1162752"/>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65" name="Google Shape;2665;p68"/>
              <p:cNvSpPr txBox="1"/>
              <p:nvPr/>
            </p:nvSpPr>
            <p:spPr>
              <a:xfrm>
                <a:off x="4293281" y="2693367"/>
                <a:ext cx="1144677" cy="4309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Calibri"/>
                    <a:ea typeface="Calibri"/>
                    <a:cs typeface="Calibri"/>
                    <a:sym typeface="Calibri"/>
                  </a:rPr>
                  <a:t>O</a:t>
                </a:r>
                <a:endParaRPr dirty="0"/>
              </a:p>
            </p:txBody>
          </p:sp>
        </p:grpSp>
        <p:grpSp>
          <p:nvGrpSpPr>
            <p:cNvPr id="2666" name="Google Shape;2666;p68"/>
            <p:cNvGrpSpPr/>
            <p:nvPr/>
          </p:nvGrpSpPr>
          <p:grpSpPr>
            <a:xfrm>
              <a:off x="7675143" y="2491765"/>
              <a:ext cx="1144677" cy="1162752"/>
              <a:chOff x="4293281" y="2245352"/>
              <a:chExt cx="1144677" cy="1162752"/>
            </a:xfrm>
          </p:grpSpPr>
          <p:sp>
            <p:nvSpPr>
              <p:cNvPr id="2667" name="Google Shape;2667;p68"/>
              <p:cNvSpPr/>
              <p:nvPr/>
            </p:nvSpPr>
            <p:spPr>
              <a:xfrm>
                <a:off x="4293281" y="2245352"/>
                <a:ext cx="1144677" cy="1162752"/>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68" name="Google Shape;2668;p68"/>
              <p:cNvSpPr txBox="1"/>
              <p:nvPr/>
            </p:nvSpPr>
            <p:spPr>
              <a:xfrm>
                <a:off x="4293281" y="2693367"/>
                <a:ext cx="1144677" cy="4309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O</a:t>
                </a:r>
                <a:endParaRPr/>
              </a:p>
            </p:txBody>
          </p:sp>
        </p:grpSp>
        <p:grpSp>
          <p:nvGrpSpPr>
            <p:cNvPr id="2669" name="Google Shape;2669;p68"/>
            <p:cNvGrpSpPr/>
            <p:nvPr/>
          </p:nvGrpSpPr>
          <p:grpSpPr>
            <a:xfrm>
              <a:off x="7253716" y="1896527"/>
              <a:ext cx="1144677" cy="1162752"/>
              <a:chOff x="2423866" y="2245352"/>
              <a:chExt cx="1144677" cy="1162752"/>
            </a:xfrm>
          </p:grpSpPr>
          <p:sp>
            <p:nvSpPr>
              <p:cNvPr id="2670" name="Google Shape;2670;p68"/>
              <p:cNvSpPr/>
              <p:nvPr/>
            </p:nvSpPr>
            <p:spPr>
              <a:xfrm>
                <a:off x="2423866" y="2245352"/>
                <a:ext cx="1144677" cy="1162752"/>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1" name="Google Shape;2671;p68"/>
              <p:cNvSpPr txBox="1"/>
              <p:nvPr/>
            </p:nvSpPr>
            <p:spPr>
              <a:xfrm>
                <a:off x="2423866" y="2619766"/>
                <a:ext cx="1144677" cy="4309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C</a:t>
                </a:r>
                <a:endParaRPr/>
              </a:p>
            </p:txBody>
          </p:sp>
        </p:grpSp>
      </p:grpSp>
      <p:pic>
        <p:nvPicPr>
          <p:cNvPr id="2672" name="Google Shape;2672;p68" descr="carbon dioxide.jpg"/>
          <p:cNvPicPr preferRelativeResize="0"/>
          <p:nvPr/>
        </p:nvPicPr>
        <p:blipFill rotWithShape="1">
          <a:blip r:embed="rId4">
            <a:alphaModFix/>
          </a:blip>
          <a:srcRect b="23004"/>
          <a:stretch/>
        </p:blipFill>
        <p:spPr>
          <a:xfrm>
            <a:off x="2058504" y="4229303"/>
            <a:ext cx="5026989" cy="234764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2677"/>
        <p:cNvGrpSpPr/>
        <p:nvPr/>
      </p:nvGrpSpPr>
      <p:grpSpPr>
        <a:xfrm>
          <a:off x="0" y="0"/>
          <a:ext cx="0" cy="0"/>
          <a:chOff x="0" y="0"/>
          <a:chExt cx="0" cy="0"/>
        </a:xfrm>
      </p:grpSpPr>
      <p:sp>
        <p:nvSpPr>
          <p:cNvPr id="2678" name="Google Shape;2678;p6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79" name="Google Shape;2679;p6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sp>
        <p:nvSpPr>
          <p:cNvPr id="2685" name="Google Shape;2685;p70"/>
          <p:cNvSpPr/>
          <p:nvPr/>
        </p:nvSpPr>
        <p:spPr>
          <a:xfrm>
            <a:off x="2916962" y="381239"/>
            <a:ext cx="3310076" cy="21852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0" b="1">
                <a:solidFill>
                  <a:srgbClr val="FF0000"/>
                </a:solidFill>
                <a:latin typeface="Calibri"/>
                <a:ea typeface="Calibri"/>
                <a:cs typeface="Calibri"/>
                <a:sym typeface="Calibri"/>
              </a:rPr>
              <a:t>Fe</a:t>
            </a:r>
            <a:r>
              <a:rPr lang="en-US" sz="6000" b="1">
                <a:solidFill>
                  <a:schemeClr val="dk2"/>
                </a:solidFill>
                <a:latin typeface="Calibri"/>
                <a:ea typeface="Calibri"/>
                <a:cs typeface="Calibri"/>
                <a:sym typeface="Calibri"/>
              </a:rPr>
              <a:t>=Iron</a:t>
            </a:r>
            <a:endParaRPr/>
          </a:p>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pic>
        <p:nvPicPr>
          <p:cNvPr id="2686" name="Google Shape;2686;p70" descr="dreamstime_xs_45495837.jpg"/>
          <p:cNvPicPr preferRelativeResize="0"/>
          <p:nvPr/>
        </p:nvPicPr>
        <p:blipFill rotWithShape="1">
          <a:blip r:embed="rId3">
            <a:alphaModFix/>
          </a:blip>
          <a:srcRect/>
          <a:stretch/>
        </p:blipFill>
        <p:spPr>
          <a:xfrm>
            <a:off x="1894969" y="2651193"/>
            <a:ext cx="5354061" cy="3658609"/>
          </a:xfrm>
          <a:prstGeom prst="rect">
            <a:avLst/>
          </a:prstGeom>
          <a:noFill/>
          <a:ln>
            <a:noFill/>
          </a:ln>
        </p:spPr>
      </p:pic>
      <p:sp>
        <p:nvSpPr>
          <p:cNvPr id="2687" name="Google Shape;2687;p7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88" name="Google Shape;2688;p70"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2693"/>
        <p:cNvGrpSpPr/>
        <p:nvPr/>
      </p:nvGrpSpPr>
      <p:grpSpPr>
        <a:xfrm>
          <a:off x="0" y="0"/>
          <a:ext cx="0" cy="0"/>
          <a:chOff x="0" y="0"/>
          <a:chExt cx="0" cy="0"/>
        </a:xfrm>
      </p:grpSpPr>
      <p:pic>
        <p:nvPicPr>
          <p:cNvPr id="2694" name="Google Shape;2694;p71" descr="gold.jpg"/>
          <p:cNvPicPr preferRelativeResize="0"/>
          <p:nvPr/>
        </p:nvPicPr>
        <p:blipFill rotWithShape="1">
          <a:blip r:embed="rId3">
            <a:alphaModFix/>
          </a:blip>
          <a:srcRect/>
          <a:stretch/>
        </p:blipFill>
        <p:spPr>
          <a:xfrm>
            <a:off x="1061023" y="1746952"/>
            <a:ext cx="7426985" cy="4952038"/>
          </a:xfrm>
          <a:prstGeom prst="rect">
            <a:avLst/>
          </a:prstGeom>
          <a:noFill/>
          <a:ln>
            <a:noFill/>
          </a:ln>
        </p:spPr>
      </p:pic>
      <p:sp>
        <p:nvSpPr>
          <p:cNvPr id="2695" name="Google Shape;2695;p7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96" name="Google Shape;2696;p71"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
        <p:nvSpPr>
          <p:cNvPr id="2697" name="Google Shape;2697;p71"/>
          <p:cNvSpPr/>
          <p:nvPr/>
        </p:nvSpPr>
        <p:spPr>
          <a:xfrm>
            <a:off x="2806793" y="209364"/>
            <a:ext cx="3530414" cy="21852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0" b="1">
                <a:solidFill>
                  <a:srgbClr val="FF0000"/>
                </a:solidFill>
                <a:latin typeface="Calibri"/>
                <a:ea typeface="Calibri"/>
                <a:cs typeface="Calibri"/>
                <a:sym typeface="Calibri"/>
              </a:rPr>
              <a:t>Ag</a:t>
            </a:r>
            <a:r>
              <a:rPr lang="en-US" sz="6000" b="1">
                <a:solidFill>
                  <a:schemeClr val="dk2"/>
                </a:solidFill>
                <a:latin typeface="Calibri"/>
                <a:ea typeface="Calibri"/>
                <a:cs typeface="Calibri"/>
                <a:sym typeface="Calibri"/>
              </a:rPr>
              <a:t>=Gold</a:t>
            </a:r>
            <a:endParaRPr/>
          </a:p>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2702"/>
        <p:cNvGrpSpPr/>
        <p:nvPr/>
      </p:nvGrpSpPr>
      <p:grpSpPr>
        <a:xfrm>
          <a:off x="0" y="0"/>
          <a:ext cx="0" cy="0"/>
          <a:chOff x="0" y="0"/>
          <a:chExt cx="0" cy="0"/>
        </a:xfrm>
      </p:grpSpPr>
      <p:sp>
        <p:nvSpPr>
          <p:cNvPr id="2703" name="Google Shape;2703;p7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2708"/>
        <p:cNvGrpSpPr/>
        <p:nvPr/>
      </p:nvGrpSpPr>
      <p:grpSpPr>
        <a:xfrm>
          <a:off x="0" y="0"/>
          <a:ext cx="0" cy="0"/>
          <a:chOff x="0" y="0"/>
          <a:chExt cx="0" cy="0"/>
        </a:xfrm>
      </p:grpSpPr>
      <p:sp>
        <p:nvSpPr>
          <p:cNvPr id="2709" name="Google Shape;2709;p73"/>
          <p:cNvSpPr/>
          <p:nvPr/>
        </p:nvSpPr>
        <p:spPr>
          <a:xfrm>
            <a:off x="2916961" y="1254326"/>
            <a:ext cx="3310076" cy="21852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0" b="1">
                <a:solidFill>
                  <a:srgbClr val="FF0000"/>
                </a:solidFill>
                <a:latin typeface="Calibri"/>
                <a:ea typeface="Calibri"/>
                <a:cs typeface="Calibri"/>
                <a:sym typeface="Calibri"/>
              </a:rPr>
              <a:t>Fe</a:t>
            </a:r>
            <a:r>
              <a:rPr lang="en-US" sz="6000" b="1">
                <a:solidFill>
                  <a:schemeClr val="dk2"/>
                </a:solidFill>
                <a:latin typeface="Calibri"/>
                <a:ea typeface="Calibri"/>
                <a:cs typeface="Calibri"/>
                <a:sym typeface="Calibri"/>
              </a:rPr>
              <a:t>=Iron</a:t>
            </a:r>
            <a:endParaRPr/>
          </a:p>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pic>
        <p:nvPicPr>
          <p:cNvPr id="2710" name="Google Shape;2710;p73" descr="dreamstime_xs_45495837.jpg"/>
          <p:cNvPicPr preferRelativeResize="0"/>
          <p:nvPr/>
        </p:nvPicPr>
        <p:blipFill rotWithShape="1">
          <a:blip r:embed="rId3">
            <a:alphaModFix/>
          </a:blip>
          <a:srcRect/>
          <a:stretch/>
        </p:blipFill>
        <p:spPr>
          <a:xfrm>
            <a:off x="1894969" y="2651193"/>
            <a:ext cx="5354061" cy="3658609"/>
          </a:xfrm>
          <a:prstGeom prst="rect">
            <a:avLst/>
          </a:prstGeom>
          <a:noFill/>
          <a:ln>
            <a:noFill/>
          </a:ln>
        </p:spPr>
      </p:pic>
      <p:sp>
        <p:nvSpPr>
          <p:cNvPr id="2711" name="Google Shape;2711;p7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73"/>
          <p:cNvSpPr txBox="1"/>
          <p:nvPr/>
        </p:nvSpPr>
        <p:spPr>
          <a:xfrm>
            <a:off x="1037725" y="395700"/>
            <a:ext cx="77520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Why is iron considered a NON-example of a compound?</a:t>
            </a:r>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2717"/>
        <p:cNvGrpSpPr/>
        <p:nvPr/>
      </p:nvGrpSpPr>
      <p:grpSpPr>
        <a:xfrm>
          <a:off x="0" y="0"/>
          <a:ext cx="0" cy="0"/>
          <a:chOff x="0" y="0"/>
          <a:chExt cx="0" cy="0"/>
        </a:xfrm>
      </p:grpSpPr>
      <p:pic>
        <p:nvPicPr>
          <p:cNvPr id="2718" name="Google Shape;2718;p74" descr="propane .jpg"/>
          <p:cNvPicPr preferRelativeResize="0"/>
          <p:nvPr/>
        </p:nvPicPr>
        <p:blipFill rotWithShape="1">
          <a:blip r:embed="rId3">
            <a:alphaModFix/>
          </a:blip>
          <a:srcRect/>
          <a:stretch/>
        </p:blipFill>
        <p:spPr>
          <a:xfrm>
            <a:off x="1784733" y="1902186"/>
            <a:ext cx="5956626" cy="3898387"/>
          </a:xfrm>
          <a:prstGeom prst="rect">
            <a:avLst/>
          </a:prstGeom>
          <a:noFill/>
          <a:ln>
            <a:noFill/>
          </a:ln>
        </p:spPr>
      </p:pic>
      <p:sp>
        <p:nvSpPr>
          <p:cNvPr id="2719" name="Google Shape;2719;p7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74"/>
          <p:cNvSpPr txBox="1"/>
          <p:nvPr/>
        </p:nvSpPr>
        <p:spPr>
          <a:xfrm>
            <a:off x="1109201" y="430350"/>
            <a:ext cx="76137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Is this both a compound </a:t>
            </a:r>
            <a:r>
              <a:rPr lang="en-US" sz="3200" i="1">
                <a:solidFill>
                  <a:schemeClr val="dk1"/>
                </a:solidFill>
                <a:latin typeface="Calibri"/>
                <a:ea typeface="Calibri"/>
                <a:cs typeface="Calibri"/>
                <a:sym typeface="Calibri"/>
              </a:rPr>
              <a:t>and</a:t>
            </a:r>
            <a:r>
              <a:rPr lang="en-US" sz="3200">
                <a:solidFill>
                  <a:schemeClr val="dk1"/>
                </a:solidFill>
                <a:latin typeface="Calibri"/>
                <a:ea typeface="Calibri"/>
                <a:cs typeface="Calibri"/>
                <a:sym typeface="Calibri"/>
              </a:rPr>
              <a:t> molecule, or just a molecule? Why?</a:t>
            </a:r>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2725"/>
        <p:cNvGrpSpPr/>
        <p:nvPr/>
      </p:nvGrpSpPr>
      <p:grpSpPr>
        <a:xfrm>
          <a:off x="0" y="0"/>
          <a:ext cx="0" cy="0"/>
          <a:chOff x="0" y="0"/>
          <a:chExt cx="0" cy="0"/>
        </a:xfrm>
      </p:grpSpPr>
      <p:grpSp>
        <p:nvGrpSpPr>
          <p:cNvPr id="2726" name="Google Shape;2726;p75"/>
          <p:cNvGrpSpPr/>
          <p:nvPr/>
        </p:nvGrpSpPr>
        <p:grpSpPr>
          <a:xfrm>
            <a:off x="3576131" y="2603630"/>
            <a:ext cx="2257302" cy="1991298"/>
            <a:chOff x="910049" y="2704681"/>
            <a:chExt cx="2257302" cy="1991298"/>
          </a:xfrm>
        </p:grpSpPr>
        <p:sp>
          <p:nvSpPr>
            <p:cNvPr id="2727" name="Google Shape;2727;p75"/>
            <p:cNvSpPr/>
            <p:nvPr/>
          </p:nvSpPr>
          <p:spPr>
            <a:xfrm>
              <a:off x="910049" y="2704681"/>
              <a:ext cx="1345582" cy="1327532"/>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28" name="Google Shape;2728;p75"/>
            <p:cNvSpPr/>
            <p:nvPr/>
          </p:nvSpPr>
          <p:spPr>
            <a:xfrm>
              <a:off x="1821769" y="3368447"/>
              <a:ext cx="1345582" cy="1327532"/>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29" name="Google Shape;2729;p75"/>
            <p:cNvSpPr txBox="1"/>
            <p:nvPr/>
          </p:nvSpPr>
          <p:spPr>
            <a:xfrm>
              <a:off x="1355075" y="3137614"/>
              <a:ext cx="46669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sp>
          <p:nvSpPr>
            <p:cNvPr id="2730" name="Google Shape;2730;p75"/>
            <p:cNvSpPr txBox="1"/>
            <p:nvPr/>
          </p:nvSpPr>
          <p:spPr>
            <a:xfrm>
              <a:off x="2244797" y="3793476"/>
              <a:ext cx="46669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grpSp>
      <p:sp>
        <p:nvSpPr>
          <p:cNvPr id="2731" name="Google Shape;2731;p75"/>
          <p:cNvSpPr txBox="1"/>
          <p:nvPr/>
        </p:nvSpPr>
        <p:spPr>
          <a:xfrm>
            <a:off x="4487851" y="4688531"/>
            <a:ext cx="49865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C</a:t>
            </a:r>
            <a:r>
              <a:rPr lang="en-US" sz="2800" b="1" baseline="-25000">
                <a:solidFill>
                  <a:schemeClr val="dk1"/>
                </a:solidFill>
                <a:latin typeface="Calibri"/>
                <a:ea typeface="Calibri"/>
                <a:cs typeface="Calibri"/>
                <a:sym typeface="Calibri"/>
              </a:rPr>
              <a:t>2</a:t>
            </a:r>
            <a:endParaRPr sz="2800" b="1">
              <a:solidFill>
                <a:schemeClr val="dk1"/>
              </a:solidFill>
              <a:latin typeface="Calibri"/>
              <a:ea typeface="Calibri"/>
              <a:cs typeface="Calibri"/>
              <a:sym typeface="Calibri"/>
            </a:endParaRPr>
          </a:p>
        </p:txBody>
      </p:sp>
      <p:sp>
        <p:nvSpPr>
          <p:cNvPr id="2732" name="Google Shape;2732;p7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75"/>
          <p:cNvSpPr txBox="1"/>
          <p:nvPr/>
        </p:nvSpPr>
        <p:spPr>
          <a:xfrm>
            <a:off x="1040600" y="380200"/>
            <a:ext cx="77700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Is this both a compound </a:t>
            </a:r>
            <a:r>
              <a:rPr lang="en-US" sz="3200" i="1">
                <a:solidFill>
                  <a:schemeClr val="dk1"/>
                </a:solidFill>
                <a:latin typeface="Calibri"/>
                <a:ea typeface="Calibri"/>
                <a:cs typeface="Calibri"/>
                <a:sym typeface="Calibri"/>
              </a:rPr>
              <a:t>and</a:t>
            </a:r>
            <a:r>
              <a:rPr lang="en-US" sz="3200">
                <a:solidFill>
                  <a:schemeClr val="dk1"/>
                </a:solidFill>
                <a:latin typeface="Calibri"/>
                <a:ea typeface="Calibri"/>
                <a:cs typeface="Calibri"/>
                <a:sym typeface="Calibri"/>
              </a:rPr>
              <a:t> molecule, or just a molecule? Why?</a:t>
            </a:r>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2738"/>
        <p:cNvGrpSpPr/>
        <p:nvPr/>
      </p:nvGrpSpPr>
      <p:grpSpPr>
        <a:xfrm>
          <a:off x="0" y="0"/>
          <a:ext cx="0" cy="0"/>
          <a:chOff x="0" y="0"/>
          <a:chExt cx="0" cy="0"/>
        </a:xfrm>
      </p:grpSpPr>
      <p:sp>
        <p:nvSpPr>
          <p:cNvPr id="2739" name="Google Shape;2739;p76"/>
          <p:cNvSpPr txBox="1"/>
          <p:nvPr/>
        </p:nvSpPr>
        <p:spPr>
          <a:xfrm>
            <a:off x="2301072" y="693336"/>
            <a:ext cx="465453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2740" name="Google Shape;2740;p76"/>
          <p:cNvSpPr txBox="1"/>
          <p:nvPr/>
        </p:nvSpPr>
        <p:spPr>
          <a:xfrm>
            <a:off x="1768942" y="1971076"/>
            <a:ext cx="5606114"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Elements, Mixtures, &amp; Compounds</a:t>
            </a:r>
            <a:r>
              <a:rPr lang="en-US" sz="3000">
                <a:solidFill>
                  <a:schemeClr val="dk1"/>
                </a:solidFill>
                <a:latin typeface="Calibri"/>
                <a:ea typeface="Calibri"/>
                <a:cs typeface="Calibri"/>
                <a:sym typeface="Calibri"/>
              </a:rPr>
              <a:t> </a:t>
            </a:r>
            <a:endParaRPr/>
          </a:p>
        </p:txBody>
      </p:sp>
      <p:sp>
        <p:nvSpPr>
          <p:cNvPr id="2741" name="Google Shape;2741;p76" descr="Classroom"/>
          <p:cNvSpPr/>
          <p:nvPr/>
        </p:nvSpPr>
        <p:spPr>
          <a:xfrm>
            <a:off x="124754" y="87073"/>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76"/>
          <p:cNvSpPr txBox="1"/>
          <p:nvPr/>
        </p:nvSpPr>
        <p:spPr>
          <a:xfrm>
            <a:off x="859984" y="2738539"/>
            <a:ext cx="7514492" cy="37856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TEACHER DIRECTIONS:</a:t>
            </a:r>
            <a:endParaRPr/>
          </a:p>
          <a:p>
            <a:pPr marL="0" marR="0" lvl="0" indent="0" algn="ctr" rtl="0">
              <a:spcBef>
                <a:spcPts val="0"/>
              </a:spcBef>
              <a:spcAft>
                <a:spcPts val="0"/>
              </a:spcAft>
              <a:buNone/>
            </a:pPr>
            <a:endParaRPr sz="16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600" i="1">
                <a:solidFill>
                  <a:schemeClr val="dk1"/>
                </a:solidFill>
                <a:latin typeface="Calibri"/>
                <a:ea typeface="Calibri"/>
                <a:cs typeface="Calibri"/>
                <a:sym typeface="Calibri"/>
              </a:rPr>
              <a:t>Follow the link above to view a video and step-by-step directions for an activity that you can model for students.  The materials required are household items (e.g., water, nuts/bolts, string, salt, etc.).  Though this is meant to be a lab activity that students engage with in a traditional classroom setting, if teaching remotely you can demonstrate these steps for students and engage them in discussions around the following questions:</a:t>
            </a:r>
            <a:endParaRPr/>
          </a:p>
          <a:p>
            <a:pPr marL="0" marR="0" lvl="0" indent="0" algn="l" rtl="0">
              <a:spcBef>
                <a:spcPts val="0"/>
              </a:spcBef>
              <a:spcAft>
                <a:spcPts val="0"/>
              </a:spcAft>
              <a:buNone/>
            </a:pPr>
            <a:endParaRPr sz="1600" i="1">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1600"/>
              <a:buFont typeface="Calibri"/>
              <a:buAutoNum type="arabicPeriod"/>
            </a:pPr>
            <a:r>
              <a:rPr lang="en-US" sz="1600" i="1">
                <a:solidFill>
                  <a:schemeClr val="dk1"/>
                </a:solidFill>
                <a:latin typeface="Calibri"/>
                <a:ea typeface="Calibri"/>
                <a:cs typeface="Calibri"/>
                <a:sym typeface="Calibri"/>
              </a:rPr>
              <a:t>Describe and give examples of the three types of matter – elements, compounds, and mixtures.</a:t>
            </a:r>
            <a:endParaRPr/>
          </a:p>
          <a:p>
            <a:pPr marL="342900" marR="0" lvl="0" indent="-342900" algn="l" rtl="0">
              <a:spcBef>
                <a:spcPts val="0"/>
              </a:spcBef>
              <a:spcAft>
                <a:spcPts val="0"/>
              </a:spcAft>
              <a:buClr>
                <a:schemeClr val="dk1"/>
              </a:buClr>
              <a:buSzPts val="1600"/>
              <a:buFont typeface="Calibri"/>
              <a:buAutoNum type="arabicPeriod"/>
            </a:pPr>
            <a:r>
              <a:rPr lang="en-US" sz="1600" i="1">
                <a:solidFill>
                  <a:schemeClr val="dk1"/>
                </a:solidFill>
                <a:latin typeface="Calibri"/>
                <a:ea typeface="Calibri"/>
                <a:cs typeface="Calibri"/>
                <a:sym typeface="Calibri"/>
              </a:rPr>
              <a:t>Explain the different properties of each group of materials.</a:t>
            </a:r>
            <a:endParaRPr/>
          </a:p>
          <a:p>
            <a:pPr marL="342900" marR="0" lvl="0" indent="-342900" algn="l" rtl="0">
              <a:spcBef>
                <a:spcPts val="0"/>
              </a:spcBef>
              <a:spcAft>
                <a:spcPts val="0"/>
              </a:spcAft>
              <a:buClr>
                <a:schemeClr val="dk1"/>
              </a:buClr>
              <a:buSzPts val="1600"/>
              <a:buFont typeface="Calibri"/>
              <a:buAutoNum type="arabicPeriod"/>
            </a:pPr>
            <a:r>
              <a:rPr lang="en-US" sz="1600" i="1">
                <a:solidFill>
                  <a:schemeClr val="dk1"/>
                </a:solidFill>
                <a:latin typeface="Calibri"/>
                <a:ea typeface="Calibri"/>
                <a:cs typeface="Calibri"/>
                <a:sym typeface="Calibri"/>
              </a:rPr>
              <a:t>How do mechanical/material engineers use these terms regarding creating new composite materials?</a:t>
            </a:r>
            <a:endParaRPr/>
          </a:p>
          <a:p>
            <a:pPr marL="342900" marR="0" lvl="0" indent="-342900" algn="l" rtl="0">
              <a:spcBef>
                <a:spcPts val="0"/>
              </a:spcBef>
              <a:spcAft>
                <a:spcPts val="0"/>
              </a:spcAft>
              <a:buClr>
                <a:schemeClr val="dk1"/>
              </a:buClr>
              <a:buSzPts val="1600"/>
              <a:buFont typeface="Calibri"/>
              <a:buAutoNum type="arabicPeriod"/>
            </a:pPr>
            <a:r>
              <a:rPr lang="en-US" sz="1600" i="1">
                <a:solidFill>
                  <a:schemeClr val="dk1"/>
                </a:solidFill>
                <a:latin typeface="Calibri"/>
                <a:ea typeface="Calibri"/>
                <a:cs typeface="Calibri"/>
                <a:sym typeface="Calibri"/>
              </a:rPr>
              <a:t>How do chemical engineers use these terms when solving problems related to water purification and distillation of crude oil?</a:t>
            </a:r>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2747"/>
        <p:cNvGrpSpPr/>
        <p:nvPr/>
      </p:nvGrpSpPr>
      <p:grpSpPr>
        <a:xfrm>
          <a:off x="0" y="0"/>
          <a:ext cx="0" cy="0"/>
          <a:chOff x="0" y="0"/>
          <a:chExt cx="0" cy="0"/>
        </a:xfrm>
      </p:grpSpPr>
      <p:sp>
        <p:nvSpPr>
          <p:cNvPr id="2748" name="Google Shape;2748;p77"/>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2749" name="Google Shape;2749;p77"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2754"/>
        <p:cNvGrpSpPr/>
        <p:nvPr/>
      </p:nvGrpSpPr>
      <p:grpSpPr>
        <a:xfrm>
          <a:off x="0" y="0"/>
          <a:ext cx="0" cy="0"/>
          <a:chOff x="0" y="0"/>
          <a:chExt cx="0" cy="0"/>
        </a:xfrm>
      </p:grpSpPr>
      <p:sp>
        <p:nvSpPr>
          <p:cNvPr id="2755" name="Google Shape;2755;p78"/>
          <p:cNvSpPr txBox="1"/>
          <p:nvPr/>
        </p:nvSpPr>
        <p:spPr>
          <a:xfrm>
            <a:off x="187286" y="697443"/>
            <a:ext cx="8769427"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u="sng">
                <a:solidFill>
                  <a:schemeClr val="dk1"/>
                </a:solidFill>
                <a:latin typeface="Calibri"/>
                <a:ea typeface="Calibri"/>
                <a:cs typeface="Calibri"/>
                <a:sym typeface="Calibri"/>
              </a:rPr>
              <a:t>Compounds</a:t>
            </a:r>
            <a:r>
              <a:rPr lang="en-US" sz="3000" b="1">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pure substances made of </a:t>
            </a:r>
            <a:r>
              <a:rPr lang="en-US" sz="3000" i="1">
                <a:solidFill>
                  <a:schemeClr val="dk1"/>
                </a:solidFill>
                <a:latin typeface="Calibri"/>
                <a:ea typeface="Calibri"/>
                <a:cs typeface="Calibri"/>
                <a:sym typeface="Calibri"/>
              </a:rPr>
              <a:t>two or more different elements</a:t>
            </a:r>
            <a:r>
              <a:rPr lang="en-US" sz="3000">
                <a:solidFill>
                  <a:schemeClr val="dk1"/>
                </a:solidFill>
                <a:latin typeface="Calibri"/>
                <a:ea typeface="Calibri"/>
                <a:cs typeface="Calibri"/>
                <a:sym typeface="Calibri"/>
              </a:rPr>
              <a:t> that are chemically bonded (joined).</a:t>
            </a:r>
            <a:endParaRPr/>
          </a:p>
        </p:txBody>
      </p:sp>
      <p:pic>
        <p:nvPicPr>
          <p:cNvPr id="2756" name="Google Shape;2756;p78" descr="PowerSchool Learning : 8th Grade Science : Sec. 4 - Compounds"/>
          <p:cNvPicPr preferRelativeResize="0"/>
          <p:nvPr/>
        </p:nvPicPr>
        <p:blipFill rotWithShape="1">
          <a:blip r:embed="rId3">
            <a:alphaModFix/>
          </a:blip>
          <a:srcRect/>
          <a:stretch/>
        </p:blipFill>
        <p:spPr>
          <a:xfrm>
            <a:off x="1608921" y="2098906"/>
            <a:ext cx="5926157" cy="4444618"/>
          </a:xfrm>
          <a:prstGeom prst="rect">
            <a:avLst/>
          </a:prstGeom>
          <a:noFill/>
          <a:ln>
            <a:noFill/>
          </a:ln>
        </p:spPr>
      </p:pic>
      <p:sp>
        <p:nvSpPr>
          <p:cNvPr id="2757" name="Google Shape;2757;p7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4"/>
          <p:cNvSpPr txBox="1"/>
          <p:nvPr/>
        </p:nvSpPr>
        <p:spPr>
          <a:xfrm>
            <a:off x="1031913" y="299450"/>
            <a:ext cx="78186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Why is iron an example of an element?</a:t>
            </a:r>
            <a:endParaRPr sz="4000"/>
          </a:p>
        </p:txBody>
      </p:sp>
      <p:sp>
        <p:nvSpPr>
          <p:cNvPr id="334" name="Google Shape;334;p2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4"/>
          <p:cNvSpPr/>
          <p:nvPr/>
        </p:nvSpPr>
        <p:spPr>
          <a:xfrm>
            <a:off x="2758133" y="1441055"/>
            <a:ext cx="4366176" cy="21852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0" b="1">
                <a:solidFill>
                  <a:srgbClr val="FF0000"/>
                </a:solidFill>
                <a:latin typeface="Calibri"/>
                <a:ea typeface="Calibri"/>
                <a:cs typeface="Calibri"/>
                <a:sym typeface="Calibri"/>
              </a:rPr>
              <a:t>Fe</a:t>
            </a:r>
            <a:r>
              <a:rPr lang="en-US" sz="6000" b="1">
                <a:solidFill>
                  <a:schemeClr val="dk2"/>
                </a:solidFill>
                <a:latin typeface="Calibri"/>
                <a:ea typeface="Calibri"/>
                <a:cs typeface="Calibri"/>
                <a:sym typeface="Calibri"/>
              </a:rPr>
              <a:t>=Iron</a:t>
            </a:r>
            <a:endParaRPr/>
          </a:p>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pic>
        <p:nvPicPr>
          <p:cNvPr id="336" name="Google Shape;336;p24" descr="dreamstime_xs_45495837.jpg"/>
          <p:cNvPicPr preferRelativeResize="0"/>
          <p:nvPr/>
        </p:nvPicPr>
        <p:blipFill rotWithShape="1">
          <a:blip r:embed="rId4">
            <a:alphaModFix/>
          </a:blip>
          <a:srcRect/>
          <a:stretch/>
        </p:blipFill>
        <p:spPr>
          <a:xfrm>
            <a:off x="2131439" y="3227184"/>
            <a:ext cx="4516495" cy="3086272"/>
          </a:xfrm>
          <a:prstGeom prst="rect">
            <a:avLst/>
          </a:prstGeom>
          <a:noFill/>
          <a:ln>
            <a:noFill/>
          </a:ln>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2762"/>
        <p:cNvGrpSpPr/>
        <p:nvPr/>
      </p:nvGrpSpPr>
      <p:grpSpPr>
        <a:xfrm>
          <a:off x="0" y="0"/>
          <a:ext cx="0" cy="0"/>
          <a:chOff x="0" y="0"/>
          <a:chExt cx="0" cy="0"/>
        </a:xfrm>
      </p:grpSpPr>
      <p:sp>
        <p:nvSpPr>
          <p:cNvPr id="2763" name="Google Shape;2763;p79"/>
          <p:cNvSpPr/>
          <p:nvPr/>
        </p:nvSpPr>
        <p:spPr>
          <a:xfrm>
            <a:off x="3548808" y="2286000"/>
            <a:ext cx="2038120" cy="1916935"/>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64" name="Google Shape;2764;p79"/>
          <p:cNvSpPr/>
          <p:nvPr/>
        </p:nvSpPr>
        <p:spPr>
          <a:xfrm>
            <a:off x="3159086" y="3613532"/>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65" name="Google Shape;2765;p79"/>
          <p:cNvSpPr/>
          <p:nvPr/>
        </p:nvSpPr>
        <p:spPr>
          <a:xfrm>
            <a:off x="5045725" y="3613532"/>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66" name="Google Shape;2766;p79"/>
          <p:cNvSpPr txBox="1"/>
          <p:nvPr/>
        </p:nvSpPr>
        <p:spPr>
          <a:xfrm>
            <a:off x="3247221" y="3849430"/>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2767" name="Google Shape;2767;p79"/>
          <p:cNvSpPr txBox="1"/>
          <p:nvPr/>
        </p:nvSpPr>
        <p:spPr>
          <a:xfrm>
            <a:off x="4110668" y="2921301"/>
            <a:ext cx="914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O</a:t>
            </a:r>
            <a:endParaRPr/>
          </a:p>
        </p:txBody>
      </p:sp>
      <p:sp>
        <p:nvSpPr>
          <p:cNvPr id="2768" name="Google Shape;2768;p79"/>
          <p:cNvSpPr txBox="1"/>
          <p:nvPr/>
        </p:nvSpPr>
        <p:spPr>
          <a:xfrm>
            <a:off x="5150385" y="3847681"/>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2769" name="Google Shape;2769;p79"/>
          <p:cNvSpPr txBox="1"/>
          <p:nvPr/>
        </p:nvSpPr>
        <p:spPr>
          <a:xfrm>
            <a:off x="944824" y="510775"/>
            <a:ext cx="79086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A compound is a type of </a:t>
            </a:r>
            <a:r>
              <a:rPr lang="en-US" sz="3600" b="1" u="sng">
                <a:solidFill>
                  <a:schemeClr val="dk1"/>
                </a:solidFill>
                <a:latin typeface="Calibri"/>
                <a:ea typeface="Calibri"/>
                <a:cs typeface="Calibri"/>
                <a:sym typeface="Calibri"/>
              </a:rPr>
              <a:t>molecule</a:t>
            </a:r>
            <a:r>
              <a:rPr lang="en-US" sz="3600">
                <a:solidFill>
                  <a:schemeClr val="dk1"/>
                </a:solidFill>
                <a:latin typeface="Calibri"/>
                <a:ea typeface="Calibri"/>
                <a:cs typeface="Calibri"/>
                <a:sym typeface="Calibri"/>
              </a:rPr>
              <a:t>.</a:t>
            </a:r>
            <a:endParaRPr/>
          </a:p>
        </p:txBody>
      </p:sp>
      <p:sp>
        <p:nvSpPr>
          <p:cNvPr id="2770" name="Google Shape;2770;p79"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2775"/>
        <p:cNvGrpSpPr/>
        <p:nvPr/>
      </p:nvGrpSpPr>
      <p:grpSpPr>
        <a:xfrm>
          <a:off x="0" y="0"/>
          <a:ext cx="0" cy="0"/>
          <a:chOff x="0" y="0"/>
          <a:chExt cx="0" cy="0"/>
        </a:xfrm>
      </p:grpSpPr>
      <p:grpSp>
        <p:nvGrpSpPr>
          <p:cNvPr id="2776" name="Google Shape;2776;p80"/>
          <p:cNvGrpSpPr/>
          <p:nvPr/>
        </p:nvGrpSpPr>
        <p:grpSpPr>
          <a:xfrm>
            <a:off x="5586928" y="1686876"/>
            <a:ext cx="2977309" cy="2319050"/>
            <a:chOff x="5586928" y="2470532"/>
            <a:chExt cx="2977309" cy="2319050"/>
          </a:xfrm>
        </p:grpSpPr>
        <p:sp>
          <p:nvSpPr>
            <p:cNvPr id="2777" name="Google Shape;2777;p80"/>
            <p:cNvSpPr/>
            <p:nvPr/>
          </p:nvSpPr>
          <p:spPr>
            <a:xfrm>
              <a:off x="5976650" y="2470532"/>
              <a:ext cx="2038120" cy="1916935"/>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8" name="Google Shape;2778;p80"/>
            <p:cNvSpPr/>
            <p:nvPr/>
          </p:nvSpPr>
          <p:spPr>
            <a:xfrm>
              <a:off x="5586928" y="3798064"/>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9" name="Google Shape;2779;p80"/>
            <p:cNvSpPr/>
            <p:nvPr/>
          </p:nvSpPr>
          <p:spPr>
            <a:xfrm>
              <a:off x="7473567" y="3798064"/>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80" name="Google Shape;2780;p80"/>
            <p:cNvSpPr txBox="1"/>
            <p:nvPr/>
          </p:nvSpPr>
          <p:spPr>
            <a:xfrm>
              <a:off x="5675063" y="4033962"/>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2781" name="Google Shape;2781;p80"/>
            <p:cNvSpPr txBox="1"/>
            <p:nvPr/>
          </p:nvSpPr>
          <p:spPr>
            <a:xfrm>
              <a:off x="6538510" y="3105833"/>
              <a:ext cx="914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O</a:t>
              </a:r>
              <a:endParaRPr/>
            </a:p>
          </p:txBody>
        </p:sp>
        <p:sp>
          <p:nvSpPr>
            <p:cNvPr id="2782" name="Google Shape;2782;p80"/>
            <p:cNvSpPr txBox="1"/>
            <p:nvPr/>
          </p:nvSpPr>
          <p:spPr>
            <a:xfrm>
              <a:off x="7578227" y="4032213"/>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grpSp>
      <p:sp>
        <p:nvSpPr>
          <p:cNvPr id="2783" name="Google Shape;2783;p80"/>
          <p:cNvSpPr txBox="1"/>
          <p:nvPr/>
        </p:nvSpPr>
        <p:spPr>
          <a:xfrm>
            <a:off x="948224" y="429425"/>
            <a:ext cx="78051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But two or more </a:t>
            </a:r>
            <a:r>
              <a:rPr lang="en-US" sz="3000" u="sng">
                <a:solidFill>
                  <a:schemeClr val="dk1"/>
                </a:solidFill>
                <a:latin typeface="Calibri"/>
                <a:ea typeface="Calibri"/>
                <a:cs typeface="Calibri"/>
                <a:sym typeface="Calibri"/>
              </a:rPr>
              <a:t>different</a:t>
            </a:r>
            <a:r>
              <a:rPr lang="en-US" sz="3000">
                <a:solidFill>
                  <a:schemeClr val="dk1"/>
                </a:solidFill>
                <a:latin typeface="Calibri"/>
                <a:ea typeface="Calibri"/>
                <a:cs typeface="Calibri"/>
                <a:sym typeface="Calibri"/>
              </a:rPr>
              <a:t> elements must be bonded to be considered a </a:t>
            </a:r>
            <a:r>
              <a:rPr lang="en-US" sz="3000" u="sng">
                <a:solidFill>
                  <a:schemeClr val="dk1"/>
                </a:solidFill>
                <a:latin typeface="Calibri"/>
                <a:ea typeface="Calibri"/>
                <a:cs typeface="Calibri"/>
                <a:sym typeface="Calibri"/>
              </a:rPr>
              <a:t>compound</a:t>
            </a:r>
            <a:r>
              <a:rPr lang="en-US" sz="3000">
                <a:solidFill>
                  <a:schemeClr val="dk1"/>
                </a:solidFill>
                <a:latin typeface="Calibri"/>
                <a:ea typeface="Calibri"/>
                <a:cs typeface="Calibri"/>
                <a:sym typeface="Calibri"/>
              </a:rPr>
              <a:t>.</a:t>
            </a:r>
            <a:endParaRPr/>
          </a:p>
        </p:txBody>
      </p:sp>
      <p:sp>
        <p:nvSpPr>
          <p:cNvPr id="2784" name="Google Shape;2784;p80"/>
          <p:cNvSpPr/>
          <p:nvPr/>
        </p:nvSpPr>
        <p:spPr>
          <a:xfrm>
            <a:off x="799916" y="1810082"/>
            <a:ext cx="1345582" cy="1327532"/>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85" name="Google Shape;2785;p80"/>
          <p:cNvSpPr/>
          <p:nvPr/>
        </p:nvSpPr>
        <p:spPr>
          <a:xfrm>
            <a:off x="1711636" y="2473848"/>
            <a:ext cx="1345582" cy="1327532"/>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86" name="Google Shape;2786;p80"/>
          <p:cNvSpPr txBox="1"/>
          <p:nvPr/>
        </p:nvSpPr>
        <p:spPr>
          <a:xfrm>
            <a:off x="1244942" y="2243015"/>
            <a:ext cx="46669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sp>
        <p:nvSpPr>
          <p:cNvPr id="2787" name="Google Shape;2787;p80"/>
          <p:cNvSpPr txBox="1"/>
          <p:nvPr/>
        </p:nvSpPr>
        <p:spPr>
          <a:xfrm>
            <a:off x="2134664" y="2898877"/>
            <a:ext cx="46669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pic>
        <p:nvPicPr>
          <p:cNvPr id="2788" name="Google Shape;2788;p80" descr="Checkmark"/>
          <p:cNvPicPr preferRelativeResize="0"/>
          <p:nvPr/>
        </p:nvPicPr>
        <p:blipFill rotWithShape="1">
          <a:blip r:embed="rId3">
            <a:alphaModFix/>
          </a:blip>
          <a:srcRect/>
          <a:stretch/>
        </p:blipFill>
        <p:spPr>
          <a:xfrm>
            <a:off x="7955800" y="3882952"/>
            <a:ext cx="738664" cy="738664"/>
          </a:xfrm>
          <a:prstGeom prst="rect">
            <a:avLst/>
          </a:prstGeom>
          <a:noFill/>
          <a:ln>
            <a:noFill/>
          </a:ln>
        </p:spPr>
      </p:pic>
      <p:sp>
        <p:nvSpPr>
          <p:cNvPr id="2789" name="Google Shape;2789;p80"/>
          <p:cNvSpPr/>
          <p:nvPr/>
        </p:nvSpPr>
        <p:spPr>
          <a:xfrm>
            <a:off x="2726517" y="3726443"/>
            <a:ext cx="829525" cy="820275"/>
          </a:xfrm>
          <a:prstGeom prst="mathMultiply">
            <a:avLst>
              <a:gd name="adj1" fmla="val 11508"/>
            </a:avLst>
          </a:prstGeom>
          <a:solidFill>
            <a:schemeClr val="accent2"/>
          </a:solidFill>
          <a:ln w="9525"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90" name="Google Shape;2790;p80"/>
          <p:cNvSpPr txBox="1"/>
          <p:nvPr/>
        </p:nvSpPr>
        <p:spPr>
          <a:xfrm>
            <a:off x="948234" y="3882952"/>
            <a:ext cx="2075227"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chemeClr val="dk1"/>
                </a:solidFill>
                <a:latin typeface="Calibri"/>
                <a:ea typeface="Calibri"/>
                <a:cs typeface="Calibri"/>
                <a:sym typeface="Calibri"/>
              </a:rPr>
              <a:t>Compound</a:t>
            </a:r>
            <a:endParaRPr/>
          </a:p>
          <a:p>
            <a:pPr marL="0" marR="0" lvl="0" indent="0" algn="l" rtl="0">
              <a:spcBef>
                <a:spcPts val="0"/>
              </a:spcBef>
              <a:spcAft>
                <a:spcPts val="0"/>
              </a:spcAft>
              <a:buNone/>
            </a:pPr>
            <a:endParaRPr sz="3000" b="1">
              <a:solidFill>
                <a:schemeClr val="dk1"/>
              </a:solidFill>
              <a:latin typeface="Calibri"/>
              <a:ea typeface="Calibri"/>
              <a:cs typeface="Calibri"/>
              <a:sym typeface="Calibri"/>
            </a:endParaRPr>
          </a:p>
          <a:p>
            <a:pPr marL="0" marR="0" lvl="0" indent="0" algn="l" rtl="0">
              <a:spcBef>
                <a:spcPts val="0"/>
              </a:spcBef>
              <a:spcAft>
                <a:spcPts val="0"/>
              </a:spcAft>
              <a:buNone/>
            </a:pPr>
            <a:r>
              <a:rPr lang="en-US" sz="3000" b="1">
                <a:solidFill>
                  <a:schemeClr val="dk1"/>
                </a:solidFill>
                <a:latin typeface="Calibri"/>
                <a:ea typeface="Calibri"/>
                <a:cs typeface="Calibri"/>
                <a:sym typeface="Calibri"/>
              </a:rPr>
              <a:t>Molecule</a:t>
            </a:r>
            <a:endParaRPr/>
          </a:p>
        </p:txBody>
      </p:sp>
      <p:sp>
        <p:nvSpPr>
          <p:cNvPr id="2791" name="Google Shape;2791;p80"/>
          <p:cNvSpPr txBox="1"/>
          <p:nvPr/>
        </p:nvSpPr>
        <p:spPr>
          <a:xfrm>
            <a:off x="6037969" y="4005926"/>
            <a:ext cx="2075227"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chemeClr val="dk1"/>
                </a:solidFill>
                <a:latin typeface="Calibri"/>
                <a:ea typeface="Calibri"/>
                <a:cs typeface="Calibri"/>
                <a:sym typeface="Calibri"/>
              </a:rPr>
              <a:t>Compound</a:t>
            </a:r>
            <a:endParaRPr/>
          </a:p>
          <a:p>
            <a:pPr marL="0" marR="0" lvl="0" indent="0" algn="l" rtl="0">
              <a:spcBef>
                <a:spcPts val="0"/>
              </a:spcBef>
              <a:spcAft>
                <a:spcPts val="0"/>
              </a:spcAft>
              <a:buNone/>
            </a:pPr>
            <a:endParaRPr sz="3000" b="1">
              <a:solidFill>
                <a:schemeClr val="dk1"/>
              </a:solidFill>
              <a:latin typeface="Calibri"/>
              <a:ea typeface="Calibri"/>
              <a:cs typeface="Calibri"/>
              <a:sym typeface="Calibri"/>
            </a:endParaRPr>
          </a:p>
          <a:p>
            <a:pPr marL="0" marR="0" lvl="0" indent="0" algn="l" rtl="0">
              <a:spcBef>
                <a:spcPts val="0"/>
              </a:spcBef>
              <a:spcAft>
                <a:spcPts val="0"/>
              </a:spcAft>
              <a:buNone/>
            </a:pPr>
            <a:r>
              <a:rPr lang="en-US" sz="3000" b="1">
                <a:solidFill>
                  <a:schemeClr val="dk1"/>
                </a:solidFill>
                <a:latin typeface="Calibri"/>
                <a:ea typeface="Calibri"/>
                <a:cs typeface="Calibri"/>
                <a:sym typeface="Calibri"/>
              </a:rPr>
              <a:t>Molecule</a:t>
            </a:r>
            <a:endParaRPr/>
          </a:p>
        </p:txBody>
      </p:sp>
      <p:pic>
        <p:nvPicPr>
          <p:cNvPr id="2792" name="Google Shape;2792;p80" descr="Checkmark"/>
          <p:cNvPicPr preferRelativeResize="0"/>
          <p:nvPr/>
        </p:nvPicPr>
        <p:blipFill rotWithShape="1">
          <a:blip r:embed="rId3">
            <a:alphaModFix/>
          </a:blip>
          <a:srcRect/>
          <a:stretch/>
        </p:blipFill>
        <p:spPr>
          <a:xfrm>
            <a:off x="8014771" y="4762944"/>
            <a:ext cx="738664" cy="738664"/>
          </a:xfrm>
          <a:prstGeom prst="rect">
            <a:avLst/>
          </a:prstGeom>
          <a:noFill/>
          <a:ln>
            <a:noFill/>
          </a:ln>
        </p:spPr>
      </p:pic>
      <p:pic>
        <p:nvPicPr>
          <p:cNvPr id="2793" name="Google Shape;2793;p80" descr="Checkmark"/>
          <p:cNvPicPr preferRelativeResize="0"/>
          <p:nvPr/>
        </p:nvPicPr>
        <p:blipFill rotWithShape="1">
          <a:blip r:embed="rId3">
            <a:alphaModFix/>
          </a:blip>
          <a:srcRect/>
          <a:stretch/>
        </p:blipFill>
        <p:spPr>
          <a:xfrm>
            <a:off x="2827017" y="4651521"/>
            <a:ext cx="738664" cy="738664"/>
          </a:xfrm>
          <a:prstGeom prst="rect">
            <a:avLst/>
          </a:prstGeom>
          <a:noFill/>
          <a:ln>
            <a:noFill/>
          </a:ln>
        </p:spPr>
      </p:pic>
      <p:sp>
        <p:nvSpPr>
          <p:cNvPr id="2794" name="Google Shape;2794;p8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2799"/>
        <p:cNvGrpSpPr/>
        <p:nvPr/>
      </p:nvGrpSpPr>
      <p:grpSpPr>
        <a:xfrm>
          <a:off x="0" y="0"/>
          <a:ext cx="0" cy="0"/>
          <a:chOff x="0" y="0"/>
          <a:chExt cx="0" cy="0"/>
        </a:xfrm>
      </p:grpSpPr>
      <p:sp>
        <p:nvSpPr>
          <p:cNvPr id="2800" name="Google Shape;2800;p81"/>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2801" name="Google Shape;2801;p81"/>
          <p:cNvSpPr txBox="1"/>
          <p:nvPr/>
        </p:nvSpPr>
        <p:spPr>
          <a:xfrm>
            <a:off x="2142391" y="900404"/>
            <a:ext cx="485921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Covalent Bonds</a:t>
            </a:r>
            <a:r>
              <a:rPr lang="en-US" sz="3600">
                <a:solidFill>
                  <a:schemeClr val="dk1"/>
                </a:solidFill>
                <a:latin typeface="Calibri"/>
                <a:ea typeface="Calibri"/>
                <a:cs typeface="Calibri"/>
                <a:sym typeface="Calibri"/>
              </a:rPr>
              <a:t> </a:t>
            </a:r>
            <a:endParaRPr/>
          </a:p>
        </p:txBody>
      </p:sp>
      <p:pic>
        <p:nvPicPr>
          <p:cNvPr id="2802" name="Google Shape;2802;p81" descr="Cursor"/>
          <p:cNvPicPr preferRelativeResize="0"/>
          <p:nvPr/>
        </p:nvPicPr>
        <p:blipFill rotWithShape="1">
          <a:blip r:embed="rId4">
            <a:alphaModFix/>
          </a:blip>
          <a:srcRect/>
          <a:stretch/>
        </p:blipFill>
        <p:spPr>
          <a:xfrm rot="5400000">
            <a:off x="1937259" y="1223569"/>
            <a:ext cx="914400" cy="914400"/>
          </a:xfrm>
          <a:prstGeom prst="rect">
            <a:avLst/>
          </a:prstGeom>
          <a:noFill/>
          <a:ln>
            <a:noFill/>
          </a:ln>
        </p:spPr>
      </p:pic>
      <p:sp>
        <p:nvSpPr>
          <p:cNvPr id="2803" name="Google Shape;2803;p81"/>
          <p:cNvSpPr txBox="1"/>
          <p:nvPr/>
        </p:nvSpPr>
        <p:spPr>
          <a:xfrm>
            <a:off x="411982" y="1945526"/>
            <a:ext cx="2552282" cy="48013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access the Covalent Bonds Gizmo. </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In this simulation activity, you will choose a substance and move electrons between atoms to form covalent bonds and build molecules. Observe the orbits of shared electrons in single, double, and triple covalent bonds. Compare the completed molecules to the corresponding Lewis diagrams.</a:t>
            </a:r>
            <a:endParaRPr/>
          </a:p>
        </p:txBody>
      </p:sp>
      <p:sp>
        <p:nvSpPr>
          <p:cNvPr id="2804" name="Google Shape;2804;p81" descr="Laptop"/>
          <p:cNvSpPr/>
          <p:nvPr/>
        </p:nvSpPr>
        <p:spPr>
          <a:xfrm>
            <a:off x="44367"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05" name="Google Shape;2805;p81"/>
          <p:cNvPicPr preferRelativeResize="0"/>
          <p:nvPr/>
        </p:nvPicPr>
        <p:blipFill rotWithShape="1">
          <a:blip r:embed="rId6">
            <a:alphaModFix/>
          </a:blip>
          <a:srcRect/>
          <a:stretch/>
        </p:blipFill>
        <p:spPr>
          <a:xfrm>
            <a:off x="3172858" y="2246655"/>
            <a:ext cx="5821139" cy="3876194"/>
          </a:xfrm>
          <a:prstGeom prst="rect">
            <a:avLst/>
          </a:prstGeom>
          <a:noFill/>
          <a:ln>
            <a:noFill/>
          </a:ln>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2810"/>
        <p:cNvGrpSpPr/>
        <p:nvPr/>
      </p:nvGrpSpPr>
      <p:grpSpPr>
        <a:xfrm>
          <a:off x="0" y="0"/>
          <a:ext cx="0" cy="0"/>
          <a:chOff x="0" y="0"/>
          <a:chExt cx="0" cy="0"/>
        </a:xfrm>
      </p:grpSpPr>
      <p:sp>
        <p:nvSpPr>
          <p:cNvPr id="2811" name="Google Shape;2811;p82"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82"/>
          <p:cNvSpPr txBox="1"/>
          <p:nvPr/>
        </p:nvSpPr>
        <p:spPr>
          <a:xfrm>
            <a:off x="467248" y="805916"/>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are elements, molecules, compounds, and mixtures related?</a:t>
            </a:r>
            <a:endParaRPr/>
          </a:p>
        </p:txBody>
      </p:sp>
      <p:pic>
        <p:nvPicPr>
          <p:cNvPr id="2813" name="Google Shape;2813;p82" descr="Unit 1: Structure of Matter - Mr. Buresh's Class"/>
          <p:cNvPicPr preferRelativeResize="0"/>
          <p:nvPr/>
        </p:nvPicPr>
        <p:blipFill rotWithShape="1">
          <a:blip r:embed="rId4">
            <a:alphaModFix/>
          </a:blip>
          <a:srcRect/>
          <a:stretch/>
        </p:blipFill>
        <p:spPr>
          <a:xfrm>
            <a:off x="2234256" y="1896762"/>
            <a:ext cx="4675488" cy="4675488"/>
          </a:xfrm>
          <a:prstGeom prst="rect">
            <a:avLst/>
          </a:prstGeom>
          <a:noFill/>
          <a:ln>
            <a:noFill/>
          </a:ln>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2818"/>
        <p:cNvGrpSpPr/>
        <p:nvPr/>
      </p:nvGrpSpPr>
      <p:grpSpPr>
        <a:xfrm>
          <a:off x="0" y="0"/>
          <a:ext cx="0" cy="0"/>
          <a:chOff x="0" y="0"/>
          <a:chExt cx="0" cy="0"/>
        </a:xfrm>
      </p:grpSpPr>
      <p:pic>
        <p:nvPicPr>
          <p:cNvPr id="2819" name="Google Shape;2819;p83"/>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900" y="1007400"/>
            <a:ext cx="5981766" cy="507831"/>
          </a:xfrm>
          <a:prstGeom prst="rect">
            <a:avLst/>
          </a:prstGeom>
          <a:noFill/>
        </p:spPr>
        <p:txBody>
          <a:bodyPr wrap="none" rtlCol="0">
            <a:spAutoFit/>
          </a:bodyPr>
          <a:lstStyle/>
          <a:p>
            <a:r>
              <a:rPr lang="en-US" sz="2700" dirty="0"/>
              <a:t>This Video Created With Resources From:</a:t>
            </a:r>
          </a:p>
        </p:txBody>
      </p:sp>
      <p:sp>
        <p:nvSpPr>
          <p:cNvPr id="4" name="TextBox 3"/>
          <p:cNvSpPr txBox="1"/>
          <p:nvPr/>
        </p:nvSpPr>
        <p:spPr>
          <a:xfrm>
            <a:off x="588172" y="4919326"/>
            <a:ext cx="8115299" cy="1200329"/>
          </a:xfrm>
          <a:prstGeom prst="rect">
            <a:avLst/>
          </a:prstGeom>
          <a:noFill/>
        </p:spPr>
        <p:txBody>
          <a:bodyPr wrap="square" rtlCol="0">
            <a:spAutoFit/>
          </a:bodyPr>
          <a:lstStyle/>
          <a:p>
            <a:pPr algn="ctr"/>
            <a:r>
              <a:rPr lang="en-US" b="1" dirty="0"/>
              <a:t>Questions or Comments</a:t>
            </a:r>
          </a:p>
          <a:p>
            <a:pPr algn="ctr"/>
            <a:endParaRPr lang="en-US" b="1" dirty="0"/>
          </a:p>
          <a:p>
            <a:pPr algn="ctr"/>
            <a:r>
              <a:rPr lang="en-US" dirty="0"/>
              <a:t> Michael Kennedy, Ph.D.          MKennedy@Virginia.edu </a:t>
            </a:r>
          </a:p>
          <a:p>
            <a:pPr algn="ctr"/>
            <a:r>
              <a:rPr lang="en-US" dirty="0"/>
              <a:t>Rachel L Kunemund, Ph.D.	rk8vm@virginia.edu</a:t>
            </a:r>
          </a:p>
        </p:txBody>
      </p:sp>
      <p:pic>
        <p:nvPicPr>
          <p:cNvPr id="1026" name="Picture 2" descr="IEP Translation – Communication from OSEP regarding the ...">
            <a:extLst>
              <a:ext uri="{FF2B5EF4-FFF2-40B4-BE49-F238E27FC236}">
                <a16:creationId xmlns:a16="http://schemas.microsoft.com/office/drawing/2014/main" id="{DD7666DC-F396-456E-B4E8-F6B72C706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48" y="1572482"/>
            <a:ext cx="3821907" cy="671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F361E70-3964-488B-B599-B49F39A6C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950" y="3515977"/>
            <a:ext cx="6342100" cy="1137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Department of Education - Wikipedia">
            <a:extLst>
              <a:ext uri="{FF2B5EF4-FFF2-40B4-BE49-F238E27FC236}">
                <a16:creationId xmlns:a16="http://schemas.microsoft.com/office/drawing/2014/main" id="{54C82D93-5DCA-45DD-ABA4-ACE77579C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02" y="2349776"/>
            <a:ext cx="1194199" cy="11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26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grpSp>
        <p:nvGrpSpPr>
          <p:cNvPr id="2834" name="Google Shape;2834;p85"/>
          <p:cNvGrpSpPr/>
          <p:nvPr/>
        </p:nvGrpSpPr>
        <p:grpSpPr>
          <a:xfrm>
            <a:off x="1505008" y="297180"/>
            <a:ext cx="5828913" cy="6262953"/>
            <a:chOff x="814636" y="0"/>
            <a:chExt cx="5828913" cy="6262953"/>
          </a:xfrm>
        </p:grpSpPr>
        <p:sp>
          <p:nvSpPr>
            <p:cNvPr id="2835" name="Google Shape;2835;p85"/>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85"/>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“Big Idea” Question</a:t>
              </a:r>
              <a:endParaRPr/>
            </a:p>
          </p:txBody>
        </p:sp>
        <p:sp>
          <p:nvSpPr>
            <p:cNvPr id="2837" name="Google Shape;2837;p85"/>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85"/>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85"/>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Review Concepts</a:t>
              </a:r>
              <a:endParaRPr/>
            </a:p>
          </p:txBody>
        </p:sp>
        <p:sp>
          <p:nvSpPr>
            <p:cNvPr id="2840" name="Google Shape;2840;p85"/>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85"/>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85"/>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Check-In Questions</a:t>
              </a:r>
              <a:endParaRPr/>
            </a:p>
          </p:txBody>
        </p:sp>
        <p:sp>
          <p:nvSpPr>
            <p:cNvPr id="2843" name="Google Shape;2843;p85"/>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85"/>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85"/>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Teacher Demo</a:t>
              </a:r>
              <a:endParaRPr/>
            </a:p>
          </p:txBody>
        </p:sp>
        <p:sp>
          <p:nvSpPr>
            <p:cNvPr id="2846" name="Google Shape;2846;p85"/>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85"/>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85"/>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2849" name="Google Shape;2849;p85"/>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85"/>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85"/>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Simulation/Activity</a:t>
              </a:r>
              <a:endParaRPr/>
            </a:p>
          </p:txBody>
        </p:sp>
        <p:sp>
          <p:nvSpPr>
            <p:cNvPr id="2852" name="Google Shape;2852;p85"/>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53" name="Google Shape;2853;p85"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2854" name="Google Shape;2854;p85"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2855" name="Google Shape;2855;p85"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2856" name="Google Shape;2856;p85"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2857" name="Google Shape;2857;p85"/>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58" name="Google Shape;2858;p85"/>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sp>
        <p:nvSpPr>
          <p:cNvPr id="2864" name="Google Shape;2864;p86"/>
          <p:cNvSpPr txBox="1"/>
          <p:nvPr/>
        </p:nvSpPr>
        <p:spPr>
          <a:xfrm>
            <a:off x="1797053" y="417964"/>
            <a:ext cx="5558881" cy="984885"/>
          </a:xfrm>
          <a:prstGeom prst="rect">
            <a:avLst/>
          </a:prstGeom>
          <a:gradFill>
            <a:gsLst>
              <a:gs pos="0">
                <a:srgbClr val="7F5AAB"/>
              </a:gs>
              <a:gs pos="100000">
                <a:srgbClr val="C7AEED"/>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Matter</a:t>
            </a:r>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865" name="Google Shape;2865;p86"/>
          <p:cNvSpPr txBox="1"/>
          <p:nvPr/>
        </p:nvSpPr>
        <p:spPr>
          <a:xfrm>
            <a:off x="819423" y="4944272"/>
            <a:ext cx="1836334" cy="584775"/>
          </a:xfrm>
          <a:prstGeom prst="rect">
            <a:avLst/>
          </a:prstGeom>
          <a:gradFill>
            <a:gsLst>
              <a:gs pos="0">
                <a:srgbClr val="D13F3B"/>
              </a:gs>
              <a:gs pos="100000">
                <a:srgbClr val="FF999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Calibri"/>
                <a:ea typeface="Calibri"/>
                <a:cs typeface="Calibri"/>
                <a:sym typeface="Calibri"/>
              </a:rPr>
              <a:t>Elements</a:t>
            </a:r>
            <a:endParaRPr/>
          </a:p>
        </p:txBody>
      </p:sp>
      <p:sp>
        <p:nvSpPr>
          <p:cNvPr id="2866" name="Google Shape;2866;p86"/>
          <p:cNvSpPr txBox="1"/>
          <p:nvPr/>
        </p:nvSpPr>
        <p:spPr>
          <a:xfrm>
            <a:off x="3607060" y="4954693"/>
            <a:ext cx="2247200" cy="584775"/>
          </a:xfrm>
          <a:prstGeom prst="rect">
            <a:avLst/>
          </a:prstGeom>
          <a:gradFill>
            <a:gsLst>
              <a:gs pos="0">
                <a:srgbClr val="D13F3B"/>
              </a:gs>
              <a:gs pos="100000">
                <a:srgbClr val="FF999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Calibri"/>
                <a:ea typeface="Calibri"/>
                <a:cs typeface="Calibri"/>
                <a:sym typeface="Calibri"/>
              </a:rPr>
              <a:t>Compounds</a:t>
            </a:r>
            <a:endParaRPr/>
          </a:p>
        </p:txBody>
      </p:sp>
      <p:sp>
        <p:nvSpPr>
          <p:cNvPr id="2867" name="Google Shape;2867;p86"/>
          <p:cNvSpPr txBox="1"/>
          <p:nvPr/>
        </p:nvSpPr>
        <p:spPr>
          <a:xfrm>
            <a:off x="6805563" y="4944271"/>
            <a:ext cx="1836334" cy="584775"/>
          </a:xfrm>
          <a:prstGeom prst="rect">
            <a:avLst/>
          </a:prstGeom>
          <a:gradFill>
            <a:gsLst>
              <a:gs pos="0">
                <a:srgbClr val="D13F3B"/>
              </a:gs>
              <a:gs pos="100000">
                <a:srgbClr val="FF999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Calibri"/>
                <a:ea typeface="Calibri"/>
                <a:cs typeface="Calibri"/>
                <a:sym typeface="Calibri"/>
              </a:rPr>
              <a:t>Mixtures</a:t>
            </a:r>
            <a:endParaRPr/>
          </a:p>
        </p:txBody>
      </p:sp>
      <p:cxnSp>
        <p:nvCxnSpPr>
          <p:cNvPr id="2868" name="Google Shape;2868;p86"/>
          <p:cNvCxnSpPr>
            <a:stCxn id="2864" idx="2"/>
          </p:cNvCxnSpPr>
          <p:nvPr/>
        </p:nvCxnSpPr>
        <p:spPr>
          <a:xfrm flipH="1">
            <a:off x="1912793" y="1402849"/>
            <a:ext cx="2663700" cy="35367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869" name="Google Shape;2869;p86"/>
          <p:cNvCxnSpPr>
            <a:stCxn id="2864" idx="2"/>
          </p:cNvCxnSpPr>
          <p:nvPr/>
        </p:nvCxnSpPr>
        <p:spPr>
          <a:xfrm>
            <a:off x="4576493" y="1402849"/>
            <a:ext cx="0" cy="35472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870" name="Google Shape;2870;p86"/>
          <p:cNvCxnSpPr/>
          <p:nvPr/>
        </p:nvCxnSpPr>
        <p:spPr>
          <a:xfrm>
            <a:off x="4576494" y="1402849"/>
            <a:ext cx="2779440" cy="3536793"/>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2871" name="Google Shape;2871;p86"/>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2" name="Google Shape;2872;p86"/>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2877"/>
        <p:cNvGrpSpPr/>
        <p:nvPr/>
      </p:nvGrpSpPr>
      <p:grpSpPr>
        <a:xfrm>
          <a:off x="0" y="0"/>
          <a:ext cx="0" cy="0"/>
          <a:chOff x="0" y="0"/>
          <a:chExt cx="0" cy="0"/>
        </a:xfrm>
      </p:grpSpPr>
      <p:sp>
        <p:nvSpPr>
          <p:cNvPr id="2878" name="Google Shape;2878;p87"/>
          <p:cNvSpPr txBox="1"/>
          <p:nvPr/>
        </p:nvSpPr>
        <p:spPr>
          <a:xfrm>
            <a:off x="3195533" y="573545"/>
            <a:ext cx="275293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chemeClr val="dk1"/>
                </a:solidFill>
                <a:latin typeface="Calibri"/>
                <a:ea typeface="Calibri"/>
                <a:cs typeface="Calibri"/>
                <a:sym typeface="Calibri"/>
              </a:rPr>
              <a:t>Mixtures</a:t>
            </a:r>
            <a:endParaRPr/>
          </a:p>
        </p:txBody>
      </p:sp>
      <p:sp>
        <p:nvSpPr>
          <p:cNvPr id="2879" name="Google Shape;2879;p87"/>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0" name="Google Shape;2880;p87"/>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grpSp>
        <p:nvGrpSpPr>
          <p:cNvPr id="2881" name="Google Shape;2881;p87"/>
          <p:cNvGrpSpPr/>
          <p:nvPr/>
        </p:nvGrpSpPr>
        <p:grpSpPr>
          <a:xfrm>
            <a:off x="2897247" y="2026478"/>
            <a:ext cx="3388012" cy="4387547"/>
            <a:chOff x="3270528" y="2817999"/>
            <a:chExt cx="2245779" cy="3657309"/>
          </a:xfrm>
        </p:grpSpPr>
        <p:sp>
          <p:nvSpPr>
            <p:cNvPr id="2882" name="Google Shape;2882;p87"/>
            <p:cNvSpPr/>
            <p:nvPr/>
          </p:nvSpPr>
          <p:spPr>
            <a:xfrm>
              <a:off x="3270529" y="4209602"/>
              <a:ext cx="2226744" cy="2265706"/>
            </a:xfrm>
            <a:prstGeom prst="can">
              <a:avLst>
                <a:gd name="adj"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3" name="Google Shape;2883;p87"/>
            <p:cNvSpPr/>
            <p:nvPr/>
          </p:nvSpPr>
          <p:spPr>
            <a:xfrm>
              <a:off x="3270529" y="2817999"/>
              <a:ext cx="2226744" cy="3657309"/>
            </a:xfrm>
            <a:prstGeom prst="can">
              <a:avLst>
                <a:gd name="adj" fmla="val 25000"/>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4" name="Google Shape;2884;p87"/>
            <p:cNvSpPr/>
            <p:nvPr/>
          </p:nvSpPr>
          <p:spPr>
            <a:xfrm rot="-3172073">
              <a:off x="3472628" y="5624092"/>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5" name="Google Shape;2885;p87"/>
            <p:cNvSpPr/>
            <p:nvPr/>
          </p:nvSpPr>
          <p:spPr>
            <a:xfrm rot="-3172073">
              <a:off x="3977126" y="5019807"/>
              <a:ext cx="663871" cy="608827"/>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6" name="Google Shape;2886;p87"/>
            <p:cNvSpPr/>
            <p:nvPr/>
          </p:nvSpPr>
          <p:spPr>
            <a:xfrm rot="-3172073">
              <a:off x="4741304" y="4879699"/>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7" name="Google Shape;2887;p87"/>
            <p:cNvSpPr/>
            <p:nvPr/>
          </p:nvSpPr>
          <p:spPr>
            <a:xfrm rot="-3172073">
              <a:off x="3381659" y="5023296"/>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8" name="Google Shape;2888;p87"/>
            <p:cNvSpPr/>
            <p:nvPr/>
          </p:nvSpPr>
          <p:spPr>
            <a:xfrm rot="-3172073">
              <a:off x="4183715" y="5328093"/>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9" name="Google Shape;2889;p87"/>
            <p:cNvSpPr/>
            <p:nvPr/>
          </p:nvSpPr>
          <p:spPr>
            <a:xfrm rot="-3172073">
              <a:off x="4547870" y="5599615"/>
              <a:ext cx="663871" cy="608827"/>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2894"/>
        <p:cNvGrpSpPr/>
        <p:nvPr/>
      </p:nvGrpSpPr>
      <p:grpSpPr>
        <a:xfrm>
          <a:off x="0" y="0"/>
          <a:ext cx="0" cy="0"/>
          <a:chOff x="0" y="0"/>
          <a:chExt cx="0" cy="0"/>
        </a:xfrm>
      </p:grpSpPr>
      <p:sp>
        <p:nvSpPr>
          <p:cNvPr id="2895" name="Google Shape;2895;p88"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88"/>
          <p:cNvSpPr txBox="1"/>
          <p:nvPr/>
        </p:nvSpPr>
        <p:spPr>
          <a:xfrm>
            <a:off x="467248" y="571441"/>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are elements, molecules, compounds, and mixtures related?</a:t>
            </a:r>
            <a:endParaRPr/>
          </a:p>
        </p:txBody>
      </p:sp>
      <p:pic>
        <p:nvPicPr>
          <p:cNvPr id="2897" name="Google Shape;2897;p88" descr="Unit 1: Structure of Matter - Mr. Buresh's Class"/>
          <p:cNvPicPr preferRelativeResize="0"/>
          <p:nvPr/>
        </p:nvPicPr>
        <p:blipFill rotWithShape="1">
          <a:blip r:embed="rId4">
            <a:alphaModFix/>
          </a:blip>
          <a:srcRect/>
          <a:stretch/>
        </p:blipFill>
        <p:spPr>
          <a:xfrm>
            <a:off x="2234256" y="1896762"/>
            <a:ext cx="4675488" cy="467548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5"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3" name="Google Shape;343;p25"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2902"/>
        <p:cNvGrpSpPr/>
        <p:nvPr/>
      </p:nvGrpSpPr>
      <p:grpSpPr>
        <a:xfrm>
          <a:off x="0" y="0"/>
          <a:ext cx="0" cy="0"/>
          <a:chOff x="0" y="0"/>
          <a:chExt cx="0" cy="0"/>
        </a:xfrm>
      </p:grpSpPr>
      <p:sp>
        <p:nvSpPr>
          <p:cNvPr id="2903" name="Google Shape;2903;p89"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2908"/>
        <p:cNvGrpSpPr/>
        <p:nvPr/>
      </p:nvGrpSpPr>
      <p:grpSpPr>
        <a:xfrm>
          <a:off x="0" y="0"/>
          <a:ext cx="0" cy="0"/>
          <a:chOff x="0" y="0"/>
          <a:chExt cx="0" cy="0"/>
        </a:xfrm>
      </p:grpSpPr>
      <p:sp>
        <p:nvSpPr>
          <p:cNvPr id="2909" name="Google Shape;2909;p90"/>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2910" name="Google Shape;2910;p90"/>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2911" name="Google Shape;2911;p90"/>
          <p:cNvSpPr txBox="1"/>
          <p:nvPr/>
        </p:nvSpPr>
        <p:spPr>
          <a:xfrm>
            <a:off x="1030175" y="313150"/>
            <a:ext cx="77802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Matter</a:t>
            </a:r>
            <a:r>
              <a:rPr lang="en-US" sz="4000">
                <a:solidFill>
                  <a:schemeClr val="dk1"/>
                </a:solidFill>
                <a:latin typeface="Calibri"/>
                <a:ea typeface="Calibri"/>
                <a:cs typeface="Calibri"/>
                <a:sym typeface="Calibri"/>
              </a:rPr>
              <a:t>: anything that has mass and takes up space</a:t>
            </a:r>
            <a:endParaRPr/>
          </a:p>
        </p:txBody>
      </p:sp>
      <p:sp>
        <p:nvSpPr>
          <p:cNvPr id="2912" name="Google Shape;2912;p90"/>
          <p:cNvSpPr/>
          <p:nvPr/>
        </p:nvSpPr>
        <p:spPr>
          <a:xfrm>
            <a:off x="1757040" y="1930851"/>
            <a:ext cx="5253722" cy="4735803"/>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13" name="Google Shape;2913;p90"/>
          <p:cNvPicPr preferRelativeResize="0"/>
          <p:nvPr/>
        </p:nvPicPr>
        <p:blipFill rotWithShape="1">
          <a:blip r:embed="rId3">
            <a:alphaModFix/>
          </a:blip>
          <a:srcRect l="13938" t="12281" r="15692" b="12281"/>
          <a:stretch/>
        </p:blipFill>
        <p:spPr>
          <a:xfrm>
            <a:off x="2722544" y="2476967"/>
            <a:ext cx="1487393" cy="1594518"/>
          </a:xfrm>
          <a:prstGeom prst="rect">
            <a:avLst/>
          </a:prstGeom>
          <a:noFill/>
          <a:ln>
            <a:noFill/>
          </a:ln>
        </p:spPr>
      </p:pic>
      <p:pic>
        <p:nvPicPr>
          <p:cNvPr id="2914" name="Google Shape;2914;p90"/>
          <p:cNvPicPr preferRelativeResize="0"/>
          <p:nvPr/>
        </p:nvPicPr>
        <p:blipFill rotWithShape="1">
          <a:blip r:embed="rId3">
            <a:alphaModFix/>
          </a:blip>
          <a:srcRect l="13938" t="12281" r="15692" b="12281"/>
          <a:stretch/>
        </p:blipFill>
        <p:spPr>
          <a:xfrm>
            <a:off x="4209937" y="2268226"/>
            <a:ext cx="1487393" cy="1594518"/>
          </a:xfrm>
          <a:prstGeom prst="rect">
            <a:avLst/>
          </a:prstGeom>
          <a:noFill/>
          <a:ln>
            <a:noFill/>
          </a:ln>
        </p:spPr>
      </p:pic>
      <p:pic>
        <p:nvPicPr>
          <p:cNvPr id="2915" name="Google Shape;2915;p90"/>
          <p:cNvPicPr preferRelativeResize="0"/>
          <p:nvPr/>
        </p:nvPicPr>
        <p:blipFill rotWithShape="1">
          <a:blip r:embed="rId3">
            <a:alphaModFix/>
          </a:blip>
          <a:srcRect l="13938" t="12281" r="15692" b="12281"/>
          <a:stretch/>
        </p:blipFill>
        <p:spPr>
          <a:xfrm>
            <a:off x="2305030" y="4071485"/>
            <a:ext cx="1487393" cy="1594518"/>
          </a:xfrm>
          <a:prstGeom prst="rect">
            <a:avLst/>
          </a:prstGeom>
          <a:noFill/>
          <a:ln>
            <a:noFill/>
          </a:ln>
        </p:spPr>
      </p:pic>
      <p:pic>
        <p:nvPicPr>
          <p:cNvPr id="2916" name="Google Shape;2916;p90"/>
          <p:cNvPicPr preferRelativeResize="0"/>
          <p:nvPr/>
        </p:nvPicPr>
        <p:blipFill rotWithShape="1">
          <a:blip r:embed="rId3">
            <a:alphaModFix/>
          </a:blip>
          <a:srcRect l="13938" t="12281" r="15692" b="12281"/>
          <a:stretch/>
        </p:blipFill>
        <p:spPr>
          <a:xfrm>
            <a:off x="3792423" y="4660003"/>
            <a:ext cx="1487393" cy="1594518"/>
          </a:xfrm>
          <a:prstGeom prst="rect">
            <a:avLst/>
          </a:prstGeom>
          <a:noFill/>
          <a:ln>
            <a:noFill/>
          </a:ln>
        </p:spPr>
      </p:pic>
      <p:pic>
        <p:nvPicPr>
          <p:cNvPr id="2917" name="Google Shape;2917;p90"/>
          <p:cNvPicPr preferRelativeResize="0"/>
          <p:nvPr/>
        </p:nvPicPr>
        <p:blipFill rotWithShape="1">
          <a:blip r:embed="rId3">
            <a:alphaModFix/>
          </a:blip>
          <a:srcRect l="13938" t="12281" r="15692" b="12281"/>
          <a:stretch/>
        </p:blipFill>
        <p:spPr>
          <a:xfrm>
            <a:off x="5279816" y="3559615"/>
            <a:ext cx="1487393" cy="1594518"/>
          </a:xfrm>
          <a:prstGeom prst="rect">
            <a:avLst/>
          </a:prstGeom>
          <a:noFill/>
          <a:ln>
            <a:noFill/>
          </a:ln>
        </p:spPr>
      </p:pic>
      <p:sp>
        <p:nvSpPr>
          <p:cNvPr id="2918" name="Google Shape;2918;p9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2923"/>
        <p:cNvGrpSpPr/>
        <p:nvPr/>
      </p:nvGrpSpPr>
      <p:grpSpPr>
        <a:xfrm>
          <a:off x="0" y="0"/>
          <a:ext cx="0" cy="0"/>
          <a:chOff x="0" y="0"/>
          <a:chExt cx="0" cy="0"/>
        </a:xfrm>
      </p:grpSpPr>
      <p:sp>
        <p:nvSpPr>
          <p:cNvPr id="2924" name="Google Shape;2924;p91"/>
          <p:cNvSpPr txBox="1"/>
          <p:nvPr/>
        </p:nvSpPr>
        <p:spPr>
          <a:xfrm>
            <a:off x="0" y="758241"/>
            <a:ext cx="9144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Atom</a:t>
            </a:r>
            <a:r>
              <a:rPr lang="en-US" sz="4000">
                <a:solidFill>
                  <a:schemeClr val="dk1"/>
                </a:solidFill>
                <a:latin typeface="Calibri"/>
                <a:ea typeface="Calibri"/>
                <a:cs typeface="Calibri"/>
                <a:sym typeface="Calibri"/>
              </a:rPr>
              <a:t>: the smallest whole unit of matter</a:t>
            </a:r>
            <a:endParaRPr/>
          </a:p>
        </p:txBody>
      </p:sp>
      <p:pic>
        <p:nvPicPr>
          <p:cNvPr id="2925" name="Google Shape;2925;p91"/>
          <p:cNvPicPr preferRelativeResize="0"/>
          <p:nvPr/>
        </p:nvPicPr>
        <p:blipFill rotWithShape="1">
          <a:blip r:embed="rId3">
            <a:alphaModFix/>
          </a:blip>
          <a:srcRect l="13938" t="12281" r="15692" b="12281"/>
          <a:stretch/>
        </p:blipFill>
        <p:spPr>
          <a:xfrm>
            <a:off x="1991894" y="1472208"/>
            <a:ext cx="4826000" cy="5173579"/>
          </a:xfrm>
          <a:prstGeom prst="rect">
            <a:avLst/>
          </a:prstGeom>
          <a:noFill/>
          <a:ln>
            <a:noFill/>
          </a:ln>
        </p:spPr>
      </p:pic>
      <p:sp>
        <p:nvSpPr>
          <p:cNvPr id="2926" name="Google Shape;2926;p9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2931"/>
        <p:cNvGrpSpPr/>
        <p:nvPr/>
      </p:nvGrpSpPr>
      <p:grpSpPr>
        <a:xfrm>
          <a:off x="0" y="0"/>
          <a:ext cx="0" cy="0"/>
          <a:chOff x="0" y="0"/>
          <a:chExt cx="0" cy="0"/>
        </a:xfrm>
      </p:grpSpPr>
      <p:sp>
        <p:nvSpPr>
          <p:cNvPr id="2932" name="Google Shape;2932;gdd713b014b_17_5"/>
          <p:cNvSpPr txBox="1"/>
          <p:nvPr/>
        </p:nvSpPr>
        <p:spPr>
          <a:xfrm>
            <a:off x="568775" y="378225"/>
            <a:ext cx="8237100" cy="192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Molecule</a:t>
            </a:r>
            <a:r>
              <a:rPr lang="en-US" sz="4000" b="0" i="0" u="none" strike="noStrike" cap="none">
                <a:solidFill>
                  <a:schemeClr val="dk1"/>
                </a:solidFill>
                <a:latin typeface="Calibri"/>
                <a:ea typeface="Calibri"/>
                <a:cs typeface="Calibri"/>
                <a:sym typeface="Calibri"/>
              </a:rPr>
              <a:t>: particle containing 2 or more atoms of the same </a:t>
            </a:r>
            <a:r>
              <a:rPr lang="en-US" sz="4000" b="1" i="0" u="none" strike="noStrike" cap="none">
                <a:solidFill>
                  <a:schemeClr val="dk1"/>
                </a:solidFill>
                <a:latin typeface="Calibri"/>
                <a:ea typeface="Calibri"/>
                <a:cs typeface="Calibri"/>
                <a:sym typeface="Calibri"/>
              </a:rPr>
              <a:t>OR</a:t>
            </a:r>
            <a:r>
              <a:rPr lang="en-US" sz="4000" b="0" i="0" u="none" strike="noStrike" cap="none">
                <a:solidFill>
                  <a:schemeClr val="dk1"/>
                </a:solidFill>
                <a:latin typeface="Calibri"/>
                <a:ea typeface="Calibri"/>
                <a:cs typeface="Calibri"/>
                <a:sym typeface="Calibri"/>
              </a:rPr>
              <a:t> different elements</a:t>
            </a:r>
            <a:endParaRPr sz="1400" b="0" i="0" u="none" strike="noStrike" cap="none">
              <a:solidFill>
                <a:srgbClr val="000000"/>
              </a:solidFill>
              <a:latin typeface="Arial"/>
              <a:ea typeface="Arial"/>
              <a:cs typeface="Arial"/>
              <a:sym typeface="Arial"/>
            </a:endParaRPr>
          </a:p>
        </p:txBody>
      </p:sp>
      <p:grpSp>
        <p:nvGrpSpPr>
          <p:cNvPr id="2933" name="Google Shape;2933;gdd713b014b_17_5"/>
          <p:cNvGrpSpPr/>
          <p:nvPr/>
        </p:nvGrpSpPr>
        <p:grpSpPr>
          <a:xfrm>
            <a:off x="1038188" y="3557264"/>
            <a:ext cx="3121030" cy="1471175"/>
            <a:chOff x="6653433" y="2245352"/>
            <a:chExt cx="2128507" cy="1162800"/>
          </a:xfrm>
        </p:grpSpPr>
        <p:sp>
          <p:nvSpPr>
            <p:cNvPr id="2934" name="Google Shape;2934;gdd713b014b_17_5"/>
            <p:cNvSpPr/>
            <p:nvPr/>
          </p:nvSpPr>
          <p:spPr>
            <a:xfrm>
              <a:off x="6653433"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35" name="Google Shape;2935;gdd713b014b_17_5"/>
            <p:cNvSpPr/>
            <p:nvPr/>
          </p:nvSpPr>
          <p:spPr>
            <a:xfrm>
              <a:off x="7637140"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936" name="Google Shape;2936;gdd713b014b_17_5"/>
          <p:cNvSpPr/>
          <p:nvPr/>
        </p:nvSpPr>
        <p:spPr>
          <a:xfrm>
            <a:off x="5360078" y="3758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37" name="Google Shape;2937;gdd713b014b_17_5"/>
          <p:cNvSpPr/>
          <p:nvPr/>
        </p:nvSpPr>
        <p:spPr>
          <a:xfrm>
            <a:off x="6817224" y="3776243"/>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38" name="Google Shape;2938;gdd713b014b_17_5"/>
          <p:cNvSpPr/>
          <p:nvPr/>
        </p:nvSpPr>
        <p:spPr>
          <a:xfrm>
            <a:off x="6199291" y="3023155"/>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39" name="Google Shape;2939;gdd713b014b_17_5"/>
          <p:cNvSpPr txBox="1"/>
          <p:nvPr/>
        </p:nvSpPr>
        <p:spPr>
          <a:xfrm>
            <a:off x="3912278" y="3776243"/>
            <a:ext cx="15501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OR </a:t>
            </a:r>
            <a:endParaRPr sz="1400" b="0" i="0" u="none" strike="noStrike" cap="none">
              <a:solidFill>
                <a:srgbClr val="000000"/>
              </a:solidFill>
              <a:latin typeface="Arial"/>
              <a:ea typeface="Arial"/>
              <a:cs typeface="Arial"/>
              <a:sym typeface="Arial"/>
            </a:endParaRPr>
          </a:p>
        </p:txBody>
      </p:sp>
      <p:sp>
        <p:nvSpPr>
          <p:cNvPr id="2940" name="Google Shape;2940;gdd713b014b_17_5"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2945"/>
        <p:cNvGrpSpPr/>
        <p:nvPr/>
      </p:nvGrpSpPr>
      <p:grpSpPr>
        <a:xfrm>
          <a:off x="0" y="0"/>
          <a:ext cx="0" cy="0"/>
          <a:chOff x="0" y="0"/>
          <a:chExt cx="0" cy="0"/>
        </a:xfrm>
      </p:grpSpPr>
      <p:sp>
        <p:nvSpPr>
          <p:cNvPr id="2946" name="Google Shape;2946;gdd713b014b_17_18"/>
          <p:cNvSpPr txBox="1">
            <a:spLocks noGrp="1"/>
          </p:cNvSpPr>
          <p:nvPr>
            <p:ph type="title"/>
          </p:nvPr>
        </p:nvSpPr>
        <p:spPr>
          <a:xfrm>
            <a:off x="457200" y="121879"/>
            <a:ext cx="8229600" cy="1617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959"/>
              <a:buFont typeface="Calibri"/>
              <a:buNone/>
            </a:pPr>
            <a:r>
              <a:rPr lang="en-US" sz="3500" b="1" u="sng"/>
              <a:t>Polar Molecule:</a:t>
            </a:r>
            <a:r>
              <a:rPr lang="en-US" sz="3500" b="1"/>
              <a:t> </a:t>
            </a:r>
            <a:r>
              <a:rPr lang="en-US" sz="3500"/>
              <a:t>a molecule that has a partial positive and negative end because they do not share electrons equally</a:t>
            </a:r>
            <a:endParaRPr sz="3500"/>
          </a:p>
        </p:txBody>
      </p:sp>
      <p:pic>
        <p:nvPicPr>
          <p:cNvPr id="2947" name="Google Shape;2947;gdd713b014b_17_18" descr="polar.jpg"/>
          <p:cNvPicPr preferRelativeResize="0">
            <a:picLocks noGrp="1"/>
          </p:cNvPicPr>
          <p:nvPr>
            <p:ph type="body" idx="1"/>
          </p:nvPr>
        </p:nvPicPr>
        <p:blipFill rotWithShape="1">
          <a:blip r:embed="rId3">
            <a:alphaModFix/>
          </a:blip>
          <a:srcRect l="-18191" r="-18178"/>
          <a:stretch/>
        </p:blipFill>
        <p:spPr>
          <a:xfrm>
            <a:off x="457200" y="1872049"/>
            <a:ext cx="8229600" cy="4526100"/>
          </a:xfrm>
          <a:prstGeom prst="rect">
            <a:avLst/>
          </a:prstGeom>
          <a:noFill/>
          <a:ln w="9525" cap="flat" cmpd="sng">
            <a:solidFill>
              <a:schemeClr val="lt1"/>
            </a:solidFill>
            <a:prstDash val="solid"/>
            <a:round/>
            <a:headEnd type="none" w="sm" len="sm"/>
            <a:tailEnd type="none" w="sm" len="sm"/>
          </a:ln>
        </p:spPr>
      </p:pic>
      <p:sp>
        <p:nvSpPr>
          <p:cNvPr id="2948" name="Google Shape;2948;gdd713b014b_17_18"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2953"/>
        <p:cNvGrpSpPr/>
        <p:nvPr/>
      </p:nvGrpSpPr>
      <p:grpSpPr>
        <a:xfrm>
          <a:off x="0" y="0"/>
          <a:ext cx="0" cy="0"/>
          <a:chOff x="0" y="0"/>
          <a:chExt cx="0" cy="0"/>
        </a:xfrm>
      </p:grpSpPr>
      <p:sp>
        <p:nvSpPr>
          <p:cNvPr id="2954" name="Google Shape;2954;gdd713b014b_17_25"/>
          <p:cNvSpPr txBox="1">
            <a:spLocks noGrp="1"/>
          </p:cNvSpPr>
          <p:nvPr>
            <p:ph type="title"/>
          </p:nvPr>
        </p:nvSpPr>
        <p:spPr>
          <a:xfrm>
            <a:off x="712180" y="451654"/>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959" b="1" u="sng"/>
              <a:t>Nonpolar Molecule</a:t>
            </a:r>
            <a:r>
              <a:rPr lang="en-US" sz="3959"/>
              <a:t>: a molecule that equally shares electrons </a:t>
            </a:r>
            <a:endParaRPr/>
          </a:p>
        </p:txBody>
      </p:sp>
      <p:pic>
        <p:nvPicPr>
          <p:cNvPr id="2955" name="Google Shape;2955;gdd713b014b_17_25" descr="water.jpg"/>
          <p:cNvPicPr preferRelativeResize="0">
            <a:picLocks noGrp="1"/>
          </p:cNvPicPr>
          <p:nvPr>
            <p:ph type="body" idx="1"/>
          </p:nvPr>
        </p:nvPicPr>
        <p:blipFill rotWithShape="1">
          <a:blip r:embed="rId3">
            <a:alphaModFix/>
          </a:blip>
          <a:srcRect l="-6818" r="-6818"/>
          <a:stretch/>
        </p:blipFill>
        <p:spPr>
          <a:xfrm>
            <a:off x="457200" y="2001253"/>
            <a:ext cx="8229600" cy="4526100"/>
          </a:xfrm>
          <a:prstGeom prst="rect">
            <a:avLst/>
          </a:prstGeom>
          <a:noFill/>
          <a:ln w="9525" cap="flat" cmpd="sng">
            <a:solidFill>
              <a:schemeClr val="lt1"/>
            </a:solidFill>
            <a:prstDash val="solid"/>
            <a:round/>
            <a:headEnd type="none" w="sm" len="sm"/>
            <a:tailEnd type="none" w="sm" len="sm"/>
          </a:ln>
        </p:spPr>
      </p:pic>
      <p:sp>
        <p:nvSpPr>
          <p:cNvPr id="2956" name="Google Shape;2956;gdd713b014b_17_25"/>
          <p:cNvSpPr txBox="1"/>
          <p:nvPr/>
        </p:nvSpPr>
        <p:spPr>
          <a:xfrm>
            <a:off x="4421218" y="3590907"/>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C</a:t>
            </a:r>
            <a:endParaRPr sz="1400" b="0" i="0" u="none" strike="noStrike" cap="none">
              <a:solidFill>
                <a:srgbClr val="000000"/>
              </a:solidFill>
              <a:latin typeface="Arial"/>
              <a:ea typeface="Arial"/>
              <a:cs typeface="Arial"/>
              <a:sym typeface="Arial"/>
            </a:endParaRPr>
          </a:p>
        </p:txBody>
      </p:sp>
      <p:sp>
        <p:nvSpPr>
          <p:cNvPr id="2957" name="Google Shape;2957;gdd713b014b_17_25"/>
          <p:cNvSpPr txBox="1"/>
          <p:nvPr/>
        </p:nvSpPr>
        <p:spPr>
          <a:xfrm>
            <a:off x="6554009" y="3012377"/>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958" name="Google Shape;2958;gdd713b014b_17_25"/>
          <p:cNvSpPr txBox="1"/>
          <p:nvPr/>
        </p:nvSpPr>
        <p:spPr>
          <a:xfrm>
            <a:off x="2033495" y="4335976"/>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959" name="Google Shape;2959;gdd713b014b_17_25" descr="Rewind"/>
          <p:cNvSpPr/>
          <p:nvPr/>
        </p:nvSpPr>
        <p:spPr>
          <a:xfrm>
            <a:off x="110196"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2964"/>
        <p:cNvGrpSpPr/>
        <p:nvPr/>
      </p:nvGrpSpPr>
      <p:grpSpPr>
        <a:xfrm>
          <a:off x="0" y="0"/>
          <a:ext cx="0" cy="0"/>
          <a:chOff x="0" y="0"/>
          <a:chExt cx="0" cy="0"/>
        </a:xfrm>
      </p:grpSpPr>
      <p:sp>
        <p:nvSpPr>
          <p:cNvPr id="2965" name="Google Shape;2965;p92"/>
          <p:cNvSpPr txBox="1"/>
          <p:nvPr/>
        </p:nvSpPr>
        <p:spPr>
          <a:xfrm>
            <a:off x="187286" y="697443"/>
            <a:ext cx="8769427"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u="sng">
                <a:solidFill>
                  <a:schemeClr val="dk1"/>
                </a:solidFill>
                <a:latin typeface="Calibri"/>
                <a:ea typeface="Calibri"/>
                <a:cs typeface="Calibri"/>
                <a:sym typeface="Calibri"/>
              </a:rPr>
              <a:t>Compounds</a:t>
            </a:r>
            <a:r>
              <a:rPr lang="en-US" sz="3000" b="1">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pure substances made of </a:t>
            </a:r>
            <a:r>
              <a:rPr lang="en-US" sz="3000" i="1">
                <a:solidFill>
                  <a:schemeClr val="dk1"/>
                </a:solidFill>
                <a:latin typeface="Calibri"/>
                <a:ea typeface="Calibri"/>
                <a:cs typeface="Calibri"/>
                <a:sym typeface="Calibri"/>
              </a:rPr>
              <a:t>two or more different elements</a:t>
            </a:r>
            <a:r>
              <a:rPr lang="en-US" sz="3000">
                <a:solidFill>
                  <a:schemeClr val="dk1"/>
                </a:solidFill>
                <a:latin typeface="Calibri"/>
                <a:ea typeface="Calibri"/>
                <a:cs typeface="Calibri"/>
                <a:sym typeface="Calibri"/>
              </a:rPr>
              <a:t> that are chemically bonded (joined).</a:t>
            </a:r>
            <a:endParaRPr/>
          </a:p>
        </p:txBody>
      </p:sp>
      <p:pic>
        <p:nvPicPr>
          <p:cNvPr id="2966" name="Google Shape;2966;p92" descr="PowerSchool Learning : 8th Grade Science : Sec. 4 - Compounds"/>
          <p:cNvPicPr preferRelativeResize="0"/>
          <p:nvPr/>
        </p:nvPicPr>
        <p:blipFill rotWithShape="1">
          <a:blip r:embed="rId3">
            <a:alphaModFix/>
          </a:blip>
          <a:srcRect/>
          <a:stretch/>
        </p:blipFill>
        <p:spPr>
          <a:xfrm>
            <a:off x="1608921" y="2098906"/>
            <a:ext cx="5926157" cy="4444618"/>
          </a:xfrm>
          <a:prstGeom prst="rect">
            <a:avLst/>
          </a:prstGeom>
          <a:noFill/>
          <a:ln>
            <a:noFill/>
          </a:ln>
        </p:spPr>
      </p:pic>
      <p:sp>
        <p:nvSpPr>
          <p:cNvPr id="2967" name="Google Shape;2967;p9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2972"/>
        <p:cNvGrpSpPr/>
        <p:nvPr/>
      </p:nvGrpSpPr>
      <p:grpSpPr>
        <a:xfrm>
          <a:off x="0" y="0"/>
          <a:ext cx="0" cy="0"/>
          <a:chOff x="0" y="0"/>
          <a:chExt cx="0" cy="0"/>
        </a:xfrm>
      </p:grpSpPr>
      <p:sp>
        <p:nvSpPr>
          <p:cNvPr id="2973" name="Google Shape;2973;p93"/>
          <p:cNvSpPr/>
          <p:nvPr/>
        </p:nvSpPr>
        <p:spPr>
          <a:xfrm>
            <a:off x="3548808" y="2286000"/>
            <a:ext cx="2038120" cy="1916935"/>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74" name="Google Shape;2974;p93"/>
          <p:cNvSpPr/>
          <p:nvPr/>
        </p:nvSpPr>
        <p:spPr>
          <a:xfrm>
            <a:off x="3159086" y="3613532"/>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75" name="Google Shape;2975;p93"/>
          <p:cNvSpPr/>
          <p:nvPr/>
        </p:nvSpPr>
        <p:spPr>
          <a:xfrm>
            <a:off x="5045725" y="3613532"/>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76" name="Google Shape;2976;p93"/>
          <p:cNvSpPr txBox="1"/>
          <p:nvPr/>
        </p:nvSpPr>
        <p:spPr>
          <a:xfrm>
            <a:off x="3247221" y="3849430"/>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2977" name="Google Shape;2977;p93"/>
          <p:cNvSpPr txBox="1"/>
          <p:nvPr/>
        </p:nvSpPr>
        <p:spPr>
          <a:xfrm>
            <a:off x="4110668" y="2921301"/>
            <a:ext cx="914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O</a:t>
            </a:r>
            <a:endParaRPr/>
          </a:p>
        </p:txBody>
      </p:sp>
      <p:sp>
        <p:nvSpPr>
          <p:cNvPr id="2978" name="Google Shape;2978;p93"/>
          <p:cNvSpPr txBox="1"/>
          <p:nvPr/>
        </p:nvSpPr>
        <p:spPr>
          <a:xfrm>
            <a:off x="5150385" y="3847681"/>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2979" name="Google Shape;2979;p93"/>
          <p:cNvSpPr txBox="1"/>
          <p:nvPr/>
        </p:nvSpPr>
        <p:spPr>
          <a:xfrm>
            <a:off x="959174" y="553850"/>
            <a:ext cx="7808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A compound is a type of </a:t>
            </a:r>
            <a:r>
              <a:rPr lang="en-US" sz="3600" b="1" u="sng">
                <a:solidFill>
                  <a:schemeClr val="dk1"/>
                </a:solidFill>
                <a:latin typeface="Calibri"/>
                <a:ea typeface="Calibri"/>
                <a:cs typeface="Calibri"/>
                <a:sym typeface="Calibri"/>
              </a:rPr>
              <a:t>molecule</a:t>
            </a:r>
            <a:r>
              <a:rPr lang="en-US" sz="3600">
                <a:solidFill>
                  <a:schemeClr val="dk1"/>
                </a:solidFill>
                <a:latin typeface="Calibri"/>
                <a:ea typeface="Calibri"/>
                <a:cs typeface="Calibri"/>
                <a:sym typeface="Calibri"/>
              </a:rPr>
              <a:t>.</a:t>
            </a:r>
            <a:endParaRPr/>
          </a:p>
        </p:txBody>
      </p:sp>
      <p:sp>
        <p:nvSpPr>
          <p:cNvPr id="2980" name="Google Shape;2980;p93"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2985"/>
        <p:cNvGrpSpPr/>
        <p:nvPr/>
      </p:nvGrpSpPr>
      <p:grpSpPr>
        <a:xfrm>
          <a:off x="0" y="0"/>
          <a:ext cx="0" cy="0"/>
          <a:chOff x="0" y="0"/>
          <a:chExt cx="0" cy="0"/>
        </a:xfrm>
      </p:grpSpPr>
      <p:grpSp>
        <p:nvGrpSpPr>
          <p:cNvPr id="2986" name="Google Shape;2986;p94"/>
          <p:cNvGrpSpPr/>
          <p:nvPr/>
        </p:nvGrpSpPr>
        <p:grpSpPr>
          <a:xfrm>
            <a:off x="5586928" y="1686876"/>
            <a:ext cx="2977309" cy="2319050"/>
            <a:chOff x="5586928" y="2470532"/>
            <a:chExt cx="2977309" cy="2319050"/>
          </a:xfrm>
        </p:grpSpPr>
        <p:sp>
          <p:nvSpPr>
            <p:cNvPr id="2987" name="Google Shape;2987;p94"/>
            <p:cNvSpPr/>
            <p:nvPr/>
          </p:nvSpPr>
          <p:spPr>
            <a:xfrm>
              <a:off x="5976650" y="2470532"/>
              <a:ext cx="2038120" cy="1916935"/>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88" name="Google Shape;2988;p94"/>
            <p:cNvSpPr/>
            <p:nvPr/>
          </p:nvSpPr>
          <p:spPr>
            <a:xfrm>
              <a:off x="5586928" y="3798064"/>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89" name="Google Shape;2989;p94"/>
            <p:cNvSpPr/>
            <p:nvPr/>
          </p:nvSpPr>
          <p:spPr>
            <a:xfrm>
              <a:off x="7473567" y="3798064"/>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90" name="Google Shape;2990;p94"/>
            <p:cNvSpPr txBox="1"/>
            <p:nvPr/>
          </p:nvSpPr>
          <p:spPr>
            <a:xfrm>
              <a:off x="5675063" y="4033962"/>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2991" name="Google Shape;2991;p94"/>
            <p:cNvSpPr txBox="1"/>
            <p:nvPr/>
          </p:nvSpPr>
          <p:spPr>
            <a:xfrm>
              <a:off x="6538510" y="3105833"/>
              <a:ext cx="914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O</a:t>
              </a:r>
              <a:endParaRPr/>
            </a:p>
          </p:txBody>
        </p:sp>
        <p:sp>
          <p:nvSpPr>
            <p:cNvPr id="2992" name="Google Shape;2992;p94"/>
            <p:cNvSpPr txBox="1"/>
            <p:nvPr/>
          </p:nvSpPr>
          <p:spPr>
            <a:xfrm>
              <a:off x="7578227" y="4032213"/>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grpSp>
      <p:sp>
        <p:nvSpPr>
          <p:cNvPr id="2993" name="Google Shape;2993;p94"/>
          <p:cNvSpPr txBox="1"/>
          <p:nvPr/>
        </p:nvSpPr>
        <p:spPr>
          <a:xfrm>
            <a:off x="948224" y="372025"/>
            <a:ext cx="78051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But two or more </a:t>
            </a:r>
            <a:r>
              <a:rPr lang="en-US" sz="3000" u="sng">
                <a:solidFill>
                  <a:schemeClr val="dk1"/>
                </a:solidFill>
                <a:latin typeface="Calibri"/>
                <a:ea typeface="Calibri"/>
                <a:cs typeface="Calibri"/>
                <a:sym typeface="Calibri"/>
              </a:rPr>
              <a:t>different</a:t>
            </a:r>
            <a:r>
              <a:rPr lang="en-US" sz="3000">
                <a:solidFill>
                  <a:schemeClr val="dk1"/>
                </a:solidFill>
                <a:latin typeface="Calibri"/>
                <a:ea typeface="Calibri"/>
                <a:cs typeface="Calibri"/>
                <a:sym typeface="Calibri"/>
              </a:rPr>
              <a:t> elements must be bonded to be considered a </a:t>
            </a:r>
            <a:r>
              <a:rPr lang="en-US" sz="3000" u="sng">
                <a:solidFill>
                  <a:schemeClr val="dk1"/>
                </a:solidFill>
                <a:latin typeface="Calibri"/>
                <a:ea typeface="Calibri"/>
                <a:cs typeface="Calibri"/>
                <a:sym typeface="Calibri"/>
              </a:rPr>
              <a:t>compound</a:t>
            </a:r>
            <a:r>
              <a:rPr lang="en-US" sz="3000">
                <a:solidFill>
                  <a:schemeClr val="dk1"/>
                </a:solidFill>
                <a:latin typeface="Calibri"/>
                <a:ea typeface="Calibri"/>
                <a:cs typeface="Calibri"/>
                <a:sym typeface="Calibri"/>
              </a:rPr>
              <a:t>.</a:t>
            </a:r>
            <a:endParaRPr/>
          </a:p>
        </p:txBody>
      </p:sp>
      <p:sp>
        <p:nvSpPr>
          <p:cNvPr id="2994" name="Google Shape;2994;p94"/>
          <p:cNvSpPr/>
          <p:nvPr/>
        </p:nvSpPr>
        <p:spPr>
          <a:xfrm>
            <a:off x="799916" y="1810082"/>
            <a:ext cx="1345582" cy="1327532"/>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95" name="Google Shape;2995;p94"/>
          <p:cNvSpPr/>
          <p:nvPr/>
        </p:nvSpPr>
        <p:spPr>
          <a:xfrm>
            <a:off x="1711636" y="2473848"/>
            <a:ext cx="1345582" cy="1327532"/>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96" name="Google Shape;2996;p94"/>
          <p:cNvSpPr txBox="1"/>
          <p:nvPr/>
        </p:nvSpPr>
        <p:spPr>
          <a:xfrm>
            <a:off x="1244942" y="2243015"/>
            <a:ext cx="46669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sp>
        <p:nvSpPr>
          <p:cNvPr id="2997" name="Google Shape;2997;p94"/>
          <p:cNvSpPr txBox="1"/>
          <p:nvPr/>
        </p:nvSpPr>
        <p:spPr>
          <a:xfrm>
            <a:off x="2134664" y="2898877"/>
            <a:ext cx="46669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pic>
        <p:nvPicPr>
          <p:cNvPr id="2998" name="Google Shape;2998;p94" descr="Checkmark"/>
          <p:cNvPicPr preferRelativeResize="0"/>
          <p:nvPr/>
        </p:nvPicPr>
        <p:blipFill rotWithShape="1">
          <a:blip r:embed="rId3">
            <a:alphaModFix/>
          </a:blip>
          <a:srcRect/>
          <a:stretch/>
        </p:blipFill>
        <p:spPr>
          <a:xfrm>
            <a:off x="7955800" y="3882952"/>
            <a:ext cx="738664" cy="738664"/>
          </a:xfrm>
          <a:prstGeom prst="rect">
            <a:avLst/>
          </a:prstGeom>
          <a:noFill/>
          <a:ln>
            <a:noFill/>
          </a:ln>
        </p:spPr>
      </p:pic>
      <p:sp>
        <p:nvSpPr>
          <p:cNvPr id="2999" name="Google Shape;2999;p94"/>
          <p:cNvSpPr/>
          <p:nvPr/>
        </p:nvSpPr>
        <p:spPr>
          <a:xfrm>
            <a:off x="2726517" y="3726443"/>
            <a:ext cx="829525" cy="820275"/>
          </a:xfrm>
          <a:prstGeom prst="mathMultiply">
            <a:avLst>
              <a:gd name="adj1" fmla="val 11508"/>
            </a:avLst>
          </a:prstGeom>
          <a:solidFill>
            <a:schemeClr val="accent2"/>
          </a:solidFill>
          <a:ln w="9525"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0" name="Google Shape;3000;p94"/>
          <p:cNvSpPr txBox="1"/>
          <p:nvPr/>
        </p:nvSpPr>
        <p:spPr>
          <a:xfrm>
            <a:off x="948234" y="3882952"/>
            <a:ext cx="2075227"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chemeClr val="dk1"/>
                </a:solidFill>
                <a:latin typeface="Calibri"/>
                <a:ea typeface="Calibri"/>
                <a:cs typeface="Calibri"/>
                <a:sym typeface="Calibri"/>
              </a:rPr>
              <a:t>Compound</a:t>
            </a:r>
            <a:endParaRPr/>
          </a:p>
          <a:p>
            <a:pPr marL="0" marR="0" lvl="0" indent="0" algn="l" rtl="0">
              <a:spcBef>
                <a:spcPts val="0"/>
              </a:spcBef>
              <a:spcAft>
                <a:spcPts val="0"/>
              </a:spcAft>
              <a:buNone/>
            </a:pPr>
            <a:endParaRPr sz="3000" b="1">
              <a:solidFill>
                <a:schemeClr val="dk1"/>
              </a:solidFill>
              <a:latin typeface="Calibri"/>
              <a:ea typeface="Calibri"/>
              <a:cs typeface="Calibri"/>
              <a:sym typeface="Calibri"/>
            </a:endParaRPr>
          </a:p>
          <a:p>
            <a:pPr marL="0" marR="0" lvl="0" indent="0" algn="l" rtl="0">
              <a:spcBef>
                <a:spcPts val="0"/>
              </a:spcBef>
              <a:spcAft>
                <a:spcPts val="0"/>
              </a:spcAft>
              <a:buNone/>
            </a:pPr>
            <a:r>
              <a:rPr lang="en-US" sz="3000" b="1">
                <a:solidFill>
                  <a:schemeClr val="dk1"/>
                </a:solidFill>
                <a:latin typeface="Calibri"/>
                <a:ea typeface="Calibri"/>
                <a:cs typeface="Calibri"/>
                <a:sym typeface="Calibri"/>
              </a:rPr>
              <a:t>Molecule</a:t>
            </a:r>
            <a:endParaRPr/>
          </a:p>
        </p:txBody>
      </p:sp>
      <p:sp>
        <p:nvSpPr>
          <p:cNvPr id="3001" name="Google Shape;3001;p94"/>
          <p:cNvSpPr txBox="1"/>
          <p:nvPr/>
        </p:nvSpPr>
        <p:spPr>
          <a:xfrm>
            <a:off x="6037969" y="4005926"/>
            <a:ext cx="2075227"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chemeClr val="dk1"/>
                </a:solidFill>
                <a:latin typeface="Calibri"/>
                <a:ea typeface="Calibri"/>
                <a:cs typeface="Calibri"/>
                <a:sym typeface="Calibri"/>
              </a:rPr>
              <a:t>Compound</a:t>
            </a:r>
            <a:endParaRPr/>
          </a:p>
          <a:p>
            <a:pPr marL="0" marR="0" lvl="0" indent="0" algn="l" rtl="0">
              <a:spcBef>
                <a:spcPts val="0"/>
              </a:spcBef>
              <a:spcAft>
                <a:spcPts val="0"/>
              </a:spcAft>
              <a:buNone/>
            </a:pPr>
            <a:endParaRPr sz="3000" b="1">
              <a:solidFill>
                <a:schemeClr val="dk1"/>
              </a:solidFill>
              <a:latin typeface="Calibri"/>
              <a:ea typeface="Calibri"/>
              <a:cs typeface="Calibri"/>
              <a:sym typeface="Calibri"/>
            </a:endParaRPr>
          </a:p>
          <a:p>
            <a:pPr marL="0" marR="0" lvl="0" indent="0" algn="l" rtl="0">
              <a:spcBef>
                <a:spcPts val="0"/>
              </a:spcBef>
              <a:spcAft>
                <a:spcPts val="0"/>
              </a:spcAft>
              <a:buNone/>
            </a:pPr>
            <a:r>
              <a:rPr lang="en-US" sz="3000" b="1">
                <a:solidFill>
                  <a:schemeClr val="dk1"/>
                </a:solidFill>
                <a:latin typeface="Calibri"/>
                <a:ea typeface="Calibri"/>
                <a:cs typeface="Calibri"/>
                <a:sym typeface="Calibri"/>
              </a:rPr>
              <a:t>Molecule</a:t>
            </a:r>
            <a:endParaRPr/>
          </a:p>
        </p:txBody>
      </p:sp>
      <p:pic>
        <p:nvPicPr>
          <p:cNvPr id="3002" name="Google Shape;3002;p94" descr="Checkmark"/>
          <p:cNvPicPr preferRelativeResize="0"/>
          <p:nvPr/>
        </p:nvPicPr>
        <p:blipFill rotWithShape="1">
          <a:blip r:embed="rId3">
            <a:alphaModFix/>
          </a:blip>
          <a:srcRect/>
          <a:stretch/>
        </p:blipFill>
        <p:spPr>
          <a:xfrm>
            <a:off x="8014771" y="4762944"/>
            <a:ext cx="738664" cy="738664"/>
          </a:xfrm>
          <a:prstGeom prst="rect">
            <a:avLst/>
          </a:prstGeom>
          <a:noFill/>
          <a:ln>
            <a:noFill/>
          </a:ln>
        </p:spPr>
      </p:pic>
      <p:pic>
        <p:nvPicPr>
          <p:cNvPr id="3003" name="Google Shape;3003;p94" descr="Checkmark"/>
          <p:cNvPicPr preferRelativeResize="0"/>
          <p:nvPr/>
        </p:nvPicPr>
        <p:blipFill rotWithShape="1">
          <a:blip r:embed="rId3">
            <a:alphaModFix/>
          </a:blip>
          <a:srcRect/>
          <a:stretch/>
        </p:blipFill>
        <p:spPr>
          <a:xfrm>
            <a:off x="2827017" y="4651521"/>
            <a:ext cx="738664" cy="738664"/>
          </a:xfrm>
          <a:prstGeom prst="rect">
            <a:avLst/>
          </a:prstGeom>
          <a:noFill/>
          <a:ln>
            <a:noFill/>
          </a:ln>
        </p:spPr>
      </p:pic>
      <p:sp>
        <p:nvSpPr>
          <p:cNvPr id="3004" name="Google Shape;3004;p9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3009"/>
        <p:cNvGrpSpPr/>
        <p:nvPr/>
      </p:nvGrpSpPr>
      <p:grpSpPr>
        <a:xfrm>
          <a:off x="0" y="0"/>
          <a:ext cx="0" cy="0"/>
          <a:chOff x="0" y="0"/>
          <a:chExt cx="0" cy="0"/>
        </a:xfrm>
      </p:grpSpPr>
      <p:sp>
        <p:nvSpPr>
          <p:cNvPr id="3010" name="Google Shape;3010;p9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6"/>
          <p:cNvSpPr/>
          <p:nvPr/>
        </p:nvSpPr>
        <p:spPr>
          <a:xfrm>
            <a:off x="4521313" y="2297299"/>
            <a:ext cx="1325647" cy="1288501"/>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Calibri"/>
                <a:ea typeface="Calibri"/>
                <a:cs typeface="Calibri"/>
                <a:sym typeface="Calibri"/>
              </a:rPr>
              <a:t>H</a:t>
            </a:r>
            <a:endParaRPr/>
          </a:p>
        </p:txBody>
      </p:sp>
      <p:sp>
        <p:nvSpPr>
          <p:cNvPr id="350" name="Google Shape;350;p26"/>
          <p:cNvSpPr/>
          <p:nvPr/>
        </p:nvSpPr>
        <p:spPr>
          <a:xfrm>
            <a:off x="6730660" y="2297299"/>
            <a:ext cx="1325647" cy="1288501"/>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Calibri"/>
                <a:ea typeface="Calibri"/>
                <a:cs typeface="Calibri"/>
                <a:sym typeface="Calibri"/>
              </a:rPr>
              <a:t>H</a:t>
            </a:r>
            <a:endParaRPr/>
          </a:p>
        </p:txBody>
      </p:sp>
      <p:sp>
        <p:nvSpPr>
          <p:cNvPr id="351" name="Google Shape;351;p26"/>
          <p:cNvSpPr/>
          <p:nvPr/>
        </p:nvSpPr>
        <p:spPr>
          <a:xfrm>
            <a:off x="5243802" y="2904203"/>
            <a:ext cx="2037827" cy="1907036"/>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O</a:t>
            </a:r>
            <a:endParaRPr/>
          </a:p>
        </p:txBody>
      </p:sp>
      <p:cxnSp>
        <p:nvCxnSpPr>
          <p:cNvPr id="352" name="Google Shape;352;p26"/>
          <p:cNvCxnSpPr/>
          <p:nvPr/>
        </p:nvCxnSpPr>
        <p:spPr>
          <a:xfrm flipH="1">
            <a:off x="5184137" y="1304628"/>
            <a:ext cx="1078579" cy="1356814"/>
          </a:xfrm>
          <a:prstGeom prst="straightConnector1">
            <a:avLst/>
          </a:prstGeom>
          <a:noFill/>
          <a:ln w="381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3" name="Google Shape;353;p26"/>
          <p:cNvCxnSpPr/>
          <p:nvPr/>
        </p:nvCxnSpPr>
        <p:spPr>
          <a:xfrm>
            <a:off x="6262716" y="1304628"/>
            <a:ext cx="1130768" cy="1356814"/>
          </a:xfrm>
          <a:prstGeom prst="straightConnector1">
            <a:avLst/>
          </a:prstGeom>
          <a:noFill/>
          <a:ln w="381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4" name="Google Shape;354;p26"/>
          <p:cNvSpPr txBox="1"/>
          <p:nvPr/>
        </p:nvSpPr>
        <p:spPr>
          <a:xfrm>
            <a:off x="5546314" y="754642"/>
            <a:ext cx="1814118"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Hydrogen</a:t>
            </a:r>
            <a:endParaRPr/>
          </a:p>
        </p:txBody>
      </p:sp>
      <p:cxnSp>
        <p:nvCxnSpPr>
          <p:cNvPr id="355" name="Google Shape;355;p26"/>
          <p:cNvCxnSpPr/>
          <p:nvPr/>
        </p:nvCxnSpPr>
        <p:spPr>
          <a:xfrm rot="10800000">
            <a:off x="6262716" y="4233991"/>
            <a:ext cx="0" cy="1154495"/>
          </a:xfrm>
          <a:prstGeom prst="straightConnector1">
            <a:avLst/>
          </a:prstGeom>
          <a:noFill/>
          <a:ln w="381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6" name="Google Shape;356;p26"/>
          <p:cNvSpPr txBox="1"/>
          <p:nvPr/>
        </p:nvSpPr>
        <p:spPr>
          <a:xfrm>
            <a:off x="5546314" y="5388486"/>
            <a:ext cx="1432804"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Oxygen</a:t>
            </a:r>
            <a:endParaRPr/>
          </a:p>
        </p:txBody>
      </p:sp>
      <p:sp>
        <p:nvSpPr>
          <p:cNvPr id="357" name="Google Shape;357;p26"/>
          <p:cNvSpPr txBox="1"/>
          <p:nvPr/>
        </p:nvSpPr>
        <p:spPr>
          <a:xfrm>
            <a:off x="504239" y="2587152"/>
            <a:ext cx="3198311"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5F497A"/>
                </a:solidFill>
                <a:latin typeface="Calibri"/>
                <a:ea typeface="Calibri"/>
                <a:cs typeface="Calibri"/>
                <a:sym typeface="Calibri"/>
              </a:rPr>
              <a:t>ELEMENT</a:t>
            </a:r>
            <a:endParaRPr sz="6000">
              <a:solidFill>
                <a:srgbClr val="5F497A"/>
              </a:solidFill>
              <a:latin typeface="Calibri"/>
              <a:ea typeface="Calibri"/>
              <a:cs typeface="Calibri"/>
              <a:sym typeface="Calibri"/>
            </a:endParaRPr>
          </a:p>
        </p:txBody>
      </p:sp>
      <p:sp>
        <p:nvSpPr>
          <p:cNvPr id="358" name="Google Shape;358;p26"/>
          <p:cNvSpPr/>
          <p:nvPr/>
        </p:nvSpPr>
        <p:spPr>
          <a:xfrm>
            <a:off x="504239" y="1680654"/>
            <a:ext cx="3174838" cy="3130585"/>
          </a:xfrm>
          <a:prstGeom prst="noSmoking">
            <a:avLst>
              <a:gd name="adj" fmla="val 11587"/>
            </a:avLst>
          </a:prstGeom>
          <a:solidFill>
            <a:srgbClr val="FF0000">
              <a:alpha val="60784"/>
            </a:srgb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59" name="Google Shape;359;p26"/>
          <p:cNvSpPr txBox="1"/>
          <p:nvPr/>
        </p:nvSpPr>
        <p:spPr>
          <a:xfrm>
            <a:off x="504239" y="757252"/>
            <a:ext cx="297757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alibri"/>
                <a:ea typeface="Calibri"/>
                <a:cs typeface="Calibri"/>
                <a:sym typeface="Calibri"/>
              </a:rPr>
              <a:t>Water</a:t>
            </a:r>
            <a:endParaRPr/>
          </a:p>
        </p:txBody>
      </p:sp>
      <p:sp>
        <p:nvSpPr>
          <p:cNvPr id="360" name="Google Shape;360;p2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1" name="Google Shape;361;p26"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3015"/>
        <p:cNvGrpSpPr/>
        <p:nvPr/>
      </p:nvGrpSpPr>
      <p:grpSpPr>
        <a:xfrm>
          <a:off x="0" y="0"/>
          <a:ext cx="0" cy="0"/>
          <a:chOff x="0" y="0"/>
          <a:chExt cx="0" cy="0"/>
        </a:xfrm>
      </p:grpSpPr>
      <p:sp>
        <p:nvSpPr>
          <p:cNvPr id="3016" name="Google Shape;3016;p96"/>
          <p:cNvSpPr txBox="1"/>
          <p:nvPr/>
        </p:nvSpPr>
        <p:spPr>
          <a:xfrm>
            <a:off x="1073249" y="460325"/>
            <a:ext cx="76224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an atom?</a:t>
            </a:r>
            <a:endParaRPr/>
          </a:p>
        </p:txBody>
      </p:sp>
      <p:pic>
        <p:nvPicPr>
          <p:cNvPr id="3017" name="Google Shape;3017;p96"/>
          <p:cNvPicPr preferRelativeResize="0"/>
          <p:nvPr/>
        </p:nvPicPr>
        <p:blipFill rotWithShape="1">
          <a:blip r:embed="rId3">
            <a:alphaModFix/>
          </a:blip>
          <a:srcRect l="13938" t="12281" r="15692" b="12281"/>
          <a:stretch/>
        </p:blipFill>
        <p:spPr>
          <a:xfrm>
            <a:off x="1991894" y="1472208"/>
            <a:ext cx="4826000" cy="5173579"/>
          </a:xfrm>
          <a:prstGeom prst="rect">
            <a:avLst/>
          </a:prstGeom>
          <a:noFill/>
          <a:ln>
            <a:noFill/>
          </a:ln>
        </p:spPr>
      </p:pic>
      <p:sp>
        <p:nvSpPr>
          <p:cNvPr id="3018" name="Google Shape;3018;p9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3023"/>
        <p:cNvGrpSpPr/>
        <p:nvPr/>
      </p:nvGrpSpPr>
      <p:grpSpPr>
        <a:xfrm>
          <a:off x="0" y="0"/>
          <a:ext cx="0" cy="0"/>
          <a:chOff x="0" y="0"/>
          <a:chExt cx="0" cy="0"/>
        </a:xfrm>
      </p:grpSpPr>
      <p:sp>
        <p:nvSpPr>
          <p:cNvPr id="3024" name="Google Shape;3024;p97"/>
          <p:cNvSpPr txBox="1"/>
          <p:nvPr/>
        </p:nvSpPr>
        <p:spPr>
          <a:xfrm>
            <a:off x="1044525" y="370475"/>
            <a:ext cx="78090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relationship between atoms and matter?</a:t>
            </a:r>
            <a:endParaRPr/>
          </a:p>
        </p:txBody>
      </p:sp>
      <p:sp>
        <p:nvSpPr>
          <p:cNvPr id="3025" name="Google Shape;3025;p97"/>
          <p:cNvSpPr/>
          <p:nvPr/>
        </p:nvSpPr>
        <p:spPr>
          <a:xfrm>
            <a:off x="1840759" y="1751720"/>
            <a:ext cx="5253722" cy="4735803"/>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26" name="Google Shape;3026;p97"/>
          <p:cNvPicPr preferRelativeResize="0"/>
          <p:nvPr/>
        </p:nvPicPr>
        <p:blipFill rotWithShape="1">
          <a:blip r:embed="rId3">
            <a:alphaModFix/>
          </a:blip>
          <a:srcRect l="13938" t="12281" r="15692" b="12281"/>
          <a:stretch/>
        </p:blipFill>
        <p:spPr>
          <a:xfrm>
            <a:off x="2806263" y="2297836"/>
            <a:ext cx="1487393" cy="1594518"/>
          </a:xfrm>
          <a:prstGeom prst="rect">
            <a:avLst/>
          </a:prstGeom>
          <a:noFill/>
          <a:ln>
            <a:noFill/>
          </a:ln>
        </p:spPr>
      </p:pic>
      <p:pic>
        <p:nvPicPr>
          <p:cNvPr id="3027" name="Google Shape;3027;p97"/>
          <p:cNvPicPr preferRelativeResize="0"/>
          <p:nvPr/>
        </p:nvPicPr>
        <p:blipFill rotWithShape="1">
          <a:blip r:embed="rId3">
            <a:alphaModFix/>
          </a:blip>
          <a:srcRect l="13938" t="12281" r="15692" b="12281"/>
          <a:stretch/>
        </p:blipFill>
        <p:spPr>
          <a:xfrm>
            <a:off x="4293656" y="2089095"/>
            <a:ext cx="1487393" cy="1594518"/>
          </a:xfrm>
          <a:prstGeom prst="rect">
            <a:avLst/>
          </a:prstGeom>
          <a:noFill/>
          <a:ln>
            <a:noFill/>
          </a:ln>
        </p:spPr>
      </p:pic>
      <p:pic>
        <p:nvPicPr>
          <p:cNvPr id="3028" name="Google Shape;3028;p97"/>
          <p:cNvPicPr preferRelativeResize="0"/>
          <p:nvPr/>
        </p:nvPicPr>
        <p:blipFill rotWithShape="1">
          <a:blip r:embed="rId3">
            <a:alphaModFix/>
          </a:blip>
          <a:srcRect l="13938" t="12281" r="15692" b="12281"/>
          <a:stretch/>
        </p:blipFill>
        <p:spPr>
          <a:xfrm>
            <a:off x="2388749" y="3892354"/>
            <a:ext cx="1487393" cy="1594518"/>
          </a:xfrm>
          <a:prstGeom prst="rect">
            <a:avLst/>
          </a:prstGeom>
          <a:noFill/>
          <a:ln>
            <a:noFill/>
          </a:ln>
        </p:spPr>
      </p:pic>
      <p:pic>
        <p:nvPicPr>
          <p:cNvPr id="3029" name="Google Shape;3029;p97"/>
          <p:cNvPicPr preferRelativeResize="0"/>
          <p:nvPr/>
        </p:nvPicPr>
        <p:blipFill rotWithShape="1">
          <a:blip r:embed="rId3">
            <a:alphaModFix/>
          </a:blip>
          <a:srcRect l="13938" t="12281" r="15692" b="12281"/>
          <a:stretch/>
        </p:blipFill>
        <p:spPr>
          <a:xfrm>
            <a:off x="3876142" y="4480872"/>
            <a:ext cx="1487393" cy="1594518"/>
          </a:xfrm>
          <a:prstGeom prst="rect">
            <a:avLst/>
          </a:prstGeom>
          <a:noFill/>
          <a:ln>
            <a:noFill/>
          </a:ln>
        </p:spPr>
      </p:pic>
      <p:pic>
        <p:nvPicPr>
          <p:cNvPr id="3030" name="Google Shape;3030;p97"/>
          <p:cNvPicPr preferRelativeResize="0"/>
          <p:nvPr/>
        </p:nvPicPr>
        <p:blipFill rotWithShape="1">
          <a:blip r:embed="rId3">
            <a:alphaModFix/>
          </a:blip>
          <a:srcRect l="13938" t="12281" r="15692" b="12281"/>
          <a:stretch/>
        </p:blipFill>
        <p:spPr>
          <a:xfrm>
            <a:off x="5363535" y="3380484"/>
            <a:ext cx="1487393" cy="1594518"/>
          </a:xfrm>
          <a:prstGeom prst="rect">
            <a:avLst/>
          </a:prstGeom>
          <a:noFill/>
          <a:ln>
            <a:noFill/>
          </a:ln>
        </p:spPr>
      </p:pic>
      <p:sp>
        <p:nvSpPr>
          <p:cNvPr id="3031" name="Google Shape;3031;p9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3036"/>
        <p:cNvGrpSpPr/>
        <p:nvPr/>
      </p:nvGrpSpPr>
      <p:grpSpPr>
        <a:xfrm>
          <a:off x="0" y="0"/>
          <a:ext cx="0" cy="0"/>
          <a:chOff x="0" y="0"/>
          <a:chExt cx="0" cy="0"/>
        </a:xfrm>
      </p:grpSpPr>
      <p:sp>
        <p:nvSpPr>
          <p:cNvPr id="3037" name="Google Shape;3037;gdd713b014b_18_0"/>
          <p:cNvSpPr txBox="1"/>
          <p:nvPr/>
        </p:nvSpPr>
        <p:spPr>
          <a:xfrm>
            <a:off x="0" y="522125"/>
            <a:ext cx="91440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What is a molecule?</a:t>
            </a:r>
            <a:endParaRPr sz="1400" b="0" i="0" u="none" strike="noStrike" cap="none">
              <a:solidFill>
                <a:srgbClr val="000000"/>
              </a:solidFill>
              <a:latin typeface="Arial"/>
              <a:ea typeface="Arial"/>
              <a:cs typeface="Arial"/>
              <a:sym typeface="Arial"/>
            </a:endParaRPr>
          </a:p>
        </p:txBody>
      </p:sp>
      <p:grpSp>
        <p:nvGrpSpPr>
          <p:cNvPr id="3038" name="Google Shape;3038;gdd713b014b_18_0"/>
          <p:cNvGrpSpPr/>
          <p:nvPr/>
        </p:nvGrpSpPr>
        <p:grpSpPr>
          <a:xfrm>
            <a:off x="1038188" y="3557264"/>
            <a:ext cx="3121030" cy="1471175"/>
            <a:chOff x="6653433" y="2245352"/>
            <a:chExt cx="2128507" cy="1162800"/>
          </a:xfrm>
        </p:grpSpPr>
        <p:sp>
          <p:nvSpPr>
            <p:cNvPr id="3039" name="Google Shape;3039;gdd713b014b_18_0"/>
            <p:cNvSpPr/>
            <p:nvPr/>
          </p:nvSpPr>
          <p:spPr>
            <a:xfrm>
              <a:off x="6653433"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40" name="Google Shape;3040;gdd713b014b_18_0"/>
            <p:cNvSpPr/>
            <p:nvPr/>
          </p:nvSpPr>
          <p:spPr>
            <a:xfrm>
              <a:off x="7637140"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041" name="Google Shape;3041;gdd713b014b_18_0"/>
          <p:cNvSpPr/>
          <p:nvPr/>
        </p:nvSpPr>
        <p:spPr>
          <a:xfrm>
            <a:off x="5360078" y="3758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42" name="Google Shape;3042;gdd713b014b_18_0"/>
          <p:cNvSpPr/>
          <p:nvPr/>
        </p:nvSpPr>
        <p:spPr>
          <a:xfrm>
            <a:off x="6817224" y="3776243"/>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43" name="Google Shape;3043;gdd713b014b_18_0"/>
          <p:cNvSpPr/>
          <p:nvPr/>
        </p:nvSpPr>
        <p:spPr>
          <a:xfrm>
            <a:off x="6199291" y="3023155"/>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44" name="Google Shape;3044;gdd713b014b_18_0"/>
          <p:cNvSpPr txBox="1"/>
          <p:nvPr/>
        </p:nvSpPr>
        <p:spPr>
          <a:xfrm>
            <a:off x="3912278" y="3776243"/>
            <a:ext cx="15501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OR </a:t>
            </a:r>
            <a:endParaRPr sz="1400" b="0" i="0" u="none" strike="noStrike" cap="none">
              <a:solidFill>
                <a:srgbClr val="000000"/>
              </a:solidFill>
              <a:latin typeface="Arial"/>
              <a:ea typeface="Arial"/>
              <a:cs typeface="Arial"/>
              <a:sym typeface="Arial"/>
            </a:endParaRPr>
          </a:p>
        </p:txBody>
      </p:sp>
      <p:sp>
        <p:nvSpPr>
          <p:cNvPr id="3045" name="Google Shape;3045;gdd713b014b_18_0" descr="Questions"/>
          <p:cNvSpPr/>
          <p:nvPr/>
        </p:nvSpPr>
        <p:spPr>
          <a:xfrm>
            <a:off x="0" y="-24714"/>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3050"/>
        <p:cNvGrpSpPr/>
        <p:nvPr/>
      </p:nvGrpSpPr>
      <p:grpSpPr>
        <a:xfrm>
          <a:off x="0" y="0"/>
          <a:ext cx="0" cy="0"/>
          <a:chOff x="0" y="0"/>
          <a:chExt cx="0" cy="0"/>
        </a:xfrm>
      </p:grpSpPr>
      <p:sp>
        <p:nvSpPr>
          <p:cNvPr id="3051" name="Google Shape;3051;gdd713b014b_18_13"/>
          <p:cNvSpPr txBox="1"/>
          <p:nvPr/>
        </p:nvSpPr>
        <p:spPr>
          <a:xfrm>
            <a:off x="782900" y="356625"/>
            <a:ext cx="8164800" cy="144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a:solidFill>
                  <a:schemeClr val="dk1"/>
                </a:solidFill>
                <a:latin typeface="Calibri"/>
                <a:ea typeface="Calibri"/>
                <a:cs typeface="Calibri"/>
                <a:sym typeface="Calibri"/>
              </a:rPr>
              <a:t>What is the difference between a polar and nonpolar molecule?</a:t>
            </a:r>
            <a:endParaRPr sz="1400" b="0" i="0" u="none" strike="noStrike" cap="none">
              <a:solidFill>
                <a:srgbClr val="000000"/>
              </a:solidFill>
              <a:latin typeface="Arial"/>
              <a:ea typeface="Arial"/>
              <a:cs typeface="Arial"/>
              <a:sym typeface="Arial"/>
            </a:endParaRPr>
          </a:p>
        </p:txBody>
      </p:sp>
      <p:sp>
        <p:nvSpPr>
          <p:cNvPr id="3052" name="Google Shape;3052;gdd713b014b_18_13" descr="Questions"/>
          <p:cNvSpPr/>
          <p:nvPr/>
        </p:nvSpPr>
        <p:spPr>
          <a:xfrm>
            <a:off x="0" y="-24714"/>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53" name="Google Shape;3053;gdd713b014b_18_13"/>
          <p:cNvPicPr preferRelativeResize="0"/>
          <p:nvPr/>
        </p:nvPicPr>
        <p:blipFill>
          <a:blip r:embed="rId4">
            <a:alphaModFix/>
          </a:blip>
          <a:stretch>
            <a:fillRect/>
          </a:stretch>
        </p:blipFill>
        <p:spPr>
          <a:xfrm>
            <a:off x="262750" y="1956825"/>
            <a:ext cx="4189500" cy="4716175"/>
          </a:xfrm>
          <a:prstGeom prst="rect">
            <a:avLst/>
          </a:prstGeom>
          <a:noFill/>
          <a:ln>
            <a:noFill/>
          </a:ln>
        </p:spPr>
      </p:pic>
      <p:pic>
        <p:nvPicPr>
          <p:cNvPr id="3054" name="Google Shape;3054;gdd713b014b_18_13"/>
          <p:cNvPicPr preferRelativeResize="0"/>
          <p:nvPr/>
        </p:nvPicPr>
        <p:blipFill>
          <a:blip r:embed="rId4">
            <a:alphaModFix/>
          </a:blip>
          <a:stretch>
            <a:fillRect/>
          </a:stretch>
        </p:blipFill>
        <p:spPr>
          <a:xfrm>
            <a:off x="4663025" y="1956825"/>
            <a:ext cx="4189500" cy="4716175"/>
          </a:xfrm>
          <a:prstGeom prst="rect">
            <a:avLst/>
          </a:prstGeom>
          <a:noFill/>
          <a:ln>
            <a:noFill/>
          </a:ln>
        </p:spPr>
      </p:pic>
      <p:pic>
        <p:nvPicPr>
          <p:cNvPr id="3055" name="Google Shape;3055;gdd713b014b_18_13" descr="water.jpg"/>
          <p:cNvPicPr preferRelativeResize="0">
            <a:picLocks noGrp="1"/>
          </p:cNvPicPr>
          <p:nvPr>
            <p:ph type="body" idx="4294967295"/>
          </p:nvPr>
        </p:nvPicPr>
        <p:blipFill rotWithShape="1">
          <a:blip r:embed="rId5">
            <a:alphaModFix/>
          </a:blip>
          <a:srcRect l="-6818" r="-6818"/>
          <a:stretch/>
        </p:blipFill>
        <p:spPr>
          <a:xfrm>
            <a:off x="4746125" y="3208663"/>
            <a:ext cx="4023300" cy="2212500"/>
          </a:xfrm>
          <a:prstGeom prst="rect">
            <a:avLst/>
          </a:prstGeom>
          <a:noFill/>
          <a:ln w="9525" cap="flat" cmpd="sng">
            <a:solidFill>
              <a:schemeClr val="lt1"/>
            </a:solidFill>
            <a:prstDash val="solid"/>
            <a:round/>
            <a:headEnd type="none" w="sm" len="sm"/>
            <a:tailEnd type="none" w="sm" len="sm"/>
          </a:ln>
        </p:spPr>
      </p:pic>
      <p:sp>
        <p:nvSpPr>
          <p:cNvPr id="3056" name="Google Shape;3056;gdd713b014b_18_13"/>
          <p:cNvSpPr txBox="1"/>
          <p:nvPr/>
        </p:nvSpPr>
        <p:spPr>
          <a:xfrm>
            <a:off x="5357345" y="4156676"/>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3057" name="Google Shape;3057;gdd713b014b_18_13"/>
          <p:cNvSpPr txBox="1"/>
          <p:nvPr/>
        </p:nvSpPr>
        <p:spPr>
          <a:xfrm>
            <a:off x="7578520" y="3429001"/>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3058" name="Google Shape;3058;gdd713b014b_18_13"/>
          <p:cNvSpPr txBox="1"/>
          <p:nvPr/>
        </p:nvSpPr>
        <p:spPr>
          <a:xfrm>
            <a:off x="6536905" y="3825382"/>
            <a:ext cx="811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libri"/>
                <a:ea typeface="Calibri"/>
                <a:cs typeface="Calibri"/>
                <a:sym typeface="Calibri"/>
              </a:rPr>
              <a:t>C</a:t>
            </a:r>
            <a:endParaRPr sz="1400" b="0" i="0" u="none" strike="noStrike" cap="none">
              <a:solidFill>
                <a:srgbClr val="000000"/>
              </a:solidFill>
              <a:latin typeface="Arial"/>
              <a:ea typeface="Arial"/>
              <a:cs typeface="Arial"/>
              <a:sym typeface="Arial"/>
            </a:endParaRPr>
          </a:p>
        </p:txBody>
      </p:sp>
      <p:pic>
        <p:nvPicPr>
          <p:cNvPr id="3059" name="Google Shape;3059;gdd713b014b_18_13" descr="polar.jpg"/>
          <p:cNvPicPr preferRelativeResize="0">
            <a:picLocks noGrp="1"/>
          </p:cNvPicPr>
          <p:nvPr>
            <p:ph type="body" idx="4294967295"/>
          </p:nvPr>
        </p:nvPicPr>
        <p:blipFill rotWithShape="1">
          <a:blip r:embed="rId6">
            <a:alphaModFix/>
          </a:blip>
          <a:srcRect l="-18191" r="-18178"/>
          <a:stretch/>
        </p:blipFill>
        <p:spPr>
          <a:xfrm>
            <a:off x="41199" y="3298226"/>
            <a:ext cx="4632600" cy="25479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3064"/>
        <p:cNvGrpSpPr/>
        <p:nvPr/>
      </p:nvGrpSpPr>
      <p:grpSpPr>
        <a:xfrm>
          <a:off x="0" y="0"/>
          <a:ext cx="0" cy="0"/>
          <a:chOff x="0" y="0"/>
          <a:chExt cx="0" cy="0"/>
        </a:xfrm>
      </p:grpSpPr>
      <p:sp>
        <p:nvSpPr>
          <p:cNvPr id="3065" name="Google Shape;3065;p98"/>
          <p:cNvSpPr txBox="1"/>
          <p:nvPr/>
        </p:nvSpPr>
        <p:spPr>
          <a:xfrm>
            <a:off x="477289" y="855982"/>
            <a:ext cx="8189421"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What is the definition of a compound?</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066" name="Google Shape;3066;p98" descr="PowerSchool Learning : 8th Grade Science : Sec. 4 - Compounds"/>
          <p:cNvPicPr preferRelativeResize="0"/>
          <p:nvPr/>
        </p:nvPicPr>
        <p:blipFill rotWithShape="1">
          <a:blip r:embed="rId3">
            <a:alphaModFix/>
          </a:blip>
          <a:srcRect/>
          <a:stretch/>
        </p:blipFill>
        <p:spPr>
          <a:xfrm>
            <a:off x="1452781" y="1864696"/>
            <a:ext cx="6238437" cy="4678828"/>
          </a:xfrm>
          <a:prstGeom prst="rect">
            <a:avLst/>
          </a:prstGeom>
          <a:noFill/>
          <a:ln>
            <a:noFill/>
          </a:ln>
        </p:spPr>
      </p:pic>
      <p:sp>
        <p:nvSpPr>
          <p:cNvPr id="3067" name="Google Shape;3067;p9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3072"/>
        <p:cNvGrpSpPr/>
        <p:nvPr/>
      </p:nvGrpSpPr>
      <p:grpSpPr>
        <a:xfrm>
          <a:off x="0" y="0"/>
          <a:ext cx="0" cy="0"/>
          <a:chOff x="0" y="0"/>
          <a:chExt cx="0" cy="0"/>
        </a:xfrm>
      </p:grpSpPr>
      <p:sp>
        <p:nvSpPr>
          <p:cNvPr id="3073" name="Google Shape;3073;p99"/>
          <p:cNvSpPr txBox="1"/>
          <p:nvPr/>
        </p:nvSpPr>
        <p:spPr>
          <a:xfrm>
            <a:off x="636022" y="1093571"/>
            <a:ext cx="787195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How are compounds different from elements?</a:t>
            </a:r>
            <a:endParaRPr/>
          </a:p>
        </p:txBody>
      </p:sp>
      <p:sp>
        <p:nvSpPr>
          <p:cNvPr id="3074" name="Google Shape;3074;p9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5" name="Google Shape;3075;p99"/>
          <p:cNvGrpSpPr/>
          <p:nvPr/>
        </p:nvGrpSpPr>
        <p:grpSpPr>
          <a:xfrm>
            <a:off x="5732902" y="2486134"/>
            <a:ext cx="2977309" cy="2319050"/>
            <a:chOff x="5732902" y="2486134"/>
            <a:chExt cx="2977309" cy="2319050"/>
          </a:xfrm>
        </p:grpSpPr>
        <p:sp>
          <p:nvSpPr>
            <p:cNvPr id="3076" name="Google Shape;3076;p99"/>
            <p:cNvSpPr/>
            <p:nvPr/>
          </p:nvSpPr>
          <p:spPr>
            <a:xfrm>
              <a:off x="6122624" y="2486134"/>
              <a:ext cx="2038120" cy="1916935"/>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77" name="Google Shape;3077;p99"/>
            <p:cNvSpPr/>
            <p:nvPr/>
          </p:nvSpPr>
          <p:spPr>
            <a:xfrm>
              <a:off x="5732902" y="3813666"/>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78" name="Google Shape;3078;p99"/>
            <p:cNvSpPr/>
            <p:nvPr/>
          </p:nvSpPr>
          <p:spPr>
            <a:xfrm>
              <a:off x="7619541" y="3813666"/>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79" name="Google Shape;3079;p99"/>
            <p:cNvSpPr txBox="1"/>
            <p:nvPr/>
          </p:nvSpPr>
          <p:spPr>
            <a:xfrm>
              <a:off x="5821037" y="4049564"/>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3080" name="Google Shape;3080;p99"/>
            <p:cNvSpPr txBox="1"/>
            <p:nvPr/>
          </p:nvSpPr>
          <p:spPr>
            <a:xfrm>
              <a:off x="6684484" y="3121435"/>
              <a:ext cx="914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O</a:t>
              </a:r>
              <a:endParaRPr/>
            </a:p>
          </p:txBody>
        </p:sp>
        <p:sp>
          <p:nvSpPr>
            <p:cNvPr id="3081" name="Google Shape;3081;p99"/>
            <p:cNvSpPr txBox="1"/>
            <p:nvPr/>
          </p:nvSpPr>
          <p:spPr>
            <a:xfrm>
              <a:off x="7724201" y="4047815"/>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grpSp>
      <p:sp>
        <p:nvSpPr>
          <p:cNvPr id="3082" name="Google Shape;3082;p99"/>
          <p:cNvSpPr/>
          <p:nvPr/>
        </p:nvSpPr>
        <p:spPr>
          <a:xfrm>
            <a:off x="2568996" y="2734874"/>
            <a:ext cx="2038120" cy="1916935"/>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83" name="Google Shape;3083;p99"/>
          <p:cNvSpPr txBox="1"/>
          <p:nvPr/>
        </p:nvSpPr>
        <p:spPr>
          <a:xfrm>
            <a:off x="3130856" y="3370175"/>
            <a:ext cx="914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O</a:t>
            </a:r>
            <a:endParaRPr/>
          </a:p>
        </p:txBody>
      </p:sp>
      <p:sp>
        <p:nvSpPr>
          <p:cNvPr id="3084" name="Google Shape;3084;p99"/>
          <p:cNvSpPr/>
          <p:nvPr/>
        </p:nvSpPr>
        <p:spPr>
          <a:xfrm>
            <a:off x="505399" y="3429000"/>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85" name="Google Shape;3085;p99"/>
          <p:cNvSpPr txBox="1"/>
          <p:nvPr/>
        </p:nvSpPr>
        <p:spPr>
          <a:xfrm>
            <a:off x="593534" y="3664898"/>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cxnSp>
        <p:nvCxnSpPr>
          <p:cNvPr id="3086" name="Google Shape;3086;p99"/>
          <p:cNvCxnSpPr/>
          <p:nvPr/>
        </p:nvCxnSpPr>
        <p:spPr>
          <a:xfrm>
            <a:off x="1046602" y="4572784"/>
            <a:ext cx="0" cy="924633"/>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087" name="Google Shape;3087;p99"/>
          <p:cNvCxnSpPr/>
          <p:nvPr/>
        </p:nvCxnSpPr>
        <p:spPr>
          <a:xfrm>
            <a:off x="3666781" y="4805184"/>
            <a:ext cx="0" cy="924633"/>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088" name="Google Shape;3088;p99"/>
          <p:cNvCxnSpPr/>
          <p:nvPr/>
        </p:nvCxnSpPr>
        <p:spPr>
          <a:xfrm>
            <a:off x="7236245" y="4651809"/>
            <a:ext cx="0" cy="924633"/>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3089" name="Google Shape;3089;p99"/>
          <p:cNvSpPr txBox="1"/>
          <p:nvPr/>
        </p:nvSpPr>
        <p:spPr>
          <a:xfrm>
            <a:off x="425550" y="5497417"/>
            <a:ext cx="1246260" cy="46166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Element</a:t>
            </a:r>
            <a:endParaRPr/>
          </a:p>
        </p:txBody>
      </p:sp>
      <p:sp>
        <p:nvSpPr>
          <p:cNvPr id="3090" name="Google Shape;3090;p99"/>
          <p:cNvSpPr txBox="1"/>
          <p:nvPr/>
        </p:nvSpPr>
        <p:spPr>
          <a:xfrm>
            <a:off x="3043651" y="5729817"/>
            <a:ext cx="1246260" cy="46166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Element</a:t>
            </a:r>
            <a:endParaRPr/>
          </a:p>
        </p:txBody>
      </p:sp>
      <p:sp>
        <p:nvSpPr>
          <p:cNvPr id="3091" name="Google Shape;3091;p99"/>
          <p:cNvSpPr txBox="1"/>
          <p:nvPr/>
        </p:nvSpPr>
        <p:spPr>
          <a:xfrm>
            <a:off x="6425019" y="5576442"/>
            <a:ext cx="1622451" cy="46166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Compound</a:t>
            </a:r>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3096"/>
        <p:cNvGrpSpPr/>
        <p:nvPr/>
      </p:nvGrpSpPr>
      <p:grpSpPr>
        <a:xfrm>
          <a:off x="0" y="0"/>
          <a:ext cx="0" cy="0"/>
          <a:chOff x="0" y="0"/>
          <a:chExt cx="0" cy="0"/>
        </a:xfrm>
      </p:grpSpPr>
      <p:grpSp>
        <p:nvGrpSpPr>
          <p:cNvPr id="3097" name="Google Shape;3097;p100"/>
          <p:cNvGrpSpPr/>
          <p:nvPr/>
        </p:nvGrpSpPr>
        <p:grpSpPr>
          <a:xfrm>
            <a:off x="3576131" y="2603630"/>
            <a:ext cx="2257302" cy="1991298"/>
            <a:chOff x="910049" y="2704681"/>
            <a:chExt cx="2257302" cy="1991298"/>
          </a:xfrm>
        </p:grpSpPr>
        <p:sp>
          <p:nvSpPr>
            <p:cNvPr id="3098" name="Google Shape;3098;p100"/>
            <p:cNvSpPr/>
            <p:nvPr/>
          </p:nvSpPr>
          <p:spPr>
            <a:xfrm>
              <a:off x="910049" y="2704681"/>
              <a:ext cx="1345582" cy="1327532"/>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99" name="Google Shape;3099;p100"/>
            <p:cNvSpPr/>
            <p:nvPr/>
          </p:nvSpPr>
          <p:spPr>
            <a:xfrm>
              <a:off x="1821769" y="3368447"/>
              <a:ext cx="1345582" cy="1327532"/>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00" name="Google Shape;3100;p100"/>
            <p:cNvSpPr txBox="1"/>
            <p:nvPr/>
          </p:nvSpPr>
          <p:spPr>
            <a:xfrm>
              <a:off x="1355075" y="3137614"/>
              <a:ext cx="46669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sp>
          <p:nvSpPr>
            <p:cNvPr id="3101" name="Google Shape;3101;p100"/>
            <p:cNvSpPr txBox="1"/>
            <p:nvPr/>
          </p:nvSpPr>
          <p:spPr>
            <a:xfrm>
              <a:off x="2244797" y="3793476"/>
              <a:ext cx="46669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grpSp>
      <p:sp>
        <p:nvSpPr>
          <p:cNvPr id="3102" name="Google Shape;3102;p100"/>
          <p:cNvSpPr txBox="1"/>
          <p:nvPr/>
        </p:nvSpPr>
        <p:spPr>
          <a:xfrm>
            <a:off x="4487851" y="4688531"/>
            <a:ext cx="49865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C</a:t>
            </a:r>
            <a:r>
              <a:rPr lang="en-US" sz="2800" b="1" baseline="-25000">
                <a:solidFill>
                  <a:schemeClr val="dk1"/>
                </a:solidFill>
                <a:latin typeface="Calibri"/>
                <a:ea typeface="Calibri"/>
                <a:cs typeface="Calibri"/>
                <a:sym typeface="Calibri"/>
              </a:rPr>
              <a:t>2</a:t>
            </a:r>
            <a:endParaRPr sz="2800" b="1">
              <a:solidFill>
                <a:schemeClr val="dk1"/>
              </a:solidFill>
              <a:latin typeface="Calibri"/>
              <a:ea typeface="Calibri"/>
              <a:cs typeface="Calibri"/>
              <a:sym typeface="Calibri"/>
            </a:endParaRPr>
          </a:p>
        </p:txBody>
      </p:sp>
      <p:sp>
        <p:nvSpPr>
          <p:cNvPr id="3103" name="Google Shape;3103;p100"/>
          <p:cNvSpPr txBox="1"/>
          <p:nvPr/>
        </p:nvSpPr>
        <p:spPr>
          <a:xfrm>
            <a:off x="1089578" y="532500"/>
            <a:ext cx="77352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Why is the molecule shown below NOT considered a compound?</a:t>
            </a:r>
            <a:endParaRPr/>
          </a:p>
        </p:txBody>
      </p:sp>
      <p:sp>
        <p:nvSpPr>
          <p:cNvPr id="3104" name="Google Shape;3104;p10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pic>
        <p:nvPicPr>
          <p:cNvPr id="3110" name="Google Shape;3110;p101" descr="propane .jpg"/>
          <p:cNvPicPr preferRelativeResize="0"/>
          <p:nvPr/>
        </p:nvPicPr>
        <p:blipFill rotWithShape="1">
          <a:blip r:embed="rId3">
            <a:alphaModFix/>
          </a:blip>
          <a:srcRect/>
          <a:stretch/>
        </p:blipFill>
        <p:spPr>
          <a:xfrm>
            <a:off x="1784733" y="1902186"/>
            <a:ext cx="5956626" cy="3898387"/>
          </a:xfrm>
          <a:prstGeom prst="rect">
            <a:avLst/>
          </a:prstGeom>
          <a:noFill/>
          <a:ln>
            <a:noFill/>
          </a:ln>
        </p:spPr>
      </p:pic>
      <p:sp>
        <p:nvSpPr>
          <p:cNvPr id="3111" name="Google Shape;3111;p10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01"/>
          <p:cNvSpPr txBox="1"/>
          <p:nvPr/>
        </p:nvSpPr>
        <p:spPr>
          <a:xfrm>
            <a:off x="958901" y="451975"/>
            <a:ext cx="77511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Is this both a compound </a:t>
            </a:r>
            <a:r>
              <a:rPr lang="en-US" sz="3200" i="1">
                <a:solidFill>
                  <a:schemeClr val="dk1"/>
                </a:solidFill>
                <a:latin typeface="Calibri"/>
                <a:ea typeface="Calibri"/>
                <a:cs typeface="Calibri"/>
                <a:sym typeface="Calibri"/>
              </a:rPr>
              <a:t>and</a:t>
            </a:r>
            <a:r>
              <a:rPr lang="en-US" sz="3200">
                <a:solidFill>
                  <a:schemeClr val="dk1"/>
                </a:solidFill>
                <a:latin typeface="Calibri"/>
                <a:ea typeface="Calibri"/>
                <a:cs typeface="Calibri"/>
                <a:sym typeface="Calibri"/>
              </a:rPr>
              <a:t> molecule, or just a molecule? Why?</a:t>
            </a:r>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3117"/>
        <p:cNvGrpSpPr/>
        <p:nvPr/>
      </p:nvGrpSpPr>
      <p:grpSpPr>
        <a:xfrm>
          <a:off x="0" y="0"/>
          <a:ext cx="0" cy="0"/>
          <a:chOff x="0" y="0"/>
          <a:chExt cx="0" cy="0"/>
        </a:xfrm>
      </p:grpSpPr>
      <p:sp>
        <p:nvSpPr>
          <p:cNvPr id="3118" name="Google Shape;3118;p102"/>
          <p:cNvSpPr txBox="1"/>
          <p:nvPr/>
        </p:nvSpPr>
        <p:spPr>
          <a:xfrm>
            <a:off x="2909461" y="868150"/>
            <a:ext cx="332507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Mixtures</a:t>
            </a:r>
            <a:endParaRPr/>
          </a:p>
        </p:txBody>
      </p:sp>
      <p:sp>
        <p:nvSpPr>
          <p:cNvPr id="3119" name="Google Shape;3119;p102"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20" name="Google Shape;3120;p102"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3125"/>
        <p:cNvGrpSpPr/>
        <p:nvPr/>
      </p:nvGrpSpPr>
      <p:grpSpPr>
        <a:xfrm>
          <a:off x="0" y="0"/>
          <a:ext cx="0" cy="0"/>
          <a:chOff x="0" y="0"/>
          <a:chExt cx="0" cy="0"/>
        </a:xfrm>
      </p:grpSpPr>
      <p:sp>
        <p:nvSpPr>
          <p:cNvPr id="3126" name="Google Shape;3126;p103"/>
          <p:cNvSpPr txBox="1"/>
          <p:nvPr/>
        </p:nvSpPr>
        <p:spPr>
          <a:xfrm>
            <a:off x="572903" y="431251"/>
            <a:ext cx="84498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Mixture</a:t>
            </a:r>
            <a:r>
              <a:rPr lang="en-US" sz="3200">
                <a:solidFill>
                  <a:schemeClr val="dk1"/>
                </a:solidFill>
                <a:latin typeface="Calibri"/>
                <a:ea typeface="Calibri"/>
                <a:cs typeface="Calibri"/>
                <a:sym typeface="Calibri"/>
              </a:rPr>
              <a:t>: a combination of two or more pure substances that are </a:t>
            </a:r>
            <a:r>
              <a:rPr lang="en-US" sz="3200" i="1" u="sng">
                <a:solidFill>
                  <a:schemeClr val="dk1"/>
                </a:solidFill>
                <a:latin typeface="Calibri"/>
                <a:ea typeface="Calibri"/>
                <a:cs typeface="Calibri"/>
                <a:sym typeface="Calibri"/>
              </a:rPr>
              <a:t>physically</a:t>
            </a:r>
            <a:r>
              <a:rPr lang="en-US" sz="3200" i="1">
                <a:solidFill>
                  <a:schemeClr val="dk1"/>
                </a:solidFill>
                <a:latin typeface="Calibri"/>
                <a:ea typeface="Calibri"/>
                <a:cs typeface="Calibri"/>
                <a:sym typeface="Calibri"/>
              </a:rPr>
              <a:t> </a:t>
            </a:r>
            <a:r>
              <a:rPr lang="en-US" sz="3200">
                <a:solidFill>
                  <a:schemeClr val="dk1"/>
                </a:solidFill>
                <a:latin typeface="Calibri"/>
                <a:ea typeface="Calibri"/>
                <a:cs typeface="Calibri"/>
                <a:sym typeface="Calibri"/>
              </a:rPr>
              <a:t>combined, </a:t>
            </a:r>
            <a:r>
              <a:rPr lang="en-US" sz="3200" u="sng">
                <a:solidFill>
                  <a:schemeClr val="dk1"/>
                </a:solidFill>
                <a:latin typeface="Calibri"/>
                <a:ea typeface="Calibri"/>
                <a:cs typeface="Calibri"/>
                <a:sym typeface="Calibri"/>
              </a:rPr>
              <a:t>not</a:t>
            </a:r>
            <a:r>
              <a:rPr lang="en-US" sz="3200">
                <a:solidFill>
                  <a:schemeClr val="dk1"/>
                </a:solidFill>
                <a:latin typeface="Calibri"/>
                <a:ea typeface="Calibri"/>
                <a:cs typeface="Calibri"/>
                <a:sym typeface="Calibri"/>
              </a:rPr>
              <a:t> chemically combined</a:t>
            </a:r>
            <a:endParaRPr sz="3200" i="1">
              <a:solidFill>
                <a:schemeClr val="dk1"/>
              </a:solidFill>
              <a:latin typeface="Calibri"/>
              <a:ea typeface="Calibri"/>
              <a:cs typeface="Calibri"/>
              <a:sym typeface="Calibri"/>
            </a:endParaRPr>
          </a:p>
        </p:txBody>
      </p:sp>
      <p:sp>
        <p:nvSpPr>
          <p:cNvPr id="3127" name="Google Shape;3127;p103"/>
          <p:cNvSpPr/>
          <p:nvPr/>
        </p:nvSpPr>
        <p:spPr>
          <a:xfrm>
            <a:off x="3270529" y="4209602"/>
            <a:ext cx="2226744" cy="2265706"/>
          </a:xfrm>
          <a:prstGeom prst="can">
            <a:avLst>
              <a:gd name="adj"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28" name="Google Shape;3128;p103"/>
          <p:cNvSpPr/>
          <p:nvPr/>
        </p:nvSpPr>
        <p:spPr>
          <a:xfrm rot="-3172073">
            <a:off x="3472628" y="5624092"/>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29" name="Google Shape;3129;p103"/>
          <p:cNvSpPr/>
          <p:nvPr/>
        </p:nvSpPr>
        <p:spPr>
          <a:xfrm rot="-3172073">
            <a:off x="3977126" y="5019807"/>
            <a:ext cx="663871" cy="608827"/>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0" name="Google Shape;3130;p103"/>
          <p:cNvSpPr/>
          <p:nvPr/>
        </p:nvSpPr>
        <p:spPr>
          <a:xfrm rot="-3172073">
            <a:off x="4741304" y="4879699"/>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1" name="Google Shape;3131;p103"/>
          <p:cNvSpPr/>
          <p:nvPr/>
        </p:nvSpPr>
        <p:spPr>
          <a:xfrm rot="-3172073">
            <a:off x="3381659" y="5023296"/>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2" name="Google Shape;3132;p103"/>
          <p:cNvSpPr/>
          <p:nvPr/>
        </p:nvSpPr>
        <p:spPr>
          <a:xfrm rot="-3172073">
            <a:off x="4183715" y="5328093"/>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3" name="Google Shape;3133;p103"/>
          <p:cNvSpPr/>
          <p:nvPr/>
        </p:nvSpPr>
        <p:spPr>
          <a:xfrm rot="-3172073">
            <a:off x="4465862" y="5688379"/>
            <a:ext cx="663871" cy="608827"/>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134" name="Google Shape;3134;p103"/>
          <p:cNvGrpSpPr/>
          <p:nvPr/>
        </p:nvGrpSpPr>
        <p:grpSpPr>
          <a:xfrm>
            <a:off x="2888335" y="2087761"/>
            <a:ext cx="3359298" cy="4387547"/>
            <a:chOff x="3270528" y="2817999"/>
            <a:chExt cx="2226745" cy="3657309"/>
          </a:xfrm>
        </p:grpSpPr>
        <p:sp>
          <p:nvSpPr>
            <p:cNvPr id="3135" name="Google Shape;3135;p103"/>
            <p:cNvSpPr/>
            <p:nvPr/>
          </p:nvSpPr>
          <p:spPr>
            <a:xfrm>
              <a:off x="3270529" y="4209602"/>
              <a:ext cx="2226744" cy="2265706"/>
            </a:xfrm>
            <a:prstGeom prst="can">
              <a:avLst>
                <a:gd name="adj"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6" name="Google Shape;3136;p103"/>
            <p:cNvSpPr/>
            <p:nvPr/>
          </p:nvSpPr>
          <p:spPr>
            <a:xfrm>
              <a:off x="3270529" y="2817999"/>
              <a:ext cx="2226744" cy="3657309"/>
            </a:xfrm>
            <a:prstGeom prst="can">
              <a:avLst>
                <a:gd name="adj" fmla="val 25000"/>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7" name="Google Shape;3137;p103"/>
            <p:cNvSpPr/>
            <p:nvPr/>
          </p:nvSpPr>
          <p:spPr>
            <a:xfrm rot="-3172073">
              <a:off x="3472628" y="5624092"/>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8" name="Google Shape;3138;p103"/>
            <p:cNvSpPr/>
            <p:nvPr/>
          </p:nvSpPr>
          <p:spPr>
            <a:xfrm rot="-3172073">
              <a:off x="3977126" y="5019807"/>
              <a:ext cx="663871" cy="608827"/>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9" name="Google Shape;3139;p103"/>
            <p:cNvSpPr/>
            <p:nvPr/>
          </p:nvSpPr>
          <p:spPr>
            <a:xfrm rot="-3172073">
              <a:off x="4711672" y="4772166"/>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0" name="Google Shape;3140;p103"/>
            <p:cNvSpPr/>
            <p:nvPr/>
          </p:nvSpPr>
          <p:spPr>
            <a:xfrm rot="-3172073">
              <a:off x="3381659" y="5023296"/>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1" name="Google Shape;3141;p103"/>
            <p:cNvSpPr/>
            <p:nvPr/>
          </p:nvSpPr>
          <p:spPr>
            <a:xfrm rot="-3172073">
              <a:off x="4183715" y="5328093"/>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2" name="Google Shape;3142;p103"/>
            <p:cNvSpPr/>
            <p:nvPr/>
          </p:nvSpPr>
          <p:spPr>
            <a:xfrm rot="-3172073">
              <a:off x="4575417" y="5571133"/>
              <a:ext cx="663871" cy="608827"/>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143" name="Google Shape;3143;p103"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44" name="Google Shape;3144;p103"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7"/>
          <p:cNvSpPr/>
          <p:nvPr/>
        </p:nvSpPr>
        <p:spPr>
          <a:xfrm>
            <a:off x="5602129" y="1990707"/>
            <a:ext cx="867357" cy="10330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O</a:t>
            </a:r>
            <a:endParaRPr/>
          </a:p>
        </p:txBody>
      </p:sp>
      <p:sp>
        <p:nvSpPr>
          <p:cNvPr id="368" name="Google Shape;368;p27"/>
          <p:cNvSpPr txBox="1"/>
          <p:nvPr/>
        </p:nvSpPr>
        <p:spPr>
          <a:xfrm>
            <a:off x="504239" y="2587152"/>
            <a:ext cx="3198311"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5F497A"/>
                </a:solidFill>
                <a:latin typeface="Calibri"/>
                <a:ea typeface="Calibri"/>
                <a:cs typeface="Calibri"/>
                <a:sym typeface="Calibri"/>
              </a:rPr>
              <a:t>ELEMENT</a:t>
            </a:r>
            <a:endParaRPr sz="6000">
              <a:solidFill>
                <a:srgbClr val="5F497A"/>
              </a:solidFill>
              <a:latin typeface="Calibri"/>
              <a:ea typeface="Calibri"/>
              <a:cs typeface="Calibri"/>
              <a:sym typeface="Calibri"/>
            </a:endParaRPr>
          </a:p>
        </p:txBody>
      </p:sp>
      <p:sp>
        <p:nvSpPr>
          <p:cNvPr id="369" name="Google Shape;369;p27"/>
          <p:cNvSpPr/>
          <p:nvPr/>
        </p:nvSpPr>
        <p:spPr>
          <a:xfrm>
            <a:off x="504239" y="1680654"/>
            <a:ext cx="3174838" cy="3130585"/>
          </a:xfrm>
          <a:prstGeom prst="noSmoking">
            <a:avLst>
              <a:gd name="adj" fmla="val 11587"/>
            </a:avLst>
          </a:prstGeom>
          <a:solidFill>
            <a:srgbClr val="FF0000">
              <a:alpha val="60784"/>
            </a:srgb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70" name="Google Shape;370;p27"/>
          <p:cNvSpPr/>
          <p:nvPr/>
        </p:nvSpPr>
        <p:spPr>
          <a:xfrm>
            <a:off x="6090364" y="2616161"/>
            <a:ext cx="867357" cy="10330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C</a:t>
            </a:r>
            <a:endParaRPr/>
          </a:p>
        </p:txBody>
      </p:sp>
      <p:sp>
        <p:nvSpPr>
          <p:cNvPr id="371" name="Google Shape;371;p27"/>
          <p:cNvSpPr/>
          <p:nvPr/>
        </p:nvSpPr>
        <p:spPr>
          <a:xfrm>
            <a:off x="4294221" y="1164145"/>
            <a:ext cx="867357" cy="10330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C</a:t>
            </a:r>
            <a:endParaRPr/>
          </a:p>
        </p:txBody>
      </p:sp>
      <p:sp>
        <p:nvSpPr>
          <p:cNvPr id="372" name="Google Shape;372;p27"/>
          <p:cNvSpPr/>
          <p:nvPr/>
        </p:nvSpPr>
        <p:spPr>
          <a:xfrm>
            <a:off x="5595257" y="3279745"/>
            <a:ext cx="867357" cy="10330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C</a:t>
            </a:r>
            <a:endParaRPr/>
          </a:p>
        </p:txBody>
      </p:sp>
      <p:sp>
        <p:nvSpPr>
          <p:cNvPr id="373" name="Google Shape;373;p27"/>
          <p:cNvSpPr/>
          <p:nvPr/>
        </p:nvSpPr>
        <p:spPr>
          <a:xfrm>
            <a:off x="4734772" y="3177020"/>
            <a:ext cx="867357" cy="10330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C</a:t>
            </a:r>
            <a:endParaRPr/>
          </a:p>
        </p:txBody>
      </p:sp>
      <p:sp>
        <p:nvSpPr>
          <p:cNvPr id="374" name="Google Shape;374;p27"/>
          <p:cNvSpPr/>
          <p:nvPr/>
        </p:nvSpPr>
        <p:spPr>
          <a:xfrm>
            <a:off x="4085643" y="2660511"/>
            <a:ext cx="867357" cy="10330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C</a:t>
            </a:r>
            <a:endParaRPr/>
          </a:p>
        </p:txBody>
      </p:sp>
      <p:sp>
        <p:nvSpPr>
          <p:cNvPr id="375" name="Google Shape;375;p27"/>
          <p:cNvSpPr/>
          <p:nvPr/>
        </p:nvSpPr>
        <p:spPr>
          <a:xfrm>
            <a:off x="4727900" y="1990707"/>
            <a:ext cx="867357" cy="10330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C</a:t>
            </a:r>
            <a:endParaRPr/>
          </a:p>
        </p:txBody>
      </p:sp>
      <p:sp>
        <p:nvSpPr>
          <p:cNvPr id="376" name="Google Shape;376;p27"/>
          <p:cNvSpPr/>
          <p:nvPr/>
        </p:nvSpPr>
        <p:spPr>
          <a:xfrm>
            <a:off x="4953000" y="647636"/>
            <a:ext cx="867357" cy="10330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O</a:t>
            </a:r>
            <a:endParaRPr/>
          </a:p>
        </p:txBody>
      </p:sp>
      <p:sp>
        <p:nvSpPr>
          <p:cNvPr id="377" name="Google Shape;377;p27"/>
          <p:cNvSpPr/>
          <p:nvPr/>
        </p:nvSpPr>
        <p:spPr>
          <a:xfrm>
            <a:off x="3904000" y="1532135"/>
            <a:ext cx="577329" cy="648136"/>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H</a:t>
            </a:r>
            <a:endParaRPr/>
          </a:p>
        </p:txBody>
      </p:sp>
      <p:sp>
        <p:nvSpPr>
          <p:cNvPr id="378" name="Google Shape;378;p27"/>
          <p:cNvSpPr/>
          <p:nvPr/>
        </p:nvSpPr>
        <p:spPr>
          <a:xfrm>
            <a:off x="5595257" y="4163103"/>
            <a:ext cx="577329" cy="648136"/>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H</a:t>
            </a:r>
            <a:endParaRPr/>
          </a:p>
        </p:txBody>
      </p:sp>
      <p:sp>
        <p:nvSpPr>
          <p:cNvPr id="379" name="Google Shape;379;p27"/>
          <p:cNvSpPr/>
          <p:nvPr/>
        </p:nvSpPr>
        <p:spPr>
          <a:xfrm>
            <a:off x="6948843" y="4312763"/>
            <a:ext cx="577329" cy="648136"/>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H</a:t>
            </a:r>
            <a:endParaRPr/>
          </a:p>
        </p:txBody>
      </p:sp>
      <p:sp>
        <p:nvSpPr>
          <p:cNvPr id="380" name="Google Shape;380;p27"/>
          <p:cNvSpPr/>
          <p:nvPr/>
        </p:nvSpPr>
        <p:spPr>
          <a:xfrm>
            <a:off x="3951471" y="4565155"/>
            <a:ext cx="577329" cy="648136"/>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H</a:t>
            </a:r>
            <a:endParaRPr/>
          </a:p>
        </p:txBody>
      </p:sp>
      <p:sp>
        <p:nvSpPr>
          <p:cNvPr id="381" name="Google Shape;381;p27"/>
          <p:cNvSpPr/>
          <p:nvPr/>
        </p:nvSpPr>
        <p:spPr>
          <a:xfrm>
            <a:off x="5024800" y="4053026"/>
            <a:ext cx="577329" cy="648136"/>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H</a:t>
            </a:r>
            <a:endParaRPr/>
          </a:p>
        </p:txBody>
      </p:sp>
      <p:sp>
        <p:nvSpPr>
          <p:cNvPr id="382" name="Google Shape;382;p27"/>
          <p:cNvSpPr/>
          <p:nvPr/>
        </p:nvSpPr>
        <p:spPr>
          <a:xfrm>
            <a:off x="6765407" y="3170388"/>
            <a:ext cx="577329" cy="648136"/>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H</a:t>
            </a:r>
            <a:endParaRPr/>
          </a:p>
        </p:txBody>
      </p:sp>
      <p:sp>
        <p:nvSpPr>
          <p:cNvPr id="383" name="Google Shape;383;p27"/>
          <p:cNvSpPr/>
          <p:nvPr/>
        </p:nvSpPr>
        <p:spPr>
          <a:xfrm>
            <a:off x="3599354" y="1199984"/>
            <a:ext cx="577329" cy="648136"/>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dirty="0">
                <a:solidFill>
                  <a:schemeClr val="lt1"/>
                </a:solidFill>
                <a:latin typeface="Calibri"/>
                <a:ea typeface="Calibri"/>
                <a:cs typeface="Calibri"/>
                <a:sym typeface="Calibri"/>
              </a:rPr>
              <a:t>H</a:t>
            </a:r>
            <a:endParaRPr dirty="0"/>
          </a:p>
        </p:txBody>
      </p:sp>
      <p:sp>
        <p:nvSpPr>
          <p:cNvPr id="384" name="Google Shape;384;p27"/>
          <p:cNvSpPr/>
          <p:nvPr/>
        </p:nvSpPr>
        <p:spPr>
          <a:xfrm>
            <a:off x="3796978" y="3291256"/>
            <a:ext cx="577329" cy="648136"/>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H</a:t>
            </a:r>
            <a:endParaRPr/>
          </a:p>
        </p:txBody>
      </p:sp>
      <p:sp>
        <p:nvSpPr>
          <p:cNvPr id="385" name="Google Shape;385;p27"/>
          <p:cNvSpPr/>
          <p:nvPr/>
        </p:nvSpPr>
        <p:spPr>
          <a:xfrm>
            <a:off x="5610158" y="516009"/>
            <a:ext cx="577329" cy="648136"/>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H</a:t>
            </a:r>
            <a:endParaRPr/>
          </a:p>
        </p:txBody>
      </p:sp>
      <p:sp>
        <p:nvSpPr>
          <p:cNvPr id="386" name="Google Shape;386;p27"/>
          <p:cNvSpPr/>
          <p:nvPr/>
        </p:nvSpPr>
        <p:spPr>
          <a:xfrm>
            <a:off x="4151807" y="840077"/>
            <a:ext cx="577329" cy="648136"/>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H</a:t>
            </a:r>
            <a:endParaRPr/>
          </a:p>
        </p:txBody>
      </p:sp>
      <p:sp>
        <p:nvSpPr>
          <p:cNvPr id="387" name="Google Shape;387;p27"/>
          <p:cNvSpPr/>
          <p:nvPr/>
        </p:nvSpPr>
        <p:spPr>
          <a:xfrm>
            <a:off x="6754650" y="2099652"/>
            <a:ext cx="867357" cy="10330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O</a:t>
            </a:r>
            <a:endParaRPr/>
          </a:p>
        </p:txBody>
      </p:sp>
      <p:sp>
        <p:nvSpPr>
          <p:cNvPr id="388" name="Google Shape;388;p27"/>
          <p:cNvSpPr/>
          <p:nvPr/>
        </p:nvSpPr>
        <p:spPr>
          <a:xfrm>
            <a:off x="7342736" y="1939016"/>
            <a:ext cx="577329" cy="648136"/>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H</a:t>
            </a:r>
            <a:endParaRPr/>
          </a:p>
        </p:txBody>
      </p:sp>
      <p:sp>
        <p:nvSpPr>
          <p:cNvPr id="389" name="Google Shape;389;p27"/>
          <p:cNvSpPr/>
          <p:nvPr/>
        </p:nvSpPr>
        <p:spPr>
          <a:xfrm>
            <a:off x="6236794" y="3885970"/>
            <a:ext cx="867357" cy="10330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O</a:t>
            </a:r>
            <a:endParaRPr/>
          </a:p>
        </p:txBody>
      </p:sp>
      <p:sp>
        <p:nvSpPr>
          <p:cNvPr id="390" name="Google Shape;390;p27"/>
          <p:cNvSpPr/>
          <p:nvPr/>
        </p:nvSpPr>
        <p:spPr>
          <a:xfrm>
            <a:off x="3987714" y="1883958"/>
            <a:ext cx="867357" cy="10330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O</a:t>
            </a:r>
            <a:endParaRPr/>
          </a:p>
        </p:txBody>
      </p:sp>
      <p:sp>
        <p:nvSpPr>
          <p:cNvPr id="391" name="Google Shape;391;p27"/>
          <p:cNvSpPr/>
          <p:nvPr/>
        </p:nvSpPr>
        <p:spPr>
          <a:xfrm>
            <a:off x="4205514" y="3818524"/>
            <a:ext cx="867357" cy="10330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O</a:t>
            </a:r>
            <a:endParaRPr/>
          </a:p>
        </p:txBody>
      </p:sp>
      <p:cxnSp>
        <p:nvCxnSpPr>
          <p:cNvPr id="392" name="Google Shape;392;p27"/>
          <p:cNvCxnSpPr/>
          <p:nvPr/>
        </p:nvCxnSpPr>
        <p:spPr>
          <a:xfrm rot="10800000">
            <a:off x="6680005" y="4651280"/>
            <a:ext cx="0" cy="1154495"/>
          </a:xfrm>
          <a:prstGeom prst="straightConnector1">
            <a:avLst/>
          </a:prstGeom>
          <a:noFill/>
          <a:ln w="381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93" name="Google Shape;393;p27"/>
          <p:cNvSpPr txBox="1"/>
          <p:nvPr/>
        </p:nvSpPr>
        <p:spPr>
          <a:xfrm>
            <a:off x="5963603" y="5805775"/>
            <a:ext cx="1432804"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Oxygen</a:t>
            </a:r>
            <a:endParaRPr/>
          </a:p>
        </p:txBody>
      </p:sp>
      <p:cxnSp>
        <p:nvCxnSpPr>
          <p:cNvPr id="394" name="Google Shape;394;p27"/>
          <p:cNvCxnSpPr/>
          <p:nvPr/>
        </p:nvCxnSpPr>
        <p:spPr>
          <a:xfrm rot="10800000" flipH="1">
            <a:off x="3483429" y="4960900"/>
            <a:ext cx="537341" cy="552488"/>
          </a:xfrm>
          <a:prstGeom prst="straightConnector1">
            <a:avLst/>
          </a:prstGeom>
          <a:noFill/>
          <a:ln w="381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95" name="Google Shape;395;p27"/>
          <p:cNvSpPr txBox="1"/>
          <p:nvPr/>
        </p:nvSpPr>
        <p:spPr>
          <a:xfrm>
            <a:off x="2206652" y="5513387"/>
            <a:ext cx="1814118"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Hydrogen</a:t>
            </a:r>
            <a:endParaRPr/>
          </a:p>
        </p:txBody>
      </p:sp>
      <p:cxnSp>
        <p:nvCxnSpPr>
          <p:cNvPr id="396" name="Google Shape;396;p27"/>
          <p:cNvCxnSpPr/>
          <p:nvPr/>
        </p:nvCxnSpPr>
        <p:spPr>
          <a:xfrm flipH="1">
            <a:off x="5297714" y="1164145"/>
            <a:ext cx="1607891" cy="1094093"/>
          </a:xfrm>
          <a:prstGeom prst="straightConnector1">
            <a:avLst/>
          </a:prstGeom>
          <a:noFill/>
          <a:ln w="381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97" name="Google Shape;397;p27"/>
          <p:cNvSpPr txBox="1"/>
          <p:nvPr/>
        </p:nvSpPr>
        <p:spPr>
          <a:xfrm>
            <a:off x="6905605" y="840077"/>
            <a:ext cx="1390725"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Carbon</a:t>
            </a:r>
            <a:endParaRPr/>
          </a:p>
        </p:txBody>
      </p:sp>
      <p:sp>
        <p:nvSpPr>
          <p:cNvPr id="398" name="Google Shape;398;p27"/>
          <p:cNvSpPr txBox="1"/>
          <p:nvPr/>
        </p:nvSpPr>
        <p:spPr>
          <a:xfrm>
            <a:off x="504239" y="757252"/>
            <a:ext cx="297757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alibri"/>
                <a:ea typeface="Calibri"/>
                <a:cs typeface="Calibri"/>
                <a:sym typeface="Calibri"/>
              </a:rPr>
              <a:t>Glucose</a:t>
            </a:r>
            <a:endParaRPr/>
          </a:p>
        </p:txBody>
      </p:sp>
      <p:sp>
        <p:nvSpPr>
          <p:cNvPr id="399" name="Google Shape;399;p2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0" name="Google Shape;400;p27"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3149"/>
        <p:cNvGrpSpPr/>
        <p:nvPr/>
      </p:nvGrpSpPr>
      <p:grpSpPr>
        <a:xfrm>
          <a:off x="0" y="0"/>
          <a:ext cx="0" cy="0"/>
          <a:chOff x="0" y="0"/>
          <a:chExt cx="0" cy="0"/>
        </a:xfrm>
      </p:grpSpPr>
      <p:sp>
        <p:nvSpPr>
          <p:cNvPr id="3150" name="Google Shape;3150;gdcf7276f12_0_39"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3155"/>
        <p:cNvGrpSpPr/>
        <p:nvPr/>
      </p:nvGrpSpPr>
      <p:grpSpPr>
        <a:xfrm>
          <a:off x="0" y="0"/>
          <a:ext cx="0" cy="0"/>
          <a:chOff x="0" y="0"/>
          <a:chExt cx="0" cy="0"/>
        </a:xfrm>
      </p:grpSpPr>
      <p:sp>
        <p:nvSpPr>
          <p:cNvPr id="3156" name="Google Shape;3156;gdcf7276f12_0_4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gdcf7276f12_0_44"/>
          <p:cNvSpPr txBox="1"/>
          <p:nvPr/>
        </p:nvSpPr>
        <p:spPr>
          <a:xfrm>
            <a:off x="958901" y="451975"/>
            <a:ext cx="77511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What is a mixture?</a:t>
            </a:r>
            <a:endParaRPr sz="3500"/>
          </a:p>
        </p:txBody>
      </p:sp>
      <p:sp>
        <p:nvSpPr>
          <p:cNvPr id="3158" name="Google Shape;3158;gdcf7276f12_0_44"/>
          <p:cNvSpPr/>
          <p:nvPr/>
        </p:nvSpPr>
        <p:spPr>
          <a:xfrm>
            <a:off x="3274704" y="3893802"/>
            <a:ext cx="2226600" cy="2265600"/>
          </a:xfrm>
          <a:prstGeom prst="can">
            <a:avLst>
              <a:gd name="adj" fmla="val 25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59" name="Google Shape;3159;gdcf7276f12_0_44"/>
          <p:cNvSpPr/>
          <p:nvPr/>
        </p:nvSpPr>
        <p:spPr>
          <a:xfrm rot="-3171649">
            <a:off x="3476848" y="5308316"/>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60" name="Google Shape;3160;gdcf7276f12_0_44"/>
          <p:cNvSpPr/>
          <p:nvPr/>
        </p:nvSpPr>
        <p:spPr>
          <a:xfrm rot="-3171649">
            <a:off x="3981346" y="4704031"/>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61" name="Google Shape;3161;gdcf7276f12_0_44"/>
          <p:cNvSpPr/>
          <p:nvPr/>
        </p:nvSpPr>
        <p:spPr>
          <a:xfrm rot="-3171649">
            <a:off x="4745524" y="4563923"/>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62" name="Google Shape;3162;gdcf7276f12_0_44"/>
          <p:cNvSpPr/>
          <p:nvPr/>
        </p:nvSpPr>
        <p:spPr>
          <a:xfrm rot="-3171649">
            <a:off x="3385879" y="4707520"/>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63" name="Google Shape;3163;gdcf7276f12_0_44"/>
          <p:cNvSpPr/>
          <p:nvPr/>
        </p:nvSpPr>
        <p:spPr>
          <a:xfrm rot="-3171649">
            <a:off x="4187935" y="5012317"/>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64" name="Google Shape;3164;gdcf7276f12_0_44"/>
          <p:cNvSpPr/>
          <p:nvPr/>
        </p:nvSpPr>
        <p:spPr>
          <a:xfrm rot="-3171649">
            <a:off x="4470082" y="5372603"/>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165" name="Google Shape;3165;gdcf7276f12_0_44"/>
          <p:cNvGrpSpPr/>
          <p:nvPr/>
        </p:nvGrpSpPr>
        <p:grpSpPr>
          <a:xfrm>
            <a:off x="2892466" y="1772059"/>
            <a:ext cx="3359051" cy="4387663"/>
            <a:chOff x="3270528" y="2817999"/>
            <a:chExt cx="2226601" cy="3657300"/>
          </a:xfrm>
        </p:grpSpPr>
        <p:sp>
          <p:nvSpPr>
            <p:cNvPr id="3166" name="Google Shape;3166;gdcf7276f12_0_44"/>
            <p:cNvSpPr/>
            <p:nvPr/>
          </p:nvSpPr>
          <p:spPr>
            <a:xfrm>
              <a:off x="3270529" y="4209602"/>
              <a:ext cx="2226600" cy="2265600"/>
            </a:xfrm>
            <a:prstGeom prst="can">
              <a:avLst>
                <a:gd name="adj" fmla="val 25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67" name="Google Shape;3167;gdcf7276f12_0_44"/>
            <p:cNvSpPr/>
            <p:nvPr/>
          </p:nvSpPr>
          <p:spPr>
            <a:xfrm>
              <a:off x="3270529" y="2817999"/>
              <a:ext cx="2226600" cy="3657300"/>
            </a:xfrm>
            <a:prstGeom prst="can">
              <a:avLst>
                <a:gd name="adj" fmla="val 25000"/>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68" name="Google Shape;3168;gdcf7276f12_0_44"/>
            <p:cNvSpPr/>
            <p:nvPr/>
          </p:nvSpPr>
          <p:spPr>
            <a:xfrm rot="-3171649">
              <a:off x="3472673" y="5624116"/>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69" name="Google Shape;3169;gdcf7276f12_0_44"/>
            <p:cNvSpPr/>
            <p:nvPr/>
          </p:nvSpPr>
          <p:spPr>
            <a:xfrm rot="-3171649">
              <a:off x="3977171" y="5019831"/>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0" name="Google Shape;3170;gdcf7276f12_0_44"/>
            <p:cNvSpPr/>
            <p:nvPr/>
          </p:nvSpPr>
          <p:spPr>
            <a:xfrm rot="-3171649">
              <a:off x="4711717" y="4772190"/>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1" name="Google Shape;3171;gdcf7276f12_0_44"/>
            <p:cNvSpPr/>
            <p:nvPr/>
          </p:nvSpPr>
          <p:spPr>
            <a:xfrm rot="-3171649">
              <a:off x="3381704" y="5023320"/>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2" name="Google Shape;3172;gdcf7276f12_0_44"/>
            <p:cNvSpPr/>
            <p:nvPr/>
          </p:nvSpPr>
          <p:spPr>
            <a:xfrm rot="-3171649">
              <a:off x="4183760" y="5328117"/>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3" name="Google Shape;3173;gdcf7276f12_0_44"/>
            <p:cNvSpPr/>
            <p:nvPr/>
          </p:nvSpPr>
          <p:spPr>
            <a:xfrm rot="-3171649">
              <a:off x="4575462" y="5571157"/>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Shape 3178"/>
        <p:cNvGrpSpPr/>
        <p:nvPr/>
      </p:nvGrpSpPr>
      <p:grpSpPr>
        <a:xfrm>
          <a:off x="0" y="0"/>
          <a:ext cx="0" cy="0"/>
          <a:chOff x="0" y="0"/>
          <a:chExt cx="0" cy="0"/>
        </a:xfrm>
      </p:grpSpPr>
      <p:pic>
        <p:nvPicPr>
          <p:cNvPr id="3179" name="Google Shape;3179;p104"/>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180" name="Google Shape;3180;p10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3185"/>
        <p:cNvGrpSpPr/>
        <p:nvPr/>
      </p:nvGrpSpPr>
      <p:grpSpPr>
        <a:xfrm>
          <a:off x="0" y="0"/>
          <a:ext cx="0" cy="0"/>
          <a:chOff x="0" y="0"/>
          <a:chExt cx="0" cy="0"/>
        </a:xfrm>
      </p:grpSpPr>
      <p:sp>
        <p:nvSpPr>
          <p:cNvPr id="3186" name="Google Shape;3186;p105"/>
          <p:cNvSpPr txBox="1"/>
          <p:nvPr/>
        </p:nvSpPr>
        <p:spPr>
          <a:xfrm>
            <a:off x="927225" y="446225"/>
            <a:ext cx="77970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Mixtures are held together by physical forces – no chemical change takes place.</a:t>
            </a:r>
            <a:endParaRPr/>
          </a:p>
        </p:txBody>
      </p:sp>
      <p:sp>
        <p:nvSpPr>
          <p:cNvPr id="3187" name="Google Shape;3187;p10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88" name="Google Shape;3188;p105"/>
          <p:cNvPicPr preferRelativeResize="0"/>
          <p:nvPr/>
        </p:nvPicPr>
        <p:blipFill rotWithShape="1">
          <a:blip r:embed="rId4">
            <a:alphaModFix/>
          </a:blip>
          <a:srcRect/>
          <a:stretch/>
        </p:blipFill>
        <p:spPr>
          <a:xfrm>
            <a:off x="2566930" y="2641757"/>
            <a:ext cx="4344263" cy="3615722"/>
          </a:xfrm>
          <a:prstGeom prst="rect">
            <a:avLst/>
          </a:prstGeom>
          <a:noFill/>
          <a:ln>
            <a:noFill/>
          </a:ln>
        </p:spPr>
      </p:pic>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Shape 3193"/>
        <p:cNvGrpSpPr/>
        <p:nvPr/>
      </p:nvGrpSpPr>
      <p:grpSpPr>
        <a:xfrm>
          <a:off x="0" y="0"/>
          <a:ext cx="0" cy="0"/>
          <a:chOff x="0" y="0"/>
          <a:chExt cx="0" cy="0"/>
        </a:xfrm>
      </p:grpSpPr>
      <p:sp>
        <p:nvSpPr>
          <p:cNvPr id="3194" name="Google Shape;3194;p106"/>
          <p:cNvSpPr txBox="1"/>
          <p:nvPr/>
        </p:nvSpPr>
        <p:spPr>
          <a:xfrm>
            <a:off x="290790" y="964508"/>
            <a:ext cx="856247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Mixtures can consist of a lot of different elements.</a:t>
            </a:r>
            <a:endParaRPr/>
          </a:p>
        </p:txBody>
      </p:sp>
      <p:pic>
        <p:nvPicPr>
          <p:cNvPr id="3195" name="Google Shape;3195;p106" descr="dreamstime_s_45218845.jpg"/>
          <p:cNvPicPr preferRelativeResize="0"/>
          <p:nvPr/>
        </p:nvPicPr>
        <p:blipFill rotWithShape="1">
          <a:blip r:embed="rId3">
            <a:alphaModFix/>
          </a:blip>
          <a:srcRect/>
          <a:stretch/>
        </p:blipFill>
        <p:spPr>
          <a:xfrm>
            <a:off x="1404268" y="2031695"/>
            <a:ext cx="3484977" cy="2300085"/>
          </a:xfrm>
          <a:prstGeom prst="rect">
            <a:avLst/>
          </a:prstGeom>
          <a:noFill/>
          <a:ln>
            <a:noFill/>
          </a:ln>
        </p:spPr>
      </p:pic>
      <p:sp>
        <p:nvSpPr>
          <p:cNvPr id="3196" name="Google Shape;3196;p10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97" name="Google Shape;3197;p106"/>
          <p:cNvPicPr preferRelativeResize="0"/>
          <p:nvPr/>
        </p:nvPicPr>
        <p:blipFill rotWithShape="1">
          <a:blip r:embed="rId5">
            <a:alphaModFix/>
          </a:blip>
          <a:srcRect/>
          <a:stretch/>
        </p:blipFill>
        <p:spPr>
          <a:xfrm>
            <a:off x="5166910" y="1859560"/>
            <a:ext cx="2658683" cy="2212817"/>
          </a:xfrm>
          <a:prstGeom prst="rect">
            <a:avLst/>
          </a:prstGeom>
          <a:noFill/>
          <a:ln>
            <a:noFill/>
          </a:ln>
        </p:spPr>
      </p:pic>
      <p:pic>
        <p:nvPicPr>
          <p:cNvPr id="3198" name="Google Shape;3198;p106" descr="Sand Beach As A Background Stock Photo, Picture And Royalty Free Image.  Image 99649901."/>
          <p:cNvPicPr preferRelativeResize="0"/>
          <p:nvPr/>
        </p:nvPicPr>
        <p:blipFill rotWithShape="1">
          <a:blip r:embed="rId6">
            <a:alphaModFix/>
          </a:blip>
          <a:srcRect/>
          <a:stretch/>
        </p:blipFill>
        <p:spPr>
          <a:xfrm>
            <a:off x="367615" y="4642501"/>
            <a:ext cx="4106478" cy="1945586"/>
          </a:xfrm>
          <a:prstGeom prst="rect">
            <a:avLst/>
          </a:prstGeom>
          <a:noFill/>
          <a:ln>
            <a:noFill/>
          </a:ln>
        </p:spPr>
      </p:pic>
      <p:pic>
        <p:nvPicPr>
          <p:cNvPr id="3199" name="Google Shape;3199;p106" descr="Tea | The Nutrition Source | Harvard T.H. Chan School of Public Health"/>
          <p:cNvPicPr preferRelativeResize="0"/>
          <p:nvPr/>
        </p:nvPicPr>
        <p:blipFill rotWithShape="1">
          <a:blip r:embed="rId7">
            <a:alphaModFix/>
          </a:blip>
          <a:srcRect/>
          <a:stretch/>
        </p:blipFill>
        <p:spPr>
          <a:xfrm>
            <a:off x="5166910" y="4221620"/>
            <a:ext cx="3484978" cy="2541130"/>
          </a:xfrm>
          <a:prstGeom prst="rect">
            <a:avLst/>
          </a:prstGeom>
          <a:noFill/>
          <a:ln>
            <a:noFill/>
          </a:ln>
        </p:spPr>
      </p:pic>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Shape 3204"/>
        <p:cNvGrpSpPr/>
        <p:nvPr/>
      </p:nvGrpSpPr>
      <p:grpSpPr>
        <a:xfrm>
          <a:off x="0" y="0"/>
          <a:ext cx="0" cy="0"/>
          <a:chOff x="0" y="0"/>
          <a:chExt cx="0" cy="0"/>
        </a:xfrm>
      </p:grpSpPr>
      <p:sp>
        <p:nvSpPr>
          <p:cNvPr id="3205" name="Google Shape;3205;p107"/>
          <p:cNvSpPr txBox="1"/>
          <p:nvPr/>
        </p:nvSpPr>
        <p:spPr>
          <a:xfrm>
            <a:off x="735226" y="552825"/>
            <a:ext cx="79122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But all mixtures can be physically separated.</a:t>
            </a:r>
            <a:endParaRPr/>
          </a:p>
        </p:txBody>
      </p:sp>
      <p:pic>
        <p:nvPicPr>
          <p:cNvPr id="3206" name="Google Shape;3206;p107" descr="dreamstime_s_45218845.jpg"/>
          <p:cNvPicPr preferRelativeResize="0"/>
          <p:nvPr/>
        </p:nvPicPr>
        <p:blipFill rotWithShape="1">
          <a:blip r:embed="rId3">
            <a:alphaModFix/>
          </a:blip>
          <a:srcRect/>
          <a:stretch/>
        </p:blipFill>
        <p:spPr>
          <a:xfrm>
            <a:off x="492114" y="2655065"/>
            <a:ext cx="4092853" cy="2701283"/>
          </a:xfrm>
          <a:prstGeom prst="rect">
            <a:avLst/>
          </a:prstGeom>
          <a:noFill/>
          <a:ln>
            <a:noFill/>
          </a:ln>
        </p:spPr>
      </p:pic>
      <p:sp>
        <p:nvSpPr>
          <p:cNvPr id="3207" name="Google Shape;3207;p10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08" name="Google Shape;3208;p107"/>
          <p:cNvPicPr preferRelativeResize="0"/>
          <p:nvPr/>
        </p:nvPicPr>
        <p:blipFill rotWithShape="1">
          <a:blip r:embed="rId5">
            <a:alphaModFix/>
          </a:blip>
          <a:srcRect/>
          <a:stretch/>
        </p:blipFill>
        <p:spPr>
          <a:xfrm>
            <a:off x="5285102" y="2553622"/>
            <a:ext cx="3245571" cy="2701283"/>
          </a:xfrm>
          <a:prstGeom prst="rect">
            <a:avLst/>
          </a:prstGeom>
          <a:noFill/>
          <a:ln>
            <a:noFill/>
          </a:ln>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Shape 3213"/>
        <p:cNvGrpSpPr/>
        <p:nvPr/>
      </p:nvGrpSpPr>
      <p:grpSpPr>
        <a:xfrm>
          <a:off x="0" y="0"/>
          <a:ext cx="0" cy="0"/>
          <a:chOff x="0" y="0"/>
          <a:chExt cx="0" cy="0"/>
        </a:xfrm>
      </p:grpSpPr>
      <p:sp>
        <p:nvSpPr>
          <p:cNvPr id="3214" name="Google Shape;3214;p10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Shape 3219"/>
        <p:cNvGrpSpPr/>
        <p:nvPr/>
      </p:nvGrpSpPr>
      <p:grpSpPr>
        <a:xfrm>
          <a:off x="0" y="0"/>
          <a:ext cx="0" cy="0"/>
          <a:chOff x="0" y="0"/>
          <a:chExt cx="0" cy="0"/>
        </a:xfrm>
      </p:grpSpPr>
      <p:sp>
        <p:nvSpPr>
          <p:cNvPr id="3220" name="Google Shape;3220;p109" descr="Questions"/>
          <p:cNvSpPr/>
          <p:nvPr/>
        </p:nvSpPr>
        <p:spPr>
          <a:xfrm>
            <a:off x="0" y="0"/>
            <a:ext cx="1008043" cy="88036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1" name="Google Shape;3221;p109"/>
          <p:cNvGrpSpPr/>
          <p:nvPr/>
        </p:nvGrpSpPr>
        <p:grpSpPr>
          <a:xfrm>
            <a:off x="2888335" y="2087761"/>
            <a:ext cx="3359298" cy="4387547"/>
            <a:chOff x="3270528" y="2817999"/>
            <a:chExt cx="2226745" cy="3657309"/>
          </a:xfrm>
        </p:grpSpPr>
        <p:sp>
          <p:nvSpPr>
            <p:cNvPr id="3222" name="Google Shape;3222;p109"/>
            <p:cNvSpPr/>
            <p:nvPr/>
          </p:nvSpPr>
          <p:spPr>
            <a:xfrm>
              <a:off x="3270529" y="4209602"/>
              <a:ext cx="2226744" cy="2265706"/>
            </a:xfrm>
            <a:prstGeom prst="can">
              <a:avLst>
                <a:gd name="adj"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3" name="Google Shape;3223;p109"/>
            <p:cNvSpPr/>
            <p:nvPr/>
          </p:nvSpPr>
          <p:spPr>
            <a:xfrm>
              <a:off x="3270529" y="2817999"/>
              <a:ext cx="2226744" cy="3657309"/>
            </a:xfrm>
            <a:prstGeom prst="can">
              <a:avLst>
                <a:gd name="adj" fmla="val 25000"/>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4" name="Google Shape;3224;p109"/>
            <p:cNvSpPr/>
            <p:nvPr/>
          </p:nvSpPr>
          <p:spPr>
            <a:xfrm rot="-3172073">
              <a:off x="3472628" y="5624092"/>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5" name="Google Shape;3225;p109"/>
            <p:cNvSpPr/>
            <p:nvPr/>
          </p:nvSpPr>
          <p:spPr>
            <a:xfrm rot="-3172073">
              <a:off x="3977126" y="5019807"/>
              <a:ext cx="663871" cy="608827"/>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6" name="Google Shape;3226;p109"/>
            <p:cNvSpPr/>
            <p:nvPr/>
          </p:nvSpPr>
          <p:spPr>
            <a:xfrm rot="-3172073">
              <a:off x="4711672" y="4772166"/>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7" name="Google Shape;3227;p109"/>
            <p:cNvSpPr/>
            <p:nvPr/>
          </p:nvSpPr>
          <p:spPr>
            <a:xfrm rot="-3172073">
              <a:off x="3381659" y="5023296"/>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8" name="Google Shape;3228;p109"/>
            <p:cNvSpPr/>
            <p:nvPr/>
          </p:nvSpPr>
          <p:spPr>
            <a:xfrm rot="-3172073">
              <a:off x="4183715" y="5328093"/>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9" name="Google Shape;3229;p109"/>
            <p:cNvSpPr/>
            <p:nvPr/>
          </p:nvSpPr>
          <p:spPr>
            <a:xfrm rot="-3172073">
              <a:off x="4575417" y="5571133"/>
              <a:ext cx="663871" cy="608827"/>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230" name="Google Shape;3230;p109"/>
          <p:cNvSpPr txBox="1"/>
          <p:nvPr/>
        </p:nvSpPr>
        <p:spPr>
          <a:xfrm>
            <a:off x="1505296" y="668257"/>
            <a:ext cx="612537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What is the definition of a mixture?</a:t>
            </a:r>
            <a:endParaRP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Shape 3235"/>
        <p:cNvGrpSpPr/>
        <p:nvPr/>
      </p:nvGrpSpPr>
      <p:grpSpPr>
        <a:xfrm>
          <a:off x="0" y="0"/>
          <a:ext cx="0" cy="0"/>
          <a:chOff x="0" y="0"/>
          <a:chExt cx="0" cy="0"/>
        </a:xfrm>
      </p:grpSpPr>
      <p:sp>
        <p:nvSpPr>
          <p:cNvPr id="3236" name="Google Shape;3236;p110" descr="Questions"/>
          <p:cNvSpPr/>
          <p:nvPr/>
        </p:nvSpPr>
        <p:spPr>
          <a:xfrm>
            <a:off x="0" y="0"/>
            <a:ext cx="1008043" cy="88036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10"/>
          <p:cNvSpPr txBox="1"/>
          <p:nvPr/>
        </p:nvSpPr>
        <p:spPr>
          <a:xfrm>
            <a:off x="1150422" y="510350"/>
            <a:ext cx="75897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How are compounds and mixtures different from each other?</a:t>
            </a:r>
            <a:endParaRPr/>
          </a:p>
        </p:txBody>
      </p:sp>
      <p:pic>
        <p:nvPicPr>
          <p:cNvPr id="3238" name="Google Shape;3238;p110"/>
          <p:cNvPicPr preferRelativeResize="0"/>
          <p:nvPr/>
        </p:nvPicPr>
        <p:blipFill rotWithShape="1">
          <a:blip r:embed="rId4">
            <a:alphaModFix/>
          </a:blip>
          <a:srcRect/>
          <a:stretch/>
        </p:blipFill>
        <p:spPr>
          <a:xfrm>
            <a:off x="5470654" y="2677097"/>
            <a:ext cx="3269339" cy="2721065"/>
          </a:xfrm>
          <a:prstGeom prst="rect">
            <a:avLst/>
          </a:prstGeom>
          <a:noFill/>
          <a:ln>
            <a:noFill/>
          </a:ln>
        </p:spPr>
      </p:pic>
      <p:grpSp>
        <p:nvGrpSpPr>
          <p:cNvPr id="3239" name="Google Shape;3239;p110"/>
          <p:cNvGrpSpPr/>
          <p:nvPr/>
        </p:nvGrpSpPr>
        <p:grpSpPr>
          <a:xfrm>
            <a:off x="1008043" y="2793476"/>
            <a:ext cx="2977309" cy="2319050"/>
            <a:chOff x="5732902" y="2486134"/>
            <a:chExt cx="2977309" cy="2319050"/>
          </a:xfrm>
        </p:grpSpPr>
        <p:sp>
          <p:nvSpPr>
            <p:cNvPr id="3240" name="Google Shape;3240;p110"/>
            <p:cNvSpPr/>
            <p:nvPr/>
          </p:nvSpPr>
          <p:spPr>
            <a:xfrm>
              <a:off x="6122624" y="2486134"/>
              <a:ext cx="2038120" cy="1916935"/>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1" name="Google Shape;3241;p110"/>
            <p:cNvSpPr/>
            <p:nvPr/>
          </p:nvSpPr>
          <p:spPr>
            <a:xfrm>
              <a:off x="5732902" y="3813666"/>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2" name="Google Shape;3242;p110"/>
            <p:cNvSpPr/>
            <p:nvPr/>
          </p:nvSpPr>
          <p:spPr>
            <a:xfrm>
              <a:off x="7619541" y="3813666"/>
              <a:ext cx="1090670" cy="99151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3" name="Google Shape;3243;p110"/>
            <p:cNvSpPr txBox="1"/>
            <p:nvPr/>
          </p:nvSpPr>
          <p:spPr>
            <a:xfrm>
              <a:off x="5821037" y="4049564"/>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3244" name="Google Shape;3244;p110"/>
            <p:cNvSpPr txBox="1"/>
            <p:nvPr/>
          </p:nvSpPr>
          <p:spPr>
            <a:xfrm>
              <a:off x="6684484" y="3121435"/>
              <a:ext cx="914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O</a:t>
              </a:r>
              <a:endParaRPr/>
            </a:p>
          </p:txBody>
        </p:sp>
        <p:sp>
          <p:nvSpPr>
            <p:cNvPr id="3245" name="Google Shape;3245;p110"/>
            <p:cNvSpPr txBox="1"/>
            <p:nvPr/>
          </p:nvSpPr>
          <p:spPr>
            <a:xfrm>
              <a:off x="7724201" y="4047815"/>
              <a:ext cx="914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gr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Shape 3250"/>
        <p:cNvGrpSpPr/>
        <p:nvPr/>
      </p:nvGrpSpPr>
      <p:grpSpPr>
        <a:xfrm>
          <a:off x="0" y="0"/>
          <a:ext cx="0" cy="0"/>
          <a:chOff x="0" y="0"/>
          <a:chExt cx="0" cy="0"/>
        </a:xfrm>
      </p:grpSpPr>
      <p:sp>
        <p:nvSpPr>
          <p:cNvPr id="3251" name="Google Shape;3251;p111"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52" name="Google Shape;3252;p111"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Shape 3257"/>
        <p:cNvGrpSpPr/>
        <p:nvPr/>
      </p:nvGrpSpPr>
      <p:grpSpPr>
        <a:xfrm>
          <a:off x="0" y="0"/>
          <a:ext cx="0" cy="0"/>
          <a:chOff x="0" y="0"/>
          <a:chExt cx="0" cy="0"/>
        </a:xfrm>
      </p:grpSpPr>
      <p:pic>
        <p:nvPicPr>
          <p:cNvPr id="3258" name="Google Shape;3258;p112" descr="fruit salad.jpg"/>
          <p:cNvPicPr preferRelativeResize="0"/>
          <p:nvPr/>
        </p:nvPicPr>
        <p:blipFill rotWithShape="1">
          <a:blip r:embed="rId3">
            <a:alphaModFix/>
          </a:blip>
          <a:srcRect/>
          <a:stretch/>
        </p:blipFill>
        <p:spPr>
          <a:xfrm>
            <a:off x="1686426" y="1375686"/>
            <a:ext cx="5771148" cy="3848339"/>
          </a:xfrm>
          <a:prstGeom prst="rect">
            <a:avLst/>
          </a:prstGeom>
          <a:noFill/>
          <a:ln>
            <a:noFill/>
          </a:ln>
        </p:spPr>
      </p:pic>
      <p:sp>
        <p:nvSpPr>
          <p:cNvPr id="3259" name="Google Shape;3259;p11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60" name="Google Shape;3260;p112"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Shape 3265"/>
        <p:cNvGrpSpPr/>
        <p:nvPr/>
      </p:nvGrpSpPr>
      <p:grpSpPr>
        <a:xfrm>
          <a:off x="0" y="0"/>
          <a:ext cx="0" cy="0"/>
          <a:chOff x="0" y="0"/>
          <a:chExt cx="0" cy="0"/>
        </a:xfrm>
      </p:grpSpPr>
      <p:pic>
        <p:nvPicPr>
          <p:cNvPr id="3266" name="Google Shape;3266;p113" descr="cup.jpg"/>
          <p:cNvPicPr preferRelativeResize="0"/>
          <p:nvPr/>
        </p:nvPicPr>
        <p:blipFill rotWithShape="1">
          <a:blip r:embed="rId3">
            <a:alphaModFix/>
          </a:blip>
          <a:srcRect/>
          <a:stretch/>
        </p:blipFill>
        <p:spPr>
          <a:xfrm>
            <a:off x="3453186" y="0"/>
            <a:ext cx="6449919" cy="6858000"/>
          </a:xfrm>
          <a:prstGeom prst="rect">
            <a:avLst/>
          </a:prstGeom>
          <a:noFill/>
          <a:ln>
            <a:noFill/>
          </a:ln>
        </p:spPr>
      </p:pic>
      <p:pic>
        <p:nvPicPr>
          <p:cNvPr id="3267" name="Google Shape;3267;p113" descr="sugar molecule.jpg"/>
          <p:cNvPicPr preferRelativeResize="0"/>
          <p:nvPr/>
        </p:nvPicPr>
        <p:blipFill rotWithShape="1">
          <a:blip r:embed="rId4">
            <a:alphaModFix/>
          </a:blip>
          <a:srcRect l="3278" t="20077" r="3946" b="18807"/>
          <a:stretch/>
        </p:blipFill>
        <p:spPr>
          <a:xfrm>
            <a:off x="5924574" y="4616920"/>
            <a:ext cx="2440225" cy="1250066"/>
          </a:xfrm>
          <a:prstGeom prst="rect">
            <a:avLst/>
          </a:prstGeom>
          <a:noFill/>
          <a:ln>
            <a:noFill/>
          </a:ln>
        </p:spPr>
      </p:pic>
      <p:pic>
        <p:nvPicPr>
          <p:cNvPr id="3268" name="Google Shape;3268;p113" descr="water molecule again.jpg"/>
          <p:cNvPicPr preferRelativeResize="0"/>
          <p:nvPr/>
        </p:nvPicPr>
        <p:blipFill rotWithShape="1">
          <a:blip r:embed="rId5">
            <a:alphaModFix/>
          </a:blip>
          <a:srcRect/>
          <a:stretch/>
        </p:blipFill>
        <p:spPr>
          <a:xfrm>
            <a:off x="7502117" y="3174771"/>
            <a:ext cx="992116" cy="992116"/>
          </a:xfrm>
          <a:prstGeom prst="rect">
            <a:avLst/>
          </a:prstGeom>
          <a:noFill/>
          <a:ln>
            <a:noFill/>
          </a:ln>
        </p:spPr>
      </p:pic>
      <p:pic>
        <p:nvPicPr>
          <p:cNvPr id="3269" name="Google Shape;3269;p113" descr="water molecule again.jpg"/>
          <p:cNvPicPr preferRelativeResize="0"/>
          <p:nvPr/>
        </p:nvPicPr>
        <p:blipFill rotWithShape="1">
          <a:blip r:embed="rId5">
            <a:alphaModFix/>
          </a:blip>
          <a:srcRect/>
          <a:stretch/>
        </p:blipFill>
        <p:spPr>
          <a:xfrm>
            <a:off x="6127935" y="2347732"/>
            <a:ext cx="965935" cy="965935"/>
          </a:xfrm>
          <a:prstGeom prst="rect">
            <a:avLst/>
          </a:prstGeom>
          <a:noFill/>
          <a:ln>
            <a:noFill/>
          </a:ln>
        </p:spPr>
      </p:pic>
      <p:pic>
        <p:nvPicPr>
          <p:cNvPr id="3270" name="Google Shape;3270;p113" descr="water molecule again.jpg"/>
          <p:cNvPicPr preferRelativeResize="0"/>
          <p:nvPr/>
        </p:nvPicPr>
        <p:blipFill rotWithShape="1">
          <a:blip r:embed="rId5">
            <a:alphaModFix/>
          </a:blip>
          <a:srcRect/>
          <a:stretch/>
        </p:blipFill>
        <p:spPr>
          <a:xfrm>
            <a:off x="5135819" y="2321551"/>
            <a:ext cx="992116" cy="992116"/>
          </a:xfrm>
          <a:prstGeom prst="rect">
            <a:avLst/>
          </a:prstGeom>
          <a:noFill/>
          <a:ln>
            <a:noFill/>
          </a:ln>
        </p:spPr>
      </p:pic>
      <p:pic>
        <p:nvPicPr>
          <p:cNvPr id="3271" name="Google Shape;3271;p113" descr="water molecule again.jpg"/>
          <p:cNvPicPr preferRelativeResize="0"/>
          <p:nvPr/>
        </p:nvPicPr>
        <p:blipFill rotWithShape="1">
          <a:blip r:embed="rId5">
            <a:alphaModFix/>
          </a:blip>
          <a:srcRect/>
          <a:stretch/>
        </p:blipFill>
        <p:spPr>
          <a:xfrm>
            <a:off x="7412881" y="4170468"/>
            <a:ext cx="892904" cy="892904"/>
          </a:xfrm>
          <a:prstGeom prst="rect">
            <a:avLst/>
          </a:prstGeom>
          <a:noFill/>
          <a:ln>
            <a:noFill/>
          </a:ln>
        </p:spPr>
      </p:pic>
      <p:pic>
        <p:nvPicPr>
          <p:cNvPr id="3272" name="Google Shape;3272;p113" descr="water molecule again.jpg"/>
          <p:cNvPicPr preferRelativeResize="0"/>
          <p:nvPr/>
        </p:nvPicPr>
        <p:blipFill rotWithShape="1">
          <a:blip r:embed="rId5">
            <a:alphaModFix/>
          </a:blip>
          <a:srcRect/>
          <a:stretch/>
        </p:blipFill>
        <p:spPr>
          <a:xfrm>
            <a:off x="5048782" y="4583575"/>
            <a:ext cx="992116" cy="992116"/>
          </a:xfrm>
          <a:prstGeom prst="rect">
            <a:avLst/>
          </a:prstGeom>
          <a:noFill/>
          <a:ln>
            <a:noFill/>
          </a:ln>
        </p:spPr>
      </p:pic>
      <p:pic>
        <p:nvPicPr>
          <p:cNvPr id="3273" name="Google Shape;3273;p113" descr="sugar molecule.jpg"/>
          <p:cNvPicPr preferRelativeResize="0"/>
          <p:nvPr/>
        </p:nvPicPr>
        <p:blipFill rotWithShape="1">
          <a:blip r:embed="rId4">
            <a:alphaModFix/>
          </a:blip>
          <a:srcRect l="3278" t="20077" r="3946" b="18807"/>
          <a:stretch/>
        </p:blipFill>
        <p:spPr>
          <a:xfrm rot="-6040773">
            <a:off x="6433808" y="1314300"/>
            <a:ext cx="2440225" cy="1250066"/>
          </a:xfrm>
          <a:prstGeom prst="rect">
            <a:avLst/>
          </a:prstGeom>
          <a:noFill/>
          <a:ln>
            <a:noFill/>
          </a:ln>
        </p:spPr>
      </p:pic>
      <p:pic>
        <p:nvPicPr>
          <p:cNvPr id="3274" name="Google Shape;3274;p113" descr="sugar molecule.jpg"/>
          <p:cNvPicPr preferRelativeResize="0"/>
          <p:nvPr/>
        </p:nvPicPr>
        <p:blipFill rotWithShape="1">
          <a:blip r:embed="rId4">
            <a:alphaModFix/>
          </a:blip>
          <a:srcRect l="3278" t="20077" r="3946" b="18807"/>
          <a:stretch/>
        </p:blipFill>
        <p:spPr>
          <a:xfrm>
            <a:off x="5135819" y="3254140"/>
            <a:ext cx="2440225" cy="1250066"/>
          </a:xfrm>
          <a:prstGeom prst="rect">
            <a:avLst/>
          </a:prstGeom>
          <a:noFill/>
          <a:ln>
            <a:noFill/>
          </a:ln>
        </p:spPr>
      </p:pic>
      <p:pic>
        <p:nvPicPr>
          <p:cNvPr id="3275" name="Google Shape;3275;p113" descr="sugar molecule.jpg"/>
          <p:cNvPicPr preferRelativeResize="0"/>
          <p:nvPr/>
        </p:nvPicPr>
        <p:blipFill rotWithShape="1">
          <a:blip r:embed="rId4">
            <a:alphaModFix/>
          </a:blip>
          <a:srcRect l="3278" t="20077" r="3946" b="18807"/>
          <a:stretch/>
        </p:blipFill>
        <p:spPr>
          <a:xfrm rot="8534063">
            <a:off x="4526441" y="976979"/>
            <a:ext cx="2440225" cy="1250066"/>
          </a:xfrm>
          <a:prstGeom prst="rect">
            <a:avLst/>
          </a:prstGeom>
          <a:noFill/>
          <a:ln>
            <a:noFill/>
          </a:ln>
        </p:spPr>
      </p:pic>
      <p:pic>
        <p:nvPicPr>
          <p:cNvPr id="3276" name="Google Shape;3276;p113" descr="water molecule again.jpg"/>
          <p:cNvPicPr preferRelativeResize="0"/>
          <p:nvPr/>
        </p:nvPicPr>
        <p:blipFill rotWithShape="1">
          <a:blip r:embed="rId5">
            <a:alphaModFix/>
          </a:blip>
          <a:srcRect/>
          <a:stretch/>
        </p:blipFill>
        <p:spPr>
          <a:xfrm>
            <a:off x="6174090" y="1600475"/>
            <a:ext cx="965935" cy="965935"/>
          </a:xfrm>
          <a:prstGeom prst="rect">
            <a:avLst/>
          </a:prstGeom>
          <a:noFill/>
          <a:ln>
            <a:noFill/>
          </a:ln>
        </p:spPr>
      </p:pic>
      <p:pic>
        <p:nvPicPr>
          <p:cNvPr id="3277" name="Google Shape;3277;p113" descr="sugar molecule.jpg"/>
          <p:cNvPicPr preferRelativeResize="0"/>
          <p:nvPr/>
        </p:nvPicPr>
        <p:blipFill rotWithShape="1">
          <a:blip r:embed="rId4">
            <a:alphaModFix/>
          </a:blip>
          <a:srcRect l="3278" t="20077" r="3946" b="18807"/>
          <a:stretch/>
        </p:blipFill>
        <p:spPr>
          <a:xfrm>
            <a:off x="0" y="360672"/>
            <a:ext cx="4331321" cy="2218827"/>
          </a:xfrm>
          <a:prstGeom prst="rect">
            <a:avLst/>
          </a:prstGeom>
          <a:noFill/>
          <a:ln>
            <a:noFill/>
          </a:ln>
        </p:spPr>
      </p:pic>
      <p:pic>
        <p:nvPicPr>
          <p:cNvPr id="3278" name="Google Shape;3278;p113" descr="water molecule again.jpg"/>
          <p:cNvPicPr preferRelativeResize="0"/>
          <p:nvPr/>
        </p:nvPicPr>
        <p:blipFill rotWithShape="1">
          <a:blip r:embed="rId5">
            <a:alphaModFix/>
          </a:blip>
          <a:srcRect/>
          <a:stretch/>
        </p:blipFill>
        <p:spPr>
          <a:xfrm>
            <a:off x="1041194" y="4008147"/>
            <a:ext cx="1836461" cy="1836461"/>
          </a:xfrm>
          <a:prstGeom prst="rect">
            <a:avLst/>
          </a:prstGeom>
          <a:noFill/>
          <a:ln>
            <a:noFill/>
          </a:ln>
        </p:spPr>
      </p:pic>
      <p:sp>
        <p:nvSpPr>
          <p:cNvPr id="3279" name="Google Shape;3279;p113"/>
          <p:cNvSpPr txBox="1"/>
          <p:nvPr/>
        </p:nvSpPr>
        <p:spPr>
          <a:xfrm>
            <a:off x="595375" y="2990105"/>
            <a:ext cx="2837964" cy="584776"/>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lt1"/>
                </a:solidFill>
                <a:latin typeface="Calibri"/>
                <a:ea typeface="Calibri"/>
                <a:cs typeface="Calibri"/>
                <a:sym typeface="Calibri"/>
              </a:rPr>
              <a:t>Sugar Molecule</a:t>
            </a:r>
            <a:endParaRPr/>
          </a:p>
        </p:txBody>
      </p:sp>
      <p:sp>
        <p:nvSpPr>
          <p:cNvPr id="3280" name="Google Shape;3280;p113"/>
          <p:cNvSpPr txBox="1"/>
          <p:nvPr/>
        </p:nvSpPr>
        <p:spPr>
          <a:xfrm>
            <a:off x="416758" y="5832185"/>
            <a:ext cx="3095963" cy="584776"/>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lt1"/>
                </a:solidFill>
                <a:latin typeface="Calibri"/>
                <a:ea typeface="Calibri"/>
                <a:cs typeface="Calibri"/>
                <a:sym typeface="Calibri"/>
              </a:rPr>
              <a:t>Water Molecule</a:t>
            </a:r>
            <a:endParaRP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Shape 3285"/>
        <p:cNvGrpSpPr/>
        <p:nvPr/>
      </p:nvGrpSpPr>
      <p:grpSpPr>
        <a:xfrm>
          <a:off x="0" y="0"/>
          <a:ext cx="0" cy="0"/>
          <a:chOff x="0" y="0"/>
          <a:chExt cx="0" cy="0"/>
        </a:xfrm>
      </p:grpSpPr>
      <p:sp>
        <p:nvSpPr>
          <p:cNvPr id="3286" name="Google Shape;3286;p114"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Shape 3291"/>
        <p:cNvGrpSpPr/>
        <p:nvPr/>
      </p:nvGrpSpPr>
      <p:grpSpPr>
        <a:xfrm>
          <a:off x="0" y="0"/>
          <a:ext cx="0" cy="0"/>
          <a:chOff x="0" y="0"/>
          <a:chExt cx="0" cy="0"/>
        </a:xfrm>
      </p:grpSpPr>
      <p:sp>
        <p:nvSpPr>
          <p:cNvPr id="3292" name="Google Shape;3292;p115"/>
          <p:cNvSpPr txBox="1"/>
          <p:nvPr/>
        </p:nvSpPr>
        <p:spPr>
          <a:xfrm>
            <a:off x="949976" y="505775"/>
            <a:ext cx="77601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Is this trail mix an example of a mixture? </a:t>
            </a:r>
            <a:endParaRPr/>
          </a:p>
          <a:p>
            <a:pPr marL="0" marR="0" lvl="0" indent="0" algn="ctr" rtl="0">
              <a:spcBef>
                <a:spcPts val="0"/>
              </a:spcBef>
              <a:spcAft>
                <a:spcPts val="0"/>
              </a:spcAft>
              <a:buNone/>
            </a:pPr>
            <a:r>
              <a:rPr lang="en-US" sz="3200">
                <a:solidFill>
                  <a:schemeClr val="dk1"/>
                </a:solidFill>
                <a:latin typeface="Calibri"/>
                <a:ea typeface="Calibri"/>
                <a:cs typeface="Calibri"/>
                <a:sym typeface="Calibri"/>
              </a:rPr>
              <a:t>Why or why not?</a:t>
            </a:r>
            <a:endParaRPr/>
          </a:p>
        </p:txBody>
      </p:sp>
      <p:pic>
        <p:nvPicPr>
          <p:cNvPr id="3293" name="Google Shape;3293;p115" descr="trail mix.jpg"/>
          <p:cNvPicPr preferRelativeResize="0"/>
          <p:nvPr/>
        </p:nvPicPr>
        <p:blipFill rotWithShape="1">
          <a:blip r:embed="rId3">
            <a:alphaModFix/>
          </a:blip>
          <a:srcRect/>
          <a:stretch/>
        </p:blipFill>
        <p:spPr>
          <a:xfrm>
            <a:off x="1420391" y="1894866"/>
            <a:ext cx="6303212" cy="4186397"/>
          </a:xfrm>
          <a:prstGeom prst="rect">
            <a:avLst/>
          </a:prstGeom>
          <a:noFill/>
          <a:ln>
            <a:noFill/>
          </a:ln>
        </p:spPr>
      </p:pic>
      <p:sp>
        <p:nvSpPr>
          <p:cNvPr id="3294" name="Google Shape;3294;p115" descr="Questions"/>
          <p:cNvSpPr/>
          <p:nvPr/>
        </p:nvSpPr>
        <p:spPr>
          <a:xfrm>
            <a:off x="1" y="0"/>
            <a:ext cx="824088" cy="850307"/>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Shape 3299"/>
        <p:cNvGrpSpPr/>
        <p:nvPr/>
      </p:nvGrpSpPr>
      <p:grpSpPr>
        <a:xfrm>
          <a:off x="0" y="0"/>
          <a:ext cx="0" cy="0"/>
          <a:chOff x="0" y="0"/>
          <a:chExt cx="0" cy="0"/>
        </a:xfrm>
      </p:grpSpPr>
      <p:pic>
        <p:nvPicPr>
          <p:cNvPr id="3300" name="Google Shape;3300;p116" descr="cup.jpg"/>
          <p:cNvPicPr preferRelativeResize="0"/>
          <p:nvPr/>
        </p:nvPicPr>
        <p:blipFill rotWithShape="1">
          <a:blip r:embed="rId3">
            <a:alphaModFix/>
          </a:blip>
          <a:srcRect/>
          <a:stretch/>
        </p:blipFill>
        <p:spPr>
          <a:xfrm>
            <a:off x="2438234" y="1005906"/>
            <a:ext cx="5503869" cy="5852094"/>
          </a:xfrm>
          <a:prstGeom prst="rect">
            <a:avLst/>
          </a:prstGeom>
          <a:noFill/>
          <a:ln>
            <a:noFill/>
          </a:ln>
        </p:spPr>
      </p:pic>
      <p:pic>
        <p:nvPicPr>
          <p:cNvPr id="3301" name="Google Shape;3301;p116" descr="sugar molecule.jpg"/>
          <p:cNvPicPr preferRelativeResize="0"/>
          <p:nvPr/>
        </p:nvPicPr>
        <p:blipFill rotWithShape="1">
          <a:blip r:embed="rId4">
            <a:alphaModFix/>
          </a:blip>
          <a:srcRect l="3278" t="20077" r="3946" b="18807"/>
          <a:stretch/>
        </p:blipFill>
        <p:spPr>
          <a:xfrm>
            <a:off x="4400557" y="4789122"/>
            <a:ext cx="2082302" cy="1066711"/>
          </a:xfrm>
          <a:prstGeom prst="rect">
            <a:avLst/>
          </a:prstGeom>
          <a:noFill/>
          <a:ln>
            <a:noFill/>
          </a:ln>
        </p:spPr>
      </p:pic>
      <p:pic>
        <p:nvPicPr>
          <p:cNvPr id="3302" name="Google Shape;3302;p116" descr="water molecule again.jpg"/>
          <p:cNvPicPr preferRelativeResize="0"/>
          <p:nvPr/>
        </p:nvPicPr>
        <p:blipFill rotWithShape="1">
          <a:blip r:embed="rId5">
            <a:alphaModFix/>
          </a:blip>
          <a:srcRect/>
          <a:stretch/>
        </p:blipFill>
        <p:spPr>
          <a:xfrm>
            <a:off x="5838182" y="3931953"/>
            <a:ext cx="846596" cy="846596"/>
          </a:xfrm>
          <a:prstGeom prst="rect">
            <a:avLst/>
          </a:prstGeom>
          <a:noFill/>
          <a:ln>
            <a:noFill/>
          </a:ln>
        </p:spPr>
      </p:pic>
      <p:pic>
        <p:nvPicPr>
          <p:cNvPr id="3303" name="Google Shape;3303;p116" descr="water molecule again.jpg"/>
          <p:cNvPicPr preferRelativeResize="0"/>
          <p:nvPr/>
        </p:nvPicPr>
        <p:blipFill rotWithShape="1">
          <a:blip r:embed="rId5">
            <a:alphaModFix/>
          </a:blip>
          <a:srcRect/>
          <a:stretch/>
        </p:blipFill>
        <p:spPr>
          <a:xfrm>
            <a:off x="4818135" y="2942583"/>
            <a:ext cx="824255" cy="824255"/>
          </a:xfrm>
          <a:prstGeom prst="rect">
            <a:avLst/>
          </a:prstGeom>
          <a:noFill/>
          <a:ln>
            <a:noFill/>
          </a:ln>
        </p:spPr>
      </p:pic>
      <p:pic>
        <p:nvPicPr>
          <p:cNvPr id="3304" name="Google Shape;3304;p116" descr="water molecule again.jpg"/>
          <p:cNvPicPr preferRelativeResize="0"/>
          <p:nvPr/>
        </p:nvPicPr>
        <p:blipFill rotWithShape="1">
          <a:blip r:embed="rId5">
            <a:alphaModFix/>
          </a:blip>
          <a:srcRect/>
          <a:stretch/>
        </p:blipFill>
        <p:spPr>
          <a:xfrm>
            <a:off x="4079896" y="2764243"/>
            <a:ext cx="846596" cy="846596"/>
          </a:xfrm>
          <a:prstGeom prst="rect">
            <a:avLst/>
          </a:prstGeom>
          <a:noFill/>
          <a:ln>
            <a:noFill/>
          </a:ln>
        </p:spPr>
      </p:pic>
      <p:pic>
        <p:nvPicPr>
          <p:cNvPr id="3305" name="Google Shape;3305;p116" descr="water molecule again.jpg"/>
          <p:cNvPicPr preferRelativeResize="0"/>
          <p:nvPr/>
        </p:nvPicPr>
        <p:blipFill rotWithShape="1">
          <a:blip r:embed="rId5">
            <a:alphaModFix/>
          </a:blip>
          <a:srcRect/>
          <a:stretch/>
        </p:blipFill>
        <p:spPr>
          <a:xfrm>
            <a:off x="5060740" y="4355251"/>
            <a:ext cx="761936" cy="761936"/>
          </a:xfrm>
          <a:prstGeom prst="rect">
            <a:avLst/>
          </a:prstGeom>
          <a:noFill/>
          <a:ln>
            <a:noFill/>
          </a:ln>
        </p:spPr>
      </p:pic>
      <p:pic>
        <p:nvPicPr>
          <p:cNvPr id="3306" name="Google Shape;3306;p116" descr="water molecule again.jpg"/>
          <p:cNvPicPr preferRelativeResize="0"/>
          <p:nvPr/>
        </p:nvPicPr>
        <p:blipFill rotWithShape="1">
          <a:blip r:embed="rId5">
            <a:alphaModFix/>
          </a:blip>
          <a:srcRect/>
          <a:stretch/>
        </p:blipFill>
        <p:spPr>
          <a:xfrm>
            <a:off x="3970537" y="4487033"/>
            <a:ext cx="846596" cy="846596"/>
          </a:xfrm>
          <a:prstGeom prst="rect">
            <a:avLst/>
          </a:prstGeom>
          <a:noFill/>
          <a:ln>
            <a:noFill/>
          </a:ln>
        </p:spPr>
      </p:pic>
      <p:pic>
        <p:nvPicPr>
          <p:cNvPr id="3307" name="Google Shape;3307;p116" descr="sugar molecule.jpg"/>
          <p:cNvPicPr preferRelativeResize="0"/>
          <p:nvPr/>
        </p:nvPicPr>
        <p:blipFill rotWithShape="1">
          <a:blip r:embed="rId4">
            <a:alphaModFix/>
          </a:blip>
          <a:srcRect l="3278" t="20077" r="3946" b="18807"/>
          <a:stretch/>
        </p:blipFill>
        <p:spPr>
          <a:xfrm rot="-6040773">
            <a:off x="5034037" y="2375706"/>
            <a:ext cx="2082300" cy="1066710"/>
          </a:xfrm>
          <a:prstGeom prst="rect">
            <a:avLst/>
          </a:prstGeom>
          <a:noFill/>
          <a:ln>
            <a:noFill/>
          </a:ln>
        </p:spPr>
      </p:pic>
      <p:pic>
        <p:nvPicPr>
          <p:cNvPr id="3308" name="Google Shape;3308;p116" descr="sugar molecule.jpg"/>
          <p:cNvPicPr preferRelativeResize="0"/>
          <p:nvPr/>
        </p:nvPicPr>
        <p:blipFill rotWithShape="1">
          <a:blip r:embed="rId4">
            <a:alphaModFix/>
          </a:blip>
          <a:srcRect l="3278" t="20077" r="3946" b="18807"/>
          <a:stretch/>
        </p:blipFill>
        <p:spPr>
          <a:xfrm>
            <a:off x="3802395" y="3497661"/>
            <a:ext cx="2082302" cy="1066711"/>
          </a:xfrm>
          <a:prstGeom prst="rect">
            <a:avLst/>
          </a:prstGeom>
          <a:noFill/>
          <a:ln>
            <a:noFill/>
          </a:ln>
        </p:spPr>
      </p:pic>
      <p:pic>
        <p:nvPicPr>
          <p:cNvPr id="3309" name="Google Shape;3309;p116" descr="sugar molecule.jpg"/>
          <p:cNvPicPr preferRelativeResize="0"/>
          <p:nvPr/>
        </p:nvPicPr>
        <p:blipFill rotWithShape="1">
          <a:blip r:embed="rId4">
            <a:alphaModFix/>
          </a:blip>
          <a:srcRect l="3278" t="20077" r="3946" b="18807"/>
          <a:stretch/>
        </p:blipFill>
        <p:spPr>
          <a:xfrm rot="8534063">
            <a:off x="3473499" y="2042595"/>
            <a:ext cx="2082302" cy="1066711"/>
          </a:xfrm>
          <a:prstGeom prst="rect">
            <a:avLst/>
          </a:prstGeom>
          <a:noFill/>
          <a:ln>
            <a:noFill/>
          </a:ln>
        </p:spPr>
      </p:pic>
      <p:pic>
        <p:nvPicPr>
          <p:cNvPr id="3310" name="Google Shape;3310;p116" descr="water molecule again.jpg"/>
          <p:cNvPicPr preferRelativeResize="0"/>
          <p:nvPr/>
        </p:nvPicPr>
        <p:blipFill rotWithShape="1">
          <a:blip r:embed="rId5">
            <a:alphaModFix/>
          </a:blip>
          <a:srcRect/>
          <a:stretch/>
        </p:blipFill>
        <p:spPr>
          <a:xfrm>
            <a:off x="4572000" y="2262086"/>
            <a:ext cx="824254" cy="824254"/>
          </a:xfrm>
          <a:prstGeom prst="rect">
            <a:avLst/>
          </a:prstGeom>
          <a:noFill/>
          <a:ln>
            <a:noFill/>
          </a:ln>
        </p:spPr>
      </p:pic>
      <p:sp>
        <p:nvSpPr>
          <p:cNvPr id="3311" name="Google Shape;3311;p116" descr="Questions"/>
          <p:cNvSpPr/>
          <p:nvPr/>
        </p:nvSpPr>
        <p:spPr>
          <a:xfrm>
            <a:off x="1" y="0"/>
            <a:ext cx="824088" cy="850307"/>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16"/>
          <p:cNvSpPr txBox="1"/>
          <p:nvPr/>
        </p:nvSpPr>
        <p:spPr>
          <a:xfrm>
            <a:off x="1058900" y="249925"/>
            <a:ext cx="76797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Why is sugar water considered a mixture if you can’t see the sugar mixed in it?</a:t>
            </a:r>
            <a:endParaRPr sz="1800"/>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Shape 3317"/>
        <p:cNvGrpSpPr/>
        <p:nvPr/>
      </p:nvGrpSpPr>
      <p:grpSpPr>
        <a:xfrm>
          <a:off x="0" y="0"/>
          <a:ext cx="0" cy="0"/>
          <a:chOff x="0" y="0"/>
          <a:chExt cx="0" cy="0"/>
        </a:xfrm>
      </p:grpSpPr>
      <p:sp>
        <p:nvSpPr>
          <p:cNvPr id="3318" name="Google Shape;3318;p117"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19" name="Google Shape;3319;p117"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Shape 3324"/>
        <p:cNvGrpSpPr/>
        <p:nvPr/>
      </p:nvGrpSpPr>
      <p:grpSpPr>
        <a:xfrm>
          <a:off x="0" y="0"/>
          <a:ext cx="0" cy="0"/>
          <a:chOff x="0" y="0"/>
          <a:chExt cx="0" cy="0"/>
        </a:xfrm>
      </p:grpSpPr>
      <p:cxnSp>
        <p:nvCxnSpPr>
          <p:cNvPr id="3325" name="Google Shape;3325;p118"/>
          <p:cNvCxnSpPr/>
          <p:nvPr/>
        </p:nvCxnSpPr>
        <p:spPr>
          <a:xfrm rot="10800000">
            <a:off x="3187964" y="3025046"/>
            <a:ext cx="356318" cy="606098"/>
          </a:xfrm>
          <a:prstGeom prst="straightConnector1">
            <a:avLst/>
          </a:prstGeom>
          <a:noFill/>
          <a:ln w="2857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3326" name="Google Shape;3326;p118"/>
          <p:cNvSpPr/>
          <p:nvPr/>
        </p:nvSpPr>
        <p:spPr>
          <a:xfrm>
            <a:off x="3544282" y="956990"/>
            <a:ext cx="1135366" cy="874589"/>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a:ea typeface="Calibri"/>
                <a:cs typeface="Calibri"/>
                <a:sym typeface="Calibri"/>
              </a:rPr>
              <a:t>H</a:t>
            </a:r>
            <a:endParaRPr/>
          </a:p>
        </p:txBody>
      </p:sp>
      <p:sp>
        <p:nvSpPr>
          <p:cNvPr id="3327" name="Google Shape;3327;p118"/>
          <p:cNvSpPr/>
          <p:nvPr/>
        </p:nvSpPr>
        <p:spPr>
          <a:xfrm>
            <a:off x="2408916" y="2150457"/>
            <a:ext cx="1135366" cy="874589"/>
          </a:xfrm>
          <a:prstGeom prst="ellipse">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a:ea typeface="Calibri"/>
                <a:cs typeface="Calibri"/>
                <a:sym typeface="Calibri"/>
              </a:rPr>
              <a:t>O</a:t>
            </a:r>
            <a:endParaRPr/>
          </a:p>
        </p:txBody>
      </p:sp>
      <p:sp>
        <p:nvSpPr>
          <p:cNvPr id="3328" name="Google Shape;3328;p118"/>
          <p:cNvSpPr/>
          <p:nvPr/>
        </p:nvSpPr>
        <p:spPr>
          <a:xfrm>
            <a:off x="3544282" y="3355863"/>
            <a:ext cx="1135366" cy="874589"/>
          </a:xfrm>
          <a:prstGeom prst="ellipse">
            <a:avLst/>
          </a:prstGeom>
          <a:solidFill>
            <a:srgbClr val="008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a:ea typeface="Calibri"/>
                <a:cs typeface="Calibri"/>
                <a:sym typeface="Calibri"/>
              </a:rPr>
              <a:t>C</a:t>
            </a:r>
            <a:endParaRPr/>
          </a:p>
        </p:txBody>
      </p:sp>
      <p:sp>
        <p:nvSpPr>
          <p:cNvPr id="3329" name="Google Shape;3329;p118"/>
          <p:cNvSpPr/>
          <p:nvPr/>
        </p:nvSpPr>
        <p:spPr>
          <a:xfrm>
            <a:off x="5261886" y="3355863"/>
            <a:ext cx="1135366" cy="874589"/>
          </a:xfrm>
          <a:prstGeom prst="ellipse">
            <a:avLst/>
          </a:prstGeom>
          <a:solidFill>
            <a:srgbClr val="008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a:ea typeface="Calibri"/>
                <a:cs typeface="Calibri"/>
                <a:sym typeface="Calibri"/>
              </a:rPr>
              <a:t>C</a:t>
            </a:r>
            <a:endParaRPr/>
          </a:p>
        </p:txBody>
      </p:sp>
      <p:sp>
        <p:nvSpPr>
          <p:cNvPr id="3330" name="Google Shape;3330;p118"/>
          <p:cNvSpPr/>
          <p:nvPr/>
        </p:nvSpPr>
        <p:spPr>
          <a:xfrm>
            <a:off x="5829568" y="2150457"/>
            <a:ext cx="1135366" cy="874589"/>
          </a:xfrm>
          <a:prstGeom prst="ellipse">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a:ea typeface="Calibri"/>
                <a:cs typeface="Calibri"/>
                <a:sym typeface="Calibri"/>
              </a:rPr>
              <a:t>O</a:t>
            </a:r>
            <a:endParaRPr/>
          </a:p>
        </p:txBody>
      </p:sp>
      <p:sp>
        <p:nvSpPr>
          <p:cNvPr id="3331" name="Google Shape;3331;p118"/>
          <p:cNvSpPr/>
          <p:nvPr/>
        </p:nvSpPr>
        <p:spPr>
          <a:xfrm>
            <a:off x="2052598" y="4012082"/>
            <a:ext cx="1135366" cy="874589"/>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a:ea typeface="Calibri"/>
                <a:cs typeface="Calibri"/>
                <a:sym typeface="Calibri"/>
              </a:rPr>
              <a:t>H</a:t>
            </a:r>
            <a:endParaRPr/>
          </a:p>
        </p:txBody>
      </p:sp>
      <p:sp>
        <p:nvSpPr>
          <p:cNvPr id="3332" name="Google Shape;3332;p118"/>
          <p:cNvSpPr/>
          <p:nvPr/>
        </p:nvSpPr>
        <p:spPr>
          <a:xfrm>
            <a:off x="3799315" y="5018138"/>
            <a:ext cx="1135366" cy="874589"/>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a:ea typeface="Calibri"/>
                <a:cs typeface="Calibri"/>
                <a:sym typeface="Calibri"/>
              </a:rPr>
              <a:t>H</a:t>
            </a:r>
            <a:endParaRPr/>
          </a:p>
        </p:txBody>
      </p:sp>
      <p:sp>
        <p:nvSpPr>
          <p:cNvPr id="3333" name="Google Shape;3333;p118"/>
          <p:cNvSpPr/>
          <p:nvPr/>
        </p:nvSpPr>
        <p:spPr>
          <a:xfrm>
            <a:off x="5909930" y="4687322"/>
            <a:ext cx="1135366" cy="874589"/>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a:ea typeface="Calibri"/>
                <a:cs typeface="Calibri"/>
                <a:sym typeface="Calibri"/>
              </a:rPr>
              <a:t>H</a:t>
            </a:r>
            <a:endParaRPr/>
          </a:p>
        </p:txBody>
      </p:sp>
      <p:cxnSp>
        <p:nvCxnSpPr>
          <p:cNvPr id="3334" name="Google Shape;3334;p118"/>
          <p:cNvCxnSpPr>
            <a:stCxn id="3326" idx="3"/>
            <a:endCxn id="3327" idx="7"/>
          </p:cNvCxnSpPr>
          <p:nvPr/>
        </p:nvCxnSpPr>
        <p:spPr>
          <a:xfrm flipH="1">
            <a:off x="3378153" y="1703498"/>
            <a:ext cx="332400" cy="575100"/>
          </a:xfrm>
          <a:prstGeom prst="straightConnector1">
            <a:avLst/>
          </a:prstGeom>
          <a:noFill/>
          <a:ln w="2857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335" name="Google Shape;3335;p118"/>
          <p:cNvCxnSpPr>
            <a:stCxn id="3327" idx="5"/>
            <a:endCxn id="3328" idx="1"/>
          </p:cNvCxnSpPr>
          <p:nvPr/>
        </p:nvCxnSpPr>
        <p:spPr>
          <a:xfrm>
            <a:off x="3378012" y="2896965"/>
            <a:ext cx="332400" cy="587100"/>
          </a:xfrm>
          <a:prstGeom prst="straightConnector1">
            <a:avLst/>
          </a:prstGeom>
          <a:noFill/>
          <a:ln w="2857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336" name="Google Shape;3336;p118"/>
          <p:cNvCxnSpPr>
            <a:endCxn id="3332" idx="0"/>
          </p:cNvCxnSpPr>
          <p:nvPr/>
        </p:nvCxnSpPr>
        <p:spPr>
          <a:xfrm>
            <a:off x="4182498" y="4230338"/>
            <a:ext cx="184500" cy="787800"/>
          </a:xfrm>
          <a:prstGeom prst="straightConnector1">
            <a:avLst/>
          </a:prstGeom>
          <a:noFill/>
          <a:ln w="2857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337" name="Google Shape;3337;p118"/>
          <p:cNvCxnSpPr>
            <a:stCxn id="3329" idx="2"/>
          </p:cNvCxnSpPr>
          <p:nvPr/>
        </p:nvCxnSpPr>
        <p:spPr>
          <a:xfrm rot="10800000">
            <a:off x="4679586" y="3771557"/>
            <a:ext cx="582300" cy="21600"/>
          </a:xfrm>
          <a:prstGeom prst="straightConnector1">
            <a:avLst/>
          </a:prstGeom>
          <a:noFill/>
          <a:ln w="2857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338" name="Google Shape;3338;p118"/>
          <p:cNvCxnSpPr>
            <a:stCxn id="3330" idx="4"/>
            <a:endCxn id="3329" idx="7"/>
          </p:cNvCxnSpPr>
          <p:nvPr/>
        </p:nvCxnSpPr>
        <p:spPr>
          <a:xfrm flipH="1">
            <a:off x="6231051" y="3025046"/>
            <a:ext cx="166200" cy="459000"/>
          </a:xfrm>
          <a:prstGeom prst="straightConnector1">
            <a:avLst/>
          </a:prstGeom>
          <a:noFill/>
          <a:ln w="2857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339" name="Google Shape;3339;p118"/>
          <p:cNvCxnSpPr>
            <a:endCxn id="3333" idx="0"/>
          </p:cNvCxnSpPr>
          <p:nvPr/>
        </p:nvCxnSpPr>
        <p:spPr>
          <a:xfrm>
            <a:off x="5995813" y="4230422"/>
            <a:ext cx="481800" cy="456900"/>
          </a:xfrm>
          <a:prstGeom prst="straightConnector1">
            <a:avLst/>
          </a:prstGeom>
          <a:noFill/>
          <a:ln w="2857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340" name="Google Shape;3340;p118"/>
          <p:cNvCxnSpPr/>
          <p:nvPr/>
        </p:nvCxnSpPr>
        <p:spPr>
          <a:xfrm flipH="1">
            <a:off x="5995838" y="3009722"/>
            <a:ext cx="166270" cy="458899"/>
          </a:xfrm>
          <a:prstGeom prst="straightConnector1">
            <a:avLst/>
          </a:prstGeom>
          <a:noFill/>
          <a:ln w="2857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341" name="Google Shape;3341;p118"/>
          <p:cNvCxnSpPr>
            <a:stCxn id="3328" idx="3"/>
            <a:endCxn id="3331" idx="6"/>
          </p:cNvCxnSpPr>
          <p:nvPr/>
        </p:nvCxnSpPr>
        <p:spPr>
          <a:xfrm flipH="1">
            <a:off x="3187953" y="4102371"/>
            <a:ext cx="522600" cy="347100"/>
          </a:xfrm>
          <a:prstGeom prst="straightConnector1">
            <a:avLst/>
          </a:prstGeom>
          <a:noFill/>
          <a:ln w="2857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3342" name="Google Shape;3342;p11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43" name="Google Shape;3343;p118" descr="Comment Dislike"/>
          <p:cNvPicPr preferRelativeResize="0"/>
          <p:nvPr/>
        </p:nvPicPr>
        <p:blipFill rotWithShape="1">
          <a:blip r:embed="rId4">
            <a:alphaModFix/>
          </a:blip>
          <a:srcRect/>
          <a:stretch/>
        </p:blipFill>
        <p:spPr>
          <a:xfrm>
            <a:off x="735230" y="112979"/>
            <a:ext cx="622251" cy="622251"/>
          </a:xfrm>
          <a:prstGeom prst="rect">
            <a:avLst/>
          </a:prstGeom>
          <a:noFill/>
          <a:ln>
            <a:noFill/>
          </a:ln>
        </p:spPr>
      </p:pic>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Shape 3348"/>
        <p:cNvGrpSpPr/>
        <p:nvPr/>
      </p:nvGrpSpPr>
      <p:grpSpPr>
        <a:xfrm>
          <a:off x="0" y="0"/>
          <a:ext cx="0" cy="0"/>
          <a:chOff x="0" y="0"/>
          <a:chExt cx="0" cy="0"/>
        </a:xfrm>
      </p:grpSpPr>
      <p:pic>
        <p:nvPicPr>
          <p:cNvPr id="3349" name="Google Shape;3349;p119" descr="cup of water.jpg"/>
          <p:cNvPicPr preferRelativeResize="0"/>
          <p:nvPr/>
        </p:nvPicPr>
        <p:blipFill rotWithShape="1">
          <a:blip r:embed="rId3">
            <a:alphaModFix/>
          </a:blip>
          <a:srcRect/>
          <a:stretch/>
        </p:blipFill>
        <p:spPr>
          <a:xfrm>
            <a:off x="1791307" y="0"/>
            <a:ext cx="5561385" cy="6858000"/>
          </a:xfrm>
          <a:prstGeom prst="rect">
            <a:avLst/>
          </a:prstGeom>
          <a:noFill/>
          <a:ln>
            <a:noFill/>
          </a:ln>
        </p:spPr>
      </p:pic>
      <p:sp>
        <p:nvSpPr>
          <p:cNvPr id="3350" name="Google Shape;3350;p11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51" name="Google Shape;3351;p119" descr="Comment Dislike"/>
          <p:cNvPicPr preferRelativeResize="0"/>
          <p:nvPr/>
        </p:nvPicPr>
        <p:blipFill rotWithShape="1">
          <a:blip r:embed="rId5">
            <a:alphaModFix/>
          </a:blip>
          <a:srcRect/>
          <a:stretch/>
        </p:blipFill>
        <p:spPr>
          <a:xfrm>
            <a:off x="735230" y="112979"/>
            <a:ext cx="622251" cy="622251"/>
          </a:xfrm>
          <a:prstGeom prst="rect">
            <a:avLst/>
          </a:prstGeom>
          <a:noFill/>
          <a:ln>
            <a:noFill/>
          </a:ln>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Shape 3356"/>
        <p:cNvGrpSpPr/>
        <p:nvPr/>
      </p:nvGrpSpPr>
      <p:grpSpPr>
        <a:xfrm>
          <a:off x="0" y="0"/>
          <a:ext cx="0" cy="0"/>
          <a:chOff x="0" y="0"/>
          <a:chExt cx="0" cy="0"/>
        </a:xfrm>
      </p:grpSpPr>
      <p:sp>
        <p:nvSpPr>
          <p:cNvPr id="3357" name="Google Shape;3357;p120"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Shape 3362"/>
        <p:cNvGrpSpPr/>
        <p:nvPr/>
      </p:nvGrpSpPr>
      <p:grpSpPr>
        <a:xfrm>
          <a:off x="0" y="0"/>
          <a:ext cx="0" cy="0"/>
          <a:chOff x="0" y="0"/>
          <a:chExt cx="0" cy="0"/>
        </a:xfrm>
      </p:grpSpPr>
      <p:cxnSp>
        <p:nvCxnSpPr>
          <p:cNvPr id="3363" name="Google Shape;3363;p121"/>
          <p:cNvCxnSpPr/>
          <p:nvPr/>
        </p:nvCxnSpPr>
        <p:spPr>
          <a:xfrm rot="10800000">
            <a:off x="3155349" y="3762479"/>
            <a:ext cx="356318" cy="606098"/>
          </a:xfrm>
          <a:prstGeom prst="straightConnector1">
            <a:avLst/>
          </a:prstGeom>
          <a:noFill/>
          <a:ln w="2857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3364" name="Google Shape;3364;p121"/>
          <p:cNvSpPr/>
          <p:nvPr/>
        </p:nvSpPr>
        <p:spPr>
          <a:xfrm>
            <a:off x="3511667" y="1694423"/>
            <a:ext cx="1135366" cy="874589"/>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a:ea typeface="Calibri"/>
                <a:cs typeface="Calibri"/>
                <a:sym typeface="Calibri"/>
              </a:rPr>
              <a:t>H</a:t>
            </a:r>
            <a:endParaRPr/>
          </a:p>
        </p:txBody>
      </p:sp>
      <p:sp>
        <p:nvSpPr>
          <p:cNvPr id="3365" name="Google Shape;3365;p121"/>
          <p:cNvSpPr/>
          <p:nvPr/>
        </p:nvSpPr>
        <p:spPr>
          <a:xfrm>
            <a:off x="2376301" y="2887890"/>
            <a:ext cx="1135366" cy="874589"/>
          </a:xfrm>
          <a:prstGeom prst="ellipse">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a:ea typeface="Calibri"/>
                <a:cs typeface="Calibri"/>
                <a:sym typeface="Calibri"/>
              </a:rPr>
              <a:t>O</a:t>
            </a:r>
            <a:endParaRPr/>
          </a:p>
        </p:txBody>
      </p:sp>
      <p:sp>
        <p:nvSpPr>
          <p:cNvPr id="3366" name="Google Shape;3366;p121"/>
          <p:cNvSpPr/>
          <p:nvPr/>
        </p:nvSpPr>
        <p:spPr>
          <a:xfrm>
            <a:off x="3511667" y="4093296"/>
            <a:ext cx="1135366" cy="874589"/>
          </a:xfrm>
          <a:prstGeom prst="ellipse">
            <a:avLst/>
          </a:prstGeom>
          <a:solidFill>
            <a:srgbClr val="008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a:ea typeface="Calibri"/>
                <a:cs typeface="Calibri"/>
                <a:sym typeface="Calibri"/>
              </a:rPr>
              <a:t>C</a:t>
            </a:r>
            <a:endParaRPr/>
          </a:p>
        </p:txBody>
      </p:sp>
      <p:sp>
        <p:nvSpPr>
          <p:cNvPr id="3367" name="Google Shape;3367;p121"/>
          <p:cNvSpPr/>
          <p:nvPr/>
        </p:nvSpPr>
        <p:spPr>
          <a:xfrm>
            <a:off x="5229271" y="4093296"/>
            <a:ext cx="1135366" cy="874589"/>
          </a:xfrm>
          <a:prstGeom prst="ellipse">
            <a:avLst/>
          </a:prstGeom>
          <a:solidFill>
            <a:srgbClr val="008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a:ea typeface="Calibri"/>
                <a:cs typeface="Calibri"/>
                <a:sym typeface="Calibri"/>
              </a:rPr>
              <a:t>C</a:t>
            </a:r>
            <a:endParaRPr/>
          </a:p>
        </p:txBody>
      </p:sp>
      <p:sp>
        <p:nvSpPr>
          <p:cNvPr id="3368" name="Google Shape;3368;p121"/>
          <p:cNvSpPr/>
          <p:nvPr/>
        </p:nvSpPr>
        <p:spPr>
          <a:xfrm>
            <a:off x="5796953" y="2887890"/>
            <a:ext cx="1135366" cy="874589"/>
          </a:xfrm>
          <a:prstGeom prst="ellipse">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a:ea typeface="Calibri"/>
                <a:cs typeface="Calibri"/>
                <a:sym typeface="Calibri"/>
              </a:rPr>
              <a:t>O</a:t>
            </a:r>
            <a:endParaRPr/>
          </a:p>
        </p:txBody>
      </p:sp>
      <p:sp>
        <p:nvSpPr>
          <p:cNvPr id="3369" name="Google Shape;3369;p121"/>
          <p:cNvSpPr/>
          <p:nvPr/>
        </p:nvSpPr>
        <p:spPr>
          <a:xfrm>
            <a:off x="2019983" y="4749515"/>
            <a:ext cx="1135366" cy="874589"/>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a:ea typeface="Calibri"/>
                <a:cs typeface="Calibri"/>
                <a:sym typeface="Calibri"/>
              </a:rPr>
              <a:t>H</a:t>
            </a:r>
            <a:endParaRPr/>
          </a:p>
        </p:txBody>
      </p:sp>
      <p:sp>
        <p:nvSpPr>
          <p:cNvPr id="3370" name="Google Shape;3370;p121"/>
          <p:cNvSpPr/>
          <p:nvPr/>
        </p:nvSpPr>
        <p:spPr>
          <a:xfrm>
            <a:off x="3766700" y="5755571"/>
            <a:ext cx="1135366" cy="874589"/>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a:ea typeface="Calibri"/>
                <a:cs typeface="Calibri"/>
                <a:sym typeface="Calibri"/>
              </a:rPr>
              <a:t>H</a:t>
            </a:r>
            <a:endParaRPr/>
          </a:p>
        </p:txBody>
      </p:sp>
      <p:sp>
        <p:nvSpPr>
          <p:cNvPr id="3371" name="Google Shape;3371;p121"/>
          <p:cNvSpPr/>
          <p:nvPr/>
        </p:nvSpPr>
        <p:spPr>
          <a:xfrm>
            <a:off x="5877315" y="5424755"/>
            <a:ext cx="1135366" cy="874589"/>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alibri"/>
                <a:ea typeface="Calibri"/>
                <a:cs typeface="Calibri"/>
                <a:sym typeface="Calibri"/>
              </a:rPr>
              <a:t>H</a:t>
            </a:r>
            <a:endParaRPr/>
          </a:p>
        </p:txBody>
      </p:sp>
      <p:cxnSp>
        <p:nvCxnSpPr>
          <p:cNvPr id="3372" name="Google Shape;3372;p121"/>
          <p:cNvCxnSpPr>
            <a:stCxn id="3364" idx="3"/>
            <a:endCxn id="3365" idx="7"/>
          </p:cNvCxnSpPr>
          <p:nvPr/>
        </p:nvCxnSpPr>
        <p:spPr>
          <a:xfrm flipH="1">
            <a:off x="3345538" y="2440931"/>
            <a:ext cx="332400" cy="575100"/>
          </a:xfrm>
          <a:prstGeom prst="straightConnector1">
            <a:avLst/>
          </a:prstGeom>
          <a:noFill/>
          <a:ln w="2857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373" name="Google Shape;3373;p121"/>
          <p:cNvCxnSpPr>
            <a:stCxn id="3365" idx="5"/>
            <a:endCxn id="3366" idx="1"/>
          </p:cNvCxnSpPr>
          <p:nvPr/>
        </p:nvCxnSpPr>
        <p:spPr>
          <a:xfrm>
            <a:off x="3345396" y="3634398"/>
            <a:ext cx="332400" cy="587100"/>
          </a:xfrm>
          <a:prstGeom prst="straightConnector1">
            <a:avLst/>
          </a:prstGeom>
          <a:noFill/>
          <a:ln w="2857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374" name="Google Shape;3374;p121"/>
          <p:cNvCxnSpPr>
            <a:endCxn id="3370" idx="0"/>
          </p:cNvCxnSpPr>
          <p:nvPr/>
        </p:nvCxnSpPr>
        <p:spPr>
          <a:xfrm>
            <a:off x="4149883" y="4967771"/>
            <a:ext cx="184500" cy="787800"/>
          </a:xfrm>
          <a:prstGeom prst="straightConnector1">
            <a:avLst/>
          </a:prstGeom>
          <a:noFill/>
          <a:ln w="2857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375" name="Google Shape;3375;p121"/>
          <p:cNvCxnSpPr/>
          <p:nvPr/>
        </p:nvCxnSpPr>
        <p:spPr>
          <a:xfrm rot="10800000">
            <a:off x="4647033" y="4487203"/>
            <a:ext cx="582238" cy="21694"/>
          </a:xfrm>
          <a:prstGeom prst="straightConnector1">
            <a:avLst/>
          </a:prstGeom>
          <a:noFill/>
          <a:ln w="2857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376" name="Google Shape;3376;p121"/>
          <p:cNvCxnSpPr>
            <a:stCxn id="3368" idx="4"/>
            <a:endCxn id="3367" idx="7"/>
          </p:cNvCxnSpPr>
          <p:nvPr/>
        </p:nvCxnSpPr>
        <p:spPr>
          <a:xfrm flipH="1">
            <a:off x="6198436" y="3762479"/>
            <a:ext cx="166200" cy="459000"/>
          </a:xfrm>
          <a:prstGeom prst="straightConnector1">
            <a:avLst/>
          </a:prstGeom>
          <a:noFill/>
          <a:ln w="2857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377" name="Google Shape;3377;p121"/>
          <p:cNvCxnSpPr>
            <a:endCxn id="3371" idx="0"/>
          </p:cNvCxnSpPr>
          <p:nvPr/>
        </p:nvCxnSpPr>
        <p:spPr>
          <a:xfrm>
            <a:off x="5963198" y="4967855"/>
            <a:ext cx="481800" cy="456900"/>
          </a:xfrm>
          <a:prstGeom prst="straightConnector1">
            <a:avLst/>
          </a:prstGeom>
          <a:noFill/>
          <a:ln w="2857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378" name="Google Shape;3378;p121"/>
          <p:cNvCxnSpPr/>
          <p:nvPr/>
        </p:nvCxnSpPr>
        <p:spPr>
          <a:xfrm flipH="1">
            <a:off x="5963223" y="3747155"/>
            <a:ext cx="166270" cy="458899"/>
          </a:xfrm>
          <a:prstGeom prst="straightConnector1">
            <a:avLst/>
          </a:prstGeom>
          <a:noFill/>
          <a:ln w="2857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379" name="Google Shape;3379;p121"/>
          <p:cNvCxnSpPr>
            <a:stCxn id="3366" idx="3"/>
            <a:endCxn id="3369" idx="6"/>
          </p:cNvCxnSpPr>
          <p:nvPr/>
        </p:nvCxnSpPr>
        <p:spPr>
          <a:xfrm flipH="1">
            <a:off x="3155338" y="4839804"/>
            <a:ext cx="522600" cy="347100"/>
          </a:xfrm>
          <a:prstGeom prst="straightConnector1">
            <a:avLst/>
          </a:prstGeom>
          <a:noFill/>
          <a:ln w="2857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3380" name="Google Shape;3380;p121" descr="Questions"/>
          <p:cNvSpPr/>
          <p:nvPr/>
        </p:nvSpPr>
        <p:spPr>
          <a:xfrm>
            <a:off x="1" y="0"/>
            <a:ext cx="824088" cy="85030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21"/>
          <p:cNvSpPr txBox="1"/>
          <p:nvPr/>
        </p:nvSpPr>
        <p:spPr>
          <a:xfrm>
            <a:off x="1099602" y="605554"/>
            <a:ext cx="709486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Why is this NOT an example of a mixture?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134" name="Google Shape;134;p3"/>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alibri"/>
                <a:ea typeface="Calibri"/>
                <a:cs typeface="Calibri"/>
                <a:sym typeface="Calibri"/>
              </a:rPr>
              <a:t>Elements</a:t>
            </a:r>
            <a:endParaRPr sz="4800"/>
          </a:p>
        </p:txBody>
      </p:sp>
      <p:pic>
        <p:nvPicPr>
          <p:cNvPr id="135" name="Google Shape;135;p3" descr="gold.jpg"/>
          <p:cNvPicPr preferRelativeResize="0"/>
          <p:nvPr/>
        </p:nvPicPr>
        <p:blipFill rotWithShape="1">
          <a:blip r:embed="rId3">
            <a:alphaModFix/>
          </a:blip>
          <a:srcRect/>
          <a:stretch/>
        </p:blipFill>
        <p:spPr>
          <a:xfrm>
            <a:off x="1208621" y="1790172"/>
            <a:ext cx="7011498" cy="4675007"/>
          </a:xfrm>
          <a:prstGeom prst="rect">
            <a:avLst/>
          </a:prstGeom>
          <a:noFill/>
          <a:ln>
            <a:noFill/>
          </a:ln>
        </p:spPr>
      </p:pic>
      <p:sp>
        <p:nvSpPr>
          <p:cNvPr id="136" name="Google Shape;136;p3"/>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 name="Google Shape;137;p3"/>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9"/>
          <p:cNvSpPr txBox="1"/>
          <p:nvPr/>
        </p:nvSpPr>
        <p:spPr>
          <a:xfrm>
            <a:off x="1051075" y="235425"/>
            <a:ext cx="77652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water NOT an element?</a:t>
            </a:r>
            <a:endParaRPr sz="4000"/>
          </a:p>
        </p:txBody>
      </p:sp>
      <p:sp>
        <p:nvSpPr>
          <p:cNvPr id="413" name="Google Shape;413;p29"/>
          <p:cNvSpPr/>
          <p:nvPr/>
        </p:nvSpPr>
        <p:spPr>
          <a:xfrm>
            <a:off x="2871189" y="2661442"/>
            <a:ext cx="1325647" cy="1288501"/>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Calibri"/>
                <a:ea typeface="Calibri"/>
                <a:cs typeface="Calibri"/>
                <a:sym typeface="Calibri"/>
              </a:rPr>
              <a:t>H</a:t>
            </a:r>
            <a:endParaRPr/>
          </a:p>
        </p:txBody>
      </p:sp>
      <p:sp>
        <p:nvSpPr>
          <p:cNvPr id="414" name="Google Shape;414;p29"/>
          <p:cNvSpPr/>
          <p:nvPr/>
        </p:nvSpPr>
        <p:spPr>
          <a:xfrm>
            <a:off x="5080536" y="2661442"/>
            <a:ext cx="1325647" cy="1288501"/>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Calibri"/>
                <a:ea typeface="Calibri"/>
                <a:cs typeface="Calibri"/>
                <a:sym typeface="Calibri"/>
              </a:rPr>
              <a:t>H</a:t>
            </a:r>
            <a:endParaRPr/>
          </a:p>
        </p:txBody>
      </p:sp>
      <p:sp>
        <p:nvSpPr>
          <p:cNvPr id="415" name="Google Shape;415;p29"/>
          <p:cNvSpPr/>
          <p:nvPr/>
        </p:nvSpPr>
        <p:spPr>
          <a:xfrm>
            <a:off x="3593678" y="3268346"/>
            <a:ext cx="2037827" cy="1907036"/>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O</a:t>
            </a:r>
            <a:endParaRPr/>
          </a:p>
        </p:txBody>
      </p:sp>
      <p:cxnSp>
        <p:nvCxnSpPr>
          <p:cNvPr id="416" name="Google Shape;416;p29"/>
          <p:cNvCxnSpPr/>
          <p:nvPr/>
        </p:nvCxnSpPr>
        <p:spPr>
          <a:xfrm flipH="1">
            <a:off x="3534013" y="1668771"/>
            <a:ext cx="1078579" cy="1356814"/>
          </a:xfrm>
          <a:prstGeom prst="straightConnector1">
            <a:avLst/>
          </a:prstGeom>
          <a:noFill/>
          <a:ln w="381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7" name="Google Shape;417;p29"/>
          <p:cNvCxnSpPr/>
          <p:nvPr/>
        </p:nvCxnSpPr>
        <p:spPr>
          <a:xfrm>
            <a:off x="4612592" y="1668771"/>
            <a:ext cx="1130768" cy="1356814"/>
          </a:xfrm>
          <a:prstGeom prst="straightConnector1">
            <a:avLst/>
          </a:prstGeom>
          <a:noFill/>
          <a:ln w="381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8" name="Google Shape;418;p29"/>
          <p:cNvSpPr txBox="1"/>
          <p:nvPr/>
        </p:nvSpPr>
        <p:spPr>
          <a:xfrm>
            <a:off x="3896190" y="1118785"/>
            <a:ext cx="1814118"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Hydrogen</a:t>
            </a:r>
            <a:endParaRPr/>
          </a:p>
        </p:txBody>
      </p:sp>
      <p:cxnSp>
        <p:nvCxnSpPr>
          <p:cNvPr id="419" name="Google Shape;419;p29"/>
          <p:cNvCxnSpPr/>
          <p:nvPr/>
        </p:nvCxnSpPr>
        <p:spPr>
          <a:xfrm rot="10800000">
            <a:off x="4612592" y="4598134"/>
            <a:ext cx="0" cy="1154495"/>
          </a:xfrm>
          <a:prstGeom prst="straightConnector1">
            <a:avLst/>
          </a:prstGeom>
          <a:noFill/>
          <a:ln w="381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0" name="Google Shape;420;p29"/>
          <p:cNvSpPr txBox="1"/>
          <p:nvPr/>
        </p:nvSpPr>
        <p:spPr>
          <a:xfrm>
            <a:off x="3896190" y="5752629"/>
            <a:ext cx="1432804"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Oxygen</a:t>
            </a:r>
            <a:endParaRPr/>
          </a:p>
        </p:txBody>
      </p:sp>
      <p:sp>
        <p:nvSpPr>
          <p:cNvPr id="421" name="Google Shape;421;p2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Shape 3386"/>
        <p:cNvGrpSpPr/>
        <p:nvPr/>
      </p:nvGrpSpPr>
      <p:grpSpPr>
        <a:xfrm>
          <a:off x="0" y="0"/>
          <a:ext cx="0" cy="0"/>
          <a:chOff x="0" y="0"/>
          <a:chExt cx="0" cy="0"/>
        </a:xfrm>
      </p:grpSpPr>
      <p:sp>
        <p:nvSpPr>
          <p:cNvPr id="3387" name="Google Shape;3387;p122"/>
          <p:cNvSpPr txBox="1"/>
          <p:nvPr/>
        </p:nvSpPr>
        <p:spPr>
          <a:xfrm>
            <a:off x="900975" y="518800"/>
            <a:ext cx="78090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Which of the following is an example of a mixture?</a:t>
            </a:r>
            <a:endParaRPr sz="1800"/>
          </a:p>
        </p:txBody>
      </p:sp>
      <p:sp>
        <p:nvSpPr>
          <p:cNvPr id="3388" name="Google Shape;3388;p122" descr="Questions"/>
          <p:cNvSpPr/>
          <p:nvPr/>
        </p:nvSpPr>
        <p:spPr>
          <a:xfrm>
            <a:off x="1" y="0"/>
            <a:ext cx="824088" cy="85030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22"/>
          <p:cNvSpPr txBox="1"/>
          <p:nvPr/>
        </p:nvSpPr>
        <p:spPr>
          <a:xfrm>
            <a:off x="719525" y="1891125"/>
            <a:ext cx="4803600" cy="22842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Salt</a:t>
            </a:r>
            <a:endParaRPr sz="3200">
              <a:solidFill>
                <a:schemeClr val="dk1"/>
              </a:solidFill>
              <a:latin typeface="Calibri"/>
              <a:ea typeface="Calibri"/>
              <a:cs typeface="Calibri"/>
              <a:sym typeface="Calibri"/>
            </a:endParaRPr>
          </a:p>
          <a:p>
            <a:pPr marL="342900" marR="0" lvl="0" indent="-3429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Lemonade</a:t>
            </a:r>
            <a:endParaRPr sz="3200">
              <a:solidFill>
                <a:schemeClr val="dk1"/>
              </a:solidFill>
              <a:latin typeface="Calibri"/>
              <a:ea typeface="Calibri"/>
              <a:cs typeface="Calibri"/>
              <a:sym typeface="Calibri"/>
            </a:endParaRPr>
          </a:p>
          <a:p>
            <a:pPr marL="342900" marR="0" lvl="0" indent="-3429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Water</a:t>
            </a:r>
            <a:endParaRPr sz="3200">
              <a:solidFill>
                <a:schemeClr val="dk1"/>
              </a:solidFill>
              <a:latin typeface="Calibri"/>
              <a:ea typeface="Calibri"/>
              <a:cs typeface="Calibri"/>
              <a:sym typeface="Calibri"/>
            </a:endParaRPr>
          </a:p>
          <a:p>
            <a:pPr marL="342900" marR="0" lvl="0" indent="-3429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Sugar</a:t>
            </a:r>
            <a:endParaRPr/>
          </a:p>
        </p:txBody>
      </p:sp>
      <p:grpSp>
        <p:nvGrpSpPr>
          <p:cNvPr id="3390" name="Google Shape;3390;p122"/>
          <p:cNvGrpSpPr/>
          <p:nvPr/>
        </p:nvGrpSpPr>
        <p:grpSpPr>
          <a:xfrm>
            <a:off x="6464236" y="3672377"/>
            <a:ext cx="2245750" cy="2932423"/>
            <a:chOff x="3270528" y="2817999"/>
            <a:chExt cx="2226601" cy="3657300"/>
          </a:xfrm>
        </p:grpSpPr>
        <p:sp>
          <p:nvSpPr>
            <p:cNvPr id="3391" name="Google Shape;3391;p122"/>
            <p:cNvSpPr/>
            <p:nvPr/>
          </p:nvSpPr>
          <p:spPr>
            <a:xfrm>
              <a:off x="3270529" y="4209602"/>
              <a:ext cx="2226600" cy="2265600"/>
            </a:xfrm>
            <a:prstGeom prst="can">
              <a:avLst>
                <a:gd name="adj" fmla="val 25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92" name="Google Shape;3392;p122"/>
            <p:cNvSpPr/>
            <p:nvPr/>
          </p:nvSpPr>
          <p:spPr>
            <a:xfrm>
              <a:off x="3270529" y="2817999"/>
              <a:ext cx="2226600" cy="3657300"/>
            </a:xfrm>
            <a:prstGeom prst="can">
              <a:avLst>
                <a:gd name="adj" fmla="val 25000"/>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93" name="Google Shape;3393;p122"/>
            <p:cNvSpPr/>
            <p:nvPr/>
          </p:nvSpPr>
          <p:spPr>
            <a:xfrm rot="-3171649">
              <a:off x="3472673" y="5624116"/>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94" name="Google Shape;3394;p122"/>
            <p:cNvSpPr/>
            <p:nvPr/>
          </p:nvSpPr>
          <p:spPr>
            <a:xfrm rot="-3171649">
              <a:off x="3977171" y="5019831"/>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95" name="Google Shape;3395;p122"/>
            <p:cNvSpPr/>
            <p:nvPr/>
          </p:nvSpPr>
          <p:spPr>
            <a:xfrm rot="-3171649">
              <a:off x="4711717" y="4772190"/>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96" name="Google Shape;3396;p122"/>
            <p:cNvSpPr/>
            <p:nvPr/>
          </p:nvSpPr>
          <p:spPr>
            <a:xfrm rot="-3171649">
              <a:off x="3381704" y="5023320"/>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97" name="Google Shape;3397;p122"/>
            <p:cNvSpPr/>
            <p:nvPr/>
          </p:nvSpPr>
          <p:spPr>
            <a:xfrm rot="-3171649">
              <a:off x="4183760" y="5328117"/>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98" name="Google Shape;3398;p122"/>
            <p:cNvSpPr/>
            <p:nvPr/>
          </p:nvSpPr>
          <p:spPr>
            <a:xfrm rot="-3171649">
              <a:off x="4575462" y="5571157"/>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3403"/>
        <p:cNvGrpSpPr/>
        <p:nvPr/>
      </p:nvGrpSpPr>
      <p:grpSpPr>
        <a:xfrm>
          <a:off x="0" y="0"/>
          <a:ext cx="0" cy="0"/>
          <a:chOff x="0" y="0"/>
          <a:chExt cx="0" cy="0"/>
        </a:xfrm>
      </p:grpSpPr>
      <p:sp>
        <p:nvSpPr>
          <p:cNvPr id="3404" name="Google Shape;3404;gdcf7276f12_0_77"/>
          <p:cNvSpPr txBox="1"/>
          <p:nvPr/>
        </p:nvSpPr>
        <p:spPr>
          <a:xfrm>
            <a:off x="900975" y="518800"/>
            <a:ext cx="78090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Which of the following is an example of a mixture?</a:t>
            </a:r>
            <a:endParaRPr sz="1800"/>
          </a:p>
        </p:txBody>
      </p:sp>
      <p:sp>
        <p:nvSpPr>
          <p:cNvPr id="3405" name="Google Shape;3405;gdcf7276f12_0_77" descr="Questions"/>
          <p:cNvSpPr/>
          <p:nvPr/>
        </p:nvSpPr>
        <p:spPr>
          <a:xfrm>
            <a:off x="1" y="0"/>
            <a:ext cx="824100" cy="850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gdcf7276f12_0_77"/>
          <p:cNvSpPr txBox="1"/>
          <p:nvPr/>
        </p:nvSpPr>
        <p:spPr>
          <a:xfrm>
            <a:off x="719525" y="1891125"/>
            <a:ext cx="4803600" cy="22842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Salt</a:t>
            </a:r>
            <a:endParaRPr sz="3200">
              <a:solidFill>
                <a:schemeClr val="dk1"/>
              </a:solidFill>
              <a:latin typeface="Calibri"/>
              <a:ea typeface="Calibri"/>
              <a:cs typeface="Calibri"/>
              <a:sym typeface="Calibri"/>
            </a:endParaRPr>
          </a:p>
          <a:p>
            <a:pPr marL="342900" marR="0" lvl="0" indent="-342900" algn="l" rtl="0">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Lemonade</a:t>
            </a:r>
            <a:endParaRPr sz="3200">
              <a:solidFill>
                <a:srgbClr val="FF0000"/>
              </a:solidFill>
              <a:latin typeface="Calibri"/>
              <a:ea typeface="Calibri"/>
              <a:cs typeface="Calibri"/>
              <a:sym typeface="Calibri"/>
            </a:endParaRPr>
          </a:p>
          <a:p>
            <a:pPr marL="342900" marR="0" lvl="0" indent="-3429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Water</a:t>
            </a:r>
            <a:endParaRPr sz="3200">
              <a:solidFill>
                <a:schemeClr val="dk1"/>
              </a:solidFill>
              <a:latin typeface="Calibri"/>
              <a:ea typeface="Calibri"/>
              <a:cs typeface="Calibri"/>
              <a:sym typeface="Calibri"/>
            </a:endParaRPr>
          </a:p>
          <a:p>
            <a:pPr marL="342900" marR="0" lvl="0" indent="-3429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Sugar</a:t>
            </a:r>
            <a:endParaRPr/>
          </a:p>
        </p:txBody>
      </p:sp>
      <p:grpSp>
        <p:nvGrpSpPr>
          <p:cNvPr id="3407" name="Google Shape;3407;gdcf7276f12_0_77"/>
          <p:cNvGrpSpPr/>
          <p:nvPr/>
        </p:nvGrpSpPr>
        <p:grpSpPr>
          <a:xfrm>
            <a:off x="6464236" y="3672377"/>
            <a:ext cx="2245750" cy="2932423"/>
            <a:chOff x="3270528" y="2817999"/>
            <a:chExt cx="2226601" cy="3657300"/>
          </a:xfrm>
        </p:grpSpPr>
        <p:sp>
          <p:nvSpPr>
            <p:cNvPr id="3408" name="Google Shape;3408;gdcf7276f12_0_77"/>
            <p:cNvSpPr/>
            <p:nvPr/>
          </p:nvSpPr>
          <p:spPr>
            <a:xfrm>
              <a:off x="3270529" y="4209602"/>
              <a:ext cx="2226600" cy="2265600"/>
            </a:xfrm>
            <a:prstGeom prst="can">
              <a:avLst>
                <a:gd name="adj" fmla="val 25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09" name="Google Shape;3409;gdcf7276f12_0_77"/>
            <p:cNvSpPr/>
            <p:nvPr/>
          </p:nvSpPr>
          <p:spPr>
            <a:xfrm>
              <a:off x="3270529" y="2817999"/>
              <a:ext cx="2226600" cy="3657300"/>
            </a:xfrm>
            <a:prstGeom prst="can">
              <a:avLst>
                <a:gd name="adj" fmla="val 25000"/>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10" name="Google Shape;3410;gdcf7276f12_0_77"/>
            <p:cNvSpPr/>
            <p:nvPr/>
          </p:nvSpPr>
          <p:spPr>
            <a:xfrm rot="-3171649">
              <a:off x="3472673" y="5624116"/>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11" name="Google Shape;3411;gdcf7276f12_0_77"/>
            <p:cNvSpPr/>
            <p:nvPr/>
          </p:nvSpPr>
          <p:spPr>
            <a:xfrm rot="-3171649">
              <a:off x="3977171" y="5019831"/>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12" name="Google Shape;3412;gdcf7276f12_0_77"/>
            <p:cNvSpPr/>
            <p:nvPr/>
          </p:nvSpPr>
          <p:spPr>
            <a:xfrm rot="-3171649">
              <a:off x="4711717" y="4772190"/>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13" name="Google Shape;3413;gdcf7276f12_0_77"/>
            <p:cNvSpPr/>
            <p:nvPr/>
          </p:nvSpPr>
          <p:spPr>
            <a:xfrm rot="-3171649">
              <a:off x="3381704" y="5023320"/>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14" name="Google Shape;3414;gdcf7276f12_0_77"/>
            <p:cNvSpPr/>
            <p:nvPr/>
          </p:nvSpPr>
          <p:spPr>
            <a:xfrm rot="-3171649">
              <a:off x="4183760" y="5328117"/>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15" name="Google Shape;3415;gdcf7276f12_0_77"/>
            <p:cNvSpPr/>
            <p:nvPr/>
          </p:nvSpPr>
          <p:spPr>
            <a:xfrm rot="-3171649">
              <a:off x="4575462" y="5571157"/>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3420"/>
        <p:cNvGrpSpPr/>
        <p:nvPr/>
      </p:nvGrpSpPr>
      <p:grpSpPr>
        <a:xfrm>
          <a:off x="0" y="0"/>
          <a:ext cx="0" cy="0"/>
          <a:chOff x="0" y="0"/>
          <a:chExt cx="0" cy="0"/>
        </a:xfrm>
      </p:grpSpPr>
      <p:sp>
        <p:nvSpPr>
          <p:cNvPr id="3421" name="Google Shape;3421;p124"/>
          <p:cNvSpPr txBox="1"/>
          <p:nvPr/>
        </p:nvSpPr>
        <p:spPr>
          <a:xfrm>
            <a:off x="2301072" y="693336"/>
            <a:ext cx="458261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3422" name="Google Shape;3422;p124"/>
          <p:cNvSpPr txBox="1"/>
          <p:nvPr/>
        </p:nvSpPr>
        <p:spPr>
          <a:xfrm>
            <a:off x="1768942" y="1971076"/>
            <a:ext cx="5606114"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Elements, Mixtures, &amp; Compounds</a:t>
            </a:r>
            <a:r>
              <a:rPr lang="en-US" sz="3000">
                <a:solidFill>
                  <a:schemeClr val="dk1"/>
                </a:solidFill>
                <a:latin typeface="Calibri"/>
                <a:ea typeface="Calibri"/>
                <a:cs typeface="Calibri"/>
                <a:sym typeface="Calibri"/>
              </a:rPr>
              <a:t> </a:t>
            </a:r>
            <a:endParaRPr/>
          </a:p>
        </p:txBody>
      </p:sp>
      <p:sp>
        <p:nvSpPr>
          <p:cNvPr id="3423" name="Google Shape;3423;p124" descr="Classroom"/>
          <p:cNvSpPr/>
          <p:nvPr/>
        </p:nvSpPr>
        <p:spPr>
          <a:xfrm>
            <a:off x="124754" y="87073"/>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24"/>
          <p:cNvSpPr txBox="1"/>
          <p:nvPr/>
        </p:nvSpPr>
        <p:spPr>
          <a:xfrm>
            <a:off x="859984" y="2738539"/>
            <a:ext cx="7514492" cy="37856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TEACHER DIRECTIONS:</a:t>
            </a:r>
            <a:endParaRPr/>
          </a:p>
          <a:p>
            <a:pPr marL="0" marR="0" lvl="0" indent="0" algn="ctr" rtl="0">
              <a:spcBef>
                <a:spcPts val="0"/>
              </a:spcBef>
              <a:spcAft>
                <a:spcPts val="0"/>
              </a:spcAft>
              <a:buNone/>
            </a:pPr>
            <a:endParaRPr sz="16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600" i="1">
                <a:solidFill>
                  <a:schemeClr val="dk1"/>
                </a:solidFill>
                <a:latin typeface="Calibri"/>
                <a:ea typeface="Calibri"/>
                <a:cs typeface="Calibri"/>
                <a:sym typeface="Calibri"/>
              </a:rPr>
              <a:t>Follow the link above to view a video and step-by-step directions for an activity that you can model for students.  The materials required are household items (e.g., water, nuts/bolts, string, salt, etc.).  Though this is meant to be a lab activity that students engage with in a traditional classroom setting, if teaching remotely you can demonstrate these steps for students and engage them in discussions around the following questions:</a:t>
            </a:r>
            <a:endParaRPr/>
          </a:p>
          <a:p>
            <a:pPr marL="0" marR="0" lvl="0" indent="0" algn="l" rtl="0">
              <a:spcBef>
                <a:spcPts val="0"/>
              </a:spcBef>
              <a:spcAft>
                <a:spcPts val="0"/>
              </a:spcAft>
              <a:buNone/>
            </a:pPr>
            <a:endParaRPr sz="1600" i="1">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1600"/>
              <a:buFont typeface="Calibri"/>
              <a:buAutoNum type="arabicPeriod"/>
            </a:pPr>
            <a:r>
              <a:rPr lang="en-US" sz="1600" i="1">
                <a:solidFill>
                  <a:schemeClr val="dk1"/>
                </a:solidFill>
                <a:latin typeface="Calibri"/>
                <a:ea typeface="Calibri"/>
                <a:cs typeface="Calibri"/>
                <a:sym typeface="Calibri"/>
              </a:rPr>
              <a:t>Describe and give examples of the three types of matter – elements, compounds, and mixtures.</a:t>
            </a:r>
            <a:endParaRPr/>
          </a:p>
          <a:p>
            <a:pPr marL="342900" marR="0" lvl="0" indent="-342900" algn="l" rtl="0">
              <a:spcBef>
                <a:spcPts val="0"/>
              </a:spcBef>
              <a:spcAft>
                <a:spcPts val="0"/>
              </a:spcAft>
              <a:buClr>
                <a:schemeClr val="dk1"/>
              </a:buClr>
              <a:buSzPts val="1600"/>
              <a:buFont typeface="Calibri"/>
              <a:buAutoNum type="arabicPeriod"/>
            </a:pPr>
            <a:r>
              <a:rPr lang="en-US" sz="1600" i="1">
                <a:solidFill>
                  <a:schemeClr val="dk1"/>
                </a:solidFill>
                <a:latin typeface="Calibri"/>
                <a:ea typeface="Calibri"/>
                <a:cs typeface="Calibri"/>
                <a:sym typeface="Calibri"/>
              </a:rPr>
              <a:t>Explain the different properties of each group of materials.</a:t>
            </a:r>
            <a:endParaRPr/>
          </a:p>
          <a:p>
            <a:pPr marL="342900" marR="0" lvl="0" indent="-342900" algn="l" rtl="0">
              <a:spcBef>
                <a:spcPts val="0"/>
              </a:spcBef>
              <a:spcAft>
                <a:spcPts val="0"/>
              </a:spcAft>
              <a:buClr>
                <a:schemeClr val="dk1"/>
              </a:buClr>
              <a:buSzPts val="1600"/>
              <a:buFont typeface="Calibri"/>
              <a:buAutoNum type="arabicPeriod"/>
            </a:pPr>
            <a:r>
              <a:rPr lang="en-US" sz="1600" i="1">
                <a:solidFill>
                  <a:schemeClr val="dk1"/>
                </a:solidFill>
                <a:latin typeface="Calibri"/>
                <a:ea typeface="Calibri"/>
                <a:cs typeface="Calibri"/>
                <a:sym typeface="Calibri"/>
              </a:rPr>
              <a:t>How do mechanical/material engineers use these terms regarding creating new composite materials?</a:t>
            </a:r>
            <a:endParaRPr/>
          </a:p>
          <a:p>
            <a:pPr marL="342900" marR="0" lvl="0" indent="-342900" algn="l" rtl="0">
              <a:spcBef>
                <a:spcPts val="0"/>
              </a:spcBef>
              <a:spcAft>
                <a:spcPts val="0"/>
              </a:spcAft>
              <a:buClr>
                <a:schemeClr val="dk1"/>
              </a:buClr>
              <a:buSzPts val="1600"/>
              <a:buFont typeface="Calibri"/>
              <a:buAutoNum type="arabicPeriod"/>
            </a:pPr>
            <a:r>
              <a:rPr lang="en-US" sz="1600" i="1">
                <a:solidFill>
                  <a:schemeClr val="dk1"/>
                </a:solidFill>
                <a:latin typeface="Calibri"/>
                <a:ea typeface="Calibri"/>
                <a:cs typeface="Calibri"/>
                <a:sym typeface="Calibri"/>
              </a:rPr>
              <a:t>How do chemical engineers use these terms when solving problems related to water purification and distillation of crude oil?</a:t>
            </a:r>
            <a:endParaRP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3429"/>
        <p:cNvGrpSpPr/>
        <p:nvPr/>
      </p:nvGrpSpPr>
      <p:grpSpPr>
        <a:xfrm>
          <a:off x="0" y="0"/>
          <a:ext cx="0" cy="0"/>
          <a:chOff x="0" y="0"/>
          <a:chExt cx="0" cy="0"/>
        </a:xfrm>
      </p:grpSpPr>
      <p:sp>
        <p:nvSpPr>
          <p:cNvPr id="3430" name="Google Shape;3430;p125"/>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3431" name="Google Shape;3431;p125"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Shape 3436"/>
        <p:cNvGrpSpPr/>
        <p:nvPr/>
      </p:nvGrpSpPr>
      <p:grpSpPr>
        <a:xfrm>
          <a:off x="0" y="0"/>
          <a:ext cx="0" cy="0"/>
          <a:chOff x="0" y="0"/>
          <a:chExt cx="0" cy="0"/>
        </a:xfrm>
      </p:grpSpPr>
      <p:sp>
        <p:nvSpPr>
          <p:cNvPr id="3437" name="Google Shape;3437;p126"/>
          <p:cNvSpPr txBox="1"/>
          <p:nvPr/>
        </p:nvSpPr>
        <p:spPr>
          <a:xfrm>
            <a:off x="913699" y="305750"/>
            <a:ext cx="79413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Mixtures</a:t>
            </a:r>
            <a:r>
              <a:rPr lang="en-US" sz="3200">
                <a:solidFill>
                  <a:schemeClr val="dk1"/>
                </a:solidFill>
                <a:latin typeface="Calibri"/>
                <a:ea typeface="Calibri"/>
                <a:cs typeface="Calibri"/>
                <a:sym typeface="Calibri"/>
              </a:rPr>
              <a:t>: a combination of two or more pure substances that are </a:t>
            </a:r>
            <a:r>
              <a:rPr lang="en-US" sz="3200" i="1" u="sng">
                <a:solidFill>
                  <a:schemeClr val="dk1"/>
                </a:solidFill>
                <a:latin typeface="Calibri"/>
                <a:ea typeface="Calibri"/>
                <a:cs typeface="Calibri"/>
                <a:sym typeface="Calibri"/>
              </a:rPr>
              <a:t>physically</a:t>
            </a:r>
            <a:r>
              <a:rPr lang="en-US" sz="3200" i="1">
                <a:solidFill>
                  <a:schemeClr val="dk1"/>
                </a:solidFill>
                <a:latin typeface="Calibri"/>
                <a:ea typeface="Calibri"/>
                <a:cs typeface="Calibri"/>
                <a:sym typeface="Calibri"/>
              </a:rPr>
              <a:t> </a:t>
            </a:r>
            <a:r>
              <a:rPr lang="en-US" sz="3200">
                <a:solidFill>
                  <a:schemeClr val="dk1"/>
                </a:solidFill>
                <a:latin typeface="Calibri"/>
                <a:ea typeface="Calibri"/>
                <a:cs typeface="Calibri"/>
                <a:sym typeface="Calibri"/>
              </a:rPr>
              <a:t>combined, </a:t>
            </a:r>
            <a:r>
              <a:rPr lang="en-US" sz="3200" u="sng">
                <a:solidFill>
                  <a:schemeClr val="dk1"/>
                </a:solidFill>
                <a:latin typeface="Calibri"/>
                <a:ea typeface="Calibri"/>
                <a:cs typeface="Calibri"/>
                <a:sym typeface="Calibri"/>
              </a:rPr>
              <a:t>not</a:t>
            </a:r>
            <a:r>
              <a:rPr lang="en-US" sz="3200">
                <a:solidFill>
                  <a:schemeClr val="dk1"/>
                </a:solidFill>
                <a:latin typeface="Calibri"/>
                <a:ea typeface="Calibri"/>
                <a:cs typeface="Calibri"/>
                <a:sym typeface="Calibri"/>
              </a:rPr>
              <a:t> chemically combined</a:t>
            </a:r>
            <a:endParaRPr sz="3200" i="1">
              <a:solidFill>
                <a:schemeClr val="dk1"/>
              </a:solidFill>
              <a:latin typeface="Calibri"/>
              <a:ea typeface="Calibri"/>
              <a:cs typeface="Calibri"/>
              <a:sym typeface="Calibri"/>
            </a:endParaRPr>
          </a:p>
        </p:txBody>
      </p:sp>
      <p:sp>
        <p:nvSpPr>
          <p:cNvPr id="3438" name="Google Shape;3438;p126"/>
          <p:cNvSpPr/>
          <p:nvPr/>
        </p:nvSpPr>
        <p:spPr>
          <a:xfrm>
            <a:off x="3270529" y="4209602"/>
            <a:ext cx="2226744" cy="2265706"/>
          </a:xfrm>
          <a:prstGeom prst="can">
            <a:avLst>
              <a:gd name="adj"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9" name="Google Shape;3439;p126"/>
          <p:cNvSpPr/>
          <p:nvPr/>
        </p:nvSpPr>
        <p:spPr>
          <a:xfrm rot="-3172073">
            <a:off x="3472628" y="5624092"/>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0" name="Google Shape;3440;p126"/>
          <p:cNvSpPr/>
          <p:nvPr/>
        </p:nvSpPr>
        <p:spPr>
          <a:xfrm rot="-3172073">
            <a:off x="3977126" y="5019807"/>
            <a:ext cx="663871" cy="608827"/>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1" name="Google Shape;3441;p126"/>
          <p:cNvSpPr/>
          <p:nvPr/>
        </p:nvSpPr>
        <p:spPr>
          <a:xfrm rot="-3172073">
            <a:off x="4741304" y="4879699"/>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2" name="Google Shape;3442;p126"/>
          <p:cNvSpPr/>
          <p:nvPr/>
        </p:nvSpPr>
        <p:spPr>
          <a:xfrm rot="-3172073">
            <a:off x="3381659" y="5023296"/>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3" name="Google Shape;3443;p126"/>
          <p:cNvSpPr/>
          <p:nvPr/>
        </p:nvSpPr>
        <p:spPr>
          <a:xfrm rot="-3172073">
            <a:off x="4183715" y="5328093"/>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4" name="Google Shape;3444;p126"/>
          <p:cNvSpPr/>
          <p:nvPr/>
        </p:nvSpPr>
        <p:spPr>
          <a:xfrm rot="-3172073">
            <a:off x="4465862" y="5688379"/>
            <a:ext cx="663871" cy="608827"/>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445" name="Google Shape;3445;p126"/>
          <p:cNvGrpSpPr/>
          <p:nvPr/>
        </p:nvGrpSpPr>
        <p:grpSpPr>
          <a:xfrm>
            <a:off x="2888335" y="2087761"/>
            <a:ext cx="3359298" cy="4387547"/>
            <a:chOff x="3270528" y="2817999"/>
            <a:chExt cx="2226745" cy="3657309"/>
          </a:xfrm>
        </p:grpSpPr>
        <p:sp>
          <p:nvSpPr>
            <p:cNvPr id="3446" name="Google Shape;3446;p126"/>
            <p:cNvSpPr/>
            <p:nvPr/>
          </p:nvSpPr>
          <p:spPr>
            <a:xfrm>
              <a:off x="3270529" y="4209602"/>
              <a:ext cx="2226744" cy="2265706"/>
            </a:xfrm>
            <a:prstGeom prst="can">
              <a:avLst>
                <a:gd name="adj"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7" name="Google Shape;3447;p126"/>
            <p:cNvSpPr/>
            <p:nvPr/>
          </p:nvSpPr>
          <p:spPr>
            <a:xfrm>
              <a:off x="3270529" y="2817999"/>
              <a:ext cx="2226744" cy="3657309"/>
            </a:xfrm>
            <a:prstGeom prst="can">
              <a:avLst>
                <a:gd name="adj" fmla="val 25000"/>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8" name="Google Shape;3448;p126"/>
            <p:cNvSpPr/>
            <p:nvPr/>
          </p:nvSpPr>
          <p:spPr>
            <a:xfrm rot="-3172073">
              <a:off x="3472628" y="5624092"/>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9" name="Google Shape;3449;p126"/>
            <p:cNvSpPr/>
            <p:nvPr/>
          </p:nvSpPr>
          <p:spPr>
            <a:xfrm rot="-3172073">
              <a:off x="3977126" y="5019807"/>
              <a:ext cx="663871" cy="608827"/>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0" name="Google Shape;3450;p126"/>
            <p:cNvSpPr/>
            <p:nvPr/>
          </p:nvSpPr>
          <p:spPr>
            <a:xfrm rot="-3172073">
              <a:off x="4711672" y="4772166"/>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1" name="Google Shape;3451;p126"/>
            <p:cNvSpPr/>
            <p:nvPr/>
          </p:nvSpPr>
          <p:spPr>
            <a:xfrm rot="-3172073">
              <a:off x="3381659" y="5023296"/>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2" name="Google Shape;3452;p126"/>
            <p:cNvSpPr/>
            <p:nvPr/>
          </p:nvSpPr>
          <p:spPr>
            <a:xfrm rot="-3172073">
              <a:off x="4183715" y="5328093"/>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3" name="Google Shape;3453;p126"/>
            <p:cNvSpPr/>
            <p:nvPr/>
          </p:nvSpPr>
          <p:spPr>
            <a:xfrm rot="-3172073">
              <a:off x="4575417" y="5571133"/>
              <a:ext cx="663871" cy="608827"/>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454" name="Google Shape;3454;p126" descr="Rewind"/>
          <p:cNvSpPr/>
          <p:nvPr/>
        </p:nvSpPr>
        <p:spPr>
          <a:xfrm>
            <a:off x="0" y="0"/>
            <a:ext cx="913690" cy="72202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Shape 3459"/>
        <p:cNvGrpSpPr/>
        <p:nvPr/>
      </p:nvGrpSpPr>
      <p:grpSpPr>
        <a:xfrm>
          <a:off x="0" y="0"/>
          <a:ext cx="0" cy="0"/>
          <a:chOff x="0" y="0"/>
          <a:chExt cx="0" cy="0"/>
        </a:xfrm>
      </p:grpSpPr>
      <p:sp>
        <p:nvSpPr>
          <p:cNvPr id="3460" name="Google Shape;3460;p127"/>
          <p:cNvSpPr txBox="1"/>
          <p:nvPr/>
        </p:nvSpPr>
        <p:spPr>
          <a:xfrm>
            <a:off x="1007547" y="460581"/>
            <a:ext cx="76236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Mixtures are held together by physical forces – no chemical change takes place.</a:t>
            </a:r>
            <a:endParaRPr/>
          </a:p>
        </p:txBody>
      </p:sp>
      <p:pic>
        <p:nvPicPr>
          <p:cNvPr id="3461" name="Google Shape;3461;p127"/>
          <p:cNvPicPr preferRelativeResize="0"/>
          <p:nvPr/>
        </p:nvPicPr>
        <p:blipFill rotWithShape="1">
          <a:blip r:embed="rId3">
            <a:alphaModFix/>
          </a:blip>
          <a:srcRect/>
          <a:stretch/>
        </p:blipFill>
        <p:spPr>
          <a:xfrm>
            <a:off x="2566930" y="2641757"/>
            <a:ext cx="4344263" cy="3615722"/>
          </a:xfrm>
          <a:prstGeom prst="rect">
            <a:avLst/>
          </a:prstGeom>
          <a:noFill/>
          <a:ln>
            <a:noFill/>
          </a:ln>
        </p:spPr>
      </p:pic>
      <p:sp>
        <p:nvSpPr>
          <p:cNvPr id="3462" name="Google Shape;3462;p127" descr="Rewind"/>
          <p:cNvSpPr/>
          <p:nvPr/>
        </p:nvSpPr>
        <p:spPr>
          <a:xfrm>
            <a:off x="0" y="0"/>
            <a:ext cx="913690" cy="722029"/>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Shape 3467"/>
        <p:cNvGrpSpPr/>
        <p:nvPr/>
      </p:nvGrpSpPr>
      <p:grpSpPr>
        <a:xfrm>
          <a:off x="0" y="0"/>
          <a:ext cx="0" cy="0"/>
          <a:chOff x="0" y="0"/>
          <a:chExt cx="0" cy="0"/>
        </a:xfrm>
      </p:grpSpPr>
      <p:sp>
        <p:nvSpPr>
          <p:cNvPr id="3468" name="Google Shape;3468;p128"/>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3469" name="Google Shape;3469;p128"/>
          <p:cNvSpPr txBox="1"/>
          <p:nvPr/>
        </p:nvSpPr>
        <p:spPr>
          <a:xfrm>
            <a:off x="2142391" y="900404"/>
            <a:ext cx="485921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Mystery Powder Analysis</a:t>
            </a:r>
            <a:endParaRPr sz="3600">
              <a:solidFill>
                <a:schemeClr val="dk1"/>
              </a:solidFill>
              <a:latin typeface="Calibri"/>
              <a:ea typeface="Calibri"/>
              <a:cs typeface="Calibri"/>
              <a:sym typeface="Calibri"/>
            </a:endParaRPr>
          </a:p>
        </p:txBody>
      </p:sp>
      <p:pic>
        <p:nvPicPr>
          <p:cNvPr id="3470" name="Google Shape;3470;p128"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3471" name="Google Shape;3471;p128"/>
          <p:cNvSpPr txBox="1"/>
          <p:nvPr/>
        </p:nvSpPr>
        <p:spPr>
          <a:xfrm>
            <a:off x="411982" y="2230734"/>
            <a:ext cx="2552282" cy="42473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access the Mystery Powder Analysis Gizmo. </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In this simulation activity, you will perform multiple experiments using several common powders such as corn starch, baking powder, baking soda, salt, and gelatin. We’ll see how pure substances can be identified based on their unique properties.</a:t>
            </a:r>
            <a:endParaRPr/>
          </a:p>
        </p:txBody>
      </p:sp>
      <p:sp>
        <p:nvSpPr>
          <p:cNvPr id="3472" name="Google Shape;3472;p128" descr="Laptop"/>
          <p:cNvSpPr/>
          <p:nvPr/>
        </p:nvSpPr>
        <p:spPr>
          <a:xfrm>
            <a:off x="44367"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73" name="Google Shape;3473;p128"/>
          <p:cNvPicPr preferRelativeResize="0"/>
          <p:nvPr/>
        </p:nvPicPr>
        <p:blipFill rotWithShape="1">
          <a:blip r:embed="rId6">
            <a:alphaModFix/>
          </a:blip>
          <a:srcRect/>
          <a:stretch/>
        </p:blipFill>
        <p:spPr>
          <a:xfrm>
            <a:off x="2964264" y="2230734"/>
            <a:ext cx="6038850" cy="4019550"/>
          </a:xfrm>
          <a:prstGeom prst="rect">
            <a:avLst/>
          </a:prstGeom>
          <a:noFill/>
          <a:ln>
            <a:noFill/>
          </a:ln>
        </p:spPr>
      </p:pic>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Shape 3478"/>
        <p:cNvGrpSpPr/>
        <p:nvPr/>
      </p:nvGrpSpPr>
      <p:grpSpPr>
        <a:xfrm>
          <a:off x="0" y="0"/>
          <a:ext cx="0" cy="0"/>
          <a:chOff x="0" y="0"/>
          <a:chExt cx="0" cy="0"/>
        </a:xfrm>
      </p:grpSpPr>
      <p:sp>
        <p:nvSpPr>
          <p:cNvPr id="3479" name="Google Shape;3479;p129"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29"/>
          <p:cNvSpPr txBox="1"/>
          <p:nvPr/>
        </p:nvSpPr>
        <p:spPr>
          <a:xfrm>
            <a:off x="467248" y="805916"/>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are elements, compounds, and mixtures related?</a:t>
            </a:r>
            <a:endParaRPr/>
          </a:p>
        </p:txBody>
      </p:sp>
      <p:pic>
        <p:nvPicPr>
          <p:cNvPr id="3481" name="Google Shape;3481;p129" descr="Unit 1: Structure of Matter - Mr. Buresh's Class"/>
          <p:cNvPicPr preferRelativeResize="0"/>
          <p:nvPr/>
        </p:nvPicPr>
        <p:blipFill rotWithShape="1">
          <a:blip r:embed="rId4">
            <a:alphaModFix/>
          </a:blip>
          <a:srcRect/>
          <a:stretch/>
        </p:blipFill>
        <p:spPr>
          <a:xfrm>
            <a:off x="2234256" y="1896762"/>
            <a:ext cx="4675488" cy="4675488"/>
          </a:xfrm>
          <a:prstGeom prst="rect">
            <a:avLst/>
          </a:prstGeom>
          <a:noFill/>
          <a:ln>
            <a:noFill/>
          </a:ln>
        </p:spPr>
      </p:pic>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Shape 3486"/>
        <p:cNvGrpSpPr/>
        <p:nvPr/>
      </p:nvGrpSpPr>
      <p:grpSpPr>
        <a:xfrm>
          <a:off x="0" y="0"/>
          <a:ext cx="0" cy="0"/>
          <a:chOff x="0" y="0"/>
          <a:chExt cx="0" cy="0"/>
        </a:xfrm>
      </p:grpSpPr>
      <p:pic>
        <p:nvPicPr>
          <p:cNvPr id="3487" name="Google Shape;3487;p130"/>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900" y="1007400"/>
            <a:ext cx="5981766" cy="507831"/>
          </a:xfrm>
          <a:prstGeom prst="rect">
            <a:avLst/>
          </a:prstGeom>
          <a:noFill/>
        </p:spPr>
        <p:txBody>
          <a:bodyPr wrap="none" rtlCol="0">
            <a:spAutoFit/>
          </a:bodyPr>
          <a:lstStyle/>
          <a:p>
            <a:r>
              <a:rPr lang="en-US" sz="2700" dirty="0"/>
              <a:t>This Video Created With Resources From:</a:t>
            </a:r>
          </a:p>
        </p:txBody>
      </p:sp>
      <p:sp>
        <p:nvSpPr>
          <p:cNvPr id="4" name="TextBox 3"/>
          <p:cNvSpPr txBox="1"/>
          <p:nvPr/>
        </p:nvSpPr>
        <p:spPr>
          <a:xfrm>
            <a:off x="588172" y="4919326"/>
            <a:ext cx="8115299" cy="1200329"/>
          </a:xfrm>
          <a:prstGeom prst="rect">
            <a:avLst/>
          </a:prstGeom>
          <a:noFill/>
        </p:spPr>
        <p:txBody>
          <a:bodyPr wrap="square" rtlCol="0">
            <a:spAutoFit/>
          </a:bodyPr>
          <a:lstStyle/>
          <a:p>
            <a:pPr algn="ctr"/>
            <a:r>
              <a:rPr lang="en-US" b="1" dirty="0"/>
              <a:t>Questions or Comments</a:t>
            </a:r>
          </a:p>
          <a:p>
            <a:pPr algn="ctr"/>
            <a:endParaRPr lang="en-US" b="1" dirty="0"/>
          </a:p>
          <a:p>
            <a:pPr algn="ctr"/>
            <a:r>
              <a:rPr lang="en-US" dirty="0"/>
              <a:t> Michael Kennedy, Ph.D.          MKennedy@Virginia.edu </a:t>
            </a:r>
          </a:p>
          <a:p>
            <a:pPr algn="ctr"/>
            <a:r>
              <a:rPr lang="en-US" dirty="0"/>
              <a:t>Rachel L Kunemund, Ph.D.	rk8vm@virginia.edu</a:t>
            </a:r>
          </a:p>
        </p:txBody>
      </p:sp>
      <p:pic>
        <p:nvPicPr>
          <p:cNvPr id="1026" name="Picture 2" descr="IEP Translation – Communication from OSEP regarding the ...">
            <a:extLst>
              <a:ext uri="{FF2B5EF4-FFF2-40B4-BE49-F238E27FC236}">
                <a16:creationId xmlns:a16="http://schemas.microsoft.com/office/drawing/2014/main" id="{DD7666DC-F396-456E-B4E8-F6B72C706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48" y="1572482"/>
            <a:ext cx="3821907" cy="671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F361E70-3964-488B-B599-B49F39A6C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950" y="3515977"/>
            <a:ext cx="6342100" cy="1137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Department of Education - Wikipedia">
            <a:extLst>
              <a:ext uri="{FF2B5EF4-FFF2-40B4-BE49-F238E27FC236}">
                <a16:creationId xmlns:a16="http://schemas.microsoft.com/office/drawing/2014/main" id="{54C82D93-5DCA-45DD-ABA4-ACE77579C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02" y="2349776"/>
            <a:ext cx="1194199" cy="11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631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1"/>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428" name="Google Shape;428;p31"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2"/>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435" name="Google Shape;435;p32"/>
          <p:cNvSpPr/>
          <p:nvPr/>
        </p:nvSpPr>
        <p:spPr>
          <a:xfrm>
            <a:off x="924627" y="403050"/>
            <a:ext cx="7798500" cy="1200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1" u="sng">
                <a:solidFill>
                  <a:schemeClr val="dk1"/>
                </a:solidFill>
                <a:latin typeface="Calibri"/>
                <a:ea typeface="Calibri"/>
                <a:cs typeface="Calibri"/>
                <a:sym typeface="Calibri"/>
              </a:rPr>
              <a:t>Element</a:t>
            </a:r>
            <a:r>
              <a:rPr lang="en-US" sz="3500">
                <a:solidFill>
                  <a:schemeClr val="dk1"/>
                </a:solidFill>
                <a:latin typeface="Calibri"/>
                <a:ea typeface="Calibri"/>
                <a:cs typeface="Calibri"/>
                <a:sym typeface="Calibri"/>
              </a:rPr>
              <a:t>: pure substance made of only one type of atom</a:t>
            </a:r>
            <a:endParaRPr sz="3500"/>
          </a:p>
        </p:txBody>
      </p:sp>
      <p:pic>
        <p:nvPicPr>
          <p:cNvPr id="436" name="Google Shape;436;p32" descr="gold.jpg"/>
          <p:cNvPicPr preferRelativeResize="0"/>
          <p:nvPr/>
        </p:nvPicPr>
        <p:blipFill rotWithShape="1">
          <a:blip r:embed="rId3">
            <a:alphaModFix/>
          </a:blip>
          <a:srcRect/>
          <a:stretch/>
        </p:blipFill>
        <p:spPr>
          <a:xfrm>
            <a:off x="1208621" y="2182993"/>
            <a:ext cx="7011498" cy="4675007"/>
          </a:xfrm>
          <a:prstGeom prst="rect">
            <a:avLst/>
          </a:prstGeom>
          <a:noFill/>
          <a:ln>
            <a:noFill/>
          </a:ln>
        </p:spPr>
      </p:pic>
      <p:sp>
        <p:nvSpPr>
          <p:cNvPr id="437" name="Google Shape;437;p32"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3"/>
          <p:cNvSpPr/>
          <p:nvPr/>
        </p:nvSpPr>
        <p:spPr>
          <a:xfrm>
            <a:off x="2879834" y="2246558"/>
            <a:ext cx="914400" cy="856538"/>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4" name="Google Shape;444;p33"/>
          <p:cNvSpPr/>
          <p:nvPr/>
        </p:nvSpPr>
        <p:spPr>
          <a:xfrm>
            <a:off x="2743200" y="3644434"/>
            <a:ext cx="1219200" cy="1145628"/>
          </a:xfrm>
          <a:prstGeom prst="ellipse">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33"/>
          <p:cNvSpPr txBox="1"/>
          <p:nvPr/>
        </p:nvSpPr>
        <p:spPr>
          <a:xfrm>
            <a:off x="4319753" y="2246558"/>
            <a:ext cx="201798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Hydrogen</a:t>
            </a:r>
            <a:endParaRPr/>
          </a:p>
        </p:txBody>
      </p:sp>
      <p:sp>
        <p:nvSpPr>
          <p:cNvPr id="446" name="Google Shape;446;p33"/>
          <p:cNvSpPr txBox="1"/>
          <p:nvPr/>
        </p:nvSpPr>
        <p:spPr>
          <a:xfrm>
            <a:off x="4319753" y="3894082"/>
            <a:ext cx="201798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Oxygen</a:t>
            </a:r>
            <a:endParaRPr/>
          </a:p>
        </p:txBody>
      </p:sp>
      <p:sp>
        <p:nvSpPr>
          <p:cNvPr id="447" name="Google Shape;447;p33"/>
          <p:cNvSpPr txBox="1"/>
          <p:nvPr/>
        </p:nvSpPr>
        <p:spPr>
          <a:xfrm>
            <a:off x="3153103" y="2490161"/>
            <a:ext cx="36786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H</a:t>
            </a:r>
            <a:endParaRPr/>
          </a:p>
        </p:txBody>
      </p:sp>
      <p:sp>
        <p:nvSpPr>
          <p:cNvPr id="448" name="Google Shape;448;p33"/>
          <p:cNvSpPr txBox="1"/>
          <p:nvPr/>
        </p:nvSpPr>
        <p:spPr>
          <a:xfrm>
            <a:off x="3168869" y="3986414"/>
            <a:ext cx="3678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O</a:t>
            </a:r>
            <a:endParaRPr/>
          </a:p>
        </p:txBody>
      </p:sp>
      <p:sp>
        <p:nvSpPr>
          <p:cNvPr id="449" name="Google Shape;449;p33"/>
          <p:cNvSpPr txBox="1"/>
          <p:nvPr/>
        </p:nvSpPr>
        <p:spPr>
          <a:xfrm>
            <a:off x="735235" y="347562"/>
            <a:ext cx="80619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Elements are in their simplest form, so they cannot be broken down into simpler substances.</a:t>
            </a:r>
            <a:endParaRPr/>
          </a:p>
        </p:txBody>
      </p:sp>
      <p:sp>
        <p:nvSpPr>
          <p:cNvPr id="450" name="Google Shape;450;p33" descr="Rewind"/>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4"/>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457" name="Google Shape;457;p34"/>
          <p:cNvSpPr txBox="1"/>
          <p:nvPr/>
        </p:nvSpPr>
        <p:spPr>
          <a:xfrm>
            <a:off x="2142391" y="900404"/>
            <a:ext cx="485921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Mystery Powder Analysis</a:t>
            </a:r>
            <a:endParaRPr sz="3600">
              <a:solidFill>
                <a:schemeClr val="dk1"/>
              </a:solidFill>
              <a:latin typeface="Calibri"/>
              <a:ea typeface="Calibri"/>
              <a:cs typeface="Calibri"/>
              <a:sym typeface="Calibri"/>
            </a:endParaRPr>
          </a:p>
        </p:txBody>
      </p:sp>
      <p:pic>
        <p:nvPicPr>
          <p:cNvPr id="458" name="Google Shape;458;p34"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459" name="Google Shape;459;p34"/>
          <p:cNvSpPr txBox="1"/>
          <p:nvPr/>
        </p:nvSpPr>
        <p:spPr>
          <a:xfrm>
            <a:off x="411982" y="2230734"/>
            <a:ext cx="2552282" cy="42473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access the Mystery Powder Analysis Gizmo. </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In this simulation activity, you will perform multiple experiments using several common powders such as corn starch, baking powder, baking soda, salt, and gelatin. We’ll see how pure substances can be identified based on their unique properties.</a:t>
            </a:r>
            <a:endParaRPr/>
          </a:p>
        </p:txBody>
      </p:sp>
      <p:sp>
        <p:nvSpPr>
          <p:cNvPr id="460" name="Google Shape;460;p34" descr="Laptop"/>
          <p:cNvSpPr/>
          <p:nvPr/>
        </p:nvSpPr>
        <p:spPr>
          <a:xfrm>
            <a:off x="44367"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1" name="Google Shape;461;p34"/>
          <p:cNvPicPr preferRelativeResize="0"/>
          <p:nvPr/>
        </p:nvPicPr>
        <p:blipFill rotWithShape="1">
          <a:blip r:embed="rId6">
            <a:alphaModFix/>
          </a:blip>
          <a:srcRect/>
          <a:stretch/>
        </p:blipFill>
        <p:spPr>
          <a:xfrm>
            <a:off x="2964264" y="2230734"/>
            <a:ext cx="6038850" cy="40195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35"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5"/>
          <p:cNvSpPr txBox="1"/>
          <p:nvPr/>
        </p:nvSpPr>
        <p:spPr>
          <a:xfrm>
            <a:off x="722548" y="458991"/>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are elements, molecules, compounds, and mixtures related?</a:t>
            </a:r>
            <a:endParaRPr/>
          </a:p>
        </p:txBody>
      </p:sp>
      <p:pic>
        <p:nvPicPr>
          <p:cNvPr id="469" name="Google Shape;469;p35" descr="Unit 1: Structure of Matter - Mr. Buresh's Class"/>
          <p:cNvPicPr preferRelativeResize="0"/>
          <p:nvPr/>
        </p:nvPicPr>
        <p:blipFill rotWithShape="1">
          <a:blip r:embed="rId4">
            <a:alphaModFix/>
          </a:blip>
          <a:srcRect/>
          <a:stretch/>
        </p:blipFill>
        <p:spPr>
          <a:xfrm>
            <a:off x="2234256" y="1896762"/>
            <a:ext cx="4675488" cy="467548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36"/>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900" y="1007400"/>
            <a:ext cx="5981766" cy="507831"/>
          </a:xfrm>
          <a:prstGeom prst="rect">
            <a:avLst/>
          </a:prstGeom>
          <a:noFill/>
        </p:spPr>
        <p:txBody>
          <a:bodyPr wrap="none" rtlCol="0">
            <a:spAutoFit/>
          </a:bodyPr>
          <a:lstStyle/>
          <a:p>
            <a:r>
              <a:rPr lang="en-US" sz="2700" dirty="0"/>
              <a:t>This Video Created With Resources From:</a:t>
            </a:r>
          </a:p>
        </p:txBody>
      </p:sp>
      <p:sp>
        <p:nvSpPr>
          <p:cNvPr id="4" name="TextBox 3"/>
          <p:cNvSpPr txBox="1"/>
          <p:nvPr/>
        </p:nvSpPr>
        <p:spPr>
          <a:xfrm>
            <a:off x="588172" y="4919326"/>
            <a:ext cx="8115299" cy="1200329"/>
          </a:xfrm>
          <a:prstGeom prst="rect">
            <a:avLst/>
          </a:prstGeom>
          <a:noFill/>
        </p:spPr>
        <p:txBody>
          <a:bodyPr wrap="square" rtlCol="0">
            <a:spAutoFit/>
          </a:bodyPr>
          <a:lstStyle/>
          <a:p>
            <a:pPr algn="ctr"/>
            <a:r>
              <a:rPr lang="en-US" b="1" dirty="0"/>
              <a:t>Questions or Comments</a:t>
            </a:r>
          </a:p>
          <a:p>
            <a:pPr algn="ctr"/>
            <a:endParaRPr lang="en-US" b="1" dirty="0"/>
          </a:p>
          <a:p>
            <a:pPr algn="ctr"/>
            <a:r>
              <a:rPr lang="en-US" dirty="0"/>
              <a:t> Michael Kennedy, Ph.D.          MKennedy@Virginia.edu </a:t>
            </a:r>
          </a:p>
          <a:p>
            <a:pPr algn="ctr"/>
            <a:r>
              <a:rPr lang="en-US" dirty="0"/>
              <a:t>Rachel L Kunemund, Ph.D.	rk8vm@virginia.edu</a:t>
            </a:r>
          </a:p>
        </p:txBody>
      </p:sp>
      <p:pic>
        <p:nvPicPr>
          <p:cNvPr id="1026" name="Picture 2" descr="IEP Translation – Communication from OSEP regarding the ...">
            <a:extLst>
              <a:ext uri="{FF2B5EF4-FFF2-40B4-BE49-F238E27FC236}">
                <a16:creationId xmlns:a16="http://schemas.microsoft.com/office/drawing/2014/main" id="{DD7666DC-F396-456E-B4E8-F6B72C706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48" y="1572482"/>
            <a:ext cx="3821907" cy="671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F361E70-3964-488B-B599-B49F39A6C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950" y="3515977"/>
            <a:ext cx="6342100" cy="1137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Department of Education - Wikipedia">
            <a:extLst>
              <a:ext uri="{FF2B5EF4-FFF2-40B4-BE49-F238E27FC236}">
                <a16:creationId xmlns:a16="http://schemas.microsoft.com/office/drawing/2014/main" id="{54C82D93-5DCA-45DD-ABA4-ACE77579C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02" y="2349776"/>
            <a:ext cx="1194199" cy="11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636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grpSp>
        <p:nvGrpSpPr>
          <p:cNvPr id="490" name="Google Shape;490;gdd713b006d_0_0"/>
          <p:cNvGrpSpPr/>
          <p:nvPr/>
        </p:nvGrpSpPr>
        <p:grpSpPr>
          <a:xfrm>
            <a:off x="1505008" y="297180"/>
            <a:ext cx="5828913" cy="6263098"/>
            <a:chOff x="814636" y="0"/>
            <a:chExt cx="5828913" cy="6263098"/>
          </a:xfrm>
        </p:grpSpPr>
        <p:sp>
          <p:nvSpPr>
            <p:cNvPr id="491" name="Google Shape;491;gdd713b006d_0_0"/>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gdd713b006d_0_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493" name="Google Shape;493;gdd713b006d_0_0"/>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gdd713b006d_0_0"/>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gdd713b006d_0_0"/>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496" name="Google Shape;496;gdd713b006d_0_0"/>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gdd713b006d_0_0"/>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gdd713b006d_0_0"/>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499" name="Google Shape;499;gdd713b006d_0_0"/>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gdd713b006d_0_0"/>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gdd713b006d_0_0"/>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502" name="Google Shape;502;gdd713b006d_0_0"/>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gdd713b006d_0_0"/>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gdd713b006d_0_0"/>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505" name="Google Shape;505;gdd713b006d_0_0"/>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gdd713b006d_0_0"/>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gdd713b006d_0_0"/>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508" name="Google Shape;508;gdd713b006d_0_0"/>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09" name="Google Shape;509;gdd713b006d_0_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510" name="Google Shape;510;gdd713b006d_0_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511" name="Google Shape;511;gdd713b006d_0_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512" name="Google Shape;512;gdd713b006d_0_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513" name="Google Shape;513;gdd713b006d_0_0"/>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4" name="Google Shape;514;gdd713b006d_0_0"/>
          <p:cNvSpPr txBox="1"/>
          <p:nvPr/>
        </p:nvSpPr>
        <p:spPr>
          <a:xfrm>
            <a:off x="366765" y="367993"/>
            <a:ext cx="703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dd713b006d_0_1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5400"/>
              <a:buFont typeface="Calibri"/>
              <a:buNone/>
            </a:pPr>
            <a:r>
              <a:rPr lang="en-US" sz="5400"/>
              <a:t>Molecule</a:t>
            </a:r>
            <a:endParaRPr/>
          </a:p>
        </p:txBody>
      </p:sp>
      <p:pic>
        <p:nvPicPr>
          <p:cNvPr id="521" name="Google Shape;521;gdd713b006d_0_104" descr="water.jpg"/>
          <p:cNvPicPr preferRelativeResize="0">
            <a:picLocks noGrp="1"/>
          </p:cNvPicPr>
          <p:nvPr>
            <p:ph type="body" idx="1"/>
          </p:nvPr>
        </p:nvPicPr>
        <p:blipFill rotWithShape="1">
          <a:blip r:embed="rId3">
            <a:alphaModFix/>
          </a:blip>
          <a:srcRect l="-6818" r="-6818"/>
          <a:stretch/>
        </p:blipFill>
        <p:spPr>
          <a:xfrm>
            <a:off x="457200" y="1600200"/>
            <a:ext cx="8229600" cy="4526100"/>
          </a:xfrm>
          <a:prstGeom prst="rect">
            <a:avLst/>
          </a:prstGeom>
          <a:noFill/>
          <a:ln w="9525" cap="flat" cmpd="sng">
            <a:solidFill>
              <a:schemeClr val="lt1"/>
            </a:solidFill>
            <a:prstDash val="solid"/>
            <a:round/>
            <a:headEnd type="none" w="sm" len="sm"/>
            <a:tailEnd type="none" w="sm" len="sm"/>
          </a:ln>
        </p:spPr>
      </p:pic>
      <p:sp>
        <p:nvSpPr>
          <p:cNvPr id="522" name="Google Shape;522;gdd713b006d_0_104"/>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3" name="Google Shape;523;gdd713b006d_0_104"/>
          <p:cNvSpPr txBox="1"/>
          <p:nvPr/>
        </p:nvSpPr>
        <p:spPr>
          <a:xfrm>
            <a:off x="366765" y="367993"/>
            <a:ext cx="703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txBox="1"/>
          <p:nvPr/>
        </p:nvSpPr>
        <p:spPr>
          <a:xfrm>
            <a:off x="467248" y="805916"/>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are elements, molecules, compounds, and mixtures related?</a:t>
            </a:r>
            <a:endParaRPr/>
          </a:p>
        </p:txBody>
      </p:sp>
      <p:pic>
        <p:nvPicPr>
          <p:cNvPr id="145" name="Google Shape;145;p4" descr="Unit 1: Structure of Matter - Mr. Buresh's Class"/>
          <p:cNvPicPr preferRelativeResize="0"/>
          <p:nvPr/>
        </p:nvPicPr>
        <p:blipFill rotWithShape="1">
          <a:blip r:embed="rId4">
            <a:alphaModFix/>
          </a:blip>
          <a:srcRect/>
          <a:stretch/>
        </p:blipFill>
        <p:spPr>
          <a:xfrm>
            <a:off x="2234256" y="1896762"/>
            <a:ext cx="4675488" cy="467548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dd713b006d_0_187"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gdd713b006d_0_187"/>
          <p:cNvSpPr txBox="1"/>
          <p:nvPr/>
        </p:nvSpPr>
        <p:spPr>
          <a:xfrm>
            <a:off x="467248" y="805916"/>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are elements, molecules, compounds, and mixtures related?</a:t>
            </a:r>
            <a:endParaRPr/>
          </a:p>
        </p:txBody>
      </p:sp>
      <p:pic>
        <p:nvPicPr>
          <p:cNvPr id="531" name="Google Shape;531;gdd713b006d_0_187" descr="Unit 1: Structure of Matter - Mr. Buresh's Class"/>
          <p:cNvPicPr preferRelativeResize="0"/>
          <p:nvPr/>
        </p:nvPicPr>
        <p:blipFill rotWithShape="1">
          <a:blip r:embed="rId4">
            <a:alphaModFix/>
          </a:blip>
          <a:srcRect/>
          <a:stretch/>
        </p:blipFill>
        <p:spPr>
          <a:xfrm>
            <a:off x="2234256" y="1896762"/>
            <a:ext cx="4675488" cy="467548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gdd713b006d_0_194" descr="Rewind"/>
          <p:cNvSpPr/>
          <p:nvPr/>
        </p:nvSpPr>
        <p:spPr>
          <a:xfrm>
            <a:off x="1828800" y="9144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gdd713b006d_0_274"/>
          <p:cNvSpPr txBox="1"/>
          <p:nvPr/>
        </p:nvSpPr>
        <p:spPr>
          <a:xfrm>
            <a:off x="804656" y="728259"/>
            <a:ext cx="7415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544" name="Google Shape;544;gdd713b006d_0_274"/>
          <p:cNvSpPr txBox="1"/>
          <p:nvPr/>
        </p:nvSpPr>
        <p:spPr>
          <a:xfrm>
            <a:off x="804661" y="392017"/>
            <a:ext cx="80958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Matter:</a:t>
            </a:r>
            <a:r>
              <a:rPr lang="en-US" sz="4000" b="0" i="0" u="none" strike="noStrike" cap="none">
                <a:solidFill>
                  <a:schemeClr val="dk1"/>
                </a:solidFill>
                <a:latin typeface="Calibri"/>
                <a:ea typeface="Calibri"/>
                <a:cs typeface="Calibri"/>
                <a:sym typeface="Calibri"/>
              </a:rPr>
              <a:t> has mass and takes up space</a:t>
            </a:r>
            <a:endParaRPr sz="1400" b="0" i="0" u="none" strike="noStrike" cap="none">
              <a:solidFill>
                <a:srgbClr val="000000"/>
              </a:solidFill>
              <a:latin typeface="Arial"/>
              <a:ea typeface="Arial"/>
              <a:cs typeface="Arial"/>
              <a:sym typeface="Arial"/>
            </a:endParaRPr>
          </a:p>
        </p:txBody>
      </p:sp>
      <p:grpSp>
        <p:nvGrpSpPr>
          <p:cNvPr id="545" name="Google Shape;545;gdd713b006d_0_274"/>
          <p:cNvGrpSpPr/>
          <p:nvPr/>
        </p:nvGrpSpPr>
        <p:grpSpPr>
          <a:xfrm>
            <a:off x="2008567" y="1770212"/>
            <a:ext cx="5253750" cy="4735800"/>
            <a:chOff x="2342720" y="1930852"/>
            <a:chExt cx="7005000" cy="4735800"/>
          </a:xfrm>
        </p:grpSpPr>
        <p:sp>
          <p:nvSpPr>
            <p:cNvPr id="546" name="Google Shape;546;gdd713b006d_0_274"/>
            <p:cNvSpPr/>
            <p:nvPr/>
          </p:nvSpPr>
          <p:spPr>
            <a:xfrm>
              <a:off x="2342720" y="1930852"/>
              <a:ext cx="7005000" cy="4735800"/>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47" name="Google Shape;547;gdd713b006d_0_274"/>
            <p:cNvPicPr preferRelativeResize="0"/>
            <p:nvPr/>
          </p:nvPicPr>
          <p:blipFill rotWithShape="1">
            <a:blip r:embed="rId3">
              <a:alphaModFix/>
            </a:blip>
            <a:srcRect l="13939" t="12281" r="15692" b="12281"/>
            <a:stretch/>
          </p:blipFill>
          <p:spPr>
            <a:xfrm>
              <a:off x="3630059" y="2476967"/>
              <a:ext cx="1983194" cy="1594519"/>
            </a:xfrm>
            <a:prstGeom prst="rect">
              <a:avLst/>
            </a:prstGeom>
            <a:noFill/>
            <a:ln>
              <a:noFill/>
            </a:ln>
          </p:spPr>
        </p:pic>
        <p:pic>
          <p:nvPicPr>
            <p:cNvPr id="548" name="Google Shape;548;gdd713b006d_0_274"/>
            <p:cNvPicPr preferRelativeResize="0"/>
            <p:nvPr/>
          </p:nvPicPr>
          <p:blipFill rotWithShape="1">
            <a:blip r:embed="rId3">
              <a:alphaModFix/>
            </a:blip>
            <a:srcRect l="13939" t="12281" r="15692" b="12281"/>
            <a:stretch/>
          </p:blipFill>
          <p:spPr>
            <a:xfrm>
              <a:off x="5613250" y="2268226"/>
              <a:ext cx="1983194" cy="1594519"/>
            </a:xfrm>
            <a:prstGeom prst="rect">
              <a:avLst/>
            </a:prstGeom>
            <a:noFill/>
            <a:ln>
              <a:noFill/>
            </a:ln>
          </p:spPr>
        </p:pic>
        <p:pic>
          <p:nvPicPr>
            <p:cNvPr id="549" name="Google Shape;549;gdd713b006d_0_274"/>
            <p:cNvPicPr preferRelativeResize="0"/>
            <p:nvPr/>
          </p:nvPicPr>
          <p:blipFill rotWithShape="1">
            <a:blip r:embed="rId3">
              <a:alphaModFix/>
            </a:blip>
            <a:srcRect l="13939" t="12281" r="15692" b="12281"/>
            <a:stretch/>
          </p:blipFill>
          <p:spPr>
            <a:xfrm>
              <a:off x="3073374" y="4071485"/>
              <a:ext cx="1983194" cy="1594519"/>
            </a:xfrm>
            <a:prstGeom prst="rect">
              <a:avLst/>
            </a:prstGeom>
            <a:noFill/>
            <a:ln>
              <a:noFill/>
            </a:ln>
          </p:spPr>
        </p:pic>
        <p:pic>
          <p:nvPicPr>
            <p:cNvPr id="550" name="Google Shape;550;gdd713b006d_0_274"/>
            <p:cNvPicPr preferRelativeResize="0"/>
            <p:nvPr/>
          </p:nvPicPr>
          <p:blipFill rotWithShape="1">
            <a:blip r:embed="rId3">
              <a:alphaModFix/>
            </a:blip>
            <a:srcRect l="13939" t="12281" r="15692" b="12281"/>
            <a:stretch/>
          </p:blipFill>
          <p:spPr>
            <a:xfrm>
              <a:off x="5056565" y="4660003"/>
              <a:ext cx="1983194" cy="1594519"/>
            </a:xfrm>
            <a:prstGeom prst="rect">
              <a:avLst/>
            </a:prstGeom>
            <a:noFill/>
            <a:ln>
              <a:noFill/>
            </a:ln>
          </p:spPr>
        </p:pic>
        <p:pic>
          <p:nvPicPr>
            <p:cNvPr id="551" name="Google Shape;551;gdd713b006d_0_274"/>
            <p:cNvPicPr preferRelativeResize="0"/>
            <p:nvPr/>
          </p:nvPicPr>
          <p:blipFill rotWithShape="1">
            <a:blip r:embed="rId3">
              <a:alphaModFix/>
            </a:blip>
            <a:srcRect l="13939" t="12281" r="15692" b="12281"/>
            <a:stretch/>
          </p:blipFill>
          <p:spPr>
            <a:xfrm>
              <a:off x="7039755" y="3559615"/>
              <a:ext cx="1983194" cy="1594519"/>
            </a:xfrm>
            <a:prstGeom prst="rect">
              <a:avLst/>
            </a:prstGeom>
            <a:noFill/>
            <a:ln>
              <a:noFill/>
            </a:ln>
          </p:spPr>
        </p:pic>
      </p:grpSp>
      <p:sp>
        <p:nvSpPr>
          <p:cNvPr id="552" name="Google Shape;552;gdd713b006d_0_274"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cxnSp>
        <p:nvCxnSpPr>
          <p:cNvPr id="558" name="Google Shape;558;gdd713b006d_0_364"/>
          <p:cNvCxnSpPr>
            <a:stCxn id="559" idx="3"/>
          </p:cNvCxnSpPr>
          <p:nvPr/>
        </p:nvCxnSpPr>
        <p:spPr>
          <a:xfrm>
            <a:off x="2305400" y="2751311"/>
            <a:ext cx="1071300" cy="150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grpSp>
        <p:nvGrpSpPr>
          <p:cNvPr id="560" name="Google Shape;560;gdd713b006d_0_364"/>
          <p:cNvGrpSpPr/>
          <p:nvPr/>
        </p:nvGrpSpPr>
        <p:grpSpPr>
          <a:xfrm>
            <a:off x="465016" y="626434"/>
            <a:ext cx="8358206" cy="5552219"/>
            <a:chOff x="465016" y="626434"/>
            <a:chExt cx="8358206" cy="5552219"/>
          </a:xfrm>
        </p:grpSpPr>
        <p:pic>
          <p:nvPicPr>
            <p:cNvPr id="561" name="Google Shape;561;gdd713b006d_0_364"/>
            <p:cNvPicPr preferRelativeResize="0"/>
            <p:nvPr/>
          </p:nvPicPr>
          <p:blipFill rotWithShape="1">
            <a:blip r:embed="rId3">
              <a:alphaModFix/>
            </a:blip>
            <a:srcRect l="13939" t="12281" r="15692" b="12281"/>
            <a:stretch/>
          </p:blipFill>
          <p:spPr>
            <a:xfrm>
              <a:off x="3418313" y="2288524"/>
              <a:ext cx="1115544" cy="1195888"/>
            </a:xfrm>
            <a:prstGeom prst="rect">
              <a:avLst/>
            </a:prstGeom>
            <a:noFill/>
            <a:ln>
              <a:noFill/>
            </a:ln>
          </p:spPr>
        </p:pic>
        <p:pic>
          <p:nvPicPr>
            <p:cNvPr id="562" name="Google Shape;562;gdd713b006d_0_364"/>
            <p:cNvPicPr preferRelativeResize="0"/>
            <p:nvPr/>
          </p:nvPicPr>
          <p:blipFill rotWithShape="1">
            <a:blip r:embed="rId3">
              <a:alphaModFix/>
            </a:blip>
            <a:srcRect l="13939" t="12281" r="15692" b="12281"/>
            <a:stretch/>
          </p:blipFill>
          <p:spPr>
            <a:xfrm>
              <a:off x="4592472" y="2268737"/>
              <a:ext cx="1115544" cy="1195888"/>
            </a:xfrm>
            <a:prstGeom prst="rect">
              <a:avLst/>
            </a:prstGeom>
            <a:noFill/>
            <a:ln>
              <a:noFill/>
            </a:ln>
          </p:spPr>
        </p:pic>
        <p:pic>
          <p:nvPicPr>
            <p:cNvPr id="563" name="Google Shape;563;gdd713b006d_0_364"/>
            <p:cNvPicPr preferRelativeResize="0"/>
            <p:nvPr/>
          </p:nvPicPr>
          <p:blipFill rotWithShape="1">
            <a:blip r:embed="rId3">
              <a:alphaModFix/>
            </a:blip>
            <a:srcRect l="13939" t="12281" r="15692" b="12281"/>
            <a:stretch/>
          </p:blipFill>
          <p:spPr>
            <a:xfrm>
              <a:off x="2987946" y="3425797"/>
              <a:ext cx="1115544" cy="1195888"/>
            </a:xfrm>
            <a:prstGeom prst="rect">
              <a:avLst/>
            </a:prstGeom>
            <a:noFill/>
            <a:ln>
              <a:noFill/>
            </a:ln>
          </p:spPr>
        </p:pic>
        <p:pic>
          <p:nvPicPr>
            <p:cNvPr id="564" name="Google Shape;564;gdd713b006d_0_364"/>
            <p:cNvPicPr preferRelativeResize="0"/>
            <p:nvPr/>
          </p:nvPicPr>
          <p:blipFill rotWithShape="1">
            <a:blip r:embed="rId3">
              <a:alphaModFix/>
            </a:blip>
            <a:srcRect l="13939" t="12281" r="15692" b="12281"/>
            <a:stretch/>
          </p:blipFill>
          <p:spPr>
            <a:xfrm>
              <a:off x="4005799" y="4336109"/>
              <a:ext cx="1115544" cy="1195888"/>
            </a:xfrm>
            <a:prstGeom prst="rect">
              <a:avLst/>
            </a:prstGeom>
            <a:noFill/>
            <a:ln>
              <a:noFill/>
            </a:ln>
          </p:spPr>
        </p:pic>
        <p:pic>
          <p:nvPicPr>
            <p:cNvPr id="565" name="Google Shape;565;gdd713b006d_0_364"/>
            <p:cNvPicPr preferRelativeResize="0"/>
            <p:nvPr/>
          </p:nvPicPr>
          <p:blipFill rotWithShape="1">
            <a:blip r:embed="rId3">
              <a:alphaModFix/>
            </a:blip>
            <a:srcRect l="13939" t="12281" r="15692" b="12281"/>
            <a:stretch/>
          </p:blipFill>
          <p:spPr>
            <a:xfrm>
              <a:off x="5121345" y="3491280"/>
              <a:ext cx="1115544" cy="1195888"/>
            </a:xfrm>
            <a:prstGeom prst="rect">
              <a:avLst/>
            </a:prstGeom>
            <a:noFill/>
            <a:ln>
              <a:noFill/>
            </a:ln>
          </p:spPr>
        </p:pic>
        <p:sp>
          <p:nvSpPr>
            <p:cNvPr id="566" name="Google Shape;566;gdd713b006d_0_364"/>
            <p:cNvSpPr txBox="1"/>
            <p:nvPr/>
          </p:nvSpPr>
          <p:spPr>
            <a:xfrm>
              <a:off x="888822" y="626434"/>
              <a:ext cx="7934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Atom</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s</a:t>
              </a:r>
              <a:r>
                <a:rPr lang="en-US" sz="4000" b="0" i="0" u="none" strike="noStrike" cap="none">
                  <a:solidFill>
                    <a:schemeClr val="dk1"/>
                  </a:solidFill>
                  <a:latin typeface="Calibri"/>
                  <a:ea typeface="Calibri"/>
                  <a:cs typeface="Calibri"/>
                  <a:sym typeface="Calibri"/>
                </a:rPr>
                <a:t>mallest </a:t>
              </a:r>
              <a:r>
                <a:rPr lang="en-US" sz="4000">
                  <a:solidFill>
                    <a:schemeClr val="dk1"/>
                  </a:solidFill>
                  <a:latin typeface="Calibri"/>
                  <a:ea typeface="Calibri"/>
                  <a:cs typeface="Calibri"/>
                  <a:sym typeface="Calibri"/>
                </a:rPr>
                <a:t>w</a:t>
              </a:r>
              <a:r>
                <a:rPr lang="en-US" sz="4000" b="0" i="0" u="none" strike="noStrike" cap="none">
                  <a:solidFill>
                    <a:schemeClr val="dk1"/>
                  </a:solidFill>
                  <a:latin typeface="Calibri"/>
                  <a:ea typeface="Calibri"/>
                  <a:cs typeface="Calibri"/>
                  <a:sym typeface="Calibri"/>
                </a:rPr>
                <a:t>hole </a:t>
              </a:r>
              <a:r>
                <a:rPr lang="en-US" sz="4000">
                  <a:solidFill>
                    <a:schemeClr val="dk1"/>
                  </a:solidFill>
                  <a:latin typeface="Calibri"/>
                  <a:ea typeface="Calibri"/>
                  <a:cs typeface="Calibri"/>
                  <a:sym typeface="Calibri"/>
                </a:rPr>
                <a:t>u</a:t>
              </a:r>
              <a:r>
                <a:rPr lang="en-US" sz="4000" b="0" i="0" u="none" strike="noStrike" cap="none">
                  <a:solidFill>
                    <a:schemeClr val="dk1"/>
                  </a:solidFill>
                  <a:latin typeface="Calibri"/>
                  <a:ea typeface="Calibri"/>
                  <a:cs typeface="Calibri"/>
                  <a:sym typeface="Calibri"/>
                </a:rPr>
                <a:t>nit of </a:t>
              </a:r>
              <a:r>
                <a:rPr lang="en-US" sz="4000">
                  <a:solidFill>
                    <a:schemeClr val="dk1"/>
                  </a:solidFill>
                  <a:latin typeface="Calibri"/>
                  <a:ea typeface="Calibri"/>
                  <a:cs typeface="Calibri"/>
                  <a:sym typeface="Calibri"/>
                </a:rPr>
                <a:t>m</a:t>
              </a:r>
              <a:r>
                <a:rPr lang="en-US" sz="4000" b="0" i="0" u="none" strike="noStrike" cap="none">
                  <a:solidFill>
                    <a:schemeClr val="dk1"/>
                  </a:solidFill>
                  <a:latin typeface="Calibri"/>
                  <a:ea typeface="Calibri"/>
                  <a:cs typeface="Calibri"/>
                  <a:sym typeface="Calibri"/>
                </a:rPr>
                <a:t>atter</a:t>
              </a:r>
              <a:endParaRPr sz="1400" b="0" i="0" u="none" strike="noStrike" cap="none">
                <a:solidFill>
                  <a:srgbClr val="000000"/>
                </a:solidFill>
                <a:latin typeface="Arial"/>
                <a:ea typeface="Arial"/>
                <a:cs typeface="Arial"/>
                <a:sym typeface="Arial"/>
              </a:endParaRPr>
            </a:p>
          </p:txBody>
        </p:sp>
        <p:sp>
          <p:nvSpPr>
            <p:cNvPr id="567" name="Google Shape;567;gdd713b006d_0_364"/>
            <p:cNvSpPr/>
            <p:nvPr/>
          </p:nvSpPr>
          <p:spPr>
            <a:xfrm>
              <a:off x="2596491" y="2172015"/>
              <a:ext cx="3940200" cy="3552000"/>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cxnSp>
          <p:nvCxnSpPr>
            <p:cNvPr id="568" name="Google Shape;568;gdd713b006d_0_364"/>
            <p:cNvCxnSpPr>
              <a:stCxn id="569" idx="1"/>
            </p:cNvCxnSpPr>
            <p:nvPr/>
          </p:nvCxnSpPr>
          <p:spPr>
            <a:xfrm flipH="1">
              <a:off x="5764232" y="2763034"/>
              <a:ext cx="1261800" cy="72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570" name="Google Shape;570;gdd713b006d_0_364"/>
            <p:cNvCxnSpPr>
              <a:stCxn id="571" idx="1"/>
            </p:cNvCxnSpPr>
            <p:nvPr/>
          </p:nvCxnSpPr>
          <p:spPr>
            <a:xfrm rot="10800000">
              <a:off x="6291378" y="4005427"/>
              <a:ext cx="1062900" cy="237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572" name="Google Shape;572;gdd713b006d_0_364"/>
            <p:cNvCxnSpPr>
              <a:stCxn id="573" idx="1"/>
            </p:cNvCxnSpPr>
            <p:nvPr/>
          </p:nvCxnSpPr>
          <p:spPr>
            <a:xfrm rot="10800000">
              <a:off x="5060363" y="5353503"/>
              <a:ext cx="1320900" cy="5943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574" name="Google Shape;574;gdd713b006d_0_364"/>
            <p:cNvCxnSpPr/>
            <p:nvPr/>
          </p:nvCxnSpPr>
          <p:spPr>
            <a:xfrm>
              <a:off x="1758462" y="4044462"/>
              <a:ext cx="1133100" cy="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sp>
          <p:nvSpPr>
            <p:cNvPr id="559" name="Google Shape;559;gdd713b006d_0_364"/>
            <p:cNvSpPr txBox="1"/>
            <p:nvPr/>
          </p:nvSpPr>
          <p:spPr>
            <a:xfrm>
              <a:off x="1016000" y="2520461"/>
              <a:ext cx="1289400" cy="4617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575" name="Google Shape;575;gdd713b006d_0_364"/>
            <p:cNvSpPr txBox="1"/>
            <p:nvPr/>
          </p:nvSpPr>
          <p:spPr>
            <a:xfrm>
              <a:off x="465016" y="3786553"/>
              <a:ext cx="1289400" cy="4617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569" name="Google Shape;569;gdd713b006d_0_364"/>
            <p:cNvSpPr txBox="1"/>
            <p:nvPr/>
          </p:nvSpPr>
          <p:spPr>
            <a:xfrm>
              <a:off x="7026032" y="2532184"/>
              <a:ext cx="1289400" cy="4617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573" name="Google Shape;573;gdd713b006d_0_364"/>
            <p:cNvSpPr txBox="1"/>
            <p:nvPr/>
          </p:nvSpPr>
          <p:spPr>
            <a:xfrm>
              <a:off x="6381263" y="5716953"/>
              <a:ext cx="1289400" cy="4617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571" name="Google Shape;571;gdd713b006d_0_364"/>
            <p:cNvSpPr txBox="1"/>
            <p:nvPr/>
          </p:nvSpPr>
          <p:spPr>
            <a:xfrm>
              <a:off x="7354278" y="3798277"/>
              <a:ext cx="1289400" cy="4617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grpSp>
      <p:sp>
        <p:nvSpPr>
          <p:cNvPr id="576" name="Google Shape;576;gdd713b006d_0_364"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dd713b006d_0_462"/>
          <p:cNvSpPr txBox="1"/>
          <p:nvPr/>
        </p:nvSpPr>
        <p:spPr>
          <a:xfrm>
            <a:off x="804656" y="728259"/>
            <a:ext cx="7415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583" name="Google Shape;583;gdd713b006d_0_462"/>
          <p:cNvSpPr/>
          <p:nvPr/>
        </p:nvSpPr>
        <p:spPr>
          <a:xfrm>
            <a:off x="801251" y="397225"/>
            <a:ext cx="80499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chemeClr val="dk1"/>
                </a:solidFill>
                <a:latin typeface="Calibri"/>
                <a:ea typeface="Calibri"/>
                <a:cs typeface="Calibri"/>
                <a:sym typeface="Calibri"/>
              </a:rPr>
              <a:t>Element</a:t>
            </a:r>
            <a:r>
              <a:rPr lang="en-US" sz="3600" b="0" i="0" u="none" strike="noStrike" cap="none">
                <a:solidFill>
                  <a:schemeClr val="dk1"/>
                </a:solidFill>
                <a:latin typeface="Calibri"/>
                <a:ea typeface="Calibri"/>
                <a:cs typeface="Calibri"/>
                <a:sym typeface="Calibri"/>
              </a:rPr>
              <a:t>: a pure substance containing only </a:t>
            </a:r>
            <a:r>
              <a:rPr lang="en-US" sz="3600">
                <a:solidFill>
                  <a:schemeClr val="dk1"/>
                </a:solidFill>
                <a:latin typeface="Calibri"/>
                <a:ea typeface="Calibri"/>
                <a:cs typeface="Calibri"/>
                <a:sym typeface="Calibri"/>
              </a:rPr>
              <a:t>one</a:t>
            </a:r>
            <a:r>
              <a:rPr lang="en-US" sz="3600" b="0" i="0" u="none" strike="noStrike" cap="none">
                <a:solidFill>
                  <a:schemeClr val="dk1"/>
                </a:solidFill>
                <a:latin typeface="Calibri"/>
                <a:ea typeface="Calibri"/>
                <a:cs typeface="Calibri"/>
                <a:sym typeface="Calibri"/>
              </a:rPr>
              <a:t> type of individual atoms</a:t>
            </a:r>
            <a:endParaRPr sz="1400" b="0" i="0" u="none" strike="noStrike" cap="none">
              <a:solidFill>
                <a:srgbClr val="000000"/>
              </a:solidFill>
              <a:latin typeface="Arial"/>
              <a:ea typeface="Arial"/>
              <a:cs typeface="Arial"/>
              <a:sym typeface="Arial"/>
            </a:endParaRPr>
          </a:p>
        </p:txBody>
      </p:sp>
      <p:pic>
        <p:nvPicPr>
          <p:cNvPr id="584" name="Google Shape;584;gdd713b006d_0_462" descr="gold.jpg"/>
          <p:cNvPicPr preferRelativeResize="0"/>
          <p:nvPr/>
        </p:nvPicPr>
        <p:blipFill rotWithShape="1">
          <a:blip r:embed="rId3">
            <a:alphaModFix/>
          </a:blip>
          <a:srcRect/>
          <a:stretch/>
        </p:blipFill>
        <p:spPr>
          <a:xfrm>
            <a:off x="1370137" y="2232094"/>
            <a:ext cx="6348713" cy="4233084"/>
          </a:xfrm>
          <a:prstGeom prst="rect">
            <a:avLst/>
          </a:prstGeom>
          <a:noFill/>
          <a:ln>
            <a:noFill/>
          </a:ln>
        </p:spPr>
      </p:pic>
      <p:sp>
        <p:nvSpPr>
          <p:cNvPr id="585" name="Google Shape;585;gdd713b006d_0_46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gdd713b006d_0_545"/>
          <p:cNvSpPr txBox="1"/>
          <p:nvPr/>
        </p:nvSpPr>
        <p:spPr>
          <a:xfrm>
            <a:off x="546832" y="766093"/>
            <a:ext cx="78321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592" name="Google Shape;592;gdd713b006d_0_545"/>
          <p:cNvPicPr preferRelativeResize="0"/>
          <p:nvPr/>
        </p:nvPicPr>
        <p:blipFill rotWithShape="1">
          <a:blip r:embed="rId3">
            <a:alphaModFix/>
          </a:blip>
          <a:srcRect/>
          <a:stretch/>
        </p:blipFill>
        <p:spPr>
          <a:xfrm>
            <a:off x="0" y="120128"/>
            <a:ext cx="9144000" cy="6737873"/>
          </a:xfrm>
          <a:prstGeom prst="rect">
            <a:avLst/>
          </a:prstGeom>
          <a:noFill/>
          <a:ln>
            <a:noFill/>
          </a:ln>
        </p:spPr>
      </p:pic>
      <p:sp>
        <p:nvSpPr>
          <p:cNvPr id="593" name="Google Shape;593;gdd713b006d_0_545"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gdd713b006d_0_627"/>
          <p:cNvPicPr preferRelativeResize="0"/>
          <p:nvPr/>
        </p:nvPicPr>
        <p:blipFill rotWithShape="1">
          <a:blip r:embed="rId3">
            <a:alphaModFix/>
          </a:blip>
          <a:srcRect l="13939" t="12281" r="15692" b="12281"/>
          <a:stretch/>
        </p:blipFill>
        <p:spPr>
          <a:xfrm>
            <a:off x="2305952" y="838724"/>
            <a:ext cx="4786513" cy="5131244"/>
          </a:xfrm>
          <a:prstGeom prst="rect">
            <a:avLst/>
          </a:prstGeom>
          <a:noFill/>
          <a:ln>
            <a:noFill/>
          </a:ln>
        </p:spPr>
      </p:pic>
      <p:sp>
        <p:nvSpPr>
          <p:cNvPr id="600" name="Google Shape;600;gdd713b006d_0_627"/>
          <p:cNvSpPr txBox="1"/>
          <p:nvPr/>
        </p:nvSpPr>
        <p:spPr>
          <a:xfrm>
            <a:off x="742462" y="1074614"/>
            <a:ext cx="1719300" cy="630900"/>
          </a:xfrm>
          <a:prstGeom prst="rect">
            <a:avLst/>
          </a:prstGeom>
          <a:gradFill>
            <a:gsLst>
              <a:gs pos="0">
                <a:srgbClr val="D13F3B"/>
              </a:gs>
              <a:gs pos="100000">
                <a:srgbClr val="FF9995"/>
              </a:gs>
            </a:gsLst>
            <a:lin ang="16200038" scaled="0"/>
          </a:gradFill>
          <a:ln w="9525" cap="flat" cmpd="sng">
            <a:solidFill>
              <a:srgbClr val="BD4B48"/>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chemeClr val="lt1"/>
                </a:solidFill>
                <a:latin typeface="Calibri"/>
                <a:ea typeface="Calibri"/>
                <a:cs typeface="Calibri"/>
                <a:sym typeface="Calibri"/>
              </a:rPr>
              <a:t>Electron</a:t>
            </a:r>
            <a:endParaRPr sz="1400" b="0" i="0" u="none" strike="noStrike" cap="none">
              <a:solidFill>
                <a:srgbClr val="000000"/>
              </a:solidFill>
              <a:latin typeface="Arial"/>
              <a:ea typeface="Arial"/>
              <a:cs typeface="Arial"/>
              <a:sym typeface="Arial"/>
            </a:endParaRPr>
          </a:p>
        </p:txBody>
      </p:sp>
      <p:sp>
        <p:nvSpPr>
          <p:cNvPr id="601" name="Google Shape;601;gdd713b006d_0_627"/>
          <p:cNvSpPr/>
          <p:nvPr/>
        </p:nvSpPr>
        <p:spPr>
          <a:xfrm>
            <a:off x="1406769" y="1602155"/>
            <a:ext cx="1055100" cy="879300"/>
          </a:xfrm>
          <a:prstGeom prst="mathMinus">
            <a:avLst>
              <a:gd name="adj1" fmla="val 23520"/>
            </a:avLst>
          </a:prstGeom>
          <a:gradFill>
            <a:gsLst>
              <a:gs pos="0">
                <a:srgbClr val="D13F3B"/>
              </a:gs>
              <a:gs pos="100000">
                <a:srgbClr val="FF9995"/>
              </a:gs>
            </a:gsLst>
            <a:lin ang="16200038" scaled="0"/>
          </a:gra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02" name="Google Shape;602;gdd713b006d_0_627"/>
          <p:cNvCxnSpPr>
            <a:stCxn id="600" idx="3"/>
          </p:cNvCxnSpPr>
          <p:nvPr/>
        </p:nvCxnSpPr>
        <p:spPr>
          <a:xfrm>
            <a:off x="2461762" y="1390064"/>
            <a:ext cx="1485000" cy="16800"/>
          </a:xfrm>
          <a:prstGeom prst="straightConnector1">
            <a:avLst/>
          </a:prstGeom>
          <a:noFill/>
          <a:ln w="76200" cap="flat" cmpd="sng">
            <a:solidFill>
              <a:srgbClr val="FF6600"/>
            </a:solidFill>
            <a:prstDash val="solid"/>
            <a:round/>
            <a:headEnd type="none" w="sm" len="sm"/>
            <a:tailEnd type="stealth" w="med" len="med"/>
          </a:ln>
          <a:effectLst>
            <a:outerShdw blurRad="40000" dist="20000" dir="5400000" rotWithShape="0">
              <a:srgbClr val="000000">
                <a:alpha val="37250"/>
              </a:srgbClr>
            </a:outerShdw>
          </a:effectLst>
        </p:spPr>
      </p:cxnSp>
      <p:sp>
        <p:nvSpPr>
          <p:cNvPr id="603" name="Google Shape;603;gdd713b006d_0_627"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grpSp>
        <p:nvGrpSpPr>
          <p:cNvPr id="609" name="Google Shape;609;gdd713b006d_0_711"/>
          <p:cNvGrpSpPr/>
          <p:nvPr/>
        </p:nvGrpSpPr>
        <p:grpSpPr>
          <a:xfrm>
            <a:off x="1104900" y="1792803"/>
            <a:ext cx="6909125" cy="4571465"/>
            <a:chOff x="1104900" y="1145878"/>
            <a:chExt cx="6909125" cy="5218567"/>
          </a:xfrm>
        </p:grpSpPr>
        <p:pic>
          <p:nvPicPr>
            <p:cNvPr id="610" name="Google Shape;610;gdd713b006d_0_711" descr="carbon atom.jpg"/>
            <p:cNvPicPr preferRelativeResize="0"/>
            <p:nvPr/>
          </p:nvPicPr>
          <p:blipFill rotWithShape="1">
            <a:blip r:embed="rId3">
              <a:alphaModFix/>
            </a:blip>
            <a:srcRect t="11075" b="14839"/>
            <a:stretch/>
          </p:blipFill>
          <p:spPr>
            <a:xfrm>
              <a:off x="1104900" y="1283934"/>
              <a:ext cx="6909125" cy="5080511"/>
            </a:xfrm>
            <a:prstGeom prst="rect">
              <a:avLst/>
            </a:prstGeom>
            <a:noFill/>
            <a:ln>
              <a:noFill/>
            </a:ln>
          </p:spPr>
        </p:pic>
        <p:sp>
          <p:nvSpPr>
            <p:cNvPr id="611" name="Google Shape;611;gdd713b006d_0_711"/>
            <p:cNvSpPr/>
            <p:nvPr/>
          </p:nvSpPr>
          <p:spPr>
            <a:xfrm>
              <a:off x="4086242" y="1145878"/>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2" name="Google Shape;612;gdd713b006d_0_711"/>
            <p:cNvSpPr/>
            <p:nvPr/>
          </p:nvSpPr>
          <p:spPr>
            <a:xfrm>
              <a:off x="6447421" y="3369139"/>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3" name="Google Shape;613;gdd713b006d_0_711"/>
            <p:cNvSpPr/>
            <p:nvPr/>
          </p:nvSpPr>
          <p:spPr>
            <a:xfrm>
              <a:off x="4086242" y="5618935"/>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4" name="Google Shape;614;gdd713b006d_0_711"/>
            <p:cNvSpPr/>
            <p:nvPr/>
          </p:nvSpPr>
          <p:spPr>
            <a:xfrm>
              <a:off x="1905619" y="3369139"/>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15" name="Google Shape;615;gdd713b006d_0_711"/>
          <p:cNvSpPr txBox="1"/>
          <p:nvPr/>
        </p:nvSpPr>
        <p:spPr>
          <a:xfrm>
            <a:off x="148282" y="187822"/>
            <a:ext cx="923550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Valence Electrons:</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lectrons in the outermost shell of an atom</a:t>
            </a:r>
            <a:endParaRPr sz="4000" b="1" i="0" u="sng" strike="noStrike" cap="none">
              <a:solidFill>
                <a:schemeClr val="dk1"/>
              </a:solidFill>
              <a:latin typeface="Calibri"/>
              <a:ea typeface="Calibri"/>
              <a:cs typeface="Calibri"/>
              <a:sym typeface="Calibri"/>
            </a:endParaRPr>
          </a:p>
        </p:txBody>
      </p:sp>
      <p:sp>
        <p:nvSpPr>
          <p:cNvPr id="616" name="Google Shape;616;gdd713b006d_0_711"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gdd713b006d_0_798"/>
          <p:cNvPicPr preferRelativeResize="0"/>
          <p:nvPr/>
        </p:nvPicPr>
        <p:blipFill rotWithShape="1">
          <a:blip r:embed="rId3">
            <a:alphaModFix/>
          </a:blip>
          <a:srcRect t="9283" b="12445"/>
          <a:stretch/>
        </p:blipFill>
        <p:spPr>
          <a:xfrm>
            <a:off x="0" y="1297739"/>
            <a:ext cx="9144000" cy="5273793"/>
          </a:xfrm>
          <a:prstGeom prst="rect">
            <a:avLst/>
          </a:prstGeom>
          <a:noFill/>
          <a:ln>
            <a:noFill/>
          </a:ln>
        </p:spPr>
      </p:pic>
      <p:sp>
        <p:nvSpPr>
          <p:cNvPr id="623" name="Google Shape;623;gdd713b006d_0_798"/>
          <p:cNvSpPr txBox="1"/>
          <p:nvPr/>
        </p:nvSpPr>
        <p:spPr>
          <a:xfrm>
            <a:off x="0" y="1047396"/>
            <a:ext cx="89457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A1A62"/>
                </a:solidFill>
                <a:latin typeface="Calibri"/>
                <a:ea typeface="Calibri"/>
                <a:cs typeface="Calibri"/>
                <a:sym typeface="Calibri"/>
              </a:rPr>
              <a:t>    </a:t>
            </a:r>
            <a:r>
              <a:rPr lang="en-US" sz="2000" b="1" i="0" u="none" strike="noStrike" cap="none">
                <a:solidFill>
                  <a:srgbClr val="3A1A62"/>
                </a:solidFill>
                <a:latin typeface="Calibri"/>
                <a:ea typeface="Calibri"/>
                <a:cs typeface="Calibri"/>
                <a:sym typeface="Calibri"/>
              </a:rPr>
              <a:t>1        2                                                                                           3       4      5      6      7      8</a:t>
            </a:r>
            <a:endParaRPr sz="1400" b="0" i="0" u="none" strike="noStrike" cap="none">
              <a:solidFill>
                <a:srgbClr val="000000"/>
              </a:solidFill>
              <a:latin typeface="Arial"/>
              <a:ea typeface="Arial"/>
              <a:cs typeface="Arial"/>
              <a:sym typeface="Arial"/>
            </a:endParaRPr>
          </a:p>
        </p:txBody>
      </p:sp>
      <p:sp>
        <p:nvSpPr>
          <p:cNvPr id="624" name="Google Shape;624;gdd713b006d_0_798"/>
          <p:cNvSpPr/>
          <p:nvPr/>
        </p:nvSpPr>
        <p:spPr>
          <a:xfrm>
            <a:off x="8434775" y="938790"/>
            <a:ext cx="709200" cy="4694100"/>
          </a:xfrm>
          <a:prstGeom prst="donut">
            <a:avLst>
              <a:gd name="adj" fmla="val 5153"/>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5" name="Google Shape;625;gdd713b006d_0_798"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gdd713b006d_0_881"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0"/>
          <p:cNvSpPr txBox="1"/>
          <p:nvPr/>
        </p:nvSpPr>
        <p:spPr>
          <a:xfrm>
            <a:off x="2301072" y="693336"/>
            <a:ext cx="470590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Demonstration</a:t>
            </a:r>
            <a:endParaRPr/>
          </a:p>
        </p:txBody>
      </p:sp>
      <p:sp>
        <p:nvSpPr>
          <p:cNvPr id="152" name="Google Shape;152;p30"/>
          <p:cNvSpPr txBox="1"/>
          <p:nvPr/>
        </p:nvSpPr>
        <p:spPr>
          <a:xfrm>
            <a:off x="1768942" y="1971076"/>
            <a:ext cx="5606114"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Elements, Mixtures, &amp; Compounds</a:t>
            </a:r>
            <a:r>
              <a:rPr lang="en-US" sz="3000">
                <a:solidFill>
                  <a:schemeClr val="dk1"/>
                </a:solidFill>
                <a:latin typeface="Calibri"/>
                <a:ea typeface="Calibri"/>
                <a:cs typeface="Calibri"/>
                <a:sym typeface="Calibri"/>
              </a:rPr>
              <a:t> </a:t>
            </a:r>
            <a:endParaRPr/>
          </a:p>
        </p:txBody>
      </p:sp>
      <p:sp>
        <p:nvSpPr>
          <p:cNvPr id="153" name="Google Shape;153;p30" descr="Classroom"/>
          <p:cNvSpPr/>
          <p:nvPr/>
        </p:nvSpPr>
        <p:spPr>
          <a:xfrm>
            <a:off x="124754" y="87073"/>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0"/>
          <p:cNvSpPr txBox="1"/>
          <p:nvPr/>
        </p:nvSpPr>
        <p:spPr>
          <a:xfrm>
            <a:off x="859984" y="2738539"/>
            <a:ext cx="7514492" cy="37856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TEACHER DIRECTIONS:</a:t>
            </a:r>
            <a:endParaRPr/>
          </a:p>
          <a:p>
            <a:pPr marL="0" marR="0" lvl="0" indent="0" algn="ctr" rtl="0">
              <a:spcBef>
                <a:spcPts val="0"/>
              </a:spcBef>
              <a:spcAft>
                <a:spcPts val="0"/>
              </a:spcAft>
              <a:buNone/>
            </a:pPr>
            <a:endParaRPr sz="16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600" i="1">
                <a:solidFill>
                  <a:schemeClr val="dk1"/>
                </a:solidFill>
                <a:latin typeface="Calibri"/>
                <a:ea typeface="Calibri"/>
                <a:cs typeface="Calibri"/>
                <a:sym typeface="Calibri"/>
              </a:rPr>
              <a:t>Follow the link above to view a video and step-by-step directions for an activity that you can model for students.  The materials required are household items (e.g., water, nuts/bolts, string, salt, etc.).  Though this is meant to be a lab activity that students engage with in a traditional classroom setting, if teaching remotely you can demonstrate these steps for students and engage them in discussions around the following questions:</a:t>
            </a:r>
            <a:endParaRPr/>
          </a:p>
          <a:p>
            <a:pPr marL="0" marR="0" lvl="0" indent="0" algn="l" rtl="0">
              <a:spcBef>
                <a:spcPts val="0"/>
              </a:spcBef>
              <a:spcAft>
                <a:spcPts val="0"/>
              </a:spcAft>
              <a:buNone/>
            </a:pPr>
            <a:endParaRPr sz="1600" i="1">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1600"/>
              <a:buFont typeface="Calibri"/>
              <a:buAutoNum type="arabicPeriod"/>
            </a:pPr>
            <a:r>
              <a:rPr lang="en-US" sz="1600" i="1">
                <a:solidFill>
                  <a:schemeClr val="dk1"/>
                </a:solidFill>
                <a:latin typeface="Calibri"/>
                <a:ea typeface="Calibri"/>
                <a:cs typeface="Calibri"/>
                <a:sym typeface="Calibri"/>
              </a:rPr>
              <a:t>Describe and give examples of the three types of matter – elements, compounds, and mixtures.</a:t>
            </a:r>
            <a:endParaRPr/>
          </a:p>
          <a:p>
            <a:pPr marL="342900" marR="0" lvl="0" indent="-342900" algn="l" rtl="0">
              <a:spcBef>
                <a:spcPts val="0"/>
              </a:spcBef>
              <a:spcAft>
                <a:spcPts val="0"/>
              </a:spcAft>
              <a:buClr>
                <a:schemeClr val="dk1"/>
              </a:buClr>
              <a:buSzPts val="1600"/>
              <a:buFont typeface="Calibri"/>
              <a:buAutoNum type="arabicPeriod"/>
            </a:pPr>
            <a:r>
              <a:rPr lang="en-US" sz="1600" i="1">
                <a:solidFill>
                  <a:schemeClr val="dk1"/>
                </a:solidFill>
                <a:latin typeface="Calibri"/>
                <a:ea typeface="Calibri"/>
                <a:cs typeface="Calibri"/>
                <a:sym typeface="Calibri"/>
              </a:rPr>
              <a:t>Explain the different properties of each group of materials.</a:t>
            </a:r>
            <a:endParaRPr/>
          </a:p>
          <a:p>
            <a:pPr marL="342900" marR="0" lvl="0" indent="-342900" algn="l" rtl="0">
              <a:spcBef>
                <a:spcPts val="0"/>
              </a:spcBef>
              <a:spcAft>
                <a:spcPts val="0"/>
              </a:spcAft>
              <a:buClr>
                <a:schemeClr val="dk1"/>
              </a:buClr>
              <a:buSzPts val="1600"/>
              <a:buFont typeface="Calibri"/>
              <a:buAutoNum type="arabicPeriod"/>
            </a:pPr>
            <a:r>
              <a:rPr lang="en-US" sz="1600" i="1">
                <a:solidFill>
                  <a:schemeClr val="dk1"/>
                </a:solidFill>
                <a:latin typeface="Calibri"/>
                <a:ea typeface="Calibri"/>
                <a:cs typeface="Calibri"/>
                <a:sym typeface="Calibri"/>
              </a:rPr>
              <a:t>How do mechanical/material engineers use these terms regarding creating new composite materials?</a:t>
            </a:r>
            <a:endParaRPr/>
          </a:p>
          <a:p>
            <a:pPr marL="342900" marR="0" lvl="0" indent="-342900" algn="l" rtl="0">
              <a:spcBef>
                <a:spcPts val="0"/>
              </a:spcBef>
              <a:spcAft>
                <a:spcPts val="0"/>
              </a:spcAft>
              <a:buClr>
                <a:schemeClr val="dk1"/>
              </a:buClr>
              <a:buSzPts val="1600"/>
              <a:buFont typeface="Calibri"/>
              <a:buAutoNum type="arabicPeriod"/>
            </a:pPr>
            <a:r>
              <a:rPr lang="en-US" sz="1600" i="1">
                <a:solidFill>
                  <a:schemeClr val="dk1"/>
                </a:solidFill>
                <a:latin typeface="Calibri"/>
                <a:ea typeface="Calibri"/>
                <a:cs typeface="Calibri"/>
                <a:sym typeface="Calibri"/>
              </a:rPr>
              <a:t>How do chemical engineers use these terms when solving problems related to water purification and distillation of crude oil?</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gdd713b006d_0_961"/>
          <p:cNvSpPr txBox="1"/>
          <p:nvPr/>
        </p:nvSpPr>
        <p:spPr>
          <a:xfrm>
            <a:off x="804656" y="728259"/>
            <a:ext cx="7415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638" name="Google Shape;638;gdd713b006d_0_961"/>
          <p:cNvSpPr/>
          <p:nvPr/>
        </p:nvSpPr>
        <p:spPr>
          <a:xfrm>
            <a:off x="733703" y="728261"/>
            <a:ext cx="7486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639" name="Google Shape;639;gdd713b006d_0_961"/>
          <p:cNvSpPr txBox="1"/>
          <p:nvPr/>
        </p:nvSpPr>
        <p:spPr>
          <a:xfrm>
            <a:off x="804652" y="240324"/>
            <a:ext cx="809580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are the two characteristics of matter?</a:t>
            </a:r>
            <a:endParaRPr sz="1400" b="0" i="0" u="none" strike="noStrike" cap="none">
              <a:solidFill>
                <a:srgbClr val="000000"/>
              </a:solidFill>
              <a:latin typeface="Arial"/>
              <a:ea typeface="Arial"/>
              <a:cs typeface="Arial"/>
              <a:sym typeface="Arial"/>
            </a:endParaRPr>
          </a:p>
        </p:txBody>
      </p:sp>
      <p:grpSp>
        <p:nvGrpSpPr>
          <p:cNvPr id="640" name="Google Shape;640;gdd713b006d_0_961"/>
          <p:cNvGrpSpPr/>
          <p:nvPr/>
        </p:nvGrpSpPr>
        <p:grpSpPr>
          <a:xfrm>
            <a:off x="2008567" y="1770212"/>
            <a:ext cx="5253750" cy="4735800"/>
            <a:chOff x="2342720" y="1930852"/>
            <a:chExt cx="7005000" cy="4735800"/>
          </a:xfrm>
        </p:grpSpPr>
        <p:sp>
          <p:nvSpPr>
            <p:cNvPr id="641" name="Google Shape;641;gdd713b006d_0_961"/>
            <p:cNvSpPr/>
            <p:nvPr/>
          </p:nvSpPr>
          <p:spPr>
            <a:xfrm>
              <a:off x="2342720" y="1930852"/>
              <a:ext cx="7005000" cy="4735800"/>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42" name="Google Shape;642;gdd713b006d_0_961"/>
            <p:cNvPicPr preferRelativeResize="0"/>
            <p:nvPr/>
          </p:nvPicPr>
          <p:blipFill rotWithShape="1">
            <a:blip r:embed="rId3">
              <a:alphaModFix/>
            </a:blip>
            <a:srcRect l="13939" t="12281" r="15692" b="12281"/>
            <a:stretch/>
          </p:blipFill>
          <p:spPr>
            <a:xfrm>
              <a:off x="3630059" y="2476967"/>
              <a:ext cx="1983194" cy="1594519"/>
            </a:xfrm>
            <a:prstGeom prst="rect">
              <a:avLst/>
            </a:prstGeom>
            <a:noFill/>
            <a:ln>
              <a:noFill/>
            </a:ln>
          </p:spPr>
        </p:pic>
        <p:pic>
          <p:nvPicPr>
            <p:cNvPr id="643" name="Google Shape;643;gdd713b006d_0_961"/>
            <p:cNvPicPr preferRelativeResize="0"/>
            <p:nvPr/>
          </p:nvPicPr>
          <p:blipFill rotWithShape="1">
            <a:blip r:embed="rId3">
              <a:alphaModFix/>
            </a:blip>
            <a:srcRect l="13939" t="12281" r="15692" b="12281"/>
            <a:stretch/>
          </p:blipFill>
          <p:spPr>
            <a:xfrm>
              <a:off x="5613250" y="2268226"/>
              <a:ext cx="1983194" cy="1594519"/>
            </a:xfrm>
            <a:prstGeom prst="rect">
              <a:avLst/>
            </a:prstGeom>
            <a:noFill/>
            <a:ln>
              <a:noFill/>
            </a:ln>
          </p:spPr>
        </p:pic>
        <p:pic>
          <p:nvPicPr>
            <p:cNvPr id="644" name="Google Shape;644;gdd713b006d_0_961"/>
            <p:cNvPicPr preferRelativeResize="0"/>
            <p:nvPr/>
          </p:nvPicPr>
          <p:blipFill rotWithShape="1">
            <a:blip r:embed="rId3">
              <a:alphaModFix/>
            </a:blip>
            <a:srcRect l="13939" t="12281" r="15692" b="12281"/>
            <a:stretch/>
          </p:blipFill>
          <p:spPr>
            <a:xfrm>
              <a:off x="3073374" y="4071485"/>
              <a:ext cx="1983194" cy="1594519"/>
            </a:xfrm>
            <a:prstGeom prst="rect">
              <a:avLst/>
            </a:prstGeom>
            <a:noFill/>
            <a:ln>
              <a:noFill/>
            </a:ln>
          </p:spPr>
        </p:pic>
        <p:pic>
          <p:nvPicPr>
            <p:cNvPr id="645" name="Google Shape;645;gdd713b006d_0_961"/>
            <p:cNvPicPr preferRelativeResize="0"/>
            <p:nvPr/>
          </p:nvPicPr>
          <p:blipFill rotWithShape="1">
            <a:blip r:embed="rId3">
              <a:alphaModFix/>
            </a:blip>
            <a:srcRect l="13939" t="12281" r="15692" b="12281"/>
            <a:stretch/>
          </p:blipFill>
          <p:spPr>
            <a:xfrm>
              <a:off x="5056565" y="4660003"/>
              <a:ext cx="1983194" cy="1594519"/>
            </a:xfrm>
            <a:prstGeom prst="rect">
              <a:avLst/>
            </a:prstGeom>
            <a:noFill/>
            <a:ln>
              <a:noFill/>
            </a:ln>
          </p:spPr>
        </p:pic>
        <p:pic>
          <p:nvPicPr>
            <p:cNvPr id="646" name="Google Shape;646;gdd713b006d_0_961"/>
            <p:cNvPicPr preferRelativeResize="0"/>
            <p:nvPr/>
          </p:nvPicPr>
          <p:blipFill rotWithShape="1">
            <a:blip r:embed="rId3">
              <a:alphaModFix/>
            </a:blip>
            <a:srcRect l="13939" t="12281" r="15692" b="12281"/>
            <a:stretch/>
          </p:blipFill>
          <p:spPr>
            <a:xfrm>
              <a:off x="7039755" y="3559615"/>
              <a:ext cx="1983194" cy="1594519"/>
            </a:xfrm>
            <a:prstGeom prst="rect">
              <a:avLst/>
            </a:prstGeom>
            <a:noFill/>
            <a:ln>
              <a:noFill/>
            </a:ln>
          </p:spPr>
        </p:pic>
      </p:grpSp>
      <p:sp>
        <p:nvSpPr>
          <p:cNvPr id="647" name="Google Shape;647;gdd713b006d_0_96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cxnSp>
        <p:nvCxnSpPr>
          <p:cNvPr id="653" name="Google Shape;653;gdd713b006d_0_1051"/>
          <p:cNvCxnSpPr>
            <a:stCxn id="654" idx="3"/>
          </p:cNvCxnSpPr>
          <p:nvPr/>
        </p:nvCxnSpPr>
        <p:spPr>
          <a:xfrm>
            <a:off x="2266120" y="2689528"/>
            <a:ext cx="1071300" cy="150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grpSp>
        <p:nvGrpSpPr>
          <p:cNvPr id="655" name="Google Shape;655;gdd713b006d_0_1051"/>
          <p:cNvGrpSpPr/>
          <p:nvPr/>
        </p:nvGrpSpPr>
        <p:grpSpPr>
          <a:xfrm>
            <a:off x="849542" y="564651"/>
            <a:ext cx="7787700" cy="5097581"/>
            <a:chOff x="888822" y="626434"/>
            <a:chExt cx="7787700" cy="5097581"/>
          </a:xfrm>
        </p:grpSpPr>
        <p:pic>
          <p:nvPicPr>
            <p:cNvPr id="656" name="Google Shape;656;gdd713b006d_0_1051"/>
            <p:cNvPicPr preferRelativeResize="0"/>
            <p:nvPr/>
          </p:nvPicPr>
          <p:blipFill rotWithShape="1">
            <a:blip r:embed="rId3">
              <a:alphaModFix/>
            </a:blip>
            <a:srcRect l="13939" t="12281" r="15692" b="12281"/>
            <a:stretch/>
          </p:blipFill>
          <p:spPr>
            <a:xfrm>
              <a:off x="3418313" y="2288524"/>
              <a:ext cx="1115544" cy="1195888"/>
            </a:xfrm>
            <a:prstGeom prst="rect">
              <a:avLst/>
            </a:prstGeom>
            <a:noFill/>
            <a:ln>
              <a:noFill/>
            </a:ln>
          </p:spPr>
        </p:pic>
        <p:pic>
          <p:nvPicPr>
            <p:cNvPr id="657" name="Google Shape;657;gdd713b006d_0_1051"/>
            <p:cNvPicPr preferRelativeResize="0"/>
            <p:nvPr/>
          </p:nvPicPr>
          <p:blipFill rotWithShape="1">
            <a:blip r:embed="rId3">
              <a:alphaModFix/>
            </a:blip>
            <a:srcRect l="13939" t="12281" r="15692" b="12281"/>
            <a:stretch/>
          </p:blipFill>
          <p:spPr>
            <a:xfrm>
              <a:off x="4592472" y="2268737"/>
              <a:ext cx="1115544" cy="1195888"/>
            </a:xfrm>
            <a:prstGeom prst="rect">
              <a:avLst/>
            </a:prstGeom>
            <a:noFill/>
            <a:ln>
              <a:noFill/>
            </a:ln>
          </p:spPr>
        </p:pic>
        <p:pic>
          <p:nvPicPr>
            <p:cNvPr id="658" name="Google Shape;658;gdd713b006d_0_1051"/>
            <p:cNvPicPr preferRelativeResize="0"/>
            <p:nvPr/>
          </p:nvPicPr>
          <p:blipFill rotWithShape="1">
            <a:blip r:embed="rId3">
              <a:alphaModFix/>
            </a:blip>
            <a:srcRect l="13939" t="12281" r="15692" b="12281"/>
            <a:stretch/>
          </p:blipFill>
          <p:spPr>
            <a:xfrm>
              <a:off x="2987946" y="3425797"/>
              <a:ext cx="1115544" cy="1195888"/>
            </a:xfrm>
            <a:prstGeom prst="rect">
              <a:avLst/>
            </a:prstGeom>
            <a:noFill/>
            <a:ln>
              <a:noFill/>
            </a:ln>
          </p:spPr>
        </p:pic>
        <p:pic>
          <p:nvPicPr>
            <p:cNvPr id="659" name="Google Shape;659;gdd713b006d_0_1051"/>
            <p:cNvPicPr preferRelativeResize="0"/>
            <p:nvPr/>
          </p:nvPicPr>
          <p:blipFill rotWithShape="1">
            <a:blip r:embed="rId3">
              <a:alphaModFix/>
            </a:blip>
            <a:srcRect l="13939" t="12281" r="15692" b="12281"/>
            <a:stretch/>
          </p:blipFill>
          <p:spPr>
            <a:xfrm>
              <a:off x="4005799" y="4336109"/>
              <a:ext cx="1115544" cy="1195888"/>
            </a:xfrm>
            <a:prstGeom prst="rect">
              <a:avLst/>
            </a:prstGeom>
            <a:noFill/>
            <a:ln>
              <a:noFill/>
            </a:ln>
          </p:spPr>
        </p:pic>
        <p:pic>
          <p:nvPicPr>
            <p:cNvPr id="660" name="Google Shape;660;gdd713b006d_0_1051"/>
            <p:cNvPicPr preferRelativeResize="0"/>
            <p:nvPr/>
          </p:nvPicPr>
          <p:blipFill rotWithShape="1">
            <a:blip r:embed="rId3">
              <a:alphaModFix/>
            </a:blip>
            <a:srcRect l="13939" t="12281" r="15692" b="12281"/>
            <a:stretch/>
          </p:blipFill>
          <p:spPr>
            <a:xfrm>
              <a:off x="5121345" y="3491280"/>
              <a:ext cx="1115544" cy="1195888"/>
            </a:xfrm>
            <a:prstGeom prst="rect">
              <a:avLst/>
            </a:prstGeom>
            <a:noFill/>
            <a:ln>
              <a:noFill/>
            </a:ln>
          </p:spPr>
        </p:pic>
        <p:sp>
          <p:nvSpPr>
            <p:cNvPr id="661" name="Google Shape;661;gdd713b006d_0_1051"/>
            <p:cNvSpPr txBox="1"/>
            <p:nvPr/>
          </p:nvSpPr>
          <p:spPr>
            <a:xfrm>
              <a:off x="888822" y="626434"/>
              <a:ext cx="7787700" cy="107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i="0" strike="noStrike" cap="none">
                  <a:solidFill>
                    <a:schemeClr val="dk1"/>
                  </a:solidFill>
                  <a:latin typeface="Calibri"/>
                  <a:ea typeface="Calibri"/>
                  <a:cs typeface="Calibri"/>
                  <a:sym typeface="Calibri"/>
                </a:rPr>
                <a:t>True/False: </a:t>
              </a:r>
              <a:r>
                <a:rPr lang="en-US" sz="3200">
                  <a:solidFill>
                    <a:schemeClr val="dk1"/>
                  </a:solidFill>
                  <a:latin typeface="Calibri"/>
                  <a:ea typeface="Calibri"/>
                  <a:cs typeface="Calibri"/>
                  <a:sym typeface="Calibri"/>
                </a:rPr>
                <a:t>A</a:t>
              </a:r>
              <a:r>
                <a:rPr lang="en-US" sz="3200" b="0" i="0" u="none" strike="noStrike" cap="none">
                  <a:solidFill>
                    <a:schemeClr val="dk1"/>
                  </a:solidFill>
                  <a:latin typeface="Calibri"/>
                  <a:ea typeface="Calibri"/>
                  <a:cs typeface="Calibri"/>
                  <a:sym typeface="Calibri"/>
                </a:rPr>
                <a:t>n element is the smallest unit of matter.</a:t>
              </a:r>
              <a:endParaRPr sz="1400" b="0" i="0" u="none" strike="noStrike" cap="none">
                <a:solidFill>
                  <a:srgbClr val="000000"/>
                </a:solidFill>
                <a:latin typeface="Arial"/>
                <a:ea typeface="Arial"/>
                <a:cs typeface="Arial"/>
                <a:sym typeface="Arial"/>
              </a:endParaRPr>
            </a:p>
          </p:txBody>
        </p:sp>
        <p:sp>
          <p:nvSpPr>
            <p:cNvPr id="662" name="Google Shape;662;gdd713b006d_0_1051"/>
            <p:cNvSpPr/>
            <p:nvPr/>
          </p:nvSpPr>
          <p:spPr>
            <a:xfrm>
              <a:off x="2596491" y="2172015"/>
              <a:ext cx="3940200" cy="3552000"/>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654" name="Google Shape;654;gdd713b006d_0_1051"/>
            <p:cNvSpPr txBox="1"/>
            <p:nvPr/>
          </p:nvSpPr>
          <p:spPr>
            <a:xfrm>
              <a:off x="1016000" y="2520461"/>
              <a:ext cx="1289400" cy="4617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663" name="Google Shape;663;gdd713b006d_0_105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cxnSp>
        <p:nvCxnSpPr>
          <p:cNvPr id="669" name="Google Shape;669;gdd713b006d_0_1141"/>
          <p:cNvCxnSpPr>
            <a:stCxn id="670" idx="3"/>
          </p:cNvCxnSpPr>
          <p:nvPr/>
        </p:nvCxnSpPr>
        <p:spPr>
          <a:xfrm>
            <a:off x="2266120" y="2689528"/>
            <a:ext cx="1071300" cy="150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grpSp>
        <p:nvGrpSpPr>
          <p:cNvPr id="671" name="Google Shape;671;gdd713b006d_0_1141"/>
          <p:cNvGrpSpPr/>
          <p:nvPr/>
        </p:nvGrpSpPr>
        <p:grpSpPr>
          <a:xfrm>
            <a:off x="849542" y="564651"/>
            <a:ext cx="7787700" cy="5097581"/>
            <a:chOff x="888822" y="626434"/>
            <a:chExt cx="7787700" cy="5097581"/>
          </a:xfrm>
        </p:grpSpPr>
        <p:pic>
          <p:nvPicPr>
            <p:cNvPr id="672" name="Google Shape;672;gdd713b006d_0_1141"/>
            <p:cNvPicPr preferRelativeResize="0"/>
            <p:nvPr/>
          </p:nvPicPr>
          <p:blipFill rotWithShape="1">
            <a:blip r:embed="rId3">
              <a:alphaModFix/>
            </a:blip>
            <a:srcRect l="13939" t="12281" r="15692" b="12281"/>
            <a:stretch/>
          </p:blipFill>
          <p:spPr>
            <a:xfrm>
              <a:off x="3418313" y="2288524"/>
              <a:ext cx="1115544" cy="1195888"/>
            </a:xfrm>
            <a:prstGeom prst="rect">
              <a:avLst/>
            </a:prstGeom>
            <a:noFill/>
            <a:ln>
              <a:noFill/>
            </a:ln>
          </p:spPr>
        </p:pic>
        <p:pic>
          <p:nvPicPr>
            <p:cNvPr id="673" name="Google Shape;673;gdd713b006d_0_1141"/>
            <p:cNvPicPr preferRelativeResize="0"/>
            <p:nvPr/>
          </p:nvPicPr>
          <p:blipFill rotWithShape="1">
            <a:blip r:embed="rId3">
              <a:alphaModFix/>
            </a:blip>
            <a:srcRect l="13939" t="12281" r="15692" b="12281"/>
            <a:stretch/>
          </p:blipFill>
          <p:spPr>
            <a:xfrm>
              <a:off x="4592472" y="2268737"/>
              <a:ext cx="1115544" cy="1195888"/>
            </a:xfrm>
            <a:prstGeom prst="rect">
              <a:avLst/>
            </a:prstGeom>
            <a:noFill/>
            <a:ln>
              <a:noFill/>
            </a:ln>
          </p:spPr>
        </p:pic>
        <p:pic>
          <p:nvPicPr>
            <p:cNvPr id="674" name="Google Shape;674;gdd713b006d_0_1141"/>
            <p:cNvPicPr preferRelativeResize="0"/>
            <p:nvPr/>
          </p:nvPicPr>
          <p:blipFill rotWithShape="1">
            <a:blip r:embed="rId3">
              <a:alphaModFix/>
            </a:blip>
            <a:srcRect l="13939" t="12281" r="15692" b="12281"/>
            <a:stretch/>
          </p:blipFill>
          <p:spPr>
            <a:xfrm>
              <a:off x="2987946" y="3425797"/>
              <a:ext cx="1115544" cy="1195888"/>
            </a:xfrm>
            <a:prstGeom prst="rect">
              <a:avLst/>
            </a:prstGeom>
            <a:noFill/>
            <a:ln>
              <a:noFill/>
            </a:ln>
          </p:spPr>
        </p:pic>
        <p:pic>
          <p:nvPicPr>
            <p:cNvPr id="675" name="Google Shape;675;gdd713b006d_0_1141"/>
            <p:cNvPicPr preferRelativeResize="0"/>
            <p:nvPr/>
          </p:nvPicPr>
          <p:blipFill rotWithShape="1">
            <a:blip r:embed="rId3">
              <a:alphaModFix/>
            </a:blip>
            <a:srcRect l="13939" t="12281" r="15692" b="12281"/>
            <a:stretch/>
          </p:blipFill>
          <p:spPr>
            <a:xfrm>
              <a:off x="4005799" y="4336109"/>
              <a:ext cx="1115544" cy="1195888"/>
            </a:xfrm>
            <a:prstGeom prst="rect">
              <a:avLst/>
            </a:prstGeom>
            <a:noFill/>
            <a:ln>
              <a:noFill/>
            </a:ln>
          </p:spPr>
        </p:pic>
        <p:pic>
          <p:nvPicPr>
            <p:cNvPr id="676" name="Google Shape;676;gdd713b006d_0_1141"/>
            <p:cNvPicPr preferRelativeResize="0"/>
            <p:nvPr/>
          </p:nvPicPr>
          <p:blipFill rotWithShape="1">
            <a:blip r:embed="rId3">
              <a:alphaModFix/>
            </a:blip>
            <a:srcRect l="13939" t="12281" r="15692" b="12281"/>
            <a:stretch/>
          </p:blipFill>
          <p:spPr>
            <a:xfrm>
              <a:off x="5121345" y="3491280"/>
              <a:ext cx="1115544" cy="1195888"/>
            </a:xfrm>
            <a:prstGeom prst="rect">
              <a:avLst/>
            </a:prstGeom>
            <a:noFill/>
            <a:ln>
              <a:noFill/>
            </a:ln>
          </p:spPr>
        </p:pic>
        <p:sp>
          <p:nvSpPr>
            <p:cNvPr id="677" name="Google Shape;677;gdd713b006d_0_1141"/>
            <p:cNvSpPr txBox="1"/>
            <p:nvPr/>
          </p:nvSpPr>
          <p:spPr>
            <a:xfrm>
              <a:off x="888822" y="626434"/>
              <a:ext cx="7787700" cy="107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i="0" strike="noStrike" cap="none">
                  <a:solidFill>
                    <a:schemeClr val="dk1"/>
                  </a:solidFill>
                  <a:latin typeface="Calibri"/>
                  <a:ea typeface="Calibri"/>
                  <a:cs typeface="Calibri"/>
                  <a:sym typeface="Calibri"/>
                </a:rPr>
                <a:t>True/</a:t>
              </a:r>
              <a:r>
                <a:rPr lang="en-US" sz="3200" i="0" strike="noStrike" cap="none">
                  <a:solidFill>
                    <a:srgbClr val="FF0000"/>
                  </a:solidFill>
                  <a:latin typeface="Calibri"/>
                  <a:ea typeface="Calibri"/>
                  <a:cs typeface="Calibri"/>
                  <a:sym typeface="Calibri"/>
                </a:rPr>
                <a:t>False</a:t>
              </a:r>
              <a:r>
                <a:rPr lang="en-US" sz="3200" i="0" strike="noStrike" cap="none">
                  <a:solidFill>
                    <a:schemeClr val="dk1"/>
                  </a:solidFill>
                  <a:latin typeface="Calibri"/>
                  <a:ea typeface="Calibri"/>
                  <a:cs typeface="Calibri"/>
                  <a:sym typeface="Calibri"/>
                </a:rPr>
                <a:t>: </a:t>
              </a:r>
              <a:r>
                <a:rPr lang="en-US" sz="3200">
                  <a:solidFill>
                    <a:schemeClr val="dk1"/>
                  </a:solidFill>
                  <a:latin typeface="Calibri"/>
                  <a:ea typeface="Calibri"/>
                  <a:cs typeface="Calibri"/>
                  <a:sym typeface="Calibri"/>
                </a:rPr>
                <a:t>A</a:t>
              </a:r>
              <a:r>
                <a:rPr lang="en-US" sz="3200" b="0" i="0" u="none" strike="noStrike" cap="none">
                  <a:solidFill>
                    <a:schemeClr val="dk1"/>
                  </a:solidFill>
                  <a:latin typeface="Calibri"/>
                  <a:ea typeface="Calibri"/>
                  <a:cs typeface="Calibri"/>
                  <a:sym typeface="Calibri"/>
                </a:rPr>
                <a:t>n element is the smallest unit of matter.</a:t>
              </a:r>
              <a:endParaRPr sz="1400" b="0" i="0" u="none" strike="noStrike" cap="none">
                <a:solidFill>
                  <a:srgbClr val="000000"/>
                </a:solidFill>
                <a:latin typeface="Arial"/>
                <a:ea typeface="Arial"/>
                <a:cs typeface="Arial"/>
                <a:sym typeface="Arial"/>
              </a:endParaRPr>
            </a:p>
          </p:txBody>
        </p:sp>
        <p:sp>
          <p:nvSpPr>
            <p:cNvPr id="678" name="Google Shape;678;gdd713b006d_0_1141"/>
            <p:cNvSpPr/>
            <p:nvPr/>
          </p:nvSpPr>
          <p:spPr>
            <a:xfrm>
              <a:off x="2596491" y="2172015"/>
              <a:ext cx="3940200" cy="3552000"/>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670" name="Google Shape;670;gdd713b006d_0_1141"/>
            <p:cNvSpPr txBox="1"/>
            <p:nvPr/>
          </p:nvSpPr>
          <p:spPr>
            <a:xfrm>
              <a:off x="1016000" y="2520461"/>
              <a:ext cx="1289400" cy="4617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679" name="Google Shape;679;gdd713b006d_0_114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dd713b006d_0_1156"/>
          <p:cNvSpPr txBox="1"/>
          <p:nvPr/>
        </p:nvSpPr>
        <p:spPr>
          <a:xfrm>
            <a:off x="804656" y="728259"/>
            <a:ext cx="7415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686" name="Google Shape;686;gdd713b006d_0_1156"/>
          <p:cNvSpPr/>
          <p:nvPr/>
        </p:nvSpPr>
        <p:spPr>
          <a:xfrm>
            <a:off x="733703" y="728259"/>
            <a:ext cx="74865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an element?</a:t>
            </a:r>
            <a:endParaRPr sz="1400" b="0" i="0" u="none" strike="noStrike" cap="none">
              <a:solidFill>
                <a:srgbClr val="000000"/>
              </a:solidFill>
              <a:latin typeface="Arial"/>
              <a:ea typeface="Arial"/>
              <a:cs typeface="Arial"/>
              <a:sym typeface="Arial"/>
            </a:endParaRPr>
          </a:p>
        </p:txBody>
      </p:sp>
      <p:pic>
        <p:nvPicPr>
          <p:cNvPr id="687" name="Google Shape;687;gdd713b006d_0_1156" descr="gold.jpg"/>
          <p:cNvPicPr preferRelativeResize="0"/>
          <p:nvPr/>
        </p:nvPicPr>
        <p:blipFill rotWithShape="1">
          <a:blip r:embed="rId3">
            <a:alphaModFix/>
          </a:blip>
          <a:srcRect/>
          <a:stretch/>
        </p:blipFill>
        <p:spPr>
          <a:xfrm>
            <a:off x="1370137" y="2232094"/>
            <a:ext cx="6348713" cy="4233084"/>
          </a:xfrm>
          <a:prstGeom prst="rect">
            <a:avLst/>
          </a:prstGeom>
          <a:noFill/>
          <a:ln>
            <a:noFill/>
          </a:ln>
        </p:spPr>
      </p:pic>
      <p:sp>
        <p:nvSpPr>
          <p:cNvPr id="688" name="Google Shape;688;gdd713b006d_0_1156"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694" name="Google Shape;694;gdd713b006d_0_1239"/>
          <p:cNvPicPr preferRelativeResize="0"/>
          <p:nvPr/>
        </p:nvPicPr>
        <p:blipFill rotWithShape="1">
          <a:blip r:embed="rId3">
            <a:alphaModFix/>
          </a:blip>
          <a:srcRect t="9950"/>
          <a:stretch/>
        </p:blipFill>
        <p:spPr>
          <a:xfrm>
            <a:off x="0" y="1037390"/>
            <a:ext cx="9144000" cy="5792826"/>
          </a:xfrm>
          <a:prstGeom prst="rect">
            <a:avLst/>
          </a:prstGeom>
          <a:noFill/>
          <a:ln>
            <a:noFill/>
          </a:ln>
        </p:spPr>
      </p:pic>
      <p:sp>
        <p:nvSpPr>
          <p:cNvPr id="695" name="Google Shape;695;gdd713b006d_0_1239"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gdd713b006d_0_1239"/>
          <p:cNvSpPr txBox="1"/>
          <p:nvPr/>
        </p:nvSpPr>
        <p:spPr>
          <a:xfrm>
            <a:off x="829264" y="51921"/>
            <a:ext cx="81705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table is used to organize all known elements by characteristic?</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gdd713b006d_0_1321"/>
          <p:cNvPicPr preferRelativeResize="0"/>
          <p:nvPr/>
        </p:nvPicPr>
        <p:blipFill rotWithShape="1">
          <a:blip r:embed="rId3">
            <a:alphaModFix/>
          </a:blip>
          <a:srcRect l="13939" t="12281" r="15692" b="12281"/>
          <a:stretch/>
        </p:blipFill>
        <p:spPr>
          <a:xfrm>
            <a:off x="2330666" y="1295924"/>
            <a:ext cx="4786513" cy="5131244"/>
          </a:xfrm>
          <a:prstGeom prst="rect">
            <a:avLst/>
          </a:prstGeom>
          <a:noFill/>
          <a:ln>
            <a:noFill/>
          </a:ln>
        </p:spPr>
      </p:pic>
      <p:sp>
        <p:nvSpPr>
          <p:cNvPr id="703" name="Google Shape;703;gdd713b006d_0_1321"/>
          <p:cNvSpPr txBox="1"/>
          <p:nvPr/>
        </p:nvSpPr>
        <p:spPr>
          <a:xfrm>
            <a:off x="742461" y="1602155"/>
            <a:ext cx="1719300" cy="630900"/>
          </a:xfrm>
          <a:prstGeom prst="rect">
            <a:avLst/>
          </a:prstGeom>
          <a:gradFill>
            <a:gsLst>
              <a:gs pos="0">
                <a:srgbClr val="D13F3B"/>
              </a:gs>
              <a:gs pos="100000">
                <a:srgbClr val="FF9995"/>
              </a:gs>
            </a:gsLst>
            <a:lin ang="16200038" scaled="0"/>
          </a:gradFill>
          <a:ln w="9525" cap="flat" cmpd="sng">
            <a:solidFill>
              <a:srgbClr val="BD4B48"/>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500"/>
              <a:buFont typeface="Arial"/>
              <a:buNone/>
            </a:pPr>
            <a:endParaRPr sz="3500" b="0" i="0" u="none" strike="noStrike" cap="none">
              <a:solidFill>
                <a:schemeClr val="lt1"/>
              </a:solidFill>
              <a:latin typeface="Calibri"/>
              <a:ea typeface="Calibri"/>
              <a:cs typeface="Calibri"/>
              <a:sym typeface="Calibri"/>
            </a:endParaRPr>
          </a:p>
        </p:txBody>
      </p:sp>
      <p:cxnSp>
        <p:nvCxnSpPr>
          <p:cNvPr id="704" name="Google Shape;704;gdd713b006d_0_1321"/>
          <p:cNvCxnSpPr>
            <a:stCxn id="703" idx="3"/>
          </p:cNvCxnSpPr>
          <p:nvPr/>
        </p:nvCxnSpPr>
        <p:spPr>
          <a:xfrm>
            <a:off x="2461761" y="1917605"/>
            <a:ext cx="1485000" cy="16800"/>
          </a:xfrm>
          <a:prstGeom prst="straightConnector1">
            <a:avLst/>
          </a:prstGeom>
          <a:noFill/>
          <a:ln w="76200" cap="flat" cmpd="sng">
            <a:solidFill>
              <a:srgbClr val="FF6600"/>
            </a:solidFill>
            <a:prstDash val="solid"/>
            <a:round/>
            <a:headEnd type="none" w="sm" len="sm"/>
            <a:tailEnd type="stealth" w="med" len="med"/>
          </a:ln>
          <a:effectLst>
            <a:outerShdw blurRad="40000" dist="20000" dir="5400000" rotWithShape="0">
              <a:srgbClr val="000000">
                <a:alpha val="37250"/>
              </a:srgbClr>
            </a:outerShdw>
          </a:effectLst>
        </p:spPr>
      </p:cxnSp>
      <p:sp>
        <p:nvSpPr>
          <p:cNvPr id="705" name="Google Shape;705;gdd713b006d_0_1321"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gdd713b006d_0_1321"/>
          <p:cNvSpPr txBox="1"/>
          <p:nvPr/>
        </p:nvSpPr>
        <p:spPr>
          <a:xfrm>
            <a:off x="849539" y="89596"/>
            <a:ext cx="8170500" cy="107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a:solidFill>
                  <a:schemeClr val="dk1"/>
                </a:solidFill>
                <a:latin typeface="Calibri"/>
                <a:ea typeface="Calibri"/>
                <a:cs typeface="Calibri"/>
                <a:sym typeface="Calibri"/>
              </a:rPr>
              <a:t>What negatively charged particle orbits the nucleus?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grpSp>
        <p:nvGrpSpPr>
          <p:cNvPr id="712" name="Google Shape;712;gdd713b006d_0_1405"/>
          <p:cNvGrpSpPr/>
          <p:nvPr/>
        </p:nvGrpSpPr>
        <p:grpSpPr>
          <a:xfrm>
            <a:off x="1104900" y="1792803"/>
            <a:ext cx="6909125" cy="4571465"/>
            <a:chOff x="1104900" y="1145878"/>
            <a:chExt cx="6909125" cy="5218567"/>
          </a:xfrm>
        </p:grpSpPr>
        <p:pic>
          <p:nvPicPr>
            <p:cNvPr id="713" name="Google Shape;713;gdd713b006d_0_1405" descr="carbon atom.jpg"/>
            <p:cNvPicPr preferRelativeResize="0"/>
            <p:nvPr/>
          </p:nvPicPr>
          <p:blipFill rotWithShape="1">
            <a:blip r:embed="rId3">
              <a:alphaModFix/>
            </a:blip>
            <a:srcRect t="11075" b="14839"/>
            <a:stretch/>
          </p:blipFill>
          <p:spPr>
            <a:xfrm>
              <a:off x="1104900" y="1283934"/>
              <a:ext cx="6909125" cy="5080511"/>
            </a:xfrm>
            <a:prstGeom prst="rect">
              <a:avLst/>
            </a:prstGeom>
            <a:noFill/>
            <a:ln>
              <a:noFill/>
            </a:ln>
          </p:spPr>
        </p:pic>
        <p:sp>
          <p:nvSpPr>
            <p:cNvPr id="714" name="Google Shape;714;gdd713b006d_0_1405"/>
            <p:cNvSpPr/>
            <p:nvPr/>
          </p:nvSpPr>
          <p:spPr>
            <a:xfrm>
              <a:off x="4086242" y="1145878"/>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5" name="Google Shape;715;gdd713b006d_0_1405"/>
            <p:cNvSpPr/>
            <p:nvPr/>
          </p:nvSpPr>
          <p:spPr>
            <a:xfrm>
              <a:off x="6447421" y="3369139"/>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6" name="Google Shape;716;gdd713b006d_0_1405"/>
            <p:cNvSpPr/>
            <p:nvPr/>
          </p:nvSpPr>
          <p:spPr>
            <a:xfrm>
              <a:off x="4086242" y="5618935"/>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7" name="Google Shape;717;gdd713b006d_0_1405"/>
            <p:cNvSpPr/>
            <p:nvPr/>
          </p:nvSpPr>
          <p:spPr>
            <a:xfrm>
              <a:off x="1905619" y="3369139"/>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18" name="Google Shape;718;gdd713b006d_0_1405"/>
          <p:cNvSpPr txBox="1"/>
          <p:nvPr/>
        </p:nvSpPr>
        <p:spPr>
          <a:xfrm>
            <a:off x="148282" y="187822"/>
            <a:ext cx="92355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are valence electrons?</a:t>
            </a:r>
            <a:endParaRPr sz="1400" b="0" i="0" u="none" strike="noStrike" cap="none">
              <a:solidFill>
                <a:srgbClr val="000000"/>
              </a:solidFill>
              <a:latin typeface="Arial"/>
              <a:ea typeface="Arial"/>
              <a:cs typeface="Arial"/>
              <a:sym typeface="Arial"/>
            </a:endParaRPr>
          </a:p>
        </p:txBody>
      </p:sp>
      <p:sp>
        <p:nvSpPr>
          <p:cNvPr id="719" name="Google Shape;719;gdd713b006d_0_1405"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gdd713b006d_0_1492"/>
          <p:cNvSpPr txBox="1"/>
          <p:nvPr/>
        </p:nvSpPr>
        <p:spPr>
          <a:xfrm>
            <a:off x="2674685" y="869904"/>
            <a:ext cx="37947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Molecules</a:t>
            </a:r>
            <a:endParaRPr sz="1400" b="0" i="0" u="none" strike="noStrike" cap="none">
              <a:solidFill>
                <a:srgbClr val="000000"/>
              </a:solidFill>
              <a:latin typeface="Arial"/>
              <a:ea typeface="Arial"/>
              <a:cs typeface="Arial"/>
              <a:sym typeface="Arial"/>
            </a:endParaRPr>
          </a:p>
        </p:txBody>
      </p:sp>
      <p:sp>
        <p:nvSpPr>
          <p:cNvPr id="726" name="Google Shape;726;gdd713b006d_0_1492"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27" name="Google Shape;727;gdd713b006d_0_1492"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gdd713b006d_0_4857"/>
          <p:cNvSpPr txBox="1"/>
          <p:nvPr/>
        </p:nvSpPr>
        <p:spPr>
          <a:xfrm>
            <a:off x="628950" y="557525"/>
            <a:ext cx="8294400" cy="192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Molecule</a:t>
            </a:r>
            <a:r>
              <a:rPr lang="en-US" sz="4000" b="0" i="0" u="none" strike="noStrike" cap="none">
                <a:solidFill>
                  <a:schemeClr val="dk1"/>
                </a:solidFill>
                <a:latin typeface="Calibri"/>
                <a:ea typeface="Calibri"/>
                <a:cs typeface="Calibri"/>
                <a:sym typeface="Calibri"/>
              </a:rPr>
              <a:t>: particle containing </a:t>
            </a:r>
            <a:r>
              <a:rPr lang="en-US" sz="4000">
                <a:solidFill>
                  <a:schemeClr val="dk1"/>
                </a:solidFill>
                <a:latin typeface="Calibri"/>
                <a:ea typeface="Calibri"/>
                <a:cs typeface="Calibri"/>
                <a:sym typeface="Calibri"/>
              </a:rPr>
              <a:t>two</a:t>
            </a:r>
            <a:r>
              <a:rPr lang="en-US" sz="4000" b="0" i="0" u="none" strike="noStrike" cap="none">
                <a:solidFill>
                  <a:schemeClr val="dk1"/>
                </a:solidFill>
                <a:latin typeface="Calibri"/>
                <a:ea typeface="Calibri"/>
                <a:cs typeface="Calibri"/>
                <a:sym typeface="Calibri"/>
              </a:rPr>
              <a:t> or more atoms of the same </a:t>
            </a:r>
            <a:r>
              <a:rPr lang="en-US" sz="4000" b="1" i="0" u="none" strike="noStrike" cap="none">
                <a:solidFill>
                  <a:schemeClr val="dk1"/>
                </a:solidFill>
                <a:latin typeface="Calibri"/>
                <a:ea typeface="Calibri"/>
                <a:cs typeface="Calibri"/>
                <a:sym typeface="Calibri"/>
              </a:rPr>
              <a:t>OR</a:t>
            </a:r>
            <a:r>
              <a:rPr lang="en-US" sz="4000" b="0" i="0" u="none" strike="noStrike" cap="none">
                <a:solidFill>
                  <a:schemeClr val="dk1"/>
                </a:solidFill>
                <a:latin typeface="Calibri"/>
                <a:ea typeface="Calibri"/>
                <a:cs typeface="Calibri"/>
                <a:sym typeface="Calibri"/>
              </a:rPr>
              <a:t> different elements</a:t>
            </a:r>
            <a:endParaRPr sz="1400" b="0" i="0" u="none" strike="noStrike" cap="none">
              <a:solidFill>
                <a:srgbClr val="000000"/>
              </a:solidFill>
              <a:latin typeface="Arial"/>
              <a:ea typeface="Arial"/>
              <a:cs typeface="Arial"/>
              <a:sym typeface="Arial"/>
            </a:endParaRPr>
          </a:p>
        </p:txBody>
      </p:sp>
      <p:grpSp>
        <p:nvGrpSpPr>
          <p:cNvPr id="734" name="Google Shape;734;gdd713b006d_0_4857"/>
          <p:cNvGrpSpPr/>
          <p:nvPr/>
        </p:nvGrpSpPr>
        <p:grpSpPr>
          <a:xfrm>
            <a:off x="1038188" y="3557264"/>
            <a:ext cx="3121030" cy="1471175"/>
            <a:chOff x="6653433" y="2245352"/>
            <a:chExt cx="2128507" cy="1162800"/>
          </a:xfrm>
        </p:grpSpPr>
        <p:sp>
          <p:nvSpPr>
            <p:cNvPr id="735" name="Google Shape;735;gdd713b006d_0_4857"/>
            <p:cNvSpPr/>
            <p:nvPr/>
          </p:nvSpPr>
          <p:spPr>
            <a:xfrm>
              <a:off x="6653433"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6" name="Google Shape;736;gdd713b006d_0_4857"/>
            <p:cNvSpPr/>
            <p:nvPr/>
          </p:nvSpPr>
          <p:spPr>
            <a:xfrm>
              <a:off x="7637140"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37" name="Google Shape;737;gdd713b006d_0_4857"/>
          <p:cNvSpPr/>
          <p:nvPr/>
        </p:nvSpPr>
        <p:spPr>
          <a:xfrm>
            <a:off x="5360078" y="3758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8" name="Google Shape;738;gdd713b006d_0_4857"/>
          <p:cNvSpPr/>
          <p:nvPr/>
        </p:nvSpPr>
        <p:spPr>
          <a:xfrm>
            <a:off x="6817224" y="3776243"/>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9" name="Google Shape;739;gdd713b006d_0_4857"/>
          <p:cNvSpPr/>
          <p:nvPr/>
        </p:nvSpPr>
        <p:spPr>
          <a:xfrm>
            <a:off x="6199291" y="3023155"/>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0" name="Google Shape;740;gdd713b006d_0_4857"/>
          <p:cNvSpPr txBox="1"/>
          <p:nvPr/>
        </p:nvSpPr>
        <p:spPr>
          <a:xfrm>
            <a:off x="3912278" y="3776243"/>
            <a:ext cx="15501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OR </a:t>
            </a:r>
            <a:endParaRPr sz="1400" b="0" i="0" u="none" strike="noStrike" cap="none">
              <a:solidFill>
                <a:srgbClr val="000000"/>
              </a:solidFill>
              <a:latin typeface="Arial"/>
              <a:ea typeface="Arial"/>
              <a:cs typeface="Arial"/>
              <a:sym typeface="Arial"/>
            </a:endParaRPr>
          </a:p>
        </p:txBody>
      </p:sp>
      <p:sp>
        <p:nvSpPr>
          <p:cNvPr id="741" name="Google Shape;741;gdd713b006d_0_4857"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2" name="Google Shape;742;gdd713b006d_0_4857" descr="Blog"/>
          <p:cNvPicPr preferRelativeResize="0"/>
          <p:nvPr/>
        </p:nvPicPr>
        <p:blipFill rotWithShape="1">
          <a:blip r:embed="rId4">
            <a:alphaModFix/>
          </a:blip>
          <a:srcRect/>
          <a:stretch/>
        </p:blipFill>
        <p:spPr>
          <a:xfrm>
            <a:off x="849592" y="187791"/>
            <a:ext cx="474009" cy="47400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gdd713b006d_0_1657"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5"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dd713b006d_0_1737"/>
          <p:cNvSpPr txBox="1">
            <a:spLocks noGrp="1"/>
          </p:cNvSpPr>
          <p:nvPr>
            <p:ph type="title"/>
          </p:nvPr>
        </p:nvSpPr>
        <p:spPr>
          <a:xfrm>
            <a:off x="849550" y="253325"/>
            <a:ext cx="7849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a molecule?</a:t>
            </a:r>
            <a:endParaRPr/>
          </a:p>
        </p:txBody>
      </p:sp>
      <p:sp>
        <p:nvSpPr>
          <p:cNvPr id="755" name="Google Shape;755;gdd713b006d_0_1737" descr="Questions"/>
          <p:cNvSpPr/>
          <p:nvPr/>
        </p:nvSpPr>
        <p:spPr>
          <a:xfrm>
            <a:off x="0" y="-24714"/>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56" name="Google Shape;756;gdd713b006d_0_1737"/>
          <p:cNvGrpSpPr/>
          <p:nvPr/>
        </p:nvGrpSpPr>
        <p:grpSpPr>
          <a:xfrm>
            <a:off x="843225" y="2850964"/>
            <a:ext cx="3121030" cy="1471175"/>
            <a:chOff x="6653433" y="2245352"/>
            <a:chExt cx="2128507" cy="1162800"/>
          </a:xfrm>
        </p:grpSpPr>
        <p:sp>
          <p:nvSpPr>
            <p:cNvPr id="757" name="Google Shape;757;gdd713b006d_0_1737"/>
            <p:cNvSpPr/>
            <p:nvPr/>
          </p:nvSpPr>
          <p:spPr>
            <a:xfrm>
              <a:off x="6653433"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8" name="Google Shape;758;gdd713b006d_0_1737"/>
            <p:cNvSpPr/>
            <p:nvPr/>
          </p:nvSpPr>
          <p:spPr>
            <a:xfrm>
              <a:off x="7637140"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59" name="Google Shape;759;gdd713b006d_0_1737"/>
          <p:cNvSpPr/>
          <p:nvPr/>
        </p:nvSpPr>
        <p:spPr>
          <a:xfrm>
            <a:off x="5165116" y="30524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0" name="Google Shape;760;gdd713b006d_0_1737"/>
          <p:cNvSpPr/>
          <p:nvPr/>
        </p:nvSpPr>
        <p:spPr>
          <a:xfrm>
            <a:off x="6622262" y="3069943"/>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1" name="Google Shape;761;gdd713b006d_0_1737"/>
          <p:cNvSpPr/>
          <p:nvPr/>
        </p:nvSpPr>
        <p:spPr>
          <a:xfrm>
            <a:off x="6004329" y="2316855"/>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2" name="Google Shape;762;gdd713b006d_0_1737"/>
          <p:cNvSpPr txBox="1"/>
          <p:nvPr/>
        </p:nvSpPr>
        <p:spPr>
          <a:xfrm>
            <a:off x="3717316" y="3069943"/>
            <a:ext cx="15501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OR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pic>
        <p:nvPicPr>
          <p:cNvPr id="768" name="Google Shape;768;gdd713b006d_0_1819"/>
          <p:cNvPicPr preferRelativeResize="0"/>
          <p:nvPr/>
        </p:nvPicPr>
        <p:blipFill rotWithShape="1">
          <a:blip r:embed="rId3">
            <a:alphaModFix/>
          </a:blip>
          <a:srcRect/>
          <a:stretch/>
        </p:blipFill>
        <p:spPr>
          <a:xfrm>
            <a:off x="0" y="406400"/>
            <a:ext cx="9144002" cy="6035565"/>
          </a:xfrm>
          <a:prstGeom prst="rect">
            <a:avLst/>
          </a:prstGeom>
          <a:noFill/>
          <a:ln>
            <a:noFill/>
          </a:ln>
        </p:spPr>
      </p:pic>
      <p:sp>
        <p:nvSpPr>
          <p:cNvPr id="769" name="Google Shape;769;gdd713b006d_0_1819"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grpSp>
        <p:nvGrpSpPr>
          <p:cNvPr id="775" name="Google Shape;775;gdd713b006d_0_1825"/>
          <p:cNvGrpSpPr/>
          <p:nvPr/>
        </p:nvGrpSpPr>
        <p:grpSpPr>
          <a:xfrm>
            <a:off x="2566170" y="2892309"/>
            <a:ext cx="4245593" cy="3388497"/>
            <a:chOff x="4898482" y="3115408"/>
            <a:chExt cx="4245593" cy="3388497"/>
          </a:xfrm>
        </p:grpSpPr>
        <p:sp>
          <p:nvSpPr>
            <p:cNvPr id="776" name="Google Shape;776;gdd713b006d_0_1825"/>
            <p:cNvSpPr/>
            <p:nvPr/>
          </p:nvSpPr>
          <p:spPr>
            <a:xfrm>
              <a:off x="4898482" y="5032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7" name="Google Shape;777;gdd713b006d_0_1825"/>
            <p:cNvSpPr/>
            <p:nvPr/>
          </p:nvSpPr>
          <p:spPr>
            <a:xfrm>
              <a:off x="7465575" y="5032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8" name="Google Shape;778;gdd713b006d_0_1825"/>
            <p:cNvSpPr/>
            <p:nvPr/>
          </p:nvSpPr>
          <p:spPr>
            <a:xfrm>
              <a:off x="6199290" y="3115408"/>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779" name="Google Shape;779;gdd713b006d_0_1825"/>
            <p:cNvCxnSpPr>
              <a:stCxn id="776" idx="0"/>
              <a:endCxn id="778" idx="3"/>
            </p:cNvCxnSpPr>
            <p:nvPr/>
          </p:nvCxnSpPr>
          <p:spPr>
            <a:xfrm rot="10800000" flipH="1">
              <a:off x="5737732" y="4371205"/>
              <a:ext cx="707400" cy="6615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780" name="Google Shape;780;gdd713b006d_0_1825"/>
            <p:cNvCxnSpPr>
              <a:stCxn id="777" idx="0"/>
              <a:endCxn id="778" idx="5"/>
            </p:cNvCxnSpPr>
            <p:nvPr/>
          </p:nvCxnSpPr>
          <p:spPr>
            <a:xfrm rot="10800000">
              <a:off x="7631925" y="4371205"/>
              <a:ext cx="672900" cy="6615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781" name="Google Shape;781;gdd713b006d_0_1825"/>
            <p:cNvCxnSpPr>
              <a:stCxn id="776" idx="6"/>
              <a:endCxn id="777" idx="2"/>
            </p:cNvCxnSpPr>
            <p:nvPr/>
          </p:nvCxnSpPr>
          <p:spPr>
            <a:xfrm>
              <a:off x="6576982" y="5768305"/>
              <a:ext cx="888600" cy="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grpSp>
      <p:sp>
        <p:nvSpPr>
          <p:cNvPr id="782" name="Google Shape;782;gdd713b006d_0_1825"/>
          <p:cNvSpPr/>
          <p:nvPr/>
        </p:nvSpPr>
        <p:spPr>
          <a:xfrm>
            <a:off x="2566170" y="374383"/>
            <a:ext cx="1678500" cy="14712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3" name="Google Shape;783;gdd713b006d_0_1825"/>
          <p:cNvSpPr/>
          <p:nvPr/>
        </p:nvSpPr>
        <p:spPr>
          <a:xfrm>
            <a:off x="5133263" y="374383"/>
            <a:ext cx="1678500" cy="14712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784" name="Google Shape;784;gdd713b006d_0_1825"/>
          <p:cNvCxnSpPr>
            <a:stCxn id="782" idx="6"/>
            <a:endCxn id="783" idx="2"/>
          </p:cNvCxnSpPr>
          <p:nvPr/>
        </p:nvCxnSpPr>
        <p:spPr>
          <a:xfrm>
            <a:off x="4244670" y="1109983"/>
            <a:ext cx="888600" cy="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sp>
        <p:nvSpPr>
          <p:cNvPr id="785" name="Google Shape;785;gdd713b006d_0_1825"/>
          <p:cNvSpPr txBox="1"/>
          <p:nvPr/>
        </p:nvSpPr>
        <p:spPr>
          <a:xfrm>
            <a:off x="3102931" y="572270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6" name="Google Shape;786;gdd713b006d_0_182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gdd713b006d_0_1917"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grpSp>
        <p:nvGrpSpPr>
          <p:cNvPr id="798" name="Google Shape;798;gdd713b006d_0_1922"/>
          <p:cNvGrpSpPr/>
          <p:nvPr/>
        </p:nvGrpSpPr>
        <p:grpSpPr>
          <a:xfrm>
            <a:off x="2566170" y="2892309"/>
            <a:ext cx="4245593" cy="3388497"/>
            <a:chOff x="4898482" y="3115408"/>
            <a:chExt cx="4245593" cy="3388497"/>
          </a:xfrm>
        </p:grpSpPr>
        <p:sp>
          <p:nvSpPr>
            <p:cNvPr id="799" name="Google Shape;799;gdd713b006d_0_1922"/>
            <p:cNvSpPr/>
            <p:nvPr/>
          </p:nvSpPr>
          <p:spPr>
            <a:xfrm>
              <a:off x="4898482" y="5032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0" name="Google Shape;800;gdd713b006d_0_1922"/>
            <p:cNvSpPr/>
            <p:nvPr/>
          </p:nvSpPr>
          <p:spPr>
            <a:xfrm>
              <a:off x="7465575" y="5032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1" name="Google Shape;801;gdd713b006d_0_1922"/>
            <p:cNvSpPr/>
            <p:nvPr/>
          </p:nvSpPr>
          <p:spPr>
            <a:xfrm>
              <a:off x="6199290" y="3115408"/>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802" name="Google Shape;802;gdd713b006d_0_1922"/>
            <p:cNvCxnSpPr>
              <a:stCxn id="799" idx="0"/>
              <a:endCxn id="801" idx="3"/>
            </p:cNvCxnSpPr>
            <p:nvPr/>
          </p:nvCxnSpPr>
          <p:spPr>
            <a:xfrm rot="10800000" flipH="1">
              <a:off x="5737732" y="4371205"/>
              <a:ext cx="707400" cy="6615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803" name="Google Shape;803;gdd713b006d_0_1922"/>
            <p:cNvCxnSpPr>
              <a:stCxn id="800" idx="0"/>
              <a:endCxn id="801" idx="5"/>
            </p:cNvCxnSpPr>
            <p:nvPr/>
          </p:nvCxnSpPr>
          <p:spPr>
            <a:xfrm rot="10800000">
              <a:off x="7631925" y="4371205"/>
              <a:ext cx="672900" cy="6615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804" name="Google Shape;804;gdd713b006d_0_1922"/>
            <p:cNvCxnSpPr>
              <a:stCxn id="799" idx="6"/>
              <a:endCxn id="800" idx="2"/>
            </p:cNvCxnSpPr>
            <p:nvPr/>
          </p:nvCxnSpPr>
          <p:spPr>
            <a:xfrm>
              <a:off x="6576982" y="5768305"/>
              <a:ext cx="888600" cy="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grpSp>
      <p:sp>
        <p:nvSpPr>
          <p:cNvPr id="805" name="Google Shape;805;gdd713b006d_0_1922"/>
          <p:cNvSpPr/>
          <p:nvPr/>
        </p:nvSpPr>
        <p:spPr>
          <a:xfrm>
            <a:off x="2566170" y="1128147"/>
            <a:ext cx="1678500" cy="14712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6" name="Google Shape;806;gdd713b006d_0_1922"/>
          <p:cNvSpPr/>
          <p:nvPr/>
        </p:nvSpPr>
        <p:spPr>
          <a:xfrm>
            <a:off x="5133263" y="1152862"/>
            <a:ext cx="1678500" cy="14712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807" name="Google Shape;807;gdd713b006d_0_1922"/>
          <p:cNvCxnSpPr>
            <a:stCxn id="805" idx="6"/>
            <a:endCxn id="806" idx="2"/>
          </p:cNvCxnSpPr>
          <p:nvPr/>
        </p:nvCxnSpPr>
        <p:spPr>
          <a:xfrm>
            <a:off x="4244670" y="1863747"/>
            <a:ext cx="888600" cy="246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sp>
        <p:nvSpPr>
          <p:cNvPr id="808" name="Google Shape;808;gdd713b006d_0_1922"/>
          <p:cNvSpPr txBox="1"/>
          <p:nvPr/>
        </p:nvSpPr>
        <p:spPr>
          <a:xfrm>
            <a:off x="3102931" y="572270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9" name="Google Shape;809;gdd713b006d_0_1922"/>
          <p:cNvSpPr txBox="1"/>
          <p:nvPr/>
        </p:nvSpPr>
        <p:spPr>
          <a:xfrm>
            <a:off x="849599" y="338070"/>
            <a:ext cx="80937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How are molecules linked together?</a:t>
            </a:r>
            <a:endParaRPr sz="1400" b="0" i="0" u="none" strike="noStrike" cap="none">
              <a:solidFill>
                <a:srgbClr val="000000"/>
              </a:solidFill>
              <a:latin typeface="Arial"/>
              <a:ea typeface="Arial"/>
              <a:cs typeface="Arial"/>
              <a:sym typeface="Arial"/>
            </a:endParaRPr>
          </a:p>
        </p:txBody>
      </p:sp>
      <p:sp>
        <p:nvSpPr>
          <p:cNvPr id="810" name="Google Shape;810;gdd713b006d_0_1922" descr="Questions"/>
          <p:cNvSpPr/>
          <p:nvPr/>
        </p:nvSpPr>
        <p:spPr>
          <a:xfrm>
            <a:off x="0" y="-24714"/>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gdd713b006d_0_2014"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7" name="Google Shape;817;gdd713b006d_0_2014"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Google Shape;823;gdd713b006d_0_2095" descr="Covalent Bonds - Assignment Point"/>
          <p:cNvPicPr preferRelativeResize="0"/>
          <p:nvPr/>
        </p:nvPicPr>
        <p:blipFill rotWithShape="1">
          <a:blip r:embed="rId3">
            <a:alphaModFix/>
          </a:blip>
          <a:srcRect/>
          <a:stretch/>
        </p:blipFill>
        <p:spPr>
          <a:xfrm>
            <a:off x="1198605" y="1717933"/>
            <a:ext cx="5962822" cy="4225668"/>
          </a:xfrm>
          <a:prstGeom prst="rect">
            <a:avLst/>
          </a:prstGeom>
          <a:noFill/>
          <a:ln>
            <a:noFill/>
          </a:ln>
        </p:spPr>
      </p:pic>
      <p:sp>
        <p:nvSpPr>
          <p:cNvPr id="824" name="Google Shape;824;gdd713b006d_0_2095"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5" name="Google Shape;825;gdd713b006d_0_2095"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pic>
        <p:nvPicPr>
          <p:cNvPr id="826" name="Google Shape;826;gdd713b006d_0_2095" descr="Covalent Bonds - Assignment Point"/>
          <p:cNvPicPr preferRelativeResize="0"/>
          <p:nvPr/>
        </p:nvPicPr>
        <p:blipFill rotWithShape="1">
          <a:blip r:embed="rId3">
            <a:alphaModFix/>
          </a:blip>
          <a:srcRect l="3868" t="47559" r="72299" b="41620"/>
          <a:stretch/>
        </p:blipFill>
        <p:spPr>
          <a:xfrm>
            <a:off x="5585254" y="3793525"/>
            <a:ext cx="1421027" cy="4572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pic>
        <p:nvPicPr>
          <p:cNvPr id="832" name="Google Shape;832;gdd713b006d_0_2178" descr="glucosemodel.jpg"/>
          <p:cNvPicPr preferRelativeResize="0">
            <a:picLocks noGrp="1"/>
          </p:cNvPicPr>
          <p:nvPr>
            <p:ph type="body" idx="1"/>
          </p:nvPr>
        </p:nvPicPr>
        <p:blipFill rotWithShape="1">
          <a:blip r:embed="rId3">
            <a:alphaModFix/>
          </a:blip>
          <a:srcRect l="-40909" r="-40909"/>
          <a:stretch/>
        </p:blipFill>
        <p:spPr>
          <a:xfrm>
            <a:off x="-370812" y="582158"/>
            <a:ext cx="10080600" cy="5544000"/>
          </a:xfrm>
          <a:prstGeom prst="rect">
            <a:avLst/>
          </a:prstGeom>
          <a:noFill/>
          <a:ln w="9525" cap="flat" cmpd="sng">
            <a:solidFill>
              <a:schemeClr val="lt1"/>
            </a:solidFill>
            <a:prstDash val="solid"/>
            <a:round/>
            <a:headEnd type="none" w="sm" len="sm"/>
            <a:tailEnd type="none" w="sm" len="sm"/>
          </a:ln>
        </p:spPr>
      </p:pic>
      <p:sp>
        <p:nvSpPr>
          <p:cNvPr id="833" name="Google Shape;833;gdd713b006d_0_2178"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34" name="Google Shape;834;gdd713b006d_0_2178"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gdd713b006d_0_226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gdd713b006d_0_2340" descr="Questions"/>
          <p:cNvSpPr/>
          <p:nvPr/>
        </p:nvSpPr>
        <p:spPr>
          <a:xfrm>
            <a:off x="0" y="-24714"/>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gdd713b006d_0_2340"/>
          <p:cNvSpPr txBox="1">
            <a:spLocks noGrp="1"/>
          </p:cNvSpPr>
          <p:nvPr>
            <p:ph type="title"/>
          </p:nvPr>
        </p:nvSpPr>
        <p:spPr>
          <a:xfrm>
            <a:off x="914400" y="2286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a:t>Name a common example of a molecule.</a:t>
            </a:r>
            <a:endParaRPr/>
          </a:p>
        </p:txBody>
      </p:sp>
      <p:pic>
        <p:nvPicPr>
          <p:cNvPr id="848" name="Google Shape;848;gdd713b006d_0_2340"/>
          <p:cNvPicPr preferRelativeResize="0"/>
          <p:nvPr/>
        </p:nvPicPr>
        <p:blipFill>
          <a:blip r:embed="rId4">
            <a:alphaModFix/>
          </a:blip>
          <a:stretch>
            <a:fillRect/>
          </a:stretch>
        </p:blipFill>
        <p:spPr>
          <a:xfrm>
            <a:off x="1374225" y="1758475"/>
            <a:ext cx="6395550" cy="4200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6"/>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167" name="Google Shape;167;p6"/>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168" name="Google Shape;168;p6"/>
          <p:cNvSpPr txBox="1"/>
          <p:nvPr/>
        </p:nvSpPr>
        <p:spPr>
          <a:xfrm>
            <a:off x="931000" y="313150"/>
            <a:ext cx="78453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Matter</a:t>
            </a:r>
            <a:r>
              <a:rPr lang="en-US" sz="4000">
                <a:solidFill>
                  <a:schemeClr val="dk1"/>
                </a:solidFill>
                <a:latin typeface="Calibri"/>
                <a:ea typeface="Calibri"/>
                <a:cs typeface="Calibri"/>
                <a:sym typeface="Calibri"/>
              </a:rPr>
              <a:t>: anything that has mass and takes up space</a:t>
            </a:r>
            <a:endParaRPr/>
          </a:p>
        </p:txBody>
      </p:sp>
      <p:sp>
        <p:nvSpPr>
          <p:cNvPr id="169" name="Google Shape;169;p6"/>
          <p:cNvSpPr/>
          <p:nvPr/>
        </p:nvSpPr>
        <p:spPr>
          <a:xfrm>
            <a:off x="1757040" y="1930851"/>
            <a:ext cx="5253722" cy="4735803"/>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0" name="Google Shape;170;p6"/>
          <p:cNvPicPr preferRelativeResize="0"/>
          <p:nvPr/>
        </p:nvPicPr>
        <p:blipFill rotWithShape="1">
          <a:blip r:embed="rId3">
            <a:alphaModFix/>
          </a:blip>
          <a:srcRect l="13938" t="12281" r="15692" b="12281"/>
          <a:stretch/>
        </p:blipFill>
        <p:spPr>
          <a:xfrm>
            <a:off x="2722544" y="2476967"/>
            <a:ext cx="1487393" cy="1594518"/>
          </a:xfrm>
          <a:prstGeom prst="rect">
            <a:avLst/>
          </a:prstGeom>
          <a:noFill/>
          <a:ln>
            <a:noFill/>
          </a:ln>
        </p:spPr>
      </p:pic>
      <p:pic>
        <p:nvPicPr>
          <p:cNvPr id="171" name="Google Shape;171;p6"/>
          <p:cNvPicPr preferRelativeResize="0"/>
          <p:nvPr/>
        </p:nvPicPr>
        <p:blipFill rotWithShape="1">
          <a:blip r:embed="rId3">
            <a:alphaModFix/>
          </a:blip>
          <a:srcRect l="13938" t="12281" r="15692" b="12281"/>
          <a:stretch/>
        </p:blipFill>
        <p:spPr>
          <a:xfrm>
            <a:off x="4209937" y="2268226"/>
            <a:ext cx="1487393" cy="1594518"/>
          </a:xfrm>
          <a:prstGeom prst="rect">
            <a:avLst/>
          </a:prstGeom>
          <a:noFill/>
          <a:ln>
            <a:noFill/>
          </a:ln>
        </p:spPr>
      </p:pic>
      <p:pic>
        <p:nvPicPr>
          <p:cNvPr id="172" name="Google Shape;172;p6"/>
          <p:cNvPicPr preferRelativeResize="0"/>
          <p:nvPr/>
        </p:nvPicPr>
        <p:blipFill rotWithShape="1">
          <a:blip r:embed="rId3">
            <a:alphaModFix/>
          </a:blip>
          <a:srcRect l="13938" t="12281" r="15692" b="12281"/>
          <a:stretch/>
        </p:blipFill>
        <p:spPr>
          <a:xfrm>
            <a:off x="2305030" y="4071485"/>
            <a:ext cx="1487393" cy="1594518"/>
          </a:xfrm>
          <a:prstGeom prst="rect">
            <a:avLst/>
          </a:prstGeom>
          <a:noFill/>
          <a:ln>
            <a:noFill/>
          </a:ln>
        </p:spPr>
      </p:pic>
      <p:pic>
        <p:nvPicPr>
          <p:cNvPr id="173" name="Google Shape;173;p6"/>
          <p:cNvPicPr preferRelativeResize="0"/>
          <p:nvPr/>
        </p:nvPicPr>
        <p:blipFill rotWithShape="1">
          <a:blip r:embed="rId3">
            <a:alphaModFix/>
          </a:blip>
          <a:srcRect l="13938" t="12281" r="15692" b="12281"/>
          <a:stretch/>
        </p:blipFill>
        <p:spPr>
          <a:xfrm>
            <a:off x="3792423" y="4660003"/>
            <a:ext cx="1487393" cy="1594518"/>
          </a:xfrm>
          <a:prstGeom prst="rect">
            <a:avLst/>
          </a:prstGeom>
          <a:noFill/>
          <a:ln>
            <a:noFill/>
          </a:ln>
        </p:spPr>
      </p:pic>
      <p:pic>
        <p:nvPicPr>
          <p:cNvPr id="174" name="Google Shape;174;p6"/>
          <p:cNvPicPr preferRelativeResize="0"/>
          <p:nvPr/>
        </p:nvPicPr>
        <p:blipFill rotWithShape="1">
          <a:blip r:embed="rId3">
            <a:alphaModFix/>
          </a:blip>
          <a:srcRect l="13938" t="12281" r="15692" b="12281"/>
          <a:stretch/>
        </p:blipFill>
        <p:spPr>
          <a:xfrm>
            <a:off x="5279816" y="3559615"/>
            <a:ext cx="1487393" cy="1594518"/>
          </a:xfrm>
          <a:prstGeom prst="rect">
            <a:avLst/>
          </a:prstGeom>
          <a:noFill/>
          <a:ln>
            <a:noFill/>
          </a:ln>
        </p:spPr>
      </p:pic>
      <p:sp>
        <p:nvSpPr>
          <p:cNvPr id="175" name="Google Shape;175;p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gdd713b006d_0_2423" descr="Covalent Bonds - Assignment Point"/>
          <p:cNvPicPr preferRelativeResize="0"/>
          <p:nvPr/>
        </p:nvPicPr>
        <p:blipFill rotWithShape="1">
          <a:blip r:embed="rId3">
            <a:alphaModFix/>
          </a:blip>
          <a:srcRect/>
          <a:stretch/>
        </p:blipFill>
        <p:spPr>
          <a:xfrm>
            <a:off x="1198605" y="1717933"/>
            <a:ext cx="5962822" cy="4225668"/>
          </a:xfrm>
          <a:prstGeom prst="rect">
            <a:avLst/>
          </a:prstGeom>
          <a:noFill/>
          <a:ln>
            <a:noFill/>
          </a:ln>
        </p:spPr>
      </p:pic>
      <p:pic>
        <p:nvPicPr>
          <p:cNvPr id="855" name="Google Shape;855;gdd713b006d_0_2423" descr="Covalent Bonds - Assignment Point"/>
          <p:cNvPicPr preferRelativeResize="0"/>
          <p:nvPr/>
        </p:nvPicPr>
        <p:blipFill rotWithShape="1">
          <a:blip r:embed="rId3">
            <a:alphaModFix/>
          </a:blip>
          <a:srcRect l="3868" t="47559" r="72299" b="41620"/>
          <a:stretch/>
        </p:blipFill>
        <p:spPr>
          <a:xfrm>
            <a:off x="5585254" y="3793525"/>
            <a:ext cx="1421027" cy="457200"/>
          </a:xfrm>
          <a:prstGeom prst="rect">
            <a:avLst/>
          </a:prstGeom>
          <a:noFill/>
          <a:ln>
            <a:noFill/>
          </a:ln>
        </p:spPr>
      </p:pic>
      <p:sp>
        <p:nvSpPr>
          <p:cNvPr id="856" name="Google Shape;856;gdd713b006d_0_2423"/>
          <p:cNvSpPr txBox="1">
            <a:spLocks noGrp="1"/>
          </p:cNvSpPr>
          <p:nvPr>
            <p:ph type="title"/>
          </p:nvPr>
        </p:nvSpPr>
        <p:spPr>
          <a:xfrm>
            <a:off x="914400" y="30480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600"/>
              <a:t>Explain why this is an example of a molecule.</a:t>
            </a:r>
            <a:endParaRPr/>
          </a:p>
        </p:txBody>
      </p:sp>
      <p:sp>
        <p:nvSpPr>
          <p:cNvPr id="857" name="Google Shape;857;gdd713b006d_0_2423"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gdd713b006d_0_2506"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4" name="Google Shape;864;gdd713b006d_0_2506"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pic>
        <p:nvPicPr>
          <p:cNvPr id="870" name="Google Shape;870;gdd713b006d_0_2587" descr="Valency: Methods of Determination, Uses, Videos and Solved Examples"/>
          <p:cNvPicPr preferRelativeResize="0"/>
          <p:nvPr/>
        </p:nvPicPr>
        <p:blipFill rotWithShape="1">
          <a:blip r:embed="rId3">
            <a:alphaModFix/>
          </a:blip>
          <a:srcRect/>
          <a:stretch/>
        </p:blipFill>
        <p:spPr>
          <a:xfrm>
            <a:off x="1788360" y="1553862"/>
            <a:ext cx="7355640" cy="5032289"/>
          </a:xfrm>
          <a:prstGeom prst="rect">
            <a:avLst/>
          </a:prstGeom>
          <a:noFill/>
          <a:ln>
            <a:noFill/>
          </a:ln>
        </p:spPr>
      </p:pic>
      <p:sp>
        <p:nvSpPr>
          <p:cNvPr id="871" name="Google Shape;871;gdd713b006d_0_2587"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2" name="Google Shape;872;gdd713b006d_0_2587"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pic>
        <p:nvPicPr>
          <p:cNvPr id="878" name="Google Shape;878;gdd713b006d_0_2669" descr="chlorine .jpg"/>
          <p:cNvPicPr preferRelativeResize="0"/>
          <p:nvPr/>
        </p:nvPicPr>
        <p:blipFill rotWithShape="1">
          <a:blip r:embed="rId3">
            <a:alphaModFix/>
          </a:blip>
          <a:srcRect l="15289" t="9400" r="16119" b="19001"/>
          <a:stretch/>
        </p:blipFill>
        <p:spPr>
          <a:xfrm>
            <a:off x="2303111" y="1200834"/>
            <a:ext cx="4537775" cy="4701541"/>
          </a:xfrm>
          <a:prstGeom prst="rect">
            <a:avLst/>
          </a:prstGeom>
          <a:noFill/>
          <a:ln>
            <a:noFill/>
          </a:ln>
        </p:spPr>
      </p:pic>
      <p:sp>
        <p:nvSpPr>
          <p:cNvPr id="879" name="Google Shape;879;gdd713b006d_0_2669"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80" name="Google Shape;880;gdd713b006d_0_2669"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gdd713b006d_0_2751"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892" name="Google Shape;892;gdd713b006d_0_2831" descr="Bohr atom model | Recipe"/>
          <p:cNvPicPr preferRelativeResize="0"/>
          <p:nvPr/>
        </p:nvPicPr>
        <p:blipFill rotWithShape="1">
          <a:blip r:embed="rId3">
            <a:alphaModFix/>
          </a:blip>
          <a:srcRect r="55058"/>
          <a:stretch/>
        </p:blipFill>
        <p:spPr>
          <a:xfrm>
            <a:off x="2091178" y="1616344"/>
            <a:ext cx="4609070" cy="4968617"/>
          </a:xfrm>
          <a:prstGeom prst="rect">
            <a:avLst/>
          </a:prstGeom>
          <a:noFill/>
          <a:ln>
            <a:noFill/>
          </a:ln>
        </p:spPr>
      </p:pic>
      <p:sp>
        <p:nvSpPr>
          <p:cNvPr id="893" name="Google Shape;893;gdd713b006d_0_2831"/>
          <p:cNvSpPr txBox="1"/>
          <p:nvPr/>
        </p:nvSpPr>
        <p:spPr>
          <a:xfrm>
            <a:off x="693725" y="473342"/>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Is the example below an example of a molecule? Explain your thinking.</a:t>
            </a:r>
            <a:endParaRPr sz="1400" b="0" i="0" u="none" strike="noStrike" cap="none">
              <a:solidFill>
                <a:srgbClr val="000000"/>
              </a:solidFill>
              <a:latin typeface="Arial"/>
              <a:ea typeface="Arial"/>
              <a:cs typeface="Arial"/>
              <a:sym typeface="Arial"/>
            </a:endParaRPr>
          </a:p>
        </p:txBody>
      </p:sp>
      <p:sp>
        <p:nvSpPr>
          <p:cNvPr id="894" name="Google Shape;894;gdd713b006d_0_2831"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gdd713b006d_0_4879"/>
          <p:cNvSpPr txBox="1">
            <a:spLocks noGrp="1"/>
          </p:cNvSpPr>
          <p:nvPr>
            <p:ph type="title"/>
          </p:nvPr>
        </p:nvSpPr>
        <p:spPr>
          <a:xfrm>
            <a:off x="849550" y="253325"/>
            <a:ext cx="7849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a molecule?</a:t>
            </a:r>
            <a:endParaRPr/>
          </a:p>
        </p:txBody>
      </p:sp>
      <p:sp>
        <p:nvSpPr>
          <p:cNvPr id="901" name="Google Shape;901;gdd713b006d_0_4879" descr="Questions"/>
          <p:cNvSpPr/>
          <p:nvPr/>
        </p:nvSpPr>
        <p:spPr>
          <a:xfrm>
            <a:off x="0" y="-24714"/>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02" name="Google Shape;902;gdd713b006d_0_4879"/>
          <p:cNvGrpSpPr/>
          <p:nvPr/>
        </p:nvGrpSpPr>
        <p:grpSpPr>
          <a:xfrm>
            <a:off x="843225" y="2850964"/>
            <a:ext cx="3121030" cy="1471175"/>
            <a:chOff x="6653433" y="2245352"/>
            <a:chExt cx="2128507" cy="1162800"/>
          </a:xfrm>
        </p:grpSpPr>
        <p:sp>
          <p:nvSpPr>
            <p:cNvPr id="903" name="Google Shape;903;gdd713b006d_0_4879"/>
            <p:cNvSpPr/>
            <p:nvPr/>
          </p:nvSpPr>
          <p:spPr>
            <a:xfrm>
              <a:off x="6653433"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4" name="Google Shape;904;gdd713b006d_0_4879"/>
            <p:cNvSpPr/>
            <p:nvPr/>
          </p:nvSpPr>
          <p:spPr>
            <a:xfrm>
              <a:off x="7637140"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05" name="Google Shape;905;gdd713b006d_0_4879"/>
          <p:cNvSpPr/>
          <p:nvPr/>
        </p:nvSpPr>
        <p:spPr>
          <a:xfrm>
            <a:off x="5165116" y="30524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6" name="Google Shape;906;gdd713b006d_0_4879"/>
          <p:cNvSpPr/>
          <p:nvPr/>
        </p:nvSpPr>
        <p:spPr>
          <a:xfrm>
            <a:off x="6622262" y="3069943"/>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7" name="Google Shape;907;gdd713b006d_0_4879"/>
          <p:cNvSpPr/>
          <p:nvPr/>
        </p:nvSpPr>
        <p:spPr>
          <a:xfrm>
            <a:off x="6004329" y="2316855"/>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8" name="Google Shape;908;gdd713b006d_0_4879"/>
          <p:cNvSpPr txBox="1"/>
          <p:nvPr/>
        </p:nvSpPr>
        <p:spPr>
          <a:xfrm>
            <a:off x="3717316" y="3069943"/>
            <a:ext cx="15501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OR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pic>
        <p:nvPicPr>
          <p:cNvPr id="914" name="Google Shape;914;gdd713b006d_0_2995" descr="Covalent Bonds - Assignment Point"/>
          <p:cNvPicPr preferRelativeResize="0"/>
          <p:nvPr/>
        </p:nvPicPr>
        <p:blipFill rotWithShape="1">
          <a:blip r:embed="rId3">
            <a:alphaModFix/>
          </a:blip>
          <a:srcRect/>
          <a:stretch/>
        </p:blipFill>
        <p:spPr>
          <a:xfrm>
            <a:off x="1198605" y="1717933"/>
            <a:ext cx="5962822" cy="4225668"/>
          </a:xfrm>
          <a:prstGeom prst="rect">
            <a:avLst/>
          </a:prstGeom>
          <a:noFill/>
          <a:ln>
            <a:noFill/>
          </a:ln>
        </p:spPr>
      </p:pic>
      <p:pic>
        <p:nvPicPr>
          <p:cNvPr id="915" name="Google Shape;915;gdd713b006d_0_2995" descr="Covalent Bonds - Assignment Point"/>
          <p:cNvPicPr preferRelativeResize="0"/>
          <p:nvPr/>
        </p:nvPicPr>
        <p:blipFill rotWithShape="1">
          <a:blip r:embed="rId3">
            <a:alphaModFix/>
          </a:blip>
          <a:srcRect l="3868" t="47559" r="72299" b="41620"/>
          <a:stretch/>
        </p:blipFill>
        <p:spPr>
          <a:xfrm>
            <a:off x="5585254" y="3793525"/>
            <a:ext cx="1421027" cy="457200"/>
          </a:xfrm>
          <a:prstGeom prst="rect">
            <a:avLst/>
          </a:prstGeom>
          <a:noFill/>
          <a:ln>
            <a:noFill/>
          </a:ln>
        </p:spPr>
      </p:pic>
      <p:sp>
        <p:nvSpPr>
          <p:cNvPr id="916" name="Google Shape;916;gdd713b006d_0_2995"/>
          <p:cNvSpPr txBox="1">
            <a:spLocks noGrp="1"/>
          </p:cNvSpPr>
          <p:nvPr>
            <p:ph type="title"/>
          </p:nvPr>
        </p:nvSpPr>
        <p:spPr>
          <a:xfrm>
            <a:off x="914400" y="30480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600"/>
              <a:t>Is this an example of a molecule? Explain your answer.</a:t>
            </a:r>
            <a:endParaRPr/>
          </a:p>
        </p:txBody>
      </p:sp>
      <p:sp>
        <p:nvSpPr>
          <p:cNvPr id="917" name="Google Shape;917;gdd713b006d_0_2995"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pic>
        <p:nvPicPr>
          <p:cNvPr id="923" name="Google Shape;923;gdd713b006d_0_3078" descr="chlorine .jpg"/>
          <p:cNvPicPr preferRelativeResize="0"/>
          <p:nvPr/>
        </p:nvPicPr>
        <p:blipFill rotWithShape="1">
          <a:blip r:embed="rId3">
            <a:alphaModFix/>
          </a:blip>
          <a:srcRect l="15289" t="9400" r="16119" b="19001"/>
          <a:stretch/>
        </p:blipFill>
        <p:spPr>
          <a:xfrm>
            <a:off x="2303111" y="1200834"/>
            <a:ext cx="4537775" cy="4701541"/>
          </a:xfrm>
          <a:prstGeom prst="rect">
            <a:avLst/>
          </a:prstGeom>
          <a:noFill/>
          <a:ln>
            <a:noFill/>
          </a:ln>
        </p:spPr>
      </p:pic>
      <p:sp>
        <p:nvSpPr>
          <p:cNvPr id="924" name="Google Shape;924;gdd713b006d_0_3078"/>
          <p:cNvSpPr txBox="1"/>
          <p:nvPr/>
        </p:nvSpPr>
        <p:spPr>
          <a:xfrm>
            <a:off x="914400" y="0"/>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Is this an example of a molecule? Explain your answer. </a:t>
            </a:r>
            <a:endParaRPr sz="1400" b="0" i="0" u="none" strike="noStrike" cap="none">
              <a:solidFill>
                <a:srgbClr val="000000"/>
              </a:solidFill>
              <a:latin typeface="Arial"/>
              <a:ea typeface="Arial"/>
              <a:cs typeface="Arial"/>
              <a:sym typeface="Arial"/>
            </a:endParaRPr>
          </a:p>
        </p:txBody>
      </p:sp>
      <p:sp>
        <p:nvSpPr>
          <p:cNvPr id="925" name="Google Shape;925;gdd713b006d_0_3078" descr="Questions"/>
          <p:cNvSpPr/>
          <p:nvPr/>
        </p:nvSpPr>
        <p:spPr>
          <a:xfrm>
            <a:off x="0" y="-24714"/>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gdd713b006d_0_3160"/>
          <p:cNvSpPr txBox="1"/>
          <p:nvPr/>
        </p:nvSpPr>
        <p:spPr>
          <a:xfrm>
            <a:off x="2585397" y="628581"/>
            <a:ext cx="39732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932" name="Google Shape;932;gdd713b006d_0_3160"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7"/>
          <p:cNvSpPr txBox="1"/>
          <p:nvPr/>
        </p:nvSpPr>
        <p:spPr>
          <a:xfrm>
            <a:off x="0" y="758241"/>
            <a:ext cx="9144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Atom</a:t>
            </a:r>
            <a:r>
              <a:rPr lang="en-US" sz="4000">
                <a:solidFill>
                  <a:schemeClr val="dk1"/>
                </a:solidFill>
                <a:latin typeface="Calibri"/>
                <a:ea typeface="Calibri"/>
                <a:cs typeface="Calibri"/>
                <a:sym typeface="Calibri"/>
              </a:rPr>
              <a:t>: the smallest whole unit of matter</a:t>
            </a:r>
            <a:endParaRPr/>
          </a:p>
        </p:txBody>
      </p:sp>
      <p:pic>
        <p:nvPicPr>
          <p:cNvPr id="182" name="Google Shape;182;p7"/>
          <p:cNvPicPr preferRelativeResize="0"/>
          <p:nvPr/>
        </p:nvPicPr>
        <p:blipFill rotWithShape="1">
          <a:blip r:embed="rId3">
            <a:alphaModFix/>
          </a:blip>
          <a:srcRect l="13938" t="12281" r="15692" b="12281"/>
          <a:stretch/>
        </p:blipFill>
        <p:spPr>
          <a:xfrm>
            <a:off x="1991894" y="1472208"/>
            <a:ext cx="4826000" cy="5173579"/>
          </a:xfrm>
          <a:prstGeom prst="rect">
            <a:avLst/>
          </a:prstGeom>
          <a:noFill/>
          <a:ln>
            <a:noFill/>
          </a:ln>
        </p:spPr>
      </p:pic>
      <p:sp>
        <p:nvSpPr>
          <p:cNvPr id="183" name="Google Shape;183;p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gdd713b006d_0_4892"/>
          <p:cNvSpPr txBox="1"/>
          <p:nvPr/>
        </p:nvSpPr>
        <p:spPr>
          <a:xfrm>
            <a:off x="628950" y="557525"/>
            <a:ext cx="8294400" cy="192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Molecule</a:t>
            </a:r>
            <a:r>
              <a:rPr lang="en-US" sz="4000" b="0" i="0" u="none" strike="noStrike" cap="none">
                <a:solidFill>
                  <a:schemeClr val="dk1"/>
                </a:solidFill>
                <a:latin typeface="Calibri"/>
                <a:ea typeface="Calibri"/>
                <a:cs typeface="Calibri"/>
                <a:sym typeface="Calibri"/>
              </a:rPr>
              <a:t>: particle containing </a:t>
            </a:r>
            <a:r>
              <a:rPr lang="en-US" sz="4000">
                <a:solidFill>
                  <a:schemeClr val="dk1"/>
                </a:solidFill>
                <a:latin typeface="Calibri"/>
                <a:ea typeface="Calibri"/>
                <a:cs typeface="Calibri"/>
                <a:sym typeface="Calibri"/>
              </a:rPr>
              <a:t>two</a:t>
            </a:r>
            <a:r>
              <a:rPr lang="en-US" sz="4000" b="0" i="0" u="none" strike="noStrike" cap="none">
                <a:solidFill>
                  <a:schemeClr val="dk1"/>
                </a:solidFill>
                <a:latin typeface="Calibri"/>
                <a:ea typeface="Calibri"/>
                <a:cs typeface="Calibri"/>
                <a:sym typeface="Calibri"/>
              </a:rPr>
              <a:t> or more atoms of the same </a:t>
            </a:r>
            <a:r>
              <a:rPr lang="en-US" sz="4000" b="1" i="0" u="none" strike="noStrike" cap="none">
                <a:solidFill>
                  <a:schemeClr val="dk1"/>
                </a:solidFill>
                <a:latin typeface="Calibri"/>
                <a:ea typeface="Calibri"/>
                <a:cs typeface="Calibri"/>
                <a:sym typeface="Calibri"/>
              </a:rPr>
              <a:t>OR</a:t>
            </a:r>
            <a:r>
              <a:rPr lang="en-US" sz="4000" b="0" i="0" u="none" strike="noStrike" cap="none">
                <a:solidFill>
                  <a:schemeClr val="dk1"/>
                </a:solidFill>
                <a:latin typeface="Calibri"/>
                <a:ea typeface="Calibri"/>
                <a:cs typeface="Calibri"/>
                <a:sym typeface="Calibri"/>
              </a:rPr>
              <a:t> different elements</a:t>
            </a:r>
            <a:endParaRPr sz="1400" b="0" i="0" u="none" strike="noStrike" cap="none">
              <a:solidFill>
                <a:srgbClr val="000000"/>
              </a:solidFill>
              <a:latin typeface="Arial"/>
              <a:ea typeface="Arial"/>
              <a:cs typeface="Arial"/>
              <a:sym typeface="Arial"/>
            </a:endParaRPr>
          </a:p>
        </p:txBody>
      </p:sp>
      <p:grpSp>
        <p:nvGrpSpPr>
          <p:cNvPr id="939" name="Google Shape;939;gdd713b006d_0_4892"/>
          <p:cNvGrpSpPr/>
          <p:nvPr/>
        </p:nvGrpSpPr>
        <p:grpSpPr>
          <a:xfrm>
            <a:off x="1038188" y="3557264"/>
            <a:ext cx="3121030" cy="1471175"/>
            <a:chOff x="6653433" y="2245352"/>
            <a:chExt cx="2128507" cy="1162800"/>
          </a:xfrm>
        </p:grpSpPr>
        <p:sp>
          <p:nvSpPr>
            <p:cNvPr id="940" name="Google Shape;940;gdd713b006d_0_4892"/>
            <p:cNvSpPr/>
            <p:nvPr/>
          </p:nvSpPr>
          <p:spPr>
            <a:xfrm>
              <a:off x="6653433"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1" name="Google Shape;941;gdd713b006d_0_4892"/>
            <p:cNvSpPr/>
            <p:nvPr/>
          </p:nvSpPr>
          <p:spPr>
            <a:xfrm>
              <a:off x="7637140"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42" name="Google Shape;942;gdd713b006d_0_4892"/>
          <p:cNvSpPr/>
          <p:nvPr/>
        </p:nvSpPr>
        <p:spPr>
          <a:xfrm>
            <a:off x="5360078" y="3758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3" name="Google Shape;943;gdd713b006d_0_4892"/>
          <p:cNvSpPr/>
          <p:nvPr/>
        </p:nvSpPr>
        <p:spPr>
          <a:xfrm>
            <a:off x="6817224" y="3776243"/>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4" name="Google Shape;944;gdd713b006d_0_4892"/>
          <p:cNvSpPr/>
          <p:nvPr/>
        </p:nvSpPr>
        <p:spPr>
          <a:xfrm>
            <a:off x="6199291" y="3023155"/>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5" name="Google Shape;945;gdd713b006d_0_4892"/>
          <p:cNvSpPr txBox="1"/>
          <p:nvPr/>
        </p:nvSpPr>
        <p:spPr>
          <a:xfrm>
            <a:off x="3912278" y="3776243"/>
            <a:ext cx="15501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OR </a:t>
            </a:r>
            <a:endParaRPr sz="1400" b="0" i="0" u="none" strike="noStrike" cap="none">
              <a:solidFill>
                <a:srgbClr val="000000"/>
              </a:solidFill>
              <a:latin typeface="Arial"/>
              <a:ea typeface="Arial"/>
              <a:cs typeface="Arial"/>
              <a:sym typeface="Arial"/>
            </a:endParaRPr>
          </a:p>
        </p:txBody>
      </p:sp>
      <p:sp>
        <p:nvSpPr>
          <p:cNvPr id="946" name="Google Shape;946;gdd713b006d_0_4892"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grpSp>
        <p:nvGrpSpPr>
          <p:cNvPr id="952" name="Google Shape;952;gdd713b006d_0_3323"/>
          <p:cNvGrpSpPr/>
          <p:nvPr/>
        </p:nvGrpSpPr>
        <p:grpSpPr>
          <a:xfrm>
            <a:off x="2566170" y="2892309"/>
            <a:ext cx="4245593" cy="3388497"/>
            <a:chOff x="4898482" y="3115408"/>
            <a:chExt cx="4245593" cy="3388497"/>
          </a:xfrm>
        </p:grpSpPr>
        <p:sp>
          <p:nvSpPr>
            <p:cNvPr id="953" name="Google Shape;953;gdd713b006d_0_3323"/>
            <p:cNvSpPr/>
            <p:nvPr/>
          </p:nvSpPr>
          <p:spPr>
            <a:xfrm>
              <a:off x="4898482" y="5032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4" name="Google Shape;954;gdd713b006d_0_3323"/>
            <p:cNvSpPr/>
            <p:nvPr/>
          </p:nvSpPr>
          <p:spPr>
            <a:xfrm>
              <a:off x="7465575" y="5032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5" name="Google Shape;955;gdd713b006d_0_3323"/>
            <p:cNvSpPr/>
            <p:nvPr/>
          </p:nvSpPr>
          <p:spPr>
            <a:xfrm>
              <a:off x="6199290" y="3115408"/>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956" name="Google Shape;956;gdd713b006d_0_3323"/>
            <p:cNvCxnSpPr>
              <a:stCxn id="953" idx="0"/>
              <a:endCxn id="955" idx="3"/>
            </p:cNvCxnSpPr>
            <p:nvPr/>
          </p:nvCxnSpPr>
          <p:spPr>
            <a:xfrm rot="10800000" flipH="1">
              <a:off x="5737732" y="4371205"/>
              <a:ext cx="707400" cy="6615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957" name="Google Shape;957;gdd713b006d_0_3323"/>
            <p:cNvCxnSpPr>
              <a:stCxn id="954" idx="0"/>
              <a:endCxn id="955" idx="5"/>
            </p:cNvCxnSpPr>
            <p:nvPr/>
          </p:nvCxnSpPr>
          <p:spPr>
            <a:xfrm rot="10800000">
              <a:off x="7631925" y="4371205"/>
              <a:ext cx="672900" cy="6615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958" name="Google Shape;958;gdd713b006d_0_3323"/>
            <p:cNvCxnSpPr>
              <a:stCxn id="953" idx="6"/>
              <a:endCxn id="954" idx="2"/>
            </p:cNvCxnSpPr>
            <p:nvPr/>
          </p:nvCxnSpPr>
          <p:spPr>
            <a:xfrm>
              <a:off x="6576982" y="5768305"/>
              <a:ext cx="888600" cy="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grpSp>
      <p:sp>
        <p:nvSpPr>
          <p:cNvPr id="959" name="Google Shape;959;gdd713b006d_0_3323"/>
          <p:cNvSpPr/>
          <p:nvPr/>
        </p:nvSpPr>
        <p:spPr>
          <a:xfrm>
            <a:off x="2566170" y="374383"/>
            <a:ext cx="1678500" cy="14712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0" name="Google Shape;960;gdd713b006d_0_3323"/>
          <p:cNvSpPr/>
          <p:nvPr/>
        </p:nvSpPr>
        <p:spPr>
          <a:xfrm>
            <a:off x="5133263" y="374383"/>
            <a:ext cx="1678500" cy="14712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961" name="Google Shape;961;gdd713b006d_0_3323"/>
          <p:cNvCxnSpPr>
            <a:stCxn id="959" idx="6"/>
            <a:endCxn id="960" idx="2"/>
          </p:cNvCxnSpPr>
          <p:nvPr/>
        </p:nvCxnSpPr>
        <p:spPr>
          <a:xfrm>
            <a:off x="4244670" y="1109983"/>
            <a:ext cx="888600" cy="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sp>
        <p:nvSpPr>
          <p:cNvPr id="962" name="Google Shape;962;gdd713b006d_0_3323"/>
          <p:cNvSpPr txBox="1"/>
          <p:nvPr/>
        </p:nvSpPr>
        <p:spPr>
          <a:xfrm>
            <a:off x="3102931" y="572270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3" name="Google Shape;963;gdd713b006d_0_3323"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gdd713b006d_0_3340"/>
          <p:cNvSpPr txBox="1"/>
          <p:nvPr/>
        </p:nvSpPr>
        <p:spPr>
          <a:xfrm>
            <a:off x="1768509" y="258176"/>
            <a:ext cx="56070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970" name="Google Shape;970;gdd713b006d_0_3340" descr="Laptop"/>
          <p:cNvSpPr/>
          <p:nvPr/>
        </p:nvSpPr>
        <p:spPr>
          <a:xfrm>
            <a:off x="44367"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1" name="Google Shape;971;gdd713b006d_0_3340"/>
          <p:cNvPicPr preferRelativeResize="0"/>
          <p:nvPr/>
        </p:nvPicPr>
        <p:blipFill rotWithShape="1">
          <a:blip r:embed="rId4">
            <a:alphaModFix/>
          </a:blip>
          <a:srcRect l="3682" t="11210" r="6494" b="12319"/>
          <a:stretch/>
        </p:blipFill>
        <p:spPr>
          <a:xfrm>
            <a:off x="4315326" y="2460032"/>
            <a:ext cx="4533450" cy="3692193"/>
          </a:xfrm>
          <a:prstGeom prst="rect">
            <a:avLst/>
          </a:prstGeom>
          <a:noFill/>
          <a:ln>
            <a:noFill/>
          </a:ln>
        </p:spPr>
      </p:pic>
      <p:sp>
        <p:nvSpPr>
          <p:cNvPr id="972" name="Google Shape;972;gdd713b006d_0_3340"/>
          <p:cNvSpPr txBox="1"/>
          <p:nvPr/>
        </p:nvSpPr>
        <p:spPr>
          <a:xfrm>
            <a:off x="2609570" y="1000123"/>
            <a:ext cx="34116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Build a Molecule </a:t>
            </a:r>
            <a:endParaRPr sz="3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(Phet Colorado)</a:t>
            </a:r>
            <a:endParaRPr sz="1400" b="0" i="0" u="none" strike="noStrike" cap="none">
              <a:solidFill>
                <a:srgbClr val="000000"/>
              </a:solidFill>
              <a:latin typeface="Arial"/>
              <a:ea typeface="Arial"/>
              <a:cs typeface="Arial"/>
              <a:sym typeface="Arial"/>
            </a:endParaRPr>
          </a:p>
        </p:txBody>
      </p:sp>
      <p:pic>
        <p:nvPicPr>
          <p:cNvPr id="973" name="Google Shape;973;gdd713b006d_0_3340" descr="Cursor"/>
          <p:cNvPicPr preferRelativeResize="0"/>
          <p:nvPr/>
        </p:nvPicPr>
        <p:blipFill rotWithShape="1">
          <a:blip r:embed="rId6">
            <a:alphaModFix/>
          </a:blip>
          <a:srcRect/>
          <a:stretch/>
        </p:blipFill>
        <p:spPr>
          <a:xfrm rot="5400000">
            <a:off x="1584719" y="1517151"/>
            <a:ext cx="914400" cy="914400"/>
          </a:xfrm>
          <a:prstGeom prst="rect">
            <a:avLst/>
          </a:prstGeom>
          <a:noFill/>
          <a:ln>
            <a:noFill/>
          </a:ln>
        </p:spPr>
      </p:pic>
      <p:sp>
        <p:nvSpPr>
          <p:cNvPr id="974" name="Google Shape;974;gdd713b006d_0_3340"/>
          <p:cNvSpPr txBox="1"/>
          <p:nvPr/>
        </p:nvSpPr>
        <p:spPr>
          <a:xfrm>
            <a:off x="210996" y="2321169"/>
            <a:ext cx="3080700" cy="203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on the link above to practice building molecules. </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In this simulation, practice building molecules that are given, then practice building your own molecules. </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gdd713b006d_0_3425"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gdd713b006d_0_3425"/>
          <p:cNvSpPr txBox="1"/>
          <p:nvPr/>
        </p:nvSpPr>
        <p:spPr>
          <a:xfrm>
            <a:off x="722548" y="458991"/>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are elements, molecules, compounds, and mixtures related?</a:t>
            </a:r>
            <a:endParaRPr/>
          </a:p>
        </p:txBody>
      </p:sp>
      <p:pic>
        <p:nvPicPr>
          <p:cNvPr id="982" name="Google Shape;982;gdd713b006d_0_3425" descr="Unit 1: Structure of Matter - Mr. Buresh's Class"/>
          <p:cNvPicPr preferRelativeResize="0"/>
          <p:nvPr/>
        </p:nvPicPr>
        <p:blipFill rotWithShape="1">
          <a:blip r:embed="rId4">
            <a:alphaModFix/>
          </a:blip>
          <a:srcRect/>
          <a:stretch/>
        </p:blipFill>
        <p:spPr>
          <a:xfrm>
            <a:off x="2234256" y="1896762"/>
            <a:ext cx="4675488" cy="4675488"/>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Google Shape;988;gdd713b006d_0_3432"/>
          <p:cNvPicPr preferRelativeResize="0"/>
          <p:nvPr/>
        </p:nvPicPr>
        <p:blipFill rotWithShape="1">
          <a:blip r:embed="rId3">
            <a:alphaModFix/>
          </a:blip>
          <a:srcRect/>
          <a:stretch/>
        </p:blipFill>
        <p:spPr>
          <a:xfrm>
            <a:off x="0" y="0"/>
            <a:ext cx="9143069" cy="68580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900" y="1007400"/>
            <a:ext cx="5981766" cy="507831"/>
          </a:xfrm>
          <a:prstGeom prst="rect">
            <a:avLst/>
          </a:prstGeom>
          <a:noFill/>
        </p:spPr>
        <p:txBody>
          <a:bodyPr wrap="none" rtlCol="0">
            <a:spAutoFit/>
          </a:bodyPr>
          <a:lstStyle/>
          <a:p>
            <a:r>
              <a:rPr lang="en-US" sz="2700" dirty="0"/>
              <a:t>This Video Created With Resources From:</a:t>
            </a:r>
          </a:p>
        </p:txBody>
      </p:sp>
      <p:sp>
        <p:nvSpPr>
          <p:cNvPr id="4" name="TextBox 3"/>
          <p:cNvSpPr txBox="1"/>
          <p:nvPr/>
        </p:nvSpPr>
        <p:spPr>
          <a:xfrm>
            <a:off x="588172" y="4919326"/>
            <a:ext cx="8115299" cy="1200329"/>
          </a:xfrm>
          <a:prstGeom prst="rect">
            <a:avLst/>
          </a:prstGeom>
          <a:noFill/>
        </p:spPr>
        <p:txBody>
          <a:bodyPr wrap="square" rtlCol="0">
            <a:spAutoFit/>
          </a:bodyPr>
          <a:lstStyle/>
          <a:p>
            <a:pPr algn="ctr"/>
            <a:r>
              <a:rPr lang="en-US" b="1" dirty="0"/>
              <a:t>Questions or Comments</a:t>
            </a:r>
          </a:p>
          <a:p>
            <a:pPr algn="ctr"/>
            <a:endParaRPr lang="en-US" b="1" dirty="0"/>
          </a:p>
          <a:p>
            <a:pPr algn="ctr"/>
            <a:r>
              <a:rPr lang="en-US" dirty="0"/>
              <a:t> Michael Kennedy, Ph.D.          MKennedy@Virginia.edu </a:t>
            </a:r>
          </a:p>
          <a:p>
            <a:pPr algn="ctr"/>
            <a:r>
              <a:rPr lang="en-US" dirty="0"/>
              <a:t>Rachel L Kunemund, Ph.D.	rk8vm@virginia.edu</a:t>
            </a:r>
          </a:p>
        </p:txBody>
      </p:sp>
      <p:pic>
        <p:nvPicPr>
          <p:cNvPr id="1026" name="Picture 2" descr="IEP Translation – Communication from OSEP regarding the ...">
            <a:extLst>
              <a:ext uri="{FF2B5EF4-FFF2-40B4-BE49-F238E27FC236}">
                <a16:creationId xmlns:a16="http://schemas.microsoft.com/office/drawing/2014/main" id="{DD7666DC-F396-456E-B4E8-F6B72C706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48" y="1572482"/>
            <a:ext cx="3821907" cy="671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F361E70-3964-488B-B599-B49F39A6C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950" y="3515977"/>
            <a:ext cx="6342100" cy="1137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Department of Education - Wikipedia">
            <a:extLst>
              <a:ext uri="{FF2B5EF4-FFF2-40B4-BE49-F238E27FC236}">
                <a16:creationId xmlns:a16="http://schemas.microsoft.com/office/drawing/2014/main" id="{54C82D93-5DCA-45DD-ABA4-ACE77579C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02" y="2349776"/>
            <a:ext cx="1194199" cy="11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52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grpSp>
        <p:nvGrpSpPr>
          <p:cNvPr id="1003" name="Google Shape;1003;gdd713b006d_0_3520"/>
          <p:cNvGrpSpPr/>
          <p:nvPr/>
        </p:nvGrpSpPr>
        <p:grpSpPr>
          <a:xfrm>
            <a:off x="1505008" y="297180"/>
            <a:ext cx="5828913" cy="6263098"/>
            <a:chOff x="814636" y="0"/>
            <a:chExt cx="5828913" cy="6263098"/>
          </a:xfrm>
        </p:grpSpPr>
        <p:sp>
          <p:nvSpPr>
            <p:cNvPr id="1004" name="Google Shape;1004;gdd713b006d_0_3520"/>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gdd713b006d_0_352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006" name="Google Shape;1006;gdd713b006d_0_3520"/>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gdd713b006d_0_3520"/>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gdd713b006d_0_3520"/>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009" name="Google Shape;1009;gdd713b006d_0_3520"/>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gdd713b006d_0_3520"/>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gdd713b006d_0_3520"/>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012" name="Google Shape;1012;gdd713b006d_0_3520"/>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gdd713b006d_0_3520"/>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gdd713b006d_0_3520"/>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015" name="Google Shape;1015;gdd713b006d_0_3520"/>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gdd713b006d_0_3520"/>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gdd713b006d_0_3520"/>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018" name="Google Shape;1018;gdd713b006d_0_3520"/>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gdd713b006d_0_3520"/>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gdd713b006d_0_3520"/>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21" name="Google Shape;1021;gdd713b006d_0_3520"/>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22" name="Google Shape;1022;gdd713b006d_0_352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23" name="Google Shape;1023;gdd713b006d_0_352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024" name="Google Shape;1024;gdd713b006d_0_352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025" name="Google Shape;1025;gdd713b006d_0_352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026" name="Google Shape;1026;gdd713b006d_0_3520"/>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7" name="Google Shape;1027;gdd713b006d_0_3520"/>
          <p:cNvSpPr txBox="1"/>
          <p:nvPr/>
        </p:nvSpPr>
        <p:spPr>
          <a:xfrm>
            <a:off x="366765" y="367993"/>
            <a:ext cx="703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gdd713b006d_0_35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6000"/>
              <a:t>Polar Molecule</a:t>
            </a:r>
            <a:endParaRPr sz="5200"/>
          </a:p>
        </p:txBody>
      </p:sp>
      <p:pic>
        <p:nvPicPr>
          <p:cNvPr id="1034" name="Google Shape;1034;gdd713b006d_0_3549" descr="polar.jpg"/>
          <p:cNvPicPr preferRelativeResize="0">
            <a:picLocks noGrp="1"/>
          </p:cNvPicPr>
          <p:nvPr>
            <p:ph type="body" idx="1"/>
          </p:nvPr>
        </p:nvPicPr>
        <p:blipFill rotWithShape="1">
          <a:blip r:embed="rId3">
            <a:alphaModFix/>
          </a:blip>
          <a:srcRect l="-18191" r="-18178"/>
          <a:stretch/>
        </p:blipFill>
        <p:spPr>
          <a:xfrm>
            <a:off x="457200" y="1600200"/>
            <a:ext cx="8229600" cy="4526100"/>
          </a:xfrm>
          <a:prstGeom prst="rect">
            <a:avLst/>
          </a:prstGeom>
          <a:noFill/>
          <a:ln w="9525" cap="flat" cmpd="sng">
            <a:solidFill>
              <a:schemeClr val="lt1"/>
            </a:solidFill>
            <a:prstDash val="solid"/>
            <a:round/>
            <a:headEnd type="none" w="sm" len="sm"/>
            <a:tailEnd type="none" w="sm" len="sm"/>
          </a:ln>
        </p:spPr>
      </p:pic>
      <p:sp>
        <p:nvSpPr>
          <p:cNvPr id="1035" name="Google Shape;1035;gdd713b006d_0_3549"/>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6" name="Google Shape;1036;gdd713b006d_0_3549"/>
          <p:cNvSpPr txBox="1"/>
          <p:nvPr/>
        </p:nvSpPr>
        <p:spPr>
          <a:xfrm>
            <a:off x="366765" y="367993"/>
            <a:ext cx="703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gdd713b006d_0_485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gdd713b006d_0_4850"/>
          <p:cNvSpPr txBox="1"/>
          <p:nvPr/>
        </p:nvSpPr>
        <p:spPr>
          <a:xfrm>
            <a:off x="467248" y="805916"/>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are elements, molecules, compounds, and mixtures related?</a:t>
            </a:r>
            <a:endParaRPr/>
          </a:p>
        </p:txBody>
      </p:sp>
      <p:pic>
        <p:nvPicPr>
          <p:cNvPr id="1044" name="Google Shape;1044;gdd713b006d_0_4850" descr="Unit 1: Structure of Matter - Mr. Buresh's Class"/>
          <p:cNvPicPr preferRelativeResize="0"/>
          <p:nvPr/>
        </p:nvPicPr>
        <p:blipFill rotWithShape="1">
          <a:blip r:embed="rId4">
            <a:alphaModFix/>
          </a:blip>
          <a:srcRect/>
          <a:stretch/>
        </p:blipFill>
        <p:spPr>
          <a:xfrm>
            <a:off x="2234256" y="1896762"/>
            <a:ext cx="4675488" cy="4675488"/>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gdd713b006d_0_3568" descr="Rewind"/>
          <p:cNvSpPr/>
          <p:nvPr/>
        </p:nvSpPr>
        <p:spPr>
          <a:xfrm>
            <a:off x="1828800" y="9144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gdd713b006d_0_3573"/>
          <p:cNvSpPr txBox="1"/>
          <p:nvPr/>
        </p:nvSpPr>
        <p:spPr>
          <a:xfrm>
            <a:off x="804656" y="728259"/>
            <a:ext cx="7415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057" name="Google Shape;1057;gdd713b006d_0_3573"/>
          <p:cNvSpPr/>
          <p:nvPr/>
        </p:nvSpPr>
        <p:spPr>
          <a:xfrm>
            <a:off x="733703" y="728261"/>
            <a:ext cx="7486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058" name="Google Shape;1058;gdd713b006d_0_3573"/>
          <p:cNvSpPr txBox="1"/>
          <p:nvPr/>
        </p:nvSpPr>
        <p:spPr>
          <a:xfrm>
            <a:off x="804661" y="405817"/>
            <a:ext cx="80958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Matter:</a:t>
            </a:r>
            <a:r>
              <a:rPr lang="en-US" sz="4000" b="0" i="0" u="none" strike="noStrike" cap="none">
                <a:solidFill>
                  <a:schemeClr val="dk1"/>
                </a:solidFill>
                <a:latin typeface="Calibri"/>
                <a:ea typeface="Calibri"/>
                <a:cs typeface="Calibri"/>
                <a:sym typeface="Calibri"/>
              </a:rPr>
              <a:t> has mass and takes up space</a:t>
            </a:r>
            <a:endParaRPr sz="1400" b="0" i="0" u="none" strike="noStrike" cap="none">
              <a:solidFill>
                <a:srgbClr val="000000"/>
              </a:solidFill>
              <a:latin typeface="Arial"/>
              <a:ea typeface="Arial"/>
              <a:cs typeface="Arial"/>
              <a:sym typeface="Arial"/>
            </a:endParaRPr>
          </a:p>
        </p:txBody>
      </p:sp>
      <p:grpSp>
        <p:nvGrpSpPr>
          <p:cNvPr id="1059" name="Google Shape;1059;gdd713b006d_0_3573"/>
          <p:cNvGrpSpPr/>
          <p:nvPr/>
        </p:nvGrpSpPr>
        <p:grpSpPr>
          <a:xfrm>
            <a:off x="2008567" y="1770212"/>
            <a:ext cx="5253750" cy="4735800"/>
            <a:chOff x="2342720" y="1930852"/>
            <a:chExt cx="7005000" cy="4735800"/>
          </a:xfrm>
        </p:grpSpPr>
        <p:sp>
          <p:nvSpPr>
            <p:cNvPr id="1060" name="Google Shape;1060;gdd713b006d_0_3573"/>
            <p:cNvSpPr/>
            <p:nvPr/>
          </p:nvSpPr>
          <p:spPr>
            <a:xfrm>
              <a:off x="2342720" y="1930852"/>
              <a:ext cx="7005000" cy="4735800"/>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61" name="Google Shape;1061;gdd713b006d_0_3573"/>
            <p:cNvPicPr preferRelativeResize="0"/>
            <p:nvPr/>
          </p:nvPicPr>
          <p:blipFill rotWithShape="1">
            <a:blip r:embed="rId3">
              <a:alphaModFix/>
            </a:blip>
            <a:srcRect l="13939" t="12281" r="15692" b="12281"/>
            <a:stretch/>
          </p:blipFill>
          <p:spPr>
            <a:xfrm>
              <a:off x="3630059" y="2476967"/>
              <a:ext cx="1983194" cy="1594519"/>
            </a:xfrm>
            <a:prstGeom prst="rect">
              <a:avLst/>
            </a:prstGeom>
            <a:noFill/>
            <a:ln>
              <a:noFill/>
            </a:ln>
          </p:spPr>
        </p:pic>
        <p:pic>
          <p:nvPicPr>
            <p:cNvPr id="1062" name="Google Shape;1062;gdd713b006d_0_3573"/>
            <p:cNvPicPr preferRelativeResize="0"/>
            <p:nvPr/>
          </p:nvPicPr>
          <p:blipFill rotWithShape="1">
            <a:blip r:embed="rId3">
              <a:alphaModFix/>
            </a:blip>
            <a:srcRect l="13939" t="12281" r="15692" b="12281"/>
            <a:stretch/>
          </p:blipFill>
          <p:spPr>
            <a:xfrm>
              <a:off x="5613250" y="2268226"/>
              <a:ext cx="1983194" cy="1594519"/>
            </a:xfrm>
            <a:prstGeom prst="rect">
              <a:avLst/>
            </a:prstGeom>
            <a:noFill/>
            <a:ln>
              <a:noFill/>
            </a:ln>
          </p:spPr>
        </p:pic>
        <p:pic>
          <p:nvPicPr>
            <p:cNvPr id="1063" name="Google Shape;1063;gdd713b006d_0_3573"/>
            <p:cNvPicPr preferRelativeResize="0"/>
            <p:nvPr/>
          </p:nvPicPr>
          <p:blipFill rotWithShape="1">
            <a:blip r:embed="rId3">
              <a:alphaModFix/>
            </a:blip>
            <a:srcRect l="13939" t="12281" r="15692" b="12281"/>
            <a:stretch/>
          </p:blipFill>
          <p:spPr>
            <a:xfrm>
              <a:off x="3073374" y="4071485"/>
              <a:ext cx="1983194" cy="1594519"/>
            </a:xfrm>
            <a:prstGeom prst="rect">
              <a:avLst/>
            </a:prstGeom>
            <a:noFill/>
            <a:ln>
              <a:noFill/>
            </a:ln>
          </p:spPr>
        </p:pic>
        <p:pic>
          <p:nvPicPr>
            <p:cNvPr id="1064" name="Google Shape;1064;gdd713b006d_0_3573"/>
            <p:cNvPicPr preferRelativeResize="0"/>
            <p:nvPr/>
          </p:nvPicPr>
          <p:blipFill rotWithShape="1">
            <a:blip r:embed="rId3">
              <a:alphaModFix/>
            </a:blip>
            <a:srcRect l="13939" t="12281" r="15692" b="12281"/>
            <a:stretch/>
          </p:blipFill>
          <p:spPr>
            <a:xfrm>
              <a:off x="5056565" y="4660003"/>
              <a:ext cx="1983194" cy="1594519"/>
            </a:xfrm>
            <a:prstGeom prst="rect">
              <a:avLst/>
            </a:prstGeom>
            <a:noFill/>
            <a:ln>
              <a:noFill/>
            </a:ln>
          </p:spPr>
        </p:pic>
        <p:pic>
          <p:nvPicPr>
            <p:cNvPr id="1065" name="Google Shape;1065;gdd713b006d_0_3573"/>
            <p:cNvPicPr preferRelativeResize="0"/>
            <p:nvPr/>
          </p:nvPicPr>
          <p:blipFill rotWithShape="1">
            <a:blip r:embed="rId3">
              <a:alphaModFix/>
            </a:blip>
            <a:srcRect l="13939" t="12281" r="15692" b="12281"/>
            <a:stretch/>
          </p:blipFill>
          <p:spPr>
            <a:xfrm>
              <a:off x="7039755" y="3559615"/>
              <a:ext cx="1983194" cy="1594519"/>
            </a:xfrm>
            <a:prstGeom prst="rect">
              <a:avLst/>
            </a:prstGeom>
            <a:noFill/>
            <a:ln>
              <a:noFill/>
            </a:ln>
          </p:spPr>
        </p:pic>
      </p:grpSp>
      <p:sp>
        <p:nvSpPr>
          <p:cNvPr id="1066" name="Google Shape;1066;gdd713b006d_0_3573"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cxnSp>
        <p:nvCxnSpPr>
          <p:cNvPr id="1072" name="Google Shape;1072;gdd713b006d_0_3588"/>
          <p:cNvCxnSpPr>
            <a:stCxn id="1073" idx="3"/>
          </p:cNvCxnSpPr>
          <p:nvPr/>
        </p:nvCxnSpPr>
        <p:spPr>
          <a:xfrm>
            <a:off x="2305400" y="2751311"/>
            <a:ext cx="1071300" cy="150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grpSp>
        <p:nvGrpSpPr>
          <p:cNvPr id="1074" name="Google Shape;1074;gdd713b006d_0_3588"/>
          <p:cNvGrpSpPr/>
          <p:nvPr/>
        </p:nvGrpSpPr>
        <p:grpSpPr>
          <a:xfrm>
            <a:off x="465016" y="626434"/>
            <a:ext cx="8358206" cy="5552219"/>
            <a:chOff x="465016" y="626434"/>
            <a:chExt cx="8358206" cy="5552219"/>
          </a:xfrm>
        </p:grpSpPr>
        <p:pic>
          <p:nvPicPr>
            <p:cNvPr id="1075" name="Google Shape;1075;gdd713b006d_0_3588"/>
            <p:cNvPicPr preferRelativeResize="0"/>
            <p:nvPr/>
          </p:nvPicPr>
          <p:blipFill rotWithShape="1">
            <a:blip r:embed="rId3">
              <a:alphaModFix/>
            </a:blip>
            <a:srcRect l="13939" t="12281" r="15692" b="12281"/>
            <a:stretch/>
          </p:blipFill>
          <p:spPr>
            <a:xfrm>
              <a:off x="3418313" y="2288524"/>
              <a:ext cx="1115544" cy="1195888"/>
            </a:xfrm>
            <a:prstGeom prst="rect">
              <a:avLst/>
            </a:prstGeom>
            <a:noFill/>
            <a:ln>
              <a:noFill/>
            </a:ln>
          </p:spPr>
        </p:pic>
        <p:pic>
          <p:nvPicPr>
            <p:cNvPr id="1076" name="Google Shape;1076;gdd713b006d_0_3588"/>
            <p:cNvPicPr preferRelativeResize="0"/>
            <p:nvPr/>
          </p:nvPicPr>
          <p:blipFill rotWithShape="1">
            <a:blip r:embed="rId3">
              <a:alphaModFix/>
            </a:blip>
            <a:srcRect l="13939" t="12281" r="15692" b="12281"/>
            <a:stretch/>
          </p:blipFill>
          <p:spPr>
            <a:xfrm>
              <a:off x="4592472" y="2268737"/>
              <a:ext cx="1115544" cy="1195888"/>
            </a:xfrm>
            <a:prstGeom prst="rect">
              <a:avLst/>
            </a:prstGeom>
            <a:noFill/>
            <a:ln>
              <a:noFill/>
            </a:ln>
          </p:spPr>
        </p:pic>
        <p:pic>
          <p:nvPicPr>
            <p:cNvPr id="1077" name="Google Shape;1077;gdd713b006d_0_3588"/>
            <p:cNvPicPr preferRelativeResize="0"/>
            <p:nvPr/>
          </p:nvPicPr>
          <p:blipFill rotWithShape="1">
            <a:blip r:embed="rId3">
              <a:alphaModFix/>
            </a:blip>
            <a:srcRect l="13939" t="12281" r="15692" b="12281"/>
            <a:stretch/>
          </p:blipFill>
          <p:spPr>
            <a:xfrm>
              <a:off x="2987946" y="3425797"/>
              <a:ext cx="1115544" cy="1195888"/>
            </a:xfrm>
            <a:prstGeom prst="rect">
              <a:avLst/>
            </a:prstGeom>
            <a:noFill/>
            <a:ln>
              <a:noFill/>
            </a:ln>
          </p:spPr>
        </p:pic>
        <p:pic>
          <p:nvPicPr>
            <p:cNvPr id="1078" name="Google Shape;1078;gdd713b006d_0_3588"/>
            <p:cNvPicPr preferRelativeResize="0"/>
            <p:nvPr/>
          </p:nvPicPr>
          <p:blipFill rotWithShape="1">
            <a:blip r:embed="rId3">
              <a:alphaModFix/>
            </a:blip>
            <a:srcRect l="13939" t="12281" r="15692" b="12281"/>
            <a:stretch/>
          </p:blipFill>
          <p:spPr>
            <a:xfrm>
              <a:off x="4005799" y="4336109"/>
              <a:ext cx="1115544" cy="1195888"/>
            </a:xfrm>
            <a:prstGeom prst="rect">
              <a:avLst/>
            </a:prstGeom>
            <a:noFill/>
            <a:ln>
              <a:noFill/>
            </a:ln>
          </p:spPr>
        </p:pic>
        <p:pic>
          <p:nvPicPr>
            <p:cNvPr id="1079" name="Google Shape;1079;gdd713b006d_0_3588"/>
            <p:cNvPicPr preferRelativeResize="0"/>
            <p:nvPr/>
          </p:nvPicPr>
          <p:blipFill rotWithShape="1">
            <a:blip r:embed="rId3">
              <a:alphaModFix/>
            </a:blip>
            <a:srcRect l="13939" t="12281" r="15692" b="12281"/>
            <a:stretch/>
          </p:blipFill>
          <p:spPr>
            <a:xfrm>
              <a:off x="5121345" y="3491280"/>
              <a:ext cx="1115544" cy="1195888"/>
            </a:xfrm>
            <a:prstGeom prst="rect">
              <a:avLst/>
            </a:prstGeom>
            <a:noFill/>
            <a:ln>
              <a:noFill/>
            </a:ln>
          </p:spPr>
        </p:pic>
        <p:sp>
          <p:nvSpPr>
            <p:cNvPr id="1080" name="Google Shape;1080;gdd713b006d_0_3588"/>
            <p:cNvSpPr txBox="1"/>
            <p:nvPr/>
          </p:nvSpPr>
          <p:spPr>
            <a:xfrm>
              <a:off x="888822" y="626434"/>
              <a:ext cx="7934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Atom</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s</a:t>
              </a:r>
              <a:r>
                <a:rPr lang="en-US" sz="4000" b="0" i="0" u="none" strike="noStrike" cap="none">
                  <a:solidFill>
                    <a:schemeClr val="dk1"/>
                  </a:solidFill>
                  <a:latin typeface="Calibri"/>
                  <a:ea typeface="Calibri"/>
                  <a:cs typeface="Calibri"/>
                  <a:sym typeface="Calibri"/>
                </a:rPr>
                <a:t>mallest </a:t>
              </a:r>
              <a:r>
                <a:rPr lang="en-US" sz="4000">
                  <a:solidFill>
                    <a:schemeClr val="dk1"/>
                  </a:solidFill>
                  <a:latin typeface="Calibri"/>
                  <a:ea typeface="Calibri"/>
                  <a:cs typeface="Calibri"/>
                  <a:sym typeface="Calibri"/>
                </a:rPr>
                <a:t>w</a:t>
              </a:r>
              <a:r>
                <a:rPr lang="en-US" sz="4000" b="0" i="0" u="none" strike="noStrike" cap="none">
                  <a:solidFill>
                    <a:schemeClr val="dk1"/>
                  </a:solidFill>
                  <a:latin typeface="Calibri"/>
                  <a:ea typeface="Calibri"/>
                  <a:cs typeface="Calibri"/>
                  <a:sym typeface="Calibri"/>
                </a:rPr>
                <a:t>hole </a:t>
              </a:r>
              <a:r>
                <a:rPr lang="en-US" sz="4000">
                  <a:solidFill>
                    <a:schemeClr val="dk1"/>
                  </a:solidFill>
                  <a:latin typeface="Calibri"/>
                  <a:ea typeface="Calibri"/>
                  <a:cs typeface="Calibri"/>
                  <a:sym typeface="Calibri"/>
                </a:rPr>
                <a:t>u</a:t>
              </a:r>
              <a:r>
                <a:rPr lang="en-US" sz="4000" b="0" i="0" u="none" strike="noStrike" cap="none">
                  <a:solidFill>
                    <a:schemeClr val="dk1"/>
                  </a:solidFill>
                  <a:latin typeface="Calibri"/>
                  <a:ea typeface="Calibri"/>
                  <a:cs typeface="Calibri"/>
                  <a:sym typeface="Calibri"/>
                </a:rPr>
                <a:t>nit of </a:t>
              </a:r>
              <a:r>
                <a:rPr lang="en-US" sz="4000">
                  <a:solidFill>
                    <a:schemeClr val="dk1"/>
                  </a:solidFill>
                  <a:latin typeface="Calibri"/>
                  <a:ea typeface="Calibri"/>
                  <a:cs typeface="Calibri"/>
                  <a:sym typeface="Calibri"/>
                </a:rPr>
                <a:t>m</a:t>
              </a:r>
              <a:r>
                <a:rPr lang="en-US" sz="4000" b="0" i="0" u="none" strike="noStrike" cap="none">
                  <a:solidFill>
                    <a:schemeClr val="dk1"/>
                  </a:solidFill>
                  <a:latin typeface="Calibri"/>
                  <a:ea typeface="Calibri"/>
                  <a:cs typeface="Calibri"/>
                  <a:sym typeface="Calibri"/>
                </a:rPr>
                <a:t>atter</a:t>
              </a:r>
              <a:endParaRPr sz="1400" b="0" i="0" u="none" strike="noStrike" cap="none">
                <a:solidFill>
                  <a:srgbClr val="000000"/>
                </a:solidFill>
                <a:latin typeface="Arial"/>
                <a:ea typeface="Arial"/>
                <a:cs typeface="Arial"/>
                <a:sym typeface="Arial"/>
              </a:endParaRPr>
            </a:p>
          </p:txBody>
        </p:sp>
        <p:sp>
          <p:nvSpPr>
            <p:cNvPr id="1081" name="Google Shape;1081;gdd713b006d_0_3588"/>
            <p:cNvSpPr/>
            <p:nvPr/>
          </p:nvSpPr>
          <p:spPr>
            <a:xfrm>
              <a:off x="2596491" y="2172015"/>
              <a:ext cx="3940200" cy="3552000"/>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cxnSp>
          <p:nvCxnSpPr>
            <p:cNvPr id="1082" name="Google Shape;1082;gdd713b006d_0_3588"/>
            <p:cNvCxnSpPr>
              <a:stCxn id="1083" idx="1"/>
            </p:cNvCxnSpPr>
            <p:nvPr/>
          </p:nvCxnSpPr>
          <p:spPr>
            <a:xfrm flipH="1">
              <a:off x="5764232" y="2763034"/>
              <a:ext cx="1261800" cy="72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084" name="Google Shape;1084;gdd713b006d_0_3588"/>
            <p:cNvCxnSpPr>
              <a:stCxn id="1085" idx="1"/>
            </p:cNvCxnSpPr>
            <p:nvPr/>
          </p:nvCxnSpPr>
          <p:spPr>
            <a:xfrm rot="10800000">
              <a:off x="6291378" y="4005427"/>
              <a:ext cx="1062900" cy="237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086" name="Google Shape;1086;gdd713b006d_0_3588"/>
            <p:cNvCxnSpPr>
              <a:stCxn id="1087" idx="1"/>
            </p:cNvCxnSpPr>
            <p:nvPr/>
          </p:nvCxnSpPr>
          <p:spPr>
            <a:xfrm rot="10800000">
              <a:off x="5060363" y="5353503"/>
              <a:ext cx="1320900" cy="5943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088" name="Google Shape;1088;gdd713b006d_0_3588"/>
            <p:cNvCxnSpPr/>
            <p:nvPr/>
          </p:nvCxnSpPr>
          <p:spPr>
            <a:xfrm>
              <a:off x="1758462" y="4044462"/>
              <a:ext cx="1133100" cy="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sp>
          <p:nvSpPr>
            <p:cNvPr id="1073" name="Google Shape;1073;gdd713b006d_0_3588"/>
            <p:cNvSpPr txBox="1"/>
            <p:nvPr/>
          </p:nvSpPr>
          <p:spPr>
            <a:xfrm>
              <a:off x="1016000" y="2520461"/>
              <a:ext cx="1289400" cy="4617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089" name="Google Shape;1089;gdd713b006d_0_3588"/>
            <p:cNvSpPr txBox="1"/>
            <p:nvPr/>
          </p:nvSpPr>
          <p:spPr>
            <a:xfrm>
              <a:off x="465016" y="3786553"/>
              <a:ext cx="1289400" cy="4617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083" name="Google Shape;1083;gdd713b006d_0_3588"/>
            <p:cNvSpPr txBox="1"/>
            <p:nvPr/>
          </p:nvSpPr>
          <p:spPr>
            <a:xfrm>
              <a:off x="7026032" y="2532184"/>
              <a:ext cx="1289400" cy="4617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087" name="Google Shape;1087;gdd713b006d_0_3588"/>
            <p:cNvSpPr txBox="1"/>
            <p:nvPr/>
          </p:nvSpPr>
          <p:spPr>
            <a:xfrm>
              <a:off x="6381263" y="5716953"/>
              <a:ext cx="1289400" cy="4617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085" name="Google Shape;1085;gdd713b006d_0_3588"/>
            <p:cNvSpPr txBox="1"/>
            <p:nvPr/>
          </p:nvSpPr>
          <p:spPr>
            <a:xfrm>
              <a:off x="7354278" y="3798277"/>
              <a:ext cx="1289400" cy="4617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grpSp>
      <p:sp>
        <p:nvSpPr>
          <p:cNvPr id="1090" name="Google Shape;1090;gdd713b006d_0_3588"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gdd713b006d_0_3611"/>
          <p:cNvSpPr txBox="1"/>
          <p:nvPr/>
        </p:nvSpPr>
        <p:spPr>
          <a:xfrm>
            <a:off x="804656" y="728259"/>
            <a:ext cx="7415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097" name="Google Shape;1097;gdd713b006d_0_3611"/>
          <p:cNvSpPr/>
          <p:nvPr/>
        </p:nvSpPr>
        <p:spPr>
          <a:xfrm>
            <a:off x="828750" y="411025"/>
            <a:ext cx="80499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chemeClr val="dk1"/>
                </a:solidFill>
                <a:latin typeface="Calibri"/>
                <a:ea typeface="Calibri"/>
                <a:cs typeface="Calibri"/>
                <a:sym typeface="Calibri"/>
              </a:rPr>
              <a:t>Element</a:t>
            </a:r>
            <a:r>
              <a:rPr lang="en-US" sz="3600" b="0" i="0" u="none" strike="noStrike" cap="none">
                <a:solidFill>
                  <a:schemeClr val="dk1"/>
                </a:solidFill>
                <a:latin typeface="Calibri"/>
                <a:ea typeface="Calibri"/>
                <a:cs typeface="Calibri"/>
                <a:sym typeface="Calibri"/>
              </a:rPr>
              <a:t>: a pure substance containing only </a:t>
            </a:r>
            <a:r>
              <a:rPr lang="en-US" sz="3600">
                <a:solidFill>
                  <a:schemeClr val="dk1"/>
                </a:solidFill>
                <a:latin typeface="Calibri"/>
                <a:ea typeface="Calibri"/>
                <a:cs typeface="Calibri"/>
                <a:sym typeface="Calibri"/>
              </a:rPr>
              <a:t>one</a:t>
            </a:r>
            <a:r>
              <a:rPr lang="en-US" sz="3600" b="0" i="0" u="none" strike="noStrike" cap="none">
                <a:solidFill>
                  <a:schemeClr val="dk1"/>
                </a:solidFill>
                <a:latin typeface="Calibri"/>
                <a:ea typeface="Calibri"/>
                <a:cs typeface="Calibri"/>
                <a:sym typeface="Calibri"/>
              </a:rPr>
              <a:t> type of individual atoms</a:t>
            </a:r>
            <a:endParaRPr sz="1400" b="0" i="0" u="none" strike="noStrike" cap="none">
              <a:solidFill>
                <a:srgbClr val="000000"/>
              </a:solidFill>
              <a:latin typeface="Arial"/>
              <a:ea typeface="Arial"/>
              <a:cs typeface="Arial"/>
              <a:sym typeface="Arial"/>
            </a:endParaRPr>
          </a:p>
        </p:txBody>
      </p:sp>
      <p:pic>
        <p:nvPicPr>
          <p:cNvPr id="1098" name="Google Shape;1098;gdd713b006d_0_3611" descr="gold.jpg"/>
          <p:cNvPicPr preferRelativeResize="0"/>
          <p:nvPr/>
        </p:nvPicPr>
        <p:blipFill rotWithShape="1">
          <a:blip r:embed="rId3">
            <a:alphaModFix/>
          </a:blip>
          <a:srcRect/>
          <a:stretch/>
        </p:blipFill>
        <p:spPr>
          <a:xfrm>
            <a:off x="1370137" y="2232094"/>
            <a:ext cx="6348713" cy="4233084"/>
          </a:xfrm>
          <a:prstGeom prst="rect">
            <a:avLst/>
          </a:prstGeom>
          <a:noFill/>
          <a:ln>
            <a:noFill/>
          </a:ln>
        </p:spPr>
      </p:pic>
      <p:sp>
        <p:nvSpPr>
          <p:cNvPr id="1099" name="Google Shape;1099;gdd713b006d_0_3611"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gdd713b006d_0_3619"/>
          <p:cNvSpPr txBox="1"/>
          <p:nvPr/>
        </p:nvSpPr>
        <p:spPr>
          <a:xfrm>
            <a:off x="546832" y="766093"/>
            <a:ext cx="78321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106" name="Google Shape;1106;gdd713b006d_0_3619"/>
          <p:cNvPicPr preferRelativeResize="0"/>
          <p:nvPr/>
        </p:nvPicPr>
        <p:blipFill rotWithShape="1">
          <a:blip r:embed="rId3">
            <a:alphaModFix/>
          </a:blip>
          <a:srcRect/>
          <a:stretch/>
        </p:blipFill>
        <p:spPr>
          <a:xfrm>
            <a:off x="0" y="120128"/>
            <a:ext cx="9144000" cy="6737873"/>
          </a:xfrm>
          <a:prstGeom prst="rect">
            <a:avLst/>
          </a:prstGeom>
          <a:noFill/>
          <a:ln>
            <a:noFill/>
          </a:ln>
        </p:spPr>
      </p:pic>
      <p:sp>
        <p:nvSpPr>
          <p:cNvPr id="1107" name="Google Shape;1107;gdd713b006d_0_3619"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pic>
        <p:nvPicPr>
          <p:cNvPr id="1113" name="Google Shape;1113;gdd713b006d_0_3626"/>
          <p:cNvPicPr preferRelativeResize="0"/>
          <p:nvPr/>
        </p:nvPicPr>
        <p:blipFill rotWithShape="1">
          <a:blip r:embed="rId3">
            <a:alphaModFix/>
          </a:blip>
          <a:srcRect l="13939" t="12281" r="15692" b="12281"/>
          <a:stretch/>
        </p:blipFill>
        <p:spPr>
          <a:xfrm>
            <a:off x="2305952" y="838724"/>
            <a:ext cx="4786513" cy="5131244"/>
          </a:xfrm>
          <a:prstGeom prst="rect">
            <a:avLst/>
          </a:prstGeom>
          <a:noFill/>
          <a:ln>
            <a:noFill/>
          </a:ln>
        </p:spPr>
      </p:pic>
      <p:sp>
        <p:nvSpPr>
          <p:cNvPr id="1114" name="Google Shape;1114;gdd713b006d_0_3626"/>
          <p:cNvSpPr txBox="1"/>
          <p:nvPr/>
        </p:nvSpPr>
        <p:spPr>
          <a:xfrm>
            <a:off x="742462" y="1074614"/>
            <a:ext cx="1719300" cy="630900"/>
          </a:xfrm>
          <a:prstGeom prst="rect">
            <a:avLst/>
          </a:prstGeom>
          <a:gradFill>
            <a:gsLst>
              <a:gs pos="0">
                <a:srgbClr val="D13F3B"/>
              </a:gs>
              <a:gs pos="100000">
                <a:srgbClr val="FF9995"/>
              </a:gs>
            </a:gsLst>
            <a:lin ang="16200038" scaled="0"/>
          </a:gradFill>
          <a:ln w="9525" cap="flat" cmpd="sng">
            <a:solidFill>
              <a:srgbClr val="BD4B48"/>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chemeClr val="lt1"/>
                </a:solidFill>
                <a:latin typeface="Calibri"/>
                <a:ea typeface="Calibri"/>
                <a:cs typeface="Calibri"/>
                <a:sym typeface="Calibri"/>
              </a:rPr>
              <a:t>Electron</a:t>
            </a:r>
            <a:endParaRPr sz="1400" b="0" i="0" u="none" strike="noStrike" cap="none">
              <a:solidFill>
                <a:srgbClr val="000000"/>
              </a:solidFill>
              <a:latin typeface="Arial"/>
              <a:ea typeface="Arial"/>
              <a:cs typeface="Arial"/>
              <a:sym typeface="Arial"/>
            </a:endParaRPr>
          </a:p>
        </p:txBody>
      </p:sp>
      <p:sp>
        <p:nvSpPr>
          <p:cNvPr id="1115" name="Google Shape;1115;gdd713b006d_0_3626"/>
          <p:cNvSpPr/>
          <p:nvPr/>
        </p:nvSpPr>
        <p:spPr>
          <a:xfrm>
            <a:off x="1406769" y="1602155"/>
            <a:ext cx="1055100" cy="879300"/>
          </a:xfrm>
          <a:prstGeom prst="mathMinus">
            <a:avLst>
              <a:gd name="adj1" fmla="val 23520"/>
            </a:avLst>
          </a:prstGeom>
          <a:gradFill>
            <a:gsLst>
              <a:gs pos="0">
                <a:srgbClr val="D13F3B"/>
              </a:gs>
              <a:gs pos="100000">
                <a:srgbClr val="FF9995"/>
              </a:gs>
            </a:gsLst>
            <a:lin ang="16200038" scaled="0"/>
          </a:gra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116" name="Google Shape;1116;gdd713b006d_0_3626"/>
          <p:cNvCxnSpPr>
            <a:stCxn id="1114" idx="3"/>
          </p:cNvCxnSpPr>
          <p:nvPr/>
        </p:nvCxnSpPr>
        <p:spPr>
          <a:xfrm>
            <a:off x="2461762" y="1390064"/>
            <a:ext cx="1485000" cy="16800"/>
          </a:xfrm>
          <a:prstGeom prst="straightConnector1">
            <a:avLst/>
          </a:prstGeom>
          <a:noFill/>
          <a:ln w="76200" cap="flat" cmpd="sng">
            <a:solidFill>
              <a:srgbClr val="FF6600"/>
            </a:solidFill>
            <a:prstDash val="solid"/>
            <a:round/>
            <a:headEnd type="none" w="sm" len="sm"/>
            <a:tailEnd type="stealth" w="med" len="med"/>
          </a:ln>
          <a:effectLst>
            <a:outerShdw blurRad="40000" dist="20000" dir="5400000" rotWithShape="0">
              <a:srgbClr val="000000">
                <a:alpha val="37250"/>
              </a:srgbClr>
            </a:outerShdw>
          </a:effectLst>
        </p:spPr>
      </p:cxnSp>
      <p:sp>
        <p:nvSpPr>
          <p:cNvPr id="1117" name="Google Shape;1117;gdd713b006d_0_3626"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1123" name="Google Shape;1123;gdd713b006d_0_3635"/>
          <p:cNvGrpSpPr/>
          <p:nvPr/>
        </p:nvGrpSpPr>
        <p:grpSpPr>
          <a:xfrm>
            <a:off x="1104900" y="1792803"/>
            <a:ext cx="6909125" cy="4571465"/>
            <a:chOff x="1104900" y="1145878"/>
            <a:chExt cx="6909125" cy="5218567"/>
          </a:xfrm>
        </p:grpSpPr>
        <p:pic>
          <p:nvPicPr>
            <p:cNvPr id="1124" name="Google Shape;1124;gdd713b006d_0_3635" descr="carbon atom.jpg"/>
            <p:cNvPicPr preferRelativeResize="0"/>
            <p:nvPr/>
          </p:nvPicPr>
          <p:blipFill rotWithShape="1">
            <a:blip r:embed="rId3">
              <a:alphaModFix/>
            </a:blip>
            <a:srcRect t="11075" b="14839"/>
            <a:stretch/>
          </p:blipFill>
          <p:spPr>
            <a:xfrm>
              <a:off x="1104900" y="1283934"/>
              <a:ext cx="6909125" cy="5080511"/>
            </a:xfrm>
            <a:prstGeom prst="rect">
              <a:avLst/>
            </a:prstGeom>
            <a:noFill/>
            <a:ln>
              <a:noFill/>
            </a:ln>
          </p:spPr>
        </p:pic>
        <p:sp>
          <p:nvSpPr>
            <p:cNvPr id="1125" name="Google Shape;1125;gdd713b006d_0_3635"/>
            <p:cNvSpPr/>
            <p:nvPr/>
          </p:nvSpPr>
          <p:spPr>
            <a:xfrm>
              <a:off x="4086242" y="1145878"/>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6" name="Google Shape;1126;gdd713b006d_0_3635"/>
            <p:cNvSpPr/>
            <p:nvPr/>
          </p:nvSpPr>
          <p:spPr>
            <a:xfrm>
              <a:off x="6447421" y="3369139"/>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7" name="Google Shape;1127;gdd713b006d_0_3635"/>
            <p:cNvSpPr/>
            <p:nvPr/>
          </p:nvSpPr>
          <p:spPr>
            <a:xfrm>
              <a:off x="4086242" y="5618935"/>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8" name="Google Shape;1128;gdd713b006d_0_3635"/>
            <p:cNvSpPr/>
            <p:nvPr/>
          </p:nvSpPr>
          <p:spPr>
            <a:xfrm>
              <a:off x="1905619" y="3369139"/>
              <a:ext cx="828300" cy="745500"/>
            </a:xfrm>
            <a:prstGeom prst="donut">
              <a:avLst>
                <a:gd name="adj" fmla="val 13236"/>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129" name="Google Shape;1129;gdd713b006d_0_3635"/>
          <p:cNvSpPr txBox="1"/>
          <p:nvPr/>
        </p:nvSpPr>
        <p:spPr>
          <a:xfrm>
            <a:off x="148282" y="187822"/>
            <a:ext cx="923550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Valence Electrons:</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lectrons in the outermost shell of an atom</a:t>
            </a:r>
            <a:endParaRPr sz="4000" b="1" i="0" u="sng" strike="noStrike" cap="none">
              <a:solidFill>
                <a:schemeClr val="dk1"/>
              </a:solidFill>
              <a:latin typeface="Calibri"/>
              <a:ea typeface="Calibri"/>
              <a:cs typeface="Calibri"/>
              <a:sym typeface="Calibri"/>
            </a:endParaRPr>
          </a:p>
        </p:txBody>
      </p:sp>
      <p:sp>
        <p:nvSpPr>
          <p:cNvPr id="1130" name="Google Shape;1130;gdd713b006d_0_3635"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pic>
        <p:nvPicPr>
          <p:cNvPr id="1136" name="Google Shape;1136;gdd713b006d_0_3647"/>
          <p:cNvPicPr preferRelativeResize="0"/>
          <p:nvPr/>
        </p:nvPicPr>
        <p:blipFill rotWithShape="1">
          <a:blip r:embed="rId3">
            <a:alphaModFix/>
          </a:blip>
          <a:srcRect t="9283" b="12445"/>
          <a:stretch/>
        </p:blipFill>
        <p:spPr>
          <a:xfrm>
            <a:off x="0" y="1297739"/>
            <a:ext cx="9144000" cy="5273793"/>
          </a:xfrm>
          <a:prstGeom prst="rect">
            <a:avLst/>
          </a:prstGeom>
          <a:noFill/>
          <a:ln>
            <a:noFill/>
          </a:ln>
        </p:spPr>
      </p:pic>
      <p:sp>
        <p:nvSpPr>
          <p:cNvPr id="1137" name="Google Shape;1137;gdd713b006d_0_3647"/>
          <p:cNvSpPr txBox="1"/>
          <p:nvPr/>
        </p:nvSpPr>
        <p:spPr>
          <a:xfrm>
            <a:off x="0" y="1047396"/>
            <a:ext cx="89457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A1A62"/>
                </a:solidFill>
                <a:latin typeface="Calibri"/>
                <a:ea typeface="Calibri"/>
                <a:cs typeface="Calibri"/>
                <a:sym typeface="Calibri"/>
              </a:rPr>
              <a:t>    </a:t>
            </a:r>
            <a:r>
              <a:rPr lang="en-US" sz="2000" b="1" i="0" u="none" strike="noStrike" cap="none">
                <a:solidFill>
                  <a:srgbClr val="3A1A62"/>
                </a:solidFill>
                <a:latin typeface="Calibri"/>
                <a:ea typeface="Calibri"/>
                <a:cs typeface="Calibri"/>
                <a:sym typeface="Calibri"/>
              </a:rPr>
              <a:t>1        2                                                                                           3       4      5      6      7      8</a:t>
            </a:r>
            <a:endParaRPr sz="1400" b="0" i="0" u="none" strike="noStrike" cap="none">
              <a:solidFill>
                <a:srgbClr val="000000"/>
              </a:solidFill>
              <a:latin typeface="Arial"/>
              <a:ea typeface="Arial"/>
              <a:cs typeface="Arial"/>
              <a:sym typeface="Arial"/>
            </a:endParaRPr>
          </a:p>
        </p:txBody>
      </p:sp>
      <p:sp>
        <p:nvSpPr>
          <p:cNvPr id="1138" name="Google Shape;1138;gdd713b006d_0_3647"/>
          <p:cNvSpPr/>
          <p:nvPr/>
        </p:nvSpPr>
        <p:spPr>
          <a:xfrm>
            <a:off x="8434775" y="938790"/>
            <a:ext cx="709200" cy="4694100"/>
          </a:xfrm>
          <a:prstGeom prst="donut">
            <a:avLst>
              <a:gd name="adj" fmla="val 5153"/>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39" name="Google Shape;1139;gdd713b006d_0_3647"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gdd713b006d_0_3655"/>
          <p:cNvSpPr txBox="1"/>
          <p:nvPr/>
        </p:nvSpPr>
        <p:spPr>
          <a:xfrm>
            <a:off x="725475" y="405825"/>
            <a:ext cx="8294400" cy="192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Molecule</a:t>
            </a:r>
            <a:r>
              <a:rPr lang="en-US" sz="4000" b="0" i="0" u="none" strike="noStrike" cap="none">
                <a:solidFill>
                  <a:schemeClr val="dk1"/>
                </a:solidFill>
                <a:latin typeface="Calibri"/>
                <a:ea typeface="Calibri"/>
                <a:cs typeface="Calibri"/>
                <a:sym typeface="Calibri"/>
              </a:rPr>
              <a:t>: particle containing </a:t>
            </a:r>
            <a:r>
              <a:rPr lang="en-US" sz="4000">
                <a:solidFill>
                  <a:schemeClr val="dk1"/>
                </a:solidFill>
                <a:latin typeface="Calibri"/>
                <a:ea typeface="Calibri"/>
                <a:cs typeface="Calibri"/>
                <a:sym typeface="Calibri"/>
              </a:rPr>
              <a:t>two</a:t>
            </a:r>
            <a:r>
              <a:rPr lang="en-US" sz="4000" b="0" i="0" u="none" strike="noStrike" cap="none">
                <a:solidFill>
                  <a:schemeClr val="dk1"/>
                </a:solidFill>
                <a:latin typeface="Calibri"/>
                <a:ea typeface="Calibri"/>
                <a:cs typeface="Calibri"/>
                <a:sym typeface="Calibri"/>
              </a:rPr>
              <a:t> or more atoms of the same </a:t>
            </a:r>
            <a:r>
              <a:rPr lang="en-US" sz="4000" b="1" i="0" u="none" strike="noStrike" cap="none">
                <a:solidFill>
                  <a:schemeClr val="dk1"/>
                </a:solidFill>
                <a:latin typeface="Calibri"/>
                <a:ea typeface="Calibri"/>
                <a:cs typeface="Calibri"/>
                <a:sym typeface="Calibri"/>
              </a:rPr>
              <a:t>OR</a:t>
            </a:r>
            <a:r>
              <a:rPr lang="en-US" sz="4000" b="0" i="0" u="none" strike="noStrike" cap="none">
                <a:solidFill>
                  <a:schemeClr val="dk1"/>
                </a:solidFill>
                <a:latin typeface="Calibri"/>
                <a:ea typeface="Calibri"/>
                <a:cs typeface="Calibri"/>
                <a:sym typeface="Calibri"/>
              </a:rPr>
              <a:t> different elements</a:t>
            </a:r>
            <a:endParaRPr sz="1400" b="0" i="0" u="none" strike="noStrike" cap="none">
              <a:solidFill>
                <a:srgbClr val="000000"/>
              </a:solidFill>
              <a:latin typeface="Arial"/>
              <a:ea typeface="Arial"/>
              <a:cs typeface="Arial"/>
              <a:sym typeface="Arial"/>
            </a:endParaRPr>
          </a:p>
        </p:txBody>
      </p:sp>
      <p:grpSp>
        <p:nvGrpSpPr>
          <p:cNvPr id="1146" name="Google Shape;1146;gdd713b006d_0_3655"/>
          <p:cNvGrpSpPr/>
          <p:nvPr/>
        </p:nvGrpSpPr>
        <p:grpSpPr>
          <a:xfrm>
            <a:off x="1038188" y="3557264"/>
            <a:ext cx="3121030" cy="1471175"/>
            <a:chOff x="6653433" y="2245352"/>
            <a:chExt cx="2128507" cy="1162800"/>
          </a:xfrm>
        </p:grpSpPr>
        <p:sp>
          <p:nvSpPr>
            <p:cNvPr id="1147" name="Google Shape;1147;gdd713b006d_0_3655"/>
            <p:cNvSpPr/>
            <p:nvPr/>
          </p:nvSpPr>
          <p:spPr>
            <a:xfrm>
              <a:off x="6653433"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8" name="Google Shape;1148;gdd713b006d_0_3655"/>
            <p:cNvSpPr/>
            <p:nvPr/>
          </p:nvSpPr>
          <p:spPr>
            <a:xfrm>
              <a:off x="7637140" y="2245352"/>
              <a:ext cx="1144800" cy="11628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49" name="Google Shape;1149;gdd713b006d_0_3655"/>
          <p:cNvSpPr/>
          <p:nvPr/>
        </p:nvSpPr>
        <p:spPr>
          <a:xfrm>
            <a:off x="5360078" y="3758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0" name="Google Shape;1150;gdd713b006d_0_3655"/>
          <p:cNvSpPr/>
          <p:nvPr/>
        </p:nvSpPr>
        <p:spPr>
          <a:xfrm>
            <a:off x="6817224" y="3776243"/>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1" name="Google Shape;1151;gdd713b006d_0_3655"/>
          <p:cNvSpPr/>
          <p:nvPr/>
        </p:nvSpPr>
        <p:spPr>
          <a:xfrm>
            <a:off x="6199291" y="3023155"/>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2" name="Google Shape;1152;gdd713b006d_0_3655"/>
          <p:cNvSpPr txBox="1"/>
          <p:nvPr/>
        </p:nvSpPr>
        <p:spPr>
          <a:xfrm>
            <a:off x="3912278" y="3776243"/>
            <a:ext cx="15501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OR </a:t>
            </a:r>
            <a:endParaRPr sz="1400" b="0" i="0" u="none" strike="noStrike" cap="none">
              <a:solidFill>
                <a:srgbClr val="000000"/>
              </a:solidFill>
              <a:latin typeface="Arial"/>
              <a:ea typeface="Arial"/>
              <a:cs typeface="Arial"/>
              <a:sym typeface="Arial"/>
            </a:endParaRPr>
          </a:p>
        </p:txBody>
      </p:sp>
      <p:sp>
        <p:nvSpPr>
          <p:cNvPr id="1153" name="Google Shape;1153;gdd713b006d_0_3655"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grpSp>
        <p:nvGrpSpPr>
          <p:cNvPr id="1159" name="Google Shape;1159;gdd713b006d_0_3668"/>
          <p:cNvGrpSpPr/>
          <p:nvPr/>
        </p:nvGrpSpPr>
        <p:grpSpPr>
          <a:xfrm>
            <a:off x="2566170" y="2892309"/>
            <a:ext cx="4245593" cy="3388497"/>
            <a:chOff x="4898482" y="3115408"/>
            <a:chExt cx="4245593" cy="3388497"/>
          </a:xfrm>
        </p:grpSpPr>
        <p:sp>
          <p:nvSpPr>
            <p:cNvPr id="1160" name="Google Shape;1160;gdd713b006d_0_3668"/>
            <p:cNvSpPr/>
            <p:nvPr/>
          </p:nvSpPr>
          <p:spPr>
            <a:xfrm>
              <a:off x="4898482" y="5032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1" name="Google Shape;1161;gdd713b006d_0_3668"/>
            <p:cNvSpPr/>
            <p:nvPr/>
          </p:nvSpPr>
          <p:spPr>
            <a:xfrm>
              <a:off x="7465575" y="5032705"/>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2" name="Google Shape;1162;gdd713b006d_0_3668"/>
            <p:cNvSpPr/>
            <p:nvPr/>
          </p:nvSpPr>
          <p:spPr>
            <a:xfrm>
              <a:off x="6199290" y="3115408"/>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163" name="Google Shape;1163;gdd713b006d_0_3668"/>
            <p:cNvCxnSpPr>
              <a:stCxn id="1160" idx="0"/>
              <a:endCxn id="1162" idx="3"/>
            </p:cNvCxnSpPr>
            <p:nvPr/>
          </p:nvCxnSpPr>
          <p:spPr>
            <a:xfrm rot="10800000" flipH="1">
              <a:off x="5737732" y="4371205"/>
              <a:ext cx="707400" cy="6615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1164" name="Google Shape;1164;gdd713b006d_0_3668"/>
            <p:cNvCxnSpPr>
              <a:stCxn id="1161" idx="0"/>
              <a:endCxn id="1162" idx="5"/>
            </p:cNvCxnSpPr>
            <p:nvPr/>
          </p:nvCxnSpPr>
          <p:spPr>
            <a:xfrm rot="10800000">
              <a:off x="7631925" y="4371205"/>
              <a:ext cx="672900" cy="6615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1165" name="Google Shape;1165;gdd713b006d_0_3668"/>
            <p:cNvCxnSpPr>
              <a:stCxn id="1160" idx="6"/>
              <a:endCxn id="1161" idx="2"/>
            </p:cNvCxnSpPr>
            <p:nvPr/>
          </p:nvCxnSpPr>
          <p:spPr>
            <a:xfrm>
              <a:off x="6576982" y="5768305"/>
              <a:ext cx="888600" cy="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grpSp>
      <p:sp>
        <p:nvSpPr>
          <p:cNvPr id="1166" name="Google Shape;1166;gdd713b006d_0_3668"/>
          <p:cNvSpPr/>
          <p:nvPr/>
        </p:nvSpPr>
        <p:spPr>
          <a:xfrm>
            <a:off x="2566170" y="374383"/>
            <a:ext cx="1678500" cy="14712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7" name="Google Shape;1167;gdd713b006d_0_3668"/>
          <p:cNvSpPr/>
          <p:nvPr/>
        </p:nvSpPr>
        <p:spPr>
          <a:xfrm>
            <a:off x="5133263" y="374383"/>
            <a:ext cx="1678500" cy="14712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168" name="Google Shape;1168;gdd713b006d_0_3668"/>
          <p:cNvCxnSpPr>
            <a:stCxn id="1166" idx="6"/>
            <a:endCxn id="1167" idx="2"/>
          </p:cNvCxnSpPr>
          <p:nvPr/>
        </p:nvCxnSpPr>
        <p:spPr>
          <a:xfrm>
            <a:off x="4244670" y="1109983"/>
            <a:ext cx="888600" cy="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sp>
        <p:nvSpPr>
          <p:cNvPr id="1169" name="Google Shape;1169;gdd713b006d_0_3668"/>
          <p:cNvSpPr txBox="1"/>
          <p:nvPr/>
        </p:nvSpPr>
        <p:spPr>
          <a:xfrm>
            <a:off x="3102931" y="572270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0" name="Google Shape;1170;gdd713b006d_0_3668"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gdd713b006d_0_3717"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11844</Words>
  <Application>Microsoft Office PowerPoint</Application>
  <PresentationFormat>On-screen Show (4:3)</PresentationFormat>
  <Paragraphs>1463</Paragraphs>
  <Slides>309</Slides>
  <Notes>303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309</vt:i4>
      </vt:variant>
    </vt:vector>
  </HeadingPairs>
  <TitlesOfParts>
    <vt:vector size="31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Molecule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molecule?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Name a common example of a molecule.</vt:lpstr>
      <vt:lpstr>Explain why this is an example of a molecule.</vt:lpstr>
      <vt:lpstr>PowerPoint Presentation</vt:lpstr>
      <vt:lpstr>PowerPoint Presentation</vt:lpstr>
      <vt:lpstr>PowerPoint Presentation</vt:lpstr>
      <vt:lpstr>PowerPoint Presentation</vt:lpstr>
      <vt:lpstr>PowerPoint Presentation</vt:lpstr>
      <vt:lpstr>What is a molecule?</vt:lpstr>
      <vt:lpstr>Is this an example of a molecule? Explain your answer.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Polar Molecule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Explain why this is an example of a molecule</vt:lpstr>
      <vt:lpstr>PowerPoint Presentation</vt:lpstr>
      <vt:lpstr>Polar Molecule: a molecule that has a partial positive and negative end because they do not share electrons equally </vt:lpstr>
      <vt:lpstr>PowerPoint Presentation</vt:lpstr>
      <vt:lpstr>What is a polar molecule?</vt:lpstr>
      <vt:lpstr>PowerPoint Presentation</vt:lpstr>
      <vt:lpstr>Partial = Part</vt:lpstr>
      <vt:lpstr>PowerPoint Presentation</vt:lpstr>
      <vt:lpstr>PowerPoint Presentation</vt:lpstr>
      <vt:lpstr>PowerPoint Presentation</vt:lpstr>
      <vt:lpstr>What is a polar molecule?</vt:lpstr>
      <vt:lpstr>Describe the charge of a polar molecule.</vt:lpstr>
      <vt:lpstr>PowerPoint Presentation</vt:lpstr>
      <vt:lpstr>PowerPoint Presentation</vt:lpstr>
      <vt:lpstr>PowerPoint Presentation</vt:lpstr>
      <vt:lpstr>PowerPoint Presentation</vt:lpstr>
      <vt:lpstr>What is a polar molecule?</vt:lpstr>
      <vt:lpstr>Explain why this is an example of a polar molecule. </vt:lpstr>
      <vt:lpstr>PowerPoint Presentation</vt:lpstr>
      <vt:lpstr>PowerPoint Presentation</vt:lpstr>
      <vt:lpstr>PowerPoint Presentation</vt:lpstr>
      <vt:lpstr>PowerPoint Presentation</vt:lpstr>
      <vt:lpstr>PowerPoint Presentation</vt:lpstr>
      <vt:lpstr>What is a polar molecule?</vt:lpstr>
      <vt:lpstr>Describe the charge of a polar molecule.</vt:lpstr>
      <vt:lpstr>PowerPoint Presentation</vt:lpstr>
      <vt:lpstr>PowerPoint Presentation</vt:lpstr>
      <vt:lpstr>PowerPoint Presentation</vt:lpstr>
      <vt:lpstr>Polar Molecule: a molecule that has a partial positive and negative end because they do not share electrons equally </vt:lpstr>
      <vt:lpstr>PowerPoint Presentation</vt:lpstr>
      <vt:lpstr>PowerPoint Presentation</vt:lpstr>
      <vt:lpstr>PowerPoint Presentation</vt:lpstr>
      <vt:lpstr>PowerPoint Presentation</vt:lpstr>
      <vt:lpstr>PowerPoint Presentation</vt:lpstr>
      <vt:lpstr>Nonpolar Molecule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Polar Molecule: a molecule that has a partial positive and negative end because they do not share electrons equally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Explain why this is an example of a molecule.</vt:lpstr>
      <vt:lpstr>What is a polar molecule?</vt:lpstr>
      <vt:lpstr>PowerPoint Presentation</vt:lpstr>
      <vt:lpstr>PowerPoint Presentation</vt:lpstr>
      <vt:lpstr>Nonpolar Molecule: a molecule that equally shares electrons </vt:lpstr>
      <vt:lpstr>PowerPoint Presentation</vt:lpstr>
      <vt:lpstr>What is a nonpolar molecule?</vt:lpstr>
      <vt:lpstr>PowerPoint Presentation</vt:lpstr>
      <vt:lpstr>No Partial charges</vt:lpstr>
      <vt:lpstr>PowerPoint Presentation</vt:lpstr>
      <vt:lpstr>What is a nonpolar molecule?</vt:lpstr>
      <vt:lpstr>Describe the charge of a nonpolar molecule.</vt:lpstr>
      <vt:lpstr>PowerPoint Presentation</vt:lpstr>
      <vt:lpstr>PowerPoint Presentation</vt:lpstr>
      <vt:lpstr>PowerPoint Presentation</vt:lpstr>
      <vt:lpstr>PowerPoint Presentation</vt:lpstr>
      <vt:lpstr>What is a nonpolar molecule?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 polar    </vt:lpstr>
      <vt:lpstr>non polar</vt:lpstr>
      <vt:lpstr>PowerPoint Presentation</vt:lpstr>
      <vt:lpstr>non polar    </vt:lpstr>
      <vt:lpstr>What is a nonpolar molecule?</vt:lpstr>
      <vt:lpstr>Describe the charge of a nonpolar molecule.</vt:lpstr>
      <vt:lpstr>PowerPoint Presentation</vt:lpstr>
      <vt:lpstr>PowerPoint Presentation</vt:lpstr>
      <vt:lpstr>PowerPoint Presentation</vt:lpstr>
      <vt:lpstr>Nonpolar Molecule: a molecule that equally shares electrons </vt:lpstr>
      <vt:lpstr>PowerPoint Presentation</vt:lpstr>
      <vt:lpstr>PowerPoint Presentation</vt:lpstr>
      <vt:lpstr>PowerPoint Presentation</vt:lpstr>
      <vt:lpstr>PowerPoint Presentation</vt:lpstr>
      <vt:lpstr>PowerPoint Presentation</vt:lpstr>
      <vt:lpstr>Compounds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Polar Molecule: a molecule that has a partial positive and negative end because they do not share electrons equally</vt:lpstr>
      <vt:lpstr>Nonpolar Molecule: a molecule that equally shares electrons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Polar Molecule: a molecule that has a partial positive and negative end because they do not share electrons equally</vt:lpstr>
      <vt:lpstr>Nonpolar Molecule: a molecule that equally shares electrons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2017-05-24T14:50:53Z</dcterms:created>
  <dcterms:modified xsi:type="dcterms:W3CDTF">2021-08-04T02:23:24Z</dcterms:modified>
</cp:coreProperties>
</file>