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7"/>
  </p:notesMasterIdLst>
  <p:sldIdLst>
    <p:sldId id="340" r:id="rId2"/>
    <p:sldId id="257" r:id="rId3"/>
    <p:sldId id="342" r:id="rId4"/>
    <p:sldId id="313" r:id="rId5"/>
    <p:sldId id="259" r:id="rId6"/>
    <p:sldId id="260" r:id="rId7"/>
    <p:sldId id="262" r:id="rId8"/>
    <p:sldId id="343" r:id="rId9"/>
    <p:sldId id="271" r:id="rId10"/>
    <p:sldId id="263" r:id="rId11"/>
    <p:sldId id="264" r:id="rId12"/>
    <p:sldId id="265" r:id="rId13"/>
    <p:sldId id="268" r:id="rId14"/>
    <p:sldId id="269" r:id="rId15"/>
    <p:sldId id="273" r:id="rId16"/>
    <p:sldId id="317" r:id="rId17"/>
    <p:sldId id="355" r:id="rId18"/>
    <p:sldId id="356" r:id="rId19"/>
    <p:sldId id="270" r:id="rId20"/>
    <p:sldId id="261" r:id="rId21"/>
    <p:sldId id="272" r:id="rId22"/>
    <p:sldId id="266" r:id="rId23"/>
    <p:sldId id="274" r:id="rId24"/>
    <p:sldId id="275" r:id="rId25"/>
    <p:sldId id="276" r:id="rId26"/>
    <p:sldId id="277" r:id="rId27"/>
    <p:sldId id="319" r:id="rId28"/>
    <p:sldId id="278" r:id="rId29"/>
    <p:sldId id="330" r:id="rId30"/>
    <p:sldId id="318" r:id="rId31"/>
    <p:sldId id="279" r:id="rId32"/>
    <p:sldId id="357" r:id="rId33"/>
    <p:sldId id="364" r:id="rId34"/>
    <p:sldId id="359" r:id="rId35"/>
    <p:sldId id="365" r:id="rId36"/>
    <p:sldId id="286" r:id="rId37"/>
    <p:sldId id="287" r:id="rId38"/>
    <p:sldId id="288" r:id="rId39"/>
    <p:sldId id="289" r:id="rId40"/>
    <p:sldId id="290" r:id="rId41"/>
    <p:sldId id="291" r:id="rId42"/>
    <p:sldId id="292" r:id="rId43"/>
    <p:sldId id="293" r:id="rId44"/>
    <p:sldId id="294" r:id="rId45"/>
    <p:sldId id="344" r:id="rId46"/>
    <p:sldId id="296" r:id="rId47"/>
    <p:sldId id="297" r:id="rId48"/>
    <p:sldId id="298" r:id="rId49"/>
    <p:sldId id="350" r:id="rId50"/>
    <p:sldId id="347" r:id="rId51"/>
    <p:sldId id="301" r:id="rId52"/>
    <p:sldId id="352" r:id="rId53"/>
    <p:sldId id="351" r:id="rId54"/>
    <p:sldId id="304" r:id="rId55"/>
    <p:sldId id="349" r:id="rId56"/>
    <p:sldId id="353" r:id="rId57"/>
    <p:sldId id="307" r:id="rId58"/>
    <p:sldId id="348" r:id="rId59"/>
    <p:sldId id="354" r:id="rId60"/>
    <p:sldId id="310" r:id="rId61"/>
    <p:sldId id="345" r:id="rId62"/>
    <p:sldId id="346" r:id="rId63"/>
    <p:sldId id="314" r:id="rId64"/>
    <p:sldId id="315" r:id="rId65"/>
    <p:sldId id="316" r:id="rId66"/>
  </p:sldIdLst>
  <p:sldSz cx="9144000" cy="6858000" type="screen4x3"/>
  <p:notesSz cx="6858000" cy="9144000"/>
  <p:embeddedFontLst>
    <p:embeddedFont>
      <p:font typeface="Calibri" panose="020F0502020204030204" pitchFamily="34" charset="0"/>
      <p:regular r:id="rId68"/>
      <p:bold r:id="rId69"/>
      <p:italic r:id="rId70"/>
      <p:boldItalic r:id="rId71"/>
    </p:embeddedFont>
    <p:embeddedFont>
      <p:font typeface="Helvetica Neue Light" panose="02000403000000020004" pitchFamily="2" charset="0"/>
      <p:regular r:id="rId72"/>
      <p:bold r:id="rId72"/>
      <p:italic r:id="rId72"/>
      <p:boldItalic r:id="rId73"/>
    </p:embeddedFont>
    <p:embeddedFont>
      <p:font typeface="Poppins" pitchFamily="2" charset="77"/>
      <p:regular r:id="rId74"/>
      <p:bold r:id="rId75"/>
      <p:italic r:id="rId76"/>
      <p:boldItalic r:id="rId77"/>
    </p:embeddedFont>
    <p:embeddedFont>
      <p:font typeface="Roboto" panose="02000000000000000000"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2" roundtripDataSignature="AMtx7mjsacXLTraGigdIONV7xAMF+h3v1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CF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889"/>
  </p:normalViewPr>
  <p:slideViewPr>
    <p:cSldViewPr snapToGrid="0">
      <p:cViewPr varScale="1">
        <p:scale>
          <a:sx n="81" d="100"/>
          <a:sy n="81" d="100"/>
        </p:scale>
        <p:origin x="252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245" name="Google Shape;24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a5a1442303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a5a144230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51" name="Google Shape;251;g2a5a1442303_0_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a5df758484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2a5df758484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outermost shell of the Earth is called the…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[Crust]</a:t>
            </a:r>
            <a:endParaRPr/>
          </a:p>
        </p:txBody>
      </p:sp>
      <p:sp>
        <p:nvSpPr>
          <p:cNvPr id="260" name="Google Shape;260;g2a5df758484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a5a1442303_0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2a5a1442303_0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285" name="Google Shape;285;g2a5a1442303_0_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a5df758484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a5df75848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_____ is a long _____ in the surface of the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[fault, crack]</a:t>
            </a:r>
            <a:endParaRPr/>
          </a:p>
        </p:txBody>
      </p:sp>
      <p:sp>
        <p:nvSpPr>
          <p:cNvPr id="293" name="Google Shape;293;g2a5df758484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True or False: </a:t>
            </a:r>
            <a:r>
              <a:rPr lang="en-US" dirty="0"/>
              <a:t>An earthquake is sudden shaking of the ground caused by the movement of Earth’s tectonic plates.</a:t>
            </a:r>
            <a:endParaRPr lang="en-US" b="0"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[True}</a:t>
            </a:r>
            <a:endParaRPr lang="en-US" dirty="0"/>
          </a:p>
        </p:txBody>
      </p:sp>
      <p:sp>
        <p:nvSpPr>
          <p:cNvPr id="324" name="Google Shape;324;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45490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 earthquake is sudden shaking of the ground caused by the movement of Earth’s tectonic plates.</a:t>
            </a:r>
            <a:r>
              <a:rPr lang="en-US" b="0" dirty="0"/>
              <a:t>]</a:t>
            </a:r>
            <a:endParaRPr dirty="0"/>
          </a:p>
        </p:txBody>
      </p:sp>
      <p:sp>
        <p:nvSpPr>
          <p:cNvPr id="324" name="Google Shape;324;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458400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Tectonic Plates can be compared to:</a:t>
            </a:r>
          </a:p>
          <a:p>
            <a:pPr marL="0" lvl="0" indent="0" algn="l" rtl="0">
              <a:lnSpc>
                <a:spcPct val="100000"/>
              </a:lnSpc>
              <a:spcBef>
                <a:spcPts val="0"/>
              </a:spcBef>
              <a:spcAft>
                <a:spcPts val="0"/>
              </a:spcAft>
              <a:buSzPts val="1400"/>
              <a:buNone/>
            </a:pPr>
            <a:endParaRPr lang="en-US" dirty="0">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latin typeface="Calibri"/>
                <a:ea typeface="Calibri"/>
                <a:cs typeface="Calibri"/>
                <a:sym typeface="Calibri"/>
              </a:rPr>
              <a:t>[B. Puzzle Pieces]</a:t>
            </a:r>
            <a:endParaRPr dirty="0">
              <a:latin typeface="Calibri"/>
              <a:ea typeface="Calibri"/>
              <a:cs typeface="Calibri"/>
              <a:sym typeface="Calibri"/>
            </a:endParaRPr>
          </a:p>
        </p:txBody>
      </p:sp>
      <p:sp>
        <p:nvSpPr>
          <p:cNvPr id="229" name="Google Shape;229;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576482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Tectonic Plates can be compared to: Puzzle Pieces</a:t>
            </a:r>
          </a:p>
          <a:p>
            <a:pPr marL="0" lvl="0" indent="0" algn="l" rtl="0">
              <a:lnSpc>
                <a:spcPct val="100000"/>
              </a:lnSpc>
              <a:spcBef>
                <a:spcPts val="0"/>
              </a:spcBef>
              <a:spcAft>
                <a:spcPts val="0"/>
              </a:spcAft>
              <a:buSzPts val="1400"/>
              <a:buNone/>
            </a:pPr>
            <a:endParaRPr lang="en-US" dirty="0">
              <a:latin typeface="Calibri"/>
              <a:ea typeface="Calibri"/>
              <a:cs typeface="Calibri"/>
              <a:sym typeface="Calibri"/>
            </a:endParaRPr>
          </a:p>
        </p:txBody>
      </p:sp>
      <p:sp>
        <p:nvSpPr>
          <p:cNvPr id="229" name="Google Shape;229;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426317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that we’ve reviewed, let’s define the phrase </a:t>
            </a:r>
            <a:r>
              <a:rPr lang="en-US" b="1" dirty="0"/>
              <a:t>epicenter</a:t>
            </a:r>
            <a:r>
              <a:rPr lang="en-US" dirty="0"/>
              <a:t>.</a:t>
            </a:r>
            <a:endParaRPr dirty="0"/>
          </a:p>
        </p:txBody>
      </p:sp>
      <p:sp>
        <p:nvSpPr>
          <p:cNvPr id="301" name="Google Shape;30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Today, we’ll be learning about the term: </a:t>
            </a:r>
            <a:r>
              <a:rPr lang="en-US" b="1" dirty="0"/>
              <a:t>Epicenter</a:t>
            </a:r>
            <a:endParaRPr dirty="0"/>
          </a:p>
        </p:txBody>
      </p:sp>
      <p:sp>
        <p:nvSpPr>
          <p:cNvPr id="198" name="Google Shape;198;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C0C0C"/>
              </a:buClr>
              <a:buSzPts val="2800"/>
              <a:buFont typeface="Arial"/>
              <a:buNone/>
            </a:pPr>
            <a:r>
              <a:rPr lang="en-US" sz="1200" b="1" u="sng" dirty="0">
                <a:solidFill>
                  <a:srgbClr val="0C0C0C"/>
                </a:solidFill>
                <a:latin typeface="Calibri"/>
                <a:ea typeface="Calibri"/>
                <a:cs typeface="Calibri"/>
                <a:sym typeface="Calibri"/>
              </a:rPr>
              <a:t>Epicenter</a:t>
            </a:r>
            <a:r>
              <a:rPr lang="en-US" sz="1200" b="1" i="0" u="none" strike="noStrike" cap="none" dirty="0">
                <a:solidFill>
                  <a:srgbClr val="0C0C0C"/>
                </a:solidFill>
                <a:latin typeface="Calibri"/>
                <a:ea typeface="Calibri"/>
                <a:cs typeface="Calibri"/>
                <a:sym typeface="Calibri"/>
              </a:rPr>
              <a:t>: </a:t>
            </a:r>
            <a:r>
              <a:rPr lang="en-US" sz="1200" b="0" i="0" dirty="0">
                <a:solidFill>
                  <a:srgbClr val="1F1F1F"/>
                </a:solidFill>
                <a:effectLst/>
                <a:latin typeface="Google Sans"/>
              </a:rPr>
              <a:t>the point on the Earth's surface directly above where an earthquake begins</a:t>
            </a:r>
            <a:endParaRPr lang="en-US" sz="1200" b="1" i="0" u="none" strike="noStrike" cap="none" dirty="0">
              <a:solidFill>
                <a:srgbClr val="FF0000"/>
              </a:solidFill>
              <a:latin typeface="Calibri"/>
              <a:ea typeface="Calibri"/>
              <a:cs typeface="Calibri"/>
              <a:sym typeface="Calibri"/>
            </a:endParaRPr>
          </a:p>
        </p:txBody>
      </p:sp>
      <p:sp>
        <p:nvSpPr>
          <p:cNvPr id="229" name="Google Shape;229;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377793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18" name="Google Shape;31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a613fe29c9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a613fe29c9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C0C0C"/>
              </a:buClr>
              <a:buSzPts val="2800"/>
              <a:buFont typeface="Arial"/>
              <a:buNone/>
            </a:pPr>
            <a:r>
              <a:rPr lang="en-US" sz="1100" b="1" u="sng" dirty="0">
                <a:solidFill>
                  <a:srgbClr val="0C0C0C"/>
                </a:solidFill>
                <a:latin typeface="Calibri"/>
                <a:ea typeface="Calibri"/>
                <a:cs typeface="Calibri"/>
                <a:sym typeface="Calibri"/>
              </a:rPr>
              <a:t>Epicenter</a:t>
            </a:r>
            <a:r>
              <a:rPr lang="en-US" sz="1100" b="1" i="0" u="none" strike="noStrike" cap="none" dirty="0">
                <a:solidFill>
                  <a:srgbClr val="0C0C0C"/>
                </a:solidFill>
                <a:latin typeface="Calibri"/>
                <a:ea typeface="Calibri"/>
                <a:cs typeface="Calibri"/>
                <a:sym typeface="Calibri"/>
              </a:rPr>
              <a:t>: </a:t>
            </a:r>
            <a:r>
              <a:rPr lang="en-US" sz="1100" b="0" i="0" dirty="0">
                <a:solidFill>
                  <a:srgbClr val="1F1F1F"/>
                </a:solidFill>
                <a:effectLst/>
                <a:latin typeface="Google Sans"/>
              </a:rPr>
              <a:t>the point on the Earth's surface directly above where an earthquake begins</a:t>
            </a:r>
            <a:endParaRPr lang="en-US" sz="1100" b="1"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269" name="Google Shape;269;g2a613fe29c9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2233893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32" name="Google Shape;33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1500"/>
              </a:spcBef>
              <a:spcAft>
                <a:spcPts val="0"/>
              </a:spcAft>
            </a:pPr>
            <a:r>
              <a:rPr lang="en-US" sz="1200" dirty="0">
                <a:solidFill>
                  <a:srgbClr val="374151"/>
                </a:solidFill>
                <a:latin typeface="Söhne"/>
              </a:rPr>
              <a:t>E</a:t>
            </a:r>
            <a:r>
              <a:rPr lang="en-US" sz="1200" b="0" i="0" dirty="0">
                <a:solidFill>
                  <a:srgbClr val="374151"/>
                </a:solidFill>
                <a:effectLst/>
                <a:latin typeface="Söhne"/>
              </a:rPr>
              <a:t>arthquakes start deep within the Earth's crust, where rocks break and shift. The epicenter is right above this point on the Earth's surface.</a:t>
            </a:r>
            <a:endParaRPr lang="en-US" sz="1050" u="none" strike="noStrike" dirty="0">
              <a:solidFill>
                <a:srgbClr val="374151"/>
              </a:solidFill>
              <a:effectLst/>
              <a:latin typeface="Helvetica Neue Light" panose="02000403000000020004" pitchFamily="2" charset="0"/>
              <a:ea typeface="Helvetica Neue Light" panose="02000403000000020004" pitchFamily="2" charset="0"/>
            </a:endParaRPr>
          </a:p>
        </p:txBody>
      </p:sp>
      <p:sp>
        <p:nvSpPr>
          <p:cNvPr id="339" name="Google Shape;339;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a613fe29c9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2a613fe29c9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1500"/>
              </a:spcBef>
              <a:spcAft>
                <a:spcPts val="0"/>
              </a:spcAft>
            </a:pPr>
            <a:r>
              <a:rPr lang="en-US" sz="1200" dirty="0">
                <a:solidFill>
                  <a:srgbClr val="374151"/>
                </a:solidFill>
                <a:latin typeface="Söhne"/>
              </a:rPr>
              <a:t>S</a:t>
            </a:r>
            <a:r>
              <a:rPr lang="en-US" sz="1200" b="0" i="0" dirty="0">
                <a:solidFill>
                  <a:srgbClr val="374151"/>
                </a:solidFill>
                <a:effectLst/>
                <a:latin typeface="Söhne"/>
              </a:rPr>
              <a:t>eismic waves are the energy waves that travel outward from the earthquake's origin. The epicenter is where these waves reach the surface.</a:t>
            </a:r>
            <a:endParaRPr lang="en-US" sz="1050" u="none" strike="noStrike" dirty="0">
              <a:solidFill>
                <a:srgbClr val="374151"/>
              </a:solidFill>
              <a:effectLst/>
              <a:latin typeface="Helvetica Neue Light" panose="02000403000000020004" pitchFamily="2" charset="0"/>
              <a:ea typeface="Helvetica Neue Light" panose="02000403000000020004" pitchFamily="2" charset="0"/>
            </a:endParaRPr>
          </a:p>
        </p:txBody>
      </p:sp>
      <p:sp>
        <p:nvSpPr>
          <p:cNvPr id="347" name="Google Shape;347;g2a613fe29c9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a613fe29c9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a613fe29c9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0"/>
              </a:spcBef>
              <a:spcAft>
                <a:spcPts val="1500"/>
              </a:spcAft>
            </a:pPr>
            <a:r>
              <a:rPr lang="en-US" sz="1200" dirty="0">
                <a:solidFill>
                  <a:srgbClr val="374151"/>
                </a:solidFill>
                <a:latin typeface="Söhne"/>
              </a:rPr>
              <a:t>T</a:t>
            </a:r>
            <a:r>
              <a:rPr lang="en-US" sz="1200" b="0" i="0" dirty="0">
                <a:solidFill>
                  <a:srgbClr val="374151"/>
                </a:solidFill>
                <a:effectLst/>
                <a:latin typeface="Söhne"/>
              </a:rPr>
              <a:t>he epicenter is often where the shaking and damage from the earthquake are most severe. Buildings and structures experience the strongest impact at or near the epicenter.</a:t>
            </a:r>
            <a:endParaRPr lang="en-US" sz="1050" u="none" strike="noStrike" dirty="0">
              <a:solidFill>
                <a:srgbClr val="374151"/>
              </a:solidFill>
              <a:effectLst/>
              <a:latin typeface="Helvetica Neue Light" panose="02000403000000020004" pitchFamily="2" charset="0"/>
              <a:ea typeface="Helvetica Neue Light" panose="02000403000000020004" pitchFamily="2" charset="0"/>
            </a:endParaRPr>
          </a:p>
        </p:txBody>
      </p:sp>
      <p:sp>
        <p:nvSpPr>
          <p:cNvPr id="355" name="Google Shape;355;g2a613fe29c9_0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fontAlgn="base">
              <a:lnSpc>
                <a:spcPct val="90000"/>
              </a:lnSpc>
              <a:spcBef>
                <a:spcPts val="1500"/>
              </a:spcBef>
              <a:spcAft>
                <a:spcPts val="0"/>
              </a:spcAft>
            </a:pPr>
            <a:r>
              <a:rPr lang="en-US" sz="1200" b="0" i="0" dirty="0">
                <a:solidFill>
                  <a:srgbClr val="374151"/>
                </a:solidFill>
                <a:effectLst/>
                <a:latin typeface="Söhne"/>
              </a:rPr>
              <a:t>Scientists use the Richter scale to measure the strength of earthquakes. The epicenter's location helps determine the earthquake's magnitude.</a:t>
            </a:r>
            <a:endParaRPr lang="en-US" sz="1050" u="none" strike="noStrike" kern="1200" dirty="0">
              <a:solidFill>
                <a:schemeClr val="tx1"/>
              </a:solidFill>
              <a:effectLst/>
              <a:latin typeface="Helvetica Neue Light" panose="02000403000000020004" pitchFamily="2" charset="0"/>
              <a:ea typeface="Helvetica Neue Light" panose="02000403000000020004" pitchFamily="2" charset="0"/>
              <a:cs typeface="+mn-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6421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1500"/>
              </a:spcBef>
              <a:spcAft>
                <a:spcPts val="0"/>
              </a:spcAft>
            </a:pPr>
            <a:r>
              <a:rPr lang="en-US" sz="1200" dirty="0">
                <a:solidFill>
                  <a:srgbClr val="374151"/>
                </a:solidFill>
                <a:latin typeface="Söhne"/>
              </a:rPr>
              <a:t>S</a:t>
            </a:r>
            <a:r>
              <a:rPr lang="en-US" sz="1200" b="0" i="0" dirty="0">
                <a:solidFill>
                  <a:srgbClr val="374151"/>
                </a:solidFill>
                <a:effectLst/>
                <a:latin typeface="Söhne"/>
              </a:rPr>
              <a:t>eismographs are instruments that record seismic waves. They are crucial in locating the epicenter. Scientists analyze data from multiple seismographs to pinpoint the exact location.</a:t>
            </a:r>
            <a:endParaRPr lang="en-US" sz="1050" u="none" strike="noStrike" dirty="0">
              <a:solidFill>
                <a:srgbClr val="374151"/>
              </a:solidFill>
              <a:effectLst/>
              <a:latin typeface="Helvetica Neue Light" panose="02000403000000020004" pitchFamily="2" charset="0"/>
              <a:ea typeface="Helvetica Neue Light" panose="02000403000000020004" pitchFamily="2" charset="0"/>
            </a:endParaRPr>
          </a:p>
        </p:txBody>
      </p:sp>
      <p:sp>
        <p:nvSpPr>
          <p:cNvPr id="363" name="Google Shape;36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fontAlgn="base">
              <a:lnSpc>
                <a:spcPct val="90000"/>
              </a:lnSpc>
              <a:spcBef>
                <a:spcPts val="0"/>
              </a:spcBef>
              <a:spcAft>
                <a:spcPts val="1500"/>
              </a:spcAft>
            </a:pPr>
            <a:r>
              <a:rPr lang="en-US" sz="1200" dirty="0">
                <a:solidFill>
                  <a:srgbClr val="374151"/>
                </a:solidFill>
                <a:latin typeface="Helvetica" pitchFamily="2" charset="0"/>
              </a:rPr>
              <a:t>E</a:t>
            </a:r>
            <a:r>
              <a:rPr lang="en-US" sz="1200" b="0" i="0" dirty="0">
                <a:solidFill>
                  <a:srgbClr val="374151"/>
                </a:solidFill>
                <a:effectLst/>
                <a:latin typeface="Helvetica" pitchFamily="2" charset="0"/>
              </a:rPr>
              <a:t>arthquakes can happen anywhere on Earth, and epicenters are scattered worldwide. Some regions, known as seismic hotspots, experience more earthquakes than others.</a:t>
            </a:r>
            <a:endParaRPr lang="en-US" sz="1200" u="none" strike="noStrike" kern="1200" dirty="0">
              <a:solidFill>
                <a:schemeClr val="tx1"/>
              </a:solidFill>
              <a:effectLst/>
              <a:latin typeface="Helvetica" pitchFamily="2" charset="0"/>
              <a:ea typeface="Helvetica Neue Light" panose="02000403000000020004" pitchFamily="2" charset="0"/>
              <a:cs typeface="+mn-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537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Our “big question” is: </a:t>
            </a:r>
            <a:r>
              <a:rPr lang="en-US" sz="1800" b="1" i="0" u="none" strike="noStrike" dirty="0">
                <a:solidFill>
                  <a:schemeClr val="bg1"/>
                </a:solidFill>
                <a:effectLst/>
                <a:latin typeface="Roboto" panose="02000000000000000000" pitchFamily="2" charset="0"/>
              </a:rPr>
              <a:t>How do you think the location of an earthquake's epicenter affects the way people live and build their communities in different parts of the world? </a:t>
            </a:r>
          </a:p>
          <a:p>
            <a:pPr marL="0" lvl="0" indent="0" algn="l" rtl="0">
              <a:lnSpc>
                <a:spcPct val="100000"/>
              </a:lnSpc>
              <a:spcBef>
                <a:spcPts val="0"/>
              </a:spcBef>
              <a:spcAft>
                <a:spcPts val="0"/>
              </a:spcAft>
              <a:buSzPts val="1400"/>
              <a:buNone/>
            </a:pPr>
            <a:r>
              <a:rPr lang="en-US" b="0" dirty="0"/>
              <a:t>[Pause and illicit predictions from students.]</a:t>
            </a:r>
            <a:endParaRPr lang="en-US"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2161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fontAlgn="base">
              <a:lnSpc>
                <a:spcPct val="90000"/>
              </a:lnSpc>
              <a:spcBef>
                <a:spcPct val="0"/>
              </a:spcBef>
              <a:spcAft>
                <a:spcPts val="600"/>
              </a:spcAft>
            </a:pPr>
            <a:r>
              <a:rPr lang="en-US" sz="1200" b="0" i="0" dirty="0">
                <a:solidFill>
                  <a:srgbClr val="374151"/>
                </a:solidFill>
                <a:effectLst/>
                <a:latin typeface="Söhne"/>
              </a:rPr>
              <a:t>The movement of tectonic plates beneath the Earth’s surface impact the occurrence of earthquakes and the location of epicenters.</a:t>
            </a:r>
            <a:endParaRPr lang="en-US" sz="1050" u="none" strike="noStrike" kern="1200" dirty="0">
              <a:solidFill>
                <a:schemeClr val="tx1"/>
              </a:solidFill>
              <a:effectLst/>
              <a:latin typeface="Helvetica Neue Light" panose="02000403000000020004" pitchFamily="2" charset="0"/>
              <a:ea typeface="Helvetica Neue Light" panose="02000403000000020004" pitchFamily="2" charset="0"/>
              <a:cs typeface="+mj-cs"/>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7395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71" name="Google Shape;371;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1500"/>
              </a:spcBef>
              <a:spcAft>
                <a:spcPts val="0"/>
              </a:spcAft>
            </a:pPr>
            <a:r>
              <a:rPr lang="en-US" sz="1200" dirty="0">
                <a:solidFill>
                  <a:srgbClr val="374151"/>
                </a:solidFill>
                <a:latin typeface="Söhne"/>
              </a:rPr>
              <a:t>E</a:t>
            </a:r>
            <a:r>
              <a:rPr lang="en-US" sz="1200" b="0" i="0" dirty="0">
                <a:solidFill>
                  <a:srgbClr val="374151"/>
                </a:solidFill>
                <a:effectLst/>
                <a:latin typeface="Söhne"/>
              </a:rPr>
              <a:t>arthquakes start </a:t>
            </a:r>
            <a:r>
              <a:rPr lang="en-US" sz="1200" b="0" i="0" u="sng" dirty="0">
                <a:solidFill>
                  <a:srgbClr val="374151"/>
                </a:solidFill>
                <a:effectLst/>
                <a:latin typeface="Söhne"/>
              </a:rPr>
              <a:t>                </a:t>
            </a:r>
            <a:r>
              <a:rPr lang="en-US" sz="1200" b="0" i="0" dirty="0">
                <a:solidFill>
                  <a:srgbClr val="374151"/>
                </a:solidFill>
                <a:effectLst/>
                <a:latin typeface="Söhne"/>
              </a:rPr>
              <a:t> within the Earth's crust, where rocks break and shift. The epicenter is right above this point on the Earth’s </a:t>
            </a:r>
            <a:r>
              <a:rPr lang="en-US" sz="1200" b="0" i="0" u="sng" dirty="0">
                <a:solidFill>
                  <a:srgbClr val="374151"/>
                </a:solidFill>
                <a:effectLst/>
                <a:latin typeface="Söhne"/>
              </a:rPr>
              <a:t>                       </a:t>
            </a:r>
            <a:r>
              <a:rPr lang="en-US" sz="1200" b="0" i="0" dirty="0">
                <a:solidFill>
                  <a:srgbClr val="374151"/>
                </a:solidFill>
                <a:effectLst/>
                <a:latin typeface="Söhne"/>
              </a:rPr>
              <a:t>.</a:t>
            </a:r>
          </a:p>
          <a:p>
            <a:pPr marL="457200" algn="l" rtl="0" fontAlgn="base">
              <a:spcBef>
                <a:spcPts val="1500"/>
              </a:spcBef>
              <a:spcAft>
                <a:spcPts val="0"/>
              </a:spcAft>
            </a:pPr>
            <a:endParaRPr lang="en-US" sz="1200" b="0" i="0" u="none" strike="noStrike" dirty="0">
              <a:solidFill>
                <a:srgbClr val="374151"/>
              </a:solidFill>
              <a:effectLst/>
              <a:latin typeface="Söhne"/>
              <a:ea typeface="Helvetica Neue Light" panose="02000403000000020004" pitchFamily="2" charset="0"/>
            </a:endParaRPr>
          </a:p>
          <a:p>
            <a:pPr marL="457200" algn="l" rtl="0" fontAlgn="base">
              <a:spcBef>
                <a:spcPts val="1500"/>
              </a:spcBef>
              <a:spcAft>
                <a:spcPts val="0"/>
              </a:spcAft>
            </a:pPr>
            <a:r>
              <a:rPr lang="en-US" sz="1200" b="0" i="0" u="none" strike="noStrike" dirty="0">
                <a:solidFill>
                  <a:srgbClr val="374151"/>
                </a:solidFill>
                <a:effectLst/>
                <a:latin typeface="Söhne"/>
                <a:ea typeface="Helvetica Neue Light" panose="02000403000000020004" pitchFamily="2" charset="0"/>
              </a:rPr>
              <a:t>[deep, surface]</a:t>
            </a:r>
            <a:endParaRPr lang="en-US" sz="1050" u="none" strike="noStrike" dirty="0">
              <a:solidFill>
                <a:srgbClr val="374151"/>
              </a:solidFill>
              <a:effectLst/>
              <a:latin typeface="Helvetica Neue Light" panose="02000403000000020004" pitchFamily="2" charset="0"/>
              <a:ea typeface="Helvetica Neue Light" panose="02000403000000020004" pitchFamily="2" charset="0"/>
            </a:endParaRPr>
          </a:p>
        </p:txBody>
      </p:sp>
      <p:sp>
        <p:nvSpPr>
          <p:cNvPr id="339" name="Google Shape;339;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869075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1500"/>
              </a:spcBef>
              <a:spcAft>
                <a:spcPts val="0"/>
              </a:spcAft>
            </a:pPr>
            <a:r>
              <a:rPr lang="en-US" sz="1200" dirty="0">
                <a:solidFill>
                  <a:srgbClr val="374151"/>
                </a:solidFill>
                <a:latin typeface="Söhne"/>
              </a:rPr>
              <a:t>E</a:t>
            </a:r>
            <a:r>
              <a:rPr lang="en-US" sz="1200" b="0" i="0" dirty="0">
                <a:solidFill>
                  <a:srgbClr val="374151"/>
                </a:solidFill>
                <a:effectLst/>
                <a:latin typeface="Söhne"/>
              </a:rPr>
              <a:t>arthquakes start </a:t>
            </a:r>
            <a:r>
              <a:rPr lang="en-US" sz="1200" b="1" i="0" u="none" dirty="0">
                <a:solidFill>
                  <a:srgbClr val="374151"/>
                </a:solidFill>
                <a:effectLst/>
                <a:latin typeface="Söhne"/>
              </a:rPr>
              <a:t>deep</a:t>
            </a:r>
            <a:r>
              <a:rPr lang="en-US" sz="1200" b="0" i="0" u="none" dirty="0">
                <a:solidFill>
                  <a:srgbClr val="374151"/>
                </a:solidFill>
                <a:effectLst/>
                <a:latin typeface="Söhne"/>
              </a:rPr>
              <a:t> </a:t>
            </a:r>
            <a:r>
              <a:rPr lang="en-US" sz="1200" b="0" i="0" dirty="0">
                <a:solidFill>
                  <a:srgbClr val="374151"/>
                </a:solidFill>
                <a:effectLst/>
                <a:latin typeface="Söhne"/>
              </a:rPr>
              <a:t>within the Earth's crust, where rocks break and shift. The epicenter is right above this point on the Earth’s </a:t>
            </a:r>
            <a:r>
              <a:rPr lang="en-US" sz="1200" b="1" i="0" dirty="0">
                <a:solidFill>
                  <a:srgbClr val="374151"/>
                </a:solidFill>
                <a:effectLst/>
                <a:latin typeface="Söhne"/>
              </a:rPr>
              <a:t>surface.</a:t>
            </a:r>
            <a:endParaRPr lang="en-US" sz="1200" b="0" i="0" dirty="0">
              <a:solidFill>
                <a:srgbClr val="374151"/>
              </a:solidFill>
              <a:effectLst/>
              <a:latin typeface="Söhne"/>
            </a:endParaRPr>
          </a:p>
          <a:p>
            <a:pPr marL="457200" algn="l" rtl="0" fontAlgn="base">
              <a:spcBef>
                <a:spcPts val="1500"/>
              </a:spcBef>
              <a:spcAft>
                <a:spcPts val="0"/>
              </a:spcAft>
            </a:pPr>
            <a:endParaRPr lang="en-US" sz="1200" b="0" i="0" u="none" strike="noStrike" dirty="0">
              <a:solidFill>
                <a:srgbClr val="374151"/>
              </a:solidFill>
              <a:effectLst/>
              <a:latin typeface="Söhne"/>
              <a:ea typeface="Helvetica Neue Light" panose="02000403000000020004" pitchFamily="2" charset="0"/>
            </a:endParaRPr>
          </a:p>
        </p:txBody>
      </p:sp>
      <p:sp>
        <p:nvSpPr>
          <p:cNvPr id="339" name="Google Shape;339;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192539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a613fe29c9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a613fe29c9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0"/>
              </a:spcBef>
              <a:spcAft>
                <a:spcPts val="1500"/>
              </a:spcAft>
            </a:pPr>
            <a:r>
              <a:rPr lang="en-US" sz="1200" u="sng" dirty="0">
                <a:solidFill>
                  <a:srgbClr val="374151"/>
                </a:solidFill>
                <a:latin typeface="Helvetica" pitchFamily="2" charset="0"/>
              </a:rPr>
              <a:t>True or False</a:t>
            </a:r>
            <a:r>
              <a:rPr lang="en-US" sz="1200" dirty="0">
                <a:solidFill>
                  <a:srgbClr val="374151"/>
                </a:solidFill>
                <a:latin typeface="Helvetica" pitchFamily="2" charset="0"/>
              </a:rPr>
              <a:t>: T</a:t>
            </a:r>
            <a:r>
              <a:rPr lang="en-US" sz="1200" dirty="0">
                <a:solidFill>
                  <a:srgbClr val="374151"/>
                </a:solidFill>
                <a:effectLst/>
                <a:latin typeface="Helvetica" pitchFamily="2" charset="0"/>
              </a:rPr>
              <a:t>he epicenter is often where the </a:t>
            </a:r>
            <a:r>
              <a:rPr lang="en-US" sz="1200" b="1" dirty="0">
                <a:solidFill>
                  <a:srgbClr val="374151"/>
                </a:solidFill>
                <a:effectLst/>
                <a:latin typeface="Helvetica" pitchFamily="2" charset="0"/>
              </a:rPr>
              <a:t>least</a:t>
            </a:r>
            <a:r>
              <a:rPr lang="en-US" sz="1200" dirty="0">
                <a:solidFill>
                  <a:srgbClr val="374151"/>
                </a:solidFill>
                <a:effectLst/>
                <a:latin typeface="Helvetica" pitchFamily="2" charset="0"/>
              </a:rPr>
              <a:t> amount of damage occurs. </a:t>
            </a:r>
          </a:p>
          <a:p>
            <a:pPr marL="457200" algn="l" rtl="0" fontAlgn="base">
              <a:spcBef>
                <a:spcPts val="0"/>
              </a:spcBef>
              <a:spcAft>
                <a:spcPts val="1500"/>
              </a:spcAft>
            </a:pPr>
            <a:endParaRPr lang="en-US" sz="1200" u="none" strike="noStrike" dirty="0">
              <a:solidFill>
                <a:srgbClr val="374151"/>
              </a:solidFill>
              <a:effectLst/>
              <a:latin typeface="Helvetica" pitchFamily="2" charset="0"/>
              <a:ea typeface="Helvetica Neue Light" panose="02000403000000020004" pitchFamily="2" charset="0"/>
            </a:endParaRPr>
          </a:p>
          <a:p>
            <a:pPr marL="457200" algn="l" rtl="0" fontAlgn="base">
              <a:spcBef>
                <a:spcPts val="0"/>
              </a:spcBef>
              <a:spcAft>
                <a:spcPts val="1500"/>
              </a:spcAft>
            </a:pPr>
            <a:r>
              <a:rPr lang="en-US" sz="1200" u="none" strike="noStrike" dirty="0">
                <a:solidFill>
                  <a:srgbClr val="374151"/>
                </a:solidFill>
                <a:effectLst/>
                <a:latin typeface="Helvetica" pitchFamily="2" charset="0"/>
                <a:ea typeface="Helvetica Neue Light" panose="02000403000000020004" pitchFamily="2" charset="0"/>
              </a:rPr>
              <a:t>[False]</a:t>
            </a:r>
          </a:p>
        </p:txBody>
      </p:sp>
      <p:sp>
        <p:nvSpPr>
          <p:cNvPr id="355" name="Google Shape;355;g2a613fe29c9_0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3628854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a613fe29c9_0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2a613fe29c9_0_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algn="l" rtl="0" fontAlgn="base">
              <a:spcBef>
                <a:spcPts val="0"/>
              </a:spcBef>
              <a:spcAft>
                <a:spcPts val="1500"/>
              </a:spcAft>
            </a:pPr>
            <a:r>
              <a:rPr lang="en-US" sz="1200" u="sng" dirty="0">
                <a:solidFill>
                  <a:srgbClr val="374151"/>
                </a:solidFill>
                <a:latin typeface="Helvetica" pitchFamily="2" charset="0"/>
              </a:rPr>
              <a:t>True or False</a:t>
            </a:r>
            <a:r>
              <a:rPr lang="en-US" sz="1200" dirty="0">
                <a:solidFill>
                  <a:srgbClr val="374151"/>
                </a:solidFill>
                <a:latin typeface="Helvetica" pitchFamily="2" charset="0"/>
              </a:rPr>
              <a:t>: T</a:t>
            </a:r>
            <a:r>
              <a:rPr lang="en-US" sz="1200" dirty="0">
                <a:solidFill>
                  <a:srgbClr val="374151"/>
                </a:solidFill>
                <a:effectLst/>
                <a:latin typeface="Helvetica" pitchFamily="2" charset="0"/>
              </a:rPr>
              <a:t>he epicenter is often where the </a:t>
            </a:r>
            <a:r>
              <a:rPr lang="en-US" sz="1200" b="1" dirty="0">
                <a:solidFill>
                  <a:srgbClr val="374151"/>
                </a:solidFill>
                <a:effectLst/>
                <a:latin typeface="Helvetica" pitchFamily="2" charset="0"/>
              </a:rPr>
              <a:t>most</a:t>
            </a:r>
            <a:r>
              <a:rPr lang="en-US" sz="1200" dirty="0">
                <a:solidFill>
                  <a:srgbClr val="374151"/>
                </a:solidFill>
                <a:effectLst/>
                <a:latin typeface="Helvetica" pitchFamily="2" charset="0"/>
              </a:rPr>
              <a:t> amount of damage occurs. </a:t>
            </a:r>
            <a:endParaRPr lang="en-US" sz="1200" u="none" strike="noStrike" dirty="0">
              <a:solidFill>
                <a:srgbClr val="374151"/>
              </a:solidFill>
              <a:effectLst/>
              <a:latin typeface="Helvetica" pitchFamily="2" charset="0"/>
              <a:ea typeface="Helvetica Neue Light" panose="02000403000000020004" pitchFamily="2" charset="0"/>
            </a:endParaRPr>
          </a:p>
        </p:txBody>
      </p:sp>
      <p:sp>
        <p:nvSpPr>
          <p:cNvPr id="355" name="Google Shape;355;g2a613fe29c9_0_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062079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earthquakes</a:t>
            </a:r>
            <a:r>
              <a:rPr lang="en-US"/>
              <a:t>.</a:t>
            </a:r>
            <a:endParaRPr/>
          </a:p>
        </p:txBody>
      </p:sp>
      <p:sp>
        <p:nvSpPr>
          <p:cNvPr id="427" name="Google Shape;427;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One example is the epicenter where the great San Francisco earthquake began in 1906. The star here represents the epicenter. </a:t>
            </a:r>
            <a:endParaRPr sz="1100" dirty="0"/>
          </a:p>
        </p:txBody>
      </p:sp>
      <p:sp>
        <p:nvSpPr>
          <p:cNvPr id="434" name="Google Shape;434;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a613fe29c9_1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2a613fe29c9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t>Another example is the epicenter where an earthquake began off the coast of Japan in 2011. The star here represents the epicenter.</a:t>
            </a:r>
            <a:endParaRPr sz="1100" dirty="0"/>
          </a:p>
        </p:txBody>
      </p:sp>
      <p:sp>
        <p:nvSpPr>
          <p:cNvPr id="444" name="Google Shape;444;g2a613fe29c9_1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earthquakes.</a:t>
            </a:r>
            <a:endParaRPr/>
          </a:p>
        </p:txBody>
      </p:sp>
      <p:sp>
        <p:nvSpPr>
          <p:cNvPr id="454" name="Google Shape;454;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rtl="0">
              <a:spcBef>
                <a:spcPts val="0"/>
              </a:spcBef>
              <a:spcAft>
                <a:spcPts val="1500"/>
              </a:spcAft>
            </a:pPr>
            <a:r>
              <a:rPr lang="en-US" sz="1800" b="0" i="0" u="none" strike="noStrike" dirty="0">
                <a:solidFill>
                  <a:srgbClr val="374151"/>
                </a:solidFill>
                <a:effectLst/>
                <a:latin typeface="Roboto" panose="02000000000000000000" pitchFamily="2" charset="0"/>
              </a:rPr>
              <a:t>A feasible and effective classroom demonstration to teach 5th graders about epicenters involves a simple and interactive activity using common materials:</a:t>
            </a:r>
            <a:endParaRPr lang="en-US" b="0" dirty="0">
              <a:effectLst/>
            </a:endParaRPr>
          </a:p>
          <a:p>
            <a:pPr rtl="0">
              <a:spcBef>
                <a:spcPts val="1500"/>
              </a:spcBef>
              <a:spcAft>
                <a:spcPts val="1500"/>
              </a:spcAft>
            </a:pPr>
            <a:r>
              <a:rPr lang="en-US" sz="1800" b="1" i="0" u="none" strike="noStrike" dirty="0">
                <a:solidFill>
                  <a:srgbClr val="374151"/>
                </a:solidFill>
                <a:effectLst/>
                <a:latin typeface="Roboto" panose="02000000000000000000" pitchFamily="2" charset="0"/>
              </a:rPr>
              <a:t>Materials Needed</a:t>
            </a:r>
            <a:r>
              <a:rPr lang="en-US" sz="1800" b="0" i="0" u="none" strike="noStrike" dirty="0">
                <a:solidFill>
                  <a:srgbClr val="374151"/>
                </a:solidFill>
                <a:effectLst/>
                <a:latin typeface="Roboto" panose="02000000000000000000" pitchFamily="2" charset="0"/>
              </a:rPr>
              <a:t>:</a:t>
            </a:r>
            <a:endParaRPr lang="en-US" b="0" dirty="0">
              <a:effectLst/>
            </a:endParaRPr>
          </a:p>
          <a:p>
            <a:pPr rtl="0" fontAlgn="base">
              <a:spcBef>
                <a:spcPts val="1500"/>
              </a:spcBef>
              <a:spcAft>
                <a:spcPts val="0"/>
              </a:spcAft>
              <a:buFont typeface="Arial" panose="020B0604020202020204" pitchFamily="34" charset="0"/>
              <a:buChar char="•"/>
            </a:pPr>
            <a:r>
              <a:rPr lang="en-US" sz="1800" b="0" i="0" u="none" strike="noStrike" dirty="0">
                <a:solidFill>
                  <a:srgbClr val="374151"/>
                </a:solidFill>
                <a:effectLst/>
                <a:latin typeface="Roboto" panose="02000000000000000000" pitchFamily="2" charset="0"/>
              </a:rPr>
              <a:t>A large sheet of paper or a tabletop map.</a:t>
            </a:r>
          </a:p>
          <a:p>
            <a:pPr rtl="0" fontAlgn="base">
              <a:spcBef>
                <a:spcPts val="0"/>
              </a:spcBef>
              <a:spcAft>
                <a:spcPts val="0"/>
              </a:spcAft>
              <a:buFont typeface="Arial" panose="020B0604020202020204" pitchFamily="34" charset="0"/>
              <a:buChar char="•"/>
            </a:pPr>
            <a:r>
              <a:rPr lang="en-US" sz="1800" b="0" i="0" u="none" strike="noStrike" dirty="0">
                <a:solidFill>
                  <a:srgbClr val="374151"/>
                </a:solidFill>
                <a:effectLst/>
                <a:latin typeface="Roboto" panose="02000000000000000000" pitchFamily="2" charset="0"/>
              </a:rPr>
              <a:t>A small ball or a marker to represent the earthquake's focus.</a:t>
            </a:r>
          </a:p>
          <a:p>
            <a:pPr rtl="0" fontAlgn="base">
              <a:spcBef>
                <a:spcPts val="0"/>
              </a:spcBef>
              <a:spcAft>
                <a:spcPts val="1500"/>
              </a:spcAft>
              <a:buFont typeface="Arial" panose="020B0604020202020204" pitchFamily="34" charset="0"/>
              <a:buChar char="•"/>
            </a:pPr>
            <a:r>
              <a:rPr lang="en-US" sz="1800" b="0" i="0" u="none" strike="noStrike" dirty="0">
                <a:solidFill>
                  <a:srgbClr val="374151"/>
                </a:solidFill>
                <a:effectLst/>
                <a:latin typeface="Roboto" panose="02000000000000000000" pitchFamily="2" charset="0"/>
              </a:rPr>
              <a:t>A ruler or a piece of string.</a:t>
            </a:r>
          </a:p>
          <a:p>
            <a:pPr rtl="0">
              <a:spcBef>
                <a:spcPts val="1500"/>
              </a:spcBef>
              <a:spcAft>
                <a:spcPts val="1500"/>
              </a:spcAft>
            </a:pPr>
            <a:r>
              <a:rPr lang="en-US" sz="1800" b="1" i="0" u="none" strike="noStrike" dirty="0">
                <a:solidFill>
                  <a:srgbClr val="374151"/>
                </a:solidFill>
                <a:effectLst/>
                <a:latin typeface="Roboto" panose="02000000000000000000" pitchFamily="2" charset="0"/>
              </a:rPr>
              <a:t>Steps</a:t>
            </a:r>
            <a:r>
              <a:rPr lang="en-US" sz="1800" b="0" i="0" u="none" strike="noStrike" dirty="0">
                <a:solidFill>
                  <a:srgbClr val="374151"/>
                </a:solidFill>
                <a:effectLst/>
                <a:latin typeface="Roboto" panose="02000000000000000000" pitchFamily="2" charset="0"/>
              </a:rPr>
              <a:t>:</a:t>
            </a:r>
            <a:endParaRPr lang="en-US" b="0" dirty="0">
              <a:effectLst/>
            </a:endParaRPr>
          </a:p>
          <a:p>
            <a:pPr rtl="0" fontAlgn="base">
              <a:spcBef>
                <a:spcPts val="150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Prepare the Base</a:t>
            </a:r>
            <a:r>
              <a:rPr lang="en-US" sz="1800" b="0" i="0" u="none" strike="noStrike" dirty="0">
                <a:solidFill>
                  <a:srgbClr val="374151"/>
                </a:solidFill>
                <a:effectLst/>
                <a:latin typeface="Roboto" panose="02000000000000000000" pitchFamily="2" charset="0"/>
              </a:rPr>
              <a:t>: Lay the large sheet of paper or map flat on a table or the floor. This represents the Earth's surface.</a:t>
            </a:r>
          </a:p>
          <a:p>
            <a:pPr rtl="0" fontAlgn="base">
              <a:spcBef>
                <a:spcPts val="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Identify the Focus</a:t>
            </a:r>
            <a:r>
              <a:rPr lang="en-US" sz="1800" b="0" i="0" u="none" strike="noStrike" dirty="0">
                <a:solidFill>
                  <a:srgbClr val="374151"/>
                </a:solidFill>
                <a:effectLst/>
                <a:latin typeface="Roboto" panose="02000000000000000000" pitchFamily="2" charset="0"/>
              </a:rPr>
              <a:t>: Place the ball or marker at a point on the paper or map. Explain that this point represents where an earthquake starts underground, known as the focus.</a:t>
            </a:r>
          </a:p>
          <a:p>
            <a:pPr rtl="0" fontAlgn="base">
              <a:spcBef>
                <a:spcPts val="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Find the Epicenter</a:t>
            </a:r>
            <a:r>
              <a:rPr lang="en-US" sz="1800" b="0" i="0" u="none" strike="noStrike" dirty="0">
                <a:solidFill>
                  <a:srgbClr val="374151"/>
                </a:solidFill>
                <a:effectLst/>
                <a:latin typeface="Roboto" panose="02000000000000000000" pitchFamily="2" charset="0"/>
              </a:rPr>
              <a:t>: Directly above where you placed the ball or marker, mark a point on the surface of the paper or map. Explain that this point is the epicenter, the spot on the Earth's surface right above where the earthquake begins.</a:t>
            </a:r>
          </a:p>
          <a:p>
            <a:pPr rtl="0" fontAlgn="base">
              <a:spcBef>
                <a:spcPts val="0"/>
              </a:spcBef>
              <a:spcAft>
                <a:spcPts val="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Measure Distance</a:t>
            </a:r>
            <a:r>
              <a:rPr lang="en-US" sz="1800" b="0" i="0" u="none" strike="noStrike" dirty="0">
                <a:solidFill>
                  <a:srgbClr val="374151"/>
                </a:solidFill>
                <a:effectLst/>
                <a:latin typeface="Roboto" panose="02000000000000000000" pitchFamily="2" charset="0"/>
              </a:rPr>
              <a:t>: Use the ruler or string to measure the distance from the epicenter to various points on the map. Discuss how the effects of an earthquake might be stronger closer to the epicenter and weaker as you move farther away.</a:t>
            </a:r>
          </a:p>
          <a:p>
            <a:pPr rtl="0" fontAlgn="base">
              <a:spcBef>
                <a:spcPts val="0"/>
              </a:spcBef>
              <a:spcAft>
                <a:spcPts val="1500"/>
              </a:spcAft>
              <a:buFont typeface="Arial" panose="020B0604020202020204" pitchFamily="34" charset="0"/>
              <a:buChar char="•"/>
            </a:pPr>
            <a:r>
              <a:rPr lang="en-US" sz="1800" b="1" i="0" u="none" strike="noStrike" dirty="0">
                <a:solidFill>
                  <a:srgbClr val="374151"/>
                </a:solidFill>
                <a:effectLst/>
                <a:latin typeface="Roboto" panose="02000000000000000000" pitchFamily="2" charset="0"/>
              </a:rPr>
              <a:t>Interactive Discussion</a:t>
            </a:r>
            <a:r>
              <a:rPr lang="en-US" sz="1800" b="0" i="0" u="none" strike="noStrike" dirty="0">
                <a:solidFill>
                  <a:srgbClr val="374151"/>
                </a:solidFill>
                <a:effectLst/>
                <a:latin typeface="Roboto" panose="02000000000000000000" pitchFamily="2" charset="0"/>
              </a:rPr>
              <a:t>: Encourage students to think about what might happen in areas close to the epicenter versus areas further away. Discuss preparedness and safety measures for earthquakes.</a:t>
            </a:r>
          </a:p>
          <a:p>
            <a:pPr rtl="0">
              <a:spcBef>
                <a:spcPts val="1500"/>
              </a:spcBef>
              <a:spcAft>
                <a:spcPts val="0"/>
              </a:spcAft>
            </a:pPr>
            <a:endParaRPr lang="en-US" sz="1800" b="0" i="0" u="none" strike="noStrike" dirty="0">
              <a:solidFill>
                <a:srgbClr val="374151"/>
              </a:solidFill>
              <a:effectLst/>
              <a:latin typeface="Roboto" panose="02000000000000000000" pitchFamily="2" charset="0"/>
            </a:endParaRPr>
          </a:p>
          <a:p>
            <a:pPr rtl="0">
              <a:spcBef>
                <a:spcPts val="1500"/>
              </a:spcBef>
              <a:spcAft>
                <a:spcPts val="0"/>
              </a:spcAft>
            </a:pPr>
            <a:r>
              <a:rPr lang="en-US" sz="1800" b="0" i="0" u="none" strike="noStrike" dirty="0">
                <a:solidFill>
                  <a:srgbClr val="374151"/>
                </a:solidFill>
                <a:effectLst/>
                <a:latin typeface="Roboto" panose="02000000000000000000" pitchFamily="2" charset="0"/>
              </a:rPr>
              <a:t>This demonstration helps students visually and physically understand the concept of an epicenter and its relation to the focus of an earthquake. It's a simple yet effective way to make the learning experience engaging and memorable.</a:t>
            </a:r>
            <a:endParaRPr lang="en-US" b="0" dirty="0">
              <a:effectLst/>
            </a:endParaRP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indent="0" rtl="0" fontAlgn="base">
              <a:spcBef>
                <a:spcPts val="1500"/>
              </a:spcBef>
              <a:spcAft>
                <a:spcPts val="1500"/>
              </a:spcAft>
              <a:buFont typeface="Arial" panose="020B0604020202020204" pitchFamily="34" charset="0"/>
              <a:buNone/>
            </a:pPr>
            <a:r>
              <a:rPr lang="en-US" sz="1800" u="none" strike="noStrike" dirty="0">
                <a:solidFill>
                  <a:srgbClr val="374151"/>
                </a:solidFill>
                <a:effectLst/>
                <a:latin typeface="Helvetica Light" panose="020B0403020202020204" pitchFamily="34" charset="0"/>
              </a:rPr>
              <a:t>The focus, or hypocenter, is </a:t>
            </a:r>
            <a:r>
              <a:rPr lang="en-US" sz="1800" b="1" u="none" strike="noStrike" dirty="0">
                <a:solidFill>
                  <a:srgbClr val="374151"/>
                </a:solidFill>
                <a:effectLst/>
                <a:latin typeface="Helvetica" pitchFamily="2" charset="0"/>
              </a:rPr>
              <a:t>NOT</a:t>
            </a:r>
            <a:r>
              <a:rPr lang="en-US" sz="1800" u="none" strike="noStrike" dirty="0">
                <a:solidFill>
                  <a:srgbClr val="374151"/>
                </a:solidFill>
                <a:effectLst/>
                <a:latin typeface="Helvetica Light" panose="020B0403020202020204" pitchFamily="34" charset="0"/>
              </a:rPr>
              <a:t> an example of an epicenter. The focus is the actual point </a:t>
            </a:r>
            <a:r>
              <a:rPr lang="en-US" sz="1800" b="1" u="none" strike="noStrike" dirty="0">
                <a:solidFill>
                  <a:srgbClr val="374151"/>
                </a:solidFill>
                <a:effectLst/>
                <a:latin typeface="Helvetica" pitchFamily="2" charset="0"/>
              </a:rPr>
              <a:t>inside</a:t>
            </a:r>
            <a:r>
              <a:rPr lang="en-US" sz="1800" u="none" strike="noStrike" dirty="0">
                <a:solidFill>
                  <a:srgbClr val="374151"/>
                </a:solidFill>
                <a:effectLst/>
                <a:latin typeface="Helvetica Light" panose="020B0403020202020204" pitchFamily="34" charset="0"/>
              </a:rPr>
              <a:t> the Earth where an earthquake begins. </a:t>
            </a:r>
            <a:endParaRPr lang="en-US" sz="1800" b="0" i="0" u="none" strike="noStrike" dirty="0">
              <a:solidFill>
                <a:srgbClr val="374151"/>
              </a:solidFill>
              <a:effectLst/>
              <a:latin typeface="Roboto" panose="02000000000000000000" pitchFamily="2" charset="0"/>
            </a:endParaRPr>
          </a:p>
        </p:txBody>
      </p:sp>
      <p:sp>
        <p:nvSpPr>
          <p:cNvPr id="461" name="Google Shape;461;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indent="0" rtl="0" fontAlgn="base">
              <a:spcBef>
                <a:spcPts val="1500"/>
              </a:spcBef>
              <a:spcAft>
                <a:spcPts val="1500"/>
              </a:spcAft>
              <a:buFont typeface="Arial" panose="020B0604020202020204" pitchFamily="34" charset="0"/>
              <a:buNone/>
            </a:pPr>
            <a:r>
              <a:rPr lang="en-US" sz="1800" b="0" i="0" u="none" strike="noStrike" dirty="0">
                <a:solidFill>
                  <a:srgbClr val="374151"/>
                </a:solidFill>
                <a:effectLst/>
                <a:latin typeface="Roboto" panose="02000000000000000000" pitchFamily="2" charset="0"/>
              </a:rPr>
              <a:t>Fault lines, such as the San Andreas Fault in California, are often confused with tectonic plate boundaries. While they are related (fault lines often occur at plate boundaries), they are not plates themselves but fractures in the Earth's crust where plates have slipped past each other.</a:t>
            </a:r>
          </a:p>
        </p:txBody>
      </p:sp>
      <p:sp>
        <p:nvSpPr>
          <p:cNvPr id="470" name="Google Shape;470;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79" name="Google Shape;479;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the focus </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and fault lines not examples of epicenter?</a:t>
            </a:r>
            <a:endParaRPr lang="en-US" sz="8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focus is not the same as the epicenter. </a:t>
            </a:r>
            <a:r>
              <a:rPr lang="en-US" sz="1200" u="none" strike="noStrike" dirty="0">
                <a:solidFill>
                  <a:srgbClr val="374151"/>
                </a:solidFill>
                <a:effectLst/>
                <a:latin typeface="Helvetica Light" panose="020B0403020202020204" pitchFamily="34" charset="0"/>
              </a:rPr>
              <a:t>The focus is the actual point </a:t>
            </a:r>
            <a:r>
              <a:rPr lang="en-US" sz="1200" b="1" u="none" strike="noStrike" dirty="0">
                <a:solidFill>
                  <a:srgbClr val="374151"/>
                </a:solidFill>
                <a:effectLst/>
                <a:latin typeface="Helvetica" pitchFamily="2" charset="0"/>
              </a:rPr>
              <a:t>inside</a:t>
            </a:r>
            <a:r>
              <a:rPr lang="en-US" sz="1200" u="none" strike="noStrike" dirty="0">
                <a:solidFill>
                  <a:srgbClr val="374151"/>
                </a:solidFill>
                <a:effectLst/>
                <a:latin typeface="Helvetica Light" panose="020B0403020202020204" pitchFamily="34" charset="0"/>
              </a:rPr>
              <a:t> the Earth where an earthquake begins, while the epicenter is the </a:t>
            </a:r>
            <a:r>
              <a:rPr lang="en-US" sz="1200" b="0" i="0" dirty="0">
                <a:solidFill>
                  <a:srgbClr val="1F1F1F"/>
                </a:solidFill>
                <a:effectLst/>
                <a:latin typeface="Google Sans"/>
              </a:rPr>
              <a:t>the point on the Earth's </a:t>
            </a:r>
            <a:r>
              <a:rPr lang="en-US" sz="1200" b="1" i="0" dirty="0">
                <a:solidFill>
                  <a:srgbClr val="1F1F1F"/>
                </a:solidFill>
                <a:effectLst/>
                <a:latin typeface="Google Sans"/>
              </a:rPr>
              <a:t>surface</a:t>
            </a:r>
            <a:r>
              <a:rPr lang="en-US" sz="1200" b="0" i="0" dirty="0">
                <a:solidFill>
                  <a:srgbClr val="1F1F1F"/>
                </a:solidFill>
                <a:effectLst/>
                <a:latin typeface="Google Sans"/>
              </a:rPr>
              <a:t> directly above where an earthquake begins. A f</a:t>
            </a:r>
            <a:r>
              <a:rPr lang="en-US" sz="1200" u="none" strike="noStrike" dirty="0">
                <a:solidFill>
                  <a:srgbClr val="374151"/>
                </a:solidFill>
                <a:effectLst/>
                <a:latin typeface="Helvetica Neue Light" panose="02000403000000020004" pitchFamily="2" charset="0"/>
                <a:ea typeface="Helvetica Neue Light" panose="02000403000000020004" pitchFamily="2" charset="0"/>
              </a:rPr>
              <a:t>ault line is not an examples of an epicenter. Fault lines are fractures in the Earth's crust where plates have slipped past each other</a:t>
            </a:r>
            <a:r>
              <a:rPr lang="en-US" dirty="0"/>
              <a:t>]</a:t>
            </a:r>
            <a:endParaRPr dirty="0"/>
          </a:p>
        </p:txBody>
      </p:sp>
      <p:sp>
        <p:nvSpPr>
          <p:cNvPr id="485" name="Google Shape;485;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97" name="Google Shape;497;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C0C0C"/>
              </a:buClr>
              <a:buSzPts val="2800"/>
              <a:buFont typeface="Arial"/>
              <a:buNone/>
            </a:pPr>
            <a:r>
              <a:rPr lang="en-US" sz="1200" b="1" u="sng" dirty="0">
                <a:solidFill>
                  <a:srgbClr val="0C0C0C"/>
                </a:solidFill>
                <a:latin typeface="Calibri"/>
                <a:ea typeface="Calibri"/>
                <a:cs typeface="Calibri"/>
                <a:sym typeface="Calibri"/>
              </a:rPr>
              <a:t>Epicenter</a:t>
            </a:r>
            <a:r>
              <a:rPr lang="en-US" sz="1200" b="1" i="0" u="none" strike="noStrike" cap="none" dirty="0">
                <a:solidFill>
                  <a:srgbClr val="0C0C0C"/>
                </a:solidFill>
                <a:latin typeface="Calibri"/>
                <a:ea typeface="Calibri"/>
                <a:cs typeface="Calibri"/>
                <a:sym typeface="Calibri"/>
              </a:rPr>
              <a:t>: </a:t>
            </a:r>
            <a:r>
              <a:rPr lang="en-US" sz="1200" b="0" i="0" dirty="0">
                <a:solidFill>
                  <a:srgbClr val="1F1F1F"/>
                </a:solidFill>
                <a:effectLst/>
                <a:latin typeface="Google Sans"/>
              </a:rPr>
              <a:t>the point on the Earth's surface directly above where an earthquake begins</a:t>
            </a:r>
            <a:endParaRPr lang="en-US" sz="1200" b="1" i="0" u="none" strike="noStrike" cap="none" dirty="0">
              <a:solidFill>
                <a:srgbClr val="FF0000"/>
              </a:solidFill>
              <a:latin typeface="Calibri"/>
              <a:ea typeface="Calibri"/>
              <a:cs typeface="Calibri"/>
              <a:sym typeface="Calibri"/>
            </a:endParaRPr>
          </a:p>
        </p:txBody>
      </p:sp>
      <p:sp>
        <p:nvSpPr>
          <p:cNvPr id="229" name="Google Shape;229;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3132258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earthquake</a:t>
            </a:r>
            <a:r>
              <a:rPr lang="en-US">
                <a:solidFill>
                  <a:srgbClr val="242424"/>
                </a:solidFill>
              </a:rPr>
              <a:t>. </a:t>
            </a:r>
            <a:endParaRPr/>
          </a:p>
        </p:txBody>
      </p:sp>
      <p:sp>
        <p:nvSpPr>
          <p:cNvPr id="512" name="Google Shape;512;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epicenters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epicenter.</a:t>
            </a:r>
            <a:endParaRPr dirty="0">
              <a:solidFill>
                <a:schemeClr val="dk1"/>
              </a:solidFill>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a:t>
            </a:r>
            <a:r>
              <a:rPr lang="en-US" dirty="0"/>
              <a:t> </a:t>
            </a:r>
            <a:r>
              <a:rPr lang="en-US" b="1" dirty="0"/>
              <a:t>epicenter </a:t>
            </a:r>
            <a:r>
              <a:rPr lang="en-US" sz="1200" dirty="0">
                <a:solidFill>
                  <a:schemeClr val="dk1"/>
                </a:solidFill>
              </a:rPr>
              <a:t>from these four choices</a:t>
            </a:r>
            <a:r>
              <a:rPr lang="en-US" dirty="0"/>
              <a:t>.</a:t>
            </a:r>
            <a:endParaRPr dirty="0"/>
          </a:p>
        </p:txBody>
      </p:sp>
      <p:sp>
        <p:nvSpPr>
          <p:cNvPr id="545" name="Google Shape;545;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This is the picture that shows the </a:t>
            </a:r>
            <a:r>
              <a:rPr lang="en-US" b="1" dirty="0"/>
              <a:t>epicenter.</a:t>
            </a:r>
            <a:endParaRPr lang="en-US" dirty="0"/>
          </a:p>
        </p:txBody>
      </p:sp>
      <p:sp>
        <p:nvSpPr>
          <p:cNvPr id="545" name="Google Shape;545;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232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15" name="Google Shape;21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an </a:t>
            </a:r>
            <a:r>
              <a:rPr lang="en-US" b="1" dirty="0"/>
              <a:t>epicenter.</a:t>
            </a:r>
            <a:endParaRPr lang="en-US" dirty="0">
              <a:solidFill>
                <a:schemeClr val="dk1"/>
              </a:solidFill>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0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t>
            </a:r>
            <a:r>
              <a:rPr lang="en-US" b="1" dirty="0"/>
              <a:t>epicenter </a:t>
            </a:r>
            <a:r>
              <a:rPr lang="en-US" sz="1200" dirty="0">
                <a:solidFill>
                  <a:schemeClr val="dk1"/>
                </a:solidFill>
              </a:rPr>
              <a:t>from these four choices.</a:t>
            </a:r>
            <a:endParaRPr sz="1200" dirty="0">
              <a:solidFill>
                <a:schemeClr val="dk1"/>
              </a:solidFill>
            </a:endParaRPr>
          </a:p>
        </p:txBody>
      </p:sp>
      <p:sp>
        <p:nvSpPr>
          <p:cNvPr id="609" name="Google Shape;609;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chemeClr val="dk1"/>
                </a:solidFill>
                <a:highlight>
                  <a:srgbClr val="FFFFFF"/>
                </a:highlight>
                <a:latin typeface="Helvetica Neue Light"/>
                <a:ea typeface="Helvetica Neue Light"/>
                <a:cs typeface="Helvetica Neue Light"/>
                <a:sym typeface="Helvetica Neue Light"/>
              </a:rPr>
              <a:t>T</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he point on the Earth's surface directly above where an earthquake begins</a:t>
            </a:r>
            <a:r>
              <a:rPr lang="en-US" dirty="0"/>
              <a:t>” is correct! This is the definition of </a:t>
            </a:r>
            <a:r>
              <a:rPr lang="en-US" b="1" dirty="0"/>
              <a:t>epicenter</a:t>
            </a:r>
            <a:r>
              <a:rPr lang="en-US" dirty="0"/>
              <a:t>.</a:t>
            </a:r>
            <a:endParaRPr lang="en-US" sz="1200" dirty="0">
              <a:solidFill>
                <a:schemeClr val="dk1"/>
              </a:solidFill>
            </a:endParaRPr>
          </a:p>
        </p:txBody>
      </p:sp>
      <p:sp>
        <p:nvSpPr>
          <p:cNvPr id="609" name="Google Shape;609;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3826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epicenter: </a:t>
            </a:r>
            <a:r>
              <a:rPr lang="en-US" sz="1200" dirty="0">
                <a:solidFill>
                  <a:schemeClr val="dk1"/>
                </a:solidFill>
                <a:highlight>
                  <a:srgbClr val="FFFFFF"/>
                </a:highlight>
                <a:latin typeface="Helvetica Neue Light"/>
                <a:ea typeface="Helvetica Neue Light"/>
                <a:cs typeface="Helvetica Neue Light"/>
                <a:sym typeface="Helvetica Neue Light"/>
              </a:rPr>
              <a:t>T</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he point on the Earth's surface directly above where an earthquake begins</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3421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an </a:t>
            </a:r>
            <a:r>
              <a:rPr lang="en-US" sz="1200" b="1" dirty="0">
                <a:solidFill>
                  <a:schemeClr val="dk1"/>
                </a:solidFill>
                <a:latin typeface="Calibri"/>
                <a:ea typeface="Calibri"/>
                <a:cs typeface="Calibri"/>
                <a:sym typeface="Calibri"/>
              </a:rPr>
              <a:t>epicenter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676" name="Google Shape;676;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43464D"/>
                </a:solidFill>
                <a:latin typeface="Helvetica Neue Light"/>
                <a:ea typeface="Helvetica Neue Light"/>
                <a:cs typeface="Helvetica Neue Light"/>
                <a:sym typeface="Helvetica Neue Light"/>
              </a:rPr>
              <a:t>The point on the surface of the Earth directly above where the Indian Ocean earthquake of 2004 began</a:t>
            </a:r>
            <a:r>
              <a:rPr lang="en-US" dirty="0"/>
              <a:t>” is correct! </a:t>
            </a:r>
            <a:r>
              <a:rPr lang="en-US" sz="1200" b="0" i="0" u="none" strike="noStrike" dirty="0">
                <a:solidFill>
                  <a:srgbClr val="000000"/>
                </a:solidFill>
                <a:effectLst/>
                <a:latin typeface="Roboto" panose="02000000000000000000" pitchFamily="2" charset="0"/>
              </a:rPr>
              <a:t>This is an example of an </a:t>
            </a:r>
            <a:r>
              <a:rPr lang="en-US" sz="1200" b="1" i="0" u="none" strike="noStrike" dirty="0">
                <a:solidFill>
                  <a:srgbClr val="000000"/>
                </a:solidFill>
                <a:effectLst/>
                <a:latin typeface="Roboto" panose="02000000000000000000" pitchFamily="2" charset="0"/>
              </a:rPr>
              <a:t>epicenter</a:t>
            </a:r>
            <a:r>
              <a:rPr lang="en-US" b="1" dirty="0"/>
              <a:t>.</a:t>
            </a:r>
            <a:endParaRPr lang="en-US" sz="1000" dirty="0">
              <a:solidFill>
                <a:schemeClr val="dk1"/>
              </a:solidFill>
            </a:endParaRPr>
          </a:p>
        </p:txBody>
      </p:sp>
      <p:sp>
        <p:nvSpPr>
          <p:cNvPr id="676" name="Google Shape;676;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8922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definition, and an example filled in for </a:t>
            </a:r>
            <a:r>
              <a:rPr lang="en-US" b="1" dirty="0"/>
              <a:t>epicenter: </a:t>
            </a:r>
            <a:r>
              <a:rPr lang="en-US" sz="1200" dirty="0">
                <a:solidFill>
                  <a:srgbClr val="43464D"/>
                </a:solidFill>
                <a:latin typeface="Helvetica Neue Light"/>
                <a:ea typeface="Helvetica Neue Light"/>
                <a:cs typeface="Helvetica Neue Light"/>
                <a:sym typeface="Helvetica Neue Light"/>
              </a:rPr>
              <a:t>The point on the surface of the Earth directly above where the Indian Ocean earthquake of 2004 began.  </a:t>
            </a:r>
            <a:endParaRPr lang="en-US" sz="1200" b="0" i="0" u="none" strike="noStrike" cap="none" dirty="0">
              <a:solidFill>
                <a:srgbClr val="000000"/>
              </a:solidFill>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0" i="0" u="none" strike="noStrike" cap="none" dirty="0">
              <a:solidFill>
                <a:srgbClr val="000000"/>
              </a:solidFill>
              <a:latin typeface="Helvetica Neue Light"/>
              <a:ea typeface="Helvetica Neue Light"/>
              <a:cs typeface="Helvetica Neue Light"/>
              <a:sym typeface="Helvetica Neue Light"/>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7707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epicenters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744" name="Google Shape;744;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200" dirty="0"/>
              <a:t>“</a:t>
            </a:r>
            <a:r>
              <a:rPr lang="en-US" sz="1200" dirty="0">
                <a:solidFill>
                  <a:srgbClr val="43464D"/>
                </a:solidFill>
                <a:latin typeface="Helvetica Neue Light"/>
                <a:ea typeface="Helvetica Neue Light"/>
                <a:cs typeface="Helvetica Neue Light"/>
                <a:sym typeface="Helvetica Neue Light"/>
              </a:rPr>
              <a:t>Epicenters show us exactly where an earthquake is strongest on the Earth's surface. Knowing about epicenters can help us build safer buildings and be better prepared for earthquakes</a:t>
            </a:r>
            <a:r>
              <a:rPr lang="en-US" sz="1200" dirty="0"/>
              <a:t>.” That is correct! This is an example of how </a:t>
            </a:r>
            <a:r>
              <a:rPr lang="en-US" sz="1200" b="1" dirty="0"/>
              <a:t>epicenters </a:t>
            </a:r>
            <a:r>
              <a:rPr lang="en-US" sz="1200" dirty="0"/>
              <a:t>impact your life.</a:t>
            </a:r>
          </a:p>
        </p:txBody>
      </p:sp>
      <p:sp>
        <p:nvSpPr>
          <p:cNvPr id="744" name="Google Shape;744;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57516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sz="1200" dirty="0"/>
              <a:t>o </a:t>
            </a:r>
            <a:r>
              <a:rPr lang="en-US" sz="1200" b="1" dirty="0"/>
              <a:t>epicenters </a:t>
            </a:r>
            <a:r>
              <a:rPr lang="en-US" sz="1200" dirty="0">
                <a:solidFill>
                  <a:schemeClr val="dk1"/>
                </a:solidFill>
              </a:rPr>
              <a:t>impact my life?”: </a:t>
            </a:r>
            <a:r>
              <a:rPr lang="en-US" sz="1200" dirty="0">
                <a:solidFill>
                  <a:srgbClr val="43464D"/>
                </a:solidFill>
                <a:latin typeface="Helvetica Neue Light"/>
                <a:ea typeface="Helvetica Neue Light"/>
                <a:cs typeface="Helvetica Neue Light"/>
                <a:sym typeface="Helvetica Neue Light"/>
              </a:rPr>
              <a:t>Epicenters show us exactly where an earthquake is strongest on the Earth's surface. Knowing about epicenters can help us build safer buildings and be better prepared for earthquakes.</a:t>
            </a:r>
            <a:endParaRPr lang="en-US" sz="1200" b="0" i="0" u="none" strike="noStrike" cap="none" dirty="0">
              <a:solidFill>
                <a:srgbClr val="000000"/>
              </a:solidFill>
              <a:latin typeface="Helvetica Neue Light"/>
              <a:ea typeface="Helvetica Neue Light"/>
              <a:cs typeface="Helvetica Neue Light"/>
              <a:sym typeface="Helvetica Neue Light"/>
            </a:endParaRPr>
          </a:p>
        </p:txBody>
      </p:sp>
      <p:sp>
        <p:nvSpPr>
          <p:cNvPr id="523" name="Google Shape;523;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0894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a5a1442303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2a5a1442303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Crust is the outermost shell of the Earth</a:t>
            </a:r>
            <a:endParaRPr/>
          </a:p>
          <a:p>
            <a:pPr marL="0" lvl="0" indent="0" algn="l" rtl="0">
              <a:lnSpc>
                <a:spcPct val="100000"/>
              </a:lnSpc>
              <a:spcBef>
                <a:spcPts val="0"/>
              </a:spcBef>
              <a:spcAft>
                <a:spcPts val="0"/>
              </a:spcAft>
              <a:buSzPts val="1400"/>
              <a:buNone/>
            </a:pPr>
            <a:endParaRPr/>
          </a:p>
        </p:txBody>
      </p:sp>
      <p:sp>
        <p:nvSpPr>
          <p:cNvPr id="221" name="Google Shape;221;g2a5a1442303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13" name="Google Shape;81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C0C0C"/>
              </a:buClr>
              <a:buSzPts val="2800"/>
              <a:buFont typeface="Arial"/>
              <a:buNone/>
            </a:pPr>
            <a:r>
              <a:rPr lang="en-US" sz="1200" b="1" u="sng" dirty="0">
                <a:solidFill>
                  <a:srgbClr val="0C0C0C"/>
                </a:solidFill>
                <a:latin typeface="Calibri"/>
                <a:ea typeface="Calibri"/>
                <a:cs typeface="Calibri"/>
                <a:sym typeface="Calibri"/>
              </a:rPr>
              <a:t>Epicenter</a:t>
            </a:r>
            <a:r>
              <a:rPr lang="en-US" sz="1200" b="1" i="0" u="none" strike="noStrike" cap="none" dirty="0">
                <a:solidFill>
                  <a:srgbClr val="0C0C0C"/>
                </a:solidFill>
                <a:latin typeface="Calibri"/>
                <a:ea typeface="Calibri"/>
                <a:cs typeface="Calibri"/>
                <a:sym typeface="Calibri"/>
              </a:rPr>
              <a:t>: </a:t>
            </a:r>
            <a:r>
              <a:rPr lang="en-US" sz="1200" b="0" i="0" dirty="0">
                <a:solidFill>
                  <a:srgbClr val="1F1F1F"/>
                </a:solidFill>
                <a:effectLst/>
                <a:latin typeface="Google Sans"/>
              </a:rPr>
              <a:t>the point on the Earth's surface directly above where an earthquake begins</a:t>
            </a:r>
            <a:endParaRPr lang="en-US" sz="1200" b="1" i="0" u="none" strike="noStrike" cap="none" dirty="0">
              <a:solidFill>
                <a:srgbClr val="FF0000"/>
              </a:solidFill>
              <a:latin typeface="Calibri"/>
              <a:ea typeface="Calibri"/>
              <a:cs typeface="Calibri"/>
              <a:sym typeface="Calibri"/>
            </a:endParaRPr>
          </a:p>
        </p:txBody>
      </p:sp>
      <p:sp>
        <p:nvSpPr>
          <p:cNvPr id="229" name="Google Shape;229;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22412597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800" b="1" i="0" u="none" strike="noStrike" dirty="0">
                <a:solidFill>
                  <a:schemeClr val="tx1"/>
                </a:solidFill>
                <a:effectLst/>
                <a:latin typeface="Roboto" panose="02000000000000000000" pitchFamily="2" charset="0"/>
              </a:rPr>
              <a:t>How do you think the location of an earthquake's epicenter affects the way people live and build their communities in different parts of the world</a:t>
            </a:r>
            <a:r>
              <a:rPr lang="en-US" sz="1800" b="1" i="0" u="none" strike="noStrike" kern="1200" dirty="0">
                <a:solidFill>
                  <a:schemeClr val="tx1"/>
                </a:solidFill>
                <a:effectLst/>
                <a:latin typeface="+mj-lt"/>
                <a:ea typeface="+mj-ea"/>
                <a:cs typeface="+mj-cs"/>
              </a:rPr>
              <a:t>? </a:t>
            </a:r>
          </a:p>
          <a:p>
            <a:pPr marL="0" lvl="0" indent="0" algn="l" rtl="0">
              <a:lnSpc>
                <a:spcPct val="100000"/>
              </a:lnSpc>
              <a:spcBef>
                <a:spcPts val="0"/>
              </a:spcBef>
              <a:spcAft>
                <a:spcPts val="0"/>
              </a:spcAft>
              <a:buClr>
                <a:schemeClr val="dk1"/>
              </a:buClr>
              <a:buSzPts val="1400"/>
              <a:buFont typeface="Arial"/>
              <a:buNone/>
            </a:pPr>
            <a:endParaRPr lang="en-US" b="1" dirty="0"/>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24183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Click the link above for a simulation to deepen your understanding of earthquakes and their epicenters. In this simulation, you </a:t>
            </a:r>
            <a:r>
              <a:rPr lang="en-US" b="0" dirty="0"/>
              <a:t>will </a:t>
            </a:r>
            <a:r>
              <a:rPr lang="en-US" b="0" i="0" dirty="0">
                <a:solidFill>
                  <a:srgbClr val="EEDA50"/>
                </a:solidFill>
                <a:effectLst/>
                <a:latin typeface="Alegreya Sans"/>
              </a:rPr>
              <a:t>determine the epicenter of each earthquake</a:t>
            </a:r>
            <a:r>
              <a:rPr lang="en-US" b="1" i="0" dirty="0">
                <a:solidFill>
                  <a:srgbClr val="EEDA50"/>
                </a:solidFill>
                <a:effectLst/>
                <a:latin typeface="Alegreya Sans"/>
              </a:rPr>
              <a:t>. </a:t>
            </a:r>
            <a:endParaRPr dirty="0"/>
          </a:p>
        </p:txBody>
      </p:sp>
      <p:sp>
        <p:nvSpPr>
          <p:cNvPr id="846" name="Google Shape;846;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57" name="Google Shape;857;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2" name="Google Shape;86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fault is a long crack in the surface of the Earth.</a:t>
            </a:r>
            <a:endParaRPr/>
          </a:p>
        </p:txBody>
      </p:sp>
      <p:sp>
        <p:nvSpPr>
          <p:cNvPr id="237" name="Google Shape;237;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a5a1442303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a5a1442303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Tectonic plates are huge pieces of the Earth’s surface that fit together like a puzzle and move very slowly over time.</a:t>
            </a:r>
            <a:endParaRPr dirty="0">
              <a:latin typeface="Calibri"/>
              <a:ea typeface="Calibri"/>
              <a:cs typeface="Calibri"/>
              <a:sym typeface="Calibri"/>
            </a:endParaRPr>
          </a:p>
        </p:txBody>
      </p:sp>
      <p:sp>
        <p:nvSpPr>
          <p:cNvPr id="229" name="Google Shape;229;g2a5a1442303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37779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An </a:t>
            </a:r>
            <a:r>
              <a:rPr lang="en-US" b="1" dirty="0"/>
              <a:t>earthquake </a:t>
            </a:r>
            <a:r>
              <a:rPr lang="en-US" dirty="0"/>
              <a:t>is the sudden shaking of the ground cause by the movement of Earth’s tectonic plates.</a:t>
            </a:r>
            <a:endParaRPr dirty="0"/>
          </a:p>
          <a:p>
            <a:pPr marL="0" lvl="0" indent="0" algn="l" rtl="0">
              <a:lnSpc>
                <a:spcPct val="100000"/>
              </a:lnSpc>
              <a:spcBef>
                <a:spcPts val="0"/>
              </a:spcBef>
              <a:spcAft>
                <a:spcPts val="0"/>
              </a:spcAft>
              <a:buSzPts val="1400"/>
              <a:buNone/>
            </a:pPr>
            <a:endParaRPr dirty="0"/>
          </a:p>
        </p:txBody>
      </p:sp>
      <p:sp>
        <p:nvSpPr>
          <p:cNvPr id="309" name="Google Shape;309;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425426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hyperlink" Target="https://www.newpathonline.com/free-curriculum-resources/virtual_lab/Earthquake_Simulator/4/8/1835"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20630"/>
            <a:chOff x="814636" y="0"/>
            <a:chExt cx="5854087" cy="6420630"/>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82877" y="5556630"/>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Simulation/Activity</a:t>
              </a:r>
              <a:endParaRPr sz="1400" b="0" i="0" u="none" strike="noStrike" cap="none" dirty="0">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a5a1442303_0_37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2a5a1442303_0_370"/>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The outermost shell of the Earth is called the</a:t>
            </a:r>
            <a:r>
              <a:rPr lang="en-US" sz="3500" b="0" i="0" u="none" strike="noStrike" cap="none">
                <a:solidFill>
                  <a:srgbClr val="000000"/>
                </a:solidFill>
                <a:latin typeface="Calibri"/>
                <a:ea typeface="Calibri"/>
                <a:cs typeface="Calibri"/>
                <a:sym typeface="Calibri"/>
              </a:rPr>
              <a:t>…</a:t>
            </a:r>
            <a:endParaRPr sz="3500" b="0" i="0" u="none" strike="noStrike" cap="none">
              <a:solidFill>
                <a:srgbClr val="000000"/>
              </a:solidFill>
              <a:latin typeface="Arial"/>
              <a:ea typeface="Arial"/>
              <a:cs typeface="Arial"/>
              <a:sym typeface="Arial"/>
            </a:endParaRPr>
          </a:p>
        </p:txBody>
      </p:sp>
      <p:sp>
        <p:nvSpPr>
          <p:cNvPr id="255" name="Google Shape;255;g2a5a1442303_0_370"/>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Crust</a:t>
            </a:r>
            <a:endParaRPr sz="32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56" name="Google Shape;256;g2a5a1442303_0_370"/>
          <p:cNvPicPr preferRelativeResize="0"/>
          <p:nvPr/>
        </p:nvPicPr>
        <p:blipFill>
          <a:blip r:embed="rId4">
            <a:alphaModFix/>
          </a:blip>
          <a:stretch>
            <a:fillRect/>
          </a:stretch>
        </p:blipFill>
        <p:spPr>
          <a:xfrm>
            <a:off x="3336625" y="2358950"/>
            <a:ext cx="5419326" cy="374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2a5df758484_0_1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g2a5df758484_0_16"/>
          <p:cNvSpPr txBox="1"/>
          <p:nvPr/>
        </p:nvSpPr>
        <p:spPr>
          <a:xfrm>
            <a:off x="983850" y="416675"/>
            <a:ext cx="7772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a:latin typeface="Calibri"/>
                <a:ea typeface="Calibri"/>
                <a:cs typeface="Calibri"/>
                <a:sym typeface="Calibri"/>
              </a:rPr>
              <a:t>The outermost shell of the Earth is called the</a:t>
            </a:r>
            <a:r>
              <a:rPr lang="en-US" sz="3500" b="0" i="0" u="none" strike="noStrike" cap="none">
                <a:solidFill>
                  <a:srgbClr val="000000"/>
                </a:solidFill>
                <a:latin typeface="Calibri"/>
                <a:ea typeface="Calibri"/>
                <a:cs typeface="Calibri"/>
                <a:sym typeface="Calibri"/>
              </a:rPr>
              <a:t>…</a:t>
            </a:r>
            <a:endParaRPr sz="3500" b="0" i="0" u="none" strike="noStrike" cap="none">
              <a:solidFill>
                <a:srgbClr val="000000"/>
              </a:solidFill>
              <a:latin typeface="Arial"/>
              <a:ea typeface="Arial"/>
              <a:cs typeface="Arial"/>
              <a:sym typeface="Arial"/>
            </a:endParaRPr>
          </a:p>
        </p:txBody>
      </p:sp>
      <p:sp>
        <p:nvSpPr>
          <p:cNvPr id="264" name="Google Shape;264;g2a5df758484_0_16"/>
          <p:cNvSpPr txBox="1"/>
          <p:nvPr/>
        </p:nvSpPr>
        <p:spPr>
          <a:xfrm>
            <a:off x="344550" y="2755650"/>
            <a:ext cx="4319700" cy="1502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FF0000"/>
              </a:buClr>
              <a:buSzPts val="3200"/>
              <a:buAutoNum type="alphaUcPeriod"/>
            </a:pPr>
            <a:r>
              <a:rPr lang="en-US" sz="3200" b="1">
                <a:solidFill>
                  <a:srgbClr val="FF0000"/>
                </a:solidFill>
                <a:latin typeface="Calibri"/>
                <a:ea typeface="Calibri"/>
                <a:cs typeface="Calibri"/>
                <a:sym typeface="Calibri"/>
              </a:rPr>
              <a:t>Crust</a:t>
            </a:r>
            <a:endParaRPr sz="3200" b="1" i="0" u="none" strike="noStrike" cap="none">
              <a:solidFill>
                <a:srgbClr val="FF0000"/>
              </a:solidFill>
            </a:endParaRPr>
          </a:p>
          <a:p>
            <a:pPr marL="457200" marR="0" lvl="0" indent="-457200" algn="l" rtl="0">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Core</a:t>
            </a: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65" name="Google Shape;265;g2a5df758484_0_16"/>
          <p:cNvPicPr preferRelativeResize="0"/>
          <p:nvPr/>
        </p:nvPicPr>
        <p:blipFill>
          <a:blip r:embed="rId4">
            <a:alphaModFix/>
          </a:blip>
          <a:stretch>
            <a:fillRect/>
          </a:stretch>
        </p:blipFill>
        <p:spPr>
          <a:xfrm>
            <a:off x="3336625" y="2358950"/>
            <a:ext cx="5419326" cy="374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2a5a1442303_0_386"/>
          <p:cNvSpPr txBox="1"/>
          <p:nvPr/>
        </p:nvSpPr>
        <p:spPr>
          <a:xfrm>
            <a:off x="1067250" y="480482"/>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200" dirty="0">
                <a:solidFill>
                  <a:srgbClr val="0C0C0C"/>
                </a:solidFill>
                <a:latin typeface="Calibri"/>
                <a:ea typeface="Calibri"/>
                <a:cs typeface="Calibri"/>
                <a:sym typeface="Calibri"/>
              </a:rPr>
              <a:t>A _____ is a long _____ in the surface of the Earth.</a:t>
            </a:r>
            <a:endParaRPr sz="3200" dirty="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3200" dirty="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3200" dirty="0">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3200" dirty="0">
                <a:solidFill>
                  <a:srgbClr val="0C0C0C"/>
                </a:solidFill>
                <a:latin typeface="Calibri"/>
                <a:ea typeface="Calibri"/>
                <a:cs typeface="Calibri"/>
                <a:sym typeface="Calibri"/>
              </a:rPr>
              <a:t>fault, crack</a:t>
            </a:r>
            <a:endParaRPr sz="3200" dirty="0">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3200" dirty="0">
                <a:solidFill>
                  <a:srgbClr val="0C0C0C"/>
                </a:solidFill>
                <a:latin typeface="Calibri"/>
                <a:ea typeface="Calibri"/>
                <a:cs typeface="Calibri"/>
                <a:sym typeface="Calibri"/>
              </a:rPr>
              <a:t>crack, fault</a:t>
            </a:r>
            <a:endParaRPr sz="3200" dirty="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3200" dirty="0">
              <a:solidFill>
                <a:srgbClr val="0C0C0C"/>
              </a:solidFill>
              <a:latin typeface="Calibri"/>
              <a:ea typeface="Calibri"/>
              <a:cs typeface="Calibri"/>
              <a:sym typeface="Calibri"/>
            </a:endParaRPr>
          </a:p>
        </p:txBody>
      </p:sp>
      <p:sp>
        <p:nvSpPr>
          <p:cNvPr id="288" name="Google Shape;288;g2a5a1442303_0_386"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 name="Google Shape;289;g2a5a1442303_0_386"/>
          <p:cNvPicPr preferRelativeResize="0"/>
          <p:nvPr/>
        </p:nvPicPr>
        <p:blipFill>
          <a:blip r:embed="rId4">
            <a:alphaModFix/>
          </a:blip>
          <a:stretch>
            <a:fillRect/>
          </a:stretch>
        </p:blipFill>
        <p:spPr>
          <a:xfrm>
            <a:off x="3832771" y="3173575"/>
            <a:ext cx="4944748" cy="3310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a5df758484_0_33"/>
          <p:cNvSpPr txBox="1"/>
          <p:nvPr/>
        </p:nvSpPr>
        <p:spPr>
          <a:xfrm>
            <a:off x="983700" y="551703"/>
            <a:ext cx="70095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200" dirty="0">
                <a:solidFill>
                  <a:srgbClr val="0C0C0C"/>
                </a:solidFill>
                <a:latin typeface="Calibri"/>
                <a:ea typeface="Calibri"/>
                <a:cs typeface="Calibri"/>
                <a:sym typeface="Calibri"/>
              </a:rPr>
              <a:t>A _____ is a long _____ in the surface of the Earth.</a:t>
            </a:r>
            <a:endParaRPr sz="3200" dirty="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3200" dirty="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3200" dirty="0">
              <a:solidFill>
                <a:srgbClr val="0C0C0C"/>
              </a:solidFill>
              <a:latin typeface="Calibri"/>
              <a:ea typeface="Calibri"/>
              <a:cs typeface="Calibri"/>
              <a:sym typeface="Calibri"/>
            </a:endParaRPr>
          </a:p>
          <a:p>
            <a:pPr marL="457200" marR="0" lvl="0" indent="-406400" algn="l" rtl="0">
              <a:lnSpc>
                <a:spcPct val="100000"/>
              </a:lnSpc>
              <a:spcBef>
                <a:spcPts val="0"/>
              </a:spcBef>
              <a:spcAft>
                <a:spcPts val="0"/>
              </a:spcAft>
              <a:buClr>
                <a:srgbClr val="FF0000"/>
              </a:buClr>
              <a:buSzPts val="2800"/>
              <a:buFont typeface="Calibri"/>
              <a:buAutoNum type="alphaUcPeriod"/>
            </a:pPr>
            <a:r>
              <a:rPr lang="en-US" sz="3200" b="1" dirty="0">
                <a:solidFill>
                  <a:srgbClr val="FF0000"/>
                </a:solidFill>
                <a:latin typeface="Calibri"/>
                <a:ea typeface="Calibri"/>
                <a:cs typeface="Calibri"/>
                <a:sym typeface="Calibri"/>
              </a:rPr>
              <a:t>fault, crack</a:t>
            </a:r>
            <a:endParaRPr sz="3200" b="1" dirty="0">
              <a:solidFill>
                <a:srgbClr val="FF0000"/>
              </a:solidFill>
              <a:latin typeface="Calibri"/>
              <a:ea typeface="Calibri"/>
              <a:cs typeface="Calibri"/>
              <a:sym typeface="Calibri"/>
            </a:endParaRPr>
          </a:p>
          <a:p>
            <a:pPr marL="457200" marR="0" lvl="0" indent="-406400" algn="l" rtl="0">
              <a:lnSpc>
                <a:spcPct val="100000"/>
              </a:lnSpc>
              <a:spcBef>
                <a:spcPts val="0"/>
              </a:spcBef>
              <a:spcAft>
                <a:spcPts val="0"/>
              </a:spcAft>
              <a:buClr>
                <a:srgbClr val="0C0C0C"/>
              </a:buClr>
              <a:buSzPts val="2800"/>
              <a:buFont typeface="Calibri"/>
              <a:buAutoNum type="alphaUcPeriod"/>
            </a:pPr>
            <a:r>
              <a:rPr lang="en-US" sz="3200" dirty="0">
                <a:solidFill>
                  <a:srgbClr val="0C0C0C"/>
                </a:solidFill>
                <a:latin typeface="Calibri"/>
                <a:ea typeface="Calibri"/>
                <a:cs typeface="Calibri"/>
                <a:sym typeface="Calibri"/>
              </a:rPr>
              <a:t>crack, fault</a:t>
            </a:r>
            <a:endParaRPr sz="3200" dirty="0">
              <a:solidFill>
                <a:srgbClr val="0C0C0C"/>
              </a:solidFill>
              <a:latin typeface="Calibri"/>
              <a:ea typeface="Calibri"/>
              <a:cs typeface="Calibri"/>
              <a:sym typeface="Calibri"/>
            </a:endParaRPr>
          </a:p>
          <a:p>
            <a:pPr marL="0" marR="0" lvl="0" indent="0" algn="ctr" rtl="0">
              <a:lnSpc>
                <a:spcPct val="100000"/>
              </a:lnSpc>
              <a:spcBef>
                <a:spcPts val="0"/>
              </a:spcBef>
              <a:spcAft>
                <a:spcPts val="0"/>
              </a:spcAft>
              <a:buClr>
                <a:srgbClr val="0C0C0C"/>
              </a:buClr>
              <a:buSzPts val="2800"/>
              <a:buFont typeface="Arial"/>
              <a:buNone/>
            </a:pPr>
            <a:endParaRPr sz="3200" dirty="0">
              <a:solidFill>
                <a:srgbClr val="0C0C0C"/>
              </a:solidFill>
              <a:latin typeface="Calibri"/>
              <a:ea typeface="Calibri"/>
              <a:cs typeface="Calibri"/>
              <a:sym typeface="Calibri"/>
            </a:endParaRPr>
          </a:p>
        </p:txBody>
      </p:sp>
      <p:sp>
        <p:nvSpPr>
          <p:cNvPr id="296" name="Google Shape;296;g2a5df758484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7" name="Google Shape;297;g2a5df758484_0_33"/>
          <p:cNvPicPr preferRelativeResize="0"/>
          <p:nvPr/>
        </p:nvPicPr>
        <p:blipFill>
          <a:blip r:embed="rId4">
            <a:alphaModFix/>
          </a:blip>
          <a:stretch>
            <a:fillRect/>
          </a:stretch>
        </p:blipFill>
        <p:spPr>
          <a:xfrm>
            <a:off x="3832771" y="3173575"/>
            <a:ext cx="4944748" cy="33101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Google Shape;327;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g27e576c1a67_0_364"/>
          <p:cNvPicPr preferRelativeResize="0"/>
          <p:nvPr/>
        </p:nvPicPr>
        <p:blipFill>
          <a:blip r:embed="rId4">
            <a:alphaModFix/>
          </a:blip>
          <a:stretch>
            <a:fillRect/>
          </a:stretch>
        </p:blipFill>
        <p:spPr>
          <a:xfrm>
            <a:off x="416101" y="1986295"/>
            <a:ext cx="8311798" cy="4677275"/>
          </a:xfrm>
          <a:prstGeom prst="rect">
            <a:avLst/>
          </a:prstGeom>
          <a:noFill/>
          <a:ln>
            <a:noFill/>
          </a:ln>
        </p:spPr>
      </p:pic>
      <p:sp>
        <p:nvSpPr>
          <p:cNvPr id="2" name="Google Shape;272;g2a613fe29c9_4_0">
            <a:extLst>
              <a:ext uri="{FF2B5EF4-FFF2-40B4-BE49-F238E27FC236}">
                <a16:creationId xmlns:a16="http://schemas.microsoft.com/office/drawing/2014/main" id="{5FC237A3-A64B-EC58-543C-4CB118B13168}"/>
              </a:ext>
            </a:extLst>
          </p:cNvPr>
          <p:cNvSpPr txBox="1"/>
          <p:nvPr/>
        </p:nvSpPr>
        <p:spPr>
          <a:xfrm>
            <a:off x="983850" y="416675"/>
            <a:ext cx="777210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sng" strike="noStrike" cap="none" dirty="0">
                <a:solidFill>
                  <a:srgbClr val="000000"/>
                </a:solidFill>
                <a:latin typeface="Calibri"/>
                <a:ea typeface="Calibri"/>
                <a:cs typeface="Calibri"/>
                <a:sym typeface="Calibri"/>
              </a:rPr>
              <a:t>True or False</a:t>
            </a:r>
            <a:r>
              <a:rPr lang="en-US" sz="3200" b="0" i="0" u="none" strike="noStrike" cap="none" dirty="0">
                <a:solidFill>
                  <a:srgbClr val="000000"/>
                </a:solidFill>
                <a:latin typeface="Calibri"/>
                <a:ea typeface="Calibri"/>
                <a:cs typeface="Calibri"/>
                <a:sym typeface="Calibri"/>
              </a:rPr>
              <a:t>: An </a:t>
            </a:r>
            <a:r>
              <a:rPr lang="en-US" sz="3200" dirty="0">
                <a:latin typeface="Calibri"/>
                <a:ea typeface="Calibri"/>
                <a:cs typeface="Calibri"/>
                <a:sym typeface="Calibri"/>
              </a:rPr>
              <a:t>e</a:t>
            </a:r>
            <a:r>
              <a:rPr lang="en-US" sz="3200" b="0" i="0" u="none" strike="noStrike" cap="none" dirty="0">
                <a:solidFill>
                  <a:srgbClr val="000000"/>
                </a:solidFill>
                <a:latin typeface="Calibri" panose="020F0502020204030204" pitchFamily="34" charset="0"/>
                <a:ea typeface="Calibri"/>
                <a:cs typeface="Calibri" panose="020F0502020204030204" pitchFamily="34" charset="0"/>
                <a:sym typeface="Calibri"/>
              </a:rPr>
              <a:t>arthquakes is the s</a:t>
            </a:r>
            <a:r>
              <a:rPr lang="en-US" sz="3200" dirty="0">
                <a:solidFill>
                  <a:srgbClr val="1F1F1F"/>
                </a:solidFill>
                <a:highlight>
                  <a:srgbClr val="FFFFFF"/>
                </a:highlight>
                <a:latin typeface="Calibri" panose="020F0502020204030204" pitchFamily="34" charset="0"/>
                <a:cs typeface="Calibri" panose="020F0502020204030204" pitchFamily="34" charset="0"/>
              </a:rPr>
              <a:t>udden shaking of the ground caused by the movement of Earth's tectonic plates</a:t>
            </a: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66294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7" name="Google Shape;327;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g27e576c1a67_0_364"/>
          <p:cNvPicPr preferRelativeResize="0"/>
          <p:nvPr/>
        </p:nvPicPr>
        <p:blipFill>
          <a:blip r:embed="rId4">
            <a:alphaModFix/>
          </a:blip>
          <a:stretch>
            <a:fillRect/>
          </a:stretch>
        </p:blipFill>
        <p:spPr>
          <a:xfrm>
            <a:off x="416101" y="1986295"/>
            <a:ext cx="8311798" cy="4677275"/>
          </a:xfrm>
          <a:prstGeom prst="rect">
            <a:avLst/>
          </a:prstGeom>
          <a:noFill/>
          <a:ln>
            <a:noFill/>
          </a:ln>
        </p:spPr>
      </p:pic>
      <p:sp>
        <p:nvSpPr>
          <p:cNvPr id="2" name="Google Shape;272;g2a613fe29c9_4_0">
            <a:extLst>
              <a:ext uri="{FF2B5EF4-FFF2-40B4-BE49-F238E27FC236}">
                <a16:creationId xmlns:a16="http://schemas.microsoft.com/office/drawing/2014/main" id="{5FC237A3-A64B-EC58-543C-4CB118B13168}"/>
              </a:ext>
            </a:extLst>
          </p:cNvPr>
          <p:cNvSpPr txBox="1"/>
          <p:nvPr/>
        </p:nvSpPr>
        <p:spPr>
          <a:xfrm>
            <a:off x="983850" y="416675"/>
            <a:ext cx="777210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sng" strike="noStrike" cap="none" dirty="0">
                <a:solidFill>
                  <a:srgbClr val="FF0000"/>
                </a:solidFill>
                <a:latin typeface="Calibri"/>
                <a:ea typeface="Calibri"/>
                <a:cs typeface="Calibri"/>
                <a:sym typeface="Calibri"/>
              </a:rPr>
              <a:t>True</a:t>
            </a:r>
            <a:r>
              <a:rPr lang="en-US" sz="3200" b="0" i="0" u="sng" strike="noStrike" cap="none" dirty="0">
                <a:solidFill>
                  <a:srgbClr val="000000"/>
                </a:solidFill>
                <a:latin typeface="Calibri"/>
                <a:ea typeface="Calibri"/>
                <a:cs typeface="Calibri"/>
                <a:sym typeface="Calibri"/>
              </a:rPr>
              <a:t> or False</a:t>
            </a:r>
            <a:r>
              <a:rPr lang="en-US" sz="3200" b="0" i="0" u="none" strike="noStrike" cap="none" dirty="0">
                <a:solidFill>
                  <a:srgbClr val="000000"/>
                </a:solidFill>
                <a:latin typeface="Calibri"/>
                <a:ea typeface="Calibri"/>
                <a:cs typeface="Calibri"/>
                <a:sym typeface="Calibri"/>
              </a:rPr>
              <a:t>: </a:t>
            </a:r>
            <a:r>
              <a:rPr lang="en-US" sz="3200" b="0" i="0" u="none" strike="noStrike" cap="none" dirty="0">
                <a:solidFill>
                  <a:srgbClr val="000000"/>
                </a:solidFill>
                <a:latin typeface="Calibri" panose="020F0502020204030204" pitchFamily="34" charset="0"/>
                <a:ea typeface="Calibri"/>
                <a:cs typeface="Calibri" panose="020F0502020204030204" pitchFamily="34" charset="0"/>
                <a:sym typeface="Calibri"/>
              </a:rPr>
              <a:t>Earthquakes are the s</a:t>
            </a:r>
            <a:r>
              <a:rPr lang="en-US" sz="3200" dirty="0">
                <a:solidFill>
                  <a:srgbClr val="1F1F1F"/>
                </a:solidFill>
                <a:highlight>
                  <a:srgbClr val="FFFFFF"/>
                </a:highlight>
                <a:latin typeface="Calibri" panose="020F0502020204030204" pitchFamily="34" charset="0"/>
                <a:cs typeface="Calibri" panose="020F0502020204030204" pitchFamily="34" charset="0"/>
              </a:rPr>
              <a:t>udden shaking of the ground caused by the movement of Earth's tectonic plates</a:t>
            </a: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22011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u="sng" dirty="0">
                <a:solidFill>
                  <a:srgbClr val="0C0C0C"/>
                </a:solidFill>
                <a:latin typeface="Calibri"/>
                <a:ea typeface="Calibri"/>
                <a:cs typeface="Calibri"/>
                <a:sym typeface="Calibri"/>
              </a:rPr>
              <a:t>Tectonic Plates can be compared to</a:t>
            </a:r>
            <a:r>
              <a:rPr lang="en-US" sz="3600" b="1" i="0" u="none" strike="noStrike" cap="none" dirty="0">
                <a:solidFill>
                  <a:srgbClr val="0C0C0C"/>
                </a:solidFill>
                <a:latin typeface="Calibri"/>
                <a:ea typeface="Calibri"/>
                <a:cs typeface="Calibri"/>
                <a:sym typeface="Calibri"/>
              </a:rPr>
              <a:t>:</a:t>
            </a:r>
            <a:endParaRPr sz="3600" b="1" i="0" u="none" strike="noStrike" cap="none" dirty="0">
              <a:solidFill>
                <a:srgbClr val="FF0000"/>
              </a:solidFill>
              <a:latin typeface="Calibri"/>
              <a:ea typeface="Calibri"/>
              <a:cs typeface="Calibri"/>
              <a:sym typeface="Calibri"/>
            </a:endParaRPr>
          </a:p>
        </p:txBody>
      </p:sp>
      <p:pic>
        <p:nvPicPr>
          <p:cNvPr id="233" name="Google Shape;233;g2a5a1442303_0_197"/>
          <p:cNvPicPr preferRelativeResize="0"/>
          <p:nvPr/>
        </p:nvPicPr>
        <p:blipFill>
          <a:blip r:embed="rId3">
            <a:alphaModFix/>
          </a:blip>
          <a:stretch>
            <a:fillRect/>
          </a:stretch>
        </p:blipFill>
        <p:spPr>
          <a:xfrm>
            <a:off x="3515683" y="2139585"/>
            <a:ext cx="5428274" cy="3720451"/>
          </a:xfrm>
          <a:prstGeom prst="rect">
            <a:avLst/>
          </a:prstGeom>
          <a:noFill/>
          <a:ln>
            <a:noFill/>
          </a:ln>
        </p:spPr>
      </p:pic>
      <p:sp>
        <p:nvSpPr>
          <p:cNvPr id="4" name="Google Shape;240;g2a5a1442303_0_32" descr="Rewind">
            <a:extLst>
              <a:ext uri="{FF2B5EF4-FFF2-40B4-BE49-F238E27FC236}">
                <a16:creationId xmlns:a16="http://schemas.microsoft.com/office/drawing/2014/main" id="{FFFFB8A8-9437-46EB-2E73-E5EAE2124C5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CB147EE1-3BF5-7F15-B75B-044043C1842E}"/>
              </a:ext>
            </a:extLst>
          </p:cNvPr>
          <p:cNvSpPr txBox="1"/>
          <p:nvPr/>
        </p:nvSpPr>
        <p:spPr>
          <a:xfrm>
            <a:off x="234015" y="2690336"/>
            <a:ext cx="3281668" cy="1477328"/>
          </a:xfrm>
          <a:prstGeom prst="rect">
            <a:avLst/>
          </a:prstGeom>
          <a:noFill/>
        </p:spPr>
        <p:txBody>
          <a:bodyPr wrap="none" rtlCol="0">
            <a:spAutoFit/>
          </a:bodyPr>
          <a:lstStyle/>
          <a:p>
            <a:pPr marL="342900" indent="-342900">
              <a:buAutoNum type="alphaUcPeriod"/>
            </a:pPr>
            <a:r>
              <a:rPr lang="en-US" sz="3000" dirty="0"/>
              <a:t>Blankets</a:t>
            </a:r>
          </a:p>
          <a:p>
            <a:pPr marL="342900" indent="-342900">
              <a:buFont typeface="Arial"/>
              <a:buAutoNum type="alphaUcPeriod"/>
            </a:pPr>
            <a:r>
              <a:rPr lang="en-US" sz="3000" dirty="0"/>
              <a:t>Puzzle Pieces</a:t>
            </a:r>
          </a:p>
          <a:p>
            <a:pPr marL="342900" indent="-342900">
              <a:buAutoNum type="alphaUcPeriod"/>
            </a:pPr>
            <a:r>
              <a:rPr lang="en-US" sz="3000" dirty="0"/>
              <a:t>Pieces of Paper</a:t>
            </a:r>
          </a:p>
        </p:txBody>
      </p:sp>
    </p:spTree>
    <p:extLst>
      <p:ext uri="{BB962C8B-B14F-4D97-AF65-F5344CB8AC3E}">
        <p14:creationId xmlns:p14="http://schemas.microsoft.com/office/powerpoint/2010/main" val="998630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u="sng" dirty="0">
                <a:solidFill>
                  <a:srgbClr val="0C0C0C"/>
                </a:solidFill>
                <a:latin typeface="Calibri"/>
                <a:ea typeface="Calibri"/>
                <a:cs typeface="Calibri"/>
                <a:sym typeface="Calibri"/>
              </a:rPr>
              <a:t>Tectonic Plates can be compared to</a:t>
            </a:r>
            <a:r>
              <a:rPr lang="en-US" sz="3600" b="1" i="0" u="none" strike="noStrike" cap="none" dirty="0">
                <a:solidFill>
                  <a:srgbClr val="0C0C0C"/>
                </a:solidFill>
                <a:latin typeface="Calibri"/>
                <a:ea typeface="Calibri"/>
                <a:cs typeface="Calibri"/>
                <a:sym typeface="Calibri"/>
              </a:rPr>
              <a:t>:</a:t>
            </a:r>
            <a:endParaRPr sz="3600" b="1" i="0" u="none" strike="noStrike" cap="none" dirty="0">
              <a:solidFill>
                <a:srgbClr val="FF0000"/>
              </a:solidFill>
              <a:latin typeface="Calibri"/>
              <a:ea typeface="Calibri"/>
              <a:cs typeface="Calibri"/>
              <a:sym typeface="Calibri"/>
            </a:endParaRPr>
          </a:p>
        </p:txBody>
      </p:sp>
      <p:pic>
        <p:nvPicPr>
          <p:cNvPr id="233" name="Google Shape;233;g2a5a1442303_0_197"/>
          <p:cNvPicPr preferRelativeResize="0"/>
          <p:nvPr/>
        </p:nvPicPr>
        <p:blipFill>
          <a:blip r:embed="rId3">
            <a:alphaModFix/>
          </a:blip>
          <a:stretch>
            <a:fillRect/>
          </a:stretch>
        </p:blipFill>
        <p:spPr>
          <a:xfrm>
            <a:off x="3515683" y="2139585"/>
            <a:ext cx="5428274" cy="3720451"/>
          </a:xfrm>
          <a:prstGeom prst="rect">
            <a:avLst/>
          </a:prstGeom>
          <a:noFill/>
          <a:ln>
            <a:noFill/>
          </a:ln>
        </p:spPr>
      </p:pic>
      <p:sp>
        <p:nvSpPr>
          <p:cNvPr id="4" name="Google Shape;240;g2a5a1442303_0_32" descr="Rewind">
            <a:extLst>
              <a:ext uri="{FF2B5EF4-FFF2-40B4-BE49-F238E27FC236}">
                <a16:creationId xmlns:a16="http://schemas.microsoft.com/office/drawing/2014/main" id="{FFFFB8A8-9437-46EB-2E73-E5EAE2124C5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CB147EE1-3BF5-7F15-B75B-044043C1842E}"/>
              </a:ext>
            </a:extLst>
          </p:cNvPr>
          <p:cNvSpPr txBox="1"/>
          <p:nvPr/>
        </p:nvSpPr>
        <p:spPr>
          <a:xfrm>
            <a:off x="234015" y="2690336"/>
            <a:ext cx="3281668" cy="1477328"/>
          </a:xfrm>
          <a:prstGeom prst="rect">
            <a:avLst/>
          </a:prstGeom>
          <a:noFill/>
        </p:spPr>
        <p:txBody>
          <a:bodyPr wrap="none" rtlCol="0">
            <a:spAutoFit/>
          </a:bodyPr>
          <a:lstStyle/>
          <a:p>
            <a:pPr marL="342900" indent="-342900">
              <a:buAutoNum type="alphaUcPeriod"/>
            </a:pPr>
            <a:r>
              <a:rPr lang="en-US" sz="3000" dirty="0"/>
              <a:t>Blankets</a:t>
            </a:r>
          </a:p>
          <a:p>
            <a:pPr marL="342900" indent="-342900">
              <a:buFont typeface="Arial"/>
              <a:buAutoNum type="alphaUcPeriod"/>
            </a:pPr>
            <a:r>
              <a:rPr lang="en-US" sz="3000" dirty="0">
                <a:solidFill>
                  <a:srgbClr val="FF0000"/>
                </a:solidFill>
              </a:rPr>
              <a:t>Puzzle Pieces</a:t>
            </a:r>
          </a:p>
          <a:p>
            <a:pPr marL="342900" indent="-342900">
              <a:buAutoNum type="alphaUcPeriod"/>
            </a:pPr>
            <a:r>
              <a:rPr lang="en-US" sz="3000" dirty="0"/>
              <a:t>Pieces of Paper</a:t>
            </a:r>
          </a:p>
        </p:txBody>
      </p:sp>
    </p:spTree>
    <p:extLst>
      <p:ext uri="{BB962C8B-B14F-4D97-AF65-F5344CB8AC3E}">
        <p14:creationId xmlns:p14="http://schemas.microsoft.com/office/powerpoint/2010/main" val="2730858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dirty="0">
                <a:solidFill>
                  <a:schemeClr val="dk1"/>
                </a:solidFill>
                <a:latin typeface="Calibri"/>
                <a:ea typeface="Calibri"/>
                <a:cs typeface="Calibri"/>
                <a:sym typeface="Calibri"/>
              </a:rPr>
              <a:t>Epicenter</a:t>
            </a:r>
            <a:endParaRPr sz="1400" b="0" i="0" u="none" strike="noStrike" cap="none" dirty="0">
              <a:solidFill>
                <a:srgbClr val="000000"/>
              </a:solidFill>
              <a:latin typeface="Arial"/>
              <a:ea typeface="Arial"/>
              <a:cs typeface="Arial"/>
              <a:sym typeface="Arial"/>
            </a:endParaRPr>
          </a:p>
        </p:txBody>
      </p:sp>
      <p:sp>
        <p:nvSpPr>
          <p:cNvPr id="304" name="Google Shape;304;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098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02" name="Google Shape;202;p2"/>
          <p:cNvSpPr txBox="1"/>
          <p:nvPr/>
        </p:nvSpPr>
        <p:spPr>
          <a:xfrm>
            <a:off x="1828800" y="287215"/>
            <a:ext cx="54864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dirty="0">
                <a:latin typeface="Calibri"/>
                <a:ea typeface="Calibri"/>
                <a:cs typeface="Calibri"/>
                <a:sym typeface="Calibri"/>
              </a:rPr>
              <a:t>Epicenter</a:t>
            </a:r>
            <a:endParaRPr sz="1800" b="0" i="0" u="none" strike="noStrike" cap="none" dirty="0">
              <a:solidFill>
                <a:srgbClr val="000000"/>
              </a:solidFill>
              <a:latin typeface="Calibri"/>
              <a:ea typeface="Calibri"/>
              <a:cs typeface="Calibri"/>
              <a:sym typeface="Calibri"/>
            </a:endParaRPr>
          </a:p>
        </p:txBody>
      </p:sp>
      <p:pic>
        <p:nvPicPr>
          <p:cNvPr id="4" name="Picture 3" descr="A diagram of a fault&#10;&#10;Description automatically generated">
            <a:extLst>
              <a:ext uri="{FF2B5EF4-FFF2-40B4-BE49-F238E27FC236}">
                <a16:creationId xmlns:a16="http://schemas.microsoft.com/office/drawing/2014/main" id="{E593BD1F-31C9-B6AE-9782-0AA59038A721}"/>
              </a:ext>
            </a:extLst>
          </p:cNvPr>
          <p:cNvPicPr>
            <a:picLocks noChangeAspect="1"/>
          </p:cNvPicPr>
          <p:nvPr/>
        </p:nvPicPr>
        <p:blipFill>
          <a:blip r:embed="rId3"/>
          <a:stretch>
            <a:fillRect/>
          </a:stretch>
        </p:blipFill>
        <p:spPr>
          <a:xfrm>
            <a:off x="1543777" y="1586253"/>
            <a:ext cx="6059686" cy="5358384"/>
          </a:xfrm>
          <a:prstGeom prst="rect">
            <a:avLst/>
          </a:prstGeom>
        </p:spPr>
      </p:pic>
      <p:sp>
        <p:nvSpPr>
          <p:cNvPr id="7" name="Down Arrow 6">
            <a:extLst>
              <a:ext uri="{FF2B5EF4-FFF2-40B4-BE49-F238E27FC236}">
                <a16:creationId xmlns:a16="http://schemas.microsoft.com/office/drawing/2014/main" id="{5E5AEF3D-C0EA-7359-814B-99E44D8A75E4}"/>
              </a:ext>
            </a:extLst>
          </p:cNvPr>
          <p:cNvSpPr/>
          <p:nvPr/>
        </p:nvSpPr>
        <p:spPr>
          <a:xfrm rot="2581834">
            <a:off x="4858438" y="2393684"/>
            <a:ext cx="627962" cy="1484252"/>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5a1442303_0_197"/>
          <p:cNvSpPr txBox="1"/>
          <p:nvPr/>
        </p:nvSpPr>
        <p:spPr>
          <a:xfrm>
            <a:off x="763953" y="181500"/>
            <a:ext cx="7616093"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u="sng" dirty="0">
                <a:solidFill>
                  <a:srgbClr val="0C0C0C"/>
                </a:solidFill>
                <a:latin typeface="Calibri"/>
                <a:ea typeface="Calibri"/>
                <a:cs typeface="Calibri"/>
                <a:sym typeface="Calibri"/>
              </a:rPr>
              <a:t>Epicenter</a:t>
            </a:r>
            <a:r>
              <a:rPr lang="en-US" sz="3600" b="1" i="0" u="none" strike="noStrike" cap="none" dirty="0">
                <a:solidFill>
                  <a:srgbClr val="0C0C0C"/>
                </a:solidFill>
                <a:latin typeface="Calibri"/>
                <a:ea typeface="Calibri"/>
                <a:cs typeface="Calibri"/>
                <a:sym typeface="Calibri"/>
              </a:rPr>
              <a:t>: </a:t>
            </a:r>
            <a:r>
              <a:rPr lang="en-US" sz="3600" b="0" i="0" dirty="0">
                <a:solidFill>
                  <a:srgbClr val="1F1F1F"/>
                </a:solidFill>
                <a:effectLst/>
                <a:latin typeface="Google Sans"/>
              </a:rPr>
              <a:t>the point on the Earth's surface directly above where an earthquake begins</a:t>
            </a:r>
            <a:endParaRPr sz="3600" b="1" i="0" u="none" strike="noStrike" cap="none" dirty="0">
              <a:solidFill>
                <a:srgbClr val="FF0000"/>
              </a:solidFill>
              <a:latin typeface="Calibri"/>
              <a:ea typeface="Calibri"/>
              <a:cs typeface="Calibri"/>
              <a:sym typeface="Calibri"/>
            </a:endParaRPr>
          </a:p>
        </p:txBody>
      </p:sp>
      <p:sp>
        <p:nvSpPr>
          <p:cNvPr id="2" name="Google Shape;312;g27e576c1a67_0_281" descr="Artificial Intelligence">
            <a:extLst>
              <a:ext uri="{FF2B5EF4-FFF2-40B4-BE49-F238E27FC236}">
                <a16:creationId xmlns:a16="http://schemas.microsoft.com/office/drawing/2014/main" id="{D5D22DE4-1F2E-725C-E8D6-AC99F39201EA}"/>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313;g27e576c1a67_0_281" descr="Blog">
            <a:extLst>
              <a:ext uri="{FF2B5EF4-FFF2-40B4-BE49-F238E27FC236}">
                <a16:creationId xmlns:a16="http://schemas.microsoft.com/office/drawing/2014/main" id="{01998E1C-FCC7-FFF2-D46B-AA85914FBAF2}"/>
              </a:ext>
            </a:extLst>
          </p:cNvPr>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5" name="Picture 4" descr="A diagram of a fault&#10;&#10;Description automatically generated">
            <a:extLst>
              <a:ext uri="{FF2B5EF4-FFF2-40B4-BE49-F238E27FC236}">
                <a16:creationId xmlns:a16="http://schemas.microsoft.com/office/drawing/2014/main" id="{ADBC20EA-C23B-33DE-83B7-2140210DF8A0}"/>
              </a:ext>
            </a:extLst>
          </p:cNvPr>
          <p:cNvPicPr>
            <a:picLocks noChangeAspect="1"/>
          </p:cNvPicPr>
          <p:nvPr/>
        </p:nvPicPr>
        <p:blipFill>
          <a:blip r:embed="rId5"/>
          <a:stretch>
            <a:fillRect/>
          </a:stretch>
        </p:blipFill>
        <p:spPr>
          <a:xfrm>
            <a:off x="1640488" y="2034133"/>
            <a:ext cx="5863021" cy="4823867"/>
          </a:xfrm>
          <a:prstGeom prst="rect">
            <a:avLst/>
          </a:prstGeom>
        </p:spPr>
      </p:pic>
      <p:sp>
        <p:nvSpPr>
          <p:cNvPr id="6" name="Down Arrow 5">
            <a:extLst>
              <a:ext uri="{FF2B5EF4-FFF2-40B4-BE49-F238E27FC236}">
                <a16:creationId xmlns:a16="http://schemas.microsoft.com/office/drawing/2014/main" id="{5B0C4FB8-5E01-E2C7-BD68-C918A7C4DF81}"/>
              </a:ext>
            </a:extLst>
          </p:cNvPr>
          <p:cNvSpPr/>
          <p:nvPr/>
        </p:nvSpPr>
        <p:spPr>
          <a:xfrm rot="8006146">
            <a:off x="6094317" y="3037272"/>
            <a:ext cx="842254" cy="192391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960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a613fe29c9_4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a613fe29c9_4_0"/>
          <p:cNvSpPr txBox="1"/>
          <p:nvPr/>
        </p:nvSpPr>
        <p:spPr>
          <a:xfrm>
            <a:off x="2629797" y="369265"/>
            <a:ext cx="388440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strike="noStrike" cap="none" dirty="0">
                <a:solidFill>
                  <a:srgbClr val="000000"/>
                </a:solidFill>
                <a:latin typeface="Calibri"/>
                <a:ea typeface="Calibri"/>
                <a:cs typeface="Calibri"/>
                <a:sym typeface="Calibri"/>
              </a:rPr>
              <a:t>What is an epicenter?</a:t>
            </a:r>
            <a:endParaRPr sz="3200" b="0" i="0" strike="noStrike" cap="none" dirty="0">
              <a:solidFill>
                <a:srgbClr val="000000"/>
              </a:solidFill>
              <a:latin typeface="Arial"/>
              <a:ea typeface="Arial"/>
              <a:cs typeface="Arial"/>
              <a:sym typeface="Arial"/>
            </a:endParaRPr>
          </a:p>
        </p:txBody>
      </p:sp>
      <p:pic>
        <p:nvPicPr>
          <p:cNvPr id="2" name="Picture 1" descr="A diagram of a fault&#10;&#10;Description automatically generated">
            <a:extLst>
              <a:ext uri="{FF2B5EF4-FFF2-40B4-BE49-F238E27FC236}">
                <a16:creationId xmlns:a16="http://schemas.microsoft.com/office/drawing/2014/main" id="{9081ACDF-2C8F-92A8-7104-5F8EBDD31391}"/>
              </a:ext>
            </a:extLst>
          </p:cNvPr>
          <p:cNvPicPr>
            <a:picLocks noChangeAspect="1"/>
          </p:cNvPicPr>
          <p:nvPr/>
        </p:nvPicPr>
        <p:blipFill>
          <a:blip r:embed="rId4"/>
          <a:stretch>
            <a:fillRect/>
          </a:stretch>
        </p:blipFill>
        <p:spPr>
          <a:xfrm>
            <a:off x="1640489" y="1664868"/>
            <a:ext cx="5863021" cy="4823867"/>
          </a:xfrm>
          <a:prstGeom prst="rect">
            <a:avLst/>
          </a:prstGeom>
        </p:spPr>
      </p:pic>
      <p:sp>
        <p:nvSpPr>
          <p:cNvPr id="3" name="Down Arrow 2">
            <a:extLst>
              <a:ext uri="{FF2B5EF4-FFF2-40B4-BE49-F238E27FC236}">
                <a16:creationId xmlns:a16="http://schemas.microsoft.com/office/drawing/2014/main" id="{C6615DB3-5F1F-2C3C-54F5-4F2040C85DE0}"/>
              </a:ext>
            </a:extLst>
          </p:cNvPr>
          <p:cNvSpPr/>
          <p:nvPr/>
        </p:nvSpPr>
        <p:spPr>
          <a:xfrm rot="8006146">
            <a:off x="6094318" y="2668007"/>
            <a:ext cx="842254" cy="192391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7204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35" name="Google Shape;335;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a5a1442303_0_49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g2a5a1442303_0_494"/>
          <p:cNvSpPr txBox="1"/>
          <p:nvPr/>
        </p:nvSpPr>
        <p:spPr>
          <a:xfrm>
            <a:off x="363750" y="530349"/>
            <a:ext cx="841650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3200" dirty="0">
                <a:solidFill>
                  <a:srgbClr val="374151"/>
                </a:solidFill>
                <a:latin typeface="Helvetica" pitchFamily="2" charset="0"/>
              </a:rPr>
              <a:t>E</a:t>
            </a:r>
            <a:r>
              <a:rPr lang="en-US" sz="3200" dirty="0">
                <a:solidFill>
                  <a:srgbClr val="374151"/>
                </a:solidFill>
                <a:effectLst/>
                <a:latin typeface="Helvetica" pitchFamily="2" charset="0"/>
              </a:rPr>
              <a:t>arthquakes start deep within the Earth's crust, where rocks break and shift. The epicenter is right above this point on the Earth's surface.</a:t>
            </a:r>
            <a:endParaRPr lang="en-US" sz="2400" u="none" strike="noStrike" dirty="0">
              <a:solidFill>
                <a:srgbClr val="374151"/>
              </a:solidFill>
              <a:effectLst/>
              <a:latin typeface="Helvetica" pitchFamily="2" charset="0"/>
              <a:ea typeface="Helvetica Neue Light" panose="02000403000000020004" pitchFamily="2" charset="0"/>
            </a:endParaRPr>
          </a:p>
        </p:txBody>
      </p:sp>
      <p:pic>
        <p:nvPicPr>
          <p:cNvPr id="4" name="Picture 3" descr="A diagram of a mountain&#10;&#10;Description automatically generated">
            <a:extLst>
              <a:ext uri="{FF2B5EF4-FFF2-40B4-BE49-F238E27FC236}">
                <a16:creationId xmlns:a16="http://schemas.microsoft.com/office/drawing/2014/main" id="{2490C5FF-2604-E7E9-1F71-955A0613090C}"/>
              </a:ext>
            </a:extLst>
          </p:cNvPr>
          <p:cNvPicPr>
            <a:picLocks noChangeAspect="1"/>
          </p:cNvPicPr>
          <p:nvPr/>
        </p:nvPicPr>
        <p:blipFill>
          <a:blip r:embed="rId4"/>
          <a:stretch>
            <a:fillRect/>
          </a:stretch>
        </p:blipFill>
        <p:spPr>
          <a:xfrm>
            <a:off x="1543050" y="2400300"/>
            <a:ext cx="6057900" cy="44577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a613fe29c9_0_1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a613fe29c9_0_143"/>
          <p:cNvSpPr txBox="1"/>
          <p:nvPr/>
        </p:nvSpPr>
        <p:spPr>
          <a:xfrm>
            <a:off x="363750" y="556836"/>
            <a:ext cx="841650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3200" dirty="0">
                <a:solidFill>
                  <a:srgbClr val="374151"/>
                </a:solidFill>
                <a:latin typeface="Helvetica" pitchFamily="2" charset="0"/>
              </a:rPr>
              <a:t>S</a:t>
            </a:r>
            <a:r>
              <a:rPr lang="en-US" sz="3200" dirty="0">
                <a:solidFill>
                  <a:srgbClr val="374151"/>
                </a:solidFill>
                <a:effectLst/>
                <a:latin typeface="Helvetica" pitchFamily="2" charset="0"/>
              </a:rPr>
              <a:t>eismic waves are the energy waves that travel outward from the earthquake's origin. The epicenter is where these waves reach the surface.</a:t>
            </a:r>
            <a:endParaRPr lang="en-US" sz="2400" u="none" strike="noStrike" dirty="0">
              <a:solidFill>
                <a:srgbClr val="374151"/>
              </a:solidFill>
              <a:effectLst/>
              <a:latin typeface="Helvetica" pitchFamily="2" charset="0"/>
              <a:ea typeface="Helvetica Neue Light" panose="02000403000000020004" pitchFamily="2" charset="0"/>
            </a:endParaRPr>
          </a:p>
        </p:txBody>
      </p:sp>
      <p:pic>
        <p:nvPicPr>
          <p:cNvPr id="5" name="Picture 4" descr="A diagram of a earthquake&#10;&#10;Description automatically generated">
            <a:extLst>
              <a:ext uri="{FF2B5EF4-FFF2-40B4-BE49-F238E27FC236}">
                <a16:creationId xmlns:a16="http://schemas.microsoft.com/office/drawing/2014/main" id="{D0BD45B3-51C8-821C-F8B1-80585A99C2CE}"/>
              </a:ext>
            </a:extLst>
          </p:cNvPr>
          <p:cNvPicPr>
            <a:picLocks noChangeAspect="1"/>
          </p:cNvPicPr>
          <p:nvPr/>
        </p:nvPicPr>
        <p:blipFill>
          <a:blip r:embed="rId4"/>
          <a:stretch>
            <a:fillRect/>
          </a:stretch>
        </p:blipFill>
        <p:spPr>
          <a:xfrm>
            <a:off x="1543050" y="2400300"/>
            <a:ext cx="6057900" cy="44577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2a613fe29c9_0_14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2a613fe29c9_0_149"/>
          <p:cNvSpPr txBox="1"/>
          <p:nvPr/>
        </p:nvSpPr>
        <p:spPr>
          <a:xfrm>
            <a:off x="93786" y="735300"/>
            <a:ext cx="8956428"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0"/>
              </a:spcBef>
              <a:spcAft>
                <a:spcPts val="1500"/>
              </a:spcAft>
            </a:pPr>
            <a:r>
              <a:rPr lang="en-US" sz="3100" dirty="0">
                <a:solidFill>
                  <a:srgbClr val="374151"/>
                </a:solidFill>
                <a:latin typeface="Helvetica" pitchFamily="2" charset="0"/>
              </a:rPr>
              <a:t>T</a:t>
            </a:r>
            <a:r>
              <a:rPr lang="en-US" sz="3100" dirty="0">
                <a:solidFill>
                  <a:srgbClr val="374151"/>
                </a:solidFill>
                <a:effectLst/>
                <a:latin typeface="Helvetica" pitchFamily="2" charset="0"/>
              </a:rPr>
              <a:t>he epicenter is often where the shaking and damage from the earthquake are most severe. Buildings and structures experience the strongest impact at or near the epicenter.</a:t>
            </a:r>
            <a:endParaRPr lang="en-US" sz="3100" u="none" strike="noStrike" dirty="0">
              <a:solidFill>
                <a:srgbClr val="374151"/>
              </a:solidFill>
              <a:effectLst/>
              <a:latin typeface="Helvetica" pitchFamily="2" charset="0"/>
              <a:ea typeface="Helvetica Neue Light" panose="02000403000000020004" pitchFamily="2" charset="0"/>
            </a:endParaRPr>
          </a:p>
        </p:txBody>
      </p:sp>
      <p:pic>
        <p:nvPicPr>
          <p:cNvPr id="4" name="Picture 3" descr="A person walking in a pile of rubble&#10;&#10;Description automatically generated">
            <a:extLst>
              <a:ext uri="{FF2B5EF4-FFF2-40B4-BE49-F238E27FC236}">
                <a16:creationId xmlns:a16="http://schemas.microsoft.com/office/drawing/2014/main" id="{2D4646CB-B780-C908-F078-4EC14D7CEE2F}"/>
              </a:ext>
            </a:extLst>
          </p:cNvPr>
          <p:cNvPicPr>
            <a:picLocks noChangeAspect="1"/>
          </p:cNvPicPr>
          <p:nvPr/>
        </p:nvPicPr>
        <p:blipFill>
          <a:blip r:embed="rId4"/>
          <a:stretch>
            <a:fillRect/>
          </a:stretch>
        </p:blipFill>
        <p:spPr>
          <a:xfrm>
            <a:off x="1543050" y="2400300"/>
            <a:ext cx="6057900" cy="44577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734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73B6463-398D-B9A5-4CA4-3E659B6489B2}"/>
              </a:ext>
            </a:extLst>
          </p:cNvPr>
          <p:cNvSpPr txBox="1"/>
          <p:nvPr/>
        </p:nvSpPr>
        <p:spPr>
          <a:xfrm>
            <a:off x="3257549" y="151145"/>
            <a:ext cx="5935666" cy="2541494"/>
          </a:xfrm>
          <a:prstGeom prst="rect">
            <a:avLst/>
          </a:prstGeom>
        </p:spPr>
        <p:txBody>
          <a:bodyPr vert="horz" lIns="91440" tIns="45720" rIns="91440" bIns="45720" rtlCol="0" anchor="ctr">
            <a:normAutofit lnSpcReduction="10000"/>
          </a:bodyPr>
          <a:lstStyle/>
          <a:p>
            <a:pPr marL="228600" fontAlgn="base">
              <a:lnSpc>
                <a:spcPct val="90000"/>
              </a:lnSpc>
              <a:spcBef>
                <a:spcPts val="1500"/>
              </a:spcBef>
              <a:spcAft>
                <a:spcPts val="0"/>
              </a:spcAft>
            </a:pPr>
            <a:r>
              <a:rPr lang="en-US" sz="3200" b="0" i="0" dirty="0">
                <a:solidFill>
                  <a:srgbClr val="374151"/>
                </a:solidFill>
                <a:effectLst/>
                <a:latin typeface="Helvetica" pitchFamily="2" charset="0"/>
              </a:rPr>
              <a:t>Scientists use the Richter scale to measure the strength of earthquakes. The epicenter's location helps determine the earthquake's magnitude.</a:t>
            </a:r>
            <a:endParaRPr lang="en-US" sz="2400" u="none" strike="noStrike" kern="1200" dirty="0">
              <a:solidFill>
                <a:schemeClr val="tx1"/>
              </a:solidFill>
              <a:effectLst/>
              <a:latin typeface="Helvetica" pitchFamily="2" charset="0"/>
              <a:ea typeface="Helvetica Neue Light" panose="02000403000000020004" pitchFamily="2" charset="0"/>
              <a:cs typeface="+mn-cs"/>
            </a:endParaRPr>
          </a:p>
        </p:txBody>
      </p:sp>
      <p:sp>
        <p:nvSpPr>
          <p:cNvPr id="3" name="Google Shape;365;g2a613fe29c9_0_155" descr="Artificial Intelligence">
            <a:extLst>
              <a:ext uri="{FF2B5EF4-FFF2-40B4-BE49-F238E27FC236}">
                <a16:creationId xmlns:a16="http://schemas.microsoft.com/office/drawing/2014/main" id="{3EEAD9E0-5138-88B0-F3F9-24F872E91546}"/>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A diagram of a house&#10;&#10;Description automatically generated">
            <a:extLst>
              <a:ext uri="{FF2B5EF4-FFF2-40B4-BE49-F238E27FC236}">
                <a16:creationId xmlns:a16="http://schemas.microsoft.com/office/drawing/2014/main" id="{96AA250F-B4C9-6A9A-A455-61B7887D0284}"/>
              </a:ext>
            </a:extLst>
          </p:cNvPr>
          <p:cNvPicPr>
            <a:picLocks noChangeAspect="1"/>
          </p:cNvPicPr>
          <p:nvPr/>
        </p:nvPicPr>
        <p:blipFill>
          <a:blip r:embed="rId4"/>
          <a:stretch>
            <a:fillRect/>
          </a:stretch>
        </p:blipFill>
        <p:spPr>
          <a:xfrm>
            <a:off x="574295" y="2922137"/>
            <a:ext cx="7772400" cy="3935863"/>
          </a:xfrm>
          <a:prstGeom prst="rect">
            <a:avLst/>
          </a:prstGeom>
        </p:spPr>
      </p:pic>
    </p:spTree>
    <p:extLst>
      <p:ext uri="{BB962C8B-B14F-4D97-AF65-F5344CB8AC3E}">
        <p14:creationId xmlns:p14="http://schemas.microsoft.com/office/powerpoint/2010/main" val="1632655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a613fe29c9_0_15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2a613fe29c9_0_155"/>
          <p:cNvSpPr txBox="1"/>
          <p:nvPr/>
        </p:nvSpPr>
        <p:spPr>
          <a:xfrm>
            <a:off x="181875" y="735300"/>
            <a:ext cx="878025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3000" dirty="0">
                <a:solidFill>
                  <a:srgbClr val="374151"/>
                </a:solidFill>
                <a:latin typeface="Helvetica" pitchFamily="2" charset="0"/>
              </a:rPr>
              <a:t>S</a:t>
            </a:r>
            <a:r>
              <a:rPr lang="en-US" sz="3000" b="0" i="0" dirty="0">
                <a:solidFill>
                  <a:srgbClr val="374151"/>
                </a:solidFill>
                <a:effectLst/>
                <a:latin typeface="Helvetica" pitchFamily="2" charset="0"/>
              </a:rPr>
              <a:t>eismographs are instruments that record seismic waves. They are crucial in locating the epicenter. Scientists analyze data from multiple seismographs to pinpoint the exact location.</a:t>
            </a:r>
            <a:endParaRPr lang="en-US" sz="3000" u="none" strike="noStrike" dirty="0">
              <a:solidFill>
                <a:srgbClr val="374151"/>
              </a:solidFill>
              <a:effectLst/>
              <a:latin typeface="Helvetica" pitchFamily="2" charset="0"/>
              <a:ea typeface="Helvetica Neue Light" panose="02000403000000020004" pitchFamily="2" charset="0"/>
            </a:endParaRPr>
          </a:p>
        </p:txBody>
      </p:sp>
      <p:pic>
        <p:nvPicPr>
          <p:cNvPr id="4" name="Picture 3" descr="A close-up of a graph&#10;&#10;Description automatically generated">
            <a:extLst>
              <a:ext uri="{FF2B5EF4-FFF2-40B4-BE49-F238E27FC236}">
                <a16:creationId xmlns:a16="http://schemas.microsoft.com/office/drawing/2014/main" id="{7CA36FBE-BF5B-6825-19DB-17E39F013E5A}"/>
              </a:ext>
            </a:extLst>
          </p:cNvPr>
          <p:cNvPicPr>
            <a:picLocks noChangeAspect="1"/>
          </p:cNvPicPr>
          <p:nvPr/>
        </p:nvPicPr>
        <p:blipFill>
          <a:blip r:embed="rId4"/>
          <a:stretch>
            <a:fillRect/>
          </a:stretch>
        </p:blipFill>
        <p:spPr>
          <a:xfrm>
            <a:off x="1181100" y="2640300"/>
            <a:ext cx="6781800" cy="40259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83B1BEA-1159-4AE5-AD9B-9440E5189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a16="http://schemas.microsoft.com/office/drawing/2014/main" id="{5D50C310-510F-45B8-81D2-BE905D5C6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73451" y="141503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3142D16-1D31-9F32-62F6-A10DFE673BEF}"/>
              </a:ext>
            </a:extLst>
          </p:cNvPr>
          <p:cNvSpPr txBox="1"/>
          <p:nvPr/>
        </p:nvSpPr>
        <p:spPr>
          <a:xfrm>
            <a:off x="3504438" y="420363"/>
            <a:ext cx="5637276" cy="2003057"/>
          </a:xfrm>
          <a:prstGeom prst="rect">
            <a:avLst/>
          </a:prstGeom>
        </p:spPr>
        <p:txBody>
          <a:bodyPr vert="horz" lIns="91440" tIns="45720" rIns="91440" bIns="45720" rtlCol="0" anchor="ctr">
            <a:noAutofit/>
          </a:bodyPr>
          <a:lstStyle/>
          <a:p>
            <a:pPr marL="228600" fontAlgn="base">
              <a:lnSpc>
                <a:spcPct val="90000"/>
              </a:lnSpc>
              <a:spcBef>
                <a:spcPts val="0"/>
              </a:spcBef>
              <a:spcAft>
                <a:spcPts val="1500"/>
              </a:spcAft>
            </a:pPr>
            <a:r>
              <a:rPr lang="en-US" sz="2800" dirty="0">
                <a:solidFill>
                  <a:srgbClr val="374151"/>
                </a:solidFill>
                <a:latin typeface="Helvetica" pitchFamily="2" charset="0"/>
              </a:rPr>
              <a:t>E</a:t>
            </a:r>
            <a:r>
              <a:rPr lang="en-US" sz="2800" b="0" i="0" dirty="0">
                <a:solidFill>
                  <a:srgbClr val="374151"/>
                </a:solidFill>
                <a:effectLst/>
                <a:latin typeface="Helvetica" pitchFamily="2" charset="0"/>
              </a:rPr>
              <a:t>arthquakes can happen anywhere on Earth, and epicenters are scattered worldwide. Some regions, known as seismic hotspots, experience more earthquakes than others.</a:t>
            </a:r>
            <a:endParaRPr lang="en-US" sz="2800" u="none" strike="noStrike" kern="1200" dirty="0">
              <a:solidFill>
                <a:schemeClr val="tx1"/>
              </a:solidFill>
              <a:effectLst/>
              <a:latin typeface="Helvetica" pitchFamily="2" charset="0"/>
              <a:ea typeface="Helvetica Neue Light" panose="02000403000000020004" pitchFamily="2" charset="0"/>
              <a:cs typeface="+mn-cs"/>
            </a:endParaRPr>
          </a:p>
        </p:txBody>
      </p:sp>
      <p:sp>
        <p:nvSpPr>
          <p:cNvPr id="4" name="Google Shape;365;g2a613fe29c9_0_155" descr="Artificial Intelligence">
            <a:extLst>
              <a:ext uri="{FF2B5EF4-FFF2-40B4-BE49-F238E27FC236}">
                <a16:creationId xmlns:a16="http://schemas.microsoft.com/office/drawing/2014/main" id="{C76BDED6-5A2B-32A0-024F-3A02CF3F9A22}"/>
              </a:ext>
            </a:extLst>
          </p:cNvPr>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map of the world&#10;&#10;Description automatically generated">
            <a:extLst>
              <a:ext uri="{FF2B5EF4-FFF2-40B4-BE49-F238E27FC236}">
                <a16:creationId xmlns:a16="http://schemas.microsoft.com/office/drawing/2014/main" id="{6F7712CC-913F-F6BD-9D30-BD9D8BA297C7}"/>
              </a:ext>
            </a:extLst>
          </p:cNvPr>
          <p:cNvPicPr>
            <a:picLocks noChangeAspect="1"/>
          </p:cNvPicPr>
          <p:nvPr/>
        </p:nvPicPr>
        <p:blipFill>
          <a:blip r:embed="rId4"/>
          <a:stretch>
            <a:fillRect/>
          </a:stretch>
        </p:blipFill>
        <p:spPr>
          <a:xfrm>
            <a:off x="735300" y="2843783"/>
            <a:ext cx="7594600" cy="3962400"/>
          </a:xfrm>
          <a:prstGeom prst="rect">
            <a:avLst/>
          </a:prstGeom>
        </p:spPr>
      </p:pic>
    </p:spTree>
    <p:extLst>
      <p:ext uri="{BB962C8B-B14F-4D97-AF65-F5344CB8AC3E}">
        <p14:creationId xmlns:p14="http://schemas.microsoft.com/office/powerpoint/2010/main" val="440194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0;g27e68c1a8e3_0_0">
            <a:extLst>
              <a:ext uri="{FF2B5EF4-FFF2-40B4-BE49-F238E27FC236}">
                <a16:creationId xmlns:a16="http://schemas.microsoft.com/office/drawing/2014/main" id="{EADFA438-9BFE-B26B-85A9-837DD644CDD4}"/>
              </a:ext>
            </a:extLst>
          </p:cNvPr>
          <p:cNvSpPr txBox="1"/>
          <p:nvPr/>
        </p:nvSpPr>
        <p:spPr>
          <a:xfrm>
            <a:off x="898636" y="520262"/>
            <a:ext cx="7788163" cy="1396186"/>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rgbClr val="000000"/>
              </a:buClr>
              <a:buSzPts val="3000"/>
            </a:pPr>
            <a:r>
              <a:rPr lang="en-US" sz="2800" b="1" i="0" u="none" strike="noStrike" kern="1200" cap="none" dirty="0">
                <a:solidFill>
                  <a:schemeClr val="tx1"/>
                </a:solidFill>
                <a:latin typeface="+mj-lt"/>
                <a:ea typeface="+mj-ea"/>
                <a:cs typeface="+mj-cs"/>
                <a:sym typeface="Calibri"/>
              </a:rPr>
              <a:t>Big Question: </a:t>
            </a:r>
            <a:r>
              <a:rPr lang="en-US" sz="2800" b="0" i="0" u="none" strike="noStrike" dirty="0">
                <a:solidFill>
                  <a:schemeClr val="tx1"/>
                </a:solidFill>
                <a:effectLst/>
                <a:latin typeface="Roboto" panose="02000000000000000000" pitchFamily="2" charset="0"/>
              </a:rPr>
              <a:t>How do you think the location of an earthquake's epicenter affects the way people live and build their communities in different parts of the world</a:t>
            </a:r>
            <a:r>
              <a:rPr lang="en-US" sz="2800" b="0" i="0" u="none" strike="noStrike" kern="1200" dirty="0">
                <a:solidFill>
                  <a:schemeClr val="tx1"/>
                </a:solidFill>
                <a:effectLst/>
                <a:latin typeface="+mj-lt"/>
                <a:ea typeface="+mj-ea"/>
                <a:cs typeface="+mj-cs"/>
              </a:rPr>
              <a:t>? </a:t>
            </a:r>
            <a:endParaRPr lang="en-US" sz="2800" b="0" i="0" u="none" strike="noStrike" kern="1200" cap="none" dirty="0">
              <a:solidFill>
                <a:schemeClr val="tx1"/>
              </a:solidFill>
              <a:latin typeface="+mj-lt"/>
              <a:ea typeface="+mj-ea"/>
              <a:cs typeface="+mj-cs"/>
              <a:sym typeface="Arial"/>
            </a:endParaRPr>
          </a:p>
        </p:txBody>
      </p:sp>
      <p:sp>
        <p:nvSpPr>
          <p:cNvPr id="3" name="Google Shape;209;g27e68c1a8e3_0_0" descr="Lightbulb and gear">
            <a:extLst>
              <a:ext uri="{FF2B5EF4-FFF2-40B4-BE49-F238E27FC236}">
                <a16:creationId xmlns:a16="http://schemas.microsoft.com/office/drawing/2014/main" id="{D11C633A-9D99-9CBC-7F39-1DFA34824857}"/>
              </a:ext>
            </a:extLst>
          </p:cNvP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building that has been demolished&#10;&#10;Description automatically generated">
            <a:extLst>
              <a:ext uri="{FF2B5EF4-FFF2-40B4-BE49-F238E27FC236}">
                <a16:creationId xmlns:a16="http://schemas.microsoft.com/office/drawing/2014/main" id="{7A89F067-2347-CC91-4196-16CCAFEEBBE2}"/>
              </a:ext>
            </a:extLst>
          </p:cNvPr>
          <p:cNvPicPr>
            <a:picLocks noChangeAspect="1"/>
          </p:cNvPicPr>
          <p:nvPr/>
        </p:nvPicPr>
        <p:blipFill>
          <a:blip r:embed="rId4"/>
          <a:stretch>
            <a:fillRect/>
          </a:stretch>
        </p:blipFill>
        <p:spPr>
          <a:xfrm>
            <a:off x="1091130" y="1916448"/>
            <a:ext cx="6961739" cy="4773168"/>
          </a:xfrm>
          <a:prstGeom prst="rect">
            <a:avLst/>
          </a:prstGeom>
        </p:spPr>
      </p:pic>
    </p:spTree>
    <p:extLst>
      <p:ext uri="{BB962C8B-B14F-4D97-AF65-F5344CB8AC3E}">
        <p14:creationId xmlns:p14="http://schemas.microsoft.com/office/powerpoint/2010/main" val="112762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map of the world&#10;&#10;Description automatically generated">
            <a:extLst>
              <a:ext uri="{FF2B5EF4-FFF2-40B4-BE49-F238E27FC236}">
                <a16:creationId xmlns:a16="http://schemas.microsoft.com/office/drawing/2014/main" id="{241B224D-5854-BD3F-F7B1-7B28B4472FC1}"/>
              </a:ext>
            </a:extLst>
          </p:cNvPr>
          <p:cNvPicPr>
            <a:picLocks noChangeAspect="1"/>
          </p:cNvPicPr>
          <p:nvPr/>
        </p:nvPicPr>
        <p:blipFill rotWithShape="1">
          <a:blip r:embed="rId3"/>
          <a:srcRect l="4391" r="8527" b="1"/>
          <a:stretch/>
        </p:blipFill>
        <p:spPr>
          <a:xfrm>
            <a:off x="20" y="10"/>
            <a:ext cx="9143979" cy="5486390"/>
          </a:xfrm>
          <a:prstGeom prst="rect">
            <a:avLst/>
          </a:prstGeom>
          <a:effectLst>
            <a:outerShdw blurRad="596900" dist="330200" dir="8820000" sx="87000" sy="87000" algn="ctr" rotWithShape="0">
              <a:srgbClr val="000000">
                <a:alpha val="29000"/>
              </a:srgbClr>
            </a:outerShdw>
          </a:effectLst>
        </p:spPr>
      </p:pic>
      <p:sp useBgFill="1">
        <p:nvSpPr>
          <p:cNvPr id="21" name="Rectangle 2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9144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C22F00B-9C52-0346-B7E4-E33763B5942E}"/>
              </a:ext>
            </a:extLst>
          </p:cNvPr>
          <p:cNvSpPr txBox="1"/>
          <p:nvPr/>
        </p:nvSpPr>
        <p:spPr>
          <a:xfrm>
            <a:off x="0" y="5746071"/>
            <a:ext cx="8166538" cy="852260"/>
          </a:xfrm>
          <a:prstGeom prst="rect">
            <a:avLst/>
          </a:prstGeom>
        </p:spPr>
        <p:txBody>
          <a:bodyPr vert="horz" lIns="91440" tIns="45720" rIns="91440" bIns="45720" rtlCol="0" anchor="ctr">
            <a:noAutofit/>
          </a:bodyPr>
          <a:lstStyle/>
          <a:p>
            <a:pPr marL="457200" fontAlgn="base">
              <a:lnSpc>
                <a:spcPct val="90000"/>
              </a:lnSpc>
              <a:spcBef>
                <a:spcPct val="0"/>
              </a:spcBef>
              <a:spcAft>
                <a:spcPts val="600"/>
              </a:spcAft>
            </a:pPr>
            <a:r>
              <a:rPr lang="en-US" sz="2800" b="0" i="0" kern="1200" dirty="0">
                <a:solidFill>
                  <a:schemeClr val="tx1"/>
                </a:solidFill>
                <a:effectLst/>
                <a:latin typeface="Helvetica" pitchFamily="2" charset="0"/>
                <a:ea typeface="+mj-ea"/>
                <a:cs typeface="+mj-cs"/>
              </a:rPr>
              <a:t>The movement of tectonic plates beneath the Earth’s surface impact the occurrence of earthquakes and the location of epicenters.</a:t>
            </a:r>
            <a:endParaRPr lang="en-US" sz="2800" u="none" strike="noStrike" kern="1200" dirty="0">
              <a:solidFill>
                <a:schemeClr val="tx1"/>
              </a:solidFill>
              <a:effectLst/>
              <a:latin typeface="Helvetica" pitchFamily="2" charset="0"/>
              <a:ea typeface="+mj-ea"/>
              <a:cs typeface="+mj-cs"/>
            </a:endParaRPr>
          </a:p>
        </p:txBody>
      </p:sp>
      <p:sp>
        <p:nvSpPr>
          <p:cNvPr id="3" name="Google Shape;365;g2a613fe29c9_0_155" descr="Artificial Intelligence">
            <a:extLst>
              <a:ext uri="{FF2B5EF4-FFF2-40B4-BE49-F238E27FC236}">
                <a16:creationId xmlns:a16="http://schemas.microsoft.com/office/drawing/2014/main" id="{8E59AC91-2A1F-9E6A-CB21-E42743A5F34A}"/>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Rectangle 6">
            <a:extLst>
              <a:ext uri="{FF2B5EF4-FFF2-40B4-BE49-F238E27FC236}">
                <a16:creationId xmlns:a16="http://schemas.microsoft.com/office/drawing/2014/main" id="{F71A84E5-F749-4C63-B395-8DF6A850313A}"/>
              </a:ext>
            </a:extLst>
          </p:cNvPr>
          <p:cNvSpPr/>
          <p:nvPr/>
        </p:nvSpPr>
        <p:spPr>
          <a:xfrm>
            <a:off x="0" y="5171090"/>
            <a:ext cx="283779" cy="315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446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g2a5a1442303_0_494"/>
          <p:cNvSpPr txBox="1"/>
          <p:nvPr/>
        </p:nvSpPr>
        <p:spPr>
          <a:xfrm>
            <a:off x="363750" y="530349"/>
            <a:ext cx="841650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3200" dirty="0">
                <a:solidFill>
                  <a:srgbClr val="374151"/>
                </a:solidFill>
                <a:latin typeface="Helvetica" pitchFamily="2" charset="0"/>
              </a:rPr>
              <a:t>E</a:t>
            </a:r>
            <a:r>
              <a:rPr lang="en-US" sz="3200" dirty="0">
                <a:solidFill>
                  <a:srgbClr val="374151"/>
                </a:solidFill>
                <a:effectLst/>
                <a:latin typeface="Helvetica" pitchFamily="2" charset="0"/>
              </a:rPr>
              <a:t>arthquakes start </a:t>
            </a:r>
            <a:r>
              <a:rPr lang="en-US" sz="3200" u="sng" dirty="0">
                <a:solidFill>
                  <a:srgbClr val="374151"/>
                </a:solidFill>
                <a:effectLst/>
                <a:latin typeface="Helvetica" pitchFamily="2" charset="0"/>
              </a:rPr>
              <a:t>          </a:t>
            </a:r>
            <a:r>
              <a:rPr lang="en-US" sz="3200" dirty="0">
                <a:solidFill>
                  <a:srgbClr val="374151"/>
                </a:solidFill>
                <a:effectLst/>
                <a:latin typeface="Helvetica" pitchFamily="2" charset="0"/>
              </a:rPr>
              <a:t> within the Earth's crust, where rocks break and shift. The epicenter is right above this point on the Earth’s </a:t>
            </a:r>
            <a:r>
              <a:rPr lang="en-US" sz="3200" u="sng" dirty="0">
                <a:solidFill>
                  <a:srgbClr val="374151"/>
                </a:solidFill>
                <a:effectLst/>
                <a:latin typeface="Helvetica" pitchFamily="2" charset="0"/>
              </a:rPr>
              <a:t>                 </a:t>
            </a:r>
            <a:r>
              <a:rPr lang="en-US" sz="3200" dirty="0">
                <a:solidFill>
                  <a:srgbClr val="374151"/>
                </a:solidFill>
                <a:effectLst/>
                <a:latin typeface="Helvetica" pitchFamily="2" charset="0"/>
              </a:rPr>
              <a:t>.</a:t>
            </a:r>
            <a:endParaRPr lang="en-US" sz="2400" u="none" strike="noStrike" dirty="0">
              <a:solidFill>
                <a:srgbClr val="374151"/>
              </a:solidFill>
              <a:effectLst/>
              <a:latin typeface="Helvetica" pitchFamily="2" charset="0"/>
              <a:ea typeface="Helvetica Neue Light" panose="02000403000000020004" pitchFamily="2" charset="0"/>
            </a:endParaRPr>
          </a:p>
        </p:txBody>
      </p:sp>
      <p:pic>
        <p:nvPicPr>
          <p:cNvPr id="4" name="Picture 3" descr="A diagram of a mountain&#10;&#10;Description automatically generated">
            <a:extLst>
              <a:ext uri="{FF2B5EF4-FFF2-40B4-BE49-F238E27FC236}">
                <a16:creationId xmlns:a16="http://schemas.microsoft.com/office/drawing/2014/main" id="{2490C5FF-2604-E7E9-1F71-955A0613090C}"/>
              </a:ext>
            </a:extLst>
          </p:cNvPr>
          <p:cNvPicPr>
            <a:picLocks noChangeAspect="1"/>
          </p:cNvPicPr>
          <p:nvPr/>
        </p:nvPicPr>
        <p:blipFill>
          <a:blip r:embed="rId3"/>
          <a:stretch>
            <a:fillRect/>
          </a:stretch>
        </p:blipFill>
        <p:spPr>
          <a:xfrm>
            <a:off x="1543050" y="2400300"/>
            <a:ext cx="6057900" cy="4457700"/>
          </a:xfrm>
          <a:prstGeom prst="rect">
            <a:avLst/>
          </a:prstGeom>
        </p:spPr>
      </p:pic>
      <p:sp>
        <p:nvSpPr>
          <p:cNvPr id="2" name="Google Shape;421;g2a613fe29c9_0_169" descr="Questions">
            <a:extLst>
              <a:ext uri="{FF2B5EF4-FFF2-40B4-BE49-F238E27FC236}">
                <a16:creationId xmlns:a16="http://schemas.microsoft.com/office/drawing/2014/main" id="{236498EF-1554-DD93-EC06-8C7D9B795FF3}"/>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82533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g2a5a1442303_0_494"/>
          <p:cNvSpPr txBox="1"/>
          <p:nvPr/>
        </p:nvSpPr>
        <p:spPr>
          <a:xfrm>
            <a:off x="363750" y="530349"/>
            <a:ext cx="8416500"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1500"/>
              </a:spcBef>
              <a:spcAft>
                <a:spcPts val="0"/>
              </a:spcAft>
            </a:pPr>
            <a:r>
              <a:rPr lang="en-US" sz="3200" dirty="0">
                <a:solidFill>
                  <a:srgbClr val="374151"/>
                </a:solidFill>
                <a:latin typeface="Helvetica" pitchFamily="2" charset="0"/>
              </a:rPr>
              <a:t>E</a:t>
            </a:r>
            <a:r>
              <a:rPr lang="en-US" sz="3200" dirty="0">
                <a:solidFill>
                  <a:srgbClr val="374151"/>
                </a:solidFill>
                <a:effectLst/>
                <a:latin typeface="Helvetica" pitchFamily="2" charset="0"/>
              </a:rPr>
              <a:t>arthquakes start </a:t>
            </a:r>
            <a:r>
              <a:rPr lang="en-US" sz="3200" u="sng" dirty="0">
                <a:solidFill>
                  <a:srgbClr val="FF0000"/>
                </a:solidFill>
                <a:effectLst/>
                <a:latin typeface="Helvetica" pitchFamily="2" charset="0"/>
              </a:rPr>
              <a:t>deep</a:t>
            </a:r>
            <a:r>
              <a:rPr lang="en-US" sz="3200" dirty="0">
                <a:solidFill>
                  <a:srgbClr val="374151"/>
                </a:solidFill>
                <a:effectLst/>
                <a:latin typeface="Helvetica" pitchFamily="2" charset="0"/>
              </a:rPr>
              <a:t> within the Earth's crust, where rocks break and shift. The epicenter is right above this point on the Earth’s </a:t>
            </a:r>
            <a:r>
              <a:rPr lang="en-US" sz="3200" u="sng" dirty="0">
                <a:solidFill>
                  <a:srgbClr val="FF0000"/>
                </a:solidFill>
                <a:effectLst/>
                <a:latin typeface="Helvetica" pitchFamily="2" charset="0"/>
              </a:rPr>
              <a:t>surface</a:t>
            </a:r>
            <a:r>
              <a:rPr lang="en-US" sz="3200" dirty="0">
                <a:solidFill>
                  <a:srgbClr val="374151"/>
                </a:solidFill>
                <a:effectLst/>
                <a:latin typeface="Helvetica" pitchFamily="2" charset="0"/>
              </a:rPr>
              <a:t>.</a:t>
            </a:r>
            <a:endParaRPr lang="en-US" sz="2400" u="none" strike="noStrike" dirty="0">
              <a:solidFill>
                <a:srgbClr val="374151"/>
              </a:solidFill>
              <a:effectLst/>
              <a:latin typeface="Helvetica" pitchFamily="2" charset="0"/>
              <a:ea typeface="Helvetica Neue Light" panose="02000403000000020004" pitchFamily="2" charset="0"/>
            </a:endParaRPr>
          </a:p>
        </p:txBody>
      </p:sp>
      <p:pic>
        <p:nvPicPr>
          <p:cNvPr id="4" name="Picture 3" descr="A diagram of a mountain&#10;&#10;Description automatically generated">
            <a:extLst>
              <a:ext uri="{FF2B5EF4-FFF2-40B4-BE49-F238E27FC236}">
                <a16:creationId xmlns:a16="http://schemas.microsoft.com/office/drawing/2014/main" id="{2490C5FF-2604-E7E9-1F71-955A0613090C}"/>
              </a:ext>
            </a:extLst>
          </p:cNvPr>
          <p:cNvPicPr>
            <a:picLocks noChangeAspect="1"/>
          </p:cNvPicPr>
          <p:nvPr/>
        </p:nvPicPr>
        <p:blipFill>
          <a:blip r:embed="rId3"/>
          <a:stretch>
            <a:fillRect/>
          </a:stretch>
        </p:blipFill>
        <p:spPr>
          <a:xfrm>
            <a:off x="1543050" y="2400300"/>
            <a:ext cx="6057900" cy="4457700"/>
          </a:xfrm>
          <a:prstGeom prst="rect">
            <a:avLst/>
          </a:prstGeom>
        </p:spPr>
      </p:pic>
      <p:sp>
        <p:nvSpPr>
          <p:cNvPr id="2" name="Google Shape;421;g2a613fe29c9_0_169" descr="Questions">
            <a:extLst>
              <a:ext uri="{FF2B5EF4-FFF2-40B4-BE49-F238E27FC236}">
                <a16:creationId xmlns:a16="http://schemas.microsoft.com/office/drawing/2014/main" id="{62F5908C-CC2C-833A-54B5-CDC2CA1BFCD6}"/>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03999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g2a613fe29c9_0_149"/>
          <p:cNvSpPr txBox="1"/>
          <p:nvPr/>
        </p:nvSpPr>
        <p:spPr>
          <a:xfrm>
            <a:off x="93786" y="954000"/>
            <a:ext cx="8956428"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0"/>
              </a:spcBef>
              <a:spcAft>
                <a:spcPts val="1500"/>
              </a:spcAft>
            </a:pPr>
            <a:r>
              <a:rPr lang="en-US" sz="3100" b="1" u="sng" dirty="0">
                <a:solidFill>
                  <a:srgbClr val="374151"/>
                </a:solidFill>
                <a:latin typeface="Helvetica" pitchFamily="2" charset="0"/>
              </a:rPr>
              <a:t>True or False</a:t>
            </a:r>
            <a:r>
              <a:rPr lang="en-US" sz="3100" dirty="0">
                <a:solidFill>
                  <a:srgbClr val="374151"/>
                </a:solidFill>
                <a:latin typeface="Helvetica" pitchFamily="2" charset="0"/>
              </a:rPr>
              <a:t>: T</a:t>
            </a:r>
            <a:r>
              <a:rPr lang="en-US" sz="3100" dirty="0">
                <a:solidFill>
                  <a:srgbClr val="374151"/>
                </a:solidFill>
                <a:effectLst/>
                <a:latin typeface="Helvetica" pitchFamily="2" charset="0"/>
              </a:rPr>
              <a:t>he epicenter is often where the </a:t>
            </a:r>
            <a:r>
              <a:rPr lang="en-US" sz="3100" b="1" dirty="0">
                <a:solidFill>
                  <a:srgbClr val="374151"/>
                </a:solidFill>
                <a:effectLst/>
                <a:latin typeface="Helvetica" pitchFamily="2" charset="0"/>
              </a:rPr>
              <a:t>least</a:t>
            </a:r>
            <a:r>
              <a:rPr lang="en-US" sz="3100" dirty="0">
                <a:solidFill>
                  <a:srgbClr val="374151"/>
                </a:solidFill>
                <a:effectLst/>
                <a:latin typeface="Helvetica" pitchFamily="2" charset="0"/>
              </a:rPr>
              <a:t> amount of damage occurs. </a:t>
            </a:r>
            <a:endParaRPr lang="en-US" sz="3100" u="none" strike="noStrike" dirty="0">
              <a:solidFill>
                <a:srgbClr val="374151"/>
              </a:solidFill>
              <a:effectLst/>
              <a:latin typeface="Helvetica" pitchFamily="2" charset="0"/>
              <a:ea typeface="Helvetica Neue Light" panose="02000403000000020004" pitchFamily="2" charset="0"/>
            </a:endParaRPr>
          </a:p>
        </p:txBody>
      </p:sp>
      <p:pic>
        <p:nvPicPr>
          <p:cNvPr id="4" name="Picture 3" descr="A person walking in a pile of rubble&#10;&#10;Description automatically generated">
            <a:extLst>
              <a:ext uri="{FF2B5EF4-FFF2-40B4-BE49-F238E27FC236}">
                <a16:creationId xmlns:a16="http://schemas.microsoft.com/office/drawing/2014/main" id="{2D4646CB-B780-C908-F078-4EC14D7CEE2F}"/>
              </a:ext>
            </a:extLst>
          </p:cNvPr>
          <p:cNvPicPr>
            <a:picLocks noChangeAspect="1"/>
          </p:cNvPicPr>
          <p:nvPr/>
        </p:nvPicPr>
        <p:blipFill>
          <a:blip r:embed="rId3"/>
          <a:stretch>
            <a:fillRect/>
          </a:stretch>
        </p:blipFill>
        <p:spPr>
          <a:xfrm>
            <a:off x="1543050" y="2400300"/>
            <a:ext cx="6057900" cy="4457700"/>
          </a:xfrm>
          <a:prstGeom prst="rect">
            <a:avLst/>
          </a:prstGeom>
        </p:spPr>
      </p:pic>
      <p:sp>
        <p:nvSpPr>
          <p:cNvPr id="2" name="Google Shape;421;g2a613fe29c9_0_169" descr="Questions">
            <a:extLst>
              <a:ext uri="{FF2B5EF4-FFF2-40B4-BE49-F238E27FC236}">
                <a16:creationId xmlns:a16="http://schemas.microsoft.com/office/drawing/2014/main" id="{C45E24B9-1AB7-1883-EA79-B0943968F754}"/>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90274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g2a613fe29c9_0_149"/>
          <p:cNvSpPr txBox="1"/>
          <p:nvPr/>
        </p:nvSpPr>
        <p:spPr>
          <a:xfrm>
            <a:off x="93786" y="954000"/>
            <a:ext cx="8956428" cy="1169700"/>
          </a:xfrm>
          <a:prstGeom prst="rect">
            <a:avLst/>
          </a:prstGeom>
          <a:noFill/>
          <a:ln>
            <a:noFill/>
          </a:ln>
        </p:spPr>
        <p:txBody>
          <a:bodyPr spcFirstLastPara="1" wrap="square" lIns="91425" tIns="45700" rIns="91425" bIns="45700" anchor="ctr" anchorCtr="0">
            <a:noAutofit/>
          </a:bodyPr>
          <a:lstStyle/>
          <a:p>
            <a:pPr marL="457200" algn="ctr" rtl="0" fontAlgn="base">
              <a:spcBef>
                <a:spcPts val="0"/>
              </a:spcBef>
              <a:spcAft>
                <a:spcPts val="1500"/>
              </a:spcAft>
            </a:pPr>
            <a:r>
              <a:rPr lang="en-US" sz="3100" b="1" u="sng" dirty="0">
                <a:solidFill>
                  <a:srgbClr val="374151"/>
                </a:solidFill>
                <a:latin typeface="Helvetica" pitchFamily="2" charset="0"/>
              </a:rPr>
              <a:t>True or </a:t>
            </a:r>
            <a:r>
              <a:rPr lang="en-US" sz="3100" b="1" u="sng" dirty="0">
                <a:solidFill>
                  <a:srgbClr val="FF0000"/>
                </a:solidFill>
                <a:latin typeface="Helvetica" pitchFamily="2" charset="0"/>
              </a:rPr>
              <a:t>False</a:t>
            </a:r>
            <a:r>
              <a:rPr lang="en-US" sz="3100" dirty="0">
                <a:solidFill>
                  <a:srgbClr val="374151"/>
                </a:solidFill>
                <a:latin typeface="Helvetica" pitchFamily="2" charset="0"/>
              </a:rPr>
              <a:t>: T</a:t>
            </a:r>
            <a:r>
              <a:rPr lang="en-US" sz="3100" dirty="0">
                <a:solidFill>
                  <a:srgbClr val="374151"/>
                </a:solidFill>
                <a:effectLst/>
                <a:latin typeface="Helvetica" pitchFamily="2" charset="0"/>
              </a:rPr>
              <a:t>he epicenter is often where the </a:t>
            </a:r>
            <a:r>
              <a:rPr lang="en-US" sz="3100" b="1" dirty="0">
                <a:solidFill>
                  <a:srgbClr val="374151"/>
                </a:solidFill>
                <a:effectLst/>
                <a:latin typeface="Helvetica" pitchFamily="2" charset="0"/>
              </a:rPr>
              <a:t>least</a:t>
            </a:r>
            <a:r>
              <a:rPr lang="en-US" sz="3100" dirty="0">
                <a:solidFill>
                  <a:srgbClr val="374151"/>
                </a:solidFill>
                <a:effectLst/>
                <a:latin typeface="Helvetica" pitchFamily="2" charset="0"/>
              </a:rPr>
              <a:t> amount of damage occurs. </a:t>
            </a:r>
            <a:endParaRPr lang="en-US" sz="3100" u="none" strike="noStrike" dirty="0">
              <a:solidFill>
                <a:srgbClr val="374151"/>
              </a:solidFill>
              <a:effectLst/>
              <a:latin typeface="Helvetica" pitchFamily="2" charset="0"/>
              <a:ea typeface="Helvetica Neue Light" panose="02000403000000020004" pitchFamily="2" charset="0"/>
            </a:endParaRPr>
          </a:p>
        </p:txBody>
      </p:sp>
      <p:pic>
        <p:nvPicPr>
          <p:cNvPr id="4" name="Picture 3" descr="A person walking in a pile of rubble&#10;&#10;Description automatically generated">
            <a:extLst>
              <a:ext uri="{FF2B5EF4-FFF2-40B4-BE49-F238E27FC236}">
                <a16:creationId xmlns:a16="http://schemas.microsoft.com/office/drawing/2014/main" id="{2D4646CB-B780-C908-F078-4EC14D7CEE2F}"/>
              </a:ext>
            </a:extLst>
          </p:cNvPr>
          <p:cNvPicPr>
            <a:picLocks noChangeAspect="1"/>
          </p:cNvPicPr>
          <p:nvPr/>
        </p:nvPicPr>
        <p:blipFill>
          <a:blip r:embed="rId3"/>
          <a:stretch>
            <a:fillRect/>
          </a:stretch>
        </p:blipFill>
        <p:spPr>
          <a:xfrm>
            <a:off x="1543050" y="2400300"/>
            <a:ext cx="6057900" cy="4457700"/>
          </a:xfrm>
          <a:prstGeom prst="rect">
            <a:avLst/>
          </a:prstGeom>
        </p:spPr>
      </p:pic>
      <p:sp>
        <p:nvSpPr>
          <p:cNvPr id="2" name="Google Shape;421;g2a613fe29c9_0_169" descr="Questions">
            <a:extLst>
              <a:ext uri="{FF2B5EF4-FFF2-40B4-BE49-F238E27FC236}">
                <a16:creationId xmlns:a16="http://schemas.microsoft.com/office/drawing/2014/main" id="{C45E24B9-1AB7-1883-EA79-B0943968F754}"/>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1565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0" name="Google Shape;430;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5"/>
        <p:cNvGrpSpPr/>
        <p:nvPr/>
      </p:nvGrpSpPr>
      <p:grpSpPr>
        <a:xfrm>
          <a:off x="0" y="0"/>
          <a:ext cx="0" cy="0"/>
          <a:chOff x="0" y="0"/>
          <a:chExt cx="0" cy="0"/>
        </a:xfrm>
      </p:grpSpPr>
      <p:sp>
        <p:nvSpPr>
          <p:cNvPr id="44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Google Shape;436;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6" name="Picture 5" descr="A map of the san francisco earthquake&#10;&#10;Description automatically generated">
            <a:extLst>
              <a:ext uri="{FF2B5EF4-FFF2-40B4-BE49-F238E27FC236}">
                <a16:creationId xmlns:a16="http://schemas.microsoft.com/office/drawing/2014/main" id="{6B8A3701-89C7-9B19-7FA9-B051845BB2B7}"/>
              </a:ext>
            </a:extLst>
          </p:cNvPr>
          <p:cNvPicPr>
            <a:picLocks noChangeAspect="1"/>
          </p:cNvPicPr>
          <p:nvPr/>
        </p:nvPicPr>
        <p:blipFill>
          <a:blip r:embed="rId5"/>
          <a:stretch>
            <a:fillRect/>
          </a:stretch>
        </p:blipFill>
        <p:spPr>
          <a:xfrm>
            <a:off x="3365769" y="1570749"/>
            <a:ext cx="5629554" cy="3716502"/>
          </a:xfrm>
          <a:prstGeom prst="rect">
            <a:avLst/>
          </a:prstGeom>
        </p:spPr>
      </p:pic>
      <p:sp>
        <p:nvSpPr>
          <p:cNvPr id="7" name="TextBox 6">
            <a:extLst>
              <a:ext uri="{FF2B5EF4-FFF2-40B4-BE49-F238E27FC236}">
                <a16:creationId xmlns:a16="http://schemas.microsoft.com/office/drawing/2014/main" id="{5B908B40-B5FF-6D81-3FE8-28DFA9AC7859}"/>
              </a:ext>
            </a:extLst>
          </p:cNvPr>
          <p:cNvSpPr txBox="1"/>
          <p:nvPr/>
        </p:nvSpPr>
        <p:spPr>
          <a:xfrm>
            <a:off x="538066" y="1690062"/>
            <a:ext cx="2299727" cy="3477875"/>
          </a:xfrm>
          <a:prstGeom prst="rect">
            <a:avLst/>
          </a:prstGeom>
          <a:noFill/>
        </p:spPr>
        <p:txBody>
          <a:bodyPr wrap="square" rtlCol="0">
            <a:spAutoFit/>
          </a:bodyPr>
          <a:lstStyle/>
          <a:p>
            <a:pPr algn="ctr"/>
            <a:r>
              <a:rPr lang="en-US" sz="2200" dirty="0">
                <a:solidFill>
                  <a:schemeClr val="bg1"/>
                </a:solidFill>
                <a:latin typeface="Helvetica Light" panose="020B0403020202020204" pitchFamily="34" charset="0"/>
              </a:rPr>
              <a:t>One example is the epicenter where the great San Francisco earthquake began in 1906. The star here represents the epicenter. </a:t>
            </a:r>
          </a:p>
          <a:p>
            <a:pPr algn="ctr"/>
            <a:endParaRPr lang="en-US" sz="2200" dirty="0">
              <a:solidFill>
                <a:schemeClr val="bg1"/>
              </a:solidFill>
              <a:latin typeface="Helvetica Light" panose="020B0403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5"/>
        <p:cNvGrpSpPr/>
        <p:nvPr/>
      </p:nvGrpSpPr>
      <p:grpSpPr>
        <a:xfrm>
          <a:off x="0" y="0"/>
          <a:ext cx="0" cy="0"/>
          <a:chOff x="0" y="0"/>
          <a:chExt cx="0" cy="0"/>
        </a:xfrm>
      </p:grpSpPr>
      <p:sp>
        <p:nvSpPr>
          <p:cNvPr id="45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Google Shape;446;g2a613fe29c9_1_22"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7" name="Google Shape;447;g2a613fe29c9_1_22"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4" name="Picture 3" descr="A map of japan with a map of the earth and a globe&#10;&#10;Description automatically generated">
            <a:extLst>
              <a:ext uri="{FF2B5EF4-FFF2-40B4-BE49-F238E27FC236}">
                <a16:creationId xmlns:a16="http://schemas.microsoft.com/office/drawing/2014/main" id="{F0910366-4341-947C-9204-281D669766D3}"/>
              </a:ext>
            </a:extLst>
          </p:cNvPr>
          <p:cNvPicPr>
            <a:picLocks noChangeAspect="1"/>
          </p:cNvPicPr>
          <p:nvPr/>
        </p:nvPicPr>
        <p:blipFill>
          <a:blip r:embed="rId5"/>
          <a:stretch>
            <a:fillRect/>
          </a:stretch>
        </p:blipFill>
        <p:spPr>
          <a:xfrm>
            <a:off x="3405784" y="1216025"/>
            <a:ext cx="5612532" cy="4425950"/>
          </a:xfrm>
          <a:prstGeom prst="rect">
            <a:avLst/>
          </a:prstGeom>
        </p:spPr>
      </p:pic>
      <p:sp>
        <p:nvSpPr>
          <p:cNvPr id="5" name="TextBox 4">
            <a:extLst>
              <a:ext uri="{FF2B5EF4-FFF2-40B4-BE49-F238E27FC236}">
                <a16:creationId xmlns:a16="http://schemas.microsoft.com/office/drawing/2014/main" id="{9CC104BB-D3D4-FBDB-ED58-4CD09B395F9D}"/>
              </a:ext>
            </a:extLst>
          </p:cNvPr>
          <p:cNvSpPr txBox="1"/>
          <p:nvPr/>
        </p:nvSpPr>
        <p:spPr>
          <a:xfrm>
            <a:off x="506534" y="1719273"/>
            <a:ext cx="2473148" cy="3323987"/>
          </a:xfrm>
          <a:prstGeom prst="rect">
            <a:avLst/>
          </a:prstGeom>
          <a:noFill/>
        </p:spPr>
        <p:txBody>
          <a:bodyPr wrap="square" rtlCol="0">
            <a:spAutoFit/>
          </a:bodyPr>
          <a:lstStyle/>
          <a:p>
            <a:pPr algn="ctr"/>
            <a:r>
              <a:rPr lang="en-US" sz="2100" dirty="0">
                <a:solidFill>
                  <a:schemeClr val="bg1"/>
                </a:solidFill>
                <a:latin typeface="Helvetica Light" panose="020B0403020202020204" pitchFamily="34" charset="0"/>
              </a:rPr>
              <a:t>Another example is the epicenter where an earthquake began off the coast of Japan in 2011. The star here represents the epicenter.</a:t>
            </a:r>
          </a:p>
          <a:p>
            <a:pPr algn="ctr"/>
            <a:endParaRPr lang="en-US" sz="2100" dirty="0">
              <a:solidFill>
                <a:schemeClr val="bg1"/>
              </a:solidFill>
              <a:latin typeface="Helvetica Light" panose="020B0403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 name="Google Shape;457;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2234397" y="87086"/>
            <a:ext cx="4675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839" name="Google Shape;839;g28d0a459bb7_0_12"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124754" y="1253331"/>
            <a:ext cx="4904718" cy="4351338"/>
          </a:xfrm>
          <a:prstGeom prst="rect">
            <a:avLst/>
          </a:prstGeom>
        </p:spPr>
        <p:txBody>
          <a:bodyPr spcFirstLastPara="1" vert="horz" lIns="91440" tIns="45720" rIns="91440" bIns="45720" rtlCol="0" anchorCtr="0">
            <a:noAutofit/>
          </a:bodyPr>
          <a:lstStyle/>
          <a:p>
            <a:pPr marR="0" lvl="0" algn="ctr">
              <a:lnSpc>
                <a:spcPct val="90000"/>
              </a:lnSpc>
              <a:spcBef>
                <a:spcPts val="0"/>
              </a:spcBef>
              <a:spcAft>
                <a:spcPts val="600"/>
              </a:spcAft>
              <a:buClr>
                <a:srgbClr val="000000"/>
              </a:buClr>
              <a:buSzPts val="2400"/>
            </a:pPr>
            <a:r>
              <a:rPr lang="en-US" sz="2400" b="1" u="none" strike="noStrike" kern="1200" cap="none" dirty="0">
                <a:solidFill>
                  <a:schemeClr val="tx1"/>
                </a:solidFill>
                <a:latin typeface="Calibri" panose="020F0502020204030204" pitchFamily="34" charset="0"/>
                <a:ea typeface="+mn-ea"/>
                <a:cs typeface="Calibri" panose="020F0502020204030204" pitchFamily="34" charset="0"/>
                <a:sym typeface="Calibri"/>
              </a:rPr>
              <a:t>TEACHER DIRECTIONS:</a:t>
            </a:r>
          </a:p>
          <a:p>
            <a:pPr marR="0" lvl="0">
              <a:lnSpc>
                <a:spcPct val="90000"/>
              </a:lnSpc>
              <a:spcBef>
                <a:spcPts val="0"/>
              </a:spcBef>
              <a:spcAft>
                <a:spcPts val="600"/>
              </a:spcAft>
              <a:buClr>
                <a:srgbClr val="000000"/>
              </a:buClr>
              <a:buSzPts val="2000"/>
            </a:pPr>
            <a:r>
              <a:rPr lang="en-US" sz="2400" b="1" u="sng" strike="noStrike" kern="1200" cap="none" dirty="0">
                <a:solidFill>
                  <a:schemeClr val="tx1"/>
                </a:solidFill>
                <a:latin typeface="Calibri" panose="020F0502020204030204" pitchFamily="34" charset="0"/>
                <a:ea typeface="+mn-ea"/>
                <a:cs typeface="Calibri" panose="020F0502020204030204" pitchFamily="34" charset="0"/>
                <a:sym typeface="Calibri"/>
              </a:rPr>
              <a:t>Before viewing</a:t>
            </a:r>
            <a:r>
              <a:rPr lang="en-US" sz="2400" u="none" strike="noStrike" kern="1200" cap="none" dirty="0">
                <a:solidFill>
                  <a:schemeClr val="tx1"/>
                </a:solidFill>
                <a:latin typeface="Calibri" panose="020F0502020204030204" pitchFamily="34" charset="0"/>
                <a:ea typeface="+mn-ea"/>
                <a:cs typeface="Calibri" panose="020F0502020204030204" pitchFamily="34" charset="0"/>
                <a:sym typeface="Calibri"/>
              </a:rPr>
              <a:t>: Ask students what they already know about epicenters. Tell students today they will be learning about </a:t>
            </a:r>
            <a:r>
              <a:rPr lang="en-US" sz="2400" kern="1200" dirty="0">
                <a:solidFill>
                  <a:schemeClr val="tx1"/>
                </a:solidFill>
                <a:latin typeface="Calibri" panose="020F0502020204030204" pitchFamily="34" charset="0"/>
                <a:ea typeface="+mn-ea"/>
                <a:cs typeface="Calibri" panose="020F0502020204030204" pitchFamily="34" charset="0"/>
                <a:sym typeface="Calibri"/>
              </a:rPr>
              <a:t>the term epicenter.</a:t>
            </a:r>
            <a:endParaRPr lang="en-US" sz="2400" u="none" strike="noStrike" kern="1200" cap="none" dirty="0">
              <a:solidFill>
                <a:schemeClr val="tx1"/>
              </a:solidFill>
              <a:latin typeface="Calibri" panose="020F0502020204030204" pitchFamily="34" charset="0"/>
              <a:ea typeface="+mn-ea"/>
              <a:cs typeface="Calibri" panose="020F0502020204030204" pitchFamily="34" charset="0"/>
              <a:sym typeface="Arial"/>
            </a:endParaRPr>
          </a:p>
          <a:p>
            <a:pPr marR="0" lvl="0">
              <a:lnSpc>
                <a:spcPct val="90000"/>
              </a:lnSpc>
              <a:spcBef>
                <a:spcPts val="0"/>
              </a:spcBef>
              <a:spcAft>
                <a:spcPts val="600"/>
              </a:spcAft>
              <a:buClr>
                <a:srgbClr val="000000"/>
              </a:buClr>
              <a:buSzPts val="2000"/>
            </a:pPr>
            <a:endParaRPr lang="en-US" sz="240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rtl="0" fontAlgn="base">
              <a:spcBef>
                <a:spcPts val="0"/>
              </a:spcBef>
              <a:spcAft>
                <a:spcPts val="1500"/>
              </a:spcAft>
            </a:pPr>
            <a:r>
              <a:rPr lang="en-US" sz="2400" b="1" u="sng" strike="noStrike" kern="1200" cap="none" dirty="0">
                <a:solidFill>
                  <a:schemeClr val="tx1"/>
                </a:solidFill>
                <a:latin typeface="Calibri" panose="020F0502020204030204" pitchFamily="34" charset="0"/>
                <a:ea typeface="+mn-ea"/>
                <a:cs typeface="Calibri" panose="020F0502020204030204" pitchFamily="34" charset="0"/>
                <a:sym typeface="Calibri"/>
              </a:rPr>
              <a:t>During</a:t>
            </a:r>
            <a:r>
              <a:rPr lang="en-US" sz="2400" u="none" strike="noStrike" kern="1200" cap="none" dirty="0">
                <a:solidFill>
                  <a:schemeClr val="tx1"/>
                </a:solidFill>
                <a:latin typeface="Calibri" panose="020F0502020204030204" pitchFamily="34" charset="0"/>
                <a:ea typeface="+mn-ea"/>
                <a:cs typeface="Calibri" panose="020F0502020204030204" pitchFamily="34" charset="0"/>
                <a:sym typeface="Calibri"/>
              </a:rPr>
              <a:t>: </a:t>
            </a:r>
            <a:r>
              <a:rPr lang="en-US" sz="2400" b="0" i="0" u="none" strike="noStrike" dirty="0">
                <a:solidFill>
                  <a:srgbClr val="374151"/>
                </a:solidFill>
                <a:effectLst/>
                <a:latin typeface="Calibri" panose="020F0502020204030204" pitchFamily="34" charset="0"/>
                <a:cs typeface="Calibri" panose="020F0502020204030204" pitchFamily="34" charset="0"/>
              </a:rPr>
              <a:t>Encourage students to think about what might happen in areas close to the epicenter versus areas further away. Discuss preparedness and safety measures for earthquakes.</a:t>
            </a:r>
            <a:endParaRPr lang="en-US" sz="240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R="0" lvl="0">
              <a:lnSpc>
                <a:spcPct val="90000"/>
              </a:lnSpc>
              <a:spcBef>
                <a:spcPts val="0"/>
              </a:spcBef>
              <a:spcAft>
                <a:spcPts val="600"/>
              </a:spcAft>
              <a:buClr>
                <a:srgbClr val="000000"/>
              </a:buClr>
              <a:buSzPts val="2000"/>
            </a:pPr>
            <a:r>
              <a:rPr lang="en-US" sz="2400" b="1" u="sng" strike="noStrike" kern="1200" cap="none" dirty="0">
                <a:solidFill>
                  <a:schemeClr val="tx1"/>
                </a:solidFill>
                <a:latin typeface="Calibri" panose="020F0502020204030204" pitchFamily="34" charset="0"/>
                <a:ea typeface="+mn-ea"/>
                <a:cs typeface="Calibri" panose="020F0502020204030204" pitchFamily="34" charset="0"/>
                <a:sym typeface="Calibri"/>
              </a:rPr>
              <a:t>After</a:t>
            </a:r>
            <a:r>
              <a:rPr lang="en-US" sz="2400" u="none" strike="noStrike" kern="1200" cap="none"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a:t>
            </a:r>
            <a:r>
              <a:rPr lang="en-US" sz="2400" kern="1200" dirty="0">
                <a:solidFill>
                  <a:schemeClr val="tx1"/>
                </a:solidFill>
                <a:latin typeface="Calibri" panose="020F0502020204030204" pitchFamily="34" charset="0"/>
                <a:ea typeface="+mn-ea"/>
                <a:cs typeface="Calibri" panose="020F0502020204030204" pitchFamily="34" charset="0"/>
                <a:sym typeface="Calibri"/>
              </a:rPr>
              <a:t>the term epicenter.</a:t>
            </a:r>
            <a:endParaRPr lang="en-US" sz="240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p:txBody>
      </p:sp>
      <p:pic>
        <p:nvPicPr>
          <p:cNvPr id="4" name="Picture 3" descr="A diagram of a cross section of a cross section&#10;&#10;Description automatically generated">
            <a:extLst>
              <a:ext uri="{FF2B5EF4-FFF2-40B4-BE49-F238E27FC236}">
                <a16:creationId xmlns:a16="http://schemas.microsoft.com/office/drawing/2014/main" id="{5B254D47-AA54-0251-968A-E950773E1165}"/>
              </a:ext>
            </a:extLst>
          </p:cNvPr>
          <p:cNvPicPr>
            <a:picLocks noChangeAspect="1"/>
          </p:cNvPicPr>
          <p:nvPr/>
        </p:nvPicPr>
        <p:blipFill>
          <a:blip r:embed="rId4"/>
          <a:stretch>
            <a:fillRect/>
          </a:stretch>
        </p:blipFill>
        <p:spPr>
          <a:xfrm>
            <a:off x="5036347" y="2652330"/>
            <a:ext cx="3746500" cy="2120900"/>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4" name="Google Shape;464;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65" name="Google Shape;465;g25e11802ac4_0_864"/>
          <p:cNvSpPr txBox="1">
            <a:spLocks noGrp="1"/>
          </p:cNvSpPr>
          <p:nvPr>
            <p:ph type="ctrTitle" idx="4294967295"/>
          </p:nvPr>
        </p:nvSpPr>
        <p:spPr>
          <a:xfrm>
            <a:off x="489357" y="431799"/>
            <a:ext cx="8165286" cy="1470000"/>
          </a:xfrm>
          <a:prstGeom prst="rect">
            <a:avLst/>
          </a:prstGeom>
          <a:noFill/>
          <a:ln>
            <a:noFill/>
          </a:ln>
        </p:spPr>
        <p:txBody>
          <a:bodyPr spcFirstLastPara="1" wrap="square" lIns="91425" tIns="45700" rIns="91425" bIns="45700" anchor="ctr" anchorCtr="0">
            <a:noAutofit/>
          </a:bodyPr>
          <a:lstStyle/>
          <a:p>
            <a:pPr rtl="0" fontAlgn="base">
              <a:spcBef>
                <a:spcPts val="1500"/>
              </a:spcBef>
              <a:spcAft>
                <a:spcPts val="1500"/>
              </a:spcAft>
            </a:pPr>
            <a:r>
              <a:rPr lang="en-US" sz="2400" u="none" strike="noStrike" dirty="0">
                <a:solidFill>
                  <a:srgbClr val="374151"/>
                </a:solidFill>
                <a:effectLst/>
                <a:latin typeface="Helvetica Light" panose="020B0403020202020204" pitchFamily="34" charset="0"/>
              </a:rPr>
              <a:t>The focus, or hypocenter, is </a:t>
            </a:r>
            <a:r>
              <a:rPr lang="en-US" sz="2400" b="1" u="none" strike="noStrike" dirty="0">
                <a:solidFill>
                  <a:srgbClr val="374151"/>
                </a:solidFill>
                <a:effectLst/>
                <a:latin typeface="Helvetica" pitchFamily="2" charset="0"/>
              </a:rPr>
              <a:t>NOT</a:t>
            </a:r>
            <a:r>
              <a:rPr lang="en-US" sz="2400" u="none" strike="noStrike" dirty="0">
                <a:solidFill>
                  <a:srgbClr val="374151"/>
                </a:solidFill>
                <a:effectLst/>
                <a:latin typeface="Helvetica Light" panose="020B0403020202020204" pitchFamily="34" charset="0"/>
              </a:rPr>
              <a:t> an example of an epicenter. The focus is the actual point </a:t>
            </a:r>
            <a:r>
              <a:rPr lang="en-US" sz="2400" b="1" u="none" strike="noStrike" dirty="0">
                <a:solidFill>
                  <a:srgbClr val="374151"/>
                </a:solidFill>
                <a:effectLst/>
                <a:latin typeface="Helvetica" pitchFamily="2" charset="0"/>
              </a:rPr>
              <a:t>inside</a:t>
            </a:r>
            <a:r>
              <a:rPr lang="en-US" sz="2400" u="none" strike="noStrike" dirty="0">
                <a:solidFill>
                  <a:srgbClr val="374151"/>
                </a:solidFill>
                <a:effectLst/>
                <a:latin typeface="Helvetica Light" panose="020B0403020202020204" pitchFamily="34" charset="0"/>
              </a:rPr>
              <a:t> the Earth where an earthquake begins. </a:t>
            </a:r>
          </a:p>
        </p:txBody>
      </p:sp>
      <p:pic>
        <p:nvPicPr>
          <p:cNvPr id="3" name="Picture 2" descr="A diagram of a fault&#10;&#10;Description automatically generated">
            <a:extLst>
              <a:ext uri="{FF2B5EF4-FFF2-40B4-BE49-F238E27FC236}">
                <a16:creationId xmlns:a16="http://schemas.microsoft.com/office/drawing/2014/main" id="{F88A15A3-4B78-63A7-9AB6-9724F9711FFF}"/>
              </a:ext>
            </a:extLst>
          </p:cNvPr>
          <p:cNvPicPr>
            <a:picLocks noChangeAspect="1"/>
          </p:cNvPicPr>
          <p:nvPr/>
        </p:nvPicPr>
        <p:blipFill>
          <a:blip r:embed="rId5"/>
          <a:stretch>
            <a:fillRect/>
          </a:stretch>
        </p:blipFill>
        <p:spPr>
          <a:xfrm>
            <a:off x="1804530" y="1963632"/>
            <a:ext cx="5534940" cy="4894368"/>
          </a:xfrm>
          <a:prstGeom prst="rect">
            <a:avLst/>
          </a:prstGeom>
        </p:spPr>
      </p:pic>
      <p:sp>
        <p:nvSpPr>
          <p:cNvPr id="4" name="Down Arrow 3">
            <a:extLst>
              <a:ext uri="{FF2B5EF4-FFF2-40B4-BE49-F238E27FC236}">
                <a16:creationId xmlns:a16="http://schemas.microsoft.com/office/drawing/2014/main" id="{5D683ADE-289C-41D0-B055-5FA009F13358}"/>
              </a:ext>
            </a:extLst>
          </p:cNvPr>
          <p:cNvSpPr/>
          <p:nvPr/>
        </p:nvSpPr>
        <p:spPr>
          <a:xfrm rot="2581834">
            <a:off x="4945665" y="4021859"/>
            <a:ext cx="573583" cy="132128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74" name="Google Shape;474;g25e11802ac4_0_780"/>
          <p:cNvSpPr txBox="1">
            <a:spLocks noGrp="1"/>
          </p:cNvSpPr>
          <p:nvPr>
            <p:ph type="ctrTitle" idx="4294967295"/>
          </p:nvPr>
        </p:nvSpPr>
        <p:spPr>
          <a:xfrm>
            <a:off x="521075" y="894310"/>
            <a:ext cx="8101849" cy="1470000"/>
          </a:xfrm>
          <a:prstGeom prst="rect">
            <a:avLst/>
          </a:prstGeom>
          <a:noFill/>
          <a:ln>
            <a:noFill/>
          </a:ln>
        </p:spPr>
        <p:txBody>
          <a:bodyPr spcFirstLastPara="1" wrap="square" lIns="91425" tIns="45700" rIns="91425" bIns="45700" anchor="ctr" anchorCtr="0">
            <a:noAutofit/>
          </a:bodyPr>
          <a:lstStyle/>
          <a:p>
            <a:pPr>
              <a:buSzPts val="1200"/>
            </a:pPr>
            <a:r>
              <a:rPr lang="en-US" sz="2400" dirty="0">
                <a:latin typeface="Helvetica Neue Light" panose="02000403000000020004" pitchFamily="2" charset="0"/>
                <a:ea typeface="Helvetica Neue Light" panose="02000403000000020004" pitchFamily="2" charset="0"/>
              </a:rPr>
              <a:t>Fault lines are </a:t>
            </a:r>
            <a:r>
              <a:rPr lang="en-US" sz="2400" b="1" dirty="0">
                <a:latin typeface="Helvetica" pitchFamily="2" charset="0"/>
                <a:ea typeface="Helvetica Neue Light" panose="02000403000000020004" pitchFamily="2" charset="0"/>
              </a:rPr>
              <a:t>NOT</a:t>
            </a:r>
            <a:r>
              <a:rPr lang="en-US" sz="2400" dirty="0">
                <a:latin typeface="Helvetica Neue Light" panose="02000403000000020004" pitchFamily="2" charset="0"/>
                <a:ea typeface="Helvetica Neue Light" panose="02000403000000020004" pitchFamily="2" charset="0"/>
              </a:rPr>
              <a:t> an example of tectonic plates. </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While they are related (fault lines often occur at plate boundaries), they are </a:t>
            </a:r>
            <a:r>
              <a:rPr lang="en-US" sz="2400" b="1" u="none" strike="noStrike" dirty="0">
                <a:solidFill>
                  <a:srgbClr val="374151"/>
                </a:solidFill>
                <a:effectLst/>
                <a:latin typeface="Helvetica" pitchFamily="2" charset="0"/>
                <a:ea typeface="Helvetica Neue Light" panose="02000403000000020004" pitchFamily="2" charset="0"/>
              </a:rPr>
              <a:t>NOT</a:t>
            </a:r>
            <a:r>
              <a:rPr lang="en-US" sz="2400" u="none" strike="noStrike" dirty="0">
                <a:solidFill>
                  <a:srgbClr val="374151"/>
                </a:solidFill>
                <a:effectLst/>
                <a:latin typeface="Helvetica Neue Light" panose="02000403000000020004" pitchFamily="2" charset="0"/>
                <a:ea typeface="Helvetica Neue Light" panose="02000403000000020004" pitchFamily="2" charset="0"/>
              </a:rPr>
              <a:t> plates themselves but fractures in the Earth's crust where plates have slipped past each other.</a:t>
            </a:r>
            <a:br>
              <a:rPr lang="en-US" sz="2400" u="none" strike="noStrike" dirty="0">
                <a:solidFill>
                  <a:srgbClr val="374151"/>
                </a:solidFill>
                <a:effectLst/>
                <a:latin typeface="Helvetica Neue Light" panose="02000403000000020004" pitchFamily="2" charset="0"/>
                <a:ea typeface="Helvetica Neue Light" panose="02000403000000020004" pitchFamily="2" charset="0"/>
              </a:rPr>
            </a:br>
            <a:endParaRPr sz="2400" u="none" strike="noStrike" cap="none" dirty="0">
              <a:solidFill>
                <a:schemeClr val="dk1"/>
              </a:solidFill>
              <a:latin typeface="Helvetica Neue Light" panose="02000403000000020004" pitchFamily="2" charset="0"/>
              <a:ea typeface="Helvetica Neue Light" panose="02000403000000020004" pitchFamily="2" charset="0"/>
              <a:sym typeface="Calibri"/>
            </a:endParaRPr>
          </a:p>
        </p:txBody>
      </p:sp>
      <p:pic>
        <p:nvPicPr>
          <p:cNvPr id="3" name="Picture 2" descr="A map of the world&#10;&#10;Description automatically generated">
            <a:extLst>
              <a:ext uri="{FF2B5EF4-FFF2-40B4-BE49-F238E27FC236}">
                <a16:creationId xmlns:a16="http://schemas.microsoft.com/office/drawing/2014/main" id="{6680146D-3910-1A30-3D85-D66496EECB06}"/>
              </a:ext>
            </a:extLst>
          </p:cNvPr>
          <p:cNvPicPr>
            <a:picLocks noChangeAspect="1"/>
          </p:cNvPicPr>
          <p:nvPr/>
        </p:nvPicPr>
        <p:blipFill>
          <a:blip r:embed="rId5"/>
          <a:stretch>
            <a:fillRect/>
          </a:stretch>
        </p:blipFill>
        <p:spPr>
          <a:xfrm>
            <a:off x="371765" y="2594372"/>
            <a:ext cx="8394093" cy="387052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7430209113_0_1469"/>
          <p:cNvSpPr txBox="1"/>
          <p:nvPr/>
        </p:nvSpPr>
        <p:spPr>
          <a:xfrm>
            <a:off x="864225" y="424800"/>
            <a:ext cx="76773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none" strike="noStrike" cap="none"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Why are the focus </a:t>
            </a:r>
            <a:r>
              <a:rPr lang="en-US" sz="36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Calibri"/>
              </a:rPr>
              <a:t>and fault lines not examples of epicenter?</a:t>
            </a:r>
            <a:endParaRPr sz="1400" u="none" strike="noStrike" cap="none"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88" name="Google Shape;488;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 name="Google Shape;489;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90" name="Google Shape;490;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 name="Picture 3" descr="A map of the world&#10;&#10;Description automatically generated">
            <a:extLst>
              <a:ext uri="{FF2B5EF4-FFF2-40B4-BE49-F238E27FC236}">
                <a16:creationId xmlns:a16="http://schemas.microsoft.com/office/drawing/2014/main" id="{DA1D9EC8-DBF1-D812-1918-B55456B4EDB9}"/>
              </a:ext>
            </a:extLst>
          </p:cNvPr>
          <p:cNvPicPr>
            <a:picLocks noChangeAspect="1"/>
          </p:cNvPicPr>
          <p:nvPr/>
        </p:nvPicPr>
        <p:blipFill>
          <a:blip r:embed="rId5"/>
          <a:stretch>
            <a:fillRect/>
          </a:stretch>
        </p:blipFill>
        <p:spPr>
          <a:xfrm>
            <a:off x="4984950" y="2312725"/>
            <a:ext cx="3632200" cy="3505200"/>
          </a:xfrm>
          <a:prstGeom prst="rect">
            <a:avLst/>
          </a:prstGeom>
        </p:spPr>
      </p:pic>
      <p:pic>
        <p:nvPicPr>
          <p:cNvPr id="2" name="Picture 1" descr="A diagram of a fault&#10;&#10;Description automatically generated">
            <a:extLst>
              <a:ext uri="{FF2B5EF4-FFF2-40B4-BE49-F238E27FC236}">
                <a16:creationId xmlns:a16="http://schemas.microsoft.com/office/drawing/2014/main" id="{ED3DFE83-607E-EC00-DC53-AB94A7800402}"/>
              </a:ext>
            </a:extLst>
          </p:cNvPr>
          <p:cNvPicPr>
            <a:picLocks noChangeAspect="1"/>
          </p:cNvPicPr>
          <p:nvPr/>
        </p:nvPicPr>
        <p:blipFill>
          <a:blip r:embed="rId6"/>
          <a:stretch>
            <a:fillRect/>
          </a:stretch>
        </p:blipFill>
        <p:spPr>
          <a:xfrm>
            <a:off x="384959" y="2547630"/>
            <a:ext cx="3698309" cy="3270295"/>
          </a:xfrm>
          <a:prstGeom prst="rect">
            <a:avLst/>
          </a:prstGeom>
        </p:spPr>
      </p:pic>
      <p:sp>
        <p:nvSpPr>
          <p:cNvPr id="3" name="Down Arrow 2">
            <a:extLst>
              <a:ext uri="{FF2B5EF4-FFF2-40B4-BE49-F238E27FC236}">
                <a16:creationId xmlns:a16="http://schemas.microsoft.com/office/drawing/2014/main" id="{EB5A9227-0C6F-2993-4C7B-8BF60CDE8AF8}"/>
              </a:ext>
            </a:extLst>
          </p:cNvPr>
          <p:cNvSpPr/>
          <p:nvPr/>
        </p:nvSpPr>
        <p:spPr>
          <a:xfrm rot="2581834">
            <a:off x="2445974" y="4075463"/>
            <a:ext cx="325008" cy="7490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00" name="Google Shape;500;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5a1442303_0_197"/>
          <p:cNvSpPr txBox="1"/>
          <p:nvPr/>
        </p:nvSpPr>
        <p:spPr>
          <a:xfrm>
            <a:off x="763953" y="181500"/>
            <a:ext cx="7616093"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u="sng" dirty="0">
                <a:solidFill>
                  <a:srgbClr val="0C0C0C"/>
                </a:solidFill>
                <a:latin typeface="Calibri"/>
                <a:ea typeface="Calibri"/>
                <a:cs typeface="Calibri"/>
                <a:sym typeface="Calibri"/>
              </a:rPr>
              <a:t>Epicenter</a:t>
            </a:r>
            <a:r>
              <a:rPr lang="en-US" sz="3600" b="1" i="0" u="none" strike="noStrike" cap="none" dirty="0">
                <a:solidFill>
                  <a:srgbClr val="0C0C0C"/>
                </a:solidFill>
                <a:latin typeface="Calibri"/>
                <a:ea typeface="Calibri"/>
                <a:cs typeface="Calibri"/>
                <a:sym typeface="Calibri"/>
              </a:rPr>
              <a:t>: </a:t>
            </a:r>
            <a:r>
              <a:rPr lang="en-US" sz="3600" b="0" i="0" dirty="0">
                <a:solidFill>
                  <a:srgbClr val="1F1F1F"/>
                </a:solidFill>
                <a:effectLst/>
                <a:latin typeface="Google Sans"/>
              </a:rPr>
              <a:t>the point on the Earth's surface directly above where an earthquake begins</a:t>
            </a:r>
            <a:endParaRPr sz="3600" b="1" i="0" u="none" strike="noStrike" cap="none" dirty="0">
              <a:solidFill>
                <a:srgbClr val="FF0000"/>
              </a:solidFill>
              <a:latin typeface="Calibri"/>
              <a:ea typeface="Calibri"/>
              <a:cs typeface="Calibri"/>
              <a:sym typeface="Calibri"/>
            </a:endParaRPr>
          </a:p>
        </p:txBody>
      </p:sp>
      <p:pic>
        <p:nvPicPr>
          <p:cNvPr id="5" name="Picture 4" descr="A diagram of a fault&#10;&#10;Description automatically generated">
            <a:extLst>
              <a:ext uri="{FF2B5EF4-FFF2-40B4-BE49-F238E27FC236}">
                <a16:creationId xmlns:a16="http://schemas.microsoft.com/office/drawing/2014/main" id="{ADBC20EA-C23B-33DE-83B7-2140210DF8A0}"/>
              </a:ext>
            </a:extLst>
          </p:cNvPr>
          <p:cNvPicPr>
            <a:picLocks noChangeAspect="1"/>
          </p:cNvPicPr>
          <p:nvPr/>
        </p:nvPicPr>
        <p:blipFill>
          <a:blip r:embed="rId3"/>
          <a:stretch>
            <a:fillRect/>
          </a:stretch>
        </p:blipFill>
        <p:spPr>
          <a:xfrm>
            <a:off x="1640488" y="2034133"/>
            <a:ext cx="5863021" cy="4823867"/>
          </a:xfrm>
          <a:prstGeom prst="rect">
            <a:avLst/>
          </a:prstGeom>
        </p:spPr>
      </p:pic>
      <p:sp>
        <p:nvSpPr>
          <p:cNvPr id="6" name="Down Arrow 5">
            <a:extLst>
              <a:ext uri="{FF2B5EF4-FFF2-40B4-BE49-F238E27FC236}">
                <a16:creationId xmlns:a16="http://schemas.microsoft.com/office/drawing/2014/main" id="{5B0C4FB8-5E01-E2C7-BD68-C918A7C4DF81}"/>
              </a:ext>
            </a:extLst>
          </p:cNvPr>
          <p:cNvSpPr/>
          <p:nvPr/>
        </p:nvSpPr>
        <p:spPr>
          <a:xfrm rot="8006146">
            <a:off x="6094317" y="3037272"/>
            <a:ext cx="842254" cy="192391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506;g2a613fe29c9_2_9" descr="Rewind">
            <a:extLst>
              <a:ext uri="{FF2B5EF4-FFF2-40B4-BE49-F238E27FC236}">
                <a16:creationId xmlns:a16="http://schemas.microsoft.com/office/drawing/2014/main" id="{0F1AF052-D187-E4DB-7B37-28599B1D34C2}"/>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50152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5" name="Google Shape;515;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16" name="Google Shape;516;g25e11802ac4_0_1976"/>
          <p:cNvCxnSpPr>
            <a:stCxn id="517" idx="4"/>
            <a:endCxn id="514"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18" name="Google Shape;518;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17" name="Google Shape;517;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Epicenter</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epicenters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8" name="Google Shape;548;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992"/>
          <p:cNvCxnSpPr>
            <a:stCxn id="550" idx="4"/>
            <a:endCxn id="54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1" name="Google Shape;551;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52" name="Google Shape;552;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0" name="Google Shape;550;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3" name="Google Shape;553;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an</a:t>
            </a:r>
            <a:r>
              <a:rPr lang="en-US" sz="3000" b="1" dirty="0">
                <a:latin typeface="Calibri"/>
                <a:ea typeface="Calibri"/>
                <a:cs typeface="Calibri"/>
                <a:sym typeface="Calibri"/>
              </a:rPr>
              <a:t> epicenter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54" name="Google Shape;554;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5" name="Google Shape;555;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6" name="Google Shape;556;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7" name="Google Shape;557;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0" name="Google Shape;560;g25e11802ac4_0_1992"/>
          <p:cNvPicPr preferRelativeResize="0"/>
          <p:nvPr/>
        </p:nvPicPr>
        <p:blipFill>
          <a:blip r:embed="rId3">
            <a:alphaModFix/>
          </a:blip>
          <a:stretch>
            <a:fillRect/>
          </a:stretch>
        </p:blipFill>
        <p:spPr>
          <a:xfrm>
            <a:off x="5638405" y="4155268"/>
            <a:ext cx="3244027" cy="2187832"/>
          </a:xfrm>
          <a:prstGeom prst="rect">
            <a:avLst/>
          </a:prstGeom>
          <a:noFill/>
          <a:ln>
            <a:noFill/>
          </a:ln>
        </p:spPr>
      </p:pic>
      <p:pic>
        <p:nvPicPr>
          <p:cNvPr id="561" name="Google Shape;561;g25e11802ac4_0_1992"/>
          <p:cNvPicPr preferRelativeResize="0"/>
          <p:nvPr/>
        </p:nvPicPr>
        <p:blipFill>
          <a:blip r:embed="rId4">
            <a:alphaModFix/>
          </a:blip>
          <a:stretch>
            <a:fillRect/>
          </a:stretch>
        </p:blipFill>
        <p:spPr>
          <a:xfrm>
            <a:off x="1242981" y="4155268"/>
            <a:ext cx="3120830" cy="2187832"/>
          </a:xfrm>
          <a:prstGeom prst="rect">
            <a:avLst/>
          </a:prstGeom>
          <a:noFill/>
          <a:ln>
            <a:noFill/>
          </a:ln>
        </p:spPr>
      </p:pic>
      <p:pic>
        <p:nvPicPr>
          <p:cNvPr id="3" name="Picture 2" descr="A map of the world with blue lines&#10;&#10;Description automatically generated">
            <a:extLst>
              <a:ext uri="{FF2B5EF4-FFF2-40B4-BE49-F238E27FC236}">
                <a16:creationId xmlns:a16="http://schemas.microsoft.com/office/drawing/2014/main" id="{A2E90B84-76D9-7E1E-F780-8B2AF733B1F0}"/>
              </a:ext>
            </a:extLst>
          </p:cNvPr>
          <p:cNvPicPr>
            <a:picLocks noChangeAspect="1"/>
          </p:cNvPicPr>
          <p:nvPr/>
        </p:nvPicPr>
        <p:blipFill>
          <a:blip r:embed="rId5"/>
          <a:stretch>
            <a:fillRect/>
          </a:stretch>
        </p:blipFill>
        <p:spPr>
          <a:xfrm>
            <a:off x="5470418" y="1922929"/>
            <a:ext cx="3469440" cy="1721410"/>
          </a:xfrm>
          <a:prstGeom prst="rect">
            <a:avLst/>
          </a:prstGeom>
        </p:spPr>
      </p:pic>
      <p:pic>
        <p:nvPicPr>
          <p:cNvPr id="8" name="Picture 7" descr="A diagram of a diagram of a field&#10;&#10;Description automatically generated">
            <a:extLst>
              <a:ext uri="{FF2B5EF4-FFF2-40B4-BE49-F238E27FC236}">
                <a16:creationId xmlns:a16="http://schemas.microsoft.com/office/drawing/2014/main" id="{1A8C301A-757E-97F3-3C3D-454C1F134F6E}"/>
              </a:ext>
            </a:extLst>
          </p:cNvPr>
          <p:cNvPicPr>
            <a:picLocks noChangeAspect="1"/>
          </p:cNvPicPr>
          <p:nvPr/>
        </p:nvPicPr>
        <p:blipFill>
          <a:blip r:embed="rId6"/>
          <a:stretch>
            <a:fillRect/>
          </a:stretch>
        </p:blipFill>
        <p:spPr>
          <a:xfrm>
            <a:off x="1208892" y="1777790"/>
            <a:ext cx="3239398" cy="2096081"/>
          </a:xfrm>
          <a:prstGeom prst="rect">
            <a:avLst/>
          </a:prstGeom>
        </p:spPr>
      </p:pic>
      <p:sp>
        <p:nvSpPr>
          <p:cNvPr id="9" name="Rectangle 8">
            <a:extLst>
              <a:ext uri="{FF2B5EF4-FFF2-40B4-BE49-F238E27FC236}">
                <a16:creationId xmlns:a16="http://schemas.microsoft.com/office/drawing/2014/main" id="{F5BDC0E2-3145-CCD9-A2E7-062B39452A8D}"/>
              </a:ext>
            </a:extLst>
          </p:cNvPr>
          <p:cNvSpPr/>
          <p:nvPr/>
        </p:nvSpPr>
        <p:spPr>
          <a:xfrm>
            <a:off x="2447477" y="2583797"/>
            <a:ext cx="762227" cy="168963"/>
          </a:xfrm>
          <a:prstGeom prst="rect">
            <a:avLst/>
          </a:prstGeom>
          <a:solidFill>
            <a:srgbClr val="AC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4E41165C-3929-7C6C-0CB6-92545ADD1ACC}"/>
              </a:ext>
            </a:extLst>
          </p:cNvPr>
          <p:cNvSpPr/>
          <p:nvPr/>
        </p:nvSpPr>
        <p:spPr>
          <a:xfrm>
            <a:off x="2567026" y="2597815"/>
            <a:ext cx="523128" cy="411651"/>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8" name="Google Shape;548;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9" name="Google Shape;549;g25e11802ac4_0_1992"/>
          <p:cNvCxnSpPr>
            <a:stCxn id="550" idx="4"/>
            <a:endCxn id="54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1" name="Google Shape;551;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52" name="Google Shape;552;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50" name="Google Shape;550;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3" name="Google Shape;553;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t>
            </a:r>
            <a:r>
              <a:rPr lang="en-US" sz="3000" dirty="0">
                <a:latin typeface="Calibri"/>
                <a:ea typeface="Calibri"/>
                <a:cs typeface="Calibri"/>
                <a:sym typeface="Calibri"/>
              </a:rPr>
              <a:t>an</a:t>
            </a:r>
            <a:r>
              <a:rPr lang="en-US" sz="3000" b="1" dirty="0">
                <a:latin typeface="Calibri"/>
                <a:ea typeface="Calibri"/>
                <a:cs typeface="Calibri"/>
                <a:sym typeface="Calibri"/>
              </a:rPr>
              <a:t> epicenter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54" name="Google Shape;554;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5" name="Google Shape;555;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6" name="Google Shape;556;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7" name="Google Shape;557;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60" name="Google Shape;560;g25e11802ac4_0_1992"/>
          <p:cNvPicPr preferRelativeResize="0"/>
          <p:nvPr/>
        </p:nvPicPr>
        <p:blipFill>
          <a:blip r:embed="rId3">
            <a:alphaModFix/>
          </a:blip>
          <a:stretch>
            <a:fillRect/>
          </a:stretch>
        </p:blipFill>
        <p:spPr>
          <a:xfrm>
            <a:off x="5638405" y="4155268"/>
            <a:ext cx="3244027" cy="2187832"/>
          </a:xfrm>
          <a:prstGeom prst="rect">
            <a:avLst/>
          </a:prstGeom>
          <a:noFill/>
          <a:ln>
            <a:noFill/>
          </a:ln>
        </p:spPr>
      </p:pic>
      <p:pic>
        <p:nvPicPr>
          <p:cNvPr id="561" name="Google Shape;561;g25e11802ac4_0_1992"/>
          <p:cNvPicPr preferRelativeResize="0"/>
          <p:nvPr/>
        </p:nvPicPr>
        <p:blipFill>
          <a:blip r:embed="rId4">
            <a:alphaModFix/>
          </a:blip>
          <a:stretch>
            <a:fillRect/>
          </a:stretch>
        </p:blipFill>
        <p:spPr>
          <a:xfrm>
            <a:off x="1242981" y="4155268"/>
            <a:ext cx="3120830" cy="2187832"/>
          </a:xfrm>
          <a:prstGeom prst="rect">
            <a:avLst/>
          </a:prstGeom>
          <a:noFill/>
          <a:ln>
            <a:noFill/>
          </a:ln>
        </p:spPr>
      </p:pic>
      <p:pic>
        <p:nvPicPr>
          <p:cNvPr id="3" name="Picture 2" descr="A map of the world with blue lines&#10;&#10;Description automatically generated">
            <a:extLst>
              <a:ext uri="{FF2B5EF4-FFF2-40B4-BE49-F238E27FC236}">
                <a16:creationId xmlns:a16="http://schemas.microsoft.com/office/drawing/2014/main" id="{A2E90B84-76D9-7E1E-F780-8B2AF733B1F0}"/>
              </a:ext>
            </a:extLst>
          </p:cNvPr>
          <p:cNvPicPr>
            <a:picLocks noChangeAspect="1"/>
          </p:cNvPicPr>
          <p:nvPr/>
        </p:nvPicPr>
        <p:blipFill>
          <a:blip r:embed="rId5"/>
          <a:stretch>
            <a:fillRect/>
          </a:stretch>
        </p:blipFill>
        <p:spPr>
          <a:xfrm>
            <a:off x="5470418" y="1922929"/>
            <a:ext cx="3469440" cy="1721410"/>
          </a:xfrm>
          <a:prstGeom prst="rect">
            <a:avLst/>
          </a:prstGeom>
        </p:spPr>
      </p:pic>
      <p:pic>
        <p:nvPicPr>
          <p:cNvPr id="8" name="Picture 7" descr="A diagram of a diagram of a field&#10;&#10;Description automatically generated">
            <a:extLst>
              <a:ext uri="{FF2B5EF4-FFF2-40B4-BE49-F238E27FC236}">
                <a16:creationId xmlns:a16="http://schemas.microsoft.com/office/drawing/2014/main" id="{1A8C301A-757E-97F3-3C3D-454C1F134F6E}"/>
              </a:ext>
            </a:extLst>
          </p:cNvPr>
          <p:cNvPicPr>
            <a:picLocks noChangeAspect="1"/>
          </p:cNvPicPr>
          <p:nvPr/>
        </p:nvPicPr>
        <p:blipFill>
          <a:blip r:embed="rId6"/>
          <a:stretch>
            <a:fillRect/>
          </a:stretch>
        </p:blipFill>
        <p:spPr>
          <a:xfrm>
            <a:off x="1208892" y="1777790"/>
            <a:ext cx="3239398" cy="2096081"/>
          </a:xfrm>
          <a:prstGeom prst="rect">
            <a:avLst/>
          </a:prstGeom>
        </p:spPr>
      </p:pic>
      <p:sp>
        <p:nvSpPr>
          <p:cNvPr id="9" name="Rectangle 8">
            <a:extLst>
              <a:ext uri="{FF2B5EF4-FFF2-40B4-BE49-F238E27FC236}">
                <a16:creationId xmlns:a16="http://schemas.microsoft.com/office/drawing/2014/main" id="{F5BDC0E2-3145-CCD9-A2E7-062B39452A8D}"/>
              </a:ext>
            </a:extLst>
          </p:cNvPr>
          <p:cNvSpPr/>
          <p:nvPr/>
        </p:nvSpPr>
        <p:spPr>
          <a:xfrm>
            <a:off x="2447477" y="2583797"/>
            <a:ext cx="762227" cy="168963"/>
          </a:xfrm>
          <a:prstGeom prst="rect">
            <a:avLst/>
          </a:prstGeom>
          <a:solidFill>
            <a:srgbClr val="AC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4E41165C-3929-7C6C-0CB6-92545ADD1ACC}"/>
              </a:ext>
            </a:extLst>
          </p:cNvPr>
          <p:cNvSpPr/>
          <p:nvPr/>
        </p:nvSpPr>
        <p:spPr>
          <a:xfrm>
            <a:off x="2567026" y="2597815"/>
            <a:ext cx="523128" cy="411651"/>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582;g2a613fe29c9_2_20">
            <a:extLst>
              <a:ext uri="{FF2B5EF4-FFF2-40B4-BE49-F238E27FC236}">
                <a16:creationId xmlns:a16="http://schemas.microsoft.com/office/drawing/2014/main" id="{149E44C9-E738-C860-C347-37530C1BA4CA}"/>
              </a:ext>
            </a:extLst>
          </p:cNvPr>
          <p:cNvSpPr/>
          <p:nvPr/>
        </p:nvSpPr>
        <p:spPr>
          <a:xfrm>
            <a:off x="289637" y="1686038"/>
            <a:ext cx="4408487" cy="2302627"/>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43190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2" name="Picture 1" descr="A diagram of a diagram of a field&#10;&#10;Description automatically generated">
            <a:extLst>
              <a:ext uri="{FF2B5EF4-FFF2-40B4-BE49-F238E27FC236}">
                <a16:creationId xmlns:a16="http://schemas.microsoft.com/office/drawing/2014/main" id="{A56763DD-0D86-95E0-7483-312B6698BFA6}"/>
              </a:ext>
            </a:extLst>
          </p:cNvPr>
          <p:cNvPicPr>
            <a:picLocks noChangeAspect="1"/>
          </p:cNvPicPr>
          <p:nvPr/>
        </p:nvPicPr>
        <p:blipFill>
          <a:blip r:embed="rId3"/>
          <a:stretch>
            <a:fillRect/>
          </a:stretch>
        </p:blipFill>
        <p:spPr>
          <a:xfrm>
            <a:off x="5416135" y="1403120"/>
            <a:ext cx="3239398" cy="2096081"/>
          </a:xfrm>
          <a:prstGeom prst="rect">
            <a:avLst/>
          </a:prstGeom>
        </p:spPr>
      </p:pic>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Epicenter</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epicenters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Rectangle 3">
            <a:extLst>
              <a:ext uri="{FF2B5EF4-FFF2-40B4-BE49-F238E27FC236}">
                <a16:creationId xmlns:a16="http://schemas.microsoft.com/office/drawing/2014/main" id="{1F4438CC-9D1E-BCDA-45F2-1A98D033E743}"/>
              </a:ext>
            </a:extLst>
          </p:cNvPr>
          <p:cNvSpPr/>
          <p:nvPr/>
        </p:nvSpPr>
        <p:spPr>
          <a:xfrm>
            <a:off x="6651822" y="2193833"/>
            <a:ext cx="762227" cy="168963"/>
          </a:xfrm>
          <a:prstGeom prst="rect">
            <a:avLst/>
          </a:prstGeom>
          <a:solidFill>
            <a:srgbClr val="AC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a:extLst>
              <a:ext uri="{FF2B5EF4-FFF2-40B4-BE49-F238E27FC236}">
                <a16:creationId xmlns:a16="http://schemas.microsoft.com/office/drawing/2014/main" id="{74EF9B55-28E2-D7E9-B9BD-A53E969207FD}"/>
              </a:ext>
            </a:extLst>
          </p:cNvPr>
          <p:cNvSpPr/>
          <p:nvPr/>
        </p:nvSpPr>
        <p:spPr>
          <a:xfrm>
            <a:off x="6774269" y="2223145"/>
            <a:ext cx="523128" cy="411651"/>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630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2" name="Google Shape;612;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3" name="Google Shape;613;g25e11802ac4_0_2130"/>
          <p:cNvCxnSpPr>
            <a:stCxn id="614" idx="4"/>
            <a:endCxn id="61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5" name="Google Shape;615;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6" name="Google Shape;616;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4" name="Google Shape;614;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7" name="Google Shape;617;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epicenter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8" name="Google Shape;618;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Sudden shaking of the ground caused by the movement of the Earth’s tectonic plates</a:t>
            </a:r>
            <a:endParaRPr sz="2400" b="0" i="0" u="none" strike="noStrike" cap="none" dirty="0">
              <a:solidFill>
                <a:srgbClr val="434343"/>
              </a:solidFill>
              <a:latin typeface="Helvetica Neue Light"/>
              <a:ea typeface="Helvetica Neue Light"/>
              <a:cs typeface="Helvetica Neue Light"/>
              <a:sym typeface="Helvetica Neue Light"/>
            </a:endParaRPr>
          </a:p>
        </p:txBody>
      </p:sp>
      <p:sp>
        <p:nvSpPr>
          <p:cNvPr id="619" name="Google Shape;619;g25e11802ac4_0_2130"/>
          <p:cNvSpPr txBox="1"/>
          <p:nvPr/>
        </p:nvSpPr>
        <p:spPr>
          <a:xfrm>
            <a:off x="1073532" y="4027020"/>
            <a:ext cx="78741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Light"/>
                <a:ea typeface="Helvetica Neue Light"/>
                <a:cs typeface="Helvetica Neue Light"/>
                <a:sym typeface="Helvetica Neue Light"/>
              </a:rPr>
              <a:t>The process of breaking down a rock over a long period of time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0" name="Google Shape;620;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1" name="Google Shape;621;g25e11802ac4_0_2130"/>
          <p:cNvSpPr txBox="1"/>
          <p:nvPr/>
        </p:nvSpPr>
        <p:spPr>
          <a:xfrm>
            <a:off x="1073532" y="191324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Huge pieces of the Earth's surface that fit together like a puzzle and move very slowly over time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2" name="Google Shape;622;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6" name="Google Shape;626;g25e11802ac4_0_2130"/>
          <p:cNvSpPr txBox="1"/>
          <p:nvPr/>
        </p:nvSpPr>
        <p:spPr>
          <a:xfrm>
            <a:off x="1073532" y="300902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he point on the Earth's surface directly above where an earthquake begins</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2" name="Google Shape;612;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3" name="Google Shape;613;g25e11802ac4_0_2130"/>
          <p:cNvCxnSpPr>
            <a:stCxn id="614" idx="4"/>
            <a:endCxn id="61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5" name="Google Shape;615;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6" name="Google Shape;616;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4" name="Google Shape;614;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7" name="Google Shape;617;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t>
            </a:r>
            <a:r>
              <a:rPr lang="en-US" sz="3000" b="1" dirty="0">
                <a:latin typeface="Calibri"/>
                <a:ea typeface="Calibri"/>
                <a:cs typeface="Calibri"/>
                <a:sym typeface="Calibri"/>
              </a:rPr>
              <a:t>epicenter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18" name="Google Shape;618;g25e11802ac4_0_2130"/>
          <p:cNvSpPr txBox="1"/>
          <p:nvPr/>
        </p:nvSpPr>
        <p:spPr>
          <a:xfrm>
            <a:off x="1073532" y="5269290"/>
            <a:ext cx="7874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Sudden shaking of the ground caused by the movement of the Earth’s tectonic plates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19" name="Google Shape;619;g25e11802ac4_0_2130"/>
          <p:cNvSpPr txBox="1"/>
          <p:nvPr/>
        </p:nvSpPr>
        <p:spPr>
          <a:xfrm>
            <a:off x="1073532" y="4027020"/>
            <a:ext cx="78741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Light"/>
                <a:ea typeface="Helvetica Neue Light"/>
                <a:cs typeface="Helvetica Neue Light"/>
                <a:sym typeface="Helvetica Neue Light"/>
              </a:rPr>
              <a:t>The process of breaking down a rock over a long period of time</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0" name="Google Shape;620;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1" name="Google Shape;621;g25e11802ac4_0_2130"/>
          <p:cNvSpPr txBox="1"/>
          <p:nvPr/>
        </p:nvSpPr>
        <p:spPr>
          <a:xfrm>
            <a:off x="1073532" y="191324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Huge pieces of the Earth's surface that fit together like a puzzle and move very slowly over time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22" name="Google Shape;622;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6" name="Google Shape;626;g25e11802ac4_0_2130"/>
          <p:cNvSpPr txBox="1"/>
          <p:nvPr/>
        </p:nvSpPr>
        <p:spPr>
          <a:xfrm>
            <a:off x="1073532" y="300902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he point on the Earth's surface directly above where an earthquake begins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48;g2a613fe29c9_2_52">
            <a:extLst>
              <a:ext uri="{FF2B5EF4-FFF2-40B4-BE49-F238E27FC236}">
                <a16:creationId xmlns:a16="http://schemas.microsoft.com/office/drawing/2014/main" id="{9A7730DC-7200-ADE6-37C0-2784513C6098}"/>
              </a:ext>
            </a:extLst>
          </p:cNvPr>
          <p:cNvSpPr/>
          <p:nvPr/>
        </p:nvSpPr>
        <p:spPr>
          <a:xfrm>
            <a:off x="362269" y="2916693"/>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4886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2" name="Picture 1" descr="A diagram of a diagram of a field&#10;&#10;Description automatically generated">
            <a:extLst>
              <a:ext uri="{FF2B5EF4-FFF2-40B4-BE49-F238E27FC236}">
                <a16:creationId xmlns:a16="http://schemas.microsoft.com/office/drawing/2014/main" id="{A56763DD-0D86-95E0-7483-312B6698BFA6}"/>
              </a:ext>
            </a:extLst>
          </p:cNvPr>
          <p:cNvPicPr>
            <a:picLocks noChangeAspect="1"/>
          </p:cNvPicPr>
          <p:nvPr/>
        </p:nvPicPr>
        <p:blipFill>
          <a:blip r:embed="rId3"/>
          <a:stretch>
            <a:fillRect/>
          </a:stretch>
        </p:blipFill>
        <p:spPr>
          <a:xfrm>
            <a:off x="5416135" y="1403120"/>
            <a:ext cx="3239398" cy="2096081"/>
          </a:xfrm>
          <a:prstGeom prst="rect">
            <a:avLst/>
          </a:prstGeom>
        </p:spPr>
      </p:pic>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Epicenter</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epicenters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Rectangle 3">
            <a:extLst>
              <a:ext uri="{FF2B5EF4-FFF2-40B4-BE49-F238E27FC236}">
                <a16:creationId xmlns:a16="http://schemas.microsoft.com/office/drawing/2014/main" id="{1F4438CC-9D1E-BCDA-45F2-1A98D033E743}"/>
              </a:ext>
            </a:extLst>
          </p:cNvPr>
          <p:cNvSpPr/>
          <p:nvPr/>
        </p:nvSpPr>
        <p:spPr>
          <a:xfrm>
            <a:off x="6651822" y="2193833"/>
            <a:ext cx="762227" cy="168963"/>
          </a:xfrm>
          <a:prstGeom prst="rect">
            <a:avLst/>
          </a:prstGeom>
          <a:solidFill>
            <a:srgbClr val="AC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a:extLst>
              <a:ext uri="{FF2B5EF4-FFF2-40B4-BE49-F238E27FC236}">
                <a16:creationId xmlns:a16="http://schemas.microsoft.com/office/drawing/2014/main" id="{74EF9B55-28E2-D7E9-B9BD-A53E969207FD}"/>
              </a:ext>
            </a:extLst>
          </p:cNvPr>
          <p:cNvSpPr/>
          <p:nvPr/>
        </p:nvSpPr>
        <p:spPr>
          <a:xfrm>
            <a:off x="6774269" y="2223145"/>
            <a:ext cx="523128" cy="411651"/>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26;g25e11802ac4_0_2130">
            <a:extLst>
              <a:ext uri="{FF2B5EF4-FFF2-40B4-BE49-F238E27FC236}">
                <a16:creationId xmlns:a16="http://schemas.microsoft.com/office/drawing/2014/main" id="{334917BE-2D1A-46BF-5472-66CE72F9A332}"/>
              </a:ext>
            </a:extLst>
          </p:cNvPr>
          <p:cNvSpPr txBox="1"/>
          <p:nvPr/>
        </p:nvSpPr>
        <p:spPr>
          <a:xfrm>
            <a:off x="648795" y="1123488"/>
            <a:ext cx="316379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he point on the Earth's surface directly above where an earthquake begins</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357578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9" name="Google Shape;679;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0" name="Google Shape;680;g25e11802ac4_0_2367"/>
          <p:cNvCxnSpPr>
            <a:stCxn id="681" idx="4"/>
            <a:endCxn id="67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2" name="Google Shape;682;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1" name="Google Shape;681;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4" name="Google Shape;684;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epicenter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85" name="Google Shape;685;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Dirt and other land mass falling into the ocean off a cliff</a:t>
            </a:r>
            <a:endParaRPr sz="1400" b="0" i="0" u="none" strike="noStrike" cap="none">
              <a:solidFill>
                <a:srgbClr val="434343"/>
              </a:solidFill>
              <a:latin typeface="Arial"/>
              <a:ea typeface="Arial"/>
              <a:cs typeface="Arial"/>
              <a:sym typeface="Arial"/>
            </a:endParaRPr>
          </a:p>
        </p:txBody>
      </p:sp>
      <p:sp>
        <p:nvSpPr>
          <p:cNvPr id="686" name="Google Shape;686;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North American Plate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7" name="Google Shape;687;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8" name="Google Shape;688;g25e11802ac4_0_2367"/>
          <p:cNvSpPr txBox="1"/>
          <p:nvPr/>
        </p:nvSpPr>
        <p:spPr>
          <a:xfrm>
            <a:off x="1073532" y="1939808"/>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The point on the surface of the Earth directly above where the Indian Ocean earthquake of 2004 began.  </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9" name="Google Shape;689;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0" name="Google Shape;690;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1" name="Google Shape;691;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2" name="Google Shape;692;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3" name="Google Shape;693;g25e11802ac4_0_2367"/>
          <p:cNvSpPr txBox="1"/>
          <p:nvPr/>
        </p:nvSpPr>
        <p:spPr>
          <a:xfrm>
            <a:off x="1073531" y="300515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Shaking of the ground that tumbles buildings</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9" name="Google Shape;679;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0" name="Google Shape;680;g25e11802ac4_0_2367"/>
          <p:cNvCxnSpPr>
            <a:stCxn id="681" idx="4"/>
            <a:endCxn id="67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2" name="Google Shape;682;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1" name="Google Shape;681;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4" name="Google Shape;684;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epicenter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85" name="Google Shape;685;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Dirt and other land mass falling into the ocean off a cliff</a:t>
            </a:r>
            <a:endParaRPr sz="1400" b="0" i="0" u="none" strike="noStrike" cap="none">
              <a:solidFill>
                <a:srgbClr val="434343"/>
              </a:solidFill>
              <a:latin typeface="Arial"/>
              <a:ea typeface="Arial"/>
              <a:cs typeface="Arial"/>
              <a:sym typeface="Arial"/>
            </a:endParaRPr>
          </a:p>
        </p:txBody>
      </p:sp>
      <p:sp>
        <p:nvSpPr>
          <p:cNvPr id="686" name="Google Shape;686;g25e11802ac4_0_2367"/>
          <p:cNvSpPr txBox="1"/>
          <p:nvPr/>
        </p:nvSpPr>
        <p:spPr>
          <a:xfrm>
            <a:off x="1090682" y="3920945"/>
            <a:ext cx="7874100" cy="49855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North American Plate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7" name="Google Shape;687;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8" name="Google Shape;688;g25e11802ac4_0_2367"/>
          <p:cNvSpPr txBox="1"/>
          <p:nvPr/>
        </p:nvSpPr>
        <p:spPr>
          <a:xfrm>
            <a:off x="1073532" y="1939808"/>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The point on the surface of the Earth directly above where the Indian Ocean earthquake of 2004 began.  </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89" name="Google Shape;689;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0" name="Google Shape;690;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1" name="Google Shape;691;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2" name="Google Shape;692;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3" name="Google Shape;693;g25e11802ac4_0_2367"/>
          <p:cNvSpPr txBox="1"/>
          <p:nvPr/>
        </p:nvSpPr>
        <p:spPr>
          <a:xfrm>
            <a:off x="1073531" y="2999619"/>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Shaking of the ground that tumbles buildings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48;g2a613fe29c9_2_52">
            <a:extLst>
              <a:ext uri="{FF2B5EF4-FFF2-40B4-BE49-F238E27FC236}">
                <a16:creationId xmlns:a16="http://schemas.microsoft.com/office/drawing/2014/main" id="{2DE26A52-F77E-4967-F930-2AADE4C7A76A}"/>
              </a:ext>
            </a:extLst>
          </p:cNvPr>
          <p:cNvSpPr/>
          <p:nvPr/>
        </p:nvSpPr>
        <p:spPr>
          <a:xfrm>
            <a:off x="362269" y="1862538"/>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08177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2" name="Picture 1" descr="A diagram of a diagram of a field&#10;&#10;Description automatically generated">
            <a:extLst>
              <a:ext uri="{FF2B5EF4-FFF2-40B4-BE49-F238E27FC236}">
                <a16:creationId xmlns:a16="http://schemas.microsoft.com/office/drawing/2014/main" id="{A56763DD-0D86-95E0-7483-312B6698BFA6}"/>
              </a:ext>
            </a:extLst>
          </p:cNvPr>
          <p:cNvPicPr>
            <a:picLocks noChangeAspect="1"/>
          </p:cNvPicPr>
          <p:nvPr/>
        </p:nvPicPr>
        <p:blipFill>
          <a:blip r:embed="rId3"/>
          <a:stretch>
            <a:fillRect/>
          </a:stretch>
        </p:blipFill>
        <p:spPr>
          <a:xfrm>
            <a:off x="5416135" y="1403120"/>
            <a:ext cx="3239398" cy="2096081"/>
          </a:xfrm>
          <a:prstGeom prst="rect">
            <a:avLst/>
          </a:prstGeom>
        </p:spPr>
      </p:pic>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Epicenter</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epicenters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Rectangle 3">
            <a:extLst>
              <a:ext uri="{FF2B5EF4-FFF2-40B4-BE49-F238E27FC236}">
                <a16:creationId xmlns:a16="http://schemas.microsoft.com/office/drawing/2014/main" id="{1F4438CC-9D1E-BCDA-45F2-1A98D033E743}"/>
              </a:ext>
            </a:extLst>
          </p:cNvPr>
          <p:cNvSpPr/>
          <p:nvPr/>
        </p:nvSpPr>
        <p:spPr>
          <a:xfrm>
            <a:off x="6651822" y="2193833"/>
            <a:ext cx="762227" cy="168963"/>
          </a:xfrm>
          <a:prstGeom prst="rect">
            <a:avLst/>
          </a:prstGeom>
          <a:solidFill>
            <a:srgbClr val="AC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a:extLst>
              <a:ext uri="{FF2B5EF4-FFF2-40B4-BE49-F238E27FC236}">
                <a16:creationId xmlns:a16="http://schemas.microsoft.com/office/drawing/2014/main" id="{74EF9B55-28E2-D7E9-B9BD-A53E969207FD}"/>
              </a:ext>
            </a:extLst>
          </p:cNvPr>
          <p:cNvSpPr/>
          <p:nvPr/>
        </p:nvSpPr>
        <p:spPr>
          <a:xfrm>
            <a:off x="6774269" y="2223145"/>
            <a:ext cx="523128" cy="411651"/>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26;g25e11802ac4_0_2130">
            <a:extLst>
              <a:ext uri="{FF2B5EF4-FFF2-40B4-BE49-F238E27FC236}">
                <a16:creationId xmlns:a16="http://schemas.microsoft.com/office/drawing/2014/main" id="{334917BE-2D1A-46BF-5472-66CE72F9A332}"/>
              </a:ext>
            </a:extLst>
          </p:cNvPr>
          <p:cNvSpPr txBox="1"/>
          <p:nvPr/>
        </p:nvSpPr>
        <p:spPr>
          <a:xfrm>
            <a:off x="648795" y="1123488"/>
            <a:ext cx="316379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he point on the Earth's surface directly above where an earthquake begins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688;g25e11802ac4_0_2367">
            <a:extLst>
              <a:ext uri="{FF2B5EF4-FFF2-40B4-BE49-F238E27FC236}">
                <a16:creationId xmlns:a16="http://schemas.microsoft.com/office/drawing/2014/main" id="{9A7C734C-A657-CB28-3FF8-3BA3040B6047}"/>
              </a:ext>
            </a:extLst>
          </p:cNvPr>
          <p:cNvSpPr txBox="1"/>
          <p:nvPr/>
        </p:nvSpPr>
        <p:spPr>
          <a:xfrm>
            <a:off x="558659" y="3743216"/>
            <a:ext cx="3274072"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The point on the surface of the Earth directly above where the Indian Ocean earthquake of 2004 began.  </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378506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5e11802ac4_0_2536"/>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e11802ac4_0_2536"/>
          <p:cNvSpPr txBox="1"/>
          <p:nvPr/>
        </p:nvSpPr>
        <p:spPr>
          <a:xfrm>
            <a:off x="440710" y="143749"/>
            <a:ext cx="8395448"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epicenters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53" name="Google Shape;753;g25e11802ac4_0_2536"/>
          <p:cNvSpPr txBox="1"/>
          <p:nvPr/>
        </p:nvSpPr>
        <p:spPr>
          <a:xfrm>
            <a:off x="1073532" y="416143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Epicenters account for the amount of land we have on our planet versus ocean and tells us where to build habitats.</a:t>
            </a:r>
            <a:endParaRPr sz="2200" b="0" i="0" u="none" strike="noStrike" cap="none" dirty="0">
              <a:solidFill>
                <a:srgbClr val="434343"/>
              </a:solidFill>
              <a:latin typeface="Arial"/>
              <a:ea typeface="Arial"/>
              <a:cs typeface="Arial"/>
              <a:sym typeface="Arial"/>
            </a:endParaRPr>
          </a:p>
        </p:txBody>
      </p:sp>
      <p:sp>
        <p:nvSpPr>
          <p:cNvPr id="754" name="Google Shape;754;g25e11802ac4_0_2536"/>
          <p:cNvSpPr txBox="1"/>
          <p:nvPr/>
        </p:nvSpPr>
        <p:spPr>
          <a:xfrm>
            <a:off x="1073532" y="1562743"/>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Epicenters show us exactly where an earthquake is strongest on the Earth's surface. Knowing about epicenters can help us build safer buildings and be better prepared for earthquakes.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56" name="Google Shape;756;g25e11802ac4_0_2536"/>
          <p:cNvSpPr txBox="1"/>
          <p:nvPr/>
        </p:nvSpPr>
        <p:spPr>
          <a:xfrm>
            <a:off x="1073532" y="2915368"/>
            <a:ext cx="78741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Epicenters can shake buildings, break roads, and sometimes cause power outages, making it important for us to be prepared and know how to stay safe during these shakes.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57" name="Google Shape;757;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5e11802ac4_0_2536"/>
          <p:cNvSpPr txBox="1"/>
          <p:nvPr/>
        </p:nvSpPr>
        <p:spPr>
          <a:xfrm>
            <a:off x="1073532" y="5206679"/>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Epicenters form mountains and cause earthquakes, which can affect where and how we live. Their movements also create natural wonders like volcanoes and ocean trenches that we can explore and learn about.</a:t>
            </a:r>
            <a:endParaRPr sz="2200" b="0" i="0" u="none" strike="noStrike" cap="none" dirty="0">
              <a:solidFill>
                <a:srgbClr val="434343"/>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5e11802ac4_0_2536"/>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e11802ac4_0_2536"/>
          <p:cNvSpPr txBox="1"/>
          <p:nvPr/>
        </p:nvSpPr>
        <p:spPr>
          <a:xfrm>
            <a:off x="440710" y="143749"/>
            <a:ext cx="8395448"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2900" b="0" i="0" u="none" strike="noStrike" cap="none" dirty="0">
                <a:solidFill>
                  <a:srgbClr val="000000"/>
                </a:solidFill>
                <a:latin typeface="Calibri"/>
                <a:ea typeface="Calibri"/>
                <a:cs typeface="Calibri"/>
                <a:sym typeface="Calibri"/>
              </a:rPr>
              <a:t>Choose the correct response for </a:t>
            </a:r>
            <a:r>
              <a:rPr lang="en-US" sz="2900" b="0" i="1" u="none" strike="noStrike" cap="none" dirty="0">
                <a:solidFill>
                  <a:srgbClr val="000000"/>
                </a:solidFill>
                <a:latin typeface="Calibri"/>
                <a:ea typeface="Calibri"/>
                <a:cs typeface="Calibri"/>
                <a:sym typeface="Calibri"/>
              </a:rPr>
              <a:t>“how do </a:t>
            </a:r>
            <a:r>
              <a:rPr lang="en-US" sz="2900" i="1" dirty="0">
                <a:latin typeface="Calibri"/>
                <a:ea typeface="Calibri"/>
                <a:cs typeface="Calibri"/>
                <a:sym typeface="Calibri"/>
              </a:rPr>
              <a:t>epicenters </a:t>
            </a:r>
            <a:r>
              <a:rPr lang="en-US" sz="2900" b="0" i="1" u="none" strike="noStrike" cap="none" dirty="0">
                <a:solidFill>
                  <a:srgbClr val="000000"/>
                </a:solidFill>
                <a:latin typeface="Calibri"/>
                <a:ea typeface="Calibri"/>
                <a:cs typeface="Calibri"/>
                <a:sym typeface="Calibri"/>
              </a:rPr>
              <a:t>impact my life?” </a:t>
            </a:r>
            <a:r>
              <a:rPr lang="en-US" sz="2900" b="0" i="0" u="none" strike="noStrike" cap="none" dirty="0">
                <a:solidFill>
                  <a:srgbClr val="000000"/>
                </a:solidFill>
                <a:latin typeface="Calibri"/>
                <a:ea typeface="Calibri"/>
                <a:cs typeface="Calibri"/>
                <a:sym typeface="Calibri"/>
              </a:rPr>
              <a:t>from the choices below.</a:t>
            </a:r>
            <a:endParaRPr sz="1400" b="0" i="0" u="none" strike="noStrike" cap="none" dirty="0">
              <a:solidFill>
                <a:srgbClr val="000000"/>
              </a:solidFill>
              <a:latin typeface="Arial"/>
              <a:ea typeface="Arial"/>
              <a:cs typeface="Arial"/>
              <a:sym typeface="Arial"/>
            </a:endParaRPr>
          </a:p>
        </p:txBody>
      </p:sp>
      <p:sp>
        <p:nvSpPr>
          <p:cNvPr id="753" name="Google Shape;753;g25e11802ac4_0_2536"/>
          <p:cNvSpPr txBox="1"/>
          <p:nvPr/>
        </p:nvSpPr>
        <p:spPr>
          <a:xfrm>
            <a:off x="1073532" y="416143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Epicenters account for the amount of land we have on our planet versus ocean and tells us where to build habitats.</a:t>
            </a:r>
            <a:endParaRPr sz="2200" b="0" i="0" u="none" strike="noStrike" cap="none" dirty="0">
              <a:solidFill>
                <a:srgbClr val="434343"/>
              </a:solidFill>
              <a:latin typeface="Arial"/>
              <a:ea typeface="Arial"/>
              <a:cs typeface="Arial"/>
              <a:sym typeface="Arial"/>
            </a:endParaRPr>
          </a:p>
        </p:txBody>
      </p:sp>
      <p:sp>
        <p:nvSpPr>
          <p:cNvPr id="754" name="Google Shape;754;g25e11802ac4_0_2536"/>
          <p:cNvSpPr txBox="1"/>
          <p:nvPr/>
        </p:nvSpPr>
        <p:spPr>
          <a:xfrm>
            <a:off x="1073532" y="1562743"/>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Epicenters show us exactly where an earthquake is strongest on the Earth's surface. Knowing about epicenters can help us build safer buildings and be better prepared for earthquakes.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56" name="Google Shape;756;g25e11802ac4_0_2536"/>
          <p:cNvSpPr txBox="1"/>
          <p:nvPr/>
        </p:nvSpPr>
        <p:spPr>
          <a:xfrm>
            <a:off x="1073532" y="2915368"/>
            <a:ext cx="78741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64D"/>
                </a:solidFill>
                <a:latin typeface="Helvetica Neue Light"/>
                <a:ea typeface="Helvetica Neue Light"/>
                <a:cs typeface="Helvetica Neue Light"/>
                <a:sym typeface="Helvetica Neue Light"/>
              </a:rPr>
              <a:t>Epicenters can shake buildings, break roads, and sometimes cause power outages, making it important for us to be prepared and know how to stay safe during these shakes.</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757" name="Google Shape;757;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5e11802ac4_0_2536"/>
          <p:cNvSpPr txBox="1"/>
          <p:nvPr/>
        </p:nvSpPr>
        <p:spPr>
          <a:xfrm>
            <a:off x="1073532" y="5206679"/>
            <a:ext cx="7874100" cy="14465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dirty="0">
                <a:solidFill>
                  <a:srgbClr val="434343"/>
                </a:solidFill>
                <a:latin typeface="Helvetica Neue Light"/>
                <a:ea typeface="Helvetica Neue Light"/>
                <a:cs typeface="Helvetica Neue Light"/>
                <a:sym typeface="Helvetica Neue Light"/>
              </a:rPr>
              <a:t>Epicenters form mountains and cause earthquakes, which can affect where and how we live. Their movements also create natural wonders like volcanoes and ocean trenches that we can explore and learn about.</a:t>
            </a:r>
            <a:endParaRPr sz="2200" b="0" i="0" u="none" strike="noStrike" cap="none" dirty="0">
              <a:solidFill>
                <a:srgbClr val="434343"/>
              </a:solidFill>
              <a:latin typeface="Arial"/>
              <a:ea typeface="Arial"/>
              <a:cs typeface="Arial"/>
              <a:sym typeface="Arial"/>
            </a:endParaRPr>
          </a:p>
        </p:txBody>
      </p:sp>
      <p:sp>
        <p:nvSpPr>
          <p:cNvPr id="2" name="Google Shape;783;g2a613fe29c9_2_121">
            <a:extLst>
              <a:ext uri="{FF2B5EF4-FFF2-40B4-BE49-F238E27FC236}">
                <a16:creationId xmlns:a16="http://schemas.microsoft.com/office/drawing/2014/main" id="{1C558129-1DE4-086E-F92B-45399657C9F2}"/>
              </a:ext>
            </a:extLst>
          </p:cNvPr>
          <p:cNvSpPr/>
          <p:nvPr/>
        </p:nvSpPr>
        <p:spPr>
          <a:xfrm>
            <a:off x="243134" y="1386095"/>
            <a:ext cx="8790600" cy="1507834"/>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19770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2" name="Picture 1" descr="A diagram of a diagram of a field&#10;&#10;Description automatically generated">
            <a:extLst>
              <a:ext uri="{FF2B5EF4-FFF2-40B4-BE49-F238E27FC236}">
                <a16:creationId xmlns:a16="http://schemas.microsoft.com/office/drawing/2014/main" id="{A56763DD-0D86-95E0-7483-312B6698BFA6}"/>
              </a:ext>
            </a:extLst>
          </p:cNvPr>
          <p:cNvPicPr>
            <a:picLocks noChangeAspect="1"/>
          </p:cNvPicPr>
          <p:nvPr/>
        </p:nvPicPr>
        <p:blipFill>
          <a:blip r:embed="rId3"/>
          <a:stretch>
            <a:fillRect/>
          </a:stretch>
        </p:blipFill>
        <p:spPr>
          <a:xfrm>
            <a:off x="5416135" y="1403120"/>
            <a:ext cx="3239398" cy="2096081"/>
          </a:xfrm>
          <a:prstGeom prst="rect">
            <a:avLst/>
          </a:prstGeom>
        </p:spPr>
      </p:pic>
      <p:sp>
        <p:nvSpPr>
          <p:cNvPr id="525" name="Google Shape;525;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7" name="Google Shape;527;g25e11802ac4_0_1886"/>
          <p:cNvCxnSpPr>
            <a:stCxn id="528" idx="4"/>
            <a:endCxn id="525"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9" name="Google Shape;529;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30" name="Google Shape;530;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8" name="Google Shape;528;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Epicenter</a:t>
            </a:r>
            <a:endParaRPr sz="700" b="0" i="0" u="none" strike="noStrike" cap="none" dirty="0">
              <a:solidFill>
                <a:srgbClr val="000000"/>
              </a:solidFill>
              <a:latin typeface="Arial"/>
              <a:ea typeface="Arial"/>
              <a:cs typeface="Arial"/>
              <a:sym typeface="Arial"/>
            </a:endParaRPr>
          </a:p>
        </p:txBody>
      </p:sp>
      <p:sp>
        <p:nvSpPr>
          <p:cNvPr id="532" name="Google Shape;532;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33" name="Google Shape;533;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34" name="Google Shape;534;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5" name="Google Shape;535;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epicenters impact my life?</a:t>
            </a:r>
            <a:endParaRPr sz="1700" b="0" i="0" u="none" strike="noStrike" cap="none" dirty="0">
              <a:solidFill>
                <a:srgbClr val="000000"/>
              </a:solidFill>
              <a:latin typeface="Arial"/>
              <a:ea typeface="Arial"/>
              <a:cs typeface="Arial"/>
              <a:sym typeface="Arial"/>
            </a:endParaRPr>
          </a:p>
        </p:txBody>
      </p:sp>
      <p:sp>
        <p:nvSpPr>
          <p:cNvPr id="536" name="Google Shape;536;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7" name="Google Shape;537;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38" name="Google Shape;538;g25e11802ac4_0_1886"/>
          <p:cNvCxnSpPr>
            <a:stCxn id="539" idx="4"/>
            <a:endCxn id="53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1" name="Google Shape;541;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39" name="Google Shape;539;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 name="Rectangle 3">
            <a:extLst>
              <a:ext uri="{FF2B5EF4-FFF2-40B4-BE49-F238E27FC236}">
                <a16:creationId xmlns:a16="http://schemas.microsoft.com/office/drawing/2014/main" id="{1F4438CC-9D1E-BCDA-45F2-1A98D033E743}"/>
              </a:ext>
            </a:extLst>
          </p:cNvPr>
          <p:cNvSpPr/>
          <p:nvPr/>
        </p:nvSpPr>
        <p:spPr>
          <a:xfrm>
            <a:off x="6651822" y="2193833"/>
            <a:ext cx="762227" cy="168963"/>
          </a:xfrm>
          <a:prstGeom prst="rect">
            <a:avLst/>
          </a:prstGeom>
          <a:solidFill>
            <a:srgbClr val="AC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a:extLst>
              <a:ext uri="{FF2B5EF4-FFF2-40B4-BE49-F238E27FC236}">
                <a16:creationId xmlns:a16="http://schemas.microsoft.com/office/drawing/2014/main" id="{74EF9B55-28E2-D7E9-B9BD-A53E969207FD}"/>
              </a:ext>
            </a:extLst>
          </p:cNvPr>
          <p:cNvSpPr/>
          <p:nvPr/>
        </p:nvSpPr>
        <p:spPr>
          <a:xfrm>
            <a:off x="6774269" y="2223145"/>
            <a:ext cx="523128" cy="411651"/>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626;g25e11802ac4_0_2130">
            <a:extLst>
              <a:ext uri="{FF2B5EF4-FFF2-40B4-BE49-F238E27FC236}">
                <a16:creationId xmlns:a16="http://schemas.microsoft.com/office/drawing/2014/main" id="{334917BE-2D1A-46BF-5472-66CE72F9A332}"/>
              </a:ext>
            </a:extLst>
          </p:cNvPr>
          <p:cNvSpPr txBox="1"/>
          <p:nvPr/>
        </p:nvSpPr>
        <p:spPr>
          <a:xfrm>
            <a:off x="648795" y="1123488"/>
            <a:ext cx="3163799"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he point on the Earth's surface directly above where an earthquake begins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688;g25e11802ac4_0_2367">
            <a:extLst>
              <a:ext uri="{FF2B5EF4-FFF2-40B4-BE49-F238E27FC236}">
                <a16:creationId xmlns:a16="http://schemas.microsoft.com/office/drawing/2014/main" id="{9A7C734C-A657-CB28-3FF8-3BA3040B6047}"/>
              </a:ext>
            </a:extLst>
          </p:cNvPr>
          <p:cNvSpPr txBox="1"/>
          <p:nvPr/>
        </p:nvSpPr>
        <p:spPr>
          <a:xfrm>
            <a:off x="558659" y="3743216"/>
            <a:ext cx="3274072"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rgbClr val="43464D"/>
                </a:solidFill>
                <a:latin typeface="Helvetica Neue Light"/>
                <a:ea typeface="Helvetica Neue Light"/>
                <a:cs typeface="Helvetica Neue Light"/>
                <a:sym typeface="Helvetica Neue Light"/>
              </a:rPr>
              <a:t>The point on the surface of the Earth directly above where the Indian Ocean earthquake of 2004 began.  </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 name="Google Shape;754;g25e11802ac4_0_2536">
            <a:extLst>
              <a:ext uri="{FF2B5EF4-FFF2-40B4-BE49-F238E27FC236}">
                <a16:creationId xmlns:a16="http://schemas.microsoft.com/office/drawing/2014/main" id="{325DF93F-869E-6563-0767-972B9BF222C1}"/>
              </a:ext>
            </a:extLst>
          </p:cNvPr>
          <p:cNvSpPr txBox="1"/>
          <p:nvPr/>
        </p:nvSpPr>
        <p:spPr>
          <a:xfrm>
            <a:off x="5552407" y="4097840"/>
            <a:ext cx="3079014" cy="2106690"/>
          </a:xfrm>
          <a:prstGeom prst="rect">
            <a:avLst/>
          </a:prstGeom>
          <a:noFill/>
          <a:ln>
            <a:noFill/>
          </a:ln>
        </p:spPr>
        <p:txBody>
          <a:bodyPr spcFirstLastPara="1" wrap="square" lIns="91425" tIns="45700" rIns="91425" bIns="45700" anchor="t" anchorCtr="0">
            <a:spAutoFit/>
          </a:bodyPr>
          <a:lstStyle/>
          <a:p>
            <a:pPr marL="0" marR="0" lvl="0" indent="0" algn="r" rtl="0">
              <a:lnSpc>
                <a:spcPct val="110000"/>
              </a:lnSpc>
              <a:spcBef>
                <a:spcPts val="0"/>
              </a:spcBef>
              <a:spcAft>
                <a:spcPts val="0"/>
              </a:spcAft>
              <a:buClr>
                <a:srgbClr val="000000"/>
              </a:buClr>
              <a:buSzPts val="2200"/>
              <a:buFont typeface="Arial"/>
              <a:buNone/>
            </a:pPr>
            <a:r>
              <a:rPr lang="en-US" sz="1700" dirty="0">
                <a:solidFill>
                  <a:srgbClr val="43464D"/>
                </a:solidFill>
                <a:latin typeface="Helvetica Neue Light"/>
                <a:ea typeface="Helvetica Neue Light"/>
                <a:cs typeface="Helvetica Neue Light"/>
                <a:sym typeface="Helvetica Neue Light"/>
              </a:rPr>
              <a:t>Epicenters show us exactly where an earthquake is strongest on the Earth's surface. Knowing about epicenters can help us build safer buildings and be better prepared for earthquakes.</a:t>
            </a:r>
            <a:endParaRPr sz="17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361501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a5a1442303_0_281"/>
          <p:cNvSpPr txBox="1">
            <a:spLocks noGrp="1"/>
          </p:cNvSpPr>
          <p:nvPr>
            <p:ph type="ctrTitle"/>
          </p:nvPr>
        </p:nvSpPr>
        <p:spPr>
          <a:xfrm>
            <a:off x="853475" y="135873"/>
            <a:ext cx="7637700" cy="1342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Crust</a:t>
            </a:r>
            <a:r>
              <a:rPr lang="en-US" sz="3400" b="1"/>
              <a:t>: </a:t>
            </a:r>
            <a:r>
              <a:rPr lang="en-US" sz="3400"/>
              <a:t>The outermost shell of the Earth</a:t>
            </a:r>
            <a:endParaRPr sz="3400" b="1"/>
          </a:p>
        </p:txBody>
      </p:sp>
      <p:sp>
        <p:nvSpPr>
          <p:cNvPr id="224" name="Google Shape;224;g2a5a1442303_0_281" descr="Rewind"/>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g2a5a1442303_0_281"/>
          <p:cNvPicPr preferRelativeResize="0"/>
          <p:nvPr/>
        </p:nvPicPr>
        <p:blipFill>
          <a:blip r:embed="rId4">
            <a:alphaModFix/>
          </a:blip>
          <a:stretch>
            <a:fillRect/>
          </a:stretch>
        </p:blipFill>
        <p:spPr>
          <a:xfrm>
            <a:off x="1761038" y="1783075"/>
            <a:ext cx="5621926" cy="38888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16" name="Google Shape;816;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5a1442303_0_197"/>
          <p:cNvSpPr txBox="1"/>
          <p:nvPr/>
        </p:nvSpPr>
        <p:spPr>
          <a:xfrm>
            <a:off x="763953" y="181500"/>
            <a:ext cx="7616093"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u="sng" dirty="0">
                <a:solidFill>
                  <a:srgbClr val="0C0C0C"/>
                </a:solidFill>
                <a:latin typeface="Calibri"/>
                <a:ea typeface="Calibri"/>
                <a:cs typeface="Calibri"/>
                <a:sym typeface="Calibri"/>
              </a:rPr>
              <a:t>Epicenter</a:t>
            </a:r>
            <a:r>
              <a:rPr lang="en-US" sz="3600" b="1" i="0" u="none" strike="noStrike" cap="none" dirty="0">
                <a:solidFill>
                  <a:srgbClr val="0C0C0C"/>
                </a:solidFill>
                <a:latin typeface="Calibri"/>
                <a:ea typeface="Calibri"/>
                <a:cs typeface="Calibri"/>
                <a:sym typeface="Calibri"/>
              </a:rPr>
              <a:t>: </a:t>
            </a:r>
            <a:r>
              <a:rPr lang="en-US" sz="3600" b="0" i="0" dirty="0">
                <a:solidFill>
                  <a:srgbClr val="1F1F1F"/>
                </a:solidFill>
                <a:effectLst/>
                <a:latin typeface="Google Sans"/>
              </a:rPr>
              <a:t>the point on the Earth's surface directly above where an earthquake begins</a:t>
            </a:r>
            <a:endParaRPr sz="3600" b="1" i="0" u="none" strike="noStrike" cap="none" dirty="0">
              <a:solidFill>
                <a:srgbClr val="FF0000"/>
              </a:solidFill>
              <a:latin typeface="Calibri"/>
              <a:ea typeface="Calibri"/>
              <a:cs typeface="Calibri"/>
              <a:sym typeface="Calibri"/>
            </a:endParaRPr>
          </a:p>
        </p:txBody>
      </p:sp>
      <p:pic>
        <p:nvPicPr>
          <p:cNvPr id="5" name="Picture 4" descr="A diagram of a fault&#10;&#10;Description automatically generated">
            <a:extLst>
              <a:ext uri="{FF2B5EF4-FFF2-40B4-BE49-F238E27FC236}">
                <a16:creationId xmlns:a16="http://schemas.microsoft.com/office/drawing/2014/main" id="{ADBC20EA-C23B-33DE-83B7-2140210DF8A0}"/>
              </a:ext>
            </a:extLst>
          </p:cNvPr>
          <p:cNvPicPr>
            <a:picLocks noChangeAspect="1"/>
          </p:cNvPicPr>
          <p:nvPr/>
        </p:nvPicPr>
        <p:blipFill>
          <a:blip r:embed="rId3"/>
          <a:stretch>
            <a:fillRect/>
          </a:stretch>
        </p:blipFill>
        <p:spPr>
          <a:xfrm>
            <a:off x="1640488" y="2034133"/>
            <a:ext cx="5863021" cy="4823867"/>
          </a:xfrm>
          <a:prstGeom prst="rect">
            <a:avLst/>
          </a:prstGeom>
        </p:spPr>
      </p:pic>
      <p:sp>
        <p:nvSpPr>
          <p:cNvPr id="6" name="Down Arrow 5">
            <a:extLst>
              <a:ext uri="{FF2B5EF4-FFF2-40B4-BE49-F238E27FC236}">
                <a16:creationId xmlns:a16="http://schemas.microsoft.com/office/drawing/2014/main" id="{5B0C4FB8-5E01-E2C7-BD68-C918A7C4DF81}"/>
              </a:ext>
            </a:extLst>
          </p:cNvPr>
          <p:cNvSpPr/>
          <p:nvPr/>
        </p:nvSpPr>
        <p:spPr>
          <a:xfrm rot="8006146">
            <a:off x="6094317" y="3037272"/>
            <a:ext cx="842254" cy="192391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506;g2a613fe29c9_2_9" descr="Rewind">
            <a:extLst>
              <a:ext uri="{FF2B5EF4-FFF2-40B4-BE49-F238E27FC236}">
                <a16:creationId xmlns:a16="http://schemas.microsoft.com/office/drawing/2014/main" id="{0F1AF052-D187-E4DB-7B37-28599B1D34C2}"/>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54651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0;g27e68c1a8e3_0_0">
            <a:extLst>
              <a:ext uri="{FF2B5EF4-FFF2-40B4-BE49-F238E27FC236}">
                <a16:creationId xmlns:a16="http://schemas.microsoft.com/office/drawing/2014/main" id="{EADFA438-9BFE-B26B-85A9-837DD644CDD4}"/>
              </a:ext>
            </a:extLst>
          </p:cNvPr>
          <p:cNvSpPr txBox="1"/>
          <p:nvPr/>
        </p:nvSpPr>
        <p:spPr>
          <a:xfrm>
            <a:off x="898636" y="520262"/>
            <a:ext cx="7788163" cy="1396186"/>
          </a:xfrm>
          <a:prstGeom prst="rect">
            <a:avLst/>
          </a:prstGeom>
        </p:spPr>
        <p:txBody>
          <a:bodyPr spcFirstLastPara="1" vert="horz" lIns="91440" tIns="45720" rIns="91440" bIns="45720" rtlCol="0" anchor="b" anchorCtr="0">
            <a:noAutofit/>
          </a:bodyPr>
          <a:lstStyle/>
          <a:p>
            <a:pPr marL="0" marR="0" lvl="0" indent="0" algn="ctr">
              <a:lnSpc>
                <a:spcPct val="90000"/>
              </a:lnSpc>
              <a:spcBef>
                <a:spcPct val="0"/>
              </a:spcBef>
              <a:spcAft>
                <a:spcPts val="600"/>
              </a:spcAft>
              <a:buClr>
                <a:srgbClr val="000000"/>
              </a:buClr>
              <a:buSzPts val="3000"/>
            </a:pPr>
            <a:r>
              <a:rPr lang="en-US" sz="2800" b="1" i="0" u="none" strike="noStrike" kern="1200" cap="none" dirty="0">
                <a:solidFill>
                  <a:schemeClr val="tx1"/>
                </a:solidFill>
                <a:latin typeface="+mj-lt"/>
                <a:ea typeface="+mj-ea"/>
                <a:cs typeface="+mj-cs"/>
                <a:sym typeface="Calibri"/>
              </a:rPr>
              <a:t>Big Question: </a:t>
            </a:r>
            <a:r>
              <a:rPr lang="en-US" sz="2800" b="0" i="0" u="none" strike="noStrike" dirty="0">
                <a:solidFill>
                  <a:schemeClr val="tx1"/>
                </a:solidFill>
                <a:effectLst/>
                <a:latin typeface="Roboto" panose="02000000000000000000" pitchFamily="2" charset="0"/>
              </a:rPr>
              <a:t>How do you think the location of an earthquake's epicenter affects the way people live and build their communities in different parts of the world</a:t>
            </a:r>
            <a:r>
              <a:rPr lang="en-US" sz="2800" b="0" i="0" u="none" strike="noStrike" kern="1200" dirty="0">
                <a:solidFill>
                  <a:schemeClr val="tx1"/>
                </a:solidFill>
                <a:effectLst/>
                <a:latin typeface="+mj-lt"/>
                <a:ea typeface="+mj-ea"/>
                <a:cs typeface="+mj-cs"/>
              </a:rPr>
              <a:t>? </a:t>
            </a:r>
            <a:endParaRPr lang="en-US" sz="2800" b="0" i="0" u="none" strike="noStrike" kern="1200" cap="none" dirty="0">
              <a:solidFill>
                <a:schemeClr val="tx1"/>
              </a:solidFill>
              <a:latin typeface="+mj-lt"/>
              <a:ea typeface="+mj-ea"/>
              <a:cs typeface="+mj-cs"/>
              <a:sym typeface="Arial"/>
            </a:endParaRPr>
          </a:p>
        </p:txBody>
      </p:sp>
      <p:sp>
        <p:nvSpPr>
          <p:cNvPr id="3" name="Google Shape;209;g27e68c1a8e3_0_0" descr="Lightbulb and gear">
            <a:extLst>
              <a:ext uri="{FF2B5EF4-FFF2-40B4-BE49-F238E27FC236}">
                <a16:creationId xmlns:a16="http://schemas.microsoft.com/office/drawing/2014/main" id="{D11C633A-9D99-9CBC-7F39-1DFA34824857}"/>
              </a:ext>
            </a:extLst>
          </p:cNvP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A building that has been demolished&#10;&#10;Description automatically generated">
            <a:extLst>
              <a:ext uri="{FF2B5EF4-FFF2-40B4-BE49-F238E27FC236}">
                <a16:creationId xmlns:a16="http://schemas.microsoft.com/office/drawing/2014/main" id="{7A89F067-2347-CC91-4196-16CCAFEEBBE2}"/>
              </a:ext>
            </a:extLst>
          </p:cNvPr>
          <p:cNvPicPr>
            <a:picLocks noChangeAspect="1"/>
          </p:cNvPicPr>
          <p:nvPr/>
        </p:nvPicPr>
        <p:blipFill>
          <a:blip r:embed="rId4"/>
          <a:stretch>
            <a:fillRect/>
          </a:stretch>
        </p:blipFill>
        <p:spPr>
          <a:xfrm>
            <a:off x="1091130" y="1916448"/>
            <a:ext cx="6961739" cy="4773168"/>
          </a:xfrm>
          <a:prstGeom prst="rect">
            <a:avLst/>
          </a:prstGeom>
        </p:spPr>
      </p:pic>
    </p:spTree>
    <p:extLst>
      <p:ext uri="{BB962C8B-B14F-4D97-AF65-F5344CB8AC3E}">
        <p14:creationId xmlns:p14="http://schemas.microsoft.com/office/powerpoint/2010/main" val="3119326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49" name="Google Shape;849;g28d164d3bd8_0_117"/>
          <p:cNvSpPr txBox="1"/>
          <p:nvPr/>
        </p:nvSpPr>
        <p:spPr>
          <a:xfrm>
            <a:off x="2271000" y="1076464"/>
            <a:ext cx="46020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dirty="0">
                <a:solidFill>
                  <a:schemeClr val="hlink"/>
                </a:solidFill>
                <a:latin typeface="Calibri"/>
                <a:ea typeface="Calibri"/>
                <a:cs typeface="Calibri"/>
                <a:sym typeface="Calibri"/>
                <a:hlinkClick r:id="rId3"/>
              </a:rPr>
              <a:t>Earthquake and Epicenter Simulator</a:t>
            </a:r>
            <a:endParaRPr sz="1400" b="0" i="0" u="none" strike="noStrike" cap="none" dirty="0">
              <a:solidFill>
                <a:srgbClr val="000000"/>
              </a:solidFill>
              <a:latin typeface="Arial"/>
              <a:ea typeface="Arial"/>
              <a:cs typeface="Arial"/>
              <a:sym typeface="Arial"/>
            </a:endParaRPr>
          </a:p>
        </p:txBody>
      </p:sp>
      <p:pic>
        <p:nvPicPr>
          <p:cNvPr id="850" name="Google Shape;850;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51" name="Google Shape;851;g28d164d3bd8_0_117"/>
          <p:cNvSpPr txBox="1"/>
          <p:nvPr/>
        </p:nvSpPr>
        <p:spPr>
          <a:xfrm>
            <a:off x="243300" y="2230725"/>
            <a:ext cx="1657500"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 simulation to deepen your knowledge of </a:t>
            </a:r>
            <a:r>
              <a:rPr lang="en-US" sz="1800" i="1" dirty="0">
                <a:solidFill>
                  <a:schemeClr val="dk1"/>
                </a:solidFill>
                <a:latin typeface="Calibri"/>
                <a:ea typeface="Calibri"/>
                <a:cs typeface="Calibri"/>
                <a:sym typeface="Calibri"/>
              </a:rPr>
              <a:t>earthquakes and their epicenters.</a:t>
            </a:r>
            <a:endParaRPr sz="1400" b="0" i="0" u="none" strike="noStrike" cap="none" dirty="0">
              <a:solidFill>
                <a:srgbClr val="000000"/>
              </a:solidFill>
              <a:latin typeface="Arial"/>
              <a:ea typeface="Arial"/>
              <a:cs typeface="Arial"/>
              <a:sym typeface="Arial"/>
            </a:endParaRPr>
          </a:p>
        </p:txBody>
      </p:sp>
      <p:sp>
        <p:nvSpPr>
          <p:cNvPr id="852" name="Google Shape;852;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creenshot of a graph&#10;&#10;Description automatically generated">
            <a:extLst>
              <a:ext uri="{FF2B5EF4-FFF2-40B4-BE49-F238E27FC236}">
                <a16:creationId xmlns:a16="http://schemas.microsoft.com/office/drawing/2014/main" id="{61F510AA-DA0F-CC6E-D2FF-91F6DD44E05C}"/>
              </a:ext>
            </a:extLst>
          </p:cNvPr>
          <p:cNvPicPr>
            <a:picLocks noChangeAspect="1"/>
          </p:cNvPicPr>
          <p:nvPr/>
        </p:nvPicPr>
        <p:blipFill>
          <a:blip r:embed="rId6"/>
          <a:stretch>
            <a:fillRect/>
          </a:stretch>
        </p:blipFill>
        <p:spPr>
          <a:xfrm>
            <a:off x="3147772" y="2431551"/>
            <a:ext cx="4602001" cy="4323654"/>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Google Shape;864;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65" name="Google Shape;865;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66" name="Google Shape;866;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67" name="Google Shape;867;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68" name="Google Shape;868;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2a5a1442303_0_32"/>
          <p:cNvSpPr txBox="1"/>
          <p:nvPr/>
        </p:nvSpPr>
        <p:spPr>
          <a:xfrm>
            <a:off x="945924" y="306700"/>
            <a:ext cx="7530300" cy="107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4300" b="1" u="sng">
                <a:solidFill>
                  <a:srgbClr val="0C0C0C"/>
                </a:solidFill>
                <a:latin typeface="Calibri"/>
                <a:ea typeface="Calibri"/>
                <a:cs typeface="Calibri"/>
                <a:sym typeface="Calibri"/>
              </a:rPr>
              <a:t>Fault</a:t>
            </a:r>
            <a:r>
              <a:rPr lang="en-US" sz="4300" b="1" i="0" u="none" strike="noStrike" cap="none">
                <a:solidFill>
                  <a:srgbClr val="0C0C0C"/>
                </a:solidFill>
                <a:latin typeface="Calibri"/>
                <a:ea typeface="Calibri"/>
                <a:cs typeface="Calibri"/>
                <a:sym typeface="Calibri"/>
              </a:rPr>
              <a:t>: </a:t>
            </a:r>
            <a:r>
              <a:rPr lang="en-US" sz="4300">
                <a:solidFill>
                  <a:srgbClr val="0C0C0C"/>
                </a:solidFill>
                <a:latin typeface="Calibri"/>
                <a:ea typeface="Calibri"/>
                <a:cs typeface="Calibri"/>
                <a:sym typeface="Calibri"/>
              </a:rPr>
              <a:t>Long crack in the surface of the Earth</a:t>
            </a:r>
            <a:endParaRPr sz="4300" b="1" i="0" u="none" strike="noStrike" cap="none">
              <a:solidFill>
                <a:schemeClr val="dk1"/>
              </a:solidFill>
              <a:latin typeface="Calibri"/>
              <a:ea typeface="Calibri"/>
              <a:cs typeface="Calibri"/>
              <a:sym typeface="Calibri"/>
            </a:endParaRPr>
          </a:p>
        </p:txBody>
      </p:sp>
      <p:sp>
        <p:nvSpPr>
          <p:cNvPr id="240" name="Google Shape;240;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1" name="Google Shape;241;g2a5a1442303_0_32"/>
          <p:cNvPicPr preferRelativeResize="0"/>
          <p:nvPr/>
        </p:nvPicPr>
        <p:blipFill>
          <a:blip r:embed="rId4">
            <a:alphaModFix/>
          </a:blip>
          <a:stretch>
            <a:fillRect/>
          </a:stretch>
        </p:blipFill>
        <p:spPr>
          <a:xfrm>
            <a:off x="1127963" y="1942450"/>
            <a:ext cx="6888074" cy="4611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a5a1442303_0_197"/>
          <p:cNvSpPr txBox="1"/>
          <p:nvPr/>
        </p:nvSpPr>
        <p:spPr>
          <a:xfrm>
            <a:off x="754051" y="580475"/>
            <a:ext cx="7635900" cy="668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3600" b="1" u="sng" dirty="0">
                <a:solidFill>
                  <a:srgbClr val="0C0C0C"/>
                </a:solidFill>
                <a:latin typeface="Calibri"/>
                <a:ea typeface="Calibri"/>
                <a:cs typeface="Calibri"/>
                <a:sym typeface="Calibri"/>
              </a:rPr>
              <a:t>Tectonic Plates</a:t>
            </a:r>
            <a:r>
              <a:rPr lang="en-US" sz="3600" b="1" i="0" u="none" strike="noStrike" cap="none" dirty="0">
                <a:solidFill>
                  <a:srgbClr val="0C0C0C"/>
                </a:solidFill>
                <a:latin typeface="Calibri"/>
                <a:ea typeface="Calibri"/>
                <a:cs typeface="Calibri"/>
                <a:sym typeface="Calibri"/>
              </a:rPr>
              <a:t>: </a:t>
            </a:r>
            <a:r>
              <a:rPr lang="en-US" sz="3600" dirty="0">
                <a:solidFill>
                  <a:srgbClr val="0C0C0C"/>
                </a:solidFill>
                <a:latin typeface="Calibri"/>
                <a:ea typeface="Calibri"/>
                <a:cs typeface="Calibri"/>
                <a:sym typeface="Calibri"/>
              </a:rPr>
              <a:t>Huge pieces of the Earth's surface that fit together like a puzzle and move very slowly over time</a:t>
            </a:r>
            <a:endParaRPr sz="3600" b="1" i="0" u="none" strike="noStrike" cap="none" dirty="0">
              <a:solidFill>
                <a:srgbClr val="FF0000"/>
              </a:solidFill>
              <a:latin typeface="Calibri"/>
              <a:ea typeface="Calibri"/>
              <a:cs typeface="Calibri"/>
              <a:sym typeface="Calibri"/>
            </a:endParaRPr>
          </a:p>
        </p:txBody>
      </p:sp>
      <p:pic>
        <p:nvPicPr>
          <p:cNvPr id="233" name="Google Shape;233;g2a5a1442303_0_197"/>
          <p:cNvPicPr preferRelativeResize="0"/>
          <p:nvPr/>
        </p:nvPicPr>
        <p:blipFill>
          <a:blip r:embed="rId3">
            <a:alphaModFix/>
          </a:blip>
          <a:stretch>
            <a:fillRect/>
          </a:stretch>
        </p:blipFill>
        <p:spPr>
          <a:xfrm>
            <a:off x="1857863" y="2498550"/>
            <a:ext cx="5428274" cy="3720451"/>
          </a:xfrm>
          <a:prstGeom prst="rect">
            <a:avLst/>
          </a:prstGeom>
          <a:noFill/>
          <a:ln>
            <a:noFill/>
          </a:ln>
        </p:spPr>
      </p:pic>
      <p:sp>
        <p:nvSpPr>
          <p:cNvPr id="4" name="Google Shape;240;g2a5a1442303_0_32" descr="Rewind">
            <a:extLst>
              <a:ext uri="{FF2B5EF4-FFF2-40B4-BE49-F238E27FC236}">
                <a16:creationId xmlns:a16="http://schemas.microsoft.com/office/drawing/2014/main" id="{FFFFB8A8-9437-46EB-2E73-E5EAE2124C50}"/>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71577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27e576c1a67_0_281"/>
          <p:cNvSpPr txBox="1">
            <a:spLocks noGrp="1"/>
          </p:cNvSpPr>
          <p:nvPr>
            <p:ph type="subTitle" idx="1"/>
          </p:nvPr>
        </p:nvSpPr>
        <p:spPr>
          <a:xfrm>
            <a:off x="344700" y="783025"/>
            <a:ext cx="84546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sz="3000" b="1" u="sng" dirty="0">
                <a:solidFill>
                  <a:schemeClr val="dk1"/>
                </a:solidFill>
              </a:rPr>
              <a:t>Earthquake</a:t>
            </a:r>
            <a:r>
              <a:rPr lang="en-US" sz="3000" b="1" dirty="0">
                <a:solidFill>
                  <a:schemeClr val="dk1"/>
                </a:solidFill>
              </a:rPr>
              <a:t>: </a:t>
            </a:r>
            <a:r>
              <a:rPr lang="en-US" sz="3000" dirty="0">
                <a:solidFill>
                  <a:schemeClr val="dk1"/>
                </a:solidFill>
                <a:highlight>
                  <a:srgbClr val="FFFFFF"/>
                </a:highlight>
              </a:rPr>
              <a:t>S</a:t>
            </a:r>
            <a:r>
              <a:rPr lang="en-US" sz="3000" dirty="0">
                <a:solidFill>
                  <a:srgbClr val="1F1F1F"/>
                </a:solidFill>
                <a:highlight>
                  <a:srgbClr val="FFFFFF"/>
                </a:highlight>
              </a:rPr>
              <a:t>udden shaking of the ground caused by the movement of Earth's tectonic plates</a:t>
            </a:r>
            <a:endParaRPr sz="3000" dirty="0">
              <a:solidFill>
                <a:schemeClr val="dk1"/>
              </a:solidFill>
            </a:endParaRPr>
          </a:p>
        </p:txBody>
      </p:sp>
      <p:pic>
        <p:nvPicPr>
          <p:cNvPr id="314" name="Google Shape;314;g27e576c1a67_0_281"/>
          <p:cNvPicPr preferRelativeResize="0"/>
          <p:nvPr/>
        </p:nvPicPr>
        <p:blipFill>
          <a:blip r:embed="rId3">
            <a:alphaModFix/>
          </a:blip>
          <a:stretch>
            <a:fillRect/>
          </a:stretch>
        </p:blipFill>
        <p:spPr>
          <a:xfrm>
            <a:off x="243650" y="1971475"/>
            <a:ext cx="8311798" cy="4677275"/>
          </a:xfrm>
          <a:prstGeom prst="rect">
            <a:avLst/>
          </a:prstGeom>
          <a:noFill/>
          <a:ln>
            <a:noFill/>
          </a:ln>
        </p:spPr>
      </p:pic>
      <p:sp>
        <p:nvSpPr>
          <p:cNvPr id="3" name="Google Shape;240;g2a5a1442303_0_32" descr="Rewind">
            <a:extLst>
              <a:ext uri="{FF2B5EF4-FFF2-40B4-BE49-F238E27FC236}">
                <a16:creationId xmlns:a16="http://schemas.microsoft.com/office/drawing/2014/main" id="{1DCF5645-D3BB-010C-CCF1-70872EE97A15}"/>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1885098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7844</TotalTime>
  <Words>3390</Words>
  <Application>Microsoft Macintosh PowerPoint</Application>
  <PresentationFormat>On-screen Show (4:3)</PresentationFormat>
  <Paragraphs>339</Paragraphs>
  <Slides>65</Slides>
  <Notes>65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65</vt:i4>
      </vt:variant>
    </vt:vector>
  </HeadingPairs>
  <TitlesOfParts>
    <vt:vector size="78" baseType="lpstr">
      <vt:lpstr>Roboto</vt:lpstr>
      <vt:lpstr>Google Sans</vt:lpstr>
      <vt:lpstr>Calibri</vt:lpstr>
      <vt:lpstr>Söhne</vt:lpstr>
      <vt:lpstr>Arial</vt:lpstr>
      <vt:lpstr>HELVETICA LIGHT</vt:lpstr>
      <vt:lpstr>Poppins</vt:lpstr>
      <vt:lpstr>Alegreya Sans</vt:lpstr>
      <vt:lpstr>Helvetica</vt:lpstr>
      <vt:lpstr>HELVETICA LIGHT</vt:lpstr>
      <vt:lpstr>Helvetica Neue</vt:lpstr>
      <vt:lpstr>Helvetica Neue Light</vt:lpstr>
      <vt:lpstr>Office Theme</vt:lpstr>
      <vt:lpstr>PowerPoint Presentation</vt:lpstr>
      <vt:lpstr>PowerPoint Presentation</vt:lpstr>
      <vt:lpstr>PowerPoint Presentation</vt:lpstr>
      <vt:lpstr>PowerPoint Presentation</vt:lpstr>
      <vt:lpstr>PowerPoint Presentation</vt:lpstr>
      <vt:lpstr>Crust: The outermost shell of the Earth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focus, or hypocenter, is NOT an example of an epicenter. The focus is the actual point inside the Earth where an earthquake begins. </vt:lpstr>
      <vt:lpstr>Fault lines are NOT an example of tectonic plates. While they are related (fault lines often occur at plate boundaries), they are NOT plates themselves but fractures in the Earth's crust where plates have slipped past each other.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24</cp:revision>
  <dcterms:created xsi:type="dcterms:W3CDTF">2017-05-16T13:21:17Z</dcterms:created>
  <dcterms:modified xsi:type="dcterms:W3CDTF">2023-12-18T05:51:36Z</dcterms:modified>
</cp:coreProperties>
</file>