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9144000"/>
  <p:notesSz cx="6858000" cy="9144000"/>
  <p:embeddedFontLst>
    <p:embeddedFont>
      <p:font typeface="Poppins"/>
      <p:regular r:id="rId70"/>
      <p:bold r:id="rId71"/>
      <p:italic r:id="rId72"/>
      <p:boldItalic r:id="rId73"/>
    </p:embeddedFont>
    <p:embeddedFont>
      <p:font typeface="Helvetica Neue Light"/>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8" roundtripDataSignature="AMtx7mi/QdioEcH2I0xuL8AJXs/e8qqw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boldItalic.fntdata"/><Relationship Id="rId72" Type="http://schemas.openxmlformats.org/officeDocument/2006/relationships/font" Target="fonts/Poppins-italic.fntdata"/><Relationship Id="rId31" Type="http://schemas.openxmlformats.org/officeDocument/2006/relationships/slide" Target="slides/slide26.xml"/><Relationship Id="rId75" Type="http://schemas.openxmlformats.org/officeDocument/2006/relationships/font" Target="fonts/HelveticaNeueLight-bold.fntdata"/><Relationship Id="rId30" Type="http://schemas.openxmlformats.org/officeDocument/2006/relationships/slide" Target="slides/slide25.xml"/><Relationship Id="rId74" Type="http://schemas.openxmlformats.org/officeDocument/2006/relationships/font" Target="fonts/HelveticaNeueLight-regular.fntdata"/><Relationship Id="rId33" Type="http://schemas.openxmlformats.org/officeDocument/2006/relationships/slide" Target="slides/slide28.xml"/><Relationship Id="rId77" Type="http://schemas.openxmlformats.org/officeDocument/2006/relationships/font" Target="fonts/HelveticaNeueLight-boldItalic.fntdata"/><Relationship Id="rId32" Type="http://schemas.openxmlformats.org/officeDocument/2006/relationships/slide" Target="slides/slide27.xml"/><Relationship Id="rId76" Type="http://schemas.openxmlformats.org/officeDocument/2006/relationships/font" Target="fonts/HelveticaNeueLight-italic.fntdata"/><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font" Target="fonts/Poppins-bold.fntdata"/><Relationship Id="rId70" Type="http://schemas.openxmlformats.org/officeDocument/2006/relationships/font" Target="fonts/Poppins-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e5f078f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ae5f078f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ae5f078f1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a:p>
        </p:txBody>
      </p:sp>
      <p:sp>
        <p:nvSpPr>
          <p:cNvPr id="186" name="Google Shape;18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f1af9ac0f2_0_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f1af9ac0f2_0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The Water Cycle is the process through which water moves from Earth through the atmosphere and returns to Earth.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True]</a:t>
            </a:r>
            <a:endParaRPr/>
          </a:p>
        </p:txBody>
      </p:sp>
      <p:sp>
        <p:nvSpPr>
          <p:cNvPr id="192" name="Google Shape;192;g1f1af9ac0f2_0_1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81a0eb946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2b81a0eb946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The Water Cycle is the process through which water moves from Earth through the atmosphere and returns to Earth.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True]</a:t>
            </a:r>
            <a:endParaRPr/>
          </a:p>
        </p:txBody>
      </p:sp>
      <p:sp>
        <p:nvSpPr>
          <p:cNvPr id="201" name="Google Shape;201;g2b81a0eb946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e5f078f16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ae5f078f16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Water vapor is created when water particles have _______ 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 Warmed up]</a:t>
            </a:r>
            <a:endParaRPr/>
          </a:p>
        </p:txBody>
      </p:sp>
      <p:sp>
        <p:nvSpPr>
          <p:cNvPr id="210" name="Google Shape;210;g2ae5f078f16_0_1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81f12c00b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b81f12c00b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Water vapor is created when water particles have _______ 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 Warmed up]</a:t>
            </a:r>
            <a:endParaRPr/>
          </a:p>
        </p:txBody>
      </p:sp>
      <p:sp>
        <p:nvSpPr>
          <p:cNvPr id="219" name="Google Shape;219;g2b81f12c00b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our new term, </a:t>
            </a:r>
            <a:r>
              <a:rPr b="1" lang="en-US"/>
              <a:t>evaporation.</a:t>
            </a:r>
            <a:r>
              <a:rPr lang="en-US"/>
              <a:t> </a:t>
            </a:r>
            <a:endParaRPr/>
          </a:p>
        </p:txBody>
      </p:sp>
      <p:sp>
        <p:nvSpPr>
          <p:cNvPr id="228" name="Google Shape;22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Evaporation</a:t>
            </a:r>
            <a:r>
              <a:rPr lang="en-US"/>
              <a:t> is when water droplets heat up and turn into invisible water vapor in the air.</a:t>
            </a:r>
            <a:endParaRPr/>
          </a:p>
        </p:txBody>
      </p:sp>
      <p:sp>
        <p:nvSpPr>
          <p:cNvPr id="236" name="Google Shape;23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b="0"/>
          </a:p>
          <a:p>
            <a:pPr indent="0" lvl="0" marL="0" rtl="0" algn="l">
              <a:lnSpc>
                <a:spcPct val="100000"/>
              </a:lnSpc>
              <a:spcBef>
                <a:spcPts val="0"/>
              </a:spcBef>
              <a:spcAft>
                <a:spcPts val="0"/>
              </a:spcAft>
              <a:buSzPts val="1400"/>
              <a:buNone/>
            </a:pPr>
            <a:r>
              <a:t/>
            </a:r>
            <a:endParaRPr/>
          </a:p>
        </p:txBody>
      </p:sp>
      <p:sp>
        <p:nvSpPr>
          <p:cNvPr id="246" name="Google Shape;24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a:t>Evaporation</a:t>
            </a:r>
            <a:r>
              <a:rPr lang="en-US"/>
              <a:t> is when water droplets heat up and turn into invisible water vapor in the air.</a:t>
            </a:r>
            <a:endParaRPr b="1"/>
          </a:p>
        </p:txBody>
      </p:sp>
      <p:sp>
        <p:nvSpPr>
          <p:cNvPr id="252" name="Google Shape;25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e5f078f16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ae5f078f16_0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61" name="Google Shape;261;g2ae5f078f16_0_2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Today we are going to learn about </a:t>
            </a:r>
            <a:r>
              <a:rPr b="1" lang="en-US"/>
              <a:t>evaporation</a:t>
            </a:r>
            <a:r>
              <a:rPr b="1" lang="en-US"/>
              <a:t>. </a:t>
            </a:r>
            <a:endParaRPr/>
          </a:p>
        </p:txBody>
      </p:sp>
      <p:sp>
        <p:nvSpPr>
          <p:cNvPr id="122" name="Google Shape;12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e5f078f16_0_2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ae5f078f16_0_2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Evaporation is when the Sun heats up water in rivers, lakes, or puddles, and turns it into an invisible gas called water vapor in the water cycle.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81f12c00b_0_3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b81f12c00b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The water vapor goes up into the sky, cools down into water droplets, and forms clouds. This is condensation. Later on in the water cycle, the water is released from the clouds and returns to Earth.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81f12c00b_0_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b81f12c00b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So, evaporation is a super important step that helps keep the water cycle going, making sure Earth always has the water it needs for plants, animals, and people.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e5f078f16_0_3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2ae5f078f16_0_3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0" name="Google Shape;290;g2ae5f078f16_0_3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ae5f078f16_0_5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ae5f078f16_0_5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Evaporation</a:t>
            </a:r>
            <a:r>
              <a:rPr lang="en-US"/>
              <a:t> is </a:t>
            </a:r>
            <a:r>
              <a:rPr lang="en-US"/>
              <a:t>when</a:t>
            </a:r>
            <a:r>
              <a:rPr lang="en-US"/>
              <a:t> the Sun _____ ______ water in rivers, lakes, or puddles, turning water droplets into water vapor in the water cycle.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 heats up]</a:t>
            </a:r>
            <a:endParaRPr/>
          </a:p>
        </p:txBody>
      </p:sp>
      <p:sp>
        <p:nvSpPr>
          <p:cNvPr id="296" name="Google Shape;296;g2ae5f078f16_0_5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81f12c00b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b81f12c00b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Evaporation is when the Sun _____ ______ water in rivers, lakes, or puddles, turning water droplets into water vapor in the water cycle.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 heats up]</a:t>
            </a:r>
            <a:endParaRPr/>
          </a:p>
        </p:txBody>
      </p:sp>
      <p:sp>
        <p:nvSpPr>
          <p:cNvPr id="306" name="Google Shape;306;g2b81f12c00b_0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the </a:t>
            </a:r>
            <a:r>
              <a:rPr b="1" lang="en-US"/>
              <a:t>evaporation</a:t>
            </a:r>
            <a:r>
              <a:rPr b="0" lang="en-US"/>
              <a:t>. </a:t>
            </a:r>
            <a:endParaRPr/>
          </a:p>
        </p:txBody>
      </p:sp>
      <p:sp>
        <p:nvSpPr>
          <p:cNvPr id="316" name="Google Shape;316;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b81a0eb946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b81a0eb946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lang="en-US" sz="1100"/>
              <a:t>Boiling water is an example of evaporation. The water heats up and creates water vapor as it goes into the air. </a:t>
            </a:r>
            <a:endParaRPr sz="1100"/>
          </a:p>
          <a:p>
            <a:pPr indent="0" lvl="0" marL="0" rtl="0" algn="l">
              <a:lnSpc>
                <a:spcPct val="100000"/>
              </a:lnSpc>
              <a:spcBef>
                <a:spcPts val="0"/>
              </a:spcBef>
              <a:spcAft>
                <a:spcPts val="0"/>
              </a:spcAft>
              <a:buClr>
                <a:schemeClr val="dk1"/>
              </a:buClr>
              <a:buSzPts val="3200"/>
              <a:buFont typeface="Arial"/>
              <a:buNone/>
            </a:pPr>
            <a:r>
              <a:t/>
            </a:r>
            <a:endParaRPr b="1" sz="1100"/>
          </a:p>
        </p:txBody>
      </p:sp>
      <p:sp>
        <p:nvSpPr>
          <p:cNvPr id="323" name="Google Shape;323;g2b81a0eb946_0_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81d52bfa7_1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b81d52bfa7_1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Another example of evaporation is water heating up on the surface of a lake and turning into water vapor in the air.</a:t>
            </a:r>
            <a:endParaRPr/>
          </a:p>
        </p:txBody>
      </p:sp>
      <p:sp>
        <p:nvSpPr>
          <p:cNvPr id="332" name="Google Shape;332;g2b81d52bfa7_1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let’s talk about some non-examples of </a:t>
            </a:r>
            <a:r>
              <a:rPr b="1" lang="en-US"/>
              <a:t>evaporation</a:t>
            </a:r>
            <a:r>
              <a:rPr lang="en-US"/>
              <a:t>.  </a:t>
            </a:r>
            <a:endParaRPr/>
          </a:p>
        </p:txBody>
      </p:sp>
      <p:sp>
        <p:nvSpPr>
          <p:cNvPr id="341" name="Google Shape;34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does water move throughout Earth’s atmosphere?</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Snow is not an example of evaporation. This is when water droplets fall to Earth when the atmosphere is colder, and is an example of precipitation.</a:t>
            </a:r>
            <a:endParaRPr/>
          </a:p>
        </p:txBody>
      </p:sp>
      <p:sp>
        <p:nvSpPr>
          <p:cNvPr id="348" name="Google Shape;348;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81a0eb946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b81a0eb946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Water droplets on a pot lid are not an example of evaporation. This is when water vapor cools down into water droplets while cooking. This is an example of condensation.</a:t>
            </a:r>
            <a:endParaRPr/>
          </a:p>
        </p:txBody>
      </p:sp>
      <p:sp>
        <p:nvSpPr>
          <p:cNvPr id="358" name="Google Shape;358;g2b81a0eb946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b="0"/>
          </a:p>
          <a:p>
            <a:pPr indent="0" lvl="0" marL="0" rtl="0" algn="l">
              <a:lnSpc>
                <a:spcPct val="100000"/>
              </a:lnSpc>
              <a:spcBef>
                <a:spcPts val="0"/>
              </a:spcBef>
              <a:spcAft>
                <a:spcPts val="0"/>
              </a:spcAft>
              <a:buSzPts val="1400"/>
              <a:buNone/>
            </a:pPr>
            <a:r>
              <a:t/>
            </a:r>
            <a:endParaRPr/>
          </a:p>
        </p:txBody>
      </p:sp>
      <p:sp>
        <p:nvSpPr>
          <p:cNvPr id="367" name="Google Shape;36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ae5f078f16_0_5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ae5f078f16_0_5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is boiling water an example of evaporation but water on the pot lid is not?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[Boiling water is when water is heated up into water vapor causing evaporation, the water on a pot lid is when water vapor has cooled down into water droplets which is an example of condensation.]</a:t>
            </a:r>
            <a:endParaRPr/>
          </a:p>
        </p:txBody>
      </p:sp>
      <p:sp>
        <p:nvSpPr>
          <p:cNvPr id="373" name="Google Shape;373;g2ae5f078f16_0_5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p:txBody>
      </p:sp>
      <p:sp>
        <p:nvSpPr>
          <p:cNvPr id="384" name="Google Shape;384;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b81f12c00b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2b81f12c00b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Evaporation </a:t>
            </a:r>
            <a:r>
              <a:rPr lang="en-US"/>
              <a:t>is when water droplets heat up and turn into invisible water vapor in the air.</a:t>
            </a:r>
            <a:endParaRPr/>
          </a:p>
        </p:txBody>
      </p:sp>
      <p:sp>
        <p:nvSpPr>
          <p:cNvPr id="391" name="Google Shape;391;g2b81f12c00b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b81a0eb946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2b81a0eb946_0_2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evaporation</a:t>
            </a:r>
            <a:r>
              <a:rPr lang="en-US"/>
              <a:t> into different word parts to help us remember the meaning.  Let’s take a look!</a:t>
            </a:r>
            <a:endParaRPr/>
          </a:p>
        </p:txBody>
      </p:sp>
      <p:sp>
        <p:nvSpPr>
          <p:cNvPr id="399" name="Google Shape;399;g2b81a0eb946_0_2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81a0eb946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b81a0eb946_0_2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word “</a:t>
            </a:r>
            <a:r>
              <a:rPr b="1" lang="en-US"/>
              <a:t>evaporation</a:t>
            </a:r>
            <a:r>
              <a:rPr lang="en-US"/>
              <a:t>” can be broken down into two parts. The root word, “evapor”, and the suffix, “-ation.” </a:t>
            </a:r>
            <a:endParaRPr/>
          </a:p>
        </p:txBody>
      </p:sp>
      <p:sp>
        <p:nvSpPr>
          <p:cNvPr id="406" name="Google Shape;406;g2b81a0eb946_0_2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b81a0eb946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2b81a0eb946_0_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root word, evapor, means ”turn liquid into vapor.”</a:t>
            </a:r>
            <a:endParaRPr/>
          </a:p>
        </p:txBody>
      </p:sp>
      <p:sp>
        <p:nvSpPr>
          <p:cNvPr id="418" name="Google Shape;418;g2b81a0eb946_0_2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b81a0eb946_0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2b81a0eb946_0_2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suffix, -ation, means “result of an action.”</a:t>
            </a:r>
            <a:endParaRPr/>
          </a:p>
        </p:txBody>
      </p:sp>
      <p:sp>
        <p:nvSpPr>
          <p:cNvPr id="430" name="Google Shape;430;g2b81a0eb946_0_2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Before we move on to our new vocabulary term, let’s review some other words &amp; concepts that you already learned and make sure you are firm in your understanding. </a:t>
            </a:r>
            <a:endParaRPr/>
          </a:p>
          <a:p>
            <a:pPr indent="0" lvl="0" marL="0" rtl="0" algn="l">
              <a:lnSpc>
                <a:spcPct val="100000"/>
              </a:lnSpc>
              <a:spcBef>
                <a:spcPts val="0"/>
              </a:spcBef>
              <a:spcAft>
                <a:spcPts val="0"/>
              </a:spcAft>
              <a:buSzPts val="1400"/>
              <a:buNone/>
            </a:pPr>
            <a:r>
              <a:t/>
            </a:r>
            <a:endParaRPr/>
          </a:p>
        </p:txBody>
      </p:sp>
      <p:sp>
        <p:nvSpPr>
          <p:cNvPr id="140" name="Google Shape;14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81a0eb946_0_2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2b81a0eb946_0_2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you add the suffix “-ation” to the root word “evapor” it means “the act of turning liquid into vapor”</a:t>
            </a:r>
            <a:endParaRPr/>
          </a:p>
          <a:p>
            <a:pPr indent="0" lvl="0" marL="0" rtl="0" algn="l">
              <a:lnSpc>
                <a:spcPct val="100000"/>
              </a:lnSpc>
              <a:spcBef>
                <a:spcPts val="0"/>
              </a:spcBef>
              <a:spcAft>
                <a:spcPts val="0"/>
              </a:spcAft>
              <a:buSzPts val="1400"/>
              <a:buNone/>
            </a:pPr>
            <a:r>
              <a:t/>
            </a:r>
            <a:endParaRPr/>
          </a:p>
        </p:txBody>
      </p:sp>
      <p:sp>
        <p:nvSpPr>
          <p:cNvPr id="442" name="Google Shape;442;g2b81a0eb946_0_2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b81a0eb946_0_2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b81a0eb946_0_2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53" name="Google Shape;453;g2b81a0eb946_0_2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b81a0eb946_0_2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2b81a0eb946_0_2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How can we use the word parts of </a:t>
            </a:r>
            <a:r>
              <a:rPr b="1" lang="en-US"/>
              <a:t>evaporation</a:t>
            </a:r>
            <a:r>
              <a:rPr lang="en-US" sz="1200"/>
              <a:t> to help us remember the definition of the term? </a:t>
            </a:r>
            <a:endParaRPr sz="1200"/>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[Evapor = turn liquid into vapor</a:t>
            </a:r>
            <a:endParaRPr/>
          </a:p>
          <a:p>
            <a:pPr indent="0" lvl="0" marL="0" marR="0" rtl="0" algn="l">
              <a:lnSpc>
                <a:spcPct val="100000"/>
              </a:lnSpc>
              <a:spcBef>
                <a:spcPts val="0"/>
              </a:spcBef>
              <a:spcAft>
                <a:spcPts val="0"/>
              </a:spcAft>
              <a:buClr>
                <a:schemeClr val="dk1"/>
              </a:buClr>
              <a:buSzPts val="1200"/>
              <a:buFont typeface="Calibri"/>
              <a:buNone/>
            </a:pPr>
            <a:r>
              <a:rPr lang="en-US"/>
              <a:t>ation = the result of an action</a:t>
            </a:r>
            <a:endParaRPr/>
          </a:p>
          <a:p>
            <a:pPr indent="0" lvl="0" marL="0" marR="0" rtl="0" algn="l">
              <a:lnSpc>
                <a:spcPct val="100000"/>
              </a:lnSpc>
              <a:spcBef>
                <a:spcPts val="0"/>
              </a:spcBef>
              <a:spcAft>
                <a:spcPts val="0"/>
              </a:spcAft>
              <a:buClr>
                <a:schemeClr val="dk1"/>
              </a:buClr>
              <a:buSzPts val="1200"/>
              <a:buFont typeface="Calibri"/>
              <a:buNone/>
            </a:pPr>
            <a:r>
              <a:rPr lang="en-US"/>
              <a:t>Evaporation is the act of turning </a:t>
            </a:r>
            <a:r>
              <a:rPr lang="en-US"/>
              <a:t>liquid</a:t>
            </a:r>
            <a:r>
              <a:rPr lang="en-US"/>
              <a:t> into vapor.]</a:t>
            </a:r>
            <a:endParaRPr sz="1200"/>
          </a:p>
        </p:txBody>
      </p:sp>
      <p:sp>
        <p:nvSpPr>
          <p:cNvPr id="459" name="Google Shape;459;g2b81a0eb946_0_2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81a0eb946_0_3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b81a0eb946_0_3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p:txBody>
      </p:sp>
      <p:sp>
        <p:nvSpPr>
          <p:cNvPr id="469" name="Google Shape;469;g2b81a0eb946_0_3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b81f12c00b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b81f12c00b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Evaporation </a:t>
            </a:r>
            <a:r>
              <a:rPr lang="en-US"/>
              <a:t>is when water droplets heat up and turn into invisible water vapor in the air.</a:t>
            </a:r>
            <a:endParaRPr/>
          </a:p>
        </p:txBody>
      </p:sp>
      <p:sp>
        <p:nvSpPr>
          <p:cNvPr id="476" name="Google Shape;476;g2b81f12c00b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ae5f078f16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2ae5f078f16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evaporation</a:t>
            </a:r>
            <a:r>
              <a:rPr lang="en-US">
                <a:solidFill>
                  <a:srgbClr val="242424"/>
                </a:solidFill>
              </a:rPr>
              <a:t>. </a:t>
            </a:r>
            <a:endParaRPr/>
          </a:p>
        </p:txBody>
      </p:sp>
      <p:sp>
        <p:nvSpPr>
          <p:cNvPr id="484" name="Google Shape;484;g2ae5f078f16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ae5f078f16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2ae5f078f16_0_7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evaporation</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evaporation</a:t>
            </a:r>
            <a:r>
              <a:rPr b="1" lang="en-US"/>
              <a:t>.</a:t>
            </a:r>
            <a:endParaRPr>
              <a:solidFill>
                <a:schemeClr val="dk1"/>
              </a:solidFill>
            </a:endParaRPr>
          </a:p>
        </p:txBody>
      </p:sp>
      <p:sp>
        <p:nvSpPr>
          <p:cNvPr id="495" name="Google Shape;495;g2ae5f078f16_0_7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ae5f078f16_0_8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2ae5f078f16_0_8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a:t>
            </a:r>
            <a:r>
              <a:rPr b="1" lang="en-US"/>
              <a:t>evaporation</a:t>
            </a:r>
            <a:r>
              <a:rPr b="1" lang="en-US"/>
              <a:t> </a:t>
            </a:r>
            <a:r>
              <a:rPr lang="en-US"/>
              <a:t>from these four choices.</a:t>
            </a:r>
            <a:endParaRPr/>
          </a:p>
        </p:txBody>
      </p:sp>
      <p:sp>
        <p:nvSpPr>
          <p:cNvPr id="517" name="Google Shape;517;g2ae5f078f16_0_8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b81f12c00b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2b81f12c00b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correct picture of </a:t>
            </a:r>
            <a:r>
              <a:rPr b="1" lang="en-US"/>
              <a:t>evaporation.</a:t>
            </a:r>
            <a:endParaRPr/>
          </a:p>
        </p:txBody>
      </p:sp>
      <p:sp>
        <p:nvSpPr>
          <p:cNvPr id="537" name="Google Shape;537;g2b81f12c00b_0_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ae5f078f16_0_8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2ae5f078f16_0_8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evaporation</a:t>
            </a:r>
            <a:r>
              <a:rPr b="1" lang="en-US"/>
              <a:t>.</a:t>
            </a:r>
            <a:endParaRPr b="1">
              <a:solidFill>
                <a:schemeClr val="dk1"/>
              </a:solidFill>
            </a:endParaRPr>
          </a:p>
        </p:txBody>
      </p:sp>
      <p:sp>
        <p:nvSpPr>
          <p:cNvPr id="558" name="Google Shape;558;g2ae5f078f16_0_8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1af9ac0f2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f1af9ac0f2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Atmosphere is the layers of gas surrounding the Earth’s surface. Sometimes, the atmosphere is called a “blanket” of gases.</a:t>
            </a:r>
            <a:endParaRPr/>
          </a:p>
        </p:txBody>
      </p:sp>
      <p:sp>
        <p:nvSpPr>
          <p:cNvPr id="146" name="Google Shape;146;g1f1af9ac0f2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ae5f078f16_0_8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2ae5f078f16_0_8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definition of </a:t>
            </a:r>
            <a:r>
              <a:rPr b="1" lang="en-US"/>
              <a:t>evaporation</a:t>
            </a:r>
            <a:r>
              <a:rPr b="1" lang="en-US"/>
              <a:t> </a:t>
            </a:r>
            <a:r>
              <a:rPr lang="en-US"/>
              <a:t>from these four choices.</a:t>
            </a:r>
            <a:endParaRPr/>
          </a:p>
        </p:txBody>
      </p:sp>
      <p:sp>
        <p:nvSpPr>
          <p:cNvPr id="581" name="Google Shape;581;g2ae5f078f16_0_8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b81f12c00b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2b81f12c00b_0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“When water droplets heat up and turn into invisible water vapor in the air” is correct! This is the definition of </a:t>
            </a:r>
            <a:r>
              <a:rPr b="1" lang="en-US"/>
              <a:t>evaporation.</a:t>
            </a:r>
            <a:endParaRPr/>
          </a:p>
        </p:txBody>
      </p:sp>
      <p:sp>
        <p:nvSpPr>
          <p:cNvPr id="601" name="Google Shape;601;g2b81f12c00b_0_1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ae5f078f16_0_9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2ae5f078f16_0_9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evaporation</a:t>
            </a:r>
            <a:r>
              <a:rPr b="1" lang="en-US"/>
              <a:t>: </a:t>
            </a:r>
            <a:r>
              <a:rPr lang="en-US"/>
              <a:t>When water droplets heat up and turn into invisible water vapor in the air.</a:t>
            </a:r>
            <a:endParaRPr>
              <a:solidFill>
                <a:schemeClr val="dk1"/>
              </a:solidFill>
            </a:endParaRPr>
          </a:p>
        </p:txBody>
      </p:sp>
      <p:sp>
        <p:nvSpPr>
          <p:cNvPr id="622" name="Google Shape;622;g2ae5f078f16_0_9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ae5f078f16_0_9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2ae5f078f16_0_9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example of </a:t>
            </a:r>
            <a:r>
              <a:rPr b="1" lang="en-US"/>
              <a:t>evaporation</a:t>
            </a:r>
            <a:r>
              <a:rPr lang="en-US"/>
              <a:t> from these four choices. </a:t>
            </a:r>
            <a:endParaRPr sz="1200">
              <a:latin typeface="Helvetica Neue Light"/>
              <a:ea typeface="Helvetica Neue Light"/>
              <a:cs typeface="Helvetica Neue Light"/>
              <a:sym typeface="Helvetica Neue Light"/>
            </a:endParaRPr>
          </a:p>
        </p:txBody>
      </p:sp>
      <p:sp>
        <p:nvSpPr>
          <p:cNvPr id="646" name="Google Shape;646;g2ae5f078f16_0_9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b81f12c00b_0_1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g2b81f12c00b_0_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“Invisible gas from boiling water” is correct! This is an example of </a:t>
            </a:r>
            <a:r>
              <a:rPr b="1" lang="en-US"/>
              <a:t>evaporation.</a:t>
            </a:r>
            <a:endParaRPr sz="1200">
              <a:latin typeface="Helvetica Neue Light"/>
              <a:ea typeface="Helvetica Neue Light"/>
              <a:cs typeface="Helvetica Neue Light"/>
              <a:sym typeface="Helvetica Neue Light"/>
            </a:endParaRPr>
          </a:p>
        </p:txBody>
      </p:sp>
      <p:sp>
        <p:nvSpPr>
          <p:cNvPr id="667" name="Google Shape;667;g2b81f12c00b_0_1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ae5f078f16_0_9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2ae5f078f16_0_9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evaporatio</a:t>
            </a:r>
            <a:r>
              <a:rPr b="1" lang="en-US" sz="1100"/>
              <a:t>n</a:t>
            </a:r>
            <a:r>
              <a:rPr lang="en-US" sz="1100"/>
              <a:t>: </a:t>
            </a:r>
            <a:r>
              <a:rPr lang="en-US"/>
              <a:t>Invisible gas from boiling water.</a:t>
            </a:r>
            <a:endParaRPr sz="1100">
              <a:solidFill>
                <a:schemeClr val="dk1"/>
              </a:solidFill>
            </a:endParaRPr>
          </a:p>
        </p:txBody>
      </p:sp>
      <p:sp>
        <p:nvSpPr>
          <p:cNvPr id="689" name="Google Shape;689;g2ae5f078f16_0_9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ae5f078f16_0_9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g2ae5f078f16_0_9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b="1" lang="en-US"/>
              <a:t>evaporation</a:t>
            </a:r>
            <a:r>
              <a:rPr b="1" lang="en-US"/>
              <a:t>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14" name="Google Shape;714;g2ae5f078f16_0_9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b81f12c00b_0_1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g2b81f12c00b_0_1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You chose “Evaporation explains how water moves from the Earth into the air, which is an important part of the water cycle and therefore helps provide us with fresh water.” That is correct! This is an example of how </a:t>
            </a:r>
            <a:r>
              <a:rPr b="1" lang="en-US"/>
              <a:t>evaporation </a:t>
            </a:r>
            <a:r>
              <a:rPr lang="en-US"/>
              <a:t>impacts your life.</a:t>
            </a:r>
            <a:endParaRPr sz="1200">
              <a:solidFill>
                <a:schemeClr val="dk1"/>
              </a:solidFill>
            </a:endParaRPr>
          </a:p>
        </p:txBody>
      </p:sp>
      <p:sp>
        <p:nvSpPr>
          <p:cNvPr id="734" name="Google Shape;734;g2b81f12c00b_0_1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ae5f078f16_0_10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g2ae5f078f16_0_10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evaporation</a:t>
            </a:r>
            <a:r>
              <a:rPr b="1" lang="en-US" sz="1200">
                <a:solidFill>
                  <a:schemeClr val="dk1"/>
                </a:solidFill>
              </a:rPr>
              <a:t> </a:t>
            </a:r>
            <a:r>
              <a:rPr lang="en-US" sz="1200">
                <a:solidFill>
                  <a:schemeClr val="dk1"/>
                </a:solidFill>
              </a:rPr>
              <a:t>impact my life?”:</a:t>
            </a:r>
            <a:r>
              <a:rPr lang="en-US"/>
              <a:t> </a:t>
            </a:r>
            <a:r>
              <a:rPr lang="en-US"/>
              <a:t>Evaporation explains how water moves from the Earth into the air, which is an important part of the water cycle and therefore helps provide us with fresh water.</a:t>
            </a:r>
            <a:endParaRPr/>
          </a:p>
        </p:txBody>
      </p:sp>
      <p:sp>
        <p:nvSpPr>
          <p:cNvPr id="755" name="Google Shape;755;g2ae5f078f16_0_10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ae5f078f16_0_10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g2ae5f078f16_0_10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781" name="Google Shape;781;g2ae5f078f16_0_10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1af9ac0f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f1af9ac0f2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Much of life on Earth depends on cycles. Cycles are events that happen in the same order over and over again. The end of one cycle marks the beginning of another. </a:t>
            </a:r>
            <a:endParaRPr/>
          </a:p>
        </p:txBody>
      </p:sp>
      <p:sp>
        <p:nvSpPr>
          <p:cNvPr id="154" name="Google Shape;154;g1f1af9ac0f2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b81a0eb946_2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g2b81a0eb946_2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Evaporation </a:t>
            </a:r>
            <a:r>
              <a:rPr lang="en-US"/>
              <a:t>is when water droplets heat up and turn into </a:t>
            </a:r>
            <a:r>
              <a:rPr lang="en-US"/>
              <a:t>invisible</a:t>
            </a:r>
            <a:r>
              <a:rPr lang="en-US"/>
              <a:t> water vapor in the air.</a:t>
            </a:r>
            <a:endParaRPr/>
          </a:p>
        </p:txBody>
      </p:sp>
      <p:sp>
        <p:nvSpPr>
          <p:cNvPr id="788" name="Google Shape;788;g2b81a0eb946_2_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b678f08030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gb678f08030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en-US" sz="1100"/>
              <a:t>In this online game, students go through the different parts of the Water Cycle including evaporation, condensation, and precipitation using the water droplet character, Whoosh to show how water moves through the different parts of the cycle.</a:t>
            </a:r>
            <a:endParaRPr sz="500"/>
          </a:p>
        </p:txBody>
      </p:sp>
      <p:sp>
        <p:nvSpPr>
          <p:cNvPr id="796" name="Google Shape;796;gb678f08030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learned our new term “water cycle”, let’s reflect on our big question. Our “big question” is: </a:t>
            </a:r>
            <a:r>
              <a:rPr b="1" lang="en-US"/>
              <a:t>How does water move throughout Earth’s atmosphere?</a:t>
            </a:r>
            <a:endParaRPr b="1"/>
          </a:p>
          <a:p>
            <a:pPr indent="0" lvl="0" marL="0" marR="0" rtl="0" algn="l">
              <a:lnSpc>
                <a:spcPct val="100000"/>
              </a:lnSpc>
              <a:spcBef>
                <a:spcPts val="0"/>
              </a:spcBef>
              <a:spcAft>
                <a:spcPts val="0"/>
              </a:spcAft>
              <a:buClr>
                <a:schemeClr val="dk1"/>
              </a:buClr>
              <a:buSzPts val="1200"/>
              <a:buFont typeface="Calibri"/>
              <a:buNone/>
            </a:pPr>
            <a:r>
              <a:rPr b="0" lang="en-US"/>
              <a:t>Was there anything that we predicted earlier that was correct or incorrect? Do you have any new hypotheses to share?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806" name="Google Shape;806;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14" name="Google Shape;814;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81d52bfa7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b81d52bfa7_1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a:t>
            </a:r>
            <a:r>
              <a:rPr b="1" lang="en-US"/>
              <a:t>water cycle</a:t>
            </a:r>
            <a:r>
              <a:rPr lang="en-US"/>
              <a:t> is the process through which water moves from Earth through the atmosphere and returns to Earth</a:t>
            </a:r>
            <a:endParaRPr/>
          </a:p>
        </p:txBody>
      </p:sp>
      <p:sp>
        <p:nvSpPr>
          <p:cNvPr id="162" name="Google Shape;162;g2b81d52bfa7_1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81a0eb94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b81a0eb946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Water Vapor</a:t>
            </a:r>
            <a:r>
              <a:rPr lang="en-US"/>
              <a:t> is an invisible gas that is made up of heated water particles.</a:t>
            </a:r>
            <a:endParaRPr/>
          </a:p>
        </p:txBody>
      </p:sp>
      <p:sp>
        <p:nvSpPr>
          <p:cNvPr id="170" name="Google Shape;170;g2b81a0eb946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81d52bfa7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b81d52bfa7_1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Clouds </a:t>
            </a:r>
            <a:r>
              <a:rPr lang="en-US"/>
              <a:t>are groups of cooled water vapor that have turned into water droplets in the sky.</a:t>
            </a:r>
            <a:endParaRPr/>
          </a:p>
        </p:txBody>
      </p:sp>
      <p:sp>
        <p:nvSpPr>
          <p:cNvPr id="178" name="Google Shape;178;g2b81d52bfa7_1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7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8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8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8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8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3"/>
          <p:cNvSpPr/>
          <p:nvPr>
            <p:ph idx="2" type="pic"/>
          </p:nvPr>
        </p:nvSpPr>
        <p:spPr>
          <a:xfrm>
            <a:off x="1792288" y="612775"/>
            <a:ext cx="5486400" cy="4114800"/>
          </a:xfrm>
          <a:prstGeom prst="rect">
            <a:avLst/>
          </a:prstGeom>
          <a:noFill/>
          <a:ln>
            <a:noFill/>
          </a:ln>
        </p:spPr>
      </p:sp>
      <p:sp>
        <p:nvSpPr>
          <p:cNvPr id="68" name="Google Shape;68;p18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 Id="rId11" Type="http://schemas.openxmlformats.org/officeDocument/2006/relationships/image" Target="../media/image1.png"/><Relationship Id="rId10" Type="http://schemas.openxmlformats.org/officeDocument/2006/relationships/image" Target="../media/image6.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38.png"/><Relationship Id="rId5"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30.png"/><Relationship Id="rId5"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30.png"/><Relationship Id="rId5"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46.png"/><Relationship Id="rId5" Type="http://schemas.openxmlformats.org/officeDocument/2006/relationships/image" Target="../media/image37.png"/><Relationship Id="rId6"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0.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0.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1.png"/><Relationship Id="rId4" Type="http://schemas.openxmlformats.org/officeDocument/2006/relationships/image" Target="../media/image57.jpg"/><Relationship Id="rId5" Type="http://schemas.openxmlformats.org/officeDocument/2006/relationships/image" Target="../media/image58.png"/><Relationship Id="rId6" Type="http://schemas.openxmlformats.org/officeDocument/2006/relationships/image" Target="../media/image4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1.png"/><Relationship Id="rId4" Type="http://schemas.openxmlformats.org/officeDocument/2006/relationships/image" Target="../media/image57.jpg"/><Relationship Id="rId5" Type="http://schemas.openxmlformats.org/officeDocument/2006/relationships/image" Target="../media/image58.png"/><Relationship Id="rId6" Type="http://schemas.openxmlformats.org/officeDocument/2006/relationships/image" Target="../media/image4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0.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www.educationsoutheastwater.com.au/resources/natural-water-cycle-game" TargetMode="External"/><Relationship Id="rId4" Type="http://schemas.openxmlformats.org/officeDocument/2006/relationships/image" Target="../media/image48.png"/><Relationship Id="rId5"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1.png"/><Relationship Id="rId4" Type="http://schemas.openxmlformats.org/officeDocument/2006/relationships/image" Target="../media/image1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3.jpg"/><Relationship Id="rId4" Type="http://schemas.openxmlformats.org/officeDocument/2006/relationships/image" Target="../media/image52.png"/><Relationship Id="rId5"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g2ae5f078f16_0_0"/>
          <p:cNvGrpSpPr/>
          <p:nvPr/>
        </p:nvGrpSpPr>
        <p:grpSpPr>
          <a:xfrm>
            <a:off x="1325592" y="297175"/>
            <a:ext cx="6456691" cy="6404394"/>
            <a:chOff x="814636" y="0"/>
            <a:chExt cx="5828917" cy="6404394"/>
          </a:xfrm>
        </p:grpSpPr>
        <p:sp>
          <p:nvSpPr>
            <p:cNvPr id="90" name="Google Shape;90;g2ae5f078f16_0_0"/>
            <p:cNvSpPr/>
            <p:nvPr/>
          </p:nvSpPr>
          <p:spPr>
            <a:xfrm rot="10800000">
              <a:off x="1480849" y="54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ae5f078f16_0_0"/>
            <p:cNvSpPr txBox="1"/>
            <p:nvPr/>
          </p:nvSpPr>
          <p:spPr>
            <a:xfrm>
              <a:off x="1661623" y="68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g2ae5f078f16_0_0"/>
            <p:cNvSpPr/>
            <p:nvPr/>
          </p:nvSpPr>
          <p:spPr>
            <a:xfrm>
              <a:off x="848401" y="0"/>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ae5f078f16_0_0"/>
            <p:cNvSpPr/>
            <p:nvPr/>
          </p:nvSpPr>
          <p:spPr>
            <a:xfrm rot="10800000">
              <a:off x="1480849" y="938784"/>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ae5f078f16_0_0"/>
            <p:cNvSpPr txBox="1"/>
            <p:nvPr/>
          </p:nvSpPr>
          <p:spPr>
            <a:xfrm>
              <a:off x="1661623" y="938929"/>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g2ae5f078f16_0_0"/>
            <p:cNvSpPr/>
            <p:nvPr/>
          </p:nvSpPr>
          <p:spPr>
            <a:xfrm>
              <a:off x="824716" y="938929"/>
              <a:ext cx="722700" cy="7227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ae5f078f16_0_0"/>
            <p:cNvSpPr/>
            <p:nvPr/>
          </p:nvSpPr>
          <p:spPr>
            <a:xfrm rot="10800000">
              <a:off x="1480849" y="1877027"/>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ae5f078f16_0_0"/>
            <p:cNvSpPr txBox="1"/>
            <p:nvPr/>
          </p:nvSpPr>
          <p:spPr>
            <a:xfrm>
              <a:off x="1661623" y="1877172"/>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g2ae5f078f16_0_0"/>
            <p:cNvSpPr/>
            <p:nvPr/>
          </p:nvSpPr>
          <p:spPr>
            <a:xfrm>
              <a:off x="814643" y="1875958"/>
              <a:ext cx="722700" cy="7227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ae5f078f16_0_0"/>
            <p:cNvSpPr/>
            <p:nvPr/>
          </p:nvSpPr>
          <p:spPr>
            <a:xfrm rot="10800000">
              <a:off x="1480849" y="281527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ae5f078f16_0_0"/>
            <p:cNvSpPr txBox="1"/>
            <p:nvPr/>
          </p:nvSpPr>
          <p:spPr>
            <a:xfrm>
              <a:off x="1661623" y="281541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g2ae5f078f16_0_0"/>
            <p:cNvSpPr/>
            <p:nvPr/>
          </p:nvSpPr>
          <p:spPr>
            <a:xfrm>
              <a:off x="814636" y="2815415"/>
              <a:ext cx="722700" cy="7227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ae5f078f16_0_0"/>
            <p:cNvSpPr/>
            <p:nvPr/>
          </p:nvSpPr>
          <p:spPr>
            <a:xfrm rot="10800000">
              <a:off x="1480676" y="3753575"/>
              <a:ext cx="51384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ae5f078f16_0_0"/>
            <p:cNvSpPr txBox="1"/>
            <p:nvPr/>
          </p:nvSpPr>
          <p:spPr>
            <a:xfrm>
              <a:off x="1873759" y="3906075"/>
              <a:ext cx="47454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g2ae5f078f16_0_0"/>
            <p:cNvSpPr/>
            <p:nvPr/>
          </p:nvSpPr>
          <p:spPr>
            <a:xfrm>
              <a:off x="822078" y="4246665"/>
              <a:ext cx="722700" cy="7227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ae5f078f16_0_0"/>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ae5f078f16_0_0"/>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g2ae5f078f16_0_0"/>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g2ae5f078f16_0_0"/>
          <p:cNvPicPr preferRelativeResize="0"/>
          <p:nvPr/>
        </p:nvPicPr>
        <p:blipFill rotWithShape="1">
          <a:blip r:embed="rId9">
            <a:alphaModFix/>
          </a:blip>
          <a:srcRect b="0" l="0" r="0" t="0"/>
          <a:stretch/>
        </p:blipFill>
        <p:spPr>
          <a:xfrm>
            <a:off x="5558000" y="5188404"/>
            <a:ext cx="385108" cy="347619"/>
          </a:xfrm>
          <a:prstGeom prst="rect">
            <a:avLst/>
          </a:prstGeom>
          <a:noFill/>
          <a:ln>
            <a:noFill/>
          </a:ln>
        </p:spPr>
      </p:pic>
      <p:pic>
        <p:nvPicPr>
          <p:cNvPr descr="Comment Dislike" id="109" name="Google Shape;109;g2ae5f078f16_0_0"/>
          <p:cNvPicPr preferRelativeResize="0"/>
          <p:nvPr/>
        </p:nvPicPr>
        <p:blipFill rotWithShape="1">
          <a:blip r:embed="rId10">
            <a:alphaModFix/>
          </a:blip>
          <a:srcRect b="0" l="0" r="0" t="0"/>
          <a:stretch/>
        </p:blipFill>
        <p:spPr>
          <a:xfrm>
            <a:off x="5987737" y="5188404"/>
            <a:ext cx="385108" cy="347619"/>
          </a:xfrm>
          <a:prstGeom prst="rect">
            <a:avLst/>
          </a:prstGeom>
          <a:noFill/>
          <a:ln>
            <a:noFill/>
          </a:ln>
        </p:spPr>
      </p:pic>
      <p:pic>
        <p:nvPicPr>
          <p:cNvPr descr="Blog" id="110" name="Google Shape;110;g2ae5f078f16_0_0"/>
          <p:cNvPicPr preferRelativeResize="0"/>
          <p:nvPr/>
        </p:nvPicPr>
        <p:blipFill rotWithShape="1">
          <a:blip r:embed="rId11">
            <a:alphaModFix/>
          </a:blip>
          <a:srcRect b="0" l="0" r="0" t="0"/>
          <a:stretch/>
        </p:blipFill>
        <p:spPr>
          <a:xfrm>
            <a:off x="5608644" y="4790656"/>
            <a:ext cx="385108" cy="347619"/>
          </a:xfrm>
          <a:prstGeom prst="rect">
            <a:avLst/>
          </a:prstGeom>
          <a:noFill/>
          <a:ln>
            <a:noFill/>
          </a:ln>
        </p:spPr>
      </p:pic>
      <p:sp>
        <p:nvSpPr>
          <p:cNvPr id="111" name="Google Shape;111;g2ae5f078f16_0_0"/>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g2ae5f078f16_0_0"/>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3" name="Google Shape;113;g2ae5f078f16_0_0"/>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4" name="Google Shape;114;g2ae5f078f16_0_0"/>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5" name="Google Shape;115;g2ae5f078f16_0_0"/>
          <p:cNvCxnSpPr>
            <a:stCxn id="116" idx="4"/>
            <a:endCxn id="113" idx="2"/>
          </p:cNvCxnSpPr>
          <p:nvPr/>
        </p:nvCxnSpPr>
        <p:spPr>
          <a:xfrm>
            <a:off x="4587267" y="5666878"/>
            <a:ext cx="900" cy="77100"/>
          </a:xfrm>
          <a:prstGeom prst="straightConnector1">
            <a:avLst/>
          </a:prstGeom>
          <a:noFill/>
          <a:ln cap="flat" cmpd="sng" w="25400">
            <a:solidFill>
              <a:srgbClr val="FF932B"/>
            </a:solidFill>
            <a:prstDash val="solid"/>
            <a:round/>
            <a:headEnd len="sm" w="sm" type="none"/>
            <a:tailEnd len="sm" w="sm" type="none"/>
          </a:ln>
        </p:spPr>
      </p:cxnSp>
      <p:cxnSp>
        <p:nvCxnSpPr>
          <p:cNvPr id="117" name="Google Shape;117;g2ae5f078f16_0_0"/>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g2ae5f078f16_0_0"/>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6" name="Google Shape;116;g2ae5f078f16_0_0"/>
          <p:cNvSpPr/>
          <p:nvPr/>
        </p:nvSpPr>
        <p:spPr>
          <a:xfrm>
            <a:off x="4531617"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descr="Questions" id="188" name="Google Shape;188;p13"/>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descr="Questions" id="194" name="Google Shape;194;g1f1af9ac0f2_0_13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f1af9ac0f2_0_139"/>
          <p:cNvSpPr txBox="1"/>
          <p:nvPr/>
        </p:nvSpPr>
        <p:spPr>
          <a:xfrm>
            <a:off x="591670" y="620942"/>
            <a:ext cx="83013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2800" u="sng" cap="none" strike="noStrike">
                <a:solidFill>
                  <a:schemeClr val="dk1"/>
                </a:solidFill>
                <a:latin typeface="Calibri"/>
                <a:ea typeface="Calibri"/>
                <a:cs typeface="Calibri"/>
                <a:sym typeface="Calibri"/>
              </a:rPr>
              <a:t>True or False</a:t>
            </a:r>
            <a:r>
              <a:rPr b="0" i="0" lang="en-US" sz="2800" u="none" cap="none" strike="noStrike">
                <a:solidFill>
                  <a:schemeClr val="dk1"/>
                </a:solidFill>
                <a:latin typeface="Calibri"/>
                <a:ea typeface="Calibri"/>
                <a:cs typeface="Calibri"/>
                <a:sym typeface="Calibri"/>
              </a:rPr>
              <a:t>: The Water Cycle is the process through which water moves from Earth through the atmosphere and returns to Earth </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p:txBody>
      </p:sp>
      <p:sp>
        <p:nvSpPr>
          <p:cNvPr id="196" name="Google Shape;196;g1f1af9ac0f2_0_139"/>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dreamstime_xl_26870237.jpg" id="197" name="Google Shape;197;g1f1af9ac0f2_0_139"/>
          <p:cNvPicPr preferRelativeResize="0"/>
          <p:nvPr/>
        </p:nvPicPr>
        <p:blipFill rotWithShape="1">
          <a:blip r:embed="rId4">
            <a:alphaModFix/>
          </a:blip>
          <a:srcRect b="0" l="0" r="0" t="0"/>
          <a:stretch/>
        </p:blipFill>
        <p:spPr>
          <a:xfrm>
            <a:off x="3294813" y="2437151"/>
            <a:ext cx="5849176" cy="4435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descr="Questions" id="203" name="Google Shape;203;g2b81a0eb946_0_1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b81a0eb946_0_12"/>
          <p:cNvSpPr txBox="1"/>
          <p:nvPr/>
        </p:nvSpPr>
        <p:spPr>
          <a:xfrm>
            <a:off x="591670" y="620942"/>
            <a:ext cx="83013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2800" u="sng" cap="none" strike="noStrike">
                <a:solidFill>
                  <a:schemeClr val="dk1"/>
                </a:solidFill>
                <a:latin typeface="Calibri"/>
                <a:ea typeface="Calibri"/>
                <a:cs typeface="Calibri"/>
                <a:sym typeface="Calibri"/>
              </a:rPr>
              <a:t>True or False</a:t>
            </a:r>
            <a:r>
              <a:rPr b="0" i="0" lang="en-US" sz="2800" u="none" cap="none" strike="noStrike">
                <a:solidFill>
                  <a:schemeClr val="dk1"/>
                </a:solidFill>
                <a:latin typeface="Calibri"/>
                <a:ea typeface="Calibri"/>
                <a:cs typeface="Calibri"/>
                <a:sym typeface="Calibri"/>
              </a:rPr>
              <a:t>: The Water Cycle is the process through which water moves from Earth through the atmosphere and returns to Earth </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p:txBody>
      </p:sp>
      <p:sp>
        <p:nvSpPr>
          <p:cNvPr id="205" name="Google Shape;205;g2b81a0eb946_0_12"/>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True</a:t>
            </a:r>
            <a:endParaRPr b="1"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dreamstime_xl_26870237.jpg" id="206" name="Google Shape;206;g2b81a0eb946_0_12"/>
          <p:cNvPicPr preferRelativeResize="0"/>
          <p:nvPr/>
        </p:nvPicPr>
        <p:blipFill rotWithShape="1">
          <a:blip r:embed="rId4">
            <a:alphaModFix/>
          </a:blip>
          <a:srcRect b="0" l="0" r="0" t="0"/>
          <a:stretch/>
        </p:blipFill>
        <p:spPr>
          <a:xfrm>
            <a:off x="3294813" y="2437151"/>
            <a:ext cx="5849176" cy="4435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descr="Questions" id="212" name="Google Shape;212;g2ae5f078f16_0_11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2ae5f078f16_0_110"/>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Water vapor is created when water particles have ________ ____.</a:t>
            </a:r>
            <a:endParaRPr b="0" i="0" sz="1400" u="none" cap="none" strike="noStrike">
              <a:solidFill>
                <a:srgbClr val="000000"/>
              </a:solidFill>
              <a:latin typeface="Arial"/>
              <a:ea typeface="Arial"/>
              <a:cs typeface="Arial"/>
              <a:sym typeface="Arial"/>
            </a:endParaRPr>
          </a:p>
        </p:txBody>
      </p:sp>
      <p:sp>
        <p:nvSpPr>
          <p:cNvPr id="214" name="Google Shape;214;g2ae5f078f16_0_110"/>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Cooled down</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Warmed up</a:t>
            </a:r>
            <a:endParaRPr b="0" i="0" sz="3200" u="none" cap="none" strike="noStrike">
              <a:solidFill>
                <a:schemeClr val="dk1"/>
              </a:solidFill>
              <a:latin typeface="Calibri"/>
              <a:ea typeface="Calibri"/>
              <a:cs typeface="Calibri"/>
              <a:sym typeface="Calibri"/>
            </a:endParaRPr>
          </a:p>
        </p:txBody>
      </p:sp>
      <p:pic>
        <p:nvPicPr>
          <p:cNvPr id="215" name="Google Shape;215;g2ae5f078f16_0_110"/>
          <p:cNvPicPr preferRelativeResize="0"/>
          <p:nvPr/>
        </p:nvPicPr>
        <p:blipFill rotWithShape="1">
          <a:blip r:embed="rId4">
            <a:alphaModFix/>
          </a:blip>
          <a:srcRect b="0" l="0" r="0" t="0"/>
          <a:stretch/>
        </p:blipFill>
        <p:spPr>
          <a:xfrm>
            <a:off x="3806075" y="3134600"/>
            <a:ext cx="4851050" cy="337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descr="Questions" id="221" name="Google Shape;221;g2b81f12c00b_0_2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2b81f12c00b_0_27"/>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Water vapor is created when water particles have ________ ____.</a:t>
            </a:r>
            <a:endParaRPr b="0" i="0" sz="1400" u="none" cap="none" strike="noStrike">
              <a:solidFill>
                <a:srgbClr val="000000"/>
              </a:solidFill>
              <a:latin typeface="Arial"/>
              <a:ea typeface="Arial"/>
              <a:cs typeface="Arial"/>
              <a:sym typeface="Arial"/>
            </a:endParaRPr>
          </a:p>
        </p:txBody>
      </p:sp>
      <p:sp>
        <p:nvSpPr>
          <p:cNvPr id="223" name="Google Shape;223;g2b81f12c00b_0_27"/>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Cooled down</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Warmed up</a:t>
            </a:r>
            <a:endParaRPr b="1" i="0" sz="3200" u="none" cap="none" strike="noStrike">
              <a:solidFill>
                <a:srgbClr val="FF0000"/>
              </a:solidFill>
              <a:latin typeface="Calibri"/>
              <a:ea typeface="Calibri"/>
              <a:cs typeface="Calibri"/>
              <a:sym typeface="Calibri"/>
            </a:endParaRPr>
          </a:p>
        </p:txBody>
      </p:sp>
      <p:pic>
        <p:nvPicPr>
          <p:cNvPr id="224" name="Google Shape;224;g2b81f12c00b_0_27"/>
          <p:cNvPicPr preferRelativeResize="0"/>
          <p:nvPr/>
        </p:nvPicPr>
        <p:blipFill rotWithShape="1">
          <a:blip r:embed="rId4">
            <a:alphaModFix/>
          </a:blip>
          <a:srcRect b="0" l="0" r="0" t="0"/>
          <a:stretch/>
        </p:blipFill>
        <p:spPr>
          <a:xfrm>
            <a:off x="3806075" y="3134600"/>
            <a:ext cx="4851050" cy="337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descr="Artificial Intelligence" id="230" name="Google Shape;230;p15"/>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1" name="Google Shape;231;p15"/>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
        <p:nvSpPr>
          <p:cNvPr id="232" name="Google Shape;232;p15"/>
          <p:cNvSpPr txBox="1"/>
          <p:nvPr/>
        </p:nvSpPr>
        <p:spPr>
          <a:xfrm>
            <a:off x="749479" y="742612"/>
            <a:ext cx="7814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Evaporation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descr="Artificial Intelligence" id="239" name="Google Shape;239;p16"/>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0" name="Google Shape;240;p16"/>
          <p:cNvPicPr preferRelativeResize="0"/>
          <p:nvPr/>
        </p:nvPicPr>
        <p:blipFill rotWithShape="1">
          <a:blip r:embed="rId4">
            <a:alphaModFix/>
          </a:blip>
          <a:srcRect b="0" l="0" r="0" t="0"/>
          <a:stretch/>
        </p:blipFill>
        <p:spPr>
          <a:xfrm>
            <a:off x="735230" y="135869"/>
            <a:ext cx="463492" cy="463492"/>
          </a:xfrm>
          <a:prstGeom prst="rect">
            <a:avLst/>
          </a:prstGeom>
          <a:noFill/>
          <a:ln>
            <a:noFill/>
          </a:ln>
        </p:spPr>
      </p:pic>
      <p:sp>
        <p:nvSpPr>
          <p:cNvPr id="241" name="Google Shape;241;p16"/>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Evaporation</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when water </a:t>
            </a:r>
            <a:r>
              <a:rPr lang="en-US" sz="3400">
                <a:latin typeface="Calibri"/>
                <a:ea typeface="Calibri"/>
                <a:cs typeface="Calibri"/>
                <a:sym typeface="Calibri"/>
              </a:rPr>
              <a:t>droplets heat up and turn into invisible water vapor in the air</a:t>
            </a:r>
            <a:endParaRPr b="1" i="0" sz="3400" u="none" cap="none" strike="noStrike">
              <a:solidFill>
                <a:srgbClr val="000000"/>
              </a:solidFill>
              <a:latin typeface="Calibri"/>
              <a:ea typeface="Calibri"/>
              <a:cs typeface="Calibri"/>
              <a:sym typeface="Calibri"/>
            </a:endParaRPr>
          </a:p>
        </p:txBody>
      </p:sp>
      <p:pic>
        <p:nvPicPr>
          <p:cNvPr id="242" name="Google Shape;242;p16"/>
          <p:cNvPicPr preferRelativeResize="0"/>
          <p:nvPr/>
        </p:nvPicPr>
        <p:blipFill>
          <a:blip r:embed="rId5">
            <a:alphaModFix/>
          </a:blip>
          <a:stretch>
            <a:fillRect/>
          </a:stretch>
        </p:blipFill>
        <p:spPr>
          <a:xfrm>
            <a:off x="152400" y="2335500"/>
            <a:ext cx="8839204" cy="38844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descr="Questions" id="248" name="Google Shape;248;p17"/>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8"/>
          <p:cNvSpPr txBox="1"/>
          <p:nvPr>
            <p:ph type="ctrTitle"/>
          </p:nvPr>
        </p:nvSpPr>
        <p:spPr>
          <a:xfrm>
            <a:off x="735230" y="345692"/>
            <a:ext cx="7707086"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What is evaporation?</a:t>
            </a:r>
            <a:endParaRPr/>
          </a:p>
        </p:txBody>
      </p:sp>
      <p:sp>
        <p:nvSpPr>
          <p:cNvPr id="255" name="Google Shape;255;p18"/>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descr="Questions" id="256" name="Google Shape;256;p18"/>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7" name="Google Shape;257;p18"/>
          <p:cNvPicPr preferRelativeResize="0"/>
          <p:nvPr/>
        </p:nvPicPr>
        <p:blipFill>
          <a:blip r:embed="rId4">
            <a:alphaModFix/>
          </a:blip>
          <a:stretch>
            <a:fillRect/>
          </a:stretch>
        </p:blipFill>
        <p:spPr>
          <a:xfrm>
            <a:off x="152400" y="2335500"/>
            <a:ext cx="8839204" cy="38844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2ae5f078f16_0_208"/>
          <p:cNvPicPr preferRelativeResize="0"/>
          <p:nvPr/>
        </p:nvPicPr>
        <p:blipFill rotWithShape="1">
          <a:blip r:embed="rId3">
            <a:alphaModFix/>
          </a:blip>
          <a:srcRect b="0" l="0" r="0" t="0"/>
          <a:stretch/>
        </p:blipFill>
        <p:spPr>
          <a:xfrm>
            <a:off x="0" y="406400"/>
            <a:ext cx="9144000" cy="6035568"/>
          </a:xfrm>
          <a:prstGeom prst="rect">
            <a:avLst/>
          </a:prstGeom>
          <a:noFill/>
          <a:ln>
            <a:noFill/>
          </a:ln>
        </p:spPr>
      </p:pic>
      <p:sp>
        <p:nvSpPr>
          <p:cNvPr descr="Artificial Intelligence" id="264" name="Google Shape;264;g2ae5f078f16_0_208"/>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type="ctrTitle"/>
          </p:nvPr>
        </p:nvSpPr>
        <p:spPr>
          <a:xfrm>
            <a:off x="685800" y="252510"/>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4700"/>
              <a:t>Evaporation</a:t>
            </a:r>
            <a:endParaRPr b="1" sz="4700"/>
          </a:p>
        </p:txBody>
      </p:sp>
      <p:sp>
        <p:nvSpPr>
          <p:cNvPr id="125" name="Google Shape;125;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323222" y="3634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2"/>
          <p:cNvSpPr txBox="1"/>
          <p:nvPr/>
        </p:nvSpPr>
        <p:spPr>
          <a:xfrm>
            <a:off x="519165" y="5203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pic>
        <p:nvPicPr>
          <p:cNvPr id="128" name="Google Shape;128;p2"/>
          <p:cNvPicPr preferRelativeResize="0"/>
          <p:nvPr/>
        </p:nvPicPr>
        <p:blipFill>
          <a:blip r:embed="rId3">
            <a:alphaModFix/>
          </a:blip>
          <a:stretch>
            <a:fillRect/>
          </a:stretch>
        </p:blipFill>
        <p:spPr>
          <a:xfrm>
            <a:off x="1000125" y="1555585"/>
            <a:ext cx="7143750" cy="4800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descr="Artificial Intelligence" id="269" name="Google Shape;269;g2ae5f078f16_0_28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ae5f078f16_0_289"/>
          <p:cNvSpPr txBox="1"/>
          <p:nvPr/>
        </p:nvSpPr>
        <p:spPr>
          <a:xfrm>
            <a:off x="735300" y="617000"/>
            <a:ext cx="8232600" cy="13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Evaporation is when the Sun heats up water in rivers, lakes, or puddles, and turns it into an invisible gas called water vapor in the water cycle.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0" i="0" sz="3300" u="none" cap="none" strike="noStrike">
              <a:solidFill>
                <a:schemeClr val="dk1"/>
              </a:solidFill>
              <a:latin typeface="Calibri"/>
              <a:ea typeface="Calibri"/>
              <a:cs typeface="Calibri"/>
              <a:sym typeface="Calibri"/>
            </a:endParaRPr>
          </a:p>
        </p:txBody>
      </p:sp>
      <p:pic>
        <p:nvPicPr>
          <p:cNvPr id="271" name="Google Shape;271;g2ae5f078f16_0_289"/>
          <p:cNvPicPr preferRelativeResize="0"/>
          <p:nvPr/>
        </p:nvPicPr>
        <p:blipFill rotWithShape="1">
          <a:blip r:embed="rId4">
            <a:alphaModFix/>
          </a:blip>
          <a:srcRect b="0" l="0" r="0" t="0"/>
          <a:stretch/>
        </p:blipFill>
        <p:spPr>
          <a:xfrm>
            <a:off x="1528988" y="2207650"/>
            <a:ext cx="6086015" cy="4537600"/>
          </a:xfrm>
          <a:prstGeom prst="rect">
            <a:avLst/>
          </a:prstGeom>
          <a:noFill/>
          <a:ln>
            <a:noFill/>
          </a:ln>
        </p:spPr>
      </p:pic>
      <p:sp>
        <p:nvSpPr>
          <p:cNvPr id="272" name="Google Shape;272;g2ae5f078f16_0_289"/>
          <p:cNvSpPr/>
          <p:nvPr/>
        </p:nvSpPr>
        <p:spPr>
          <a:xfrm>
            <a:off x="1253600" y="4312225"/>
            <a:ext cx="2244600" cy="2130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descr="Artificial Intelligence" id="277" name="Google Shape;277;g2b81f12c00b_0_3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b81f12c00b_0_38"/>
          <p:cNvSpPr txBox="1"/>
          <p:nvPr/>
        </p:nvSpPr>
        <p:spPr>
          <a:xfrm>
            <a:off x="735300" y="388400"/>
            <a:ext cx="8232600" cy="13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The water vapor goes up into the sky, cools down into water droplets, and forms clouds. This is condensation. Later on in the water cycle, the water is released from the clouds and returns to Earth.</a:t>
            </a:r>
            <a:endParaRPr b="0" i="0" sz="3000" u="none" cap="none" strike="noStrike">
              <a:solidFill>
                <a:schemeClr val="dk1"/>
              </a:solidFill>
              <a:latin typeface="Calibri"/>
              <a:ea typeface="Calibri"/>
              <a:cs typeface="Calibri"/>
              <a:sym typeface="Calibri"/>
            </a:endParaRPr>
          </a:p>
        </p:txBody>
      </p:sp>
      <p:pic>
        <p:nvPicPr>
          <p:cNvPr id="279" name="Google Shape;279;g2b81f12c00b_0_38"/>
          <p:cNvPicPr preferRelativeResize="0"/>
          <p:nvPr/>
        </p:nvPicPr>
        <p:blipFill>
          <a:blip r:embed="rId4">
            <a:alphaModFix/>
          </a:blip>
          <a:stretch>
            <a:fillRect/>
          </a:stretch>
        </p:blipFill>
        <p:spPr>
          <a:xfrm>
            <a:off x="455700" y="2247783"/>
            <a:ext cx="8232599" cy="41852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descr="Artificial Intelligence" id="284" name="Google Shape;284;g2b81f12c00b_0_4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b81f12c00b_0_46"/>
          <p:cNvSpPr txBox="1"/>
          <p:nvPr/>
        </p:nvSpPr>
        <p:spPr>
          <a:xfrm>
            <a:off x="735300" y="388400"/>
            <a:ext cx="8232600" cy="13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So, evaporation is a super important step that helps keep the water cycle going, making sure Earth always has the water it needs for plants, animals, and people.</a:t>
            </a:r>
            <a:endParaRPr b="0" i="0" sz="3000" u="none" cap="none" strike="noStrike">
              <a:solidFill>
                <a:schemeClr val="dk1"/>
              </a:solidFill>
              <a:latin typeface="Calibri"/>
              <a:ea typeface="Calibri"/>
              <a:cs typeface="Calibri"/>
              <a:sym typeface="Calibri"/>
            </a:endParaRPr>
          </a:p>
        </p:txBody>
      </p:sp>
      <p:pic>
        <p:nvPicPr>
          <p:cNvPr id="286" name="Google Shape;286;g2b81f12c00b_0_46"/>
          <p:cNvPicPr preferRelativeResize="0"/>
          <p:nvPr/>
        </p:nvPicPr>
        <p:blipFill>
          <a:blip r:embed="rId4">
            <a:alphaModFix/>
          </a:blip>
          <a:stretch>
            <a:fillRect/>
          </a:stretch>
        </p:blipFill>
        <p:spPr>
          <a:xfrm>
            <a:off x="1646000" y="2225300"/>
            <a:ext cx="6411200" cy="42724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descr="Questions" id="292" name="Google Shape;292;g2ae5f078f16_0_38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descr="Questions" id="298" name="Google Shape;298;g2ae5f078f16_0_55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ae5f078f16_0_553"/>
          <p:cNvSpPr txBox="1"/>
          <p:nvPr/>
        </p:nvSpPr>
        <p:spPr>
          <a:xfrm>
            <a:off x="897776" y="412064"/>
            <a:ext cx="79302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Evaporation is when the Sun _____ ____ water in rivers, lakes, or puddles, turning water droplets into water vapor in the water cycle.</a:t>
            </a:r>
            <a:endParaRPr b="0" i="0" sz="1400" u="none" cap="none" strike="noStrike">
              <a:solidFill>
                <a:srgbClr val="000000"/>
              </a:solidFill>
              <a:latin typeface="Arial"/>
              <a:ea typeface="Arial"/>
              <a:cs typeface="Arial"/>
              <a:sym typeface="Arial"/>
            </a:endParaRPr>
          </a:p>
        </p:txBody>
      </p:sp>
      <p:sp>
        <p:nvSpPr>
          <p:cNvPr id="300" name="Google Shape;300;g2ae5f078f16_0_553"/>
          <p:cNvSpPr txBox="1"/>
          <p:nvPr/>
        </p:nvSpPr>
        <p:spPr>
          <a:xfrm>
            <a:off x="544900" y="3153075"/>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heats up</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cools down</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01" name="Google Shape;301;g2ae5f078f16_0_553"/>
          <p:cNvPicPr preferRelativeResize="0"/>
          <p:nvPr/>
        </p:nvPicPr>
        <p:blipFill rotWithShape="1">
          <a:blip r:embed="rId4">
            <a:alphaModFix/>
          </a:blip>
          <a:srcRect b="0" l="0" r="0" t="0"/>
          <a:stretch/>
        </p:blipFill>
        <p:spPr>
          <a:xfrm>
            <a:off x="4398175" y="3242975"/>
            <a:ext cx="4642550" cy="3461400"/>
          </a:xfrm>
          <a:prstGeom prst="rect">
            <a:avLst/>
          </a:prstGeom>
          <a:noFill/>
          <a:ln>
            <a:noFill/>
          </a:ln>
        </p:spPr>
      </p:pic>
      <p:sp>
        <p:nvSpPr>
          <p:cNvPr id="302" name="Google Shape;302;g2ae5f078f16_0_553"/>
          <p:cNvSpPr/>
          <p:nvPr/>
        </p:nvSpPr>
        <p:spPr>
          <a:xfrm>
            <a:off x="4064775" y="4831775"/>
            <a:ext cx="1850700" cy="1662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Questions" id="308" name="Google Shape;308;g2b81f12c00b_0_5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2b81f12c00b_0_54"/>
          <p:cNvSpPr txBox="1"/>
          <p:nvPr/>
        </p:nvSpPr>
        <p:spPr>
          <a:xfrm>
            <a:off x="897776" y="412064"/>
            <a:ext cx="79302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Evaporation is when the Sun _____ ____ water in rivers, lakes, or puddles, turning water droplets into water vapor in the water cycle.</a:t>
            </a:r>
            <a:endParaRPr b="0" i="0" sz="1400" u="none" cap="none" strike="noStrike">
              <a:solidFill>
                <a:srgbClr val="000000"/>
              </a:solidFill>
              <a:latin typeface="Arial"/>
              <a:ea typeface="Arial"/>
              <a:cs typeface="Arial"/>
              <a:sym typeface="Arial"/>
            </a:endParaRPr>
          </a:p>
        </p:txBody>
      </p:sp>
      <p:sp>
        <p:nvSpPr>
          <p:cNvPr id="310" name="Google Shape;310;g2b81f12c00b_0_54"/>
          <p:cNvSpPr txBox="1"/>
          <p:nvPr/>
        </p:nvSpPr>
        <p:spPr>
          <a:xfrm>
            <a:off x="544900" y="3153075"/>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1" lang="en-US" sz="3200">
                <a:solidFill>
                  <a:srgbClr val="FF0000"/>
                </a:solidFill>
                <a:latin typeface="Calibri"/>
                <a:ea typeface="Calibri"/>
                <a:cs typeface="Calibri"/>
                <a:sym typeface="Calibri"/>
              </a:rPr>
              <a:t>heats up</a:t>
            </a:r>
            <a:endParaRPr b="1"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cools down</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11" name="Google Shape;311;g2b81f12c00b_0_54"/>
          <p:cNvPicPr preferRelativeResize="0"/>
          <p:nvPr/>
        </p:nvPicPr>
        <p:blipFill rotWithShape="1">
          <a:blip r:embed="rId4">
            <a:alphaModFix/>
          </a:blip>
          <a:srcRect b="0" l="0" r="0" t="0"/>
          <a:stretch/>
        </p:blipFill>
        <p:spPr>
          <a:xfrm>
            <a:off x="4398175" y="3242975"/>
            <a:ext cx="4642550" cy="3461400"/>
          </a:xfrm>
          <a:prstGeom prst="rect">
            <a:avLst/>
          </a:prstGeom>
          <a:noFill/>
          <a:ln>
            <a:noFill/>
          </a:ln>
        </p:spPr>
      </p:pic>
      <p:sp>
        <p:nvSpPr>
          <p:cNvPr id="312" name="Google Shape;312;g2b81f12c00b_0_54"/>
          <p:cNvSpPr/>
          <p:nvPr/>
        </p:nvSpPr>
        <p:spPr>
          <a:xfrm>
            <a:off x="4064775" y="4831775"/>
            <a:ext cx="1850700" cy="1662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descr="Artificial Intelligence" id="318" name="Google Shape;318;p19"/>
          <p:cNvSpPr/>
          <p:nvPr/>
        </p:nvSpPr>
        <p:spPr>
          <a:xfrm>
            <a:off x="1240012" y="1279883"/>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19" name="Google Shape;319;p19"/>
          <p:cNvPicPr preferRelativeResize="0"/>
          <p:nvPr/>
        </p:nvPicPr>
        <p:blipFill rotWithShape="1">
          <a:blip r:embed="rId4">
            <a:alphaModFix/>
          </a:blip>
          <a:srcRect b="0" l="0" r="0" t="0"/>
          <a:stretch/>
        </p:blipFill>
        <p:spPr>
          <a:xfrm>
            <a:off x="4912659" y="2144067"/>
            <a:ext cx="3133385" cy="31333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descr="Artificial Intelligence" id="325" name="Google Shape;325;g2b81a0eb946_0_6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26" name="Google Shape;326;g2b81a0eb946_0_66"/>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27" name="Google Shape;327;g2b81a0eb946_0_66"/>
          <p:cNvSpPr txBox="1"/>
          <p:nvPr/>
        </p:nvSpPr>
        <p:spPr>
          <a:xfrm>
            <a:off x="586150" y="651325"/>
            <a:ext cx="8088900" cy="11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200"/>
              <a:buFont typeface="Arial"/>
              <a:buNone/>
            </a:pPr>
            <a:r>
              <a:rPr lang="en-US" sz="3200">
                <a:solidFill>
                  <a:schemeClr val="dk1"/>
                </a:solidFill>
                <a:latin typeface="Calibri"/>
                <a:ea typeface="Calibri"/>
                <a:cs typeface="Calibri"/>
                <a:sym typeface="Calibri"/>
              </a:rPr>
              <a:t>Boiling water is an example of evaporation. The water heats up and creates water vapor as it goes into the air. </a:t>
            </a:r>
            <a:endParaRPr sz="3200">
              <a:solidFill>
                <a:schemeClr val="dk1"/>
              </a:solidFill>
              <a:latin typeface="Calibri"/>
              <a:ea typeface="Calibri"/>
              <a:cs typeface="Calibri"/>
              <a:sym typeface="Calibri"/>
            </a:endParaRPr>
          </a:p>
        </p:txBody>
      </p:sp>
      <p:pic>
        <p:nvPicPr>
          <p:cNvPr id="328" name="Google Shape;328;g2b81a0eb946_0_66"/>
          <p:cNvPicPr preferRelativeResize="0"/>
          <p:nvPr/>
        </p:nvPicPr>
        <p:blipFill rotWithShape="1">
          <a:blip r:embed="rId5">
            <a:alphaModFix/>
          </a:blip>
          <a:srcRect b="0" l="0" r="0" t="0"/>
          <a:stretch/>
        </p:blipFill>
        <p:spPr>
          <a:xfrm>
            <a:off x="1174088" y="2601175"/>
            <a:ext cx="6795823" cy="4256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descr="Artificial Intelligence" id="334" name="Google Shape;334;g2b81d52bfa7_1_7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5" name="Google Shape;335;g2b81d52bfa7_1_75"/>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36" name="Google Shape;336;g2b81d52bfa7_1_75"/>
          <p:cNvSpPr txBox="1"/>
          <p:nvPr/>
        </p:nvSpPr>
        <p:spPr>
          <a:xfrm>
            <a:off x="586150" y="498925"/>
            <a:ext cx="8088900" cy="11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Another example of evaporation is </a:t>
            </a:r>
            <a:r>
              <a:rPr lang="en-US" sz="3200">
                <a:solidFill>
                  <a:schemeClr val="dk1"/>
                </a:solidFill>
                <a:latin typeface="Calibri"/>
                <a:ea typeface="Calibri"/>
                <a:cs typeface="Calibri"/>
                <a:sym typeface="Calibri"/>
              </a:rPr>
              <a:t>water</a:t>
            </a:r>
            <a:r>
              <a:rPr lang="en-US" sz="3200">
                <a:solidFill>
                  <a:schemeClr val="dk1"/>
                </a:solidFill>
                <a:latin typeface="Calibri"/>
                <a:ea typeface="Calibri"/>
                <a:cs typeface="Calibri"/>
                <a:sym typeface="Calibri"/>
              </a:rPr>
              <a:t> heating up on the surface of a lake and turning into water vapor in the air.</a:t>
            </a:r>
            <a:endParaRPr b="0" i="0" sz="3200" u="none" cap="none" strike="noStrike">
              <a:solidFill>
                <a:schemeClr val="dk1"/>
              </a:solidFill>
              <a:latin typeface="Calibri"/>
              <a:ea typeface="Calibri"/>
              <a:cs typeface="Calibri"/>
              <a:sym typeface="Calibri"/>
            </a:endParaRPr>
          </a:p>
        </p:txBody>
      </p:sp>
      <p:pic>
        <p:nvPicPr>
          <p:cNvPr id="337" name="Google Shape;337;g2b81d52bfa7_1_75"/>
          <p:cNvPicPr preferRelativeResize="0"/>
          <p:nvPr/>
        </p:nvPicPr>
        <p:blipFill>
          <a:blip r:embed="rId5">
            <a:alphaModFix/>
          </a:blip>
          <a:stretch>
            <a:fillRect/>
          </a:stretch>
        </p:blipFill>
        <p:spPr>
          <a:xfrm>
            <a:off x="514350" y="2175850"/>
            <a:ext cx="8115300" cy="457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descr="Artificial Intelligence" id="343" name="Google Shape;343;p28"/>
          <p:cNvSpPr/>
          <p:nvPr/>
        </p:nvSpPr>
        <p:spPr>
          <a:xfrm>
            <a:off x="899353" y="1172306"/>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44" name="Google Shape;344;p28"/>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type="title"/>
          </p:nvPr>
        </p:nvSpPr>
        <p:spPr>
          <a:xfrm>
            <a:off x="618565" y="30031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3600"/>
              <a:t>Big Question: </a:t>
            </a:r>
            <a:r>
              <a:rPr lang="en-US" sz="3600"/>
              <a:t>How does water move throughout Earth’s atmosphere?</a:t>
            </a:r>
            <a:endParaRPr/>
          </a:p>
        </p:txBody>
      </p:sp>
      <p:sp>
        <p:nvSpPr>
          <p:cNvPr descr="Lightbulb and gear" id="135" name="Google Shape;135;p3"/>
          <p:cNvSpPr/>
          <p:nvPr/>
        </p:nvSpPr>
        <p:spPr>
          <a:xfrm>
            <a:off x="95922" y="240153"/>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4">
            <a:alphaModFix/>
          </a:blip>
          <a:srcRect b="0" l="0" r="0" t="0"/>
          <a:stretch/>
        </p:blipFill>
        <p:spPr>
          <a:xfrm>
            <a:off x="233075" y="1550591"/>
            <a:ext cx="8677837" cy="48812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Artificial Intelligence" id="350" name="Google Shape;350;p29"/>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51" name="Google Shape;351;p29"/>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52" name="Google Shape;352;p29"/>
          <p:cNvSpPr txBox="1"/>
          <p:nvPr/>
        </p:nvSpPr>
        <p:spPr>
          <a:xfrm>
            <a:off x="324900" y="558900"/>
            <a:ext cx="8494200" cy="13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53" name="Google Shape;353;p29"/>
          <p:cNvSpPr txBox="1"/>
          <p:nvPr/>
        </p:nvSpPr>
        <p:spPr>
          <a:xfrm>
            <a:off x="586150" y="498925"/>
            <a:ext cx="8088900" cy="11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Snow</a:t>
            </a:r>
            <a:r>
              <a:rPr b="0" i="0" lang="en-US" sz="3200" u="none" cap="none" strike="noStrike">
                <a:solidFill>
                  <a:srgbClr val="000000"/>
                </a:solidFill>
                <a:latin typeface="Calibri"/>
                <a:ea typeface="Calibri"/>
                <a:cs typeface="Calibri"/>
                <a:sym typeface="Calibri"/>
              </a:rPr>
              <a:t> is not an example of </a:t>
            </a:r>
            <a:r>
              <a:rPr lang="en-US" sz="3200">
                <a:latin typeface="Calibri"/>
                <a:ea typeface="Calibri"/>
                <a:cs typeface="Calibri"/>
                <a:sym typeface="Calibri"/>
              </a:rPr>
              <a:t>evaporation</a:t>
            </a:r>
            <a:r>
              <a:rPr b="0" i="0" lang="en-US" sz="3200" u="none" cap="none" strike="noStrike">
                <a:solidFill>
                  <a:srgbClr val="000000"/>
                </a:solidFill>
                <a:latin typeface="Calibri"/>
                <a:ea typeface="Calibri"/>
                <a:cs typeface="Calibri"/>
                <a:sym typeface="Calibri"/>
              </a:rPr>
              <a:t>. This is when water droplets fall to Earth when the atmosphere is </a:t>
            </a:r>
            <a:r>
              <a:rPr lang="en-US" sz="3200">
                <a:latin typeface="Calibri"/>
                <a:ea typeface="Calibri"/>
                <a:cs typeface="Calibri"/>
                <a:sym typeface="Calibri"/>
              </a:rPr>
              <a:t>colder</a:t>
            </a:r>
            <a:r>
              <a:rPr b="0" i="0" lang="en-US" sz="3200" u="none" cap="none" strike="noStrike">
                <a:solidFill>
                  <a:srgbClr val="000000"/>
                </a:solidFill>
                <a:latin typeface="Calibri"/>
                <a:ea typeface="Calibri"/>
                <a:cs typeface="Calibri"/>
                <a:sym typeface="Calibri"/>
              </a:rPr>
              <a:t>, and is an example of precipitation.</a:t>
            </a:r>
            <a:endParaRPr b="0" i="0" sz="3200" u="none" cap="none" strike="noStrike">
              <a:solidFill>
                <a:srgbClr val="000000"/>
              </a:solidFill>
              <a:latin typeface="Calibri"/>
              <a:ea typeface="Calibri"/>
              <a:cs typeface="Calibri"/>
              <a:sym typeface="Calibri"/>
            </a:endParaRPr>
          </a:p>
        </p:txBody>
      </p:sp>
      <p:pic>
        <p:nvPicPr>
          <p:cNvPr id="354" name="Google Shape;354;p29"/>
          <p:cNvPicPr preferRelativeResize="0"/>
          <p:nvPr/>
        </p:nvPicPr>
        <p:blipFill>
          <a:blip r:embed="rId5">
            <a:alphaModFix/>
          </a:blip>
          <a:stretch>
            <a:fillRect/>
          </a:stretch>
        </p:blipFill>
        <p:spPr>
          <a:xfrm>
            <a:off x="1675539" y="2667000"/>
            <a:ext cx="5792924" cy="3861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descr="Artificial Intelligence" id="360" name="Google Shape;360;g2b81a0eb946_0_7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61" name="Google Shape;361;g2b81a0eb946_0_75"/>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62" name="Google Shape;362;g2b81a0eb946_0_75"/>
          <p:cNvSpPr txBox="1"/>
          <p:nvPr/>
        </p:nvSpPr>
        <p:spPr>
          <a:xfrm>
            <a:off x="586150" y="498925"/>
            <a:ext cx="8088900" cy="11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US" sz="3000">
                <a:solidFill>
                  <a:schemeClr val="dk1"/>
                </a:solidFill>
                <a:latin typeface="Calibri"/>
                <a:ea typeface="Calibri"/>
                <a:cs typeface="Calibri"/>
                <a:sym typeface="Calibri"/>
              </a:rPr>
              <a:t>Water droplets on a pot lid </a:t>
            </a:r>
            <a:r>
              <a:rPr lang="en-US" sz="3000">
                <a:solidFill>
                  <a:schemeClr val="dk1"/>
                </a:solidFill>
                <a:latin typeface="Calibri"/>
                <a:ea typeface="Calibri"/>
                <a:cs typeface="Calibri"/>
                <a:sym typeface="Calibri"/>
              </a:rPr>
              <a:t>are not an example of evaporation. This is when water vapor cools down into water droplets while cooking. This is an example of condensation.</a:t>
            </a:r>
            <a:endParaRPr b="0" i="0" sz="3000" u="none" cap="none" strike="noStrike">
              <a:solidFill>
                <a:schemeClr val="dk1"/>
              </a:solidFill>
              <a:latin typeface="Calibri"/>
              <a:ea typeface="Calibri"/>
              <a:cs typeface="Calibri"/>
              <a:sym typeface="Calibri"/>
            </a:endParaRPr>
          </a:p>
        </p:txBody>
      </p:sp>
      <p:pic>
        <p:nvPicPr>
          <p:cNvPr id="363" name="Google Shape;363;g2b81a0eb946_0_75"/>
          <p:cNvPicPr preferRelativeResize="0"/>
          <p:nvPr/>
        </p:nvPicPr>
        <p:blipFill rotWithShape="1">
          <a:blip r:embed="rId5">
            <a:alphaModFix/>
          </a:blip>
          <a:srcRect b="0" l="0" r="0" t="0"/>
          <a:stretch/>
        </p:blipFill>
        <p:spPr>
          <a:xfrm>
            <a:off x="1835725" y="2486500"/>
            <a:ext cx="6043850" cy="4029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descr="Questions" id="369" name="Google Shape;369;p31"/>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ae5f078f16_0_593"/>
          <p:cNvSpPr txBox="1"/>
          <p:nvPr/>
        </p:nvSpPr>
        <p:spPr>
          <a:xfrm>
            <a:off x="360900" y="424775"/>
            <a:ext cx="84222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Why is boiling water an example of </a:t>
            </a:r>
            <a:r>
              <a:rPr lang="en-US" sz="3500">
                <a:solidFill>
                  <a:schemeClr val="dk1"/>
                </a:solidFill>
                <a:latin typeface="Calibri"/>
                <a:ea typeface="Calibri"/>
                <a:cs typeface="Calibri"/>
                <a:sym typeface="Calibri"/>
              </a:rPr>
              <a:t>evaporation</a:t>
            </a:r>
            <a:r>
              <a:rPr b="0" i="0" lang="en-US" sz="3500" u="none" cap="none" strike="noStrike">
                <a:solidFill>
                  <a:schemeClr val="dk1"/>
                </a:solidFill>
                <a:latin typeface="Calibri"/>
                <a:ea typeface="Calibri"/>
                <a:cs typeface="Calibri"/>
                <a:sym typeface="Calibri"/>
              </a:rPr>
              <a:t> but the water on a pot lid is not?</a:t>
            </a:r>
            <a:endParaRPr b="0" i="0" sz="1300" u="none" cap="none" strike="noStrike">
              <a:solidFill>
                <a:srgbClr val="000000"/>
              </a:solidFill>
              <a:latin typeface="Arial"/>
              <a:ea typeface="Arial"/>
              <a:cs typeface="Arial"/>
              <a:sym typeface="Arial"/>
            </a:endParaRPr>
          </a:p>
        </p:txBody>
      </p:sp>
      <p:sp>
        <p:nvSpPr>
          <p:cNvPr descr="Questions" id="376" name="Google Shape;376;g2ae5f078f16_0_59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7" name="Google Shape;377;g2ae5f078f16_0_593"/>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378" name="Google Shape;378;g2ae5f078f16_0_593"/>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379" name="Google Shape;379;g2ae5f078f16_0_593"/>
          <p:cNvPicPr preferRelativeResize="0"/>
          <p:nvPr/>
        </p:nvPicPr>
        <p:blipFill rotWithShape="1">
          <a:blip r:embed="rId5">
            <a:alphaModFix/>
          </a:blip>
          <a:srcRect b="0" l="0" r="0" t="0"/>
          <a:stretch/>
        </p:blipFill>
        <p:spPr>
          <a:xfrm>
            <a:off x="360901" y="2691425"/>
            <a:ext cx="3922373" cy="2456929"/>
          </a:xfrm>
          <a:prstGeom prst="rect">
            <a:avLst/>
          </a:prstGeom>
          <a:noFill/>
          <a:ln>
            <a:noFill/>
          </a:ln>
        </p:spPr>
      </p:pic>
      <p:pic>
        <p:nvPicPr>
          <p:cNvPr id="380" name="Google Shape;380;g2ae5f078f16_0_593"/>
          <p:cNvPicPr preferRelativeResize="0"/>
          <p:nvPr/>
        </p:nvPicPr>
        <p:blipFill rotWithShape="1">
          <a:blip r:embed="rId6">
            <a:alphaModFix/>
          </a:blip>
          <a:srcRect b="0" l="0" r="0" t="0"/>
          <a:stretch/>
        </p:blipFill>
        <p:spPr>
          <a:xfrm>
            <a:off x="4857750" y="2636575"/>
            <a:ext cx="3922376" cy="261491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0"/>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387" name="Google Shape;387;p50"/>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descr="Rewind" id="393" name="Google Shape;393;g2b81f12c00b_0_1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b81f12c00b_0_12"/>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Evaporation</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when water </a:t>
            </a:r>
            <a:r>
              <a:rPr lang="en-US" sz="3400">
                <a:latin typeface="Calibri"/>
                <a:ea typeface="Calibri"/>
                <a:cs typeface="Calibri"/>
                <a:sym typeface="Calibri"/>
              </a:rPr>
              <a:t>droplets heat up and turn into invisible water vapor in the air</a:t>
            </a:r>
            <a:endParaRPr b="1" i="0" sz="3400" u="none" cap="none" strike="noStrike">
              <a:solidFill>
                <a:srgbClr val="000000"/>
              </a:solidFill>
              <a:latin typeface="Calibri"/>
              <a:ea typeface="Calibri"/>
              <a:cs typeface="Calibri"/>
              <a:sym typeface="Calibri"/>
            </a:endParaRPr>
          </a:p>
        </p:txBody>
      </p:sp>
      <p:pic>
        <p:nvPicPr>
          <p:cNvPr id="395" name="Google Shape;395;g2b81f12c00b_0_12"/>
          <p:cNvPicPr preferRelativeResize="0"/>
          <p:nvPr/>
        </p:nvPicPr>
        <p:blipFill>
          <a:blip r:embed="rId4">
            <a:alphaModFix/>
          </a:blip>
          <a:stretch>
            <a:fillRect/>
          </a:stretch>
        </p:blipFill>
        <p:spPr>
          <a:xfrm>
            <a:off x="152400" y="2335500"/>
            <a:ext cx="8839204" cy="38844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descr="Artificial Intelligence" id="401" name="Google Shape;401;g2b81a0eb946_0_222"/>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02" name="Google Shape;402;g2b81a0eb946_0_222"/>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b81a0eb946_0_228"/>
          <p:cNvSpPr txBox="1"/>
          <p:nvPr/>
        </p:nvSpPr>
        <p:spPr>
          <a:xfrm>
            <a:off x="1344705" y="1278652"/>
            <a:ext cx="69744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09" name="Google Shape;409;g2b81a0eb946_0_228"/>
          <p:cNvCxnSpPr/>
          <p:nvPr/>
        </p:nvCxnSpPr>
        <p:spPr>
          <a:xfrm flipH="1">
            <a:off x="3687659"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78"/>
              </a:srgbClr>
            </a:outerShdw>
          </a:effectLst>
        </p:spPr>
      </p:cxnSp>
      <p:cxnSp>
        <p:nvCxnSpPr>
          <p:cNvPr id="410" name="Google Shape;410;g2b81a0eb946_0_228"/>
          <p:cNvCxnSpPr/>
          <p:nvPr/>
        </p:nvCxnSpPr>
        <p:spPr>
          <a:xfrm>
            <a:off x="5926016" y="2210637"/>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78"/>
              </a:srgbClr>
            </a:outerShdw>
          </a:effectLst>
        </p:spPr>
      </p:cxnSp>
      <p:sp>
        <p:nvSpPr>
          <p:cNvPr id="411" name="Google Shape;411;g2b81a0eb946_0_228"/>
          <p:cNvSpPr txBox="1"/>
          <p:nvPr/>
        </p:nvSpPr>
        <p:spPr>
          <a:xfrm>
            <a:off x="2723103" y="4310743"/>
            <a:ext cx="158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(root word)</a:t>
            </a:r>
            <a:endParaRPr b="0" i="0" sz="1400" u="none" cap="none" strike="noStrike">
              <a:solidFill>
                <a:srgbClr val="000000"/>
              </a:solidFill>
              <a:latin typeface="Arial"/>
              <a:ea typeface="Arial"/>
              <a:cs typeface="Arial"/>
              <a:sym typeface="Arial"/>
            </a:endParaRPr>
          </a:p>
        </p:txBody>
      </p:sp>
      <p:sp>
        <p:nvSpPr>
          <p:cNvPr id="412" name="Google Shape;412;g2b81a0eb946_0_228"/>
          <p:cNvSpPr txBox="1"/>
          <p:nvPr/>
        </p:nvSpPr>
        <p:spPr>
          <a:xfrm>
            <a:off x="6309526" y="4308286"/>
            <a:ext cx="86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sp>
        <p:nvSpPr>
          <p:cNvPr descr="Artificial Intelligence" id="413" name="Google Shape;413;g2b81a0eb946_0_22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14" name="Google Shape;414;g2b81a0eb946_0_228"/>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b81a0eb946_0_239"/>
          <p:cNvSpPr txBox="1"/>
          <p:nvPr/>
        </p:nvSpPr>
        <p:spPr>
          <a:xfrm>
            <a:off x="1971988" y="1278652"/>
            <a:ext cx="55224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  Evapor   </a:t>
            </a:r>
            <a:r>
              <a:rPr b="1" i="0" lang="en-US" sz="6400" u="none" cap="none" strike="noStrike">
                <a:solidFill>
                  <a:schemeClr val="dk1"/>
                </a:solidFill>
                <a:latin typeface="Calibri"/>
                <a:ea typeface="Calibri"/>
                <a:cs typeface="Calibri"/>
                <a:sym typeface="Calibri"/>
              </a:rPr>
              <a: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21" name="Google Shape;421;g2b81a0eb946_0_239"/>
          <p:cNvCxnSpPr/>
          <p:nvPr/>
        </p:nvCxnSpPr>
        <p:spPr>
          <a:xfrm flipH="1">
            <a:off x="3687659"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78"/>
              </a:srgbClr>
            </a:outerShdw>
          </a:effectLst>
        </p:spPr>
      </p:cxnSp>
      <p:cxnSp>
        <p:nvCxnSpPr>
          <p:cNvPr id="422" name="Google Shape;422;g2b81a0eb946_0_239"/>
          <p:cNvCxnSpPr/>
          <p:nvPr/>
        </p:nvCxnSpPr>
        <p:spPr>
          <a:xfrm>
            <a:off x="3356149" y="4387951"/>
            <a:ext cx="8541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78"/>
              </a:srgbClr>
            </a:outerShdw>
          </a:effectLst>
        </p:spPr>
      </p:cxnSp>
      <p:sp>
        <p:nvSpPr>
          <p:cNvPr id="423" name="Google Shape;423;g2b81a0eb946_0_239"/>
          <p:cNvSpPr/>
          <p:nvPr/>
        </p:nvSpPr>
        <p:spPr>
          <a:xfrm>
            <a:off x="1823590" y="3294588"/>
            <a:ext cx="3315900" cy="10839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g2b81a0eb946_0_239"/>
          <p:cNvSpPr txBox="1"/>
          <p:nvPr/>
        </p:nvSpPr>
        <p:spPr>
          <a:xfrm>
            <a:off x="3783200" y="5319925"/>
            <a:ext cx="4235100" cy="646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a:t>
            </a:r>
            <a:r>
              <a:rPr lang="en-US" sz="3600">
                <a:solidFill>
                  <a:schemeClr val="dk1"/>
                </a:solidFill>
                <a:latin typeface="Calibri"/>
                <a:ea typeface="Calibri"/>
                <a:cs typeface="Calibri"/>
                <a:sym typeface="Calibri"/>
              </a:rPr>
              <a:t>urn liquid into vapor</a:t>
            </a:r>
            <a:endParaRPr b="0" i="0" sz="3600" u="none" cap="none" strike="noStrike">
              <a:solidFill>
                <a:schemeClr val="dk1"/>
              </a:solidFill>
              <a:latin typeface="Calibri"/>
              <a:ea typeface="Calibri"/>
              <a:cs typeface="Calibri"/>
              <a:sym typeface="Calibri"/>
            </a:endParaRPr>
          </a:p>
        </p:txBody>
      </p:sp>
      <p:sp>
        <p:nvSpPr>
          <p:cNvPr descr="Artificial Intelligence" id="425" name="Google Shape;425;g2b81a0eb946_0_23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26" name="Google Shape;426;g2b81a0eb946_0_239"/>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b81a0eb946_0_250"/>
          <p:cNvSpPr txBox="1"/>
          <p:nvPr/>
        </p:nvSpPr>
        <p:spPr>
          <a:xfrm>
            <a:off x="1971988" y="1278652"/>
            <a:ext cx="55542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 </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33" name="Google Shape;433;g2b81a0eb946_0_250"/>
          <p:cNvCxnSpPr/>
          <p:nvPr/>
        </p:nvCxnSpPr>
        <p:spPr>
          <a:xfrm>
            <a:off x="5926016" y="2210637"/>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78"/>
              </a:srgbClr>
            </a:outerShdw>
          </a:effectLst>
        </p:spPr>
      </p:cxnSp>
      <p:sp>
        <p:nvSpPr>
          <p:cNvPr id="434" name="Google Shape;434;g2b81a0eb946_0_250"/>
          <p:cNvSpPr txBox="1"/>
          <p:nvPr/>
        </p:nvSpPr>
        <p:spPr>
          <a:xfrm>
            <a:off x="4571999" y="5006300"/>
            <a:ext cx="29541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result of an action</a:t>
            </a:r>
            <a:endParaRPr b="0" i="0" sz="1400" u="none" cap="none" strike="noStrike">
              <a:solidFill>
                <a:srgbClr val="000000"/>
              </a:solidFill>
              <a:latin typeface="Arial"/>
              <a:ea typeface="Arial"/>
              <a:cs typeface="Arial"/>
              <a:sym typeface="Arial"/>
            </a:endParaRPr>
          </a:p>
        </p:txBody>
      </p:sp>
      <p:cxnSp>
        <p:nvCxnSpPr>
          <p:cNvPr id="435" name="Google Shape;435;g2b81a0eb946_0_250"/>
          <p:cNvCxnSpPr/>
          <p:nvPr/>
        </p:nvCxnSpPr>
        <p:spPr>
          <a:xfrm flipH="1">
            <a:off x="6069201" y="4190163"/>
            <a:ext cx="477300" cy="7536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78"/>
              </a:srgbClr>
            </a:outerShdw>
          </a:effectLst>
        </p:spPr>
      </p:cxnSp>
      <p:sp>
        <p:nvSpPr>
          <p:cNvPr id="436" name="Google Shape;436;g2b81a0eb946_0_250"/>
          <p:cNvSpPr/>
          <p:nvPr/>
        </p:nvSpPr>
        <p:spPr>
          <a:xfrm>
            <a:off x="5016347" y="3235899"/>
            <a:ext cx="2509800" cy="9543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37" name="Google Shape;437;g2b81a0eb946_0_25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38" name="Google Shape;438;g2b81a0eb946_0_250"/>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p11"/>
          <p:cNvSpPr/>
          <p:nvPr/>
        </p:nvSpPr>
        <p:spPr>
          <a:xfrm>
            <a:off x="1828800" y="980515"/>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b81a0eb946_0_261"/>
          <p:cNvSpPr txBox="1"/>
          <p:nvPr/>
        </p:nvSpPr>
        <p:spPr>
          <a:xfrm>
            <a:off x="1165608" y="1188217"/>
            <a:ext cx="65817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  </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Evaporation</a:t>
            </a:r>
            <a:endParaRPr b="0" i="0" sz="1400" u="none" cap="none" strike="noStrike">
              <a:solidFill>
                <a:srgbClr val="000000"/>
              </a:solidFill>
              <a:latin typeface="Arial"/>
              <a:ea typeface="Arial"/>
              <a:cs typeface="Arial"/>
              <a:sym typeface="Arial"/>
            </a:endParaRPr>
          </a:p>
        </p:txBody>
      </p:sp>
      <p:sp>
        <p:nvSpPr>
          <p:cNvPr id="445" name="Google Shape;445;g2b81a0eb946_0_261"/>
          <p:cNvSpPr txBox="1"/>
          <p:nvPr/>
        </p:nvSpPr>
        <p:spPr>
          <a:xfrm>
            <a:off x="1566286" y="4940190"/>
            <a:ext cx="52470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The act of </a:t>
            </a:r>
            <a:r>
              <a:rPr lang="en-US" sz="2800">
                <a:solidFill>
                  <a:schemeClr val="dk1"/>
                </a:solidFill>
                <a:latin typeface="Calibri"/>
                <a:ea typeface="Calibri"/>
                <a:cs typeface="Calibri"/>
                <a:sym typeface="Calibri"/>
              </a:rPr>
              <a:t>turning</a:t>
            </a:r>
            <a:r>
              <a:rPr lang="en-US" sz="2800">
                <a:solidFill>
                  <a:schemeClr val="dk1"/>
                </a:solidFill>
                <a:latin typeface="Calibri"/>
                <a:ea typeface="Calibri"/>
                <a:cs typeface="Calibri"/>
                <a:sym typeface="Calibri"/>
              </a:rPr>
              <a:t> liquid into vapor</a:t>
            </a:r>
            <a:endParaRPr b="0" i="0" sz="2800" u="none" cap="none" strike="noStrike">
              <a:solidFill>
                <a:schemeClr val="dk1"/>
              </a:solidFill>
              <a:latin typeface="Calibri"/>
              <a:ea typeface="Calibri"/>
              <a:cs typeface="Calibri"/>
              <a:sym typeface="Calibri"/>
            </a:endParaRPr>
          </a:p>
        </p:txBody>
      </p:sp>
      <p:sp>
        <p:nvSpPr>
          <p:cNvPr id="446" name="Google Shape;446;g2b81a0eb946_0_261"/>
          <p:cNvSpPr/>
          <p:nvPr/>
        </p:nvSpPr>
        <p:spPr>
          <a:xfrm>
            <a:off x="4267199" y="1372004"/>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g2b81a0eb946_0_261"/>
          <p:cNvSpPr/>
          <p:nvPr/>
        </p:nvSpPr>
        <p:spPr>
          <a:xfrm>
            <a:off x="4340888" y="4059534"/>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48" name="Google Shape;448;g2b81a0eb946_0_26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49" name="Google Shape;449;g2b81a0eb946_0_261"/>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descr="Questions" id="455" name="Google Shape;455;g2b81a0eb946_0_271"/>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2b81a0eb946_0_276"/>
          <p:cNvSpPr txBox="1"/>
          <p:nvPr/>
        </p:nvSpPr>
        <p:spPr>
          <a:xfrm>
            <a:off x="898070" y="367615"/>
            <a:ext cx="7952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can we use the word parts of </a:t>
            </a:r>
            <a:r>
              <a:rPr b="1" lang="en-US" sz="3600">
                <a:solidFill>
                  <a:schemeClr val="dk1"/>
                </a:solidFill>
                <a:latin typeface="Calibri"/>
                <a:ea typeface="Calibri"/>
                <a:cs typeface="Calibri"/>
                <a:sym typeface="Calibri"/>
              </a:rPr>
              <a:t>evaporation</a:t>
            </a:r>
            <a:r>
              <a:rPr b="0" i="0" lang="en-US" sz="3600" u="none" cap="none" strike="noStrike">
                <a:solidFill>
                  <a:schemeClr val="dk1"/>
                </a:solidFill>
                <a:latin typeface="Calibri"/>
                <a:ea typeface="Calibri"/>
                <a:cs typeface="Calibri"/>
                <a:sym typeface="Calibri"/>
              </a:rPr>
              <a:t> to help us remember the definition of the term?</a:t>
            </a:r>
            <a:endParaRPr b="0" i="0" sz="1400" u="none" cap="none" strike="noStrike">
              <a:solidFill>
                <a:srgbClr val="000000"/>
              </a:solidFill>
              <a:latin typeface="Arial"/>
              <a:ea typeface="Arial"/>
              <a:cs typeface="Arial"/>
              <a:sym typeface="Arial"/>
            </a:endParaRPr>
          </a:p>
        </p:txBody>
      </p:sp>
      <p:sp>
        <p:nvSpPr>
          <p:cNvPr descr="Questions" id="462" name="Google Shape;462;g2b81a0eb946_0_27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2b81a0eb946_0_276"/>
          <p:cNvSpPr txBox="1"/>
          <p:nvPr/>
        </p:nvSpPr>
        <p:spPr>
          <a:xfrm>
            <a:off x="799941" y="2466426"/>
            <a:ext cx="75441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Evapor	</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64" name="Google Shape;464;g2b81a0eb946_0_276"/>
          <p:cNvCxnSpPr/>
          <p:nvPr/>
        </p:nvCxnSpPr>
        <p:spPr>
          <a:xfrm flipH="1">
            <a:off x="3118541" y="3342612"/>
            <a:ext cx="915000" cy="1029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465" name="Google Shape;465;g2b81a0eb946_0_276"/>
          <p:cNvCxnSpPr/>
          <p:nvPr/>
        </p:nvCxnSpPr>
        <p:spPr>
          <a:xfrm>
            <a:off x="5802484" y="3490162"/>
            <a:ext cx="868500" cy="9780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4"/>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b81a0eb946_0_360"/>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72" name="Google Shape;472;g2b81a0eb946_0_360"/>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descr="Rewind" id="478" name="Google Shape;478;g2b81f12c00b_0_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2b81f12c00b_0_5"/>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Evaporation</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when water </a:t>
            </a:r>
            <a:r>
              <a:rPr lang="en-US" sz="3400">
                <a:latin typeface="Calibri"/>
                <a:ea typeface="Calibri"/>
                <a:cs typeface="Calibri"/>
                <a:sym typeface="Calibri"/>
              </a:rPr>
              <a:t>droplets heat up and turn into invisible water vapor in the air</a:t>
            </a:r>
            <a:endParaRPr b="1" i="0" sz="3400" u="none" cap="none" strike="noStrike">
              <a:solidFill>
                <a:srgbClr val="000000"/>
              </a:solidFill>
              <a:latin typeface="Calibri"/>
              <a:ea typeface="Calibri"/>
              <a:cs typeface="Calibri"/>
              <a:sym typeface="Calibri"/>
            </a:endParaRPr>
          </a:p>
        </p:txBody>
      </p:sp>
      <p:pic>
        <p:nvPicPr>
          <p:cNvPr id="480" name="Google Shape;480;g2b81f12c00b_0_5"/>
          <p:cNvPicPr preferRelativeResize="0"/>
          <p:nvPr/>
        </p:nvPicPr>
        <p:blipFill>
          <a:blip r:embed="rId4">
            <a:alphaModFix/>
          </a:blip>
          <a:stretch>
            <a:fillRect/>
          </a:stretch>
        </p:blipFill>
        <p:spPr>
          <a:xfrm>
            <a:off x="152400" y="2335500"/>
            <a:ext cx="8839204" cy="38844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ae5f078f16_0_780"/>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7" name="Google Shape;487;g2ae5f078f16_0_780"/>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488" name="Google Shape;488;g2ae5f078f16_0_780"/>
          <p:cNvCxnSpPr>
            <a:stCxn id="489" idx="4"/>
            <a:endCxn id="486"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490" name="Google Shape;490;g2ae5f078f16_0_780"/>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491" name="Google Shape;491;g2ae5f078f16_0_780"/>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489" name="Google Shape;489;g2ae5f078f16_0_780"/>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ae5f078f16_0_79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98" name="Google Shape;498;g2ae5f078f16_0_79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499" name="Google Shape;499;g2ae5f078f16_0_790"/>
          <p:cNvCxnSpPr>
            <a:stCxn id="500" idx="4"/>
            <a:endCxn id="49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01" name="Google Shape;501;g2ae5f078f16_0_79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02" name="Google Shape;502;g2ae5f078f16_0_79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00" name="Google Shape;500;g2ae5f078f16_0_79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3" name="Google Shape;503;g2ae5f078f16_0_790"/>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Evaporation</a:t>
            </a:r>
            <a:endParaRPr b="1" i="0" sz="2900" u="none" cap="none" strike="noStrike">
              <a:solidFill>
                <a:srgbClr val="000000"/>
              </a:solidFill>
              <a:latin typeface="Poppins"/>
              <a:ea typeface="Poppins"/>
              <a:cs typeface="Poppins"/>
              <a:sym typeface="Poppins"/>
            </a:endParaRPr>
          </a:p>
        </p:txBody>
      </p:sp>
      <p:sp>
        <p:nvSpPr>
          <p:cNvPr id="504" name="Google Shape;504;g2ae5f078f16_0_79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05" name="Google Shape;505;g2ae5f078f16_0_79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06" name="Google Shape;506;g2ae5f078f16_0_79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07" name="Google Shape;507;g2ae5f078f16_0_790"/>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evaporation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508" name="Google Shape;508;g2ae5f078f16_0_79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09" name="Google Shape;509;g2ae5f078f16_0_79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10" name="Google Shape;510;g2ae5f078f16_0_790"/>
          <p:cNvCxnSpPr>
            <a:stCxn id="511" idx="4"/>
            <a:endCxn id="50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12" name="Google Shape;512;g2ae5f078f16_0_79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13" name="Google Shape;513;g2ae5f078f16_0_79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11" name="Google Shape;511;g2ae5f078f16_0_79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ae5f078f16_0_811"/>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evaporation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20" name="Google Shape;520;g2ae5f078f16_0_8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1" name="Google Shape;521;g2ae5f078f16_0_8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22" name="Google Shape;522;g2ae5f078f16_0_811"/>
          <p:cNvCxnSpPr>
            <a:stCxn id="523" idx="4"/>
            <a:endCxn id="52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24" name="Google Shape;524;g2ae5f078f16_0_8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25" name="Google Shape;525;g2ae5f078f16_0_8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23" name="Google Shape;523;g2ae5f078f16_0_8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 name="Google Shape;526;g2ae5f078f16_0_811"/>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27" name="Google Shape;527;g2ae5f078f16_0_811"/>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28" name="Google Shape;528;g2ae5f078f16_0_811"/>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29" name="Google Shape;529;g2ae5f078f16_0_811"/>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30" name="Google Shape;530;g2ae5f078f16_0_811"/>
          <p:cNvPicPr preferRelativeResize="0"/>
          <p:nvPr/>
        </p:nvPicPr>
        <p:blipFill rotWithShape="1">
          <a:blip r:embed="rId3">
            <a:alphaModFix/>
          </a:blip>
          <a:srcRect b="0" l="0" r="0" t="0"/>
          <a:stretch/>
        </p:blipFill>
        <p:spPr>
          <a:xfrm>
            <a:off x="898600" y="4799546"/>
            <a:ext cx="3886500" cy="1215361"/>
          </a:xfrm>
          <a:prstGeom prst="rect">
            <a:avLst/>
          </a:prstGeom>
          <a:noFill/>
          <a:ln>
            <a:noFill/>
          </a:ln>
        </p:spPr>
      </p:pic>
      <p:pic>
        <p:nvPicPr>
          <p:cNvPr id="531" name="Google Shape;531;g2ae5f078f16_0_811"/>
          <p:cNvPicPr preferRelativeResize="0"/>
          <p:nvPr/>
        </p:nvPicPr>
        <p:blipFill rotWithShape="1">
          <a:blip r:embed="rId4">
            <a:alphaModFix/>
          </a:blip>
          <a:srcRect b="0" l="0" r="0" t="0"/>
          <a:stretch/>
        </p:blipFill>
        <p:spPr>
          <a:xfrm>
            <a:off x="5776825" y="1973975"/>
            <a:ext cx="2996035" cy="2247026"/>
          </a:xfrm>
          <a:prstGeom prst="rect">
            <a:avLst/>
          </a:prstGeom>
          <a:noFill/>
          <a:ln>
            <a:noFill/>
          </a:ln>
        </p:spPr>
      </p:pic>
      <p:pic>
        <p:nvPicPr>
          <p:cNvPr id="532" name="Google Shape;532;g2ae5f078f16_0_811"/>
          <p:cNvPicPr preferRelativeResize="0"/>
          <p:nvPr/>
        </p:nvPicPr>
        <p:blipFill>
          <a:blip r:embed="rId5">
            <a:alphaModFix/>
          </a:blip>
          <a:stretch>
            <a:fillRect/>
          </a:stretch>
        </p:blipFill>
        <p:spPr>
          <a:xfrm>
            <a:off x="1154900" y="1790875"/>
            <a:ext cx="1598674" cy="2430125"/>
          </a:xfrm>
          <a:prstGeom prst="rect">
            <a:avLst/>
          </a:prstGeom>
          <a:noFill/>
          <a:ln>
            <a:noFill/>
          </a:ln>
        </p:spPr>
      </p:pic>
      <p:pic>
        <p:nvPicPr>
          <p:cNvPr id="533" name="Google Shape;533;g2ae5f078f16_0_811"/>
          <p:cNvPicPr preferRelativeResize="0"/>
          <p:nvPr/>
        </p:nvPicPr>
        <p:blipFill>
          <a:blip r:embed="rId6">
            <a:alphaModFix/>
          </a:blip>
          <a:stretch>
            <a:fillRect/>
          </a:stretch>
        </p:blipFill>
        <p:spPr>
          <a:xfrm>
            <a:off x="5729900" y="4564999"/>
            <a:ext cx="3134270" cy="206392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2b81f12c00b_0_71"/>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evaporation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40" name="Google Shape;540;g2b81f12c00b_0_7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1" name="Google Shape;541;g2b81f12c00b_0_7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2" name="Google Shape;542;g2b81f12c00b_0_71"/>
          <p:cNvCxnSpPr>
            <a:stCxn id="543" idx="4"/>
            <a:endCxn id="54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44" name="Google Shape;544;g2b81f12c00b_0_7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5" name="Google Shape;545;g2b81f12c00b_0_7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43" name="Google Shape;543;g2b81f12c00b_0_7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6" name="Google Shape;546;g2b81f12c00b_0_71"/>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47" name="Google Shape;547;g2b81f12c00b_0_71"/>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48" name="Google Shape;548;g2b81f12c00b_0_71"/>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49" name="Google Shape;549;g2b81f12c00b_0_71"/>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50" name="Google Shape;550;g2b81f12c00b_0_71"/>
          <p:cNvPicPr preferRelativeResize="0"/>
          <p:nvPr/>
        </p:nvPicPr>
        <p:blipFill rotWithShape="1">
          <a:blip r:embed="rId3">
            <a:alphaModFix/>
          </a:blip>
          <a:srcRect b="0" l="0" r="0" t="0"/>
          <a:stretch/>
        </p:blipFill>
        <p:spPr>
          <a:xfrm>
            <a:off x="898600" y="4799546"/>
            <a:ext cx="3886500" cy="1215361"/>
          </a:xfrm>
          <a:prstGeom prst="rect">
            <a:avLst/>
          </a:prstGeom>
          <a:noFill/>
          <a:ln>
            <a:noFill/>
          </a:ln>
        </p:spPr>
      </p:pic>
      <p:pic>
        <p:nvPicPr>
          <p:cNvPr id="551" name="Google Shape;551;g2b81f12c00b_0_71"/>
          <p:cNvPicPr preferRelativeResize="0"/>
          <p:nvPr/>
        </p:nvPicPr>
        <p:blipFill rotWithShape="1">
          <a:blip r:embed="rId4">
            <a:alphaModFix/>
          </a:blip>
          <a:srcRect b="0" l="0" r="0" t="0"/>
          <a:stretch/>
        </p:blipFill>
        <p:spPr>
          <a:xfrm>
            <a:off x="5776825" y="1973975"/>
            <a:ext cx="2996035" cy="2247026"/>
          </a:xfrm>
          <a:prstGeom prst="rect">
            <a:avLst/>
          </a:prstGeom>
          <a:noFill/>
          <a:ln>
            <a:noFill/>
          </a:ln>
        </p:spPr>
      </p:pic>
      <p:pic>
        <p:nvPicPr>
          <p:cNvPr id="552" name="Google Shape;552;g2b81f12c00b_0_71"/>
          <p:cNvPicPr preferRelativeResize="0"/>
          <p:nvPr/>
        </p:nvPicPr>
        <p:blipFill>
          <a:blip r:embed="rId5">
            <a:alphaModFix/>
          </a:blip>
          <a:stretch>
            <a:fillRect/>
          </a:stretch>
        </p:blipFill>
        <p:spPr>
          <a:xfrm>
            <a:off x="1154900" y="1790875"/>
            <a:ext cx="1598674" cy="2430125"/>
          </a:xfrm>
          <a:prstGeom prst="rect">
            <a:avLst/>
          </a:prstGeom>
          <a:noFill/>
          <a:ln>
            <a:noFill/>
          </a:ln>
        </p:spPr>
      </p:pic>
      <p:pic>
        <p:nvPicPr>
          <p:cNvPr id="553" name="Google Shape;553;g2b81f12c00b_0_71"/>
          <p:cNvPicPr preferRelativeResize="0"/>
          <p:nvPr/>
        </p:nvPicPr>
        <p:blipFill>
          <a:blip r:embed="rId6">
            <a:alphaModFix/>
          </a:blip>
          <a:stretch>
            <a:fillRect/>
          </a:stretch>
        </p:blipFill>
        <p:spPr>
          <a:xfrm>
            <a:off x="5729900" y="4564999"/>
            <a:ext cx="3134270" cy="2063923"/>
          </a:xfrm>
          <a:prstGeom prst="rect">
            <a:avLst/>
          </a:prstGeom>
          <a:noFill/>
          <a:ln>
            <a:noFill/>
          </a:ln>
        </p:spPr>
      </p:pic>
      <p:sp>
        <p:nvSpPr>
          <p:cNvPr id="554" name="Google Shape;554;g2b81f12c00b_0_71"/>
          <p:cNvSpPr/>
          <p:nvPr/>
        </p:nvSpPr>
        <p:spPr>
          <a:xfrm>
            <a:off x="393325" y="1645100"/>
            <a:ext cx="2741400" cy="2626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2ae5f078f16_0_85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1" name="Google Shape;561;g2ae5f078f16_0_85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2" name="Google Shape;562;g2ae5f078f16_0_850"/>
          <p:cNvCxnSpPr>
            <a:stCxn id="563" idx="4"/>
            <a:endCxn id="56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4" name="Google Shape;564;g2ae5f078f16_0_85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5" name="Google Shape;565;g2ae5f078f16_0_85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3" name="Google Shape;563;g2ae5f078f16_0_85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6" name="Google Shape;566;g2ae5f078f16_0_85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67" name="Google Shape;567;g2ae5f078f16_0_85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68" name="Google Shape;568;g2ae5f078f16_0_850"/>
          <p:cNvCxnSpPr>
            <a:stCxn id="569" idx="4"/>
            <a:endCxn id="56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70" name="Google Shape;570;g2ae5f078f16_0_85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71" name="Google Shape;571;g2ae5f078f16_0_85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69" name="Google Shape;569;g2ae5f078f16_0_85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2" name="Google Shape;572;g2ae5f078f16_0_850"/>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Evaporation</a:t>
            </a:r>
            <a:endParaRPr b="1" i="0" sz="2900" u="none" cap="none" strike="noStrike">
              <a:solidFill>
                <a:srgbClr val="000000"/>
              </a:solidFill>
              <a:latin typeface="Poppins"/>
              <a:ea typeface="Poppins"/>
              <a:cs typeface="Poppins"/>
              <a:sym typeface="Poppins"/>
            </a:endParaRPr>
          </a:p>
        </p:txBody>
      </p:sp>
      <p:sp>
        <p:nvSpPr>
          <p:cNvPr id="573" name="Google Shape;573;g2ae5f078f16_0_85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74" name="Google Shape;574;g2ae5f078f16_0_85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75" name="Google Shape;575;g2ae5f078f16_0_85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76" name="Google Shape;576;g2ae5f078f16_0_850"/>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evaporation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577" name="Google Shape;577;g2ae5f078f16_0_850"/>
          <p:cNvPicPr preferRelativeResize="0"/>
          <p:nvPr/>
        </p:nvPicPr>
        <p:blipFill>
          <a:blip r:embed="rId3">
            <a:alphaModFix/>
          </a:blip>
          <a:stretch>
            <a:fillRect/>
          </a:stretch>
        </p:blipFill>
        <p:spPr>
          <a:xfrm>
            <a:off x="6350350" y="998875"/>
            <a:ext cx="1598674" cy="2430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f1af9ac0f2_0_13"/>
          <p:cNvSpPr txBox="1"/>
          <p:nvPr/>
        </p:nvSpPr>
        <p:spPr>
          <a:xfrm>
            <a:off x="849542" y="312749"/>
            <a:ext cx="80421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Atmosphere</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the layers of gas surrounding the Earth’s surface</a:t>
            </a:r>
            <a:endParaRPr b="1" i="0" sz="2800" u="none" cap="none" strike="noStrike">
              <a:solidFill>
                <a:schemeClr val="dk1"/>
              </a:solidFill>
              <a:latin typeface="Calibri"/>
              <a:ea typeface="Calibri"/>
              <a:cs typeface="Calibri"/>
              <a:sym typeface="Calibri"/>
            </a:endParaRPr>
          </a:p>
        </p:txBody>
      </p:sp>
      <p:sp>
        <p:nvSpPr>
          <p:cNvPr descr="Rewind" id="149" name="Google Shape;149;g1f1af9ac0f2_0_1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tmosphere.jpg" id="150" name="Google Shape;150;g1f1af9ac0f2_0_13"/>
          <p:cNvPicPr preferRelativeResize="0"/>
          <p:nvPr/>
        </p:nvPicPr>
        <p:blipFill rotWithShape="1">
          <a:blip r:embed="rId4">
            <a:alphaModFix/>
          </a:blip>
          <a:srcRect b="0" l="-40909" r="-40909" t="0"/>
          <a:stretch/>
        </p:blipFill>
        <p:spPr>
          <a:xfrm>
            <a:off x="366765" y="1845129"/>
            <a:ext cx="8229600" cy="452596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2ae5f078f16_0_87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4" name="Google Shape;584;g2ae5f078f16_0_87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85" name="Google Shape;585;g2ae5f078f16_0_872"/>
          <p:cNvCxnSpPr>
            <a:stCxn id="586" idx="4"/>
            <a:endCxn id="58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87" name="Google Shape;587;g2ae5f078f16_0_87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8" name="Google Shape;588;g2ae5f078f16_0_87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6" name="Google Shape;586;g2ae5f078f16_0_87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9" name="Google Shape;589;g2ae5f078f16_0_872"/>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evaporation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90" name="Google Shape;590;g2ae5f078f16_0_872"/>
          <p:cNvSpPr txBox="1"/>
          <p:nvPr/>
        </p:nvSpPr>
        <p:spPr>
          <a:xfrm>
            <a:off x="1073532" y="535504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formation of valleys and mountains as a result of the movement of water</a:t>
            </a:r>
            <a:endParaRPr b="0" i="0" sz="1400" u="none" cap="none" strike="noStrike">
              <a:solidFill>
                <a:srgbClr val="434343"/>
              </a:solidFill>
              <a:latin typeface="Arial"/>
              <a:ea typeface="Arial"/>
              <a:cs typeface="Arial"/>
              <a:sym typeface="Arial"/>
            </a:endParaRPr>
          </a:p>
        </p:txBody>
      </p:sp>
      <p:sp>
        <p:nvSpPr>
          <p:cNvPr id="591" name="Google Shape;591;g2ae5f078f16_0_872"/>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The </a:t>
            </a:r>
            <a:r>
              <a:rPr lang="en-US" sz="2400">
                <a:solidFill>
                  <a:srgbClr val="43464D"/>
                </a:solidFill>
                <a:latin typeface="Helvetica Neue Light"/>
                <a:ea typeface="Helvetica Neue Light"/>
                <a:cs typeface="Helvetica Neue Light"/>
                <a:sym typeface="Helvetica Neue Light"/>
              </a:rPr>
              <a:t>steady </a:t>
            </a:r>
            <a:r>
              <a:rPr lang="en-US" sz="2400">
                <a:solidFill>
                  <a:srgbClr val="43464D"/>
                </a:solidFill>
                <a:latin typeface="Helvetica Neue Light"/>
                <a:ea typeface="Helvetica Neue Light"/>
                <a:cs typeface="Helvetica Neue Light"/>
                <a:sym typeface="Helvetica Neue Light"/>
              </a:rPr>
              <a:t>flow</a:t>
            </a:r>
            <a:r>
              <a:rPr lang="en-US" sz="2400">
                <a:solidFill>
                  <a:srgbClr val="43464D"/>
                </a:solidFill>
                <a:latin typeface="Helvetica Neue Light"/>
                <a:ea typeface="Helvetica Neue Light"/>
                <a:cs typeface="Helvetica Neue Light"/>
                <a:sym typeface="Helvetica Neue Light"/>
              </a:rPr>
              <a:t> of water in a specific direction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92" name="Google Shape;592;g2ae5f078f16_0_872"/>
          <p:cNvSpPr txBox="1"/>
          <p:nvPr/>
        </p:nvSpPr>
        <p:spPr>
          <a:xfrm>
            <a:off x="1073532" y="41080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When water </a:t>
            </a:r>
            <a:r>
              <a:rPr lang="en-US" sz="2400">
                <a:solidFill>
                  <a:srgbClr val="43464D"/>
                </a:solidFill>
                <a:latin typeface="Helvetica Neue Light"/>
                <a:ea typeface="Helvetica Neue Light"/>
                <a:cs typeface="Helvetica Neue Light"/>
                <a:sym typeface="Helvetica Neue Light"/>
              </a:rPr>
              <a:t>droplets</a:t>
            </a:r>
            <a:r>
              <a:rPr lang="en-US" sz="2400">
                <a:solidFill>
                  <a:srgbClr val="43464D"/>
                </a:solidFill>
                <a:latin typeface="Helvetica Neue Light"/>
                <a:ea typeface="Helvetica Neue Light"/>
                <a:cs typeface="Helvetica Neue Light"/>
                <a:sym typeface="Helvetica Neue Light"/>
              </a:rPr>
              <a:t> heat up and turn into invisible water vapor in the air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93" name="Google Shape;593;g2ae5f078f16_0_872"/>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94" name="Google Shape;594;g2ae5f078f16_0_872"/>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95" name="Google Shape;595;g2ae5f078f16_0_872"/>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96" name="Google Shape;596;g2ae5f078f16_0_872"/>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97" name="Google Shape;597;g2ae5f078f16_0_872"/>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How water moves through the Earth’s atmosphere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b81f12c00b_0_10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4" name="Google Shape;604;g2b81f12c00b_0_10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5" name="Google Shape;605;g2b81f12c00b_0_103"/>
          <p:cNvCxnSpPr>
            <a:stCxn id="606" idx="4"/>
            <a:endCxn id="60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7" name="Google Shape;607;g2b81f12c00b_0_10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8" name="Google Shape;608;g2b81f12c00b_0_10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6" name="Google Shape;606;g2b81f12c00b_0_10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9" name="Google Shape;609;g2b81f12c00b_0_103"/>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evaporation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10" name="Google Shape;610;g2b81f12c00b_0_103"/>
          <p:cNvSpPr txBox="1"/>
          <p:nvPr/>
        </p:nvSpPr>
        <p:spPr>
          <a:xfrm>
            <a:off x="1073532" y="535504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formation of valleys and mountains as a result of the movement of water</a:t>
            </a:r>
            <a:endParaRPr b="0" i="0" sz="1400" u="none" cap="none" strike="noStrike">
              <a:solidFill>
                <a:srgbClr val="434343"/>
              </a:solidFill>
              <a:latin typeface="Arial"/>
              <a:ea typeface="Arial"/>
              <a:cs typeface="Arial"/>
              <a:sym typeface="Arial"/>
            </a:endParaRPr>
          </a:p>
        </p:txBody>
      </p:sp>
      <p:sp>
        <p:nvSpPr>
          <p:cNvPr id="611" name="Google Shape;611;g2b81f12c00b_0_103"/>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The </a:t>
            </a:r>
            <a:r>
              <a:rPr lang="en-US" sz="2400">
                <a:solidFill>
                  <a:srgbClr val="43464D"/>
                </a:solidFill>
                <a:latin typeface="Helvetica Neue Light"/>
                <a:ea typeface="Helvetica Neue Light"/>
                <a:cs typeface="Helvetica Neue Light"/>
                <a:sym typeface="Helvetica Neue Light"/>
              </a:rPr>
              <a:t>steady flow of water in a specific direction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2" name="Google Shape;612;g2b81f12c00b_0_103"/>
          <p:cNvSpPr txBox="1"/>
          <p:nvPr/>
        </p:nvSpPr>
        <p:spPr>
          <a:xfrm>
            <a:off x="1073532" y="41080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When water droplets heat up and turn into invisible water vapor in the air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3" name="Google Shape;613;g2b81f12c00b_0_103"/>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14" name="Google Shape;614;g2b81f12c00b_0_103"/>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15" name="Google Shape;615;g2b81f12c00b_0_103"/>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16" name="Google Shape;616;g2b81f12c00b_0_103"/>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17" name="Google Shape;617;g2b81f12c00b_0_103"/>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How water moves through the Earth’s atmosphere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8" name="Google Shape;618;g2b81f12c00b_0_103"/>
          <p:cNvSpPr/>
          <p:nvPr/>
        </p:nvSpPr>
        <p:spPr>
          <a:xfrm>
            <a:off x="315575" y="4003113"/>
            <a:ext cx="8434500" cy="958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ae5f078f16_0_9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5" name="Google Shape;625;g2ae5f078f16_0_9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6" name="Google Shape;626;g2ae5f078f16_0_911"/>
          <p:cNvCxnSpPr>
            <a:stCxn id="627" idx="4"/>
            <a:endCxn id="62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8" name="Google Shape;628;g2ae5f078f16_0_9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9" name="Google Shape;629;g2ae5f078f16_0_9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7" name="Google Shape;627;g2ae5f078f16_0_9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0" name="Google Shape;630;g2ae5f078f16_0_9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31" name="Google Shape;631;g2ae5f078f16_0_9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32" name="Google Shape;632;g2ae5f078f16_0_911"/>
          <p:cNvCxnSpPr>
            <a:stCxn id="633" idx="4"/>
            <a:endCxn id="63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34" name="Google Shape;634;g2ae5f078f16_0_9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35" name="Google Shape;635;g2ae5f078f16_0_9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33" name="Google Shape;633;g2ae5f078f16_0_9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6" name="Google Shape;636;g2ae5f078f16_0_911"/>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Evaporation</a:t>
            </a:r>
            <a:endParaRPr b="1" i="0" sz="2900" u="none" cap="none" strike="noStrike">
              <a:solidFill>
                <a:srgbClr val="000000"/>
              </a:solidFill>
              <a:latin typeface="Poppins"/>
              <a:ea typeface="Poppins"/>
              <a:cs typeface="Poppins"/>
              <a:sym typeface="Poppins"/>
            </a:endParaRPr>
          </a:p>
        </p:txBody>
      </p:sp>
      <p:sp>
        <p:nvSpPr>
          <p:cNvPr id="637" name="Google Shape;637;g2ae5f078f16_0_9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38" name="Google Shape;638;g2ae5f078f16_0_9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39" name="Google Shape;639;g2ae5f078f16_0_9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40" name="Google Shape;640;g2ae5f078f16_0_911"/>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evaporation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41" name="Google Shape;641;g2ae5f078f16_0_911"/>
          <p:cNvPicPr preferRelativeResize="0"/>
          <p:nvPr/>
        </p:nvPicPr>
        <p:blipFill>
          <a:blip r:embed="rId3">
            <a:alphaModFix/>
          </a:blip>
          <a:stretch>
            <a:fillRect/>
          </a:stretch>
        </p:blipFill>
        <p:spPr>
          <a:xfrm>
            <a:off x="6350350" y="998875"/>
            <a:ext cx="1598674" cy="2430125"/>
          </a:xfrm>
          <a:prstGeom prst="rect">
            <a:avLst/>
          </a:prstGeom>
          <a:noFill/>
          <a:ln>
            <a:noFill/>
          </a:ln>
        </p:spPr>
      </p:pic>
      <p:sp>
        <p:nvSpPr>
          <p:cNvPr id="642" name="Google Shape;642;g2ae5f078f16_0_911"/>
          <p:cNvSpPr txBox="1"/>
          <p:nvPr/>
        </p:nvSpPr>
        <p:spPr>
          <a:xfrm>
            <a:off x="588825" y="1385450"/>
            <a:ext cx="3983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water droplets heat up and turn into invisible water vapor in the air</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2ae5f078f16_0_93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9" name="Google Shape;649;g2ae5f078f16_0_93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0" name="Google Shape;650;g2ae5f078f16_0_934"/>
          <p:cNvCxnSpPr>
            <a:stCxn id="651" idx="4"/>
            <a:endCxn id="64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52" name="Google Shape;652;g2ae5f078f16_0_93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3" name="Google Shape;653;g2ae5f078f16_0_93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1" name="Google Shape;651;g2ae5f078f16_0_93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4" name="Google Shape;654;g2ae5f078f16_0_934"/>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endParaRPr b="0" i="0" sz="3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latin typeface="Calibri"/>
                <a:ea typeface="Calibri"/>
                <a:cs typeface="Calibri"/>
                <a:sym typeface="Calibri"/>
              </a:rPr>
              <a:t>evaporation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55" name="Google Shape;655;g2ae5f078f16_0_934"/>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Rivers, lakes, and valleys</a:t>
            </a:r>
            <a:endParaRPr b="0" i="0" sz="1400" u="none" cap="none" strike="noStrike">
              <a:solidFill>
                <a:srgbClr val="434343"/>
              </a:solidFill>
              <a:latin typeface="Arial"/>
              <a:ea typeface="Arial"/>
              <a:cs typeface="Arial"/>
              <a:sym typeface="Arial"/>
            </a:endParaRPr>
          </a:p>
        </p:txBody>
      </p:sp>
      <p:sp>
        <p:nvSpPr>
          <p:cNvPr id="656" name="Google Shape;656;g2ae5f078f16_0_934"/>
          <p:cNvSpPr txBox="1"/>
          <p:nvPr/>
        </p:nvSpPr>
        <p:spPr>
          <a:xfrm>
            <a:off x="1090682" y="42257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Frozen water turned into ice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7" name="Google Shape;657;g2ae5f078f16_0_934"/>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8" name="Google Shape;658;g2ae5f078f16_0_934"/>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Oceans and seas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9" name="Google Shape;659;g2ae5f078f16_0_934"/>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60" name="Google Shape;660;g2ae5f078f16_0_934"/>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61" name="Google Shape;661;g2ae5f078f16_0_934"/>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62" name="Google Shape;662;g2ae5f078f16_0_934"/>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63" name="Google Shape;663;g2ae5f078f16_0_934"/>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Invisible</a:t>
            </a:r>
            <a:r>
              <a:rPr lang="en-US" sz="2400">
                <a:solidFill>
                  <a:srgbClr val="43464D"/>
                </a:solidFill>
                <a:latin typeface="Helvetica Neue Light"/>
                <a:ea typeface="Helvetica Neue Light"/>
                <a:cs typeface="Helvetica Neue Light"/>
                <a:sym typeface="Helvetica Neue Light"/>
              </a:rPr>
              <a:t> gas from boiling water</a:t>
            </a:r>
            <a:endParaRPr b="0" i="0" sz="2400" u="none" cap="none" strike="noStrike">
              <a:solidFill>
                <a:srgbClr val="43464D"/>
              </a:solidFill>
              <a:latin typeface="Helvetica Neue Light"/>
              <a:ea typeface="Helvetica Neue Light"/>
              <a:cs typeface="Helvetica Neue Light"/>
              <a:sym typeface="Helvetica Neue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2b81f12c00b_0_15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0" name="Google Shape;670;g2b81f12c00b_0_15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71" name="Google Shape;671;g2b81f12c00b_0_150"/>
          <p:cNvCxnSpPr>
            <a:stCxn id="672" idx="4"/>
            <a:endCxn id="66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3" name="Google Shape;673;g2b81f12c00b_0_15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4" name="Google Shape;674;g2b81f12c00b_0_15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72" name="Google Shape;672;g2b81f12c00b_0_15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5" name="Google Shape;675;g2b81f12c00b_0_150"/>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endParaRPr b="0" i="0" sz="3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latin typeface="Calibri"/>
                <a:ea typeface="Calibri"/>
                <a:cs typeface="Calibri"/>
                <a:sym typeface="Calibri"/>
              </a:rPr>
              <a:t>evaporation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76" name="Google Shape;676;g2b81f12c00b_0_150"/>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Rivers, lakes, and valleys</a:t>
            </a:r>
            <a:endParaRPr b="0" i="0" sz="1400" u="none" cap="none" strike="noStrike">
              <a:solidFill>
                <a:srgbClr val="434343"/>
              </a:solidFill>
              <a:latin typeface="Arial"/>
              <a:ea typeface="Arial"/>
              <a:cs typeface="Arial"/>
              <a:sym typeface="Arial"/>
            </a:endParaRPr>
          </a:p>
        </p:txBody>
      </p:sp>
      <p:sp>
        <p:nvSpPr>
          <p:cNvPr id="677" name="Google Shape;677;g2b81f12c00b_0_150"/>
          <p:cNvSpPr txBox="1"/>
          <p:nvPr/>
        </p:nvSpPr>
        <p:spPr>
          <a:xfrm>
            <a:off x="1090682" y="42257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Frozen water turned into ice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8" name="Google Shape;678;g2b81f12c00b_0_15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9" name="Google Shape;679;g2b81f12c00b_0_150"/>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Oceans and seas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0" name="Google Shape;680;g2b81f12c00b_0_15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81" name="Google Shape;681;g2b81f12c00b_0_15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82" name="Google Shape;682;g2b81f12c00b_0_15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3" name="Google Shape;683;g2b81f12c00b_0_150"/>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4" name="Google Shape;684;g2b81f12c00b_0_150"/>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Invisible gas from boiling water</a:t>
            </a:r>
            <a:endParaRPr b="0" i="0" sz="2400" u="none" cap="none" strike="noStrike">
              <a:solidFill>
                <a:srgbClr val="43464D"/>
              </a:solidFill>
              <a:latin typeface="Helvetica Neue Light"/>
              <a:ea typeface="Helvetica Neue Light"/>
              <a:cs typeface="Helvetica Neue Light"/>
              <a:sym typeface="Helvetica Neue Light"/>
            </a:endParaRPr>
          </a:p>
        </p:txBody>
      </p:sp>
      <p:sp>
        <p:nvSpPr>
          <p:cNvPr id="685" name="Google Shape;685;g2b81f12c00b_0_150"/>
          <p:cNvSpPr/>
          <p:nvPr/>
        </p:nvSpPr>
        <p:spPr>
          <a:xfrm>
            <a:off x="393325" y="3010625"/>
            <a:ext cx="4975200" cy="646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2ae5f078f16_0_97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2" name="Google Shape;692;g2ae5f078f16_0_97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3" name="Google Shape;693;g2ae5f078f16_0_975"/>
          <p:cNvCxnSpPr>
            <a:stCxn id="694" idx="4"/>
            <a:endCxn id="69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5" name="Google Shape;695;g2ae5f078f16_0_97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6" name="Google Shape;696;g2ae5f078f16_0_97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4" name="Google Shape;694;g2ae5f078f16_0_97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7" name="Google Shape;697;g2ae5f078f16_0_975"/>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98" name="Google Shape;698;g2ae5f078f16_0_975"/>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99" name="Google Shape;699;g2ae5f078f16_0_975"/>
          <p:cNvCxnSpPr>
            <a:stCxn id="700" idx="4"/>
            <a:endCxn id="69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01" name="Google Shape;701;g2ae5f078f16_0_975"/>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02" name="Google Shape;702;g2ae5f078f16_0_975"/>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00" name="Google Shape;700;g2ae5f078f16_0_975"/>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3" name="Google Shape;703;g2ae5f078f16_0_975"/>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Evaporation</a:t>
            </a:r>
            <a:endParaRPr b="1" i="0" sz="2900" u="none" cap="none" strike="noStrike">
              <a:solidFill>
                <a:srgbClr val="000000"/>
              </a:solidFill>
              <a:latin typeface="Poppins"/>
              <a:ea typeface="Poppins"/>
              <a:cs typeface="Poppins"/>
              <a:sym typeface="Poppins"/>
            </a:endParaRPr>
          </a:p>
        </p:txBody>
      </p:sp>
      <p:sp>
        <p:nvSpPr>
          <p:cNvPr id="704" name="Google Shape;704;g2ae5f078f16_0_975"/>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05" name="Google Shape;705;g2ae5f078f16_0_975"/>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06" name="Google Shape;706;g2ae5f078f16_0_975"/>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07" name="Google Shape;707;g2ae5f078f16_0_975"/>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evaporation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708" name="Google Shape;708;g2ae5f078f16_0_975"/>
          <p:cNvPicPr preferRelativeResize="0"/>
          <p:nvPr/>
        </p:nvPicPr>
        <p:blipFill>
          <a:blip r:embed="rId3">
            <a:alphaModFix/>
          </a:blip>
          <a:stretch>
            <a:fillRect/>
          </a:stretch>
        </p:blipFill>
        <p:spPr>
          <a:xfrm>
            <a:off x="6350350" y="998875"/>
            <a:ext cx="1598674" cy="2430125"/>
          </a:xfrm>
          <a:prstGeom prst="rect">
            <a:avLst/>
          </a:prstGeom>
          <a:noFill/>
          <a:ln>
            <a:noFill/>
          </a:ln>
        </p:spPr>
      </p:pic>
      <p:sp>
        <p:nvSpPr>
          <p:cNvPr id="709" name="Google Shape;709;g2ae5f078f16_0_975"/>
          <p:cNvSpPr txBox="1"/>
          <p:nvPr/>
        </p:nvSpPr>
        <p:spPr>
          <a:xfrm>
            <a:off x="588825" y="1385450"/>
            <a:ext cx="3983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water droplets heat up and turn into invisible water vapor in the air</a:t>
            </a:r>
            <a:endParaRPr sz="2400"/>
          </a:p>
        </p:txBody>
      </p:sp>
      <p:sp>
        <p:nvSpPr>
          <p:cNvPr id="710" name="Google Shape;710;g2ae5f078f16_0_975"/>
          <p:cNvSpPr txBox="1"/>
          <p:nvPr/>
        </p:nvSpPr>
        <p:spPr>
          <a:xfrm>
            <a:off x="588825" y="4918350"/>
            <a:ext cx="3861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Invisible gas from boiling water</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2ae5f078f16_0_99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7" name="Google Shape;717;g2ae5f078f16_0_99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8" name="Google Shape;718;g2ae5f078f16_0_999"/>
          <p:cNvCxnSpPr>
            <a:stCxn id="719" idx="4"/>
            <a:endCxn id="71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20" name="Google Shape;720;g2ae5f078f16_0_99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21" name="Google Shape;721;g2ae5f078f16_0_99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9" name="Google Shape;719;g2ae5f078f16_0_99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2" name="Google Shape;722;g2ae5f078f16_0_999"/>
          <p:cNvSpPr txBox="1"/>
          <p:nvPr/>
        </p:nvSpPr>
        <p:spPr>
          <a:xfrm>
            <a:off x="228900" y="203300"/>
            <a:ext cx="88404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does </a:t>
            </a:r>
            <a:r>
              <a:rPr b="1" i="1" lang="en-US" sz="2600">
                <a:latin typeface="Calibri"/>
                <a:ea typeface="Calibri"/>
                <a:cs typeface="Calibri"/>
                <a:sym typeface="Calibri"/>
              </a:rPr>
              <a:t>evaporation</a:t>
            </a:r>
            <a:r>
              <a:rPr b="1" i="1" lang="en-US" sz="2600" u="none" cap="none" strike="noStrike">
                <a:solidFill>
                  <a:srgbClr val="000000"/>
                </a:solidFill>
                <a:latin typeface="Calibri"/>
                <a:ea typeface="Calibri"/>
                <a:cs typeface="Calibri"/>
                <a:sym typeface="Calibri"/>
              </a:rPr>
              <a:t> </a:t>
            </a:r>
            <a:r>
              <a:rPr b="0" i="1" lang="en-US" sz="2600" u="none" cap="none" strike="noStrike">
                <a:solidFill>
                  <a:srgbClr val="000000"/>
                </a:solidFill>
                <a:latin typeface="Calibri"/>
                <a:ea typeface="Calibri"/>
                <a:cs typeface="Calibri"/>
                <a:sym typeface="Calibri"/>
              </a:rPr>
              <a:t>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23" name="Google Shape;723;g2ae5f078f16_0_999"/>
          <p:cNvSpPr txBox="1"/>
          <p:nvPr/>
        </p:nvSpPr>
        <p:spPr>
          <a:xfrm>
            <a:off x="976407" y="53322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a:t>
            </a:r>
            <a:r>
              <a:rPr b="0" i="0" lang="en-US" sz="2200" u="none" cap="none" strike="noStrike">
                <a:solidFill>
                  <a:srgbClr val="43464D"/>
                </a:solidFill>
                <a:latin typeface="Helvetica Neue Light"/>
                <a:ea typeface="Helvetica Neue Light"/>
                <a:cs typeface="Helvetica Neue Light"/>
                <a:sym typeface="Helvetica Neue Light"/>
              </a:rPr>
              <a:t>creates an environment in which water can freeze into ice which helps cool the planet.</a:t>
            </a:r>
            <a:endParaRPr b="0" i="0" sz="1200" u="none" cap="none" strike="noStrike">
              <a:solidFill>
                <a:srgbClr val="434343"/>
              </a:solidFill>
              <a:latin typeface="Arial"/>
              <a:ea typeface="Arial"/>
              <a:cs typeface="Arial"/>
              <a:sym typeface="Arial"/>
            </a:endParaRPr>
          </a:p>
        </p:txBody>
      </p:sp>
      <p:sp>
        <p:nvSpPr>
          <p:cNvPr id="724" name="Google Shape;724;g2ae5f078f16_0_999"/>
          <p:cNvSpPr txBox="1"/>
          <p:nvPr/>
        </p:nvSpPr>
        <p:spPr>
          <a:xfrm>
            <a:off x="924957" y="1503008"/>
            <a:ext cx="78741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explains how water moves from the Earth into the air, which is an important part of the water cycle and therefore helps provide us with fresh water. </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25" name="Google Shape;725;g2ae5f078f16_0_999"/>
          <p:cNvSpPr txBox="1"/>
          <p:nvPr/>
        </p:nvSpPr>
        <p:spPr>
          <a:xfrm>
            <a:off x="924950" y="4078738"/>
            <a:ext cx="7977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explains how gases interact with each other in Earth’s atmosphere.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26" name="Google Shape;726;g2ae5f078f16_0_999"/>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27" name="Google Shape;727;g2ae5f078f16_0_999"/>
          <p:cNvSpPr txBox="1"/>
          <p:nvPr/>
        </p:nvSpPr>
        <p:spPr>
          <a:xfrm>
            <a:off x="380508" y="28104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28" name="Google Shape;728;g2ae5f078f16_0_999"/>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29" name="Google Shape;729;g2ae5f078f16_0_999"/>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30" name="Google Shape;730;g2ae5f078f16_0_999"/>
          <p:cNvSpPr txBox="1"/>
          <p:nvPr/>
        </p:nvSpPr>
        <p:spPr>
          <a:xfrm>
            <a:off x="924957" y="2822721"/>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shows the different phases of water and how we can use each in our lives.</a:t>
            </a:r>
            <a:endParaRPr b="0" i="0" sz="2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g2b81f12c00b_0_18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7" name="Google Shape;737;g2b81f12c00b_0_18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8" name="Google Shape;738;g2b81f12c00b_0_187"/>
          <p:cNvCxnSpPr>
            <a:stCxn id="739" idx="4"/>
            <a:endCxn id="73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40" name="Google Shape;740;g2b81f12c00b_0_18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41" name="Google Shape;741;g2b81f12c00b_0_18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9" name="Google Shape;739;g2b81f12c00b_0_18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2" name="Google Shape;742;g2b81f12c00b_0_187"/>
          <p:cNvSpPr txBox="1"/>
          <p:nvPr/>
        </p:nvSpPr>
        <p:spPr>
          <a:xfrm>
            <a:off x="228900" y="203300"/>
            <a:ext cx="88404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does </a:t>
            </a:r>
            <a:r>
              <a:rPr b="1" i="1" lang="en-US" sz="2600">
                <a:latin typeface="Calibri"/>
                <a:ea typeface="Calibri"/>
                <a:cs typeface="Calibri"/>
                <a:sym typeface="Calibri"/>
              </a:rPr>
              <a:t>evaporation</a:t>
            </a:r>
            <a:r>
              <a:rPr b="1" i="1" lang="en-US" sz="2600" u="none" cap="none" strike="noStrike">
                <a:solidFill>
                  <a:srgbClr val="000000"/>
                </a:solidFill>
                <a:latin typeface="Calibri"/>
                <a:ea typeface="Calibri"/>
                <a:cs typeface="Calibri"/>
                <a:sym typeface="Calibri"/>
              </a:rPr>
              <a:t> </a:t>
            </a:r>
            <a:r>
              <a:rPr b="0" i="1" lang="en-US" sz="2600" u="none" cap="none" strike="noStrike">
                <a:solidFill>
                  <a:srgbClr val="000000"/>
                </a:solidFill>
                <a:latin typeface="Calibri"/>
                <a:ea typeface="Calibri"/>
                <a:cs typeface="Calibri"/>
                <a:sym typeface="Calibri"/>
              </a:rPr>
              <a:t>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43" name="Google Shape;743;g2b81f12c00b_0_187"/>
          <p:cNvSpPr txBox="1"/>
          <p:nvPr/>
        </p:nvSpPr>
        <p:spPr>
          <a:xfrm>
            <a:off x="976407" y="53322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a:t>
            </a:r>
            <a:r>
              <a:rPr b="0" i="0" lang="en-US" sz="2200" u="none" cap="none" strike="noStrike">
                <a:solidFill>
                  <a:srgbClr val="43464D"/>
                </a:solidFill>
                <a:latin typeface="Helvetica Neue Light"/>
                <a:ea typeface="Helvetica Neue Light"/>
                <a:cs typeface="Helvetica Neue Light"/>
                <a:sym typeface="Helvetica Neue Light"/>
              </a:rPr>
              <a:t>creates an environment in which water can freeze into ice which helps cool the planet.</a:t>
            </a:r>
            <a:endParaRPr b="0" i="0" sz="1200" u="none" cap="none" strike="noStrike">
              <a:solidFill>
                <a:srgbClr val="434343"/>
              </a:solidFill>
              <a:latin typeface="Arial"/>
              <a:ea typeface="Arial"/>
              <a:cs typeface="Arial"/>
              <a:sym typeface="Arial"/>
            </a:endParaRPr>
          </a:p>
        </p:txBody>
      </p:sp>
      <p:sp>
        <p:nvSpPr>
          <p:cNvPr id="744" name="Google Shape;744;g2b81f12c00b_0_187"/>
          <p:cNvSpPr txBox="1"/>
          <p:nvPr/>
        </p:nvSpPr>
        <p:spPr>
          <a:xfrm>
            <a:off x="924957" y="1503008"/>
            <a:ext cx="78741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explains how water moves from the Earth into the air, which is an important part of the water cycle and therefore helps provide us with fresh water. </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45" name="Google Shape;745;g2b81f12c00b_0_187"/>
          <p:cNvSpPr txBox="1"/>
          <p:nvPr/>
        </p:nvSpPr>
        <p:spPr>
          <a:xfrm>
            <a:off x="924950" y="4078738"/>
            <a:ext cx="7977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explains how gases interact with each other in Earth’s atmosphere.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46" name="Google Shape;746;g2b81f12c00b_0_187"/>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47" name="Google Shape;747;g2b81f12c00b_0_187"/>
          <p:cNvSpPr txBox="1"/>
          <p:nvPr/>
        </p:nvSpPr>
        <p:spPr>
          <a:xfrm>
            <a:off x="380508" y="28104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48" name="Google Shape;748;g2b81f12c00b_0_187"/>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49" name="Google Shape;749;g2b81f12c00b_0_187"/>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50" name="Google Shape;750;g2b81f12c00b_0_187"/>
          <p:cNvSpPr txBox="1"/>
          <p:nvPr/>
        </p:nvSpPr>
        <p:spPr>
          <a:xfrm>
            <a:off x="924957" y="2822721"/>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Evaporation shows the different phases of water and how we can use each in our lives.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51" name="Google Shape;751;g2b81f12c00b_0_187"/>
          <p:cNvSpPr/>
          <p:nvPr/>
        </p:nvSpPr>
        <p:spPr>
          <a:xfrm>
            <a:off x="393325" y="1391500"/>
            <a:ext cx="8317800" cy="1372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2ae5f078f16_0_10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8" name="Google Shape;758;g2ae5f078f16_0_10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9" name="Google Shape;759;g2ae5f078f16_0_1038"/>
          <p:cNvCxnSpPr>
            <a:stCxn id="760" idx="4"/>
            <a:endCxn id="75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61" name="Google Shape;761;g2ae5f078f16_0_10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2" name="Google Shape;762;g2ae5f078f16_0_10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0" name="Google Shape;760;g2ae5f078f16_0_10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3" name="Google Shape;763;g2ae5f078f16_0_103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64" name="Google Shape;764;g2ae5f078f16_0_103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65" name="Google Shape;765;g2ae5f078f16_0_1038"/>
          <p:cNvCxnSpPr>
            <a:stCxn id="766" idx="4"/>
            <a:endCxn id="76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67" name="Google Shape;767;g2ae5f078f16_0_103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68" name="Google Shape;768;g2ae5f078f16_0_103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66" name="Google Shape;766;g2ae5f078f16_0_103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9" name="Google Shape;769;g2ae5f078f16_0_1038"/>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Evaporation</a:t>
            </a:r>
            <a:endParaRPr b="1" i="0" sz="2900" u="none" cap="none" strike="noStrike">
              <a:solidFill>
                <a:srgbClr val="000000"/>
              </a:solidFill>
              <a:latin typeface="Poppins"/>
              <a:ea typeface="Poppins"/>
              <a:cs typeface="Poppins"/>
              <a:sym typeface="Poppins"/>
            </a:endParaRPr>
          </a:p>
        </p:txBody>
      </p:sp>
      <p:sp>
        <p:nvSpPr>
          <p:cNvPr id="770" name="Google Shape;770;g2ae5f078f16_0_103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71" name="Google Shape;771;g2ae5f078f16_0_103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72" name="Google Shape;772;g2ae5f078f16_0_103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73" name="Google Shape;773;g2ae5f078f16_0_1038"/>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evaporation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774" name="Google Shape;774;g2ae5f078f16_0_1038"/>
          <p:cNvPicPr preferRelativeResize="0"/>
          <p:nvPr/>
        </p:nvPicPr>
        <p:blipFill>
          <a:blip r:embed="rId3">
            <a:alphaModFix/>
          </a:blip>
          <a:stretch>
            <a:fillRect/>
          </a:stretch>
        </p:blipFill>
        <p:spPr>
          <a:xfrm>
            <a:off x="6350350" y="998875"/>
            <a:ext cx="1598674" cy="2430125"/>
          </a:xfrm>
          <a:prstGeom prst="rect">
            <a:avLst/>
          </a:prstGeom>
          <a:noFill/>
          <a:ln>
            <a:noFill/>
          </a:ln>
        </p:spPr>
      </p:pic>
      <p:sp>
        <p:nvSpPr>
          <p:cNvPr id="775" name="Google Shape;775;g2ae5f078f16_0_1038"/>
          <p:cNvSpPr txBox="1"/>
          <p:nvPr/>
        </p:nvSpPr>
        <p:spPr>
          <a:xfrm>
            <a:off x="588825" y="1385450"/>
            <a:ext cx="3983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water droplets heat up and turn into invisible water vapor in the air</a:t>
            </a:r>
            <a:endParaRPr sz="2400"/>
          </a:p>
        </p:txBody>
      </p:sp>
      <p:sp>
        <p:nvSpPr>
          <p:cNvPr id="776" name="Google Shape;776;g2ae5f078f16_0_1038"/>
          <p:cNvSpPr txBox="1"/>
          <p:nvPr/>
        </p:nvSpPr>
        <p:spPr>
          <a:xfrm>
            <a:off x="588825" y="4918350"/>
            <a:ext cx="3861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Invisible gas from boiling water</a:t>
            </a:r>
            <a:endParaRPr sz="2400"/>
          </a:p>
        </p:txBody>
      </p:sp>
      <p:sp>
        <p:nvSpPr>
          <p:cNvPr id="777" name="Google Shape;777;g2ae5f078f16_0_1038"/>
          <p:cNvSpPr txBox="1"/>
          <p:nvPr/>
        </p:nvSpPr>
        <p:spPr>
          <a:xfrm>
            <a:off x="4713925" y="4712350"/>
            <a:ext cx="3983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Evaporation explains how water moves from the Earth into the air, which is an important part of the water cycle and therefore helps provide us with fresh water.</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g2ae5f078f16_0_1063"/>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784" name="Google Shape;784;g2ae5f078f16_0_1063"/>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f1af9ac0f2_0_6"/>
          <p:cNvSpPr txBox="1"/>
          <p:nvPr/>
        </p:nvSpPr>
        <p:spPr>
          <a:xfrm>
            <a:off x="431250" y="849599"/>
            <a:ext cx="8281500" cy="117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3000"/>
              <a:buFont typeface="Arial"/>
              <a:buNone/>
            </a:pPr>
            <a:r>
              <a:rPr b="1" i="0" lang="en-US" sz="3000" u="sng" cap="none" strike="noStrike">
                <a:solidFill>
                  <a:srgbClr val="0C0C0C"/>
                </a:solidFill>
                <a:latin typeface="Calibri"/>
                <a:ea typeface="Calibri"/>
                <a:cs typeface="Calibri"/>
                <a:sym typeface="Calibri"/>
              </a:rPr>
              <a:t>Cycles</a:t>
            </a:r>
            <a:r>
              <a:rPr b="1" i="0" lang="en-US" sz="3000" u="none" cap="none" strike="noStrike">
                <a:solidFill>
                  <a:srgbClr val="0C0C0C"/>
                </a:solidFill>
                <a:latin typeface="Calibri"/>
                <a:ea typeface="Calibri"/>
                <a:cs typeface="Calibri"/>
                <a:sym typeface="Calibri"/>
              </a:rPr>
              <a:t>: </a:t>
            </a:r>
            <a:r>
              <a:rPr b="0" i="0" lang="en-US" sz="3000" u="none" cap="none" strike="noStrike">
                <a:solidFill>
                  <a:srgbClr val="0C0C0C"/>
                </a:solidFill>
                <a:latin typeface="Calibri"/>
                <a:ea typeface="Calibri"/>
                <a:cs typeface="Calibri"/>
                <a:sym typeface="Calibri"/>
              </a:rPr>
              <a:t>events that happen in the same order over and over again</a:t>
            </a:r>
            <a:endParaRPr b="1" i="0" sz="3000" u="none" cap="none" strike="noStrike">
              <a:solidFill>
                <a:schemeClr val="dk1"/>
              </a:solidFill>
              <a:latin typeface="Calibri"/>
              <a:ea typeface="Calibri"/>
              <a:cs typeface="Calibri"/>
              <a:sym typeface="Calibri"/>
            </a:endParaRPr>
          </a:p>
        </p:txBody>
      </p:sp>
      <p:sp>
        <p:nvSpPr>
          <p:cNvPr descr="Rewind" id="157" name="Google Shape;157;g1f1af9ac0f2_0_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ycle.jpg" id="158" name="Google Shape;158;g1f1af9ac0f2_0_6"/>
          <p:cNvPicPr preferRelativeResize="0"/>
          <p:nvPr/>
        </p:nvPicPr>
        <p:blipFill rotWithShape="1">
          <a:blip r:embed="rId4">
            <a:alphaModFix/>
          </a:blip>
          <a:srcRect b="0" l="0" r="0" t="0"/>
          <a:stretch/>
        </p:blipFill>
        <p:spPr>
          <a:xfrm>
            <a:off x="2552923" y="2236999"/>
            <a:ext cx="4038095" cy="42863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descr="Rewind" id="790" name="Google Shape;790;g2b81a0eb946_2_3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g2b81a0eb946_2_38"/>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Evaporation</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when water </a:t>
            </a:r>
            <a:r>
              <a:rPr lang="en-US" sz="3400">
                <a:latin typeface="Calibri"/>
                <a:ea typeface="Calibri"/>
                <a:cs typeface="Calibri"/>
                <a:sym typeface="Calibri"/>
              </a:rPr>
              <a:t>droplets heat up and turn into invisible water vapor in the air</a:t>
            </a:r>
            <a:endParaRPr b="1" i="0" sz="3400" u="none" cap="none" strike="noStrike">
              <a:solidFill>
                <a:srgbClr val="000000"/>
              </a:solidFill>
              <a:latin typeface="Calibri"/>
              <a:ea typeface="Calibri"/>
              <a:cs typeface="Calibri"/>
              <a:sym typeface="Calibri"/>
            </a:endParaRPr>
          </a:p>
        </p:txBody>
      </p:sp>
      <p:pic>
        <p:nvPicPr>
          <p:cNvPr id="792" name="Google Shape;792;g2b81a0eb946_2_38"/>
          <p:cNvPicPr preferRelativeResize="0"/>
          <p:nvPr/>
        </p:nvPicPr>
        <p:blipFill>
          <a:blip r:embed="rId4">
            <a:alphaModFix/>
          </a:blip>
          <a:stretch>
            <a:fillRect/>
          </a:stretch>
        </p:blipFill>
        <p:spPr>
          <a:xfrm>
            <a:off x="152400" y="2335500"/>
            <a:ext cx="8839204" cy="388441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gb678f08030_0_6"/>
          <p:cNvSpPr txBox="1"/>
          <p:nvPr>
            <p:ph type="title"/>
          </p:nvPr>
        </p:nvSpPr>
        <p:spPr>
          <a:xfrm>
            <a:off x="457200" y="16373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4400"/>
              <a:buFont typeface="Calibri"/>
              <a:buNone/>
            </a:pPr>
            <a:r>
              <a:rPr lang="en-US">
                <a:solidFill>
                  <a:srgbClr val="FFC000"/>
                </a:solidFill>
              </a:rPr>
              <a:t>Simulation Activity</a:t>
            </a:r>
            <a:endParaRPr/>
          </a:p>
        </p:txBody>
      </p:sp>
      <p:sp>
        <p:nvSpPr>
          <p:cNvPr id="799" name="Google Shape;799;gb678f08030_0_6"/>
          <p:cNvSpPr txBox="1"/>
          <p:nvPr>
            <p:ph idx="1" type="body"/>
          </p:nvPr>
        </p:nvSpPr>
        <p:spPr>
          <a:xfrm>
            <a:off x="2128950" y="1570750"/>
            <a:ext cx="4886100" cy="828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000"/>
              <a:buFont typeface="Calibri"/>
              <a:buNone/>
            </a:pPr>
            <a:r>
              <a:rPr lang="en-US" sz="3000" u="sng">
                <a:solidFill>
                  <a:schemeClr val="hlink"/>
                </a:solidFill>
                <a:hlinkClick r:id="rId3"/>
              </a:rPr>
              <a:t>Natural Water Cycle Game</a:t>
            </a:r>
            <a:endParaRPr sz="3000"/>
          </a:p>
          <a:p>
            <a:pPr indent="0" lvl="0" marL="0" rtl="0" algn="l">
              <a:lnSpc>
                <a:spcPct val="80000"/>
              </a:lnSpc>
              <a:spcBef>
                <a:spcPts val="0"/>
              </a:spcBef>
              <a:spcAft>
                <a:spcPts val="0"/>
              </a:spcAft>
              <a:buClr>
                <a:schemeClr val="dk1"/>
              </a:buClr>
              <a:buSzPts val="1250"/>
              <a:buNone/>
            </a:pPr>
            <a:r>
              <a:t/>
            </a:r>
            <a:endParaRPr sz="1350"/>
          </a:p>
          <a:p>
            <a:pPr indent="0" lvl="0" marL="0" rtl="0" algn="l">
              <a:lnSpc>
                <a:spcPct val="80000"/>
              </a:lnSpc>
              <a:spcBef>
                <a:spcPts val="0"/>
              </a:spcBef>
              <a:spcAft>
                <a:spcPts val="0"/>
              </a:spcAft>
              <a:buClr>
                <a:schemeClr val="dk1"/>
              </a:buClr>
              <a:buSzPts val="1250"/>
              <a:buNone/>
            </a:pPr>
            <a:r>
              <a:t/>
            </a:r>
            <a:endParaRPr sz="1350"/>
          </a:p>
        </p:txBody>
      </p:sp>
      <p:sp>
        <p:nvSpPr>
          <p:cNvPr descr="Laptop" id="800" name="Google Shape;800;gb678f08030_0_6"/>
          <p:cNvSpPr/>
          <p:nvPr/>
        </p:nvSpPr>
        <p:spPr>
          <a:xfrm>
            <a:off x="44367"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gb678f08030_0_6"/>
          <p:cNvSpPr txBox="1"/>
          <p:nvPr/>
        </p:nvSpPr>
        <p:spPr>
          <a:xfrm>
            <a:off x="457200" y="2662775"/>
            <a:ext cx="25608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 this online game, students go through the different parts of the Water Cycle including evaporation, condensation, and precipitation using the water droplet character, Whoosh to show how water moves through the different parts of the cycle.</a:t>
            </a:r>
            <a:endParaRPr b="0" i="0" sz="1800" u="none" cap="none" strike="noStrike">
              <a:solidFill>
                <a:srgbClr val="000000"/>
              </a:solidFill>
              <a:latin typeface="Calibri"/>
              <a:ea typeface="Calibri"/>
              <a:cs typeface="Calibri"/>
              <a:sym typeface="Calibri"/>
            </a:endParaRPr>
          </a:p>
        </p:txBody>
      </p:sp>
      <p:pic>
        <p:nvPicPr>
          <p:cNvPr id="802" name="Google Shape;802;gb678f08030_0_6"/>
          <p:cNvPicPr preferRelativeResize="0"/>
          <p:nvPr/>
        </p:nvPicPr>
        <p:blipFill rotWithShape="1">
          <a:blip r:embed="rId5">
            <a:alphaModFix/>
          </a:blip>
          <a:srcRect b="0" l="0" r="0" t="0"/>
          <a:stretch/>
        </p:blipFill>
        <p:spPr>
          <a:xfrm>
            <a:off x="3170400" y="2551150"/>
            <a:ext cx="5821200" cy="381728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descr="Lightbulb and gear" id="808" name="Google Shape;808;p53"/>
          <p:cNvSpPr/>
          <p:nvPr/>
        </p:nvSpPr>
        <p:spPr>
          <a:xfrm>
            <a:off x="95922" y="240153"/>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53"/>
          <p:cNvSpPr txBox="1"/>
          <p:nvPr>
            <p:ph type="title"/>
          </p:nvPr>
        </p:nvSpPr>
        <p:spPr>
          <a:xfrm>
            <a:off x="618565" y="30031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3600"/>
              <a:t>Big Question: </a:t>
            </a:r>
            <a:r>
              <a:rPr lang="en-US" sz="3600"/>
              <a:t>How does water move throughout Earth’s atmosphere?</a:t>
            </a:r>
            <a:endParaRPr/>
          </a:p>
        </p:txBody>
      </p:sp>
      <p:pic>
        <p:nvPicPr>
          <p:cNvPr id="810" name="Google Shape;810;p53"/>
          <p:cNvPicPr preferRelativeResize="0"/>
          <p:nvPr/>
        </p:nvPicPr>
        <p:blipFill rotWithShape="1">
          <a:blip r:embed="rId4">
            <a:alphaModFix/>
          </a:blip>
          <a:srcRect b="0" l="0" r="0" t="0"/>
          <a:stretch/>
        </p:blipFill>
        <p:spPr>
          <a:xfrm>
            <a:off x="233075" y="1550591"/>
            <a:ext cx="8677837" cy="488128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pic>
        <p:nvPicPr>
          <p:cNvPr id="816" name="Google Shape;816;p54"/>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pic>
        <p:nvPicPr>
          <p:cNvPr descr="IEP Translation – Communication from OSEP regarding the ..." id="821" name="Google Shape;821;p1"/>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22" name="Google Shape;822;p1"/>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23" name="Google Shape;823;p1"/>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24" name="Google Shape;824;p1"/>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Video Was Created With Resources From:</a:t>
            </a:r>
            <a:endParaRPr b="0" i="0" sz="1400" u="none" cap="none" strike="noStrike">
              <a:solidFill>
                <a:srgbClr val="000000"/>
              </a:solidFill>
              <a:latin typeface="Arial"/>
              <a:ea typeface="Arial"/>
              <a:cs typeface="Arial"/>
              <a:sym typeface="Arial"/>
            </a:endParaRPr>
          </a:p>
        </p:txBody>
      </p:sp>
      <p:sp>
        <p:nvSpPr>
          <p:cNvPr id="825" name="Google Shape;825;p1"/>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descr="Rewind" id="164" name="Google Shape;164;g2b81d52bfa7_1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b81d52bfa7_1_1"/>
          <p:cNvSpPr txBox="1"/>
          <p:nvPr/>
        </p:nvSpPr>
        <p:spPr>
          <a:xfrm>
            <a:off x="562625" y="809100"/>
            <a:ext cx="8373300" cy="137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3400"/>
              <a:buFont typeface="Arial"/>
              <a:buNone/>
            </a:pPr>
            <a:r>
              <a:rPr b="1" i="0" lang="en-US" sz="3400" u="sng" cap="none" strike="noStrike">
                <a:solidFill>
                  <a:srgbClr val="000000"/>
                </a:solidFill>
                <a:latin typeface="Calibri"/>
                <a:ea typeface="Calibri"/>
                <a:cs typeface="Calibri"/>
                <a:sym typeface="Calibri"/>
              </a:rPr>
              <a:t>Water Cycle</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the process through which water moves from Earth through the atmosphere and returns to Earth </a:t>
            </a:r>
            <a:endParaRPr b="1" i="0" sz="3400" u="none" cap="none" strike="noStrike">
              <a:solidFill>
                <a:srgbClr val="000000"/>
              </a:solidFill>
              <a:latin typeface="Calibri"/>
              <a:ea typeface="Calibri"/>
              <a:cs typeface="Calibri"/>
              <a:sym typeface="Calibri"/>
            </a:endParaRPr>
          </a:p>
        </p:txBody>
      </p:sp>
      <p:pic>
        <p:nvPicPr>
          <p:cNvPr descr="dreamstime_xl_26870237.jpg" id="166" name="Google Shape;166;g2b81d52bfa7_1_1"/>
          <p:cNvPicPr preferRelativeResize="0"/>
          <p:nvPr/>
        </p:nvPicPr>
        <p:blipFill rotWithShape="1">
          <a:blip r:embed="rId4">
            <a:alphaModFix/>
          </a:blip>
          <a:srcRect b="0" l="0" r="0" t="0"/>
          <a:stretch/>
        </p:blipFill>
        <p:spPr>
          <a:xfrm>
            <a:off x="1647413" y="2422051"/>
            <a:ext cx="5849176" cy="4435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descr="Rewind" id="172" name="Google Shape;172;g2b81a0eb946_0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b81a0eb946_0_1"/>
          <p:cNvSpPr txBox="1"/>
          <p:nvPr/>
        </p:nvSpPr>
        <p:spPr>
          <a:xfrm>
            <a:off x="562625" y="809100"/>
            <a:ext cx="83733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i="0" lang="en-US" sz="3400" u="sng" cap="none" strike="noStrike">
                <a:solidFill>
                  <a:srgbClr val="000000"/>
                </a:solidFill>
                <a:latin typeface="Calibri"/>
                <a:ea typeface="Calibri"/>
                <a:cs typeface="Calibri"/>
                <a:sym typeface="Calibri"/>
              </a:rPr>
              <a:t>Water Vapor</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an invisible gas that is made up of heated water particles</a:t>
            </a:r>
            <a:endParaRPr b="1" i="0" sz="3400" u="none" cap="none" strike="noStrike">
              <a:solidFill>
                <a:srgbClr val="000000"/>
              </a:solidFill>
              <a:latin typeface="Calibri"/>
              <a:ea typeface="Calibri"/>
              <a:cs typeface="Calibri"/>
              <a:sym typeface="Calibri"/>
            </a:endParaRPr>
          </a:p>
        </p:txBody>
      </p:sp>
      <p:pic>
        <p:nvPicPr>
          <p:cNvPr id="174" name="Google Shape;174;g2b81a0eb946_0_1"/>
          <p:cNvPicPr preferRelativeResize="0"/>
          <p:nvPr/>
        </p:nvPicPr>
        <p:blipFill rotWithShape="1">
          <a:blip r:embed="rId4">
            <a:alphaModFix/>
          </a:blip>
          <a:srcRect b="0" l="0" r="0" t="0"/>
          <a:stretch/>
        </p:blipFill>
        <p:spPr>
          <a:xfrm>
            <a:off x="1526000" y="2183100"/>
            <a:ext cx="6091999" cy="424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descr="Rewind" id="180" name="Google Shape;180;g2b81d52bfa7_1_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b81d52bfa7_1_9"/>
          <p:cNvSpPr txBox="1"/>
          <p:nvPr/>
        </p:nvSpPr>
        <p:spPr>
          <a:xfrm>
            <a:off x="562625" y="809100"/>
            <a:ext cx="83733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i="0" lang="en-US" sz="3400" u="sng" cap="none" strike="noStrike">
                <a:solidFill>
                  <a:srgbClr val="000000"/>
                </a:solidFill>
                <a:latin typeface="Calibri"/>
                <a:ea typeface="Calibri"/>
                <a:cs typeface="Calibri"/>
                <a:sym typeface="Calibri"/>
              </a:rPr>
              <a:t>Clouds</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groups of cooled water vapor that have turned into water droplets in the sky</a:t>
            </a:r>
            <a:endParaRPr b="1" i="0" sz="3400" u="none" cap="none" strike="noStrike">
              <a:solidFill>
                <a:srgbClr val="000000"/>
              </a:solidFill>
              <a:latin typeface="Calibri"/>
              <a:ea typeface="Calibri"/>
              <a:cs typeface="Calibri"/>
              <a:sym typeface="Calibri"/>
            </a:endParaRPr>
          </a:p>
        </p:txBody>
      </p:sp>
      <p:pic>
        <p:nvPicPr>
          <p:cNvPr id="182" name="Google Shape;182;g2b81d52bfa7_1_9"/>
          <p:cNvPicPr preferRelativeResize="0"/>
          <p:nvPr/>
        </p:nvPicPr>
        <p:blipFill rotWithShape="1">
          <a:blip r:embed="rId4">
            <a:alphaModFix/>
          </a:blip>
          <a:srcRect b="0" l="0" r="0" t="0"/>
          <a:stretch/>
        </p:blipFill>
        <p:spPr>
          <a:xfrm>
            <a:off x="1334700" y="2183100"/>
            <a:ext cx="6474608" cy="4370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2017-07-11T14:42:06Z</dcterms:created>
  <dc:creator>Michael Kennedy</dc:creator>
</cp:coreProperties>
</file>