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76" r:id="rId5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4" roundtripDataSignature="AMtx7mjTjTqmn4mBreVeiT0NAZW0kg7cI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Species is one unique type of organism.  </a:t>
            </a:r>
            <a:endParaRPr/>
          </a:p>
        </p:txBody>
      </p:sp>
      <p:sp>
        <p:nvSpPr>
          <p:cNvPr id="182" name="Google Shape;182;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190" name="Google Shape;190;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does inheritable mean?</a:t>
            </a:r>
            <a:endParaRPr/>
          </a:p>
        </p:txBody>
      </p:sp>
      <p:sp>
        <p:nvSpPr>
          <p:cNvPr id="196" name="Google Shape;196;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does inheritable mean?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 A trait that is received by genes.</a:t>
            </a:r>
            <a:endParaRPr/>
          </a:p>
          <a:p>
            <a:pPr marL="0" lvl="0" indent="0" algn="l" rtl="0">
              <a:lnSpc>
                <a:spcPct val="100000"/>
              </a:lnSpc>
              <a:spcBef>
                <a:spcPts val="0"/>
              </a:spcBef>
              <a:spcAft>
                <a:spcPts val="0"/>
              </a:spcAft>
              <a:buSzPts val="1400"/>
              <a:buNone/>
            </a:pPr>
            <a:r>
              <a:rPr lang="en-US"/>
              <a:t>Remember that parents’ hereditary material gives traits—such as eye color, hair color, blood type, or height—to their offspring, or children.</a:t>
            </a:r>
            <a:endParaRPr/>
          </a:p>
          <a:p>
            <a:pPr marL="0" lvl="0" indent="0" algn="l" rtl="0">
              <a:lnSpc>
                <a:spcPct val="100000"/>
              </a:lnSpc>
              <a:spcBef>
                <a:spcPts val="0"/>
              </a:spcBef>
              <a:spcAft>
                <a:spcPts val="0"/>
              </a:spcAft>
              <a:buSzPts val="1400"/>
              <a:buNone/>
            </a:pPr>
            <a:r>
              <a:rPr lang="en-US"/>
              <a:t>Humans have hereditary traits. So do animals, plants, and other organisms]</a:t>
            </a:r>
            <a:endParaRPr/>
          </a:p>
        </p:txBody>
      </p:sp>
      <p:sp>
        <p:nvSpPr>
          <p:cNvPr id="206" name="Google Shape;206;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What part of DNA carries the information that determines our traits?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a:r>
            <a:r>
              <a:rPr lang="en-US" sz="1200"/>
              <a:t>Genes]</a:t>
            </a:r>
            <a:endParaRPr/>
          </a:p>
        </p:txBody>
      </p:sp>
      <p:sp>
        <p:nvSpPr>
          <p:cNvPr id="216" name="Google Shape;216;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species is one unique type of___________.  </a:t>
            </a:r>
            <a:endParaRPr/>
          </a:p>
        </p:txBody>
      </p:sp>
      <p:sp>
        <p:nvSpPr>
          <p:cNvPr id="224" name="Google Shape;224;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Also, remember that species is one unique type of </a:t>
            </a:r>
            <a:r>
              <a:rPr lang="en-US" b="1"/>
              <a:t>organism</a:t>
            </a:r>
            <a:r>
              <a:rPr lang="en-US"/>
              <a:t>.  </a:t>
            </a:r>
            <a:endParaRPr/>
          </a:p>
        </p:txBody>
      </p:sp>
      <p:sp>
        <p:nvSpPr>
          <p:cNvPr id="232" name="Google Shape;232;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define the term. </a:t>
            </a:r>
            <a:endParaRPr/>
          </a:p>
        </p:txBody>
      </p:sp>
      <p:sp>
        <p:nvSpPr>
          <p:cNvPr id="240" name="Google Shape;240;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Evolution is the process that changes species genetically over time.</a:t>
            </a: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This is a great opportunity to ask students for examples of evolutionary changes. Incorporating student responses into discussion can help students engage and build understanding as well as seek out misconceptions. For example, students may not have a strong understanding of “over time” (i.e., changes over many generations) rather than something an individual develops within a lifetime. </a:t>
            </a:r>
            <a:endParaRPr/>
          </a:p>
        </p:txBody>
      </p:sp>
      <p:sp>
        <p:nvSpPr>
          <p:cNvPr id="248" name="Google Shape;248;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df829ce8cf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gdf829ce8cf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256" name="Google Shape;256;gdf829ce8cf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this lesson we talk about evolution.</a:t>
            </a:r>
            <a:endParaRPr/>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df829ce8cf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df829ce8cf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evolution?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[Evolution is the process that changes species genetically over time.]</a:t>
            </a:r>
            <a:endParaRPr/>
          </a:p>
        </p:txBody>
      </p:sp>
      <p:sp>
        <p:nvSpPr>
          <p:cNvPr id="262" name="Google Shape;262;gdf829ce8cf_0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70" name="Google Shape;270;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Evolution comes from mutations in an organism’s DNA. </a:t>
            </a:r>
            <a:endParaRPr/>
          </a:p>
          <a:p>
            <a:pPr marL="0" lvl="0" indent="0" algn="l" rtl="0">
              <a:lnSpc>
                <a:spcPct val="100000"/>
              </a:lnSpc>
              <a:spcBef>
                <a:spcPts val="0"/>
              </a:spcBef>
              <a:spcAft>
                <a:spcPts val="0"/>
              </a:spcAft>
              <a:buSzPts val="1400"/>
              <a:buNone/>
            </a:pPr>
            <a:r>
              <a:rPr lang="en-US"/>
              <a:t>These mutations can be helpful. They can help an organism survive or live longer so they can pass on their genes to their offspring. This insect’s green color and shape shows the result of many years of evolution. Since the color and shape helped the insect hide from their predators and survive, they were more likely to live long enough to reproduce and pass these traits to offspring. Over time, these insect populations came to look more and more like leaves. </a:t>
            </a:r>
            <a:endParaRPr/>
          </a:p>
        </p:txBody>
      </p:sp>
      <p:sp>
        <p:nvSpPr>
          <p:cNvPr id="277" name="Google Shape;277;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When enough of the population has this new trait we say that a change has taken place in the species. </a:t>
            </a:r>
            <a:endParaRPr/>
          </a:p>
          <a:p>
            <a:pPr marL="0" lvl="0" indent="0" algn="l" rtl="0">
              <a:lnSpc>
                <a:spcPct val="100000"/>
              </a:lnSpc>
              <a:spcBef>
                <a:spcPts val="0"/>
              </a:spcBef>
              <a:spcAft>
                <a:spcPts val="0"/>
              </a:spcAft>
              <a:buSzPts val="1400"/>
              <a:buNone/>
            </a:pPr>
            <a:r>
              <a:rPr lang="en-US"/>
              <a:t>This change is called evolution. </a:t>
            </a:r>
            <a:endParaRPr/>
          </a:p>
          <a:p>
            <a:pPr marL="0" lvl="0" indent="0" algn="l" rtl="0">
              <a:lnSpc>
                <a:spcPct val="100000"/>
              </a:lnSpc>
              <a:spcBef>
                <a:spcPts val="0"/>
              </a:spcBef>
              <a:spcAft>
                <a:spcPts val="0"/>
              </a:spcAft>
              <a:buSzPts val="1400"/>
              <a:buNone/>
            </a:pPr>
            <a:r>
              <a:rPr lang="en-US"/>
              <a:t>Through evolution, this insect changed to have the same color and shape as a leaf to hide from predators. </a:t>
            </a:r>
            <a:endParaRPr/>
          </a:p>
        </p:txBody>
      </p:sp>
      <p:sp>
        <p:nvSpPr>
          <p:cNvPr id="285" name="Google Shape;285;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Evolution takes many generations to see a change in a species’ genetic makeup. </a:t>
            </a:r>
            <a:endParaRPr/>
          </a:p>
          <a:p>
            <a:pPr marL="0" lvl="0" indent="0" algn="l" rtl="0">
              <a:lnSpc>
                <a:spcPct val="100000"/>
              </a:lnSpc>
              <a:spcBef>
                <a:spcPts val="0"/>
              </a:spcBef>
              <a:spcAft>
                <a:spcPts val="0"/>
              </a:spcAft>
              <a:buSzPts val="1400"/>
              <a:buNone/>
            </a:pPr>
            <a:r>
              <a:rPr lang="en-US"/>
              <a:t>The amount of time can also depend on how quickly the species reproduces. </a:t>
            </a:r>
            <a:endParaRPr/>
          </a:p>
        </p:txBody>
      </p:sp>
      <p:sp>
        <p:nvSpPr>
          <p:cNvPr id="298" name="Google Shape;298;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 about evolution.</a:t>
            </a:r>
            <a:endParaRPr b="0"/>
          </a:p>
        </p:txBody>
      </p:sp>
      <p:sp>
        <p:nvSpPr>
          <p:cNvPr id="307" name="Google Shape;307;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evolution?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a:r>
            <a:r>
              <a:rPr lang="en-US" sz="1200">
                <a:solidFill>
                  <a:schemeClr val="dk1"/>
                </a:solidFill>
                <a:latin typeface="Calibri"/>
                <a:ea typeface="Calibri"/>
                <a:cs typeface="Calibri"/>
                <a:sym typeface="Calibri"/>
              </a:rPr>
              <a:t>Evolution is the process that changes species genetically over time.</a:t>
            </a:r>
            <a:r>
              <a:rPr lang="en-US"/>
              <a:t>]</a:t>
            </a:r>
            <a:endParaRPr sz="1200">
              <a:solidFill>
                <a:schemeClr val="dk1"/>
              </a:solidFill>
              <a:latin typeface="Calibri"/>
              <a:ea typeface="Calibri"/>
              <a:cs typeface="Calibri"/>
              <a:sym typeface="Calibri"/>
            </a:endParaRPr>
          </a:p>
        </p:txBody>
      </p:sp>
      <p:sp>
        <p:nvSpPr>
          <p:cNvPr id="313" name="Google Shape;313;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does a genetic mutation become evolution among a species?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[Sometimes organisms have genetic mutations. These mutations can be helpful. They can help an organism survive or live longer so they can pass on their genes to their offspring. When enough of the population has this new trait (from the mutation) we say that a change has taken place in the species. </a:t>
            </a:r>
            <a:endParaRPr/>
          </a:p>
          <a:p>
            <a:pPr marL="0" lvl="0" indent="0" algn="l" rtl="0">
              <a:lnSpc>
                <a:spcPct val="100000"/>
              </a:lnSpc>
              <a:spcBef>
                <a:spcPts val="0"/>
              </a:spcBef>
              <a:spcAft>
                <a:spcPts val="0"/>
              </a:spcAft>
              <a:buSzPts val="1400"/>
              <a:buNone/>
            </a:pPr>
            <a:r>
              <a:rPr lang="en-US"/>
              <a:t>In this example, the insect changed through the process of evolution to have the same color and shape as a leaf to hide from predators.]</a:t>
            </a:r>
            <a:endParaRPr/>
          </a:p>
        </p:txBody>
      </p:sp>
      <p:sp>
        <p:nvSpPr>
          <p:cNvPr id="321" name="Google Shape;321;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evolution</a:t>
            </a:r>
            <a:r>
              <a:rPr lang="en-US"/>
              <a:t>.</a:t>
            </a:r>
            <a:endParaRPr/>
          </a:p>
        </p:txBody>
      </p:sp>
      <p:sp>
        <p:nvSpPr>
          <p:cNvPr id="334" name="Google Shape;334;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 example of evolution can be seen in the human body. </a:t>
            </a:r>
            <a:endParaRPr/>
          </a:p>
          <a:p>
            <a:pPr marL="0" lvl="0" indent="0" algn="l" rtl="0">
              <a:lnSpc>
                <a:spcPct val="100000"/>
              </a:lnSpc>
              <a:spcBef>
                <a:spcPts val="0"/>
              </a:spcBef>
              <a:spcAft>
                <a:spcPts val="0"/>
              </a:spcAft>
              <a:buSzPts val="1400"/>
              <a:buNone/>
            </a:pPr>
            <a:r>
              <a:rPr lang="en-US"/>
              <a:t>Many, many, many generations ago, a species from which humans evolved most likely had tails. </a:t>
            </a:r>
            <a:endParaRPr/>
          </a:p>
        </p:txBody>
      </p:sp>
      <p:sp>
        <p:nvSpPr>
          <p:cNvPr id="341" name="Google Shape;341;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Our “big question” is: </a:t>
            </a:r>
            <a:r>
              <a:rPr lang="en-US" b="1"/>
              <a:t>How is evolution related to population changes over time?</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a:t>[Pause and illicit predictions from students.]</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None/>
            </a:pPr>
            <a:r>
              <a:rPr lang="en-US"/>
              <a:t>I love all these thoughtful scientific hypotheses! Be sure to keep this question and your predictions in mind as we move through these next few lessons, and we’ll continue to revisit it.</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Asking students to make predictions about how evolution is related to population changes is a great way to activate and elicit student ideas and prior knowledge. This type of activity is evidence of the teacher planning for students’ engagement with science ideas.</a:t>
            </a:r>
            <a:endParaRPr/>
          </a:p>
        </p:txBody>
      </p:sp>
      <p:sp>
        <p:nvSpPr>
          <p:cNvPr id="125" name="Google Shape;125;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Over time a long period of time, humans evolved to not have tails. </a:t>
            </a:r>
            <a:endParaRPr/>
          </a:p>
          <a:p>
            <a:pPr marL="0" lvl="0" indent="0" algn="l" rtl="0">
              <a:lnSpc>
                <a:spcPct val="100000"/>
              </a:lnSpc>
              <a:spcBef>
                <a:spcPts val="0"/>
              </a:spcBef>
              <a:spcAft>
                <a:spcPts val="0"/>
              </a:spcAft>
              <a:buSzPts val="1400"/>
              <a:buNone/>
            </a:pPr>
            <a:r>
              <a:rPr lang="en-US"/>
              <a:t>What is left over is called the tailbone, but we do not have tails any more. </a:t>
            </a:r>
            <a:endParaRPr/>
          </a:p>
        </p:txBody>
      </p:sp>
      <p:sp>
        <p:nvSpPr>
          <p:cNvPr id="349" name="Google Shape;349;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Humans reproduce slowly so it takes a long time for evolution to happen in the human body. </a:t>
            </a:r>
            <a:endParaRPr/>
          </a:p>
        </p:txBody>
      </p:sp>
      <p:sp>
        <p:nvSpPr>
          <p:cNvPr id="357" name="Google Shape;357;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Another example of evolution is the increase in the number of bacteria that can survive even when you take medicine, or antibiotics. </a:t>
            </a:r>
            <a:endParaRPr/>
          </a:p>
        </p:txBody>
      </p:sp>
      <p:sp>
        <p:nvSpPr>
          <p:cNvPr id="365" name="Google Shape;365;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Certain bacteria had a mutation, or  a change in their DNA, that stopped them from being killed by the antibiotics. </a:t>
            </a:r>
            <a:endParaRPr/>
          </a:p>
        </p:txBody>
      </p:sp>
      <p:sp>
        <p:nvSpPr>
          <p:cNvPr id="372" name="Google Shape;372;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Over time this antibiotic resistant gene has spread to more individuals in the bacteria population. </a:t>
            </a:r>
            <a:endParaRPr/>
          </a:p>
        </p:txBody>
      </p:sp>
      <p:sp>
        <p:nvSpPr>
          <p:cNvPr id="381" name="Google Shape;381;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Bacteria reproduce very quickly so you can have many generations of bacteria in a short period of time. </a:t>
            </a:r>
            <a:endParaRPr/>
          </a:p>
          <a:p>
            <a:pPr marL="0" lvl="0" indent="0" algn="l" rtl="0">
              <a:lnSpc>
                <a:spcPct val="100000"/>
              </a:lnSpc>
              <a:spcBef>
                <a:spcPts val="0"/>
              </a:spcBef>
              <a:spcAft>
                <a:spcPts val="0"/>
              </a:spcAft>
              <a:buSzPts val="1400"/>
              <a:buNone/>
            </a:pPr>
            <a:r>
              <a:rPr lang="en-US"/>
              <a:t>Because of this, we can see a change in the whole species’ genetic makeup quickly.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This visual is a great way to help students understand how different organisms are able to evolve within different time periods. </a:t>
            </a:r>
            <a:endParaRPr/>
          </a:p>
        </p:txBody>
      </p:sp>
      <p:sp>
        <p:nvSpPr>
          <p:cNvPr id="392" name="Google Shape;392;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just covered.</a:t>
            </a:r>
            <a:endParaRPr b="0"/>
          </a:p>
        </p:txBody>
      </p:sp>
      <p:sp>
        <p:nvSpPr>
          <p:cNvPr id="428" name="Google Shape;428;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Based on these images of the human body - it is very likely that we evolved from a species that had ________.</a:t>
            </a:r>
            <a:endParaRPr/>
          </a:p>
        </p:txBody>
      </p:sp>
      <p:sp>
        <p:nvSpPr>
          <p:cNvPr id="434" name="Google Shape;434;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df829ce8cf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gdf829ce8cf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Based on these images of the human body - it is very likely that we evolved from a species that had </a:t>
            </a:r>
            <a:r>
              <a:rPr lang="en-US" u="sng">
                <a:solidFill>
                  <a:srgbClr val="FF0000"/>
                </a:solidFill>
              </a:rPr>
              <a:t>tails</a:t>
            </a:r>
            <a:r>
              <a:rPr lang="en-US"/>
              <a:t>.</a:t>
            </a:r>
            <a:endParaRPr/>
          </a:p>
        </p:txBody>
      </p:sp>
      <p:sp>
        <p:nvSpPr>
          <p:cNvPr id="443" name="Google Shape;443;gdf829ce8cf_0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another example of evolution?</a:t>
            </a:r>
            <a:endParaRPr/>
          </a:p>
        </p:txBody>
      </p:sp>
      <p:sp>
        <p:nvSpPr>
          <p:cNvPr id="452" name="Google Shape;452;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Feedback: Demonstrations such as this are a terrific way to engage students and offer them a physical representation of the science phenomenon to help them make connections between concepts. </a:t>
            </a:r>
            <a:endParaRPr/>
          </a:p>
        </p:txBody>
      </p:sp>
      <p:sp>
        <p:nvSpPr>
          <p:cNvPr id="132" name="Google Shape;132;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non-examples of </a:t>
            </a:r>
            <a:r>
              <a:rPr lang="en-US" b="1"/>
              <a:t>evolution</a:t>
            </a:r>
            <a:r>
              <a:rPr lang="en-US"/>
              <a:t>.</a:t>
            </a:r>
            <a:endParaRPr/>
          </a:p>
        </p:txBody>
      </p:sp>
      <p:sp>
        <p:nvSpPr>
          <p:cNvPr id="460" name="Google Shape;460;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non-example of evolution is exercise. If you exercise a lot, your muscles will get big. However, this will not pass on to your offspring. They will have to work just as hard to get the same big muscles.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When offering non-examples, it is important to explain </a:t>
            </a:r>
            <a:r>
              <a:rPr lang="en-US" i="1"/>
              <a:t>why</a:t>
            </a:r>
            <a:r>
              <a:rPr lang="en-US"/>
              <a:t> it is not an example. </a:t>
            </a:r>
            <a:endParaRPr/>
          </a:p>
        </p:txBody>
      </p:sp>
      <p:sp>
        <p:nvSpPr>
          <p:cNvPr id="467" name="Google Shape;467;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just covered</a:t>
            </a:r>
            <a:endParaRPr b="0"/>
          </a:p>
        </p:txBody>
      </p:sp>
      <p:sp>
        <p:nvSpPr>
          <p:cNvPr id="476" name="Google Shape;476;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this not considered an example of evolution?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a:r>
            <a:r>
              <a:rPr lang="en-US" sz="1200"/>
              <a:t>If it does NOT pass on to offspring</a:t>
            </a:r>
            <a:endParaRPr/>
          </a:p>
          <a:p>
            <a:pPr marL="0" lvl="0" indent="0" algn="l" rtl="0">
              <a:lnSpc>
                <a:spcPct val="100000"/>
              </a:lnSpc>
              <a:spcBef>
                <a:spcPts val="0"/>
              </a:spcBef>
              <a:spcAft>
                <a:spcPts val="0"/>
              </a:spcAft>
              <a:buSzPts val="1400"/>
              <a:buNone/>
            </a:pPr>
            <a:r>
              <a:rPr lang="en-US" sz="1200"/>
              <a:t>It is NOT evolution</a:t>
            </a:r>
            <a:r>
              <a:rPr lang="en-US"/>
              <a:t>]</a:t>
            </a:r>
            <a:endParaRPr/>
          </a:p>
        </p:txBody>
      </p:sp>
      <p:sp>
        <p:nvSpPr>
          <p:cNvPr id="482" name="Google Shape;482;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can also break down the term producer into different word parts to help us remember the meaning.  Let’s take a look!</a:t>
            </a:r>
            <a:endParaRPr/>
          </a:p>
        </p:txBody>
      </p:sp>
      <p:sp>
        <p:nvSpPr>
          <p:cNvPr id="490" name="Google Shape;490;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word evolve means to change. Evolution </a:t>
            </a:r>
            <a:r>
              <a:rPr lang="en-US" b="1"/>
              <a:t>changes </a:t>
            </a:r>
            <a:r>
              <a:rPr lang="en-US"/>
              <a:t>a species over time. </a:t>
            </a:r>
            <a:endParaRPr/>
          </a:p>
        </p:txBody>
      </p:sp>
      <p:sp>
        <p:nvSpPr>
          <p:cNvPr id="497" name="Google Shape;497;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Evolution </a:t>
            </a:r>
            <a:r>
              <a:rPr lang="en-US" b="1"/>
              <a:t>changes </a:t>
            </a:r>
            <a:r>
              <a:rPr lang="en-US"/>
              <a:t>a species over time. </a:t>
            </a:r>
            <a:endParaRPr/>
          </a:p>
        </p:txBody>
      </p:sp>
      <p:sp>
        <p:nvSpPr>
          <p:cNvPr id="508" name="Google Shape;508;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review what we have learned one more time</a:t>
            </a:r>
            <a:endParaRPr/>
          </a:p>
        </p:txBody>
      </p:sp>
      <p:sp>
        <p:nvSpPr>
          <p:cNvPr id="519" name="Google Shape;519;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What is evolution? </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a.) A change in a species</a:t>
            </a:r>
            <a:endParaRPr/>
          </a:p>
          <a:p>
            <a:pPr marL="0" lvl="0" indent="0" algn="l" rtl="0">
              <a:lnSpc>
                <a:spcPct val="100000"/>
              </a:lnSpc>
              <a:spcBef>
                <a:spcPts val="0"/>
              </a:spcBef>
              <a:spcAft>
                <a:spcPts val="0"/>
              </a:spcAft>
              <a:buSzPts val="1400"/>
              <a:buNone/>
            </a:pPr>
            <a:r>
              <a:rPr lang="en-US" sz="1200"/>
              <a:t>b.) A skill you gain with hard work</a:t>
            </a:r>
            <a:endParaRPr/>
          </a:p>
          <a:p>
            <a:pPr marL="0" lvl="0" indent="0" algn="l" rtl="0">
              <a:lnSpc>
                <a:spcPct val="100000"/>
              </a:lnSpc>
              <a:spcBef>
                <a:spcPts val="0"/>
              </a:spcBef>
              <a:spcAft>
                <a:spcPts val="0"/>
              </a:spcAft>
              <a:buSzPts val="1400"/>
              <a:buNone/>
            </a:pPr>
            <a:r>
              <a:rPr lang="en-US" sz="1200"/>
              <a:t>c.) Something that happens when you get older</a:t>
            </a:r>
            <a:r>
              <a:rPr lang="en-US"/>
              <a:t> </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endParaRPr/>
          </a:p>
        </p:txBody>
      </p:sp>
      <p:sp>
        <p:nvSpPr>
          <p:cNvPr id="525" name="Google Shape;525;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What is evolution? </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a.) A change in a species</a:t>
            </a:r>
            <a:endParaRPr/>
          </a:p>
          <a:p>
            <a:pPr marL="0" lvl="0" indent="0" algn="l" rtl="0">
              <a:lnSpc>
                <a:spcPct val="100000"/>
              </a:lnSpc>
              <a:spcBef>
                <a:spcPts val="0"/>
              </a:spcBef>
              <a:spcAft>
                <a:spcPts val="0"/>
              </a:spcAft>
              <a:buSzPts val="1400"/>
              <a:buNone/>
            </a:pPr>
            <a:r>
              <a:rPr lang="en-US" sz="1200"/>
              <a:t>b.) A skill you gain with hard work</a:t>
            </a:r>
            <a:endParaRPr/>
          </a:p>
          <a:p>
            <a:pPr marL="0" lvl="0" indent="0" algn="l" rtl="0">
              <a:lnSpc>
                <a:spcPct val="100000"/>
              </a:lnSpc>
              <a:spcBef>
                <a:spcPts val="0"/>
              </a:spcBef>
              <a:spcAft>
                <a:spcPts val="0"/>
              </a:spcAft>
              <a:buSzPts val="1400"/>
              <a:buNone/>
            </a:pPr>
            <a:r>
              <a:rPr lang="en-US" sz="1200"/>
              <a:t>c.) Something that happens when you get older</a:t>
            </a:r>
            <a:r>
              <a:rPr lang="en-US"/>
              <a:t> </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endParaRPr/>
          </a:p>
        </p:txBody>
      </p:sp>
      <p:sp>
        <p:nvSpPr>
          <p:cNvPr id="533" name="Google Shape;533;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let’s review some other words that you already learned, and make sure you are firm in your understanding. </a:t>
            </a:r>
            <a:endParaRPr/>
          </a:p>
        </p:txBody>
      </p:sp>
      <p:sp>
        <p:nvSpPr>
          <p:cNvPr id="141" name="Google Shape;141;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Which of these is not an example of evolution? And why not?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[Muscle gained through working out</a:t>
            </a:r>
            <a:endParaRPr/>
          </a:p>
          <a:p>
            <a:pPr marL="0" lvl="0" indent="0" algn="l" rtl="0">
              <a:lnSpc>
                <a:spcPct val="100000"/>
              </a:lnSpc>
              <a:spcBef>
                <a:spcPts val="0"/>
              </a:spcBef>
              <a:spcAft>
                <a:spcPts val="0"/>
              </a:spcAft>
              <a:buSzPts val="1400"/>
              <a:buNone/>
            </a:pPr>
            <a:r>
              <a:rPr lang="en-US" sz="1200"/>
              <a:t>If it does NOT pass on to offspring</a:t>
            </a:r>
            <a:endParaRPr/>
          </a:p>
          <a:p>
            <a:pPr marL="0" lvl="0" indent="0" algn="l" rtl="0">
              <a:lnSpc>
                <a:spcPct val="100000"/>
              </a:lnSpc>
              <a:spcBef>
                <a:spcPts val="0"/>
              </a:spcBef>
              <a:spcAft>
                <a:spcPts val="0"/>
              </a:spcAft>
              <a:buSzPts val="1400"/>
              <a:buNone/>
            </a:pPr>
            <a:r>
              <a:rPr lang="en-US" sz="1200"/>
              <a:t>It is NOT evolution</a:t>
            </a:r>
            <a:r>
              <a:rPr lang="en-US"/>
              <a:t>]</a:t>
            </a:r>
            <a:endParaRPr/>
          </a:p>
        </p:txBody>
      </p:sp>
      <p:sp>
        <p:nvSpPr>
          <p:cNvPr id="541" name="Google Shape;541;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does a genetic mutation become evolution among a species?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[Sometimes organisms have genetic mutations. These mutations can be helpful. They can help an organism survive or live longer so they can pass on their genes to their offspring. When enough of the population has this new trait (from the mutation) we say that a change has taken place in the species. </a:t>
            </a:r>
            <a:endParaRPr/>
          </a:p>
          <a:p>
            <a:pPr marL="0" lvl="0" indent="0" algn="l" rtl="0">
              <a:lnSpc>
                <a:spcPct val="100000"/>
              </a:lnSpc>
              <a:spcBef>
                <a:spcPts val="0"/>
              </a:spcBef>
              <a:spcAft>
                <a:spcPts val="0"/>
              </a:spcAft>
              <a:buSzPts val="1400"/>
              <a:buNone/>
            </a:pPr>
            <a:r>
              <a:rPr lang="en-US"/>
              <a:t>In this example- Through evolution, this insect changed to have the same color and shape as a leaf to hide from predators.]</a:t>
            </a:r>
            <a:endParaRPr/>
          </a:p>
        </p:txBody>
      </p:sp>
      <p:sp>
        <p:nvSpPr>
          <p:cNvPr id="550" name="Google Shape;550;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563" name="Google Shape;563;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Remember that evolution is</a:t>
            </a:r>
            <a:r>
              <a:rPr lang="en-US" sz="1200">
                <a:solidFill>
                  <a:schemeClr val="dk1"/>
                </a:solidFill>
                <a:latin typeface="Calibri"/>
                <a:ea typeface="Calibri"/>
                <a:cs typeface="Calibri"/>
                <a:sym typeface="Calibri"/>
              </a:rPr>
              <a:t> the process that changes species genetically over time.</a:t>
            </a:r>
            <a:r>
              <a:rPr lang="en-US"/>
              <a:t> </a:t>
            </a:r>
            <a:endParaRPr/>
          </a:p>
        </p:txBody>
      </p:sp>
      <p:sp>
        <p:nvSpPr>
          <p:cNvPr id="570" name="Google Shape;570;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Evolution comes from mutations in an organism’s DNA. </a:t>
            </a:r>
            <a:endParaRPr/>
          </a:p>
          <a:p>
            <a:pPr marL="0" lvl="0" indent="0" algn="l" rtl="0">
              <a:lnSpc>
                <a:spcPct val="100000"/>
              </a:lnSpc>
              <a:spcBef>
                <a:spcPts val="0"/>
              </a:spcBef>
              <a:spcAft>
                <a:spcPts val="0"/>
              </a:spcAft>
              <a:buSzPts val="1400"/>
              <a:buNone/>
            </a:pPr>
            <a:r>
              <a:rPr lang="en-US"/>
              <a:t>These mutations can be helpful. They can help an organism survive or live longer so they can pass on their genes to their offspring. This insect’s green color and shape is an example of evolution. Since the color and shape helped the insect hide from their predators and survive, they were more likely to live long enough to reproduce and pass these traits on to offspring.</a:t>
            </a:r>
            <a:endParaRPr/>
          </a:p>
        </p:txBody>
      </p:sp>
      <p:sp>
        <p:nvSpPr>
          <p:cNvPr id="578" name="Google Shape;578;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Feedback: Simulations are a great way to help make science thinking visible for students. In this simulation, offer students opportunities to make predictions about changes in traits over time for the blob creatures. This simulation is a great opportunity for students to work independently or in pairs since a large component of inquiry-based activities is encouraging student thinking and independence. Facilitate this activity with open-ended questions, followed by providing explicit explanations, and then asking probing questions to engage students in a discussion while also providing clear explanations.</a:t>
            </a:r>
            <a:endParaRPr/>
          </a:p>
        </p:txBody>
      </p:sp>
      <p:sp>
        <p:nvSpPr>
          <p:cNvPr id="585" name="Google Shape;585;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df829ce8cf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gdf829ce8cf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a:p>
        </p:txBody>
      </p:sp>
      <p:sp>
        <p:nvSpPr>
          <p:cNvPr id="596" name="Google Shape;596;gdf829ce8cf_0_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604" name="Google Shape;604;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Parents’ hereditary material give traits—such as eye color, hair color, blood type, or height—to their offspring, or their children. </a:t>
            </a:r>
            <a:endParaRPr/>
          </a:p>
          <a:p>
            <a:pPr marL="0" lvl="0" indent="0" algn="l" rtl="0">
              <a:lnSpc>
                <a:spcPct val="100000"/>
              </a:lnSpc>
              <a:spcBef>
                <a:spcPts val="0"/>
              </a:spcBef>
              <a:spcAft>
                <a:spcPts val="0"/>
              </a:spcAft>
              <a:buSzPts val="1400"/>
              <a:buNone/>
            </a:pPr>
            <a:r>
              <a:rPr lang="en-US"/>
              <a:t>Humans have hereditary traits. So do animals, plants, and other organisms. </a:t>
            </a:r>
            <a:endParaRPr/>
          </a:p>
        </p:txBody>
      </p:sp>
      <p:sp>
        <p:nvSpPr>
          <p:cNvPr id="147" name="Google Shape;147;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DNA is the hereditary material in all organisms.</a:t>
            </a:r>
            <a:endParaRPr/>
          </a:p>
        </p:txBody>
      </p:sp>
      <p:sp>
        <p:nvSpPr>
          <p:cNvPr id="157" name="Google Shape;157;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Genes are the parts of DNA that carry the information that determines your traits—such as hair color, height, baldness, and blood type. </a:t>
            </a:r>
            <a:endParaRPr/>
          </a:p>
        </p:txBody>
      </p:sp>
      <p:sp>
        <p:nvSpPr>
          <p:cNvPr id="165" name="Google Shape;165;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 mutation is a permanent change in the DNA sequence that makes up a gene.</a:t>
            </a:r>
            <a:endParaRPr sz="1200">
              <a:solidFill>
                <a:schemeClr val="dk1"/>
              </a:solidFill>
              <a:latin typeface="Calibri"/>
              <a:ea typeface="Calibri"/>
              <a:cs typeface="Calibri"/>
              <a:sym typeface="Calibri"/>
            </a:endParaRPr>
          </a:p>
        </p:txBody>
      </p:sp>
      <p:sp>
        <p:nvSpPr>
          <p:cNvPr id="173" name="Google Shape;173;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69"/>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0"/>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6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6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6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6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6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6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6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6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6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6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6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6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8.jpg"/></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0.jpg"/><Relationship Id="rId4" Type="http://schemas.openxmlformats.org/officeDocument/2006/relationships/image" Target="../media/image39.jpg"/></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hyperlink" Target="https://www.thoughtco.com/classroom-activities-demonstrating-evolution-4169912"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www.thoughtco.com/dna-mutations-1224595"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g"/></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hyperlink" Target="https://labs.minutelabs.io/evolution-simulator/#/s/16/about" TargetMode="External"/><Relationship Id="rId4" Type="http://schemas.openxmlformats.org/officeDocument/2006/relationships/image" Target="../media/image15.png"/></Relationships>
</file>

<file path=ppt/slides/_rels/slide5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9"/>
          <p:cNvPicPr preferRelativeResize="0"/>
          <p:nvPr/>
        </p:nvPicPr>
        <p:blipFill rotWithShape="1">
          <a:blip r:embed="rId3">
            <a:alphaModFix/>
          </a:blip>
          <a:srcRect/>
          <a:stretch/>
        </p:blipFill>
        <p:spPr>
          <a:xfrm>
            <a:off x="654898" y="1007166"/>
            <a:ext cx="7826427" cy="5263300"/>
          </a:xfrm>
          <a:prstGeom prst="rect">
            <a:avLst/>
          </a:prstGeom>
          <a:noFill/>
          <a:ln>
            <a:noFill/>
          </a:ln>
        </p:spPr>
      </p:pic>
      <p:sp>
        <p:nvSpPr>
          <p:cNvPr id="185" name="Google Shape;185;p9"/>
          <p:cNvSpPr txBox="1"/>
          <p:nvPr/>
        </p:nvSpPr>
        <p:spPr>
          <a:xfrm>
            <a:off x="849550" y="203050"/>
            <a:ext cx="79494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3600" b="1" i="0" u="sng" strike="noStrike" cap="none">
                <a:solidFill>
                  <a:schemeClr val="dk1"/>
                </a:solidFill>
                <a:latin typeface="Calibri"/>
                <a:ea typeface="Calibri"/>
                <a:cs typeface="Calibri"/>
                <a:sym typeface="Calibri"/>
              </a:rPr>
              <a:t>Species:</a:t>
            </a:r>
            <a:r>
              <a:rPr lang="en-US" sz="3600" b="0" i="0" u="none" strike="noStrike" cap="none">
                <a:solidFill>
                  <a:schemeClr val="dk1"/>
                </a:solidFill>
                <a:latin typeface="Calibri"/>
                <a:ea typeface="Calibri"/>
                <a:cs typeface="Calibri"/>
                <a:sym typeface="Calibri"/>
              </a:rPr>
              <a:t> one unique type of organism</a:t>
            </a:r>
            <a:endParaRPr sz="3600" b="0" i="0" u="none" strike="noStrike" cap="none">
              <a:solidFill>
                <a:srgbClr val="000000"/>
              </a:solidFill>
              <a:latin typeface="Arial"/>
              <a:ea typeface="Arial"/>
              <a:cs typeface="Arial"/>
              <a:sym typeface="Arial"/>
            </a:endParaRPr>
          </a:p>
        </p:txBody>
      </p:sp>
      <p:sp>
        <p:nvSpPr>
          <p:cNvPr id="186" name="Google Shape;186;p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3"/>
          <p:cNvSpPr txBox="1"/>
          <p:nvPr/>
        </p:nvSpPr>
        <p:spPr>
          <a:xfrm>
            <a:off x="1676400" y="160020"/>
            <a:ext cx="572272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does inheritable mean?</a:t>
            </a:r>
            <a:endParaRPr sz="1400" b="0" i="0" u="none" strike="noStrike" cap="none">
              <a:solidFill>
                <a:srgbClr val="000000"/>
              </a:solidFill>
              <a:latin typeface="Arial"/>
              <a:ea typeface="Arial"/>
              <a:cs typeface="Arial"/>
              <a:sym typeface="Arial"/>
            </a:endParaRPr>
          </a:p>
        </p:txBody>
      </p:sp>
      <p:sp>
        <p:nvSpPr>
          <p:cNvPr id="199" name="Google Shape;199;p13"/>
          <p:cNvSpPr txBox="1"/>
          <p:nvPr/>
        </p:nvSpPr>
        <p:spPr>
          <a:xfrm>
            <a:off x="1224116" y="1445342"/>
            <a:ext cx="7119321" cy="193899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3000"/>
              <a:buFont typeface="Calibri"/>
              <a:buAutoNum type="alphaUcPeriod"/>
            </a:pPr>
            <a:r>
              <a:rPr lang="en-US" sz="3000" b="0" i="0" u="none" strike="noStrike" cap="none">
                <a:solidFill>
                  <a:schemeClr val="dk1"/>
                </a:solidFill>
                <a:latin typeface="Calibri"/>
                <a:ea typeface="Calibri"/>
                <a:cs typeface="Calibri"/>
                <a:sym typeface="Calibri"/>
              </a:rPr>
              <a:t>A trait that is received by choice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3000"/>
              <a:buFont typeface="Calibri"/>
              <a:buAutoNum type="alphaUcPeriod"/>
            </a:pPr>
            <a:r>
              <a:rPr lang="en-US" sz="3000" b="0" i="0" u="none" strike="noStrike" cap="none">
                <a:solidFill>
                  <a:schemeClr val="dk1"/>
                </a:solidFill>
                <a:latin typeface="Calibri"/>
                <a:ea typeface="Calibri"/>
                <a:cs typeface="Calibri"/>
                <a:sym typeface="Calibri"/>
              </a:rPr>
              <a:t>A trait that is received by hard work</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3000"/>
              <a:buFont typeface="Calibri"/>
              <a:buAutoNum type="alphaUcPeriod"/>
            </a:pPr>
            <a:r>
              <a:rPr lang="en-US" sz="3000" b="0" i="0" u="none" strike="noStrike" cap="none">
                <a:solidFill>
                  <a:schemeClr val="dk1"/>
                </a:solidFill>
                <a:latin typeface="Calibri"/>
                <a:ea typeface="Calibri"/>
                <a:cs typeface="Calibri"/>
                <a:sym typeface="Calibri"/>
              </a:rPr>
              <a:t>A trait that is received by genes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3000"/>
              <a:buFont typeface="Calibri"/>
              <a:buAutoNum type="alphaUcPeriod"/>
            </a:pPr>
            <a:r>
              <a:rPr lang="en-US" sz="3000" b="0" i="0" u="none" strike="noStrike" cap="none">
                <a:solidFill>
                  <a:schemeClr val="dk1"/>
                </a:solidFill>
                <a:latin typeface="Calibri"/>
                <a:ea typeface="Calibri"/>
                <a:cs typeface="Calibri"/>
                <a:sym typeface="Calibri"/>
              </a:rPr>
              <a:t>A trait that is received by the environment</a:t>
            </a:r>
            <a:endParaRPr sz="1400" b="0" i="0" u="none" strike="noStrike" cap="none">
              <a:solidFill>
                <a:srgbClr val="000000"/>
              </a:solidFill>
              <a:latin typeface="Arial"/>
              <a:ea typeface="Arial"/>
              <a:cs typeface="Arial"/>
              <a:sym typeface="Arial"/>
            </a:endParaRPr>
          </a:p>
        </p:txBody>
      </p:sp>
      <p:sp>
        <p:nvSpPr>
          <p:cNvPr id="200" name="Google Shape;200;p1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1" name="Google Shape;201;p13" descr="Red Heads.jpg"/>
          <p:cNvPicPr preferRelativeResize="0"/>
          <p:nvPr/>
        </p:nvPicPr>
        <p:blipFill rotWithShape="1">
          <a:blip r:embed="rId4">
            <a:alphaModFix/>
          </a:blip>
          <a:srcRect/>
          <a:stretch/>
        </p:blipFill>
        <p:spPr>
          <a:xfrm>
            <a:off x="1151523" y="4023325"/>
            <a:ext cx="3420477" cy="2279989"/>
          </a:xfrm>
          <a:prstGeom prst="rect">
            <a:avLst/>
          </a:prstGeom>
          <a:noFill/>
          <a:ln>
            <a:noFill/>
          </a:ln>
        </p:spPr>
      </p:pic>
      <p:pic>
        <p:nvPicPr>
          <p:cNvPr id="202" name="Google Shape;202;p13" descr="Golden Retreiver Family.jpg"/>
          <p:cNvPicPr preferRelativeResize="0"/>
          <p:nvPr/>
        </p:nvPicPr>
        <p:blipFill rotWithShape="1">
          <a:blip r:embed="rId5">
            <a:alphaModFix/>
          </a:blip>
          <a:srcRect/>
          <a:stretch/>
        </p:blipFill>
        <p:spPr>
          <a:xfrm>
            <a:off x="5137374" y="4023324"/>
            <a:ext cx="3206063" cy="227998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4"/>
          <p:cNvSpPr txBox="1"/>
          <p:nvPr/>
        </p:nvSpPr>
        <p:spPr>
          <a:xfrm>
            <a:off x="1676400" y="160020"/>
            <a:ext cx="572272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does inheritable mean?</a:t>
            </a:r>
            <a:endParaRPr sz="1400" b="0" i="0" u="none" strike="noStrike" cap="none">
              <a:solidFill>
                <a:srgbClr val="000000"/>
              </a:solidFill>
              <a:latin typeface="Arial"/>
              <a:ea typeface="Arial"/>
              <a:cs typeface="Arial"/>
              <a:sym typeface="Arial"/>
            </a:endParaRPr>
          </a:p>
        </p:txBody>
      </p:sp>
      <p:sp>
        <p:nvSpPr>
          <p:cNvPr id="209" name="Google Shape;209;p14"/>
          <p:cNvSpPr txBox="1"/>
          <p:nvPr/>
        </p:nvSpPr>
        <p:spPr>
          <a:xfrm>
            <a:off x="1224116" y="1445342"/>
            <a:ext cx="7119321" cy="193899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3000"/>
              <a:buFont typeface="Calibri"/>
              <a:buAutoNum type="alphaUcPeriod"/>
            </a:pPr>
            <a:r>
              <a:rPr lang="en-US" sz="3000" b="0" i="0" u="none" strike="noStrike" cap="none">
                <a:solidFill>
                  <a:schemeClr val="dk1"/>
                </a:solidFill>
                <a:latin typeface="Calibri"/>
                <a:ea typeface="Calibri"/>
                <a:cs typeface="Calibri"/>
                <a:sym typeface="Calibri"/>
              </a:rPr>
              <a:t>A trait that is received by choice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3000"/>
              <a:buFont typeface="Calibri"/>
              <a:buAutoNum type="alphaUcPeriod"/>
            </a:pPr>
            <a:r>
              <a:rPr lang="en-US" sz="3000" b="0" i="0" u="none" strike="noStrike" cap="none">
                <a:solidFill>
                  <a:schemeClr val="dk1"/>
                </a:solidFill>
                <a:latin typeface="Calibri"/>
                <a:ea typeface="Calibri"/>
                <a:cs typeface="Calibri"/>
                <a:sym typeface="Calibri"/>
              </a:rPr>
              <a:t>A trait that is received by hard work</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FF0000"/>
              </a:buClr>
              <a:buSzPts val="3000"/>
              <a:buFont typeface="Calibri"/>
              <a:buAutoNum type="alphaUcPeriod"/>
            </a:pPr>
            <a:r>
              <a:rPr lang="en-US" sz="3000" b="1" i="0" u="none" strike="noStrike" cap="none">
                <a:solidFill>
                  <a:srgbClr val="FF0000"/>
                </a:solidFill>
                <a:latin typeface="Calibri"/>
                <a:ea typeface="Calibri"/>
                <a:cs typeface="Calibri"/>
                <a:sym typeface="Calibri"/>
              </a:rPr>
              <a:t>A trait that is received by genes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3000"/>
              <a:buFont typeface="Calibri"/>
              <a:buAutoNum type="alphaUcPeriod"/>
            </a:pPr>
            <a:r>
              <a:rPr lang="en-US" sz="3000" b="0" i="0" u="none" strike="noStrike" cap="none">
                <a:solidFill>
                  <a:schemeClr val="dk1"/>
                </a:solidFill>
                <a:latin typeface="Calibri"/>
                <a:ea typeface="Calibri"/>
                <a:cs typeface="Calibri"/>
                <a:sym typeface="Calibri"/>
              </a:rPr>
              <a:t>A trait that is received by the environment</a:t>
            </a:r>
            <a:endParaRPr sz="1400" b="0" i="0" u="none" strike="noStrike" cap="none">
              <a:solidFill>
                <a:srgbClr val="000000"/>
              </a:solidFill>
              <a:latin typeface="Arial"/>
              <a:ea typeface="Arial"/>
              <a:cs typeface="Arial"/>
              <a:sym typeface="Arial"/>
            </a:endParaRPr>
          </a:p>
        </p:txBody>
      </p:sp>
      <p:sp>
        <p:nvSpPr>
          <p:cNvPr id="210" name="Google Shape;210;p1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1" name="Google Shape;211;p14" descr="Red Heads.jpg"/>
          <p:cNvPicPr preferRelativeResize="0"/>
          <p:nvPr/>
        </p:nvPicPr>
        <p:blipFill rotWithShape="1">
          <a:blip r:embed="rId4">
            <a:alphaModFix/>
          </a:blip>
          <a:srcRect/>
          <a:stretch/>
        </p:blipFill>
        <p:spPr>
          <a:xfrm>
            <a:off x="1151523" y="4023325"/>
            <a:ext cx="3420477" cy="2279989"/>
          </a:xfrm>
          <a:prstGeom prst="rect">
            <a:avLst/>
          </a:prstGeom>
          <a:noFill/>
          <a:ln>
            <a:noFill/>
          </a:ln>
        </p:spPr>
      </p:pic>
      <p:pic>
        <p:nvPicPr>
          <p:cNvPr id="212" name="Google Shape;212;p14" descr="Golden Retreiver Family.jpg"/>
          <p:cNvPicPr preferRelativeResize="0"/>
          <p:nvPr/>
        </p:nvPicPr>
        <p:blipFill rotWithShape="1">
          <a:blip r:embed="rId5">
            <a:alphaModFix/>
          </a:blip>
          <a:srcRect/>
          <a:stretch/>
        </p:blipFill>
        <p:spPr>
          <a:xfrm>
            <a:off x="5137374" y="4023324"/>
            <a:ext cx="3206063" cy="227998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5"/>
          <p:cNvSpPr txBox="1"/>
          <p:nvPr/>
        </p:nvSpPr>
        <p:spPr>
          <a:xfrm>
            <a:off x="1068998" y="1074802"/>
            <a:ext cx="75399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part of DNA carries the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information that determines our traits?</a:t>
            </a:r>
            <a:endParaRPr sz="1400" b="0" i="0" u="none" strike="noStrike" cap="none">
              <a:solidFill>
                <a:srgbClr val="000000"/>
              </a:solidFill>
              <a:latin typeface="Arial"/>
              <a:ea typeface="Arial"/>
              <a:cs typeface="Arial"/>
              <a:sym typeface="Arial"/>
            </a:endParaRPr>
          </a:p>
        </p:txBody>
      </p:sp>
      <p:sp>
        <p:nvSpPr>
          <p:cNvPr id="219" name="Google Shape;219;p1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0" name="Google Shape;220;p15"/>
          <p:cNvPicPr preferRelativeResize="0"/>
          <p:nvPr/>
        </p:nvPicPr>
        <p:blipFill rotWithShape="1">
          <a:blip r:embed="rId4">
            <a:alphaModFix/>
          </a:blip>
          <a:srcRect/>
          <a:stretch/>
        </p:blipFill>
        <p:spPr>
          <a:xfrm>
            <a:off x="2724659" y="2499359"/>
            <a:ext cx="3694682" cy="370718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16"/>
          <p:cNvPicPr preferRelativeResize="0"/>
          <p:nvPr/>
        </p:nvPicPr>
        <p:blipFill rotWithShape="1">
          <a:blip r:embed="rId3">
            <a:alphaModFix/>
          </a:blip>
          <a:srcRect/>
          <a:stretch/>
        </p:blipFill>
        <p:spPr>
          <a:xfrm>
            <a:off x="654898" y="1007166"/>
            <a:ext cx="7826427" cy="5263300"/>
          </a:xfrm>
          <a:prstGeom prst="rect">
            <a:avLst/>
          </a:prstGeom>
          <a:noFill/>
          <a:ln>
            <a:noFill/>
          </a:ln>
        </p:spPr>
      </p:pic>
      <p:sp>
        <p:nvSpPr>
          <p:cNvPr id="227" name="Google Shape;227;p16"/>
          <p:cNvSpPr txBox="1"/>
          <p:nvPr/>
        </p:nvSpPr>
        <p:spPr>
          <a:xfrm>
            <a:off x="859840" y="134182"/>
            <a:ext cx="789362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A species is one unique type of ___________</a:t>
            </a:r>
            <a:endParaRPr sz="3200" b="0" i="0" u="none" strike="noStrike" cap="none">
              <a:solidFill>
                <a:schemeClr val="dk1"/>
              </a:solidFill>
              <a:latin typeface="Calibri"/>
              <a:ea typeface="Calibri"/>
              <a:cs typeface="Calibri"/>
              <a:sym typeface="Calibri"/>
            </a:endParaRPr>
          </a:p>
        </p:txBody>
      </p:sp>
      <p:sp>
        <p:nvSpPr>
          <p:cNvPr id="228" name="Google Shape;228;p1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7"/>
          <p:cNvPicPr preferRelativeResize="0"/>
          <p:nvPr/>
        </p:nvPicPr>
        <p:blipFill rotWithShape="1">
          <a:blip r:embed="rId3">
            <a:alphaModFix/>
          </a:blip>
          <a:srcRect/>
          <a:stretch/>
        </p:blipFill>
        <p:spPr>
          <a:xfrm>
            <a:off x="654898" y="1007166"/>
            <a:ext cx="7826427" cy="5263300"/>
          </a:xfrm>
          <a:prstGeom prst="rect">
            <a:avLst/>
          </a:prstGeom>
          <a:noFill/>
          <a:ln>
            <a:noFill/>
          </a:ln>
        </p:spPr>
      </p:pic>
      <p:sp>
        <p:nvSpPr>
          <p:cNvPr id="235" name="Google Shape;235;p17"/>
          <p:cNvSpPr txBox="1"/>
          <p:nvPr/>
        </p:nvSpPr>
        <p:spPr>
          <a:xfrm>
            <a:off x="849542" y="264767"/>
            <a:ext cx="78936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A species  is one unique type of </a:t>
            </a:r>
            <a:r>
              <a:rPr lang="en-US" sz="3200" b="0" i="0" u="sng" strike="noStrike" cap="none">
                <a:solidFill>
                  <a:srgbClr val="FF0000"/>
                </a:solidFill>
                <a:latin typeface="Calibri"/>
                <a:ea typeface="Calibri"/>
                <a:cs typeface="Calibri"/>
                <a:sym typeface="Calibri"/>
              </a:rPr>
              <a:t>organism</a:t>
            </a:r>
            <a:r>
              <a:rPr lang="en-US" sz="3200" b="0" i="0" u="none" strike="noStrike" cap="none">
                <a:solidFill>
                  <a:schemeClr val="dk1"/>
                </a:solidFill>
                <a:latin typeface="Calibri"/>
                <a:ea typeface="Calibri"/>
                <a:cs typeface="Calibri"/>
                <a:sym typeface="Calibri"/>
              </a:rPr>
              <a:t>.</a:t>
            </a:r>
            <a:endParaRPr sz="3200" b="0" i="0" u="none" strike="noStrike" cap="none">
              <a:solidFill>
                <a:schemeClr val="dk1"/>
              </a:solidFill>
              <a:latin typeface="Calibri"/>
              <a:ea typeface="Calibri"/>
              <a:cs typeface="Calibri"/>
              <a:sym typeface="Calibri"/>
            </a:endParaRPr>
          </a:p>
        </p:txBody>
      </p:sp>
      <p:sp>
        <p:nvSpPr>
          <p:cNvPr id="236" name="Google Shape;236;p1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8"/>
          <p:cNvSpPr txBox="1"/>
          <p:nvPr/>
        </p:nvSpPr>
        <p:spPr>
          <a:xfrm>
            <a:off x="2924374" y="960483"/>
            <a:ext cx="289348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chemeClr val="dk1"/>
                </a:solidFill>
                <a:latin typeface="Calibri"/>
                <a:ea typeface="Calibri"/>
                <a:cs typeface="Calibri"/>
                <a:sym typeface="Calibri"/>
              </a:rPr>
              <a:t>Evolution</a:t>
            </a:r>
            <a:endParaRPr sz="1400" b="0" i="0" u="none" strike="noStrike" cap="none">
              <a:solidFill>
                <a:srgbClr val="000000"/>
              </a:solidFill>
              <a:latin typeface="Arial"/>
              <a:ea typeface="Arial"/>
              <a:cs typeface="Arial"/>
              <a:sym typeface="Arial"/>
            </a:endParaRPr>
          </a:p>
        </p:txBody>
      </p:sp>
      <p:sp>
        <p:nvSpPr>
          <p:cNvPr id="243" name="Google Shape;243;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4" name="Google Shape;244;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9"/>
          <p:cNvSpPr txBox="1"/>
          <p:nvPr/>
        </p:nvSpPr>
        <p:spPr>
          <a:xfrm>
            <a:off x="517474" y="402350"/>
            <a:ext cx="82326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Evolution</a:t>
            </a:r>
            <a:r>
              <a:rPr lang="en-US" sz="4000" b="0" i="0" u="none" strike="noStrike" cap="none">
                <a:solidFill>
                  <a:schemeClr val="dk1"/>
                </a:solidFill>
                <a:latin typeface="Calibri"/>
                <a:ea typeface="Calibri"/>
                <a:cs typeface="Calibri"/>
                <a:sym typeface="Calibri"/>
              </a:rPr>
              <a:t>:</a:t>
            </a:r>
            <a:r>
              <a:rPr lang="en-US"/>
              <a:t> </a:t>
            </a:r>
            <a:r>
              <a:rPr lang="en-US" sz="4000" b="0" i="0" u="none" strike="noStrike" cap="none">
                <a:solidFill>
                  <a:schemeClr val="dk1"/>
                </a:solidFill>
                <a:latin typeface="Calibri"/>
                <a:ea typeface="Calibri"/>
                <a:cs typeface="Calibri"/>
                <a:sym typeface="Calibri"/>
              </a:rPr>
              <a:t>process that changes species genetically over time</a:t>
            </a:r>
            <a:endParaRPr sz="1400" b="0" i="0" u="none" strike="noStrike" cap="none">
              <a:solidFill>
                <a:srgbClr val="000000"/>
              </a:solidFill>
              <a:latin typeface="Arial"/>
              <a:ea typeface="Arial"/>
              <a:cs typeface="Arial"/>
              <a:sym typeface="Arial"/>
            </a:endParaRPr>
          </a:p>
        </p:txBody>
      </p:sp>
      <p:pic>
        <p:nvPicPr>
          <p:cNvPr id="251" name="Google Shape;251;p19"/>
          <p:cNvPicPr preferRelativeResize="0"/>
          <p:nvPr/>
        </p:nvPicPr>
        <p:blipFill rotWithShape="1">
          <a:blip r:embed="rId3">
            <a:alphaModFix/>
          </a:blip>
          <a:srcRect/>
          <a:stretch/>
        </p:blipFill>
        <p:spPr>
          <a:xfrm>
            <a:off x="0" y="88392"/>
            <a:ext cx="990600" cy="609600"/>
          </a:xfrm>
          <a:prstGeom prst="rect">
            <a:avLst/>
          </a:prstGeom>
          <a:noFill/>
          <a:ln>
            <a:noFill/>
          </a:ln>
        </p:spPr>
      </p:pic>
      <p:pic>
        <p:nvPicPr>
          <p:cNvPr id="252" name="Google Shape;252;p19"/>
          <p:cNvPicPr preferRelativeResize="0"/>
          <p:nvPr/>
        </p:nvPicPr>
        <p:blipFill rotWithShape="1">
          <a:blip r:embed="rId4">
            <a:alphaModFix/>
          </a:blip>
          <a:srcRect/>
          <a:stretch/>
        </p:blipFill>
        <p:spPr>
          <a:xfrm>
            <a:off x="1101068" y="2053250"/>
            <a:ext cx="6915912" cy="403250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df829ce8cf_0_2"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a:spLocks noGrp="1"/>
          </p:cNvSpPr>
          <p:nvPr>
            <p:ph type="ctrTitle"/>
          </p:nvPr>
        </p:nvSpPr>
        <p:spPr>
          <a:xfrm>
            <a:off x="450823" y="407665"/>
            <a:ext cx="8216403"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7200"/>
              <a:buFont typeface="Calibri"/>
              <a:buNone/>
            </a:pPr>
            <a:r>
              <a:rPr lang="en-US" sz="7200"/>
              <a:t>Evolution</a:t>
            </a:r>
            <a:endParaRPr/>
          </a:p>
        </p:txBody>
      </p:sp>
      <p:pic>
        <p:nvPicPr>
          <p:cNvPr id="120" name="Google Shape;120;p2"/>
          <p:cNvPicPr preferRelativeResize="0"/>
          <p:nvPr/>
        </p:nvPicPr>
        <p:blipFill rotWithShape="1">
          <a:blip r:embed="rId3">
            <a:alphaModFix/>
          </a:blip>
          <a:srcRect/>
          <a:stretch/>
        </p:blipFill>
        <p:spPr>
          <a:xfrm>
            <a:off x="1114044" y="1598276"/>
            <a:ext cx="6915912" cy="4032504"/>
          </a:xfrm>
          <a:prstGeom prst="rect">
            <a:avLst/>
          </a:prstGeom>
          <a:noFill/>
          <a:ln>
            <a:noFill/>
          </a:ln>
        </p:spPr>
      </p:pic>
      <p:pic>
        <p:nvPicPr>
          <p:cNvPr id="121" name="Google Shape;121;p2"/>
          <p:cNvPicPr preferRelativeResize="0"/>
          <p:nvPr/>
        </p:nvPicPr>
        <p:blipFill rotWithShape="1">
          <a:blip r:embed="rId4">
            <a:alphaModFix/>
          </a:blip>
          <a:srcRect/>
          <a:stretch/>
        </p:blipFill>
        <p:spPr>
          <a:xfrm>
            <a:off x="134060" y="178056"/>
            <a:ext cx="922168" cy="60223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df829ce8cf_0_7"/>
          <p:cNvSpPr txBox="1"/>
          <p:nvPr/>
        </p:nvSpPr>
        <p:spPr>
          <a:xfrm>
            <a:off x="964298" y="472777"/>
            <a:ext cx="7539900" cy="86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evolution?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gdf829ce8cf_0_7"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6" name="Google Shape;266;gdf829ce8cf_0_7"/>
          <p:cNvPicPr preferRelativeResize="0"/>
          <p:nvPr/>
        </p:nvPicPr>
        <p:blipFill rotWithShape="1">
          <a:blip r:embed="rId4">
            <a:alphaModFix/>
          </a:blip>
          <a:srcRect/>
          <a:stretch/>
        </p:blipFill>
        <p:spPr>
          <a:xfrm>
            <a:off x="1101068" y="2053250"/>
            <a:ext cx="6915912" cy="403250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73" name="Google Shape;273;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21" descr="insectandleaforig.jpg"/>
          <p:cNvPicPr preferRelativeResize="0"/>
          <p:nvPr/>
        </p:nvPicPr>
        <p:blipFill rotWithShape="1">
          <a:blip r:embed="rId3">
            <a:alphaModFix/>
          </a:blip>
          <a:srcRect/>
          <a:stretch/>
        </p:blipFill>
        <p:spPr>
          <a:xfrm>
            <a:off x="1131922" y="1694767"/>
            <a:ext cx="6880163" cy="4602025"/>
          </a:xfrm>
          <a:prstGeom prst="rect">
            <a:avLst/>
          </a:prstGeom>
          <a:noFill/>
          <a:ln>
            <a:noFill/>
          </a:ln>
        </p:spPr>
      </p:pic>
      <p:sp>
        <p:nvSpPr>
          <p:cNvPr id="280" name="Google Shape;280;p21" descr="Artificial Intelligence"/>
          <p:cNvSpPr/>
          <p:nvPr/>
        </p:nvSpPr>
        <p:spPr>
          <a:xfrm>
            <a:off x="0" y="-15498"/>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21"/>
          <p:cNvSpPr txBox="1"/>
          <p:nvPr/>
        </p:nvSpPr>
        <p:spPr>
          <a:xfrm>
            <a:off x="577362" y="232475"/>
            <a:ext cx="79893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Evolution comes from mutations in an organism</a:t>
            </a:r>
            <a:r>
              <a:rPr lang="en-US" sz="2800">
                <a:solidFill>
                  <a:schemeClr val="dk1"/>
                </a:solidFill>
                <a:latin typeface="Calibri"/>
                <a:ea typeface="Calibri"/>
                <a:cs typeface="Calibri"/>
                <a:sym typeface="Calibri"/>
              </a:rPr>
              <a:t>’</a:t>
            </a:r>
            <a:r>
              <a:rPr lang="en-US" sz="2800" b="0" i="0" u="none" strike="noStrike" cap="none">
                <a:solidFill>
                  <a:schemeClr val="dk1"/>
                </a:solidFill>
                <a:latin typeface="Calibri"/>
                <a:ea typeface="Calibri"/>
                <a:cs typeface="Calibri"/>
                <a:sym typeface="Calibri"/>
              </a:rPr>
              <a:t>s DNA. These mutations can be helpful.</a:t>
            </a: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22" descr="insect and leaf.jpg"/>
          <p:cNvPicPr preferRelativeResize="0"/>
          <p:nvPr/>
        </p:nvPicPr>
        <p:blipFill rotWithShape="1">
          <a:blip r:embed="rId3">
            <a:alphaModFix/>
          </a:blip>
          <a:srcRect/>
          <a:stretch/>
        </p:blipFill>
        <p:spPr>
          <a:xfrm>
            <a:off x="6091185" y="4322222"/>
            <a:ext cx="2463622" cy="1847905"/>
          </a:xfrm>
          <a:prstGeom prst="rect">
            <a:avLst/>
          </a:prstGeom>
          <a:noFill/>
          <a:ln>
            <a:noFill/>
          </a:ln>
        </p:spPr>
      </p:pic>
      <p:sp>
        <p:nvSpPr>
          <p:cNvPr id="288" name="Google Shape;288;p22" descr="Artificial Intelligence"/>
          <p:cNvSpPr/>
          <p:nvPr/>
        </p:nvSpPr>
        <p:spPr>
          <a:xfrm>
            <a:off x="0" y="-15498"/>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9" name="Google Shape;289;p22" descr="insect and leaf.jpg"/>
          <p:cNvPicPr preferRelativeResize="0"/>
          <p:nvPr/>
        </p:nvPicPr>
        <p:blipFill rotWithShape="1">
          <a:blip r:embed="rId3">
            <a:alphaModFix/>
          </a:blip>
          <a:srcRect/>
          <a:stretch/>
        </p:blipFill>
        <p:spPr>
          <a:xfrm>
            <a:off x="6091185" y="2244671"/>
            <a:ext cx="2463622" cy="1847905"/>
          </a:xfrm>
          <a:prstGeom prst="rect">
            <a:avLst/>
          </a:prstGeom>
          <a:noFill/>
          <a:ln>
            <a:noFill/>
          </a:ln>
        </p:spPr>
      </p:pic>
      <p:pic>
        <p:nvPicPr>
          <p:cNvPr id="290" name="Google Shape;290;p22" descr="insect and leaf.jpg"/>
          <p:cNvPicPr preferRelativeResize="0"/>
          <p:nvPr/>
        </p:nvPicPr>
        <p:blipFill rotWithShape="1">
          <a:blip r:embed="rId3">
            <a:alphaModFix/>
          </a:blip>
          <a:srcRect/>
          <a:stretch/>
        </p:blipFill>
        <p:spPr>
          <a:xfrm>
            <a:off x="3430631" y="4322223"/>
            <a:ext cx="2463622" cy="1847905"/>
          </a:xfrm>
          <a:prstGeom prst="rect">
            <a:avLst/>
          </a:prstGeom>
          <a:noFill/>
          <a:ln>
            <a:noFill/>
          </a:ln>
        </p:spPr>
      </p:pic>
      <p:pic>
        <p:nvPicPr>
          <p:cNvPr id="291" name="Google Shape;291;p22" descr="insect and leaf.jpg"/>
          <p:cNvPicPr preferRelativeResize="0"/>
          <p:nvPr/>
        </p:nvPicPr>
        <p:blipFill rotWithShape="1">
          <a:blip r:embed="rId3">
            <a:alphaModFix/>
          </a:blip>
          <a:srcRect/>
          <a:stretch/>
        </p:blipFill>
        <p:spPr>
          <a:xfrm>
            <a:off x="735230" y="4322223"/>
            <a:ext cx="2463622" cy="1847905"/>
          </a:xfrm>
          <a:prstGeom prst="rect">
            <a:avLst/>
          </a:prstGeom>
          <a:noFill/>
          <a:ln>
            <a:noFill/>
          </a:ln>
        </p:spPr>
      </p:pic>
      <p:pic>
        <p:nvPicPr>
          <p:cNvPr id="292" name="Google Shape;292;p22" descr="insect and leaf.jpg"/>
          <p:cNvPicPr preferRelativeResize="0"/>
          <p:nvPr/>
        </p:nvPicPr>
        <p:blipFill rotWithShape="1">
          <a:blip r:embed="rId3">
            <a:alphaModFix/>
          </a:blip>
          <a:srcRect/>
          <a:stretch/>
        </p:blipFill>
        <p:spPr>
          <a:xfrm>
            <a:off x="735230" y="2244670"/>
            <a:ext cx="2463622" cy="1847905"/>
          </a:xfrm>
          <a:prstGeom prst="rect">
            <a:avLst/>
          </a:prstGeom>
          <a:noFill/>
          <a:ln>
            <a:noFill/>
          </a:ln>
        </p:spPr>
      </p:pic>
      <p:pic>
        <p:nvPicPr>
          <p:cNvPr id="293" name="Google Shape;293;p22" descr="insect and leaf.jpg"/>
          <p:cNvPicPr preferRelativeResize="0"/>
          <p:nvPr/>
        </p:nvPicPr>
        <p:blipFill rotWithShape="1">
          <a:blip r:embed="rId3">
            <a:alphaModFix/>
          </a:blip>
          <a:srcRect/>
          <a:stretch/>
        </p:blipFill>
        <p:spPr>
          <a:xfrm>
            <a:off x="3430631" y="2244671"/>
            <a:ext cx="2463622" cy="1847905"/>
          </a:xfrm>
          <a:prstGeom prst="rect">
            <a:avLst/>
          </a:prstGeom>
          <a:noFill/>
          <a:ln>
            <a:noFill/>
          </a:ln>
        </p:spPr>
      </p:pic>
      <p:sp>
        <p:nvSpPr>
          <p:cNvPr id="294" name="Google Shape;294;p22"/>
          <p:cNvSpPr txBox="1"/>
          <p:nvPr/>
        </p:nvSpPr>
        <p:spPr>
          <a:xfrm>
            <a:off x="1122323" y="182568"/>
            <a:ext cx="7851196"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When enough of the population has this new trait, we say that a change has taken place in the species.  This change is called </a:t>
            </a:r>
            <a:r>
              <a:rPr lang="en-US" sz="3200" b="0" i="0" u="sng" strike="noStrike" cap="none">
                <a:solidFill>
                  <a:schemeClr val="dk1"/>
                </a:solidFill>
                <a:latin typeface="Calibri"/>
                <a:ea typeface="Calibri"/>
                <a:cs typeface="Calibri"/>
                <a:sym typeface="Calibri"/>
              </a:rPr>
              <a:t>evolution</a:t>
            </a:r>
            <a:r>
              <a:rPr lang="en-US" sz="32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23"/>
          <p:cNvPicPr preferRelativeResize="0"/>
          <p:nvPr/>
        </p:nvPicPr>
        <p:blipFill rotWithShape="1">
          <a:blip r:embed="rId3">
            <a:alphaModFix/>
          </a:blip>
          <a:srcRect/>
          <a:stretch/>
        </p:blipFill>
        <p:spPr>
          <a:xfrm>
            <a:off x="1114044" y="1412748"/>
            <a:ext cx="6915912" cy="4032504"/>
          </a:xfrm>
          <a:prstGeom prst="rect">
            <a:avLst/>
          </a:prstGeom>
          <a:noFill/>
          <a:ln>
            <a:noFill/>
          </a:ln>
        </p:spPr>
      </p:pic>
      <p:sp>
        <p:nvSpPr>
          <p:cNvPr id="301" name="Google Shape;301;p23" descr="Artificial Intelligence"/>
          <p:cNvSpPr/>
          <p:nvPr/>
        </p:nvSpPr>
        <p:spPr>
          <a:xfrm>
            <a:off x="0" y="-15498"/>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23"/>
          <p:cNvSpPr/>
          <p:nvPr/>
        </p:nvSpPr>
        <p:spPr>
          <a:xfrm>
            <a:off x="1114044" y="5160936"/>
            <a:ext cx="6915912" cy="929898"/>
          </a:xfrm>
          <a:prstGeom prst="rightArrow">
            <a:avLst>
              <a:gd name="adj1" fmla="val 50000"/>
              <a:gd name="adj2" fmla="val 50000"/>
            </a:avLst>
          </a:prstGeom>
          <a:solidFill>
            <a:srgbClr val="92D050"/>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3" name="Google Shape;303;p23"/>
          <p:cNvSpPr txBox="1"/>
          <p:nvPr/>
        </p:nvSpPr>
        <p:spPr>
          <a:xfrm>
            <a:off x="3897824" y="5302719"/>
            <a:ext cx="134835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TIME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4"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5"/>
          <p:cNvSpPr txBox="1"/>
          <p:nvPr/>
        </p:nvSpPr>
        <p:spPr>
          <a:xfrm>
            <a:off x="455724" y="376175"/>
            <a:ext cx="82326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evolution?</a:t>
            </a:r>
            <a:endParaRPr sz="1400" b="0" i="0" u="none" strike="noStrike" cap="none">
              <a:solidFill>
                <a:srgbClr val="000000"/>
              </a:solidFill>
              <a:latin typeface="Arial"/>
              <a:ea typeface="Arial"/>
              <a:cs typeface="Arial"/>
              <a:sym typeface="Arial"/>
            </a:endParaRPr>
          </a:p>
        </p:txBody>
      </p:sp>
      <p:pic>
        <p:nvPicPr>
          <p:cNvPr id="316" name="Google Shape;316;p25"/>
          <p:cNvPicPr preferRelativeResize="0"/>
          <p:nvPr/>
        </p:nvPicPr>
        <p:blipFill rotWithShape="1">
          <a:blip r:embed="rId3">
            <a:alphaModFix/>
          </a:blip>
          <a:srcRect/>
          <a:stretch/>
        </p:blipFill>
        <p:spPr>
          <a:xfrm>
            <a:off x="1101068" y="2053250"/>
            <a:ext cx="6915912" cy="4032504"/>
          </a:xfrm>
          <a:prstGeom prst="rect">
            <a:avLst/>
          </a:prstGeom>
          <a:noFill/>
          <a:ln>
            <a:noFill/>
          </a:ln>
        </p:spPr>
      </p:pic>
      <p:sp>
        <p:nvSpPr>
          <p:cNvPr id="317" name="Google Shape;317;p25" descr="Questions"/>
          <p:cNvSpPr/>
          <p:nvPr/>
        </p:nvSpPr>
        <p:spPr>
          <a:xfrm>
            <a:off x="0" y="0"/>
            <a:ext cx="983848" cy="954107"/>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26" descr="insect and leaf.jpg"/>
          <p:cNvPicPr preferRelativeResize="0"/>
          <p:nvPr/>
        </p:nvPicPr>
        <p:blipFill rotWithShape="1">
          <a:blip r:embed="rId3">
            <a:alphaModFix/>
          </a:blip>
          <a:srcRect/>
          <a:stretch/>
        </p:blipFill>
        <p:spPr>
          <a:xfrm>
            <a:off x="6091185" y="4322222"/>
            <a:ext cx="2463622" cy="1847905"/>
          </a:xfrm>
          <a:prstGeom prst="rect">
            <a:avLst/>
          </a:prstGeom>
          <a:noFill/>
          <a:ln>
            <a:noFill/>
          </a:ln>
        </p:spPr>
      </p:pic>
      <p:pic>
        <p:nvPicPr>
          <p:cNvPr id="324" name="Google Shape;324;p26" descr="insect and leaf.jpg"/>
          <p:cNvPicPr preferRelativeResize="0"/>
          <p:nvPr/>
        </p:nvPicPr>
        <p:blipFill rotWithShape="1">
          <a:blip r:embed="rId3">
            <a:alphaModFix/>
          </a:blip>
          <a:srcRect/>
          <a:stretch/>
        </p:blipFill>
        <p:spPr>
          <a:xfrm>
            <a:off x="6091185" y="2244671"/>
            <a:ext cx="2463622" cy="1847905"/>
          </a:xfrm>
          <a:prstGeom prst="rect">
            <a:avLst/>
          </a:prstGeom>
          <a:noFill/>
          <a:ln>
            <a:noFill/>
          </a:ln>
        </p:spPr>
      </p:pic>
      <p:pic>
        <p:nvPicPr>
          <p:cNvPr id="325" name="Google Shape;325;p26" descr="insect and leaf.jpg"/>
          <p:cNvPicPr preferRelativeResize="0"/>
          <p:nvPr/>
        </p:nvPicPr>
        <p:blipFill rotWithShape="1">
          <a:blip r:embed="rId3">
            <a:alphaModFix/>
          </a:blip>
          <a:srcRect/>
          <a:stretch/>
        </p:blipFill>
        <p:spPr>
          <a:xfrm>
            <a:off x="3430631" y="4322223"/>
            <a:ext cx="2463622" cy="1847905"/>
          </a:xfrm>
          <a:prstGeom prst="rect">
            <a:avLst/>
          </a:prstGeom>
          <a:noFill/>
          <a:ln>
            <a:noFill/>
          </a:ln>
        </p:spPr>
      </p:pic>
      <p:pic>
        <p:nvPicPr>
          <p:cNvPr id="326" name="Google Shape;326;p26" descr="insect and leaf.jpg"/>
          <p:cNvPicPr preferRelativeResize="0"/>
          <p:nvPr/>
        </p:nvPicPr>
        <p:blipFill rotWithShape="1">
          <a:blip r:embed="rId3">
            <a:alphaModFix/>
          </a:blip>
          <a:srcRect/>
          <a:stretch/>
        </p:blipFill>
        <p:spPr>
          <a:xfrm>
            <a:off x="735230" y="4322223"/>
            <a:ext cx="2463622" cy="1847905"/>
          </a:xfrm>
          <a:prstGeom prst="rect">
            <a:avLst/>
          </a:prstGeom>
          <a:noFill/>
          <a:ln>
            <a:noFill/>
          </a:ln>
        </p:spPr>
      </p:pic>
      <p:pic>
        <p:nvPicPr>
          <p:cNvPr id="327" name="Google Shape;327;p26" descr="insect and leaf.jpg"/>
          <p:cNvPicPr preferRelativeResize="0"/>
          <p:nvPr/>
        </p:nvPicPr>
        <p:blipFill rotWithShape="1">
          <a:blip r:embed="rId3">
            <a:alphaModFix/>
          </a:blip>
          <a:srcRect/>
          <a:stretch/>
        </p:blipFill>
        <p:spPr>
          <a:xfrm>
            <a:off x="735230" y="2244670"/>
            <a:ext cx="2463622" cy="1847905"/>
          </a:xfrm>
          <a:prstGeom prst="rect">
            <a:avLst/>
          </a:prstGeom>
          <a:noFill/>
          <a:ln>
            <a:noFill/>
          </a:ln>
        </p:spPr>
      </p:pic>
      <p:pic>
        <p:nvPicPr>
          <p:cNvPr id="328" name="Google Shape;328;p26" descr="insect and leaf.jpg"/>
          <p:cNvPicPr preferRelativeResize="0"/>
          <p:nvPr/>
        </p:nvPicPr>
        <p:blipFill rotWithShape="1">
          <a:blip r:embed="rId3">
            <a:alphaModFix/>
          </a:blip>
          <a:srcRect/>
          <a:stretch/>
        </p:blipFill>
        <p:spPr>
          <a:xfrm>
            <a:off x="3430631" y="2244671"/>
            <a:ext cx="2463622" cy="1847905"/>
          </a:xfrm>
          <a:prstGeom prst="rect">
            <a:avLst/>
          </a:prstGeom>
          <a:noFill/>
          <a:ln>
            <a:noFill/>
          </a:ln>
        </p:spPr>
      </p:pic>
      <p:sp>
        <p:nvSpPr>
          <p:cNvPr id="329" name="Google Shape;329;p26"/>
          <p:cNvSpPr txBox="1"/>
          <p:nvPr/>
        </p:nvSpPr>
        <p:spPr>
          <a:xfrm>
            <a:off x="1122323" y="514019"/>
            <a:ext cx="7851196"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How does a genetic mutation become evolution among a species?</a:t>
            </a:r>
            <a:endParaRPr sz="1400" b="0" i="0" u="none" strike="noStrike" cap="none">
              <a:solidFill>
                <a:srgbClr val="000000"/>
              </a:solidFill>
              <a:latin typeface="Arial"/>
              <a:ea typeface="Arial"/>
              <a:cs typeface="Arial"/>
              <a:sym typeface="Arial"/>
            </a:endParaRPr>
          </a:p>
        </p:txBody>
      </p:sp>
      <p:sp>
        <p:nvSpPr>
          <p:cNvPr id="330" name="Google Shape;330;p26" descr="Questions"/>
          <p:cNvSpPr/>
          <p:nvPr/>
        </p:nvSpPr>
        <p:spPr>
          <a:xfrm>
            <a:off x="50104" y="0"/>
            <a:ext cx="983848" cy="954107"/>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27"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7" name="Google Shape;337;p27"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28" descr="cocycx.jpg"/>
          <p:cNvPicPr preferRelativeResize="0"/>
          <p:nvPr/>
        </p:nvPicPr>
        <p:blipFill rotWithShape="1">
          <a:blip r:embed="rId3">
            <a:alphaModFix/>
          </a:blip>
          <a:srcRect/>
          <a:stretch/>
        </p:blipFill>
        <p:spPr>
          <a:xfrm>
            <a:off x="198750" y="1410604"/>
            <a:ext cx="5432156" cy="5432156"/>
          </a:xfrm>
          <a:prstGeom prst="rect">
            <a:avLst/>
          </a:prstGeom>
          <a:noFill/>
          <a:ln>
            <a:noFill/>
          </a:ln>
        </p:spPr>
      </p:pic>
      <p:pic>
        <p:nvPicPr>
          <p:cNvPr id="344" name="Google Shape;344;p28" descr="dreamstime_xl_56653169.jpg"/>
          <p:cNvPicPr preferRelativeResize="0"/>
          <p:nvPr/>
        </p:nvPicPr>
        <p:blipFill rotWithShape="1">
          <a:blip r:embed="rId4">
            <a:alphaModFix/>
          </a:blip>
          <a:srcRect/>
          <a:stretch/>
        </p:blipFill>
        <p:spPr>
          <a:xfrm>
            <a:off x="4392894" y="2157651"/>
            <a:ext cx="4404294" cy="4404294"/>
          </a:xfrm>
          <a:prstGeom prst="rect">
            <a:avLst/>
          </a:prstGeom>
          <a:noFill/>
          <a:ln>
            <a:noFill/>
          </a:ln>
        </p:spPr>
      </p:pic>
      <p:pic>
        <p:nvPicPr>
          <p:cNvPr id="345" name="Google Shape;345;p28"/>
          <p:cNvPicPr preferRelativeResize="0"/>
          <p:nvPr/>
        </p:nvPicPr>
        <p:blipFill rotWithShape="1">
          <a:blip r:embed="rId5">
            <a:alphaModFix/>
          </a:blip>
          <a:srcRect/>
          <a:stretch/>
        </p:blipFill>
        <p:spPr>
          <a:xfrm>
            <a:off x="-1" y="15240"/>
            <a:ext cx="1182383" cy="80617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3"/>
          <p:cNvSpPr txBox="1">
            <a:spLocks noGrp="1"/>
          </p:cNvSpPr>
          <p:nvPr>
            <p:ph type="ctrTitle"/>
          </p:nvPr>
        </p:nvSpPr>
        <p:spPr>
          <a:xfrm>
            <a:off x="450823" y="407665"/>
            <a:ext cx="8216403"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a:t>Big Question:</a:t>
            </a:r>
            <a:r>
              <a:rPr lang="en-US" sz="3600"/>
              <a:t> How is evolution related to population changes over time?</a:t>
            </a:r>
            <a:endParaRPr/>
          </a:p>
        </p:txBody>
      </p:sp>
      <p:pic>
        <p:nvPicPr>
          <p:cNvPr id="128" name="Google Shape;128;p3"/>
          <p:cNvPicPr preferRelativeResize="0"/>
          <p:nvPr/>
        </p:nvPicPr>
        <p:blipFill rotWithShape="1">
          <a:blip r:embed="rId3">
            <a:alphaModFix/>
          </a:blip>
          <a:srcRect/>
          <a:stretch/>
        </p:blipFill>
        <p:spPr>
          <a:xfrm>
            <a:off x="1101068" y="1736062"/>
            <a:ext cx="6915912" cy="4032504"/>
          </a:xfrm>
          <a:prstGeom prst="rect">
            <a:avLst/>
          </a:prstGeom>
          <a:noFill/>
          <a:ln>
            <a:noFill/>
          </a:ln>
        </p:spPr>
      </p:pic>
      <p:sp>
        <p:nvSpPr>
          <p:cNvPr id="129" name="Google Shape;129;p3" descr="Lightbulb and gear"/>
          <p:cNvSpPr/>
          <p:nvPr/>
        </p:nvSpPr>
        <p:spPr>
          <a:xfrm>
            <a:off x="0" y="83361"/>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29" descr="Time Spiral.jpg"/>
          <p:cNvPicPr preferRelativeResize="0"/>
          <p:nvPr/>
        </p:nvPicPr>
        <p:blipFill rotWithShape="1">
          <a:blip r:embed="rId3">
            <a:alphaModFix/>
          </a:blip>
          <a:srcRect/>
          <a:stretch/>
        </p:blipFill>
        <p:spPr>
          <a:xfrm>
            <a:off x="648019" y="-15240"/>
            <a:ext cx="10560787" cy="6858000"/>
          </a:xfrm>
          <a:prstGeom prst="rect">
            <a:avLst/>
          </a:prstGeom>
          <a:noFill/>
          <a:ln>
            <a:noFill/>
          </a:ln>
        </p:spPr>
      </p:pic>
      <p:pic>
        <p:nvPicPr>
          <p:cNvPr id="352" name="Google Shape;352;p29" descr="dreamstime_xl_56653169.jpg"/>
          <p:cNvPicPr preferRelativeResize="0"/>
          <p:nvPr/>
        </p:nvPicPr>
        <p:blipFill rotWithShape="1">
          <a:blip r:embed="rId4">
            <a:alphaModFix/>
          </a:blip>
          <a:srcRect/>
          <a:stretch/>
        </p:blipFill>
        <p:spPr>
          <a:xfrm>
            <a:off x="6332462" y="4046462"/>
            <a:ext cx="2811538" cy="2811538"/>
          </a:xfrm>
          <a:prstGeom prst="rect">
            <a:avLst/>
          </a:prstGeom>
          <a:noFill/>
          <a:ln>
            <a:noFill/>
          </a:ln>
        </p:spPr>
      </p:pic>
      <p:pic>
        <p:nvPicPr>
          <p:cNvPr id="353" name="Google Shape;353;p29"/>
          <p:cNvPicPr preferRelativeResize="0"/>
          <p:nvPr/>
        </p:nvPicPr>
        <p:blipFill rotWithShape="1">
          <a:blip r:embed="rId5">
            <a:alphaModFix/>
          </a:blip>
          <a:srcRect/>
          <a:stretch/>
        </p:blipFill>
        <p:spPr>
          <a:xfrm>
            <a:off x="0" y="15240"/>
            <a:ext cx="1296038" cy="88366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30"/>
          <p:cNvPicPr preferRelativeResize="0"/>
          <p:nvPr/>
        </p:nvPicPr>
        <p:blipFill rotWithShape="1">
          <a:blip r:embed="rId3">
            <a:alphaModFix/>
          </a:blip>
          <a:srcRect/>
          <a:stretch/>
        </p:blipFill>
        <p:spPr>
          <a:xfrm>
            <a:off x="1114044" y="1412748"/>
            <a:ext cx="6915912" cy="4032504"/>
          </a:xfrm>
          <a:prstGeom prst="rect">
            <a:avLst/>
          </a:prstGeom>
          <a:noFill/>
          <a:ln>
            <a:noFill/>
          </a:ln>
        </p:spPr>
      </p:pic>
      <p:sp>
        <p:nvSpPr>
          <p:cNvPr id="360" name="Google Shape;360;p30"/>
          <p:cNvSpPr/>
          <p:nvPr/>
        </p:nvSpPr>
        <p:spPr>
          <a:xfrm>
            <a:off x="239753" y="1084881"/>
            <a:ext cx="3154376"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rgbClr val="FC7876"/>
                </a:solidFill>
                <a:latin typeface="Calibri"/>
                <a:ea typeface="Calibri"/>
                <a:cs typeface="Calibri"/>
                <a:sym typeface="Calibri"/>
              </a:rPr>
              <a:t>Slow!</a:t>
            </a:r>
            <a:endParaRPr sz="1400" b="0" i="0" u="none" strike="noStrike" cap="none">
              <a:solidFill>
                <a:srgbClr val="000000"/>
              </a:solidFill>
              <a:latin typeface="Arial"/>
              <a:ea typeface="Arial"/>
              <a:cs typeface="Arial"/>
              <a:sym typeface="Arial"/>
            </a:endParaRPr>
          </a:p>
        </p:txBody>
      </p:sp>
      <p:pic>
        <p:nvPicPr>
          <p:cNvPr id="361" name="Google Shape;361;p30"/>
          <p:cNvPicPr preferRelativeResize="0"/>
          <p:nvPr/>
        </p:nvPicPr>
        <p:blipFill rotWithShape="1">
          <a:blip r:embed="rId4">
            <a:alphaModFix/>
          </a:blip>
          <a:srcRect/>
          <a:stretch/>
        </p:blipFill>
        <p:spPr>
          <a:xfrm>
            <a:off x="-1" y="15239"/>
            <a:ext cx="1255363" cy="85592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31"/>
          <p:cNvPicPr preferRelativeResize="0"/>
          <p:nvPr/>
        </p:nvPicPr>
        <p:blipFill rotWithShape="1">
          <a:blip r:embed="rId3">
            <a:alphaModFix/>
          </a:blip>
          <a:srcRect/>
          <a:stretch/>
        </p:blipFill>
        <p:spPr>
          <a:xfrm>
            <a:off x="1590262" y="555017"/>
            <a:ext cx="5963743" cy="5864802"/>
          </a:xfrm>
          <a:prstGeom prst="rect">
            <a:avLst/>
          </a:prstGeom>
          <a:noFill/>
          <a:ln>
            <a:noFill/>
          </a:ln>
        </p:spPr>
      </p:pic>
      <p:pic>
        <p:nvPicPr>
          <p:cNvPr id="368" name="Google Shape;368;p31"/>
          <p:cNvPicPr preferRelativeResize="0"/>
          <p:nvPr/>
        </p:nvPicPr>
        <p:blipFill rotWithShape="1">
          <a:blip r:embed="rId4">
            <a:alphaModFix/>
          </a:blip>
          <a:srcRect/>
          <a:stretch/>
        </p:blipFill>
        <p:spPr>
          <a:xfrm>
            <a:off x="0" y="15240"/>
            <a:ext cx="1136922" cy="77517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32"/>
          <p:cNvPicPr preferRelativeResize="0"/>
          <p:nvPr/>
        </p:nvPicPr>
        <p:blipFill rotWithShape="1">
          <a:blip r:embed="rId3">
            <a:alphaModFix/>
          </a:blip>
          <a:srcRect/>
          <a:stretch/>
        </p:blipFill>
        <p:spPr>
          <a:xfrm>
            <a:off x="448637" y="1219200"/>
            <a:ext cx="3779072" cy="3716376"/>
          </a:xfrm>
          <a:prstGeom prst="rect">
            <a:avLst/>
          </a:prstGeom>
          <a:noFill/>
          <a:ln>
            <a:noFill/>
          </a:ln>
        </p:spPr>
      </p:pic>
      <p:pic>
        <p:nvPicPr>
          <p:cNvPr id="375" name="Google Shape;375;p32"/>
          <p:cNvPicPr preferRelativeResize="0"/>
          <p:nvPr/>
        </p:nvPicPr>
        <p:blipFill rotWithShape="1">
          <a:blip r:embed="rId4">
            <a:alphaModFix/>
          </a:blip>
          <a:srcRect/>
          <a:stretch/>
        </p:blipFill>
        <p:spPr>
          <a:xfrm>
            <a:off x="4590418" y="1842053"/>
            <a:ext cx="4063649" cy="2709738"/>
          </a:xfrm>
          <a:prstGeom prst="rect">
            <a:avLst/>
          </a:prstGeom>
          <a:noFill/>
          <a:ln>
            <a:noFill/>
          </a:ln>
        </p:spPr>
      </p:pic>
      <p:sp>
        <p:nvSpPr>
          <p:cNvPr id="376" name="Google Shape;376;p32"/>
          <p:cNvSpPr/>
          <p:nvPr/>
        </p:nvSpPr>
        <p:spPr>
          <a:xfrm>
            <a:off x="4283233" y="851287"/>
            <a:ext cx="4678017" cy="4691269"/>
          </a:xfrm>
          <a:prstGeom prst="noSmoking">
            <a:avLst>
              <a:gd name="adj" fmla="val 6237"/>
            </a:avLst>
          </a:prstGeom>
          <a:solidFill>
            <a:srgbClr val="FF000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77" name="Google Shape;377;p32"/>
          <p:cNvPicPr preferRelativeResize="0"/>
          <p:nvPr/>
        </p:nvPicPr>
        <p:blipFill rotWithShape="1">
          <a:blip r:embed="rId5">
            <a:alphaModFix/>
          </a:blip>
          <a:srcRect/>
          <a:stretch/>
        </p:blipFill>
        <p:spPr>
          <a:xfrm>
            <a:off x="0" y="15239"/>
            <a:ext cx="1226202" cy="83604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33"/>
          <p:cNvPicPr preferRelativeResize="0"/>
          <p:nvPr/>
        </p:nvPicPr>
        <p:blipFill rotWithShape="1">
          <a:blip r:embed="rId3">
            <a:alphaModFix/>
          </a:blip>
          <a:srcRect/>
          <a:stretch/>
        </p:blipFill>
        <p:spPr>
          <a:xfrm>
            <a:off x="3417123" y="240460"/>
            <a:ext cx="2281311" cy="2243463"/>
          </a:xfrm>
          <a:prstGeom prst="rect">
            <a:avLst/>
          </a:prstGeom>
          <a:noFill/>
          <a:ln>
            <a:noFill/>
          </a:ln>
        </p:spPr>
      </p:pic>
      <p:pic>
        <p:nvPicPr>
          <p:cNvPr id="384" name="Google Shape;384;p33"/>
          <p:cNvPicPr preferRelativeResize="0"/>
          <p:nvPr/>
        </p:nvPicPr>
        <p:blipFill rotWithShape="1">
          <a:blip r:embed="rId4">
            <a:alphaModFix/>
          </a:blip>
          <a:srcRect/>
          <a:stretch/>
        </p:blipFill>
        <p:spPr>
          <a:xfrm>
            <a:off x="185529" y="3434894"/>
            <a:ext cx="3457848" cy="2628173"/>
          </a:xfrm>
          <a:prstGeom prst="rect">
            <a:avLst/>
          </a:prstGeom>
          <a:noFill/>
          <a:ln>
            <a:noFill/>
          </a:ln>
        </p:spPr>
      </p:pic>
      <p:pic>
        <p:nvPicPr>
          <p:cNvPr id="385" name="Google Shape;385;p33"/>
          <p:cNvPicPr preferRelativeResize="0"/>
          <p:nvPr/>
        </p:nvPicPr>
        <p:blipFill rotWithShape="1">
          <a:blip r:embed="rId5">
            <a:alphaModFix/>
          </a:blip>
          <a:srcRect/>
          <a:stretch/>
        </p:blipFill>
        <p:spPr>
          <a:xfrm>
            <a:off x="5473147" y="3434892"/>
            <a:ext cx="3460138" cy="2628173"/>
          </a:xfrm>
          <a:prstGeom prst="rect">
            <a:avLst/>
          </a:prstGeom>
          <a:noFill/>
          <a:ln>
            <a:noFill/>
          </a:ln>
        </p:spPr>
      </p:pic>
      <p:cxnSp>
        <p:nvCxnSpPr>
          <p:cNvPr id="386" name="Google Shape;386;p33"/>
          <p:cNvCxnSpPr/>
          <p:nvPr/>
        </p:nvCxnSpPr>
        <p:spPr>
          <a:xfrm flipH="1">
            <a:off x="1338470" y="1362191"/>
            <a:ext cx="1789043" cy="1593044"/>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387" name="Google Shape;387;p33"/>
          <p:cNvCxnSpPr/>
          <p:nvPr/>
        </p:nvCxnSpPr>
        <p:spPr>
          <a:xfrm>
            <a:off x="5983358" y="1362191"/>
            <a:ext cx="1808920" cy="1593044"/>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pic>
        <p:nvPicPr>
          <p:cNvPr id="388" name="Google Shape;388;p33"/>
          <p:cNvPicPr preferRelativeResize="0"/>
          <p:nvPr/>
        </p:nvPicPr>
        <p:blipFill rotWithShape="1">
          <a:blip r:embed="rId6">
            <a:alphaModFix/>
          </a:blip>
          <a:srcRect/>
          <a:stretch/>
        </p:blipFill>
        <p:spPr>
          <a:xfrm>
            <a:off x="0" y="15240"/>
            <a:ext cx="1272028" cy="86729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34"/>
          <p:cNvPicPr preferRelativeResize="0"/>
          <p:nvPr/>
        </p:nvPicPr>
        <p:blipFill rotWithShape="1">
          <a:blip r:embed="rId3">
            <a:alphaModFix/>
          </a:blip>
          <a:srcRect/>
          <a:stretch/>
        </p:blipFill>
        <p:spPr>
          <a:xfrm>
            <a:off x="4040942" y="240461"/>
            <a:ext cx="1035607" cy="1018426"/>
          </a:xfrm>
          <a:prstGeom prst="rect">
            <a:avLst/>
          </a:prstGeom>
          <a:noFill/>
          <a:ln>
            <a:noFill/>
          </a:ln>
        </p:spPr>
      </p:pic>
      <p:pic>
        <p:nvPicPr>
          <p:cNvPr id="395" name="Google Shape;395;p34"/>
          <p:cNvPicPr preferRelativeResize="0"/>
          <p:nvPr/>
        </p:nvPicPr>
        <p:blipFill rotWithShape="1">
          <a:blip r:embed="rId3">
            <a:alphaModFix/>
          </a:blip>
          <a:srcRect/>
          <a:stretch/>
        </p:blipFill>
        <p:spPr>
          <a:xfrm>
            <a:off x="4891021" y="1451900"/>
            <a:ext cx="1035607" cy="1018426"/>
          </a:xfrm>
          <a:prstGeom prst="rect">
            <a:avLst/>
          </a:prstGeom>
          <a:noFill/>
          <a:ln>
            <a:noFill/>
          </a:ln>
        </p:spPr>
      </p:pic>
      <p:pic>
        <p:nvPicPr>
          <p:cNvPr id="396" name="Google Shape;396;p34"/>
          <p:cNvPicPr preferRelativeResize="0"/>
          <p:nvPr/>
        </p:nvPicPr>
        <p:blipFill rotWithShape="1">
          <a:blip r:embed="rId3">
            <a:alphaModFix/>
          </a:blip>
          <a:srcRect/>
          <a:stretch/>
        </p:blipFill>
        <p:spPr>
          <a:xfrm>
            <a:off x="3220273" y="1411287"/>
            <a:ext cx="1035607" cy="1018426"/>
          </a:xfrm>
          <a:prstGeom prst="rect">
            <a:avLst/>
          </a:prstGeom>
          <a:noFill/>
          <a:ln>
            <a:noFill/>
          </a:ln>
        </p:spPr>
      </p:pic>
      <p:pic>
        <p:nvPicPr>
          <p:cNvPr id="397" name="Google Shape;397;p34"/>
          <p:cNvPicPr preferRelativeResize="0"/>
          <p:nvPr/>
        </p:nvPicPr>
        <p:blipFill rotWithShape="1">
          <a:blip r:embed="rId3">
            <a:alphaModFix/>
          </a:blip>
          <a:srcRect/>
          <a:stretch/>
        </p:blipFill>
        <p:spPr>
          <a:xfrm>
            <a:off x="4757525" y="2646655"/>
            <a:ext cx="1035607" cy="1018426"/>
          </a:xfrm>
          <a:prstGeom prst="rect">
            <a:avLst/>
          </a:prstGeom>
          <a:noFill/>
          <a:ln>
            <a:noFill/>
          </a:ln>
        </p:spPr>
      </p:pic>
      <p:pic>
        <p:nvPicPr>
          <p:cNvPr id="398" name="Google Shape;398;p34"/>
          <p:cNvPicPr preferRelativeResize="0"/>
          <p:nvPr/>
        </p:nvPicPr>
        <p:blipFill rotWithShape="1">
          <a:blip r:embed="rId3">
            <a:alphaModFix/>
          </a:blip>
          <a:srcRect/>
          <a:stretch/>
        </p:blipFill>
        <p:spPr>
          <a:xfrm>
            <a:off x="5989977" y="2652356"/>
            <a:ext cx="1035607" cy="1018426"/>
          </a:xfrm>
          <a:prstGeom prst="rect">
            <a:avLst/>
          </a:prstGeom>
          <a:noFill/>
          <a:ln>
            <a:noFill/>
          </a:ln>
        </p:spPr>
      </p:pic>
      <p:pic>
        <p:nvPicPr>
          <p:cNvPr id="399" name="Google Shape;399;p34"/>
          <p:cNvPicPr preferRelativeResize="0"/>
          <p:nvPr/>
        </p:nvPicPr>
        <p:blipFill rotWithShape="1">
          <a:blip r:embed="rId3">
            <a:alphaModFix/>
          </a:blip>
          <a:srcRect/>
          <a:stretch/>
        </p:blipFill>
        <p:spPr>
          <a:xfrm>
            <a:off x="7025584" y="3864930"/>
            <a:ext cx="1035607" cy="1018426"/>
          </a:xfrm>
          <a:prstGeom prst="rect">
            <a:avLst/>
          </a:prstGeom>
          <a:noFill/>
          <a:ln>
            <a:noFill/>
          </a:ln>
        </p:spPr>
      </p:pic>
      <p:pic>
        <p:nvPicPr>
          <p:cNvPr id="400" name="Google Shape;400;p34"/>
          <p:cNvPicPr preferRelativeResize="0"/>
          <p:nvPr/>
        </p:nvPicPr>
        <p:blipFill rotWithShape="1">
          <a:blip r:embed="rId3">
            <a:alphaModFix/>
          </a:blip>
          <a:srcRect/>
          <a:stretch/>
        </p:blipFill>
        <p:spPr>
          <a:xfrm>
            <a:off x="4689322" y="3841204"/>
            <a:ext cx="1035607" cy="1018426"/>
          </a:xfrm>
          <a:prstGeom prst="rect">
            <a:avLst/>
          </a:prstGeom>
          <a:noFill/>
          <a:ln>
            <a:noFill/>
          </a:ln>
        </p:spPr>
      </p:pic>
      <p:pic>
        <p:nvPicPr>
          <p:cNvPr id="401" name="Google Shape;401;p34"/>
          <p:cNvPicPr preferRelativeResize="0"/>
          <p:nvPr/>
        </p:nvPicPr>
        <p:blipFill rotWithShape="1">
          <a:blip r:embed="rId3">
            <a:alphaModFix/>
          </a:blip>
          <a:srcRect/>
          <a:stretch/>
        </p:blipFill>
        <p:spPr>
          <a:xfrm>
            <a:off x="4662818" y="5024426"/>
            <a:ext cx="1035607" cy="1018426"/>
          </a:xfrm>
          <a:prstGeom prst="rect">
            <a:avLst/>
          </a:prstGeom>
          <a:noFill/>
          <a:ln>
            <a:noFill/>
          </a:ln>
        </p:spPr>
      </p:pic>
      <p:pic>
        <p:nvPicPr>
          <p:cNvPr id="402" name="Google Shape;402;p34"/>
          <p:cNvPicPr preferRelativeResize="0"/>
          <p:nvPr/>
        </p:nvPicPr>
        <p:blipFill rotWithShape="1">
          <a:blip r:embed="rId3">
            <a:alphaModFix/>
          </a:blip>
          <a:srcRect/>
          <a:stretch/>
        </p:blipFill>
        <p:spPr>
          <a:xfrm>
            <a:off x="3414361" y="5024426"/>
            <a:ext cx="1035607" cy="1018426"/>
          </a:xfrm>
          <a:prstGeom prst="rect">
            <a:avLst/>
          </a:prstGeom>
          <a:noFill/>
          <a:ln>
            <a:noFill/>
          </a:ln>
        </p:spPr>
      </p:pic>
      <p:pic>
        <p:nvPicPr>
          <p:cNvPr id="403" name="Google Shape;403;p34"/>
          <p:cNvPicPr preferRelativeResize="0"/>
          <p:nvPr/>
        </p:nvPicPr>
        <p:blipFill rotWithShape="1">
          <a:blip r:embed="rId3">
            <a:alphaModFix/>
          </a:blip>
          <a:srcRect/>
          <a:stretch/>
        </p:blipFill>
        <p:spPr>
          <a:xfrm>
            <a:off x="2130682" y="3841204"/>
            <a:ext cx="1035607" cy="1018426"/>
          </a:xfrm>
          <a:prstGeom prst="rect">
            <a:avLst/>
          </a:prstGeom>
          <a:noFill/>
          <a:ln>
            <a:noFill/>
          </a:ln>
        </p:spPr>
      </p:pic>
      <p:pic>
        <p:nvPicPr>
          <p:cNvPr id="404" name="Google Shape;404;p34"/>
          <p:cNvPicPr preferRelativeResize="0"/>
          <p:nvPr/>
        </p:nvPicPr>
        <p:blipFill rotWithShape="1">
          <a:blip r:embed="rId3">
            <a:alphaModFix/>
          </a:blip>
          <a:srcRect/>
          <a:stretch/>
        </p:blipFill>
        <p:spPr>
          <a:xfrm>
            <a:off x="913268" y="3816551"/>
            <a:ext cx="1035607" cy="1018426"/>
          </a:xfrm>
          <a:prstGeom prst="rect">
            <a:avLst/>
          </a:prstGeom>
          <a:noFill/>
          <a:ln>
            <a:noFill/>
          </a:ln>
        </p:spPr>
      </p:pic>
      <p:pic>
        <p:nvPicPr>
          <p:cNvPr id="405" name="Google Shape;405;p34"/>
          <p:cNvPicPr preferRelativeResize="0"/>
          <p:nvPr/>
        </p:nvPicPr>
        <p:blipFill rotWithShape="1">
          <a:blip r:embed="rId3">
            <a:alphaModFix/>
          </a:blip>
          <a:srcRect/>
          <a:stretch/>
        </p:blipFill>
        <p:spPr>
          <a:xfrm>
            <a:off x="3362171" y="2652356"/>
            <a:ext cx="1035607" cy="1018426"/>
          </a:xfrm>
          <a:prstGeom prst="rect">
            <a:avLst/>
          </a:prstGeom>
          <a:noFill/>
          <a:ln>
            <a:noFill/>
          </a:ln>
        </p:spPr>
      </p:pic>
      <p:pic>
        <p:nvPicPr>
          <p:cNvPr id="406" name="Google Shape;406;p34"/>
          <p:cNvPicPr preferRelativeResize="0"/>
          <p:nvPr/>
        </p:nvPicPr>
        <p:blipFill rotWithShape="1">
          <a:blip r:embed="rId3">
            <a:alphaModFix/>
          </a:blip>
          <a:srcRect/>
          <a:stretch/>
        </p:blipFill>
        <p:spPr>
          <a:xfrm>
            <a:off x="2141190" y="2646655"/>
            <a:ext cx="1035607" cy="1018426"/>
          </a:xfrm>
          <a:prstGeom prst="rect">
            <a:avLst/>
          </a:prstGeom>
          <a:noFill/>
          <a:ln>
            <a:noFill/>
          </a:ln>
        </p:spPr>
      </p:pic>
      <p:pic>
        <p:nvPicPr>
          <p:cNvPr id="407" name="Google Shape;407;p34"/>
          <p:cNvPicPr preferRelativeResize="0"/>
          <p:nvPr/>
        </p:nvPicPr>
        <p:blipFill rotWithShape="1">
          <a:blip r:embed="rId3">
            <a:alphaModFix/>
          </a:blip>
          <a:srcRect/>
          <a:stretch/>
        </p:blipFill>
        <p:spPr>
          <a:xfrm>
            <a:off x="6944413" y="5066893"/>
            <a:ext cx="1035607" cy="1018426"/>
          </a:xfrm>
          <a:prstGeom prst="rect">
            <a:avLst/>
          </a:prstGeom>
          <a:noFill/>
          <a:ln>
            <a:noFill/>
          </a:ln>
        </p:spPr>
      </p:pic>
      <p:pic>
        <p:nvPicPr>
          <p:cNvPr id="408" name="Google Shape;408;p34"/>
          <p:cNvPicPr preferRelativeResize="0"/>
          <p:nvPr/>
        </p:nvPicPr>
        <p:blipFill rotWithShape="1">
          <a:blip r:embed="rId3">
            <a:alphaModFix/>
          </a:blip>
          <a:srcRect/>
          <a:stretch/>
        </p:blipFill>
        <p:spPr>
          <a:xfrm>
            <a:off x="8108393" y="5071737"/>
            <a:ext cx="1035607" cy="1018426"/>
          </a:xfrm>
          <a:prstGeom prst="rect">
            <a:avLst/>
          </a:prstGeom>
          <a:noFill/>
          <a:ln>
            <a:noFill/>
          </a:ln>
        </p:spPr>
      </p:pic>
      <p:cxnSp>
        <p:nvCxnSpPr>
          <p:cNvPr id="409" name="Google Shape;409;p34"/>
          <p:cNvCxnSpPr/>
          <p:nvPr/>
        </p:nvCxnSpPr>
        <p:spPr>
          <a:xfrm flipH="1">
            <a:off x="3414361" y="749674"/>
            <a:ext cx="386101" cy="509213"/>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410" name="Google Shape;410;p34"/>
          <p:cNvCxnSpPr/>
          <p:nvPr/>
        </p:nvCxnSpPr>
        <p:spPr>
          <a:xfrm flipH="1">
            <a:off x="2459236" y="1920500"/>
            <a:ext cx="386101" cy="509213"/>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411" name="Google Shape;411;p34"/>
          <p:cNvCxnSpPr/>
          <p:nvPr/>
        </p:nvCxnSpPr>
        <p:spPr>
          <a:xfrm flipH="1">
            <a:off x="1366901" y="3155868"/>
            <a:ext cx="386101" cy="509213"/>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412" name="Google Shape;412;p34"/>
          <p:cNvCxnSpPr/>
          <p:nvPr/>
        </p:nvCxnSpPr>
        <p:spPr>
          <a:xfrm>
            <a:off x="5353873" y="749674"/>
            <a:ext cx="424072" cy="509213"/>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413" name="Google Shape;413;p34"/>
          <p:cNvCxnSpPr/>
          <p:nvPr/>
        </p:nvCxnSpPr>
        <p:spPr>
          <a:xfrm>
            <a:off x="6295745" y="1961113"/>
            <a:ext cx="424072" cy="509213"/>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414" name="Google Shape;414;p34"/>
          <p:cNvCxnSpPr/>
          <p:nvPr/>
        </p:nvCxnSpPr>
        <p:spPr>
          <a:xfrm>
            <a:off x="7148718" y="3276135"/>
            <a:ext cx="424072" cy="509213"/>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pic>
        <p:nvPicPr>
          <p:cNvPr id="415" name="Google Shape;415;p34"/>
          <p:cNvPicPr preferRelativeResize="0"/>
          <p:nvPr/>
        </p:nvPicPr>
        <p:blipFill rotWithShape="1">
          <a:blip r:embed="rId3">
            <a:alphaModFix/>
          </a:blip>
          <a:srcRect/>
          <a:stretch/>
        </p:blipFill>
        <p:spPr>
          <a:xfrm>
            <a:off x="3332755" y="3841204"/>
            <a:ext cx="1035607" cy="1018426"/>
          </a:xfrm>
          <a:prstGeom prst="rect">
            <a:avLst/>
          </a:prstGeom>
          <a:noFill/>
          <a:ln>
            <a:noFill/>
          </a:ln>
        </p:spPr>
      </p:pic>
      <p:pic>
        <p:nvPicPr>
          <p:cNvPr id="416" name="Google Shape;416;p34"/>
          <p:cNvPicPr preferRelativeResize="0"/>
          <p:nvPr/>
        </p:nvPicPr>
        <p:blipFill rotWithShape="1">
          <a:blip r:embed="rId3">
            <a:alphaModFix/>
          </a:blip>
          <a:srcRect/>
          <a:stretch/>
        </p:blipFill>
        <p:spPr>
          <a:xfrm>
            <a:off x="5855798" y="3855382"/>
            <a:ext cx="1035607" cy="1018426"/>
          </a:xfrm>
          <a:prstGeom prst="rect">
            <a:avLst/>
          </a:prstGeom>
          <a:noFill/>
          <a:ln>
            <a:noFill/>
          </a:ln>
        </p:spPr>
      </p:pic>
      <p:pic>
        <p:nvPicPr>
          <p:cNvPr id="417" name="Google Shape;417;p34"/>
          <p:cNvPicPr preferRelativeResize="0"/>
          <p:nvPr/>
        </p:nvPicPr>
        <p:blipFill rotWithShape="1">
          <a:blip r:embed="rId3">
            <a:alphaModFix/>
          </a:blip>
          <a:srcRect/>
          <a:stretch/>
        </p:blipFill>
        <p:spPr>
          <a:xfrm>
            <a:off x="5804449" y="5035545"/>
            <a:ext cx="1035607" cy="1018426"/>
          </a:xfrm>
          <a:prstGeom prst="rect">
            <a:avLst/>
          </a:prstGeom>
          <a:noFill/>
          <a:ln>
            <a:noFill/>
          </a:ln>
        </p:spPr>
      </p:pic>
      <p:pic>
        <p:nvPicPr>
          <p:cNvPr id="418" name="Google Shape;418;p34"/>
          <p:cNvPicPr preferRelativeResize="0"/>
          <p:nvPr/>
        </p:nvPicPr>
        <p:blipFill rotWithShape="1">
          <a:blip r:embed="rId3">
            <a:alphaModFix/>
          </a:blip>
          <a:srcRect/>
          <a:stretch/>
        </p:blipFill>
        <p:spPr>
          <a:xfrm>
            <a:off x="2297148" y="5018656"/>
            <a:ext cx="1035607" cy="1018426"/>
          </a:xfrm>
          <a:prstGeom prst="rect">
            <a:avLst/>
          </a:prstGeom>
          <a:noFill/>
          <a:ln>
            <a:noFill/>
          </a:ln>
        </p:spPr>
      </p:pic>
      <p:pic>
        <p:nvPicPr>
          <p:cNvPr id="419" name="Google Shape;419;p34"/>
          <p:cNvPicPr preferRelativeResize="0"/>
          <p:nvPr/>
        </p:nvPicPr>
        <p:blipFill rotWithShape="1">
          <a:blip r:embed="rId3">
            <a:alphaModFix/>
          </a:blip>
          <a:srcRect/>
          <a:stretch/>
        </p:blipFill>
        <p:spPr>
          <a:xfrm>
            <a:off x="1145339" y="5018656"/>
            <a:ext cx="1035607" cy="1018426"/>
          </a:xfrm>
          <a:prstGeom prst="rect">
            <a:avLst/>
          </a:prstGeom>
          <a:noFill/>
          <a:ln>
            <a:noFill/>
          </a:ln>
        </p:spPr>
      </p:pic>
      <p:pic>
        <p:nvPicPr>
          <p:cNvPr id="420" name="Google Shape;420;p34"/>
          <p:cNvPicPr preferRelativeResize="0"/>
          <p:nvPr/>
        </p:nvPicPr>
        <p:blipFill rotWithShape="1">
          <a:blip r:embed="rId3">
            <a:alphaModFix/>
          </a:blip>
          <a:srcRect/>
          <a:stretch/>
        </p:blipFill>
        <p:spPr>
          <a:xfrm>
            <a:off x="0" y="5037680"/>
            <a:ext cx="1035607" cy="1018426"/>
          </a:xfrm>
          <a:prstGeom prst="rect">
            <a:avLst/>
          </a:prstGeom>
          <a:noFill/>
          <a:ln>
            <a:noFill/>
          </a:ln>
        </p:spPr>
      </p:pic>
      <p:cxnSp>
        <p:nvCxnSpPr>
          <p:cNvPr id="421" name="Google Shape;421;p34"/>
          <p:cNvCxnSpPr/>
          <p:nvPr/>
        </p:nvCxnSpPr>
        <p:spPr>
          <a:xfrm>
            <a:off x="8202124" y="4374143"/>
            <a:ext cx="424072" cy="509213"/>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422" name="Google Shape;422;p34"/>
          <p:cNvCxnSpPr/>
          <p:nvPr/>
        </p:nvCxnSpPr>
        <p:spPr>
          <a:xfrm flipH="1">
            <a:off x="324752" y="4244467"/>
            <a:ext cx="386101" cy="509213"/>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sp>
        <p:nvSpPr>
          <p:cNvPr id="423" name="Google Shape;423;p34"/>
          <p:cNvSpPr/>
          <p:nvPr/>
        </p:nvSpPr>
        <p:spPr>
          <a:xfrm>
            <a:off x="265077" y="1564915"/>
            <a:ext cx="155901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rgbClr val="FC7876"/>
                </a:solidFill>
                <a:latin typeface="Calibri"/>
                <a:ea typeface="Calibri"/>
                <a:cs typeface="Calibri"/>
                <a:sym typeface="Calibri"/>
              </a:rPr>
              <a:t>Fast!</a:t>
            </a:r>
            <a:endParaRPr sz="1400" b="0" i="0" u="none" strike="noStrike" cap="none">
              <a:solidFill>
                <a:srgbClr val="000000"/>
              </a:solidFill>
              <a:latin typeface="Arial"/>
              <a:ea typeface="Arial"/>
              <a:cs typeface="Arial"/>
              <a:sym typeface="Arial"/>
            </a:endParaRPr>
          </a:p>
        </p:txBody>
      </p:sp>
      <p:pic>
        <p:nvPicPr>
          <p:cNvPr id="424" name="Google Shape;424;p34"/>
          <p:cNvPicPr preferRelativeResize="0"/>
          <p:nvPr/>
        </p:nvPicPr>
        <p:blipFill rotWithShape="1">
          <a:blip r:embed="rId4">
            <a:alphaModFix/>
          </a:blip>
          <a:srcRect/>
          <a:stretch/>
        </p:blipFill>
        <p:spPr>
          <a:xfrm>
            <a:off x="-1" y="15240"/>
            <a:ext cx="1181661" cy="80567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35"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36" descr="cocycx.jpg"/>
          <p:cNvPicPr preferRelativeResize="0"/>
          <p:nvPr/>
        </p:nvPicPr>
        <p:blipFill rotWithShape="1">
          <a:blip r:embed="rId3">
            <a:alphaModFix/>
          </a:blip>
          <a:srcRect/>
          <a:stretch/>
        </p:blipFill>
        <p:spPr>
          <a:xfrm>
            <a:off x="591190" y="1965798"/>
            <a:ext cx="4596147" cy="4596147"/>
          </a:xfrm>
          <a:prstGeom prst="rect">
            <a:avLst/>
          </a:prstGeom>
          <a:noFill/>
          <a:ln>
            <a:noFill/>
          </a:ln>
        </p:spPr>
      </p:pic>
      <p:pic>
        <p:nvPicPr>
          <p:cNvPr id="437" name="Google Shape;437;p36" descr="dreamstime_xl_56653169.jpg"/>
          <p:cNvPicPr preferRelativeResize="0"/>
          <p:nvPr/>
        </p:nvPicPr>
        <p:blipFill rotWithShape="1">
          <a:blip r:embed="rId4">
            <a:alphaModFix/>
          </a:blip>
          <a:srcRect/>
          <a:stretch/>
        </p:blipFill>
        <p:spPr>
          <a:xfrm>
            <a:off x="4392894" y="2157651"/>
            <a:ext cx="4404294" cy="4404294"/>
          </a:xfrm>
          <a:prstGeom prst="rect">
            <a:avLst/>
          </a:prstGeom>
          <a:noFill/>
          <a:ln>
            <a:noFill/>
          </a:ln>
        </p:spPr>
      </p:pic>
      <p:sp>
        <p:nvSpPr>
          <p:cNvPr id="438" name="Google Shape;438;p36"/>
          <p:cNvSpPr txBox="1"/>
          <p:nvPr/>
        </p:nvSpPr>
        <p:spPr>
          <a:xfrm>
            <a:off x="983860" y="232905"/>
            <a:ext cx="7826700" cy="1477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chemeClr val="dk1"/>
                </a:solidFill>
                <a:latin typeface="Calibri"/>
                <a:ea typeface="Calibri"/>
                <a:cs typeface="Calibri"/>
                <a:sym typeface="Calibri"/>
              </a:rPr>
              <a:t>Based on these images of the human body-it is very likely that we evolved from a species that had _________.</a:t>
            </a:r>
            <a:endParaRPr sz="1400" b="0" i="0" u="none" strike="noStrike" cap="none">
              <a:solidFill>
                <a:srgbClr val="000000"/>
              </a:solidFill>
              <a:latin typeface="Arial"/>
              <a:ea typeface="Arial"/>
              <a:cs typeface="Arial"/>
              <a:sym typeface="Arial"/>
            </a:endParaRPr>
          </a:p>
        </p:txBody>
      </p:sp>
      <p:sp>
        <p:nvSpPr>
          <p:cNvPr id="439" name="Google Shape;439;p36" descr="Questions"/>
          <p:cNvSpPr/>
          <p:nvPr/>
        </p:nvSpPr>
        <p:spPr>
          <a:xfrm>
            <a:off x="0" y="0"/>
            <a:ext cx="983848" cy="954107"/>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gdf829ce8cf_0_15" descr="cocycx.jpg"/>
          <p:cNvPicPr preferRelativeResize="0"/>
          <p:nvPr/>
        </p:nvPicPr>
        <p:blipFill rotWithShape="1">
          <a:blip r:embed="rId3">
            <a:alphaModFix/>
          </a:blip>
          <a:srcRect/>
          <a:stretch/>
        </p:blipFill>
        <p:spPr>
          <a:xfrm>
            <a:off x="591190" y="1965798"/>
            <a:ext cx="4596150" cy="4596150"/>
          </a:xfrm>
          <a:prstGeom prst="rect">
            <a:avLst/>
          </a:prstGeom>
          <a:noFill/>
          <a:ln>
            <a:noFill/>
          </a:ln>
        </p:spPr>
      </p:pic>
      <p:pic>
        <p:nvPicPr>
          <p:cNvPr id="446" name="Google Shape;446;gdf829ce8cf_0_15" descr="dreamstime_xl_56653169.jpg"/>
          <p:cNvPicPr preferRelativeResize="0"/>
          <p:nvPr/>
        </p:nvPicPr>
        <p:blipFill rotWithShape="1">
          <a:blip r:embed="rId4">
            <a:alphaModFix/>
          </a:blip>
          <a:srcRect/>
          <a:stretch/>
        </p:blipFill>
        <p:spPr>
          <a:xfrm>
            <a:off x="4392894" y="2157651"/>
            <a:ext cx="4404294" cy="4404294"/>
          </a:xfrm>
          <a:prstGeom prst="rect">
            <a:avLst/>
          </a:prstGeom>
          <a:noFill/>
          <a:ln>
            <a:noFill/>
          </a:ln>
        </p:spPr>
      </p:pic>
      <p:sp>
        <p:nvSpPr>
          <p:cNvPr id="447" name="Google Shape;447;gdf829ce8cf_0_15"/>
          <p:cNvSpPr txBox="1"/>
          <p:nvPr/>
        </p:nvSpPr>
        <p:spPr>
          <a:xfrm>
            <a:off x="983860" y="232905"/>
            <a:ext cx="7826700" cy="1477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chemeClr val="dk1"/>
                </a:solidFill>
                <a:latin typeface="Calibri"/>
                <a:ea typeface="Calibri"/>
                <a:cs typeface="Calibri"/>
                <a:sym typeface="Calibri"/>
              </a:rPr>
              <a:t>Based on these images of the human body-it is very likely that we evolved from a species that had </a:t>
            </a:r>
            <a:r>
              <a:rPr lang="en-US" sz="3000" u="sng">
                <a:solidFill>
                  <a:srgbClr val="FF0000"/>
                </a:solidFill>
                <a:latin typeface="Calibri"/>
                <a:ea typeface="Calibri"/>
                <a:cs typeface="Calibri"/>
                <a:sym typeface="Calibri"/>
              </a:rPr>
              <a:t>tails</a:t>
            </a:r>
            <a:r>
              <a:rPr lang="en-US" sz="30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48" name="Google Shape;448;gdf829ce8cf_0_15" descr="Questions"/>
          <p:cNvSpPr/>
          <p:nvPr/>
        </p:nvSpPr>
        <p:spPr>
          <a:xfrm>
            <a:off x="0" y="0"/>
            <a:ext cx="983700" cy="9540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38"/>
          <p:cNvSpPr txBox="1"/>
          <p:nvPr/>
        </p:nvSpPr>
        <p:spPr>
          <a:xfrm>
            <a:off x="1588578" y="689379"/>
            <a:ext cx="7826644"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dk1"/>
                </a:solidFill>
                <a:latin typeface="Calibri"/>
                <a:ea typeface="Calibri"/>
                <a:cs typeface="Calibri"/>
                <a:sym typeface="Calibri"/>
              </a:rPr>
              <a:t>What is another example of evolution? </a:t>
            </a:r>
            <a:endParaRPr sz="1400" b="0" i="0" u="none" strike="noStrike" cap="none">
              <a:solidFill>
                <a:srgbClr val="000000"/>
              </a:solidFill>
              <a:latin typeface="Arial"/>
              <a:ea typeface="Arial"/>
              <a:cs typeface="Arial"/>
              <a:sym typeface="Arial"/>
            </a:endParaRPr>
          </a:p>
        </p:txBody>
      </p:sp>
      <p:sp>
        <p:nvSpPr>
          <p:cNvPr id="455" name="Google Shape;455;p38" descr="Questions"/>
          <p:cNvSpPr/>
          <p:nvPr/>
        </p:nvSpPr>
        <p:spPr>
          <a:xfrm>
            <a:off x="0" y="0"/>
            <a:ext cx="983848" cy="954107"/>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6" name="Google Shape;456;p38"/>
          <p:cNvPicPr preferRelativeResize="0"/>
          <p:nvPr/>
        </p:nvPicPr>
        <p:blipFill>
          <a:blip r:embed="rId4">
            <a:alphaModFix/>
          </a:blip>
          <a:stretch>
            <a:fillRect/>
          </a:stretch>
        </p:blipFill>
        <p:spPr>
          <a:xfrm>
            <a:off x="1201050" y="1657524"/>
            <a:ext cx="6741900" cy="4427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55"/>
          <p:cNvSpPr txBox="1"/>
          <p:nvPr/>
        </p:nvSpPr>
        <p:spPr>
          <a:xfrm>
            <a:off x="1338150" y="1580600"/>
            <a:ext cx="6467700" cy="3739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u="sng">
                <a:solidFill>
                  <a:schemeClr val="hlink"/>
                </a:solidFill>
                <a:highlight>
                  <a:srgbClr val="FFFFFF"/>
                </a:highlight>
                <a:hlinkClick r:id="rId3"/>
              </a:rPr>
              <a:t>Evolution 'Telephone'</a:t>
            </a:r>
            <a:endParaRPr sz="1800">
              <a:solidFill>
                <a:srgbClr val="282828"/>
              </a:solidFill>
              <a:highlight>
                <a:srgbClr val="FFFFFF"/>
              </a:highlight>
            </a:endParaRPr>
          </a:p>
          <a:p>
            <a:pPr marL="0" lvl="0" indent="0" algn="ctr" rtl="0">
              <a:spcBef>
                <a:spcPts val="0"/>
              </a:spcBef>
              <a:spcAft>
                <a:spcPts val="0"/>
              </a:spcAft>
              <a:buNone/>
            </a:pPr>
            <a:endParaRPr sz="1800">
              <a:solidFill>
                <a:srgbClr val="282828"/>
              </a:solidFill>
              <a:highlight>
                <a:srgbClr val="FFFFFF"/>
              </a:highlight>
            </a:endParaRPr>
          </a:p>
          <a:p>
            <a:pPr marL="0" lvl="0" indent="0" algn="ctr" rtl="0">
              <a:lnSpc>
                <a:spcPct val="115000"/>
              </a:lnSpc>
              <a:spcBef>
                <a:spcPts val="800"/>
              </a:spcBef>
              <a:spcAft>
                <a:spcPts val="0"/>
              </a:spcAft>
              <a:buClr>
                <a:schemeClr val="dk1"/>
              </a:buClr>
              <a:buSzPts val="1100"/>
              <a:buFont typeface="Arial"/>
              <a:buNone/>
            </a:pPr>
            <a:r>
              <a:rPr lang="en-US" sz="1600">
                <a:solidFill>
                  <a:srgbClr val="282828"/>
                </a:solidFill>
                <a:highlight>
                  <a:srgbClr val="FFFFFF"/>
                </a:highlight>
                <a:latin typeface="Georgia"/>
                <a:ea typeface="Georgia"/>
                <a:cs typeface="Georgia"/>
                <a:sym typeface="Georgia"/>
              </a:rPr>
              <a:t>A fun way to help students understand DNA mutations in evolution is the childhood game of Telephone—with an evolution-related twist. This game has several parallels to aspects of evolution. Students will enjoy modeling how microevolution can change a species over time.</a:t>
            </a:r>
            <a:endParaRPr sz="1600">
              <a:solidFill>
                <a:srgbClr val="282828"/>
              </a:solidFill>
              <a:highlight>
                <a:srgbClr val="FFFFFF"/>
              </a:highlight>
              <a:latin typeface="Georgia"/>
              <a:ea typeface="Georgia"/>
              <a:cs typeface="Georgia"/>
              <a:sym typeface="Georgia"/>
            </a:endParaRPr>
          </a:p>
          <a:p>
            <a:pPr marL="0" lvl="0" indent="0" algn="ctr" rtl="0">
              <a:lnSpc>
                <a:spcPct val="115000"/>
              </a:lnSpc>
              <a:spcBef>
                <a:spcPts val="800"/>
              </a:spcBef>
              <a:spcAft>
                <a:spcPts val="800"/>
              </a:spcAft>
              <a:buNone/>
            </a:pPr>
            <a:r>
              <a:rPr lang="en-US" sz="1600">
                <a:solidFill>
                  <a:srgbClr val="282828"/>
                </a:solidFill>
                <a:highlight>
                  <a:srgbClr val="FFFFFF"/>
                </a:highlight>
                <a:latin typeface="Georgia"/>
                <a:ea typeface="Georgia"/>
                <a:cs typeface="Georgia"/>
                <a:sym typeface="Georgia"/>
              </a:rPr>
              <a:t>The message sent through the "telephone" changes as it passes between the students because small mistakes by students accumulate, much like small </a:t>
            </a:r>
            <a:r>
              <a:rPr lang="en-US" sz="1600">
                <a:solidFill>
                  <a:srgbClr val="282828"/>
                </a:solidFill>
                <a:highlight>
                  <a:srgbClr val="FFFFFF"/>
                </a:highlight>
                <a:uFill>
                  <a:noFill/>
                </a:uFill>
                <a:latin typeface="Georgia"/>
                <a:ea typeface="Georgia"/>
                <a:cs typeface="Georgia"/>
                <a:sym typeface="Georgia"/>
                <a:hlinkClick r:id="rId4">
                  <a:extLst>
                    <a:ext uri="{A12FA001-AC4F-418D-AE19-62706E023703}">
                      <ahyp:hlinkClr xmlns:ahyp="http://schemas.microsoft.com/office/drawing/2018/hyperlinkcolor" val="tx"/>
                    </a:ext>
                  </a:extLst>
                </a:hlinkClick>
              </a:rPr>
              <a:t>mutations happen in DNA</a:t>
            </a:r>
            <a:r>
              <a:rPr lang="en-US" sz="1600">
                <a:solidFill>
                  <a:srgbClr val="282828"/>
                </a:solidFill>
                <a:highlight>
                  <a:srgbClr val="FFFFFF"/>
                </a:highlight>
                <a:latin typeface="Georgia"/>
                <a:ea typeface="Georgia"/>
                <a:cs typeface="Georgia"/>
                <a:sym typeface="Georgia"/>
              </a:rPr>
              <a:t>. In evolution, after enough time passes, mistakes add up to adaptations and can create new species that don't resemble the originals. Instructions for this activity and others are linked above!</a:t>
            </a:r>
            <a:endParaRPr sz="2100">
              <a:solidFill>
                <a:srgbClr val="282828"/>
              </a:solidFill>
              <a:highlight>
                <a:srgbClr val="FFFFFF"/>
              </a:highlight>
            </a:endParaRPr>
          </a:p>
        </p:txBody>
      </p:sp>
      <p:sp>
        <p:nvSpPr>
          <p:cNvPr id="135" name="Google Shape;135;p55"/>
          <p:cNvSpPr txBox="1"/>
          <p:nvPr/>
        </p:nvSpPr>
        <p:spPr>
          <a:xfrm>
            <a:off x="1290320" y="422711"/>
            <a:ext cx="656336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pic>
        <p:nvPicPr>
          <p:cNvPr id="136" name="Google Shape;136;p55" descr="Cursor"/>
          <p:cNvPicPr preferRelativeResize="0"/>
          <p:nvPr/>
        </p:nvPicPr>
        <p:blipFill rotWithShape="1">
          <a:blip r:embed="rId5">
            <a:alphaModFix/>
          </a:blip>
          <a:srcRect/>
          <a:stretch/>
        </p:blipFill>
        <p:spPr>
          <a:xfrm rot="5400000">
            <a:off x="2899299" y="1770372"/>
            <a:ext cx="606450" cy="606450"/>
          </a:xfrm>
          <a:prstGeom prst="rect">
            <a:avLst/>
          </a:prstGeom>
          <a:noFill/>
          <a:ln>
            <a:noFill/>
          </a:ln>
        </p:spPr>
      </p:pic>
      <p:sp>
        <p:nvSpPr>
          <p:cNvPr id="137" name="Google Shape;137;p55" descr="Laptop"/>
          <p:cNvSpPr/>
          <p:nvPr/>
        </p:nvSpPr>
        <p:spPr>
          <a:xfrm>
            <a:off x="44367" y="0"/>
            <a:ext cx="735230" cy="73523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39"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3" name="Google Shape;463;p3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40"/>
          <p:cNvPicPr preferRelativeResize="0"/>
          <p:nvPr/>
        </p:nvPicPr>
        <p:blipFill rotWithShape="1">
          <a:blip r:embed="rId3">
            <a:alphaModFix/>
          </a:blip>
          <a:srcRect/>
          <a:stretch/>
        </p:blipFill>
        <p:spPr>
          <a:xfrm>
            <a:off x="459998" y="1229157"/>
            <a:ext cx="2270760" cy="1703070"/>
          </a:xfrm>
          <a:prstGeom prst="rect">
            <a:avLst/>
          </a:prstGeom>
          <a:noFill/>
          <a:ln>
            <a:noFill/>
          </a:ln>
        </p:spPr>
      </p:pic>
      <p:pic>
        <p:nvPicPr>
          <p:cNvPr id="470" name="Google Shape;470;p40" descr="dreamstime_xl_52578004.jpg"/>
          <p:cNvPicPr preferRelativeResize="0"/>
          <p:nvPr/>
        </p:nvPicPr>
        <p:blipFill rotWithShape="1">
          <a:blip r:embed="rId4">
            <a:alphaModFix/>
          </a:blip>
          <a:srcRect/>
          <a:stretch/>
        </p:blipFill>
        <p:spPr>
          <a:xfrm>
            <a:off x="3155310" y="925830"/>
            <a:ext cx="5544190" cy="3422948"/>
          </a:xfrm>
          <a:prstGeom prst="rect">
            <a:avLst/>
          </a:prstGeom>
          <a:noFill/>
          <a:ln>
            <a:noFill/>
          </a:ln>
        </p:spPr>
      </p:pic>
      <p:sp>
        <p:nvSpPr>
          <p:cNvPr id="471" name="Google Shape;471;p40"/>
          <p:cNvSpPr txBox="1"/>
          <p:nvPr/>
        </p:nvSpPr>
        <p:spPr>
          <a:xfrm>
            <a:off x="1303728" y="4768902"/>
            <a:ext cx="5957486"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dk1"/>
                </a:solidFill>
                <a:latin typeface="Calibri"/>
                <a:ea typeface="Calibri"/>
                <a:cs typeface="Calibri"/>
                <a:sym typeface="Calibri"/>
              </a:rPr>
              <a:t>If it does NOT pass on to offspring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dk1"/>
                </a:solidFill>
                <a:latin typeface="Calibri"/>
                <a:ea typeface="Calibri"/>
                <a:cs typeface="Calibri"/>
                <a:sym typeface="Calibri"/>
              </a:rPr>
              <a:t>It is NOT evolution</a:t>
            </a:r>
            <a:endParaRPr sz="1400" b="0" i="0" u="none" strike="noStrike" cap="none">
              <a:solidFill>
                <a:srgbClr val="000000"/>
              </a:solidFill>
              <a:latin typeface="Arial"/>
              <a:ea typeface="Arial"/>
              <a:cs typeface="Arial"/>
              <a:sym typeface="Arial"/>
            </a:endParaRPr>
          </a:p>
        </p:txBody>
      </p:sp>
      <p:pic>
        <p:nvPicPr>
          <p:cNvPr id="472" name="Google Shape;472;p40"/>
          <p:cNvPicPr preferRelativeResize="0"/>
          <p:nvPr/>
        </p:nvPicPr>
        <p:blipFill rotWithShape="1">
          <a:blip r:embed="rId5">
            <a:alphaModFix/>
          </a:blip>
          <a:srcRect/>
          <a:stretch/>
        </p:blipFill>
        <p:spPr>
          <a:xfrm>
            <a:off x="18725" y="27432"/>
            <a:ext cx="1314129" cy="84380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4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43" descr="Questions"/>
          <p:cNvSpPr/>
          <p:nvPr/>
        </p:nvSpPr>
        <p:spPr>
          <a:xfrm>
            <a:off x="0" y="0"/>
            <a:ext cx="983848" cy="954107"/>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5" name="Google Shape;485;p43" descr="dreamstime_xl_52578004.jpg"/>
          <p:cNvPicPr preferRelativeResize="0"/>
          <p:nvPr/>
        </p:nvPicPr>
        <p:blipFill rotWithShape="1">
          <a:blip r:embed="rId4">
            <a:alphaModFix/>
          </a:blip>
          <a:srcRect/>
          <a:stretch/>
        </p:blipFill>
        <p:spPr>
          <a:xfrm>
            <a:off x="2372034" y="2482240"/>
            <a:ext cx="4399938" cy="2716494"/>
          </a:xfrm>
          <a:prstGeom prst="rect">
            <a:avLst/>
          </a:prstGeom>
          <a:noFill/>
          <a:ln>
            <a:noFill/>
          </a:ln>
        </p:spPr>
      </p:pic>
      <p:sp>
        <p:nvSpPr>
          <p:cNvPr id="486" name="Google Shape;486;p43"/>
          <p:cNvSpPr txBox="1"/>
          <p:nvPr/>
        </p:nvSpPr>
        <p:spPr>
          <a:xfrm>
            <a:off x="1190673" y="490025"/>
            <a:ext cx="75621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500" b="0" i="0" u="none" strike="noStrike" cap="none">
                <a:solidFill>
                  <a:schemeClr val="dk1"/>
                </a:solidFill>
                <a:latin typeface="Calibri"/>
                <a:ea typeface="Calibri"/>
                <a:cs typeface="Calibri"/>
                <a:sym typeface="Calibri"/>
              </a:rPr>
              <a:t>Why </a:t>
            </a:r>
            <a:r>
              <a:rPr lang="en-US" sz="3500">
                <a:solidFill>
                  <a:schemeClr val="dk1"/>
                </a:solidFill>
                <a:latin typeface="Calibri"/>
                <a:ea typeface="Calibri"/>
                <a:cs typeface="Calibri"/>
                <a:sym typeface="Calibri"/>
              </a:rPr>
              <a:t>is this</a:t>
            </a:r>
            <a:r>
              <a:rPr lang="en-US" sz="3500" b="0" i="0" u="none" strike="noStrike" cap="none">
                <a:solidFill>
                  <a:schemeClr val="dk1"/>
                </a:solidFill>
                <a:latin typeface="Calibri"/>
                <a:ea typeface="Calibri"/>
                <a:cs typeface="Calibri"/>
                <a:sym typeface="Calibri"/>
              </a:rPr>
              <a:t> not considered an example</a:t>
            </a:r>
            <a:r>
              <a:rPr lang="en-US" sz="3500">
                <a:solidFill>
                  <a:schemeClr val="dk1"/>
                </a:solidFill>
                <a:latin typeface="Calibri"/>
                <a:ea typeface="Calibri"/>
                <a:cs typeface="Calibri"/>
                <a:sym typeface="Calibri"/>
              </a:rPr>
              <a:t> </a:t>
            </a:r>
            <a:r>
              <a:rPr lang="en-US" sz="3500" b="0" i="0" u="none" strike="noStrike" cap="none">
                <a:solidFill>
                  <a:schemeClr val="dk1"/>
                </a:solidFill>
                <a:latin typeface="Calibri"/>
                <a:ea typeface="Calibri"/>
                <a:cs typeface="Calibri"/>
                <a:sym typeface="Calibri"/>
              </a:rPr>
              <a:t>o</a:t>
            </a:r>
            <a:r>
              <a:rPr lang="en-US" sz="3500">
                <a:solidFill>
                  <a:schemeClr val="dk1"/>
                </a:solidFill>
                <a:latin typeface="Calibri"/>
                <a:ea typeface="Calibri"/>
                <a:cs typeface="Calibri"/>
                <a:sym typeface="Calibri"/>
              </a:rPr>
              <a:t>f </a:t>
            </a:r>
            <a:r>
              <a:rPr lang="en-US" sz="3500" b="0" i="0" u="none" strike="noStrike" cap="none">
                <a:solidFill>
                  <a:schemeClr val="dk1"/>
                </a:solidFill>
                <a:latin typeface="Calibri"/>
                <a:ea typeface="Calibri"/>
                <a:cs typeface="Calibri"/>
                <a:sym typeface="Calibri"/>
              </a:rPr>
              <a:t>evolution?</a:t>
            </a: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44"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3" name="Google Shape;493;p44"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45"/>
          <p:cNvSpPr txBox="1"/>
          <p:nvPr/>
        </p:nvSpPr>
        <p:spPr>
          <a:xfrm>
            <a:off x="1293684" y="1387474"/>
            <a:ext cx="6971221"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0"/>
              <a:buFont typeface="Arial"/>
              <a:buNone/>
            </a:pPr>
            <a:r>
              <a:rPr lang="en-US" sz="11500" b="0" i="0" u="none" strike="noStrike" cap="none">
                <a:solidFill>
                  <a:schemeClr val="dk1"/>
                </a:solidFill>
                <a:latin typeface="Calibri"/>
                <a:ea typeface="Calibri"/>
                <a:cs typeface="Calibri"/>
                <a:sym typeface="Calibri"/>
              </a:rPr>
              <a:t>Evolve</a:t>
            </a:r>
            <a:endParaRPr sz="1400" b="0" i="0" u="none" strike="noStrike" cap="none">
              <a:solidFill>
                <a:srgbClr val="000000"/>
              </a:solidFill>
              <a:latin typeface="Arial"/>
              <a:ea typeface="Arial"/>
              <a:cs typeface="Arial"/>
              <a:sym typeface="Arial"/>
            </a:endParaRPr>
          </a:p>
        </p:txBody>
      </p:sp>
      <p:sp>
        <p:nvSpPr>
          <p:cNvPr id="500" name="Google Shape;500;p45"/>
          <p:cNvSpPr/>
          <p:nvPr/>
        </p:nvSpPr>
        <p:spPr>
          <a:xfrm>
            <a:off x="2269573" y="1387475"/>
            <a:ext cx="4588500" cy="2303700"/>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501" name="Google Shape;501;p45"/>
          <p:cNvCxnSpPr/>
          <p:nvPr/>
        </p:nvCxnSpPr>
        <p:spPr>
          <a:xfrm>
            <a:off x="4145316" y="3691198"/>
            <a:ext cx="0" cy="1194345"/>
          </a:xfrm>
          <a:prstGeom prst="straightConnector1">
            <a:avLst/>
          </a:prstGeom>
          <a:noFill/>
          <a:ln w="254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sp>
        <p:nvSpPr>
          <p:cNvPr id="502" name="Google Shape;502;p45"/>
          <p:cNvSpPr txBox="1"/>
          <p:nvPr/>
        </p:nvSpPr>
        <p:spPr>
          <a:xfrm>
            <a:off x="2616415" y="4885543"/>
            <a:ext cx="305780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Change</a:t>
            </a:r>
            <a:endParaRPr sz="1800" b="0" i="0" u="none" strike="noStrike" cap="none">
              <a:solidFill>
                <a:schemeClr val="dk1"/>
              </a:solidFill>
              <a:latin typeface="Calibri"/>
              <a:ea typeface="Calibri"/>
              <a:cs typeface="Calibri"/>
              <a:sym typeface="Calibri"/>
            </a:endParaRPr>
          </a:p>
        </p:txBody>
      </p:sp>
      <p:sp>
        <p:nvSpPr>
          <p:cNvPr id="503" name="Google Shape;503;p45"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4" name="Google Shape;504;p45"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46"/>
          <p:cNvSpPr txBox="1"/>
          <p:nvPr/>
        </p:nvSpPr>
        <p:spPr>
          <a:xfrm>
            <a:off x="1758634" y="1529665"/>
            <a:ext cx="6971221"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0"/>
              <a:buFont typeface="Arial"/>
              <a:buNone/>
            </a:pPr>
            <a:r>
              <a:rPr lang="en-US" sz="11500" b="0" i="0" u="none" strike="noStrike" cap="none">
                <a:solidFill>
                  <a:schemeClr val="dk1"/>
                </a:solidFill>
                <a:latin typeface="Calibri"/>
                <a:ea typeface="Calibri"/>
                <a:cs typeface="Calibri"/>
                <a:sym typeface="Calibri"/>
              </a:rPr>
              <a:t>Evolution</a:t>
            </a:r>
            <a:endParaRPr sz="1400" b="0" i="0" u="none" strike="noStrike" cap="none">
              <a:solidFill>
                <a:srgbClr val="000000"/>
              </a:solidFill>
              <a:latin typeface="Arial"/>
              <a:ea typeface="Arial"/>
              <a:cs typeface="Arial"/>
              <a:sym typeface="Arial"/>
            </a:endParaRPr>
          </a:p>
        </p:txBody>
      </p:sp>
      <p:sp>
        <p:nvSpPr>
          <p:cNvPr id="511" name="Google Shape;511;p46"/>
          <p:cNvSpPr/>
          <p:nvPr/>
        </p:nvSpPr>
        <p:spPr>
          <a:xfrm>
            <a:off x="2269576" y="1387475"/>
            <a:ext cx="2915700" cy="2303700"/>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512" name="Google Shape;512;p46"/>
          <p:cNvCxnSpPr/>
          <p:nvPr/>
        </p:nvCxnSpPr>
        <p:spPr>
          <a:xfrm>
            <a:off x="4145316" y="3691198"/>
            <a:ext cx="0" cy="1194345"/>
          </a:xfrm>
          <a:prstGeom prst="straightConnector1">
            <a:avLst/>
          </a:prstGeom>
          <a:noFill/>
          <a:ln w="254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sp>
        <p:nvSpPr>
          <p:cNvPr id="513" name="Google Shape;513;p46"/>
          <p:cNvSpPr txBox="1"/>
          <p:nvPr/>
        </p:nvSpPr>
        <p:spPr>
          <a:xfrm>
            <a:off x="2616415" y="4885543"/>
            <a:ext cx="305780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Change</a:t>
            </a:r>
            <a:endParaRPr sz="1800" b="0" i="0" u="none" strike="noStrike" cap="none">
              <a:solidFill>
                <a:schemeClr val="dk1"/>
              </a:solidFill>
              <a:latin typeface="Calibri"/>
              <a:ea typeface="Calibri"/>
              <a:cs typeface="Calibri"/>
              <a:sym typeface="Calibri"/>
            </a:endParaRPr>
          </a:p>
        </p:txBody>
      </p:sp>
      <p:sp>
        <p:nvSpPr>
          <p:cNvPr id="514" name="Google Shape;514;p46"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15" name="Google Shape;515;p46"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47"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48"/>
          <p:cNvSpPr txBox="1"/>
          <p:nvPr/>
        </p:nvSpPr>
        <p:spPr>
          <a:xfrm>
            <a:off x="222082" y="433952"/>
            <a:ext cx="8457000" cy="4063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evolution?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a.) A change in a species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b.) A skill you gain with hard work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c.) Something that happens when you get older</a:t>
            </a: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528" name="Google Shape;528;p48" descr="Questions"/>
          <p:cNvSpPr/>
          <p:nvPr/>
        </p:nvSpPr>
        <p:spPr>
          <a:xfrm>
            <a:off x="50104" y="0"/>
            <a:ext cx="983848" cy="954107"/>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9" name="Google Shape;529;p48"/>
          <p:cNvPicPr preferRelativeResize="0"/>
          <p:nvPr/>
        </p:nvPicPr>
        <p:blipFill rotWithShape="1">
          <a:blip r:embed="rId4">
            <a:alphaModFix/>
          </a:blip>
          <a:srcRect/>
          <a:stretch/>
        </p:blipFill>
        <p:spPr>
          <a:xfrm>
            <a:off x="4983477" y="4298652"/>
            <a:ext cx="3805675" cy="221899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49"/>
          <p:cNvSpPr txBox="1"/>
          <p:nvPr/>
        </p:nvSpPr>
        <p:spPr>
          <a:xfrm>
            <a:off x="222082" y="433952"/>
            <a:ext cx="8457000" cy="4063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evolution?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endParaRPr sz="4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FF0000"/>
                </a:solidFill>
                <a:latin typeface="Calibri"/>
                <a:ea typeface="Calibri"/>
                <a:cs typeface="Calibri"/>
                <a:sym typeface="Calibri"/>
              </a:rPr>
              <a:t>a.) A change in a species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b.) A skill you gain with hard work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c.) Something that happens when you get older</a:t>
            </a: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536" name="Google Shape;536;p49" descr="Questions"/>
          <p:cNvSpPr/>
          <p:nvPr/>
        </p:nvSpPr>
        <p:spPr>
          <a:xfrm>
            <a:off x="50104" y="0"/>
            <a:ext cx="983848" cy="954107"/>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7" name="Google Shape;537;p49"/>
          <p:cNvPicPr preferRelativeResize="0"/>
          <p:nvPr/>
        </p:nvPicPr>
        <p:blipFill rotWithShape="1">
          <a:blip r:embed="rId4">
            <a:alphaModFix/>
          </a:blip>
          <a:srcRect/>
          <a:stretch/>
        </p:blipFill>
        <p:spPr>
          <a:xfrm>
            <a:off x="4983477" y="4298652"/>
            <a:ext cx="3805675" cy="221899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50" descr="Questions"/>
          <p:cNvSpPr/>
          <p:nvPr/>
        </p:nvSpPr>
        <p:spPr>
          <a:xfrm>
            <a:off x="0" y="0"/>
            <a:ext cx="983848" cy="954107"/>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50"/>
          <p:cNvSpPr txBox="1"/>
          <p:nvPr/>
        </p:nvSpPr>
        <p:spPr>
          <a:xfrm>
            <a:off x="1112148" y="293700"/>
            <a:ext cx="76407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500" b="0" i="0" u="none" strike="noStrike" cap="none">
                <a:solidFill>
                  <a:schemeClr val="dk1"/>
                </a:solidFill>
                <a:latin typeface="Calibri"/>
                <a:ea typeface="Calibri"/>
                <a:cs typeface="Calibri"/>
                <a:sym typeface="Calibri"/>
              </a:rPr>
              <a:t>Which of these is not an example of evolution? And why not?</a:t>
            </a:r>
            <a:endParaRPr sz="3500" b="0" i="0" u="none" strike="noStrike" cap="none">
              <a:solidFill>
                <a:srgbClr val="000000"/>
              </a:solidFill>
              <a:latin typeface="Arial"/>
              <a:ea typeface="Arial"/>
              <a:cs typeface="Arial"/>
              <a:sym typeface="Arial"/>
            </a:endParaRPr>
          </a:p>
        </p:txBody>
      </p:sp>
      <p:pic>
        <p:nvPicPr>
          <p:cNvPr id="545" name="Google Shape;545;p50" descr="cocycx.jpg"/>
          <p:cNvPicPr preferRelativeResize="0"/>
          <p:nvPr/>
        </p:nvPicPr>
        <p:blipFill rotWithShape="1">
          <a:blip r:embed="rId4">
            <a:alphaModFix/>
          </a:blip>
          <a:srcRect/>
          <a:stretch/>
        </p:blipFill>
        <p:spPr>
          <a:xfrm>
            <a:off x="0" y="1533466"/>
            <a:ext cx="4596147" cy="4596147"/>
          </a:xfrm>
          <a:prstGeom prst="rect">
            <a:avLst/>
          </a:prstGeom>
          <a:noFill/>
          <a:ln>
            <a:noFill/>
          </a:ln>
        </p:spPr>
      </p:pic>
      <p:pic>
        <p:nvPicPr>
          <p:cNvPr id="546" name="Google Shape;546;p50" descr="dreamstime_xl_52578004.jpg"/>
          <p:cNvPicPr preferRelativeResize="0"/>
          <p:nvPr/>
        </p:nvPicPr>
        <p:blipFill rotWithShape="1">
          <a:blip r:embed="rId5">
            <a:alphaModFix/>
          </a:blip>
          <a:srcRect/>
          <a:stretch/>
        </p:blipFill>
        <p:spPr>
          <a:xfrm>
            <a:off x="4127809" y="2181165"/>
            <a:ext cx="4399938" cy="271649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552" name="Google Shape;552;p51" descr="insect and leaf.jpg"/>
          <p:cNvPicPr preferRelativeResize="0"/>
          <p:nvPr/>
        </p:nvPicPr>
        <p:blipFill rotWithShape="1">
          <a:blip r:embed="rId3">
            <a:alphaModFix/>
          </a:blip>
          <a:srcRect/>
          <a:stretch/>
        </p:blipFill>
        <p:spPr>
          <a:xfrm>
            <a:off x="6091185" y="4322222"/>
            <a:ext cx="2463622" cy="1847905"/>
          </a:xfrm>
          <a:prstGeom prst="rect">
            <a:avLst/>
          </a:prstGeom>
          <a:noFill/>
          <a:ln>
            <a:noFill/>
          </a:ln>
        </p:spPr>
      </p:pic>
      <p:pic>
        <p:nvPicPr>
          <p:cNvPr id="553" name="Google Shape;553;p51" descr="insect and leaf.jpg"/>
          <p:cNvPicPr preferRelativeResize="0"/>
          <p:nvPr/>
        </p:nvPicPr>
        <p:blipFill rotWithShape="1">
          <a:blip r:embed="rId3">
            <a:alphaModFix/>
          </a:blip>
          <a:srcRect/>
          <a:stretch/>
        </p:blipFill>
        <p:spPr>
          <a:xfrm>
            <a:off x="6091185" y="2244671"/>
            <a:ext cx="2463622" cy="1847905"/>
          </a:xfrm>
          <a:prstGeom prst="rect">
            <a:avLst/>
          </a:prstGeom>
          <a:noFill/>
          <a:ln>
            <a:noFill/>
          </a:ln>
        </p:spPr>
      </p:pic>
      <p:pic>
        <p:nvPicPr>
          <p:cNvPr id="554" name="Google Shape;554;p51" descr="insect and leaf.jpg"/>
          <p:cNvPicPr preferRelativeResize="0"/>
          <p:nvPr/>
        </p:nvPicPr>
        <p:blipFill rotWithShape="1">
          <a:blip r:embed="rId3">
            <a:alphaModFix/>
          </a:blip>
          <a:srcRect/>
          <a:stretch/>
        </p:blipFill>
        <p:spPr>
          <a:xfrm>
            <a:off x="3430631" y="4322223"/>
            <a:ext cx="2463622" cy="1847905"/>
          </a:xfrm>
          <a:prstGeom prst="rect">
            <a:avLst/>
          </a:prstGeom>
          <a:noFill/>
          <a:ln>
            <a:noFill/>
          </a:ln>
        </p:spPr>
      </p:pic>
      <p:pic>
        <p:nvPicPr>
          <p:cNvPr id="555" name="Google Shape;555;p51" descr="insect and leaf.jpg"/>
          <p:cNvPicPr preferRelativeResize="0"/>
          <p:nvPr/>
        </p:nvPicPr>
        <p:blipFill rotWithShape="1">
          <a:blip r:embed="rId3">
            <a:alphaModFix/>
          </a:blip>
          <a:srcRect/>
          <a:stretch/>
        </p:blipFill>
        <p:spPr>
          <a:xfrm>
            <a:off x="735230" y="4322223"/>
            <a:ext cx="2463622" cy="1847905"/>
          </a:xfrm>
          <a:prstGeom prst="rect">
            <a:avLst/>
          </a:prstGeom>
          <a:noFill/>
          <a:ln>
            <a:noFill/>
          </a:ln>
        </p:spPr>
      </p:pic>
      <p:pic>
        <p:nvPicPr>
          <p:cNvPr id="556" name="Google Shape;556;p51" descr="insect and leaf.jpg"/>
          <p:cNvPicPr preferRelativeResize="0"/>
          <p:nvPr/>
        </p:nvPicPr>
        <p:blipFill rotWithShape="1">
          <a:blip r:embed="rId3">
            <a:alphaModFix/>
          </a:blip>
          <a:srcRect/>
          <a:stretch/>
        </p:blipFill>
        <p:spPr>
          <a:xfrm>
            <a:off x="735230" y="2244670"/>
            <a:ext cx="2463622" cy="1847905"/>
          </a:xfrm>
          <a:prstGeom prst="rect">
            <a:avLst/>
          </a:prstGeom>
          <a:noFill/>
          <a:ln>
            <a:noFill/>
          </a:ln>
        </p:spPr>
      </p:pic>
      <p:pic>
        <p:nvPicPr>
          <p:cNvPr id="557" name="Google Shape;557;p51" descr="insect and leaf.jpg"/>
          <p:cNvPicPr preferRelativeResize="0"/>
          <p:nvPr/>
        </p:nvPicPr>
        <p:blipFill rotWithShape="1">
          <a:blip r:embed="rId3">
            <a:alphaModFix/>
          </a:blip>
          <a:srcRect/>
          <a:stretch/>
        </p:blipFill>
        <p:spPr>
          <a:xfrm>
            <a:off x="3430631" y="2244671"/>
            <a:ext cx="2463622" cy="1847905"/>
          </a:xfrm>
          <a:prstGeom prst="rect">
            <a:avLst/>
          </a:prstGeom>
          <a:noFill/>
          <a:ln>
            <a:noFill/>
          </a:ln>
        </p:spPr>
      </p:pic>
      <p:sp>
        <p:nvSpPr>
          <p:cNvPr id="558" name="Google Shape;558;p51"/>
          <p:cNvSpPr txBox="1"/>
          <p:nvPr/>
        </p:nvSpPr>
        <p:spPr>
          <a:xfrm>
            <a:off x="1122323" y="514019"/>
            <a:ext cx="7851196"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How does a genetic mutation become evolution among a species?</a:t>
            </a:r>
            <a:endParaRPr sz="1400" b="0" i="0" u="none" strike="noStrike" cap="none">
              <a:solidFill>
                <a:srgbClr val="000000"/>
              </a:solidFill>
              <a:latin typeface="Arial"/>
              <a:ea typeface="Arial"/>
              <a:cs typeface="Arial"/>
              <a:sym typeface="Arial"/>
            </a:endParaRPr>
          </a:p>
        </p:txBody>
      </p:sp>
      <p:sp>
        <p:nvSpPr>
          <p:cNvPr id="559" name="Google Shape;559;p51" descr="Questions"/>
          <p:cNvSpPr/>
          <p:nvPr/>
        </p:nvSpPr>
        <p:spPr>
          <a:xfrm>
            <a:off x="76279" y="117775"/>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566" name="Google Shape;566;p52" descr="Rewind"/>
          <p:cNvSpPr/>
          <p:nvPr/>
        </p:nvSpPr>
        <p:spPr>
          <a:xfrm>
            <a:off x="1928446"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53"/>
          <p:cNvSpPr txBox="1"/>
          <p:nvPr/>
        </p:nvSpPr>
        <p:spPr>
          <a:xfrm>
            <a:off x="3013287" y="14673"/>
            <a:ext cx="3133189"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Evolution</a:t>
            </a:r>
            <a:endParaRPr sz="1400" b="0" i="0" u="none" strike="noStrike" cap="none">
              <a:solidFill>
                <a:srgbClr val="000000"/>
              </a:solidFill>
              <a:latin typeface="Arial"/>
              <a:ea typeface="Arial"/>
              <a:cs typeface="Arial"/>
              <a:sym typeface="Arial"/>
            </a:endParaRPr>
          </a:p>
        </p:txBody>
      </p:sp>
      <p:pic>
        <p:nvPicPr>
          <p:cNvPr id="573" name="Google Shape;573;p53"/>
          <p:cNvPicPr preferRelativeResize="0"/>
          <p:nvPr/>
        </p:nvPicPr>
        <p:blipFill rotWithShape="1">
          <a:blip r:embed="rId3">
            <a:alphaModFix/>
          </a:blip>
          <a:srcRect/>
          <a:stretch/>
        </p:blipFill>
        <p:spPr>
          <a:xfrm>
            <a:off x="1114044" y="1412748"/>
            <a:ext cx="6915912" cy="4032504"/>
          </a:xfrm>
          <a:prstGeom prst="rect">
            <a:avLst/>
          </a:prstGeom>
          <a:noFill/>
          <a:ln>
            <a:noFill/>
          </a:ln>
        </p:spPr>
      </p:pic>
      <p:sp>
        <p:nvSpPr>
          <p:cNvPr id="574" name="Google Shape;574;p53" descr="Rewind"/>
          <p:cNvSpPr/>
          <p:nvPr/>
        </p:nvSpPr>
        <p:spPr>
          <a:xfrm>
            <a:off x="0" y="0"/>
            <a:ext cx="920087" cy="78022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0" name="Google Shape;580;p54" descr="insectandleaforig.jpg"/>
          <p:cNvPicPr preferRelativeResize="0"/>
          <p:nvPr/>
        </p:nvPicPr>
        <p:blipFill rotWithShape="1">
          <a:blip r:embed="rId3">
            <a:alphaModFix/>
          </a:blip>
          <a:srcRect/>
          <a:stretch/>
        </p:blipFill>
        <p:spPr>
          <a:xfrm>
            <a:off x="1022172" y="1629317"/>
            <a:ext cx="6880163" cy="4602025"/>
          </a:xfrm>
          <a:prstGeom prst="rect">
            <a:avLst/>
          </a:prstGeom>
          <a:noFill/>
          <a:ln>
            <a:noFill/>
          </a:ln>
        </p:spPr>
      </p:pic>
      <p:sp>
        <p:nvSpPr>
          <p:cNvPr id="581" name="Google Shape;581;p54"/>
          <p:cNvSpPr txBox="1"/>
          <p:nvPr/>
        </p:nvSpPr>
        <p:spPr>
          <a:xfrm>
            <a:off x="920075" y="232475"/>
            <a:ext cx="79242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Evolution comes from mutations in an organisms’ DNA. These mutations can be helpful.</a:t>
            </a:r>
            <a:endParaRPr sz="2800" b="0" i="0" u="none" strike="noStrike" cap="none">
              <a:solidFill>
                <a:schemeClr val="dk1"/>
              </a:solidFill>
              <a:latin typeface="Calibri"/>
              <a:ea typeface="Calibri"/>
              <a:cs typeface="Calibri"/>
              <a:sym typeface="Calibri"/>
            </a:endParaRPr>
          </a:p>
        </p:txBody>
      </p:sp>
      <p:sp>
        <p:nvSpPr>
          <p:cNvPr id="582" name="Google Shape;582;p54" descr="Rewind"/>
          <p:cNvSpPr/>
          <p:nvPr/>
        </p:nvSpPr>
        <p:spPr>
          <a:xfrm>
            <a:off x="0" y="0"/>
            <a:ext cx="920087" cy="78022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56"/>
          <p:cNvSpPr txBox="1"/>
          <p:nvPr/>
        </p:nvSpPr>
        <p:spPr>
          <a:xfrm>
            <a:off x="1290320" y="422711"/>
            <a:ext cx="656336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pic>
        <p:nvPicPr>
          <p:cNvPr id="588" name="Google Shape;588;p56" descr="Cursor"/>
          <p:cNvPicPr preferRelativeResize="0"/>
          <p:nvPr/>
        </p:nvPicPr>
        <p:blipFill rotWithShape="1">
          <a:blip r:embed="rId3">
            <a:alphaModFix/>
          </a:blip>
          <a:srcRect/>
          <a:stretch/>
        </p:blipFill>
        <p:spPr>
          <a:xfrm rot="5400000">
            <a:off x="2877024" y="1948796"/>
            <a:ext cx="472650" cy="472650"/>
          </a:xfrm>
          <a:prstGeom prst="rect">
            <a:avLst/>
          </a:prstGeom>
          <a:noFill/>
          <a:ln>
            <a:noFill/>
          </a:ln>
        </p:spPr>
      </p:pic>
      <p:sp>
        <p:nvSpPr>
          <p:cNvPr id="589" name="Google Shape;589;p56" descr="Laptop"/>
          <p:cNvSpPr/>
          <p:nvPr/>
        </p:nvSpPr>
        <p:spPr>
          <a:xfrm>
            <a:off x="44367"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56"/>
          <p:cNvSpPr txBox="1"/>
          <p:nvPr/>
        </p:nvSpPr>
        <p:spPr>
          <a:xfrm>
            <a:off x="1338150" y="1640700"/>
            <a:ext cx="6467700" cy="271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u="sng">
                <a:solidFill>
                  <a:schemeClr val="hlink"/>
                </a:solidFill>
                <a:highlight>
                  <a:srgbClr val="FFFFFF"/>
                </a:highlight>
                <a:hlinkClick r:id="rId5"/>
              </a:rPr>
              <a:t>The Evolution Simulator</a:t>
            </a:r>
            <a:endParaRPr sz="1800">
              <a:solidFill>
                <a:srgbClr val="282828"/>
              </a:solidFill>
              <a:highlight>
                <a:srgbClr val="FFFFFF"/>
              </a:highlight>
            </a:endParaRPr>
          </a:p>
          <a:p>
            <a:pPr marL="0" lvl="0" indent="0" algn="ctr" rtl="0">
              <a:spcBef>
                <a:spcPts val="0"/>
              </a:spcBef>
              <a:spcAft>
                <a:spcPts val="0"/>
              </a:spcAft>
              <a:buNone/>
            </a:pPr>
            <a:endParaRPr sz="1800">
              <a:solidFill>
                <a:srgbClr val="282828"/>
              </a:solidFill>
              <a:highlight>
                <a:srgbClr val="FFFFFF"/>
              </a:highlight>
            </a:endParaRPr>
          </a:p>
          <a:p>
            <a:pPr marL="0" lvl="0" indent="0" algn="ctr" rtl="0">
              <a:lnSpc>
                <a:spcPct val="115000"/>
              </a:lnSpc>
              <a:spcBef>
                <a:spcPts val="800"/>
              </a:spcBef>
              <a:spcAft>
                <a:spcPts val="800"/>
              </a:spcAft>
              <a:buNone/>
            </a:pPr>
            <a:r>
              <a:rPr lang="en-US" sz="1800">
                <a:solidFill>
                  <a:srgbClr val="282828"/>
                </a:solidFill>
                <a:highlight>
                  <a:srgbClr val="FFFFFF"/>
                </a:highlight>
              </a:rPr>
              <a:t>Linked above is a resource for engaging students with an evolution simulator. Students will watch blob creatures seek out food and be able to observe changes in their three important traits over time. The homepage for this resource includes an explanation of the simulation along with instructions for how to use the program.</a:t>
            </a:r>
            <a:endParaRPr sz="1800">
              <a:solidFill>
                <a:srgbClr val="282828"/>
              </a:solidFill>
              <a:highlight>
                <a:srgbClr val="FFFFFF"/>
              </a:highlight>
            </a:endParaRPr>
          </a:p>
        </p:txBody>
      </p:sp>
      <p:pic>
        <p:nvPicPr>
          <p:cNvPr id="591" name="Google Shape;591;p56"/>
          <p:cNvPicPr preferRelativeResize="0"/>
          <p:nvPr/>
        </p:nvPicPr>
        <p:blipFill>
          <a:blip r:embed="rId6">
            <a:alphaModFix/>
          </a:blip>
          <a:stretch>
            <a:fillRect/>
          </a:stretch>
        </p:blipFill>
        <p:spPr>
          <a:xfrm>
            <a:off x="5710750" y="4437900"/>
            <a:ext cx="2354777" cy="2200800"/>
          </a:xfrm>
          <a:prstGeom prst="rect">
            <a:avLst/>
          </a:prstGeom>
          <a:noFill/>
          <a:ln>
            <a:noFill/>
          </a:ln>
        </p:spPr>
      </p:pic>
      <p:pic>
        <p:nvPicPr>
          <p:cNvPr id="592" name="Google Shape;592;p56"/>
          <p:cNvPicPr preferRelativeResize="0"/>
          <p:nvPr/>
        </p:nvPicPr>
        <p:blipFill>
          <a:blip r:embed="rId7">
            <a:alphaModFix/>
          </a:blip>
          <a:stretch>
            <a:fillRect/>
          </a:stretch>
        </p:blipFill>
        <p:spPr>
          <a:xfrm>
            <a:off x="1178250" y="4437900"/>
            <a:ext cx="4137842" cy="22008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gdf829ce8cf_0_26"/>
          <p:cNvSpPr txBox="1">
            <a:spLocks noGrp="1"/>
          </p:cNvSpPr>
          <p:nvPr>
            <p:ph type="ctrTitle"/>
          </p:nvPr>
        </p:nvSpPr>
        <p:spPr>
          <a:xfrm>
            <a:off x="450823" y="407665"/>
            <a:ext cx="82164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a:t>Big Question:</a:t>
            </a:r>
            <a:r>
              <a:rPr lang="en-US" sz="3600"/>
              <a:t> How is evolution related to population changes over time?</a:t>
            </a:r>
            <a:endParaRPr/>
          </a:p>
        </p:txBody>
      </p:sp>
      <p:pic>
        <p:nvPicPr>
          <p:cNvPr id="599" name="Google Shape;599;gdf829ce8cf_0_26"/>
          <p:cNvPicPr preferRelativeResize="0"/>
          <p:nvPr/>
        </p:nvPicPr>
        <p:blipFill rotWithShape="1">
          <a:blip r:embed="rId3">
            <a:alphaModFix/>
          </a:blip>
          <a:srcRect/>
          <a:stretch/>
        </p:blipFill>
        <p:spPr>
          <a:xfrm>
            <a:off x="1101068" y="1736062"/>
            <a:ext cx="6915912" cy="4032504"/>
          </a:xfrm>
          <a:prstGeom prst="rect">
            <a:avLst/>
          </a:prstGeom>
          <a:noFill/>
          <a:ln>
            <a:noFill/>
          </a:ln>
        </p:spPr>
      </p:pic>
      <p:sp>
        <p:nvSpPr>
          <p:cNvPr id="600" name="Google Shape;600;gdf829ce8cf_0_26" descr="Lightbulb and gear"/>
          <p:cNvSpPr/>
          <p:nvPr/>
        </p:nvSpPr>
        <p:spPr>
          <a:xfrm>
            <a:off x="0" y="83361"/>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6" name="Google Shape;606;p57"/>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5" descr="Red Heads.jpg"/>
          <p:cNvPicPr preferRelativeResize="0"/>
          <p:nvPr/>
        </p:nvPicPr>
        <p:blipFill rotWithShape="1">
          <a:blip r:embed="rId3">
            <a:alphaModFix/>
          </a:blip>
          <a:srcRect/>
          <a:stretch/>
        </p:blipFill>
        <p:spPr>
          <a:xfrm>
            <a:off x="1118390" y="1370878"/>
            <a:ext cx="3420477" cy="2279989"/>
          </a:xfrm>
          <a:prstGeom prst="rect">
            <a:avLst/>
          </a:prstGeom>
          <a:noFill/>
          <a:ln>
            <a:noFill/>
          </a:ln>
        </p:spPr>
      </p:pic>
      <p:pic>
        <p:nvPicPr>
          <p:cNvPr id="150" name="Google Shape;150;p5" descr="Golden Retreiver Family.jpg"/>
          <p:cNvPicPr preferRelativeResize="0"/>
          <p:nvPr/>
        </p:nvPicPr>
        <p:blipFill rotWithShape="1">
          <a:blip r:embed="rId4">
            <a:alphaModFix/>
          </a:blip>
          <a:srcRect/>
          <a:stretch/>
        </p:blipFill>
        <p:spPr>
          <a:xfrm>
            <a:off x="5156059" y="1370878"/>
            <a:ext cx="3206063" cy="2279989"/>
          </a:xfrm>
          <a:prstGeom prst="rect">
            <a:avLst/>
          </a:prstGeom>
          <a:noFill/>
          <a:ln>
            <a:noFill/>
          </a:ln>
        </p:spPr>
      </p:pic>
      <p:pic>
        <p:nvPicPr>
          <p:cNvPr id="151" name="Google Shape;151;p5" descr="Blood Type.jpg"/>
          <p:cNvPicPr preferRelativeResize="0"/>
          <p:nvPr/>
        </p:nvPicPr>
        <p:blipFill rotWithShape="1">
          <a:blip r:embed="rId5">
            <a:alphaModFix/>
          </a:blip>
          <a:srcRect/>
          <a:stretch/>
        </p:blipFill>
        <p:spPr>
          <a:xfrm>
            <a:off x="3218200" y="4009665"/>
            <a:ext cx="3009153" cy="2689601"/>
          </a:xfrm>
          <a:prstGeom prst="rect">
            <a:avLst/>
          </a:prstGeom>
          <a:noFill/>
          <a:ln>
            <a:noFill/>
          </a:ln>
        </p:spPr>
      </p:pic>
      <p:sp>
        <p:nvSpPr>
          <p:cNvPr id="152" name="Google Shape;152;p5"/>
          <p:cNvSpPr txBox="1"/>
          <p:nvPr/>
        </p:nvSpPr>
        <p:spPr>
          <a:xfrm>
            <a:off x="3059425" y="187594"/>
            <a:ext cx="3521667"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Hereditary</a:t>
            </a:r>
            <a:endParaRPr sz="1400" b="0" i="0" u="none" strike="noStrike" cap="none">
              <a:solidFill>
                <a:srgbClr val="000000"/>
              </a:solidFill>
              <a:latin typeface="Arial"/>
              <a:ea typeface="Arial"/>
              <a:cs typeface="Arial"/>
              <a:sym typeface="Arial"/>
            </a:endParaRPr>
          </a:p>
        </p:txBody>
      </p:sp>
      <p:sp>
        <p:nvSpPr>
          <p:cNvPr id="153" name="Google Shape;153;p5" descr="Rewind"/>
          <p:cNvSpPr/>
          <p:nvPr/>
        </p:nvSpPr>
        <p:spPr>
          <a:xfrm>
            <a:off x="0" y="0"/>
            <a:ext cx="849542" cy="849542"/>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6"/>
          <p:cNvSpPr txBox="1"/>
          <p:nvPr/>
        </p:nvSpPr>
        <p:spPr>
          <a:xfrm>
            <a:off x="1188267" y="450724"/>
            <a:ext cx="68082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DNA:</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t</a:t>
            </a:r>
            <a:r>
              <a:rPr lang="en-US" sz="4000" b="0" i="0" u="none" strike="noStrike" cap="none">
                <a:solidFill>
                  <a:schemeClr val="dk1"/>
                </a:solidFill>
                <a:latin typeface="Calibri"/>
                <a:ea typeface="Calibri"/>
                <a:cs typeface="Calibri"/>
                <a:sym typeface="Calibri"/>
              </a:rPr>
              <a:t>he hereditary material in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almost all organisms</a:t>
            </a:r>
            <a:endParaRPr sz="1400" b="0" i="0" u="none" strike="noStrike" cap="none">
              <a:solidFill>
                <a:srgbClr val="000000"/>
              </a:solidFill>
              <a:latin typeface="Arial"/>
              <a:ea typeface="Arial"/>
              <a:cs typeface="Arial"/>
              <a:sym typeface="Arial"/>
            </a:endParaRPr>
          </a:p>
        </p:txBody>
      </p:sp>
      <p:pic>
        <p:nvPicPr>
          <p:cNvPr id="160" name="Google Shape;160;p6" descr="DNA.jpg"/>
          <p:cNvPicPr preferRelativeResize="0"/>
          <p:nvPr/>
        </p:nvPicPr>
        <p:blipFill rotWithShape="1">
          <a:blip r:embed="rId3">
            <a:alphaModFix/>
          </a:blip>
          <a:srcRect/>
          <a:stretch/>
        </p:blipFill>
        <p:spPr>
          <a:xfrm>
            <a:off x="1188267" y="2014395"/>
            <a:ext cx="6697600" cy="4312920"/>
          </a:xfrm>
          <a:prstGeom prst="rect">
            <a:avLst/>
          </a:prstGeom>
          <a:noFill/>
          <a:ln>
            <a:noFill/>
          </a:ln>
        </p:spPr>
      </p:pic>
      <p:sp>
        <p:nvSpPr>
          <p:cNvPr id="161" name="Google Shape;161;p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7"/>
          <p:cNvSpPr txBox="1"/>
          <p:nvPr/>
        </p:nvSpPr>
        <p:spPr>
          <a:xfrm>
            <a:off x="642785" y="140488"/>
            <a:ext cx="80112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Genes:</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p</a:t>
            </a:r>
            <a:r>
              <a:rPr lang="en-US" sz="4000" b="0" i="0" u="none" strike="noStrike" cap="none">
                <a:solidFill>
                  <a:schemeClr val="dk1"/>
                </a:solidFill>
                <a:latin typeface="Calibri"/>
                <a:ea typeface="Calibri"/>
                <a:cs typeface="Calibri"/>
                <a:sym typeface="Calibri"/>
              </a:rPr>
              <a:t>arts of DNA that carry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information that determines your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traits</a:t>
            </a:r>
            <a:endParaRPr sz="1400" b="0" i="0" u="none" strike="noStrike" cap="none">
              <a:solidFill>
                <a:srgbClr val="000000"/>
              </a:solidFill>
              <a:latin typeface="Arial"/>
              <a:ea typeface="Arial"/>
              <a:cs typeface="Arial"/>
              <a:sym typeface="Arial"/>
            </a:endParaRPr>
          </a:p>
        </p:txBody>
      </p:sp>
      <p:pic>
        <p:nvPicPr>
          <p:cNvPr id="168" name="Google Shape;168;p7"/>
          <p:cNvPicPr preferRelativeResize="0"/>
          <p:nvPr/>
        </p:nvPicPr>
        <p:blipFill rotWithShape="1">
          <a:blip r:embed="rId3">
            <a:alphaModFix/>
          </a:blip>
          <a:srcRect/>
          <a:stretch/>
        </p:blipFill>
        <p:spPr>
          <a:xfrm>
            <a:off x="2444247" y="2226547"/>
            <a:ext cx="4428308" cy="4443294"/>
          </a:xfrm>
          <a:prstGeom prst="rect">
            <a:avLst/>
          </a:prstGeom>
          <a:noFill/>
          <a:ln>
            <a:noFill/>
          </a:ln>
        </p:spPr>
      </p:pic>
      <p:sp>
        <p:nvSpPr>
          <p:cNvPr id="169" name="Google Shape;169;p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8" descr="dna unzipping.jpg"/>
          <p:cNvPicPr preferRelativeResize="0"/>
          <p:nvPr/>
        </p:nvPicPr>
        <p:blipFill rotWithShape="1">
          <a:blip r:embed="rId3">
            <a:alphaModFix/>
          </a:blip>
          <a:srcRect/>
          <a:stretch/>
        </p:blipFill>
        <p:spPr>
          <a:xfrm>
            <a:off x="4572000" y="3540064"/>
            <a:ext cx="4474321" cy="3317936"/>
          </a:xfrm>
          <a:prstGeom prst="rect">
            <a:avLst/>
          </a:prstGeom>
          <a:noFill/>
          <a:ln>
            <a:noFill/>
          </a:ln>
        </p:spPr>
      </p:pic>
      <p:pic>
        <p:nvPicPr>
          <p:cNvPr id="176" name="Google Shape;176;p8" descr="flower mutation.jpg"/>
          <p:cNvPicPr preferRelativeResize="0"/>
          <p:nvPr/>
        </p:nvPicPr>
        <p:blipFill rotWithShape="1">
          <a:blip r:embed="rId4">
            <a:alphaModFix/>
          </a:blip>
          <a:srcRect/>
          <a:stretch/>
        </p:blipFill>
        <p:spPr>
          <a:xfrm>
            <a:off x="286922" y="1962772"/>
            <a:ext cx="4339752" cy="3470457"/>
          </a:xfrm>
          <a:prstGeom prst="rect">
            <a:avLst/>
          </a:prstGeom>
          <a:noFill/>
          <a:ln>
            <a:noFill/>
          </a:ln>
        </p:spPr>
      </p:pic>
      <p:sp>
        <p:nvSpPr>
          <p:cNvPr id="177" name="Google Shape;177;p8"/>
          <p:cNvSpPr txBox="1"/>
          <p:nvPr/>
        </p:nvSpPr>
        <p:spPr>
          <a:xfrm>
            <a:off x="849550" y="307425"/>
            <a:ext cx="79086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3600" b="1" i="0" u="sng" strike="noStrike" cap="none">
                <a:solidFill>
                  <a:schemeClr val="dk1"/>
                </a:solidFill>
                <a:latin typeface="Calibri"/>
                <a:ea typeface="Calibri"/>
                <a:cs typeface="Calibri"/>
                <a:sym typeface="Calibri"/>
              </a:rPr>
              <a:t>Mutation:</a:t>
            </a:r>
            <a:r>
              <a:rPr lang="en-US" sz="3600" b="0" i="0" u="none" strike="noStrike" cap="none">
                <a:solidFill>
                  <a:schemeClr val="dk1"/>
                </a:solidFill>
                <a:latin typeface="Calibri"/>
                <a:ea typeface="Calibri"/>
                <a:cs typeface="Calibri"/>
                <a:sym typeface="Calibri"/>
              </a:rPr>
              <a:t> a permanent change in </a:t>
            </a:r>
            <a:r>
              <a:rPr lang="en-US" sz="3600">
                <a:solidFill>
                  <a:schemeClr val="dk1"/>
                </a:solidFill>
                <a:latin typeface="Calibri"/>
                <a:ea typeface="Calibri"/>
                <a:cs typeface="Calibri"/>
                <a:sym typeface="Calibri"/>
              </a:rPr>
              <a:t>the DNA sequence that makes up a gene</a:t>
            </a:r>
            <a:endParaRPr sz="3600" b="0" i="0" u="none" strike="noStrike" cap="none">
              <a:solidFill>
                <a:srgbClr val="000000"/>
              </a:solidFill>
              <a:latin typeface="Arial"/>
              <a:ea typeface="Arial"/>
              <a:cs typeface="Arial"/>
              <a:sym typeface="Arial"/>
            </a:endParaRPr>
          </a:p>
        </p:txBody>
      </p:sp>
      <p:sp>
        <p:nvSpPr>
          <p:cNvPr id="178" name="Google Shape;178;p8" descr="Rewind"/>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2485</Words>
  <Application>Microsoft Office PowerPoint</Application>
  <PresentationFormat>On-screen Show (4:3)</PresentationFormat>
  <Paragraphs>252</Paragraphs>
  <Slides>58</Slides>
  <Notes>58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58</vt:i4>
      </vt:variant>
    </vt:vector>
  </HeadingPairs>
  <TitlesOfParts>
    <vt:vector size="62" baseType="lpstr">
      <vt:lpstr>Arial</vt:lpstr>
      <vt:lpstr>Calibri</vt:lpstr>
      <vt:lpstr>Georgia</vt:lpstr>
      <vt:lpstr>Office Theme</vt:lpstr>
      <vt:lpstr>PowerPoint Presentation</vt:lpstr>
      <vt:lpstr>Evolution</vt:lpstr>
      <vt:lpstr>Big Question: How is evolution related to population changes over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Big Question: How is evolution related to population changes over time?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2014-07-21T13:49:03Z</dcterms:created>
  <dcterms:modified xsi:type="dcterms:W3CDTF">2021-08-03T19:49:51Z</dcterms:modified>
</cp:coreProperties>
</file>