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7" roundtripDataSignature="AMtx7mhiuPYHYUhjxoWKgdHd2LQ+uFVa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customschemas.google.com/relationships/presentationmetadata" Target="meta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Calibri"/>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Researching those existing ideas helps you develop your own hypothesis.  A hypothesis is a suggested</a:t>
            </a:r>
            <a:r>
              <a:rPr lang="en-US" b="1"/>
              <a:t> </a:t>
            </a:r>
            <a:r>
              <a:rPr lang="en-US"/>
              <a:t>explanation or idea that can be tested through an experiment. It’s super important to note that </a:t>
            </a:r>
            <a:r>
              <a:rPr lang="en-US" b="1"/>
              <a:t>a hypothesis must be able to be tested!</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e0bd6b6a03_0_6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ge0bd6b6a03_0_6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a theory?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 theory is a widely accepted explanation that has stood up to repeated testing.]</a:t>
            </a:r>
            <a:endParaRPr/>
          </a:p>
        </p:txBody>
      </p:sp>
      <p:sp>
        <p:nvSpPr>
          <p:cNvPr id="930" name="Google Shape;930;ge0bd6b6a03_0_6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e0bd6b6a03_0_6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ge0bd6b6a03_0_6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a law?</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 law is an explanation that always occurs under certain conditions.  These usually involve math, as scientists come up with formulas that help explain natural phenomena.]</a:t>
            </a:r>
            <a:endParaRPr/>
          </a:p>
        </p:txBody>
      </p:sp>
      <p:sp>
        <p:nvSpPr>
          <p:cNvPr id="938" name="Google Shape;938;ge0bd6b6a03_0_6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e0bd6b6a03_0_6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ge0bd6b6a03_0_6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What’s the main difference between a theory and law?</a:t>
            </a:r>
            <a:endParaRPr/>
          </a:p>
          <a:p>
            <a:pPr marL="0" lvl="0" indent="0" algn="l" rtl="0">
              <a:spcBef>
                <a:spcPts val="0"/>
              </a:spcBef>
              <a:spcAft>
                <a:spcPts val="0"/>
              </a:spcAft>
              <a:buNone/>
            </a:pPr>
            <a:endParaRPr/>
          </a:p>
          <a:p>
            <a:pPr marL="0" lvl="0" indent="0" algn="l" rtl="0">
              <a:spcBef>
                <a:spcPts val="0"/>
              </a:spcBef>
              <a:spcAft>
                <a:spcPts val="0"/>
              </a:spcAft>
              <a:buNone/>
            </a:pPr>
            <a:r>
              <a:rPr lang="en-US"/>
              <a:t>[A theory is a widely accepted explanation for natural phenomena, while a law is an explanation that </a:t>
            </a:r>
            <a:r>
              <a:rPr lang="en-US" u="sng"/>
              <a:t>always</a:t>
            </a:r>
            <a:r>
              <a:rPr lang="en-US"/>
              <a:t> occurs.]</a:t>
            </a:r>
            <a:endParaRPr/>
          </a:p>
          <a:p>
            <a:pPr marL="0" lvl="0" indent="0" algn="l" rtl="0">
              <a:lnSpc>
                <a:spcPct val="100000"/>
              </a:lnSpc>
              <a:spcBef>
                <a:spcPts val="0"/>
              </a:spcBef>
              <a:spcAft>
                <a:spcPts val="0"/>
              </a:spcAft>
              <a:buSzPts val="1400"/>
              <a:buNone/>
            </a:pPr>
            <a:endParaRPr/>
          </a:p>
        </p:txBody>
      </p:sp>
      <p:sp>
        <p:nvSpPr>
          <p:cNvPr id="946" name="Google Shape;946;ge0bd6b6a03_0_6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e0bd6b6a03_0_6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ge0bd6b6a0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Feedback: Presenting the same information in a different way (ex: a video) is one way to reinforce the important information.</a:t>
            </a:r>
            <a:endParaRPr/>
          </a:p>
        </p:txBody>
      </p:sp>
      <p:sp>
        <p:nvSpPr>
          <p:cNvPr id="965" name="Google Shape;965;ge0bd6b6a03_0_6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 remember!</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A good general strategy for information retention is: 1) tell them what you're going to teach them, 2) teach them, and 3) tell them what you just taught them. Make sure to include the third and final step. While it is easy to think a quick review of what you just went over is unnecessary, it can be incredibly useful in helping the students remember the information over the long term.</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974" name="Google Shape;974;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e0bd6b6a03_0_6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ge0bd6b6a03_0_6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hypothesis is an educated guess that must be tested. Like we discussed with the nature of science and the scientific method, when you have a question or problem that you want to investigate, you use existing knowledge to develop a hypothesis. Then, you test it in an experiment.</a:t>
            </a:r>
            <a:endParaRPr/>
          </a:p>
        </p:txBody>
      </p:sp>
      <p:sp>
        <p:nvSpPr>
          <p:cNvPr id="981" name="Google Shape;981;ge0bd6b6a03_0_6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e0bd6b6a03_0_6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ge0bd6b6a03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theory is a widely accepted explanation that has stood up to repeated testing. </a:t>
            </a:r>
            <a:endParaRPr/>
          </a:p>
        </p:txBody>
      </p:sp>
      <p:sp>
        <p:nvSpPr>
          <p:cNvPr id="989" name="Google Shape;989;ge0bd6b6a03_0_6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e0bd6b6a03_0_6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ge0bd6b6a03_0_6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law is an explanation that always occurs under certain conditions.  These usually involve math, as scientists come up with formulas that help explain natural phenomena.</a:t>
            </a:r>
            <a:endParaRPr/>
          </a:p>
          <a:p>
            <a:pPr marL="0" lvl="0" indent="0" algn="l" rtl="0">
              <a:lnSpc>
                <a:spcPct val="100000"/>
              </a:lnSpc>
              <a:spcBef>
                <a:spcPts val="0"/>
              </a:spcBef>
              <a:spcAft>
                <a:spcPts val="0"/>
              </a:spcAft>
              <a:buSzPts val="1400"/>
              <a:buNone/>
            </a:pPr>
            <a:endParaRPr/>
          </a:p>
        </p:txBody>
      </p:sp>
      <p:sp>
        <p:nvSpPr>
          <p:cNvPr id="997" name="Google Shape;997;ge0bd6b6a03_0_6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e0bd6b6a03_0_6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ge0bd6b6a03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Remember, it is important to include some computational or mathematics concepts in the science activity so that students can apply these concepts as part of the problem solving process.</a:t>
            </a:r>
            <a:endParaRPr/>
          </a:p>
        </p:txBody>
      </p:sp>
      <p:sp>
        <p:nvSpPr>
          <p:cNvPr id="1005" name="Google Shape;1005;ge0bd6b6a03_0_6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e0bd6b6a03_0_6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ge0bd6b6a03_0_6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b="1"/>
          </a:p>
          <a:p>
            <a:pPr marL="0" lvl="0" indent="0" algn="l" rtl="0">
              <a:spcBef>
                <a:spcPts val="0"/>
              </a:spcBef>
              <a:spcAft>
                <a:spcPts val="0"/>
              </a:spcAft>
              <a:buClr>
                <a:schemeClr val="dk1"/>
              </a:buClr>
              <a:buFont typeface="Arial"/>
              <a:buNone/>
            </a:pPr>
            <a:endParaRPr/>
          </a:p>
        </p:txBody>
      </p:sp>
      <p:sp>
        <p:nvSpPr>
          <p:cNvPr id="1016" name="Google Shape;1016;ge0bd6b6a03_0_6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Once you’ve come up with your testable hypothesis, you need to develop and conduct an experiment to determine if your hypothesis is correct.</a:t>
            </a:r>
            <a:endParaRPr/>
          </a:p>
        </p:txBody>
      </p:sp>
      <p:sp>
        <p:nvSpPr>
          <p:cNvPr id="187" name="Google Shape;18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Thanks for watching, and please continue watching CAPs available from this website.  </a:t>
            </a:r>
            <a:endParaRPr/>
          </a:p>
        </p:txBody>
      </p:sp>
      <p:sp>
        <p:nvSpPr>
          <p:cNvPr id="1024" name="Google Shape;1024;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29" name="Google Shape;1029;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Finally, after you conduct your experiment, you should be able to draw conclusions about whether your hypothesis was correct and then share your results with others!</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95" name="Google Shape;19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203" name="Google Shape;20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are the steps that investigators follow to answer questions about the natural world called?</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There are a lot of opportunities to respond throughout this portion of your lesson, which is so important for ensuring that your students have a grasp on the prior knowledge.</a:t>
            </a:r>
            <a:endParaRPr/>
          </a:p>
        </p:txBody>
      </p:sp>
      <p:sp>
        <p:nvSpPr>
          <p:cNvPr id="209" name="Google Shape;20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0bd6b6a03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e0bd6b6a03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are the steps that investigators follow to answer questions about the natural world called?</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[Scientific Method]</a:t>
            </a:r>
            <a:endParaRPr/>
          </a:p>
        </p:txBody>
      </p:sp>
      <p:sp>
        <p:nvSpPr>
          <p:cNvPr id="218" name="Google Shape;218;ge0bd6b6a03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Why do we begin with making observations when following the scientific method?</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[Because when we observe something that we don’t know about, it makes us curious and leads us into the rest of the steps (e.g., asking a question, conducting an experiment, etc.)]</a:t>
            </a:r>
            <a:endParaRPr/>
          </a:p>
        </p:txBody>
      </p:sp>
      <p:sp>
        <p:nvSpPr>
          <p:cNvPr id="227" name="Google Shape;22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hypothesis must be…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[testable/able to be tested through an experiment]</a:t>
            </a:r>
            <a:endParaRPr/>
          </a:p>
        </p:txBody>
      </p:sp>
      <p:sp>
        <p:nvSpPr>
          <p:cNvPr id="235" name="Google Shape;23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that we’ve reviewed, let’s define the nature of science.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Providing clear cues as to what was coming next in the lesson helps prepared students by letting them know what to expect.</a:t>
            </a:r>
            <a:endParaRPr/>
          </a:p>
        </p:txBody>
      </p:sp>
      <p:sp>
        <p:nvSpPr>
          <p:cNvPr id="243" name="Google Shape;24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nature of science is like a “code” that guide scientists’ thinking about the natural world.</a:t>
            </a:r>
            <a:endParaRPr/>
          </a:p>
          <a:p>
            <a:pPr marL="0" lvl="0" indent="0" algn="l" rtl="0">
              <a:lnSpc>
                <a:spcPct val="100000"/>
              </a:lnSpc>
              <a:spcBef>
                <a:spcPts val="0"/>
              </a:spcBef>
              <a:spcAft>
                <a:spcPts val="0"/>
              </a:spcAft>
              <a:buClr>
                <a:schemeClr val="dk1"/>
              </a:buClr>
              <a:buSzPts val="1200"/>
              <a:buFont typeface="Calibri"/>
              <a:buNone/>
            </a:pPr>
            <a:r>
              <a:rPr lang="en-US"/>
              <a:t>We can think of it like the Constitution of the United States. Just as the constitution is like a “code” that US citizens live by, the nature of science is a sort of “code” that scientists live by.</a:t>
            </a:r>
            <a:endParaRPr/>
          </a:p>
        </p:txBody>
      </p:sp>
      <p:sp>
        <p:nvSpPr>
          <p:cNvPr id="251" name="Google Shape;25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will be learning about nuclear energy through the process of nuclear fusion. </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0bd6b6a03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e0bd6b6a0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let’s pause for a moment to review the information we have covered already. </a:t>
            </a:r>
            <a:endParaRPr/>
          </a:p>
        </p:txBody>
      </p:sp>
      <p:sp>
        <p:nvSpPr>
          <p:cNvPr id="260" name="Google Shape;260;ge0bd6b6a03_0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nature of science is a “code” that guides scientists’ thinking about the natural world.]</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When introducing new vocabularies, it is crucial to require the students to give out their own interpretation. I would strongly encourage you to ask students to explain the concept in their own words.</a:t>
            </a:r>
            <a:endParaRPr/>
          </a:p>
        </p:txBody>
      </p:sp>
      <p:sp>
        <p:nvSpPr>
          <p:cNvPr id="266" name="Google Shape;26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0bd6b6a03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e0bd6b6a03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That is the basic definition, but there is a bit more you need to know. </a:t>
            </a:r>
            <a:endParaRPr/>
          </a:p>
        </p:txBody>
      </p:sp>
      <p:sp>
        <p:nvSpPr>
          <p:cNvPr id="274" name="Google Shape;274;ge0bd6b6a03_0_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The scientific method gives us steps to follow as we begin learning how to conduct investigations.  However, if you look up “the scientific method,” you’ll see that there are different steps listed sometimes.  That’s because science is a process that can vary or change from case to case, or one experiment to the next.  For example, as we begin an investigation, we may realize that something isn’t working, we need to go a different direction with an idea, or we may need to think of a new idea altogether.  In these instances, we may not complete every step of the scientific method.</a:t>
            </a:r>
            <a:endParaRPr/>
          </a:p>
        </p:txBody>
      </p:sp>
      <p:sp>
        <p:nvSpPr>
          <p:cNvPr id="281" name="Google Shape;28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e0bd6b6a03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e0bd6b6a03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That’s where “The Nature of Science” comes in!  The nature of science involves testing and refining our current understanding of the world around us – just like the steps of the scientific method help us do.  However, it includes 6 broader concepts, or guidelines, for us to understand and follow as we participate in scientific inquiry.  Let’s take a closer look at these 6 concepts.</a:t>
            </a:r>
            <a:endParaRPr/>
          </a:p>
        </p:txBody>
      </p:sp>
      <p:sp>
        <p:nvSpPr>
          <p:cNvPr id="289" name="Google Shape;289;ge0bd6b6a03_0_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0bd6b6a03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e0bd6b6a03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we can gain an understanding of things in the world around us through science.  Science can help us find many different answers, but not answers to everything – only things that can be observed, measured, and tested in the natural world.</a:t>
            </a:r>
            <a:endParaRPr/>
          </a:p>
          <a:p>
            <a:pPr marL="0" lvl="0" indent="0" algn="l" rtl="0">
              <a:spcBef>
                <a:spcPts val="0"/>
              </a:spcBef>
              <a:spcAft>
                <a:spcPts val="0"/>
              </a:spcAft>
              <a:buNone/>
            </a:pPr>
            <a:endParaRPr/>
          </a:p>
        </p:txBody>
      </p:sp>
      <p:sp>
        <p:nvSpPr>
          <p:cNvPr id="297" name="Google Shape;297;ge0bd6b6a03_0_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0bd6b6a03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e0bd6b6a03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Everything in science begins with an observation that makes us curious about something.  Then we gather more evidence through experiments and more observations to determine answers to the questions or problems that we were curious about.</a:t>
            </a:r>
            <a:endParaRPr/>
          </a:p>
          <a:p>
            <a:pPr marL="0" lvl="0" indent="0" algn="l" rtl="0">
              <a:spcBef>
                <a:spcPts val="0"/>
              </a:spcBef>
              <a:spcAft>
                <a:spcPts val="0"/>
              </a:spcAft>
              <a:buNone/>
            </a:pPr>
            <a:endParaRPr/>
          </a:p>
        </p:txBody>
      </p:sp>
      <p:sp>
        <p:nvSpPr>
          <p:cNvPr id="305" name="Google Shape;305;ge0bd6b6a03_0_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0bd6b6a03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e0bd6b6a03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Engaging in science involves the use of current understandings and science knowledge, as well as creative, innovative ideas and tools that help us expand on what we already know and understand.</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313" name="Google Shape;313;ge0bd6b6a03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0bd6b6a03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e0bd6b6a03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Science and technology are closely related to each other.  We use science to understand the natural world through observation and experimentation, and new technologies are developed to aid in gathering data.  As we collect new data, we gain fresh insights and raise new questions, and this can prompt a need for additional investigations.  Through this process, scientific ideas and knowledge can change over time.</a:t>
            </a:r>
            <a:endParaRPr/>
          </a:p>
        </p:txBody>
      </p:sp>
      <p:sp>
        <p:nvSpPr>
          <p:cNvPr id="321" name="Google Shape;321;ge0bd6b6a03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0bd6b6a03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e0bd6b6a03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Science involves communication, teamwork, collaboration, careful examination, creativity, and the ability to think outside the box, or innovation.  </a:t>
            </a:r>
            <a:endParaRPr/>
          </a:p>
          <a:p>
            <a:pPr marL="0" lvl="0" indent="0" algn="l" rtl="0">
              <a:spcBef>
                <a:spcPts val="0"/>
              </a:spcBef>
              <a:spcAft>
                <a:spcPts val="0"/>
              </a:spcAft>
              <a:buNone/>
            </a:pPr>
            <a:endParaRPr/>
          </a:p>
        </p:txBody>
      </p:sp>
      <p:sp>
        <p:nvSpPr>
          <p:cNvPr id="329" name="Google Shape;329;ge0bd6b6a03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Our “big question” is: </a:t>
            </a:r>
            <a:r>
              <a:rPr lang="en-US" b="1"/>
              <a:t>How does the nature of science relate to the development of hypotheses, theories, and laws? </a:t>
            </a:r>
            <a:r>
              <a:rPr lang="en-US"/>
              <a:t> </a:t>
            </a:r>
            <a:endParaRPr/>
          </a:p>
          <a:p>
            <a:pPr marL="0" lvl="0" indent="0" algn="l" rtl="0">
              <a:spcBef>
                <a:spcPts val="0"/>
              </a:spcBef>
              <a:spcAft>
                <a:spcPts val="0"/>
              </a:spcAft>
              <a:buClr>
                <a:schemeClr val="dk1"/>
              </a:buClr>
              <a:buFont typeface="Arial"/>
              <a:buNone/>
            </a:pPr>
            <a:r>
              <a:rPr lang="en-US"/>
              <a:t>[Pause and illicit predictions from students.]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I love all these thoughtful scientific hypotheses!  Be sure to keep this question and your predictions in mind as we move through these next few lessons, and we’ll continue to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0bd6b6a03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e0bd6b6a03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Everyone has their own beliefs, feelings, or opinions about things we encounter in the world.  But when scientists are investigating a question or problem, it’s important that they set these personal opinions aside so that they do not impact the results.  For example, let’s say we were conducting an experiment to determine if Android or Apple cell phones get better service in our school building.  You might be a huge fan of Apple phones and really think that this brand is the best, but you must remain objective and set your personal beliefs aside so that your opinion does not influence the results of the experiment.</a:t>
            </a:r>
            <a:endParaRPr/>
          </a:p>
        </p:txBody>
      </p:sp>
      <p:sp>
        <p:nvSpPr>
          <p:cNvPr id="337" name="Google Shape;337;ge0bd6b6a03_0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It's really important to make sure that you're providing students with frequent opportunities to respond as you're closing the lesson – it will help you know if they understood and made sense of the activity and where you can provide further instruction.</a:t>
            </a:r>
            <a:endParaRPr/>
          </a:p>
        </p:txBody>
      </p:sp>
      <p:sp>
        <p:nvSpPr>
          <p:cNvPr id="346" name="Google Shape;34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the difference between the scientific method and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nature of science includes broader guidelines for scientists, while the scientific method is a set of specific steps to follow.]</a:t>
            </a:r>
            <a:endParaRPr/>
          </a:p>
        </p:txBody>
      </p:sp>
      <p:sp>
        <p:nvSpPr>
          <p:cNvPr id="352" name="Google Shape;35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0bd6b6a03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e0bd6b6a03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Which of the following is NOT one of the 6 concepts to know about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nature of science includes broader guidelines for scientists, while the scientific method is a set of specific steps to follow.]</a:t>
            </a:r>
            <a:endParaRPr/>
          </a:p>
        </p:txBody>
      </p:sp>
      <p:sp>
        <p:nvSpPr>
          <p:cNvPr id="361" name="Google Shape;361;ge0bd6b6a03_0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0bd6b6a03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e0bd6b6a03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Which of the following is NOT one of the 6 concepts to know about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[Once you find an answer you don’t need science anymore.]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71" name="Google Shape;371;ge0bd6b6a03_0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 remember!</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81" name="Google Shape;38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0bd6b6a03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e0bd6b6a03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nature of science is like a “code” that guide scientists’ thinking about the natural world.</a:t>
            </a:r>
            <a:endParaRPr/>
          </a:p>
          <a:p>
            <a:pPr marL="0" lvl="0" indent="0" algn="l" rtl="0">
              <a:lnSpc>
                <a:spcPct val="100000"/>
              </a:lnSpc>
              <a:spcBef>
                <a:spcPts val="0"/>
              </a:spcBef>
              <a:spcAft>
                <a:spcPts val="0"/>
              </a:spcAft>
              <a:buClr>
                <a:schemeClr val="dk1"/>
              </a:buClr>
              <a:buSzPts val="1200"/>
              <a:buFont typeface="Calibri"/>
              <a:buNone/>
            </a:pPr>
            <a:r>
              <a:rPr lang="en-US"/>
              <a:t>We can think of it like the Constitution of the United States. Just as the constitution is like a “code” that US citizens live by, the nature of science is a sort of “code” that scientists live by.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Intentionally repeating key information when engaging in this part of the lesson highlights what is important for the students.</a:t>
            </a:r>
            <a:endParaRPr/>
          </a:p>
        </p:txBody>
      </p:sp>
      <p:sp>
        <p:nvSpPr>
          <p:cNvPr id="388" name="Google Shape;388;ge0bd6b6a03_0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0bd6b6a03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e0bd6b6a03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The scientific method gives us steps to follow as we begin learning how to conduct investigations.  However, if you look up “the scientific method,” you’ll see that there are different steps listed sometimes.  That’s because science is a process that can vary or change from case to case, or one experiment to the next.  For example, as we begin an investigation, we may realize that something isn’t working, we need to go a different direction with an idea, or we may need to think of a new idea altogether.  In these instances, we may not complete every step of the scientific method.</a:t>
            </a:r>
            <a:endParaRPr/>
          </a:p>
        </p:txBody>
      </p:sp>
      <p:sp>
        <p:nvSpPr>
          <p:cNvPr id="396" name="Google Shape;396;ge0bd6b6a03_0_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0bd6b6a03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e0bd6b6a03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That’s where “The Nature of Science” comes in!  The nature of science involves testing and refining our current understanding of the world around us – just like the steps of the scientific method help us do.  However, it includes 6 broader concepts, or guidelines, for us to understand and follow as we participate in scientific inquiry.  Let’s take a closer look at these 6 concepts.</a:t>
            </a:r>
            <a:endParaRPr/>
          </a:p>
        </p:txBody>
      </p:sp>
      <p:sp>
        <p:nvSpPr>
          <p:cNvPr id="404" name="Google Shape;404;ge0bd6b6a03_0_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0bd6b6a03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e0bd6b6a03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we can gain an understanding of things in the world around us through science.  Science can help us find many different answers, but not answers to everything – only things that can be observed, measured, and tested in the natural world.</a:t>
            </a:r>
            <a:endParaRPr/>
          </a:p>
          <a:p>
            <a:pPr marL="0" lvl="0" indent="0" algn="l" rtl="0">
              <a:spcBef>
                <a:spcPts val="0"/>
              </a:spcBef>
              <a:spcAft>
                <a:spcPts val="0"/>
              </a:spcAft>
              <a:buNone/>
            </a:pPr>
            <a:endParaRPr/>
          </a:p>
        </p:txBody>
      </p:sp>
      <p:sp>
        <p:nvSpPr>
          <p:cNvPr id="412" name="Google Shape;412;ge0bd6b6a03_0_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0bd6b6a0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e0bd6b6a03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Before we jump in, let’s look at a short demonstration related to the nature of science.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Feedback: It's really important to make sure that you're providing students with frequent opportunities to respond as you're introducing an activity. This will help guide you in scaffolding your support during the activity.</a:t>
            </a:r>
            <a:endParaRPr/>
          </a:p>
        </p:txBody>
      </p:sp>
      <p:sp>
        <p:nvSpPr>
          <p:cNvPr id="134" name="Google Shape;134;ge0bd6b6a03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0bd6b6a03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e0bd6b6a03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Everything in science begins with an observation that makes us curious about something.  Then we gather more evidence through experiments and more observations to determine answers to the questions or problems that we were curious about.</a:t>
            </a:r>
            <a:endParaRPr/>
          </a:p>
          <a:p>
            <a:pPr marL="0" lvl="0" indent="0" algn="l" rtl="0">
              <a:spcBef>
                <a:spcPts val="0"/>
              </a:spcBef>
              <a:spcAft>
                <a:spcPts val="0"/>
              </a:spcAft>
              <a:buNone/>
            </a:pPr>
            <a:endParaRPr/>
          </a:p>
        </p:txBody>
      </p:sp>
      <p:sp>
        <p:nvSpPr>
          <p:cNvPr id="420" name="Google Shape;420;ge0bd6b6a03_0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e0bd6b6a03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e0bd6b6a03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Engaging in science involves the use of current understandings and science knowledge, as well as creative, innovative ideas and tools that help us expand on what we already know and understand.</a:t>
            </a:r>
            <a:endParaRPr/>
          </a:p>
          <a:p>
            <a:pPr marL="0" lvl="0" indent="0" algn="l" rtl="0">
              <a:spcBef>
                <a:spcPts val="0"/>
              </a:spcBef>
              <a:spcAft>
                <a:spcPts val="0"/>
              </a:spcAft>
              <a:buNone/>
            </a:pPr>
            <a:endParaRPr/>
          </a:p>
        </p:txBody>
      </p:sp>
      <p:sp>
        <p:nvSpPr>
          <p:cNvPr id="428" name="Google Shape;428;ge0bd6b6a03_0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0bd6b6a03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e0bd6b6a03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Science and technology are closely related to each other.  We use science to understand the natural world through observation and experimentation, and new technologies are developed to aid in gathering data.  As we collect new data, we gain fresh insights and raise new questions, and this can prompt a need for additional investigations.  Through this process, scientific ideas and knowledge can change over time.</a:t>
            </a:r>
            <a:endParaRPr/>
          </a:p>
        </p:txBody>
      </p:sp>
      <p:sp>
        <p:nvSpPr>
          <p:cNvPr id="436" name="Google Shape;436;ge0bd6b6a03_0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e0bd6b6a03_0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e0bd6b6a03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Science involves communication, teamwork, collaboration, careful examination, creativity, and the ability to think outside the box, or innovation.  </a:t>
            </a:r>
            <a:endParaRPr/>
          </a:p>
          <a:p>
            <a:pPr marL="0" lvl="0" indent="0" algn="l" rtl="0">
              <a:spcBef>
                <a:spcPts val="0"/>
              </a:spcBef>
              <a:spcAft>
                <a:spcPts val="0"/>
              </a:spcAft>
              <a:buNone/>
            </a:pPr>
            <a:endParaRPr/>
          </a:p>
        </p:txBody>
      </p:sp>
      <p:sp>
        <p:nvSpPr>
          <p:cNvPr id="444" name="Google Shape;444;ge0bd6b6a03_0_2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0bd6b6a03_0_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e0bd6b6a03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Everyone has their own beliefs, feelings, or opinions about things we encounter in the world.  But when scientists are investigating a question or problem, it’s important that they set these personal opinions aside so that they do not impact the results.  For example, let’s say we were conducting an experiment to determine if Android or Apple cell phones get better service in our school building.  You might be a huge fan of Apple phones and really think that this brand is the best, but you must remain objective and set your personal beliefs aside so that your opinion does not influence the results of the experiment.</a:t>
            </a:r>
            <a:endParaRPr/>
          </a:p>
        </p:txBody>
      </p:sp>
      <p:sp>
        <p:nvSpPr>
          <p:cNvPr id="452" name="Google Shape;452;ge0bd6b6a03_0_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0bd6b6a03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e0bd6b6a03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Remember, it is important to provide students with opportunities to ask questions themselves and work to define the problem. You can scaffold supports to help them along the way.</a:t>
            </a:r>
            <a:endParaRPr/>
          </a:p>
        </p:txBody>
      </p:sp>
      <p:sp>
        <p:nvSpPr>
          <p:cNvPr id="461" name="Google Shape;461;ge0bd6b6a03_0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0bd6b6a03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e0bd6b6a03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b="1"/>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Feedback: Providing your students with some reflection time at the end of the lesson is crucial in helping them to put the pieces together and make sense of the activity.</a:t>
            </a:r>
            <a:endParaRPr/>
          </a:p>
        </p:txBody>
      </p:sp>
      <p:sp>
        <p:nvSpPr>
          <p:cNvPr id="472" name="Google Shape;472;ge0bd6b6a03_0_2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Thanks for watching, and please continue watching CAPs available from this website.  </a:t>
            </a:r>
            <a:endParaRPr/>
          </a:p>
        </p:txBody>
      </p:sp>
      <p:sp>
        <p:nvSpPr>
          <p:cNvPr id="480" name="Google Shape;48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5" name="Google Shape;48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Calibri"/>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Calibri"/>
              <a:buNone/>
            </a:pPr>
            <a:endParaRPr/>
          </a:p>
          <a:p>
            <a:pPr marL="0" lvl="0" indent="0" algn="l" rtl="0">
              <a:lnSpc>
                <a:spcPct val="100000"/>
              </a:lnSpc>
              <a:spcBef>
                <a:spcPts val="0"/>
              </a:spcBef>
              <a:spcAft>
                <a:spcPts val="0"/>
              </a:spcAft>
              <a:buClr>
                <a:schemeClr val="dk1"/>
              </a:buClr>
              <a:buSzPts val="1800"/>
              <a:buFont typeface="Calibri"/>
              <a:buNone/>
            </a:pPr>
            <a:r>
              <a:rPr lang="en-US"/>
              <a:t>Feedback: Explicit cues used at the beginning of each step makes it easy for students to follow along and be prepared to engage in the next part of the lesson.</a:t>
            </a:r>
            <a:endParaRPr/>
          </a:p>
        </p:txBody>
      </p:sp>
      <p:sp>
        <p:nvSpPr>
          <p:cNvPr id="495" name="Google Shape;49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Before we move on to our new vocabulary terms, let’s review some other words &amp; concepts that you already learned and make sure you are firm in your understanding. </a:t>
            </a:r>
            <a:endParaRPr/>
          </a:p>
        </p:txBody>
      </p:sp>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this lesson, we’ll define the terms hypothesis, theory, and law, and we’ll discuss the differences between these three things. </a:t>
            </a:r>
            <a:endParaRPr/>
          </a:p>
        </p:txBody>
      </p:sp>
      <p:sp>
        <p:nvSpPr>
          <p:cNvPr id="525" name="Google Shape;525;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e0bd6b6a03_0_2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e0bd6b6a03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Our “big question” is: </a:t>
            </a:r>
            <a:r>
              <a:rPr lang="en-US" b="1"/>
              <a:t>How does the nature of science relate to the development of hypotheses, theories, and laws? </a:t>
            </a:r>
            <a:r>
              <a:rPr lang="en-US"/>
              <a:t> </a:t>
            </a:r>
            <a:endParaRPr/>
          </a:p>
          <a:p>
            <a:pPr marL="0" lvl="0" indent="0" algn="l" rtl="0">
              <a:spcBef>
                <a:spcPts val="0"/>
              </a:spcBef>
              <a:spcAft>
                <a:spcPts val="0"/>
              </a:spcAft>
              <a:buClr>
                <a:schemeClr val="dk1"/>
              </a:buClr>
              <a:buFont typeface="Arial"/>
              <a:buNone/>
            </a:pPr>
            <a:r>
              <a:rPr lang="en-US"/>
              <a:t>[Pause and illicit predictions from students.]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I love all these thoughtful scientific hypotheses!  Be sure to keep this question and your predictions in mind as we move through these next few lessons, and we’ll continue to revisit it.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Feedback: Making connections between the new content and past terms/content is important for helping students understand the bigger picture.</a:t>
            </a:r>
            <a:endParaRPr/>
          </a:p>
        </p:txBody>
      </p:sp>
      <p:sp>
        <p:nvSpPr>
          <p:cNvPr id="534" name="Google Shape;534;ge0bd6b6a03_0_2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Before we move on to our new vocabulary terms, let’s review some other words &amp; concepts that you already learned and make sure you are firm in your understanding. </a:t>
            </a:r>
            <a:endParaRPr/>
          </a:p>
        </p:txBody>
      </p:sp>
      <p:sp>
        <p:nvSpPr>
          <p:cNvPr id="542" name="Google Shape;542;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0bd6b6a03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e0bd6b6a03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nature of science is like a “code” that guide scientists’ thinking about the natural world.</a:t>
            </a:r>
            <a:endParaRPr/>
          </a:p>
          <a:p>
            <a:pPr marL="0" lvl="0" indent="0" algn="l" rtl="0">
              <a:lnSpc>
                <a:spcPct val="100000"/>
              </a:lnSpc>
              <a:spcBef>
                <a:spcPts val="0"/>
              </a:spcBef>
              <a:spcAft>
                <a:spcPts val="0"/>
              </a:spcAft>
              <a:buClr>
                <a:schemeClr val="dk1"/>
              </a:buClr>
              <a:buSzPts val="1200"/>
              <a:buFont typeface="Calibri"/>
              <a:buNone/>
            </a:pPr>
            <a:r>
              <a:rPr lang="en-US"/>
              <a:t>We can think of it like the Constitution of the United States. Just as the constitution is like a “code” that US citizens live by, the nature of science is a sort of “code” that scientists live by.</a:t>
            </a:r>
            <a:endParaRPr/>
          </a:p>
        </p:txBody>
      </p:sp>
      <p:sp>
        <p:nvSpPr>
          <p:cNvPr id="548" name="Google Shape;548;ge0bd6b6a03_0_2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0bd6b6a03_0_2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e0bd6b6a03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The scientific method gives us steps to follow as we begin learning how to conduct investigations.  However, if you look up “the scientific method,” you’ll see that there are different steps listed sometimes.  That’s because science is a process that can vary or change from case to case, or one experiment to the next.  For example, as we begin an investigation, we may realize that something isn’t working, we need to go a different direction with an idea, or we may need to think of a new idea altogether.  In these instances, we may not complete every step of the scientific method.</a:t>
            </a:r>
            <a:endParaRPr/>
          </a:p>
        </p:txBody>
      </p:sp>
      <p:sp>
        <p:nvSpPr>
          <p:cNvPr id="556" name="Google Shape;556;ge0bd6b6a03_0_2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e0bd6b6a03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e0bd6b6a03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That’s where “The Nature of Science” comes in!  The nature of science involves testing and refining our current understanding of the world around us – just like the steps of the scientific method help us do.  However, it includes 6 broader concepts, or guidelines, for us to understand and follow as we participate in scientific inquiry.  Let’s take a closer look at these 6 concepts.</a:t>
            </a:r>
            <a:endParaRPr/>
          </a:p>
        </p:txBody>
      </p:sp>
      <p:sp>
        <p:nvSpPr>
          <p:cNvPr id="564" name="Google Shape;564;ge0bd6b6a03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0bd6b6a03_0_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e0bd6b6a03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we can gain an understanding of things in the world around us through science.  Science can help us find many different answers, but not answers to everything – only things that can be observed, measured, and tested in the natural world.</a:t>
            </a:r>
            <a:endParaRPr/>
          </a:p>
          <a:p>
            <a:pPr marL="0" lvl="0" indent="0" algn="l" rtl="0">
              <a:spcBef>
                <a:spcPts val="0"/>
              </a:spcBef>
              <a:spcAft>
                <a:spcPts val="0"/>
              </a:spcAft>
              <a:buNone/>
            </a:pPr>
            <a:endParaRPr/>
          </a:p>
        </p:txBody>
      </p:sp>
      <p:sp>
        <p:nvSpPr>
          <p:cNvPr id="572" name="Google Shape;572;ge0bd6b6a03_0_2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e0bd6b6a03_0_2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e0bd6b6a03_0_2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Everything in science begins with an observation that makes us curious about something.  Then we gather more evidence through experiments and more observations to determine answers to the questions or problems that we were curious about.</a:t>
            </a:r>
            <a:endParaRPr/>
          </a:p>
          <a:p>
            <a:pPr marL="0" lvl="0" indent="0" algn="l" rtl="0">
              <a:spcBef>
                <a:spcPts val="0"/>
              </a:spcBef>
              <a:spcAft>
                <a:spcPts val="0"/>
              </a:spcAft>
              <a:buNone/>
            </a:pPr>
            <a:endParaRPr/>
          </a:p>
        </p:txBody>
      </p:sp>
      <p:sp>
        <p:nvSpPr>
          <p:cNvPr id="580" name="Google Shape;580;ge0bd6b6a03_0_2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e0bd6b6a03_0_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e0bd6b6a03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Engaging in science involves the use of current understandings and science knowledge, as well as creative, innovative ideas and tools that help us expand on what we already know and understand.</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relevant topics and content to activate prior knowledge sets the students up to make important connections to new content.</a:t>
            </a:r>
            <a:endParaRPr/>
          </a:p>
          <a:p>
            <a:pPr marL="0" lvl="0" indent="0" algn="l" rtl="0">
              <a:spcBef>
                <a:spcPts val="0"/>
              </a:spcBef>
              <a:spcAft>
                <a:spcPts val="0"/>
              </a:spcAft>
              <a:buNone/>
            </a:pPr>
            <a:endParaRPr/>
          </a:p>
        </p:txBody>
      </p:sp>
      <p:sp>
        <p:nvSpPr>
          <p:cNvPr id="588" name="Google Shape;588;ge0bd6b6a03_0_3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e0bd6b6a03_0_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e0bd6b6a03_0_3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Science and technology are closely related to each other.  We use science to understand the natural world through observation and experimentation, and new technologies are developed to aid in gathering data.  As we collect new data, we gain fresh insights and raise new questions, and this can prompt a need for additional investigations.  Through this process, scientific ideas and knowledge can change over time.</a:t>
            </a:r>
            <a:endParaRPr/>
          </a:p>
        </p:txBody>
      </p:sp>
      <p:sp>
        <p:nvSpPr>
          <p:cNvPr id="596" name="Google Shape;596;ge0bd6b6a03_0_3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Font typeface="Arial"/>
              <a:buNone/>
            </a:pPr>
            <a:r>
              <a:rPr lang="en-US"/>
              <a:t>One term that you’ve likely heard year after year in science class is the </a:t>
            </a:r>
            <a:r>
              <a:rPr lang="en-US" b="1"/>
              <a:t>scientific method</a:t>
            </a:r>
            <a:r>
              <a:rPr lang="en-US"/>
              <a:t>.  The scientific method is a series of steps that investigators follow to answer questions about the natural world.  Let’s do a quick review of these steps.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Feedback: It can be helpful to break the definition down and explicitly explain each part to help students understand the whole definition.</a:t>
            </a:r>
            <a:endParaRPr/>
          </a:p>
        </p:txBody>
      </p:sp>
      <p:sp>
        <p:nvSpPr>
          <p:cNvPr id="149" name="Google Shape;14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0bd6b6a03_0_3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0bd6b6a03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Science involves communication, teamwork, collaboration, careful examination, creativity, and the ability to think outside the box, or innovation.  </a:t>
            </a:r>
            <a:endParaRPr/>
          </a:p>
          <a:p>
            <a:pPr marL="0" lvl="0" indent="0" algn="l" rtl="0">
              <a:spcBef>
                <a:spcPts val="0"/>
              </a:spcBef>
              <a:spcAft>
                <a:spcPts val="0"/>
              </a:spcAft>
              <a:buNone/>
            </a:pPr>
            <a:endParaRPr/>
          </a:p>
        </p:txBody>
      </p:sp>
      <p:sp>
        <p:nvSpPr>
          <p:cNvPr id="604" name="Google Shape;604;ge0bd6b6a03_0_3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e0bd6b6a03_0_3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e0bd6b6a03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Everyone has their own beliefs, feelings, or opinions about things we encounter in the world.  But when scientists are investigating a question or problem, it’s important that they set these personal opinions aside so that they do not impact the results.  For example, let’s say we were conducting an experiment to determine if Android or Apple cell phones get better service in our school building.  You might be a huge fan of Apple phones and really think that this brand is the best, but you must remain objective and set your personal beliefs aside so that your opinion does not influence the results of the experiment.</a:t>
            </a:r>
            <a:endParaRPr/>
          </a:p>
        </p:txBody>
      </p:sp>
      <p:sp>
        <p:nvSpPr>
          <p:cNvPr id="612" name="Google Shape;612;ge0bd6b6a03_0_3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621" name="Google Shape;621;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e0bd6b6a03_0_3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e0bd6b6a03_0_3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nature of science is a “code” that guides scientists’ thinking about the natural world.]</a:t>
            </a:r>
            <a:endParaRPr/>
          </a:p>
        </p:txBody>
      </p:sp>
      <p:sp>
        <p:nvSpPr>
          <p:cNvPr id="627" name="Google Shape;627;ge0bd6b6a03_0_3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0bd6b6a03_0_3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e0bd6b6a03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the difference between the scientific method and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nature of science includes broader guidelines for scientists, while the scientific method is a set of specific steps to follow.]</a:t>
            </a:r>
            <a:endParaRPr/>
          </a:p>
        </p:txBody>
      </p:sp>
      <p:sp>
        <p:nvSpPr>
          <p:cNvPr id="635" name="Google Shape;635;ge0bd6b6a03_0_3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e0bd6b6a03_0_3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ge0bd6b6a03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Which of the following is NOT one of the 6 concepts to know about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nature of science includes broader guidelines for scientists, while the scientific method is a set of specific steps to follow.]</a:t>
            </a:r>
            <a:endParaRPr/>
          </a:p>
        </p:txBody>
      </p:sp>
      <p:sp>
        <p:nvSpPr>
          <p:cNvPr id="644" name="Google Shape;644;ge0bd6b6a03_0_3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0bd6b6a03_0_3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ge0bd6b6a03_0_3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Which of the following is NOT one of the 6 concepts to know about the nature of science?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[Once you find an answer you don’t need science anymore.]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654" name="Google Shape;654;ge0bd6b6a03_0_3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that we’ve reviewed, let’s define our new term, hypothesis. </a:t>
            </a:r>
            <a:endParaRPr/>
          </a:p>
        </p:txBody>
      </p:sp>
      <p:sp>
        <p:nvSpPr>
          <p:cNvPr id="664" name="Google Shape;664;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hypothesis is an educated guess that must be tested. Like we discussed with the nature of science and the scientific method, when you have a question or problem that you want to investigate, you use existing knowledge to develop a hypothesis. Then, you test it in an experiment.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clear language can take make formal more complicated definitions a little easier for students to understand.</a:t>
            </a:r>
            <a:endParaRPr/>
          </a:p>
        </p:txBody>
      </p:sp>
      <p:sp>
        <p:nvSpPr>
          <p:cNvPr id="672" name="Google Shape;67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e0bd6b6a03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e0bd6b6a03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681" name="Google Shape;681;ge0bd6b6a03_0_3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The first step of the scientific method always begins with making an observation, or noticing something interesting that you’d like to explore further.</a:t>
            </a:r>
            <a:endParaRPr sz="1200"/>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e0bd6b6a03_0_3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e0bd6b6a03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a hypothesis?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 hypothesis is an “educated guess” that must be tested.]</a:t>
            </a:r>
            <a:endParaRPr/>
          </a:p>
        </p:txBody>
      </p:sp>
      <p:sp>
        <p:nvSpPr>
          <p:cNvPr id="687" name="Google Shape;687;ge0bd6b6a03_0_3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let’s look at some examples of </a:t>
            </a:r>
            <a:r>
              <a:rPr lang="en-US" b="1"/>
              <a:t>hypotheses</a:t>
            </a:r>
            <a:r>
              <a:rPr lang="en-US"/>
              <a:t>.</a:t>
            </a:r>
            <a:endParaRPr/>
          </a:p>
        </p:txBody>
      </p:sp>
      <p:sp>
        <p:nvSpPr>
          <p:cNvPr id="695" name="Google Shape;695;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statement “If I use Scott’s fertilizer, then my grass will grow faster” is an example of a hypothesis because it is an educated guess that I can test.  The company claims on the bag that this fertilizer will help me grow grass 35% faster than if I didn’t use this fertilizer.  I can conduct an experiment to test whether or not this hypothesis is true.</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try and use phrasing and language that is clear and easy for students to understand when going over examples of term meaning.</a:t>
            </a:r>
            <a:endParaRPr/>
          </a:p>
        </p:txBody>
      </p:sp>
      <p:sp>
        <p:nvSpPr>
          <p:cNvPr id="702" name="Google Shape;702;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e0bd6b6a03_0_3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e0bd6b6a03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statement “If I brush my teeth twice a day, then I will not get a cavity,” is another example of a hypothesis because it is an educated guess that we can test.  We came up with this hypothesis because we’ve heard people recommend brushing twice a day to avoid problems at the dentist, like cavities.  Now we can test this hypothesis by conducting an experiment to determine if brushing twice a day actually does prevent us from getting a cavity.</a:t>
            </a:r>
            <a:endParaRPr/>
          </a:p>
        </p:txBody>
      </p:sp>
      <p:sp>
        <p:nvSpPr>
          <p:cNvPr id="711" name="Google Shape;711;ge0bd6b6a03_0_3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720" name="Google Shape;720;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one other example of a scientific hypothesis?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*It may be helpful to give students a question/scenario to form a hypothesis about. </a:t>
            </a:r>
            <a:endParaRPr/>
          </a:p>
        </p:txBody>
      </p:sp>
      <p:sp>
        <p:nvSpPr>
          <p:cNvPr id="726" name="Google Shape;726;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e0bd6b6a03_0_3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e0bd6b6a03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Next, let’s define the term theory. </a:t>
            </a:r>
            <a:endParaRPr/>
          </a:p>
        </p:txBody>
      </p:sp>
      <p:sp>
        <p:nvSpPr>
          <p:cNvPr id="734" name="Google Shape;734;ge0bd6b6a03_0_3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e0bd6b6a03_0_4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e0bd6b6a03_0_4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theory is a widely accepted explanation that has stood up to repeated testing. </a:t>
            </a:r>
            <a:endParaRPr/>
          </a:p>
        </p:txBody>
      </p:sp>
      <p:sp>
        <p:nvSpPr>
          <p:cNvPr id="742" name="Google Shape;742;ge0bd6b6a03_0_4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e0bd6b6a03_0_4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e0bd6b6a03_0_4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751" name="Google Shape;751;ge0bd6b6a03_0_4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e0bd6b6a03_0_4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e0bd6b6a03_0_4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a theory?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 theory is a widely accepted explanation that has stood up to repeated testing.]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Remember, students might look like they are understanding the definition but it is important that you check for understanding yourself by asking questions or providing them with other opportunities to respond.</a:t>
            </a:r>
            <a:endParaRPr/>
          </a:p>
        </p:txBody>
      </p:sp>
      <p:sp>
        <p:nvSpPr>
          <p:cNvPr id="757" name="Google Shape;757;ge0bd6b6a03_0_4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As you observe interesting things, you may find yourself asking some questions about what you saw, or you may even notice a problem that needs to be fixed.</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65" name="Google Shape;16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e0bd6b6a03_0_4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e0bd6b6a03_0_4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let’s look at some examples of </a:t>
            </a:r>
            <a:r>
              <a:rPr lang="en-US" b="1"/>
              <a:t>theories</a:t>
            </a:r>
            <a:r>
              <a:rPr lang="en-US"/>
              <a:t>.</a:t>
            </a:r>
            <a:endParaRPr/>
          </a:p>
        </p:txBody>
      </p:sp>
      <p:sp>
        <p:nvSpPr>
          <p:cNvPr id="765" name="Google Shape;765;ge0bd6b6a03_0_4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0bd6b6a03_0_4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e0bd6b6a03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theory of evolution, or how humans came to exist, is one example of a scientific theory.  It hasn’t been proven, but there is a lot of evidence to support this idea.  This makes it a theory, or a widely accepted explanation, for how humans developed over time.</a:t>
            </a:r>
            <a:endParaRPr/>
          </a:p>
          <a:p>
            <a:pPr marL="0" lvl="0" indent="0" algn="l" rtl="0">
              <a:spcBef>
                <a:spcPts val="0"/>
              </a:spcBef>
              <a:spcAft>
                <a:spcPts val="0"/>
              </a:spcAft>
              <a:buNone/>
            </a:pPr>
            <a:endParaRPr/>
          </a:p>
        </p:txBody>
      </p:sp>
      <p:sp>
        <p:nvSpPr>
          <p:cNvPr id="772" name="Google Shape;772;ge0bd6b6a03_0_4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e0bd6b6a03_0_4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ge0bd6b6a03_0_4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Cell theory is another example of a scientific theory that you learned about in 7</a:t>
            </a:r>
            <a:r>
              <a:rPr lang="en-US" baseline="30000"/>
              <a:t>th</a:t>
            </a:r>
            <a:r>
              <a:rPr lang="en-US"/>
              <a:t> grade.  It is a basic set of principles that apply to cells which have been widely accepted by scientists for centuries and has developed over time as more evidence has become available.</a:t>
            </a:r>
            <a:endParaRPr/>
          </a:p>
          <a:p>
            <a:pPr marL="0" lvl="0" indent="0" algn="l" rtl="0">
              <a:spcBef>
                <a:spcPts val="0"/>
              </a:spcBef>
              <a:spcAft>
                <a:spcPts val="0"/>
              </a:spcAft>
              <a:buNone/>
            </a:pPr>
            <a:endParaRPr/>
          </a:p>
        </p:txBody>
      </p:sp>
      <p:sp>
        <p:nvSpPr>
          <p:cNvPr id="781" name="Google Shape;781;ge0bd6b6a03_0_4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e0bd6b6a03_0_4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e0bd6b6a03_0_4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790" name="Google Shape;790;ge0bd6b6a03_0_4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e0bd6b6a03_0_4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ge0bd6b6a03_0_4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one other example of scientific theories?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796" name="Google Shape;796;ge0bd6b6a03_0_4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e0bd6b6a03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ge0bd6b6a03_0_4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Next, let’s define the term law. </a:t>
            </a:r>
            <a:endParaRPr/>
          </a:p>
        </p:txBody>
      </p:sp>
      <p:sp>
        <p:nvSpPr>
          <p:cNvPr id="804" name="Google Shape;804;ge0bd6b6a03_0_4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e0bd6b6a03_0_4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e0bd6b6a03_0_4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 law is an explanation that always occurs under certain conditions.  These usually involve math, as scientists come up with formulas that help explain natural phenomena.</a:t>
            </a:r>
            <a:endParaRPr/>
          </a:p>
          <a:p>
            <a:pPr marL="0" lvl="0" indent="0" algn="l" rtl="0">
              <a:lnSpc>
                <a:spcPct val="100000"/>
              </a:lnSpc>
              <a:spcBef>
                <a:spcPts val="0"/>
              </a:spcBef>
              <a:spcAft>
                <a:spcPts val="0"/>
              </a:spcAft>
              <a:buSzPts val="1400"/>
              <a:buNone/>
            </a:pPr>
            <a:endParaRPr/>
          </a:p>
        </p:txBody>
      </p:sp>
      <p:sp>
        <p:nvSpPr>
          <p:cNvPr id="812" name="Google Shape;812;ge0bd6b6a03_0_4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e0bd6b6a03_0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e0bd6b6a03_0_4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821" name="Google Shape;821;ge0bd6b6a03_0_4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e0bd6b6a03_0_4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ge0bd6b6a03_0_4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a law?</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 law is an explanation that always occurs under certain conditions.  These usually involve math, as scientists come up with formulas that help explain natural phenomena.]</a:t>
            </a:r>
            <a:endParaRPr/>
          </a:p>
        </p:txBody>
      </p:sp>
      <p:sp>
        <p:nvSpPr>
          <p:cNvPr id="827" name="Google Shape;827;ge0bd6b6a03_0_4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0bd6b6a03_0_4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ge0bd6b6a03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Now, let’s look at some examples of </a:t>
            </a:r>
            <a:r>
              <a:rPr lang="en-US" b="1"/>
              <a:t>laws</a:t>
            </a:r>
            <a:r>
              <a:rPr lang="en-US"/>
              <a: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Feedback: Examples are particularly helpful if they are things that the students are already familiar with or have experienced. </a:t>
            </a:r>
            <a:endParaRPr/>
          </a:p>
        </p:txBody>
      </p:sp>
      <p:sp>
        <p:nvSpPr>
          <p:cNvPr id="835" name="Google Shape;835;ge0bd6b6a03_0_4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This leads you to doing some research into different answers and solutions that may already exist about that topic and helps you to further develop your own ideas.</a:t>
            </a:r>
            <a:endParaRPr/>
          </a:p>
        </p:txBody>
      </p:sp>
      <p:sp>
        <p:nvSpPr>
          <p:cNvPr id="172" name="Google Shape;1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e0bd6b6a03_0_5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ge0bd6b6a03_0_5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Newton’s second law of motion, the law of force, is one example of a scientific law.  Newton came up with this mathematical formula to explain that force is the product of an object’s mass and its rate of acceleration, or how quickly it is moving.  This is considered a scientific law because, given the appropriate conditions, it will always explain the amount of force that an object has.</a:t>
            </a:r>
            <a:endParaRPr/>
          </a:p>
        </p:txBody>
      </p:sp>
      <p:sp>
        <p:nvSpPr>
          <p:cNvPr id="842" name="Google Shape;842;ge0bd6b6a03_0_5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e0bd6b6a03_0_5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ge0bd6b6a03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Another example of a scientific law is Mendel’s Laws of Inheritance, which you also learned about in 7</a:t>
            </a:r>
            <a:r>
              <a:rPr lang="en-US" baseline="30000"/>
              <a:t>th</a:t>
            </a:r>
            <a:r>
              <a:rPr lang="en-US"/>
              <a:t> grade. The laws of inheritance are considered laws because they can, given the appropriate conditions, always explain how we get the different physical traits that we have, like hair and eye color.</a:t>
            </a:r>
            <a:endParaRPr/>
          </a:p>
          <a:p>
            <a:pPr marL="0" lvl="0" indent="0" algn="l" rtl="0">
              <a:spcBef>
                <a:spcPts val="0"/>
              </a:spcBef>
              <a:spcAft>
                <a:spcPts val="0"/>
              </a:spcAft>
              <a:buNone/>
            </a:pPr>
            <a:endParaRPr/>
          </a:p>
        </p:txBody>
      </p:sp>
      <p:sp>
        <p:nvSpPr>
          <p:cNvPr id="851" name="Google Shape;851;ge0bd6b6a03_0_5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e0bd6b6a03_0_5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ge0bd6b6a03_0_5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860" name="Google Shape;860;ge0bd6b6a03_0_5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e0bd6b6a03_0_5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ge0bd6b6a03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one other example of scientific laws?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866" name="Google Shape;866;ge0bd6b6a03_0_5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e0bd6b6a03_0_5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ge0bd6b6a03_0_5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These three terms can be easily confused, so listen closely as we go over some important information that will help you keep them straight.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Explaining the similarities and differences between terms is one way to highlight the importance of specific language in science.</a:t>
            </a:r>
            <a:endParaRPr/>
          </a:p>
        </p:txBody>
      </p:sp>
      <p:sp>
        <p:nvSpPr>
          <p:cNvPr id="874" name="Google Shape;874;ge0bd6b6a03_0_5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e0bd6b6a03_0_5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ge0bd6b6a03_0_5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First, theories and laws both begin with a hypothesis – or an educated guess that must be tested.  When you have a hypothesis, you conduct an experiment to test it, and that experiment may result in a new theory or law.</a:t>
            </a:r>
            <a:endParaRPr/>
          </a:p>
          <a:p>
            <a:pPr marL="0" lvl="0" indent="0" algn="l" rtl="0">
              <a:lnSpc>
                <a:spcPct val="100000"/>
              </a:lnSpc>
              <a:spcBef>
                <a:spcPts val="0"/>
              </a:spcBef>
              <a:spcAft>
                <a:spcPts val="0"/>
              </a:spcAft>
              <a:buSzPts val="1400"/>
              <a:buNone/>
            </a:pPr>
            <a:endParaRPr/>
          </a:p>
        </p:txBody>
      </p:sp>
      <p:sp>
        <p:nvSpPr>
          <p:cNvPr id="881" name="Google Shape;881;ge0bd6b6a03_0_5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e0bd6b6a03_0_5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e0bd6b6a03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Second, some people may say that something isn’t true because it’s “just a theory.”  But scientists actually consider theories AND laws to be acceptable ways to explain natural phenomena.</a:t>
            </a:r>
            <a:endParaRPr/>
          </a:p>
          <a:p>
            <a:pPr marL="0" lvl="0" indent="0" algn="l" rtl="0">
              <a:lnSpc>
                <a:spcPct val="100000"/>
              </a:lnSpc>
              <a:spcBef>
                <a:spcPts val="0"/>
              </a:spcBef>
              <a:spcAft>
                <a:spcPts val="0"/>
              </a:spcAft>
              <a:buSzPts val="1400"/>
              <a:buNone/>
            </a:pPr>
            <a:endParaRPr/>
          </a:p>
        </p:txBody>
      </p:sp>
      <p:sp>
        <p:nvSpPr>
          <p:cNvPr id="889" name="Google Shape;889;ge0bd6b6a03_0_5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e0bd6b6a03_0_5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ge0bd6b6a03_0_5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However, although both are acceptable ways to explain things, there are some key differences. Laws are proven facts – they work every time and explain </a:t>
            </a:r>
            <a:r>
              <a:rPr lang="en-US" i="1" u="sng"/>
              <a:t>what</a:t>
            </a:r>
            <a:r>
              <a:rPr lang="en-US"/>
              <a:t> happens, usually using some type of math formula.  On the other hand, theories are really just hypotheses that have been tested repeatedly – they’re the best possible explanation that we have currently found to describe </a:t>
            </a:r>
            <a:r>
              <a:rPr lang="en-US" i="1" u="sng"/>
              <a:t>why</a:t>
            </a:r>
            <a:r>
              <a:rPr lang="en-US"/>
              <a:t> something happens.</a:t>
            </a:r>
            <a:endParaRPr/>
          </a:p>
          <a:p>
            <a:pPr marL="0" lvl="0" indent="0" algn="l" rtl="0">
              <a:lnSpc>
                <a:spcPct val="100000"/>
              </a:lnSpc>
              <a:spcBef>
                <a:spcPts val="0"/>
              </a:spcBef>
              <a:spcAft>
                <a:spcPts val="0"/>
              </a:spcAft>
              <a:buSzPts val="1400"/>
              <a:buNone/>
            </a:pPr>
            <a:endParaRPr/>
          </a:p>
        </p:txBody>
      </p:sp>
      <p:sp>
        <p:nvSpPr>
          <p:cNvPr id="898" name="Google Shape;898;ge0bd6b6a03_0_5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e0bd6b6a03_0_5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e0bd6b6a03_0_5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a:t>Now let’s pause for a moment to check your understanding.</a:t>
            </a:r>
            <a:endParaRPr b="0"/>
          </a:p>
        </p:txBody>
      </p:sp>
      <p:sp>
        <p:nvSpPr>
          <p:cNvPr id="916" name="Google Shape;916;ge0bd6b6a03_0_5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e0bd6b6a03_0_5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ge0bd6b6a03_0_5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What is a hypothesis?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 hypothesis is an “educated guess” that must be tested.]</a:t>
            </a:r>
            <a:endParaRPr/>
          </a:p>
        </p:txBody>
      </p:sp>
      <p:sp>
        <p:nvSpPr>
          <p:cNvPr id="922" name="Google Shape;922;ge0bd6b6a03_0_5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3.xml"/><Relationship Id="rId1" Type="http://schemas.openxmlformats.org/officeDocument/2006/relationships/slideLayout" Target="../slideLayouts/slideLayout3.xml"/><Relationship Id="rId5" Type="http://schemas.openxmlformats.org/officeDocument/2006/relationships/hyperlink" Target="https://www.youtube.com/watch?v=GyN2RhbhiEU" TargetMode="External"/><Relationship Id="rId4" Type="http://schemas.openxmlformats.org/officeDocument/2006/relationships/hyperlink" Target="https://www.youtube.com/watch?v=lqk3TKuGNBA"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0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0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hyperlink" Target="https://www.explorelearning.com/index.cfm?method=cResource.dspDetail&amp;ResourceID=645"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documentcloud.adobe.com/link/review?uri=urn:aaid:scds:US:7a5779ad-e112-495a-bc0b-7d2c549ce0a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www.explorelearning.com/index.cfm?method=cResource.dspDetail&amp;ResourceID=397"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7.jp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49.jpg"/><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50.jpg"/><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52.jpg"/><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52.jpg"/><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48.png"/></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1.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48.png"/></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6.xml"/><Relationship Id="rId1" Type="http://schemas.openxmlformats.org/officeDocument/2006/relationships/slideLayout" Target="../slideLayouts/slideLayout3.xml"/><Relationship Id="rId5" Type="http://schemas.openxmlformats.org/officeDocument/2006/relationships/image" Target="../media/image59.jpg"/><Relationship Id="rId4" Type="http://schemas.openxmlformats.org/officeDocument/2006/relationships/image" Target="../media/image58.jpg"/></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800" b="0" i="0" u="none" strike="noStrike" cap="none">
                <a:solidFill>
                  <a:schemeClr val="dk1"/>
                </a:solidFill>
                <a:latin typeface="Calibri"/>
                <a:ea typeface="Calibri"/>
                <a:cs typeface="Calibri"/>
                <a:sym typeface="Calibri"/>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800" b="0" i="0" u="none" strike="noStrike" cap="none">
                <a:solidFill>
                  <a:schemeClr val="dk1"/>
                </a:solidFill>
                <a:latin typeface="Calibri"/>
                <a:ea typeface="Calibri"/>
                <a:cs typeface="Calibri"/>
                <a:sym typeface="Calibri"/>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800" b="0" i="0" u="none" strike="noStrike" cap="none">
                <a:solidFill>
                  <a:schemeClr val="dk1"/>
                </a:solidFill>
                <a:latin typeface="Calibri"/>
                <a:ea typeface="Calibri"/>
                <a:cs typeface="Calibri"/>
                <a:sym typeface="Calibri"/>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800" b="0" i="0" u="none" strike="noStrike" cap="none">
                <a:solidFill>
                  <a:schemeClr val="dk1"/>
                </a:solidFill>
                <a:latin typeface="Calibri"/>
                <a:ea typeface="Calibri"/>
                <a:cs typeface="Calibri"/>
                <a:sym typeface="Calibri"/>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dk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800" b="0" i="0" u="none" strike="noStrike" cap="none">
                <a:solidFill>
                  <a:schemeClr val="dk1"/>
                </a:solidFill>
                <a:latin typeface="Calibri"/>
                <a:ea typeface="Calibri"/>
                <a:cs typeface="Calibri"/>
                <a:sym typeface="Calibri"/>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Intro</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2" name="Google Shape;182;p10"/>
          <p:cNvSpPr txBox="1"/>
          <p:nvPr/>
        </p:nvSpPr>
        <p:spPr>
          <a:xfrm>
            <a:off x="2885713" y="223302"/>
            <a:ext cx="33726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000000"/>
                </a:solidFill>
                <a:latin typeface="Calibri"/>
                <a:ea typeface="Calibri"/>
                <a:cs typeface="Calibri"/>
                <a:sym typeface="Calibri"/>
              </a:rPr>
              <a:t>Hypothesis</a:t>
            </a:r>
            <a:endParaRPr/>
          </a:p>
        </p:txBody>
      </p:sp>
      <p:pic>
        <p:nvPicPr>
          <p:cNvPr id="183" name="Google Shape;183;p10" descr="Hypothesis Clipart Science Result - Science For The People Png ..."/>
          <p:cNvPicPr preferRelativeResize="0"/>
          <p:nvPr/>
        </p:nvPicPr>
        <p:blipFill rotWithShape="1">
          <a:blip r:embed="rId4">
            <a:alphaModFix/>
          </a:blip>
          <a:srcRect b="8340"/>
          <a:stretch/>
        </p:blipFill>
        <p:spPr>
          <a:xfrm>
            <a:off x="2141195" y="1181355"/>
            <a:ext cx="4861609" cy="5453339"/>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ge0bd6b6a03_0_60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ge0bd6b6a03_0_600"/>
          <p:cNvSpPr txBox="1"/>
          <p:nvPr/>
        </p:nvSpPr>
        <p:spPr>
          <a:xfrm>
            <a:off x="701850" y="465275"/>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latin typeface="Calibri"/>
                <a:ea typeface="Calibri"/>
                <a:cs typeface="Calibri"/>
                <a:sym typeface="Calibri"/>
              </a:rPr>
              <a:t>What is a theory?</a:t>
            </a:r>
            <a:endParaRPr sz="4000"/>
          </a:p>
        </p:txBody>
      </p:sp>
      <p:pic>
        <p:nvPicPr>
          <p:cNvPr id="934" name="Google Shape;934;ge0bd6b6a03_0_600" descr="Theory vs. Scientific Theory – Contemporary Vocabularium"/>
          <p:cNvPicPr preferRelativeResize="0"/>
          <p:nvPr/>
        </p:nvPicPr>
        <p:blipFill rotWithShape="1">
          <a:blip r:embed="rId4">
            <a:alphaModFix/>
          </a:blip>
          <a:srcRect/>
          <a:stretch/>
        </p:blipFill>
        <p:spPr>
          <a:xfrm>
            <a:off x="1238104" y="1904225"/>
            <a:ext cx="6667784" cy="46029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ge0bd6b6a03_0_607"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ge0bd6b6a03_0_607"/>
          <p:cNvSpPr txBox="1"/>
          <p:nvPr/>
        </p:nvSpPr>
        <p:spPr>
          <a:xfrm>
            <a:off x="701850" y="465275"/>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latin typeface="Calibri"/>
                <a:ea typeface="Calibri"/>
                <a:cs typeface="Calibri"/>
                <a:sym typeface="Calibri"/>
              </a:rPr>
              <a:t>What is a law?</a:t>
            </a:r>
            <a:endParaRPr sz="4000"/>
          </a:p>
        </p:txBody>
      </p:sp>
      <p:pic>
        <p:nvPicPr>
          <p:cNvPr id="942" name="Google Shape;942;ge0bd6b6a03_0_607" descr="6: Newton's Laws of Motion - 10 Scientific Laws and Theories You ..."/>
          <p:cNvPicPr preferRelativeResize="0"/>
          <p:nvPr/>
        </p:nvPicPr>
        <p:blipFill rotWithShape="1">
          <a:blip r:embed="rId4">
            <a:alphaModFix/>
          </a:blip>
          <a:srcRect/>
          <a:stretch/>
        </p:blipFill>
        <p:spPr>
          <a:xfrm>
            <a:off x="736787" y="1750726"/>
            <a:ext cx="7670438" cy="4329949"/>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grpSp>
        <p:nvGrpSpPr>
          <p:cNvPr id="948" name="Google Shape;948;ge0bd6b6a03_0_614"/>
          <p:cNvGrpSpPr/>
          <p:nvPr/>
        </p:nvGrpSpPr>
        <p:grpSpPr>
          <a:xfrm>
            <a:off x="4641110" y="2079351"/>
            <a:ext cx="4353303" cy="4308461"/>
            <a:chOff x="1354666" y="0"/>
            <a:chExt cx="5418600" cy="5418766"/>
          </a:xfrm>
        </p:grpSpPr>
        <p:sp>
          <p:nvSpPr>
            <p:cNvPr id="949" name="Google Shape;949;ge0bd6b6a03_0_614"/>
            <p:cNvSpPr/>
            <p:nvPr/>
          </p:nvSpPr>
          <p:spPr>
            <a:xfrm>
              <a:off x="1354666" y="0"/>
              <a:ext cx="5418600" cy="5418600"/>
            </a:xfrm>
            <a:prstGeom prst="ellipse">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ge0bd6b6a03_0_614"/>
            <p:cNvSpPr txBox="1"/>
            <p:nvPr/>
          </p:nvSpPr>
          <p:spPr>
            <a:xfrm>
              <a:off x="3095194" y="270940"/>
              <a:ext cx="2083800" cy="812700"/>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US" sz="2300">
                  <a:solidFill>
                    <a:srgbClr val="FFFFFF"/>
                  </a:solidFill>
                  <a:latin typeface="Calibri"/>
                  <a:ea typeface="Calibri"/>
                  <a:cs typeface="Calibri"/>
                  <a:sym typeface="Calibri"/>
                </a:rPr>
                <a:t>T</a:t>
              </a:r>
              <a:r>
                <a:rPr lang="en-US" sz="1900">
                  <a:solidFill>
                    <a:srgbClr val="FFFFFF"/>
                  </a:solidFill>
                  <a:latin typeface="Calibri"/>
                  <a:ea typeface="Calibri"/>
                  <a:cs typeface="Calibri"/>
                  <a:sym typeface="Calibri"/>
                </a:rPr>
                <a:t>estable Explanations</a:t>
              </a:r>
              <a:endParaRPr sz="1000"/>
            </a:p>
          </p:txBody>
        </p:sp>
        <p:sp>
          <p:nvSpPr>
            <p:cNvPr id="951" name="Google Shape;951;ge0bd6b6a03_0_614"/>
            <p:cNvSpPr/>
            <p:nvPr/>
          </p:nvSpPr>
          <p:spPr>
            <a:xfrm>
              <a:off x="2031999" y="1354666"/>
              <a:ext cx="4064100" cy="4064100"/>
            </a:xfrm>
            <a:prstGeom prst="ellipse">
              <a:avLst/>
            </a:prstGeom>
            <a:solidFill>
              <a:srgbClr val="4CC3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ge0bd6b6a03_0_614"/>
            <p:cNvSpPr txBox="1"/>
            <p:nvPr/>
          </p:nvSpPr>
          <p:spPr>
            <a:xfrm>
              <a:off x="3095194" y="1608664"/>
              <a:ext cx="2083800" cy="76200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rgbClr val="FFFFFF"/>
                </a:buClr>
                <a:buSzPts val="2500"/>
                <a:buFont typeface="Calibri"/>
                <a:buNone/>
              </a:pPr>
              <a:r>
                <a:rPr lang="en-US" sz="2100">
                  <a:solidFill>
                    <a:srgbClr val="FFFFFF"/>
                  </a:solidFill>
                  <a:latin typeface="Calibri"/>
                  <a:ea typeface="Calibri"/>
                  <a:cs typeface="Calibri"/>
                  <a:sym typeface="Calibri"/>
                </a:rPr>
                <a:t>Hypotheses</a:t>
              </a:r>
              <a:endParaRPr sz="1000"/>
            </a:p>
          </p:txBody>
        </p:sp>
        <p:sp>
          <p:nvSpPr>
            <p:cNvPr id="953" name="Google Shape;953;ge0bd6b6a03_0_614"/>
            <p:cNvSpPr/>
            <p:nvPr/>
          </p:nvSpPr>
          <p:spPr>
            <a:xfrm>
              <a:off x="2709333" y="2709333"/>
              <a:ext cx="2709300" cy="2709300"/>
            </a:xfrm>
            <a:prstGeom prst="ellipse">
              <a:avLst/>
            </a:prstGeom>
            <a:solidFill>
              <a:srgbClr val="6FAB4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ge0bd6b6a03_0_614"/>
            <p:cNvSpPr txBox="1"/>
            <p:nvPr/>
          </p:nvSpPr>
          <p:spPr>
            <a:xfrm>
              <a:off x="3106105" y="3386666"/>
              <a:ext cx="1915800" cy="135480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rgbClr val="FFFFFF"/>
                </a:buClr>
                <a:buSzPts val="2500"/>
                <a:buFont typeface="Calibri"/>
                <a:buNone/>
              </a:pPr>
              <a:r>
                <a:rPr lang="en-US" sz="2500">
                  <a:solidFill>
                    <a:srgbClr val="FFFFFF"/>
                  </a:solidFill>
                  <a:latin typeface="Calibri"/>
                  <a:ea typeface="Calibri"/>
                  <a:cs typeface="Calibri"/>
                  <a:sym typeface="Calibri"/>
                </a:rPr>
                <a:t>Theories</a:t>
              </a:r>
              <a:endParaRPr/>
            </a:p>
            <a:p>
              <a:pPr marL="0" marR="0" lvl="0" indent="0" algn="ctr" rtl="0">
                <a:lnSpc>
                  <a:spcPct val="90000"/>
                </a:lnSpc>
                <a:spcBef>
                  <a:spcPts val="875"/>
                </a:spcBef>
                <a:spcAft>
                  <a:spcPts val="0"/>
                </a:spcAft>
                <a:buClr>
                  <a:srgbClr val="FFFFFF"/>
                </a:buClr>
                <a:buSzPts val="1700"/>
                <a:buFont typeface="Calibri"/>
                <a:buNone/>
              </a:pPr>
              <a:r>
                <a:rPr lang="en-US" sz="1700">
                  <a:solidFill>
                    <a:srgbClr val="FFFFFF"/>
                  </a:solidFill>
                  <a:latin typeface="Calibri"/>
                  <a:ea typeface="Calibri"/>
                  <a:cs typeface="Calibri"/>
                  <a:sym typeface="Calibri"/>
                </a:rPr>
                <a:t>(explain </a:t>
              </a:r>
              <a:r>
                <a:rPr lang="en-US" sz="1700" u="sng">
                  <a:solidFill>
                    <a:srgbClr val="FFFFFF"/>
                  </a:solidFill>
                  <a:latin typeface="Calibri"/>
                  <a:ea typeface="Calibri"/>
                  <a:cs typeface="Calibri"/>
                  <a:sym typeface="Calibri"/>
                </a:rPr>
                <a:t>why</a:t>
              </a:r>
              <a:r>
                <a:rPr lang="en-US" sz="1700">
                  <a:solidFill>
                    <a:srgbClr val="FFFFFF"/>
                  </a:solidFill>
                  <a:latin typeface="Calibri"/>
                  <a:ea typeface="Calibri"/>
                  <a:cs typeface="Calibri"/>
                  <a:sym typeface="Calibri"/>
                </a:rPr>
                <a:t> something happens)</a:t>
              </a:r>
              <a:endParaRPr/>
            </a:p>
          </p:txBody>
        </p:sp>
      </p:grpSp>
      <p:grpSp>
        <p:nvGrpSpPr>
          <p:cNvPr id="955" name="Google Shape;955;ge0bd6b6a03_0_614"/>
          <p:cNvGrpSpPr/>
          <p:nvPr/>
        </p:nvGrpSpPr>
        <p:grpSpPr>
          <a:xfrm>
            <a:off x="149598" y="2180584"/>
            <a:ext cx="4353303" cy="4308461"/>
            <a:chOff x="1354666" y="0"/>
            <a:chExt cx="5418600" cy="5418766"/>
          </a:xfrm>
        </p:grpSpPr>
        <p:sp>
          <p:nvSpPr>
            <p:cNvPr id="956" name="Google Shape;956;ge0bd6b6a03_0_614"/>
            <p:cNvSpPr/>
            <p:nvPr/>
          </p:nvSpPr>
          <p:spPr>
            <a:xfrm>
              <a:off x="1354666" y="0"/>
              <a:ext cx="5418600" cy="5418600"/>
            </a:xfrm>
            <a:prstGeom prst="ellipse">
              <a:avLst/>
            </a:prstGeom>
            <a:solidFill>
              <a:srgbClr val="FFC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ge0bd6b6a03_0_614"/>
            <p:cNvSpPr txBox="1"/>
            <p:nvPr/>
          </p:nvSpPr>
          <p:spPr>
            <a:xfrm>
              <a:off x="2641599" y="406400"/>
              <a:ext cx="2844900" cy="921300"/>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Clr>
                  <a:srgbClr val="FFFFFF"/>
                </a:buClr>
                <a:buSzPts val="3200"/>
                <a:buFont typeface="Calibri"/>
                <a:buNone/>
              </a:pPr>
              <a:r>
                <a:rPr lang="en-US" sz="3200">
                  <a:solidFill>
                    <a:srgbClr val="FFFFFF"/>
                  </a:solidFill>
                  <a:latin typeface="Calibri"/>
                  <a:ea typeface="Calibri"/>
                  <a:cs typeface="Calibri"/>
                  <a:sym typeface="Calibri"/>
                </a:rPr>
                <a:t>Facts</a:t>
              </a:r>
              <a:endParaRPr/>
            </a:p>
          </p:txBody>
        </p:sp>
        <p:sp>
          <p:nvSpPr>
            <p:cNvPr id="958" name="Google Shape;958;ge0bd6b6a03_0_614"/>
            <p:cNvSpPr/>
            <p:nvPr/>
          </p:nvSpPr>
          <p:spPr>
            <a:xfrm>
              <a:off x="2031999" y="1354666"/>
              <a:ext cx="4064100" cy="4064100"/>
            </a:xfrm>
            <a:prstGeom prst="ellipse">
              <a:avLst/>
            </a:prstGeom>
            <a:solidFill>
              <a:srgbClr val="5999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ge0bd6b6a03_0_614"/>
            <p:cNvSpPr txBox="1"/>
            <p:nvPr/>
          </p:nvSpPr>
          <p:spPr>
            <a:xfrm>
              <a:off x="2627158" y="2370666"/>
              <a:ext cx="2873700" cy="2031900"/>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Clr>
                  <a:srgbClr val="FFFFFF"/>
                </a:buClr>
                <a:buSzPts val="3200"/>
                <a:buFont typeface="Calibri"/>
                <a:buNone/>
              </a:pPr>
              <a:r>
                <a:rPr lang="en-US" sz="3200">
                  <a:solidFill>
                    <a:srgbClr val="FFFFFF"/>
                  </a:solidFill>
                  <a:latin typeface="Calibri"/>
                  <a:ea typeface="Calibri"/>
                  <a:cs typeface="Calibri"/>
                  <a:sym typeface="Calibri"/>
                </a:rPr>
                <a:t>Laws </a:t>
              </a:r>
              <a:endParaRPr/>
            </a:p>
            <a:p>
              <a:pPr marL="0" marR="0" lvl="0" indent="0" algn="ctr" rtl="0">
                <a:lnSpc>
                  <a:spcPct val="90000"/>
                </a:lnSpc>
                <a:spcBef>
                  <a:spcPts val="1120"/>
                </a:spcBef>
                <a:spcAft>
                  <a:spcPts val="0"/>
                </a:spcAft>
                <a:buClr>
                  <a:srgbClr val="FFFFFF"/>
                </a:buClr>
                <a:buSzPts val="2000"/>
                <a:buFont typeface="Calibri"/>
                <a:buNone/>
              </a:pPr>
              <a:r>
                <a:rPr lang="en-US" sz="2000">
                  <a:solidFill>
                    <a:srgbClr val="FFFFFF"/>
                  </a:solidFill>
                  <a:latin typeface="Calibri"/>
                  <a:ea typeface="Calibri"/>
                  <a:cs typeface="Calibri"/>
                  <a:sym typeface="Calibri"/>
                </a:rPr>
                <a:t>(explain </a:t>
              </a:r>
              <a:r>
                <a:rPr lang="en-US" sz="2000" u="sng">
                  <a:solidFill>
                    <a:srgbClr val="FFFFFF"/>
                  </a:solidFill>
                  <a:latin typeface="Calibri"/>
                  <a:ea typeface="Calibri"/>
                  <a:cs typeface="Calibri"/>
                  <a:sym typeface="Calibri"/>
                </a:rPr>
                <a:t>what</a:t>
              </a:r>
              <a:r>
                <a:rPr lang="en-US" sz="2000">
                  <a:solidFill>
                    <a:srgbClr val="FFFFFF"/>
                  </a:solidFill>
                  <a:latin typeface="Calibri"/>
                  <a:ea typeface="Calibri"/>
                  <a:cs typeface="Calibri"/>
                  <a:sym typeface="Calibri"/>
                </a:rPr>
                <a:t> happens)</a:t>
              </a:r>
              <a:endParaRPr/>
            </a:p>
          </p:txBody>
        </p:sp>
      </p:grpSp>
      <p:sp>
        <p:nvSpPr>
          <p:cNvPr id="960" name="Google Shape;960;ge0bd6b6a03_0_614"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ge0bd6b6a03_0_614"/>
          <p:cNvSpPr txBox="1"/>
          <p:nvPr/>
        </p:nvSpPr>
        <p:spPr>
          <a:xfrm>
            <a:off x="983700" y="311775"/>
            <a:ext cx="78702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latin typeface="Calibri"/>
                <a:ea typeface="Calibri"/>
                <a:cs typeface="Calibri"/>
                <a:sym typeface="Calibri"/>
              </a:rPr>
              <a:t>What’s the main difference between a theory and a law?</a:t>
            </a:r>
            <a:endParaRPr sz="40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ge0bd6b6a03_0_633" descr="Classroom"/>
          <p:cNvSpPr/>
          <p:nvPr/>
        </p:nvSpPr>
        <p:spPr>
          <a:xfrm>
            <a:off x="125730" y="132016"/>
            <a:ext cx="890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ge0bd6b6a03_0_633"/>
          <p:cNvSpPr txBox="1"/>
          <p:nvPr/>
        </p:nvSpPr>
        <p:spPr>
          <a:xfrm>
            <a:off x="266100" y="317675"/>
            <a:ext cx="8592900" cy="181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rgbClr val="FFC000"/>
                </a:solidFill>
                <a:latin typeface="Calibri"/>
                <a:ea typeface="Calibri"/>
                <a:cs typeface="Calibri"/>
                <a:sym typeface="Calibri"/>
              </a:rPr>
              <a:t>Videos to Re-Explain </a:t>
            </a:r>
            <a:endParaRPr/>
          </a:p>
          <a:p>
            <a:pPr marL="0" marR="0" lvl="0" indent="0" algn="ctr" rtl="0">
              <a:spcBef>
                <a:spcPts val="0"/>
              </a:spcBef>
              <a:spcAft>
                <a:spcPts val="0"/>
              </a:spcAft>
              <a:buNone/>
            </a:pPr>
            <a:r>
              <a:rPr lang="en-US" sz="5600">
                <a:solidFill>
                  <a:srgbClr val="FFC000"/>
                </a:solidFill>
                <a:latin typeface="Calibri"/>
                <a:ea typeface="Calibri"/>
                <a:cs typeface="Calibri"/>
                <a:sym typeface="Calibri"/>
              </a:rPr>
              <a:t>(In lieu of a Demonstration)</a:t>
            </a:r>
            <a:endParaRPr/>
          </a:p>
        </p:txBody>
      </p:sp>
      <p:sp>
        <p:nvSpPr>
          <p:cNvPr id="969" name="Google Shape;969;ge0bd6b6a03_0_633"/>
          <p:cNvSpPr txBox="1"/>
          <p:nvPr/>
        </p:nvSpPr>
        <p:spPr>
          <a:xfrm>
            <a:off x="347239" y="2736306"/>
            <a:ext cx="8449500" cy="138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Fact vs. Theory vs. Hypothesis vs. Law... EXPLAINED!</a:t>
            </a:r>
            <a:endParaRPr sz="2800">
              <a:solidFill>
                <a:srgbClr val="000000"/>
              </a:solidFill>
              <a:latin typeface="Calibri"/>
              <a:ea typeface="Calibri"/>
              <a:cs typeface="Calibri"/>
              <a:sym typeface="Calibri"/>
            </a:endParaRPr>
          </a:p>
          <a:p>
            <a:pPr marL="0" marR="0" lvl="0" indent="0" algn="ctr" rtl="0">
              <a:spcBef>
                <a:spcPts val="0"/>
              </a:spcBef>
              <a:spcAft>
                <a:spcPts val="0"/>
              </a:spcAft>
              <a:buNone/>
            </a:pPr>
            <a:endParaRPr sz="28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800" u="sng">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What's the difference between scientific law and theory?</a:t>
            </a:r>
            <a:endParaRPr sz="2800">
              <a:solidFill>
                <a:srgbClr val="000000"/>
              </a:solidFill>
              <a:latin typeface="Calibri"/>
              <a:ea typeface="Calibri"/>
              <a:cs typeface="Calibri"/>
              <a:sym typeface="Calibri"/>
            </a:endParaRPr>
          </a:p>
        </p:txBody>
      </p:sp>
      <p:sp>
        <p:nvSpPr>
          <p:cNvPr id="970" name="Google Shape;970;ge0bd6b6a03_0_633"/>
          <p:cNvSpPr txBox="1"/>
          <p:nvPr/>
        </p:nvSpPr>
        <p:spPr>
          <a:xfrm>
            <a:off x="139650" y="4909525"/>
            <a:ext cx="8845800" cy="184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rgbClr val="000000"/>
                </a:solidFill>
                <a:latin typeface="Calibri"/>
                <a:ea typeface="Calibri"/>
                <a:cs typeface="Calibri"/>
                <a:sym typeface="Calibri"/>
              </a:rPr>
              <a:t>Teacher Directions:  </a:t>
            </a:r>
            <a:r>
              <a:rPr lang="en-US" sz="2400" i="1">
                <a:solidFill>
                  <a:srgbClr val="000000"/>
                </a:solidFill>
                <a:latin typeface="Calibri"/>
                <a:ea typeface="Calibri"/>
                <a:cs typeface="Calibri"/>
                <a:sym typeface="Calibri"/>
              </a:rPr>
              <a:t>As a demonstration may be difficult to apply in this case, you may choose to share the two video links above with your students so they can hear these concepts explained in additional ways.</a:t>
            </a:r>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1"/>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alibri"/>
              <a:buNone/>
            </a:pPr>
            <a:r>
              <a:rPr lang="en-US" sz="5400" b="0" i="0" u="none" strike="noStrike" cap="none">
                <a:solidFill>
                  <a:srgbClr val="FF0000"/>
                </a:solidFill>
                <a:latin typeface="Calibri"/>
                <a:ea typeface="Calibri"/>
                <a:cs typeface="Calibri"/>
                <a:sym typeface="Calibri"/>
              </a:rPr>
              <a:t>Remember!!!</a:t>
            </a:r>
            <a:endParaRPr sz="1800" b="0" i="0" u="none" strike="noStrike" cap="none">
              <a:solidFill>
                <a:schemeClr val="dk1"/>
              </a:solidFill>
              <a:latin typeface="Calibri"/>
              <a:ea typeface="Calibri"/>
              <a:cs typeface="Calibri"/>
              <a:sym typeface="Calibri"/>
            </a:endParaRPr>
          </a:p>
        </p:txBody>
      </p:sp>
      <p:sp>
        <p:nvSpPr>
          <p:cNvPr id="977" name="Google Shape;977;p101"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ge0bd6b6a03_0_644"/>
          <p:cNvSpPr txBox="1"/>
          <p:nvPr/>
        </p:nvSpPr>
        <p:spPr>
          <a:xfrm>
            <a:off x="1198725" y="135875"/>
            <a:ext cx="7633200" cy="145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u="sng">
                <a:solidFill>
                  <a:schemeClr val="dk1"/>
                </a:solidFill>
                <a:latin typeface="Calibri"/>
                <a:ea typeface="Calibri"/>
                <a:cs typeface="Calibri"/>
                <a:sym typeface="Calibri"/>
              </a:rPr>
              <a:t>Hypothesis</a:t>
            </a:r>
            <a:r>
              <a:rPr lang="en-US" sz="4000" b="1"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an “educated guess” that must be tested</a:t>
            </a:r>
            <a:endParaRPr sz="1400" b="0" i="0" u="none" strike="noStrike" cap="none">
              <a:solidFill>
                <a:srgbClr val="000000"/>
              </a:solidFill>
              <a:latin typeface="Arial"/>
              <a:ea typeface="Arial"/>
              <a:cs typeface="Arial"/>
              <a:sym typeface="Arial"/>
            </a:endParaRPr>
          </a:p>
        </p:txBody>
      </p:sp>
      <p:pic>
        <p:nvPicPr>
          <p:cNvPr id="984" name="Google Shape;984;ge0bd6b6a03_0_644" descr="Hypothesis Clipart Science Result - Science For The People Png ..."/>
          <p:cNvPicPr preferRelativeResize="0"/>
          <p:nvPr/>
        </p:nvPicPr>
        <p:blipFill rotWithShape="1">
          <a:blip r:embed="rId3">
            <a:alphaModFix/>
          </a:blip>
          <a:srcRect b="8340"/>
          <a:stretch/>
        </p:blipFill>
        <p:spPr>
          <a:xfrm>
            <a:off x="2617375" y="1478370"/>
            <a:ext cx="4795898" cy="5379631"/>
          </a:xfrm>
          <a:prstGeom prst="rect">
            <a:avLst/>
          </a:prstGeom>
          <a:noFill/>
          <a:ln>
            <a:noFill/>
          </a:ln>
        </p:spPr>
      </p:pic>
      <p:sp>
        <p:nvSpPr>
          <p:cNvPr id="985" name="Google Shape;985;ge0bd6b6a03_0_644"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ge0bd6b6a03_0_652"/>
          <p:cNvSpPr txBox="1"/>
          <p:nvPr/>
        </p:nvSpPr>
        <p:spPr>
          <a:xfrm>
            <a:off x="849600" y="135875"/>
            <a:ext cx="7982400" cy="211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u="sng">
                <a:solidFill>
                  <a:schemeClr val="dk1"/>
                </a:solidFill>
                <a:latin typeface="Calibri"/>
                <a:ea typeface="Calibri"/>
                <a:cs typeface="Calibri"/>
                <a:sym typeface="Calibri"/>
              </a:rPr>
              <a:t>Theory</a:t>
            </a:r>
            <a:r>
              <a:rPr lang="en-US" sz="4000" b="1"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a widely accepted explanation that has stood up to repeated testing</a:t>
            </a:r>
            <a:endParaRPr sz="1400" b="0" i="0" u="none" strike="noStrike" cap="none">
              <a:solidFill>
                <a:srgbClr val="000000"/>
              </a:solidFill>
              <a:latin typeface="Arial"/>
              <a:ea typeface="Arial"/>
              <a:cs typeface="Arial"/>
              <a:sym typeface="Arial"/>
            </a:endParaRPr>
          </a:p>
        </p:txBody>
      </p:sp>
      <p:pic>
        <p:nvPicPr>
          <p:cNvPr id="992" name="Google Shape;992;ge0bd6b6a03_0_652" descr="Theory vs. Scientific Theory – Contemporary Vocabularium"/>
          <p:cNvPicPr preferRelativeResize="0"/>
          <p:nvPr/>
        </p:nvPicPr>
        <p:blipFill rotWithShape="1">
          <a:blip r:embed="rId3">
            <a:alphaModFix/>
          </a:blip>
          <a:srcRect/>
          <a:stretch/>
        </p:blipFill>
        <p:spPr>
          <a:xfrm>
            <a:off x="1238104" y="2255075"/>
            <a:ext cx="6667784" cy="4602925"/>
          </a:xfrm>
          <a:prstGeom prst="rect">
            <a:avLst/>
          </a:prstGeom>
          <a:noFill/>
          <a:ln>
            <a:noFill/>
          </a:ln>
        </p:spPr>
      </p:pic>
      <p:sp>
        <p:nvSpPr>
          <p:cNvPr id="993" name="Google Shape;993;ge0bd6b6a03_0_652"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ge0bd6b6a03_0_660"/>
          <p:cNvSpPr txBox="1"/>
          <p:nvPr/>
        </p:nvSpPr>
        <p:spPr>
          <a:xfrm>
            <a:off x="755400" y="355150"/>
            <a:ext cx="7633200" cy="13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u="sng">
                <a:solidFill>
                  <a:schemeClr val="dk1"/>
                </a:solidFill>
                <a:latin typeface="Calibri"/>
                <a:ea typeface="Calibri"/>
                <a:cs typeface="Calibri"/>
                <a:sym typeface="Calibri"/>
              </a:rPr>
              <a:t>Law</a:t>
            </a:r>
            <a:r>
              <a:rPr lang="en-US" sz="4000" b="1"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an explanation that always occurs under certain conditions</a:t>
            </a:r>
            <a:endParaRPr sz="1400" b="0" i="0" u="none" strike="noStrike" cap="none">
              <a:solidFill>
                <a:srgbClr val="000000"/>
              </a:solidFill>
              <a:latin typeface="Arial"/>
              <a:ea typeface="Arial"/>
              <a:cs typeface="Arial"/>
              <a:sym typeface="Arial"/>
            </a:endParaRPr>
          </a:p>
        </p:txBody>
      </p:sp>
      <p:pic>
        <p:nvPicPr>
          <p:cNvPr id="1000" name="Google Shape;1000;ge0bd6b6a03_0_660" descr="6: Newton's Laws of Motion - 10 Scientific Laws and Theories You ..."/>
          <p:cNvPicPr preferRelativeResize="0"/>
          <p:nvPr/>
        </p:nvPicPr>
        <p:blipFill rotWithShape="1">
          <a:blip r:embed="rId3">
            <a:alphaModFix/>
          </a:blip>
          <a:srcRect/>
          <a:stretch/>
        </p:blipFill>
        <p:spPr>
          <a:xfrm>
            <a:off x="736787" y="2255076"/>
            <a:ext cx="7670438" cy="4329949"/>
          </a:xfrm>
          <a:prstGeom prst="rect">
            <a:avLst/>
          </a:prstGeom>
          <a:noFill/>
          <a:ln>
            <a:noFill/>
          </a:ln>
        </p:spPr>
      </p:pic>
      <p:sp>
        <p:nvSpPr>
          <p:cNvPr id="1001" name="Google Shape;1001;ge0bd6b6a03_0_660"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ge0bd6b6a03_0_671" descr="Laptop"/>
          <p:cNvSpPr/>
          <p:nvPr/>
        </p:nvSpPr>
        <p:spPr>
          <a:xfrm>
            <a:off x="20097"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ge0bd6b6a03_0_671"/>
          <p:cNvSpPr txBox="1"/>
          <p:nvPr/>
        </p:nvSpPr>
        <p:spPr>
          <a:xfrm>
            <a:off x="1768510" y="110986"/>
            <a:ext cx="56070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pic>
        <p:nvPicPr>
          <p:cNvPr id="1009" name="Google Shape;1009;ge0bd6b6a03_0_671"/>
          <p:cNvPicPr preferRelativeResize="0"/>
          <p:nvPr/>
        </p:nvPicPr>
        <p:blipFill rotWithShape="1">
          <a:blip r:embed="rId4">
            <a:alphaModFix/>
          </a:blip>
          <a:srcRect/>
          <a:stretch/>
        </p:blipFill>
        <p:spPr>
          <a:xfrm>
            <a:off x="3437099" y="2732414"/>
            <a:ext cx="5495075" cy="3663375"/>
          </a:xfrm>
          <a:prstGeom prst="rect">
            <a:avLst/>
          </a:prstGeom>
          <a:noFill/>
          <a:ln>
            <a:noFill/>
          </a:ln>
        </p:spPr>
      </p:pic>
      <p:pic>
        <p:nvPicPr>
          <p:cNvPr id="1010" name="Google Shape;1010;ge0bd6b6a03_0_671" descr="Cursor"/>
          <p:cNvPicPr preferRelativeResize="0"/>
          <p:nvPr/>
        </p:nvPicPr>
        <p:blipFill rotWithShape="1">
          <a:blip r:embed="rId5">
            <a:alphaModFix/>
          </a:blip>
          <a:srcRect/>
          <a:stretch/>
        </p:blipFill>
        <p:spPr>
          <a:xfrm rot="5400000">
            <a:off x="2719038" y="1525546"/>
            <a:ext cx="914400" cy="914400"/>
          </a:xfrm>
          <a:prstGeom prst="rect">
            <a:avLst/>
          </a:prstGeom>
          <a:noFill/>
          <a:ln>
            <a:noFill/>
          </a:ln>
        </p:spPr>
      </p:pic>
      <p:sp>
        <p:nvSpPr>
          <p:cNvPr id="1011" name="Google Shape;1011;ge0bd6b6a03_0_671"/>
          <p:cNvSpPr txBox="1"/>
          <p:nvPr/>
        </p:nvSpPr>
        <p:spPr>
          <a:xfrm>
            <a:off x="20102" y="2439946"/>
            <a:ext cx="34170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000000"/>
                </a:solidFill>
                <a:latin typeface="Calibri"/>
                <a:ea typeface="Calibri"/>
                <a:cs typeface="Calibri"/>
                <a:sym typeface="Calibri"/>
              </a:rPr>
              <a:t>Click the link above to access to the Pendulum Clock Gizmo activity. This activity reinforces students’ knowledge of scientific hypotheses and experimental design principles. </a:t>
            </a:r>
            <a:endParaRPr/>
          </a:p>
          <a:p>
            <a:pPr marL="0" marR="0" lvl="0" indent="0" algn="l" rtl="0">
              <a:spcBef>
                <a:spcPts val="0"/>
              </a:spcBef>
              <a:spcAft>
                <a:spcPts val="0"/>
              </a:spcAft>
              <a:buNone/>
            </a:pPr>
            <a:endParaRPr sz="1800" i="1">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i="1">
                <a:solidFill>
                  <a:srgbClr val="000000"/>
                </a:solidFill>
                <a:latin typeface="Calibri"/>
                <a:ea typeface="Calibri"/>
                <a:cs typeface="Calibri"/>
                <a:sym typeface="Calibri"/>
              </a:rPr>
              <a:t>In this simulation activity, find the effect of length, mass, and angle on the period of a pendulum. The pendulum is attached to a clock that can be adjusted to tell time accurately. The clock can be located on Earth or Jupiter to determine the effect of gravity.</a:t>
            </a:r>
            <a:endParaRPr/>
          </a:p>
        </p:txBody>
      </p:sp>
      <p:sp>
        <p:nvSpPr>
          <p:cNvPr id="1012" name="Google Shape;1012;ge0bd6b6a03_0_671"/>
          <p:cNvSpPr txBox="1"/>
          <p:nvPr/>
        </p:nvSpPr>
        <p:spPr>
          <a:xfrm>
            <a:off x="2323045" y="1065268"/>
            <a:ext cx="4497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Pendulum Clock Gizmo</a:t>
            </a:r>
            <a:r>
              <a:rPr lang="en-US" sz="3600">
                <a:solidFill>
                  <a:srgbClr val="000000"/>
                </a:solidFill>
                <a:latin typeface="Calibri"/>
                <a:ea typeface="Calibri"/>
                <a:cs typeface="Calibri"/>
                <a:sym typeface="Calibri"/>
              </a:rPr>
              <a:t>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ge0bd6b6a03_0_681"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19" name="Google Shape;1019;ge0bd6b6a03_0_681"/>
          <p:cNvSpPr txBox="1"/>
          <p:nvPr/>
        </p:nvSpPr>
        <p:spPr>
          <a:xfrm>
            <a:off x="722551" y="190400"/>
            <a:ext cx="83856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0000"/>
                </a:solidFill>
                <a:latin typeface="Calibri"/>
                <a:ea typeface="Calibri"/>
                <a:cs typeface="Calibri"/>
                <a:sym typeface="Calibri"/>
              </a:rPr>
              <a:t>Big Question: </a:t>
            </a:r>
            <a:r>
              <a:rPr lang="en-US" sz="3000">
                <a:solidFill>
                  <a:srgbClr val="000000"/>
                </a:solidFill>
                <a:latin typeface="Calibri"/>
                <a:ea typeface="Calibri"/>
                <a:cs typeface="Calibri"/>
                <a:sym typeface="Calibri"/>
              </a:rPr>
              <a:t>How does the nature of science relate to the development of hypotheses, theories, and laws?</a:t>
            </a:r>
            <a:endParaRPr/>
          </a:p>
        </p:txBody>
      </p:sp>
      <p:pic>
        <p:nvPicPr>
          <p:cNvPr id="1020" name="Google Shape;1020;ge0bd6b6a03_0_681" descr="Conversations with Dan: social vs natural science | Footnotes to Plato"/>
          <p:cNvPicPr preferRelativeResize="0"/>
          <p:nvPr/>
        </p:nvPicPr>
        <p:blipFill rotWithShape="1">
          <a:blip r:embed="rId4">
            <a:alphaModFix/>
          </a:blip>
          <a:srcRect/>
          <a:stretch/>
        </p:blipFill>
        <p:spPr>
          <a:xfrm>
            <a:off x="1257647" y="1842344"/>
            <a:ext cx="6628722" cy="4673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0" name="Google Shape;190;p11"/>
          <p:cNvSpPr txBox="1"/>
          <p:nvPr/>
        </p:nvSpPr>
        <p:spPr>
          <a:xfrm>
            <a:off x="2800951" y="458164"/>
            <a:ext cx="3542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000000"/>
                </a:solidFill>
                <a:latin typeface="Calibri"/>
                <a:ea typeface="Calibri"/>
                <a:cs typeface="Calibri"/>
                <a:sym typeface="Calibri"/>
              </a:rPr>
              <a:t>Experiment</a:t>
            </a:r>
            <a:endParaRPr/>
          </a:p>
        </p:txBody>
      </p:sp>
      <p:pic>
        <p:nvPicPr>
          <p:cNvPr id="191" name="Google Shape;191;p11" descr="Science Lab Cartoon Stock Photos And Images - 123RF"/>
          <p:cNvPicPr preferRelativeResize="0"/>
          <p:nvPr/>
        </p:nvPicPr>
        <p:blipFill rotWithShape="1">
          <a:blip r:embed="rId4">
            <a:alphaModFix/>
          </a:blip>
          <a:srcRect/>
          <a:stretch/>
        </p:blipFill>
        <p:spPr>
          <a:xfrm>
            <a:off x="1499126" y="1838325"/>
            <a:ext cx="6145748" cy="4561511"/>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pic>
        <p:nvPicPr>
          <p:cNvPr id="1026" name="Google Shape;1026;p109"/>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10"/>
          <p:cNvSpPr txBox="1"/>
          <p:nvPr/>
        </p:nvSpPr>
        <p:spPr>
          <a:xfrm>
            <a:off x="460175" y="200200"/>
            <a:ext cx="83277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This Video Created With Resources From:</a:t>
            </a:r>
            <a:endParaRPr sz="1800" b="0" i="0" u="none" strike="noStrike" cap="none">
              <a:solidFill>
                <a:schemeClr val="dk1"/>
              </a:solidFill>
              <a:latin typeface="Calibri"/>
              <a:ea typeface="Calibri"/>
              <a:cs typeface="Calibri"/>
              <a:sym typeface="Calibri"/>
            </a:endParaRPr>
          </a:p>
        </p:txBody>
      </p:sp>
      <p:sp>
        <p:nvSpPr>
          <p:cNvPr id="1032" name="Google Shape;1032;p110"/>
          <p:cNvSpPr txBox="1"/>
          <p:nvPr/>
        </p:nvSpPr>
        <p:spPr>
          <a:xfrm>
            <a:off x="1646875" y="5155726"/>
            <a:ext cx="5850600" cy="160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Questions or Comments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Michael Kennedy, Ph.D.          MKennedy@Virginia.edu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Rachel L Kunemund, Ph.D.	rk8vm@virginia.edu</a:t>
            </a:r>
            <a:endParaRPr sz="1400" b="0" i="0" u="none" strike="noStrike" cap="none">
              <a:solidFill>
                <a:srgbClr val="000000"/>
              </a:solidFill>
              <a:latin typeface="Arial"/>
              <a:ea typeface="Arial"/>
              <a:cs typeface="Arial"/>
              <a:sym typeface="Arial"/>
            </a:endParaRPr>
          </a:p>
        </p:txBody>
      </p:sp>
      <p:pic>
        <p:nvPicPr>
          <p:cNvPr id="1033" name="Google Shape;1033;p110" descr="IEP Translation – Communication from OSEP regarding the ..."/>
          <p:cNvPicPr preferRelativeResize="0"/>
          <p:nvPr/>
        </p:nvPicPr>
        <p:blipFill rotWithShape="1">
          <a:blip r:embed="rId3">
            <a:alphaModFix/>
          </a:blip>
          <a:srcRect/>
          <a:stretch/>
        </p:blipFill>
        <p:spPr>
          <a:xfrm>
            <a:off x="2734864" y="973001"/>
            <a:ext cx="3821906" cy="671512"/>
          </a:xfrm>
          <a:prstGeom prst="rect">
            <a:avLst/>
          </a:prstGeom>
          <a:noFill/>
          <a:ln>
            <a:noFill/>
          </a:ln>
        </p:spPr>
      </p:pic>
      <p:pic>
        <p:nvPicPr>
          <p:cNvPr id="1034" name="Google Shape;1034;p110"/>
          <p:cNvPicPr preferRelativeResize="0"/>
          <p:nvPr/>
        </p:nvPicPr>
        <p:blipFill rotWithShape="1">
          <a:blip r:embed="rId4">
            <a:alphaModFix/>
          </a:blip>
          <a:srcRect/>
          <a:stretch/>
        </p:blipFill>
        <p:spPr>
          <a:xfrm>
            <a:off x="1474769" y="3999134"/>
            <a:ext cx="6342100" cy="1137394"/>
          </a:xfrm>
          <a:prstGeom prst="rect">
            <a:avLst/>
          </a:prstGeom>
          <a:noFill/>
          <a:ln>
            <a:noFill/>
          </a:ln>
        </p:spPr>
      </p:pic>
      <p:pic>
        <p:nvPicPr>
          <p:cNvPr id="1035" name="Google Shape;1035;p110" descr="United States Department of Education - Wikipedia"/>
          <p:cNvPicPr preferRelativeResize="0"/>
          <p:nvPr/>
        </p:nvPicPr>
        <p:blipFill rotWithShape="1">
          <a:blip r:embed="rId5">
            <a:alphaModFix/>
          </a:blip>
          <a:srcRect/>
          <a:stretch/>
        </p:blipFill>
        <p:spPr>
          <a:xfrm>
            <a:off x="3768329" y="1978046"/>
            <a:ext cx="1607344" cy="16073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p12"/>
          <p:cNvSpPr txBox="1"/>
          <p:nvPr/>
        </p:nvSpPr>
        <p:spPr>
          <a:xfrm>
            <a:off x="167857" y="652510"/>
            <a:ext cx="8808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000000"/>
                </a:solidFill>
                <a:latin typeface="Calibri"/>
                <a:ea typeface="Calibri"/>
                <a:cs typeface="Calibri"/>
                <a:sym typeface="Calibri"/>
              </a:rPr>
              <a:t>Draw Conclusions &amp; Share Results</a:t>
            </a:r>
            <a:endParaRPr/>
          </a:p>
        </p:txBody>
      </p:sp>
      <p:pic>
        <p:nvPicPr>
          <p:cNvPr id="199" name="Google Shape;199;p12" descr="Free Conclusion Cliparts, Download Free Clip Art, Free Clip Art on ..."/>
          <p:cNvPicPr preferRelativeResize="0"/>
          <p:nvPr/>
        </p:nvPicPr>
        <p:blipFill rotWithShape="1">
          <a:blip r:embed="rId4">
            <a:alphaModFix/>
          </a:blip>
          <a:srcRect/>
          <a:stretch/>
        </p:blipFill>
        <p:spPr>
          <a:xfrm>
            <a:off x="2405861" y="1854399"/>
            <a:ext cx="4332277" cy="42059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p:nvPr/>
        </p:nvSpPr>
        <p:spPr>
          <a:xfrm>
            <a:off x="1098750" y="147125"/>
            <a:ext cx="75870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What are the steps that investigators follow to answer questions about the natural world called?</a:t>
            </a:r>
            <a:endParaRPr/>
          </a:p>
        </p:txBody>
      </p:sp>
      <p:sp>
        <p:nvSpPr>
          <p:cNvPr id="212" name="Google Shape;212;p16"/>
          <p:cNvSpPr txBox="1"/>
          <p:nvPr/>
        </p:nvSpPr>
        <p:spPr>
          <a:xfrm>
            <a:off x="265490" y="2077259"/>
            <a:ext cx="5456400" cy="1962600"/>
          </a:xfrm>
          <a:prstGeom prst="rect">
            <a:avLst/>
          </a:prstGeom>
          <a:noFill/>
          <a:ln>
            <a:noFill/>
          </a:ln>
        </p:spPr>
        <p:txBody>
          <a:bodyPr spcFirstLastPara="1" wrap="square" lIns="91425" tIns="45700" rIns="91425" bIns="45700" anchor="t" anchorCtr="0">
            <a:spAutoFit/>
          </a:bodyPr>
          <a:lstStyle/>
          <a:p>
            <a:pPr marL="457200" marR="0" lvl="0" indent="-469900" algn="l" rtl="0">
              <a:lnSpc>
                <a:spcPct val="115000"/>
              </a:lnSpc>
              <a:spcBef>
                <a:spcPts val="0"/>
              </a:spcBef>
              <a:spcAft>
                <a:spcPts val="0"/>
              </a:spcAft>
              <a:buClr>
                <a:srgbClr val="000000"/>
              </a:buClr>
              <a:buSzPts val="3000"/>
              <a:buFont typeface="Arial"/>
              <a:buAutoNum type="alphaUcPeriod"/>
            </a:pPr>
            <a:r>
              <a:rPr lang="en-US" sz="3000">
                <a:solidFill>
                  <a:srgbClr val="000000"/>
                </a:solidFill>
                <a:latin typeface="Calibri"/>
                <a:ea typeface="Calibri"/>
                <a:cs typeface="Calibri"/>
                <a:sym typeface="Calibri"/>
              </a:rPr>
              <a:t>Experiment</a:t>
            </a:r>
            <a:endParaRPr sz="1600"/>
          </a:p>
          <a:p>
            <a:pPr marL="457200" marR="0" lvl="0" indent="-469900" algn="l" rtl="0">
              <a:lnSpc>
                <a:spcPct val="115000"/>
              </a:lnSpc>
              <a:spcBef>
                <a:spcPts val="0"/>
              </a:spcBef>
              <a:spcAft>
                <a:spcPts val="0"/>
              </a:spcAft>
              <a:buClr>
                <a:srgbClr val="000000"/>
              </a:buClr>
              <a:buSzPts val="3000"/>
              <a:buFont typeface="Arial"/>
              <a:buAutoNum type="alphaUcPeriod"/>
            </a:pPr>
            <a:r>
              <a:rPr lang="en-US" sz="3000">
                <a:solidFill>
                  <a:srgbClr val="000000"/>
                </a:solidFill>
                <a:latin typeface="Calibri"/>
                <a:ea typeface="Calibri"/>
                <a:cs typeface="Calibri"/>
                <a:sym typeface="Calibri"/>
              </a:rPr>
              <a:t>Scientific Method</a:t>
            </a:r>
            <a:endParaRPr sz="1600"/>
          </a:p>
          <a:p>
            <a:pPr marL="457200" marR="0" lvl="0" indent="-469900" algn="l" rtl="0">
              <a:lnSpc>
                <a:spcPct val="115000"/>
              </a:lnSpc>
              <a:spcBef>
                <a:spcPts val="0"/>
              </a:spcBef>
              <a:spcAft>
                <a:spcPts val="0"/>
              </a:spcAft>
              <a:buClr>
                <a:srgbClr val="000000"/>
              </a:buClr>
              <a:buSzPts val="3000"/>
              <a:buFont typeface="Arial"/>
              <a:buAutoNum type="alphaUcPeriod"/>
            </a:pPr>
            <a:r>
              <a:rPr lang="en-US" sz="3000">
                <a:solidFill>
                  <a:srgbClr val="000000"/>
                </a:solidFill>
                <a:latin typeface="Calibri"/>
                <a:ea typeface="Calibri"/>
                <a:cs typeface="Calibri"/>
                <a:sym typeface="Calibri"/>
              </a:rPr>
              <a:t>Questions</a:t>
            </a:r>
            <a:endParaRPr sz="1600"/>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3" name="Google Shape;213;p16" descr="Steps of the Scientific Method"/>
          <p:cNvPicPr preferRelativeResize="0"/>
          <p:nvPr/>
        </p:nvPicPr>
        <p:blipFill rotWithShape="1">
          <a:blip r:embed="rId3">
            <a:alphaModFix/>
          </a:blip>
          <a:srcRect/>
          <a:stretch/>
        </p:blipFill>
        <p:spPr>
          <a:xfrm>
            <a:off x="5279500" y="1564826"/>
            <a:ext cx="2792075" cy="5584150"/>
          </a:xfrm>
          <a:prstGeom prst="rect">
            <a:avLst/>
          </a:prstGeom>
          <a:noFill/>
          <a:ln>
            <a:noFill/>
          </a:ln>
        </p:spPr>
      </p:pic>
      <p:sp>
        <p:nvSpPr>
          <p:cNvPr id="214" name="Google Shape;214;p16" descr="Questions"/>
          <p:cNvSpPr/>
          <p:nvPr/>
        </p:nvSpPr>
        <p:spPr>
          <a:xfrm>
            <a:off x="0" y="0"/>
            <a:ext cx="983700" cy="9540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e0bd6b6a03_0_32"/>
          <p:cNvSpPr txBox="1"/>
          <p:nvPr/>
        </p:nvSpPr>
        <p:spPr>
          <a:xfrm>
            <a:off x="1098750" y="147125"/>
            <a:ext cx="75870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What are the steps that investigators follow to answer questions about the natural world called?</a:t>
            </a:r>
            <a:endParaRPr/>
          </a:p>
        </p:txBody>
      </p:sp>
      <p:sp>
        <p:nvSpPr>
          <p:cNvPr id="221" name="Google Shape;221;ge0bd6b6a03_0_32"/>
          <p:cNvSpPr txBox="1"/>
          <p:nvPr/>
        </p:nvSpPr>
        <p:spPr>
          <a:xfrm>
            <a:off x="265490" y="2077259"/>
            <a:ext cx="5456400" cy="1962600"/>
          </a:xfrm>
          <a:prstGeom prst="rect">
            <a:avLst/>
          </a:prstGeom>
          <a:noFill/>
          <a:ln>
            <a:noFill/>
          </a:ln>
        </p:spPr>
        <p:txBody>
          <a:bodyPr spcFirstLastPara="1" wrap="square" lIns="91425" tIns="45700" rIns="91425" bIns="45700" anchor="t" anchorCtr="0">
            <a:spAutoFit/>
          </a:bodyPr>
          <a:lstStyle/>
          <a:p>
            <a:pPr marL="457200" marR="0" lvl="0" indent="-469900" algn="l" rtl="0">
              <a:lnSpc>
                <a:spcPct val="115000"/>
              </a:lnSpc>
              <a:spcBef>
                <a:spcPts val="0"/>
              </a:spcBef>
              <a:spcAft>
                <a:spcPts val="0"/>
              </a:spcAft>
              <a:buClr>
                <a:srgbClr val="000000"/>
              </a:buClr>
              <a:buSzPts val="3000"/>
              <a:buFont typeface="Arial"/>
              <a:buAutoNum type="alphaUcPeriod"/>
            </a:pPr>
            <a:r>
              <a:rPr lang="en-US" sz="3000">
                <a:solidFill>
                  <a:srgbClr val="000000"/>
                </a:solidFill>
                <a:latin typeface="Calibri"/>
                <a:ea typeface="Calibri"/>
                <a:cs typeface="Calibri"/>
                <a:sym typeface="Calibri"/>
              </a:rPr>
              <a:t>Experiment</a:t>
            </a:r>
            <a:endParaRPr sz="1600"/>
          </a:p>
          <a:p>
            <a:pPr marL="457200" marR="0" lvl="0" indent="-469900" algn="l" rtl="0">
              <a:lnSpc>
                <a:spcPct val="115000"/>
              </a:lnSpc>
              <a:spcBef>
                <a:spcPts val="0"/>
              </a:spcBef>
              <a:spcAft>
                <a:spcPts val="0"/>
              </a:spcAft>
              <a:buClr>
                <a:srgbClr val="FF0000"/>
              </a:buClr>
              <a:buSzPts val="3000"/>
              <a:buFont typeface="Arial"/>
              <a:buAutoNum type="alphaUcPeriod"/>
            </a:pPr>
            <a:r>
              <a:rPr lang="en-US" sz="3000">
                <a:solidFill>
                  <a:srgbClr val="FF0000"/>
                </a:solidFill>
                <a:latin typeface="Calibri"/>
                <a:ea typeface="Calibri"/>
                <a:cs typeface="Calibri"/>
                <a:sym typeface="Calibri"/>
              </a:rPr>
              <a:t>Scientific Method</a:t>
            </a:r>
            <a:endParaRPr sz="1600">
              <a:solidFill>
                <a:srgbClr val="FF0000"/>
              </a:solidFill>
            </a:endParaRPr>
          </a:p>
          <a:p>
            <a:pPr marL="457200" marR="0" lvl="0" indent="-469900" algn="l" rtl="0">
              <a:lnSpc>
                <a:spcPct val="115000"/>
              </a:lnSpc>
              <a:spcBef>
                <a:spcPts val="0"/>
              </a:spcBef>
              <a:spcAft>
                <a:spcPts val="0"/>
              </a:spcAft>
              <a:buClr>
                <a:srgbClr val="000000"/>
              </a:buClr>
              <a:buSzPts val="3000"/>
              <a:buFont typeface="Arial"/>
              <a:buAutoNum type="alphaUcPeriod"/>
            </a:pPr>
            <a:r>
              <a:rPr lang="en-US" sz="3000">
                <a:solidFill>
                  <a:srgbClr val="000000"/>
                </a:solidFill>
                <a:latin typeface="Calibri"/>
                <a:ea typeface="Calibri"/>
                <a:cs typeface="Calibri"/>
                <a:sym typeface="Calibri"/>
              </a:rPr>
              <a:t>Questions</a:t>
            </a:r>
            <a:endParaRPr sz="1600"/>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2" name="Google Shape;222;ge0bd6b6a03_0_32" descr="Steps of the Scientific Method"/>
          <p:cNvPicPr preferRelativeResize="0"/>
          <p:nvPr/>
        </p:nvPicPr>
        <p:blipFill rotWithShape="1">
          <a:blip r:embed="rId3">
            <a:alphaModFix/>
          </a:blip>
          <a:srcRect/>
          <a:stretch/>
        </p:blipFill>
        <p:spPr>
          <a:xfrm>
            <a:off x="5279500" y="1564826"/>
            <a:ext cx="2792075" cy="5584150"/>
          </a:xfrm>
          <a:prstGeom prst="rect">
            <a:avLst/>
          </a:prstGeom>
          <a:noFill/>
          <a:ln>
            <a:noFill/>
          </a:ln>
        </p:spPr>
      </p:pic>
      <p:sp>
        <p:nvSpPr>
          <p:cNvPr id="223" name="Google Shape;223;ge0bd6b6a03_0_32" descr="Questions"/>
          <p:cNvSpPr/>
          <p:nvPr/>
        </p:nvSpPr>
        <p:spPr>
          <a:xfrm>
            <a:off x="0" y="0"/>
            <a:ext cx="983700" cy="9540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p:nvPr/>
        </p:nvSpPr>
        <p:spPr>
          <a:xfrm>
            <a:off x="773300" y="310125"/>
            <a:ext cx="81726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Why do we begin with making observations when following the scientific method?</a:t>
            </a:r>
            <a:endParaRPr/>
          </a:p>
        </p:txBody>
      </p:sp>
      <p:pic>
        <p:nvPicPr>
          <p:cNvPr id="230" name="Google Shape;230;p17" descr="Inquiry Clipart | Clipart Panda - Free Clipart Images"/>
          <p:cNvPicPr preferRelativeResize="0"/>
          <p:nvPr/>
        </p:nvPicPr>
        <p:blipFill rotWithShape="1">
          <a:blip r:embed="rId3">
            <a:alphaModFix/>
          </a:blip>
          <a:srcRect/>
          <a:stretch/>
        </p:blipFill>
        <p:spPr>
          <a:xfrm>
            <a:off x="2597675" y="2189200"/>
            <a:ext cx="3948650" cy="4423875"/>
          </a:xfrm>
          <a:prstGeom prst="rect">
            <a:avLst/>
          </a:prstGeom>
          <a:noFill/>
          <a:ln>
            <a:noFill/>
          </a:ln>
        </p:spPr>
      </p:pic>
      <p:sp>
        <p:nvSpPr>
          <p:cNvPr id="231" name="Google Shape;231;p17" descr="Questions"/>
          <p:cNvSpPr/>
          <p:nvPr/>
        </p:nvSpPr>
        <p:spPr>
          <a:xfrm>
            <a:off x="0" y="0"/>
            <a:ext cx="983700" cy="9540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p:nvPr/>
        </p:nvSpPr>
        <p:spPr>
          <a:xfrm>
            <a:off x="664501" y="390600"/>
            <a:ext cx="781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0000"/>
                </a:solidFill>
                <a:latin typeface="Calibri"/>
                <a:ea typeface="Calibri"/>
                <a:cs typeface="Calibri"/>
                <a:sym typeface="Calibri"/>
              </a:rPr>
              <a:t>A hypothesis must be...</a:t>
            </a:r>
            <a:endParaRPr sz="4000"/>
          </a:p>
        </p:txBody>
      </p:sp>
      <p:pic>
        <p:nvPicPr>
          <p:cNvPr id="238" name="Google Shape;238;p18" descr="Hypothesis Clipart Science Result - Science For The People Png ..."/>
          <p:cNvPicPr preferRelativeResize="0"/>
          <p:nvPr/>
        </p:nvPicPr>
        <p:blipFill rotWithShape="1">
          <a:blip r:embed="rId3">
            <a:alphaModFix/>
          </a:blip>
          <a:srcRect b="8340"/>
          <a:stretch/>
        </p:blipFill>
        <p:spPr>
          <a:xfrm>
            <a:off x="2141195" y="1404668"/>
            <a:ext cx="4861609" cy="5453339"/>
          </a:xfrm>
          <a:prstGeom prst="rect">
            <a:avLst/>
          </a:prstGeom>
          <a:noFill/>
          <a:ln>
            <a:noFill/>
          </a:ln>
        </p:spPr>
      </p:pic>
      <p:sp>
        <p:nvSpPr>
          <p:cNvPr id="239" name="Google Shape;239;p18" descr="Questions"/>
          <p:cNvSpPr/>
          <p:nvPr/>
        </p:nvSpPr>
        <p:spPr>
          <a:xfrm>
            <a:off x="0" y="0"/>
            <a:ext cx="983700" cy="9540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p:nvPr/>
        </p:nvSpPr>
        <p:spPr>
          <a:xfrm>
            <a:off x="214150" y="1487600"/>
            <a:ext cx="88152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600"/>
              <a:buFont typeface="Calibri"/>
              <a:buNone/>
            </a:pPr>
            <a:r>
              <a:rPr lang="en-US" sz="6600" b="1">
                <a:solidFill>
                  <a:schemeClr val="dk1"/>
                </a:solidFill>
                <a:latin typeface="Calibri"/>
                <a:ea typeface="Calibri"/>
                <a:cs typeface="Calibri"/>
                <a:sym typeface="Calibri"/>
              </a:rPr>
              <a:t>Nature of Science</a:t>
            </a:r>
            <a:endParaRPr sz="1800" b="0" i="0" u="none" strike="noStrike" cap="none">
              <a:solidFill>
                <a:schemeClr val="dk1"/>
              </a:solidFill>
              <a:latin typeface="Calibri"/>
              <a:ea typeface="Calibri"/>
              <a:cs typeface="Calibri"/>
              <a:sym typeface="Calibri"/>
            </a:endParaRPr>
          </a:p>
        </p:txBody>
      </p:sp>
      <p:sp>
        <p:nvSpPr>
          <p:cNvPr id="246" name="Google Shape;246;p19"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47" name="Google Shape;247;p19"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title"/>
          </p:nvPr>
        </p:nvSpPr>
        <p:spPr>
          <a:xfrm>
            <a:off x="1198725" y="135875"/>
            <a:ext cx="7576200" cy="2499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b="1" u="sng"/>
              <a:t>Nature of Science</a:t>
            </a:r>
            <a:r>
              <a:rPr lang="en-US" b="1"/>
              <a:t>:</a:t>
            </a:r>
            <a:r>
              <a:rPr lang="en-US"/>
              <a:t> a “code” that guides scientists’ thinking about the natural world</a:t>
            </a:r>
            <a:br>
              <a:rPr lang="en-US"/>
            </a:br>
            <a:endParaRPr/>
          </a:p>
        </p:txBody>
      </p:sp>
      <p:sp>
        <p:nvSpPr>
          <p:cNvPr id="254" name="Google Shape;254;p2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55" name="Google Shape;255;p20"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56" name="Google Shape;256;p20" descr="President Trump, Mocking the Constitution | Constitutional ..."/>
          <p:cNvPicPr preferRelativeResize="0"/>
          <p:nvPr/>
        </p:nvPicPr>
        <p:blipFill rotWithShape="1">
          <a:blip r:embed="rId5">
            <a:alphaModFix/>
          </a:blip>
          <a:srcRect/>
          <a:stretch/>
        </p:blipFill>
        <p:spPr>
          <a:xfrm>
            <a:off x="645456" y="2394550"/>
            <a:ext cx="7853094" cy="3991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0" name="Google Shape;120;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Intro</a:t>
            </a:r>
            <a:endParaRPr sz="1800" b="0" i="0" u="none" strike="noStrike" cap="none">
              <a:solidFill>
                <a:schemeClr val="dk1"/>
              </a:solidFill>
              <a:latin typeface="Calibri"/>
              <a:ea typeface="Calibri"/>
              <a:cs typeface="Calibri"/>
              <a:sym typeface="Calibri"/>
            </a:endParaRPr>
          </a:p>
        </p:txBody>
      </p:sp>
      <p:pic>
        <p:nvPicPr>
          <p:cNvPr id="121" name="Google Shape;121;p2" descr="Conversations with Dan: social vs natural science | Footnotes to Plato"/>
          <p:cNvPicPr preferRelativeResize="0"/>
          <p:nvPr/>
        </p:nvPicPr>
        <p:blipFill rotWithShape="1">
          <a:blip r:embed="rId3">
            <a:alphaModFix/>
          </a:blip>
          <a:srcRect/>
          <a:stretch/>
        </p:blipFill>
        <p:spPr>
          <a:xfrm>
            <a:off x="1609339" y="383790"/>
            <a:ext cx="6628722" cy="4673250"/>
          </a:xfrm>
          <a:prstGeom prst="rect">
            <a:avLst/>
          </a:prstGeom>
          <a:noFill/>
          <a:ln>
            <a:noFill/>
          </a:ln>
        </p:spPr>
      </p:pic>
      <p:sp>
        <p:nvSpPr>
          <p:cNvPr id="122" name="Google Shape;122;p2"/>
          <p:cNvSpPr txBox="1"/>
          <p:nvPr/>
        </p:nvSpPr>
        <p:spPr>
          <a:xfrm>
            <a:off x="1975012" y="5550814"/>
            <a:ext cx="5897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u="sng">
                <a:solidFill>
                  <a:srgbClr val="FF0000"/>
                </a:solidFill>
                <a:latin typeface="Calibri"/>
                <a:ea typeface="Calibri"/>
                <a:cs typeface="Calibri"/>
                <a:sym typeface="Calibri"/>
              </a:rPr>
              <a:t>6 Concepts to Know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e0bd6b6a03_0_45" descr="Questions"/>
          <p:cNvSpPr/>
          <p:nvPr/>
        </p:nvSpPr>
        <p:spPr>
          <a:xfrm>
            <a:off x="2286000" y="1207491"/>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txBox="1"/>
          <p:nvPr/>
        </p:nvSpPr>
        <p:spPr>
          <a:xfrm>
            <a:off x="701850" y="246000"/>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0000"/>
                </a:solidFill>
                <a:latin typeface="Calibri"/>
                <a:ea typeface="Calibri"/>
                <a:cs typeface="Calibri"/>
                <a:sym typeface="Calibri"/>
              </a:rPr>
              <a:t>What is the nature of science?</a:t>
            </a:r>
            <a:endParaRPr sz="4000"/>
          </a:p>
        </p:txBody>
      </p:sp>
      <p:pic>
        <p:nvPicPr>
          <p:cNvPr id="270" name="Google Shape;270;p21" descr="President Trump, Mocking the Constitution | Constitutional ..."/>
          <p:cNvPicPr preferRelativeResize="0"/>
          <p:nvPr/>
        </p:nvPicPr>
        <p:blipFill rotWithShape="1">
          <a:blip r:embed="rId4">
            <a:alphaModFix/>
          </a:blip>
          <a:srcRect/>
          <a:stretch/>
        </p:blipFill>
        <p:spPr>
          <a:xfrm>
            <a:off x="818800" y="2096177"/>
            <a:ext cx="7506399" cy="3815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ge0bd6b6a03_0_53"/>
          <p:cNvPicPr preferRelativeResize="0"/>
          <p:nvPr/>
        </p:nvPicPr>
        <p:blipFill rotWithShape="1">
          <a:blip r:embed="rId3">
            <a:alphaModFix/>
          </a:blip>
          <a:srcRect/>
          <a:stretch/>
        </p:blipFill>
        <p:spPr>
          <a:xfrm>
            <a:off x="0" y="406400"/>
            <a:ext cx="9144000" cy="6035568"/>
          </a:xfrm>
          <a:prstGeom prst="rect">
            <a:avLst/>
          </a:prstGeom>
          <a:noFill/>
          <a:ln>
            <a:noFill/>
          </a:ln>
        </p:spPr>
      </p:pic>
      <p:sp>
        <p:nvSpPr>
          <p:cNvPr id="277" name="Google Shape;277;ge0bd6b6a03_0_53"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84" name="Google Shape;284;p22"/>
          <p:cNvPicPr preferRelativeResize="0"/>
          <p:nvPr/>
        </p:nvPicPr>
        <p:blipFill rotWithShape="1">
          <a:blip r:embed="rId4">
            <a:alphaModFix/>
          </a:blip>
          <a:srcRect/>
          <a:stretch/>
        </p:blipFill>
        <p:spPr>
          <a:xfrm>
            <a:off x="2595775" y="2737000"/>
            <a:ext cx="3952450" cy="4121000"/>
          </a:xfrm>
          <a:prstGeom prst="rect">
            <a:avLst/>
          </a:prstGeom>
          <a:noFill/>
          <a:ln>
            <a:noFill/>
          </a:ln>
        </p:spPr>
      </p:pic>
      <p:sp>
        <p:nvSpPr>
          <p:cNvPr id="285" name="Google Shape;285;p22"/>
          <p:cNvSpPr txBox="1"/>
          <p:nvPr/>
        </p:nvSpPr>
        <p:spPr>
          <a:xfrm>
            <a:off x="735225" y="303400"/>
            <a:ext cx="8250000" cy="224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Science is a process </a:t>
            </a:r>
            <a:r>
              <a:rPr lang="en-US" sz="2800">
                <a:solidFill>
                  <a:srgbClr val="000000"/>
                </a:solidFill>
                <a:latin typeface="Calibri"/>
                <a:ea typeface="Calibri"/>
                <a:cs typeface="Calibri"/>
                <a:sym typeface="Calibri"/>
              </a:rPr>
              <a:t>that can change from one experiment to the next.</a:t>
            </a:r>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800">
                <a:solidFill>
                  <a:srgbClr val="000000"/>
                </a:solidFill>
                <a:latin typeface="Calibri"/>
                <a:ea typeface="Calibri"/>
                <a:cs typeface="Calibri"/>
                <a:sym typeface="Calibri"/>
              </a:rPr>
              <a:t>We may not complete every step of the scientific method.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e0bd6b6a03_0_7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92" name="Google Shape;292;ge0bd6b6a03_0_70" descr="Conversations with Dan: social vs natural science | Footnotes to Plato"/>
          <p:cNvPicPr preferRelativeResize="0"/>
          <p:nvPr/>
        </p:nvPicPr>
        <p:blipFill rotWithShape="1">
          <a:blip r:embed="rId4">
            <a:alphaModFix/>
          </a:blip>
          <a:srcRect/>
          <a:stretch/>
        </p:blipFill>
        <p:spPr>
          <a:xfrm>
            <a:off x="1257639" y="383790"/>
            <a:ext cx="6628722" cy="4673250"/>
          </a:xfrm>
          <a:prstGeom prst="rect">
            <a:avLst/>
          </a:prstGeom>
          <a:noFill/>
          <a:ln>
            <a:noFill/>
          </a:ln>
        </p:spPr>
      </p:pic>
      <p:sp>
        <p:nvSpPr>
          <p:cNvPr id="293" name="Google Shape;293;ge0bd6b6a03_0_70"/>
          <p:cNvSpPr txBox="1"/>
          <p:nvPr/>
        </p:nvSpPr>
        <p:spPr>
          <a:xfrm>
            <a:off x="1623312" y="5550814"/>
            <a:ext cx="5897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u="sng">
                <a:solidFill>
                  <a:srgbClr val="FF0000"/>
                </a:solidFill>
                <a:latin typeface="Calibri"/>
                <a:ea typeface="Calibri"/>
                <a:cs typeface="Calibri"/>
                <a:sym typeface="Calibri"/>
              </a:rPr>
              <a:t>6 Concepts to Know</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e0bd6b6a03_0_79"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0" name="Google Shape;300;ge0bd6b6a03_0_79"/>
          <p:cNvSpPr txBox="1"/>
          <p:nvPr/>
        </p:nvSpPr>
        <p:spPr>
          <a:xfrm>
            <a:off x="247200" y="166025"/>
            <a:ext cx="8649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We can understand the natural world through science.</a:t>
            </a:r>
            <a:endParaRPr/>
          </a:p>
        </p:txBody>
      </p:sp>
      <p:pic>
        <p:nvPicPr>
          <p:cNvPr id="301" name="Google Shape;301;ge0bd6b6a03_0_79" descr="Natural World - Campaign on Behance"/>
          <p:cNvPicPr preferRelativeResize="0"/>
          <p:nvPr/>
        </p:nvPicPr>
        <p:blipFill rotWithShape="1">
          <a:blip r:embed="rId4">
            <a:alphaModFix/>
          </a:blip>
          <a:srcRect b="5820"/>
          <a:stretch/>
        </p:blipFill>
        <p:spPr>
          <a:xfrm>
            <a:off x="1501200" y="1579850"/>
            <a:ext cx="6141600" cy="52781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e0bd6b6a03_0_8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08" name="Google Shape;308;ge0bd6b6a03_0_88"/>
          <p:cNvSpPr txBox="1"/>
          <p:nvPr/>
        </p:nvSpPr>
        <p:spPr>
          <a:xfrm>
            <a:off x="247200" y="166025"/>
            <a:ext cx="8649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based on evidence - both observational and experimental.</a:t>
            </a:r>
            <a:endParaRPr/>
          </a:p>
        </p:txBody>
      </p:sp>
      <p:pic>
        <p:nvPicPr>
          <p:cNvPr id="309" name="Google Shape;309;ge0bd6b6a03_0_88" descr="Controlled experiments (article) | Khan Academy"/>
          <p:cNvPicPr preferRelativeResize="0"/>
          <p:nvPr/>
        </p:nvPicPr>
        <p:blipFill rotWithShape="1">
          <a:blip r:embed="rId4">
            <a:alphaModFix/>
          </a:blip>
          <a:srcRect/>
          <a:stretch/>
        </p:blipFill>
        <p:spPr>
          <a:xfrm>
            <a:off x="5350" y="2605675"/>
            <a:ext cx="9144003" cy="3947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e0bd6b6a03_0_9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6" name="Google Shape;316;ge0bd6b6a03_0_96"/>
          <p:cNvSpPr txBox="1"/>
          <p:nvPr/>
        </p:nvSpPr>
        <p:spPr>
          <a:xfrm>
            <a:off x="735300" y="166025"/>
            <a:ext cx="8161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a blend of logic and innovation.</a:t>
            </a:r>
            <a:endParaRPr/>
          </a:p>
        </p:txBody>
      </p:sp>
      <p:pic>
        <p:nvPicPr>
          <p:cNvPr id="317" name="Google Shape;317;ge0bd6b6a03_0_96" descr="Kids Brainstorming Clipart"/>
          <p:cNvPicPr preferRelativeResize="0"/>
          <p:nvPr/>
        </p:nvPicPr>
        <p:blipFill rotWithShape="1">
          <a:blip r:embed="rId4">
            <a:alphaModFix/>
          </a:blip>
          <a:srcRect t="5274" b="11923"/>
          <a:stretch/>
        </p:blipFill>
        <p:spPr>
          <a:xfrm>
            <a:off x="1423199" y="1643605"/>
            <a:ext cx="6297601" cy="521439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e0bd6b6a03_0_10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24" name="Google Shape;324;ge0bd6b6a03_0_104"/>
          <p:cNvSpPr txBox="1"/>
          <p:nvPr/>
        </p:nvSpPr>
        <p:spPr>
          <a:xfrm>
            <a:off x="735300" y="166025"/>
            <a:ext cx="8161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Scientific ideas can change as new data is collected.</a:t>
            </a:r>
            <a:endParaRPr/>
          </a:p>
        </p:txBody>
      </p:sp>
      <p:pic>
        <p:nvPicPr>
          <p:cNvPr id="325" name="Google Shape;325;ge0bd6b6a03_0_104" descr="Government Agencies Are Gaining New Data Collection Tools in 2018"/>
          <p:cNvPicPr preferRelativeResize="0"/>
          <p:nvPr/>
        </p:nvPicPr>
        <p:blipFill rotWithShape="1">
          <a:blip r:embed="rId4">
            <a:alphaModFix/>
          </a:blip>
          <a:srcRect/>
          <a:stretch/>
        </p:blipFill>
        <p:spPr>
          <a:xfrm>
            <a:off x="1377450" y="1536825"/>
            <a:ext cx="6389101" cy="53211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e0bd6b6a03_0_11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32" name="Google Shape;332;ge0bd6b6a03_0_112"/>
          <p:cNvSpPr txBox="1"/>
          <p:nvPr/>
        </p:nvSpPr>
        <p:spPr>
          <a:xfrm>
            <a:off x="735300" y="166025"/>
            <a:ext cx="8161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a complex, social endeavor.</a:t>
            </a:r>
            <a:endParaRPr/>
          </a:p>
        </p:txBody>
      </p:sp>
      <p:pic>
        <p:nvPicPr>
          <p:cNvPr id="333" name="Google Shape;333;ge0bd6b6a03_0_112" descr="Proteinlimit, Muscle Damage &amp; T2DM, Calories, Everyday Biceps T ..."/>
          <p:cNvPicPr preferRelativeResize="0"/>
          <p:nvPr/>
        </p:nvPicPr>
        <p:blipFill rotWithShape="1">
          <a:blip r:embed="rId4">
            <a:alphaModFix/>
          </a:blip>
          <a:srcRect/>
          <a:stretch/>
        </p:blipFill>
        <p:spPr>
          <a:xfrm>
            <a:off x="1059082" y="1215390"/>
            <a:ext cx="7025832" cy="56426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9" name="Google Shape;129;p3"/>
          <p:cNvSpPr txBox="1"/>
          <p:nvPr/>
        </p:nvSpPr>
        <p:spPr>
          <a:xfrm>
            <a:off x="722551" y="190400"/>
            <a:ext cx="83856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0000"/>
                </a:solidFill>
                <a:latin typeface="Calibri"/>
                <a:ea typeface="Calibri"/>
                <a:cs typeface="Calibri"/>
                <a:sym typeface="Calibri"/>
              </a:rPr>
              <a:t>Big Question: </a:t>
            </a:r>
            <a:r>
              <a:rPr lang="en-US" sz="3000">
                <a:solidFill>
                  <a:srgbClr val="000000"/>
                </a:solidFill>
                <a:latin typeface="Calibri"/>
                <a:ea typeface="Calibri"/>
                <a:cs typeface="Calibri"/>
                <a:sym typeface="Calibri"/>
              </a:rPr>
              <a:t>How does the nature of science relate to the development of hypotheses, theories, and laws?</a:t>
            </a:r>
            <a:endParaRPr/>
          </a:p>
        </p:txBody>
      </p:sp>
      <p:pic>
        <p:nvPicPr>
          <p:cNvPr id="130" name="Google Shape;130;p3" descr="Conversations with Dan: social vs natural science | Footnotes to Plato"/>
          <p:cNvPicPr preferRelativeResize="0"/>
          <p:nvPr/>
        </p:nvPicPr>
        <p:blipFill rotWithShape="1">
          <a:blip r:embed="rId4">
            <a:alphaModFix/>
          </a:blip>
          <a:srcRect/>
          <a:stretch/>
        </p:blipFill>
        <p:spPr>
          <a:xfrm>
            <a:off x="1257647" y="1842344"/>
            <a:ext cx="6628722" cy="4673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e0bd6b6a03_0_12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40" name="Google Shape;340;ge0bd6b6a03_0_120"/>
          <p:cNvSpPr txBox="1"/>
          <p:nvPr/>
        </p:nvSpPr>
        <p:spPr>
          <a:xfrm>
            <a:off x="491250" y="209875"/>
            <a:ext cx="8161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Scientists must try to remain objective to avoid bias.</a:t>
            </a:r>
            <a:endParaRPr/>
          </a:p>
        </p:txBody>
      </p:sp>
      <p:pic>
        <p:nvPicPr>
          <p:cNvPr id="341" name="Google Shape;341;ge0bd6b6a03_0_120" descr="ANDROID CELLPHONE TERRACUBE IS CLOSE TO AN APPLE PRO | 123 DESIGN BLOG"/>
          <p:cNvPicPr preferRelativeResize="0"/>
          <p:nvPr/>
        </p:nvPicPr>
        <p:blipFill rotWithShape="1">
          <a:blip r:embed="rId4">
            <a:alphaModFix/>
          </a:blip>
          <a:srcRect/>
          <a:stretch/>
        </p:blipFill>
        <p:spPr>
          <a:xfrm>
            <a:off x="105687" y="2978475"/>
            <a:ext cx="4227301" cy="2547575"/>
          </a:xfrm>
          <a:prstGeom prst="rect">
            <a:avLst/>
          </a:prstGeom>
          <a:noFill/>
          <a:ln>
            <a:noFill/>
          </a:ln>
        </p:spPr>
      </p:pic>
      <p:pic>
        <p:nvPicPr>
          <p:cNvPr id="342" name="Google Shape;342;ge0bd6b6a03_0_120" descr="With iOS 13 update, goodbye iPhone 6. Other budget options from Apple"/>
          <p:cNvPicPr preferRelativeResize="0"/>
          <p:nvPr/>
        </p:nvPicPr>
        <p:blipFill rotWithShape="1">
          <a:blip r:embed="rId5">
            <a:alphaModFix/>
          </a:blip>
          <a:srcRect/>
          <a:stretch/>
        </p:blipFill>
        <p:spPr>
          <a:xfrm>
            <a:off x="4846541" y="2978475"/>
            <a:ext cx="4191771" cy="25475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4"/>
          <p:cNvSpPr txBox="1"/>
          <p:nvPr/>
        </p:nvSpPr>
        <p:spPr>
          <a:xfrm>
            <a:off x="421200" y="257600"/>
            <a:ext cx="83016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What is the difference between the </a:t>
            </a:r>
            <a:endParaRPr/>
          </a:p>
          <a:p>
            <a:pPr marL="0" marR="0" lvl="0" indent="0" algn="ctr" rtl="0">
              <a:spcBef>
                <a:spcPts val="0"/>
              </a:spcBef>
              <a:spcAft>
                <a:spcPts val="0"/>
              </a:spcAft>
              <a:buNone/>
            </a:pPr>
            <a:r>
              <a:rPr lang="en-US" sz="3600">
                <a:solidFill>
                  <a:srgbClr val="000000"/>
                </a:solidFill>
                <a:latin typeface="Calibri"/>
                <a:ea typeface="Calibri"/>
                <a:cs typeface="Calibri"/>
                <a:sym typeface="Calibri"/>
              </a:rPr>
              <a:t>scientific method and the nature of science?</a:t>
            </a:r>
            <a:endParaRPr/>
          </a:p>
        </p:txBody>
      </p:sp>
      <p:sp>
        <p:nvSpPr>
          <p:cNvPr id="355" name="Google Shape;355;p24"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 name="Google Shape;356;p24"/>
          <p:cNvPicPr preferRelativeResize="0"/>
          <p:nvPr/>
        </p:nvPicPr>
        <p:blipFill rotWithShape="1">
          <a:blip r:embed="rId4">
            <a:alphaModFix/>
          </a:blip>
          <a:srcRect/>
          <a:stretch/>
        </p:blipFill>
        <p:spPr>
          <a:xfrm>
            <a:off x="12" y="2135943"/>
            <a:ext cx="4390171" cy="4577373"/>
          </a:xfrm>
          <a:prstGeom prst="rect">
            <a:avLst/>
          </a:prstGeom>
          <a:noFill/>
          <a:ln>
            <a:noFill/>
          </a:ln>
        </p:spPr>
      </p:pic>
      <p:pic>
        <p:nvPicPr>
          <p:cNvPr id="357" name="Google Shape;357;p24" descr="Hypothesis clipart experimental research, Hypothesis experimental ..."/>
          <p:cNvPicPr preferRelativeResize="0"/>
          <p:nvPr/>
        </p:nvPicPr>
        <p:blipFill rotWithShape="1">
          <a:blip r:embed="rId5">
            <a:alphaModFix/>
          </a:blip>
          <a:srcRect/>
          <a:stretch/>
        </p:blipFill>
        <p:spPr>
          <a:xfrm>
            <a:off x="4241128" y="2350963"/>
            <a:ext cx="4902884" cy="414735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e0bd6b6a03_0_133"/>
          <p:cNvSpPr txBox="1"/>
          <p:nvPr/>
        </p:nvSpPr>
        <p:spPr>
          <a:xfrm>
            <a:off x="850050" y="257600"/>
            <a:ext cx="78729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Which of the following is </a:t>
            </a:r>
            <a:r>
              <a:rPr lang="en-US" sz="3600" b="1">
                <a:latin typeface="Calibri"/>
                <a:ea typeface="Calibri"/>
                <a:cs typeface="Calibri"/>
                <a:sym typeface="Calibri"/>
              </a:rPr>
              <a:t>NOT </a:t>
            </a:r>
            <a:r>
              <a:rPr lang="en-US" sz="3600">
                <a:latin typeface="Calibri"/>
                <a:ea typeface="Calibri"/>
                <a:cs typeface="Calibri"/>
                <a:sym typeface="Calibri"/>
              </a:rPr>
              <a:t>one of the 6 concepts to know about the nature of science?</a:t>
            </a:r>
            <a:endParaRPr>
              <a:latin typeface="Calibri"/>
              <a:ea typeface="Calibri"/>
              <a:cs typeface="Calibri"/>
              <a:sym typeface="Calibri"/>
            </a:endParaRPr>
          </a:p>
        </p:txBody>
      </p:sp>
      <p:sp>
        <p:nvSpPr>
          <p:cNvPr id="364" name="Google Shape;364;ge0bd6b6a03_0_133"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ge0bd6b6a03_0_133"/>
          <p:cNvSpPr txBox="1"/>
          <p:nvPr/>
        </p:nvSpPr>
        <p:spPr>
          <a:xfrm>
            <a:off x="159400" y="1905700"/>
            <a:ext cx="5076300" cy="3992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We can understand the natural world through science.</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Science is a complex, social endeavor.</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Scientific ideas can change as we collect more data.</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Once you find an answer you don’t need science anymore.</a:t>
            </a:r>
            <a:endParaRPr/>
          </a:p>
        </p:txBody>
      </p:sp>
      <p:pic>
        <p:nvPicPr>
          <p:cNvPr id="366" name="Google Shape;366;ge0bd6b6a03_0_133" descr="Conversations with Dan: social vs natural science | Footnotes to Plato"/>
          <p:cNvPicPr preferRelativeResize="0"/>
          <p:nvPr/>
        </p:nvPicPr>
        <p:blipFill rotWithShape="1">
          <a:blip r:embed="rId4">
            <a:alphaModFix/>
          </a:blip>
          <a:srcRect/>
          <a:stretch/>
        </p:blipFill>
        <p:spPr>
          <a:xfrm>
            <a:off x="5059615" y="2226459"/>
            <a:ext cx="4084382" cy="2879490"/>
          </a:xfrm>
          <a:prstGeom prst="rect">
            <a:avLst/>
          </a:prstGeom>
          <a:noFill/>
          <a:ln>
            <a:noFill/>
          </a:ln>
        </p:spPr>
      </p:pic>
      <p:sp>
        <p:nvSpPr>
          <p:cNvPr id="367" name="Google Shape;367;ge0bd6b6a03_0_133"/>
          <p:cNvSpPr txBox="1"/>
          <p:nvPr/>
        </p:nvSpPr>
        <p:spPr>
          <a:xfrm>
            <a:off x="5473318" y="5023541"/>
            <a:ext cx="36339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u="sng">
                <a:solidFill>
                  <a:srgbClr val="FF0000"/>
                </a:solidFill>
                <a:latin typeface="Calibri"/>
                <a:ea typeface="Calibri"/>
                <a:cs typeface="Calibri"/>
                <a:sym typeface="Calibri"/>
              </a:rPr>
              <a:t>6 Concepts to Know</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e0bd6b6a03_0_144"/>
          <p:cNvSpPr txBox="1"/>
          <p:nvPr/>
        </p:nvSpPr>
        <p:spPr>
          <a:xfrm>
            <a:off x="850050" y="257600"/>
            <a:ext cx="78729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Which of the following is </a:t>
            </a:r>
            <a:r>
              <a:rPr lang="en-US" sz="3600" b="1">
                <a:latin typeface="Calibri"/>
                <a:ea typeface="Calibri"/>
                <a:cs typeface="Calibri"/>
                <a:sym typeface="Calibri"/>
              </a:rPr>
              <a:t>NOT </a:t>
            </a:r>
            <a:r>
              <a:rPr lang="en-US" sz="3600">
                <a:latin typeface="Calibri"/>
                <a:ea typeface="Calibri"/>
                <a:cs typeface="Calibri"/>
                <a:sym typeface="Calibri"/>
              </a:rPr>
              <a:t>one of the 6 concepts to know about the nature of science?</a:t>
            </a:r>
            <a:endParaRPr>
              <a:latin typeface="Calibri"/>
              <a:ea typeface="Calibri"/>
              <a:cs typeface="Calibri"/>
              <a:sym typeface="Calibri"/>
            </a:endParaRPr>
          </a:p>
        </p:txBody>
      </p:sp>
      <p:sp>
        <p:nvSpPr>
          <p:cNvPr id="374" name="Google Shape;374;ge0bd6b6a03_0_144"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ge0bd6b6a03_0_144"/>
          <p:cNvSpPr txBox="1"/>
          <p:nvPr/>
        </p:nvSpPr>
        <p:spPr>
          <a:xfrm>
            <a:off x="159400" y="1905700"/>
            <a:ext cx="5076300" cy="3992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We can understand the natural world through science.</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Science is a complex, social endeavor.</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Scientific ideas can change as we collect more data.</a:t>
            </a:r>
            <a:endParaRPr/>
          </a:p>
          <a:p>
            <a:pPr marL="285750" marR="0" lvl="0" indent="-285750" algn="l" rtl="0">
              <a:lnSpc>
                <a:spcPct val="115000"/>
              </a:lnSpc>
              <a:spcBef>
                <a:spcPts val="0"/>
              </a:spcBef>
              <a:spcAft>
                <a:spcPts val="0"/>
              </a:spcAft>
              <a:buClr>
                <a:srgbClr val="FF0000"/>
              </a:buClr>
              <a:buSzPts val="2800"/>
              <a:buFont typeface="Arial"/>
              <a:buAutoNum type="alphaUcPeriod"/>
            </a:pPr>
            <a:r>
              <a:rPr lang="en-US" sz="2800">
                <a:solidFill>
                  <a:srgbClr val="FF0000"/>
                </a:solidFill>
                <a:latin typeface="Calibri"/>
                <a:ea typeface="Calibri"/>
                <a:cs typeface="Calibri"/>
                <a:sym typeface="Calibri"/>
              </a:rPr>
              <a:t>Once you find an answer you don’t need science anymore.</a:t>
            </a:r>
            <a:endParaRPr>
              <a:solidFill>
                <a:srgbClr val="FF0000"/>
              </a:solidFill>
            </a:endParaRPr>
          </a:p>
        </p:txBody>
      </p:sp>
      <p:pic>
        <p:nvPicPr>
          <p:cNvPr id="376" name="Google Shape;376;ge0bd6b6a03_0_144" descr="Conversations with Dan: social vs natural science | Footnotes to Plato"/>
          <p:cNvPicPr preferRelativeResize="0"/>
          <p:nvPr/>
        </p:nvPicPr>
        <p:blipFill rotWithShape="1">
          <a:blip r:embed="rId4">
            <a:alphaModFix/>
          </a:blip>
          <a:srcRect/>
          <a:stretch/>
        </p:blipFill>
        <p:spPr>
          <a:xfrm>
            <a:off x="5059615" y="2226459"/>
            <a:ext cx="4084382" cy="2879490"/>
          </a:xfrm>
          <a:prstGeom prst="rect">
            <a:avLst/>
          </a:prstGeom>
          <a:noFill/>
          <a:ln>
            <a:noFill/>
          </a:ln>
        </p:spPr>
      </p:pic>
      <p:sp>
        <p:nvSpPr>
          <p:cNvPr id="377" name="Google Shape;377;ge0bd6b6a03_0_144"/>
          <p:cNvSpPr txBox="1"/>
          <p:nvPr/>
        </p:nvSpPr>
        <p:spPr>
          <a:xfrm>
            <a:off x="5473318" y="5023541"/>
            <a:ext cx="36339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u="sng">
                <a:solidFill>
                  <a:srgbClr val="FF0000"/>
                </a:solidFill>
                <a:latin typeface="Calibri"/>
                <a:ea typeface="Calibri"/>
                <a:cs typeface="Calibri"/>
                <a:sym typeface="Calibri"/>
              </a:rPr>
              <a:t>6 Concepts to Know</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3"/>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alibri"/>
              <a:buNone/>
            </a:pPr>
            <a:r>
              <a:rPr lang="en-US" sz="5400" b="0" i="0" u="none" strike="noStrike" cap="none">
                <a:solidFill>
                  <a:srgbClr val="FF0000"/>
                </a:solidFill>
                <a:latin typeface="Calibri"/>
                <a:ea typeface="Calibri"/>
                <a:cs typeface="Calibri"/>
                <a:sym typeface="Calibri"/>
              </a:rPr>
              <a:t>Remember!!!</a:t>
            </a:r>
            <a:endParaRPr sz="1800" b="0" i="0" u="none" strike="noStrike" cap="none">
              <a:solidFill>
                <a:schemeClr val="dk1"/>
              </a:solidFill>
              <a:latin typeface="Calibri"/>
              <a:ea typeface="Calibri"/>
              <a:cs typeface="Calibri"/>
              <a:sym typeface="Calibri"/>
            </a:endParaRPr>
          </a:p>
        </p:txBody>
      </p:sp>
      <p:sp>
        <p:nvSpPr>
          <p:cNvPr id="384" name="Google Shape;384;p43"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e0bd6b6a03_0_163"/>
          <p:cNvSpPr txBox="1">
            <a:spLocks noGrp="1"/>
          </p:cNvSpPr>
          <p:nvPr>
            <p:ph type="title"/>
          </p:nvPr>
        </p:nvSpPr>
        <p:spPr>
          <a:xfrm>
            <a:off x="921825" y="135875"/>
            <a:ext cx="7853100" cy="2499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0"/>
              <a:buFont typeface="Calibri"/>
              <a:buNone/>
            </a:pPr>
            <a:r>
              <a:rPr lang="en-US" b="1" u="sng"/>
              <a:t>Nature of Science</a:t>
            </a:r>
            <a:r>
              <a:rPr lang="en-US" b="1"/>
              <a:t>:</a:t>
            </a:r>
            <a:r>
              <a:rPr lang="en-US"/>
              <a:t> a “code” that guides scientists’ thinking about the natural world</a:t>
            </a:r>
            <a:br>
              <a:rPr lang="en-US"/>
            </a:br>
            <a:endParaRPr/>
          </a:p>
        </p:txBody>
      </p:sp>
      <p:pic>
        <p:nvPicPr>
          <p:cNvPr id="391" name="Google Shape;391;ge0bd6b6a03_0_163" descr="President Trump, Mocking the Constitution | Constitutional ..."/>
          <p:cNvPicPr preferRelativeResize="0"/>
          <p:nvPr/>
        </p:nvPicPr>
        <p:blipFill rotWithShape="1">
          <a:blip r:embed="rId3">
            <a:alphaModFix/>
          </a:blip>
          <a:srcRect/>
          <a:stretch/>
        </p:blipFill>
        <p:spPr>
          <a:xfrm>
            <a:off x="645456" y="2394550"/>
            <a:ext cx="7853094" cy="3991976"/>
          </a:xfrm>
          <a:prstGeom prst="rect">
            <a:avLst/>
          </a:prstGeom>
          <a:noFill/>
          <a:ln>
            <a:noFill/>
          </a:ln>
        </p:spPr>
      </p:pic>
      <p:sp>
        <p:nvSpPr>
          <p:cNvPr id="392" name="Google Shape;392;ge0bd6b6a03_0_163"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ge0bd6b6a03_0_171"/>
          <p:cNvPicPr preferRelativeResize="0"/>
          <p:nvPr/>
        </p:nvPicPr>
        <p:blipFill rotWithShape="1">
          <a:blip r:embed="rId3">
            <a:alphaModFix/>
          </a:blip>
          <a:srcRect/>
          <a:stretch/>
        </p:blipFill>
        <p:spPr>
          <a:xfrm>
            <a:off x="2595775" y="2737000"/>
            <a:ext cx="3952450" cy="4121000"/>
          </a:xfrm>
          <a:prstGeom prst="rect">
            <a:avLst/>
          </a:prstGeom>
          <a:noFill/>
          <a:ln>
            <a:noFill/>
          </a:ln>
        </p:spPr>
      </p:pic>
      <p:sp>
        <p:nvSpPr>
          <p:cNvPr id="399" name="Google Shape;399;ge0bd6b6a03_0_171"/>
          <p:cNvSpPr txBox="1"/>
          <p:nvPr/>
        </p:nvSpPr>
        <p:spPr>
          <a:xfrm>
            <a:off x="735225" y="303400"/>
            <a:ext cx="8250000" cy="224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Science is a process </a:t>
            </a:r>
            <a:r>
              <a:rPr lang="en-US" sz="2800">
                <a:solidFill>
                  <a:srgbClr val="000000"/>
                </a:solidFill>
                <a:latin typeface="Calibri"/>
                <a:ea typeface="Calibri"/>
                <a:cs typeface="Calibri"/>
                <a:sym typeface="Calibri"/>
              </a:rPr>
              <a:t>that can change from one experiment to the next.</a:t>
            </a:r>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800">
                <a:solidFill>
                  <a:srgbClr val="000000"/>
                </a:solidFill>
                <a:latin typeface="Calibri"/>
                <a:ea typeface="Calibri"/>
                <a:cs typeface="Calibri"/>
                <a:sym typeface="Calibri"/>
              </a:rPr>
              <a:t>We may not complete every step of the scientific method.</a:t>
            </a:r>
            <a:endParaRPr/>
          </a:p>
        </p:txBody>
      </p:sp>
      <p:sp>
        <p:nvSpPr>
          <p:cNvPr id="400" name="Google Shape;400;ge0bd6b6a03_0_171"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e0bd6b6a03_0_178" descr="Conversations with Dan: social vs natural science | Footnotes to Plato"/>
          <p:cNvPicPr preferRelativeResize="0"/>
          <p:nvPr/>
        </p:nvPicPr>
        <p:blipFill rotWithShape="1">
          <a:blip r:embed="rId3">
            <a:alphaModFix/>
          </a:blip>
          <a:srcRect/>
          <a:stretch/>
        </p:blipFill>
        <p:spPr>
          <a:xfrm>
            <a:off x="1257639" y="383790"/>
            <a:ext cx="6628722" cy="4673250"/>
          </a:xfrm>
          <a:prstGeom prst="rect">
            <a:avLst/>
          </a:prstGeom>
          <a:noFill/>
          <a:ln>
            <a:noFill/>
          </a:ln>
        </p:spPr>
      </p:pic>
      <p:sp>
        <p:nvSpPr>
          <p:cNvPr id="407" name="Google Shape;407;ge0bd6b6a03_0_178"/>
          <p:cNvSpPr txBox="1"/>
          <p:nvPr/>
        </p:nvSpPr>
        <p:spPr>
          <a:xfrm>
            <a:off x="1623312" y="5550814"/>
            <a:ext cx="5897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u="sng">
                <a:solidFill>
                  <a:srgbClr val="FF0000"/>
                </a:solidFill>
                <a:latin typeface="Calibri"/>
                <a:ea typeface="Calibri"/>
                <a:cs typeface="Calibri"/>
                <a:sym typeface="Calibri"/>
              </a:rPr>
              <a:t>6 Concepts to Know</a:t>
            </a:r>
            <a:endParaRPr/>
          </a:p>
        </p:txBody>
      </p:sp>
      <p:sp>
        <p:nvSpPr>
          <p:cNvPr id="408" name="Google Shape;408;ge0bd6b6a03_0_178"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e0bd6b6a03_0_185"/>
          <p:cNvSpPr txBox="1"/>
          <p:nvPr/>
        </p:nvSpPr>
        <p:spPr>
          <a:xfrm>
            <a:off x="247200" y="166025"/>
            <a:ext cx="8649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We can understand the natural world through science.</a:t>
            </a:r>
            <a:endParaRPr/>
          </a:p>
        </p:txBody>
      </p:sp>
      <p:pic>
        <p:nvPicPr>
          <p:cNvPr id="415" name="Google Shape;415;ge0bd6b6a03_0_185" descr="Natural World - Campaign on Behance"/>
          <p:cNvPicPr preferRelativeResize="0"/>
          <p:nvPr/>
        </p:nvPicPr>
        <p:blipFill rotWithShape="1">
          <a:blip r:embed="rId3">
            <a:alphaModFix/>
          </a:blip>
          <a:srcRect b="5820"/>
          <a:stretch/>
        </p:blipFill>
        <p:spPr>
          <a:xfrm>
            <a:off x="1501200" y="1579850"/>
            <a:ext cx="6141600" cy="5278149"/>
          </a:xfrm>
          <a:prstGeom prst="rect">
            <a:avLst/>
          </a:prstGeom>
          <a:noFill/>
          <a:ln>
            <a:noFill/>
          </a:ln>
        </p:spPr>
      </p:pic>
      <p:sp>
        <p:nvSpPr>
          <p:cNvPr id="416" name="Google Shape;416;ge0bd6b6a03_0_185"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0bd6b6a03_0_4" descr="Classroom"/>
          <p:cNvSpPr/>
          <p:nvPr/>
        </p:nvSpPr>
        <p:spPr>
          <a:xfrm>
            <a:off x="125730" y="132016"/>
            <a:ext cx="890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e0bd6b6a03_0_4"/>
          <p:cNvSpPr txBox="1"/>
          <p:nvPr/>
        </p:nvSpPr>
        <p:spPr>
          <a:xfrm>
            <a:off x="2300998" y="352312"/>
            <a:ext cx="4623784"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138" name="Google Shape;138;ge0bd6b6a03_0_4"/>
          <p:cNvSpPr txBox="1"/>
          <p:nvPr/>
        </p:nvSpPr>
        <p:spPr>
          <a:xfrm>
            <a:off x="2942710" y="1306588"/>
            <a:ext cx="32586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Science Works</a:t>
            </a:r>
            <a:r>
              <a:rPr lang="en-US" sz="3000">
                <a:solidFill>
                  <a:srgbClr val="000000"/>
                </a:solidFill>
                <a:latin typeface="Calibri"/>
                <a:ea typeface="Calibri"/>
                <a:cs typeface="Calibri"/>
                <a:sym typeface="Calibri"/>
              </a:rPr>
              <a:t> </a:t>
            </a:r>
            <a:endParaRPr/>
          </a:p>
        </p:txBody>
      </p:sp>
      <p:sp>
        <p:nvSpPr>
          <p:cNvPr id="139" name="Google Shape;139;ge0bd6b6a03_0_4"/>
          <p:cNvSpPr txBox="1"/>
          <p:nvPr/>
        </p:nvSpPr>
        <p:spPr>
          <a:xfrm>
            <a:off x="648602" y="2362350"/>
            <a:ext cx="7846800" cy="378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a:solidFill>
                  <a:srgbClr val="000000"/>
                </a:solidFill>
                <a:latin typeface="Calibri"/>
                <a:ea typeface="Calibri"/>
                <a:cs typeface="Calibri"/>
                <a:sym typeface="Calibri"/>
              </a:rPr>
              <a:t>The link above takes you to a one-page guide that you could use to create a demonstration video about the nature of science concepts, and how scientists use these concepts to guide their thinking.  </a:t>
            </a:r>
            <a:endParaRPr/>
          </a:p>
          <a:p>
            <a:pPr marL="0" marR="0" lvl="0" indent="0" algn="ctr" rtl="0">
              <a:spcBef>
                <a:spcPts val="0"/>
              </a:spcBef>
              <a:spcAft>
                <a:spcPts val="0"/>
              </a:spcAft>
              <a:buNone/>
            </a:pPr>
            <a:endParaRPr sz="2400" i="1">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i="1">
                <a:solidFill>
                  <a:srgbClr val="000000"/>
                </a:solidFill>
                <a:latin typeface="Calibri"/>
                <a:ea typeface="Calibri"/>
                <a:cs typeface="Calibri"/>
                <a:sym typeface="Calibri"/>
              </a:rPr>
              <a:t>You may choose to engage students in making their own observations, questions, and hypotheses (as described in the document) and ask them to share their thoughts on a discussion board or in class, or you may choose to just demonstrate this thinking process yourself.</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e0bd6b6a03_0_192"/>
          <p:cNvSpPr txBox="1"/>
          <p:nvPr/>
        </p:nvSpPr>
        <p:spPr>
          <a:xfrm>
            <a:off x="247200" y="166025"/>
            <a:ext cx="8649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based on evidence - both observational and experimental.</a:t>
            </a:r>
            <a:endParaRPr/>
          </a:p>
        </p:txBody>
      </p:sp>
      <p:pic>
        <p:nvPicPr>
          <p:cNvPr id="423" name="Google Shape;423;ge0bd6b6a03_0_192" descr="Controlled experiments (article) | Khan Academy"/>
          <p:cNvPicPr preferRelativeResize="0"/>
          <p:nvPr/>
        </p:nvPicPr>
        <p:blipFill rotWithShape="1">
          <a:blip r:embed="rId3">
            <a:alphaModFix/>
          </a:blip>
          <a:srcRect/>
          <a:stretch/>
        </p:blipFill>
        <p:spPr>
          <a:xfrm>
            <a:off x="5350" y="2605675"/>
            <a:ext cx="9144003" cy="3947051"/>
          </a:xfrm>
          <a:prstGeom prst="rect">
            <a:avLst/>
          </a:prstGeom>
          <a:noFill/>
          <a:ln>
            <a:noFill/>
          </a:ln>
        </p:spPr>
      </p:pic>
      <p:sp>
        <p:nvSpPr>
          <p:cNvPr id="424" name="Google Shape;424;ge0bd6b6a03_0_192"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e0bd6b6a03_0_199"/>
          <p:cNvSpPr txBox="1"/>
          <p:nvPr/>
        </p:nvSpPr>
        <p:spPr>
          <a:xfrm>
            <a:off x="735300" y="166025"/>
            <a:ext cx="8161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a blend of logic and innovation.</a:t>
            </a:r>
            <a:endParaRPr/>
          </a:p>
        </p:txBody>
      </p:sp>
      <p:pic>
        <p:nvPicPr>
          <p:cNvPr id="431" name="Google Shape;431;ge0bd6b6a03_0_199" descr="Kids Brainstorming Clipart"/>
          <p:cNvPicPr preferRelativeResize="0"/>
          <p:nvPr/>
        </p:nvPicPr>
        <p:blipFill rotWithShape="1">
          <a:blip r:embed="rId3">
            <a:alphaModFix/>
          </a:blip>
          <a:srcRect t="5274" b="11923"/>
          <a:stretch/>
        </p:blipFill>
        <p:spPr>
          <a:xfrm>
            <a:off x="1423199" y="1643605"/>
            <a:ext cx="6297601" cy="5214395"/>
          </a:xfrm>
          <a:prstGeom prst="rect">
            <a:avLst/>
          </a:prstGeom>
          <a:noFill/>
          <a:ln>
            <a:noFill/>
          </a:ln>
        </p:spPr>
      </p:pic>
      <p:sp>
        <p:nvSpPr>
          <p:cNvPr id="432" name="Google Shape;432;ge0bd6b6a03_0_199"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e0bd6b6a03_0_206"/>
          <p:cNvSpPr txBox="1"/>
          <p:nvPr/>
        </p:nvSpPr>
        <p:spPr>
          <a:xfrm>
            <a:off x="735300" y="166025"/>
            <a:ext cx="8161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Scientific ideas can change as new data is collected.</a:t>
            </a:r>
            <a:endParaRPr/>
          </a:p>
        </p:txBody>
      </p:sp>
      <p:pic>
        <p:nvPicPr>
          <p:cNvPr id="439" name="Google Shape;439;ge0bd6b6a03_0_206" descr="Government Agencies Are Gaining New Data Collection Tools in 2018"/>
          <p:cNvPicPr preferRelativeResize="0"/>
          <p:nvPr/>
        </p:nvPicPr>
        <p:blipFill rotWithShape="1">
          <a:blip r:embed="rId3">
            <a:alphaModFix/>
          </a:blip>
          <a:srcRect/>
          <a:stretch/>
        </p:blipFill>
        <p:spPr>
          <a:xfrm>
            <a:off x="1377450" y="1536825"/>
            <a:ext cx="6389101" cy="5321174"/>
          </a:xfrm>
          <a:prstGeom prst="rect">
            <a:avLst/>
          </a:prstGeom>
          <a:noFill/>
          <a:ln>
            <a:noFill/>
          </a:ln>
        </p:spPr>
      </p:pic>
      <p:sp>
        <p:nvSpPr>
          <p:cNvPr id="440" name="Google Shape;440;ge0bd6b6a03_0_206"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e0bd6b6a03_0_213"/>
          <p:cNvSpPr txBox="1"/>
          <p:nvPr/>
        </p:nvSpPr>
        <p:spPr>
          <a:xfrm>
            <a:off x="735300" y="166025"/>
            <a:ext cx="8161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a complex, social endeavor.</a:t>
            </a:r>
            <a:endParaRPr/>
          </a:p>
        </p:txBody>
      </p:sp>
      <p:pic>
        <p:nvPicPr>
          <p:cNvPr id="447" name="Google Shape;447;ge0bd6b6a03_0_213" descr="Proteinlimit, Muscle Damage &amp; T2DM, Calories, Everyday Biceps T ..."/>
          <p:cNvPicPr preferRelativeResize="0"/>
          <p:nvPr/>
        </p:nvPicPr>
        <p:blipFill rotWithShape="1">
          <a:blip r:embed="rId3">
            <a:alphaModFix/>
          </a:blip>
          <a:srcRect/>
          <a:stretch/>
        </p:blipFill>
        <p:spPr>
          <a:xfrm>
            <a:off x="1059082" y="1215390"/>
            <a:ext cx="7025832" cy="5642608"/>
          </a:xfrm>
          <a:prstGeom prst="rect">
            <a:avLst/>
          </a:prstGeom>
          <a:noFill/>
          <a:ln>
            <a:noFill/>
          </a:ln>
        </p:spPr>
      </p:pic>
      <p:sp>
        <p:nvSpPr>
          <p:cNvPr id="448" name="Google Shape;448;ge0bd6b6a03_0_213"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e0bd6b6a03_0_220"/>
          <p:cNvSpPr txBox="1"/>
          <p:nvPr/>
        </p:nvSpPr>
        <p:spPr>
          <a:xfrm>
            <a:off x="666675" y="209875"/>
            <a:ext cx="8161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Scientists must try to remain objective to avoid bias.</a:t>
            </a:r>
            <a:endParaRPr/>
          </a:p>
        </p:txBody>
      </p:sp>
      <p:pic>
        <p:nvPicPr>
          <p:cNvPr id="455" name="Google Shape;455;ge0bd6b6a03_0_220" descr="ANDROID CELLPHONE TERRACUBE IS CLOSE TO AN APPLE PRO | 123 DESIGN BLOG"/>
          <p:cNvPicPr preferRelativeResize="0"/>
          <p:nvPr/>
        </p:nvPicPr>
        <p:blipFill rotWithShape="1">
          <a:blip r:embed="rId3">
            <a:alphaModFix/>
          </a:blip>
          <a:srcRect/>
          <a:stretch/>
        </p:blipFill>
        <p:spPr>
          <a:xfrm>
            <a:off x="105687" y="2978475"/>
            <a:ext cx="4227301" cy="2547575"/>
          </a:xfrm>
          <a:prstGeom prst="rect">
            <a:avLst/>
          </a:prstGeom>
          <a:noFill/>
          <a:ln>
            <a:noFill/>
          </a:ln>
        </p:spPr>
      </p:pic>
      <p:pic>
        <p:nvPicPr>
          <p:cNvPr id="456" name="Google Shape;456;ge0bd6b6a03_0_220" descr="With iOS 13 update, goodbye iPhone 6. Other budget options from Apple"/>
          <p:cNvPicPr preferRelativeResize="0"/>
          <p:nvPr/>
        </p:nvPicPr>
        <p:blipFill rotWithShape="1">
          <a:blip r:embed="rId4">
            <a:alphaModFix/>
          </a:blip>
          <a:srcRect/>
          <a:stretch/>
        </p:blipFill>
        <p:spPr>
          <a:xfrm>
            <a:off x="4846541" y="2978475"/>
            <a:ext cx="4191771" cy="2547574"/>
          </a:xfrm>
          <a:prstGeom prst="rect">
            <a:avLst/>
          </a:prstGeom>
          <a:noFill/>
          <a:ln>
            <a:noFill/>
          </a:ln>
        </p:spPr>
      </p:pic>
      <p:sp>
        <p:nvSpPr>
          <p:cNvPr id="457" name="Google Shape;457;ge0bd6b6a03_0_220" descr="Rewind"/>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e0bd6b6a03_0_237" descr="Laptop"/>
          <p:cNvSpPr/>
          <p:nvPr/>
        </p:nvSpPr>
        <p:spPr>
          <a:xfrm>
            <a:off x="20097"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e0bd6b6a03_0_237"/>
          <p:cNvSpPr txBox="1"/>
          <p:nvPr/>
        </p:nvSpPr>
        <p:spPr>
          <a:xfrm>
            <a:off x="1768510" y="111161"/>
            <a:ext cx="56070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pic>
        <p:nvPicPr>
          <p:cNvPr id="465" name="Google Shape;465;ge0bd6b6a03_0_237"/>
          <p:cNvPicPr preferRelativeResize="0"/>
          <p:nvPr/>
        </p:nvPicPr>
        <p:blipFill rotWithShape="1">
          <a:blip r:embed="rId4">
            <a:alphaModFix/>
          </a:blip>
          <a:srcRect/>
          <a:stretch/>
        </p:blipFill>
        <p:spPr>
          <a:xfrm>
            <a:off x="3525299" y="2439952"/>
            <a:ext cx="5515650" cy="3677075"/>
          </a:xfrm>
          <a:prstGeom prst="rect">
            <a:avLst/>
          </a:prstGeom>
          <a:noFill/>
          <a:ln>
            <a:noFill/>
          </a:ln>
        </p:spPr>
      </p:pic>
      <p:pic>
        <p:nvPicPr>
          <p:cNvPr id="466" name="Google Shape;466;ge0bd6b6a03_0_237" descr="Cursor"/>
          <p:cNvPicPr preferRelativeResize="0"/>
          <p:nvPr/>
        </p:nvPicPr>
        <p:blipFill rotWithShape="1">
          <a:blip r:embed="rId5">
            <a:alphaModFix/>
          </a:blip>
          <a:srcRect/>
          <a:stretch/>
        </p:blipFill>
        <p:spPr>
          <a:xfrm rot="5400000">
            <a:off x="2719038" y="1525546"/>
            <a:ext cx="914400" cy="914400"/>
          </a:xfrm>
          <a:prstGeom prst="rect">
            <a:avLst/>
          </a:prstGeom>
          <a:noFill/>
          <a:ln>
            <a:noFill/>
          </a:ln>
        </p:spPr>
      </p:pic>
      <p:sp>
        <p:nvSpPr>
          <p:cNvPr id="467" name="Google Shape;467;ge0bd6b6a03_0_237"/>
          <p:cNvSpPr txBox="1"/>
          <p:nvPr/>
        </p:nvSpPr>
        <p:spPr>
          <a:xfrm>
            <a:off x="20099" y="2221639"/>
            <a:ext cx="35052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dirty="0">
                <a:solidFill>
                  <a:srgbClr val="000000"/>
                </a:solidFill>
                <a:latin typeface="Calibri"/>
                <a:ea typeface="Calibri"/>
                <a:cs typeface="Calibri"/>
                <a:sym typeface="Calibri"/>
              </a:rPr>
              <a:t>Click the link above to access to a Gizmo activity about the effects of the environment on a new life form. This activity reinforces students’ knowledge about the scientific method and experimental design. </a:t>
            </a:r>
            <a:endParaRPr sz="1600" dirty="0"/>
          </a:p>
          <a:p>
            <a:pPr marL="0" marR="0" lvl="0" indent="0" algn="l" rtl="0">
              <a:spcBef>
                <a:spcPts val="0"/>
              </a:spcBef>
              <a:spcAft>
                <a:spcPts val="0"/>
              </a:spcAft>
              <a:buNone/>
            </a:pPr>
            <a:endParaRPr sz="1600" i="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i="1" dirty="0">
                <a:solidFill>
                  <a:srgbClr val="000000"/>
                </a:solidFill>
                <a:latin typeface="Calibri"/>
                <a:ea typeface="Calibri"/>
                <a:cs typeface="Calibri"/>
                <a:sym typeface="Calibri"/>
              </a:rPr>
              <a:t>In this simulation activity, students u</a:t>
            </a:r>
            <a:r>
              <a:rPr lang="en-US" sz="1600" b="0" i="1" dirty="0">
                <a:solidFill>
                  <a:srgbClr val="000000"/>
                </a:solidFill>
                <a:latin typeface="Calibri"/>
                <a:ea typeface="Calibri"/>
                <a:cs typeface="Calibri"/>
                <a:sym typeface="Calibri"/>
              </a:rPr>
              <a:t>se the scientific method to control the environmental conditions for a fictional alien organism in order to learn how the organism responds to changes in conditions. Sunlight, water, and temperature can be varied to determine their effects on the shape of the aliens.</a:t>
            </a:r>
            <a:endParaRPr sz="1600" i="1" dirty="0">
              <a:solidFill>
                <a:srgbClr val="000000"/>
              </a:solidFill>
              <a:latin typeface="Calibri"/>
              <a:ea typeface="Calibri"/>
              <a:cs typeface="Calibri"/>
              <a:sym typeface="Calibri"/>
            </a:endParaRPr>
          </a:p>
        </p:txBody>
      </p:sp>
      <p:sp>
        <p:nvSpPr>
          <p:cNvPr id="468" name="Google Shape;468;ge0bd6b6a03_0_237"/>
          <p:cNvSpPr txBox="1"/>
          <p:nvPr/>
        </p:nvSpPr>
        <p:spPr>
          <a:xfrm>
            <a:off x="70192" y="1065442"/>
            <a:ext cx="9003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Environmental Effects on New Life Form Gizmo</a:t>
            </a:r>
            <a:r>
              <a:rPr lang="en-US" sz="3600">
                <a:solidFill>
                  <a:srgbClr val="000000"/>
                </a:solidFill>
                <a:latin typeface="Calibri"/>
                <a:ea typeface="Calibri"/>
                <a:cs typeface="Calibri"/>
                <a:sym typeface="Calibri"/>
              </a:rPr>
              <a: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e0bd6b6a03_0_251"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5" name="Google Shape;475;ge0bd6b6a03_0_251"/>
          <p:cNvSpPr txBox="1"/>
          <p:nvPr/>
        </p:nvSpPr>
        <p:spPr>
          <a:xfrm>
            <a:off x="722551" y="190400"/>
            <a:ext cx="83856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0000"/>
                </a:solidFill>
                <a:latin typeface="Calibri"/>
                <a:ea typeface="Calibri"/>
                <a:cs typeface="Calibri"/>
                <a:sym typeface="Calibri"/>
              </a:rPr>
              <a:t>Big Question: </a:t>
            </a:r>
            <a:r>
              <a:rPr lang="en-US" sz="3000">
                <a:solidFill>
                  <a:srgbClr val="000000"/>
                </a:solidFill>
                <a:latin typeface="Calibri"/>
                <a:ea typeface="Calibri"/>
                <a:cs typeface="Calibri"/>
                <a:sym typeface="Calibri"/>
              </a:rPr>
              <a:t>How does the nature of science relate to the development of hypotheses, theories, and laws?</a:t>
            </a:r>
            <a:endParaRPr/>
          </a:p>
        </p:txBody>
      </p:sp>
      <p:pic>
        <p:nvPicPr>
          <p:cNvPr id="476" name="Google Shape;476;ge0bd6b6a03_0_251" descr="Conversations with Dan: social vs natural science | Footnotes to Plato"/>
          <p:cNvPicPr preferRelativeResize="0"/>
          <p:nvPr/>
        </p:nvPicPr>
        <p:blipFill rotWithShape="1">
          <a:blip r:embed="rId4">
            <a:alphaModFix/>
          </a:blip>
          <a:srcRect/>
          <a:stretch/>
        </p:blipFill>
        <p:spPr>
          <a:xfrm>
            <a:off x="1257647" y="1842344"/>
            <a:ext cx="6628722" cy="4673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49"/>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0"/>
          <p:cNvSpPr txBox="1"/>
          <p:nvPr/>
        </p:nvSpPr>
        <p:spPr>
          <a:xfrm>
            <a:off x="460175" y="200200"/>
            <a:ext cx="83277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This Video Created With Resources From:</a:t>
            </a:r>
            <a:endParaRPr sz="1800" b="0" i="0" u="none" strike="noStrike" cap="none">
              <a:solidFill>
                <a:schemeClr val="dk1"/>
              </a:solidFill>
              <a:latin typeface="Calibri"/>
              <a:ea typeface="Calibri"/>
              <a:cs typeface="Calibri"/>
              <a:sym typeface="Calibri"/>
            </a:endParaRPr>
          </a:p>
        </p:txBody>
      </p:sp>
      <p:sp>
        <p:nvSpPr>
          <p:cNvPr id="488" name="Google Shape;488;p50"/>
          <p:cNvSpPr txBox="1"/>
          <p:nvPr/>
        </p:nvSpPr>
        <p:spPr>
          <a:xfrm>
            <a:off x="1724728" y="5139688"/>
            <a:ext cx="5694544" cy="11373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Questions or Comments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Michael Kennedy, Ph.D.          MKennedy@Virginia.edu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Rachel L Kunemund, Ph.D.	rk8vm@virginia.edu</a:t>
            </a:r>
            <a:endParaRPr sz="1400" b="0" i="0" u="none" strike="noStrike" cap="none">
              <a:solidFill>
                <a:srgbClr val="000000"/>
              </a:solidFill>
              <a:latin typeface="Arial"/>
              <a:ea typeface="Arial"/>
              <a:cs typeface="Arial"/>
              <a:sym typeface="Arial"/>
            </a:endParaRPr>
          </a:p>
        </p:txBody>
      </p:sp>
      <p:pic>
        <p:nvPicPr>
          <p:cNvPr id="489" name="Google Shape;489;p50" descr="IEP Translation – Communication from OSEP regarding the ..."/>
          <p:cNvPicPr preferRelativeResize="0"/>
          <p:nvPr/>
        </p:nvPicPr>
        <p:blipFill rotWithShape="1">
          <a:blip r:embed="rId3">
            <a:alphaModFix/>
          </a:blip>
          <a:srcRect/>
          <a:stretch/>
        </p:blipFill>
        <p:spPr>
          <a:xfrm>
            <a:off x="2734864" y="973001"/>
            <a:ext cx="3821906" cy="671512"/>
          </a:xfrm>
          <a:prstGeom prst="rect">
            <a:avLst/>
          </a:prstGeom>
          <a:noFill/>
          <a:ln>
            <a:noFill/>
          </a:ln>
        </p:spPr>
      </p:pic>
      <p:pic>
        <p:nvPicPr>
          <p:cNvPr id="490" name="Google Shape;490;p50"/>
          <p:cNvPicPr preferRelativeResize="0"/>
          <p:nvPr/>
        </p:nvPicPr>
        <p:blipFill rotWithShape="1">
          <a:blip r:embed="rId4">
            <a:alphaModFix/>
          </a:blip>
          <a:srcRect/>
          <a:stretch/>
        </p:blipFill>
        <p:spPr>
          <a:xfrm>
            <a:off x="1474769" y="3999134"/>
            <a:ext cx="6342100" cy="1137394"/>
          </a:xfrm>
          <a:prstGeom prst="rect">
            <a:avLst/>
          </a:prstGeom>
          <a:noFill/>
          <a:ln>
            <a:noFill/>
          </a:ln>
        </p:spPr>
      </p:pic>
      <p:pic>
        <p:nvPicPr>
          <p:cNvPr id="491" name="Google Shape;491;p50" descr="United States Department of Education - Wikipedia"/>
          <p:cNvPicPr preferRelativeResize="0"/>
          <p:nvPr/>
        </p:nvPicPr>
        <p:blipFill rotWithShape="1">
          <a:blip r:embed="rId5">
            <a:alphaModFix/>
          </a:blip>
          <a:srcRect/>
          <a:stretch/>
        </p:blipFill>
        <p:spPr>
          <a:xfrm>
            <a:off x="3768329" y="1978046"/>
            <a:ext cx="1607344" cy="160734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pSp>
        <p:nvGrpSpPr>
          <p:cNvPr id="497" name="Google Shape;497;p51"/>
          <p:cNvGrpSpPr/>
          <p:nvPr/>
        </p:nvGrpSpPr>
        <p:grpSpPr>
          <a:xfrm>
            <a:off x="1505008" y="297180"/>
            <a:ext cx="5828913" cy="6262953"/>
            <a:chOff x="814636" y="0"/>
            <a:chExt cx="5828913" cy="6262953"/>
          </a:xfrm>
        </p:grpSpPr>
        <p:sp>
          <p:nvSpPr>
            <p:cNvPr id="498" name="Google Shape;498;p5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99" name="Google Shape;499;p5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800" b="0" i="0" u="none" strike="noStrike" cap="none">
                <a:solidFill>
                  <a:schemeClr val="dk1"/>
                </a:solidFill>
                <a:latin typeface="Calibri"/>
                <a:ea typeface="Calibri"/>
                <a:cs typeface="Calibri"/>
                <a:sym typeface="Calibri"/>
              </a:endParaRPr>
            </a:p>
          </p:txBody>
        </p:sp>
        <p:sp>
          <p:nvSpPr>
            <p:cNvPr id="500" name="Google Shape;500;p5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1" name="Google Shape;501;p5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2" name="Google Shape;502;p5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800" b="0" i="0" u="none" strike="noStrike" cap="none">
                <a:solidFill>
                  <a:schemeClr val="dk1"/>
                </a:solidFill>
                <a:latin typeface="Calibri"/>
                <a:ea typeface="Calibri"/>
                <a:cs typeface="Calibri"/>
                <a:sym typeface="Calibri"/>
              </a:endParaRPr>
            </a:p>
          </p:txBody>
        </p:sp>
        <p:sp>
          <p:nvSpPr>
            <p:cNvPr id="503" name="Google Shape;503;p5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4" name="Google Shape;504;p5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5" name="Google Shape;505;p5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800" b="0" i="0" u="none" strike="noStrike" cap="none">
                <a:solidFill>
                  <a:schemeClr val="dk1"/>
                </a:solidFill>
                <a:latin typeface="Calibri"/>
                <a:ea typeface="Calibri"/>
                <a:cs typeface="Calibri"/>
                <a:sym typeface="Calibri"/>
              </a:endParaRPr>
            </a:p>
          </p:txBody>
        </p:sp>
        <p:sp>
          <p:nvSpPr>
            <p:cNvPr id="506" name="Google Shape;506;p5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7" name="Google Shape;507;p5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08" name="Google Shape;508;p5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800" b="0" i="0" u="none" strike="noStrike" cap="none">
                <a:solidFill>
                  <a:schemeClr val="dk1"/>
                </a:solidFill>
                <a:latin typeface="Calibri"/>
                <a:ea typeface="Calibri"/>
                <a:cs typeface="Calibri"/>
                <a:sym typeface="Calibri"/>
              </a:endParaRPr>
            </a:p>
          </p:txBody>
        </p:sp>
        <p:sp>
          <p:nvSpPr>
            <p:cNvPr id="509" name="Google Shape;509;p5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0" name="Google Shape;510;p5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1" name="Google Shape;511;p5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dk1"/>
                </a:solidFill>
                <a:latin typeface="Calibri"/>
                <a:ea typeface="Calibri"/>
                <a:cs typeface="Calibri"/>
                <a:sym typeface="Calibri"/>
              </a:endParaRPr>
            </a:p>
          </p:txBody>
        </p:sp>
        <p:sp>
          <p:nvSpPr>
            <p:cNvPr id="512" name="Google Shape;512;p5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3" name="Google Shape;513;p5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14" name="Google Shape;514;p5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800" b="0" i="0" u="none" strike="noStrike" cap="none">
                <a:solidFill>
                  <a:schemeClr val="dk1"/>
                </a:solidFill>
                <a:latin typeface="Calibri"/>
                <a:ea typeface="Calibri"/>
                <a:cs typeface="Calibri"/>
                <a:sym typeface="Calibri"/>
              </a:endParaRPr>
            </a:p>
          </p:txBody>
        </p:sp>
        <p:sp>
          <p:nvSpPr>
            <p:cNvPr id="515" name="Google Shape;515;p5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516" name="Google Shape;516;p5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517" name="Google Shape;517;p5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518" name="Google Shape;518;p5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519" name="Google Shape;519;p5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520" name="Google Shape;520;p5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21" name="Google Shape;521;p5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Intro</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28" name="Google Shape;528;p5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Intro</a:t>
            </a:r>
            <a:endParaRPr sz="1800" b="0" i="0" u="none" strike="noStrike" cap="none">
              <a:solidFill>
                <a:schemeClr val="dk1"/>
              </a:solidFill>
              <a:latin typeface="Calibri"/>
              <a:ea typeface="Calibri"/>
              <a:cs typeface="Calibri"/>
              <a:sym typeface="Calibri"/>
            </a:endParaRPr>
          </a:p>
        </p:txBody>
      </p:sp>
      <p:pic>
        <p:nvPicPr>
          <p:cNvPr id="529" name="Google Shape;529;p52" descr="What's the Difference Between Strip Heaters and Space Heater"/>
          <p:cNvPicPr preferRelativeResize="0"/>
          <p:nvPr/>
        </p:nvPicPr>
        <p:blipFill rotWithShape="1">
          <a:blip r:embed="rId3">
            <a:alphaModFix/>
          </a:blip>
          <a:srcRect/>
          <a:stretch/>
        </p:blipFill>
        <p:spPr>
          <a:xfrm>
            <a:off x="1449759" y="1783011"/>
            <a:ext cx="6244481" cy="4786322"/>
          </a:xfrm>
          <a:prstGeom prst="rect">
            <a:avLst/>
          </a:prstGeom>
          <a:noFill/>
          <a:ln>
            <a:noFill/>
          </a:ln>
        </p:spPr>
      </p:pic>
      <p:sp>
        <p:nvSpPr>
          <p:cNvPr id="530" name="Google Shape;530;p52"/>
          <p:cNvSpPr txBox="1"/>
          <p:nvPr/>
        </p:nvSpPr>
        <p:spPr>
          <a:xfrm>
            <a:off x="295203" y="582407"/>
            <a:ext cx="8553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Hypothesis, Theory, and Law – </a:t>
            </a:r>
            <a:endParaRPr/>
          </a:p>
          <a:p>
            <a:pPr marL="0" marR="0" lvl="0" indent="0" algn="ctr" rtl="0">
              <a:spcBef>
                <a:spcPts val="0"/>
              </a:spcBef>
              <a:spcAft>
                <a:spcPts val="0"/>
              </a:spcAft>
              <a:buNone/>
            </a:pPr>
            <a:r>
              <a:rPr lang="en-US" sz="3600">
                <a:solidFill>
                  <a:srgbClr val="000000"/>
                </a:solidFill>
                <a:latin typeface="Calibri"/>
                <a:ea typeface="Calibri"/>
                <a:cs typeface="Calibri"/>
                <a:sym typeface="Calibri"/>
              </a:rPr>
              <a:t>What’s the difference???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e0bd6b6a03_0_260"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37" name="Google Shape;537;ge0bd6b6a03_0_260"/>
          <p:cNvSpPr txBox="1"/>
          <p:nvPr/>
        </p:nvSpPr>
        <p:spPr>
          <a:xfrm>
            <a:off x="722551" y="190400"/>
            <a:ext cx="83856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0000"/>
                </a:solidFill>
                <a:latin typeface="Calibri"/>
                <a:ea typeface="Calibri"/>
                <a:cs typeface="Calibri"/>
                <a:sym typeface="Calibri"/>
              </a:rPr>
              <a:t>Big Question: </a:t>
            </a:r>
            <a:r>
              <a:rPr lang="en-US" sz="3000">
                <a:solidFill>
                  <a:srgbClr val="000000"/>
                </a:solidFill>
                <a:latin typeface="Calibri"/>
                <a:ea typeface="Calibri"/>
                <a:cs typeface="Calibri"/>
                <a:sym typeface="Calibri"/>
              </a:rPr>
              <a:t>How does the nature of science relate to the development of hypotheses, theories, and laws?</a:t>
            </a:r>
            <a:endParaRPr/>
          </a:p>
        </p:txBody>
      </p:sp>
      <p:pic>
        <p:nvPicPr>
          <p:cNvPr id="538" name="Google Shape;538;ge0bd6b6a03_0_260" descr="Conversations with Dan: social vs natural science | Footnotes to Plato"/>
          <p:cNvPicPr preferRelativeResize="0"/>
          <p:nvPr/>
        </p:nvPicPr>
        <p:blipFill rotWithShape="1">
          <a:blip r:embed="rId4">
            <a:alphaModFix/>
          </a:blip>
          <a:srcRect/>
          <a:stretch/>
        </p:blipFill>
        <p:spPr>
          <a:xfrm>
            <a:off x="1257647" y="1842344"/>
            <a:ext cx="6628722" cy="4673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7"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e0bd6b6a03_0_267"/>
          <p:cNvSpPr txBox="1">
            <a:spLocks noGrp="1"/>
          </p:cNvSpPr>
          <p:nvPr>
            <p:ph type="title"/>
          </p:nvPr>
        </p:nvSpPr>
        <p:spPr>
          <a:xfrm>
            <a:off x="921825" y="135875"/>
            <a:ext cx="7853100" cy="2499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0"/>
              <a:buFont typeface="Calibri"/>
              <a:buNone/>
            </a:pPr>
            <a:r>
              <a:rPr lang="en-US" b="1" u="sng"/>
              <a:t>Nature of Science</a:t>
            </a:r>
            <a:r>
              <a:rPr lang="en-US" b="1"/>
              <a:t>:</a:t>
            </a:r>
            <a:r>
              <a:rPr lang="en-US"/>
              <a:t> a “code” that guides scientists’ thinking about the natural world</a:t>
            </a:r>
            <a:br>
              <a:rPr lang="en-US"/>
            </a:br>
            <a:endParaRPr/>
          </a:p>
        </p:txBody>
      </p:sp>
      <p:pic>
        <p:nvPicPr>
          <p:cNvPr id="551" name="Google Shape;551;ge0bd6b6a03_0_267" descr="President Trump, Mocking the Constitution | Constitutional ..."/>
          <p:cNvPicPr preferRelativeResize="0"/>
          <p:nvPr/>
        </p:nvPicPr>
        <p:blipFill rotWithShape="1">
          <a:blip r:embed="rId3">
            <a:alphaModFix/>
          </a:blip>
          <a:srcRect/>
          <a:stretch/>
        </p:blipFill>
        <p:spPr>
          <a:xfrm>
            <a:off x="645456" y="2394550"/>
            <a:ext cx="7853094" cy="3991976"/>
          </a:xfrm>
          <a:prstGeom prst="rect">
            <a:avLst/>
          </a:prstGeom>
          <a:noFill/>
          <a:ln>
            <a:noFill/>
          </a:ln>
        </p:spPr>
      </p:pic>
      <p:sp>
        <p:nvSpPr>
          <p:cNvPr id="552" name="Google Shape;552;ge0bd6b6a03_0_26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ge0bd6b6a03_0_274"/>
          <p:cNvPicPr preferRelativeResize="0"/>
          <p:nvPr/>
        </p:nvPicPr>
        <p:blipFill rotWithShape="1">
          <a:blip r:embed="rId3">
            <a:alphaModFix/>
          </a:blip>
          <a:srcRect/>
          <a:stretch/>
        </p:blipFill>
        <p:spPr>
          <a:xfrm>
            <a:off x="2595775" y="2737000"/>
            <a:ext cx="3952450" cy="4121000"/>
          </a:xfrm>
          <a:prstGeom prst="rect">
            <a:avLst/>
          </a:prstGeom>
          <a:noFill/>
          <a:ln>
            <a:noFill/>
          </a:ln>
        </p:spPr>
      </p:pic>
      <p:sp>
        <p:nvSpPr>
          <p:cNvPr id="559" name="Google Shape;559;ge0bd6b6a03_0_274"/>
          <p:cNvSpPr txBox="1"/>
          <p:nvPr/>
        </p:nvSpPr>
        <p:spPr>
          <a:xfrm>
            <a:off x="735225" y="303400"/>
            <a:ext cx="8250000" cy="224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Science is a process </a:t>
            </a:r>
            <a:r>
              <a:rPr lang="en-US" sz="2800">
                <a:solidFill>
                  <a:srgbClr val="000000"/>
                </a:solidFill>
                <a:latin typeface="Calibri"/>
                <a:ea typeface="Calibri"/>
                <a:cs typeface="Calibri"/>
                <a:sym typeface="Calibri"/>
              </a:rPr>
              <a:t>that can change from one experiment to the next.</a:t>
            </a:r>
            <a:endParaRPr/>
          </a:p>
          <a:p>
            <a:pPr marL="0" marR="0" lvl="0" indent="0" algn="l" rtl="0">
              <a:spcBef>
                <a:spcPts val="0"/>
              </a:spcBef>
              <a:spcAft>
                <a:spcPts val="0"/>
              </a:spcAft>
              <a:buNone/>
            </a:pPr>
            <a:endParaRPr sz="28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800">
                <a:solidFill>
                  <a:srgbClr val="000000"/>
                </a:solidFill>
                <a:latin typeface="Calibri"/>
                <a:ea typeface="Calibri"/>
                <a:cs typeface="Calibri"/>
                <a:sym typeface="Calibri"/>
              </a:rPr>
              <a:t>We may not complete every step of the scientific method.</a:t>
            </a:r>
            <a:endParaRPr/>
          </a:p>
        </p:txBody>
      </p:sp>
      <p:sp>
        <p:nvSpPr>
          <p:cNvPr id="560" name="Google Shape;560;ge0bd6b6a03_0_274"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ge0bd6b6a03_0_281" descr="Conversations with Dan: social vs natural science | Footnotes to Plato"/>
          <p:cNvPicPr preferRelativeResize="0"/>
          <p:nvPr/>
        </p:nvPicPr>
        <p:blipFill rotWithShape="1">
          <a:blip r:embed="rId3">
            <a:alphaModFix/>
          </a:blip>
          <a:srcRect/>
          <a:stretch/>
        </p:blipFill>
        <p:spPr>
          <a:xfrm>
            <a:off x="1257639" y="383790"/>
            <a:ext cx="6628722" cy="4673250"/>
          </a:xfrm>
          <a:prstGeom prst="rect">
            <a:avLst/>
          </a:prstGeom>
          <a:noFill/>
          <a:ln>
            <a:noFill/>
          </a:ln>
        </p:spPr>
      </p:pic>
      <p:sp>
        <p:nvSpPr>
          <p:cNvPr id="567" name="Google Shape;567;ge0bd6b6a03_0_281"/>
          <p:cNvSpPr txBox="1"/>
          <p:nvPr/>
        </p:nvSpPr>
        <p:spPr>
          <a:xfrm>
            <a:off x="1623312" y="5550814"/>
            <a:ext cx="5897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u="sng">
                <a:solidFill>
                  <a:srgbClr val="FF0000"/>
                </a:solidFill>
                <a:latin typeface="Calibri"/>
                <a:ea typeface="Calibri"/>
                <a:cs typeface="Calibri"/>
                <a:sym typeface="Calibri"/>
              </a:rPr>
              <a:t>6 Concepts to Know</a:t>
            </a:r>
            <a:endParaRPr/>
          </a:p>
        </p:txBody>
      </p:sp>
      <p:sp>
        <p:nvSpPr>
          <p:cNvPr id="568" name="Google Shape;568;ge0bd6b6a03_0_281"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e0bd6b6a03_0_288"/>
          <p:cNvSpPr txBox="1"/>
          <p:nvPr/>
        </p:nvSpPr>
        <p:spPr>
          <a:xfrm>
            <a:off x="247200" y="166025"/>
            <a:ext cx="8649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We can understand the natural world through science.</a:t>
            </a:r>
            <a:endParaRPr/>
          </a:p>
        </p:txBody>
      </p:sp>
      <p:pic>
        <p:nvPicPr>
          <p:cNvPr id="575" name="Google Shape;575;ge0bd6b6a03_0_288" descr="Natural World - Campaign on Behance"/>
          <p:cNvPicPr preferRelativeResize="0"/>
          <p:nvPr/>
        </p:nvPicPr>
        <p:blipFill rotWithShape="1">
          <a:blip r:embed="rId3">
            <a:alphaModFix/>
          </a:blip>
          <a:srcRect b="5820"/>
          <a:stretch/>
        </p:blipFill>
        <p:spPr>
          <a:xfrm>
            <a:off x="1501200" y="1579850"/>
            <a:ext cx="6141600" cy="5278149"/>
          </a:xfrm>
          <a:prstGeom prst="rect">
            <a:avLst/>
          </a:prstGeom>
          <a:noFill/>
          <a:ln>
            <a:noFill/>
          </a:ln>
        </p:spPr>
      </p:pic>
      <p:sp>
        <p:nvSpPr>
          <p:cNvPr id="576" name="Google Shape;576;ge0bd6b6a03_0_288"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e0bd6b6a03_0_295"/>
          <p:cNvSpPr txBox="1"/>
          <p:nvPr/>
        </p:nvSpPr>
        <p:spPr>
          <a:xfrm>
            <a:off x="247200" y="166025"/>
            <a:ext cx="86496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based on evidence - both observational and experimental.</a:t>
            </a:r>
            <a:endParaRPr/>
          </a:p>
        </p:txBody>
      </p:sp>
      <p:pic>
        <p:nvPicPr>
          <p:cNvPr id="583" name="Google Shape;583;ge0bd6b6a03_0_295" descr="Controlled experiments (article) | Khan Academy"/>
          <p:cNvPicPr preferRelativeResize="0"/>
          <p:nvPr/>
        </p:nvPicPr>
        <p:blipFill rotWithShape="1">
          <a:blip r:embed="rId3">
            <a:alphaModFix/>
          </a:blip>
          <a:srcRect/>
          <a:stretch/>
        </p:blipFill>
        <p:spPr>
          <a:xfrm>
            <a:off x="5350" y="2605675"/>
            <a:ext cx="9144003" cy="3947051"/>
          </a:xfrm>
          <a:prstGeom prst="rect">
            <a:avLst/>
          </a:prstGeom>
          <a:noFill/>
          <a:ln>
            <a:noFill/>
          </a:ln>
        </p:spPr>
      </p:pic>
      <p:sp>
        <p:nvSpPr>
          <p:cNvPr id="584" name="Google Shape;584;ge0bd6b6a03_0_295"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e0bd6b6a03_0_302"/>
          <p:cNvSpPr txBox="1"/>
          <p:nvPr/>
        </p:nvSpPr>
        <p:spPr>
          <a:xfrm>
            <a:off x="735300" y="166025"/>
            <a:ext cx="8161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a blend of logic and innovation.</a:t>
            </a:r>
            <a:endParaRPr/>
          </a:p>
        </p:txBody>
      </p:sp>
      <p:pic>
        <p:nvPicPr>
          <p:cNvPr id="591" name="Google Shape;591;ge0bd6b6a03_0_302" descr="Kids Brainstorming Clipart"/>
          <p:cNvPicPr preferRelativeResize="0"/>
          <p:nvPr/>
        </p:nvPicPr>
        <p:blipFill rotWithShape="1">
          <a:blip r:embed="rId3">
            <a:alphaModFix/>
          </a:blip>
          <a:srcRect t="5274" b="11923"/>
          <a:stretch/>
        </p:blipFill>
        <p:spPr>
          <a:xfrm>
            <a:off x="1330731" y="1273735"/>
            <a:ext cx="6297601" cy="5214395"/>
          </a:xfrm>
          <a:prstGeom prst="rect">
            <a:avLst/>
          </a:prstGeom>
          <a:noFill/>
          <a:ln>
            <a:noFill/>
          </a:ln>
        </p:spPr>
      </p:pic>
      <p:sp>
        <p:nvSpPr>
          <p:cNvPr id="592" name="Google Shape;592;ge0bd6b6a03_0_302"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e0bd6b6a03_0_309"/>
          <p:cNvSpPr txBox="1"/>
          <p:nvPr/>
        </p:nvSpPr>
        <p:spPr>
          <a:xfrm>
            <a:off x="735300" y="166025"/>
            <a:ext cx="8161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Scientific ideas can change as new data is collected.</a:t>
            </a:r>
            <a:endParaRPr/>
          </a:p>
        </p:txBody>
      </p:sp>
      <p:pic>
        <p:nvPicPr>
          <p:cNvPr id="599" name="Google Shape;599;ge0bd6b6a03_0_309" descr="Government Agencies Are Gaining New Data Collection Tools in 2018"/>
          <p:cNvPicPr preferRelativeResize="0"/>
          <p:nvPr/>
        </p:nvPicPr>
        <p:blipFill rotWithShape="1">
          <a:blip r:embed="rId3">
            <a:alphaModFix/>
          </a:blip>
          <a:srcRect/>
          <a:stretch/>
        </p:blipFill>
        <p:spPr>
          <a:xfrm>
            <a:off x="1377449" y="1249148"/>
            <a:ext cx="6389101" cy="5321174"/>
          </a:xfrm>
          <a:prstGeom prst="rect">
            <a:avLst/>
          </a:prstGeom>
          <a:noFill/>
          <a:ln>
            <a:noFill/>
          </a:ln>
        </p:spPr>
      </p:pic>
      <p:sp>
        <p:nvSpPr>
          <p:cNvPr id="600" name="Google Shape;600;ge0bd6b6a03_0_309"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52" name="Google Shape;152;p6" descr="Steps of the Scientific Method"/>
          <p:cNvPicPr preferRelativeResize="0"/>
          <p:nvPr/>
        </p:nvPicPr>
        <p:blipFill rotWithShape="1">
          <a:blip r:embed="rId4">
            <a:alphaModFix/>
          </a:blip>
          <a:srcRect/>
          <a:stretch/>
        </p:blipFill>
        <p:spPr>
          <a:xfrm>
            <a:off x="3609687" y="1753775"/>
            <a:ext cx="2552125" cy="5104225"/>
          </a:xfrm>
          <a:prstGeom prst="rect">
            <a:avLst/>
          </a:prstGeom>
          <a:noFill/>
          <a:ln>
            <a:noFill/>
          </a:ln>
        </p:spPr>
      </p:pic>
      <p:sp>
        <p:nvSpPr>
          <p:cNvPr id="153" name="Google Shape;153;p6"/>
          <p:cNvSpPr txBox="1"/>
          <p:nvPr/>
        </p:nvSpPr>
        <p:spPr>
          <a:xfrm>
            <a:off x="849550" y="171175"/>
            <a:ext cx="80724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rgbClr val="000000"/>
                </a:solidFill>
                <a:latin typeface="Calibri"/>
                <a:ea typeface="Calibri"/>
                <a:cs typeface="Calibri"/>
                <a:sym typeface="Calibri"/>
              </a:rPr>
              <a:t>Scientific Method:</a:t>
            </a:r>
            <a:r>
              <a:rPr lang="en-US" sz="3600">
                <a:solidFill>
                  <a:srgbClr val="FF0000"/>
                </a:solidFill>
                <a:latin typeface="Calibri"/>
                <a:ea typeface="Calibri"/>
                <a:cs typeface="Calibri"/>
                <a:sym typeface="Calibri"/>
              </a:rPr>
              <a:t> </a:t>
            </a:r>
            <a:r>
              <a:rPr lang="en-US" sz="3600">
                <a:solidFill>
                  <a:srgbClr val="000000"/>
                </a:solidFill>
                <a:latin typeface="Calibri"/>
                <a:ea typeface="Calibri"/>
                <a:cs typeface="Calibri"/>
                <a:sym typeface="Calibri"/>
              </a:rPr>
              <a:t>steps that investigators follow to answer questions about the natural world</a:t>
            </a:r>
            <a:endParaRPr sz="3600" b="1" u="sng">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0bd6b6a03_0_316"/>
          <p:cNvSpPr txBox="1"/>
          <p:nvPr/>
        </p:nvSpPr>
        <p:spPr>
          <a:xfrm>
            <a:off x="735300" y="166025"/>
            <a:ext cx="8161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Science is a complex, social endeavor.</a:t>
            </a:r>
            <a:endParaRPr/>
          </a:p>
        </p:txBody>
      </p:sp>
      <p:pic>
        <p:nvPicPr>
          <p:cNvPr id="607" name="Google Shape;607;ge0bd6b6a03_0_316" descr="Proteinlimit, Muscle Damage &amp; T2DM, Calories, Everyday Biceps T ..."/>
          <p:cNvPicPr preferRelativeResize="0"/>
          <p:nvPr/>
        </p:nvPicPr>
        <p:blipFill rotWithShape="1">
          <a:blip r:embed="rId3">
            <a:alphaModFix/>
          </a:blip>
          <a:srcRect/>
          <a:stretch/>
        </p:blipFill>
        <p:spPr>
          <a:xfrm>
            <a:off x="1059084" y="812525"/>
            <a:ext cx="7025832" cy="5642608"/>
          </a:xfrm>
          <a:prstGeom prst="rect">
            <a:avLst/>
          </a:prstGeom>
          <a:noFill/>
          <a:ln>
            <a:noFill/>
          </a:ln>
        </p:spPr>
      </p:pic>
      <p:sp>
        <p:nvSpPr>
          <p:cNvPr id="608" name="Google Shape;608;ge0bd6b6a03_0_316"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e0bd6b6a03_0_323"/>
          <p:cNvSpPr txBox="1"/>
          <p:nvPr/>
        </p:nvSpPr>
        <p:spPr>
          <a:xfrm>
            <a:off x="666675" y="209875"/>
            <a:ext cx="8161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Scientists must try to remain objective to avoid bias.</a:t>
            </a:r>
            <a:endParaRPr/>
          </a:p>
        </p:txBody>
      </p:sp>
      <p:pic>
        <p:nvPicPr>
          <p:cNvPr id="615" name="Google Shape;615;ge0bd6b6a03_0_323" descr="ANDROID CELLPHONE TERRACUBE IS CLOSE TO AN APPLE PRO | 123 DESIGN BLOG"/>
          <p:cNvPicPr preferRelativeResize="0"/>
          <p:nvPr/>
        </p:nvPicPr>
        <p:blipFill rotWithShape="1">
          <a:blip r:embed="rId3">
            <a:alphaModFix/>
          </a:blip>
          <a:srcRect/>
          <a:stretch/>
        </p:blipFill>
        <p:spPr>
          <a:xfrm>
            <a:off x="105687" y="2978475"/>
            <a:ext cx="4227301" cy="2547575"/>
          </a:xfrm>
          <a:prstGeom prst="rect">
            <a:avLst/>
          </a:prstGeom>
          <a:noFill/>
          <a:ln>
            <a:noFill/>
          </a:ln>
        </p:spPr>
      </p:pic>
      <p:pic>
        <p:nvPicPr>
          <p:cNvPr id="616" name="Google Shape;616;ge0bd6b6a03_0_323" descr="With iOS 13 update, goodbye iPhone 6. Other budget options from Apple"/>
          <p:cNvPicPr preferRelativeResize="0"/>
          <p:nvPr/>
        </p:nvPicPr>
        <p:blipFill rotWithShape="1">
          <a:blip r:embed="rId4">
            <a:alphaModFix/>
          </a:blip>
          <a:srcRect/>
          <a:stretch/>
        </p:blipFill>
        <p:spPr>
          <a:xfrm>
            <a:off x="4846541" y="2978475"/>
            <a:ext cx="4191771" cy="2547574"/>
          </a:xfrm>
          <a:prstGeom prst="rect">
            <a:avLst/>
          </a:prstGeom>
          <a:noFill/>
          <a:ln>
            <a:noFill/>
          </a:ln>
        </p:spPr>
      </p:pic>
      <p:sp>
        <p:nvSpPr>
          <p:cNvPr id="617" name="Google Shape;617;ge0bd6b6a03_0_323" descr="Rewind"/>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e0bd6b6a03_0_357"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ge0bd6b6a03_0_357"/>
          <p:cNvSpPr txBox="1"/>
          <p:nvPr/>
        </p:nvSpPr>
        <p:spPr>
          <a:xfrm>
            <a:off x="701850" y="246000"/>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0000"/>
                </a:solidFill>
                <a:latin typeface="Calibri"/>
                <a:ea typeface="Calibri"/>
                <a:cs typeface="Calibri"/>
                <a:sym typeface="Calibri"/>
              </a:rPr>
              <a:t>What is the nature of science?</a:t>
            </a:r>
            <a:endParaRPr sz="4000"/>
          </a:p>
        </p:txBody>
      </p:sp>
      <p:pic>
        <p:nvPicPr>
          <p:cNvPr id="631" name="Google Shape;631;ge0bd6b6a03_0_357" descr="President Trump, Mocking the Constitution | Constitutional ..."/>
          <p:cNvPicPr preferRelativeResize="0"/>
          <p:nvPr/>
        </p:nvPicPr>
        <p:blipFill rotWithShape="1">
          <a:blip r:embed="rId4">
            <a:alphaModFix/>
          </a:blip>
          <a:srcRect/>
          <a:stretch/>
        </p:blipFill>
        <p:spPr>
          <a:xfrm>
            <a:off x="818800" y="2096177"/>
            <a:ext cx="7506399" cy="38157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e0bd6b6a03_0_331"/>
          <p:cNvSpPr txBox="1"/>
          <p:nvPr/>
        </p:nvSpPr>
        <p:spPr>
          <a:xfrm>
            <a:off x="421200" y="257600"/>
            <a:ext cx="83016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What is the difference between the </a:t>
            </a:r>
            <a:endParaRPr/>
          </a:p>
          <a:p>
            <a:pPr marL="0" marR="0" lvl="0" indent="0" algn="ctr" rtl="0">
              <a:spcBef>
                <a:spcPts val="0"/>
              </a:spcBef>
              <a:spcAft>
                <a:spcPts val="0"/>
              </a:spcAft>
              <a:buNone/>
            </a:pPr>
            <a:r>
              <a:rPr lang="en-US" sz="3600">
                <a:solidFill>
                  <a:srgbClr val="000000"/>
                </a:solidFill>
                <a:latin typeface="Calibri"/>
                <a:ea typeface="Calibri"/>
                <a:cs typeface="Calibri"/>
                <a:sym typeface="Calibri"/>
              </a:rPr>
              <a:t>scientific method and the nature of science?</a:t>
            </a:r>
            <a:endParaRPr/>
          </a:p>
        </p:txBody>
      </p:sp>
      <p:sp>
        <p:nvSpPr>
          <p:cNvPr id="638" name="Google Shape;638;ge0bd6b6a03_0_331"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9" name="Google Shape;639;ge0bd6b6a03_0_331"/>
          <p:cNvPicPr preferRelativeResize="0"/>
          <p:nvPr/>
        </p:nvPicPr>
        <p:blipFill rotWithShape="1">
          <a:blip r:embed="rId4">
            <a:alphaModFix/>
          </a:blip>
          <a:srcRect/>
          <a:stretch/>
        </p:blipFill>
        <p:spPr>
          <a:xfrm>
            <a:off x="12" y="2135943"/>
            <a:ext cx="4390171" cy="4577373"/>
          </a:xfrm>
          <a:prstGeom prst="rect">
            <a:avLst/>
          </a:prstGeom>
          <a:noFill/>
          <a:ln>
            <a:noFill/>
          </a:ln>
        </p:spPr>
      </p:pic>
      <p:pic>
        <p:nvPicPr>
          <p:cNvPr id="640" name="Google Shape;640;ge0bd6b6a03_0_331" descr="Hypothesis clipart experimental research, Hypothesis experimental ..."/>
          <p:cNvPicPr preferRelativeResize="0"/>
          <p:nvPr/>
        </p:nvPicPr>
        <p:blipFill rotWithShape="1">
          <a:blip r:embed="rId5">
            <a:alphaModFix/>
          </a:blip>
          <a:srcRect/>
          <a:stretch/>
        </p:blipFill>
        <p:spPr>
          <a:xfrm>
            <a:off x="4241128" y="2350963"/>
            <a:ext cx="4902884" cy="414735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e0bd6b6a03_0_339"/>
          <p:cNvSpPr txBox="1"/>
          <p:nvPr/>
        </p:nvSpPr>
        <p:spPr>
          <a:xfrm>
            <a:off x="850050" y="257600"/>
            <a:ext cx="78729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Which of the following is </a:t>
            </a:r>
            <a:r>
              <a:rPr lang="en-US" sz="3600" b="1">
                <a:latin typeface="Calibri"/>
                <a:ea typeface="Calibri"/>
                <a:cs typeface="Calibri"/>
                <a:sym typeface="Calibri"/>
              </a:rPr>
              <a:t>NOT </a:t>
            </a:r>
            <a:r>
              <a:rPr lang="en-US" sz="3600">
                <a:latin typeface="Calibri"/>
                <a:ea typeface="Calibri"/>
                <a:cs typeface="Calibri"/>
                <a:sym typeface="Calibri"/>
              </a:rPr>
              <a:t>one of the 6 concepts to know about the nature of science?</a:t>
            </a:r>
            <a:endParaRPr>
              <a:latin typeface="Calibri"/>
              <a:ea typeface="Calibri"/>
              <a:cs typeface="Calibri"/>
              <a:sym typeface="Calibri"/>
            </a:endParaRPr>
          </a:p>
        </p:txBody>
      </p:sp>
      <p:sp>
        <p:nvSpPr>
          <p:cNvPr id="647" name="Google Shape;647;ge0bd6b6a03_0_339"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ge0bd6b6a03_0_339"/>
          <p:cNvSpPr txBox="1"/>
          <p:nvPr/>
        </p:nvSpPr>
        <p:spPr>
          <a:xfrm>
            <a:off x="159400" y="1905700"/>
            <a:ext cx="5076300" cy="3992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We can understand the natural world through science.</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Science is a complex, social endeavor.</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Scientific ideas can change as we collect more data.</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Once you find an answer you don’t need science anymore.</a:t>
            </a:r>
            <a:endParaRPr/>
          </a:p>
        </p:txBody>
      </p:sp>
      <p:pic>
        <p:nvPicPr>
          <p:cNvPr id="649" name="Google Shape;649;ge0bd6b6a03_0_339" descr="Conversations with Dan: social vs natural science | Footnotes to Plato"/>
          <p:cNvPicPr preferRelativeResize="0"/>
          <p:nvPr/>
        </p:nvPicPr>
        <p:blipFill rotWithShape="1">
          <a:blip r:embed="rId4">
            <a:alphaModFix/>
          </a:blip>
          <a:srcRect/>
          <a:stretch/>
        </p:blipFill>
        <p:spPr>
          <a:xfrm>
            <a:off x="5059615" y="2226459"/>
            <a:ext cx="4084382" cy="2879490"/>
          </a:xfrm>
          <a:prstGeom prst="rect">
            <a:avLst/>
          </a:prstGeom>
          <a:noFill/>
          <a:ln>
            <a:noFill/>
          </a:ln>
        </p:spPr>
      </p:pic>
      <p:sp>
        <p:nvSpPr>
          <p:cNvPr id="650" name="Google Shape;650;ge0bd6b6a03_0_339"/>
          <p:cNvSpPr txBox="1"/>
          <p:nvPr/>
        </p:nvSpPr>
        <p:spPr>
          <a:xfrm>
            <a:off x="5473318" y="5023541"/>
            <a:ext cx="36339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u="sng">
                <a:solidFill>
                  <a:srgbClr val="FF0000"/>
                </a:solidFill>
                <a:latin typeface="Calibri"/>
                <a:ea typeface="Calibri"/>
                <a:cs typeface="Calibri"/>
                <a:sym typeface="Calibri"/>
              </a:rPr>
              <a:t>6 Concepts to Know</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e0bd6b6a03_0_348"/>
          <p:cNvSpPr txBox="1"/>
          <p:nvPr/>
        </p:nvSpPr>
        <p:spPr>
          <a:xfrm>
            <a:off x="850050" y="257600"/>
            <a:ext cx="78729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Which of the following is </a:t>
            </a:r>
            <a:r>
              <a:rPr lang="en-US" sz="3600" b="1">
                <a:latin typeface="Calibri"/>
                <a:ea typeface="Calibri"/>
                <a:cs typeface="Calibri"/>
                <a:sym typeface="Calibri"/>
              </a:rPr>
              <a:t>NOT </a:t>
            </a:r>
            <a:r>
              <a:rPr lang="en-US" sz="3600">
                <a:latin typeface="Calibri"/>
                <a:ea typeface="Calibri"/>
                <a:cs typeface="Calibri"/>
                <a:sym typeface="Calibri"/>
              </a:rPr>
              <a:t>one of the 6 concepts to know about the nature of science?</a:t>
            </a:r>
            <a:endParaRPr>
              <a:latin typeface="Calibri"/>
              <a:ea typeface="Calibri"/>
              <a:cs typeface="Calibri"/>
              <a:sym typeface="Calibri"/>
            </a:endParaRPr>
          </a:p>
        </p:txBody>
      </p:sp>
      <p:sp>
        <p:nvSpPr>
          <p:cNvPr id="657" name="Google Shape;657;ge0bd6b6a03_0_34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ge0bd6b6a03_0_348"/>
          <p:cNvSpPr txBox="1"/>
          <p:nvPr/>
        </p:nvSpPr>
        <p:spPr>
          <a:xfrm>
            <a:off x="159400" y="1905700"/>
            <a:ext cx="5076300" cy="3992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We can understand the natural world through science.</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Science is a complex, social endeavor.</a:t>
            </a:r>
            <a:endParaRPr/>
          </a:p>
          <a:p>
            <a:pPr marL="285750" marR="0" lvl="0" indent="-285750" algn="l" rtl="0">
              <a:lnSpc>
                <a:spcPct val="115000"/>
              </a:lnSpc>
              <a:spcBef>
                <a:spcPts val="0"/>
              </a:spcBef>
              <a:spcAft>
                <a:spcPts val="0"/>
              </a:spcAft>
              <a:buClr>
                <a:srgbClr val="000000"/>
              </a:buClr>
              <a:buSzPts val="2800"/>
              <a:buFont typeface="Arial"/>
              <a:buAutoNum type="alphaUcPeriod"/>
            </a:pPr>
            <a:r>
              <a:rPr lang="en-US" sz="2800">
                <a:solidFill>
                  <a:srgbClr val="000000"/>
                </a:solidFill>
                <a:latin typeface="Calibri"/>
                <a:ea typeface="Calibri"/>
                <a:cs typeface="Calibri"/>
                <a:sym typeface="Calibri"/>
              </a:rPr>
              <a:t>Scientific ideas can change as we collect more data.</a:t>
            </a:r>
            <a:endParaRPr/>
          </a:p>
          <a:p>
            <a:pPr marL="285750" marR="0" lvl="0" indent="-285750" algn="l" rtl="0">
              <a:lnSpc>
                <a:spcPct val="115000"/>
              </a:lnSpc>
              <a:spcBef>
                <a:spcPts val="0"/>
              </a:spcBef>
              <a:spcAft>
                <a:spcPts val="0"/>
              </a:spcAft>
              <a:buClr>
                <a:srgbClr val="FF0000"/>
              </a:buClr>
              <a:buSzPts val="2800"/>
              <a:buFont typeface="Arial"/>
              <a:buAutoNum type="alphaUcPeriod"/>
            </a:pPr>
            <a:r>
              <a:rPr lang="en-US" sz="2800">
                <a:solidFill>
                  <a:srgbClr val="FF0000"/>
                </a:solidFill>
                <a:latin typeface="Calibri"/>
                <a:ea typeface="Calibri"/>
                <a:cs typeface="Calibri"/>
                <a:sym typeface="Calibri"/>
              </a:rPr>
              <a:t>Once you find an answer you don’t need science anymore.</a:t>
            </a:r>
            <a:endParaRPr>
              <a:solidFill>
                <a:srgbClr val="FF0000"/>
              </a:solidFill>
            </a:endParaRPr>
          </a:p>
        </p:txBody>
      </p:sp>
      <p:pic>
        <p:nvPicPr>
          <p:cNvPr id="659" name="Google Shape;659;ge0bd6b6a03_0_348" descr="Conversations with Dan: social vs natural science | Footnotes to Plato"/>
          <p:cNvPicPr preferRelativeResize="0"/>
          <p:nvPr/>
        </p:nvPicPr>
        <p:blipFill rotWithShape="1">
          <a:blip r:embed="rId4">
            <a:alphaModFix/>
          </a:blip>
          <a:srcRect/>
          <a:stretch/>
        </p:blipFill>
        <p:spPr>
          <a:xfrm>
            <a:off x="5059615" y="2226459"/>
            <a:ext cx="4084382" cy="2879490"/>
          </a:xfrm>
          <a:prstGeom prst="rect">
            <a:avLst/>
          </a:prstGeom>
          <a:noFill/>
          <a:ln>
            <a:noFill/>
          </a:ln>
        </p:spPr>
      </p:pic>
      <p:sp>
        <p:nvSpPr>
          <p:cNvPr id="660" name="Google Shape;660;ge0bd6b6a03_0_348"/>
          <p:cNvSpPr txBox="1"/>
          <p:nvPr/>
        </p:nvSpPr>
        <p:spPr>
          <a:xfrm>
            <a:off x="5473318" y="5023541"/>
            <a:ext cx="36339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u="sng">
                <a:solidFill>
                  <a:srgbClr val="FF0000"/>
                </a:solidFill>
                <a:latin typeface="Calibri"/>
                <a:ea typeface="Calibri"/>
                <a:cs typeface="Calibri"/>
                <a:sym typeface="Calibri"/>
              </a:rPr>
              <a:t>6 Concepts to Know</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3"/>
          <p:cNvSpPr txBox="1"/>
          <p:nvPr/>
        </p:nvSpPr>
        <p:spPr>
          <a:xfrm>
            <a:off x="258000" y="1360300"/>
            <a:ext cx="8683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600"/>
              <a:buFont typeface="Calibri"/>
              <a:buNone/>
            </a:pPr>
            <a:r>
              <a:rPr lang="en-US" sz="6600" b="1">
                <a:solidFill>
                  <a:schemeClr val="dk1"/>
                </a:solidFill>
                <a:latin typeface="Calibri"/>
                <a:ea typeface="Calibri"/>
                <a:cs typeface="Calibri"/>
                <a:sym typeface="Calibri"/>
              </a:rPr>
              <a:t>Hypothesis</a:t>
            </a:r>
            <a:endParaRPr sz="1800" b="0" i="0" u="none" strike="noStrike" cap="none">
              <a:solidFill>
                <a:schemeClr val="dk1"/>
              </a:solidFill>
              <a:latin typeface="Calibri"/>
              <a:ea typeface="Calibri"/>
              <a:cs typeface="Calibri"/>
              <a:sym typeface="Calibri"/>
            </a:endParaRPr>
          </a:p>
        </p:txBody>
      </p:sp>
      <p:sp>
        <p:nvSpPr>
          <p:cNvPr id="667" name="Google Shape;667;p7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68" name="Google Shape;668;p7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74"/>
          <p:cNvSpPr txBox="1"/>
          <p:nvPr/>
        </p:nvSpPr>
        <p:spPr>
          <a:xfrm>
            <a:off x="1198725" y="135875"/>
            <a:ext cx="7633200" cy="145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u="sng">
                <a:solidFill>
                  <a:schemeClr val="dk1"/>
                </a:solidFill>
                <a:latin typeface="Calibri"/>
                <a:ea typeface="Calibri"/>
                <a:cs typeface="Calibri"/>
                <a:sym typeface="Calibri"/>
              </a:rPr>
              <a:t>Hypothesis</a:t>
            </a:r>
            <a:r>
              <a:rPr lang="en-US" sz="4000" b="1"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an “educated guess” that must be tested</a:t>
            </a:r>
            <a:endParaRPr sz="1400" b="0" i="0" u="none" strike="noStrike" cap="none">
              <a:solidFill>
                <a:srgbClr val="000000"/>
              </a:solidFill>
              <a:latin typeface="Arial"/>
              <a:ea typeface="Arial"/>
              <a:cs typeface="Arial"/>
              <a:sym typeface="Arial"/>
            </a:endParaRPr>
          </a:p>
        </p:txBody>
      </p:sp>
      <p:sp>
        <p:nvSpPr>
          <p:cNvPr id="675" name="Google Shape;675;p7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76" name="Google Shape;676;p7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677" name="Google Shape;677;p74" descr="Hypothesis Clipart Science Result - Science For The People Png ..."/>
          <p:cNvPicPr preferRelativeResize="0"/>
          <p:nvPr/>
        </p:nvPicPr>
        <p:blipFill rotWithShape="1">
          <a:blip r:embed="rId5">
            <a:alphaModFix/>
          </a:blip>
          <a:srcRect b="8340"/>
          <a:stretch/>
        </p:blipFill>
        <p:spPr>
          <a:xfrm>
            <a:off x="2617375" y="1478370"/>
            <a:ext cx="4795898" cy="537963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e0bd6b6a03_0_365"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60" name="Google Shape;160;p7" descr="Inquiry Clipart | Clipart Panda - Free Clipart Images"/>
          <p:cNvPicPr preferRelativeResize="0"/>
          <p:nvPr/>
        </p:nvPicPr>
        <p:blipFill rotWithShape="1">
          <a:blip r:embed="rId4">
            <a:alphaModFix/>
          </a:blip>
          <a:srcRect/>
          <a:stretch/>
        </p:blipFill>
        <p:spPr>
          <a:xfrm>
            <a:off x="2395550" y="1642165"/>
            <a:ext cx="4352925" cy="4876800"/>
          </a:xfrm>
          <a:prstGeom prst="rect">
            <a:avLst/>
          </a:prstGeom>
          <a:noFill/>
          <a:ln>
            <a:noFill/>
          </a:ln>
        </p:spPr>
      </p:pic>
      <p:sp>
        <p:nvSpPr>
          <p:cNvPr id="161" name="Google Shape;161;p7"/>
          <p:cNvSpPr txBox="1"/>
          <p:nvPr/>
        </p:nvSpPr>
        <p:spPr>
          <a:xfrm>
            <a:off x="2713311" y="339048"/>
            <a:ext cx="37173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000000"/>
                </a:solidFill>
                <a:latin typeface="Calibri"/>
                <a:ea typeface="Calibri"/>
                <a:cs typeface="Calibri"/>
                <a:sym typeface="Calibri"/>
              </a:rPr>
              <a:t>Observation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e0bd6b6a03_0_37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ge0bd6b6a03_0_370"/>
          <p:cNvSpPr txBox="1"/>
          <p:nvPr/>
        </p:nvSpPr>
        <p:spPr>
          <a:xfrm>
            <a:off x="701850" y="246000"/>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latin typeface="Calibri"/>
                <a:ea typeface="Calibri"/>
                <a:cs typeface="Calibri"/>
                <a:sym typeface="Calibri"/>
              </a:rPr>
              <a:t>What is a hypothesis?</a:t>
            </a:r>
            <a:endParaRPr sz="4000"/>
          </a:p>
        </p:txBody>
      </p:sp>
      <p:pic>
        <p:nvPicPr>
          <p:cNvPr id="691" name="Google Shape;691;ge0bd6b6a03_0_370" descr="Hypothesis Clipart Science Result - Science For The People Png ..."/>
          <p:cNvPicPr preferRelativeResize="0"/>
          <p:nvPr/>
        </p:nvPicPr>
        <p:blipFill rotWithShape="1">
          <a:blip r:embed="rId4">
            <a:alphaModFix/>
          </a:blip>
          <a:srcRect b="8340"/>
          <a:stretch/>
        </p:blipFill>
        <p:spPr>
          <a:xfrm>
            <a:off x="2174050" y="1478370"/>
            <a:ext cx="4795898" cy="537963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75" descr="Comment Like"/>
          <p:cNvPicPr preferRelativeResize="0"/>
          <p:nvPr/>
        </p:nvPicPr>
        <p:blipFill rotWithShape="1">
          <a:blip r:embed="rId3">
            <a:alphaModFix/>
          </a:blip>
          <a:srcRect/>
          <a:stretch/>
        </p:blipFill>
        <p:spPr>
          <a:xfrm>
            <a:off x="4907638" y="2451128"/>
            <a:ext cx="2419834" cy="2419834"/>
          </a:xfrm>
          <a:prstGeom prst="rect">
            <a:avLst/>
          </a:prstGeom>
          <a:noFill/>
          <a:ln>
            <a:noFill/>
          </a:ln>
        </p:spPr>
      </p:pic>
      <p:sp>
        <p:nvSpPr>
          <p:cNvPr id="698" name="Google Shape;698;p75" descr="Artificial Intelligence"/>
          <p:cNvSpPr/>
          <p:nvPr/>
        </p:nvSpPr>
        <p:spPr>
          <a:xfrm>
            <a:off x="1816545" y="1881604"/>
            <a:ext cx="3326700" cy="30948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Google Shape;704;p76" descr="Comment Like"/>
          <p:cNvPicPr preferRelativeResize="0"/>
          <p:nvPr/>
        </p:nvPicPr>
        <p:blipFill rotWithShape="1">
          <a:blip r:embed="rId3">
            <a:alphaModFix/>
          </a:blip>
          <a:srcRect/>
          <a:stretch/>
        </p:blipFill>
        <p:spPr>
          <a:xfrm>
            <a:off x="850232" y="203532"/>
            <a:ext cx="646331" cy="646331"/>
          </a:xfrm>
          <a:prstGeom prst="rect">
            <a:avLst/>
          </a:prstGeom>
          <a:noFill/>
          <a:ln>
            <a:noFill/>
          </a:ln>
        </p:spPr>
      </p:pic>
      <p:sp>
        <p:nvSpPr>
          <p:cNvPr id="705" name="Google Shape;705;p76" descr="Artificial Intelligence"/>
          <p:cNvSpPr/>
          <p:nvPr/>
        </p:nvSpPr>
        <p:spPr>
          <a:xfrm>
            <a:off x="128337" y="138630"/>
            <a:ext cx="721800" cy="6939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6"/>
          <p:cNvSpPr txBox="1"/>
          <p:nvPr/>
        </p:nvSpPr>
        <p:spPr>
          <a:xfrm>
            <a:off x="205800" y="849875"/>
            <a:ext cx="8732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If I use Scott’s fertilizer, then my grass will grow faster.</a:t>
            </a:r>
            <a:endParaRPr/>
          </a:p>
        </p:txBody>
      </p:sp>
      <p:pic>
        <p:nvPicPr>
          <p:cNvPr id="707" name="Google Shape;707;p76" descr="Amazon.com : Scotts Turf Builder Starter Food for New Grass, 15 lb ..."/>
          <p:cNvPicPr preferRelativeResize="0"/>
          <p:nvPr/>
        </p:nvPicPr>
        <p:blipFill rotWithShape="1">
          <a:blip r:embed="rId5">
            <a:alphaModFix/>
          </a:blip>
          <a:srcRect/>
          <a:stretch/>
        </p:blipFill>
        <p:spPr>
          <a:xfrm>
            <a:off x="3174838" y="2254975"/>
            <a:ext cx="2794325" cy="4405651"/>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ge0bd6b6a03_0_384" descr="Comment Like"/>
          <p:cNvPicPr preferRelativeResize="0"/>
          <p:nvPr/>
        </p:nvPicPr>
        <p:blipFill rotWithShape="1">
          <a:blip r:embed="rId3">
            <a:alphaModFix/>
          </a:blip>
          <a:srcRect/>
          <a:stretch/>
        </p:blipFill>
        <p:spPr>
          <a:xfrm>
            <a:off x="850232" y="203532"/>
            <a:ext cx="646331" cy="646331"/>
          </a:xfrm>
          <a:prstGeom prst="rect">
            <a:avLst/>
          </a:prstGeom>
          <a:noFill/>
          <a:ln>
            <a:noFill/>
          </a:ln>
        </p:spPr>
      </p:pic>
      <p:sp>
        <p:nvSpPr>
          <p:cNvPr id="714" name="Google Shape;714;ge0bd6b6a03_0_384" descr="Artificial Intelligence"/>
          <p:cNvSpPr/>
          <p:nvPr/>
        </p:nvSpPr>
        <p:spPr>
          <a:xfrm>
            <a:off x="128337" y="138630"/>
            <a:ext cx="721800" cy="6939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ge0bd6b6a03_0_384"/>
          <p:cNvSpPr txBox="1"/>
          <p:nvPr/>
        </p:nvSpPr>
        <p:spPr>
          <a:xfrm>
            <a:off x="205800" y="849875"/>
            <a:ext cx="8732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If I brush my teeth twice a day, then I will not get a cavity.</a:t>
            </a:r>
            <a:endParaRPr/>
          </a:p>
        </p:txBody>
      </p:sp>
      <p:pic>
        <p:nvPicPr>
          <p:cNvPr id="716" name="Google Shape;716;ge0bd6b6a03_0_384" descr="You're Probably Forgetting To Brush This Part Of Your Teeth ..."/>
          <p:cNvPicPr preferRelativeResize="0"/>
          <p:nvPr/>
        </p:nvPicPr>
        <p:blipFill rotWithShape="1">
          <a:blip r:embed="rId5">
            <a:alphaModFix/>
          </a:blip>
          <a:srcRect/>
          <a:stretch/>
        </p:blipFill>
        <p:spPr>
          <a:xfrm>
            <a:off x="1038925" y="2050475"/>
            <a:ext cx="7066150" cy="47206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7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8"/>
          <p:cNvSpPr txBox="1"/>
          <p:nvPr/>
        </p:nvSpPr>
        <p:spPr>
          <a:xfrm>
            <a:off x="830200" y="471700"/>
            <a:ext cx="8076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What is one other example of a scientific hypothesis?</a:t>
            </a:r>
            <a:endParaRPr/>
          </a:p>
        </p:txBody>
      </p:sp>
      <p:pic>
        <p:nvPicPr>
          <p:cNvPr id="730" name="Google Shape;730;p78"/>
          <p:cNvPicPr preferRelativeResize="0"/>
          <p:nvPr/>
        </p:nvPicPr>
        <p:blipFill>
          <a:blip r:embed="rId4">
            <a:alphaModFix/>
          </a:blip>
          <a:stretch>
            <a:fillRect/>
          </a:stretch>
        </p:blipFill>
        <p:spPr>
          <a:xfrm>
            <a:off x="1389638" y="2022050"/>
            <a:ext cx="6364725" cy="4180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e0bd6b6a03_0_396"/>
          <p:cNvSpPr txBox="1"/>
          <p:nvPr/>
        </p:nvSpPr>
        <p:spPr>
          <a:xfrm>
            <a:off x="258000" y="1360300"/>
            <a:ext cx="8683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600"/>
              <a:buFont typeface="Calibri"/>
              <a:buNone/>
            </a:pPr>
            <a:r>
              <a:rPr lang="en-US" sz="6600" b="1">
                <a:solidFill>
                  <a:schemeClr val="dk1"/>
                </a:solidFill>
                <a:latin typeface="Calibri"/>
                <a:ea typeface="Calibri"/>
                <a:cs typeface="Calibri"/>
                <a:sym typeface="Calibri"/>
              </a:rPr>
              <a:t>Theory</a:t>
            </a:r>
            <a:endParaRPr sz="1800" b="0" i="0" u="none" strike="noStrike" cap="none">
              <a:solidFill>
                <a:schemeClr val="dk1"/>
              </a:solidFill>
              <a:latin typeface="Calibri"/>
              <a:ea typeface="Calibri"/>
              <a:cs typeface="Calibri"/>
              <a:sym typeface="Calibri"/>
            </a:endParaRPr>
          </a:p>
        </p:txBody>
      </p:sp>
      <p:sp>
        <p:nvSpPr>
          <p:cNvPr id="737" name="Google Shape;737;ge0bd6b6a03_0_396"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738" name="Google Shape;738;ge0bd6b6a03_0_39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e0bd6b6a03_0_403"/>
          <p:cNvSpPr txBox="1"/>
          <p:nvPr/>
        </p:nvSpPr>
        <p:spPr>
          <a:xfrm>
            <a:off x="1198725" y="135875"/>
            <a:ext cx="7633200" cy="211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u="sng">
                <a:solidFill>
                  <a:schemeClr val="dk1"/>
                </a:solidFill>
                <a:latin typeface="Calibri"/>
                <a:ea typeface="Calibri"/>
                <a:cs typeface="Calibri"/>
                <a:sym typeface="Calibri"/>
              </a:rPr>
              <a:t>Theory</a:t>
            </a:r>
            <a:r>
              <a:rPr lang="en-US" sz="4000" b="1"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a widely accepted explanation that has stood up to repeated testing</a:t>
            </a:r>
            <a:endParaRPr sz="1400" b="0" i="0" u="none" strike="noStrike" cap="none">
              <a:solidFill>
                <a:srgbClr val="000000"/>
              </a:solidFill>
              <a:latin typeface="Arial"/>
              <a:ea typeface="Arial"/>
              <a:cs typeface="Arial"/>
              <a:sym typeface="Arial"/>
            </a:endParaRPr>
          </a:p>
        </p:txBody>
      </p:sp>
      <p:sp>
        <p:nvSpPr>
          <p:cNvPr id="745" name="Google Shape;745;ge0bd6b6a03_0_40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746" name="Google Shape;746;ge0bd6b6a03_0_403"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747" name="Google Shape;747;ge0bd6b6a03_0_403" descr="Theory vs. Scientific Theory – Contemporary Vocabularium"/>
          <p:cNvPicPr preferRelativeResize="0"/>
          <p:nvPr/>
        </p:nvPicPr>
        <p:blipFill rotWithShape="1">
          <a:blip r:embed="rId5">
            <a:alphaModFix/>
          </a:blip>
          <a:srcRect/>
          <a:stretch/>
        </p:blipFill>
        <p:spPr>
          <a:xfrm>
            <a:off x="1238104" y="2255075"/>
            <a:ext cx="6667784" cy="46029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ge0bd6b6a03_0_456"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e0bd6b6a03_0_461"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ge0bd6b6a03_0_461"/>
          <p:cNvSpPr txBox="1"/>
          <p:nvPr/>
        </p:nvSpPr>
        <p:spPr>
          <a:xfrm>
            <a:off x="701850" y="465275"/>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latin typeface="Calibri"/>
                <a:ea typeface="Calibri"/>
                <a:cs typeface="Calibri"/>
                <a:sym typeface="Calibri"/>
              </a:rPr>
              <a:t>What is a theory?</a:t>
            </a:r>
            <a:endParaRPr sz="4000"/>
          </a:p>
        </p:txBody>
      </p:sp>
      <p:pic>
        <p:nvPicPr>
          <p:cNvPr id="761" name="Google Shape;761;ge0bd6b6a03_0_461" descr="Theory vs. Scientific Theory – Contemporary Vocabularium"/>
          <p:cNvPicPr preferRelativeResize="0"/>
          <p:nvPr/>
        </p:nvPicPr>
        <p:blipFill rotWithShape="1">
          <a:blip r:embed="rId4">
            <a:alphaModFix/>
          </a:blip>
          <a:srcRect/>
          <a:stretch/>
        </p:blipFill>
        <p:spPr>
          <a:xfrm>
            <a:off x="1238104" y="1904225"/>
            <a:ext cx="6667784" cy="460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68" name="Google Shape;168;p8" descr="Free Free Cliparts Question, Download Free Clip Art, Free Clip Art ..."/>
          <p:cNvPicPr preferRelativeResize="0"/>
          <p:nvPr/>
        </p:nvPicPr>
        <p:blipFill rotWithShape="1">
          <a:blip r:embed="rId4">
            <a:alphaModFix/>
          </a:blip>
          <a:srcRect/>
          <a:stretch/>
        </p:blipFill>
        <p:spPr>
          <a:xfrm>
            <a:off x="2366975" y="1592484"/>
            <a:ext cx="4410075" cy="4876800"/>
          </a:xfrm>
          <a:prstGeom prst="rect">
            <a:avLst/>
          </a:prstGeom>
          <a:noFill/>
          <a:ln>
            <a:noFill/>
          </a:ln>
        </p:spPr>
      </p:pic>
      <p:sp>
        <p:nvSpPr>
          <p:cNvPr id="169" name="Google Shape;169;p8"/>
          <p:cNvSpPr txBox="1"/>
          <p:nvPr/>
        </p:nvSpPr>
        <p:spPr>
          <a:xfrm>
            <a:off x="3170993" y="388716"/>
            <a:ext cx="28020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000000"/>
                </a:solidFill>
                <a:latin typeface="Calibri"/>
                <a:ea typeface="Calibri"/>
                <a:cs typeface="Calibri"/>
                <a:sym typeface="Calibri"/>
              </a:rPr>
              <a:t>Question</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ge0bd6b6a03_0_412" descr="Comment Like"/>
          <p:cNvPicPr preferRelativeResize="0"/>
          <p:nvPr/>
        </p:nvPicPr>
        <p:blipFill rotWithShape="1">
          <a:blip r:embed="rId3">
            <a:alphaModFix/>
          </a:blip>
          <a:srcRect/>
          <a:stretch/>
        </p:blipFill>
        <p:spPr>
          <a:xfrm>
            <a:off x="4907638" y="2451128"/>
            <a:ext cx="2419834" cy="2419834"/>
          </a:xfrm>
          <a:prstGeom prst="rect">
            <a:avLst/>
          </a:prstGeom>
          <a:noFill/>
          <a:ln>
            <a:noFill/>
          </a:ln>
        </p:spPr>
      </p:pic>
      <p:sp>
        <p:nvSpPr>
          <p:cNvPr id="768" name="Google Shape;768;ge0bd6b6a03_0_412" descr="Artificial Intelligence"/>
          <p:cNvSpPr/>
          <p:nvPr/>
        </p:nvSpPr>
        <p:spPr>
          <a:xfrm>
            <a:off x="1816545" y="1881604"/>
            <a:ext cx="3326700" cy="30948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ge0bd6b6a03_0_418" descr="Comment Like"/>
          <p:cNvPicPr preferRelativeResize="0"/>
          <p:nvPr/>
        </p:nvPicPr>
        <p:blipFill rotWithShape="1">
          <a:blip r:embed="rId3">
            <a:alphaModFix/>
          </a:blip>
          <a:srcRect/>
          <a:stretch/>
        </p:blipFill>
        <p:spPr>
          <a:xfrm>
            <a:off x="850232" y="203532"/>
            <a:ext cx="646331" cy="646331"/>
          </a:xfrm>
          <a:prstGeom prst="rect">
            <a:avLst/>
          </a:prstGeom>
          <a:noFill/>
          <a:ln>
            <a:noFill/>
          </a:ln>
        </p:spPr>
      </p:pic>
      <p:sp>
        <p:nvSpPr>
          <p:cNvPr id="775" name="Google Shape;775;ge0bd6b6a03_0_418" descr="Artificial Intelligence"/>
          <p:cNvSpPr/>
          <p:nvPr/>
        </p:nvSpPr>
        <p:spPr>
          <a:xfrm>
            <a:off x="128337" y="138630"/>
            <a:ext cx="721800" cy="6939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ge0bd6b6a03_0_418"/>
          <p:cNvSpPr txBox="1"/>
          <p:nvPr/>
        </p:nvSpPr>
        <p:spPr>
          <a:xfrm>
            <a:off x="846600" y="444725"/>
            <a:ext cx="7450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Evolution</a:t>
            </a:r>
            <a:endParaRPr/>
          </a:p>
        </p:txBody>
      </p:sp>
      <p:pic>
        <p:nvPicPr>
          <p:cNvPr id="777" name="Google Shape;777;ge0bd6b6a03_0_418" descr="Theory vs. Scientific Theory – Contemporary Vocabularium"/>
          <p:cNvPicPr preferRelativeResize="0"/>
          <p:nvPr/>
        </p:nvPicPr>
        <p:blipFill rotWithShape="1">
          <a:blip r:embed="rId5">
            <a:alphaModFix/>
          </a:blip>
          <a:srcRect t="4548" b="13931"/>
          <a:stretch/>
        </p:blipFill>
        <p:spPr>
          <a:xfrm>
            <a:off x="97725" y="1539375"/>
            <a:ext cx="8948550" cy="50335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783" name="Google Shape;783;ge0bd6b6a03_0_435" descr="Comment Like"/>
          <p:cNvPicPr preferRelativeResize="0"/>
          <p:nvPr/>
        </p:nvPicPr>
        <p:blipFill rotWithShape="1">
          <a:blip r:embed="rId3">
            <a:alphaModFix/>
          </a:blip>
          <a:srcRect/>
          <a:stretch/>
        </p:blipFill>
        <p:spPr>
          <a:xfrm>
            <a:off x="850232" y="203532"/>
            <a:ext cx="646331" cy="646331"/>
          </a:xfrm>
          <a:prstGeom prst="rect">
            <a:avLst/>
          </a:prstGeom>
          <a:noFill/>
          <a:ln>
            <a:noFill/>
          </a:ln>
        </p:spPr>
      </p:pic>
      <p:sp>
        <p:nvSpPr>
          <p:cNvPr id="784" name="Google Shape;784;ge0bd6b6a03_0_435" descr="Artificial Intelligence"/>
          <p:cNvSpPr/>
          <p:nvPr/>
        </p:nvSpPr>
        <p:spPr>
          <a:xfrm>
            <a:off x="128337" y="138630"/>
            <a:ext cx="721800" cy="6939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ge0bd6b6a03_0_435"/>
          <p:cNvSpPr txBox="1"/>
          <p:nvPr/>
        </p:nvSpPr>
        <p:spPr>
          <a:xfrm>
            <a:off x="846600" y="444725"/>
            <a:ext cx="7450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Cell Theory</a:t>
            </a:r>
            <a:endParaRPr/>
          </a:p>
        </p:txBody>
      </p:sp>
      <p:pic>
        <p:nvPicPr>
          <p:cNvPr id="786" name="Google Shape;786;ge0bd6b6a03_0_435" descr="The Wacky History of Cell Theory | Let's Talk Science"/>
          <p:cNvPicPr preferRelativeResize="0"/>
          <p:nvPr/>
        </p:nvPicPr>
        <p:blipFill rotWithShape="1">
          <a:blip r:embed="rId5">
            <a:alphaModFix/>
          </a:blip>
          <a:srcRect/>
          <a:stretch/>
        </p:blipFill>
        <p:spPr>
          <a:xfrm>
            <a:off x="1724990" y="1163980"/>
            <a:ext cx="5694019" cy="569402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e0bd6b6a03_0_444"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ge0bd6b6a03_0_449"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ge0bd6b6a03_0_449"/>
          <p:cNvSpPr txBox="1"/>
          <p:nvPr/>
        </p:nvSpPr>
        <p:spPr>
          <a:xfrm>
            <a:off x="830200" y="471700"/>
            <a:ext cx="8076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What is one other example of</a:t>
            </a:r>
            <a:r>
              <a:rPr lang="en-US" sz="3600">
                <a:latin typeface="Calibri"/>
                <a:ea typeface="Calibri"/>
                <a:cs typeface="Calibri"/>
                <a:sym typeface="Calibri"/>
              </a:rPr>
              <a:t> </a:t>
            </a:r>
            <a:r>
              <a:rPr lang="en-US" sz="3600">
                <a:solidFill>
                  <a:srgbClr val="000000"/>
                </a:solidFill>
                <a:latin typeface="Calibri"/>
                <a:ea typeface="Calibri"/>
                <a:cs typeface="Calibri"/>
                <a:sym typeface="Calibri"/>
              </a:rPr>
              <a:t>scientific </a:t>
            </a:r>
            <a:r>
              <a:rPr lang="en-US" sz="3600">
                <a:latin typeface="Calibri"/>
                <a:ea typeface="Calibri"/>
                <a:cs typeface="Calibri"/>
                <a:sym typeface="Calibri"/>
              </a:rPr>
              <a:t>theories</a:t>
            </a:r>
            <a:r>
              <a:rPr lang="en-US" sz="3600">
                <a:solidFill>
                  <a:srgbClr val="000000"/>
                </a:solidFill>
                <a:latin typeface="Calibri"/>
                <a:ea typeface="Calibri"/>
                <a:cs typeface="Calibri"/>
                <a:sym typeface="Calibri"/>
              </a:rPr>
              <a:t>?</a:t>
            </a:r>
            <a:endParaRPr/>
          </a:p>
        </p:txBody>
      </p:sp>
      <p:pic>
        <p:nvPicPr>
          <p:cNvPr id="800" name="Google Shape;800;ge0bd6b6a03_0_449"/>
          <p:cNvPicPr preferRelativeResize="0"/>
          <p:nvPr/>
        </p:nvPicPr>
        <p:blipFill>
          <a:blip r:embed="rId4">
            <a:alphaModFix/>
          </a:blip>
          <a:stretch>
            <a:fillRect/>
          </a:stretch>
        </p:blipFill>
        <p:spPr>
          <a:xfrm>
            <a:off x="1389638" y="2022050"/>
            <a:ext cx="6364725" cy="41800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e0bd6b6a03_0_469"/>
          <p:cNvSpPr txBox="1"/>
          <p:nvPr/>
        </p:nvSpPr>
        <p:spPr>
          <a:xfrm>
            <a:off x="258000" y="1360300"/>
            <a:ext cx="86835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600"/>
              <a:buFont typeface="Calibri"/>
              <a:buNone/>
            </a:pPr>
            <a:r>
              <a:rPr lang="en-US" sz="6600" b="1">
                <a:solidFill>
                  <a:schemeClr val="dk1"/>
                </a:solidFill>
                <a:latin typeface="Calibri"/>
                <a:ea typeface="Calibri"/>
                <a:cs typeface="Calibri"/>
                <a:sym typeface="Calibri"/>
              </a:rPr>
              <a:t>Law</a:t>
            </a:r>
            <a:endParaRPr sz="1800" b="0" i="0" u="none" strike="noStrike" cap="none">
              <a:solidFill>
                <a:schemeClr val="dk1"/>
              </a:solidFill>
              <a:latin typeface="Calibri"/>
              <a:ea typeface="Calibri"/>
              <a:cs typeface="Calibri"/>
              <a:sym typeface="Calibri"/>
            </a:endParaRPr>
          </a:p>
        </p:txBody>
      </p:sp>
      <p:sp>
        <p:nvSpPr>
          <p:cNvPr id="807" name="Google Shape;807;ge0bd6b6a03_0_469"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08" name="Google Shape;808;ge0bd6b6a03_0_469"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e0bd6b6a03_0_476"/>
          <p:cNvSpPr txBox="1"/>
          <p:nvPr/>
        </p:nvSpPr>
        <p:spPr>
          <a:xfrm>
            <a:off x="755400" y="355150"/>
            <a:ext cx="7633200" cy="13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000" b="1" u="sng">
                <a:solidFill>
                  <a:schemeClr val="dk1"/>
                </a:solidFill>
                <a:latin typeface="Calibri"/>
                <a:ea typeface="Calibri"/>
                <a:cs typeface="Calibri"/>
                <a:sym typeface="Calibri"/>
              </a:rPr>
              <a:t>Law</a:t>
            </a:r>
            <a:r>
              <a:rPr lang="en-US" sz="4000" b="1" i="0" u="none" strike="noStrike" cap="non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an explanation that always occurs under certain conditions</a:t>
            </a:r>
            <a:endParaRPr sz="1400" b="0" i="0" u="none" strike="noStrike" cap="none">
              <a:solidFill>
                <a:srgbClr val="000000"/>
              </a:solidFill>
              <a:latin typeface="Arial"/>
              <a:ea typeface="Arial"/>
              <a:cs typeface="Arial"/>
              <a:sym typeface="Arial"/>
            </a:endParaRPr>
          </a:p>
        </p:txBody>
      </p:sp>
      <p:sp>
        <p:nvSpPr>
          <p:cNvPr id="815" name="Google Shape;815;ge0bd6b6a03_0_47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16" name="Google Shape;816;ge0bd6b6a03_0_476"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817" name="Google Shape;817;ge0bd6b6a03_0_476" descr="6: Newton's Laws of Motion - 10 Scientific Laws and Theories You ..."/>
          <p:cNvPicPr preferRelativeResize="0"/>
          <p:nvPr/>
        </p:nvPicPr>
        <p:blipFill rotWithShape="1">
          <a:blip r:embed="rId5">
            <a:alphaModFix/>
          </a:blip>
          <a:srcRect/>
          <a:stretch/>
        </p:blipFill>
        <p:spPr>
          <a:xfrm>
            <a:off x="736787" y="2255076"/>
            <a:ext cx="7670438" cy="432994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e0bd6b6a03_0_485"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e0bd6b6a03_0_49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ge0bd6b6a03_0_490"/>
          <p:cNvSpPr txBox="1"/>
          <p:nvPr/>
        </p:nvSpPr>
        <p:spPr>
          <a:xfrm>
            <a:off x="701850" y="465275"/>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latin typeface="Calibri"/>
                <a:ea typeface="Calibri"/>
                <a:cs typeface="Calibri"/>
                <a:sym typeface="Calibri"/>
              </a:rPr>
              <a:t>What is a law?</a:t>
            </a:r>
            <a:endParaRPr sz="4000"/>
          </a:p>
        </p:txBody>
      </p:sp>
      <p:pic>
        <p:nvPicPr>
          <p:cNvPr id="831" name="Google Shape;831;ge0bd6b6a03_0_490" descr="6: Newton's Laws of Motion - 10 Scientific Laws and Theories You ..."/>
          <p:cNvPicPr preferRelativeResize="0"/>
          <p:nvPr/>
        </p:nvPicPr>
        <p:blipFill rotWithShape="1">
          <a:blip r:embed="rId4">
            <a:alphaModFix/>
          </a:blip>
          <a:srcRect/>
          <a:stretch/>
        </p:blipFill>
        <p:spPr>
          <a:xfrm>
            <a:off x="736787" y="1750726"/>
            <a:ext cx="7670438" cy="4329949"/>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ge0bd6b6a03_0_498" descr="Comment Like"/>
          <p:cNvPicPr preferRelativeResize="0"/>
          <p:nvPr/>
        </p:nvPicPr>
        <p:blipFill rotWithShape="1">
          <a:blip r:embed="rId3">
            <a:alphaModFix/>
          </a:blip>
          <a:srcRect/>
          <a:stretch/>
        </p:blipFill>
        <p:spPr>
          <a:xfrm>
            <a:off x="4907638" y="2451128"/>
            <a:ext cx="2419834" cy="2419834"/>
          </a:xfrm>
          <a:prstGeom prst="rect">
            <a:avLst/>
          </a:prstGeom>
          <a:noFill/>
          <a:ln>
            <a:noFill/>
          </a:ln>
        </p:spPr>
      </p:pic>
      <p:sp>
        <p:nvSpPr>
          <p:cNvPr id="838" name="Google Shape;838;ge0bd6b6a03_0_498" descr="Artificial Intelligence"/>
          <p:cNvSpPr/>
          <p:nvPr/>
        </p:nvSpPr>
        <p:spPr>
          <a:xfrm>
            <a:off x="1816545" y="1881604"/>
            <a:ext cx="3326700" cy="30948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75" name="Google Shape;175;p9" descr="4180x4228 Research Clipart | Clip art, Tired of work, How to get money"/>
          <p:cNvPicPr preferRelativeResize="0"/>
          <p:nvPr/>
        </p:nvPicPr>
        <p:blipFill rotWithShape="1">
          <a:blip r:embed="rId4">
            <a:alphaModFix/>
          </a:blip>
          <a:srcRect/>
          <a:stretch/>
        </p:blipFill>
        <p:spPr>
          <a:xfrm>
            <a:off x="2355448" y="1987381"/>
            <a:ext cx="4433104" cy="4492742"/>
          </a:xfrm>
          <a:prstGeom prst="rect">
            <a:avLst/>
          </a:prstGeom>
          <a:noFill/>
          <a:ln>
            <a:noFill/>
          </a:ln>
        </p:spPr>
      </p:pic>
      <p:sp>
        <p:nvSpPr>
          <p:cNvPr id="176" name="Google Shape;176;p9"/>
          <p:cNvSpPr txBox="1"/>
          <p:nvPr/>
        </p:nvSpPr>
        <p:spPr>
          <a:xfrm>
            <a:off x="3170980" y="377878"/>
            <a:ext cx="28020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000000"/>
                </a:solidFill>
                <a:latin typeface="Calibri"/>
                <a:ea typeface="Calibri"/>
                <a:cs typeface="Calibri"/>
                <a:sym typeface="Calibri"/>
              </a:rPr>
              <a:t>Research</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ge0bd6b6a03_0_504" descr="Comment Like"/>
          <p:cNvPicPr preferRelativeResize="0"/>
          <p:nvPr/>
        </p:nvPicPr>
        <p:blipFill rotWithShape="1">
          <a:blip r:embed="rId3">
            <a:alphaModFix/>
          </a:blip>
          <a:srcRect/>
          <a:stretch/>
        </p:blipFill>
        <p:spPr>
          <a:xfrm>
            <a:off x="850232" y="203532"/>
            <a:ext cx="646331" cy="646331"/>
          </a:xfrm>
          <a:prstGeom prst="rect">
            <a:avLst/>
          </a:prstGeom>
          <a:noFill/>
          <a:ln>
            <a:noFill/>
          </a:ln>
        </p:spPr>
      </p:pic>
      <p:sp>
        <p:nvSpPr>
          <p:cNvPr id="845" name="Google Shape;845;ge0bd6b6a03_0_504" descr="Artificial Intelligence"/>
          <p:cNvSpPr/>
          <p:nvPr/>
        </p:nvSpPr>
        <p:spPr>
          <a:xfrm>
            <a:off x="128337" y="138630"/>
            <a:ext cx="721800" cy="6939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ge0bd6b6a03_0_504"/>
          <p:cNvSpPr txBox="1"/>
          <p:nvPr/>
        </p:nvSpPr>
        <p:spPr>
          <a:xfrm>
            <a:off x="846600" y="444725"/>
            <a:ext cx="7450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Newton’s Law of Force</a:t>
            </a:r>
            <a:endParaRPr/>
          </a:p>
        </p:txBody>
      </p:sp>
      <p:pic>
        <p:nvPicPr>
          <p:cNvPr id="847" name="Google Shape;847;ge0bd6b6a03_0_504" descr="6: Newton's Laws of Motion - 10 Scientific Laws and Theories You ..."/>
          <p:cNvPicPr preferRelativeResize="0"/>
          <p:nvPr/>
        </p:nvPicPr>
        <p:blipFill rotWithShape="1">
          <a:blip r:embed="rId5">
            <a:alphaModFix/>
          </a:blip>
          <a:srcRect/>
          <a:stretch/>
        </p:blipFill>
        <p:spPr>
          <a:xfrm>
            <a:off x="736787" y="1750726"/>
            <a:ext cx="7670438" cy="4329949"/>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ge0bd6b6a03_0_513" descr="Comment Like"/>
          <p:cNvPicPr preferRelativeResize="0"/>
          <p:nvPr/>
        </p:nvPicPr>
        <p:blipFill rotWithShape="1">
          <a:blip r:embed="rId3">
            <a:alphaModFix/>
          </a:blip>
          <a:srcRect/>
          <a:stretch/>
        </p:blipFill>
        <p:spPr>
          <a:xfrm>
            <a:off x="850232" y="203532"/>
            <a:ext cx="646331" cy="646331"/>
          </a:xfrm>
          <a:prstGeom prst="rect">
            <a:avLst/>
          </a:prstGeom>
          <a:noFill/>
          <a:ln>
            <a:noFill/>
          </a:ln>
        </p:spPr>
      </p:pic>
      <p:sp>
        <p:nvSpPr>
          <p:cNvPr id="854" name="Google Shape;854;ge0bd6b6a03_0_513" descr="Artificial Intelligence"/>
          <p:cNvSpPr/>
          <p:nvPr/>
        </p:nvSpPr>
        <p:spPr>
          <a:xfrm>
            <a:off x="128337" y="138630"/>
            <a:ext cx="721800" cy="6939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ge0bd6b6a03_0_513"/>
          <p:cNvSpPr txBox="1"/>
          <p:nvPr/>
        </p:nvSpPr>
        <p:spPr>
          <a:xfrm>
            <a:off x="846600" y="444725"/>
            <a:ext cx="7450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latin typeface="Calibri"/>
                <a:ea typeface="Calibri"/>
                <a:cs typeface="Calibri"/>
                <a:sym typeface="Calibri"/>
              </a:rPr>
              <a:t>Mendel’s Laws of Inheritance</a:t>
            </a:r>
            <a:endParaRPr/>
          </a:p>
        </p:txBody>
      </p:sp>
      <p:pic>
        <p:nvPicPr>
          <p:cNvPr id="856" name="Google Shape;856;ge0bd6b6a03_0_513"/>
          <p:cNvPicPr preferRelativeResize="0"/>
          <p:nvPr/>
        </p:nvPicPr>
        <p:blipFill rotWithShape="1">
          <a:blip r:embed="rId5">
            <a:alphaModFix/>
          </a:blip>
          <a:srcRect/>
          <a:stretch/>
        </p:blipFill>
        <p:spPr>
          <a:xfrm>
            <a:off x="2210703" y="1467370"/>
            <a:ext cx="4722590" cy="5039779"/>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e0bd6b6a03_0_522"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ge0bd6b6a03_0_527"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ge0bd6b6a03_0_527"/>
          <p:cNvSpPr txBox="1"/>
          <p:nvPr/>
        </p:nvSpPr>
        <p:spPr>
          <a:xfrm>
            <a:off x="830200" y="471700"/>
            <a:ext cx="8076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What is one other example of</a:t>
            </a:r>
            <a:r>
              <a:rPr lang="en-US" sz="3600">
                <a:latin typeface="Calibri"/>
                <a:ea typeface="Calibri"/>
                <a:cs typeface="Calibri"/>
                <a:sym typeface="Calibri"/>
              </a:rPr>
              <a:t> </a:t>
            </a:r>
            <a:r>
              <a:rPr lang="en-US" sz="3600">
                <a:solidFill>
                  <a:srgbClr val="000000"/>
                </a:solidFill>
                <a:latin typeface="Calibri"/>
                <a:ea typeface="Calibri"/>
                <a:cs typeface="Calibri"/>
                <a:sym typeface="Calibri"/>
              </a:rPr>
              <a:t>scientific </a:t>
            </a:r>
            <a:r>
              <a:rPr lang="en-US" sz="3600">
                <a:latin typeface="Calibri"/>
                <a:ea typeface="Calibri"/>
                <a:cs typeface="Calibri"/>
                <a:sym typeface="Calibri"/>
              </a:rPr>
              <a:t>laws</a:t>
            </a:r>
            <a:r>
              <a:rPr lang="en-US" sz="3600">
                <a:solidFill>
                  <a:srgbClr val="000000"/>
                </a:solidFill>
                <a:latin typeface="Calibri"/>
                <a:ea typeface="Calibri"/>
                <a:cs typeface="Calibri"/>
                <a:sym typeface="Calibri"/>
              </a:rPr>
              <a:t>?</a:t>
            </a:r>
            <a:endParaRPr/>
          </a:p>
        </p:txBody>
      </p:sp>
      <p:pic>
        <p:nvPicPr>
          <p:cNvPr id="870" name="Google Shape;870;ge0bd6b6a03_0_527"/>
          <p:cNvPicPr preferRelativeResize="0"/>
          <p:nvPr/>
        </p:nvPicPr>
        <p:blipFill>
          <a:blip r:embed="rId4">
            <a:alphaModFix/>
          </a:blip>
          <a:stretch>
            <a:fillRect/>
          </a:stretch>
        </p:blipFill>
        <p:spPr>
          <a:xfrm>
            <a:off x="1389638" y="2022050"/>
            <a:ext cx="6364725" cy="41800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e0bd6b6a03_0_53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77" name="Google Shape;877;ge0bd6b6a03_0_534" descr="YPS Distance Learning Covid-19 | York Public Schools"/>
          <p:cNvPicPr preferRelativeResize="0"/>
          <p:nvPr/>
        </p:nvPicPr>
        <p:blipFill rotWithShape="1">
          <a:blip r:embed="rId4">
            <a:alphaModFix/>
          </a:blip>
          <a:srcRect t="10510" b="27335"/>
          <a:stretch/>
        </p:blipFill>
        <p:spPr>
          <a:xfrm>
            <a:off x="0" y="1169976"/>
            <a:ext cx="9144000" cy="514349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ge0bd6b6a03_0_54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84" name="Google Shape;884;ge0bd6b6a03_0_543" descr="Clip Art Hypothesis Picture - Hypothesis Transparent , Free ..."/>
          <p:cNvPicPr preferRelativeResize="0"/>
          <p:nvPr/>
        </p:nvPicPr>
        <p:blipFill rotWithShape="1">
          <a:blip r:embed="rId4">
            <a:alphaModFix/>
          </a:blip>
          <a:srcRect/>
          <a:stretch/>
        </p:blipFill>
        <p:spPr>
          <a:xfrm>
            <a:off x="285750" y="1299115"/>
            <a:ext cx="8572500" cy="3219450"/>
          </a:xfrm>
          <a:prstGeom prst="rect">
            <a:avLst/>
          </a:prstGeom>
          <a:noFill/>
          <a:ln>
            <a:noFill/>
          </a:ln>
        </p:spPr>
      </p:pic>
      <p:sp>
        <p:nvSpPr>
          <p:cNvPr id="885" name="Google Shape;885;ge0bd6b6a03_0_543"/>
          <p:cNvSpPr txBox="1"/>
          <p:nvPr/>
        </p:nvSpPr>
        <p:spPr>
          <a:xfrm>
            <a:off x="1615632" y="5035689"/>
            <a:ext cx="5912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Calibri"/>
                <a:ea typeface="Calibri"/>
                <a:cs typeface="Calibri"/>
                <a:sym typeface="Calibri"/>
              </a:rPr>
              <a:t>An educated guess that must be tested.</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e0bd6b6a03_0_551"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92" name="Google Shape;892;ge0bd6b6a03_0_551" descr="Science knowledge creative thinking ideas icons Vector Image"/>
          <p:cNvPicPr preferRelativeResize="0"/>
          <p:nvPr/>
        </p:nvPicPr>
        <p:blipFill rotWithShape="1">
          <a:blip r:embed="rId4">
            <a:alphaModFix/>
          </a:blip>
          <a:srcRect b="8020"/>
          <a:stretch/>
        </p:blipFill>
        <p:spPr>
          <a:xfrm>
            <a:off x="0" y="2047940"/>
            <a:ext cx="4124350" cy="4101311"/>
          </a:xfrm>
          <a:prstGeom prst="rect">
            <a:avLst/>
          </a:prstGeom>
          <a:noFill/>
          <a:ln>
            <a:noFill/>
          </a:ln>
        </p:spPr>
      </p:pic>
      <p:pic>
        <p:nvPicPr>
          <p:cNvPr id="893" name="Google Shape;893;ge0bd6b6a03_0_551" descr="Sunovion's New Drug Application for COPD Therapy Accepted by FDA"/>
          <p:cNvPicPr preferRelativeResize="0"/>
          <p:nvPr/>
        </p:nvPicPr>
        <p:blipFill rotWithShape="1">
          <a:blip r:embed="rId5">
            <a:alphaModFix/>
          </a:blip>
          <a:srcRect/>
          <a:stretch/>
        </p:blipFill>
        <p:spPr>
          <a:xfrm>
            <a:off x="4097700" y="3234425"/>
            <a:ext cx="5046300" cy="1728350"/>
          </a:xfrm>
          <a:prstGeom prst="rect">
            <a:avLst/>
          </a:prstGeom>
          <a:noFill/>
          <a:ln>
            <a:noFill/>
          </a:ln>
        </p:spPr>
      </p:pic>
      <p:sp>
        <p:nvSpPr>
          <p:cNvPr id="894" name="Google Shape;894;ge0bd6b6a03_0_551"/>
          <p:cNvSpPr txBox="1"/>
          <p:nvPr/>
        </p:nvSpPr>
        <p:spPr>
          <a:xfrm>
            <a:off x="804325" y="374100"/>
            <a:ext cx="8027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0000"/>
                </a:solidFill>
                <a:latin typeface="Calibri"/>
                <a:ea typeface="Calibri"/>
                <a:cs typeface="Calibri"/>
                <a:sym typeface="Calibri"/>
              </a:rPr>
              <a:t>Theories AND laws are both accepted among scientists.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ge0bd6b6a03_0_561"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901" name="Google Shape;901;ge0bd6b6a03_0_561"/>
          <p:cNvGrpSpPr/>
          <p:nvPr/>
        </p:nvGrpSpPr>
        <p:grpSpPr>
          <a:xfrm>
            <a:off x="4641098" y="1224151"/>
            <a:ext cx="4353303" cy="4308461"/>
            <a:chOff x="1354666" y="0"/>
            <a:chExt cx="5418600" cy="5418766"/>
          </a:xfrm>
        </p:grpSpPr>
        <p:sp>
          <p:nvSpPr>
            <p:cNvPr id="902" name="Google Shape;902;ge0bd6b6a03_0_561"/>
            <p:cNvSpPr/>
            <p:nvPr/>
          </p:nvSpPr>
          <p:spPr>
            <a:xfrm>
              <a:off x="1354666" y="0"/>
              <a:ext cx="5418600" cy="5418600"/>
            </a:xfrm>
            <a:prstGeom prst="ellipse">
              <a:avLst/>
            </a:prstGeom>
            <a:solidFill>
              <a:srgbClr val="59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ge0bd6b6a03_0_561"/>
            <p:cNvSpPr txBox="1"/>
            <p:nvPr/>
          </p:nvSpPr>
          <p:spPr>
            <a:xfrm>
              <a:off x="2988022" y="270940"/>
              <a:ext cx="2151900" cy="812700"/>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US" sz="2000">
                  <a:solidFill>
                    <a:srgbClr val="FFFFFF"/>
                  </a:solidFill>
                  <a:latin typeface="Calibri"/>
                  <a:ea typeface="Calibri"/>
                  <a:cs typeface="Calibri"/>
                  <a:sym typeface="Calibri"/>
                </a:rPr>
                <a:t>Testable Explanations</a:t>
              </a:r>
              <a:endParaRPr sz="1100"/>
            </a:p>
          </p:txBody>
        </p:sp>
        <p:sp>
          <p:nvSpPr>
            <p:cNvPr id="904" name="Google Shape;904;ge0bd6b6a03_0_561"/>
            <p:cNvSpPr/>
            <p:nvPr/>
          </p:nvSpPr>
          <p:spPr>
            <a:xfrm>
              <a:off x="2031999" y="1354666"/>
              <a:ext cx="4064100" cy="4064100"/>
            </a:xfrm>
            <a:prstGeom prst="ellipse">
              <a:avLst/>
            </a:prstGeom>
            <a:solidFill>
              <a:srgbClr val="4CC3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ge0bd6b6a03_0_561"/>
            <p:cNvSpPr txBox="1"/>
            <p:nvPr/>
          </p:nvSpPr>
          <p:spPr>
            <a:xfrm>
              <a:off x="2988024" y="1515484"/>
              <a:ext cx="2151900" cy="76200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rgbClr val="FFFFFF"/>
                </a:buClr>
                <a:buSzPts val="2500"/>
                <a:buFont typeface="Calibri"/>
                <a:buNone/>
              </a:pPr>
              <a:r>
                <a:rPr lang="en-US" sz="2000">
                  <a:solidFill>
                    <a:srgbClr val="FFFFFF"/>
                  </a:solidFill>
                  <a:latin typeface="Calibri"/>
                  <a:ea typeface="Calibri"/>
                  <a:cs typeface="Calibri"/>
                  <a:sym typeface="Calibri"/>
                </a:rPr>
                <a:t>Hypotheses</a:t>
              </a:r>
              <a:endParaRPr sz="900"/>
            </a:p>
          </p:txBody>
        </p:sp>
        <p:sp>
          <p:nvSpPr>
            <p:cNvPr id="906" name="Google Shape;906;ge0bd6b6a03_0_561"/>
            <p:cNvSpPr/>
            <p:nvPr/>
          </p:nvSpPr>
          <p:spPr>
            <a:xfrm>
              <a:off x="2709333" y="2709333"/>
              <a:ext cx="2709300" cy="2709300"/>
            </a:xfrm>
            <a:prstGeom prst="ellipse">
              <a:avLst/>
            </a:prstGeom>
            <a:solidFill>
              <a:srgbClr val="6FAB4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ge0bd6b6a03_0_561"/>
            <p:cNvSpPr txBox="1"/>
            <p:nvPr/>
          </p:nvSpPr>
          <p:spPr>
            <a:xfrm>
              <a:off x="3106105" y="3386666"/>
              <a:ext cx="1915800" cy="135480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rgbClr val="FFFFFF"/>
                </a:buClr>
                <a:buSzPts val="2500"/>
                <a:buFont typeface="Calibri"/>
                <a:buNone/>
              </a:pPr>
              <a:r>
                <a:rPr lang="en-US" sz="2500">
                  <a:solidFill>
                    <a:srgbClr val="FFFFFF"/>
                  </a:solidFill>
                  <a:latin typeface="Calibri"/>
                  <a:ea typeface="Calibri"/>
                  <a:cs typeface="Calibri"/>
                  <a:sym typeface="Calibri"/>
                </a:rPr>
                <a:t>Theories</a:t>
              </a:r>
              <a:endParaRPr/>
            </a:p>
            <a:p>
              <a:pPr marL="0" marR="0" lvl="0" indent="0" algn="ctr" rtl="0">
                <a:lnSpc>
                  <a:spcPct val="90000"/>
                </a:lnSpc>
                <a:spcBef>
                  <a:spcPts val="875"/>
                </a:spcBef>
                <a:spcAft>
                  <a:spcPts val="0"/>
                </a:spcAft>
                <a:buClr>
                  <a:srgbClr val="FFFFFF"/>
                </a:buClr>
                <a:buSzPts val="1700"/>
                <a:buFont typeface="Calibri"/>
                <a:buNone/>
              </a:pPr>
              <a:r>
                <a:rPr lang="en-US" sz="1700">
                  <a:solidFill>
                    <a:srgbClr val="FFFFFF"/>
                  </a:solidFill>
                  <a:latin typeface="Calibri"/>
                  <a:ea typeface="Calibri"/>
                  <a:cs typeface="Calibri"/>
                  <a:sym typeface="Calibri"/>
                </a:rPr>
                <a:t>(explain </a:t>
              </a:r>
              <a:r>
                <a:rPr lang="en-US" sz="1700" u="sng">
                  <a:solidFill>
                    <a:srgbClr val="FFFFFF"/>
                  </a:solidFill>
                  <a:latin typeface="Calibri"/>
                  <a:ea typeface="Calibri"/>
                  <a:cs typeface="Calibri"/>
                  <a:sym typeface="Calibri"/>
                </a:rPr>
                <a:t>why</a:t>
              </a:r>
              <a:r>
                <a:rPr lang="en-US" sz="1700">
                  <a:solidFill>
                    <a:srgbClr val="FFFFFF"/>
                  </a:solidFill>
                  <a:latin typeface="Calibri"/>
                  <a:ea typeface="Calibri"/>
                  <a:cs typeface="Calibri"/>
                  <a:sym typeface="Calibri"/>
                </a:rPr>
                <a:t> something happens)</a:t>
              </a:r>
              <a:endParaRPr/>
            </a:p>
          </p:txBody>
        </p:sp>
      </p:grpSp>
      <p:grpSp>
        <p:nvGrpSpPr>
          <p:cNvPr id="908" name="Google Shape;908;ge0bd6b6a03_0_561"/>
          <p:cNvGrpSpPr/>
          <p:nvPr/>
        </p:nvGrpSpPr>
        <p:grpSpPr>
          <a:xfrm>
            <a:off x="149585" y="1325384"/>
            <a:ext cx="4353303" cy="4308461"/>
            <a:chOff x="1354666" y="0"/>
            <a:chExt cx="5418600" cy="5418766"/>
          </a:xfrm>
        </p:grpSpPr>
        <p:sp>
          <p:nvSpPr>
            <p:cNvPr id="909" name="Google Shape;909;ge0bd6b6a03_0_561"/>
            <p:cNvSpPr/>
            <p:nvPr/>
          </p:nvSpPr>
          <p:spPr>
            <a:xfrm>
              <a:off x="1354666" y="0"/>
              <a:ext cx="5418600" cy="5418600"/>
            </a:xfrm>
            <a:prstGeom prst="ellipse">
              <a:avLst/>
            </a:prstGeom>
            <a:solidFill>
              <a:srgbClr val="FFC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ge0bd6b6a03_0_561"/>
            <p:cNvSpPr txBox="1"/>
            <p:nvPr/>
          </p:nvSpPr>
          <p:spPr>
            <a:xfrm>
              <a:off x="2641599" y="406400"/>
              <a:ext cx="2844900" cy="921300"/>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Clr>
                  <a:srgbClr val="FFFFFF"/>
                </a:buClr>
                <a:buSzPts val="3200"/>
                <a:buFont typeface="Calibri"/>
                <a:buNone/>
              </a:pPr>
              <a:r>
                <a:rPr lang="en-US" sz="3200">
                  <a:solidFill>
                    <a:srgbClr val="FFFFFF"/>
                  </a:solidFill>
                  <a:latin typeface="Calibri"/>
                  <a:ea typeface="Calibri"/>
                  <a:cs typeface="Calibri"/>
                  <a:sym typeface="Calibri"/>
                </a:rPr>
                <a:t>Facts</a:t>
              </a:r>
              <a:endParaRPr/>
            </a:p>
          </p:txBody>
        </p:sp>
        <p:sp>
          <p:nvSpPr>
            <p:cNvPr id="911" name="Google Shape;911;ge0bd6b6a03_0_561"/>
            <p:cNvSpPr/>
            <p:nvPr/>
          </p:nvSpPr>
          <p:spPr>
            <a:xfrm>
              <a:off x="2031999" y="1354666"/>
              <a:ext cx="4064100" cy="4064100"/>
            </a:xfrm>
            <a:prstGeom prst="ellipse">
              <a:avLst/>
            </a:prstGeom>
            <a:solidFill>
              <a:srgbClr val="5999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ge0bd6b6a03_0_561"/>
            <p:cNvSpPr txBox="1"/>
            <p:nvPr/>
          </p:nvSpPr>
          <p:spPr>
            <a:xfrm>
              <a:off x="2627158" y="2370666"/>
              <a:ext cx="2873700" cy="2031900"/>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Clr>
                  <a:srgbClr val="FFFFFF"/>
                </a:buClr>
                <a:buSzPts val="3200"/>
                <a:buFont typeface="Calibri"/>
                <a:buNone/>
              </a:pPr>
              <a:r>
                <a:rPr lang="en-US" sz="3200">
                  <a:solidFill>
                    <a:srgbClr val="FFFFFF"/>
                  </a:solidFill>
                  <a:latin typeface="Calibri"/>
                  <a:ea typeface="Calibri"/>
                  <a:cs typeface="Calibri"/>
                  <a:sym typeface="Calibri"/>
                </a:rPr>
                <a:t>Laws </a:t>
              </a:r>
              <a:endParaRPr/>
            </a:p>
            <a:p>
              <a:pPr marL="0" marR="0" lvl="0" indent="0" algn="ctr" rtl="0">
                <a:lnSpc>
                  <a:spcPct val="90000"/>
                </a:lnSpc>
                <a:spcBef>
                  <a:spcPts val="1120"/>
                </a:spcBef>
                <a:spcAft>
                  <a:spcPts val="0"/>
                </a:spcAft>
                <a:buClr>
                  <a:srgbClr val="FFFFFF"/>
                </a:buClr>
                <a:buSzPts val="2000"/>
                <a:buFont typeface="Calibri"/>
                <a:buNone/>
              </a:pPr>
              <a:r>
                <a:rPr lang="en-US" sz="2000">
                  <a:solidFill>
                    <a:srgbClr val="FFFFFF"/>
                  </a:solidFill>
                  <a:latin typeface="Calibri"/>
                  <a:ea typeface="Calibri"/>
                  <a:cs typeface="Calibri"/>
                  <a:sym typeface="Calibri"/>
                </a:rPr>
                <a:t>(explain </a:t>
              </a:r>
              <a:r>
                <a:rPr lang="en-US" sz="2000" u="sng">
                  <a:solidFill>
                    <a:srgbClr val="FFFFFF"/>
                  </a:solidFill>
                  <a:latin typeface="Calibri"/>
                  <a:ea typeface="Calibri"/>
                  <a:cs typeface="Calibri"/>
                  <a:sym typeface="Calibri"/>
                </a:rPr>
                <a:t>what</a:t>
              </a:r>
              <a:r>
                <a:rPr lang="en-US" sz="2000">
                  <a:solidFill>
                    <a:srgbClr val="FFFFFF"/>
                  </a:solidFill>
                  <a:latin typeface="Calibri"/>
                  <a:ea typeface="Calibri"/>
                  <a:cs typeface="Calibri"/>
                  <a:sym typeface="Calibri"/>
                </a:rPr>
                <a:t> happens)</a:t>
              </a:r>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e0bd6b6a03_0_58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ge0bd6b6a03_0_593"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ge0bd6b6a03_0_593"/>
          <p:cNvSpPr txBox="1"/>
          <p:nvPr/>
        </p:nvSpPr>
        <p:spPr>
          <a:xfrm>
            <a:off x="701850" y="246000"/>
            <a:ext cx="7740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latin typeface="Calibri"/>
                <a:ea typeface="Calibri"/>
                <a:cs typeface="Calibri"/>
                <a:sym typeface="Calibri"/>
              </a:rPr>
              <a:t>What is a hypothesis?</a:t>
            </a:r>
            <a:endParaRPr sz="4000"/>
          </a:p>
        </p:txBody>
      </p:sp>
      <p:pic>
        <p:nvPicPr>
          <p:cNvPr id="926" name="Google Shape;926;ge0bd6b6a03_0_593" descr="Hypothesis Clipart Science Result - Science For The People Png ..."/>
          <p:cNvPicPr preferRelativeResize="0"/>
          <p:nvPr/>
        </p:nvPicPr>
        <p:blipFill rotWithShape="1">
          <a:blip r:embed="rId4">
            <a:alphaModFix/>
          </a:blip>
          <a:srcRect b="8340"/>
          <a:stretch/>
        </p:blipFill>
        <p:spPr>
          <a:xfrm>
            <a:off x="2174051" y="1067404"/>
            <a:ext cx="4795898" cy="537963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6344</Words>
  <Application>Microsoft Office PowerPoint</Application>
  <PresentationFormat>On-screen Show (4:3)</PresentationFormat>
  <Paragraphs>484</Paragraphs>
  <Slides>111</Slides>
  <Notes>111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111</vt:i4>
      </vt:variant>
    </vt:vector>
  </HeadingPairs>
  <TitlesOfParts>
    <vt:vector size="1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 of Science: a “code” that guides scientists’ thinking about the natural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 of Science: a “code” that guides scientists’ thinking about the natural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 of Science: a “code” that guides scientists’ thinking about the natural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2017-06-05T17:06:27Z</dcterms:created>
  <dcterms:modified xsi:type="dcterms:W3CDTF">2021-08-04T03:03:45Z</dcterms:modified>
</cp:coreProperties>
</file>