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8" roundtripDataSignature="AMtx7mh8oCQmzBIH+8r8g1GoRSUVXGx8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p:cViewPr varScale="1">
        <p:scale>
          <a:sx n="54" d="100"/>
          <a:sy n="54" d="100"/>
        </p:scale>
        <p:origin x="16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customschemas.google.com/relationships/presentationmetadata" Target="meta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force.</a:t>
            </a:r>
            <a:endParaRPr/>
          </a:p>
        </p:txBody>
      </p:sp>
      <p:sp>
        <p:nvSpPr>
          <p:cNvPr id="183" name="Google Shape;18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 noncontact force that attracts any object with mass towards another object with mass. </a:t>
            </a:r>
            <a:endParaRPr/>
          </a:p>
        </p:txBody>
      </p:sp>
      <p:sp>
        <p:nvSpPr>
          <p:cNvPr id="932" name="Google Shape;932;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Remember, it is important to include some computational or mathematics concepts in the science activity so that students can apply these concepts as part of the problem solving process.</a:t>
            </a:r>
            <a:endParaRPr/>
          </a:p>
        </p:txBody>
      </p:sp>
      <p:sp>
        <p:nvSpPr>
          <p:cNvPr id="940" name="Google Shape;940;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gravity, let’s reflect once more on our big question. Was there anything that we predicted earlier that was correct or incorrect? Do you have any new hypotheses to share?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your students with some reflection time at the end of the lesson is crucial in helping them to put the pieces together and make sense of the activity.</a:t>
            </a:r>
            <a:endParaRPr/>
          </a:p>
        </p:txBody>
      </p:sp>
      <p:sp>
        <p:nvSpPr>
          <p:cNvPr id="951" name="Google Shape;951;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960" name="Google Shape;960;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5" name="Google Shape;965;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Feedback: Explicit cues used at the beginning of each step makes it easy for students to follow along and be prepared to engage in the next part of the lesson.</a:t>
            </a:r>
            <a:endParaRPr/>
          </a:p>
        </p:txBody>
      </p:sp>
      <p:sp>
        <p:nvSpPr>
          <p:cNvPr id="975" name="Google Shape;975;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we’ll be learning about mass.</a:t>
            </a:r>
            <a:endParaRPr/>
          </a:p>
        </p:txBody>
      </p:sp>
      <p:sp>
        <p:nvSpPr>
          <p:cNvPr id="1005" name="Google Shape;1005;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difference between mass and weight? </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014" name="Google Shape;1014;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review some terms &amp; concepts that you already learned and make sure you are firm in your understanding. </a:t>
            </a:r>
            <a:endParaRPr/>
          </a:p>
          <a:p>
            <a:pPr marL="0" lvl="0" indent="0" algn="l" rtl="0">
              <a:spcBef>
                <a:spcPts val="0"/>
              </a:spcBef>
              <a:spcAft>
                <a:spcPts val="0"/>
              </a:spcAft>
              <a:buNone/>
            </a:pPr>
            <a:endParaRPr/>
          </a:p>
        </p:txBody>
      </p:sp>
      <p:sp>
        <p:nvSpPr>
          <p:cNvPr id="1023" name="Google Shape;1023;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 noncontact force that attracts any object with mass towards another object with mass. </a:t>
            </a:r>
            <a:endParaRPr/>
          </a:p>
        </p:txBody>
      </p:sp>
      <p:sp>
        <p:nvSpPr>
          <p:cNvPr id="1029" name="Google Shape;1029;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push or pull of an object. Forces can cause objects to move, stop moving, change speed or change direction.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191" name="Google Shape;19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Matter is anything that takes up space and has mass. Matter can be in the form of a liquid, solid, or gas. </a:t>
            </a:r>
            <a:endParaRPr/>
          </a:p>
        </p:txBody>
      </p:sp>
      <p:sp>
        <p:nvSpPr>
          <p:cNvPr id="1037" name="Google Shape;1037;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Grams are a unit used to measure mass. </a:t>
            </a:r>
            <a:endParaRPr/>
          </a:p>
        </p:txBody>
      </p:sp>
      <p:sp>
        <p:nvSpPr>
          <p:cNvPr id="1045" name="Google Shape;1045;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activating prior knowledge – it will save so you so much time if you confirm understanding before asking them to try something independently.</a:t>
            </a:r>
            <a:endParaRPr/>
          </a:p>
        </p:txBody>
      </p:sp>
      <p:sp>
        <p:nvSpPr>
          <p:cNvPr id="1054" name="Google Shape;1054;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an attractive force between objects that have ________. </a:t>
            </a:r>
            <a:endParaRPr/>
          </a:p>
          <a:p>
            <a:pPr marL="0" lvl="0" indent="0" algn="l" rtl="0">
              <a:spcBef>
                <a:spcPts val="0"/>
              </a:spcBef>
              <a:spcAft>
                <a:spcPts val="0"/>
              </a:spcAft>
              <a:buNone/>
            </a:pPr>
            <a:endParaRPr/>
          </a:p>
          <a:p>
            <a:pPr marL="0" lvl="0" indent="0" algn="l" rtl="0">
              <a:spcBef>
                <a:spcPts val="0"/>
              </a:spcBef>
              <a:spcAft>
                <a:spcPts val="0"/>
              </a:spcAft>
              <a:buNone/>
            </a:pPr>
            <a:r>
              <a:rPr lang="en-US"/>
              <a:t>[Mass]</a:t>
            </a:r>
            <a:endParaRPr/>
          </a:p>
        </p:txBody>
      </p:sp>
      <p:sp>
        <p:nvSpPr>
          <p:cNvPr id="1060" name="Google Shape;1060;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dc6b6f5bd4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gdc6b6f5bd4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an attractive force between objects that have ________. </a:t>
            </a:r>
            <a:endParaRPr/>
          </a:p>
          <a:p>
            <a:pPr marL="0" lvl="0" indent="0" algn="l" rtl="0">
              <a:spcBef>
                <a:spcPts val="0"/>
              </a:spcBef>
              <a:spcAft>
                <a:spcPts val="0"/>
              </a:spcAft>
              <a:buNone/>
            </a:pPr>
            <a:endParaRPr/>
          </a:p>
          <a:p>
            <a:pPr marL="0" lvl="0" indent="0" algn="l" rtl="0">
              <a:spcBef>
                <a:spcPts val="0"/>
              </a:spcBef>
              <a:spcAft>
                <a:spcPts val="0"/>
              </a:spcAft>
              <a:buNone/>
            </a:pPr>
            <a:r>
              <a:rPr lang="en-US"/>
              <a:t>[Mass]</a:t>
            </a:r>
            <a:endParaRPr/>
          </a:p>
        </p:txBody>
      </p:sp>
      <p:sp>
        <p:nvSpPr>
          <p:cNvPr id="1069" name="Google Shape;1069;gdc6b6f5bd4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Grams are used to measure ________. </a:t>
            </a:r>
            <a:endParaRPr/>
          </a:p>
          <a:p>
            <a:pPr marL="0" lvl="0" indent="0" algn="l" rtl="0">
              <a:spcBef>
                <a:spcPts val="0"/>
              </a:spcBef>
              <a:spcAft>
                <a:spcPts val="0"/>
              </a:spcAft>
              <a:buNone/>
            </a:pPr>
            <a:endParaRPr/>
          </a:p>
          <a:p>
            <a:pPr marL="0" lvl="0" indent="0" algn="l" rtl="0">
              <a:spcBef>
                <a:spcPts val="0"/>
              </a:spcBef>
              <a:spcAft>
                <a:spcPts val="0"/>
              </a:spcAft>
              <a:buNone/>
            </a:pPr>
            <a:r>
              <a:rPr lang="en-US"/>
              <a:t>[Mass]</a:t>
            </a:r>
            <a:endParaRPr/>
          </a:p>
        </p:txBody>
      </p:sp>
      <p:sp>
        <p:nvSpPr>
          <p:cNvPr id="1078" name="Google Shape;1078;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dc6b6f5bd4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7" name="Google Shape;1087;gdc6b6f5bd4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Grams are used to measure ________. </a:t>
            </a:r>
            <a:endParaRPr/>
          </a:p>
          <a:p>
            <a:pPr marL="0" lvl="0" indent="0" algn="l" rtl="0">
              <a:spcBef>
                <a:spcPts val="0"/>
              </a:spcBef>
              <a:spcAft>
                <a:spcPts val="0"/>
              </a:spcAft>
              <a:buNone/>
            </a:pPr>
            <a:endParaRPr/>
          </a:p>
          <a:p>
            <a:pPr marL="0" lvl="0" indent="0" algn="l" rtl="0">
              <a:spcBef>
                <a:spcPts val="0"/>
              </a:spcBef>
              <a:spcAft>
                <a:spcPts val="0"/>
              </a:spcAft>
              <a:buNone/>
            </a:pPr>
            <a:r>
              <a:rPr lang="en-US"/>
              <a:t>[Mass]</a:t>
            </a:r>
            <a:endParaRPr/>
          </a:p>
        </p:txBody>
      </p:sp>
      <p:sp>
        <p:nvSpPr>
          <p:cNvPr id="1088" name="Google Shape;1088;gdc6b6f5bd4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matter?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[Matter is anything that takes up space and has mass. Matter can be in the form of a liquid, solid, or gas.]</a:t>
            </a:r>
            <a:endParaRPr sz="1200"/>
          </a:p>
          <a:p>
            <a:pPr marL="0" lvl="0" indent="0" algn="l" rtl="0">
              <a:spcBef>
                <a:spcPts val="0"/>
              </a:spcBef>
              <a:spcAft>
                <a:spcPts val="0"/>
              </a:spcAft>
              <a:buNone/>
            </a:pPr>
            <a:endParaRPr b="0"/>
          </a:p>
        </p:txBody>
      </p:sp>
      <p:sp>
        <p:nvSpPr>
          <p:cNvPr id="1098" name="Google Shape;1098;p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mass.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provide a quick review of background information before introducing your student-friendly definition. Doing so can help students make connections to previously learned material.</a:t>
            </a:r>
            <a:endParaRPr/>
          </a:p>
        </p:txBody>
      </p:sp>
      <p:sp>
        <p:nvSpPr>
          <p:cNvPr id="1106" name="Google Shape;1106;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p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Mass is the amount of matter in a given substance. </a:t>
            </a:r>
            <a:endParaRPr b="0"/>
          </a:p>
          <a:p>
            <a:pPr marL="0" lvl="0" indent="0" algn="l" rtl="0">
              <a:spcBef>
                <a:spcPts val="0"/>
              </a:spcBef>
              <a:spcAft>
                <a:spcPts val="0"/>
              </a:spcAft>
              <a:buNone/>
            </a:pPr>
            <a:endParaRPr/>
          </a:p>
        </p:txBody>
      </p:sp>
      <p:sp>
        <p:nvSpPr>
          <p:cNvPr id="1114" name="Google Shape;1114;p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00" name="Google Shape;2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123" name="Google Shape;1123;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mass? </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[Mass is the amount of matter in a given substance.]</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feedback is tricky but crucial. Remember to give students with feedback on their response because it helps students know what answers you are actually looking for.</a:t>
            </a:r>
            <a:endParaRPr/>
          </a:p>
        </p:txBody>
      </p:sp>
      <p:sp>
        <p:nvSpPr>
          <p:cNvPr id="1129" name="Google Shape;1129;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mass</a:t>
            </a:r>
            <a:r>
              <a:rPr lang="en-US" b="0"/>
              <a:t>.  </a:t>
            </a:r>
            <a:endParaRPr b="0"/>
          </a:p>
        </p:txBody>
      </p:sp>
      <p:sp>
        <p:nvSpPr>
          <p:cNvPr id="1137" name="Google Shape;1137;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p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apple is a solid with mass. Its mass is the amount of space it takes up (matter).</a:t>
            </a:r>
            <a:endParaRPr/>
          </a:p>
          <a:p>
            <a:pPr marL="0" lvl="0" indent="0" algn="l" rtl="0">
              <a:spcBef>
                <a:spcPts val="0"/>
              </a:spcBef>
              <a:spcAft>
                <a:spcPts val="0"/>
              </a:spcAft>
              <a:buNone/>
            </a:pPr>
            <a:endParaRPr/>
          </a:p>
        </p:txBody>
      </p:sp>
      <p:sp>
        <p:nvSpPr>
          <p:cNvPr id="1144" name="Google Shape;1144;p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p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water is a liquid with mass. Its mass is the amount of space it takes up (matter).</a:t>
            </a:r>
            <a:endParaRPr/>
          </a:p>
        </p:txBody>
      </p:sp>
      <p:sp>
        <p:nvSpPr>
          <p:cNvPr id="1152" name="Google Shape;1152;p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Testing the effects of mass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Make sure you pause during your demonstration and ask some questions to ensure your students are understanding the activity, this will help them benefit from the demonstration.</a:t>
            </a:r>
            <a:endParaRPr/>
          </a:p>
        </p:txBody>
      </p:sp>
      <p:sp>
        <p:nvSpPr>
          <p:cNvPr id="1160" name="Google Shape;1160;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168" name="Google Shape;1168;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3" name="Google Shape;1173;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mass?</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[Mass is the amount of matter in a given substance.]</a:t>
            </a:r>
            <a:endParaRPr b="0"/>
          </a:p>
        </p:txBody>
      </p:sp>
      <p:sp>
        <p:nvSpPr>
          <p:cNvPr id="1174" name="Google Shape;1174;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p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How is mass related to gravity? </a:t>
            </a:r>
            <a:endParaRPr/>
          </a:p>
          <a:p>
            <a:pPr marL="0" lvl="0" indent="0" algn="l" rtl="0">
              <a:spcBef>
                <a:spcPts val="0"/>
              </a:spcBef>
              <a:spcAft>
                <a:spcPts val="0"/>
              </a:spcAft>
              <a:buNone/>
            </a:pPr>
            <a:endParaRPr/>
          </a:p>
          <a:p>
            <a:pPr marL="0" lvl="0" indent="0" algn="l" rtl="0">
              <a:spcBef>
                <a:spcPts val="0"/>
              </a:spcBef>
              <a:spcAft>
                <a:spcPts val="0"/>
              </a:spcAft>
              <a:buNone/>
            </a:pPr>
            <a:r>
              <a:rPr lang="en-US" b="0"/>
              <a:t>[Mass and gravity are related because gravity is an attractive, noncontact force between two objects with MASS.]</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Making connections between the new content and past terms/content is important for helping students understand the bigger picture.</a:t>
            </a:r>
            <a:endParaRPr/>
          </a:p>
        </p:txBody>
      </p:sp>
      <p:sp>
        <p:nvSpPr>
          <p:cNvPr id="1182" name="Google Shape;1182;p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1193" name="Google Shape;1193;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Force is a push or pull of an object. Forces can cause objects to move, stop moving, change speed or change direction.]</a:t>
            </a:r>
            <a:endParaRPr/>
          </a:p>
        </p:txBody>
      </p:sp>
      <p:sp>
        <p:nvSpPr>
          <p:cNvPr id="206" name="Google Shape;20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Mass is the amount of matter in a given substance. </a:t>
            </a:r>
            <a:endParaRPr b="0"/>
          </a:p>
          <a:p>
            <a:pPr marL="0" lvl="0" indent="0" algn="l" rtl="0">
              <a:spcBef>
                <a:spcPts val="0"/>
              </a:spcBef>
              <a:spcAft>
                <a:spcPts val="0"/>
              </a:spcAft>
              <a:buNone/>
            </a:pPr>
            <a:endParaRPr/>
          </a:p>
        </p:txBody>
      </p:sp>
      <p:sp>
        <p:nvSpPr>
          <p:cNvPr id="1200" name="Google Shape;1200;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the same simulation for weight – could potentially wait to have the students do it once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Providing a rationale during this activity helps students make connections and promotes understanding of the content.</a:t>
            </a:r>
            <a:endParaRPr/>
          </a:p>
          <a:p>
            <a:pPr marL="0" lvl="0" indent="0" algn="l" rtl="0">
              <a:spcBef>
                <a:spcPts val="0"/>
              </a:spcBef>
              <a:spcAft>
                <a:spcPts val="0"/>
              </a:spcAft>
              <a:buNone/>
            </a:pPr>
            <a:endParaRPr/>
          </a:p>
        </p:txBody>
      </p:sp>
      <p:sp>
        <p:nvSpPr>
          <p:cNvPr id="1208" name="Google Shape;1208;p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mass, let’s reflect once more on our big question. Was there anything that we predicted earlier that was correct or incorrect? Do you have any new hypotheses to share?  </a:t>
            </a:r>
            <a:endParaRPr b="1"/>
          </a:p>
        </p:txBody>
      </p:sp>
      <p:sp>
        <p:nvSpPr>
          <p:cNvPr id="1219" name="Google Shape;1219;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p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228" name="Google Shape;1228;p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p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243" name="Google Shape;1243;p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2" name="Google Shape;1272;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we’ll be learning about weight.</a:t>
            </a:r>
            <a:endParaRPr/>
          </a:p>
        </p:txBody>
      </p:sp>
      <p:sp>
        <p:nvSpPr>
          <p:cNvPr id="1273" name="Google Shape;1273;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1" name="Google Shape;1281;p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again: </a:t>
            </a:r>
            <a:r>
              <a:rPr lang="en-US" b="1"/>
              <a:t>What is the difference between mass and weight?</a:t>
            </a:r>
            <a:endParaRPr b="0"/>
          </a:p>
          <a:p>
            <a:pPr marL="0" lvl="0" indent="0" algn="l" rtl="0">
              <a:spcBef>
                <a:spcPts val="0"/>
              </a:spcBef>
              <a:spcAft>
                <a:spcPts val="0"/>
              </a:spcAft>
              <a:buNone/>
            </a:pPr>
            <a:r>
              <a:rPr lang="en-US" b="0"/>
              <a:t>What predictions do you have about the weight, now that we’ve learned about mass? </a:t>
            </a: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a specific goal for use is crucial to letting students know what's expected and why this lesson is important.</a:t>
            </a:r>
            <a:endParaRPr/>
          </a:p>
        </p:txBody>
      </p:sp>
      <p:sp>
        <p:nvSpPr>
          <p:cNvPr id="1282" name="Google Shape;1282;p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p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review some terms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Referring to prior topics that are relevant and on topic helps students make connections to the new content they will be learning and tie it to prior knowledge.</a:t>
            </a:r>
            <a:endParaRPr/>
          </a:p>
        </p:txBody>
      </p:sp>
      <p:sp>
        <p:nvSpPr>
          <p:cNvPr id="1291" name="Google Shape;1291;p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push or pull of an object. Forces can cause objects to move, stop moving, change speed or change direction. </a:t>
            </a:r>
            <a:endParaRPr/>
          </a:p>
        </p:txBody>
      </p:sp>
      <p:sp>
        <p:nvSpPr>
          <p:cNvPr id="1297" name="Google Shape;1297;p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14" name="Google Shape;21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4" name="Google Shape;1304;p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 noncontact force that attracts any object with mass towards another object with mass. </a:t>
            </a:r>
            <a:endParaRPr/>
          </a:p>
        </p:txBody>
      </p:sp>
      <p:sp>
        <p:nvSpPr>
          <p:cNvPr id="1305" name="Google Shape;1305;p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2" name="Google Shape;1312;p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Mass is the amount of matter in a given substance. </a:t>
            </a:r>
            <a:endParaRPr b="0"/>
          </a:p>
          <a:p>
            <a:pPr marL="0" lvl="0" indent="0" algn="l" rtl="0">
              <a:spcBef>
                <a:spcPts val="0"/>
              </a:spcBef>
              <a:spcAft>
                <a:spcPts val="0"/>
              </a:spcAft>
              <a:buNone/>
            </a:pPr>
            <a:endParaRPr/>
          </a:p>
        </p:txBody>
      </p:sp>
      <p:sp>
        <p:nvSpPr>
          <p:cNvPr id="1313" name="Google Shape;1313;p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0" name="Google Shape;1320;p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to make adjustments to your lesson and content if you see some students not demonstrating understanding, this can help them make connections and prevent frustration.</a:t>
            </a:r>
            <a:endParaRPr/>
          </a:p>
        </p:txBody>
      </p:sp>
      <p:sp>
        <p:nvSpPr>
          <p:cNvPr id="1321" name="Google Shape;1321;p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a force? </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[Force is a push or pull on an object. Forces can cause objects to move, stop moving, change speed or change direction.]</a:t>
            </a:r>
            <a:endParaRPr b="0"/>
          </a:p>
        </p:txBody>
      </p:sp>
      <p:sp>
        <p:nvSpPr>
          <p:cNvPr id="1327" name="Google Shape;1327;p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4" name="Google Shape;1334;p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an attractive force between objects that have ________. </a:t>
            </a:r>
            <a:endParaRPr/>
          </a:p>
          <a:p>
            <a:pPr marL="0" lvl="0" indent="0" algn="l" rtl="0">
              <a:spcBef>
                <a:spcPts val="0"/>
              </a:spcBef>
              <a:spcAft>
                <a:spcPts val="0"/>
              </a:spcAft>
              <a:buNone/>
            </a:pPr>
            <a:endParaRPr/>
          </a:p>
          <a:p>
            <a:pPr marL="0" lvl="0" indent="0" algn="l" rtl="0">
              <a:spcBef>
                <a:spcPts val="0"/>
              </a:spcBef>
              <a:spcAft>
                <a:spcPts val="0"/>
              </a:spcAft>
              <a:buNone/>
            </a:pPr>
            <a:r>
              <a:rPr lang="en-US"/>
              <a:t>[Mass]</a:t>
            </a:r>
            <a:endParaRPr/>
          </a:p>
        </p:txBody>
      </p:sp>
      <p:sp>
        <p:nvSpPr>
          <p:cNvPr id="1335" name="Google Shape;1335;p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dc6b6f5bd4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3" name="Google Shape;1343;gdc6b6f5bd4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an attractive force between objects that have ________. </a:t>
            </a:r>
            <a:endParaRPr/>
          </a:p>
          <a:p>
            <a:pPr marL="0" lvl="0" indent="0" algn="l" rtl="0">
              <a:spcBef>
                <a:spcPts val="0"/>
              </a:spcBef>
              <a:spcAft>
                <a:spcPts val="0"/>
              </a:spcAft>
              <a:buNone/>
            </a:pPr>
            <a:endParaRPr/>
          </a:p>
          <a:p>
            <a:pPr marL="0" lvl="0" indent="0" algn="l" rtl="0">
              <a:spcBef>
                <a:spcPts val="0"/>
              </a:spcBef>
              <a:spcAft>
                <a:spcPts val="0"/>
              </a:spcAft>
              <a:buNone/>
            </a:pPr>
            <a:r>
              <a:rPr lang="en-US"/>
              <a:t>[Mass]</a:t>
            </a:r>
            <a:endParaRPr/>
          </a:p>
        </p:txBody>
      </p:sp>
      <p:sp>
        <p:nvSpPr>
          <p:cNvPr id="1344" name="Google Shape;1344;gdc6b6f5bd4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2" name="Google Shape;1352;p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mass? </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[Mass is the amount of matter in a given substance.]</a:t>
            </a:r>
            <a:endParaRPr/>
          </a:p>
        </p:txBody>
      </p:sp>
      <p:sp>
        <p:nvSpPr>
          <p:cNvPr id="1353" name="Google Shape;1353;p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146</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0" name="Google Shape;1360;p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weight.</a:t>
            </a:r>
            <a:endParaRPr/>
          </a:p>
        </p:txBody>
      </p:sp>
      <p:sp>
        <p:nvSpPr>
          <p:cNvPr id="1361" name="Google Shape;1361;p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8" name="Google Shape;1368;p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Weight is the gravitational force, or amount of gravity, exerted on an object. </a:t>
            </a:r>
            <a:endParaRPr/>
          </a:p>
          <a:p>
            <a:pPr marL="0" lvl="0" indent="0" algn="l" rtl="0">
              <a:spcBef>
                <a:spcPts val="0"/>
              </a:spcBef>
              <a:spcAft>
                <a:spcPts val="0"/>
              </a:spcAft>
              <a:buNone/>
            </a:pPr>
            <a:endParaRPr/>
          </a:p>
        </p:txBody>
      </p:sp>
      <p:sp>
        <p:nvSpPr>
          <p:cNvPr id="1369" name="Google Shape;1369;p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7" name="Google Shape;1377;p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378" name="Google Shape;1378;p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Newton (N) is what force is measured in. </a:t>
            </a:r>
            <a:endParaRPr/>
          </a:p>
        </p:txBody>
      </p:sp>
      <p:sp>
        <p:nvSpPr>
          <p:cNvPr id="221" name="Google Shape;22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3" name="Google Shape;1383;p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weight? </a:t>
            </a:r>
            <a:endParaRPr/>
          </a:p>
          <a:p>
            <a:pPr marL="0" lvl="0" indent="0" algn="l" rtl="0">
              <a:spcBef>
                <a:spcPts val="0"/>
              </a:spcBef>
              <a:spcAft>
                <a:spcPts val="0"/>
              </a:spcAft>
              <a:buNone/>
            </a:pPr>
            <a:endParaRPr/>
          </a:p>
          <a:p>
            <a:pPr marL="0" lvl="0" indent="0" algn="l" rtl="0">
              <a:spcBef>
                <a:spcPts val="0"/>
              </a:spcBef>
              <a:spcAft>
                <a:spcPts val="0"/>
              </a:spcAft>
              <a:buNone/>
            </a:pPr>
            <a:r>
              <a:rPr lang="en-US"/>
              <a:t>[Weight is the gravitational force, or amount of gravity, exerted on an object.]</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introducing new vocabularies, it is crucial to require the students to give out their own interpretation. I would strongly encourage you to ask students to explain the concept in their own words.</a:t>
            </a:r>
            <a:endParaRPr/>
          </a:p>
          <a:p>
            <a:pPr marL="0" lvl="0" indent="0" algn="l" rtl="0">
              <a:spcBef>
                <a:spcPts val="0"/>
              </a:spcBef>
              <a:spcAft>
                <a:spcPts val="0"/>
              </a:spcAft>
              <a:buNone/>
            </a:pPr>
            <a:endParaRPr b="0"/>
          </a:p>
          <a:p>
            <a:pPr marL="0" lvl="0" indent="0" algn="l" rtl="0">
              <a:spcBef>
                <a:spcPts val="0"/>
              </a:spcBef>
              <a:spcAft>
                <a:spcPts val="0"/>
              </a:spcAft>
              <a:buNone/>
            </a:pPr>
            <a:endParaRPr b="0"/>
          </a:p>
        </p:txBody>
      </p:sp>
      <p:sp>
        <p:nvSpPr>
          <p:cNvPr id="1384" name="Google Shape;1384;p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Cues are very important when teaching vocabulary, it helps the students prepare for what's next by giving them a hint as to what is coming.</a:t>
            </a:r>
            <a:endParaRPr/>
          </a:p>
        </p:txBody>
      </p:sp>
      <p:sp>
        <p:nvSpPr>
          <p:cNvPr id="1392" name="Google Shape;1392;p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8" name="Google Shape;1398;p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Weight is relative to what and where you are measuring. </a:t>
            </a:r>
            <a:endParaRPr/>
          </a:p>
          <a:p>
            <a:pPr marL="0" lvl="0" indent="0" algn="l" rtl="0">
              <a:spcBef>
                <a:spcPts val="0"/>
              </a:spcBef>
              <a:spcAft>
                <a:spcPts val="0"/>
              </a:spcAft>
              <a:buNone/>
            </a:pPr>
            <a:endParaRPr/>
          </a:p>
        </p:txBody>
      </p:sp>
      <p:sp>
        <p:nvSpPr>
          <p:cNvPr id="1399" name="Google Shape;1399;p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6" name="Google Shape;1406;p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You weigh 10% less orbiting the earth than you do when you are standing on the earth. </a:t>
            </a:r>
            <a:endParaRPr b="0"/>
          </a:p>
          <a:p>
            <a:pPr marL="0" lvl="0" indent="0" algn="l" rtl="0">
              <a:spcBef>
                <a:spcPts val="0"/>
              </a:spcBef>
              <a:spcAft>
                <a:spcPts val="0"/>
              </a:spcAft>
              <a:buNone/>
            </a:pPr>
            <a:endParaRPr/>
          </a:p>
        </p:txBody>
      </p:sp>
      <p:sp>
        <p:nvSpPr>
          <p:cNvPr id="1407" name="Google Shape;1407;p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p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So, if you weighed 100 pounds while standing on earth, you would weigh 90 pounds while orbiting the earth. </a:t>
            </a:r>
            <a:endParaRPr b="0"/>
          </a:p>
          <a:p>
            <a:pPr marL="0" lvl="0" indent="0" algn="l" rtl="0">
              <a:spcBef>
                <a:spcPts val="0"/>
              </a:spcBef>
              <a:spcAft>
                <a:spcPts val="0"/>
              </a:spcAft>
              <a:buNone/>
            </a:pPr>
            <a:endParaRPr/>
          </a:p>
        </p:txBody>
      </p:sp>
      <p:sp>
        <p:nvSpPr>
          <p:cNvPr id="1416" name="Google Shape;1416;p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4" name="Google Shape;1424;p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In contrast, mass is NOT affected by gravity like weight is. Your mass stays the same wherever you are. </a:t>
            </a:r>
            <a:endParaRPr/>
          </a:p>
          <a:p>
            <a:pPr marL="0" lvl="0" indent="0" algn="l" rtl="0">
              <a:spcBef>
                <a:spcPts val="0"/>
              </a:spcBef>
              <a:spcAft>
                <a:spcPts val="0"/>
              </a:spcAft>
              <a:buNone/>
            </a:pPr>
            <a:endParaRPr/>
          </a:p>
        </p:txBody>
      </p:sp>
      <p:sp>
        <p:nvSpPr>
          <p:cNvPr id="1425" name="Google Shape;1425;p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3" name="Google Shape;1433;p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Therefore, mass is not the same thing as weight. </a:t>
            </a:r>
            <a:endParaRPr b="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434" name="Google Shape;1434;p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0" name="Google Shape;1440;p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There are a lot of opportunities to respond throughout this portion of your lesson, which is so important for ensuring that your students are grasping this new content.</a:t>
            </a:r>
            <a:endParaRPr/>
          </a:p>
        </p:txBody>
      </p:sp>
      <p:sp>
        <p:nvSpPr>
          <p:cNvPr id="1441" name="Google Shape;1441;p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6" name="Google Shape;1446;p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Why does your weight change?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[Your weight changes due to gravity. That is why you would weigh less on the moon.]</a:t>
            </a:r>
            <a:endParaRPr b="0"/>
          </a:p>
          <a:p>
            <a:pPr marL="0" lvl="0" indent="0" algn="l" rtl="0">
              <a:spcBef>
                <a:spcPts val="0"/>
              </a:spcBef>
              <a:spcAft>
                <a:spcPts val="0"/>
              </a:spcAft>
              <a:buNone/>
            </a:pPr>
            <a:endParaRPr b="0"/>
          </a:p>
          <a:p>
            <a:pPr marL="0" lvl="0" indent="0" algn="l" rtl="0">
              <a:spcBef>
                <a:spcPts val="0"/>
              </a:spcBef>
              <a:spcAft>
                <a:spcPts val="0"/>
              </a:spcAft>
              <a:buNone/>
            </a:pPr>
            <a:endParaRPr b="0"/>
          </a:p>
        </p:txBody>
      </p:sp>
      <p:sp>
        <p:nvSpPr>
          <p:cNvPr id="1447" name="Google Shape;1447;p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look at an example of </a:t>
            </a:r>
            <a:r>
              <a:rPr lang="en-US" b="1"/>
              <a:t>weight</a:t>
            </a:r>
            <a:r>
              <a:rPr lang="en-US" b="0"/>
              <a:t>.  </a:t>
            </a:r>
            <a:endParaRPr b="0"/>
          </a:p>
        </p:txBody>
      </p:sp>
      <p:sp>
        <p:nvSpPr>
          <p:cNvPr id="1456" name="Google Shape;1456;p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006dcd4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e006dcd4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Newton (N) is equivalent to a kg*m/s</a:t>
            </a:r>
            <a:r>
              <a:rPr lang="en-US" baseline="30000"/>
              <a:t>2</a:t>
            </a:r>
            <a:r>
              <a:rPr lang="en-US"/>
              <a:t>. This is related to the formula for force.</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Understanding units is an essential skill in physics. Without units, numbers have no meaning. Take your time in this section to ensure that students really understand.</a:t>
            </a:r>
            <a:endParaRPr/>
          </a:p>
        </p:txBody>
      </p:sp>
      <p:sp>
        <p:nvSpPr>
          <p:cNvPr id="229" name="Google Shape;229;ge006dcd4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2" name="Google Shape;1462;p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you are measuring your weight, you are measuring the force exerted on you by the earth.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In addition to explaining that something is an example, it is important to explain WHY it’s an example. </a:t>
            </a:r>
            <a:endParaRPr/>
          </a:p>
        </p:txBody>
      </p:sp>
      <p:sp>
        <p:nvSpPr>
          <p:cNvPr id="1463" name="Google Shape;1463;p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472" name="Google Shape;1472;p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7" name="Google Shape;1477;p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What is the difference between weight and mass? </a:t>
            </a:r>
            <a:endParaRPr b="0"/>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b="0"/>
              <a:t>[Weight is the gravitational force, or amount of gravity, exerted on an object. </a:t>
            </a:r>
            <a:r>
              <a:rPr lang="en-US"/>
              <a:t>Mass is the amount of matter in a given substance.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Weight is affected by gravity and mass is not. Your weight changes depending on where you are, your mass stays the same.]</a:t>
            </a:r>
            <a:endParaRPr/>
          </a:p>
          <a:p>
            <a:pPr marL="0" lvl="0" indent="0" algn="l" rtl="0">
              <a:spcBef>
                <a:spcPts val="0"/>
              </a:spcBef>
              <a:spcAft>
                <a:spcPts val="0"/>
              </a:spcAft>
              <a:buNone/>
            </a:pPr>
            <a:endParaRPr b="0"/>
          </a:p>
        </p:txBody>
      </p:sp>
      <p:sp>
        <p:nvSpPr>
          <p:cNvPr id="1478" name="Google Shape;1478;p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6" name="Google Shape;1486;p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True/False: </a:t>
            </a:r>
            <a:r>
              <a:rPr lang="en-US" b="0"/>
              <a:t>Weight changes based on gravitational force.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closing the lesson – it will help you know if they understood and made sense of the activity and where you can provide further instruction.</a:t>
            </a:r>
            <a:endParaRPr/>
          </a:p>
        </p:txBody>
      </p:sp>
      <p:sp>
        <p:nvSpPr>
          <p:cNvPr id="1487" name="Google Shape;1487;p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dc6b6f5bd4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5" name="Google Shape;1495;gdc6b6f5bd4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0000"/>
                </a:solidFill>
              </a:rPr>
              <a:t>True</a:t>
            </a:r>
            <a:r>
              <a:rPr lang="en-US"/>
              <a:t>/False: </a:t>
            </a:r>
            <a:r>
              <a:rPr lang="en-US" b="0"/>
              <a:t>Weight changes based on gravitational force. </a:t>
            </a:r>
            <a:endParaRPr b="0"/>
          </a:p>
          <a:p>
            <a:pPr marL="0" lvl="0" indent="0" algn="l" rtl="0">
              <a:spcBef>
                <a:spcPts val="0"/>
              </a:spcBef>
              <a:spcAft>
                <a:spcPts val="0"/>
              </a:spcAft>
              <a:buNone/>
            </a:pPr>
            <a:endParaRPr/>
          </a:p>
          <a:p>
            <a:pPr marL="0" lvl="0" indent="0" algn="l" rtl="0">
              <a:spcBef>
                <a:spcPts val="0"/>
              </a:spcBef>
              <a:spcAft>
                <a:spcPts val="0"/>
              </a:spcAft>
              <a:buNone/>
            </a:pPr>
            <a:r>
              <a:rPr lang="en-US"/>
              <a:t>[True]</a:t>
            </a:r>
            <a:endParaRPr/>
          </a:p>
        </p:txBody>
      </p:sp>
      <p:sp>
        <p:nvSpPr>
          <p:cNvPr id="1496" name="Google Shape;1496;gdc6b6f5bd4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4" name="Google Shape;1504;p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1505" name="Google Shape;1505;p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1" name="Google Shape;1511;p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Weight is the gravitational force, or amount of gravity, exerted on an object. </a:t>
            </a:r>
            <a:endParaRPr/>
          </a:p>
          <a:p>
            <a:pPr marL="0" lvl="0" indent="0" algn="l" rtl="0">
              <a:spcBef>
                <a:spcPts val="0"/>
              </a:spcBef>
              <a:spcAft>
                <a:spcPts val="0"/>
              </a:spcAft>
              <a:buNone/>
            </a:pPr>
            <a:endParaRPr/>
          </a:p>
        </p:txBody>
      </p:sp>
      <p:sp>
        <p:nvSpPr>
          <p:cNvPr id="1512" name="Google Shape;1512;p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9" name="Google Shape;1519;p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You weigh 10% less orbiting the earth than you do when you are standing on the earth. </a:t>
            </a:r>
            <a:endParaRPr b="0"/>
          </a:p>
          <a:p>
            <a:pPr marL="0" lvl="0" indent="0" algn="l" rtl="0">
              <a:spcBef>
                <a:spcPts val="0"/>
              </a:spcBef>
              <a:spcAft>
                <a:spcPts val="0"/>
              </a:spcAft>
              <a:buNone/>
            </a:pPr>
            <a:endParaRPr/>
          </a:p>
        </p:txBody>
      </p:sp>
      <p:sp>
        <p:nvSpPr>
          <p:cNvPr id="1520" name="Google Shape;1520;p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167</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p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8" name="Google Shape;1528;p1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In contrast, mass is NOT affected by gravity like weight is. Your mass stays the same wherever you are. </a:t>
            </a:r>
            <a:endParaRPr/>
          </a:p>
          <a:p>
            <a:pPr marL="0" lvl="0" indent="0" algn="l" rtl="0">
              <a:spcBef>
                <a:spcPts val="0"/>
              </a:spcBef>
              <a:spcAft>
                <a:spcPts val="0"/>
              </a:spcAft>
              <a:buNone/>
            </a:pPr>
            <a:endParaRPr/>
          </a:p>
        </p:txBody>
      </p:sp>
      <p:sp>
        <p:nvSpPr>
          <p:cNvPr id="1529" name="Google Shape;1529;p1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7" name="Google Shape;1537;p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same simulation for mass – could potentially wait to have the students do it once.</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Giving students a chance to analyze and interpret data is a great way to help them to continue to independently problem solve.</a:t>
            </a:r>
            <a:endParaRPr/>
          </a:p>
        </p:txBody>
      </p:sp>
      <p:sp>
        <p:nvSpPr>
          <p:cNvPr id="1538" name="Google Shape;1538;p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37" name="Google Shape;23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8" name="Google Shape;1548;p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weight, let’s reflect once more on our big question. Was there anything that we predicted earlier that was correct or incorrect? Do you have any new hypotheses to share?  </a:t>
            </a:r>
            <a:endParaRPr b="1"/>
          </a:p>
        </p:txBody>
      </p:sp>
      <p:sp>
        <p:nvSpPr>
          <p:cNvPr id="1549" name="Google Shape;1549;p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170</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7" name="Google Shape;1557;p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it is important that students have an opportunity to ask questions at the end of the lesson so that they can clarify their own understanding, some students may need a clear cue that it is their turn to ask questions.</a:t>
            </a:r>
            <a:endParaRPr/>
          </a:p>
        </p:txBody>
      </p:sp>
      <p:sp>
        <p:nvSpPr>
          <p:cNvPr id="1558" name="Google Shape;1558;p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171</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p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3" name="Google Shape;1563;p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 we measure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[In Newtons]</a:t>
            </a:r>
            <a:endParaRPr/>
          </a:p>
        </p:txBody>
      </p:sp>
      <p:sp>
        <p:nvSpPr>
          <p:cNvPr id="243" name="Google Shape;24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two types of force that can be applied to an object. </a:t>
            </a:r>
            <a:endParaRPr/>
          </a:p>
        </p:txBody>
      </p:sp>
      <p:sp>
        <p:nvSpPr>
          <p:cNvPr id="251" name="Google Shape;25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force.</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clear cues as to what was coming next in the lesson helps prepared students by letting them know what to expect.</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is a contact force. A contact force is a push or pull applied by touch. </a:t>
            </a:r>
            <a:endParaRPr/>
          </a:p>
        </p:txBody>
      </p:sp>
      <p:sp>
        <p:nvSpPr>
          <p:cNvPr id="258" name="Google Shape;25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contact force</a:t>
            </a:r>
            <a:r>
              <a:rPr lang="en-US"/>
              <a:t>.  </a:t>
            </a:r>
            <a:endParaRPr/>
          </a:p>
        </p:txBody>
      </p:sp>
      <p:sp>
        <p:nvSpPr>
          <p:cNvPr id="267" name="Google Shape;26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example, the girl is applying force to the car by touching the car to push it forward.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great practice to introduce an example of the term WITH images to go along with it, this is a great way to help students make connections.</a:t>
            </a:r>
            <a:endParaRPr/>
          </a:p>
          <a:p>
            <a:pPr marL="0" lvl="0" indent="0" algn="l" rtl="0">
              <a:spcBef>
                <a:spcPts val="0"/>
              </a:spcBef>
              <a:spcAft>
                <a:spcPts val="0"/>
              </a:spcAft>
              <a:buNone/>
            </a:pPr>
            <a:endParaRPr/>
          </a:p>
        </p:txBody>
      </p:sp>
      <p:sp>
        <p:nvSpPr>
          <p:cNvPr id="274" name="Google Shape;27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example, the earth’s plates are moving against each other. Contact force is being applied as the plates pull against each other. This is what causes earthquakes. </a:t>
            </a:r>
            <a:endParaRPr/>
          </a:p>
          <a:p>
            <a:pPr marL="0" lvl="0" indent="0" algn="l" rtl="0">
              <a:spcBef>
                <a:spcPts val="0"/>
              </a:spcBef>
              <a:spcAft>
                <a:spcPts val="0"/>
              </a:spcAft>
              <a:buNone/>
            </a:pPr>
            <a:endParaRPr/>
          </a:p>
        </p:txBody>
      </p:sp>
      <p:sp>
        <p:nvSpPr>
          <p:cNvPr id="282" name="Google Shape;28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90" name="Google Shape;29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contact force?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A contact force is a push or pull applied by touch.]</a:t>
            </a:r>
            <a:endParaRPr/>
          </a:p>
        </p:txBody>
      </p:sp>
      <p:sp>
        <p:nvSpPr>
          <p:cNvPr id="296" name="Google Shape;29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 contact force?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[Pushing on a car, pulling on a door, etc.]</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Having students produce their own examples is a great way to check for understanding.</a:t>
            </a:r>
            <a:endParaRPr/>
          </a:p>
        </p:txBody>
      </p:sp>
      <p:sp>
        <p:nvSpPr>
          <p:cNvPr id="304" name="Google Shape;30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second is a noncontact force. A noncontact force is a push or pull on an object without touching it. </a:t>
            </a:r>
            <a:endParaRPr/>
          </a:p>
          <a:p>
            <a:pPr marL="0" lvl="0" indent="0" algn="l" rtl="0">
              <a:spcBef>
                <a:spcPts val="0"/>
              </a:spcBef>
              <a:spcAft>
                <a:spcPts val="0"/>
              </a:spcAft>
              <a:buNone/>
            </a:pPr>
            <a:endParaRPr/>
          </a:p>
        </p:txBody>
      </p:sp>
      <p:sp>
        <p:nvSpPr>
          <p:cNvPr id="312" name="Google Shape;31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an example of </a:t>
            </a:r>
            <a:r>
              <a:rPr lang="en-US" b="1"/>
              <a:t>noncontact force</a:t>
            </a:r>
            <a:r>
              <a:rPr lang="en-US"/>
              <a:t>.  </a:t>
            </a:r>
            <a:endParaRPr/>
          </a:p>
        </p:txBody>
      </p:sp>
      <p:sp>
        <p:nvSpPr>
          <p:cNvPr id="321" name="Google Shape;32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Gravity is an example of a noncontact force. We will learn more about gravity later in the unit.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 is important to say that you will go over this more later in the unit. That way, students can save their questions and know that they do not need to completely understand this example yet. </a:t>
            </a:r>
            <a:endParaRPr/>
          </a:p>
          <a:p>
            <a:pPr marL="0" lvl="0" indent="0" algn="l" rtl="0">
              <a:spcBef>
                <a:spcPts val="0"/>
              </a:spcBef>
              <a:spcAft>
                <a:spcPts val="0"/>
              </a:spcAft>
              <a:buNone/>
            </a:pPr>
            <a:endParaRPr/>
          </a:p>
        </p:txBody>
      </p:sp>
      <p:sp>
        <p:nvSpPr>
          <p:cNvPr id="328" name="Google Shape;32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a:t>
            </a:r>
            <a:r>
              <a:rPr lang="en-US" b="1"/>
              <a:t> </a:t>
            </a:r>
            <a:r>
              <a:rPr lang="en-US" sz="1200" b="1"/>
              <a:t>How have you experienced force and gravity since you woke up this morning? </a:t>
            </a:r>
            <a:r>
              <a:rPr lang="en-US" b="1"/>
              <a:t>What is the relationship between force and gravity?</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36" name="Google Shape;336;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noncontact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 noncontact force is a push or pull on an object without touching it.]</a:t>
            </a:r>
            <a:endParaRPr/>
          </a:p>
        </p:txBody>
      </p:sp>
      <p:sp>
        <p:nvSpPr>
          <p:cNvPr id="342" name="Google Shape;34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a noncontact force?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[Gravity, magnetism, etc.]</a:t>
            </a:r>
            <a:endParaRPr/>
          </a:p>
        </p:txBody>
      </p:sp>
      <p:sp>
        <p:nvSpPr>
          <p:cNvPr id="350" name="Google Shape;35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Net force is the combination of all the forces acting on an object. The arrows represent different forces on the car. </a:t>
            </a:r>
            <a:endParaRPr/>
          </a:p>
        </p:txBody>
      </p:sp>
      <p:sp>
        <p:nvSpPr>
          <p:cNvPr id="358" name="Google Shape;35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 couple of examples of </a:t>
            </a:r>
            <a:r>
              <a:rPr lang="en-US" b="1"/>
              <a:t>net force</a:t>
            </a:r>
            <a:r>
              <a:rPr lang="en-US"/>
              <a:t>.  </a:t>
            </a:r>
            <a:endParaRPr/>
          </a:p>
        </p:txBody>
      </p:sp>
      <p:sp>
        <p:nvSpPr>
          <p:cNvPr id="370" name="Google Shape;37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There are multiple forces acting on this rocket. One force is gravity, which is working to pull the rocket back to earth. Another force is pushing the rocket into space. The combination of both these forces is the net force. In this example, the net force is going in the direction the rocket is moving, since it is larger than the gravitational force.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to try and use phrasing and language that is clear and easy for students to understand when going over examples of term meaning.</a:t>
            </a:r>
            <a:endParaRPr/>
          </a:p>
          <a:p>
            <a:pPr marL="0" lvl="0" indent="0" algn="l" rtl="0">
              <a:spcBef>
                <a:spcPts val="0"/>
              </a:spcBef>
              <a:spcAft>
                <a:spcPts val="0"/>
              </a:spcAft>
              <a:buNone/>
            </a:pPr>
            <a:endParaRPr/>
          </a:p>
        </p:txBody>
      </p:sp>
      <p:sp>
        <p:nvSpPr>
          <p:cNvPr id="377" name="Google Shape;37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person is an exerting a force on the wall while pushing it. The wall is exerting an equal force on the person. The combination of both these forces is the net force. In this example, the net force is zero because neither the wall not the person are moving. </a:t>
            </a:r>
            <a:endParaRPr/>
          </a:p>
          <a:p>
            <a:pPr marL="0" lvl="0" indent="0" algn="l" rtl="0">
              <a:spcBef>
                <a:spcPts val="0"/>
              </a:spcBef>
              <a:spcAft>
                <a:spcPts val="0"/>
              </a:spcAft>
              <a:buNone/>
            </a:pPr>
            <a:endParaRPr/>
          </a:p>
        </p:txBody>
      </p:sp>
      <p:sp>
        <p:nvSpPr>
          <p:cNvPr id="385" name="Google Shape;38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93" name="Google Shape;39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2 different types of forces?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[Contact and noncontact]</a:t>
            </a:r>
            <a:endParaRPr sz="1200"/>
          </a:p>
          <a:p>
            <a:pPr marL="0" lvl="0" indent="0" algn="l" rtl="0">
              <a:spcBef>
                <a:spcPts val="0"/>
              </a:spcBef>
              <a:spcAft>
                <a:spcPts val="0"/>
              </a:spcAft>
              <a:buNone/>
            </a:pPr>
            <a:endParaRPr b="0"/>
          </a:p>
        </p:txBody>
      </p:sp>
      <p:sp>
        <p:nvSpPr>
          <p:cNvPr id="399" name="Google Shape;39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I am opening my fridge, what type of force am I applying?</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[Contact]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Frequent checks for understanding allow you to tailor your lesson to the class. If they seem to have a strong understanding, maybe increase your pace or do less modeling. If they are struggling, review and do more guided practice.</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410" name="Google Shape;41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relevant topics and content to activate prior knowledge sets the students up to make important connections to new content.</a:t>
            </a:r>
            <a:endParaRPr/>
          </a:p>
        </p:txBody>
      </p:sp>
      <p:sp>
        <p:nvSpPr>
          <p:cNvPr id="135" name="Google Shape;13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dc6b6f5bd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dc6b6f5bd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I am opening my fridge, what type of force am I applying?</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[Contact]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419" name="Google Shape;419;gdc6b6f5bd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my pencil falls to the ground, what type of force is being applied? </a:t>
            </a:r>
            <a:endParaRPr sz="1200"/>
          </a:p>
          <a:p>
            <a:pPr marL="0" lvl="0" indent="0" algn="l" rtl="0">
              <a:spcBef>
                <a:spcPts val="0"/>
              </a:spcBef>
              <a:spcAft>
                <a:spcPts val="0"/>
              </a:spcAft>
              <a:buNone/>
            </a:pPr>
            <a:endParaRPr/>
          </a:p>
          <a:p>
            <a:pPr marL="0" lvl="0" indent="0" algn="l" rtl="0">
              <a:spcBef>
                <a:spcPts val="0"/>
              </a:spcBef>
              <a:spcAft>
                <a:spcPts val="0"/>
              </a:spcAft>
              <a:buNone/>
            </a:pPr>
            <a:r>
              <a:rPr lang="en-US"/>
              <a:t>[Noncontact (gravity)]</a:t>
            </a:r>
            <a:endParaRPr/>
          </a:p>
        </p:txBody>
      </p:sp>
      <p:sp>
        <p:nvSpPr>
          <p:cNvPr id="428" name="Google Shape;42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dc6b6f5bd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dc6b6f5bd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my pencil falls to the ground, what type of force is being applied?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[Noncontact (gravity)]</a:t>
            </a:r>
            <a:endParaRPr/>
          </a:p>
          <a:p>
            <a:pPr marL="0" lvl="0" indent="0" algn="l" rtl="0">
              <a:spcBef>
                <a:spcPts val="0"/>
              </a:spcBef>
              <a:spcAft>
                <a:spcPts val="0"/>
              </a:spcAft>
              <a:buNone/>
            </a:pPr>
            <a:endParaRPr b="0"/>
          </a:p>
        </p:txBody>
      </p:sp>
      <p:sp>
        <p:nvSpPr>
          <p:cNvPr id="437" name="Google Shape;437;gdc6b6f5bd4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net force?</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Net force is the combination of all the forces acting on an object.]</a:t>
            </a:r>
            <a:endParaRPr sz="1200"/>
          </a:p>
          <a:p>
            <a:pPr marL="0" lvl="0" indent="0" algn="l" rtl="0">
              <a:spcBef>
                <a:spcPts val="0"/>
              </a:spcBef>
              <a:spcAft>
                <a:spcPts val="0"/>
              </a:spcAft>
              <a:buNone/>
            </a:pPr>
            <a:endParaRPr b="0"/>
          </a:p>
        </p:txBody>
      </p:sp>
      <p:sp>
        <p:nvSpPr>
          <p:cNvPr id="446" name="Google Shape;44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dive even deeper to learn how to calculate force.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it is important to have an organized and smooth transition to limit wasted time and reduce any disruptions. By having materials ready in advance and working on a routine with students you can easily get this done!</a:t>
            </a:r>
            <a:endParaRPr/>
          </a:p>
        </p:txBody>
      </p:sp>
      <p:sp>
        <p:nvSpPr>
          <p:cNvPr id="454" name="Google Shape;45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 mass x acceleration</a:t>
            </a:r>
            <a:endParaRPr/>
          </a:p>
        </p:txBody>
      </p:sp>
      <p:sp>
        <p:nvSpPr>
          <p:cNvPr id="461" name="Google Shape;461;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 couple of examples of </a:t>
            </a:r>
            <a:r>
              <a:rPr lang="en-US" b="1"/>
              <a:t>how to calculate force</a:t>
            </a:r>
            <a:r>
              <a:rPr lang="en-US"/>
              <a:t>.  </a:t>
            </a:r>
            <a:endParaRPr/>
          </a:p>
        </p:txBody>
      </p:sp>
      <p:sp>
        <p:nvSpPr>
          <p:cNvPr id="469" name="Google Shape;46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car with a mass of 1,000 kg is accelerating due north at 5 m/s^2. What is the force produced by this acceleration?</a:t>
            </a:r>
            <a:endParaRPr/>
          </a:p>
          <a:p>
            <a:pPr marL="0" lvl="0" indent="0" algn="l" rtl="0">
              <a:spcBef>
                <a:spcPts val="0"/>
              </a:spcBef>
              <a:spcAft>
                <a:spcPts val="0"/>
              </a:spcAft>
              <a:buNone/>
            </a:pPr>
            <a:endParaRPr/>
          </a:p>
        </p:txBody>
      </p:sp>
      <p:sp>
        <p:nvSpPr>
          <p:cNvPr id="476" name="Google Shape;47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Since force equals mass times acceleration, we know that in this example, force equals 1,000 kg x 5 m/s^2.</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Explicitly modeling these skills for students provides them with visual of the strategy.</a:t>
            </a:r>
            <a:endParaRPr/>
          </a:p>
          <a:p>
            <a:pPr marL="0" lvl="0" indent="0" algn="l" rtl="0">
              <a:spcBef>
                <a:spcPts val="0"/>
              </a:spcBef>
              <a:spcAft>
                <a:spcPts val="0"/>
              </a:spcAft>
              <a:buNone/>
            </a:pPr>
            <a:endParaRPr/>
          </a:p>
        </p:txBody>
      </p:sp>
      <p:sp>
        <p:nvSpPr>
          <p:cNvPr id="485" name="Google Shape;48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multiply the mass by the acceleration, we get that the force produced by the acceleration of the car is 5,000 N. </a:t>
            </a:r>
            <a:endParaRPr/>
          </a:p>
          <a:p>
            <a:pPr marL="0" lvl="0" indent="0" algn="l" rtl="0">
              <a:spcBef>
                <a:spcPts val="0"/>
              </a:spcBef>
              <a:spcAft>
                <a:spcPts val="0"/>
              </a:spcAft>
              <a:buNone/>
            </a:pPr>
            <a:endParaRPr/>
          </a:p>
        </p:txBody>
      </p:sp>
      <p:sp>
        <p:nvSpPr>
          <p:cNvPr id="494" name="Google Shape;49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Matter is anything that takes up space and has mass. Matter can be in the form of a liquid, solid, or gas. </a:t>
            </a: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work through another example together. An object with a mass of 4 kg is accelerating at 3 m/s^2. What is the force on this object?</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have the students succeed and complete some portions of the task on their own, this will help build confidence along the way.</a:t>
            </a:r>
            <a:endParaRPr/>
          </a:p>
        </p:txBody>
      </p:sp>
      <p:sp>
        <p:nvSpPr>
          <p:cNvPr id="504" name="Google Shape;50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Since force equals mass times acceleration, we know that in this example, force equals 4 kg x 3 m/s^2.</a:t>
            </a:r>
            <a:endParaRPr/>
          </a:p>
        </p:txBody>
      </p:sp>
      <p:sp>
        <p:nvSpPr>
          <p:cNvPr id="513" name="Google Shape;513;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multiply the mass by the acceleration, we get that the force produced by the object is 12 N. </a:t>
            </a:r>
            <a:endParaRPr/>
          </a:p>
          <a:p>
            <a:pPr marL="0" lvl="0" indent="0" algn="l" rtl="0">
              <a:spcBef>
                <a:spcPts val="0"/>
              </a:spcBef>
              <a:spcAft>
                <a:spcPts val="0"/>
              </a:spcAft>
              <a:buNone/>
            </a:pPr>
            <a:endParaRPr/>
          </a:p>
        </p:txBody>
      </p:sp>
      <p:sp>
        <p:nvSpPr>
          <p:cNvPr id="522" name="Google Shape;522;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32" name="Google Shape;532;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equation used to calculate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[F = mass times acceleration]</a:t>
            </a:r>
            <a:endParaRPr/>
          </a:p>
          <a:p>
            <a:pPr marL="0" lvl="0" indent="0" algn="l" rtl="0">
              <a:spcBef>
                <a:spcPts val="0"/>
              </a:spcBef>
              <a:spcAft>
                <a:spcPts val="0"/>
              </a:spcAft>
              <a:buNone/>
            </a:pPr>
            <a:endParaRPr b="0"/>
          </a:p>
        </p:txBody>
      </p:sp>
      <p:sp>
        <p:nvSpPr>
          <p:cNvPr id="538" name="Google Shape;53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force looks like!</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demonstration, all I need are things around my house.</a:t>
            </a:r>
            <a:endParaRPr/>
          </a:p>
          <a:p>
            <a:pPr marL="0" lvl="0" indent="0" algn="l" rtl="0">
              <a:spcBef>
                <a:spcPts val="0"/>
              </a:spcBef>
              <a:spcAft>
                <a:spcPts val="0"/>
              </a:spcAft>
              <a:buNone/>
            </a:pPr>
            <a:endParaRPr/>
          </a:p>
          <a:p>
            <a:pPr marL="0" lvl="0" indent="0" algn="l" rtl="0">
              <a:spcBef>
                <a:spcPts val="0"/>
              </a:spcBef>
              <a:spcAft>
                <a:spcPts val="0"/>
              </a:spcAft>
              <a:buNone/>
            </a:pPr>
            <a:r>
              <a:rPr lang="en-US"/>
              <a:t>Since a force is any type of push or pull on an object, many things that we do around the house use forces. </a:t>
            </a:r>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when I pull open the door of the refrigerator, I am exerting a force to open it.</a:t>
            </a:r>
            <a:endParaRPr/>
          </a:p>
          <a:p>
            <a:pPr marL="0" lvl="0" indent="0" algn="l" rtl="0">
              <a:spcBef>
                <a:spcPts val="0"/>
              </a:spcBef>
              <a:spcAft>
                <a:spcPts val="0"/>
              </a:spcAft>
              <a:buNone/>
            </a:pPr>
            <a:endParaRPr/>
          </a:p>
          <a:p>
            <a:pPr marL="0" lvl="0" indent="0" algn="l" rtl="0">
              <a:spcBef>
                <a:spcPts val="0"/>
              </a:spcBef>
              <a:spcAft>
                <a:spcPts val="0"/>
              </a:spcAft>
              <a:buNone/>
            </a:pPr>
            <a:r>
              <a:rPr lang="en-US"/>
              <a:t>When I push in the chair of my kitchen table, I am exerting a force to move it. </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other ways that you exert forces in your house?</a:t>
            </a:r>
            <a:endParaRPr/>
          </a:p>
          <a:p>
            <a:pPr marL="0" lvl="0" indent="0" algn="l" rtl="0">
              <a:spcBef>
                <a:spcPts val="0"/>
              </a:spcBef>
              <a:spcAft>
                <a:spcPts val="0"/>
              </a:spcAft>
              <a:buNone/>
            </a:pPr>
            <a:endParaRPr/>
          </a:p>
          <a:p>
            <a:pPr marL="0" lvl="0" indent="0" algn="l" rtl="0">
              <a:spcBef>
                <a:spcPts val="0"/>
              </a:spcBef>
              <a:spcAft>
                <a:spcPts val="0"/>
              </a:spcAft>
              <a:buNone/>
            </a:pPr>
            <a:r>
              <a:rPr lang="en-US"/>
              <a:t>These are all contact forces. We’ll do a demonstration of a non-contact force when we talk about gravity.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continiously check for understanding throughout the demonstration to make sure that students are following along and understand the content.</a:t>
            </a:r>
            <a:endParaRPr/>
          </a:p>
        </p:txBody>
      </p:sp>
      <p:sp>
        <p:nvSpPr>
          <p:cNvPr id="546" name="Google Shape;546;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54" name="Google Shape;554;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is the equation for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60" name="Google Shape;560;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dc6b6f5bd4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dc6b6f5bd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is the equation for force?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 = m x a]</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69" name="Google Shape;569;gdc6b6f5bd4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object with a mass of 2 kg is moving at an acceleration of 4 m/s^2. What is the force on this object?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78" name="Google Shape;578;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Grams are a unit used to measure mass. </a:t>
            </a:r>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86" name="Google Shape;58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[Force is a push or pull on an object. Forces can cause objects to move, stop moving, change speed or change direction.]</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 is important to take time throughout the close of the lesson to check for understanding one last time, this will help you know who may need more instruction or where further explanation is needed.</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96" name="Google Shape;596;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 difference between contact force and noncontact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A contact force is a push or pull applied by touch. In contrast, a noncontact force is a push or pull on an object without touching it.]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04" name="Google Shape;604;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612" name="Google Shape;61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push or pull of an object. Forces can cause objects to move, stop moving, change speed or change direction.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Intentionally repeating key information when engaging in this part of the lesson highlights what is important for the students.</a:t>
            </a:r>
            <a:endParaRPr/>
          </a:p>
        </p:txBody>
      </p:sp>
      <p:sp>
        <p:nvSpPr>
          <p:cNvPr id="619" name="Google Shape;619;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contact force is a push or pull applied by touch. </a:t>
            </a:r>
            <a:endParaRPr/>
          </a:p>
        </p:txBody>
      </p:sp>
      <p:sp>
        <p:nvSpPr>
          <p:cNvPr id="627" name="Google Shape;627;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 noncontact force is a push or pull on an object without touching it. </a:t>
            </a:r>
            <a:endParaRPr/>
          </a:p>
          <a:p>
            <a:pPr marL="0" lvl="0" indent="0" algn="l" rtl="0">
              <a:spcBef>
                <a:spcPts val="0"/>
              </a:spcBef>
              <a:spcAft>
                <a:spcPts val="0"/>
              </a:spcAft>
              <a:buNone/>
            </a:pPr>
            <a:endParaRPr/>
          </a:p>
        </p:txBody>
      </p:sp>
      <p:sp>
        <p:nvSpPr>
          <p:cNvPr id="635" name="Google Shape;635;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Net force is the combination of all the forces acting on an object. The arrows represent different forces on the car. </a:t>
            </a:r>
            <a:endParaRPr/>
          </a:p>
        </p:txBody>
      </p:sp>
      <p:sp>
        <p:nvSpPr>
          <p:cNvPr id="643" name="Google Shape;643;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 mass x acceleration</a:t>
            </a:r>
            <a:endParaRPr/>
          </a:p>
        </p:txBody>
      </p:sp>
      <p:sp>
        <p:nvSpPr>
          <p:cNvPr id="654" name="Google Shape;654;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Remember, it is important to provide students with opportunities to ask questions themselves and work to define the problem. You can scaffold supports to help them along the way.</a:t>
            </a:r>
            <a:endParaRPr/>
          </a:p>
        </p:txBody>
      </p:sp>
      <p:sp>
        <p:nvSpPr>
          <p:cNvPr id="662" name="Google Shape;662;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If you notice some students struggling to keep up when you activating prior knowledge, it is important to remember to make adjustments and scaffold your content to meet students current level of understanding.</a:t>
            </a:r>
            <a:endParaRPr/>
          </a:p>
        </p:txBody>
      </p:sp>
      <p:sp>
        <p:nvSpPr>
          <p:cNvPr id="158" name="Google Shape;15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force, let’s reflect once more on our big question. Was there anything that we predicted earlier that was correct or incorrect? Do you have any new hypotheses to share? </a:t>
            </a:r>
            <a:endParaRPr b="1"/>
          </a:p>
        </p:txBody>
      </p:sp>
      <p:sp>
        <p:nvSpPr>
          <p:cNvPr id="673" name="Google Shape;673;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682" name="Google Shape;68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697" name="Google Shape;697;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we’re going to learn about gravity.</a:t>
            </a:r>
            <a:endParaRPr/>
          </a:p>
        </p:txBody>
      </p:sp>
      <p:sp>
        <p:nvSpPr>
          <p:cNvPr id="727" name="Google Shape;727;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sz="1200" b="1"/>
              <a:t>How have you experienced force and gravity since you woke up this morning? </a:t>
            </a:r>
            <a:r>
              <a:rPr lang="en-US" b="1"/>
              <a:t>What is the relationship between force and gravity? </a:t>
            </a:r>
            <a:r>
              <a:rPr lang="en-US" b="0"/>
              <a:t>We recently learned about force, so what predictions do you have to share about the relationship between force and gravity? </a:t>
            </a: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students with the opportunity to make predictions about what will happen allows them to think critically about the content.</a:t>
            </a:r>
            <a:endParaRPr/>
          </a:p>
        </p:txBody>
      </p:sp>
      <p:sp>
        <p:nvSpPr>
          <p:cNvPr id="736" name="Google Shape;736;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745" name="Google Shape;745;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push or pull on an object. Forces can cause objects to move, stop moving, change speed or change direction.</a:t>
            </a:r>
            <a:endParaRPr/>
          </a:p>
        </p:txBody>
      </p:sp>
      <p:sp>
        <p:nvSpPr>
          <p:cNvPr id="751" name="Google Shape;751;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contact force is a push or pull applied by touch. </a:t>
            </a:r>
            <a:endParaRPr/>
          </a:p>
        </p:txBody>
      </p:sp>
      <p:sp>
        <p:nvSpPr>
          <p:cNvPr id="759" name="Google Shape;75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noncontact force is a push or pull on an object without touching it. </a:t>
            </a:r>
            <a:endParaRPr/>
          </a:p>
          <a:p>
            <a:pPr marL="0" lvl="0" indent="0" algn="l" rtl="0">
              <a:spcBef>
                <a:spcPts val="0"/>
              </a:spcBef>
              <a:spcAft>
                <a:spcPts val="0"/>
              </a:spcAft>
              <a:buNone/>
            </a:pPr>
            <a:endParaRPr/>
          </a:p>
        </p:txBody>
      </p:sp>
      <p:sp>
        <p:nvSpPr>
          <p:cNvPr id="767" name="Google Shape;767;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unit is mass measured in?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[Grams]</a:t>
            </a:r>
            <a:endParaRPr/>
          </a:p>
          <a:p>
            <a:pPr marL="0" lvl="0" indent="0" algn="l" rtl="0">
              <a:spcBef>
                <a:spcPts val="0"/>
              </a:spcBef>
              <a:spcAft>
                <a:spcPts val="0"/>
              </a:spcAft>
              <a:buNone/>
            </a:pPr>
            <a:endParaRPr/>
          </a:p>
        </p:txBody>
      </p:sp>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775" name="Google Shape;775;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 force? </a:t>
            </a:r>
            <a:endParaRPr/>
          </a:p>
          <a:p>
            <a:pPr marL="0" lvl="0" indent="0" algn="l" rtl="0">
              <a:spcBef>
                <a:spcPts val="0"/>
              </a:spcBef>
              <a:spcAft>
                <a:spcPts val="0"/>
              </a:spcAft>
              <a:buNone/>
            </a:pPr>
            <a:endParaRPr/>
          </a:p>
          <a:p>
            <a:pPr marL="0" lvl="0" indent="0" algn="l" rtl="0">
              <a:spcBef>
                <a:spcPts val="0"/>
              </a:spcBef>
              <a:spcAft>
                <a:spcPts val="0"/>
              </a:spcAft>
              <a:buNone/>
            </a:pPr>
            <a:r>
              <a:rPr lang="en-US"/>
              <a:t>[Force is a push or pull on an object. Forces can cause objects to move, stop moving, change speed or change direction.]</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Even during a review, it is important that students are held accountable by being given the opportunity to participate. This may take some encouragement on your part but I know you can get them to do it!</a:t>
            </a:r>
            <a:endParaRPr/>
          </a:p>
        </p:txBody>
      </p:sp>
      <p:sp>
        <p:nvSpPr>
          <p:cNvPr id="781" name="Google Shape;781;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 difference between contact force and noncontact force?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A contact force is a push or pull applied by touch. In contrast, a noncontact force is a push or pull on an object without touching it.]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789" name="Google Shape;789;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gravity.</a:t>
            </a:r>
            <a:endParaRPr/>
          </a:p>
        </p:txBody>
      </p:sp>
      <p:sp>
        <p:nvSpPr>
          <p:cNvPr id="797" name="Google Shape;797;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Gravity is a noncontact force that attracts any object with mass towards another object with mass.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Longer more formal definitions are tricky so it is even more important to use clear language when providing the new definition.</a:t>
            </a:r>
            <a:endParaRPr/>
          </a:p>
        </p:txBody>
      </p:sp>
      <p:sp>
        <p:nvSpPr>
          <p:cNvPr id="805" name="Google Shape;805;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814" name="Google Shape;814;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gravity?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Gravity is a noncontact force that attracts any object with mass towards another object with mass.]</a:t>
            </a:r>
            <a:endParaRPr sz="1200"/>
          </a:p>
          <a:p>
            <a:pPr marL="0" lvl="0" indent="0" algn="l" rtl="0">
              <a:spcBef>
                <a:spcPts val="0"/>
              </a:spcBef>
              <a:spcAft>
                <a:spcPts val="0"/>
              </a:spcAft>
              <a:buNone/>
            </a:pPr>
            <a:endParaRPr b="0"/>
          </a:p>
        </p:txBody>
      </p:sp>
      <p:sp>
        <p:nvSpPr>
          <p:cNvPr id="820" name="Google Shape;820;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gravity</a:t>
            </a:r>
            <a:r>
              <a:rPr lang="en-US" b="0"/>
              <a:t>.  </a:t>
            </a:r>
            <a:endParaRPr b="0"/>
          </a:p>
        </p:txBody>
      </p:sp>
      <p:sp>
        <p:nvSpPr>
          <p:cNvPr id="828" name="Google Shape;828;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Throwing a basketball up in the air and it falling back down is an example of gravity. Basketballs have mass. So, when the basketball comes back down it is because gravity is a noncontact force pulling it back down to earth which also has mass. </a:t>
            </a:r>
            <a:endParaRPr/>
          </a:p>
          <a:p>
            <a:pPr marL="0" lvl="0" indent="0" algn="l" rtl="0">
              <a:spcBef>
                <a:spcPts val="0"/>
              </a:spcBef>
              <a:spcAft>
                <a:spcPts val="0"/>
              </a:spcAft>
              <a:buNone/>
            </a:pPr>
            <a:endParaRPr/>
          </a:p>
        </p:txBody>
      </p:sp>
      <p:sp>
        <p:nvSpPr>
          <p:cNvPr id="835" name="Google Shape;835;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Being able to stay on the ground is another example of gravity. Since we have mass, gravity keeps pulling us to the ground, which also has mass. This is why we aren’t just floating around. </a:t>
            </a:r>
            <a:endParaRPr/>
          </a:p>
          <a:p>
            <a:pPr marL="0" lvl="0" indent="0" algn="l" rtl="0">
              <a:spcBef>
                <a:spcPts val="0"/>
              </a:spcBef>
              <a:spcAft>
                <a:spcPts val="0"/>
              </a:spcAft>
              <a:buNone/>
            </a:pPr>
            <a:endParaRPr/>
          </a:p>
        </p:txBody>
      </p:sp>
      <p:sp>
        <p:nvSpPr>
          <p:cNvPr id="844" name="Google Shape;844;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the three states of matter? </a:t>
            </a:r>
            <a:endParaRPr/>
          </a:p>
          <a:p>
            <a:pPr marL="0" lvl="0" indent="0" algn="l" rtl="0">
              <a:spcBef>
                <a:spcPts val="0"/>
              </a:spcBef>
              <a:spcAft>
                <a:spcPts val="0"/>
              </a:spcAft>
              <a:buNone/>
            </a:pPr>
            <a:endParaRPr/>
          </a:p>
          <a:p>
            <a:pPr marL="0" lvl="0" indent="0" algn="l" rtl="0">
              <a:spcBef>
                <a:spcPts val="0"/>
              </a:spcBef>
              <a:spcAft>
                <a:spcPts val="0"/>
              </a:spcAft>
              <a:buNone/>
            </a:pPr>
            <a:r>
              <a:rPr lang="en-US"/>
              <a:t>[Liquid, gas, and solid]</a:t>
            </a:r>
            <a:endParaRPr/>
          </a:p>
        </p:txBody>
      </p:sp>
      <p:sp>
        <p:nvSpPr>
          <p:cNvPr id="173" name="Google Shape;17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853" name="Google Shape;853;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example of gravity?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[Throwing a ball into the air, staying on the ground, etc.]</a:t>
            </a:r>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859" name="Google Shape;859;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gravity looks like!</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demonstration, all I need is a basketball and a tennis ball. </a:t>
            </a:r>
            <a:endParaRPr/>
          </a:p>
          <a:p>
            <a:pPr marL="0" lvl="0" indent="0" algn="l" rtl="0">
              <a:spcBef>
                <a:spcPts val="0"/>
              </a:spcBef>
              <a:spcAft>
                <a:spcPts val="0"/>
              </a:spcAft>
              <a:buNone/>
            </a:pPr>
            <a:endParaRPr/>
          </a:p>
          <a:p>
            <a:pPr marL="0" lvl="0" indent="0" algn="l" rtl="0">
              <a:spcBef>
                <a:spcPts val="0"/>
              </a:spcBef>
              <a:spcAft>
                <a:spcPts val="0"/>
              </a:spcAft>
              <a:buNone/>
            </a:pPr>
            <a:r>
              <a:rPr lang="en-US"/>
              <a:t>I am going to hold the basketball and tennis ball at the same height and drop them at the same time. </a:t>
            </a:r>
            <a:endParaRPr/>
          </a:p>
          <a:p>
            <a:pPr marL="0" lvl="0" indent="0" algn="l" rtl="0">
              <a:spcBef>
                <a:spcPts val="0"/>
              </a:spcBef>
              <a:spcAft>
                <a:spcPts val="0"/>
              </a:spcAft>
              <a:buNone/>
            </a:pPr>
            <a:endParaRPr/>
          </a:p>
          <a:p>
            <a:pPr marL="0" lvl="0" indent="0" algn="l" rtl="0">
              <a:spcBef>
                <a:spcPts val="0"/>
              </a:spcBef>
              <a:spcAft>
                <a:spcPts val="0"/>
              </a:spcAft>
              <a:buNone/>
            </a:pPr>
            <a:r>
              <a:rPr lang="en-US"/>
              <a:t>They both fell at the same rate because the force of gravity is equal on both of them. Gravity is equal on all objects independent of mass.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Keep in mind that an organized structure and a clear demonstration will help your students understand the content and make predictions.</a:t>
            </a:r>
            <a:endParaRPr/>
          </a:p>
          <a:p>
            <a:pPr marL="0" lvl="0" indent="0" algn="l" rtl="0">
              <a:spcBef>
                <a:spcPts val="0"/>
              </a:spcBef>
              <a:spcAft>
                <a:spcPts val="0"/>
              </a:spcAft>
              <a:buNone/>
            </a:pPr>
            <a:endParaRPr/>
          </a:p>
        </p:txBody>
      </p:sp>
      <p:sp>
        <p:nvSpPr>
          <p:cNvPr id="867" name="Google Shape;867;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875" name="Google Shape;875;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gravity?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[It acted on both balls in the same way]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we want students to gather information and then be able to not only evaluate but also effectively communicate what they have learned from this activity.</a:t>
            </a:r>
            <a:endParaRPr/>
          </a:p>
        </p:txBody>
      </p:sp>
      <p:sp>
        <p:nvSpPr>
          <p:cNvPr id="881" name="Google Shape;881;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Gravity is an attractive force between objects that have ___________.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US"/>
              <a:t>[Mass]</a:t>
            </a:r>
            <a:endParaRPr b="0"/>
          </a:p>
        </p:txBody>
      </p:sp>
      <p:sp>
        <p:nvSpPr>
          <p:cNvPr id="889" name="Google Shape;889;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dc6b6f5bd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gdc6b6f5bd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Gravity is an attractive force between objects that have ___________.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[Mass]</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898" name="Google Shape;898;gdc6b6f5bd4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Gravity is an example of a _________ force.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[Noncontact]</a:t>
            </a:r>
            <a:endParaRPr sz="1200"/>
          </a:p>
          <a:p>
            <a:pPr marL="0" lvl="0" indent="0" algn="l" rtl="0">
              <a:spcBef>
                <a:spcPts val="0"/>
              </a:spcBef>
              <a:spcAft>
                <a:spcPts val="0"/>
              </a:spcAft>
              <a:buNone/>
            </a:pPr>
            <a:endParaRPr b="0"/>
          </a:p>
        </p:txBody>
      </p:sp>
      <p:sp>
        <p:nvSpPr>
          <p:cNvPr id="907" name="Google Shape;907;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dc6b6f5bd4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dc6b6f5bd4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Gravity is an example of a _________ force.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[Noncontact]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916" name="Google Shape;916;gdc6b6f5bd4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925" name="Google Shape;925;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18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1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8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1" name="Google Shape;41;p1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8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8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8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9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3" Type="http://schemas.openxmlformats.org/officeDocument/2006/relationships/hyperlink" Target="https://phet.colorado.edu/sims/html/gravity-and-orbits/latest/gravity-and-orbits_en.html"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4.png"/><Relationship Id="rId4" Type="http://schemas.openxmlformats.org/officeDocument/2006/relationships/image" Target="../media/image43.png"/></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10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0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g"/></Relationships>
</file>

<file path=ppt/slides/_rels/slide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9.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1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7.png"/></Relationships>
</file>

<file path=ppt/slides/_rels/slide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hyperlink" Target="http://www.youtube.com/watch?v=rGDZUXtd8P0"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8.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53.jpg"/></Relationships>
</file>

<file path=ppt/slides/_rels/slide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1.xml.rels><?xml version="1.0" encoding="UTF-8" standalone="yes"?>
<Relationships xmlns="http://schemas.openxmlformats.org/package/2006/relationships"><Relationship Id="rId3" Type="http://schemas.openxmlformats.org/officeDocument/2006/relationships/hyperlink" Target="https://www.explorelearning.com/index.cfm?method=cResource.dspView&amp;ResourceID=653"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g"/></Relationships>
</file>

<file path=ppt/slides/_rels/slide1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3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g"/></Relationships>
</file>

<file path=ppt/slides/_rels/slide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4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8.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9.png"/></Relationships>
</file>

<file path=ppt/slides/_rels/slide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2.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1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3.xml"/><Relationship Id="rId1" Type="http://schemas.openxmlformats.org/officeDocument/2006/relationships/slideLayout" Target="../slideLayouts/slideLayout1.xml"/><Relationship Id="rId5" Type="http://schemas.openxmlformats.org/officeDocument/2006/relationships/image" Target="../media/image59.jpg"/><Relationship Id="rId4" Type="http://schemas.openxmlformats.org/officeDocument/2006/relationships/image" Target="../media/image27.jpg"/></Relationships>
</file>

<file path=ppt/slides/_rels/slide1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4.xml"/><Relationship Id="rId1" Type="http://schemas.openxmlformats.org/officeDocument/2006/relationships/slideLayout" Target="../slideLayouts/slideLayout1.xml"/><Relationship Id="rId5" Type="http://schemas.openxmlformats.org/officeDocument/2006/relationships/image" Target="../media/image59.jpg"/><Relationship Id="rId4" Type="http://schemas.openxmlformats.org/officeDocument/2006/relationships/image" Target="../media/image27.jpg"/></Relationships>
</file>

<file path=ppt/slides/_rels/slide1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5.xml"/><Relationship Id="rId1" Type="http://schemas.openxmlformats.org/officeDocument/2006/relationships/slideLayout" Target="../slideLayouts/slideLayout1.xml"/><Relationship Id="rId5" Type="http://schemas.openxmlformats.org/officeDocument/2006/relationships/image" Target="../media/image59.jpg"/><Relationship Id="rId4" Type="http://schemas.openxmlformats.org/officeDocument/2006/relationships/image" Target="../media/image27.jpg"/></Relationships>
</file>

<file path=ppt/slides/_rels/slide1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27.jpg"/></Relationships>
</file>

<file path=ppt/slides/_rels/slide1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7.png"/></Relationships>
</file>

<file path=ppt/slides/_rels/slide1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27.jpg"/></Relationships>
</file>

<file path=ppt/slides/_rels/slide1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27.jpg"/></Relationships>
</file>

<file path=ppt/slides/_rels/slide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27.jpg"/></Relationships>
</file>

<file path=ppt/slides/_rels/slide1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9.jpg"/></Relationships>
</file>

<file path=ppt/slides/_rels/slide16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9.jpg"/></Relationships>
</file>

<file path=ppt/slides/_rels/slide169.xml.rels><?xml version="1.0" encoding="UTF-8" standalone="yes"?>
<Relationships xmlns="http://schemas.openxmlformats.org/package/2006/relationships"><Relationship Id="rId3" Type="http://schemas.openxmlformats.org/officeDocument/2006/relationships/hyperlink" Target="https://www.explorelearning.com/index.cfm?method=cResource.dspView&amp;ResourceID=653"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g"/></Relationships>
</file>

<file path=ppt/slides/_rels/slide17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7.jp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het.colorado.edu/sims/cheerpj/forces-1d/latest/forces-1d.html?simulation=forces-1d"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7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3.jpg"/></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p:nvPr/>
        </p:nvSpPr>
        <p:spPr>
          <a:xfrm>
            <a:off x="3392819" y="1048682"/>
            <a:ext cx="246345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Force</a:t>
            </a:r>
            <a:endParaRPr sz="6600" b="1" dirty="0">
              <a:solidFill>
                <a:schemeClr val="dk1"/>
              </a:solidFill>
              <a:latin typeface="Calibri"/>
              <a:ea typeface="Calibri"/>
              <a:cs typeface="Calibri"/>
              <a:sym typeface="Calibri"/>
            </a:endParaRPr>
          </a:p>
        </p:txBody>
      </p:sp>
      <p:sp>
        <p:nvSpPr>
          <p:cNvPr id="186" name="Google Shape;186;p10"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0"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04"/>
          <p:cNvSpPr txBox="1">
            <a:spLocks noGrp="1"/>
          </p:cNvSpPr>
          <p:nvPr>
            <p:ph type="ctrTitle"/>
          </p:nvPr>
        </p:nvSpPr>
        <p:spPr>
          <a:xfrm>
            <a:off x="1323551" y="187766"/>
            <a:ext cx="7559192" cy="20002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u="sng"/>
              <a:t>Gravity</a:t>
            </a:r>
            <a:r>
              <a:rPr lang="en-US" sz="3600" b="1"/>
              <a:t>: </a:t>
            </a:r>
            <a:r>
              <a:rPr lang="en-US" sz="3600"/>
              <a:t>a noncontact force that attracts any object with mass toward another object with mass</a:t>
            </a:r>
            <a:endParaRPr sz="3600" b="1"/>
          </a:p>
        </p:txBody>
      </p:sp>
      <p:pic>
        <p:nvPicPr>
          <p:cNvPr id="935" name="Google Shape;935;p104" descr="apple.jpg"/>
          <p:cNvPicPr preferRelativeResize="0"/>
          <p:nvPr/>
        </p:nvPicPr>
        <p:blipFill rotWithShape="1">
          <a:blip r:embed="rId3">
            <a:alphaModFix/>
          </a:blip>
          <a:srcRect l="-49361" r="-49361"/>
          <a:stretch/>
        </p:blipFill>
        <p:spPr>
          <a:xfrm>
            <a:off x="609363" y="2336119"/>
            <a:ext cx="7925273" cy="4358595"/>
          </a:xfrm>
          <a:prstGeom prst="rect">
            <a:avLst/>
          </a:prstGeom>
          <a:noFill/>
          <a:ln>
            <a:noFill/>
          </a:ln>
        </p:spPr>
      </p:pic>
      <p:sp>
        <p:nvSpPr>
          <p:cNvPr id="936" name="Google Shape;936;p104"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2"/>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943" name="Google Shape;943;p102"/>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Gravity</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944" name="Google Shape;944;p102"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945" name="Google Shape;945;p102"/>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gravity. </a:t>
            </a:r>
            <a:endParaRPr/>
          </a:p>
        </p:txBody>
      </p:sp>
      <p:sp>
        <p:nvSpPr>
          <p:cNvPr id="946" name="Google Shape;946;p102" descr="Laptop"/>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7" name="Google Shape;947;p102"/>
          <p:cNvPicPr preferRelativeResize="0"/>
          <p:nvPr/>
        </p:nvPicPr>
        <p:blipFill rotWithShape="1">
          <a:blip r:embed="rId6">
            <a:alphaModFix/>
          </a:blip>
          <a:srcRect/>
          <a:stretch/>
        </p:blipFill>
        <p:spPr>
          <a:xfrm>
            <a:off x="2972418" y="2446458"/>
            <a:ext cx="5950409" cy="4239477"/>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05"/>
          <p:cNvSpPr txBox="1"/>
          <p:nvPr/>
        </p:nvSpPr>
        <p:spPr>
          <a:xfrm>
            <a:off x="631748" y="251918"/>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have you experienced force and gravity since you woke up this morning? What is the relationship between force and gravity?</a:t>
            </a:r>
            <a:endParaRPr/>
          </a:p>
        </p:txBody>
      </p:sp>
      <p:pic>
        <p:nvPicPr>
          <p:cNvPr id="955" name="Google Shape;955;p105" descr="force.jpg"/>
          <p:cNvPicPr preferRelativeResize="0"/>
          <p:nvPr/>
        </p:nvPicPr>
        <p:blipFill rotWithShape="1">
          <a:blip r:embed="rId4">
            <a:alphaModFix/>
          </a:blip>
          <a:srcRect l="-10572" r="-10572"/>
          <a:stretch/>
        </p:blipFill>
        <p:spPr>
          <a:xfrm>
            <a:off x="121837" y="2498271"/>
            <a:ext cx="4162777" cy="2289367"/>
          </a:xfrm>
          <a:prstGeom prst="rect">
            <a:avLst/>
          </a:prstGeom>
          <a:noFill/>
          <a:ln>
            <a:noFill/>
          </a:ln>
        </p:spPr>
      </p:pic>
      <p:pic>
        <p:nvPicPr>
          <p:cNvPr id="956" name="Google Shape;956;p105" descr="apple.jpg"/>
          <p:cNvPicPr preferRelativeResize="0"/>
          <p:nvPr/>
        </p:nvPicPr>
        <p:blipFill rotWithShape="1">
          <a:blip r:embed="rId5">
            <a:alphaModFix/>
          </a:blip>
          <a:srcRect l="-49361" r="-49361"/>
          <a:stretch/>
        </p:blipFill>
        <p:spPr>
          <a:xfrm>
            <a:off x="3508520" y="2034589"/>
            <a:ext cx="5849008" cy="3216729"/>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962" name="Google Shape;962;p106"/>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Google Shape;967;p107" descr="IEP Translation – Communication from OSEP regarding the ..."/>
          <p:cNvPicPr preferRelativeResize="0"/>
          <p:nvPr/>
        </p:nvPicPr>
        <p:blipFill rotWithShape="1">
          <a:blip r:embed="rId3">
            <a:alphaModFix/>
          </a:blip>
          <a:srcRect/>
          <a:stretch/>
        </p:blipFill>
        <p:spPr>
          <a:xfrm>
            <a:off x="2351313" y="872371"/>
            <a:ext cx="5276593" cy="904494"/>
          </a:xfrm>
          <a:prstGeom prst="rect">
            <a:avLst/>
          </a:prstGeom>
          <a:noFill/>
          <a:ln>
            <a:noFill/>
          </a:ln>
        </p:spPr>
      </p:pic>
      <p:pic>
        <p:nvPicPr>
          <p:cNvPr id="968" name="Google Shape;968;p107"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969" name="Google Shape;969;p107"/>
          <p:cNvPicPr preferRelativeResize="0"/>
          <p:nvPr/>
        </p:nvPicPr>
        <p:blipFill rotWithShape="1">
          <a:blip r:embed="rId5">
            <a:alphaModFix/>
          </a:blip>
          <a:srcRect/>
          <a:stretch/>
        </p:blipFill>
        <p:spPr>
          <a:xfrm>
            <a:off x="1080655" y="4236393"/>
            <a:ext cx="7491870" cy="1289764"/>
          </a:xfrm>
          <a:prstGeom prst="rect">
            <a:avLst/>
          </a:prstGeom>
          <a:noFill/>
          <a:ln>
            <a:noFill/>
          </a:ln>
        </p:spPr>
      </p:pic>
      <p:sp>
        <p:nvSpPr>
          <p:cNvPr id="970" name="Google Shape;970;p107"/>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971" name="Google Shape;971;p107"/>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grpSp>
        <p:nvGrpSpPr>
          <p:cNvPr id="977" name="Google Shape;977;p108"/>
          <p:cNvGrpSpPr/>
          <p:nvPr/>
        </p:nvGrpSpPr>
        <p:grpSpPr>
          <a:xfrm>
            <a:off x="1505008" y="297180"/>
            <a:ext cx="5828913" cy="6262953"/>
            <a:chOff x="814636" y="0"/>
            <a:chExt cx="5828913" cy="6262953"/>
          </a:xfrm>
        </p:grpSpPr>
        <p:sp>
          <p:nvSpPr>
            <p:cNvPr id="978" name="Google Shape;978;p108"/>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8"/>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980" name="Google Shape;980;p108"/>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8"/>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8"/>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983" name="Google Shape;983;p108"/>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08"/>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08"/>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986" name="Google Shape;986;p108"/>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08"/>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08"/>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989" name="Google Shape;989;p108"/>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08"/>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08"/>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992" name="Google Shape;992;p108"/>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08"/>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08"/>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995" name="Google Shape;995;p108"/>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6" name="Google Shape;996;p108"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997" name="Google Shape;997;p108"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998" name="Google Shape;998;p108"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999" name="Google Shape;999;p108"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000" name="Google Shape;1000;p108"/>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1" name="Google Shape;1001;p108"/>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09"/>
          <p:cNvSpPr txBox="1"/>
          <p:nvPr/>
        </p:nvSpPr>
        <p:spPr>
          <a:xfrm>
            <a:off x="1295400" y="381000"/>
            <a:ext cx="6629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Mass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08" name="Google Shape;1008;p109"/>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109"/>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010" name="Google Shape;1010;p109" descr="artorius CPA5202S-DS Competence Analytical Balance, 5200gx 0.01g ..."/>
          <p:cNvPicPr preferRelativeResize="0"/>
          <p:nvPr/>
        </p:nvPicPr>
        <p:blipFill rotWithShape="1">
          <a:blip r:embed="rId3">
            <a:alphaModFix/>
          </a:blip>
          <a:srcRect/>
          <a:stretch/>
        </p:blipFill>
        <p:spPr>
          <a:xfrm>
            <a:off x="718457" y="1837041"/>
            <a:ext cx="7549662" cy="465922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1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0"/>
          <p:cNvSpPr txBox="1"/>
          <p:nvPr/>
        </p:nvSpPr>
        <p:spPr>
          <a:xfrm>
            <a:off x="718457"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difference between mass and weight?</a:t>
            </a:r>
            <a:endParaRPr/>
          </a:p>
        </p:txBody>
      </p:sp>
      <p:pic>
        <p:nvPicPr>
          <p:cNvPr id="1018" name="Google Shape;1018;p110" descr="artorius CPA5202S-DS Competence Analytical Balance, 5200gx 0.01g ..."/>
          <p:cNvPicPr preferRelativeResize="0"/>
          <p:nvPr/>
        </p:nvPicPr>
        <p:blipFill rotWithShape="1">
          <a:blip r:embed="rId4">
            <a:alphaModFix/>
          </a:blip>
          <a:srcRect/>
          <a:stretch/>
        </p:blipFill>
        <p:spPr>
          <a:xfrm>
            <a:off x="326572" y="2790756"/>
            <a:ext cx="3728871" cy="2301246"/>
          </a:xfrm>
          <a:prstGeom prst="rect">
            <a:avLst/>
          </a:prstGeom>
          <a:noFill/>
          <a:ln>
            <a:noFill/>
          </a:ln>
        </p:spPr>
      </p:pic>
      <p:pic>
        <p:nvPicPr>
          <p:cNvPr id="1026" name="Picture 2" descr="Black woman standing on a weight scale Stock Photos - Page 1 : Masterfile">
            <a:extLst>
              <a:ext uri="{FF2B5EF4-FFF2-40B4-BE49-F238E27FC236}">
                <a16:creationId xmlns:a16="http://schemas.microsoft.com/office/drawing/2014/main" id="{180AD310-B813-494D-AF95-559A33BD2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310" y="1665886"/>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11"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12"/>
          <p:cNvSpPr txBox="1">
            <a:spLocks noGrp="1"/>
          </p:cNvSpPr>
          <p:nvPr>
            <p:ph type="ctrTitle"/>
          </p:nvPr>
        </p:nvSpPr>
        <p:spPr>
          <a:xfrm>
            <a:off x="1323551" y="187766"/>
            <a:ext cx="7559192" cy="20002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u="sng"/>
              <a:t>Gravity</a:t>
            </a:r>
            <a:r>
              <a:rPr lang="en-US" sz="3600" b="1"/>
              <a:t>: </a:t>
            </a:r>
            <a:r>
              <a:rPr lang="en-US" sz="3600"/>
              <a:t>a noncontact force that attracts any object with mass toward another object with mass</a:t>
            </a:r>
            <a:endParaRPr sz="3600" b="1"/>
          </a:p>
        </p:txBody>
      </p:sp>
      <p:pic>
        <p:nvPicPr>
          <p:cNvPr id="1032" name="Google Shape;1032;p112" descr="apple.jpg"/>
          <p:cNvPicPr preferRelativeResize="0"/>
          <p:nvPr/>
        </p:nvPicPr>
        <p:blipFill rotWithShape="1">
          <a:blip r:embed="rId3">
            <a:alphaModFix/>
          </a:blip>
          <a:srcRect l="-49361" r="-49361"/>
          <a:stretch/>
        </p:blipFill>
        <p:spPr>
          <a:xfrm>
            <a:off x="609363" y="2336119"/>
            <a:ext cx="7925273" cy="4358595"/>
          </a:xfrm>
          <a:prstGeom prst="rect">
            <a:avLst/>
          </a:prstGeom>
          <a:noFill/>
          <a:ln>
            <a:noFill/>
          </a:ln>
        </p:spPr>
      </p:pic>
      <p:sp>
        <p:nvSpPr>
          <p:cNvPr id="1033" name="Google Shape;1033;p11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ctrTitle"/>
          </p:nvPr>
        </p:nvSpPr>
        <p:spPr>
          <a:xfrm>
            <a:off x="401935" y="21755"/>
            <a:ext cx="855114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Force</a:t>
            </a:r>
            <a:r>
              <a:rPr lang="en-US" sz="3400" b="1"/>
              <a:t>: </a:t>
            </a:r>
            <a:r>
              <a:rPr lang="en-US" sz="3400"/>
              <a:t>a push or pull on an object</a:t>
            </a:r>
            <a:endParaRPr sz="3400" b="1"/>
          </a:p>
        </p:txBody>
      </p:sp>
      <p:sp>
        <p:nvSpPr>
          <p:cNvPr id="194" name="Google Shape;194;p1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11"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196" name="Google Shape;196;p11" descr="force.jpg"/>
          <p:cNvPicPr preferRelativeResize="0"/>
          <p:nvPr/>
        </p:nvPicPr>
        <p:blipFill rotWithShape="1">
          <a:blip r:embed="rId5">
            <a:alphaModFix/>
          </a:blip>
          <a:srcRect l="-10572" r="-10572"/>
          <a:stretch/>
        </p:blipFill>
        <p:spPr>
          <a:xfrm>
            <a:off x="-134815" y="1274268"/>
            <a:ext cx="9624646" cy="5293185"/>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13"/>
          <p:cNvSpPr txBox="1"/>
          <p:nvPr/>
        </p:nvSpPr>
        <p:spPr>
          <a:xfrm>
            <a:off x="849542" y="312749"/>
            <a:ext cx="8016872"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Matter</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anything that takes up space and has mass</a:t>
            </a:r>
            <a:endParaRPr sz="3000" b="1">
              <a:solidFill>
                <a:schemeClr val="dk1"/>
              </a:solidFill>
              <a:latin typeface="Calibri"/>
              <a:ea typeface="Calibri"/>
              <a:cs typeface="Calibri"/>
              <a:sym typeface="Calibri"/>
            </a:endParaRPr>
          </a:p>
        </p:txBody>
      </p:sp>
      <p:sp>
        <p:nvSpPr>
          <p:cNvPr id="1040" name="Google Shape;1040;p113"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1" name="Google Shape;1041;p113" descr="states of matter.jpg"/>
          <p:cNvPicPr preferRelativeResize="0"/>
          <p:nvPr/>
        </p:nvPicPr>
        <p:blipFill rotWithShape="1">
          <a:blip r:embed="rId4">
            <a:alphaModFix/>
          </a:blip>
          <a:srcRect l="-12617" r="-12617"/>
          <a:stretch/>
        </p:blipFill>
        <p:spPr>
          <a:xfrm>
            <a:off x="424771" y="1699083"/>
            <a:ext cx="8193425" cy="4506068"/>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14"/>
          <p:cNvSpPr txBox="1"/>
          <p:nvPr/>
        </p:nvSpPr>
        <p:spPr>
          <a:xfrm>
            <a:off x="1067309" y="424771"/>
            <a:ext cx="7796212" cy="5973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Grams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a unit used to measure mass</a:t>
            </a:r>
            <a:endParaRPr sz="2800" b="1">
              <a:solidFill>
                <a:schemeClr val="dk1"/>
              </a:solidFill>
              <a:latin typeface="Calibri"/>
              <a:ea typeface="Calibri"/>
              <a:cs typeface="Calibri"/>
              <a:sym typeface="Calibri"/>
            </a:endParaRPr>
          </a:p>
        </p:txBody>
      </p:sp>
      <p:sp>
        <p:nvSpPr>
          <p:cNvPr id="1048" name="Google Shape;1048;p114"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114" descr="grams.jpg"/>
          <p:cNvPicPr preferRelativeResize="0"/>
          <p:nvPr/>
        </p:nvPicPr>
        <p:blipFill rotWithShape="1">
          <a:blip r:embed="rId4">
            <a:alphaModFix/>
          </a:blip>
          <a:srcRect l="10906" r="10905"/>
          <a:stretch/>
        </p:blipFill>
        <p:spPr>
          <a:xfrm>
            <a:off x="1067309" y="1796143"/>
            <a:ext cx="7083194" cy="3895484"/>
          </a:xfrm>
          <a:prstGeom prst="rect">
            <a:avLst/>
          </a:prstGeom>
          <a:noFill/>
          <a:ln>
            <a:noFill/>
          </a:ln>
        </p:spPr>
      </p:pic>
      <p:sp>
        <p:nvSpPr>
          <p:cNvPr id="1050" name="Google Shape;1050;p114"/>
          <p:cNvSpPr/>
          <p:nvPr/>
        </p:nvSpPr>
        <p:spPr>
          <a:xfrm>
            <a:off x="7057994" y="4020638"/>
            <a:ext cx="861858" cy="8617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1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16"/>
          <p:cNvSpPr txBox="1"/>
          <p:nvPr/>
        </p:nvSpPr>
        <p:spPr>
          <a:xfrm>
            <a:off x="989763" y="216922"/>
            <a:ext cx="777868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attractive force between objects that have ________.</a:t>
            </a:r>
            <a:endParaRPr/>
          </a:p>
        </p:txBody>
      </p:sp>
      <p:sp>
        <p:nvSpPr>
          <p:cNvPr id="1063" name="Google Shape;1063;p11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6"/>
          <p:cNvSpPr txBox="1"/>
          <p:nvPr/>
        </p:nvSpPr>
        <p:spPr>
          <a:xfrm>
            <a:off x="838200" y="1825625"/>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Volume</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Mass</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a:p>
        </p:txBody>
      </p:sp>
      <p:pic>
        <p:nvPicPr>
          <p:cNvPr id="1065" name="Google Shape;1065;p116" descr="apple.jpg"/>
          <p:cNvPicPr preferRelativeResize="0"/>
          <p:nvPr/>
        </p:nvPicPr>
        <p:blipFill rotWithShape="1">
          <a:blip r:embed="rId4">
            <a:alphaModFix/>
          </a:blip>
          <a:srcRect l="-49361" r="-49361"/>
          <a:stretch/>
        </p:blipFill>
        <p:spPr>
          <a:xfrm>
            <a:off x="4423228" y="4104332"/>
            <a:ext cx="4720772" cy="2596243"/>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dc6b6f5bd4_0_40"/>
          <p:cNvSpPr txBox="1"/>
          <p:nvPr/>
        </p:nvSpPr>
        <p:spPr>
          <a:xfrm>
            <a:off x="989763" y="216922"/>
            <a:ext cx="77787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attractive force between objects that have ________.</a:t>
            </a:r>
            <a:endParaRPr/>
          </a:p>
        </p:txBody>
      </p:sp>
      <p:sp>
        <p:nvSpPr>
          <p:cNvPr id="1072" name="Google Shape;1072;gdc6b6f5bd4_0_4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gdc6b6f5bd4_0_40"/>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Volume</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Mass</a:t>
            </a:r>
            <a:endParaRPr>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a:p>
        </p:txBody>
      </p:sp>
      <p:pic>
        <p:nvPicPr>
          <p:cNvPr id="1074" name="Google Shape;1074;gdc6b6f5bd4_0_40" descr="apple.jpg"/>
          <p:cNvPicPr preferRelativeResize="0"/>
          <p:nvPr/>
        </p:nvPicPr>
        <p:blipFill rotWithShape="1">
          <a:blip r:embed="rId4">
            <a:alphaModFix/>
          </a:blip>
          <a:srcRect l="-49364" r="-49364"/>
          <a:stretch/>
        </p:blipFill>
        <p:spPr>
          <a:xfrm>
            <a:off x="4423228" y="4104332"/>
            <a:ext cx="4720772" cy="2596242"/>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18"/>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Grams are a unit used to measure _______.</a:t>
            </a:r>
            <a:endParaRPr sz="3600">
              <a:solidFill>
                <a:schemeClr val="dk1"/>
              </a:solidFill>
              <a:latin typeface="Calibri"/>
              <a:ea typeface="Calibri"/>
              <a:cs typeface="Calibri"/>
              <a:sym typeface="Calibri"/>
            </a:endParaRPr>
          </a:p>
        </p:txBody>
      </p:sp>
      <p:sp>
        <p:nvSpPr>
          <p:cNvPr id="1081" name="Google Shape;1081;p11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18"/>
          <p:cNvSpPr txBox="1"/>
          <p:nvPr/>
        </p:nvSpPr>
        <p:spPr>
          <a:xfrm>
            <a:off x="838200" y="1825625"/>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Weight </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Mass</a:t>
            </a:r>
            <a:endParaRPr/>
          </a:p>
        </p:txBody>
      </p:sp>
      <p:pic>
        <p:nvPicPr>
          <p:cNvPr id="1083" name="Google Shape;1083;p118" descr="grams.jpg"/>
          <p:cNvPicPr preferRelativeResize="0"/>
          <p:nvPr/>
        </p:nvPicPr>
        <p:blipFill rotWithShape="1">
          <a:blip r:embed="rId4">
            <a:alphaModFix/>
          </a:blip>
          <a:srcRect l="10906" r="10905"/>
          <a:stretch/>
        </p:blipFill>
        <p:spPr>
          <a:xfrm>
            <a:off x="5363274" y="4666370"/>
            <a:ext cx="3437826" cy="1890672"/>
          </a:xfrm>
          <a:prstGeom prst="rect">
            <a:avLst/>
          </a:prstGeom>
          <a:noFill/>
          <a:ln>
            <a:noFill/>
          </a:ln>
        </p:spPr>
      </p:pic>
      <p:sp>
        <p:nvSpPr>
          <p:cNvPr id="1084" name="Google Shape;1084;p118"/>
          <p:cNvSpPr/>
          <p:nvPr/>
        </p:nvSpPr>
        <p:spPr>
          <a:xfrm rot="10800000" flipH="1">
            <a:off x="8152145" y="5766247"/>
            <a:ext cx="418303" cy="38962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gdc6b6f5bd4_0_48"/>
          <p:cNvSpPr txBox="1"/>
          <p:nvPr/>
        </p:nvSpPr>
        <p:spPr>
          <a:xfrm>
            <a:off x="1022420" y="424771"/>
            <a:ext cx="7778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Grams are a unit used to measure _______.</a:t>
            </a:r>
            <a:endParaRPr sz="3600">
              <a:solidFill>
                <a:schemeClr val="dk1"/>
              </a:solidFill>
              <a:latin typeface="Calibri"/>
              <a:ea typeface="Calibri"/>
              <a:cs typeface="Calibri"/>
              <a:sym typeface="Calibri"/>
            </a:endParaRPr>
          </a:p>
        </p:txBody>
      </p:sp>
      <p:sp>
        <p:nvSpPr>
          <p:cNvPr id="1091" name="Google Shape;1091;gdc6b6f5bd4_0_4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gdc6b6f5bd4_0_48"/>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Weight </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Mass</a:t>
            </a:r>
            <a:endParaRPr>
              <a:solidFill>
                <a:srgbClr val="FF0000"/>
              </a:solidFill>
            </a:endParaRPr>
          </a:p>
        </p:txBody>
      </p:sp>
      <p:pic>
        <p:nvPicPr>
          <p:cNvPr id="1093" name="Google Shape;1093;gdc6b6f5bd4_0_48" descr="grams.jpg"/>
          <p:cNvPicPr preferRelativeResize="0"/>
          <p:nvPr/>
        </p:nvPicPr>
        <p:blipFill rotWithShape="1">
          <a:blip r:embed="rId4">
            <a:alphaModFix/>
          </a:blip>
          <a:srcRect l="10906" r="10906"/>
          <a:stretch/>
        </p:blipFill>
        <p:spPr>
          <a:xfrm>
            <a:off x="5363274" y="4666370"/>
            <a:ext cx="3437826" cy="1890672"/>
          </a:xfrm>
          <a:prstGeom prst="rect">
            <a:avLst/>
          </a:prstGeom>
          <a:noFill/>
          <a:ln>
            <a:noFill/>
          </a:ln>
        </p:spPr>
      </p:pic>
      <p:sp>
        <p:nvSpPr>
          <p:cNvPr id="1094" name="Google Shape;1094;gdc6b6f5bd4_0_48"/>
          <p:cNvSpPr/>
          <p:nvPr/>
        </p:nvSpPr>
        <p:spPr>
          <a:xfrm rot="10800000" flipH="1">
            <a:off x="8152145" y="5766170"/>
            <a:ext cx="418200" cy="3897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20"/>
          <p:cNvSpPr txBox="1"/>
          <p:nvPr/>
        </p:nvSpPr>
        <p:spPr>
          <a:xfrm>
            <a:off x="2977749" y="433374"/>
            <a:ext cx="31885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matter?</a:t>
            </a:r>
            <a:endParaRPr sz="3600">
              <a:solidFill>
                <a:schemeClr val="dk1"/>
              </a:solidFill>
              <a:latin typeface="Calibri"/>
              <a:ea typeface="Calibri"/>
              <a:cs typeface="Calibri"/>
              <a:sym typeface="Calibri"/>
            </a:endParaRPr>
          </a:p>
        </p:txBody>
      </p:sp>
      <p:sp>
        <p:nvSpPr>
          <p:cNvPr id="1101" name="Google Shape;1101;p12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2" name="Google Shape;1102;p120" descr="states of matter.jpg"/>
          <p:cNvPicPr preferRelativeResize="0"/>
          <p:nvPr/>
        </p:nvPicPr>
        <p:blipFill rotWithShape="1">
          <a:blip r:embed="rId4">
            <a:alphaModFix/>
          </a:blip>
          <a:srcRect l="-12617" r="-12617"/>
          <a:stretch/>
        </p:blipFill>
        <p:spPr>
          <a:xfrm>
            <a:off x="424771" y="1699083"/>
            <a:ext cx="8193425" cy="4506068"/>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21"/>
          <p:cNvSpPr txBox="1"/>
          <p:nvPr/>
        </p:nvSpPr>
        <p:spPr>
          <a:xfrm>
            <a:off x="3440423" y="869904"/>
            <a:ext cx="201850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Mass</a:t>
            </a:r>
            <a:endParaRPr sz="6600" b="1">
              <a:solidFill>
                <a:schemeClr val="dk1"/>
              </a:solidFill>
              <a:latin typeface="Calibri"/>
              <a:ea typeface="Calibri"/>
              <a:cs typeface="Calibri"/>
              <a:sym typeface="Calibri"/>
            </a:endParaRPr>
          </a:p>
        </p:txBody>
      </p:sp>
      <p:sp>
        <p:nvSpPr>
          <p:cNvPr id="1109" name="Google Shape;1109;p12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0" name="Google Shape;1110;p12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22"/>
          <p:cNvSpPr txBox="1">
            <a:spLocks noGrp="1"/>
          </p:cNvSpPr>
          <p:nvPr>
            <p:ph type="subTitle" idx="1"/>
          </p:nvPr>
        </p:nvSpPr>
        <p:spPr>
          <a:xfrm>
            <a:off x="1314899" y="466342"/>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Mass</a:t>
            </a:r>
            <a:r>
              <a:rPr lang="en-US" b="1">
                <a:solidFill>
                  <a:schemeClr val="dk1"/>
                </a:solidFill>
              </a:rPr>
              <a:t>: </a:t>
            </a:r>
            <a:r>
              <a:rPr lang="en-US">
                <a:solidFill>
                  <a:schemeClr val="dk1"/>
                </a:solidFill>
              </a:rPr>
              <a:t>amount of matter in a given substance</a:t>
            </a:r>
            <a:endParaRPr/>
          </a:p>
        </p:txBody>
      </p:sp>
      <p:sp>
        <p:nvSpPr>
          <p:cNvPr id="1117" name="Google Shape;1117;p12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8" name="Google Shape;1118;p122"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119" name="Google Shape;1119;p122" descr="artorius CPA5202S-DS Competence Analytical Balance, 5200gx 0.01g ..."/>
          <p:cNvPicPr preferRelativeResize="0"/>
          <p:nvPr/>
        </p:nvPicPr>
        <p:blipFill rotWithShape="1">
          <a:blip r:embed="rId5">
            <a:alphaModFix/>
          </a:blip>
          <a:srcRect/>
          <a:stretch/>
        </p:blipFill>
        <p:spPr>
          <a:xfrm>
            <a:off x="1152385" y="2292413"/>
            <a:ext cx="6839228" cy="42207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12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24"/>
          <p:cNvSpPr txBox="1"/>
          <p:nvPr/>
        </p:nvSpPr>
        <p:spPr>
          <a:xfrm>
            <a:off x="2280974" y="526376"/>
            <a:ext cx="45820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mass?</a:t>
            </a:r>
            <a:endParaRPr sz="3600">
              <a:solidFill>
                <a:schemeClr val="dk1"/>
              </a:solidFill>
              <a:latin typeface="Calibri"/>
              <a:ea typeface="Calibri"/>
              <a:cs typeface="Calibri"/>
              <a:sym typeface="Calibri"/>
            </a:endParaRPr>
          </a:p>
        </p:txBody>
      </p:sp>
      <p:sp>
        <p:nvSpPr>
          <p:cNvPr id="1132" name="Google Shape;1132;p12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3" name="Google Shape;1133;p124" descr="artorius CPA5202S-DS Competence Analytical Balance, 5200gx 0.01g ..."/>
          <p:cNvPicPr preferRelativeResize="0"/>
          <p:nvPr/>
        </p:nvPicPr>
        <p:blipFill rotWithShape="1">
          <a:blip r:embed="rId4">
            <a:alphaModFix/>
          </a:blip>
          <a:srcRect/>
          <a:stretch/>
        </p:blipFill>
        <p:spPr>
          <a:xfrm>
            <a:off x="1152384" y="1590285"/>
            <a:ext cx="6839228" cy="4220781"/>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2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0" name="Google Shape;1140;p12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2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7" name="Google Shape;1147;p12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148" name="Google Shape;1148;p126" descr="ala Apples Fresh Produce Fruit, 3 LB Bag: Amazon.com: Grocery ..."/>
          <p:cNvPicPr preferRelativeResize="0"/>
          <p:nvPr/>
        </p:nvPicPr>
        <p:blipFill rotWithShape="1">
          <a:blip r:embed="rId5">
            <a:alphaModFix/>
          </a:blip>
          <a:srcRect/>
          <a:stretch/>
        </p:blipFill>
        <p:spPr>
          <a:xfrm>
            <a:off x="1563776" y="424771"/>
            <a:ext cx="6175129" cy="6175129"/>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2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5" name="Google Shape;1155;p127"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1156" name="Google Shape;1156;p127" descr="ottled Water - Safe Drinking Water"/>
          <p:cNvPicPr preferRelativeResize="0"/>
          <p:nvPr/>
        </p:nvPicPr>
        <p:blipFill rotWithShape="1">
          <a:blip r:embed="rId5">
            <a:alphaModFix/>
          </a:blip>
          <a:srcRect/>
          <a:stretch/>
        </p:blipFill>
        <p:spPr>
          <a:xfrm>
            <a:off x="1699084" y="173309"/>
            <a:ext cx="5587319" cy="6425417"/>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31"/>
          <p:cNvSpPr txBox="1"/>
          <p:nvPr/>
        </p:nvSpPr>
        <p:spPr>
          <a:xfrm>
            <a:off x="2301072" y="693336"/>
            <a:ext cx="48597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1163" name="Google Shape;1163;p131" descr="Classroom"/>
          <p:cNvSpPr/>
          <p:nvPr/>
        </p:nvSpPr>
        <p:spPr>
          <a:xfrm>
            <a:off x="77646" y="32378"/>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4" name="Google Shape;1164;p131" descr="Physical Science students design and build a demo to test the effects of the mass and gravity.  &#10;&#10;NWACC - Fall 2018" title="Intro to Physical Science - Mass/Gravity Demo">
            <a:hlinkClick r:id="rId4"/>
          </p:cNvPr>
          <p:cNvPicPr preferRelativeResize="0"/>
          <p:nvPr/>
        </p:nvPicPr>
        <p:blipFill>
          <a:blip r:embed="rId5">
            <a:alphaModFix/>
          </a:blip>
          <a:stretch>
            <a:fillRect/>
          </a:stretch>
        </p:blipFill>
        <p:spPr>
          <a:xfrm>
            <a:off x="2286000" y="2473718"/>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4"/>
                                        </p:tgtEl>
                                        <p:attrNameLst>
                                          <p:attrName>style.visibility</p:attrName>
                                        </p:attrNameLst>
                                      </p:cBhvr>
                                      <p:to>
                                        <p:strVal val="visible"/>
                                      </p:to>
                                    </p:set>
                                    <p:animEffect transition="in" filter="fade">
                                      <p:cBhvr>
                                        <p:cTn id="7" dur="1000"/>
                                        <p:tgtEl>
                                          <p:spTgt spid="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3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33"/>
          <p:cNvSpPr txBox="1"/>
          <p:nvPr/>
        </p:nvSpPr>
        <p:spPr>
          <a:xfrm>
            <a:off x="2280974" y="526376"/>
            <a:ext cx="45820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mass?</a:t>
            </a:r>
            <a:endParaRPr sz="3600">
              <a:solidFill>
                <a:schemeClr val="dk1"/>
              </a:solidFill>
              <a:latin typeface="Calibri"/>
              <a:ea typeface="Calibri"/>
              <a:cs typeface="Calibri"/>
              <a:sym typeface="Calibri"/>
            </a:endParaRPr>
          </a:p>
        </p:txBody>
      </p:sp>
      <p:sp>
        <p:nvSpPr>
          <p:cNvPr id="1177" name="Google Shape;1177;p13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8" name="Google Shape;1178;p133" descr="artorius CPA5202S-DS Competence Analytical Balance, 5200gx 0.01g ..."/>
          <p:cNvPicPr preferRelativeResize="0"/>
          <p:nvPr/>
        </p:nvPicPr>
        <p:blipFill rotWithShape="1">
          <a:blip r:embed="rId4">
            <a:alphaModFix/>
          </a:blip>
          <a:srcRect/>
          <a:stretch/>
        </p:blipFill>
        <p:spPr>
          <a:xfrm>
            <a:off x="1152384" y="1590285"/>
            <a:ext cx="6839228" cy="4220781"/>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34"/>
          <p:cNvSpPr txBox="1">
            <a:spLocks noGrp="1"/>
          </p:cNvSpPr>
          <p:nvPr>
            <p:ph type="title"/>
          </p:nvPr>
        </p:nvSpPr>
        <p:spPr>
          <a:xfrm>
            <a:off x="424771" y="424771"/>
            <a:ext cx="834861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400"/>
              <a:buFont typeface="Calibri"/>
              <a:buNone/>
            </a:pPr>
            <a:r>
              <a:rPr lang="en-US" sz="3400"/>
              <a:t>How is mass related to gravity?</a:t>
            </a:r>
            <a:endParaRPr sz="3400"/>
          </a:p>
        </p:txBody>
      </p:sp>
      <p:sp>
        <p:nvSpPr>
          <p:cNvPr id="1185" name="Google Shape;1185;p13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4"/>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7" name="Google Shape;1187;p134"/>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88" name="Google Shape;1188;p134" descr="artorius CPA5202S-DS Competence Analytical Balance, 5200gx 0.01g ..."/>
          <p:cNvPicPr preferRelativeResize="0"/>
          <p:nvPr/>
        </p:nvPicPr>
        <p:blipFill rotWithShape="1">
          <a:blip r:embed="rId4">
            <a:alphaModFix/>
          </a:blip>
          <a:srcRect/>
          <a:stretch/>
        </p:blipFill>
        <p:spPr>
          <a:xfrm>
            <a:off x="296581" y="2988128"/>
            <a:ext cx="3937994" cy="2430305"/>
          </a:xfrm>
          <a:prstGeom prst="rect">
            <a:avLst/>
          </a:prstGeom>
          <a:noFill/>
          <a:ln>
            <a:noFill/>
          </a:ln>
        </p:spPr>
      </p:pic>
      <p:pic>
        <p:nvPicPr>
          <p:cNvPr id="1189" name="Google Shape;1189;p134" descr="apple.jpg"/>
          <p:cNvPicPr preferRelativeResize="0"/>
          <p:nvPr/>
        </p:nvPicPr>
        <p:blipFill rotWithShape="1">
          <a:blip r:embed="rId5">
            <a:alphaModFix/>
          </a:blip>
          <a:srcRect l="-49361" r="-49361"/>
          <a:stretch/>
        </p:blipFill>
        <p:spPr>
          <a:xfrm>
            <a:off x="3849339" y="2594916"/>
            <a:ext cx="5849006" cy="3216728"/>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3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196" name="Google Shape;1196;p13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p:nvPr/>
        </p:nvSpPr>
        <p:spPr>
          <a:xfrm>
            <a:off x="874325" y="588234"/>
            <a:ext cx="79205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force?</a:t>
            </a:r>
            <a:endParaRPr/>
          </a:p>
        </p:txBody>
      </p:sp>
      <p:sp>
        <p:nvSpPr>
          <p:cNvPr id="209" name="Google Shape;209;p1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13" descr="force.jpg"/>
          <p:cNvPicPr preferRelativeResize="0"/>
          <p:nvPr/>
        </p:nvPicPr>
        <p:blipFill rotWithShape="1">
          <a:blip r:embed="rId4">
            <a:alphaModFix/>
          </a:blip>
          <a:srcRect l="-10572" r="-10572"/>
          <a:stretch/>
        </p:blipFill>
        <p:spPr>
          <a:xfrm>
            <a:off x="874325" y="1788188"/>
            <a:ext cx="7327855" cy="4030038"/>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37"/>
          <p:cNvSpPr txBox="1">
            <a:spLocks noGrp="1"/>
          </p:cNvSpPr>
          <p:nvPr>
            <p:ph type="subTitle" idx="1"/>
          </p:nvPr>
        </p:nvSpPr>
        <p:spPr>
          <a:xfrm>
            <a:off x="1314899" y="466342"/>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Mass</a:t>
            </a:r>
            <a:r>
              <a:rPr lang="en-US" b="1">
                <a:solidFill>
                  <a:schemeClr val="dk1"/>
                </a:solidFill>
              </a:rPr>
              <a:t>: </a:t>
            </a:r>
            <a:r>
              <a:rPr lang="en-US">
                <a:solidFill>
                  <a:schemeClr val="dk1"/>
                </a:solidFill>
              </a:rPr>
              <a:t>amount of matter in a given substance</a:t>
            </a:r>
            <a:endParaRPr/>
          </a:p>
        </p:txBody>
      </p:sp>
      <p:pic>
        <p:nvPicPr>
          <p:cNvPr id="1203" name="Google Shape;1203;p137" descr="artorius CPA5202S-DS Competence Analytical Balance, 5200gx 0.01g ..."/>
          <p:cNvPicPr preferRelativeResize="0"/>
          <p:nvPr/>
        </p:nvPicPr>
        <p:blipFill rotWithShape="1">
          <a:blip r:embed="rId3">
            <a:alphaModFix/>
          </a:blip>
          <a:srcRect/>
          <a:stretch/>
        </p:blipFill>
        <p:spPr>
          <a:xfrm>
            <a:off x="1152385" y="2292413"/>
            <a:ext cx="6839228" cy="4220781"/>
          </a:xfrm>
          <a:prstGeom prst="rect">
            <a:avLst/>
          </a:prstGeom>
          <a:noFill/>
          <a:ln>
            <a:noFill/>
          </a:ln>
        </p:spPr>
      </p:pic>
      <p:sp>
        <p:nvSpPr>
          <p:cNvPr id="1204" name="Google Shape;1204;p13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35"/>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1211" name="Google Shape;1211;p135"/>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Mass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(Gizmos)</a:t>
            </a:r>
            <a:endParaRPr/>
          </a:p>
        </p:txBody>
      </p:sp>
      <p:pic>
        <p:nvPicPr>
          <p:cNvPr id="1212" name="Google Shape;1212;p135"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1213" name="Google Shape;1213;p135"/>
          <p:cNvSpPr txBox="1"/>
          <p:nvPr/>
        </p:nvSpPr>
        <p:spPr>
          <a:xfrm>
            <a:off x="411982" y="2230734"/>
            <a:ext cx="2552282"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explore mass.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In this activity, you’ll compare the mass and weight of objects on Earth, Mars, Jupiter, and the Moon .</a:t>
            </a:r>
            <a:endParaRPr/>
          </a:p>
        </p:txBody>
      </p:sp>
      <p:sp>
        <p:nvSpPr>
          <p:cNvPr id="1214" name="Google Shape;1214;p135" descr="Laptop"/>
          <p:cNvSpPr/>
          <p:nvPr/>
        </p:nvSpPr>
        <p:spPr>
          <a:xfrm>
            <a:off x="20097"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5" name="Google Shape;1215;p135"/>
          <p:cNvPicPr preferRelativeResize="0"/>
          <p:nvPr/>
        </p:nvPicPr>
        <p:blipFill rotWithShape="1">
          <a:blip r:embed="rId6">
            <a:alphaModFix/>
          </a:blip>
          <a:srcRect/>
          <a:stretch/>
        </p:blipFill>
        <p:spPr>
          <a:xfrm>
            <a:off x="2964264" y="2446459"/>
            <a:ext cx="5921984" cy="3953847"/>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138"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38"/>
          <p:cNvSpPr txBox="1"/>
          <p:nvPr/>
        </p:nvSpPr>
        <p:spPr>
          <a:xfrm>
            <a:off x="722555" y="298084"/>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difference between mass and weight?</a:t>
            </a:r>
            <a:endParaRPr sz="3000">
              <a:solidFill>
                <a:schemeClr val="dk1"/>
              </a:solidFill>
              <a:latin typeface="Calibri"/>
              <a:ea typeface="Calibri"/>
              <a:cs typeface="Calibri"/>
              <a:sym typeface="Calibri"/>
            </a:endParaRPr>
          </a:p>
        </p:txBody>
      </p:sp>
      <p:pic>
        <p:nvPicPr>
          <p:cNvPr id="1223" name="Google Shape;1223;p138" descr="artorius CPA5202S-DS Competence Analytical Balance, 5200gx 0.01g ..."/>
          <p:cNvPicPr preferRelativeResize="0"/>
          <p:nvPr/>
        </p:nvPicPr>
        <p:blipFill rotWithShape="1">
          <a:blip r:embed="rId4">
            <a:alphaModFix/>
          </a:blip>
          <a:srcRect/>
          <a:stretch/>
        </p:blipFill>
        <p:spPr>
          <a:xfrm>
            <a:off x="326572" y="2790756"/>
            <a:ext cx="3728871" cy="2301246"/>
          </a:xfrm>
          <a:prstGeom prst="rect">
            <a:avLst/>
          </a:prstGeom>
          <a:noFill/>
          <a:ln>
            <a:noFill/>
          </a:ln>
        </p:spPr>
      </p:pic>
      <p:pic>
        <p:nvPicPr>
          <p:cNvPr id="2050" name="Picture 2" descr="Black woman standing on a weight scale Stock Photos - Page 1 : Masterfile">
            <a:extLst>
              <a:ext uri="{FF2B5EF4-FFF2-40B4-BE49-F238E27FC236}">
                <a16:creationId xmlns:a16="http://schemas.microsoft.com/office/drawing/2014/main" id="{938CAC3F-F79F-4B42-9B2A-1A15DB4C4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559" y="1416503"/>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pic>
        <p:nvPicPr>
          <p:cNvPr id="1230" name="Google Shape;1230;p139"/>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pic>
        <p:nvPicPr>
          <p:cNvPr id="1235" name="Google Shape;1235;p140" descr="IEP Translation – Communication from OSEP regarding the ..."/>
          <p:cNvPicPr preferRelativeResize="0"/>
          <p:nvPr/>
        </p:nvPicPr>
        <p:blipFill rotWithShape="1">
          <a:blip r:embed="rId3">
            <a:alphaModFix/>
          </a:blip>
          <a:srcRect/>
          <a:stretch/>
        </p:blipFill>
        <p:spPr>
          <a:xfrm>
            <a:off x="2196935" y="905229"/>
            <a:ext cx="5822858" cy="904494"/>
          </a:xfrm>
          <a:prstGeom prst="rect">
            <a:avLst/>
          </a:prstGeom>
          <a:noFill/>
          <a:ln>
            <a:noFill/>
          </a:ln>
        </p:spPr>
      </p:pic>
      <p:pic>
        <p:nvPicPr>
          <p:cNvPr id="1236" name="Google Shape;1236;p140"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1237" name="Google Shape;1237;p140"/>
          <p:cNvPicPr preferRelativeResize="0"/>
          <p:nvPr/>
        </p:nvPicPr>
        <p:blipFill rotWithShape="1">
          <a:blip r:embed="rId5">
            <a:alphaModFix/>
          </a:blip>
          <a:srcRect/>
          <a:stretch/>
        </p:blipFill>
        <p:spPr>
          <a:xfrm>
            <a:off x="1235425" y="4236393"/>
            <a:ext cx="7337100" cy="1289764"/>
          </a:xfrm>
          <a:prstGeom prst="rect">
            <a:avLst/>
          </a:prstGeom>
          <a:noFill/>
          <a:ln>
            <a:noFill/>
          </a:ln>
        </p:spPr>
      </p:pic>
      <p:sp>
        <p:nvSpPr>
          <p:cNvPr id="1238" name="Google Shape;1238;p140"/>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239" name="Google Shape;1239;p140"/>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grpSp>
        <p:nvGrpSpPr>
          <p:cNvPr id="1245" name="Google Shape;1245;p141"/>
          <p:cNvGrpSpPr/>
          <p:nvPr/>
        </p:nvGrpSpPr>
        <p:grpSpPr>
          <a:xfrm>
            <a:off x="1505008" y="297180"/>
            <a:ext cx="5828913" cy="6262953"/>
            <a:chOff x="814636" y="0"/>
            <a:chExt cx="5828913" cy="6262953"/>
          </a:xfrm>
        </p:grpSpPr>
        <p:sp>
          <p:nvSpPr>
            <p:cNvPr id="1246" name="Google Shape;1246;p14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1248" name="Google Shape;1248;p14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1251" name="Google Shape;1251;p14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1254" name="Google Shape;1254;p14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1257" name="Google Shape;1257;p14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260" name="Google Shape;1260;p14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1263" name="Google Shape;1263;p14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64" name="Google Shape;1264;p14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265" name="Google Shape;1265;p14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266" name="Google Shape;1266;p14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267" name="Google Shape;1267;p14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268" name="Google Shape;1268;p14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9" name="Google Shape;1269;p14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142"/>
          <p:cNvSpPr txBox="1"/>
          <p:nvPr/>
        </p:nvSpPr>
        <p:spPr>
          <a:xfrm>
            <a:off x="1295400" y="381000"/>
            <a:ext cx="6629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Weight</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6" name="Google Shape;1276;p14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7" name="Google Shape;1277;p14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78" name="Google Shape;1278;p142" descr="earth.jpg"/>
          <p:cNvPicPr preferRelativeResize="0"/>
          <p:nvPr/>
        </p:nvPicPr>
        <p:blipFill rotWithShape="1">
          <a:blip r:embed="rId3">
            <a:alphaModFix/>
          </a:blip>
          <a:srcRect l="-14891" r="-14891"/>
          <a:stretch/>
        </p:blipFill>
        <p:spPr>
          <a:xfrm>
            <a:off x="831316" y="2104549"/>
            <a:ext cx="7557567" cy="4156371"/>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4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3"/>
          <p:cNvSpPr txBox="1"/>
          <p:nvPr/>
        </p:nvSpPr>
        <p:spPr>
          <a:xfrm>
            <a:off x="722555" y="251918"/>
            <a:ext cx="82095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difference between mass and weight?</a:t>
            </a:r>
            <a:endParaRPr/>
          </a:p>
        </p:txBody>
      </p:sp>
      <p:pic>
        <p:nvPicPr>
          <p:cNvPr id="1286" name="Google Shape;1286;p143" descr="artorius CPA5202S-DS Competence Analytical Balance, 5200gx 0.01g ..."/>
          <p:cNvPicPr preferRelativeResize="0"/>
          <p:nvPr/>
        </p:nvPicPr>
        <p:blipFill rotWithShape="1">
          <a:blip r:embed="rId4">
            <a:alphaModFix/>
          </a:blip>
          <a:srcRect/>
          <a:stretch/>
        </p:blipFill>
        <p:spPr>
          <a:xfrm>
            <a:off x="326572" y="2790756"/>
            <a:ext cx="3728871" cy="2301246"/>
          </a:xfrm>
          <a:prstGeom prst="rect">
            <a:avLst/>
          </a:prstGeom>
          <a:noFill/>
          <a:ln>
            <a:noFill/>
          </a:ln>
        </p:spPr>
      </p:pic>
      <p:pic>
        <p:nvPicPr>
          <p:cNvPr id="3074" name="Picture 2" descr="Black woman standing on a weight scale Stock Photos - Page 1 : Masterfile">
            <a:extLst>
              <a:ext uri="{FF2B5EF4-FFF2-40B4-BE49-F238E27FC236}">
                <a16:creationId xmlns:a16="http://schemas.microsoft.com/office/drawing/2014/main" id="{D32DD78B-E01A-4B51-94D9-3B456B3A5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909" y="1618384"/>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44" descr="Rewind"/>
          <p:cNvSpPr/>
          <p:nvPr/>
        </p:nvSpPr>
        <p:spPr>
          <a:xfrm>
            <a:off x="1928446" y="1295400"/>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45"/>
          <p:cNvSpPr txBox="1">
            <a:spLocks noGrp="1"/>
          </p:cNvSpPr>
          <p:nvPr>
            <p:ph type="ctrTitle"/>
          </p:nvPr>
        </p:nvSpPr>
        <p:spPr>
          <a:xfrm>
            <a:off x="401935" y="21755"/>
            <a:ext cx="855114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Force</a:t>
            </a:r>
            <a:r>
              <a:rPr lang="en-US" sz="3400" b="1"/>
              <a:t>: </a:t>
            </a:r>
            <a:r>
              <a:rPr lang="en-US" sz="3400"/>
              <a:t>a push or pull on an object</a:t>
            </a:r>
            <a:endParaRPr sz="3400" b="1"/>
          </a:p>
        </p:txBody>
      </p:sp>
      <p:pic>
        <p:nvPicPr>
          <p:cNvPr id="1300" name="Google Shape;1300;p145" descr="force.jpg"/>
          <p:cNvPicPr preferRelativeResize="0"/>
          <p:nvPr/>
        </p:nvPicPr>
        <p:blipFill rotWithShape="1">
          <a:blip r:embed="rId3">
            <a:alphaModFix/>
          </a:blip>
          <a:srcRect l="-10572" r="-10572"/>
          <a:stretch/>
        </p:blipFill>
        <p:spPr>
          <a:xfrm>
            <a:off x="-134815" y="1274268"/>
            <a:ext cx="9624646" cy="5293185"/>
          </a:xfrm>
          <a:prstGeom prst="rect">
            <a:avLst/>
          </a:prstGeom>
          <a:noFill/>
          <a:ln>
            <a:noFill/>
          </a:ln>
        </p:spPr>
      </p:pic>
      <p:sp>
        <p:nvSpPr>
          <p:cNvPr id="1301" name="Google Shape;1301;p145"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4"/>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17" name="Google Shape;217;p1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46"/>
          <p:cNvSpPr txBox="1">
            <a:spLocks noGrp="1"/>
          </p:cNvSpPr>
          <p:nvPr>
            <p:ph type="ctrTitle"/>
          </p:nvPr>
        </p:nvSpPr>
        <p:spPr>
          <a:xfrm>
            <a:off x="1323551" y="187766"/>
            <a:ext cx="7559192" cy="20002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u="sng"/>
              <a:t>Gravity</a:t>
            </a:r>
            <a:r>
              <a:rPr lang="en-US" sz="3600" b="1"/>
              <a:t>: </a:t>
            </a:r>
            <a:r>
              <a:rPr lang="en-US" sz="3600"/>
              <a:t>a noncontact force that attracts any object with mass toward another object with mass</a:t>
            </a:r>
            <a:endParaRPr sz="3600" b="1"/>
          </a:p>
        </p:txBody>
      </p:sp>
      <p:pic>
        <p:nvPicPr>
          <p:cNvPr id="1308" name="Google Shape;1308;p146" descr="apple.jpg"/>
          <p:cNvPicPr preferRelativeResize="0"/>
          <p:nvPr/>
        </p:nvPicPr>
        <p:blipFill rotWithShape="1">
          <a:blip r:embed="rId3">
            <a:alphaModFix/>
          </a:blip>
          <a:srcRect l="-49361" r="-49361"/>
          <a:stretch/>
        </p:blipFill>
        <p:spPr>
          <a:xfrm>
            <a:off x="609363" y="2336119"/>
            <a:ext cx="7925273" cy="4358595"/>
          </a:xfrm>
          <a:prstGeom prst="rect">
            <a:avLst/>
          </a:prstGeom>
          <a:noFill/>
          <a:ln>
            <a:noFill/>
          </a:ln>
        </p:spPr>
      </p:pic>
      <p:sp>
        <p:nvSpPr>
          <p:cNvPr id="1309" name="Google Shape;1309;p14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147"/>
          <p:cNvSpPr txBox="1">
            <a:spLocks noGrp="1"/>
          </p:cNvSpPr>
          <p:nvPr>
            <p:ph type="subTitle" idx="1"/>
          </p:nvPr>
        </p:nvSpPr>
        <p:spPr>
          <a:xfrm>
            <a:off x="1314899" y="466342"/>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Mass</a:t>
            </a:r>
            <a:r>
              <a:rPr lang="en-US" b="1">
                <a:solidFill>
                  <a:schemeClr val="dk1"/>
                </a:solidFill>
              </a:rPr>
              <a:t>: </a:t>
            </a:r>
            <a:r>
              <a:rPr lang="en-US">
                <a:solidFill>
                  <a:schemeClr val="dk1"/>
                </a:solidFill>
              </a:rPr>
              <a:t>amount of matter in a given substance</a:t>
            </a:r>
            <a:endParaRPr/>
          </a:p>
        </p:txBody>
      </p:sp>
      <p:pic>
        <p:nvPicPr>
          <p:cNvPr id="1316" name="Google Shape;1316;p147" descr="artorius CPA5202S-DS Competence Analytical Balance, 5200gx 0.01g ..."/>
          <p:cNvPicPr preferRelativeResize="0"/>
          <p:nvPr/>
        </p:nvPicPr>
        <p:blipFill rotWithShape="1">
          <a:blip r:embed="rId3">
            <a:alphaModFix/>
          </a:blip>
          <a:srcRect/>
          <a:stretch/>
        </p:blipFill>
        <p:spPr>
          <a:xfrm>
            <a:off x="1152385" y="2292413"/>
            <a:ext cx="6839228" cy="4220781"/>
          </a:xfrm>
          <a:prstGeom prst="rect">
            <a:avLst/>
          </a:prstGeom>
          <a:noFill/>
          <a:ln>
            <a:noFill/>
          </a:ln>
        </p:spPr>
      </p:pic>
      <p:sp>
        <p:nvSpPr>
          <p:cNvPr id="1317" name="Google Shape;1317;p14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14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149"/>
          <p:cNvSpPr txBox="1"/>
          <p:nvPr/>
        </p:nvSpPr>
        <p:spPr>
          <a:xfrm>
            <a:off x="2280974" y="526376"/>
            <a:ext cx="45820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force?</a:t>
            </a:r>
            <a:endParaRPr/>
          </a:p>
        </p:txBody>
      </p:sp>
      <p:sp>
        <p:nvSpPr>
          <p:cNvPr id="1330" name="Google Shape;1330;p14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1" name="Google Shape;1331;p149" descr="force.jpg"/>
          <p:cNvPicPr preferRelativeResize="0"/>
          <p:nvPr/>
        </p:nvPicPr>
        <p:blipFill rotWithShape="1">
          <a:blip r:embed="rId4">
            <a:alphaModFix/>
          </a:blip>
          <a:srcRect l="-10572" r="-10572"/>
          <a:stretch/>
        </p:blipFill>
        <p:spPr>
          <a:xfrm>
            <a:off x="-134815" y="1274268"/>
            <a:ext cx="9624646" cy="5293185"/>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150"/>
          <p:cNvSpPr txBox="1"/>
          <p:nvPr/>
        </p:nvSpPr>
        <p:spPr>
          <a:xfrm>
            <a:off x="989763" y="216922"/>
            <a:ext cx="777868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attractive force between objects that have ________.</a:t>
            </a:r>
            <a:endParaRPr/>
          </a:p>
        </p:txBody>
      </p:sp>
      <p:sp>
        <p:nvSpPr>
          <p:cNvPr id="1338" name="Google Shape;1338;p15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50"/>
          <p:cNvSpPr txBox="1"/>
          <p:nvPr/>
        </p:nvSpPr>
        <p:spPr>
          <a:xfrm>
            <a:off x="838200" y="1825625"/>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Volume</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Mass</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a:p>
        </p:txBody>
      </p:sp>
      <p:pic>
        <p:nvPicPr>
          <p:cNvPr id="1340" name="Google Shape;1340;p150" descr="apple.jpg"/>
          <p:cNvPicPr preferRelativeResize="0"/>
          <p:nvPr/>
        </p:nvPicPr>
        <p:blipFill rotWithShape="1">
          <a:blip r:embed="rId4">
            <a:alphaModFix/>
          </a:blip>
          <a:srcRect l="-49361" r="-49361"/>
          <a:stretch/>
        </p:blipFill>
        <p:spPr>
          <a:xfrm>
            <a:off x="4423228" y="4104332"/>
            <a:ext cx="4720772" cy="2596243"/>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gdc6b6f5bd4_0_57"/>
          <p:cNvSpPr txBox="1"/>
          <p:nvPr/>
        </p:nvSpPr>
        <p:spPr>
          <a:xfrm>
            <a:off x="989763" y="216922"/>
            <a:ext cx="77787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attractive force between objects that have ________.</a:t>
            </a:r>
            <a:endParaRPr/>
          </a:p>
        </p:txBody>
      </p:sp>
      <p:sp>
        <p:nvSpPr>
          <p:cNvPr id="1347" name="Google Shape;1347;gdc6b6f5bd4_0_5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gdc6b6f5bd4_0_57"/>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Volume</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Mass</a:t>
            </a:r>
            <a:endParaRPr>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a:p>
        </p:txBody>
      </p:sp>
      <p:pic>
        <p:nvPicPr>
          <p:cNvPr id="1349" name="Google Shape;1349;gdc6b6f5bd4_0_57" descr="apple.jpg"/>
          <p:cNvPicPr preferRelativeResize="0"/>
          <p:nvPr/>
        </p:nvPicPr>
        <p:blipFill rotWithShape="1">
          <a:blip r:embed="rId4">
            <a:alphaModFix/>
          </a:blip>
          <a:srcRect l="-49364" r="-49364"/>
          <a:stretch/>
        </p:blipFill>
        <p:spPr>
          <a:xfrm>
            <a:off x="4423228" y="4104332"/>
            <a:ext cx="4720772" cy="2596242"/>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152"/>
          <p:cNvSpPr txBox="1"/>
          <p:nvPr/>
        </p:nvSpPr>
        <p:spPr>
          <a:xfrm>
            <a:off x="2280974" y="526376"/>
            <a:ext cx="45820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mass?</a:t>
            </a:r>
            <a:endParaRPr/>
          </a:p>
        </p:txBody>
      </p:sp>
      <p:sp>
        <p:nvSpPr>
          <p:cNvPr id="1356" name="Google Shape;1356;p15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7" name="Google Shape;1357;p152" descr="artorius CPA5202S-DS Competence Analytical Balance, 5200gx 0.01g ..."/>
          <p:cNvPicPr preferRelativeResize="0"/>
          <p:nvPr/>
        </p:nvPicPr>
        <p:blipFill rotWithShape="1">
          <a:blip r:embed="rId4">
            <a:alphaModFix/>
          </a:blip>
          <a:srcRect/>
          <a:stretch/>
        </p:blipFill>
        <p:spPr>
          <a:xfrm>
            <a:off x="1152384" y="1508642"/>
            <a:ext cx="6839228" cy="4220781"/>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153"/>
          <p:cNvSpPr txBox="1"/>
          <p:nvPr/>
        </p:nvSpPr>
        <p:spPr>
          <a:xfrm>
            <a:off x="3223104" y="869904"/>
            <a:ext cx="284030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Weight</a:t>
            </a:r>
            <a:endParaRPr sz="6600" b="1" dirty="0">
              <a:solidFill>
                <a:schemeClr val="dk1"/>
              </a:solidFill>
              <a:latin typeface="Calibri"/>
              <a:ea typeface="Calibri"/>
              <a:cs typeface="Calibri"/>
              <a:sym typeface="Calibri"/>
            </a:endParaRPr>
          </a:p>
        </p:txBody>
      </p:sp>
      <p:sp>
        <p:nvSpPr>
          <p:cNvPr id="1364" name="Google Shape;1364;p15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5" name="Google Shape;1365;p15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154"/>
          <p:cNvSpPr txBox="1">
            <a:spLocks noGrp="1"/>
          </p:cNvSpPr>
          <p:nvPr>
            <p:ph type="subTitle" idx="1"/>
          </p:nvPr>
        </p:nvSpPr>
        <p:spPr>
          <a:xfrm>
            <a:off x="1314899" y="304283"/>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Weight</a:t>
            </a:r>
            <a:r>
              <a:rPr lang="en-US" b="1">
                <a:solidFill>
                  <a:schemeClr val="dk1"/>
                </a:solidFill>
              </a:rPr>
              <a:t>: </a:t>
            </a:r>
            <a:r>
              <a:rPr lang="en-US">
                <a:solidFill>
                  <a:schemeClr val="dk1"/>
                </a:solidFill>
              </a:rPr>
              <a:t>the gravitational force exerted on an object</a:t>
            </a:r>
            <a:endParaRPr/>
          </a:p>
        </p:txBody>
      </p:sp>
      <p:sp>
        <p:nvSpPr>
          <p:cNvPr id="1372" name="Google Shape;1372;p15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3" name="Google Shape;1373;p154"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1374" name="Google Shape;1374;p154" descr="earth.jpg"/>
          <p:cNvPicPr preferRelativeResize="0"/>
          <p:nvPr/>
        </p:nvPicPr>
        <p:blipFill rotWithShape="1">
          <a:blip r:embed="rId5">
            <a:alphaModFix/>
          </a:blip>
          <a:srcRect l="-14891" r="-14891"/>
          <a:stretch/>
        </p:blipFill>
        <p:spPr>
          <a:xfrm>
            <a:off x="58615" y="1479474"/>
            <a:ext cx="9085385" cy="4996612"/>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5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ctrTitle"/>
          </p:nvPr>
        </p:nvSpPr>
        <p:spPr>
          <a:xfrm>
            <a:off x="1156791" y="147432"/>
            <a:ext cx="6830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a:t>Newton (N)</a:t>
            </a:r>
            <a:endParaRPr/>
          </a:p>
        </p:txBody>
      </p:sp>
      <p:sp>
        <p:nvSpPr>
          <p:cNvPr id="224" name="Google Shape;224;p1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15" descr="measure.jpg"/>
          <p:cNvPicPr preferRelativeResize="0"/>
          <p:nvPr/>
        </p:nvPicPr>
        <p:blipFill rotWithShape="1">
          <a:blip r:embed="rId4">
            <a:alphaModFix/>
          </a:blip>
          <a:srcRect l="-9550" r="-9550"/>
          <a:stretch/>
        </p:blipFill>
        <p:spPr>
          <a:xfrm>
            <a:off x="735230" y="1617432"/>
            <a:ext cx="8229600" cy="4525963"/>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56"/>
          <p:cNvSpPr txBox="1"/>
          <p:nvPr/>
        </p:nvSpPr>
        <p:spPr>
          <a:xfrm>
            <a:off x="1045029" y="526376"/>
            <a:ext cx="77397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weight?</a:t>
            </a:r>
            <a:endParaRPr/>
          </a:p>
        </p:txBody>
      </p:sp>
      <p:sp>
        <p:nvSpPr>
          <p:cNvPr id="1387" name="Google Shape;1387;p15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8" name="Google Shape;1388;p156" descr="earth.jpg"/>
          <p:cNvPicPr preferRelativeResize="0"/>
          <p:nvPr/>
        </p:nvPicPr>
        <p:blipFill rotWithShape="1">
          <a:blip r:embed="rId4">
            <a:alphaModFix/>
          </a:blip>
          <a:srcRect l="-14891" r="-14891"/>
          <a:stretch/>
        </p:blipFill>
        <p:spPr>
          <a:xfrm>
            <a:off x="1322615" y="2116288"/>
            <a:ext cx="6384471" cy="3511214"/>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pic>
        <p:nvPicPr>
          <p:cNvPr id="1394" name="Google Shape;1394;p15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395" name="Google Shape;1395;p15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158"/>
          <p:cNvSpPr txBox="1">
            <a:spLocks noGrp="1"/>
          </p:cNvSpPr>
          <p:nvPr>
            <p:ph type="subTitle" idx="1"/>
          </p:nvPr>
        </p:nvSpPr>
        <p:spPr>
          <a:xfrm>
            <a:off x="849542" y="424771"/>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chemeClr val="dk1"/>
                </a:solidFill>
              </a:rPr>
              <a:t>Weight is relative</a:t>
            </a:r>
            <a:endParaRPr/>
          </a:p>
        </p:txBody>
      </p:sp>
      <p:sp>
        <p:nvSpPr>
          <p:cNvPr id="1402" name="Google Shape;1402;p15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8" name="Picture 2" descr="Black woman standing on a weight scale Stock Photos - Page 1 : Masterfile">
            <a:extLst>
              <a:ext uri="{FF2B5EF4-FFF2-40B4-BE49-F238E27FC236}">
                <a16:creationId xmlns:a16="http://schemas.microsoft.com/office/drawing/2014/main" id="{6AEB3CA2-0131-48CA-B8CB-0EDEE82BB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721" y="1238372"/>
            <a:ext cx="3542558" cy="5313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59"/>
          <p:cNvSpPr txBox="1">
            <a:spLocks noGrp="1"/>
          </p:cNvSpPr>
          <p:nvPr>
            <p:ph type="subTitle" idx="1"/>
          </p:nvPr>
        </p:nvSpPr>
        <p:spPr>
          <a:xfrm>
            <a:off x="849542" y="424771"/>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chemeClr val="dk1"/>
                </a:solidFill>
              </a:rPr>
              <a:t>You weigh </a:t>
            </a:r>
            <a:r>
              <a:rPr lang="en-US" b="1">
                <a:solidFill>
                  <a:schemeClr val="dk1"/>
                </a:solidFill>
              </a:rPr>
              <a:t>10% </a:t>
            </a:r>
            <a:r>
              <a:rPr lang="en-US">
                <a:solidFill>
                  <a:schemeClr val="dk1"/>
                </a:solidFill>
              </a:rPr>
              <a:t>less orbiting the earth</a:t>
            </a:r>
            <a:endParaRPr/>
          </a:p>
        </p:txBody>
      </p:sp>
      <p:sp>
        <p:nvSpPr>
          <p:cNvPr id="1410" name="Google Shape;1410;p15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1" name="Google Shape;1411;p159" descr="earth.jpg"/>
          <p:cNvPicPr preferRelativeResize="0"/>
          <p:nvPr/>
        </p:nvPicPr>
        <p:blipFill rotWithShape="1">
          <a:blip r:embed="rId4">
            <a:alphaModFix/>
          </a:blip>
          <a:srcRect l="-7285" r="27398"/>
          <a:stretch/>
        </p:blipFill>
        <p:spPr>
          <a:xfrm>
            <a:off x="149229" y="1812472"/>
            <a:ext cx="4388607" cy="3921054"/>
          </a:xfrm>
          <a:prstGeom prst="rect">
            <a:avLst/>
          </a:prstGeom>
          <a:noFill/>
          <a:ln>
            <a:noFill/>
          </a:ln>
        </p:spPr>
      </p:pic>
      <p:pic>
        <p:nvPicPr>
          <p:cNvPr id="1412" name="Google Shape;1412;p159" descr="moon.jpg"/>
          <p:cNvPicPr preferRelativeResize="0"/>
          <p:nvPr/>
        </p:nvPicPr>
        <p:blipFill rotWithShape="1">
          <a:blip r:embed="rId5">
            <a:alphaModFix/>
          </a:blip>
          <a:srcRect l="20275" r="20274"/>
          <a:stretch/>
        </p:blipFill>
        <p:spPr>
          <a:xfrm>
            <a:off x="5205891" y="1812472"/>
            <a:ext cx="3498829" cy="3921054"/>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60"/>
          <p:cNvSpPr txBox="1">
            <a:spLocks noGrp="1"/>
          </p:cNvSpPr>
          <p:nvPr>
            <p:ph type="subTitle" idx="1"/>
          </p:nvPr>
        </p:nvSpPr>
        <p:spPr>
          <a:xfrm>
            <a:off x="849542" y="719438"/>
            <a:ext cx="7600501" cy="61950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solidFill>
                  <a:schemeClr val="dk1"/>
                </a:solidFill>
              </a:rPr>
              <a:t>          100 lbs                                   90 lbs</a:t>
            </a:r>
            <a:endParaRPr>
              <a:solidFill>
                <a:schemeClr val="dk1"/>
              </a:solidFill>
            </a:endParaRPr>
          </a:p>
        </p:txBody>
      </p:sp>
      <p:sp>
        <p:nvSpPr>
          <p:cNvPr id="1419" name="Google Shape;1419;p16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0" name="Google Shape;1420;p160" descr="earth.jpg"/>
          <p:cNvPicPr preferRelativeResize="0"/>
          <p:nvPr/>
        </p:nvPicPr>
        <p:blipFill rotWithShape="1">
          <a:blip r:embed="rId4">
            <a:alphaModFix/>
          </a:blip>
          <a:srcRect l="-7285" r="27398"/>
          <a:stretch/>
        </p:blipFill>
        <p:spPr>
          <a:xfrm>
            <a:off x="149229" y="1812472"/>
            <a:ext cx="4388607" cy="3921054"/>
          </a:xfrm>
          <a:prstGeom prst="rect">
            <a:avLst/>
          </a:prstGeom>
          <a:noFill/>
          <a:ln>
            <a:noFill/>
          </a:ln>
        </p:spPr>
      </p:pic>
      <p:pic>
        <p:nvPicPr>
          <p:cNvPr id="1421" name="Google Shape;1421;p160" descr="moon.jpg"/>
          <p:cNvPicPr preferRelativeResize="0"/>
          <p:nvPr/>
        </p:nvPicPr>
        <p:blipFill rotWithShape="1">
          <a:blip r:embed="rId5">
            <a:alphaModFix/>
          </a:blip>
          <a:srcRect l="20275" r="20274"/>
          <a:stretch/>
        </p:blipFill>
        <p:spPr>
          <a:xfrm>
            <a:off x="5205891" y="1812472"/>
            <a:ext cx="3498829" cy="3921054"/>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61"/>
          <p:cNvSpPr txBox="1">
            <a:spLocks noGrp="1"/>
          </p:cNvSpPr>
          <p:nvPr>
            <p:ph type="subTitle" idx="1"/>
          </p:nvPr>
        </p:nvSpPr>
        <p:spPr>
          <a:xfrm>
            <a:off x="849542" y="719438"/>
            <a:ext cx="7600501" cy="61950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chemeClr val="dk1"/>
                </a:solidFill>
              </a:rPr>
              <a:t>Mass does not change</a:t>
            </a:r>
            <a:endParaRPr/>
          </a:p>
        </p:txBody>
      </p:sp>
      <p:sp>
        <p:nvSpPr>
          <p:cNvPr id="1428" name="Google Shape;1428;p16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9" name="Google Shape;1429;p161" descr="earth.jpg"/>
          <p:cNvPicPr preferRelativeResize="0"/>
          <p:nvPr/>
        </p:nvPicPr>
        <p:blipFill rotWithShape="1">
          <a:blip r:embed="rId4">
            <a:alphaModFix/>
          </a:blip>
          <a:srcRect l="-7285" r="27398"/>
          <a:stretch/>
        </p:blipFill>
        <p:spPr>
          <a:xfrm>
            <a:off x="149229" y="1812472"/>
            <a:ext cx="4388607" cy="3921054"/>
          </a:xfrm>
          <a:prstGeom prst="rect">
            <a:avLst/>
          </a:prstGeom>
          <a:noFill/>
          <a:ln>
            <a:noFill/>
          </a:ln>
        </p:spPr>
      </p:pic>
      <p:pic>
        <p:nvPicPr>
          <p:cNvPr id="1430" name="Google Shape;1430;p161" descr="moon.jpg"/>
          <p:cNvPicPr preferRelativeResize="0"/>
          <p:nvPr/>
        </p:nvPicPr>
        <p:blipFill rotWithShape="1">
          <a:blip r:embed="rId5">
            <a:alphaModFix/>
          </a:blip>
          <a:srcRect l="20275" r="20274"/>
          <a:stretch/>
        </p:blipFill>
        <p:spPr>
          <a:xfrm>
            <a:off x="5205891" y="1812472"/>
            <a:ext cx="3498829" cy="3921054"/>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6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2"/>
          <p:cNvSpPr txBox="1"/>
          <p:nvPr/>
        </p:nvSpPr>
        <p:spPr>
          <a:xfrm>
            <a:off x="-421574" y="2288512"/>
            <a:ext cx="1005626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mass   ≠   weight</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6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164"/>
          <p:cNvSpPr txBox="1"/>
          <p:nvPr/>
        </p:nvSpPr>
        <p:spPr>
          <a:xfrm>
            <a:off x="1045029" y="526376"/>
            <a:ext cx="77397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does your weight change?</a:t>
            </a:r>
            <a:endParaRPr/>
          </a:p>
        </p:txBody>
      </p:sp>
      <p:sp>
        <p:nvSpPr>
          <p:cNvPr id="1450" name="Google Shape;1450;p16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1" name="Google Shape;1451;p164" descr="earth.jpg"/>
          <p:cNvPicPr preferRelativeResize="0"/>
          <p:nvPr/>
        </p:nvPicPr>
        <p:blipFill rotWithShape="1">
          <a:blip r:embed="rId4">
            <a:alphaModFix/>
          </a:blip>
          <a:srcRect l="-7285" r="27398"/>
          <a:stretch/>
        </p:blipFill>
        <p:spPr>
          <a:xfrm>
            <a:off x="149229" y="1812472"/>
            <a:ext cx="4388607" cy="3921054"/>
          </a:xfrm>
          <a:prstGeom prst="rect">
            <a:avLst/>
          </a:prstGeom>
          <a:noFill/>
          <a:ln>
            <a:noFill/>
          </a:ln>
        </p:spPr>
      </p:pic>
      <p:pic>
        <p:nvPicPr>
          <p:cNvPr id="1452" name="Google Shape;1452;p164" descr="moon.jpg"/>
          <p:cNvPicPr preferRelativeResize="0"/>
          <p:nvPr/>
        </p:nvPicPr>
        <p:blipFill rotWithShape="1">
          <a:blip r:embed="rId5">
            <a:alphaModFix/>
          </a:blip>
          <a:srcRect l="20275" r="20274"/>
          <a:stretch/>
        </p:blipFill>
        <p:spPr>
          <a:xfrm>
            <a:off x="5205891" y="1812472"/>
            <a:ext cx="3498829" cy="3921054"/>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6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9" name="Google Shape;1459;p16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006dcd489_0_0"/>
          <p:cNvSpPr txBox="1">
            <a:spLocks noGrp="1"/>
          </p:cNvSpPr>
          <p:nvPr>
            <p:ph type="ctrTitle"/>
          </p:nvPr>
        </p:nvSpPr>
        <p:spPr>
          <a:xfrm>
            <a:off x="1156791" y="147407"/>
            <a:ext cx="68304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a:t>Newton (N)</a:t>
            </a:r>
            <a:endParaRPr/>
          </a:p>
        </p:txBody>
      </p:sp>
      <p:sp>
        <p:nvSpPr>
          <p:cNvPr id="232" name="Google Shape;232;ge006dcd489_0_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e006dcd489_0_0"/>
          <p:cNvSpPr txBox="1"/>
          <p:nvPr/>
        </p:nvSpPr>
        <p:spPr>
          <a:xfrm>
            <a:off x="2209350" y="2782500"/>
            <a:ext cx="4725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a:latin typeface="Calibri"/>
                <a:ea typeface="Calibri"/>
                <a:cs typeface="Calibri"/>
                <a:sym typeface="Calibri"/>
              </a:rPr>
              <a:t>N = kg*m/s</a:t>
            </a:r>
            <a:r>
              <a:rPr lang="en-US" sz="7200" baseline="30000">
                <a:latin typeface="Calibri"/>
                <a:ea typeface="Calibri"/>
                <a:cs typeface="Calibri"/>
                <a:sym typeface="Calibri"/>
              </a:rPr>
              <a:t>2</a:t>
            </a:r>
            <a:endParaRPr sz="7200">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6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6" name="Google Shape;1466;p16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sp>
        <p:nvSpPr>
          <p:cNvPr id="1467" name="Google Shape;1467;p166"/>
          <p:cNvSpPr txBox="1"/>
          <p:nvPr/>
        </p:nvSpPr>
        <p:spPr>
          <a:xfrm>
            <a:off x="986704" y="441328"/>
            <a:ext cx="7881257"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Scales measure weight. </a:t>
            </a:r>
            <a:endParaRPr sz="4400">
              <a:solidFill>
                <a:schemeClr val="dk1"/>
              </a:solidFill>
              <a:latin typeface="Calibri"/>
              <a:ea typeface="Calibri"/>
              <a:cs typeface="Calibri"/>
              <a:sym typeface="Calibri"/>
            </a:endParaRPr>
          </a:p>
        </p:txBody>
      </p:sp>
      <p:pic>
        <p:nvPicPr>
          <p:cNvPr id="5122" name="Picture 2" descr="Black woman standing on a weight scale Stock Photos - Page 1 : Masterfile">
            <a:extLst>
              <a:ext uri="{FF2B5EF4-FFF2-40B4-BE49-F238E27FC236}">
                <a16:creationId xmlns:a16="http://schemas.microsoft.com/office/drawing/2014/main" id="{406DD462-A962-4805-9845-61E735B87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571" y="1285874"/>
            <a:ext cx="3388179" cy="5082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7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172"/>
          <p:cNvSpPr txBox="1"/>
          <p:nvPr/>
        </p:nvSpPr>
        <p:spPr>
          <a:xfrm>
            <a:off x="1045029" y="203211"/>
            <a:ext cx="773974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weight and mass?</a:t>
            </a:r>
            <a:endParaRPr/>
          </a:p>
        </p:txBody>
      </p:sp>
      <p:sp>
        <p:nvSpPr>
          <p:cNvPr id="1481" name="Google Shape;1481;p17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2" name="Google Shape;1482;p172" descr="earth.jpg"/>
          <p:cNvPicPr preferRelativeResize="0"/>
          <p:nvPr/>
        </p:nvPicPr>
        <p:blipFill rotWithShape="1">
          <a:blip r:embed="rId4">
            <a:alphaModFix/>
          </a:blip>
          <a:srcRect l="-14891" r="-14891"/>
          <a:stretch/>
        </p:blipFill>
        <p:spPr>
          <a:xfrm>
            <a:off x="-293914" y="2263245"/>
            <a:ext cx="4816929" cy="2649126"/>
          </a:xfrm>
          <a:prstGeom prst="rect">
            <a:avLst/>
          </a:prstGeom>
          <a:noFill/>
          <a:ln>
            <a:noFill/>
          </a:ln>
        </p:spPr>
      </p:pic>
      <p:pic>
        <p:nvPicPr>
          <p:cNvPr id="1483" name="Google Shape;1483;p172" descr="artorius CPA5202S-DS Competence Analytical Balance, 5200gx 0.01g ..."/>
          <p:cNvPicPr preferRelativeResize="0"/>
          <p:nvPr/>
        </p:nvPicPr>
        <p:blipFill rotWithShape="1">
          <a:blip r:embed="rId5">
            <a:alphaModFix/>
          </a:blip>
          <a:srcRect/>
          <a:stretch/>
        </p:blipFill>
        <p:spPr>
          <a:xfrm>
            <a:off x="4816929" y="2334362"/>
            <a:ext cx="4177329" cy="2578009"/>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73"/>
          <p:cNvSpPr txBox="1"/>
          <p:nvPr/>
        </p:nvSpPr>
        <p:spPr>
          <a:xfrm>
            <a:off x="849542" y="424771"/>
            <a:ext cx="7772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True/False: Weight changes based on the gravitational force. </a:t>
            </a:r>
            <a:endParaRPr/>
          </a:p>
        </p:txBody>
      </p:sp>
      <p:sp>
        <p:nvSpPr>
          <p:cNvPr id="1490" name="Google Shape;1490;p17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1" name="Google Shape;1491;p173" descr="earth.jpg"/>
          <p:cNvPicPr preferRelativeResize="0"/>
          <p:nvPr/>
        </p:nvPicPr>
        <p:blipFill rotWithShape="1">
          <a:blip r:embed="rId4">
            <a:alphaModFix/>
          </a:blip>
          <a:srcRect l="-7285" r="27398"/>
          <a:stretch/>
        </p:blipFill>
        <p:spPr>
          <a:xfrm>
            <a:off x="3770985" y="4245429"/>
            <a:ext cx="2579322" cy="2304526"/>
          </a:xfrm>
          <a:prstGeom prst="rect">
            <a:avLst/>
          </a:prstGeom>
          <a:noFill/>
          <a:ln>
            <a:noFill/>
          </a:ln>
        </p:spPr>
      </p:pic>
      <p:pic>
        <p:nvPicPr>
          <p:cNvPr id="1492" name="Google Shape;1492;p173" descr="moon.jpg"/>
          <p:cNvPicPr preferRelativeResize="0"/>
          <p:nvPr/>
        </p:nvPicPr>
        <p:blipFill rotWithShape="1">
          <a:blip r:embed="rId5">
            <a:alphaModFix/>
          </a:blip>
          <a:srcRect l="20275" r="20274"/>
          <a:stretch/>
        </p:blipFill>
        <p:spPr>
          <a:xfrm>
            <a:off x="6746320" y="4245429"/>
            <a:ext cx="2056371" cy="2304526"/>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gdc6b6f5bd4_0_65"/>
          <p:cNvSpPr txBox="1"/>
          <p:nvPr/>
        </p:nvSpPr>
        <p:spPr>
          <a:xfrm>
            <a:off x="849542" y="424771"/>
            <a:ext cx="7772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True</a:t>
            </a:r>
            <a:r>
              <a:rPr lang="en-US" sz="3600">
                <a:solidFill>
                  <a:schemeClr val="dk1"/>
                </a:solidFill>
                <a:latin typeface="Calibri"/>
                <a:ea typeface="Calibri"/>
                <a:cs typeface="Calibri"/>
                <a:sym typeface="Calibri"/>
              </a:rPr>
              <a:t>/False: Weight changes based on the gravitational force. </a:t>
            </a:r>
            <a:endParaRPr/>
          </a:p>
        </p:txBody>
      </p:sp>
      <p:sp>
        <p:nvSpPr>
          <p:cNvPr id="1499" name="Google Shape;1499;gdc6b6f5bd4_0_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0" name="Google Shape;1500;gdc6b6f5bd4_0_65" descr="earth.jpg"/>
          <p:cNvPicPr preferRelativeResize="0"/>
          <p:nvPr/>
        </p:nvPicPr>
        <p:blipFill rotWithShape="1">
          <a:blip r:embed="rId4">
            <a:alphaModFix/>
          </a:blip>
          <a:srcRect l="-7285" r="27400"/>
          <a:stretch/>
        </p:blipFill>
        <p:spPr>
          <a:xfrm>
            <a:off x="3770985" y="4245429"/>
            <a:ext cx="2579322" cy="2304526"/>
          </a:xfrm>
          <a:prstGeom prst="rect">
            <a:avLst/>
          </a:prstGeom>
          <a:noFill/>
          <a:ln>
            <a:noFill/>
          </a:ln>
        </p:spPr>
      </p:pic>
      <p:pic>
        <p:nvPicPr>
          <p:cNvPr id="1501" name="Google Shape;1501;gdc6b6f5bd4_0_65" descr="moon.jpg"/>
          <p:cNvPicPr preferRelativeResize="0"/>
          <p:nvPr/>
        </p:nvPicPr>
        <p:blipFill rotWithShape="1">
          <a:blip r:embed="rId5">
            <a:alphaModFix/>
          </a:blip>
          <a:srcRect l="20272" r="20278"/>
          <a:stretch/>
        </p:blipFill>
        <p:spPr>
          <a:xfrm>
            <a:off x="6746320" y="4245429"/>
            <a:ext cx="2056372" cy="2304525"/>
          </a:xfrm>
          <a:prstGeom prst="rect">
            <a:avLst/>
          </a:prstGeom>
          <a:noFill/>
          <a:ln>
            <a:noFill/>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7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508" name="Google Shape;1508;p17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177"/>
          <p:cNvSpPr txBox="1">
            <a:spLocks noGrp="1"/>
          </p:cNvSpPr>
          <p:nvPr>
            <p:ph type="subTitle" idx="1"/>
          </p:nvPr>
        </p:nvSpPr>
        <p:spPr>
          <a:xfrm>
            <a:off x="1314899" y="304283"/>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u="sng">
                <a:solidFill>
                  <a:schemeClr val="dk1"/>
                </a:solidFill>
              </a:rPr>
              <a:t>Weight</a:t>
            </a:r>
            <a:r>
              <a:rPr lang="en-US" b="1">
                <a:solidFill>
                  <a:schemeClr val="dk1"/>
                </a:solidFill>
              </a:rPr>
              <a:t>: </a:t>
            </a:r>
            <a:r>
              <a:rPr lang="en-US">
                <a:solidFill>
                  <a:schemeClr val="dk1"/>
                </a:solidFill>
              </a:rPr>
              <a:t>the gravitational force exerted on an object</a:t>
            </a:r>
            <a:endParaRPr/>
          </a:p>
        </p:txBody>
      </p:sp>
      <p:pic>
        <p:nvPicPr>
          <p:cNvPr id="1515" name="Google Shape;1515;p177" descr="earth.jpg"/>
          <p:cNvPicPr preferRelativeResize="0"/>
          <p:nvPr/>
        </p:nvPicPr>
        <p:blipFill rotWithShape="1">
          <a:blip r:embed="rId3">
            <a:alphaModFix/>
          </a:blip>
          <a:srcRect l="-14891" r="-14891"/>
          <a:stretch/>
        </p:blipFill>
        <p:spPr>
          <a:xfrm>
            <a:off x="58615" y="1479474"/>
            <a:ext cx="9085385" cy="4996612"/>
          </a:xfrm>
          <a:prstGeom prst="rect">
            <a:avLst/>
          </a:prstGeom>
          <a:noFill/>
          <a:ln>
            <a:noFill/>
          </a:ln>
        </p:spPr>
      </p:pic>
      <p:sp>
        <p:nvSpPr>
          <p:cNvPr id="1516" name="Google Shape;1516;p17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178"/>
          <p:cNvSpPr txBox="1">
            <a:spLocks noGrp="1"/>
          </p:cNvSpPr>
          <p:nvPr>
            <p:ph type="subTitle" idx="1"/>
          </p:nvPr>
        </p:nvSpPr>
        <p:spPr>
          <a:xfrm>
            <a:off x="849542" y="424771"/>
            <a:ext cx="7600501" cy="109303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chemeClr val="dk1"/>
                </a:solidFill>
              </a:rPr>
              <a:t>You weigh </a:t>
            </a:r>
            <a:r>
              <a:rPr lang="en-US" b="1">
                <a:solidFill>
                  <a:schemeClr val="dk1"/>
                </a:solidFill>
              </a:rPr>
              <a:t>10% </a:t>
            </a:r>
            <a:r>
              <a:rPr lang="en-US">
                <a:solidFill>
                  <a:schemeClr val="dk1"/>
                </a:solidFill>
              </a:rPr>
              <a:t>less orbiting the earth</a:t>
            </a:r>
            <a:endParaRPr/>
          </a:p>
        </p:txBody>
      </p:sp>
      <p:pic>
        <p:nvPicPr>
          <p:cNvPr id="1523" name="Google Shape;1523;p178" descr="earth.jpg"/>
          <p:cNvPicPr preferRelativeResize="0"/>
          <p:nvPr/>
        </p:nvPicPr>
        <p:blipFill rotWithShape="1">
          <a:blip r:embed="rId3">
            <a:alphaModFix/>
          </a:blip>
          <a:srcRect l="-7285" r="27398"/>
          <a:stretch/>
        </p:blipFill>
        <p:spPr>
          <a:xfrm>
            <a:off x="149229" y="1812472"/>
            <a:ext cx="4388607" cy="3921054"/>
          </a:xfrm>
          <a:prstGeom prst="rect">
            <a:avLst/>
          </a:prstGeom>
          <a:noFill/>
          <a:ln>
            <a:noFill/>
          </a:ln>
        </p:spPr>
      </p:pic>
      <p:pic>
        <p:nvPicPr>
          <p:cNvPr id="1524" name="Google Shape;1524;p178" descr="moon.jpg"/>
          <p:cNvPicPr preferRelativeResize="0"/>
          <p:nvPr/>
        </p:nvPicPr>
        <p:blipFill rotWithShape="1">
          <a:blip r:embed="rId4">
            <a:alphaModFix/>
          </a:blip>
          <a:srcRect l="20275" r="20274"/>
          <a:stretch/>
        </p:blipFill>
        <p:spPr>
          <a:xfrm>
            <a:off x="5205891" y="1812472"/>
            <a:ext cx="3498829" cy="3921054"/>
          </a:xfrm>
          <a:prstGeom prst="rect">
            <a:avLst/>
          </a:prstGeom>
          <a:noFill/>
          <a:ln>
            <a:noFill/>
          </a:ln>
        </p:spPr>
      </p:pic>
      <p:sp>
        <p:nvSpPr>
          <p:cNvPr id="1525" name="Google Shape;1525;p178" descr="Rewind"/>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179"/>
          <p:cNvSpPr txBox="1">
            <a:spLocks noGrp="1"/>
          </p:cNvSpPr>
          <p:nvPr>
            <p:ph type="subTitle" idx="1"/>
          </p:nvPr>
        </p:nvSpPr>
        <p:spPr>
          <a:xfrm>
            <a:off x="849542" y="719438"/>
            <a:ext cx="7600501" cy="61950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solidFill>
                  <a:schemeClr val="dk1"/>
                </a:solidFill>
              </a:rPr>
              <a:t>Mass does not change</a:t>
            </a:r>
            <a:endParaRPr/>
          </a:p>
        </p:txBody>
      </p:sp>
      <p:pic>
        <p:nvPicPr>
          <p:cNvPr id="1532" name="Google Shape;1532;p179" descr="earth.jpg"/>
          <p:cNvPicPr preferRelativeResize="0"/>
          <p:nvPr/>
        </p:nvPicPr>
        <p:blipFill rotWithShape="1">
          <a:blip r:embed="rId3">
            <a:alphaModFix/>
          </a:blip>
          <a:srcRect l="-7285" r="27398"/>
          <a:stretch/>
        </p:blipFill>
        <p:spPr>
          <a:xfrm>
            <a:off x="149229" y="1812472"/>
            <a:ext cx="4388607" cy="3921054"/>
          </a:xfrm>
          <a:prstGeom prst="rect">
            <a:avLst/>
          </a:prstGeom>
          <a:noFill/>
          <a:ln>
            <a:noFill/>
          </a:ln>
        </p:spPr>
      </p:pic>
      <p:pic>
        <p:nvPicPr>
          <p:cNvPr id="1533" name="Google Shape;1533;p179" descr="moon.jpg"/>
          <p:cNvPicPr preferRelativeResize="0"/>
          <p:nvPr/>
        </p:nvPicPr>
        <p:blipFill rotWithShape="1">
          <a:blip r:embed="rId4">
            <a:alphaModFix/>
          </a:blip>
          <a:srcRect l="20275" r="20274"/>
          <a:stretch/>
        </p:blipFill>
        <p:spPr>
          <a:xfrm>
            <a:off x="5205891" y="1812472"/>
            <a:ext cx="3498829" cy="3921054"/>
          </a:xfrm>
          <a:prstGeom prst="rect">
            <a:avLst/>
          </a:prstGeom>
          <a:noFill/>
          <a:ln>
            <a:noFill/>
          </a:ln>
        </p:spPr>
      </p:pic>
      <p:sp>
        <p:nvSpPr>
          <p:cNvPr id="1534" name="Google Shape;1534;p179" descr="Rewind"/>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175"/>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1541" name="Google Shape;1541;p175"/>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Weight</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(Gizmos)</a:t>
            </a:r>
            <a:endParaRPr/>
          </a:p>
        </p:txBody>
      </p:sp>
      <p:pic>
        <p:nvPicPr>
          <p:cNvPr id="1542" name="Google Shape;1542;p175"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1543" name="Google Shape;1543;p175"/>
          <p:cNvSpPr txBox="1"/>
          <p:nvPr/>
        </p:nvSpPr>
        <p:spPr>
          <a:xfrm>
            <a:off x="411982" y="2230734"/>
            <a:ext cx="2552282"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explore weight.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In this activity, you’ll compare the mass and weight of objects on Earth, Mars, Jupiter, and the Moon .</a:t>
            </a:r>
            <a:endParaRPr/>
          </a:p>
        </p:txBody>
      </p:sp>
      <p:sp>
        <p:nvSpPr>
          <p:cNvPr id="1544" name="Google Shape;1544;p175" descr="Laptop"/>
          <p:cNvSpPr/>
          <p:nvPr/>
        </p:nvSpPr>
        <p:spPr>
          <a:xfrm>
            <a:off x="20097"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5" name="Google Shape;1545;p175"/>
          <p:cNvPicPr preferRelativeResize="0"/>
          <p:nvPr/>
        </p:nvPicPr>
        <p:blipFill rotWithShape="1">
          <a:blip r:embed="rId6">
            <a:alphaModFix/>
          </a:blip>
          <a:srcRect/>
          <a:stretch/>
        </p:blipFill>
        <p:spPr>
          <a:xfrm>
            <a:off x="2964264" y="2446459"/>
            <a:ext cx="5921984" cy="39538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18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80"/>
          <p:cNvSpPr txBox="1"/>
          <p:nvPr/>
        </p:nvSpPr>
        <p:spPr>
          <a:xfrm>
            <a:off x="722555" y="251918"/>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difference between mass and weight?</a:t>
            </a:r>
            <a:endParaRPr/>
          </a:p>
        </p:txBody>
      </p:sp>
      <p:pic>
        <p:nvPicPr>
          <p:cNvPr id="1553" name="Google Shape;1553;p180" descr="artorius CPA5202S-DS Competence Analytical Balance, 5200gx 0.01g ..."/>
          <p:cNvPicPr preferRelativeResize="0"/>
          <p:nvPr/>
        </p:nvPicPr>
        <p:blipFill rotWithShape="1">
          <a:blip r:embed="rId4">
            <a:alphaModFix/>
          </a:blip>
          <a:srcRect/>
          <a:stretch/>
        </p:blipFill>
        <p:spPr>
          <a:xfrm>
            <a:off x="326572" y="2790756"/>
            <a:ext cx="3728871" cy="2301246"/>
          </a:xfrm>
          <a:prstGeom prst="rect">
            <a:avLst/>
          </a:prstGeom>
          <a:noFill/>
          <a:ln>
            <a:noFill/>
          </a:ln>
        </p:spPr>
      </p:pic>
      <p:pic>
        <p:nvPicPr>
          <p:cNvPr id="6146" name="Picture 2" descr="Black woman standing on a weight scale Stock Photos - Page 1 : Masterfile">
            <a:extLst>
              <a:ext uri="{FF2B5EF4-FFF2-40B4-BE49-F238E27FC236}">
                <a16:creationId xmlns:a16="http://schemas.microsoft.com/office/drawing/2014/main" id="{E4E01419-B577-4F34-B64B-A254E2A35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601" y="1436138"/>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pic>
        <p:nvPicPr>
          <p:cNvPr id="1560" name="Google Shape;1560;p181"/>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pic>
        <p:nvPicPr>
          <p:cNvPr id="1565" name="Google Shape;1565;p182" descr="IEP Translation – Communication from OSEP regarding the ..."/>
          <p:cNvPicPr preferRelativeResize="0"/>
          <p:nvPr/>
        </p:nvPicPr>
        <p:blipFill rotWithShape="1">
          <a:blip r:embed="rId3">
            <a:alphaModFix/>
          </a:blip>
          <a:srcRect/>
          <a:stretch/>
        </p:blipFill>
        <p:spPr>
          <a:xfrm>
            <a:off x="2196934" y="1045076"/>
            <a:ext cx="5442848" cy="904494"/>
          </a:xfrm>
          <a:prstGeom prst="rect">
            <a:avLst/>
          </a:prstGeom>
          <a:noFill/>
          <a:ln>
            <a:noFill/>
          </a:ln>
        </p:spPr>
      </p:pic>
      <p:pic>
        <p:nvPicPr>
          <p:cNvPr id="1566" name="Google Shape;1566;p182"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1567" name="Google Shape;1567;p182"/>
          <p:cNvPicPr preferRelativeResize="0"/>
          <p:nvPr/>
        </p:nvPicPr>
        <p:blipFill rotWithShape="1">
          <a:blip r:embed="rId5">
            <a:alphaModFix/>
          </a:blip>
          <a:srcRect/>
          <a:stretch/>
        </p:blipFill>
        <p:spPr>
          <a:xfrm>
            <a:off x="1033687" y="4236386"/>
            <a:ext cx="7206863" cy="1289764"/>
          </a:xfrm>
          <a:prstGeom prst="rect">
            <a:avLst/>
          </a:prstGeom>
          <a:noFill/>
          <a:ln>
            <a:noFill/>
          </a:ln>
        </p:spPr>
      </p:pic>
      <p:sp>
        <p:nvSpPr>
          <p:cNvPr id="1568" name="Google Shape;1568;p182"/>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569" name="Google Shape;1569;p182"/>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p:nvPr/>
        </p:nvSpPr>
        <p:spPr>
          <a:xfrm>
            <a:off x="874325" y="588234"/>
            <a:ext cx="79205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 we measure force?</a:t>
            </a:r>
            <a:endParaRPr/>
          </a:p>
        </p:txBody>
      </p:sp>
      <p:sp>
        <p:nvSpPr>
          <p:cNvPr id="246" name="Google Shape;246;p1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17" descr="measure.jpg"/>
          <p:cNvPicPr preferRelativeResize="0"/>
          <p:nvPr/>
        </p:nvPicPr>
        <p:blipFill rotWithShape="1">
          <a:blip r:embed="rId4">
            <a:alphaModFix/>
          </a:blip>
          <a:srcRect l="-9550" r="-9550"/>
          <a:stretch/>
        </p:blipFill>
        <p:spPr>
          <a:xfrm>
            <a:off x="565265" y="1667308"/>
            <a:ext cx="8229600" cy="45259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18"/>
          <p:cNvPicPr preferRelativeResize="0"/>
          <p:nvPr/>
        </p:nvPicPr>
        <p:blipFill rotWithShape="1">
          <a:blip r:embed="rId4">
            <a:alphaModFix/>
          </a:blip>
          <a:srcRect/>
          <a:stretch/>
        </p:blipFill>
        <p:spPr>
          <a:xfrm>
            <a:off x="226043" y="882188"/>
            <a:ext cx="8917957" cy="54369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2013858" y="226087"/>
            <a:ext cx="5486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Force</a:t>
            </a:r>
            <a:endParaRPr sz="8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descr="force.jpg"/>
          <p:cNvPicPr preferRelativeResize="0"/>
          <p:nvPr/>
        </p:nvPicPr>
        <p:blipFill rotWithShape="1">
          <a:blip r:embed="rId3">
            <a:alphaModFix/>
          </a:blip>
          <a:srcRect l="-10572" r="-10572"/>
          <a:stretch/>
        </p:blipFill>
        <p:spPr>
          <a:xfrm>
            <a:off x="366765" y="1623064"/>
            <a:ext cx="8574762" cy="47157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19"/>
          <p:cNvPicPr preferRelativeResize="0"/>
          <p:nvPr/>
        </p:nvPicPr>
        <p:blipFill rotWithShape="1">
          <a:blip r:embed="rId4">
            <a:alphaModFix/>
          </a:blip>
          <a:srcRect/>
          <a:stretch/>
        </p:blipFill>
        <p:spPr>
          <a:xfrm>
            <a:off x="226043" y="882188"/>
            <a:ext cx="8917957" cy="5436970"/>
          </a:xfrm>
          <a:prstGeom prst="rect">
            <a:avLst/>
          </a:prstGeom>
          <a:noFill/>
          <a:ln>
            <a:noFill/>
          </a:ln>
        </p:spPr>
      </p:pic>
      <p:sp>
        <p:nvSpPr>
          <p:cNvPr id="262" name="Google Shape;262;p19"/>
          <p:cNvSpPr/>
          <p:nvPr/>
        </p:nvSpPr>
        <p:spPr>
          <a:xfrm>
            <a:off x="735230" y="3962400"/>
            <a:ext cx="3157254" cy="1143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3" name="Google Shape;263;p19"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p2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Google Shape;277;p2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78" name="Google Shape;278;p21" descr="force.jpg"/>
          <p:cNvPicPr preferRelativeResize="0"/>
          <p:nvPr/>
        </p:nvPicPr>
        <p:blipFill rotWithShape="1">
          <a:blip r:embed="rId5">
            <a:alphaModFix/>
          </a:blip>
          <a:srcRect l="-10572" r="-10572"/>
          <a:stretch/>
        </p:blipFill>
        <p:spPr>
          <a:xfrm>
            <a:off x="0" y="1255893"/>
            <a:ext cx="9226062" cy="50739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5" name="Google Shape;285;p2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86" name="Google Shape;286;p22" descr="earthquakes.jpg"/>
          <p:cNvPicPr preferRelativeResize="0"/>
          <p:nvPr/>
        </p:nvPicPr>
        <p:blipFill rotWithShape="1">
          <a:blip r:embed="rId5">
            <a:alphaModFix/>
          </a:blip>
          <a:srcRect l="-9663" r="-9662"/>
          <a:stretch/>
        </p:blipFill>
        <p:spPr>
          <a:xfrm>
            <a:off x="-199292" y="1125040"/>
            <a:ext cx="9343292" cy="5138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p:nvPr/>
        </p:nvSpPr>
        <p:spPr>
          <a:xfrm>
            <a:off x="874325" y="588234"/>
            <a:ext cx="79205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contact force?</a:t>
            </a:r>
            <a:endParaRPr/>
          </a:p>
        </p:txBody>
      </p:sp>
      <p:sp>
        <p:nvSpPr>
          <p:cNvPr id="299" name="Google Shape;299;p2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24" descr="force.jpg"/>
          <p:cNvPicPr preferRelativeResize="0"/>
          <p:nvPr/>
        </p:nvPicPr>
        <p:blipFill rotWithShape="1">
          <a:blip r:embed="rId4">
            <a:alphaModFix/>
          </a:blip>
          <a:srcRect l="-10572" r="-10572"/>
          <a:stretch/>
        </p:blipFill>
        <p:spPr>
          <a:xfrm>
            <a:off x="0" y="1255893"/>
            <a:ext cx="9226062" cy="50739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p:nvPr/>
        </p:nvSpPr>
        <p:spPr>
          <a:xfrm>
            <a:off x="874325" y="588234"/>
            <a:ext cx="79205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an example of a contact force?</a:t>
            </a:r>
            <a:endParaRPr/>
          </a:p>
        </p:txBody>
      </p:sp>
      <p:sp>
        <p:nvSpPr>
          <p:cNvPr id="307" name="Google Shape;307;p2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25"/>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26"/>
          <p:cNvPicPr preferRelativeResize="0"/>
          <p:nvPr/>
        </p:nvPicPr>
        <p:blipFill rotWithShape="1">
          <a:blip r:embed="rId4">
            <a:alphaModFix/>
          </a:blip>
          <a:srcRect/>
          <a:stretch/>
        </p:blipFill>
        <p:spPr>
          <a:xfrm>
            <a:off x="226043" y="882188"/>
            <a:ext cx="8917957" cy="5436970"/>
          </a:xfrm>
          <a:prstGeom prst="rect">
            <a:avLst/>
          </a:prstGeom>
          <a:noFill/>
          <a:ln>
            <a:noFill/>
          </a:ln>
        </p:spPr>
      </p:pic>
      <p:sp>
        <p:nvSpPr>
          <p:cNvPr id="316" name="Google Shape;316;p26"/>
          <p:cNvSpPr/>
          <p:nvPr/>
        </p:nvSpPr>
        <p:spPr>
          <a:xfrm>
            <a:off x="5045971" y="3935185"/>
            <a:ext cx="3608171" cy="1137557"/>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7" name="Google Shape;317;p26"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4" name="Google Shape;324;p2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2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32" name="Google Shape;332;p28" descr="earth.jpg"/>
          <p:cNvPicPr preferRelativeResize="0"/>
          <p:nvPr/>
        </p:nvPicPr>
        <p:blipFill rotWithShape="1">
          <a:blip r:embed="rId5">
            <a:alphaModFix/>
          </a:blip>
          <a:srcRect l="-14891" r="-14891"/>
          <a:stretch/>
        </p:blipFill>
        <p:spPr>
          <a:xfrm>
            <a:off x="129504" y="1273627"/>
            <a:ext cx="9014496" cy="4957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22548" y="238218"/>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have you experienced force and gravity since you woke up this morning? What is the relationship between force and gravity?</a:t>
            </a:r>
            <a:endParaRPr/>
          </a:p>
        </p:txBody>
      </p:sp>
      <p:pic>
        <p:nvPicPr>
          <p:cNvPr id="130" name="Google Shape;130;p3" descr="force.jpg"/>
          <p:cNvPicPr preferRelativeResize="0"/>
          <p:nvPr/>
        </p:nvPicPr>
        <p:blipFill rotWithShape="1">
          <a:blip r:embed="rId4">
            <a:alphaModFix/>
          </a:blip>
          <a:srcRect l="-10572" r="-10572"/>
          <a:stretch/>
        </p:blipFill>
        <p:spPr>
          <a:xfrm>
            <a:off x="121837" y="2498271"/>
            <a:ext cx="4162777" cy="2289367"/>
          </a:xfrm>
          <a:prstGeom prst="rect">
            <a:avLst/>
          </a:prstGeom>
          <a:noFill/>
          <a:ln>
            <a:noFill/>
          </a:ln>
        </p:spPr>
      </p:pic>
      <p:pic>
        <p:nvPicPr>
          <p:cNvPr id="131" name="Google Shape;131;p3" descr="apple.jpg"/>
          <p:cNvPicPr preferRelativeResize="0"/>
          <p:nvPr/>
        </p:nvPicPr>
        <p:blipFill rotWithShape="1">
          <a:blip r:embed="rId5">
            <a:alphaModFix/>
          </a:blip>
          <a:srcRect l="-49361" r="-49361"/>
          <a:stretch/>
        </p:blipFill>
        <p:spPr>
          <a:xfrm>
            <a:off x="3508520" y="2034589"/>
            <a:ext cx="5849008" cy="32167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p:nvPr/>
        </p:nvSpPr>
        <p:spPr>
          <a:xfrm>
            <a:off x="735230" y="358097"/>
            <a:ext cx="79205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noncontact force?</a:t>
            </a:r>
            <a:endParaRPr/>
          </a:p>
        </p:txBody>
      </p:sp>
      <p:sp>
        <p:nvSpPr>
          <p:cNvPr id="345" name="Google Shape;345;p3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30" descr="earth.jpg"/>
          <p:cNvPicPr preferRelativeResize="0"/>
          <p:nvPr/>
        </p:nvPicPr>
        <p:blipFill rotWithShape="1">
          <a:blip r:embed="rId4">
            <a:alphaModFix/>
          </a:blip>
          <a:srcRect l="-14891" r="-14891"/>
          <a:stretch/>
        </p:blipFill>
        <p:spPr>
          <a:xfrm>
            <a:off x="129504" y="1273627"/>
            <a:ext cx="9014496" cy="4957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p:nvPr/>
        </p:nvSpPr>
        <p:spPr>
          <a:xfrm>
            <a:off x="874325" y="398725"/>
            <a:ext cx="792054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an example of a noncontact force?</a:t>
            </a:r>
            <a:endParaRPr/>
          </a:p>
        </p:txBody>
      </p:sp>
      <p:sp>
        <p:nvSpPr>
          <p:cNvPr id="353" name="Google Shape;353;p3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1"/>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2"/>
          <p:cNvSpPr txBox="1">
            <a:spLocks noGrp="1"/>
          </p:cNvSpPr>
          <p:nvPr>
            <p:ph type="ctrTitle"/>
          </p:nvPr>
        </p:nvSpPr>
        <p:spPr>
          <a:xfrm>
            <a:off x="401935" y="334958"/>
            <a:ext cx="855114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Net Force</a:t>
            </a:r>
            <a:r>
              <a:rPr lang="en-US" sz="3400" b="1"/>
              <a:t>: </a:t>
            </a:r>
            <a:r>
              <a:rPr lang="en-US" sz="3400"/>
              <a:t>the combination of all the forces acting on an object</a:t>
            </a:r>
            <a:endParaRPr sz="3400" b="1"/>
          </a:p>
        </p:txBody>
      </p:sp>
      <p:sp>
        <p:nvSpPr>
          <p:cNvPr id="361" name="Google Shape;361;p3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363" name="Google Shape;363;p32" descr="force.jpg"/>
          <p:cNvPicPr preferRelativeResize="0"/>
          <p:nvPr/>
        </p:nvPicPr>
        <p:blipFill rotWithShape="1">
          <a:blip r:embed="rId5">
            <a:alphaModFix/>
          </a:blip>
          <a:srcRect l="-10572" r="-10572"/>
          <a:stretch/>
        </p:blipFill>
        <p:spPr>
          <a:xfrm>
            <a:off x="198480" y="1785417"/>
            <a:ext cx="8754601" cy="4814694"/>
          </a:xfrm>
          <a:prstGeom prst="rect">
            <a:avLst/>
          </a:prstGeom>
          <a:noFill/>
          <a:ln>
            <a:noFill/>
          </a:ln>
        </p:spPr>
      </p:pic>
      <p:cxnSp>
        <p:nvCxnSpPr>
          <p:cNvPr id="364" name="Google Shape;364;p32"/>
          <p:cNvCxnSpPr/>
          <p:nvPr/>
        </p:nvCxnSpPr>
        <p:spPr>
          <a:xfrm rot="10800000" flipH="1">
            <a:off x="1504321" y="3567547"/>
            <a:ext cx="780143" cy="1270000"/>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5" name="Google Shape;365;p32"/>
          <p:cNvCxnSpPr/>
          <p:nvPr/>
        </p:nvCxnSpPr>
        <p:spPr>
          <a:xfrm>
            <a:off x="6556549" y="1559344"/>
            <a:ext cx="0" cy="1360714"/>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6" name="Google Shape;366;p32"/>
          <p:cNvCxnSpPr/>
          <p:nvPr/>
        </p:nvCxnSpPr>
        <p:spPr>
          <a:xfrm flipH="1">
            <a:off x="7029102" y="2314336"/>
            <a:ext cx="1451427" cy="743858"/>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33"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34"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81" name="Google Shape;381;p34" descr="uropean Vega rocket lost minutes after lift-off - BBC News"/>
          <p:cNvPicPr preferRelativeResize="0"/>
          <p:nvPr/>
        </p:nvPicPr>
        <p:blipFill rotWithShape="1">
          <a:blip r:embed="rId5">
            <a:alphaModFix/>
          </a:blip>
          <a:srcRect/>
          <a:stretch/>
        </p:blipFill>
        <p:spPr>
          <a:xfrm>
            <a:off x="735230" y="1523887"/>
            <a:ext cx="7679871" cy="43199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8" name="Google Shape;388;p3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89" name="Google Shape;389;p35" descr="ushing The Walls | Arise Woman"/>
          <p:cNvPicPr preferRelativeResize="0"/>
          <p:nvPr/>
        </p:nvPicPr>
        <p:blipFill rotWithShape="1">
          <a:blip r:embed="rId5">
            <a:alphaModFix/>
          </a:blip>
          <a:srcRect/>
          <a:stretch/>
        </p:blipFill>
        <p:spPr>
          <a:xfrm>
            <a:off x="1596851" y="431800"/>
            <a:ext cx="6213232" cy="6006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7"/>
          <p:cNvSpPr txBox="1"/>
          <p:nvPr/>
        </p:nvSpPr>
        <p:spPr>
          <a:xfrm>
            <a:off x="874325" y="588234"/>
            <a:ext cx="776840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the 2 different types of forces?</a:t>
            </a:r>
            <a:endParaRPr sz="3600">
              <a:solidFill>
                <a:schemeClr val="dk1"/>
              </a:solidFill>
              <a:latin typeface="Calibri"/>
              <a:ea typeface="Calibri"/>
              <a:cs typeface="Calibri"/>
              <a:sym typeface="Calibri"/>
            </a:endParaRPr>
          </a:p>
        </p:txBody>
      </p:sp>
      <p:sp>
        <p:nvSpPr>
          <p:cNvPr id="402" name="Google Shape;402;p3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37"/>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5" name="Google Shape;405;p37" descr="force.jpg"/>
          <p:cNvPicPr preferRelativeResize="0"/>
          <p:nvPr/>
        </p:nvPicPr>
        <p:blipFill rotWithShape="1">
          <a:blip r:embed="rId4">
            <a:alphaModFix/>
          </a:blip>
          <a:srcRect l="-10572" r="-10572"/>
          <a:stretch/>
        </p:blipFill>
        <p:spPr>
          <a:xfrm>
            <a:off x="-295288" y="2957581"/>
            <a:ext cx="5110843" cy="2810767"/>
          </a:xfrm>
          <a:prstGeom prst="rect">
            <a:avLst/>
          </a:prstGeom>
          <a:noFill/>
          <a:ln>
            <a:noFill/>
          </a:ln>
        </p:spPr>
      </p:pic>
      <p:pic>
        <p:nvPicPr>
          <p:cNvPr id="406" name="Google Shape;406;p37" descr="earth.jpg"/>
          <p:cNvPicPr preferRelativeResize="0"/>
          <p:nvPr/>
        </p:nvPicPr>
        <p:blipFill rotWithShape="1">
          <a:blip r:embed="rId5">
            <a:alphaModFix/>
          </a:blip>
          <a:srcRect l="-14891" r="-14891"/>
          <a:stretch/>
        </p:blipFill>
        <p:spPr>
          <a:xfrm>
            <a:off x="4279013" y="2994012"/>
            <a:ext cx="5044601" cy="27743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8"/>
          <p:cNvSpPr txBox="1"/>
          <p:nvPr/>
        </p:nvSpPr>
        <p:spPr>
          <a:xfrm>
            <a:off x="609758" y="302745"/>
            <a:ext cx="822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If I am opening my fridge, what type of force am I applying?</a:t>
            </a:r>
            <a:endParaRPr sz="3600">
              <a:solidFill>
                <a:schemeClr val="dk1"/>
              </a:solidFill>
              <a:latin typeface="Calibri"/>
              <a:ea typeface="Calibri"/>
              <a:cs typeface="Calibri"/>
              <a:sym typeface="Calibri"/>
            </a:endParaRPr>
          </a:p>
        </p:txBody>
      </p:sp>
      <p:sp>
        <p:nvSpPr>
          <p:cNvPr id="413" name="Google Shape;413;p3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38" descr="and of a woman is opening a refrigerator door"/>
          <p:cNvPicPr preferRelativeResize="0"/>
          <p:nvPr/>
        </p:nvPicPr>
        <p:blipFill rotWithShape="1">
          <a:blip r:embed="rId4">
            <a:alphaModFix/>
          </a:blip>
          <a:srcRect/>
          <a:stretch/>
        </p:blipFill>
        <p:spPr>
          <a:xfrm>
            <a:off x="4348223" y="3641272"/>
            <a:ext cx="4485535" cy="2993289"/>
          </a:xfrm>
          <a:prstGeom prst="rect">
            <a:avLst/>
          </a:prstGeom>
          <a:noFill/>
          <a:ln>
            <a:noFill/>
          </a:ln>
        </p:spPr>
      </p:pic>
      <p:sp>
        <p:nvSpPr>
          <p:cNvPr id="415" name="Google Shape;415;p38"/>
          <p:cNvSpPr txBox="1"/>
          <p:nvPr/>
        </p:nvSpPr>
        <p:spPr>
          <a:xfrm>
            <a:off x="838200" y="1825625"/>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Contact</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Noncontact</a:t>
            </a:r>
            <a:endParaRPr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dc6b6f5bd4_0_0"/>
          <p:cNvSpPr txBox="1"/>
          <p:nvPr/>
        </p:nvSpPr>
        <p:spPr>
          <a:xfrm>
            <a:off x="609758" y="302745"/>
            <a:ext cx="82239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If I am opening my fridge, what type of force am I applying?</a:t>
            </a:r>
            <a:endParaRPr sz="3600">
              <a:solidFill>
                <a:schemeClr val="dk1"/>
              </a:solidFill>
              <a:latin typeface="Calibri"/>
              <a:ea typeface="Calibri"/>
              <a:cs typeface="Calibri"/>
              <a:sym typeface="Calibri"/>
            </a:endParaRPr>
          </a:p>
        </p:txBody>
      </p:sp>
      <p:sp>
        <p:nvSpPr>
          <p:cNvPr id="422" name="Google Shape;422;gdc6b6f5bd4_0_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gdc6b6f5bd4_0_0" descr="and of a woman is opening a refrigerator door"/>
          <p:cNvPicPr preferRelativeResize="0"/>
          <p:nvPr/>
        </p:nvPicPr>
        <p:blipFill rotWithShape="1">
          <a:blip r:embed="rId4">
            <a:alphaModFix/>
          </a:blip>
          <a:srcRect/>
          <a:stretch/>
        </p:blipFill>
        <p:spPr>
          <a:xfrm>
            <a:off x="4348223" y="3641272"/>
            <a:ext cx="4485532" cy="2993288"/>
          </a:xfrm>
          <a:prstGeom prst="rect">
            <a:avLst/>
          </a:prstGeom>
          <a:noFill/>
          <a:ln>
            <a:noFill/>
          </a:ln>
        </p:spPr>
      </p:pic>
      <p:sp>
        <p:nvSpPr>
          <p:cNvPr id="424" name="Google Shape;424;gdc6b6f5bd4_0_0"/>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Contact</a:t>
            </a:r>
            <a:endParaRPr>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Noncontact</a:t>
            </a:r>
            <a:endParaRPr sz="32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0"/>
          <p:cNvSpPr txBox="1"/>
          <p:nvPr/>
        </p:nvSpPr>
        <p:spPr>
          <a:xfrm>
            <a:off x="609758" y="302745"/>
            <a:ext cx="822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If my pencil falls to the ground, what type of force is being applied?</a:t>
            </a:r>
            <a:endParaRPr/>
          </a:p>
        </p:txBody>
      </p:sp>
      <p:sp>
        <p:nvSpPr>
          <p:cNvPr id="431" name="Google Shape;431;p4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txBox="1"/>
          <p:nvPr/>
        </p:nvSpPr>
        <p:spPr>
          <a:xfrm>
            <a:off x="838200" y="1825625"/>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Contact</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Noncontact</a:t>
            </a:r>
            <a:endParaRPr/>
          </a:p>
        </p:txBody>
      </p:sp>
      <p:pic>
        <p:nvPicPr>
          <p:cNvPr id="433" name="Google Shape;433;p40" descr="encil fell on floor and landed sticking out of carpet : mildlyinteresting"/>
          <p:cNvPicPr preferRelativeResize="0"/>
          <p:nvPr/>
        </p:nvPicPr>
        <p:blipFill rotWithShape="1">
          <a:blip r:embed="rId4">
            <a:alphaModFix/>
          </a:blip>
          <a:srcRect/>
          <a:stretch/>
        </p:blipFill>
        <p:spPr>
          <a:xfrm>
            <a:off x="5415643" y="4016828"/>
            <a:ext cx="3418115" cy="256358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dc6b6f5bd4_0_8"/>
          <p:cNvSpPr txBox="1"/>
          <p:nvPr/>
        </p:nvSpPr>
        <p:spPr>
          <a:xfrm>
            <a:off x="609758" y="302745"/>
            <a:ext cx="82239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If my pencil falls to the ground, what type of force is being applied?</a:t>
            </a:r>
            <a:endParaRPr/>
          </a:p>
        </p:txBody>
      </p:sp>
      <p:sp>
        <p:nvSpPr>
          <p:cNvPr id="440" name="Google Shape;440;gdc6b6f5bd4_0_8"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gdc6b6f5bd4_0_8"/>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Contact</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Noncontact</a:t>
            </a:r>
            <a:endParaRPr>
              <a:solidFill>
                <a:srgbClr val="FF0000"/>
              </a:solidFill>
            </a:endParaRPr>
          </a:p>
        </p:txBody>
      </p:sp>
      <p:pic>
        <p:nvPicPr>
          <p:cNvPr id="442" name="Google Shape;442;gdc6b6f5bd4_0_8" descr="encil fell on floor and landed sticking out of carpet : mildlyinteresting"/>
          <p:cNvPicPr preferRelativeResize="0"/>
          <p:nvPr/>
        </p:nvPicPr>
        <p:blipFill rotWithShape="1">
          <a:blip r:embed="rId4">
            <a:alphaModFix/>
          </a:blip>
          <a:srcRect/>
          <a:stretch/>
        </p:blipFill>
        <p:spPr>
          <a:xfrm>
            <a:off x="5415643" y="4016828"/>
            <a:ext cx="3418116" cy="25635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2"/>
          <p:cNvSpPr txBox="1"/>
          <p:nvPr/>
        </p:nvSpPr>
        <p:spPr>
          <a:xfrm>
            <a:off x="609758" y="302745"/>
            <a:ext cx="8224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net force?</a:t>
            </a:r>
            <a:endParaRPr/>
          </a:p>
        </p:txBody>
      </p:sp>
      <p:sp>
        <p:nvSpPr>
          <p:cNvPr id="449" name="Google Shape;449;p4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42"/>
          <p:cNvPicPr preferRelativeResize="0"/>
          <p:nvPr/>
        </p:nvPicPr>
        <p:blipFill rotWithShape="1">
          <a:blip r:embed="rId4">
            <a:alphaModFix/>
          </a:blip>
          <a:srcRect/>
          <a:stretch/>
        </p:blipFill>
        <p:spPr>
          <a:xfrm>
            <a:off x="818647" y="1503074"/>
            <a:ext cx="7806222" cy="48977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44"/>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457" name="Google Shape;457;p4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5"/>
          <p:cNvSpPr txBox="1"/>
          <p:nvPr/>
        </p:nvSpPr>
        <p:spPr>
          <a:xfrm>
            <a:off x="838200" y="365125"/>
            <a:ext cx="7930243"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Force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Mass </a:t>
            </a:r>
            <a:r>
              <a:rPr lang="en-US" sz="4400">
                <a:solidFill>
                  <a:srgbClr val="FF0000"/>
                </a:solidFill>
                <a:latin typeface="Calibri"/>
                <a:ea typeface="Calibri"/>
                <a:cs typeface="Calibri"/>
                <a:sym typeface="Calibri"/>
              </a:rPr>
              <a:t>x</a:t>
            </a:r>
            <a:r>
              <a:rPr lang="en-US" sz="4400">
                <a:solidFill>
                  <a:schemeClr val="dk1"/>
                </a:solidFill>
                <a:latin typeface="Calibri"/>
                <a:ea typeface="Calibri"/>
                <a:cs typeface="Calibri"/>
                <a:sym typeface="Calibri"/>
              </a:rPr>
              <a:t> Acceleration</a:t>
            </a:r>
            <a:endParaRPr sz="4400">
              <a:solidFill>
                <a:schemeClr val="dk1"/>
              </a:solidFill>
              <a:latin typeface="Calibri"/>
              <a:ea typeface="Calibri"/>
              <a:cs typeface="Calibri"/>
              <a:sym typeface="Calibri"/>
            </a:endParaRPr>
          </a:p>
        </p:txBody>
      </p:sp>
      <p:sp>
        <p:nvSpPr>
          <p:cNvPr id="465" name="Google Shape;465;p45"/>
          <p:cNvSpPr txBox="1"/>
          <p:nvPr/>
        </p:nvSpPr>
        <p:spPr>
          <a:xfrm>
            <a:off x="838200" y="1825625"/>
            <a:ext cx="7930243" cy="43513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F = ma</a:t>
            </a:r>
            <a:endParaRPr/>
          </a:p>
          <a:p>
            <a:pPr marL="0" marR="0" lvl="0" indent="0" algn="ctr"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6"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2" name="Google Shape;472;p46"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4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80" name="Google Shape;480;p47"/>
          <p:cNvSpPr txBox="1"/>
          <p:nvPr/>
        </p:nvSpPr>
        <p:spPr>
          <a:xfrm>
            <a:off x="735230" y="367615"/>
            <a:ext cx="8011887" cy="1888218"/>
          </a:xfrm>
          <a:prstGeom prst="rect">
            <a:avLst/>
          </a:prstGeom>
          <a:blipFill rotWithShape="1">
            <a:blip r:embed="rId5">
              <a:alphaModFix/>
            </a:blip>
            <a:stretch>
              <a:fillRect l="-1445" t="-4838" r="-2663" b="-41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481" name="Google Shape;481;p47" descr="olestar's First EV Is a Track-Happy Challenge to Tesla's Model 3 ..."/>
          <p:cNvPicPr preferRelativeResize="0"/>
          <p:nvPr/>
        </p:nvPicPr>
        <p:blipFill rotWithShape="1">
          <a:blip r:embed="rId6">
            <a:alphaModFix/>
          </a:blip>
          <a:srcRect/>
          <a:stretch/>
        </p:blipFill>
        <p:spPr>
          <a:xfrm>
            <a:off x="2101882" y="2477176"/>
            <a:ext cx="5278581" cy="351905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8" name="Google Shape;488;p4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89" name="Google Shape;489;p48"/>
          <p:cNvSpPr txBox="1"/>
          <p:nvPr/>
        </p:nvSpPr>
        <p:spPr>
          <a:xfrm>
            <a:off x="838200" y="365125"/>
            <a:ext cx="7554686"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Force = Mass x Acceleration</a:t>
            </a:r>
            <a:endParaRPr sz="4400">
              <a:solidFill>
                <a:schemeClr val="dk1"/>
              </a:solidFill>
              <a:latin typeface="Calibri"/>
              <a:ea typeface="Calibri"/>
              <a:cs typeface="Calibri"/>
              <a:sym typeface="Calibri"/>
            </a:endParaRPr>
          </a:p>
        </p:txBody>
      </p:sp>
      <p:sp>
        <p:nvSpPr>
          <p:cNvPr id="490" name="Google Shape;490;p48"/>
          <p:cNvSpPr txBox="1"/>
          <p:nvPr/>
        </p:nvSpPr>
        <p:spPr>
          <a:xfrm>
            <a:off x="838200" y="1825625"/>
            <a:ext cx="7554686"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7" name="Google Shape;497;p4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98" name="Google Shape;498;p49"/>
          <p:cNvSpPr txBox="1"/>
          <p:nvPr/>
        </p:nvSpPr>
        <p:spPr>
          <a:xfrm>
            <a:off x="838200" y="365125"/>
            <a:ext cx="7554686"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Force = Mass x Acceleration</a:t>
            </a:r>
            <a:endParaRPr sz="4400">
              <a:solidFill>
                <a:schemeClr val="dk1"/>
              </a:solidFill>
              <a:latin typeface="Calibri"/>
              <a:ea typeface="Calibri"/>
              <a:cs typeface="Calibri"/>
              <a:sym typeface="Calibri"/>
            </a:endParaRPr>
          </a:p>
        </p:txBody>
      </p:sp>
      <p:sp>
        <p:nvSpPr>
          <p:cNvPr id="499" name="Google Shape;499;p49"/>
          <p:cNvSpPr txBox="1"/>
          <p:nvPr/>
        </p:nvSpPr>
        <p:spPr>
          <a:xfrm>
            <a:off x="838200" y="1825625"/>
            <a:ext cx="7554686"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00" name="Google Shape;500;p49"/>
          <p:cNvSpPr/>
          <p:nvPr/>
        </p:nvSpPr>
        <p:spPr>
          <a:xfrm>
            <a:off x="3355422" y="4958833"/>
            <a:ext cx="252024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FF0000"/>
                </a:solidFill>
                <a:latin typeface="Calibri"/>
                <a:ea typeface="Calibri"/>
                <a:cs typeface="Calibri"/>
                <a:sym typeface="Calibri"/>
              </a:rPr>
              <a:t>F = 5,000 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p:nvPr/>
        </p:nvSpPr>
        <p:spPr>
          <a:xfrm>
            <a:off x="849542" y="312749"/>
            <a:ext cx="8016872"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Matter</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anything that takes up space and has mass</a:t>
            </a:r>
            <a:endParaRPr sz="3000" b="1">
              <a:solidFill>
                <a:schemeClr val="dk1"/>
              </a:solidFill>
              <a:latin typeface="Calibri"/>
              <a:ea typeface="Calibri"/>
              <a:cs typeface="Calibri"/>
              <a:sym typeface="Calibri"/>
            </a:endParaRPr>
          </a:p>
        </p:txBody>
      </p:sp>
      <p:sp>
        <p:nvSpPr>
          <p:cNvPr id="144" name="Google Shape;144;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5" descr="states of matter.jpg"/>
          <p:cNvPicPr preferRelativeResize="0"/>
          <p:nvPr/>
        </p:nvPicPr>
        <p:blipFill rotWithShape="1">
          <a:blip r:embed="rId4">
            <a:alphaModFix/>
          </a:blip>
          <a:srcRect l="-12617" r="-12617"/>
          <a:stretch/>
        </p:blipFill>
        <p:spPr>
          <a:xfrm>
            <a:off x="424771" y="1699083"/>
            <a:ext cx="8193425" cy="450606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7" name="Google Shape;507;p5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08" name="Google Shape;508;p50"/>
          <p:cNvSpPr txBox="1"/>
          <p:nvPr/>
        </p:nvSpPr>
        <p:spPr>
          <a:xfrm>
            <a:off x="838200" y="365125"/>
            <a:ext cx="7930244" cy="2378075"/>
          </a:xfrm>
          <a:prstGeom prst="rect">
            <a:avLst/>
          </a:prstGeom>
          <a:blipFill rotWithShape="1">
            <a:blip r:embed="rId5">
              <a:alphaModFix/>
            </a:blip>
            <a:stretch>
              <a:fillRect t="-5384" r="-690" b="-7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509" name="Google Shape;509;p50" descr="raft 1-Piece Cube Postal Box | Tiny Box Company"/>
          <p:cNvPicPr preferRelativeResize="0"/>
          <p:nvPr/>
        </p:nvPicPr>
        <p:blipFill rotWithShape="1">
          <a:blip r:embed="rId6">
            <a:alphaModFix/>
          </a:blip>
          <a:srcRect/>
          <a:stretch/>
        </p:blipFill>
        <p:spPr>
          <a:xfrm>
            <a:off x="2744610" y="2511670"/>
            <a:ext cx="4117423" cy="434633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6" name="Google Shape;516;p5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17" name="Google Shape;517;p51"/>
          <p:cNvSpPr txBox="1"/>
          <p:nvPr/>
        </p:nvSpPr>
        <p:spPr>
          <a:xfrm>
            <a:off x="838200" y="365125"/>
            <a:ext cx="78486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Force = Mass x Acceleration</a:t>
            </a:r>
            <a:endParaRPr sz="4400">
              <a:solidFill>
                <a:schemeClr val="dk1"/>
              </a:solidFill>
              <a:latin typeface="Calibri"/>
              <a:ea typeface="Calibri"/>
              <a:cs typeface="Calibri"/>
              <a:sym typeface="Calibri"/>
            </a:endParaRPr>
          </a:p>
        </p:txBody>
      </p:sp>
      <p:sp>
        <p:nvSpPr>
          <p:cNvPr id="518" name="Google Shape;518;p51"/>
          <p:cNvSpPr txBox="1"/>
          <p:nvPr/>
        </p:nvSpPr>
        <p:spPr>
          <a:xfrm>
            <a:off x="838200" y="1825625"/>
            <a:ext cx="7848600"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5" name="Google Shape;525;p5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26" name="Google Shape;526;p52"/>
          <p:cNvSpPr txBox="1"/>
          <p:nvPr/>
        </p:nvSpPr>
        <p:spPr>
          <a:xfrm>
            <a:off x="838200" y="365125"/>
            <a:ext cx="78486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Force = Mass x Acceleration</a:t>
            </a:r>
            <a:endParaRPr sz="4400">
              <a:solidFill>
                <a:schemeClr val="dk1"/>
              </a:solidFill>
              <a:latin typeface="Calibri"/>
              <a:ea typeface="Calibri"/>
              <a:cs typeface="Calibri"/>
              <a:sym typeface="Calibri"/>
            </a:endParaRPr>
          </a:p>
        </p:txBody>
      </p:sp>
      <p:sp>
        <p:nvSpPr>
          <p:cNvPr id="527" name="Google Shape;527;p52"/>
          <p:cNvSpPr txBox="1"/>
          <p:nvPr/>
        </p:nvSpPr>
        <p:spPr>
          <a:xfrm>
            <a:off x="838200" y="1825625"/>
            <a:ext cx="7848600"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28" name="Google Shape;528;p52"/>
          <p:cNvSpPr/>
          <p:nvPr/>
        </p:nvSpPr>
        <p:spPr>
          <a:xfrm>
            <a:off x="3826185" y="4762890"/>
            <a:ext cx="187262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FF0000"/>
                </a:solidFill>
                <a:latin typeface="Calibri"/>
                <a:ea typeface="Calibri"/>
                <a:cs typeface="Calibri"/>
                <a:sym typeface="Calibri"/>
              </a:rPr>
              <a:t>F = 12 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4"/>
          <p:cNvSpPr txBox="1"/>
          <p:nvPr/>
        </p:nvSpPr>
        <p:spPr>
          <a:xfrm>
            <a:off x="609758" y="302745"/>
            <a:ext cx="822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equation used to calculate force?</a:t>
            </a:r>
            <a:endParaRPr/>
          </a:p>
        </p:txBody>
      </p:sp>
      <p:sp>
        <p:nvSpPr>
          <p:cNvPr id="541" name="Google Shape;541;p5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2" name="Google Shape;542;p54" descr="force.jpg"/>
          <p:cNvPicPr preferRelativeResize="0"/>
          <p:nvPr/>
        </p:nvPicPr>
        <p:blipFill rotWithShape="1">
          <a:blip r:embed="rId4">
            <a:alphaModFix/>
          </a:blip>
          <a:srcRect l="-10572" r="-10572"/>
          <a:stretch/>
        </p:blipFill>
        <p:spPr>
          <a:xfrm>
            <a:off x="953400" y="1699642"/>
            <a:ext cx="7536715" cy="414490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6"/>
          <p:cNvSpPr txBox="1"/>
          <p:nvPr/>
        </p:nvSpPr>
        <p:spPr>
          <a:xfrm>
            <a:off x="2301072" y="693336"/>
            <a:ext cx="473672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549" name="Google Shape;549;p56"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 name="Google Shape;550;p56" descr="cience, Technology, Engineering and Math, Oh My! We Need STEM ..."/>
          <p:cNvPicPr preferRelativeResize="0"/>
          <p:nvPr/>
        </p:nvPicPr>
        <p:blipFill rotWithShape="1">
          <a:blip r:embed="rId4">
            <a:alphaModFix/>
          </a:blip>
          <a:srcRect/>
          <a:stretch/>
        </p:blipFill>
        <p:spPr>
          <a:xfrm>
            <a:off x="590188" y="2049917"/>
            <a:ext cx="7963622" cy="414825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9"/>
          <p:cNvSpPr txBox="1"/>
          <p:nvPr/>
        </p:nvSpPr>
        <p:spPr>
          <a:xfrm>
            <a:off x="609758" y="302745"/>
            <a:ext cx="8224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is the equation for force?</a:t>
            </a:r>
            <a:endParaRPr/>
          </a:p>
        </p:txBody>
      </p:sp>
      <p:sp>
        <p:nvSpPr>
          <p:cNvPr id="563" name="Google Shape;563;p5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9"/>
          <p:cNvSpPr txBox="1"/>
          <p:nvPr/>
        </p:nvSpPr>
        <p:spPr>
          <a:xfrm>
            <a:off x="735230" y="1515382"/>
            <a:ext cx="5797062" cy="43407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 = m/a</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 = a/m</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 = ma  </a:t>
            </a:r>
            <a:endParaRPr/>
          </a:p>
          <a:p>
            <a:pPr marL="0" marR="0" lvl="0" indent="0" algn="ctr"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pic>
        <p:nvPicPr>
          <p:cNvPr id="565" name="Google Shape;565;p59" descr="force.jpg"/>
          <p:cNvPicPr preferRelativeResize="0"/>
          <p:nvPr/>
        </p:nvPicPr>
        <p:blipFill rotWithShape="1">
          <a:blip r:embed="rId4">
            <a:alphaModFix/>
          </a:blip>
          <a:srcRect l="-10572" r="-10572"/>
          <a:stretch/>
        </p:blipFill>
        <p:spPr>
          <a:xfrm>
            <a:off x="4327071" y="3860952"/>
            <a:ext cx="4964305" cy="273017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gdc6b6f5bd4_0_16"/>
          <p:cNvSpPr txBox="1"/>
          <p:nvPr/>
        </p:nvSpPr>
        <p:spPr>
          <a:xfrm>
            <a:off x="609758" y="302745"/>
            <a:ext cx="82239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is the equation for force?</a:t>
            </a:r>
            <a:endParaRPr/>
          </a:p>
        </p:txBody>
      </p:sp>
      <p:sp>
        <p:nvSpPr>
          <p:cNvPr id="572" name="Google Shape;572;gdc6b6f5bd4_0_1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gdc6b6f5bd4_0_16"/>
          <p:cNvSpPr txBox="1"/>
          <p:nvPr/>
        </p:nvSpPr>
        <p:spPr>
          <a:xfrm>
            <a:off x="735230" y="1515382"/>
            <a:ext cx="5797200" cy="434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 = m/a</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F = a/m</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rgbClr val="FF0000"/>
                </a:solidFill>
                <a:latin typeface="Calibri"/>
                <a:ea typeface="Calibri"/>
                <a:cs typeface="Calibri"/>
                <a:sym typeface="Calibri"/>
              </a:rPr>
              <a:t>F = ma</a:t>
            </a:r>
            <a:r>
              <a:rPr lang="en-US" sz="3200">
                <a:solidFill>
                  <a:schemeClr val="dk1"/>
                </a:solidFill>
                <a:latin typeface="Calibri"/>
                <a:ea typeface="Calibri"/>
                <a:cs typeface="Calibri"/>
                <a:sym typeface="Calibri"/>
              </a:rPr>
              <a:t>  </a:t>
            </a:r>
            <a:endParaRPr/>
          </a:p>
          <a:p>
            <a:pPr marL="0" marR="0" lvl="0" indent="0" algn="ctr"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pic>
        <p:nvPicPr>
          <p:cNvPr id="574" name="Google Shape;574;gdc6b6f5bd4_0_16" descr="force.jpg"/>
          <p:cNvPicPr preferRelativeResize="0"/>
          <p:nvPr/>
        </p:nvPicPr>
        <p:blipFill rotWithShape="1">
          <a:blip r:embed="rId4">
            <a:alphaModFix/>
          </a:blip>
          <a:srcRect l="-10575" r="-10563"/>
          <a:stretch/>
        </p:blipFill>
        <p:spPr>
          <a:xfrm>
            <a:off x="4327071" y="3860952"/>
            <a:ext cx="4964306" cy="273017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1"/>
          <p:cNvSpPr txBox="1"/>
          <p:nvPr/>
        </p:nvSpPr>
        <p:spPr>
          <a:xfrm>
            <a:off x="609758" y="302745"/>
            <a:ext cx="8224000" cy="1754326"/>
          </a:xfrm>
          <a:prstGeom prst="rect">
            <a:avLst/>
          </a:prstGeom>
          <a:blipFill rotWithShape="1">
            <a:blip r:embed="rId3">
              <a:alphaModFix/>
            </a:blip>
            <a:stretch>
              <a:fillRect l="-1999" t="-5573" r="-3259" b="-1254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81" name="Google Shape;581;p61"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2" name="Google Shape;582;p61" descr="raft 1-Piece Cube Postal Box | Tiny Box Company"/>
          <p:cNvPicPr preferRelativeResize="0"/>
          <p:nvPr/>
        </p:nvPicPr>
        <p:blipFill rotWithShape="1">
          <a:blip r:embed="rId5">
            <a:alphaModFix/>
          </a:blip>
          <a:srcRect/>
          <a:stretch/>
        </p:blipFill>
        <p:spPr>
          <a:xfrm>
            <a:off x="2663046" y="2359816"/>
            <a:ext cx="4117423" cy="43463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1067309" y="424771"/>
            <a:ext cx="7796212" cy="5973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Grams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a unit used to measure mass</a:t>
            </a:r>
            <a:endParaRPr sz="2800" b="1">
              <a:solidFill>
                <a:schemeClr val="dk1"/>
              </a:solidFill>
              <a:latin typeface="Calibri"/>
              <a:ea typeface="Calibri"/>
              <a:cs typeface="Calibri"/>
              <a:sym typeface="Calibri"/>
            </a:endParaRPr>
          </a:p>
        </p:txBody>
      </p:sp>
      <p:sp>
        <p:nvSpPr>
          <p:cNvPr id="152" name="Google Shape;152;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6" descr="grams.jpg"/>
          <p:cNvPicPr preferRelativeResize="0"/>
          <p:nvPr/>
        </p:nvPicPr>
        <p:blipFill rotWithShape="1">
          <a:blip r:embed="rId4">
            <a:alphaModFix/>
          </a:blip>
          <a:srcRect l="10906" r="10905"/>
          <a:stretch/>
        </p:blipFill>
        <p:spPr>
          <a:xfrm>
            <a:off x="1067309" y="1796143"/>
            <a:ext cx="7083194" cy="3895484"/>
          </a:xfrm>
          <a:prstGeom prst="rect">
            <a:avLst/>
          </a:prstGeom>
          <a:noFill/>
          <a:ln>
            <a:noFill/>
          </a:ln>
        </p:spPr>
      </p:pic>
      <p:sp>
        <p:nvSpPr>
          <p:cNvPr id="154" name="Google Shape;154;p6"/>
          <p:cNvSpPr/>
          <p:nvPr/>
        </p:nvSpPr>
        <p:spPr>
          <a:xfrm>
            <a:off x="7057994" y="4020638"/>
            <a:ext cx="861858" cy="8617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2"/>
          <p:cNvSpPr txBox="1"/>
          <p:nvPr/>
        </p:nvSpPr>
        <p:spPr>
          <a:xfrm>
            <a:off x="615181" y="412064"/>
            <a:ext cx="8224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Answer</a:t>
            </a:r>
            <a:endParaRPr/>
          </a:p>
        </p:txBody>
      </p:sp>
      <p:sp>
        <p:nvSpPr>
          <p:cNvPr id="589" name="Google Shape;589;p6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62" descr="raft 1-Piece Cube Postal Box | Tiny Box Company"/>
          <p:cNvPicPr preferRelativeResize="0"/>
          <p:nvPr/>
        </p:nvPicPr>
        <p:blipFill rotWithShape="1">
          <a:blip r:embed="rId4">
            <a:alphaModFix/>
          </a:blip>
          <a:srcRect/>
          <a:stretch/>
        </p:blipFill>
        <p:spPr>
          <a:xfrm>
            <a:off x="6214158" y="3935186"/>
            <a:ext cx="2625023" cy="2770960"/>
          </a:xfrm>
          <a:prstGeom prst="rect">
            <a:avLst/>
          </a:prstGeom>
          <a:noFill/>
          <a:ln>
            <a:noFill/>
          </a:ln>
        </p:spPr>
      </p:pic>
      <p:sp>
        <p:nvSpPr>
          <p:cNvPr id="591" name="Google Shape;591;p62"/>
          <p:cNvSpPr txBox="1"/>
          <p:nvPr/>
        </p:nvSpPr>
        <p:spPr>
          <a:xfrm>
            <a:off x="417096" y="1470459"/>
            <a:ext cx="5797062" cy="4340713"/>
          </a:xfrm>
          <a:prstGeom prst="rect">
            <a:avLst/>
          </a:prstGeom>
          <a:blipFill rotWithShape="1">
            <a:blip r:embed="rId5">
              <a:alphaModFix/>
            </a:blip>
            <a:stretch>
              <a:fillRect t="-252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92" name="Google Shape;592;p62"/>
          <p:cNvSpPr/>
          <p:nvPr/>
        </p:nvSpPr>
        <p:spPr>
          <a:xfrm>
            <a:off x="2246654" y="3578117"/>
            <a:ext cx="2137946" cy="103489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3"/>
          <p:cNvSpPr txBox="1"/>
          <p:nvPr/>
        </p:nvSpPr>
        <p:spPr>
          <a:xfrm>
            <a:off x="615181" y="412064"/>
            <a:ext cx="8224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force?</a:t>
            </a:r>
            <a:endParaRPr/>
          </a:p>
        </p:txBody>
      </p:sp>
      <p:sp>
        <p:nvSpPr>
          <p:cNvPr id="599" name="Google Shape;599;p6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0" name="Google Shape;600;p63" descr="force.jpg"/>
          <p:cNvPicPr preferRelativeResize="0"/>
          <p:nvPr/>
        </p:nvPicPr>
        <p:blipFill rotWithShape="1">
          <a:blip r:embed="rId4">
            <a:alphaModFix/>
          </a:blip>
          <a:srcRect l="-10572" r="-10572"/>
          <a:stretch/>
        </p:blipFill>
        <p:spPr>
          <a:xfrm>
            <a:off x="615181" y="1665516"/>
            <a:ext cx="7798363" cy="42888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4"/>
          <p:cNvSpPr txBox="1"/>
          <p:nvPr/>
        </p:nvSpPr>
        <p:spPr>
          <a:xfrm>
            <a:off x="615181" y="412064"/>
            <a:ext cx="822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contact force and noncontact force?</a:t>
            </a:r>
            <a:endParaRPr/>
          </a:p>
        </p:txBody>
      </p:sp>
      <p:sp>
        <p:nvSpPr>
          <p:cNvPr id="607" name="Google Shape;607;p6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8" name="Google Shape;608;p64"/>
          <p:cNvPicPr preferRelativeResize="0"/>
          <p:nvPr/>
        </p:nvPicPr>
        <p:blipFill rotWithShape="1">
          <a:blip r:embed="rId4">
            <a:alphaModFix/>
          </a:blip>
          <a:srcRect/>
          <a:stretch/>
        </p:blipFill>
        <p:spPr>
          <a:xfrm>
            <a:off x="1118566" y="2024457"/>
            <a:ext cx="7217229" cy="440009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615" name="Google Shape;615;p6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7"/>
          <p:cNvSpPr txBox="1">
            <a:spLocks noGrp="1"/>
          </p:cNvSpPr>
          <p:nvPr>
            <p:ph type="ctrTitle"/>
          </p:nvPr>
        </p:nvSpPr>
        <p:spPr>
          <a:xfrm>
            <a:off x="401935" y="21755"/>
            <a:ext cx="855114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Force</a:t>
            </a:r>
            <a:r>
              <a:rPr lang="en-US" sz="3400" b="1"/>
              <a:t>: </a:t>
            </a:r>
            <a:r>
              <a:rPr lang="en-US" sz="3400"/>
              <a:t>a push or pull on an object</a:t>
            </a:r>
            <a:endParaRPr sz="3400" b="1"/>
          </a:p>
        </p:txBody>
      </p:sp>
      <p:pic>
        <p:nvPicPr>
          <p:cNvPr id="622" name="Google Shape;622;p67" descr="force.jpg"/>
          <p:cNvPicPr preferRelativeResize="0"/>
          <p:nvPr/>
        </p:nvPicPr>
        <p:blipFill rotWithShape="1">
          <a:blip r:embed="rId3">
            <a:alphaModFix/>
          </a:blip>
          <a:srcRect l="-10572" r="-10572"/>
          <a:stretch/>
        </p:blipFill>
        <p:spPr>
          <a:xfrm>
            <a:off x="-134815" y="1274268"/>
            <a:ext cx="9624646" cy="5293185"/>
          </a:xfrm>
          <a:prstGeom prst="rect">
            <a:avLst/>
          </a:prstGeom>
          <a:noFill/>
          <a:ln>
            <a:noFill/>
          </a:ln>
        </p:spPr>
      </p:pic>
      <p:sp>
        <p:nvSpPr>
          <p:cNvPr id="623" name="Google Shape;623;p67"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68"/>
          <p:cNvPicPr preferRelativeResize="0"/>
          <p:nvPr/>
        </p:nvPicPr>
        <p:blipFill rotWithShape="1">
          <a:blip r:embed="rId3">
            <a:alphaModFix/>
          </a:blip>
          <a:srcRect/>
          <a:stretch/>
        </p:blipFill>
        <p:spPr>
          <a:xfrm>
            <a:off x="226043" y="882188"/>
            <a:ext cx="8917957" cy="5436970"/>
          </a:xfrm>
          <a:prstGeom prst="rect">
            <a:avLst/>
          </a:prstGeom>
          <a:noFill/>
          <a:ln>
            <a:noFill/>
          </a:ln>
        </p:spPr>
      </p:pic>
      <p:sp>
        <p:nvSpPr>
          <p:cNvPr id="630" name="Google Shape;630;p68"/>
          <p:cNvSpPr/>
          <p:nvPr/>
        </p:nvSpPr>
        <p:spPr>
          <a:xfrm>
            <a:off x="735230" y="3962400"/>
            <a:ext cx="3157254" cy="1143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68"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69"/>
          <p:cNvPicPr preferRelativeResize="0"/>
          <p:nvPr/>
        </p:nvPicPr>
        <p:blipFill rotWithShape="1">
          <a:blip r:embed="rId3">
            <a:alphaModFix/>
          </a:blip>
          <a:srcRect/>
          <a:stretch/>
        </p:blipFill>
        <p:spPr>
          <a:xfrm>
            <a:off x="226043" y="882188"/>
            <a:ext cx="8917957" cy="5436970"/>
          </a:xfrm>
          <a:prstGeom prst="rect">
            <a:avLst/>
          </a:prstGeom>
          <a:noFill/>
          <a:ln>
            <a:noFill/>
          </a:ln>
        </p:spPr>
      </p:pic>
      <p:sp>
        <p:nvSpPr>
          <p:cNvPr id="638" name="Google Shape;638;p69"/>
          <p:cNvSpPr/>
          <p:nvPr/>
        </p:nvSpPr>
        <p:spPr>
          <a:xfrm>
            <a:off x="5045971" y="3935185"/>
            <a:ext cx="3608171" cy="1137557"/>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9" name="Google Shape;639;p69"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0"/>
          <p:cNvSpPr txBox="1">
            <a:spLocks noGrp="1"/>
          </p:cNvSpPr>
          <p:nvPr>
            <p:ph type="ctrTitle"/>
          </p:nvPr>
        </p:nvSpPr>
        <p:spPr>
          <a:xfrm>
            <a:off x="401935" y="334958"/>
            <a:ext cx="855114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Net Force</a:t>
            </a:r>
            <a:r>
              <a:rPr lang="en-US" sz="3400" b="1"/>
              <a:t>: </a:t>
            </a:r>
            <a:r>
              <a:rPr lang="en-US" sz="3400"/>
              <a:t>the combination of all the forces acting on an object</a:t>
            </a:r>
            <a:endParaRPr sz="3400" b="1"/>
          </a:p>
        </p:txBody>
      </p:sp>
      <p:pic>
        <p:nvPicPr>
          <p:cNvPr id="646" name="Google Shape;646;p70" descr="force.jpg"/>
          <p:cNvPicPr preferRelativeResize="0"/>
          <p:nvPr/>
        </p:nvPicPr>
        <p:blipFill rotWithShape="1">
          <a:blip r:embed="rId3">
            <a:alphaModFix/>
          </a:blip>
          <a:srcRect l="-10572" r="-10572"/>
          <a:stretch/>
        </p:blipFill>
        <p:spPr>
          <a:xfrm>
            <a:off x="198480" y="1785417"/>
            <a:ext cx="8754601" cy="4814694"/>
          </a:xfrm>
          <a:prstGeom prst="rect">
            <a:avLst/>
          </a:prstGeom>
          <a:noFill/>
          <a:ln>
            <a:noFill/>
          </a:ln>
        </p:spPr>
      </p:pic>
      <p:cxnSp>
        <p:nvCxnSpPr>
          <p:cNvPr id="647" name="Google Shape;647;p70"/>
          <p:cNvCxnSpPr/>
          <p:nvPr/>
        </p:nvCxnSpPr>
        <p:spPr>
          <a:xfrm rot="10800000" flipH="1">
            <a:off x="1504321" y="3567547"/>
            <a:ext cx="780143" cy="1270000"/>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48" name="Google Shape;648;p70"/>
          <p:cNvCxnSpPr/>
          <p:nvPr/>
        </p:nvCxnSpPr>
        <p:spPr>
          <a:xfrm>
            <a:off x="6556549" y="1559344"/>
            <a:ext cx="0" cy="1360714"/>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49" name="Google Shape;649;p70"/>
          <p:cNvCxnSpPr/>
          <p:nvPr/>
        </p:nvCxnSpPr>
        <p:spPr>
          <a:xfrm flipH="1">
            <a:off x="7029102" y="2314336"/>
            <a:ext cx="1451427" cy="743858"/>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650" name="Google Shape;650;p7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1"/>
          <p:cNvSpPr txBox="1"/>
          <p:nvPr/>
        </p:nvSpPr>
        <p:spPr>
          <a:xfrm>
            <a:off x="838200" y="365125"/>
            <a:ext cx="7930243"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Force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Mass </a:t>
            </a:r>
            <a:r>
              <a:rPr lang="en-US" sz="4400">
                <a:solidFill>
                  <a:srgbClr val="FF0000"/>
                </a:solidFill>
                <a:latin typeface="Calibri"/>
                <a:ea typeface="Calibri"/>
                <a:cs typeface="Calibri"/>
                <a:sym typeface="Calibri"/>
              </a:rPr>
              <a:t>x</a:t>
            </a:r>
            <a:r>
              <a:rPr lang="en-US" sz="4400">
                <a:solidFill>
                  <a:schemeClr val="dk1"/>
                </a:solidFill>
                <a:latin typeface="Calibri"/>
                <a:ea typeface="Calibri"/>
                <a:cs typeface="Calibri"/>
                <a:sym typeface="Calibri"/>
              </a:rPr>
              <a:t> Acceleration</a:t>
            </a:r>
            <a:endParaRPr sz="4400">
              <a:solidFill>
                <a:schemeClr val="dk1"/>
              </a:solidFill>
              <a:latin typeface="Calibri"/>
              <a:ea typeface="Calibri"/>
              <a:cs typeface="Calibri"/>
              <a:sym typeface="Calibri"/>
            </a:endParaRPr>
          </a:p>
        </p:txBody>
      </p:sp>
      <p:sp>
        <p:nvSpPr>
          <p:cNvPr id="657" name="Google Shape;657;p71"/>
          <p:cNvSpPr txBox="1"/>
          <p:nvPr/>
        </p:nvSpPr>
        <p:spPr>
          <a:xfrm>
            <a:off x="838200" y="1825625"/>
            <a:ext cx="7930243" cy="43513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F = ma</a:t>
            </a:r>
            <a:endParaRPr/>
          </a:p>
          <a:p>
            <a:pPr marL="0" marR="0" lvl="0" indent="0" algn="ctr"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658" name="Google Shape;658;p71"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5"/>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665" name="Google Shape;665;p65"/>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Force</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666" name="Google Shape;666;p65"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667" name="Google Shape;667;p65"/>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force. </a:t>
            </a:r>
            <a:endParaRPr/>
          </a:p>
        </p:txBody>
      </p:sp>
      <p:sp>
        <p:nvSpPr>
          <p:cNvPr id="668" name="Google Shape;668;p65"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9" name="Google Shape;669;p65"/>
          <p:cNvPicPr preferRelativeResize="0"/>
          <p:nvPr/>
        </p:nvPicPr>
        <p:blipFill rotWithShape="1">
          <a:blip r:embed="rId6">
            <a:alphaModFix/>
          </a:blip>
          <a:srcRect/>
          <a:stretch/>
        </p:blipFill>
        <p:spPr>
          <a:xfrm>
            <a:off x="2977949" y="2889977"/>
            <a:ext cx="6042865" cy="3441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2"/>
          <p:cNvSpPr txBox="1"/>
          <p:nvPr/>
        </p:nvSpPr>
        <p:spPr>
          <a:xfrm>
            <a:off x="595855" y="251918"/>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have you experienced force and gravity since you woke up this morning? What is the relationship between force and gravity?</a:t>
            </a:r>
            <a:endParaRPr/>
          </a:p>
        </p:txBody>
      </p:sp>
      <p:pic>
        <p:nvPicPr>
          <p:cNvPr id="677" name="Google Shape;677;p72" descr="force.jpg"/>
          <p:cNvPicPr preferRelativeResize="0"/>
          <p:nvPr/>
        </p:nvPicPr>
        <p:blipFill rotWithShape="1">
          <a:blip r:embed="rId4">
            <a:alphaModFix/>
          </a:blip>
          <a:srcRect l="-10572" r="-10572"/>
          <a:stretch/>
        </p:blipFill>
        <p:spPr>
          <a:xfrm>
            <a:off x="121837" y="2498271"/>
            <a:ext cx="4162777" cy="2289367"/>
          </a:xfrm>
          <a:prstGeom prst="rect">
            <a:avLst/>
          </a:prstGeom>
          <a:noFill/>
          <a:ln>
            <a:noFill/>
          </a:ln>
        </p:spPr>
      </p:pic>
      <p:pic>
        <p:nvPicPr>
          <p:cNvPr id="678" name="Google Shape;678;p72" descr="apple.jpg"/>
          <p:cNvPicPr preferRelativeResize="0"/>
          <p:nvPr/>
        </p:nvPicPr>
        <p:blipFill rotWithShape="1">
          <a:blip r:embed="rId5">
            <a:alphaModFix/>
          </a:blip>
          <a:srcRect l="-49361" r="-49361"/>
          <a:stretch/>
        </p:blipFill>
        <p:spPr>
          <a:xfrm>
            <a:off x="3508520" y="2034589"/>
            <a:ext cx="5849008" cy="321672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7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74" descr="IEP Translation – Communication from OSEP regarding the ..."/>
          <p:cNvPicPr preferRelativeResize="0"/>
          <p:nvPr/>
        </p:nvPicPr>
        <p:blipFill rotWithShape="1">
          <a:blip r:embed="rId3">
            <a:alphaModFix/>
          </a:blip>
          <a:srcRect/>
          <a:stretch/>
        </p:blipFill>
        <p:spPr>
          <a:xfrm>
            <a:off x="1846806" y="905226"/>
            <a:ext cx="5934139" cy="904494"/>
          </a:xfrm>
          <a:prstGeom prst="rect">
            <a:avLst/>
          </a:prstGeom>
          <a:noFill/>
          <a:ln>
            <a:noFill/>
          </a:ln>
        </p:spPr>
      </p:pic>
      <p:pic>
        <p:nvPicPr>
          <p:cNvPr id="690" name="Google Shape;690;p74"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691" name="Google Shape;691;p74"/>
          <p:cNvPicPr preferRelativeResize="0"/>
          <p:nvPr/>
        </p:nvPicPr>
        <p:blipFill rotWithShape="1">
          <a:blip r:embed="rId5">
            <a:alphaModFix/>
          </a:blip>
          <a:srcRect/>
          <a:stretch/>
        </p:blipFill>
        <p:spPr>
          <a:xfrm>
            <a:off x="984810" y="4236386"/>
            <a:ext cx="7524561" cy="1289764"/>
          </a:xfrm>
          <a:prstGeom prst="rect">
            <a:avLst/>
          </a:prstGeom>
          <a:noFill/>
          <a:ln>
            <a:noFill/>
          </a:ln>
        </p:spPr>
      </p:pic>
      <p:sp>
        <p:nvSpPr>
          <p:cNvPr id="692" name="Google Shape;692;p7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93" name="Google Shape;693;p7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grpSp>
        <p:nvGrpSpPr>
          <p:cNvPr id="699" name="Google Shape;699;p75"/>
          <p:cNvGrpSpPr/>
          <p:nvPr/>
        </p:nvGrpSpPr>
        <p:grpSpPr>
          <a:xfrm>
            <a:off x="1505008" y="297180"/>
            <a:ext cx="5828913" cy="6262953"/>
            <a:chOff x="814636" y="0"/>
            <a:chExt cx="5828913" cy="6262953"/>
          </a:xfrm>
        </p:grpSpPr>
        <p:sp>
          <p:nvSpPr>
            <p:cNvPr id="700" name="Google Shape;700;p7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702" name="Google Shape;702;p7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705" name="Google Shape;705;p7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708" name="Google Shape;708;p7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711" name="Google Shape;711;p7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714" name="Google Shape;714;p7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717" name="Google Shape;717;p7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8" name="Google Shape;718;p7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719" name="Google Shape;719;p7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720" name="Google Shape;720;p7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721" name="Google Shape;721;p7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722" name="Google Shape;722;p7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7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6"/>
          <p:cNvSpPr txBox="1"/>
          <p:nvPr/>
        </p:nvSpPr>
        <p:spPr>
          <a:xfrm>
            <a:off x="1951892" y="31401"/>
            <a:ext cx="5486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Gravity</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7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7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732" name="Google Shape;732;p76" descr="apple.jpg"/>
          <p:cNvPicPr preferRelativeResize="0"/>
          <p:nvPr/>
        </p:nvPicPr>
        <p:blipFill rotWithShape="1">
          <a:blip r:embed="rId3">
            <a:alphaModFix/>
          </a:blip>
          <a:srcRect l="-49361" r="-49361"/>
          <a:stretch/>
        </p:blipFill>
        <p:spPr>
          <a:xfrm>
            <a:off x="0" y="1693760"/>
            <a:ext cx="9390185" cy="516424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7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7"/>
          <p:cNvSpPr txBox="1"/>
          <p:nvPr/>
        </p:nvSpPr>
        <p:spPr>
          <a:xfrm>
            <a:off x="645473" y="238218"/>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have you experienced force and gravity since you woke up this morning? What is the relationship between force and gravity?</a:t>
            </a:r>
            <a:endParaRPr/>
          </a:p>
        </p:txBody>
      </p:sp>
      <p:pic>
        <p:nvPicPr>
          <p:cNvPr id="740" name="Google Shape;740;p77" descr="apple.jpg"/>
          <p:cNvPicPr preferRelativeResize="0"/>
          <p:nvPr/>
        </p:nvPicPr>
        <p:blipFill rotWithShape="1">
          <a:blip r:embed="rId4">
            <a:alphaModFix/>
          </a:blip>
          <a:srcRect l="-49361" r="-49361"/>
          <a:stretch/>
        </p:blipFill>
        <p:spPr>
          <a:xfrm>
            <a:off x="3508520" y="2034589"/>
            <a:ext cx="5849008" cy="3216729"/>
          </a:xfrm>
          <a:prstGeom prst="rect">
            <a:avLst/>
          </a:prstGeom>
          <a:noFill/>
          <a:ln>
            <a:noFill/>
          </a:ln>
        </p:spPr>
      </p:pic>
      <p:pic>
        <p:nvPicPr>
          <p:cNvPr id="741" name="Google Shape;741;p77" descr="force.jpg"/>
          <p:cNvPicPr preferRelativeResize="0"/>
          <p:nvPr/>
        </p:nvPicPr>
        <p:blipFill rotWithShape="1">
          <a:blip r:embed="rId5">
            <a:alphaModFix/>
          </a:blip>
          <a:srcRect l="-10572" r="-10572"/>
          <a:stretch/>
        </p:blipFill>
        <p:spPr>
          <a:xfrm>
            <a:off x="121837" y="2498271"/>
            <a:ext cx="4162777" cy="228936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9"/>
          <p:cNvSpPr txBox="1"/>
          <p:nvPr/>
        </p:nvSpPr>
        <p:spPr>
          <a:xfrm>
            <a:off x="849542" y="424771"/>
            <a:ext cx="7467231" cy="6693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Force</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push or pull on an object</a:t>
            </a:r>
            <a:endParaRPr sz="3000" b="1">
              <a:solidFill>
                <a:schemeClr val="dk1"/>
              </a:solidFill>
              <a:latin typeface="Calibri"/>
              <a:ea typeface="Calibri"/>
              <a:cs typeface="Calibri"/>
              <a:sym typeface="Calibri"/>
            </a:endParaRPr>
          </a:p>
        </p:txBody>
      </p:sp>
      <p:sp>
        <p:nvSpPr>
          <p:cNvPr id="754" name="Google Shape;754;p7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5" name="Google Shape;755;p79" descr="force.jpg"/>
          <p:cNvPicPr preferRelativeResize="0"/>
          <p:nvPr/>
        </p:nvPicPr>
        <p:blipFill rotWithShape="1">
          <a:blip r:embed="rId4">
            <a:alphaModFix/>
          </a:blip>
          <a:srcRect l="-10572" r="-10572"/>
          <a:stretch/>
        </p:blipFill>
        <p:spPr>
          <a:xfrm>
            <a:off x="-229166" y="1274313"/>
            <a:ext cx="9624646" cy="529318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p80"/>
          <p:cNvPicPr preferRelativeResize="0"/>
          <p:nvPr/>
        </p:nvPicPr>
        <p:blipFill rotWithShape="1">
          <a:blip r:embed="rId3">
            <a:alphaModFix/>
          </a:blip>
          <a:srcRect/>
          <a:stretch/>
        </p:blipFill>
        <p:spPr>
          <a:xfrm>
            <a:off x="226043" y="882188"/>
            <a:ext cx="8917957" cy="5436970"/>
          </a:xfrm>
          <a:prstGeom prst="rect">
            <a:avLst/>
          </a:prstGeom>
          <a:noFill/>
          <a:ln>
            <a:noFill/>
          </a:ln>
        </p:spPr>
      </p:pic>
      <p:sp>
        <p:nvSpPr>
          <p:cNvPr id="762" name="Google Shape;762;p80"/>
          <p:cNvSpPr/>
          <p:nvPr/>
        </p:nvSpPr>
        <p:spPr>
          <a:xfrm>
            <a:off x="735230" y="3962400"/>
            <a:ext cx="3157254" cy="11430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8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69" name="Google Shape;769;p81"/>
          <p:cNvPicPr preferRelativeResize="0"/>
          <p:nvPr/>
        </p:nvPicPr>
        <p:blipFill rotWithShape="1">
          <a:blip r:embed="rId3">
            <a:alphaModFix/>
          </a:blip>
          <a:srcRect/>
          <a:stretch/>
        </p:blipFill>
        <p:spPr>
          <a:xfrm>
            <a:off x="226043" y="882188"/>
            <a:ext cx="8917957" cy="5436970"/>
          </a:xfrm>
          <a:prstGeom prst="rect">
            <a:avLst/>
          </a:prstGeom>
          <a:noFill/>
          <a:ln>
            <a:noFill/>
          </a:ln>
        </p:spPr>
      </p:pic>
      <p:sp>
        <p:nvSpPr>
          <p:cNvPr id="770" name="Google Shape;770;p81"/>
          <p:cNvSpPr/>
          <p:nvPr/>
        </p:nvSpPr>
        <p:spPr>
          <a:xfrm>
            <a:off x="5045971" y="3935185"/>
            <a:ext cx="3608171" cy="1137557"/>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1" name="Google Shape;771;p8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p:nvPr/>
        </p:nvSpPr>
        <p:spPr>
          <a:xfrm>
            <a:off x="1779004" y="441328"/>
            <a:ext cx="614084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unit is mass measured in?</a:t>
            </a:r>
            <a:endParaRPr sz="3600">
              <a:solidFill>
                <a:schemeClr val="dk1"/>
              </a:solidFill>
              <a:latin typeface="Calibri"/>
              <a:ea typeface="Calibri"/>
              <a:cs typeface="Calibri"/>
              <a:sym typeface="Calibri"/>
            </a:endParaRPr>
          </a:p>
        </p:txBody>
      </p:sp>
      <p:sp>
        <p:nvSpPr>
          <p:cNvPr id="167" name="Google Shape;167;p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8" descr="grams.jpg"/>
          <p:cNvPicPr preferRelativeResize="0"/>
          <p:nvPr/>
        </p:nvPicPr>
        <p:blipFill rotWithShape="1">
          <a:blip r:embed="rId4">
            <a:alphaModFix/>
          </a:blip>
          <a:srcRect l="10906" r="10905"/>
          <a:stretch/>
        </p:blipFill>
        <p:spPr>
          <a:xfrm>
            <a:off x="1067309" y="1796143"/>
            <a:ext cx="7083194" cy="3895484"/>
          </a:xfrm>
          <a:prstGeom prst="rect">
            <a:avLst/>
          </a:prstGeom>
          <a:noFill/>
          <a:ln>
            <a:noFill/>
          </a:ln>
        </p:spPr>
      </p:pic>
      <p:sp>
        <p:nvSpPr>
          <p:cNvPr id="169" name="Google Shape;169;p8"/>
          <p:cNvSpPr/>
          <p:nvPr/>
        </p:nvSpPr>
        <p:spPr>
          <a:xfrm>
            <a:off x="7057994" y="4020638"/>
            <a:ext cx="861858" cy="8617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83"/>
          <p:cNvSpPr txBox="1"/>
          <p:nvPr/>
        </p:nvSpPr>
        <p:spPr>
          <a:xfrm>
            <a:off x="989763" y="216922"/>
            <a:ext cx="716447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force?</a:t>
            </a:r>
            <a:endParaRPr/>
          </a:p>
        </p:txBody>
      </p:sp>
      <p:sp>
        <p:nvSpPr>
          <p:cNvPr id="784" name="Google Shape;784;p8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5" name="Google Shape;785;p83" descr="force.jpg"/>
          <p:cNvPicPr preferRelativeResize="0"/>
          <p:nvPr/>
        </p:nvPicPr>
        <p:blipFill rotWithShape="1">
          <a:blip r:embed="rId4">
            <a:alphaModFix/>
          </a:blip>
          <a:srcRect l="-10572" r="-10572"/>
          <a:stretch/>
        </p:blipFill>
        <p:spPr>
          <a:xfrm>
            <a:off x="-240323" y="1078371"/>
            <a:ext cx="9624646" cy="529318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4"/>
          <p:cNvSpPr txBox="1"/>
          <p:nvPr/>
        </p:nvSpPr>
        <p:spPr>
          <a:xfrm>
            <a:off x="615181" y="412064"/>
            <a:ext cx="822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contact force and noncontact force?</a:t>
            </a:r>
            <a:endParaRPr/>
          </a:p>
        </p:txBody>
      </p:sp>
      <p:sp>
        <p:nvSpPr>
          <p:cNvPr id="792" name="Google Shape;792;p8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3" name="Google Shape;793;p84"/>
          <p:cNvPicPr preferRelativeResize="0"/>
          <p:nvPr/>
        </p:nvPicPr>
        <p:blipFill rotWithShape="1">
          <a:blip r:embed="rId4">
            <a:alphaModFix/>
          </a:blip>
          <a:srcRect/>
          <a:stretch/>
        </p:blipFill>
        <p:spPr>
          <a:xfrm>
            <a:off x="1118566" y="2024457"/>
            <a:ext cx="7217229" cy="440009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5"/>
          <p:cNvSpPr txBox="1"/>
          <p:nvPr/>
        </p:nvSpPr>
        <p:spPr>
          <a:xfrm>
            <a:off x="3038816" y="869904"/>
            <a:ext cx="2930469"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Gravity</a:t>
            </a:r>
            <a:endParaRPr sz="6600" b="1" dirty="0">
              <a:solidFill>
                <a:schemeClr val="dk1"/>
              </a:solidFill>
              <a:latin typeface="Calibri"/>
              <a:ea typeface="Calibri"/>
              <a:cs typeface="Calibri"/>
              <a:sym typeface="Calibri"/>
            </a:endParaRPr>
          </a:p>
        </p:txBody>
      </p:sp>
      <p:sp>
        <p:nvSpPr>
          <p:cNvPr id="800" name="Google Shape;800;p85"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1" name="Google Shape;801;p85"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86"/>
          <p:cNvSpPr txBox="1">
            <a:spLocks noGrp="1"/>
          </p:cNvSpPr>
          <p:nvPr>
            <p:ph type="ctrTitle"/>
          </p:nvPr>
        </p:nvSpPr>
        <p:spPr>
          <a:xfrm>
            <a:off x="1323551" y="187766"/>
            <a:ext cx="7559192" cy="20002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u="sng"/>
              <a:t>Gravity</a:t>
            </a:r>
            <a:r>
              <a:rPr lang="en-US" sz="3600" b="1"/>
              <a:t>: </a:t>
            </a:r>
            <a:r>
              <a:rPr lang="en-US" sz="3600"/>
              <a:t>a noncontact force that attracts any object with mass toward another object with mass</a:t>
            </a:r>
            <a:endParaRPr sz="3600" b="1"/>
          </a:p>
        </p:txBody>
      </p:sp>
      <p:sp>
        <p:nvSpPr>
          <p:cNvPr id="808" name="Google Shape;808;p8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9" name="Google Shape;809;p86"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810" name="Google Shape;810;p86" descr="apple.jpg"/>
          <p:cNvPicPr preferRelativeResize="0"/>
          <p:nvPr/>
        </p:nvPicPr>
        <p:blipFill rotWithShape="1">
          <a:blip r:embed="rId5">
            <a:alphaModFix/>
          </a:blip>
          <a:srcRect l="-49361" r="-49361"/>
          <a:stretch/>
        </p:blipFill>
        <p:spPr>
          <a:xfrm>
            <a:off x="609363" y="2336119"/>
            <a:ext cx="7925273" cy="435859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8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88"/>
          <p:cNvSpPr txBox="1"/>
          <p:nvPr/>
        </p:nvSpPr>
        <p:spPr>
          <a:xfrm>
            <a:off x="1313349" y="424771"/>
            <a:ext cx="73571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gravity?</a:t>
            </a:r>
            <a:endParaRPr/>
          </a:p>
        </p:txBody>
      </p:sp>
      <p:sp>
        <p:nvSpPr>
          <p:cNvPr id="823" name="Google Shape;823;p8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4" name="Google Shape;824;p88" descr="apple.jpg"/>
          <p:cNvPicPr preferRelativeResize="0"/>
          <p:nvPr/>
        </p:nvPicPr>
        <p:blipFill rotWithShape="1">
          <a:blip r:embed="rId4">
            <a:alphaModFix/>
          </a:blip>
          <a:srcRect l="-49361" r="-49361"/>
          <a:stretch/>
        </p:blipFill>
        <p:spPr>
          <a:xfrm>
            <a:off x="1313349" y="1865911"/>
            <a:ext cx="6799873" cy="3739668"/>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9"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1" name="Google Shape;831;p8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0"/>
          <p:cNvSpPr txBox="1"/>
          <p:nvPr/>
        </p:nvSpPr>
        <p:spPr>
          <a:xfrm>
            <a:off x="2504552" y="572543"/>
            <a:ext cx="460214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Throwing a ball in the air</a:t>
            </a:r>
            <a:endParaRPr/>
          </a:p>
        </p:txBody>
      </p:sp>
      <p:sp>
        <p:nvSpPr>
          <p:cNvPr id="838" name="Google Shape;838;p9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9" name="Google Shape;839;p90"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840" name="Google Shape;840;p90" descr="hysicsLAB: Apex #1"/>
          <p:cNvPicPr preferRelativeResize="0"/>
          <p:nvPr/>
        </p:nvPicPr>
        <p:blipFill rotWithShape="1">
          <a:blip r:embed="rId5">
            <a:alphaModFix/>
          </a:blip>
          <a:srcRect/>
          <a:stretch/>
        </p:blipFill>
        <p:spPr>
          <a:xfrm>
            <a:off x="2645647" y="1367550"/>
            <a:ext cx="3634154" cy="54904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91"/>
          <p:cNvSpPr txBox="1"/>
          <p:nvPr/>
        </p:nvSpPr>
        <p:spPr>
          <a:xfrm>
            <a:off x="2491991" y="572543"/>
            <a:ext cx="450668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How we stay on the ground</a:t>
            </a:r>
            <a:endParaRPr sz="3000">
              <a:solidFill>
                <a:schemeClr val="dk1"/>
              </a:solidFill>
              <a:latin typeface="Calibri"/>
              <a:ea typeface="Calibri"/>
              <a:cs typeface="Calibri"/>
              <a:sym typeface="Calibri"/>
            </a:endParaRPr>
          </a:p>
        </p:txBody>
      </p:sp>
      <p:sp>
        <p:nvSpPr>
          <p:cNvPr id="847" name="Google Shape;847;p9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8" name="Google Shape;848;p91"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849" name="Google Shape;849;p91" descr="erson Standing Earth Stock Illustrations – 1,275 Person Standing ..."/>
          <p:cNvPicPr preferRelativeResize="0"/>
          <p:nvPr/>
        </p:nvPicPr>
        <p:blipFill rotWithShape="1">
          <a:blip r:embed="rId5">
            <a:alphaModFix/>
          </a:blip>
          <a:srcRect/>
          <a:stretch/>
        </p:blipFill>
        <p:spPr>
          <a:xfrm>
            <a:off x="2145323" y="1268767"/>
            <a:ext cx="4853354" cy="53932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p:nvPr/>
        </p:nvSpPr>
        <p:spPr>
          <a:xfrm>
            <a:off x="1234692" y="424771"/>
            <a:ext cx="716447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the three states of matter?</a:t>
            </a:r>
            <a:endParaRPr sz="3600">
              <a:solidFill>
                <a:schemeClr val="dk1"/>
              </a:solidFill>
              <a:latin typeface="Calibri"/>
              <a:ea typeface="Calibri"/>
              <a:cs typeface="Calibri"/>
              <a:sym typeface="Calibri"/>
            </a:endParaRPr>
          </a:p>
        </p:txBody>
      </p:sp>
      <p:sp>
        <p:nvSpPr>
          <p:cNvPr id="176" name="Google Shape;176;p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9"/>
          <p:cNvPicPr preferRelativeResize="0"/>
          <p:nvPr/>
        </p:nvPicPr>
        <p:blipFill rotWithShape="1">
          <a:blip r:embed="rId4">
            <a:alphaModFix/>
          </a:blip>
          <a:srcRect/>
          <a:stretch/>
        </p:blipFill>
        <p:spPr>
          <a:xfrm>
            <a:off x="361527" y="2510064"/>
            <a:ext cx="2674257" cy="2416053"/>
          </a:xfrm>
          <a:prstGeom prst="rect">
            <a:avLst/>
          </a:prstGeom>
          <a:noFill/>
          <a:ln>
            <a:noFill/>
          </a:ln>
        </p:spPr>
      </p:pic>
      <p:pic>
        <p:nvPicPr>
          <p:cNvPr id="178" name="Google Shape;178;p9"/>
          <p:cNvPicPr preferRelativeResize="0"/>
          <p:nvPr/>
        </p:nvPicPr>
        <p:blipFill rotWithShape="1">
          <a:blip r:embed="rId5">
            <a:alphaModFix/>
          </a:blip>
          <a:srcRect/>
          <a:stretch/>
        </p:blipFill>
        <p:spPr>
          <a:xfrm>
            <a:off x="3610909" y="2034391"/>
            <a:ext cx="2196616" cy="2853871"/>
          </a:xfrm>
          <a:prstGeom prst="rect">
            <a:avLst/>
          </a:prstGeom>
          <a:noFill/>
          <a:ln>
            <a:noFill/>
          </a:ln>
        </p:spPr>
      </p:pic>
      <p:pic>
        <p:nvPicPr>
          <p:cNvPr id="179" name="Google Shape;179;p9"/>
          <p:cNvPicPr preferRelativeResize="0"/>
          <p:nvPr/>
        </p:nvPicPr>
        <p:blipFill rotWithShape="1">
          <a:blip r:embed="rId6">
            <a:alphaModFix/>
          </a:blip>
          <a:srcRect/>
          <a:stretch/>
        </p:blipFill>
        <p:spPr>
          <a:xfrm>
            <a:off x="6382650" y="2270669"/>
            <a:ext cx="2016516" cy="2617593"/>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9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93"/>
          <p:cNvSpPr txBox="1"/>
          <p:nvPr/>
        </p:nvSpPr>
        <p:spPr>
          <a:xfrm>
            <a:off x="1313349" y="424771"/>
            <a:ext cx="73572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an example of an object experiencing gravity?</a:t>
            </a:r>
            <a:endParaRPr/>
          </a:p>
        </p:txBody>
      </p:sp>
      <p:sp>
        <p:nvSpPr>
          <p:cNvPr id="862" name="Google Shape;862;p9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3" name="Google Shape;863;p93"/>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95"/>
          <p:cNvSpPr txBox="1"/>
          <p:nvPr/>
        </p:nvSpPr>
        <p:spPr>
          <a:xfrm>
            <a:off x="2301072" y="693336"/>
            <a:ext cx="454185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870" name="Google Shape;870;p95" descr="Classroom"/>
          <p:cNvSpPr/>
          <p:nvPr/>
        </p:nvSpPr>
        <p:spPr>
          <a:xfrm>
            <a:off x="77646"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1" name="Google Shape;871;p95" descr="cience, Technology, Engineering and Math, Oh My! We Need STEM ..."/>
          <p:cNvPicPr preferRelativeResize="0"/>
          <p:nvPr/>
        </p:nvPicPr>
        <p:blipFill rotWithShape="1">
          <a:blip r:embed="rId4">
            <a:alphaModFix/>
          </a:blip>
          <a:srcRect/>
          <a:stretch/>
        </p:blipFill>
        <p:spPr>
          <a:xfrm>
            <a:off x="590188" y="1886630"/>
            <a:ext cx="7963622" cy="4148253"/>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7"/>
          <p:cNvSpPr txBox="1"/>
          <p:nvPr/>
        </p:nvSpPr>
        <p:spPr>
          <a:xfrm>
            <a:off x="1313349" y="424771"/>
            <a:ext cx="73571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 this demonstration, what did you notice about gravity?</a:t>
            </a:r>
            <a:endParaRPr/>
          </a:p>
        </p:txBody>
      </p:sp>
      <p:sp>
        <p:nvSpPr>
          <p:cNvPr id="884" name="Google Shape;884;p9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5" name="Google Shape;885;p97" descr="cience, Technology, Engineering and Math, Oh My! We Need STEM ..."/>
          <p:cNvPicPr preferRelativeResize="0"/>
          <p:nvPr/>
        </p:nvPicPr>
        <p:blipFill rotWithShape="1">
          <a:blip r:embed="rId4">
            <a:alphaModFix/>
          </a:blip>
          <a:srcRect/>
          <a:stretch/>
        </p:blipFill>
        <p:spPr>
          <a:xfrm>
            <a:off x="590188" y="1886630"/>
            <a:ext cx="7963622" cy="414825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98"/>
          <p:cNvSpPr txBox="1"/>
          <p:nvPr/>
        </p:nvSpPr>
        <p:spPr>
          <a:xfrm>
            <a:off x="1313349" y="424771"/>
            <a:ext cx="73571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attractive force between objects that have ________.</a:t>
            </a:r>
            <a:endParaRPr/>
          </a:p>
        </p:txBody>
      </p:sp>
      <p:sp>
        <p:nvSpPr>
          <p:cNvPr id="892" name="Google Shape;892;p9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3" name="Google Shape;893;p98" descr="apple.jpg"/>
          <p:cNvPicPr preferRelativeResize="0"/>
          <p:nvPr/>
        </p:nvPicPr>
        <p:blipFill rotWithShape="1">
          <a:blip r:embed="rId4">
            <a:alphaModFix/>
          </a:blip>
          <a:srcRect l="-49361" r="-49361"/>
          <a:stretch/>
        </p:blipFill>
        <p:spPr>
          <a:xfrm>
            <a:off x="4601371" y="4359729"/>
            <a:ext cx="4542629" cy="2498271"/>
          </a:xfrm>
          <a:prstGeom prst="rect">
            <a:avLst/>
          </a:prstGeom>
          <a:noFill/>
          <a:ln>
            <a:noFill/>
          </a:ln>
        </p:spPr>
      </p:pic>
      <p:sp>
        <p:nvSpPr>
          <p:cNvPr id="894" name="Google Shape;894;p98"/>
          <p:cNvSpPr txBox="1"/>
          <p:nvPr/>
        </p:nvSpPr>
        <p:spPr>
          <a:xfrm>
            <a:off x="849542" y="2093752"/>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Volume</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Mass</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sz="3200">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gdc6b6f5bd4_0_24"/>
          <p:cNvSpPr txBox="1"/>
          <p:nvPr/>
        </p:nvSpPr>
        <p:spPr>
          <a:xfrm>
            <a:off x="1313349" y="424771"/>
            <a:ext cx="73572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attractive force between objects that have ________.</a:t>
            </a:r>
            <a:endParaRPr/>
          </a:p>
        </p:txBody>
      </p:sp>
      <p:sp>
        <p:nvSpPr>
          <p:cNvPr id="901" name="Google Shape;901;gdc6b6f5bd4_0_2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2" name="Google Shape;902;gdc6b6f5bd4_0_24" descr="apple.jpg"/>
          <p:cNvPicPr preferRelativeResize="0"/>
          <p:nvPr/>
        </p:nvPicPr>
        <p:blipFill rotWithShape="1">
          <a:blip r:embed="rId4">
            <a:alphaModFix/>
          </a:blip>
          <a:srcRect l="-49364" r="-49364"/>
          <a:stretch/>
        </p:blipFill>
        <p:spPr>
          <a:xfrm>
            <a:off x="4601371" y="4359729"/>
            <a:ext cx="4542629" cy="2498272"/>
          </a:xfrm>
          <a:prstGeom prst="rect">
            <a:avLst/>
          </a:prstGeom>
          <a:noFill/>
          <a:ln>
            <a:noFill/>
          </a:ln>
        </p:spPr>
      </p:pic>
      <p:sp>
        <p:nvSpPr>
          <p:cNvPr id="903" name="Google Shape;903;gdc6b6f5bd4_0_24"/>
          <p:cNvSpPr txBox="1"/>
          <p:nvPr/>
        </p:nvSpPr>
        <p:spPr>
          <a:xfrm>
            <a:off x="849542" y="2093752"/>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Volume</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Mass</a:t>
            </a:r>
            <a:endParaRPr>
              <a:solidFill>
                <a:srgbClr val="FF0000"/>
              </a:solidFill>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Distance</a:t>
            </a:r>
            <a:endParaRPr sz="320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00"/>
          <p:cNvSpPr txBox="1"/>
          <p:nvPr/>
        </p:nvSpPr>
        <p:spPr>
          <a:xfrm>
            <a:off x="1313349" y="424771"/>
            <a:ext cx="73571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example of a _______ force. </a:t>
            </a:r>
            <a:endParaRPr/>
          </a:p>
        </p:txBody>
      </p:sp>
      <p:sp>
        <p:nvSpPr>
          <p:cNvPr id="910" name="Google Shape;910;p10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1" name="Google Shape;911;p100" descr="apple.jpg"/>
          <p:cNvPicPr preferRelativeResize="0"/>
          <p:nvPr/>
        </p:nvPicPr>
        <p:blipFill rotWithShape="1">
          <a:blip r:embed="rId4">
            <a:alphaModFix/>
          </a:blip>
          <a:srcRect l="-49361" r="-49361"/>
          <a:stretch/>
        </p:blipFill>
        <p:spPr>
          <a:xfrm>
            <a:off x="4601371" y="4359729"/>
            <a:ext cx="4542629" cy="2498271"/>
          </a:xfrm>
          <a:prstGeom prst="rect">
            <a:avLst/>
          </a:prstGeom>
          <a:noFill/>
          <a:ln>
            <a:noFill/>
          </a:ln>
        </p:spPr>
      </p:pic>
      <p:sp>
        <p:nvSpPr>
          <p:cNvPr id="912" name="Google Shape;912;p100"/>
          <p:cNvSpPr txBox="1"/>
          <p:nvPr/>
        </p:nvSpPr>
        <p:spPr>
          <a:xfrm>
            <a:off x="849542" y="2093752"/>
            <a:ext cx="3874477" cy="29808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Contact</a:t>
            </a:r>
            <a:endParaRPr/>
          </a:p>
          <a:p>
            <a:pPr marL="342900" marR="0" lvl="0" indent="-342900" algn="l" rtl="0">
              <a:lnSpc>
                <a:spcPct val="115000"/>
              </a:lnSpc>
              <a:spcBef>
                <a:spcPts val="64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Noncontact</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dc6b6f5bd4_0_32"/>
          <p:cNvSpPr txBox="1"/>
          <p:nvPr/>
        </p:nvSpPr>
        <p:spPr>
          <a:xfrm>
            <a:off x="1313349" y="424771"/>
            <a:ext cx="73572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Gravity is an example of a _______ force. </a:t>
            </a:r>
            <a:endParaRPr/>
          </a:p>
        </p:txBody>
      </p:sp>
      <p:sp>
        <p:nvSpPr>
          <p:cNvPr id="919" name="Google Shape;919;gdc6b6f5bd4_0_32"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0" name="Google Shape;920;gdc6b6f5bd4_0_32" descr="apple.jpg"/>
          <p:cNvPicPr preferRelativeResize="0"/>
          <p:nvPr/>
        </p:nvPicPr>
        <p:blipFill rotWithShape="1">
          <a:blip r:embed="rId4">
            <a:alphaModFix/>
          </a:blip>
          <a:srcRect l="-49364" r="-49364"/>
          <a:stretch/>
        </p:blipFill>
        <p:spPr>
          <a:xfrm>
            <a:off x="4601371" y="4359729"/>
            <a:ext cx="4542629" cy="2498272"/>
          </a:xfrm>
          <a:prstGeom prst="rect">
            <a:avLst/>
          </a:prstGeom>
          <a:noFill/>
          <a:ln>
            <a:noFill/>
          </a:ln>
        </p:spPr>
      </p:pic>
      <p:sp>
        <p:nvSpPr>
          <p:cNvPr id="921" name="Google Shape;921;gdc6b6f5bd4_0_32"/>
          <p:cNvSpPr txBox="1"/>
          <p:nvPr/>
        </p:nvSpPr>
        <p:spPr>
          <a:xfrm>
            <a:off x="849542" y="2093752"/>
            <a:ext cx="3874500" cy="2980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Contact</a:t>
            </a:r>
            <a:endParaRPr/>
          </a:p>
          <a:p>
            <a:pPr marL="342900" marR="0" lvl="0" indent="-342900" algn="l" rtl="0">
              <a:lnSpc>
                <a:spcPct val="115000"/>
              </a:lnSpc>
              <a:spcBef>
                <a:spcPts val="64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Noncontact</a:t>
            </a:r>
            <a:endParaRPr>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03"/>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928" name="Google Shape;928;p103"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6274</Words>
  <Application>Microsoft Office PowerPoint</Application>
  <PresentationFormat>On-screen Show (4:3)</PresentationFormat>
  <Paragraphs>786</Paragraphs>
  <Slides>172</Slides>
  <Notes>172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172</vt:i4>
      </vt:variant>
    </vt:vector>
  </HeadingPairs>
  <TitlesOfParts>
    <vt:vector size="17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Force: a push or pull on an object</vt:lpstr>
      <vt:lpstr>PowerPoint Presentation</vt:lpstr>
      <vt:lpstr>PowerPoint Presentation</vt:lpstr>
      <vt:lpstr>PowerPoint Presentation</vt:lpstr>
      <vt:lpstr>Newton (N)</vt:lpstr>
      <vt:lpstr>Newton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Force: the combination of all the forces acting on an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Force: a push or pull on an object</vt:lpstr>
      <vt:lpstr>PowerPoint Presentation</vt:lpstr>
      <vt:lpstr>PowerPoint Presentation</vt:lpstr>
      <vt:lpstr>Net Force: the combination of all the forces acting on an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Gravity: a noncontact force that attracts any object with mass toward another object with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Gravity: a noncontact force that attracts any object with mass toward another object with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Gravity: a noncontact force that attracts any object with mass toward another object with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mass related to gravity?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Force: a push or pull on an object</vt:lpstr>
      <vt:lpstr>Gravity: a noncontact force that attracts any object with mass toward another object with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2020-09-04T18:18:52Z</dcterms:created>
  <dcterms:modified xsi:type="dcterms:W3CDTF">2021-08-04T01:31:48Z</dcterms:modified>
</cp:coreProperties>
</file>