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400"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401"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402" r:id="rId1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0" roundtripDataSignature="AMtx7mhgM+R4eIGV9gUc0U4MuiyB47Fx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customschemas.google.com/relationships/presentationmetadata" Target="meta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tableStyles" Target="tableStyles.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62" name="Google Shape;162;p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Cohesion is the ability of water molecules stick to other water molecules.</a:t>
            </a:r>
            <a:endParaRPr/>
          </a:p>
        </p:txBody>
      </p:sp>
      <p:sp>
        <p:nvSpPr>
          <p:cNvPr id="267" name="Google Shape;267;p2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3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3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1088" name="Google Shape;1088;p3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3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5" name="Google Shape;1095;p3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202124"/>
                </a:solidFill>
              </a:rPr>
              <a:t>Agricultural water is used for irrigation, pesticide and fertilizer applications, and to protect crops from cold weather/frost.</a:t>
            </a:r>
            <a:endParaRPr/>
          </a:p>
        </p:txBody>
      </p:sp>
      <p:sp>
        <p:nvSpPr>
          <p:cNvPr id="1096" name="Google Shape;1096;p3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3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04" name="Google Shape;1104;p3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7"/>
        <p:cNvGrpSpPr/>
        <p:nvPr/>
      </p:nvGrpSpPr>
      <p:grpSpPr>
        <a:xfrm>
          <a:off x="0" y="0"/>
          <a:ext cx="0" cy="0"/>
          <a:chOff x="0" y="0"/>
          <a:chExt cx="0" cy="0"/>
        </a:xfrm>
      </p:grpSpPr>
      <p:sp>
        <p:nvSpPr>
          <p:cNvPr id="1108" name="Google Shape;1108;p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9" name="Google Shape;1109;p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1110" name="Google Shape;1110;p3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3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3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salt water important to the natural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important because it is an important environment for certain species. Species that live in salt water can’t live in fresh water.]</a:t>
            </a:r>
            <a:endParaRPr/>
          </a:p>
        </p:txBody>
      </p:sp>
      <p:sp>
        <p:nvSpPr>
          <p:cNvPr id="1124" name="Google Shape;1124;p3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p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8" name="Google Shape;1138;p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Why is fresh and safe water important for public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[Allow students a few minutes to brainstorm some ideas.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Access to drinking water, cooking, bathroom, washing, etc.]</a:t>
            </a:r>
            <a:endParaRPr/>
          </a:p>
        </p:txBody>
      </p:sp>
      <p:sp>
        <p:nvSpPr>
          <p:cNvPr id="1139" name="Google Shape;1139;p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3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9" name="Google Shape;1149;p3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agricultural water? Why is it important to us?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202124"/>
                </a:solidFill>
              </a:rPr>
              <a:t>[</a:t>
            </a:r>
            <a:r>
              <a:rPr lang="en-US" i="0">
                <a:solidFill>
                  <a:srgbClr val="202124"/>
                </a:solidFill>
              </a:rPr>
              <a:t>Agricultural water is used for irrigation, pesticide and fertilizer applications, and to protect crops from cold weather/frost</a:t>
            </a:r>
            <a:r>
              <a:rPr lang="en-US">
                <a:solidFill>
                  <a:srgbClr val="202124"/>
                </a:solidFill>
              </a:rPr>
              <a:t>.]</a:t>
            </a:r>
            <a:endParaRPr/>
          </a:p>
        </p:txBody>
      </p:sp>
      <p:sp>
        <p:nvSpPr>
          <p:cNvPr id="1150" name="Google Shape;1150;p3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p3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p3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hydroelectric power.</a:t>
            </a:r>
            <a:endParaRPr/>
          </a:p>
        </p:txBody>
      </p:sp>
      <p:sp>
        <p:nvSpPr>
          <p:cNvPr id="1158" name="Google Shape;1158;p3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3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3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Hydroelectric Power</a:t>
            </a:r>
            <a:r>
              <a:rPr lang="en-US"/>
              <a:t> is the </a:t>
            </a:r>
            <a:r>
              <a:rPr lang="en-US" sz="1200"/>
              <a:t>process of storing and using water in dams and rivers to generate electricity.</a:t>
            </a:r>
            <a:endParaRPr/>
          </a:p>
        </p:txBody>
      </p:sp>
      <p:sp>
        <p:nvSpPr>
          <p:cNvPr id="1166" name="Google Shape;1166;p3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de4a33b550_0_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gde4a33b550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175" name="Google Shape;1175;gde4a33b550_0_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275" name="Google Shape;275;p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e4a33b550_0_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0" name="Google Shape;1180;gde4a33b550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hydroelectric power?</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202124"/>
                </a:solidFill>
              </a:rPr>
              <a:t>[Hydroelectric power is the process of storing and using water in dams and rivers to generate electricity.]</a:t>
            </a:r>
            <a:endParaRPr/>
          </a:p>
        </p:txBody>
      </p:sp>
      <p:sp>
        <p:nvSpPr>
          <p:cNvPr id="1181" name="Google Shape;1181;gde4a33b550_0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3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189" name="Google Shape;1189;p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p3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p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electricity generated by the dam or river is used to power hydropower plants.</a:t>
            </a:r>
            <a:endParaRPr/>
          </a:p>
        </p:txBody>
      </p:sp>
      <p:sp>
        <p:nvSpPr>
          <p:cNvPr id="1196" name="Google Shape;1196;p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3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3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333333"/>
                </a:solidFill>
              </a:rPr>
              <a:t>The incoming water spins the turbine blades, which then rotates a generator. This mechanical energy is converted into electrical energy.</a:t>
            </a:r>
            <a:endParaRPr/>
          </a:p>
        </p:txBody>
      </p:sp>
      <p:sp>
        <p:nvSpPr>
          <p:cNvPr id="1203" name="Google Shape;1203;p3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p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333333"/>
                </a:solidFill>
              </a:rPr>
              <a:t>Hydropower</a:t>
            </a:r>
            <a:r>
              <a:rPr lang="en-US" i="0">
                <a:solidFill>
                  <a:srgbClr val="333333"/>
                </a:solidFill>
              </a:rPr>
              <a:t> makes up about 16% of the world</a:t>
            </a:r>
            <a:r>
              <a:rPr lang="en-US">
                <a:solidFill>
                  <a:srgbClr val="333333"/>
                </a:solidFill>
              </a:rPr>
              <a:t>’</a:t>
            </a:r>
            <a:r>
              <a:rPr lang="en-US" i="0">
                <a:solidFill>
                  <a:srgbClr val="333333"/>
                </a:solidFill>
              </a:rPr>
              <a:t>s total electricity production.</a:t>
            </a:r>
            <a:endParaRPr/>
          </a:p>
        </p:txBody>
      </p:sp>
      <p:sp>
        <p:nvSpPr>
          <p:cNvPr id="1212" name="Google Shape;1212;p3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9" name="Google Shape;1219;p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333333"/>
                </a:solidFill>
              </a:rPr>
              <a:t>Hydropower</a:t>
            </a:r>
            <a:r>
              <a:rPr lang="en-US" i="0">
                <a:solidFill>
                  <a:srgbClr val="333333"/>
                </a:solidFill>
              </a:rPr>
              <a:t> is a renewable energy.</a:t>
            </a:r>
            <a:endParaRPr/>
          </a:p>
        </p:txBody>
      </p:sp>
      <p:sp>
        <p:nvSpPr>
          <p:cNvPr id="1220" name="Google Shape;1220;p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3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6" name="Google Shape;1226;p3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27" name="Google Shape;1227;p3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p3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2" name="Google Shape;1232;p3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hydroelectric power?</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a:t>[</a:t>
            </a:r>
            <a:r>
              <a:rPr lang="en-US" sz="1200"/>
              <a:t>Hydroelectric Power</a:t>
            </a:r>
            <a:r>
              <a:rPr lang="en-US"/>
              <a:t> is the </a:t>
            </a:r>
            <a:r>
              <a:rPr lang="en-US" sz="1200"/>
              <a:t>process of storing and using water in dams and rivers to generate electricity.]</a:t>
            </a:r>
            <a:endParaRPr/>
          </a:p>
        </p:txBody>
      </p:sp>
      <p:sp>
        <p:nvSpPr>
          <p:cNvPr id="1233" name="Google Shape;1233;p3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3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0" name="Google Shape;1240;p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electricity generated using hydroelectric power?</a:t>
            </a:r>
            <a:endParaRPr/>
          </a:p>
        </p:txBody>
      </p:sp>
      <p:sp>
        <p:nvSpPr>
          <p:cNvPr id="1241" name="Google Shape;1241;p3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7"/>
        <p:cNvGrpSpPr/>
        <p:nvPr/>
      </p:nvGrpSpPr>
      <p:grpSpPr>
        <a:xfrm>
          <a:off x="0" y="0"/>
          <a:ext cx="0" cy="0"/>
          <a:chOff x="0" y="0"/>
          <a:chExt cx="0" cy="0"/>
        </a:xfrm>
      </p:grpSpPr>
      <p:sp>
        <p:nvSpPr>
          <p:cNvPr id="1248" name="Google Shape;1248;p3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9" name="Google Shape;1249;p3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hydroelectric power.</a:t>
            </a:r>
            <a:endParaRPr/>
          </a:p>
        </p:txBody>
      </p:sp>
      <p:sp>
        <p:nvSpPr>
          <p:cNvPr id="1250" name="Google Shape;1250;p3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provide plenty of opportunities to respond and engage with the content.</a:t>
            </a:r>
            <a:endParaRPr/>
          </a:p>
        </p:txBody>
      </p:sp>
      <p:sp>
        <p:nvSpPr>
          <p:cNvPr id="283" name="Google Shape;283;p2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3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6" name="Google Shape;1256;p3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Grand Coulee Dam in Washington State is one of the largest concrete structures in the world.</a:t>
            </a:r>
            <a:endParaRPr/>
          </a:p>
        </p:txBody>
      </p:sp>
      <p:sp>
        <p:nvSpPr>
          <p:cNvPr id="1257" name="Google Shape;1257;p3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3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3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Hoover dam is located between Nevada and Arizona and protects several states from massive floods.</a:t>
            </a:r>
            <a:endParaRPr/>
          </a:p>
        </p:txBody>
      </p:sp>
      <p:sp>
        <p:nvSpPr>
          <p:cNvPr id="1265" name="Google Shape;1265;p3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p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 name="Google Shape;1272;p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you can include non-examples of </a:t>
            </a:r>
            <a:r>
              <a:rPr lang="en-US" b="1"/>
              <a:t>hydroelectric power.</a:t>
            </a:r>
            <a:endParaRPr b="1"/>
          </a:p>
        </p:txBody>
      </p:sp>
      <p:sp>
        <p:nvSpPr>
          <p:cNvPr id="1273" name="Google Shape;1273;p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b6abf59a57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9" name="Google Shape;1279;gb6abf59a57_0_1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is not an example of hydroelectric power. It is an example of a power plant powered by coal.</a:t>
            </a:r>
            <a:endParaRPr/>
          </a:p>
        </p:txBody>
      </p:sp>
      <p:sp>
        <p:nvSpPr>
          <p:cNvPr id="1280" name="Google Shape;1280;gb6abf59a57_0_1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b6abf59a57_0_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b6abf59a57_0_1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This is not an example of hydroelectric power. It is an example of a power plant powered by solar energy.</a:t>
            </a:r>
            <a:endParaRPr/>
          </a:p>
          <a:p>
            <a:pPr marL="0" lvl="0" indent="0" algn="l" rtl="0">
              <a:spcBef>
                <a:spcPts val="0"/>
              </a:spcBef>
              <a:spcAft>
                <a:spcPts val="0"/>
              </a:spcAft>
              <a:buNone/>
            </a:pPr>
            <a:endParaRPr/>
          </a:p>
        </p:txBody>
      </p:sp>
      <p:sp>
        <p:nvSpPr>
          <p:cNvPr id="1288" name="Google Shape;1288;gb6abf59a57_0_18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p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p3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296" name="Google Shape;1296;p3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Google Shape;1300;p3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1" name="Google Shape;1301;p3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Which of these is an example of hydropower?</a:t>
            </a:r>
            <a:r>
              <a:rPr lang="en-US"/>
              <a:t> </a:t>
            </a:r>
            <a:r>
              <a:rPr lang="en-US" sz="1200"/>
              <a:t>How can you tell?</a:t>
            </a:r>
            <a:endParaRPr/>
          </a:p>
        </p:txBody>
      </p:sp>
      <p:sp>
        <p:nvSpPr>
          <p:cNvPr id="1302" name="Google Shape;1302;p3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3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0" name="Google Shape;1310;p3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Which of these is an example of hydropower? How can you tell?</a:t>
            </a:r>
            <a:endParaRPr/>
          </a:p>
          <a:p>
            <a:pPr marL="0" marR="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a:t>
            </a:r>
            <a:r>
              <a:rPr lang="en-US" sz="1200"/>
              <a:t>This dam is an example of hydropower while the other is a </a:t>
            </a:r>
            <a:r>
              <a:rPr lang="en-US"/>
              <a:t>power plant</a:t>
            </a:r>
            <a:r>
              <a:rPr lang="en-US" sz="1200"/>
              <a:t>. You can tell because of the water flowing in through the hydropower plant to generate electricity.]</a:t>
            </a:r>
            <a:endParaRPr/>
          </a:p>
        </p:txBody>
      </p:sp>
      <p:sp>
        <p:nvSpPr>
          <p:cNvPr id="1311" name="Google Shape;1311;p3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127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Google Shape;1318;p3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9" name="Google Shape;1319;p3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 think about the definition of hydroelectric power, it is helpful to look at its word parts.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It is important to break down the vocabulary term into word parts and define each part, this is essential in building student understanding of the word parts.</a:t>
            </a:r>
            <a:endParaRPr/>
          </a:p>
        </p:txBody>
      </p:sp>
      <p:sp>
        <p:nvSpPr>
          <p:cNvPr id="1320" name="Google Shape;1320;p3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Let’s break the word hydroelectric into two word parts, hydro and electric.</a:t>
            </a:r>
            <a:endParaRPr/>
          </a:p>
        </p:txBody>
      </p:sp>
      <p:sp>
        <p:nvSpPr>
          <p:cNvPr id="1327" name="Google Shape;1327;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289" name="Google Shape;289;p2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de4a33b550_0_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8" name="Google Shape;1338;gde4a33b550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The word hydro typically means water.</a:t>
            </a:r>
            <a:endParaRPr/>
          </a:p>
        </p:txBody>
      </p:sp>
      <p:sp>
        <p:nvSpPr>
          <p:cNvPr id="1339" name="Google Shape;1339;gde4a33b550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de4a33b550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gde4a33b550_0_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The second part of the word, electric, can commonly refer to electric power or electricity.</a:t>
            </a:r>
            <a:endParaRPr/>
          </a:p>
        </p:txBody>
      </p:sp>
      <p:sp>
        <p:nvSpPr>
          <p:cNvPr id="1353" name="Google Shape;1353;gde4a33b550_0_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de4a33b550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6" name="Google Shape;1366;gde4a33b55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So putting together hydro and electric can mean electricity or electric power from water.</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Reuniting the word parts is a crucial step in helping students understand the whole picture when reviewing morphological word parts.</a:t>
            </a:r>
            <a:endParaRPr/>
          </a:p>
        </p:txBody>
      </p:sp>
      <p:sp>
        <p:nvSpPr>
          <p:cNvPr id="1367" name="Google Shape;1367;gde4a33b550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3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9" name="Google Shape;1379;p3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80" name="Google Shape;1380;p3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p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5" name="Google Shape;1385;p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How can we use the word parts of hydroelectric to help us remember the definition of the term?</a:t>
            </a:r>
            <a:endParaRPr/>
          </a:p>
          <a:p>
            <a:pPr marL="457200" marR="0" lvl="0" indent="-22860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SzPts val="1400"/>
              <a:buNone/>
            </a:pPr>
            <a:r>
              <a:rPr lang="en-US"/>
              <a:t>[Let’s break the word hydroelectric into two word parts, hydro and electric.</a:t>
            </a:r>
            <a:endParaRPr/>
          </a:p>
          <a:p>
            <a:pPr marL="0" marR="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word hydro typically means water.</a:t>
            </a:r>
            <a:endParaRPr/>
          </a:p>
          <a:p>
            <a:pPr marL="0" marR="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The second part of the word, electric, can commonly refer to electric power or electricity.</a:t>
            </a:r>
            <a:endParaRPr/>
          </a:p>
          <a:p>
            <a:pPr marL="0" marR="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So putting together hydro and electric can mean electricity or electric power from water.]</a:t>
            </a:r>
            <a:endParaRPr/>
          </a:p>
        </p:txBody>
      </p:sp>
      <p:sp>
        <p:nvSpPr>
          <p:cNvPr id="1386" name="Google Shape;1386;p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p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7" name="Google Shape;1397;p3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hydroelectric power?</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r>
              <a:rPr lang="en-US"/>
              <a:t>[</a:t>
            </a:r>
            <a:r>
              <a:rPr lang="en-US" sz="1200"/>
              <a:t>Hydroelectric Power</a:t>
            </a:r>
            <a:r>
              <a:rPr lang="en-US"/>
              <a:t> is the </a:t>
            </a:r>
            <a:r>
              <a:rPr lang="en-US" sz="1200"/>
              <a:t>process of storing and using water to in dams and rivers to generate electricity</a:t>
            </a:r>
            <a:r>
              <a:rPr lang="en-US"/>
              <a:t>.]</a:t>
            </a:r>
            <a:endParaRPr/>
          </a:p>
        </p:txBody>
      </p:sp>
      <p:sp>
        <p:nvSpPr>
          <p:cNvPr id="1398" name="Google Shape;1398;p3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3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3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333333"/>
                </a:solidFill>
              </a:rPr>
              <a:t>True</a:t>
            </a:r>
            <a:r>
              <a:rPr lang="en-US">
                <a:solidFill>
                  <a:srgbClr val="333333"/>
                </a:solidFill>
              </a:rPr>
              <a:t>/F</a:t>
            </a:r>
            <a:r>
              <a:rPr lang="en-US" i="0">
                <a:solidFill>
                  <a:srgbClr val="333333"/>
                </a:solidFill>
              </a:rPr>
              <a:t>alse:</a:t>
            </a:r>
            <a:r>
              <a:rPr lang="en-US"/>
              <a:t> </a:t>
            </a:r>
            <a:r>
              <a:rPr lang="en-US" i="0">
                <a:solidFill>
                  <a:srgbClr val="333333"/>
                </a:solidFill>
              </a:rPr>
              <a:t>Hydroelectric power is a renewable energy source</a:t>
            </a:r>
            <a:r>
              <a:rPr lang="en-US">
                <a:solidFill>
                  <a:srgbClr val="333333"/>
                </a:solidFill>
              </a:rPr>
              <a:t>.</a:t>
            </a:r>
            <a:endParaRPr/>
          </a:p>
        </p:txBody>
      </p:sp>
      <p:sp>
        <p:nvSpPr>
          <p:cNvPr id="1406" name="Google Shape;1406;p3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de4a33b550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gde4a33b550_0_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FF0000"/>
                </a:solidFill>
              </a:rPr>
              <a:t>True</a:t>
            </a:r>
            <a:r>
              <a:rPr lang="en-US">
                <a:solidFill>
                  <a:srgbClr val="333333"/>
                </a:solidFill>
              </a:rPr>
              <a:t>/F</a:t>
            </a:r>
            <a:r>
              <a:rPr lang="en-US" i="0">
                <a:solidFill>
                  <a:srgbClr val="333333"/>
                </a:solidFill>
              </a:rPr>
              <a:t>alse:</a:t>
            </a:r>
            <a:r>
              <a:rPr lang="en-US"/>
              <a:t> </a:t>
            </a:r>
            <a:r>
              <a:rPr lang="en-US" i="0">
                <a:solidFill>
                  <a:srgbClr val="333333"/>
                </a:solidFill>
              </a:rPr>
              <a:t>Hydroelectric power is a renewable energy source</a:t>
            </a:r>
            <a:r>
              <a:rPr lang="en-US">
                <a:solidFill>
                  <a:srgbClr val="333333"/>
                </a:solidFill>
              </a:rPr>
              <a:t>.</a:t>
            </a:r>
            <a:endParaRPr/>
          </a:p>
        </p:txBody>
      </p:sp>
      <p:sp>
        <p:nvSpPr>
          <p:cNvPr id="1414" name="Google Shape;1414;gde4a33b550_0_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3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3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electricity generated using hydroelectric power?</a:t>
            </a:r>
            <a:endParaRPr/>
          </a:p>
        </p:txBody>
      </p:sp>
      <p:sp>
        <p:nvSpPr>
          <p:cNvPr id="1422" name="Google Shape;1422;p3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3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p3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p:txBody>
      </p:sp>
      <p:sp>
        <p:nvSpPr>
          <p:cNvPr id="1431" name="Google Shape;1431;p3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surface tension?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when molecules in a liquid, such as water, link together by polar attraction.]</a:t>
            </a:r>
            <a:endParaRPr/>
          </a:p>
        </p:txBody>
      </p:sp>
      <p:sp>
        <p:nvSpPr>
          <p:cNvPr id="303" name="Google Shape;303;p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p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6" name="Google Shape;1436;p3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Hydroelectric Power</a:t>
            </a:r>
            <a:r>
              <a:rPr lang="en-US"/>
              <a:t> is the </a:t>
            </a:r>
            <a:r>
              <a:rPr lang="en-US" sz="1200"/>
              <a:t>process of storing and using water in dams and rivers to generate electricity.</a:t>
            </a:r>
            <a:endParaRPr/>
          </a:p>
        </p:txBody>
      </p:sp>
      <p:sp>
        <p:nvSpPr>
          <p:cNvPr id="1437" name="Google Shape;1437;p3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4" name="Google Shape;1444;p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Having students take a side and form a position is a great way to encourage critical thinking. </a:t>
            </a:r>
            <a:endParaRPr/>
          </a:p>
        </p:txBody>
      </p:sp>
      <p:sp>
        <p:nvSpPr>
          <p:cNvPr id="1445" name="Google Shape;1445;p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3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4" name="Google Shape;1454;p3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455" name="Google Shape;1455;p3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3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3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465" name="Google Shape;1465;p3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is surface tension created?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[Surface tension is created by molecules linked together by polar attraction.]</a:t>
            </a:r>
            <a:endParaRPr/>
          </a:p>
        </p:txBody>
      </p:sp>
      <p:sp>
        <p:nvSpPr>
          <p:cNvPr id="311" name="Google Shape;311;p2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difference between surface tension and adhesion?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is when water molecules stick to other molecules. Surface tension is the property of water that lets it resist an external force.]</a:t>
            </a:r>
            <a:endParaRPr/>
          </a:p>
        </p:txBody>
      </p:sp>
      <p:sp>
        <p:nvSpPr>
          <p:cNvPr id="325" name="Google Shape;325;p2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the relationship between adhesion and cohesion?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[Adhesion and cohesion are important to water, but have to do with sticking together. The difference is that water sticks together with other molecules in adhesion, and in cohesion, water sticks to itself.]</a:t>
            </a:r>
            <a:endParaRPr/>
          </a:p>
        </p:txBody>
      </p:sp>
      <p:sp>
        <p:nvSpPr>
          <p:cNvPr id="336" name="Google Shape;336;p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are the most abundant salt elements in the ocean?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[Sodium and Chloride are the most abundant salt elements in the ocean making up 85% of all salt elements in the ocean.]</a:t>
            </a:r>
            <a:endParaRPr/>
          </a:p>
        </p:txBody>
      </p:sp>
      <p:sp>
        <p:nvSpPr>
          <p:cNvPr id="348" name="Google Shape;348;p2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salt water important to the natural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important because it is an important environment for certain species. Species that live in salt water can’t live in freshwater.]</a:t>
            </a:r>
            <a:endParaRPr/>
          </a:p>
        </p:txBody>
      </p:sp>
      <p:sp>
        <p:nvSpPr>
          <p:cNvPr id="358" name="Google Shape;358;p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2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are going to be learning about freshwater. </a:t>
            </a:r>
            <a:endParaRPr/>
          </a:p>
        </p:txBody>
      </p:sp>
      <p:sp>
        <p:nvSpPr>
          <p:cNvPr id="192" name="Google Shape;192;p2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2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fresh water.</a:t>
            </a:r>
            <a:endParaRPr/>
          </a:p>
        </p:txBody>
      </p:sp>
      <p:sp>
        <p:nvSpPr>
          <p:cNvPr id="373" name="Google Shape;373;p2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p2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Longer more formal definitions are tricky, use clear language when providing the new definition.</a:t>
            </a:r>
            <a:endParaRPr/>
          </a:p>
        </p:txBody>
      </p:sp>
      <p:sp>
        <p:nvSpPr>
          <p:cNvPr id="381" name="Google Shape;381;p2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de4a33b550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de4a33b550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390" name="Google Shape;390;gde4a33b550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e4a33b550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gde4a33b550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[Fresh water is water that does not have salt in it.]</a:t>
            </a:r>
            <a:endParaRPr/>
          </a:p>
        </p:txBody>
      </p:sp>
      <p:sp>
        <p:nvSpPr>
          <p:cNvPr id="396" name="Google Shape;396;gde4a33b550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404" name="Google Shape;404;p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t>Unlike salt water, fresh water only makes up 2.5% of all water on Earth, and less than 1% of that is readily available for humans.</a:t>
            </a:r>
            <a:endParaRPr/>
          </a:p>
        </p:txBody>
      </p:sp>
      <p:sp>
        <p:nvSpPr>
          <p:cNvPr id="411" name="Google Shape;41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Different species of fish and other organisms live in different kinds of water. Remember, freshwater species can’t live in salt water. There are also species of birds and other animals that depend on fresh water. </a:t>
            </a:r>
            <a:endParaRPr/>
          </a:p>
        </p:txBody>
      </p:sp>
      <p:sp>
        <p:nvSpPr>
          <p:cNvPr id="420" name="Google Shape;420;p2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We also need fresh water. Without fresh water, we can’t survive! </a:t>
            </a:r>
            <a:endParaRPr/>
          </a:p>
        </p:txBody>
      </p:sp>
      <p:sp>
        <p:nvSpPr>
          <p:cNvPr id="435" name="Google Shape;435;p2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Access to fresh water is essential for public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Drinking water comes into your house via pipes, boreholes, rainwater collection, and protected wells.</a:t>
            </a:r>
            <a:endParaRPr/>
          </a:p>
        </p:txBody>
      </p:sp>
      <p:sp>
        <p:nvSpPr>
          <p:cNvPr id="442" name="Google Shape;442;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r>
              <a:rPr lang="en-US"/>
              <a: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You did a great job today by giving students opportunities to demonstrate their understanding. This assures that your students are able to understand the complicated formal definitions.</a:t>
            </a:r>
            <a:endParaRPr/>
          </a:p>
        </p:txBody>
      </p:sp>
      <p:sp>
        <p:nvSpPr>
          <p:cNvPr id="453" name="Google Shape;453;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sz="1200" b="1">
                <a:solidFill>
                  <a:schemeClr val="dk1"/>
                </a:solidFill>
              </a:rPr>
              <a:t>How is water important in your everyday life, how do you use it? What are some factors that impact the availability of water for humans?</a:t>
            </a:r>
            <a:endParaRPr sz="1200" b="1">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like all of these predictions! Keep thinking about how to answer our big questions as we learn more about water. </a:t>
            </a:r>
            <a:endParaRPr/>
          </a:p>
        </p:txBody>
      </p:sp>
      <p:sp>
        <p:nvSpPr>
          <p:cNvPr id="201" name="Google Shape;201;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[Water that does not have salt in it.]</a:t>
            </a:r>
            <a:endParaRPr/>
          </a:p>
        </p:txBody>
      </p:sp>
      <p:sp>
        <p:nvSpPr>
          <p:cNvPr id="459" name="Google Shape;459;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access freshwater for public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[Access to fresh water is essential for public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Drinking water comes into your house via pipes, boreholes, rainwater collection, and protected wells.]</a:t>
            </a:r>
            <a:endParaRPr/>
          </a:p>
        </p:txBody>
      </p:sp>
      <p:sp>
        <p:nvSpPr>
          <p:cNvPr id="467" name="Google Shape;467;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de4a33b550_0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gde4a33b550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much fresh water is readily available to us?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[Unlike salt water, fresh water only makes up 2.5% of all water on Earth, and less than 1% of that is readily available for humans.]</a:t>
            </a:r>
            <a:endParaRPr/>
          </a:p>
        </p:txBody>
      </p:sp>
      <p:sp>
        <p:nvSpPr>
          <p:cNvPr id="478" name="Google Shape;478;gde4a33b550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fresh water</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and concise language is a great way to ensure students are able to follow along and understand the content.</a:t>
            </a:r>
            <a:endParaRPr/>
          </a:p>
        </p:txBody>
      </p:sp>
      <p:sp>
        <p:nvSpPr>
          <p:cNvPr id="486" name="Google Shape;486;p2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Great Lakes (in blue) are an example of fresh water.</a:t>
            </a:r>
            <a:endParaRPr/>
          </a:p>
        </p:txBody>
      </p:sp>
      <p:sp>
        <p:nvSpPr>
          <p:cNvPr id="493" name="Google Shape;493;p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Rivers are examples of fresh water. </a:t>
            </a:r>
            <a:endParaRPr/>
          </a:p>
        </p:txBody>
      </p:sp>
      <p:sp>
        <p:nvSpPr>
          <p:cNvPr id="501" name="Google Shape;501;p2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how we use freshwater in our homes.</a:t>
            </a:r>
            <a:endParaRPr/>
          </a:p>
        </p:txBody>
      </p:sp>
      <p:sp>
        <p:nvSpPr>
          <p:cNvPr id="509" name="Google Shape;509;p2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2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2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17" name="Google Shape;517;p2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3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What are some examples of how you access freshwater daily?</a:t>
            </a:r>
            <a:endParaRPr/>
          </a:p>
        </p:txBody>
      </p:sp>
      <p:sp>
        <p:nvSpPr>
          <p:cNvPr id="523" name="Google Shape;523;p3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2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fresh water</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One important component of using non-examples is by clearly distinguishing similarities and explaining why it is a non-example.</a:t>
            </a:r>
            <a:endParaRPr/>
          </a:p>
        </p:txBody>
      </p:sp>
      <p:sp>
        <p:nvSpPr>
          <p:cNvPr id="532" name="Google Shape;532;p2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b6abf59a57_0_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b6abf59a57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watch a quick video that will help get us thinking about the second part of our big question. We already know about the properties of water, now let’s take a look at the role water plays in the natural environment.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Provide a lot of opportunities to respond throughout the demonstration helps ensure that your students are grasping this new content.</a:t>
            </a:r>
            <a:endParaRPr/>
          </a:p>
        </p:txBody>
      </p:sp>
      <p:sp>
        <p:nvSpPr>
          <p:cNvPr id="210" name="Google Shape;210;gb6abf59a57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2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2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Oceans are not an example of fresh water. Oceans are salt water. </a:t>
            </a:r>
            <a:endParaRPr/>
          </a:p>
        </p:txBody>
      </p:sp>
      <p:sp>
        <p:nvSpPr>
          <p:cNvPr id="539" name="Google Shape;539;p2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good to review all the information once more at the end of the lesson. Ensure all students are participating in this part of the lesson.</a:t>
            </a:r>
            <a:endParaRPr/>
          </a:p>
        </p:txBody>
      </p:sp>
      <p:sp>
        <p:nvSpPr>
          <p:cNvPr id="547" name="Google Shape;547;p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oceans not considered fresh water?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[Oceans are not an example of fresh water. Oceans are salt water.]</a:t>
            </a:r>
            <a:endParaRPr/>
          </a:p>
        </p:txBody>
      </p:sp>
      <p:sp>
        <p:nvSpPr>
          <p:cNvPr id="553" name="Google Shape;553;p3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p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fresh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561" name="Google Shape;561;p2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Name an example of a fresh water species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[Salmon, river otter, trout, etc…]</a:t>
            </a:r>
            <a:endParaRPr/>
          </a:p>
        </p:txBody>
      </p:sp>
      <p:sp>
        <p:nvSpPr>
          <p:cNvPr id="569" name="Google Shape;569;p2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solidFill>
                  <a:schemeClr val="dk1"/>
                </a:solidFill>
                <a:latin typeface="Calibri"/>
                <a:ea typeface="Calibri"/>
                <a:cs typeface="Calibri"/>
                <a:sym typeface="Calibri"/>
              </a:rPr>
              <a:t>What role does fresh water play in the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[Certain species need fresh water to survive. Although people don’t live in fresh water, we need it to survive!]</a:t>
            </a:r>
            <a:endParaRPr/>
          </a:p>
        </p:txBody>
      </p:sp>
      <p:sp>
        <p:nvSpPr>
          <p:cNvPr id="579" name="Google Shape;579;p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de4a33b550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gde4a33b550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access freshwater for public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[Access to fresh water is essential for public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Drinking water comes into your house via pipes, boreholes, rainwater collection, and protected wells.]</a:t>
            </a:r>
            <a:endParaRPr/>
          </a:p>
        </p:txBody>
      </p:sp>
      <p:sp>
        <p:nvSpPr>
          <p:cNvPr id="593" name="Google Shape;593;gde4a33b550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helpful to review key information once more before closing the lesson.</a:t>
            </a:r>
            <a:endParaRPr/>
          </a:p>
          <a:p>
            <a:pPr marL="0" lvl="0" indent="0" algn="l" rtl="0">
              <a:lnSpc>
                <a:spcPct val="100000"/>
              </a:lnSpc>
              <a:spcBef>
                <a:spcPts val="0"/>
              </a:spcBef>
              <a:spcAft>
                <a:spcPts val="0"/>
              </a:spcAft>
              <a:buSzPts val="1400"/>
              <a:buNone/>
            </a:pPr>
            <a:endParaRPr/>
          </a:p>
        </p:txBody>
      </p:sp>
      <p:sp>
        <p:nvSpPr>
          <p:cNvPr id="604" name="Google Shape;604;p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2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2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611" name="Google Shape;611;p2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b6abf59a5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b6abf59a5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Encourage students to use and analyze data. This is a great way to help them learn how to independently solve.</a:t>
            </a:r>
            <a:endParaRPr/>
          </a:p>
        </p:txBody>
      </p:sp>
      <p:sp>
        <p:nvSpPr>
          <p:cNvPr id="619" name="Google Shape;619;gb6abf59a5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Monitoring understanding during review is an important step before moving on to new material.</a:t>
            </a:r>
            <a:endParaRPr/>
          </a:p>
        </p:txBody>
      </p:sp>
      <p:sp>
        <p:nvSpPr>
          <p:cNvPr id="219" name="Google Shape;219;p2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b6abf59a57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gb6abf59a5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gb6abf59a57_0_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3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639" name="Google Shape;639;p3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7" name="Google Shape;647;p2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648" name="Google Shape;648;p2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3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663" name="Google Shape;663;p3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3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3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talk about agricultural water.</a:t>
            </a:r>
            <a:endParaRPr/>
          </a:p>
        </p:txBody>
      </p:sp>
      <p:sp>
        <p:nvSpPr>
          <p:cNvPr id="693" name="Google Shape;693;p3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sz="1200" b="1">
                <a:solidFill>
                  <a:schemeClr val="dk1"/>
                </a:solidFill>
              </a:rPr>
              <a:t>How is water important for agricultural use, how may this impact your everyday life?</a:t>
            </a:r>
            <a:r>
              <a:rPr lang="en-US" sz="1200">
                <a:solidFill>
                  <a:schemeClr val="dk1"/>
                </a:solidFill>
                <a:latin typeface="Calibri"/>
                <a:ea typeface="Calibri"/>
                <a:cs typeface="Calibri"/>
                <a:sym typeface="Calibri"/>
              </a:rPr>
              <a:t> </a:t>
            </a: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like all of these predictions! Keep thinking about how to answer our big questions as we learn more about water. </a:t>
            </a:r>
            <a:endParaRPr/>
          </a:p>
        </p:txBody>
      </p:sp>
      <p:sp>
        <p:nvSpPr>
          <p:cNvPr id="702" name="Google Shape;702;p3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711" name="Google Shape;711;p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717" name="Google Shape;717;p3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3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3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728" name="Google Shape;728;p3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2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225" name="Google Shape;225;p2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3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3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Fresh water is water that does not have salt in it. Sometimes we use the term fresh water to mean “not from the ocean.”</a:t>
            </a:r>
            <a:endParaRPr/>
          </a:p>
        </p:txBody>
      </p:sp>
      <p:sp>
        <p:nvSpPr>
          <p:cNvPr id="736" name="Google Shape;736;p3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744" name="Google Shape;744;p3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3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3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water polar?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[When oxygen and hydrogen bond, the side with oxygen is negative and the side with hydrogen is positive, so one side is negative and the other is positive.]</a:t>
            </a:r>
            <a:endParaRPr/>
          </a:p>
        </p:txBody>
      </p:sp>
      <p:sp>
        <p:nvSpPr>
          <p:cNvPr id="750" name="Google Shape;750;p3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3" name="Google Shape;763;p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salt water important to the natural environment?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[Salt water is important because it is an important environment for certain species. Species that live in salt water can’t live in fresh water.]</a:t>
            </a:r>
            <a:endParaRPr/>
          </a:p>
        </p:txBody>
      </p:sp>
      <p:sp>
        <p:nvSpPr>
          <p:cNvPr id="764" name="Google Shape;764;p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de4a33b550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8" name="Google Shape;778;gde4a33b550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How do we access freshwater for public use?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[Access to fresh water is essential for public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Drinking water comes into your house via pipes, boreholes, rainwater collection, and protected wells.]</a:t>
            </a:r>
            <a:endParaRPr/>
          </a:p>
        </p:txBody>
      </p:sp>
      <p:sp>
        <p:nvSpPr>
          <p:cNvPr id="779" name="Google Shape;779;gde4a33b550_0_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3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3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agricultural water.</a:t>
            </a:r>
            <a:endParaRPr/>
          </a:p>
        </p:txBody>
      </p:sp>
      <p:sp>
        <p:nvSpPr>
          <p:cNvPr id="790" name="Google Shape;790;p3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3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202124"/>
                </a:solidFill>
              </a:rPr>
              <a:t>Agricultural water is used for irrigation, pesticide and fertilizer applications, and to protect crops from cold weather/frost.</a:t>
            </a:r>
            <a:endParaRPr i="0">
              <a:solidFill>
                <a:srgbClr val="202124"/>
              </a:solidFill>
            </a:endParaRPr>
          </a:p>
          <a:p>
            <a:pPr marL="0" lvl="0" indent="0" algn="l" rtl="0">
              <a:lnSpc>
                <a:spcPct val="100000"/>
              </a:lnSpc>
              <a:spcBef>
                <a:spcPts val="0"/>
              </a:spcBef>
              <a:spcAft>
                <a:spcPts val="0"/>
              </a:spcAft>
              <a:buSzPts val="1400"/>
              <a:buNone/>
            </a:pPr>
            <a:endParaRPr>
              <a:solidFill>
                <a:srgbClr val="202124"/>
              </a:solidFill>
            </a:endParaRPr>
          </a:p>
          <a:p>
            <a:pPr marL="0" lvl="0" indent="0" algn="l" rtl="0">
              <a:lnSpc>
                <a:spcPct val="100000"/>
              </a:lnSpc>
              <a:spcBef>
                <a:spcPts val="0"/>
              </a:spcBef>
              <a:spcAft>
                <a:spcPts val="0"/>
              </a:spcAft>
              <a:buSzPts val="1400"/>
              <a:buNone/>
            </a:pPr>
            <a:r>
              <a:rPr lang="en-US">
                <a:solidFill>
                  <a:srgbClr val="202124"/>
                </a:solidFill>
              </a:rPr>
              <a:t>Feedback: Longer more formal definitions are tricky, use clear language when providing the new definition.</a:t>
            </a:r>
            <a:endParaRPr>
              <a:solidFill>
                <a:srgbClr val="202124"/>
              </a:solidFill>
            </a:endParaRPr>
          </a:p>
        </p:txBody>
      </p:sp>
      <p:sp>
        <p:nvSpPr>
          <p:cNvPr id="798" name="Google Shape;798;p3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de4a33b550_0_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6" name="Google Shape;806;gde4a33b550_0_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07" name="Google Shape;807;gde4a33b550_0_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de4a33b550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Google Shape;812;gde4a33b550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agricultural water?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[Agricultural water is water used for food/agricultural purposes such as irrigation, pesticide and fertilizer applications </a:t>
            </a:r>
            <a:r>
              <a:rPr lang="en-US">
                <a:solidFill>
                  <a:srgbClr val="202124"/>
                </a:solidFill>
              </a:rPr>
              <a:t>and to protect crops from cold weather/frost.]</a:t>
            </a:r>
            <a:endParaRPr/>
          </a:p>
        </p:txBody>
      </p:sp>
      <p:sp>
        <p:nvSpPr>
          <p:cNvPr id="813" name="Google Shape;813;gde4a33b550_0_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3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3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821" name="Google Shape;821;p3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Polar means that one side of the molecule or other object has a negative charge and one side of the molecule has a positive charge. </a:t>
            </a:r>
            <a:endParaRPr/>
          </a:p>
        </p:txBody>
      </p:sp>
      <p:sp>
        <p:nvSpPr>
          <p:cNvPr id="236" name="Google Shape;236;p2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3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p3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Agricultural water is used for growing food/crops and to take care of livestock (farm animals).</a:t>
            </a:r>
            <a:endParaRPr/>
          </a:p>
        </p:txBody>
      </p:sp>
      <p:sp>
        <p:nvSpPr>
          <p:cNvPr id="828" name="Google Shape;828;p3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3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3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Much of the water used for crops comes from irrigation. </a:t>
            </a:r>
            <a:r>
              <a:rPr lang="en-US" sz="1200"/>
              <a:t>Irrigation</a:t>
            </a:r>
            <a:r>
              <a:rPr lang="en-US"/>
              <a:t> is </a:t>
            </a:r>
            <a:r>
              <a:rPr lang="en-US" sz="1200"/>
              <a:t>a system that allows you to apply certain amounts of water to plants, used for helping crops grow and thrive.</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US" sz="1200"/>
              <a:t>Rain water alone may not be enough or occur regularly enough for crops to thrive, think about different climates and environments too. I</a:t>
            </a:r>
            <a:r>
              <a:rPr lang="en-US"/>
              <a:t>f</a:t>
            </a:r>
            <a:r>
              <a:rPr lang="en-US" sz="1200"/>
              <a:t> it is very hot we may need to use water more frequently to protect the crops from drying out or if too cold to keep them from freezing. </a:t>
            </a:r>
            <a:endParaRPr/>
          </a:p>
          <a:p>
            <a:pPr marL="0" lvl="0" indent="0" algn="l" rtl="0">
              <a:lnSpc>
                <a:spcPct val="100000"/>
              </a:lnSpc>
              <a:spcBef>
                <a:spcPts val="0"/>
              </a:spcBef>
              <a:spcAft>
                <a:spcPts val="0"/>
              </a:spcAft>
              <a:buSzPts val="1400"/>
              <a:buNone/>
            </a:pPr>
            <a:endParaRPr/>
          </a:p>
        </p:txBody>
      </p:sp>
      <p:sp>
        <p:nvSpPr>
          <p:cNvPr id="836" name="Google Shape;836;p3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3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3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Agricultural water comes from several sources - much of it comes from irrigation which comes from ground and surface water.</a:t>
            </a:r>
            <a:endParaRPr/>
          </a:p>
        </p:txBody>
      </p:sp>
      <p:sp>
        <p:nvSpPr>
          <p:cNvPr id="845" name="Google Shape;845;p3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52" name="Google Shape;852;p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p3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p3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agricultural water? Why is it important?</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t>
            </a:r>
            <a:r>
              <a:rPr lang="en-US" i="0"/>
              <a:t>Agricultural water is used for irrigation, pesticide and fertilizer applications, and to protect crops from cold weather/frost.]</a:t>
            </a:r>
            <a:endParaRPr/>
          </a:p>
        </p:txBody>
      </p:sp>
      <p:sp>
        <p:nvSpPr>
          <p:cNvPr id="858" name="Google Shape;858;p3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3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3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t>What is irrigation and how is it used for farming and agriculture?</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[Much of the water used for crops comes from irrigation. </a:t>
            </a:r>
            <a:r>
              <a:rPr lang="en-US" sz="1200"/>
              <a:t>Irrigation</a:t>
            </a:r>
            <a:r>
              <a:rPr lang="en-US"/>
              <a:t> is </a:t>
            </a:r>
            <a:r>
              <a:rPr lang="en-US" sz="1200"/>
              <a:t>a system that allows you to apply certain amounts of water to plants, used for helping crops grow and thrive</a:t>
            </a:r>
            <a:r>
              <a:rPr lang="en-US"/>
              <a:t>.]</a:t>
            </a:r>
            <a:endParaRPr/>
          </a:p>
        </p:txBody>
      </p:sp>
      <p:sp>
        <p:nvSpPr>
          <p:cNvPr id="866" name="Google Shape;866;p3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3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3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agricultural water</a:t>
            </a:r>
            <a:r>
              <a:rPr lang="en-US"/>
              <a:t>.  </a:t>
            </a:r>
            <a:endParaRPr/>
          </a:p>
        </p:txBody>
      </p:sp>
      <p:sp>
        <p:nvSpPr>
          <p:cNvPr id="875" name="Google Shape;875;p3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3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3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is an example of an irrigation system, specifically drip irrigation, to deliver controlled amounts of water to crops.</a:t>
            </a:r>
            <a:endParaRPr/>
          </a:p>
        </p:txBody>
      </p:sp>
      <p:sp>
        <p:nvSpPr>
          <p:cNvPr id="882" name="Google Shape;882;p3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3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3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an example of how livestock, in this case poultry access and drink water for agriculture.</a:t>
            </a:r>
            <a:endParaRPr/>
          </a:p>
        </p:txBody>
      </p:sp>
      <p:sp>
        <p:nvSpPr>
          <p:cNvPr id="890" name="Google Shape;890;p3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98" name="Google Shape;898;p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2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Surface tension is created when molecules in a liquid, such as water, link together by polar attraction.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51" name="Google Shape;251;p2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3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Name another example of how water may used for agriculture/on a farm?</a:t>
            </a:r>
            <a:endParaRPr/>
          </a:p>
          <a:p>
            <a:pPr marL="457200" marR="0" lvl="0" indent="-228600" algn="l" rtl="0">
              <a:lnSpc>
                <a:spcPct val="100000"/>
              </a:lnSpc>
              <a:spcBef>
                <a:spcPts val="0"/>
              </a:spcBef>
              <a:spcAft>
                <a:spcPts val="0"/>
              </a:spcAft>
              <a:buSzPts val="1400"/>
              <a:buNone/>
            </a:pPr>
            <a:endParaRPr sz="1200"/>
          </a:p>
          <a:p>
            <a:pPr marL="0" marR="0" lvl="0" indent="0" algn="l" rtl="0">
              <a:lnSpc>
                <a:spcPct val="100000"/>
              </a:lnSpc>
              <a:spcBef>
                <a:spcPts val="0"/>
              </a:spcBef>
              <a:spcAft>
                <a:spcPts val="0"/>
              </a:spcAft>
              <a:buSzPts val="1400"/>
              <a:buNone/>
            </a:pPr>
            <a:r>
              <a:rPr lang="en-US"/>
              <a:t>(</a:t>
            </a:r>
            <a:r>
              <a:rPr lang="en-US" sz="1200"/>
              <a:t>Give students a few minutes to </a:t>
            </a:r>
            <a:r>
              <a:rPr lang="en-US"/>
              <a:t>brainstorm</a:t>
            </a:r>
            <a:r>
              <a:rPr lang="en-US" sz="1200"/>
              <a:t> some ideas.)</a:t>
            </a:r>
            <a:endParaRPr/>
          </a:p>
        </p:txBody>
      </p:sp>
      <p:sp>
        <p:nvSpPr>
          <p:cNvPr id="904" name="Google Shape;904;p3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3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Next, let’s talk about some non-examples of </a:t>
            </a:r>
            <a:r>
              <a:rPr lang="en-US" b="1"/>
              <a:t>agricultural water</a:t>
            </a:r>
            <a:r>
              <a:rPr lang="en-US"/>
              <a:t>.  </a:t>
            </a:r>
            <a:endParaRPr/>
          </a:p>
        </p:txBody>
      </p:sp>
      <p:sp>
        <p:nvSpPr>
          <p:cNvPr id="912" name="Google Shape;912;p3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8" name="Google Shape;918;p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Oceans are not an example of agricultural water. Oceans are salt water. The salt could be damaging to crops or animals.</a:t>
            </a:r>
            <a:endParaRPr/>
          </a:p>
        </p:txBody>
      </p:sp>
      <p:sp>
        <p:nvSpPr>
          <p:cNvPr id="919" name="Google Shape;919;p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3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6" name="Google Shape;926;p3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927" name="Google Shape;927;p3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p3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2" name="Google Shape;932;p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Why wouldn’t we want to use salt water for agricultural crops?</a:t>
            </a:r>
            <a:endParaRPr/>
          </a:p>
        </p:txBody>
      </p:sp>
      <p:sp>
        <p:nvSpPr>
          <p:cNvPr id="933" name="Google Shape;933;p3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84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t>What is agricultural water? Why is it important to us?</a:t>
            </a: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202124"/>
                </a:solidFill>
              </a:rPr>
              <a:t>[</a:t>
            </a:r>
            <a:r>
              <a:rPr lang="en-US" i="0">
                <a:solidFill>
                  <a:srgbClr val="202124"/>
                </a:solidFill>
              </a:rPr>
              <a:t>Agricultural water is used for irrigation, pesticide and fertilizer applications</a:t>
            </a:r>
            <a:r>
              <a:rPr lang="en-US">
                <a:solidFill>
                  <a:srgbClr val="202124"/>
                </a:solidFill>
              </a:rPr>
              <a:t>,</a:t>
            </a:r>
            <a:r>
              <a:rPr lang="en-US" i="0">
                <a:solidFill>
                  <a:srgbClr val="202124"/>
                </a:solidFill>
              </a:rPr>
              <a:t> and to protect crops from cold weather/frost.]</a:t>
            </a:r>
            <a:endParaRPr/>
          </a:p>
        </p:txBody>
      </p:sp>
      <p:sp>
        <p:nvSpPr>
          <p:cNvPr id="941" name="Google Shape;941;p3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3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8" name="Google Shape;948;p3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200"/>
              <a:t>What are some sources for agricultural water?</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US"/>
              <a:t>[</a:t>
            </a:r>
            <a:r>
              <a:rPr lang="en-US" sz="1200"/>
              <a:t>Irrigation from ground or surface water]</a:t>
            </a:r>
            <a:endParaRPr/>
          </a:p>
          <a:p>
            <a:pPr marL="0" lvl="0" indent="0" algn="l" rtl="0">
              <a:lnSpc>
                <a:spcPct val="100000"/>
              </a:lnSpc>
              <a:spcBef>
                <a:spcPts val="0"/>
              </a:spcBef>
              <a:spcAft>
                <a:spcPts val="0"/>
              </a:spcAft>
              <a:buSzPts val="1400"/>
              <a:buNone/>
            </a:pPr>
            <a:endParaRPr/>
          </a:p>
        </p:txBody>
      </p:sp>
      <p:sp>
        <p:nvSpPr>
          <p:cNvPr id="949" name="Google Shape;949;p3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3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7" name="Google Shape;957;p3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sz="1200"/>
              <a:t>Why do we need to use irrigation in farms, can’t we just depend on rain water?</a:t>
            </a:r>
            <a:endParaRPr/>
          </a:p>
          <a:p>
            <a:pPr marL="0" lvl="0" indent="0" algn="l" rtl="0">
              <a:lnSpc>
                <a:spcPct val="100000"/>
              </a:lnSpc>
              <a:spcBef>
                <a:spcPts val="0"/>
              </a:spcBef>
              <a:spcAft>
                <a:spcPts val="0"/>
              </a:spcAft>
              <a:buSzPts val="1400"/>
              <a:buNone/>
            </a:pPr>
            <a:endParaRPr/>
          </a:p>
        </p:txBody>
      </p:sp>
      <p:sp>
        <p:nvSpPr>
          <p:cNvPr id="958" name="Google Shape;958;p3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3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3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 </a:t>
            </a:r>
            <a:endParaRPr/>
          </a:p>
        </p:txBody>
      </p:sp>
      <p:sp>
        <p:nvSpPr>
          <p:cNvPr id="966" name="Google Shape;966;p3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1" name="Google Shape;971;p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i="0">
                <a:solidFill>
                  <a:srgbClr val="202124"/>
                </a:solidFill>
              </a:rPr>
              <a:t>Agricultural water is used for irrigation, pesticide and fertilizer applications, and to protect crops from cold weather/frost.</a:t>
            </a:r>
            <a:endParaRPr/>
          </a:p>
        </p:txBody>
      </p:sp>
      <p:sp>
        <p:nvSpPr>
          <p:cNvPr id="972" name="Google Shape;972;p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2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Adhesion is the ability of water molecules to stick to other types of molecules. </a:t>
            </a:r>
            <a:endParaRPr/>
          </a:p>
        </p:txBody>
      </p:sp>
      <p:sp>
        <p:nvSpPr>
          <p:cNvPr id="259" name="Google Shape;259;p2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3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This lesson explores how civil engineering has solved the challenge of moving water using irrigation. Students work in teams to design and build their own “irrigation system” out of everyday items.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US"/>
              <a:t>Feedback: Engineering design problems are great for getting students to problem solve and engage in inquiry based activities.</a:t>
            </a:r>
            <a:endParaRPr/>
          </a:p>
          <a:p>
            <a:pPr marL="0" lvl="0" indent="0" algn="l" rtl="0">
              <a:lnSpc>
                <a:spcPct val="100000"/>
              </a:lnSpc>
              <a:spcBef>
                <a:spcPts val="0"/>
              </a:spcBef>
              <a:spcAft>
                <a:spcPts val="0"/>
              </a:spcAft>
              <a:buSzPts val="1400"/>
              <a:buNone/>
            </a:pPr>
            <a:endParaRPr/>
          </a:p>
        </p:txBody>
      </p:sp>
      <p:sp>
        <p:nvSpPr>
          <p:cNvPr id="980" name="Google Shape;980;p3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3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3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990" name="Google Shape;990;p3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999" name="Google Shape;999;p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3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3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014" name="Google Shape;1014;p3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3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3" name="Google Shape;1043;p3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Today we will talk about hydroelectric power.</a:t>
            </a:r>
            <a:endParaRPr/>
          </a:p>
        </p:txBody>
      </p:sp>
      <p:sp>
        <p:nvSpPr>
          <p:cNvPr id="1044" name="Google Shape;1044;p3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p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2" name="Google Shape;1052;p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sz="1200">
                <a:solidFill>
                  <a:schemeClr val="dk1"/>
                </a:solidFill>
                <a:latin typeface="Calibri"/>
                <a:ea typeface="Calibri"/>
                <a:cs typeface="Calibri"/>
                <a:sym typeface="Calibri"/>
              </a:rPr>
              <a:t>How could you use water to power something in your everyday life?? </a:t>
            </a: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like all of these predictions! Keep thinking about how to answer our big questions as we learn more about water. </a:t>
            </a:r>
            <a:endParaRPr/>
          </a:p>
        </p:txBody>
      </p:sp>
      <p:sp>
        <p:nvSpPr>
          <p:cNvPr id="1053" name="Google Shape;1053;p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063" name="Google Shape;1063;p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3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Water is a liquid made up of 2 hydrogen atoms and 1 oxygen atom. Water is essential for life. </a:t>
            </a:r>
            <a:endParaRPr/>
          </a:p>
        </p:txBody>
      </p:sp>
      <p:sp>
        <p:nvSpPr>
          <p:cNvPr id="1069" name="Google Shape;1069;p3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3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3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Salt water is water that has a very large amount of salt in it. On earth, salt water is mostly found in oceans. </a:t>
            </a:r>
            <a:endParaRPr/>
          </a:p>
        </p:txBody>
      </p:sp>
      <p:sp>
        <p:nvSpPr>
          <p:cNvPr id="1080" name="Google Shape;1080;p3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2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9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9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
        <p:nvSpPr>
          <p:cNvPr id="91" name="Google Shape;91;g9d35597ade_0_9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9d35597ade_0_9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9d35597ade_0_9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
        <p:cNvGrpSpPr/>
        <p:nvPr/>
      </p:nvGrpSpPr>
      <p:grpSpPr>
        <a:xfrm>
          <a:off x="0" y="0"/>
          <a:ext cx="0" cy="0"/>
          <a:chOff x="0" y="0"/>
          <a:chExt cx="0" cy="0"/>
        </a:xfrm>
      </p:grpSpPr>
      <p:sp>
        <p:nvSpPr>
          <p:cNvPr id="95" name="Google Shape;95;g9d35597ade_0_101"/>
          <p:cNvSpPr txBox="1">
            <a:spLocks noGrp="1"/>
          </p:cNvSpPr>
          <p:nvPr>
            <p:ph type="ctrTitle"/>
          </p:nvPr>
        </p:nvSpPr>
        <p:spPr>
          <a:xfrm>
            <a:off x="1143000" y="1122363"/>
            <a:ext cx="6858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9d35597ade_0_10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7" name="Google Shape;97;g9d35597ade_0_10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g9d35597ade_0_10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9d35597ade_0_10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0"/>
        <p:cNvGrpSpPr/>
        <p:nvPr/>
      </p:nvGrpSpPr>
      <p:grpSpPr>
        <a:xfrm>
          <a:off x="0" y="0"/>
          <a:ext cx="0" cy="0"/>
          <a:chOff x="0" y="0"/>
          <a:chExt cx="0" cy="0"/>
        </a:xfrm>
      </p:grpSpPr>
      <p:sp>
        <p:nvSpPr>
          <p:cNvPr id="101" name="Google Shape;101;g9d35597ade_0_107"/>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g9d35597ade_0_107"/>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g9d35597ade_0_10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9d35597ade_0_10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9d35597ade_0_10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g9d35597ade_0_113"/>
          <p:cNvSpPr txBox="1">
            <a:spLocks noGrp="1"/>
          </p:cNvSpPr>
          <p:nvPr>
            <p:ph type="title"/>
          </p:nvPr>
        </p:nvSpPr>
        <p:spPr>
          <a:xfrm>
            <a:off x="623888" y="1709738"/>
            <a:ext cx="78867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g9d35597ade_0_113"/>
          <p:cNvSpPr txBox="1">
            <a:spLocks noGrp="1"/>
          </p:cNvSpPr>
          <p:nvPr>
            <p:ph type="body" idx="1"/>
          </p:nvPr>
        </p:nvSpPr>
        <p:spPr>
          <a:xfrm>
            <a:off x="623888" y="4589463"/>
            <a:ext cx="78867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g9d35597ade_0_113"/>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g9d35597ade_0_113"/>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9d35597ade_0_113"/>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g9d35597ade_0_11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g9d35597ade_0_119"/>
          <p:cNvSpPr txBox="1">
            <a:spLocks noGrp="1"/>
          </p:cNvSpPr>
          <p:nvPr>
            <p:ph type="body" idx="1"/>
          </p:nvPr>
        </p:nvSpPr>
        <p:spPr>
          <a:xfrm>
            <a:off x="6286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g9d35597ade_0_119"/>
          <p:cNvSpPr txBox="1">
            <a:spLocks noGrp="1"/>
          </p:cNvSpPr>
          <p:nvPr>
            <p:ph type="body" idx="2"/>
          </p:nvPr>
        </p:nvSpPr>
        <p:spPr>
          <a:xfrm>
            <a:off x="4629150" y="1825625"/>
            <a:ext cx="38862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g9d35597ade_0_119"/>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9d35597ade_0_119"/>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g9d35597ade_0_119"/>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g9d35597ade_0_126"/>
          <p:cNvSpPr txBox="1">
            <a:spLocks noGrp="1"/>
          </p:cNvSpPr>
          <p:nvPr>
            <p:ph type="title"/>
          </p:nvPr>
        </p:nvSpPr>
        <p:spPr>
          <a:xfrm>
            <a:off x="629841"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g9d35597ade_0_126"/>
          <p:cNvSpPr txBox="1">
            <a:spLocks noGrp="1"/>
          </p:cNvSpPr>
          <p:nvPr>
            <p:ph type="body" idx="1"/>
          </p:nvPr>
        </p:nvSpPr>
        <p:spPr>
          <a:xfrm>
            <a:off x="629841" y="1681163"/>
            <a:ext cx="38685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2" name="Google Shape;122;g9d35597ade_0_126"/>
          <p:cNvSpPr txBox="1">
            <a:spLocks noGrp="1"/>
          </p:cNvSpPr>
          <p:nvPr>
            <p:ph type="body" idx="2"/>
          </p:nvPr>
        </p:nvSpPr>
        <p:spPr>
          <a:xfrm>
            <a:off x="629841" y="2505075"/>
            <a:ext cx="38685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g9d35597ade_0_126"/>
          <p:cNvSpPr txBox="1">
            <a:spLocks noGrp="1"/>
          </p:cNvSpPr>
          <p:nvPr>
            <p:ph type="body" idx="3"/>
          </p:nvPr>
        </p:nvSpPr>
        <p:spPr>
          <a:xfrm>
            <a:off x="4629150" y="1681163"/>
            <a:ext cx="38874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g9d35597ade_0_126"/>
          <p:cNvSpPr txBox="1">
            <a:spLocks noGrp="1"/>
          </p:cNvSpPr>
          <p:nvPr>
            <p:ph type="body" idx="4"/>
          </p:nvPr>
        </p:nvSpPr>
        <p:spPr>
          <a:xfrm>
            <a:off x="4629150" y="2505075"/>
            <a:ext cx="38874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9d35597ade_0_12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9d35597ade_0_12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9d35597ade_0_12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g9d35597ade_0_135"/>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9d35597ade_0_13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g9d35597ade_0_13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g9d35597ade_0_13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9d35597ade_0_140"/>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9d35597ade_0_140"/>
          <p:cNvSpPr txBox="1">
            <a:spLocks noGrp="1"/>
          </p:cNvSpPr>
          <p:nvPr>
            <p:ph type="body" idx="1"/>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9d35597ade_0_140"/>
          <p:cNvSpPr txBox="1">
            <a:spLocks noGrp="1"/>
          </p:cNvSpPr>
          <p:nvPr>
            <p:ph type="body" idx="2"/>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9d35597ade_0_14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g9d35597ade_0_14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g9d35597ade_0_14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2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9d35597ade_0_147"/>
          <p:cNvSpPr txBox="1">
            <a:spLocks noGrp="1"/>
          </p:cNvSpPr>
          <p:nvPr>
            <p:ph type="title"/>
          </p:nvPr>
        </p:nvSpPr>
        <p:spPr>
          <a:xfrm>
            <a:off x="629841" y="457200"/>
            <a:ext cx="29490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9d35597ade_0_147"/>
          <p:cNvSpPr>
            <a:spLocks noGrp="1"/>
          </p:cNvSpPr>
          <p:nvPr>
            <p:ph type="pic" idx="2"/>
          </p:nvPr>
        </p:nvSpPr>
        <p:spPr>
          <a:xfrm>
            <a:off x="3887391" y="987425"/>
            <a:ext cx="46293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9d35597ade_0_147"/>
          <p:cNvSpPr txBox="1">
            <a:spLocks noGrp="1"/>
          </p:cNvSpPr>
          <p:nvPr>
            <p:ph type="body" idx="1"/>
          </p:nvPr>
        </p:nvSpPr>
        <p:spPr>
          <a:xfrm>
            <a:off x="629841" y="2057400"/>
            <a:ext cx="29490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9d35597ade_0_147"/>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g9d35597ade_0_147"/>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g9d35597ade_0_147"/>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9d35597ade_0_154"/>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9d35597ade_0_154"/>
          <p:cNvSpPr txBox="1">
            <a:spLocks noGrp="1"/>
          </p:cNvSpPr>
          <p:nvPr>
            <p:ph type="body" idx="1"/>
          </p:nvPr>
        </p:nvSpPr>
        <p:spPr>
          <a:xfrm rot="5400000">
            <a:off x="2396400" y="57875"/>
            <a:ext cx="4351200"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9d35597ade_0_15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g9d35597ade_0_15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g9d35597ade_0_15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9d35597ade_0_160"/>
          <p:cNvSpPr txBox="1">
            <a:spLocks noGrp="1"/>
          </p:cNvSpPr>
          <p:nvPr>
            <p:ph type="title"/>
          </p:nvPr>
        </p:nvSpPr>
        <p:spPr>
          <a:xfrm rot="5400000">
            <a:off x="4623600" y="2285275"/>
            <a:ext cx="5811900" cy="1971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9d35597ade_0_160"/>
          <p:cNvSpPr txBox="1">
            <a:spLocks noGrp="1"/>
          </p:cNvSpPr>
          <p:nvPr>
            <p:ph type="body" idx="1"/>
          </p:nvPr>
        </p:nvSpPr>
        <p:spPr>
          <a:xfrm rot="5400000">
            <a:off x="623025" y="370675"/>
            <a:ext cx="5811900" cy="580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9d35597ade_0_160"/>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g9d35597ade_0_160"/>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g9d35597ade_0_160"/>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2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9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9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4" name="Google Shape;34;p2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9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0" name="Google Shape;40;p29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1" name="Google Shape;41;p2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9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9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9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9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9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9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9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9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9d35597ade_0_91"/>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9d35597ade_0_91"/>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9d35597ade_0_91"/>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9d35597ade_0_91"/>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9d35597ade_0_91"/>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0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04.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notesSlide" Target="../notesSlides/notesSlide104.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105.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5.png"/><Relationship Id="rId2" Type="http://schemas.openxmlformats.org/officeDocument/2006/relationships/notesSlide" Target="../notesSlides/notesSlide105.xml"/><Relationship Id="rId1" Type="http://schemas.openxmlformats.org/officeDocument/2006/relationships/slideLayout" Target="../slideLayouts/slideLayout1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0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06.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8.xml"/><Relationship Id="rId1" Type="http://schemas.openxmlformats.org/officeDocument/2006/relationships/slideLayout" Target="../slideLayouts/slideLayout14.xml"/><Relationship Id="rId5" Type="http://schemas.openxmlformats.org/officeDocument/2006/relationships/image" Target="../media/image78.jpg"/><Relationship Id="rId4" Type="http://schemas.openxmlformats.org/officeDocument/2006/relationships/image" Target="../media/image35.png"/></Relationships>
</file>

<file path=ppt/slides/_rels/slide10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0.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1.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2.xml"/><Relationship Id="rId1" Type="http://schemas.openxmlformats.org/officeDocument/2006/relationships/slideLayout" Target="../slideLayouts/slideLayout12.xml"/><Relationship Id="rId4" Type="http://schemas.openxmlformats.org/officeDocument/2006/relationships/image" Target="../media/image79.gif"/></Relationships>
</file>

<file path=ppt/slides/_rels/slide1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3.xml"/><Relationship Id="rId1" Type="http://schemas.openxmlformats.org/officeDocument/2006/relationships/slideLayout" Target="../slideLayouts/slideLayout12.xml"/><Relationship Id="rId4" Type="http://schemas.openxmlformats.org/officeDocument/2006/relationships/image" Target="../media/image79.gif"/></Relationships>
</file>

<file path=ppt/slides/_rels/slide1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4.xml"/><Relationship Id="rId1" Type="http://schemas.openxmlformats.org/officeDocument/2006/relationships/slideLayout" Target="../slideLayouts/slideLayout12.xml"/><Relationship Id="rId5" Type="http://schemas.openxmlformats.org/officeDocument/2006/relationships/image" Target="../media/image81.gif"/><Relationship Id="rId4" Type="http://schemas.openxmlformats.org/officeDocument/2006/relationships/image" Target="../media/image80.jpg"/></Relationships>
</file>

<file path=ppt/slides/_rels/slide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5.xml"/><Relationship Id="rId1" Type="http://schemas.openxmlformats.org/officeDocument/2006/relationships/slideLayout" Target="../slideLayouts/slideLayout12.xml"/><Relationship Id="rId4" Type="http://schemas.openxmlformats.org/officeDocument/2006/relationships/image" Target="../media/image82.jpg"/></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17.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1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1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9.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0.xml"/><Relationship Id="rId1" Type="http://schemas.openxmlformats.org/officeDocument/2006/relationships/slideLayout" Target="../slideLayouts/slideLayout14.xml"/><Relationship Id="rId5" Type="http://schemas.openxmlformats.org/officeDocument/2006/relationships/image" Target="../media/image83.jpg"/><Relationship Id="rId4" Type="http://schemas.openxmlformats.org/officeDocument/2006/relationships/image" Target="../media/image48.png"/></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1.xml"/><Relationship Id="rId1" Type="http://schemas.openxmlformats.org/officeDocument/2006/relationships/slideLayout" Target="../slideLayouts/slideLayout14.xml"/><Relationship Id="rId5" Type="http://schemas.openxmlformats.org/officeDocument/2006/relationships/image" Target="../media/image84.jpg"/><Relationship Id="rId4" Type="http://schemas.openxmlformats.org/officeDocument/2006/relationships/image" Target="../media/image48.png"/></Relationships>
</file>

<file path=ppt/slides/_rels/slide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3.png"/></Relationships>
</file>

<file path=ppt/slides/_rels/slide12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33.png"/></Relationships>
</file>

<file path=ppt/slides/_rels/slide1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6.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24.png"/></Relationships>
</file>

<file path=ppt/slides/_rels/slide12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85.png"/><Relationship Id="rId4" Type="http://schemas.openxmlformats.org/officeDocument/2006/relationships/image" Target="../media/image24.png"/></Relationships>
</file>

<file path=ppt/slides/_rels/slide1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9.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0.png"/><Relationship Id="rId2" Type="http://schemas.openxmlformats.org/officeDocument/2006/relationships/notesSlide" Target="../notesSlides/notesSlide130.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10.png"/></Relationships>
</file>

<file path=ppt/slides/_rels/slide13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0.png"/></Relationships>
</file>

<file path=ppt/slides/_rels/slide1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2.xml"/><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10.png"/></Relationships>
</file>

<file path=ppt/slides/_rels/slide1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4.xml"/><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png"/></Relationships>
</file>

<file path=ppt/slides/_rels/slide1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36.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6.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3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8.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138.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0.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1.xml"/><Relationship Id="rId1" Type="http://schemas.openxmlformats.org/officeDocument/2006/relationships/slideLayout" Target="../slideLayouts/slideLayout12.xml"/><Relationship Id="rId5" Type="http://schemas.openxmlformats.org/officeDocument/2006/relationships/image" Target="../media/image94.png"/><Relationship Id="rId4" Type="http://schemas.openxmlformats.org/officeDocument/2006/relationships/hyperlink" Target="https://www.nationalgeographic.org/activity/rivers-and-the-gabcikovo-nagymaros-project/"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2.xml"/><Relationship Id="rId1" Type="http://schemas.openxmlformats.org/officeDocument/2006/relationships/slideLayout" Target="../slideLayouts/slideLayout1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14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4.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51.jpg"/></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_mM9W71_nV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authoring.concord.org/sequences/461/activities/8927/53488608-722e-4593-abd8-0915d5df58d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hyperlink" Target="https://authoring.concord.org/sequences/461/activities/8928/b96bc3f6-840c-4895-826f-31ae306226ef?show_index=true"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63.jpg"/><Relationship Id="rId4" Type="http://schemas.openxmlformats.org/officeDocument/2006/relationships/image" Target="../media/image62.jpg"/></Relationships>
</file>

<file path=ppt/slides/_rels/slide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2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61.jpg"/><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6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9.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0.xml"/><Relationship Id="rId1" Type="http://schemas.openxmlformats.org/officeDocument/2006/relationships/slideLayout" Target="../slideLayouts/slideLayout12.xml"/><Relationship Id="rId5" Type="http://schemas.openxmlformats.org/officeDocument/2006/relationships/image" Target="../media/image65.jpg"/><Relationship Id="rId4" Type="http://schemas.openxmlformats.org/officeDocument/2006/relationships/image" Target="../media/image64.jpg"/></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12.xml"/><Relationship Id="rId5" Type="http://schemas.openxmlformats.org/officeDocument/2006/relationships/image" Target="../media/image67.jpg"/><Relationship Id="rId4" Type="http://schemas.openxmlformats.org/officeDocument/2006/relationships/image" Target="../media/image66.jp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image" Target="../media/image68.gif"/></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5.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7.jpg"/></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7.xml"/><Relationship Id="rId1" Type="http://schemas.openxmlformats.org/officeDocument/2006/relationships/slideLayout" Target="../slideLayouts/slideLayout14.xml"/><Relationship Id="rId5" Type="http://schemas.openxmlformats.org/officeDocument/2006/relationships/image" Target="../media/image69.jpg"/><Relationship Id="rId4" Type="http://schemas.openxmlformats.org/officeDocument/2006/relationships/image" Target="../media/image48.png"/></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8.xml"/><Relationship Id="rId1" Type="http://schemas.openxmlformats.org/officeDocument/2006/relationships/slideLayout" Target="../slideLayouts/slideLayout14.xml"/><Relationship Id="rId5" Type="http://schemas.openxmlformats.org/officeDocument/2006/relationships/image" Target="../media/image70.jpg"/><Relationship Id="rId4" Type="http://schemas.openxmlformats.org/officeDocument/2006/relationships/image" Target="../media/image48.png"/></Relationships>
</file>

<file path=ppt/slides/_rels/slide7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0.xml"/><Relationship Id="rId1" Type="http://schemas.openxmlformats.org/officeDocument/2006/relationships/slideLayout" Target="../slideLayouts/slideLayout13.xml"/><Relationship Id="rId4" Type="http://schemas.openxmlformats.org/officeDocument/2006/relationships/image" Target="../media/image71.jpg"/></Relationships>
</file>

<file path=ppt/slides/_rels/slide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2.xml"/><Relationship Id="rId1" Type="http://schemas.openxmlformats.org/officeDocument/2006/relationships/slideLayout" Target="../slideLayouts/slideLayout14.xml"/><Relationship Id="rId5" Type="http://schemas.openxmlformats.org/officeDocument/2006/relationships/image" Target="../media/image72.jp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2.jpg"/></Relationships>
</file>

<file path=ppt/slides/_rels/slide8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8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67.jpg"/></Relationships>
</file>

<file path=ppt/slides/_rels/slide8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7.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9.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0.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hyperlink" Target="https://tryengineering.org/teacher/irrigation-ideas/#etc"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1.xml"/><Relationship Id="rId1" Type="http://schemas.openxmlformats.org/officeDocument/2006/relationships/slideLayout" Target="../slideLayouts/slideLayout12.xml"/><Relationship Id="rId5" Type="http://schemas.openxmlformats.org/officeDocument/2006/relationships/image" Target="../media/image63.jpg"/><Relationship Id="rId4" Type="http://schemas.openxmlformats.org/officeDocument/2006/relationships/image" Target="../media/image62.jpg"/></Relationships>
</file>

<file path=ppt/slides/_rels/slide9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9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4.xml"/><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9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9.xml"/><Relationship Id="rId1" Type="http://schemas.openxmlformats.org/officeDocument/2006/relationships/slideLayout" Target="../slideLayouts/slideLayout14.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grpSp>
        <p:nvGrpSpPr>
          <p:cNvPr id="164" name="Google Shape;164;p247"/>
          <p:cNvGrpSpPr/>
          <p:nvPr/>
        </p:nvGrpSpPr>
        <p:grpSpPr>
          <a:xfrm>
            <a:off x="1505008" y="297180"/>
            <a:ext cx="5828913" cy="6262953"/>
            <a:chOff x="814636" y="0"/>
            <a:chExt cx="5828913" cy="6262953"/>
          </a:xfrm>
        </p:grpSpPr>
        <p:sp>
          <p:nvSpPr>
            <p:cNvPr id="165" name="Google Shape;165;p247"/>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247"/>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67" name="Google Shape;167;p247"/>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47"/>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247"/>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70" name="Google Shape;170;p247"/>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247"/>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247"/>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73" name="Google Shape;173;p247"/>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247"/>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247"/>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76" name="Google Shape;176;p247"/>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247"/>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247"/>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79" name="Google Shape;179;p247"/>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47"/>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1" name="Google Shape;181;p247"/>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2" name="Google Shape;182;p247"/>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3" name="Google Shape;183;p247"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4" name="Google Shape;184;p247"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5" name="Google Shape;185;p247"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6" name="Google Shape;186;p247"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7" name="Google Shape;187;p24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24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57" descr="dreamstime_xl_26492457.jpg"/>
          <p:cNvPicPr preferRelativeResize="0"/>
          <p:nvPr/>
        </p:nvPicPr>
        <p:blipFill rotWithShape="1">
          <a:blip r:embed="rId3">
            <a:alphaModFix/>
          </a:blip>
          <a:srcRect/>
          <a:stretch/>
        </p:blipFill>
        <p:spPr>
          <a:xfrm>
            <a:off x="531809" y="1881272"/>
            <a:ext cx="8132286" cy="4958347"/>
          </a:xfrm>
          <a:prstGeom prst="rect">
            <a:avLst/>
          </a:prstGeom>
          <a:noFill/>
          <a:ln>
            <a:noFill/>
          </a:ln>
        </p:spPr>
      </p:pic>
      <p:sp>
        <p:nvSpPr>
          <p:cNvPr id="270" name="Google Shape;270;p257"/>
          <p:cNvSpPr txBox="1"/>
          <p:nvPr/>
        </p:nvSpPr>
        <p:spPr>
          <a:xfrm>
            <a:off x="354882" y="18381"/>
            <a:ext cx="8486141" cy="221599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Cohesion</a:t>
            </a:r>
            <a:r>
              <a:rPr lang="en-US" sz="4000" b="0" i="0" u="none" strike="noStrike" cap="none">
                <a:solidFill>
                  <a:schemeClr val="dk1"/>
                </a:solidFill>
                <a:latin typeface="Calibri"/>
                <a:ea typeface="Calibri"/>
                <a:cs typeface="Calibri"/>
                <a:sym typeface="Calibri"/>
              </a:rPr>
              <a:t>: the ability of water molecules to stick to other water molecules</a:t>
            </a:r>
            <a:endParaRPr sz="4000" b="1"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5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351"/>
          <p:cNvSpPr txBox="1">
            <a:spLocks noGrp="1"/>
          </p:cNvSpPr>
          <p:nvPr>
            <p:ph type="title"/>
          </p:nvPr>
        </p:nvSpPr>
        <p:spPr>
          <a:xfrm>
            <a:off x="526743" y="301063"/>
            <a:ext cx="8229600" cy="161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1091" name="Google Shape;1091;p351"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1092" name="Google Shape;1092;p35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352"/>
          <p:cNvSpPr txBox="1">
            <a:spLocks noGrp="1"/>
          </p:cNvSpPr>
          <p:nvPr>
            <p:ph type="title"/>
          </p:nvPr>
        </p:nvSpPr>
        <p:spPr>
          <a:xfrm>
            <a:off x="457200" y="259327"/>
            <a:ext cx="8229600" cy="1937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37500"/>
              <a:buFont typeface="Calibri"/>
              <a:buNone/>
            </a:pPr>
            <a:r>
              <a:rPr lang="en-US" sz="3200" b="1" u="sng">
                <a:latin typeface="Arial"/>
                <a:ea typeface="Arial"/>
                <a:cs typeface="Arial"/>
                <a:sym typeface="Arial"/>
              </a:rPr>
              <a:t>Agricultural Water</a:t>
            </a:r>
            <a:r>
              <a:rPr lang="en-US" sz="3200">
                <a:latin typeface="Arial"/>
                <a:ea typeface="Arial"/>
                <a:cs typeface="Arial"/>
                <a:sym typeface="Arial"/>
              </a:rPr>
              <a:t>: water used for food/agricultural purposes such as  </a:t>
            </a:r>
            <a:r>
              <a:rPr lang="en-US" sz="3200" b="0" i="0">
                <a:solidFill>
                  <a:srgbClr val="202124"/>
                </a:solidFill>
                <a:latin typeface="Arial"/>
                <a:ea typeface="Arial"/>
                <a:cs typeface="Arial"/>
                <a:sym typeface="Arial"/>
              </a:rPr>
              <a:t>irrigation, pesticide and fertilizer applications, and to prote</a:t>
            </a:r>
            <a:r>
              <a:rPr lang="en-US" sz="3200">
                <a:solidFill>
                  <a:srgbClr val="202124"/>
                </a:solidFill>
                <a:latin typeface="Arial"/>
                <a:ea typeface="Arial"/>
                <a:cs typeface="Arial"/>
                <a:sym typeface="Arial"/>
              </a:rPr>
              <a:t>ct crops from cold weather/frost</a:t>
            </a:r>
            <a:endParaRPr sz="3200">
              <a:latin typeface="Arial"/>
              <a:ea typeface="Arial"/>
              <a:cs typeface="Arial"/>
              <a:sym typeface="Arial"/>
            </a:endParaRPr>
          </a:p>
        </p:txBody>
      </p:sp>
      <p:pic>
        <p:nvPicPr>
          <p:cNvPr id="1099" name="Google Shape;1099;p352" descr="Minimum quality requirements for water reuse in agriculture | EU Science Hub"/>
          <p:cNvPicPr preferRelativeResize="0"/>
          <p:nvPr/>
        </p:nvPicPr>
        <p:blipFill rotWithShape="1">
          <a:blip r:embed="rId3">
            <a:alphaModFix/>
          </a:blip>
          <a:srcRect/>
          <a:stretch/>
        </p:blipFill>
        <p:spPr>
          <a:xfrm>
            <a:off x="966976" y="2420983"/>
            <a:ext cx="6684645" cy="4010787"/>
          </a:xfrm>
          <a:prstGeom prst="rect">
            <a:avLst/>
          </a:prstGeom>
          <a:noFill/>
          <a:ln>
            <a:noFill/>
          </a:ln>
        </p:spPr>
      </p:pic>
      <p:sp>
        <p:nvSpPr>
          <p:cNvPr id="1100" name="Google Shape;1100;p352" descr="Rewind"/>
          <p:cNvSpPr/>
          <p:nvPr/>
        </p:nvSpPr>
        <p:spPr>
          <a:xfrm>
            <a:off x="-32689" y="-6214"/>
            <a:ext cx="979714" cy="71845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35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354"/>
          <p:cNvSpPr txBox="1">
            <a:spLocks noGrp="1"/>
          </p:cNvSpPr>
          <p:nvPr>
            <p:ph type="title"/>
          </p:nvPr>
        </p:nvSpPr>
        <p:spPr>
          <a:xfrm>
            <a:off x="283800" y="415722"/>
            <a:ext cx="8859300" cy="1142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Why is water polar?</a:t>
            </a:r>
            <a:endParaRPr/>
          </a:p>
        </p:txBody>
      </p:sp>
      <p:pic>
        <p:nvPicPr>
          <p:cNvPr id="1113" name="Google Shape;1113;p354" descr="Molecule.jpg"/>
          <p:cNvPicPr preferRelativeResize="0"/>
          <p:nvPr/>
        </p:nvPicPr>
        <p:blipFill rotWithShape="1">
          <a:blip r:embed="rId3">
            <a:alphaModFix/>
          </a:blip>
          <a:srcRect l="2431"/>
          <a:stretch/>
        </p:blipFill>
        <p:spPr>
          <a:xfrm>
            <a:off x="2351876" y="2472717"/>
            <a:ext cx="4783686" cy="4281070"/>
          </a:xfrm>
          <a:prstGeom prst="rect">
            <a:avLst/>
          </a:prstGeom>
          <a:noFill/>
          <a:ln>
            <a:noFill/>
          </a:ln>
        </p:spPr>
      </p:pic>
      <p:sp>
        <p:nvSpPr>
          <p:cNvPr id="1114" name="Google Shape;1114;p354"/>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115" name="Google Shape;1115;p354"/>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116" name="Google Shape;1116;p354"/>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117" name="Google Shape;1117;p354"/>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8" name="Google Shape;1118;p354"/>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19" name="Google Shape;1119;p354"/>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1120" name="Google Shape;1120;p35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pic>
        <p:nvPicPr>
          <p:cNvPr id="1126" name="Google Shape;1126;p355"/>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1127" name="Google Shape;1127;p355"/>
          <p:cNvSpPr txBox="1"/>
          <p:nvPr/>
        </p:nvSpPr>
        <p:spPr>
          <a:xfrm>
            <a:off x="225080" y="243495"/>
            <a:ext cx="8693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salt water important to the natural environment?</a:t>
            </a:r>
            <a:endParaRPr sz="1400" b="0" i="0" u="none" strike="noStrike" cap="none">
              <a:solidFill>
                <a:srgbClr val="000000"/>
              </a:solidFill>
              <a:latin typeface="Arial"/>
              <a:ea typeface="Arial"/>
              <a:cs typeface="Arial"/>
              <a:sym typeface="Arial"/>
            </a:endParaRPr>
          </a:p>
        </p:txBody>
      </p:sp>
      <p:sp>
        <p:nvSpPr>
          <p:cNvPr id="1128" name="Google Shape;1128;p355"/>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1129" name="Google Shape;1129;p355"/>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1130" name="Google Shape;1130;p355"/>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1131" name="Google Shape;1131;p355"/>
          <p:cNvPicPr preferRelativeResize="0"/>
          <p:nvPr/>
        </p:nvPicPr>
        <p:blipFill rotWithShape="1">
          <a:blip r:embed="rId5">
            <a:alphaModFix/>
          </a:blip>
          <a:srcRect/>
          <a:stretch/>
        </p:blipFill>
        <p:spPr>
          <a:xfrm>
            <a:off x="1473228" y="2046976"/>
            <a:ext cx="1406136" cy="2223724"/>
          </a:xfrm>
          <a:prstGeom prst="rect">
            <a:avLst/>
          </a:prstGeom>
          <a:noFill/>
          <a:ln>
            <a:noFill/>
          </a:ln>
        </p:spPr>
      </p:pic>
      <p:sp>
        <p:nvSpPr>
          <p:cNvPr id="1132" name="Google Shape;1132;p355"/>
          <p:cNvSpPr txBox="1"/>
          <p:nvPr/>
        </p:nvSpPr>
        <p:spPr>
          <a:xfrm>
            <a:off x="148502" y="1763655"/>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pic>
        <p:nvPicPr>
          <p:cNvPr id="1133" name="Google Shape;1133;p355"/>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1134" name="Google Shape;1134;p355"/>
          <p:cNvSpPr txBox="1"/>
          <p:nvPr/>
        </p:nvSpPr>
        <p:spPr>
          <a:xfrm>
            <a:off x="6937861" y="185505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
        <p:nvSpPr>
          <p:cNvPr id="1135" name="Google Shape;1135;p355"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pic>
        <p:nvPicPr>
          <p:cNvPr id="1141" name="Google Shape;1141;p356" descr="Refrigerator Troubleshooting Water and Ice Issues | Amana"/>
          <p:cNvPicPr preferRelativeResize="0"/>
          <p:nvPr/>
        </p:nvPicPr>
        <p:blipFill rotWithShape="1">
          <a:blip r:embed="rId3">
            <a:alphaModFix/>
          </a:blip>
          <a:srcRect/>
          <a:stretch/>
        </p:blipFill>
        <p:spPr>
          <a:xfrm>
            <a:off x="414852" y="1750979"/>
            <a:ext cx="2954455" cy="3448595"/>
          </a:xfrm>
          <a:prstGeom prst="rect">
            <a:avLst/>
          </a:prstGeom>
          <a:noFill/>
          <a:ln>
            <a:noFill/>
          </a:ln>
        </p:spPr>
      </p:pic>
      <p:pic>
        <p:nvPicPr>
          <p:cNvPr id="1142" name="Google Shape;1142;p356" descr="Time for Canada to recognize our right to water - Ecojustice"/>
          <p:cNvPicPr preferRelativeResize="0"/>
          <p:nvPr/>
        </p:nvPicPr>
        <p:blipFill rotWithShape="1">
          <a:blip r:embed="rId4">
            <a:alphaModFix/>
          </a:blip>
          <a:srcRect/>
          <a:stretch/>
        </p:blipFill>
        <p:spPr>
          <a:xfrm>
            <a:off x="3913843" y="1998901"/>
            <a:ext cx="3105150" cy="1476375"/>
          </a:xfrm>
          <a:prstGeom prst="rect">
            <a:avLst/>
          </a:prstGeom>
          <a:noFill/>
          <a:ln>
            <a:noFill/>
          </a:ln>
        </p:spPr>
      </p:pic>
      <p:sp>
        <p:nvSpPr>
          <p:cNvPr id="1143" name="Google Shape;1143;p356"/>
          <p:cNvSpPr txBox="1"/>
          <p:nvPr/>
        </p:nvSpPr>
        <p:spPr>
          <a:xfrm>
            <a:off x="927230" y="369150"/>
            <a:ext cx="80064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500" b="0" i="0" u="none" strike="noStrike" cap="none">
                <a:solidFill>
                  <a:srgbClr val="000000"/>
                </a:solidFill>
                <a:latin typeface="Arial"/>
                <a:ea typeface="Arial"/>
                <a:cs typeface="Arial"/>
                <a:sym typeface="Arial"/>
              </a:rPr>
              <a:t>Why is freshwater important for public use?</a:t>
            </a:r>
            <a:endParaRPr sz="1700" b="0" i="0" u="none" strike="noStrike" cap="none">
              <a:solidFill>
                <a:srgbClr val="000000"/>
              </a:solidFill>
              <a:latin typeface="Arial"/>
              <a:ea typeface="Arial"/>
              <a:cs typeface="Arial"/>
              <a:sym typeface="Arial"/>
            </a:endParaRPr>
          </a:p>
        </p:txBody>
      </p:sp>
      <p:pic>
        <p:nvPicPr>
          <p:cNvPr id="1144" name="Google Shape;1144;p356"/>
          <p:cNvPicPr preferRelativeResize="0"/>
          <p:nvPr/>
        </p:nvPicPr>
        <p:blipFill rotWithShape="1">
          <a:blip r:embed="rId5">
            <a:alphaModFix/>
          </a:blip>
          <a:srcRect/>
          <a:stretch/>
        </p:blipFill>
        <p:spPr>
          <a:xfrm>
            <a:off x="6100239" y="4161075"/>
            <a:ext cx="2628900" cy="2628900"/>
          </a:xfrm>
          <a:prstGeom prst="rect">
            <a:avLst/>
          </a:prstGeom>
          <a:noFill/>
          <a:ln>
            <a:noFill/>
          </a:ln>
        </p:spPr>
      </p:pic>
      <p:pic>
        <p:nvPicPr>
          <p:cNvPr id="1145" name="Google Shape;1145;p356" descr="AquaDrill"/>
          <p:cNvPicPr preferRelativeResize="0"/>
          <p:nvPr/>
        </p:nvPicPr>
        <p:blipFill rotWithShape="1">
          <a:blip r:embed="rId6">
            <a:alphaModFix/>
          </a:blip>
          <a:srcRect/>
          <a:stretch/>
        </p:blipFill>
        <p:spPr>
          <a:xfrm>
            <a:off x="3463991" y="3656250"/>
            <a:ext cx="1924050" cy="2381250"/>
          </a:xfrm>
          <a:prstGeom prst="rect">
            <a:avLst/>
          </a:prstGeom>
          <a:noFill/>
          <a:ln>
            <a:noFill/>
          </a:ln>
        </p:spPr>
      </p:pic>
      <p:sp>
        <p:nvSpPr>
          <p:cNvPr id="1146" name="Google Shape;1146;p356"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sp>
        <p:nvSpPr>
          <p:cNvPr id="1152" name="Google Shape;1152;p357"/>
          <p:cNvSpPr txBox="1">
            <a:spLocks noGrp="1"/>
          </p:cNvSpPr>
          <p:nvPr>
            <p:ph type="title"/>
          </p:nvPr>
        </p:nvSpPr>
        <p:spPr>
          <a:xfrm>
            <a:off x="401918" y="289388"/>
            <a:ext cx="8229600" cy="161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agricultural water? Why is it important to us?</a:t>
            </a:r>
            <a:endParaRPr sz="3200">
              <a:latin typeface="Arial"/>
              <a:ea typeface="Arial"/>
              <a:cs typeface="Arial"/>
              <a:sym typeface="Arial"/>
            </a:endParaRPr>
          </a:p>
        </p:txBody>
      </p:sp>
      <p:pic>
        <p:nvPicPr>
          <p:cNvPr id="1153" name="Google Shape;1153;p357" descr="Minimum quality requirements for water reuse in agriculture | EU Science Hub"/>
          <p:cNvPicPr preferRelativeResize="0"/>
          <p:nvPr/>
        </p:nvPicPr>
        <p:blipFill rotWithShape="1">
          <a:blip r:embed="rId3">
            <a:alphaModFix/>
          </a:blip>
          <a:srcRect/>
          <a:stretch/>
        </p:blipFill>
        <p:spPr>
          <a:xfrm>
            <a:off x="1036051" y="2130933"/>
            <a:ext cx="6684645" cy="4010787"/>
          </a:xfrm>
          <a:prstGeom prst="rect">
            <a:avLst/>
          </a:prstGeom>
          <a:noFill/>
          <a:ln>
            <a:noFill/>
          </a:ln>
        </p:spPr>
      </p:pic>
      <p:sp>
        <p:nvSpPr>
          <p:cNvPr id="1154" name="Google Shape;1154;p35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p358"/>
          <p:cNvSpPr txBox="1"/>
          <p:nvPr/>
        </p:nvSpPr>
        <p:spPr>
          <a:xfrm>
            <a:off x="992777" y="901725"/>
            <a:ext cx="7798526"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Hydroelectric Power</a:t>
            </a:r>
            <a:endParaRPr sz="1400" b="0" i="0" u="none" strike="noStrike" cap="none">
              <a:solidFill>
                <a:srgbClr val="000000"/>
              </a:solidFill>
              <a:latin typeface="Arial"/>
              <a:ea typeface="Arial"/>
              <a:cs typeface="Arial"/>
              <a:sym typeface="Arial"/>
            </a:endParaRPr>
          </a:p>
        </p:txBody>
      </p:sp>
      <p:sp>
        <p:nvSpPr>
          <p:cNvPr id="1161" name="Google Shape;1161;p35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62" name="Google Shape;1162;p35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359"/>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u="sng">
                <a:latin typeface="Arial"/>
                <a:ea typeface="Arial"/>
                <a:cs typeface="Arial"/>
                <a:sym typeface="Arial"/>
              </a:rPr>
              <a:t>Hydroelectric Power:</a:t>
            </a:r>
            <a:r>
              <a:rPr lang="en-US" sz="3200">
                <a:latin typeface="Arial"/>
                <a:ea typeface="Arial"/>
                <a:cs typeface="Arial"/>
                <a:sym typeface="Arial"/>
              </a:rPr>
              <a:t> process of storing and using water in dams and rivers to generate electricity</a:t>
            </a:r>
            <a:endParaRPr sz="2800">
              <a:latin typeface="Arial"/>
              <a:ea typeface="Arial"/>
              <a:cs typeface="Arial"/>
              <a:sym typeface="Arial"/>
            </a:endParaRPr>
          </a:p>
        </p:txBody>
      </p:sp>
      <p:sp>
        <p:nvSpPr>
          <p:cNvPr id="1169" name="Google Shape;1169;p35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0" name="Google Shape;1170;p359"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1171" name="Google Shape;1171;p359" descr="14,817 Hydroelectric Power Station Stock Photos, Pictures &amp; Royalty-Free  Images - iStock"/>
          <p:cNvPicPr preferRelativeResize="0"/>
          <p:nvPr/>
        </p:nvPicPr>
        <p:blipFill rotWithShape="1">
          <a:blip r:embed="rId5">
            <a:alphaModFix/>
          </a:blip>
          <a:srcRect/>
          <a:stretch/>
        </p:blipFill>
        <p:spPr>
          <a:xfrm>
            <a:off x="1657318" y="2288314"/>
            <a:ext cx="5829300" cy="32480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sp>
        <p:nvSpPr>
          <p:cNvPr id="1177" name="Google Shape;1177;gde4a33b550_0_92"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58"/>
          <p:cNvSpPr txBox="1">
            <a:spLocks noGrp="1"/>
          </p:cNvSpPr>
          <p:nvPr>
            <p:ph type="title"/>
          </p:nvPr>
        </p:nvSpPr>
        <p:spPr>
          <a:xfrm>
            <a:off x="457200" y="106998"/>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278" name="Google Shape;278;p258" descr="ocean1.jpg"/>
          <p:cNvPicPr preferRelativeResize="0">
            <a:picLocks noGrp="1"/>
          </p:cNvPicPr>
          <p:nvPr>
            <p:ph type="body" idx="1"/>
          </p:nvPr>
        </p:nvPicPr>
        <p:blipFill rotWithShape="1">
          <a:blip r:embed="rId3">
            <a:alphaModFix/>
          </a:blip>
          <a:srcRect l="-10572" r="-10572"/>
          <a:stretch/>
        </p:blipFill>
        <p:spPr>
          <a:xfrm>
            <a:off x="138523" y="1844040"/>
            <a:ext cx="8866954" cy="4876483"/>
          </a:xfrm>
          <a:prstGeom prst="rect">
            <a:avLst/>
          </a:prstGeom>
          <a:noFill/>
          <a:ln w="9525" cap="flat" cmpd="sng">
            <a:solidFill>
              <a:schemeClr val="lt1"/>
            </a:solidFill>
            <a:prstDash val="solid"/>
            <a:round/>
            <a:headEnd type="none" w="sm" len="sm"/>
            <a:tailEnd type="none" w="sm" len="sm"/>
          </a:ln>
        </p:spPr>
      </p:pic>
      <p:sp>
        <p:nvSpPr>
          <p:cNvPr id="279" name="Google Shape;279;p25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gde4a33b550_0_97"/>
          <p:cNvSpPr txBox="1">
            <a:spLocks noGrp="1"/>
          </p:cNvSpPr>
          <p:nvPr>
            <p:ph type="title"/>
          </p:nvPr>
        </p:nvSpPr>
        <p:spPr>
          <a:xfrm>
            <a:off x="401918" y="289388"/>
            <a:ext cx="8229600" cy="161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hydroelectric power?</a:t>
            </a:r>
            <a:endParaRPr sz="3200">
              <a:latin typeface="Arial"/>
              <a:ea typeface="Arial"/>
              <a:cs typeface="Arial"/>
              <a:sym typeface="Arial"/>
            </a:endParaRPr>
          </a:p>
        </p:txBody>
      </p:sp>
      <p:pic>
        <p:nvPicPr>
          <p:cNvPr id="1184" name="Google Shape;1184;gde4a33b550_0_97" descr="Minimum quality requirements for water reuse in agriculture | EU Science Hub"/>
          <p:cNvPicPr preferRelativeResize="0"/>
          <p:nvPr/>
        </p:nvPicPr>
        <p:blipFill rotWithShape="1">
          <a:blip r:embed="rId3">
            <a:alphaModFix/>
          </a:blip>
          <a:srcRect/>
          <a:stretch/>
        </p:blipFill>
        <p:spPr>
          <a:xfrm>
            <a:off x="1036051" y="2130933"/>
            <a:ext cx="6684645" cy="4010787"/>
          </a:xfrm>
          <a:prstGeom prst="rect">
            <a:avLst/>
          </a:prstGeom>
          <a:noFill/>
          <a:ln>
            <a:noFill/>
          </a:ln>
        </p:spPr>
      </p:pic>
      <p:sp>
        <p:nvSpPr>
          <p:cNvPr id="1185" name="Google Shape;1185;gde4a33b550_0_9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360"/>
          <p:cNvPicPr preferRelativeResize="0"/>
          <p:nvPr/>
        </p:nvPicPr>
        <p:blipFill rotWithShape="1">
          <a:blip r:embed="rId3">
            <a:alphaModFix/>
          </a:blip>
          <a:srcRect/>
          <a:stretch/>
        </p:blipFill>
        <p:spPr>
          <a:xfrm>
            <a:off x="0" y="380274"/>
            <a:ext cx="9144000" cy="6035566"/>
          </a:xfrm>
          <a:prstGeom prst="rect">
            <a:avLst/>
          </a:prstGeom>
          <a:noFill/>
          <a:ln>
            <a:noFill/>
          </a:ln>
        </p:spPr>
      </p:pic>
      <p:sp>
        <p:nvSpPr>
          <p:cNvPr id="1192" name="Google Shape;1192;p36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p36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99" name="Google Shape;1199;p361" descr="Diagram of how a dam can produce hydroelectricity."/>
          <p:cNvPicPr preferRelativeResize="0"/>
          <p:nvPr/>
        </p:nvPicPr>
        <p:blipFill rotWithShape="1">
          <a:blip r:embed="rId4">
            <a:alphaModFix/>
          </a:blip>
          <a:srcRect/>
          <a:stretch/>
        </p:blipFill>
        <p:spPr>
          <a:xfrm>
            <a:off x="1566863" y="1538288"/>
            <a:ext cx="6010275" cy="3781425"/>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36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6" name="Google Shape;1206;p362" descr="Diagram of how a dam can produce hydroelectricity."/>
          <p:cNvPicPr preferRelativeResize="0"/>
          <p:nvPr/>
        </p:nvPicPr>
        <p:blipFill rotWithShape="1">
          <a:blip r:embed="rId4">
            <a:alphaModFix/>
          </a:blip>
          <a:srcRect/>
          <a:stretch/>
        </p:blipFill>
        <p:spPr>
          <a:xfrm>
            <a:off x="1750422" y="1440746"/>
            <a:ext cx="6466795" cy="4068649"/>
          </a:xfrm>
          <a:prstGeom prst="rect">
            <a:avLst/>
          </a:prstGeom>
          <a:noFill/>
          <a:ln>
            <a:noFill/>
          </a:ln>
        </p:spPr>
      </p:pic>
      <p:sp>
        <p:nvSpPr>
          <p:cNvPr id="1207" name="Google Shape;1207;p362"/>
          <p:cNvSpPr/>
          <p:nvPr/>
        </p:nvSpPr>
        <p:spPr>
          <a:xfrm>
            <a:off x="4056357" y="4843190"/>
            <a:ext cx="959780" cy="40807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208" name="Google Shape;1208;p362"/>
          <p:cNvSpPr/>
          <p:nvPr/>
        </p:nvSpPr>
        <p:spPr>
          <a:xfrm>
            <a:off x="4092110" y="3937499"/>
            <a:ext cx="959780" cy="408079"/>
          </a:xfrm>
          <a:prstGeom prst="ellipse">
            <a:avLst/>
          </a:prstGeom>
          <a:noFill/>
          <a:ln w="5715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36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5" name="Google Shape;1215;p363" descr="Hydropower - Wikipedia"/>
          <p:cNvPicPr preferRelativeResize="0"/>
          <p:nvPr/>
        </p:nvPicPr>
        <p:blipFill rotWithShape="1">
          <a:blip r:embed="rId4">
            <a:alphaModFix/>
          </a:blip>
          <a:srcRect/>
          <a:stretch/>
        </p:blipFill>
        <p:spPr>
          <a:xfrm>
            <a:off x="875212" y="735230"/>
            <a:ext cx="4784408" cy="3201204"/>
          </a:xfrm>
          <a:prstGeom prst="rect">
            <a:avLst/>
          </a:prstGeom>
          <a:noFill/>
          <a:ln>
            <a:noFill/>
          </a:ln>
        </p:spPr>
      </p:pic>
      <p:pic>
        <p:nvPicPr>
          <p:cNvPr id="1216" name="Google Shape;1216;p363" descr="Electricity Generation in a Post-Coal World"/>
          <p:cNvPicPr preferRelativeResize="0"/>
          <p:nvPr/>
        </p:nvPicPr>
        <p:blipFill rotWithShape="1">
          <a:blip r:embed="rId5">
            <a:alphaModFix/>
          </a:blip>
          <a:srcRect/>
          <a:stretch/>
        </p:blipFill>
        <p:spPr>
          <a:xfrm>
            <a:off x="3557452" y="3295243"/>
            <a:ext cx="4876800" cy="33242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36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23" name="Google Shape;1223;p364" descr="Impacts of renewable energy projects | Deccan Herald"/>
          <p:cNvPicPr preferRelativeResize="0"/>
          <p:nvPr/>
        </p:nvPicPr>
        <p:blipFill rotWithShape="1">
          <a:blip r:embed="rId4">
            <a:alphaModFix/>
          </a:blip>
          <a:srcRect/>
          <a:stretch/>
        </p:blipFill>
        <p:spPr>
          <a:xfrm>
            <a:off x="1143000" y="0"/>
            <a:ext cx="6858000" cy="68580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36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366"/>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hydroelectric power?</a:t>
            </a:r>
            <a:endParaRPr sz="2800">
              <a:latin typeface="Arial"/>
              <a:ea typeface="Arial"/>
              <a:cs typeface="Arial"/>
              <a:sym typeface="Arial"/>
            </a:endParaRPr>
          </a:p>
        </p:txBody>
      </p:sp>
      <p:pic>
        <p:nvPicPr>
          <p:cNvPr id="1236" name="Google Shape;1236;p366" descr="14,817 Hydroelectric Power Station Stock Photos, Pictures &amp; Royalty-Free  Images - iStock"/>
          <p:cNvPicPr preferRelativeResize="0"/>
          <p:nvPr/>
        </p:nvPicPr>
        <p:blipFill rotWithShape="1">
          <a:blip r:embed="rId3">
            <a:alphaModFix/>
          </a:blip>
          <a:srcRect/>
          <a:stretch/>
        </p:blipFill>
        <p:spPr>
          <a:xfrm>
            <a:off x="1657318" y="2288314"/>
            <a:ext cx="5829300" cy="3248025"/>
          </a:xfrm>
          <a:prstGeom prst="rect">
            <a:avLst/>
          </a:prstGeom>
          <a:noFill/>
          <a:ln>
            <a:noFill/>
          </a:ln>
        </p:spPr>
      </p:pic>
      <p:sp>
        <p:nvSpPr>
          <p:cNvPr id="1237" name="Google Shape;1237;p36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pic>
        <p:nvPicPr>
          <p:cNvPr id="1243" name="Google Shape;1243;p367" descr="Diagram of how a dam can produce hydroelectricity."/>
          <p:cNvPicPr preferRelativeResize="0"/>
          <p:nvPr/>
        </p:nvPicPr>
        <p:blipFill rotWithShape="1">
          <a:blip r:embed="rId3">
            <a:alphaModFix/>
          </a:blip>
          <a:srcRect/>
          <a:stretch/>
        </p:blipFill>
        <p:spPr>
          <a:xfrm>
            <a:off x="1566863" y="1538288"/>
            <a:ext cx="6010275" cy="3781425"/>
          </a:xfrm>
          <a:prstGeom prst="rect">
            <a:avLst/>
          </a:prstGeom>
          <a:noFill/>
          <a:ln>
            <a:noFill/>
          </a:ln>
        </p:spPr>
      </p:pic>
      <p:sp>
        <p:nvSpPr>
          <p:cNvPr id="1244" name="Google Shape;1244;p367"/>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How is electricity generated using hydroelectric power?</a:t>
            </a:r>
            <a:endParaRPr sz="1400" b="0" i="0" u="none" strike="noStrike" cap="none">
              <a:solidFill>
                <a:srgbClr val="000000"/>
              </a:solidFill>
              <a:latin typeface="Arial"/>
              <a:ea typeface="Arial"/>
              <a:cs typeface="Arial"/>
              <a:sym typeface="Arial"/>
            </a:endParaRPr>
          </a:p>
        </p:txBody>
      </p:sp>
      <p:sp>
        <p:nvSpPr>
          <p:cNvPr id="1245" name="Google Shape;1245;p36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367"/>
          <p:cNvSpPr txBox="1"/>
          <p:nvPr/>
        </p:nvSpPr>
        <p:spPr>
          <a:xfrm>
            <a:off x="963650" y="399100"/>
            <a:ext cx="78180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How is electricity generated using hydroelectric power?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Google Shape;1252;p36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53" name="Google Shape;1253;p36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5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58"/>
        <p:cNvGrpSpPr/>
        <p:nvPr/>
      </p:nvGrpSpPr>
      <p:grpSpPr>
        <a:xfrm>
          <a:off x="0" y="0"/>
          <a:ext cx="0" cy="0"/>
          <a:chOff x="0" y="0"/>
          <a:chExt cx="0" cy="0"/>
        </a:xfrm>
      </p:grpSpPr>
      <p:sp>
        <p:nvSpPr>
          <p:cNvPr id="1259" name="Google Shape;1259;p36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0" name="Google Shape;1260;p36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261" name="Google Shape;1261;p369" descr="Washington: Grand Coulee Dam (U.S. National Park Service)"/>
          <p:cNvPicPr preferRelativeResize="0"/>
          <p:nvPr/>
        </p:nvPicPr>
        <p:blipFill rotWithShape="1">
          <a:blip r:embed="rId5">
            <a:alphaModFix/>
          </a:blip>
          <a:srcRect/>
          <a:stretch/>
        </p:blipFill>
        <p:spPr>
          <a:xfrm>
            <a:off x="2664822" y="874307"/>
            <a:ext cx="3537313" cy="4734557"/>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37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68" name="Google Shape;1268;p370"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269" name="Google Shape;1269;p370" descr="Your Guide to Visiting The Hoover Dam"/>
          <p:cNvPicPr preferRelativeResize="0"/>
          <p:nvPr/>
        </p:nvPicPr>
        <p:blipFill rotWithShape="1">
          <a:blip r:embed="rId5">
            <a:alphaModFix/>
          </a:blip>
          <a:srcRect/>
          <a:stretch/>
        </p:blipFill>
        <p:spPr>
          <a:xfrm>
            <a:off x="2289462" y="1724298"/>
            <a:ext cx="4794009" cy="319019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74"/>
        <p:cNvGrpSpPr/>
        <p:nvPr/>
      </p:nvGrpSpPr>
      <p:grpSpPr>
        <a:xfrm>
          <a:off x="0" y="0"/>
          <a:ext cx="0" cy="0"/>
          <a:chOff x="0" y="0"/>
          <a:chExt cx="0" cy="0"/>
        </a:xfrm>
      </p:grpSpPr>
      <p:sp>
        <p:nvSpPr>
          <p:cNvPr id="1275" name="Google Shape;1275;p37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6" name="Google Shape;1276;p37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gb6abf59a57_0_180"/>
          <p:cNvPicPr preferRelativeResize="0"/>
          <p:nvPr/>
        </p:nvPicPr>
        <p:blipFill>
          <a:blip r:embed="rId3">
            <a:alphaModFix/>
          </a:blip>
          <a:stretch>
            <a:fillRect/>
          </a:stretch>
        </p:blipFill>
        <p:spPr>
          <a:xfrm>
            <a:off x="1238250" y="1552575"/>
            <a:ext cx="6667500" cy="3752850"/>
          </a:xfrm>
          <a:prstGeom prst="rect">
            <a:avLst/>
          </a:prstGeom>
          <a:noFill/>
          <a:ln>
            <a:noFill/>
          </a:ln>
        </p:spPr>
      </p:pic>
      <p:sp>
        <p:nvSpPr>
          <p:cNvPr id="1283" name="Google Shape;1283;gb6abf59a57_0_180" descr="Artificial Intelligence"/>
          <p:cNvSpPr/>
          <p:nvPr/>
        </p:nvSpPr>
        <p:spPr>
          <a:xfrm>
            <a:off x="0" y="0"/>
            <a:ext cx="1084200" cy="1015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84" name="Google Shape;1284;gb6abf59a57_0_180" descr="Comment Dislike"/>
          <p:cNvPicPr preferRelativeResize="0"/>
          <p:nvPr/>
        </p:nvPicPr>
        <p:blipFill rotWithShape="1">
          <a:blip r:embed="rId5">
            <a:alphaModFix/>
          </a:blip>
          <a:srcRect/>
          <a:stretch/>
        </p:blipFill>
        <p:spPr>
          <a:xfrm>
            <a:off x="915197" y="148101"/>
            <a:ext cx="834228" cy="850679"/>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289"/>
        <p:cNvGrpSpPr/>
        <p:nvPr/>
      </p:nvGrpSpPr>
      <p:grpSpPr>
        <a:xfrm>
          <a:off x="0" y="0"/>
          <a:ext cx="0" cy="0"/>
          <a:chOff x="0" y="0"/>
          <a:chExt cx="0" cy="0"/>
        </a:xfrm>
      </p:grpSpPr>
      <p:pic>
        <p:nvPicPr>
          <p:cNvPr id="1290" name="Google Shape;1290;gb6abf59a57_0_185"/>
          <p:cNvPicPr preferRelativeResize="0"/>
          <p:nvPr/>
        </p:nvPicPr>
        <p:blipFill>
          <a:blip r:embed="rId3">
            <a:alphaModFix/>
          </a:blip>
          <a:stretch>
            <a:fillRect/>
          </a:stretch>
        </p:blipFill>
        <p:spPr>
          <a:xfrm>
            <a:off x="1609725" y="1582789"/>
            <a:ext cx="5924550" cy="3692413"/>
          </a:xfrm>
          <a:prstGeom prst="rect">
            <a:avLst/>
          </a:prstGeom>
          <a:noFill/>
          <a:ln>
            <a:noFill/>
          </a:ln>
        </p:spPr>
      </p:pic>
      <p:sp>
        <p:nvSpPr>
          <p:cNvPr id="1291" name="Google Shape;1291;gb6abf59a57_0_185" descr="Artificial Intelligence"/>
          <p:cNvSpPr/>
          <p:nvPr/>
        </p:nvSpPr>
        <p:spPr>
          <a:xfrm>
            <a:off x="0" y="0"/>
            <a:ext cx="1084200" cy="10158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2" name="Google Shape;1292;gb6abf59a57_0_185" descr="Comment Dislike"/>
          <p:cNvPicPr preferRelativeResize="0"/>
          <p:nvPr/>
        </p:nvPicPr>
        <p:blipFill rotWithShape="1">
          <a:blip r:embed="rId5">
            <a:alphaModFix/>
          </a:blip>
          <a:srcRect/>
          <a:stretch/>
        </p:blipFill>
        <p:spPr>
          <a:xfrm>
            <a:off x="915197" y="148101"/>
            <a:ext cx="834228" cy="850679"/>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37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pic>
        <p:nvPicPr>
          <p:cNvPr id="1304" name="Google Shape;1304;p372" descr="Washington: Grand Coulee Dam (U.S. National Park Service)"/>
          <p:cNvPicPr preferRelativeResize="0"/>
          <p:nvPr/>
        </p:nvPicPr>
        <p:blipFill rotWithShape="1">
          <a:blip r:embed="rId3">
            <a:alphaModFix/>
          </a:blip>
          <a:srcRect/>
          <a:stretch/>
        </p:blipFill>
        <p:spPr>
          <a:xfrm>
            <a:off x="658312" y="1775644"/>
            <a:ext cx="3537313" cy="4734557"/>
          </a:xfrm>
          <a:prstGeom prst="rect">
            <a:avLst/>
          </a:prstGeom>
          <a:noFill/>
          <a:ln>
            <a:noFill/>
          </a:ln>
        </p:spPr>
      </p:pic>
      <p:sp>
        <p:nvSpPr>
          <p:cNvPr id="1305" name="Google Shape;1305;p372" descr="Questions"/>
          <p:cNvSpPr/>
          <p:nvPr/>
        </p:nvSpPr>
        <p:spPr>
          <a:xfrm>
            <a:off x="0" y="93885"/>
            <a:ext cx="731520" cy="78042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6" name="Google Shape;1306;p372"/>
          <p:cNvSpPr txBox="1"/>
          <p:nvPr/>
        </p:nvSpPr>
        <p:spPr>
          <a:xfrm>
            <a:off x="949849" y="346675"/>
            <a:ext cx="79284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rgbClr val="000000"/>
                </a:solidFill>
                <a:latin typeface="Arial"/>
                <a:ea typeface="Arial"/>
                <a:cs typeface="Arial"/>
                <a:sym typeface="Arial"/>
              </a:rPr>
              <a:t>Which of these is an example of hydropower? How can you tell?</a:t>
            </a:r>
            <a:endParaRPr sz="3500" b="0" i="0" u="none" strike="noStrike" cap="none">
              <a:solidFill>
                <a:srgbClr val="000000"/>
              </a:solidFill>
              <a:latin typeface="Arial"/>
              <a:ea typeface="Arial"/>
              <a:cs typeface="Arial"/>
              <a:sym typeface="Arial"/>
            </a:endParaRPr>
          </a:p>
        </p:txBody>
      </p:sp>
      <p:pic>
        <p:nvPicPr>
          <p:cNvPr id="1307" name="Google Shape;1307;p372"/>
          <p:cNvPicPr preferRelativeResize="0"/>
          <p:nvPr/>
        </p:nvPicPr>
        <p:blipFill>
          <a:blip r:embed="rId5">
            <a:alphaModFix/>
          </a:blip>
          <a:stretch>
            <a:fillRect/>
          </a:stretch>
        </p:blipFill>
        <p:spPr>
          <a:xfrm>
            <a:off x="4572000" y="2947125"/>
            <a:ext cx="4249051" cy="23916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pic>
        <p:nvPicPr>
          <p:cNvPr id="1313" name="Google Shape;1313;p373" descr="Washington: Grand Coulee Dam (U.S. National Park Service)"/>
          <p:cNvPicPr preferRelativeResize="0"/>
          <p:nvPr/>
        </p:nvPicPr>
        <p:blipFill rotWithShape="1">
          <a:blip r:embed="rId3">
            <a:alphaModFix/>
          </a:blip>
          <a:srcRect/>
          <a:stretch/>
        </p:blipFill>
        <p:spPr>
          <a:xfrm>
            <a:off x="658312" y="1775644"/>
            <a:ext cx="3537313" cy="4734557"/>
          </a:xfrm>
          <a:prstGeom prst="rect">
            <a:avLst/>
          </a:prstGeom>
          <a:noFill/>
          <a:ln w="76200" cap="flat" cmpd="sng">
            <a:solidFill>
              <a:srgbClr val="FF0000"/>
            </a:solidFill>
            <a:prstDash val="solid"/>
            <a:round/>
            <a:headEnd type="none" w="sm" len="sm"/>
            <a:tailEnd type="none" w="sm" len="sm"/>
          </a:ln>
        </p:spPr>
      </p:pic>
      <p:sp>
        <p:nvSpPr>
          <p:cNvPr id="1314" name="Google Shape;1314;p373" descr="Questions"/>
          <p:cNvSpPr/>
          <p:nvPr/>
        </p:nvSpPr>
        <p:spPr>
          <a:xfrm>
            <a:off x="0" y="93885"/>
            <a:ext cx="731520" cy="78042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5" name="Google Shape;1315;p373"/>
          <p:cNvSpPr txBox="1"/>
          <p:nvPr/>
        </p:nvSpPr>
        <p:spPr>
          <a:xfrm>
            <a:off x="922224" y="346675"/>
            <a:ext cx="79560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rgbClr val="000000"/>
                </a:solidFill>
                <a:latin typeface="Arial"/>
                <a:ea typeface="Arial"/>
                <a:cs typeface="Arial"/>
                <a:sym typeface="Arial"/>
              </a:rPr>
              <a:t>Which of these is an example of hydropower? How can you tell?</a:t>
            </a:r>
            <a:endParaRPr sz="3500" b="0" i="0" u="none" strike="noStrike" cap="none">
              <a:solidFill>
                <a:srgbClr val="000000"/>
              </a:solidFill>
              <a:latin typeface="Arial"/>
              <a:ea typeface="Arial"/>
              <a:cs typeface="Arial"/>
              <a:sym typeface="Arial"/>
            </a:endParaRPr>
          </a:p>
        </p:txBody>
      </p:sp>
      <p:pic>
        <p:nvPicPr>
          <p:cNvPr id="1316" name="Google Shape;1316;p373"/>
          <p:cNvPicPr preferRelativeResize="0"/>
          <p:nvPr/>
        </p:nvPicPr>
        <p:blipFill>
          <a:blip r:embed="rId5">
            <a:alphaModFix/>
          </a:blip>
          <a:stretch>
            <a:fillRect/>
          </a:stretch>
        </p:blipFill>
        <p:spPr>
          <a:xfrm>
            <a:off x="4572000" y="2947125"/>
            <a:ext cx="4249051" cy="23916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1322" name="Google Shape;1322;p37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3" name="Google Shape;1323;p37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p16"/>
          <p:cNvSpPr txBox="1"/>
          <p:nvPr/>
        </p:nvSpPr>
        <p:spPr>
          <a:xfrm>
            <a:off x="953100" y="687511"/>
            <a:ext cx="723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0"/>
              <a:buFont typeface="Arial"/>
              <a:buNone/>
            </a:pPr>
            <a:r>
              <a:rPr lang="en-US" sz="6400" b="1" i="0" u="none" strike="noStrike" cap="none">
                <a:solidFill>
                  <a:srgbClr val="000000"/>
                </a:solidFill>
                <a:latin typeface="Calibri"/>
                <a:ea typeface="Calibri"/>
                <a:cs typeface="Calibri"/>
                <a:sym typeface="Calibri"/>
              </a:rPr>
              <a:t>Hydroelectric</a:t>
            </a:r>
            <a:endParaRPr sz="6400" b="1" i="0" u="none" strike="noStrike" cap="none">
              <a:solidFill>
                <a:srgbClr val="000000"/>
              </a:solidFill>
              <a:latin typeface="Calibri"/>
              <a:ea typeface="Calibri"/>
              <a:cs typeface="Calibri"/>
              <a:sym typeface="Calibri"/>
            </a:endParaRPr>
          </a:p>
        </p:txBody>
      </p:sp>
      <p:sp>
        <p:nvSpPr>
          <p:cNvPr id="1330" name="Google Shape;1330;p16" descr="Artificial Intelligence"/>
          <p:cNvSpPr/>
          <p:nvPr/>
        </p:nvSpPr>
        <p:spPr>
          <a:xfrm>
            <a:off x="1" y="1"/>
            <a:ext cx="889000" cy="7874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1" name="Google Shape;1331;p16" descr="Labor"/>
          <p:cNvPicPr preferRelativeResize="0"/>
          <p:nvPr/>
        </p:nvPicPr>
        <p:blipFill rotWithShape="1">
          <a:blip r:embed="rId4">
            <a:alphaModFix/>
          </a:blip>
          <a:srcRect/>
          <a:stretch/>
        </p:blipFill>
        <p:spPr>
          <a:xfrm>
            <a:off x="889001" y="-37709"/>
            <a:ext cx="609599" cy="609599"/>
          </a:xfrm>
          <a:prstGeom prst="rect">
            <a:avLst/>
          </a:prstGeom>
          <a:noFill/>
          <a:ln>
            <a:noFill/>
          </a:ln>
        </p:spPr>
      </p:pic>
      <p:sp>
        <p:nvSpPr>
          <p:cNvPr id="1332" name="Google Shape;1332;p16"/>
          <p:cNvSpPr txBox="1"/>
          <p:nvPr/>
        </p:nvSpPr>
        <p:spPr>
          <a:xfrm>
            <a:off x="521650" y="278780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33" name="Google Shape;1333;p16"/>
          <p:cNvSpPr txBox="1"/>
          <p:nvPr/>
        </p:nvSpPr>
        <p:spPr>
          <a:xfrm>
            <a:off x="4873100" y="284415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34" name="Google Shape;1334;p16"/>
          <p:cNvPicPr preferRelativeResize="0"/>
          <p:nvPr/>
        </p:nvPicPr>
        <p:blipFill>
          <a:blip r:embed="rId5">
            <a:alphaModFix/>
          </a:blip>
          <a:stretch>
            <a:fillRect/>
          </a:stretch>
        </p:blipFill>
        <p:spPr>
          <a:xfrm>
            <a:off x="2670775" y="1612850"/>
            <a:ext cx="889000" cy="1536919"/>
          </a:xfrm>
          <a:prstGeom prst="rect">
            <a:avLst/>
          </a:prstGeom>
          <a:noFill/>
          <a:ln>
            <a:noFill/>
          </a:ln>
        </p:spPr>
      </p:pic>
      <p:pic>
        <p:nvPicPr>
          <p:cNvPr id="1335" name="Google Shape;1335;p16"/>
          <p:cNvPicPr preferRelativeResize="0"/>
          <p:nvPr/>
        </p:nvPicPr>
        <p:blipFill>
          <a:blip r:embed="rId6">
            <a:alphaModFix/>
          </a:blip>
          <a:stretch>
            <a:fillRect/>
          </a:stretch>
        </p:blipFill>
        <p:spPr>
          <a:xfrm>
            <a:off x="5622225" y="1612850"/>
            <a:ext cx="807175" cy="1658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60"/>
          <p:cNvSpPr txBox="1">
            <a:spLocks noGrp="1"/>
          </p:cNvSpPr>
          <p:nvPr>
            <p:ph type="title"/>
          </p:nvPr>
        </p:nvSpPr>
        <p:spPr>
          <a:xfrm>
            <a:off x="283800" y="415722"/>
            <a:ext cx="8859300" cy="141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Why is water polar?</a:t>
            </a:r>
            <a:endParaRPr/>
          </a:p>
        </p:txBody>
      </p:sp>
      <p:pic>
        <p:nvPicPr>
          <p:cNvPr id="292" name="Google Shape;292;p260" descr="Molecule.jpg"/>
          <p:cNvPicPr preferRelativeResize="0"/>
          <p:nvPr/>
        </p:nvPicPr>
        <p:blipFill rotWithShape="1">
          <a:blip r:embed="rId3">
            <a:alphaModFix/>
          </a:blip>
          <a:srcRect l="2431"/>
          <a:stretch/>
        </p:blipFill>
        <p:spPr>
          <a:xfrm>
            <a:off x="2351876" y="2472717"/>
            <a:ext cx="4783686" cy="4281070"/>
          </a:xfrm>
          <a:prstGeom prst="rect">
            <a:avLst/>
          </a:prstGeom>
          <a:noFill/>
          <a:ln>
            <a:noFill/>
          </a:ln>
        </p:spPr>
      </p:pic>
      <p:sp>
        <p:nvSpPr>
          <p:cNvPr id="293" name="Google Shape;293;p260"/>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94" name="Google Shape;294;p260"/>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95" name="Google Shape;295;p260"/>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96" name="Google Shape;296;p260"/>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97" name="Google Shape;297;p260"/>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98" name="Google Shape;298;p260"/>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99" name="Google Shape;299;p260"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sp>
        <p:nvSpPr>
          <p:cNvPr id="1341" name="Google Shape;1341;gde4a33b550_0_117"/>
          <p:cNvSpPr txBox="1"/>
          <p:nvPr/>
        </p:nvSpPr>
        <p:spPr>
          <a:xfrm>
            <a:off x="953100" y="687511"/>
            <a:ext cx="723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0"/>
              <a:buFont typeface="Arial"/>
              <a:buNone/>
            </a:pPr>
            <a:r>
              <a:rPr lang="en-US" sz="6400" b="1" i="0" u="none" strike="noStrike" cap="none">
                <a:solidFill>
                  <a:srgbClr val="000000"/>
                </a:solidFill>
                <a:latin typeface="Calibri"/>
                <a:ea typeface="Calibri"/>
                <a:cs typeface="Calibri"/>
                <a:sym typeface="Calibri"/>
              </a:rPr>
              <a:t>Hydroelectric</a:t>
            </a:r>
            <a:endParaRPr sz="6400" b="1" i="0" u="none" strike="noStrike" cap="none">
              <a:solidFill>
                <a:srgbClr val="000000"/>
              </a:solidFill>
              <a:latin typeface="Calibri"/>
              <a:ea typeface="Calibri"/>
              <a:cs typeface="Calibri"/>
              <a:sym typeface="Calibri"/>
            </a:endParaRPr>
          </a:p>
        </p:txBody>
      </p:sp>
      <p:sp>
        <p:nvSpPr>
          <p:cNvPr id="1342" name="Google Shape;1342;gde4a33b550_0_117"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3" name="Google Shape;1343;gde4a33b550_0_117" descr="Labor"/>
          <p:cNvPicPr preferRelativeResize="0"/>
          <p:nvPr/>
        </p:nvPicPr>
        <p:blipFill rotWithShape="1">
          <a:blip r:embed="rId4">
            <a:alphaModFix/>
          </a:blip>
          <a:srcRect/>
          <a:stretch/>
        </p:blipFill>
        <p:spPr>
          <a:xfrm>
            <a:off x="889001" y="-37709"/>
            <a:ext cx="609599" cy="609599"/>
          </a:xfrm>
          <a:prstGeom prst="rect">
            <a:avLst/>
          </a:prstGeom>
          <a:noFill/>
          <a:ln>
            <a:noFill/>
          </a:ln>
        </p:spPr>
      </p:pic>
      <p:sp>
        <p:nvSpPr>
          <p:cNvPr id="1344" name="Google Shape;1344;gde4a33b550_0_117"/>
          <p:cNvSpPr txBox="1"/>
          <p:nvPr/>
        </p:nvSpPr>
        <p:spPr>
          <a:xfrm>
            <a:off x="521650" y="278780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45" name="Google Shape;1345;gde4a33b550_0_117"/>
          <p:cNvSpPr txBox="1"/>
          <p:nvPr/>
        </p:nvSpPr>
        <p:spPr>
          <a:xfrm>
            <a:off x="4873100" y="284415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46" name="Google Shape;1346;gde4a33b550_0_117"/>
          <p:cNvPicPr preferRelativeResize="0"/>
          <p:nvPr/>
        </p:nvPicPr>
        <p:blipFill>
          <a:blip r:embed="rId5">
            <a:alphaModFix/>
          </a:blip>
          <a:stretch>
            <a:fillRect/>
          </a:stretch>
        </p:blipFill>
        <p:spPr>
          <a:xfrm>
            <a:off x="2670775" y="1612850"/>
            <a:ext cx="889000" cy="1536919"/>
          </a:xfrm>
          <a:prstGeom prst="rect">
            <a:avLst/>
          </a:prstGeom>
          <a:noFill/>
          <a:ln>
            <a:noFill/>
          </a:ln>
        </p:spPr>
      </p:pic>
      <p:pic>
        <p:nvPicPr>
          <p:cNvPr id="1347" name="Google Shape;1347;gde4a33b550_0_117"/>
          <p:cNvPicPr preferRelativeResize="0"/>
          <p:nvPr/>
        </p:nvPicPr>
        <p:blipFill>
          <a:blip r:embed="rId6">
            <a:alphaModFix/>
          </a:blip>
          <a:stretch>
            <a:fillRect/>
          </a:stretch>
        </p:blipFill>
        <p:spPr>
          <a:xfrm>
            <a:off x="791475" y="2902625"/>
            <a:ext cx="3314150" cy="1169700"/>
          </a:xfrm>
          <a:prstGeom prst="rect">
            <a:avLst/>
          </a:prstGeom>
          <a:noFill/>
          <a:ln>
            <a:noFill/>
          </a:ln>
        </p:spPr>
      </p:pic>
      <p:pic>
        <p:nvPicPr>
          <p:cNvPr id="1348" name="Google Shape;1348;gde4a33b550_0_117"/>
          <p:cNvPicPr preferRelativeResize="0"/>
          <p:nvPr/>
        </p:nvPicPr>
        <p:blipFill>
          <a:blip r:embed="rId7">
            <a:alphaModFix/>
          </a:blip>
          <a:stretch>
            <a:fillRect/>
          </a:stretch>
        </p:blipFill>
        <p:spPr>
          <a:xfrm>
            <a:off x="2612938" y="3957500"/>
            <a:ext cx="1253275" cy="1342775"/>
          </a:xfrm>
          <a:prstGeom prst="rect">
            <a:avLst/>
          </a:prstGeom>
          <a:noFill/>
          <a:ln>
            <a:noFill/>
          </a:ln>
        </p:spPr>
      </p:pic>
      <p:sp>
        <p:nvSpPr>
          <p:cNvPr id="1349" name="Google Shape;1349;gde4a33b550_0_117"/>
          <p:cNvSpPr txBox="1"/>
          <p:nvPr/>
        </p:nvSpPr>
        <p:spPr>
          <a:xfrm>
            <a:off x="2994250" y="5210150"/>
            <a:ext cx="13812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Water</a:t>
            </a:r>
            <a:endParaRPr sz="3600">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gde4a33b550_0_131"/>
          <p:cNvSpPr txBox="1"/>
          <p:nvPr/>
        </p:nvSpPr>
        <p:spPr>
          <a:xfrm>
            <a:off x="953100" y="687511"/>
            <a:ext cx="723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0"/>
              <a:buFont typeface="Arial"/>
              <a:buNone/>
            </a:pPr>
            <a:r>
              <a:rPr lang="en-US" sz="6400" b="1" i="0" u="none" strike="noStrike" cap="none">
                <a:solidFill>
                  <a:srgbClr val="000000"/>
                </a:solidFill>
                <a:latin typeface="Calibri"/>
                <a:ea typeface="Calibri"/>
                <a:cs typeface="Calibri"/>
                <a:sym typeface="Calibri"/>
              </a:rPr>
              <a:t>Hydroelectric</a:t>
            </a:r>
            <a:endParaRPr sz="6400" b="1" i="0" u="none" strike="noStrike" cap="none">
              <a:solidFill>
                <a:srgbClr val="000000"/>
              </a:solidFill>
              <a:latin typeface="Calibri"/>
              <a:ea typeface="Calibri"/>
              <a:cs typeface="Calibri"/>
              <a:sym typeface="Calibri"/>
            </a:endParaRPr>
          </a:p>
        </p:txBody>
      </p:sp>
      <p:sp>
        <p:nvSpPr>
          <p:cNvPr id="1356" name="Google Shape;1356;gde4a33b550_0_131"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7" name="Google Shape;1357;gde4a33b550_0_131" descr="Labor"/>
          <p:cNvPicPr preferRelativeResize="0"/>
          <p:nvPr/>
        </p:nvPicPr>
        <p:blipFill rotWithShape="1">
          <a:blip r:embed="rId4">
            <a:alphaModFix/>
          </a:blip>
          <a:srcRect/>
          <a:stretch/>
        </p:blipFill>
        <p:spPr>
          <a:xfrm>
            <a:off x="889001" y="-37709"/>
            <a:ext cx="609599" cy="609599"/>
          </a:xfrm>
          <a:prstGeom prst="rect">
            <a:avLst/>
          </a:prstGeom>
          <a:noFill/>
          <a:ln>
            <a:noFill/>
          </a:ln>
        </p:spPr>
      </p:pic>
      <p:sp>
        <p:nvSpPr>
          <p:cNvPr id="1358" name="Google Shape;1358;gde4a33b550_0_131"/>
          <p:cNvSpPr txBox="1"/>
          <p:nvPr/>
        </p:nvSpPr>
        <p:spPr>
          <a:xfrm>
            <a:off x="521650" y="278780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59" name="Google Shape;1359;gde4a33b550_0_131"/>
          <p:cNvSpPr txBox="1"/>
          <p:nvPr/>
        </p:nvSpPr>
        <p:spPr>
          <a:xfrm>
            <a:off x="4873100" y="284415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60" name="Google Shape;1360;gde4a33b550_0_131"/>
          <p:cNvPicPr preferRelativeResize="0"/>
          <p:nvPr/>
        </p:nvPicPr>
        <p:blipFill>
          <a:blip r:embed="rId5">
            <a:alphaModFix/>
          </a:blip>
          <a:stretch>
            <a:fillRect/>
          </a:stretch>
        </p:blipFill>
        <p:spPr>
          <a:xfrm>
            <a:off x="5622225" y="1612850"/>
            <a:ext cx="766850" cy="1575500"/>
          </a:xfrm>
          <a:prstGeom prst="rect">
            <a:avLst/>
          </a:prstGeom>
          <a:noFill/>
          <a:ln>
            <a:noFill/>
          </a:ln>
        </p:spPr>
      </p:pic>
      <p:pic>
        <p:nvPicPr>
          <p:cNvPr id="1361" name="Google Shape;1361;gde4a33b550_0_131"/>
          <p:cNvPicPr preferRelativeResize="0"/>
          <p:nvPr/>
        </p:nvPicPr>
        <p:blipFill>
          <a:blip r:embed="rId6">
            <a:alphaModFix/>
          </a:blip>
          <a:stretch>
            <a:fillRect/>
          </a:stretch>
        </p:blipFill>
        <p:spPr>
          <a:xfrm>
            <a:off x="5142925" y="2930250"/>
            <a:ext cx="3314150" cy="1169700"/>
          </a:xfrm>
          <a:prstGeom prst="rect">
            <a:avLst/>
          </a:prstGeom>
          <a:noFill/>
          <a:ln>
            <a:noFill/>
          </a:ln>
        </p:spPr>
      </p:pic>
      <p:pic>
        <p:nvPicPr>
          <p:cNvPr id="1362" name="Google Shape;1362;gde4a33b550_0_131"/>
          <p:cNvPicPr preferRelativeResize="0"/>
          <p:nvPr/>
        </p:nvPicPr>
        <p:blipFill>
          <a:blip r:embed="rId7">
            <a:alphaModFix/>
          </a:blip>
          <a:stretch>
            <a:fillRect/>
          </a:stretch>
        </p:blipFill>
        <p:spPr>
          <a:xfrm rot="4881472">
            <a:off x="5379012" y="4062875"/>
            <a:ext cx="1253275" cy="1342775"/>
          </a:xfrm>
          <a:prstGeom prst="rect">
            <a:avLst/>
          </a:prstGeom>
          <a:noFill/>
          <a:ln>
            <a:noFill/>
          </a:ln>
        </p:spPr>
      </p:pic>
      <p:sp>
        <p:nvSpPr>
          <p:cNvPr id="1363" name="Google Shape;1363;gde4a33b550_0_131"/>
          <p:cNvSpPr txBox="1"/>
          <p:nvPr/>
        </p:nvSpPr>
        <p:spPr>
          <a:xfrm>
            <a:off x="2773125" y="5265400"/>
            <a:ext cx="54177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Electric power or electricity</a:t>
            </a:r>
            <a:endParaRPr sz="3600">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1369" name="Google Shape;1369;gde4a33b550_0_146"/>
          <p:cNvSpPr txBox="1"/>
          <p:nvPr/>
        </p:nvSpPr>
        <p:spPr>
          <a:xfrm>
            <a:off x="953100" y="2683161"/>
            <a:ext cx="723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0"/>
              <a:buFont typeface="Arial"/>
              <a:buNone/>
            </a:pPr>
            <a:r>
              <a:rPr lang="en-US" sz="6400" b="1" i="0" u="none" strike="noStrike" cap="none">
                <a:solidFill>
                  <a:srgbClr val="000000"/>
                </a:solidFill>
                <a:latin typeface="Calibri"/>
                <a:ea typeface="Calibri"/>
                <a:cs typeface="Calibri"/>
                <a:sym typeface="Calibri"/>
              </a:rPr>
              <a:t>Hydroelectric</a:t>
            </a:r>
            <a:endParaRPr sz="6400" b="1" i="0" u="none" strike="noStrike" cap="none">
              <a:solidFill>
                <a:srgbClr val="000000"/>
              </a:solidFill>
              <a:latin typeface="Calibri"/>
              <a:ea typeface="Calibri"/>
              <a:cs typeface="Calibri"/>
              <a:sym typeface="Calibri"/>
            </a:endParaRPr>
          </a:p>
        </p:txBody>
      </p:sp>
      <p:sp>
        <p:nvSpPr>
          <p:cNvPr id="1370" name="Google Shape;1370;gde4a33b550_0_146" descr="Artificial Intelligence"/>
          <p:cNvSpPr/>
          <p:nvPr/>
        </p:nvSpPr>
        <p:spPr>
          <a:xfrm>
            <a:off x="1" y="1"/>
            <a:ext cx="888900" cy="78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1" name="Google Shape;1371;gde4a33b550_0_146" descr="Labor"/>
          <p:cNvPicPr preferRelativeResize="0"/>
          <p:nvPr/>
        </p:nvPicPr>
        <p:blipFill rotWithShape="1">
          <a:blip r:embed="rId4">
            <a:alphaModFix/>
          </a:blip>
          <a:srcRect/>
          <a:stretch/>
        </p:blipFill>
        <p:spPr>
          <a:xfrm>
            <a:off x="889001" y="-37709"/>
            <a:ext cx="609599" cy="609599"/>
          </a:xfrm>
          <a:prstGeom prst="rect">
            <a:avLst/>
          </a:prstGeom>
          <a:noFill/>
          <a:ln>
            <a:noFill/>
          </a:ln>
        </p:spPr>
      </p:pic>
      <p:sp>
        <p:nvSpPr>
          <p:cNvPr id="1372" name="Google Shape;1372;gde4a33b550_0_146"/>
          <p:cNvSpPr txBox="1"/>
          <p:nvPr/>
        </p:nvSpPr>
        <p:spPr>
          <a:xfrm>
            <a:off x="521650" y="887425"/>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73" name="Google Shape;1373;gde4a33b550_0_146"/>
          <p:cNvSpPr txBox="1"/>
          <p:nvPr/>
        </p:nvSpPr>
        <p:spPr>
          <a:xfrm>
            <a:off x="4790225" y="887425"/>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74" name="Google Shape;1374;gde4a33b550_0_146"/>
          <p:cNvPicPr preferRelativeResize="0"/>
          <p:nvPr/>
        </p:nvPicPr>
        <p:blipFill>
          <a:blip r:embed="rId5">
            <a:alphaModFix/>
          </a:blip>
          <a:stretch>
            <a:fillRect/>
          </a:stretch>
        </p:blipFill>
        <p:spPr>
          <a:xfrm>
            <a:off x="4033775" y="1009302"/>
            <a:ext cx="888900" cy="925937"/>
          </a:xfrm>
          <a:prstGeom prst="rect">
            <a:avLst/>
          </a:prstGeom>
          <a:noFill/>
          <a:ln>
            <a:noFill/>
          </a:ln>
        </p:spPr>
      </p:pic>
      <p:pic>
        <p:nvPicPr>
          <p:cNvPr id="1375" name="Google Shape;1375;gde4a33b550_0_146"/>
          <p:cNvPicPr preferRelativeResize="0"/>
          <p:nvPr/>
        </p:nvPicPr>
        <p:blipFill>
          <a:blip r:embed="rId6">
            <a:alphaModFix/>
          </a:blip>
          <a:stretch>
            <a:fillRect/>
          </a:stretch>
        </p:blipFill>
        <p:spPr>
          <a:xfrm>
            <a:off x="4173425" y="3677575"/>
            <a:ext cx="749250" cy="1537954"/>
          </a:xfrm>
          <a:prstGeom prst="rect">
            <a:avLst/>
          </a:prstGeom>
          <a:noFill/>
          <a:ln>
            <a:noFill/>
          </a:ln>
        </p:spPr>
      </p:pic>
      <p:sp>
        <p:nvSpPr>
          <p:cNvPr id="1376" name="Google Shape;1376;gde4a33b550_0_146"/>
          <p:cNvSpPr txBox="1"/>
          <p:nvPr/>
        </p:nvSpPr>
        <p:spPr>
          <a:xfrm>
            <a:off x="2082475" y="5215525"/>
            <a:ext cx="5055600" cy="738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3600">
                <a:latin typeface="Calibri"/>
                <a:ea typeface="Calibri"/>
                <a:cs typeface="Calibri"/>
                <a:sym typeface="Calibri"/>
              </a:rPr>
              <a:t>Electric power from water</a:t>
            </a:r>
            <a:endParaRPr sz="3600">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37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382" descr="Questions"/>
          <p:cNvSpPr/>
          <p:nvPr/>
        </p:nvSpPr>
        <p:spPr>
          <a:xfrm>
            <a:off x="182880" y="107852"/>
            <a:ext cx="979714" cy="1015554"/>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9" name="Google Shape;1389;p382"/>
          <p:cNvSpPr txBox="1"/>
          <p:nvPr/>
        </p:nvSpPr>
        <p:spPr>
          <a:xfrm>
            <a:off x="1253725" y="394325"/>
            <a:ext cx="7541700" cy="1847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800"/>
              <a:t>How can we use the word parts of hydroelectric to help us remember the definition of the term?</a:t>
            </a:r>
            <a:endParaRPr sz="3800" b="0" i="0" u="none" strike="noStrike" cap="none">
              <a:solidFill>
                <a:srgbClr val="000000"/>
              </a:solidFill>
              <a:latin typeface="Arial"/>
              <a:ea typeface="Arial"/>
              <a:cs typeface="Arial"/>
              <a:sym typeface="Arial"/>
            </a:endParaRPr>
          </a:p>
        </p:txBody>
      </p:sp>
      <p:sp>
        <p:nvSpPr>
          <p:cNvPr id="1390" name="Google Shape;1390;p382"/>
          <p:cNvSpPr txBox="1"/>
          <p:nvPr/>
        </p:nvSpPr>
        <p:spPr>
          <a:xfrm>
            <a:off x="1161650" y="2538411"/>
            <a:ext cx="72378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0"/>
              <a:buFont typeface="Arial"/>
              <a:buNone/>
            </a:pPr>
            <a:r>
              <a:rPr lang="en-US" sz="6400" b="1" i="0" u="none" strike="noStrike" cap="none">
                <a:solidFill>
                  <a:srgbClr val="000000"/>
                </a:solidFill>
                <a:latin typeface="Calibri"/>
                <a:ea typeface="Calibri"/>
                <a:cs typeface="Calibri"/>
                <a:sym typeface="Calibri"/>
              </a:rPr>
              <a:t>Hydroelectric</a:t>
            </a:r>
            <a:endParaRPr sz="6400" b="1" i="0" u="none" strike="noStrike" cap="none">
              <a:solidFill>
                <a:srgbClr val="000000"/>
              </a:solidFill>
              <a:latin typeface="Calibri"/>
              <a:ea typeface="Calibri"/>
              <a:cs typeface="Calibri"/>
              <a:sym typeface="Calibri"/>
            </a:endParaRPr>
          </a:p>
        </p:txBody>
      </p:sp>
      <p:sp>
        <p:nvSpPr>
          <p:cNvPr id="1391" name="Google Shape;1391;p382"/>
          <p:cNvSpPr txBox="1"/>
          <p:nvPr/>
        </p:nvSpPr>
        <p:spPr>
          <a:xfrm>
            <a:off x="730200" y="463870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Hydro</a:t>
            </a:r>
            <a:endParaRPr sz="6400" b="1">
              <a:latin typeface="Calibri"/>
              <a:ea typeface="Calibri"/>
              <a:cs typeface="Calibri"/>
              <a:sym typeface="Calibri"/>
            </a:endParaRPr>
          </a:p>
        </p:txBody>
      </p:sp>
      <p:sp>
        <p:nvSpPr>
          <p:cNvPr id="1392" name="Google Shape;1392;p382"/>
          <p:cNvSpPr txBox="1"/>
          <p:nvPr/>
        </p:nvSpPr>
        <p:spPr>
          <a:xfrm>
            <a:off x="5081650" y="4695050"/>
            <a:ext cx="3853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electric</a:t>
            </a:r>
            <a:endParaRPr sz="6400" b="1">
              <a:latin typeface="Calibri"/>
              <a:ea typeface="Calibri"/>
              <a:cs typeface="Calibri"/>
              <a:sym typeface="Calibri"/>
            </a:endParaRPr>
          </a:p>
        </p:txBody>
      </p:sp>
      <p:pic>
        <p:nvPicPr>
          <p:cNvPr id="1393" name="Google Shape;1393;p382"/>
          <p:cNvPicPr preferRelativeResize="0"/>
          <p:nvPr/>
        </p:nvPicPr>
        <p:blipFill>
          <a:blip r:embed="rId4">
            <a:alphaModFix/>
          </a:blip>
          <a:stretch>
            <a:fillRect/>
          </a:stretch>
        </p:blipFill>
        <p:spPr>
          <a:xfrm>
            <a:off x="2879325" y="3463750"/>
            <a:ext cx="889000" cy="1536919"/>
          </a:xfrm>
          <a:prstGeom prst="rect">
            <a:avLst/>
          </a:prstGeom>
          <a:noFill/>
          <a:ln>
            <a:noFill/>
          </a:ln>
        </p:spPr>
      </p:pic>
      <p:pic>
        <p:nvPicPr>
          <p:cNvPr id="1394" name="Google Shape;1394;p382"/>
          <p:cNvPicPr preferRelativeResize="0"/>
          <p:nvPr/>
        </p:nvPicPr>
        <p:blipFill>
          <a:blip r:embed="rId5">
            <a:alphaModFix/>
          </a:blip>
          <a:stretch>
            <a:fillRect/>
          </a:stretch>
        </p:blipFill>
        <p:spPr>
          <a:xfrm>
            <a:off x="5830775" y="3463750"/>
            <a:ext cx="807175" cy="16583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384"/>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hydroelectric power?</a:t>
            </a:r>
            <a:endParaRPr sz="2800">
              <a:latin typeface="Arial"/>
              <a:ea typeface="Arial"/>
              <a:cs typeface="Arial"/>
              <a:sym typeface="Arial"/>
            </a:endParaRPr>
          </a:p>
        </p:txBody>
      </p:sp>
      <p:pic>
        <p:nvPicPr>
          <p:cNvPr id="1401" name="Google Shape;1401;p384" descr="14,817 Hydroelectric Power Station Stock Photos, Pictures &amp; Royalty-Free  Images - iStock"/>
          <p:cNvPicPr preferRelativeResize="0"/>
          <p:nvPr/>
        </p:nvPicPr>
        <p:blipFill rotWithShape="1">
          <a:blip r:embed="rId3">
            <a:alphaModFix/>
          </a:blip>
          <a:srcRect/>
          <a:stretch/>
        </p:blipFill>
        <p:spPr>
          <a:xfrm>
            <a:off x="1657318" y="2288314"/>
            <a:ext cx="5829300" cy="3248025"/>
          </a:xfrm>
          <a:prstGeom prst="rect">
            <a:avLst/>
          </a:prstGeom>
          <a:noFill/>
          <a:ln>
            <a:noFill/>
          </a:ln>
        </p:spPr>
      </p:pic>
      <p:sp>
        <p:nvSpPr>
          <p:cNvPr id="1402" name="Google Shape;1402;p384"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1408" name="Google Shape;1408;p385" descr="NIGER: CGGC finally launches Kandadji hydroelectric dam construction |  Afrik 21"/>
          <p:cNvPicPr preferRelativeResize="0"/>
          <p:nvPr/>
        </p:nvPicPr>
        <p:blipFill rotWithShape="1">
          <a:blip r:embed="rId3">
            <a:alphaModFix/>
          </a:blip>
          <a:srcRect/>
          <a:stretch/>
        </p:blipFill>
        <p:spPr>
          <a:xfrm>
            <a:off x="2050866" y="2093526"/>
            <a:ext cx="5341894" cy="2670947"/>
          </a:xfrm>
          <a:prstGeom prst="rect">
            <a:avLst/>
          </a:prstGeom>
          <a:noFill/>
          <a:ln>
            <a:noFill/>
          </a:ln>
        </p:spPr>
      </p:pic>
      <p:sp>
        <p:nvSpPr>
          <p:cNvPr id="1409" name="Google Shape;1409;p38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p385"/>
          <p:cNvSpPr txBox="1"/>
          <p:nvPr/>
        </p:nvSpPr>
        <p:spPr>
          <a:xfrm>
            <a:off x="895950" y="575800"/>
            <a:ext cx="7352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latin typeface="Calibri"/>
                <a:ea typeface="Calibri"/>
                <a:cs typeface="Calibri"/>
                <a:sym typeface="Calibri"/>
              </a:rPr>
              <a:t>True/False: Hydroelectric power is a renewable energy source.</a:t>
            </a:r>
            <a:endParaRPr sz="3200">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pic>
        <p:nvPicPr>
          <p:cNvPr id="1416" name="Google Shape;1416;gde4a33b550_0_166" descr="NIGER: CGGC finally launches Kandadji hydroelectric dam construction |  Afrik 21"/>
          <p:cNvPicPr preferRelativeResize="0"/>
          <p:nvPr/>
        </p:nvPicPr>
        <p:blipFill rotWithShape="1">
          <a:blip r:embed="rId3">
            <a:alphaModFix/>
          </a:blip>
          <a:srcRect/>
          <a:stretch/>
        </p:blipFill>
        <p:spPr>
          <a:xfrm>
            <a:off x="2050866" y="2093526"/>
            <a:ext cx="5341894" cy="2670947"/>
          </a:xfrm>
          <a:prstGeom prst="rect">
            <a:avLst/>
          </a:prstGeom>
          <a:noFill/>
          <a:ln>
            <a:noFill/>
          </a:ln>
        </p:spPr>
      </p:pic>
      <p:sp>
        <p:nvSpPr>
          <p:cNvPr id="1417" name="Google Shape;1417;gde4a33b550_0_16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8" name="Google Shape;1418;gde4a33b550_0_166"/>
          <p:cNvSpPr txBox="1"/>
          <p:nvPr/>
        </p:nvSpPr>
        <p:spPr>
          <a:xfrm>
            <a:off x="895950" y="575800"/>
            <a:ext cx="73521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200">
                <a:solidFill>
                  <a:srgbClr val="FF0000"/>
                </a:solidFill>
                <a:latin typeface="Calibri"/>
                <a:ea typeface="Calibri"/>
                <a:cs typeface="Calibri"/>
                <a:sym typeface="Calibri"/>
              </a:rPr>
              <a:t>True</a:t>
            </a:r>
            <a:r>
              <a:rPr lang="en-US" sz="3200">
                <a:latin typeface="Calibri"/>
                <a:ea typeface="Calibri"/>
                <a:cs typeface="Calibri"/>
                <a:sym typeface="Calibri"/>
              </a:rPr>
              <a:t>/False: Hydroelectric power is a renewable energy source.</a:t>
            </a:r>
            <a:endParaRPr sz="3200">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pic>
        <p:nvPicPr>
          <p:cNvPr id="1424" name="Google Shape;1424;p386" descr="Diagram of how a dam can produce hydroelectricity."/>
          <p:cNvPicPr preferRelativeResize="0"/>
          <p:nvPr/>
        </p:nvPicPr>
        <p:blipFill rotWithShape="1">
          <a:blip r:embed="rId3">
            <a:alphaModFix/>
          </a:blip>
          <a:srcRect/>
          <a:stretch/>
        </p:blipFill>
        <p:spPr>
          <a:xfrm>
            <a:off x="1566863" y="1538288"/>
            <a:ext cx="6010275" cy="3781425"/>
          </a:xfrm>
          <a:prstGeom prst="rect">
            <a:avLst/>
          </a:prstGeom>
          <a:noFill/>
          <a:ln>
            <a:noFill/>
          </a:ln>
        </p:spPr>
      </p:pic>
      <p:sp>
        <p:nvSpPr>
          <p:cNvPr id="1425" name="Google Shape;1425;p386"/>
          <p:cNvSpPr txBox="1"/>
          <p:nvPr/>
        </p:nvSpPr>
        <p:spPr>
          <a:xfrm>
            <a:off x="2286000" y="3275112"/>
            <a:ext cx="4572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How is electricity generated using hydroelectric power?</a:t>
            </a:r>
            <a:endParaRPr sz="1400" b="0" i="0" u="none" strike="noStrike" cap="none">
              <a:solidFill>
                <a:srgbClr val="000000"/>
              </a:solidFill>
              <a:latin typeface="Arial"/>
              <a:ea typeface="Arial"/>
              <a:cs typeface="Arial"/>
              <a:sym typeface="Arial"/>
            </a:endParaRPr>
          </a:p>
        </p:txBody>
      </p:sp>
      <p:sp>
        <p:nvSpPr>
          <p:cNvPr id="1426" name="Google Shape;1426;p38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7" name="Google Shape;1427;p386"/>
          <p:cNvSpPr txBox="1"/>
          <p:nvPr/>
        </p:nvSpPr>
        <p:spPr>
          <a:xfrm>
            <a:off x="1018900" y="399100"/>
            <a:ext cx="76245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Arial"/>
                <a:ea typeface="Arial"/>
                <a:cs typeface="Arial"/>
                <a:sym typeface="Arial"/>
              </a:rPr>
              <a:t>How is electricity generated using hydroelectric power?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387"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61" descr="surface_tension.jpg"/>
          <p:cNvPicPr preferRelativeResize="0"/>
          <p:nvPr/>
        </p:nvPicPr>
        <p:blipFill rotWithShape="1">
          <a:blip r:embed="rId3">
            <a:alphaModFix/>
          </a:blip>
          <a:srcRect/>
          <a:stretch/>
        </p:blipFill>
        <p:spPr>
          <a:xfrm>
            <a:off x="1198722" y="1826493"/>
            <a:ext cx="6527516" cy="4895638"/>
          </a:xfrm>
          <a:prstGeom prst="rect">
            <a:avLst/>
          </a:prstGeom>
          <a:noFill/>
          <a:ln>
            <a:noFill/>
          </a:ln>
        </p:spPr>
      </p:pic>
      <p:sp>
        <p:nvSpPr>
          <p:cNvPr id="306" name="Google Shape;306;p261"/>
          <p:cNvSpPr txBox="1"/>
          <p:nvPr/>
        </p:nvSpPr>
        <p:spPr>
          <a:xfrm>
            <a:off x="367615" y="580841"/>
            <a:ext cx="880541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surface tension?</a:t>
            </a:r>
            <a:endParaRPr sz="1400" b="0" i="0" u="none" strike="noStrike" cap="none">
              <a:solidFill>
                <a:srgbClr val="000000"/>
              </a:solidFill>
              <a:latin typeface="Arial"/>
              <a:ea typeface="Arial"/>
              <a:cs typeface="Arial"/>
              <a:sym typeface="Arial"/>
            </a:endParaRPr>
          </a:p>
        </p:txBody>
      </p:sp>
      <p:sp>
        <p:nvSpPr>
          <p:cNvPr id="307" name="Google Shape;307;p26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388"/>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b="1" u="sng">
                <a:latin typeface="Arial"/>
                <a:ea typeface="Arial"/>
                <a:cs typeface="Arial"/>
                <a:sym typeface="Arial"/>
              </a:rPr>
              <a:t>Hydroelectric Power:</a:t>
            </a:r>
            <a:r>
              <a:rPr lang="en-US" sz="3200">
                <a:latin typeface="Arial"/>
                <a:ea typeface="Arial"/>
                <a:cs typeface="Arial"/>
                <a:sym typeface="Arial"/>
              </a:rPr>
              <a:t> process of storing and using water in dams and rivers to generate electricity</a:t>
            </a:r>
            <a:endParaRPr sz="2800">
              <a:latin typeface="Arial"/>
              <a:ea typeface="Arial"/>
              <a:cs typeface="Arial"/>
              <a:sym typeface="Arial"/>
            </a:endParaRPr>
          </a:p>
        </p:txBody>
      </p:sp>
      <p:pic>
        <p:nvPicPr>
          <p:cNvPr id="1440" name="Google Shape;1440;p388" descr="14,817 Hydroelectric Power Station Stock Photos, Pictures &amp; Royalty-Free  Images - iStock"/>
          <p:cNvPicPr preferRelativeResize="0"/>
          <p:nvPr/>
        </p:nvPicPr>
        <p:blipFill rotWithShape="1">
          <a:blip r:embed="rId3">
            <a:alphaModFix/>
          </a:blip>
          <a:srcRect/>
          <a:stretch/>
        </p:blipFill>
        <p:spPr>
          <a:xfrm>
            <a:off x="1657318" y="2288314"/>
            <a:ext cx="5829300" cy="3248025"/>
          </a:xfrm>
          <a:prstGeom prst="rect">
            <a:avLst/>
          </a:prstGeom>
          <a:noFill/>
          <a:ln>
            <a:noFill/>
          </a:ln>
        </p:spPr>
      </p:pic>
      <p:sp>
        <p:nvSpPr>
          <p:cNvPr id="1441" name="Google Shape;1441;p388" descr="Rewind"/>
          <p:cNvSpPr/>
          <p:nvPr/>
        </p:nvSpPr>
        <p:spPr>
          <a:xfrm>
            <a:off x="0" y="0"/>
            <a:ext cx="666206" cy="744583"/>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sp>
        <p:nvSpPr>
          <p:cNvPr id="1447" name="Google Shape;1447;p389"/>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448" name="Google Shape;1448;p389"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9" name="Google Shape;1449;p389"/>
          <p:cNvSpPr txBox="1"/>
          <p:nvPr/>
        </p:nvSpPr>
        <p:spPr>
          <a:xfrm>
            <a:off x="1600800" y="1170200"/>
            <a:ext cx="59424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1100"/>
              </a:spcBef>
              <a:spcAft>
                <a:spcPts val="600"/>
              </a:spcAft>
              <a:buNone/>
            </a:pPr>
            <a:r>
              <a:rPr lang="en-US" sz="3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Rivers and the Gabčíkovo-Nagymaros Project</a:t>
            </a:r>
            <a:endParaRPr sz="3200">
              <a:solidFill>
                <a:schemeClr val="dk1"/>
              </a:solidFill>
              <a:latin typeface="Calibri"/>
              <a:ea typeface="Calibri"/>
              <a:cs typeface="Calibri"/>
              <a:sym typeface="Calibri"/>
            </a:endParaRPr>
          </a:p>
        </p:txBody>
      </p:sp>
      <p:sp>
        <p:nvSpPr>
          <p:cNvPr id="1450" name="Google Shape;1450;p389"/>
          <p:cNvSpPr txBox="1"/>
          <p:nvPr/>
        </p:nvSpPr>
        <p:spPr>
          <a:xfrm>
            <a:off x="255275" y="2767100"/>
            <a:ext cx="3018900" cy="350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highlight>
                  <a:srgbClr val="FFFFFF"/>
                </a:highlight>
                <a:latin typeface="Calibri"/>
                <a:ea typeface="Calibri"/>
                <a:cs typeface="Calibri"/>
                <a:sym typeface="Calibri"/>
              </a:rPr>
              <a:t>Students read about a project to dam the Danube River for hydroelectric power and flood control, and the conflicts that surround the project. Then students take on stakeholder roles and imagine they will present their point of view about how the conflict can be solved to the International Court of Justice. They present to their classmates.</a:t>
            </a:r>
            <a:endParaRPr sz="1800" i="1">
              <a:latin typeface="Calibri"/>
              <a:ea typeface="Calibri"/>
              <a:cs typeface="Calibri"/>
              <a:sym typeface="Calibri"/>
            </a:endParaRPr>
          </a:p>
        </p:txBody>
      </p:sp>
      <p:pic>
        <p:nvPicPr>
          <p:cNvPr id="1451" name="Google Shape;1451;p389"/>
          <p:cNvPicPr preferRelativeResize="0"/>
          <p:nvPr/>
        </p:nvPicPr>
        <p:blipFill>
          <a:blip r:embed="rId5">
            <a:alphaModFix/>
          </a:blip>
          <a:stretch>
            <a:fillRect/>
          </a:stretch>
        </p:blipFill>
        <p:spPr>
          <a:xfrm>
            <a:off x="3508025" y="2767100"/>
            <a:ext cx="5167486" cy="3878224"/>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p39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8" name="Google Shape;1458;p390"/>
          <p:cNvSpPr txBox="1"/>
          <p:nvPr/>
        </p:nvSpPr>
        <p:spPr>
          <a:xfrm>
            <a:off x="467248" y="665133"/>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could you use water to power something in your everyday life?</a:t>
            </a:r>
            <a:endParaRPr sz="1400" b="0" i="0" u="none" strike="noStrike" cap="none">
              <a:solidFill>
                <a:srgbClr val="000000"/>
              </a:solidFill>
              <a:latin typeface="Arial"/>
              <a:ea typeface="Arial"/>
              <a:cs typeface="Arial"/>
              <a:sym typeface="Arial"/>
            </a:endParaRPr>
          </a:p>
        </p:txBody>
      </p:sp>
      <p:pic>
        <p:nvPicPr>
          <p:cNvPr id="1459" name="Google Shape;1459;p390" descr="How to get water reduction formulation right"/>
          <p:cNvPicPr preferRelativeResize="0"/>
          <p:nvPr/>
        </p:nvPicPr>
        <p:blipFill rotWithShape="1">
          <a:blip r:embed="rId4">
            <a:alphaModFix/>
          </a:blip>
          <a:srcRect/>
          <a:stretch/>
        </p:blipFill>
        <p:spPr>
          <a:xfrm>
            <a:off x="292289" y="1680755"/>
            <a:ext cx="3760489" cy="2112917"/>
          </a:xfrm>
          <a:prstGeom prst="rect">
            <a:avLst/>
          </a:prstGeom>
          <a:noFill/>
          <a:ln>
            <a:noFill/>
          </a:ln>
        </p:spPr>
      </p:pic>
      <p:pic>
        <p:nvPicPr>
          <p:cNvPr id="1460" name="Google Shape;1460;p390" descr="Hydro Power the Clean Renewable Power of Running Water"/>
          <p:cNvPicPr preferRelativeResize="0"/>
          <p:nvPr/>
        </p:nvPicPr>
        <p:blipFill rotWithShape="1">
          <a:blip r:embed="rId5">
            <a:alphaModFix/>
          </a:blip>
          <a:srcRect/>
          <a:stretch/>
        </p:blipFill>
        <p:spPr>
          <a:xfrm>
            <a:off x="5973400" y="2004875"/>
            <a:ext cx="1743075" cy="2619375"/>
          </a:xfrm>
          <a:prstGeom prst="rect">
            <a:avLst/>
          </a:prstGeom>
          <a:noFill/>
          <a:ln>
            <a:noFill/>
          </a:ln>
        </p:spPr>
      </p:pic>
      <p:pic>
        <p:nvPicPr>
          <p:cNvPr id="1461" name="Google Shape;1461;p390" descr="Iran Launches 133 Water &amp; Power Projects - Caspian News"/>
          <p:cNvPicPr preferRelativeResize="0"/>
          <p:nvPr/>
        </p:nvPicPr>
        <p:blipFill rotWithShape="1">
          <a:blip r:embed="rId6">
            <a:alphaModFix/>
          </a:blip>
          <a:srcRect/>
          <a:stretch/>
        </p:blipFill>
        <p:spPr>
          <a:xfrm>
            <a:off x="2172533" y="3913664"/>
            <a:ext cx="3373891" cy="2527162"/>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pic>
        <p:nvPicPr>
          <p:cNvPr id="1467" name="Google Shape;1467;p39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62"/>
          <p:cNvSpPr txBox="1">
            <a:spLocks noGrp="1"/>
          </p:cNvSpPr>
          <p:nvPr>
            <p:ph type="title"/>
          </p:nvPr>
        </p:nvSpPr>
        <p:spPr>
          <a:xfrm>
            <a:off x="622700" y="315279"/>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How is surface tension created?</a:t>
            </a:r>
            <a:endParaRPr/>
          </a:p>
        </p:txBody>
      </p:sp>
      <p:pic>
        <p:nvPicPr>
          <p:cNvPr id="314" name="Google Shape;314;p262" descr="Molecule.jpg"/>
          <p:cNvPicPr preferRelativeResize="0"/>
          <p:nvPr/>
        </p:nvPicPr>
        <p:blipFill rotWithShape="1">
          <a:blip r:embed="rId3">
            <a:alphaModFix/>
          </a:blip>
          <a:srcRect l="2431"/>
          <a:stretch/>
        </p:blipFill>
        <p:spPr>
          <a:xfrm>
            <a:off x="1968806" y="1417638"/>
            <a:ext cx="5100868" cy="5220269"/>
          </a:xfrm>
          <a:prstGeom prst="rect">
            <a:avLst/>
          </a:prstGeom>
          <a:noFill/>
          <a:ln>
            <a:noFill/>
          </a:ln>
        </p:spPr>
      </p:pic>
      <p:sp>
        <p:nvSpPr>
          <p:cNvPr id="315" name="Google Shape;315;p262"/>
          <p:cNvSpPr txBox="1"/>
          <p:nvPr/>
        </p:nvSpPr>
        <p:spPr>
          <a:xfrm>
            <a:off x="337329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16" name="Google Shape;316;p262"/>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317" name="Google Shape;317;p262"/>
          <p:cNvSpPr txBox="1"/>
          <p:nvPr/>
        </p:nvSpPr>
        <p:spPr>
          <a:xfrm>
            <a:off x="5566643" y="1458277"/>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318" name="Google Shape;318;p262"/>
          <p:cNvSpPr txBox="1"/>
          <p:nvPr/>
        </p:nvSpPr>
        <p:spPr>
          <a:xfrm>
            <a:off x="2561042" y="1610677"/>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19" name="Google Shape;319;p262"/>
          <p:cNvSpPr txBox="1"/>
          <p:nvPr/>
        </p:nvSpPr>
        <p:spPr>
          <a:xfrm>
            <a:off x="1703744" y="48881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0" name="Google Shape;320;p262"/>
          <p:cNvSpPr txBox="1"/>
          <p:nvPr/>
        </p:nvSpPr>
        <p:spPr>
          <a:xfrm>
            <a:off x="6691377" y="372058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1" name="Google Shape;321;p26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263" descr="surface_tension.jpg"/>
          <p:cNvPicPr preferRelativeResize="0"/>
          <p:nvPr/>
        </p:nvPicPr>
        <p:blipFill rotWithShape="1">
          <a:blip r:embed="rId3">
            <a:alphaModFix/>
          </a:blip>
          <a:srcRect/>
          <a:stretch/>
        </p:blipFill>
        <p:spPr>
          <a:xfrm>
            <a:off x="4847649" y="2692137"/>
            <a:ext cx="3821194" cy="3104723"/>
          </a:xfrm>
          <a:prstGeom prst="rect">
            <a:avLst/>
          </a:prstGeom>
          <a:noFill/>
          <a:ln>
            <a:noFill/>
          </a:ln>
        </p:spPr>
      </p:pic>
      <p:pic>
        <p:nvPicPr>
          <p:cNvPr id="328" name="Google Shape;328;p263" descr="dreamstime_xl_4410621.jpg"/>
          <p:cNvPicPr preferRelativeResize="0"/>
          <p:nvPr/>
        </p:nvPicPr>
        <p:blipFill rotWithShape="1">
          <a:blip r:embed="rId4">
            <a:alphaModFix/>
          </a:blip>
          <a:srcRect/>
          <a:stretch/>
        </p:blipFill>
        <p:spPr>
          <a:xfrm>
            <a:off x="299225" y="2756900"/>
            <a:ext cx="3966950" cy="2975200"/>
          </a:xfrm>
          <a:prstGeom prst="rect">
            <a:avLst/>
          </a:prstGeom>
          <a:noFill/>
          <a:ln>
            <a:noFill/>
          </a:ln>
        </p:spPr>
      </p:pic>
      <p:sp>
        <p:nvSpPr>
          <p:cNvPr id="329" name="Google Shape;329;p263"/>
          <p:cNvSpPr txBox="1"/>
          <p:nvPr/>
        </p:nvSpPr>
        <p:spPr>
          <a:xfrm>
            <a:off x="669775" y="210300"/>
            <a:ext cx="79578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difference between surface tension and adhesion?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330" name="Google Shape;330;p26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1" name="Google Shape;331;p263"/>
          <p:cNvPicPr preferRelativeResize="0"/>
          <p:nvPr/>
        </p:nvPicPr>
        <p:blipFill>
          <a:blip r:embed="rId6">
            <a:alphaModFix/>
          </a:blip>
          <a:stretch>
            <a:fillRect/>
          </a:stretch>
        </p:blipFill>
        <p:spPr>
          <a:xfrm>
            <a:off x="96450" y="1783400"/>
            <a:ext cx="4372500" cy="4922200"/>
          </a:xfrm>
          <a:prstGeom prst="rect">
            <a:avLst/>
          </a:prstGeom>
          <a:noFill/>
          <a:ln>
            <a:noFill/>
          </a:ln>
        </p:spPr>
      </p:pic>
      <p:pic>
        <p:nvPicPr>
          <p:cNvPr id="332" name="Google Shape;332;p263"/>
          <p:cNvPicPr preferRelativeResize="0"/>
          <p:nvPr/>
        </p:nvPicPr>
        <p:blipFill>
          <a:blip r:embed="rId6">
            <a:alphaModFix/>
          </a:blip>
          <a:stretch>
            <a:fillRect/>
          </a:stretch>
        </p:blipFill>
        <p:spPr>
          <a:xfrm>
            <a:off x="4572000" y="1783400"/>
            <a:ext cx="4372500" cy="4922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64"/>
          <p:cNvSpPr txBox="1"/>
          <p:nvPr/>
        </p:nvSpPr>
        <p:spPr>
          <a:xfrm>
            <a:off x="1538183" y="1909786"/>
            <a:ext cx="213406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Adhesion</a:t>
            </a:r>
            <a:endParaRPr sz="1400" b="0" i="0" u="none" strike="noStrike" cap="none">
              <a:solidFill>
                <a:srgbClr val="000000"/>
              </a:solidFill>
              <a:latin typeface="Arial"/>
              <a:ea typeface="Arial"/>
              <a:cs typeface="Arial"/>
              <a:sym typeface="Arial"/>
            </a:endParaRPr>
          </a:p>
        </p:txBody>
      </p:sp>
      <p:sp>
        <p:nvSpPr>
          <p:cNvPr id="339" name="Google Shape;339;p264"/>
          <p:cNvSpPr txBox="1"/>
          <p:nvPr/>
        </p:nvSpPr>
        <p:spPr>
          <a:xfrm>
            <a:off x="5471749" y="1908617"/>
            <a:ext cx="2111776"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Cohesion</a:t>
            </a:r>
            <a:endParaRPr sz="1400" b="0" i="0" u="none" strike="noStrike" cap="none">
              <a:solidFill>
                <a:srgbClr val="000000"/>
              </a:solidFill>
              <a:latin typeface="Arial"/>
              <a:ea typeface="Arial"/>
              <a:cs typeface="Arial"/>
              <a:sym typeface="Arial"/>
            </a:endParaRPr>
          </a:p>
        </p:txBody>
      </p:sp>
      <p:sp>
        <p:nvSpPr>
          <p:cNvPr id="340" name="Google Shape;340;p26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341" name="Google Shape;341;p264"/>
          <p:cNvGrpSpPr/>
          <p:nvPr/>
        </p:nvGrpSpPr>
        <p:grpSpPr>
          <a:xfrm>
            <a:off x="1162497" y="2617672"/>
            <a:ext cx="6819006" cy="4081532"/>
            <a:chOff x="476844" y="2152356"/>
            <a:chExt cx="6819006" cy="4081532"/>
          </a:xfrm>
        </p:grpSpPr>
        <p:sp>
          <p:nvSpPr>
            <p:cNvPr id="342" name="Google Shape;342;p264"/>
            <p:cNvSpPr/>
            <p:nvPr/>
          </p:nvSpPr>
          <p:spPr>
            <a:xfrm>
              <a:off x="476844"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264"/>
            <p:cNvSpPr/>
            <p:nvPr/>
          </p:nvSpPr>
          <p:spPr>
            <a:xfrm>
              <a:off x="3172558" y="2152356"/>
              <a:ext cx="4123292" cy="4081532"/>
            </a:xfrm>
            <a:prstGeom prst="ellipse">
              <a:avLst/>
            </a:prstGeom>
            <a:noFill/>
            <a:ln w="57150" cap="flat" cmpd="sng">
              <a:solidFill>
                <a:srgbClr val="0000F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44" name="Google Shape;344;p264"/>
          <p:cNvSpPr txBox="1"/>
          <p:nvPr/>
        </p:nvSpPr>
        <p:spPr>
          <a:xfrm>
            <a:off x="354882" y="18381"/>
            <a:ext cx="848614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What is the relationship between adhesion and cohesion?</a:t>
            </a:r>
            <a:endParaRPr sz="4000" b="0" i="0" u="none" strike="noStrike" cap="none">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265"/>
          <p:cNvPicPr preferRelativeResize="0"/>
          <p:nvPr/>
        </p:nvPicPr>
        <p:blipFill rotWithShape="1">
          <a:blip r:embed="rId3">
            <a:alphaModFix/>
          </a:blip>
          <a:srcRect/>
          <a:stretch/>
        </p:blipFill>
        <p:spPr>
          <a:xfrm>
            <a:off x="98474" y="2402839"/>
            <a:ext cx="4234375" cy="2802206"/>
          </a:xfrm>
          <a:prstGeom prst="rect">
            <a:avLst/>
          </a:prstGeom>
          <a:noFill/>
          <a:ln>
            <a:noFill/>
          </a:ln>
        </p:spPr>
      </p:pic>
      <p:pic>
        <p:nvPicPr>
          <p:cNvPr id="351" name="Google Shape;351;p265"/>
          <p:cNvPicPr preferRelativeResize="0"/>
          <p:nvPr/>
        </p:nvPicPr>
        <p:blipFill rotWithShape="1">
          <a:blip r:embed="rId4">
            <a:alphaModFix/>
          </a:blip>
          <a:srcRect l="34176" t="20644" r="35758" b="34666"/>
          <a:stretch/>
        </p:blipFill>
        <p:spPr>
          <a:xfrm>
            <a:off x="4332849" y="2574388"/>
            <a:ext cx="3488788" cy="2419644"/>
          </a:xfrm>
          <a:prstGeom prst="rect">
            <a:avLst/>
          </a:prstGeom>
          <a:noFill/>
          <a:ln>
            <a:noFill/>
          </a:ln>
        </p:spPr>
      </p:pic>
      <p:sp>
        <p:nvSpPr>
          <p:cNvPr id="352" name="Google Shape;352;p265"/>
          <p:cNvSpPr txBox="1"/>
          <p:nvPr/>
        </p:nvSpPr>
        <p:spPr>
          <a:xfrm>
            <a:off x="456355" y="727928"/>
            <a:ext cx="8229600" cy="1889442"/>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What are the most abundant salt elements in the ocean?</a:t>
            </a:r>
            <a:endParaRPr sz="1400" b="0" i="0" u="none" strike="noStrike" cap="none">
              <a:solidFill>
                <a:srgbClr val="000000"/>
              </a:solidFill>
              <a:latin typeface="Arial"/>
              <a:ea typeface="Arial"/>
              <a:cs typeface="Arial"/>
              <a:sym typeface="Arial"/>
            </a:endParaRPr>
          </a:p>
        </p:txBody>
      </p:sp>
      <p:pic>
        <p:nvPicPr>
          <p:cNvPr id="353" name="Google Shape;353;p265"/>
          <p:cNvPicPr preferRelativeResize="0"/>
          <p:nvPr/>
        </p:nvPicPr>
        <p:blipFill rotWithShape="1">
          <a:blip r:embed="rId3">
            <a:alphaModFix/>
          </a:blip>
          <a:srcRect l="68162" t="19441" r="26855" b="33821"/>
          <a:stretch/>
        </p:blipFill>
        <p:spPr>
          <a:xfrm rot="-5400000">
            <a:off x="1876584" y="3668094"/>
            <a:ext cx="353493" cy="1309680"/>
          </a:xfrm>
          <a:prstGeom prst="rect">
            <a:avLst/>
          </a:prstGeom>
          <a:noFill/>
          <a:ln>
            <a:noFill/>
          </a:ln>
        </p:spPr>
      </p:pic>
      <p:sp>
        <p:nvSpPr>
          <p:cNvPr id="354" name="Google Shape;354;p265"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66"/>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361" name="Google Shape;361;p266"/>
          <p:cNvSpPr txBox="1"/>
          <p:nvPr/>
        </p:nvSpPr>
        <p:spPr>
          <a:xfrm>
            <a:off x="450155" y="285545"/>
            <a:ext cx="8693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salt water important to the natural environment?</a:t>
            </a:r>
            <a:endParaRPr sz="1400" b="0" i="0" u="none" strike="noStrike" cap="none">
              <a:solidFill>
                <a:srgbClr val="000000"/>
              </a:solidFill>
              <a:latin typeface="Arial"/>
              <a:ea typeface="Arial"/>
              <a:cs typeface="Arial"/>
              <a:sym typeface="Arial"/>
            </a:endParaRPr>
          </a:p>
        </p:txBody>
      </p:sp>
      <p:sp>
        <p:nvSpPr>
          <p:cNvPr id="362" name="Google Shape;362;p266"/>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363" name="Google Shape;363;p266"/>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364" name="Google Shape;364;p266"/>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365" name="Google Shape;365;p266"/>
          <p:cNvPicPr preferRelativeResize="0"/>
          <p:nvPr/>
        </p:nvPicPr>
        <p:blipFill rotWithShape="1">
          <a:blip r:embed="rId5">
            <a:alphaModFix/>
          </a:blip>
          <a:srcRect/>
          <a:stretch/>
        </p:blipFill>
        <p:spPr>
          <a:xfrm>
            <a:off x="1473228" y="2046976"/>
            <a:ext cx="1406136" cy="2223724"/>
          </a:xfrm>
          <a:prstGeom prst="rect">
            <a:avLst/>
          </a:prstGeom>
          <a:noFill/>
          <a:ln>
            <a:noFill/>
          </a:ln>
        </p:spPr>
      </p:pic>
      <p:sp>
        <p:nvSpPr>
          <p:cNvPr id="366" name="Google Shape;366;p266"/>
          <p:cNvSpPr txBox="1"/>
          <p:nvPr/>
        </p:nvSpPr>
        <p:spPr>
          <a:xfrm>
            <a:off x="148502" y="1763655"/>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pic>
        <p:nvPicPr>
          <p:cNvPr id="367" name="Google Shape;367;p266"/>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368" name="Google Shape;368;p266"/>
          <p:cNvSpPr txBox="1"/>
          <p:nvPr/>
        </p:nvSpPr>
        <p:spPr>
          <a:xfrm>
            <a:off x="6937861" y="185505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
        <p:nvSpPr>
          <p:cNvPr id="369" name="Google Shape;369;p266"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49"/>
          <p:cNvSpPr txBox="1">
            <a:spLocks noGrp="1"/>
          </p:cNvSpPr>
          <p:nvPr>
            <p:ph type="title"/>
          </p:nvPr>
        </p:nvSpPr>
        <p:spPr>
          <a:xfrm>
            <a:off x="457168" y="6127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5400"/>
              <a:buFont typeface="Calibri"/>
              <a:buNone/>
            </a:pPr>
            <a:r>
              <a:rPr lang="en-US" sz="5400"/>
              <a:t>Fresh Water</a:t>
            </a:r>
            <a:endParaRPr/>
          </a:p>
        </p:txBody>
      </p:sp>
      <p:pic>
        <p:nvPicPr>
          <p:cNvPr id="195" name="Google Shape;195;p249" descr="lake.jpg"/>
          <p:cNvPicPr preferRelativeResize="0">
            <a:picLocks noGrp="1"/>
          </p:cNvPicPr>
          <p:nvPr>
            <p:ph type="body" idx="1"/>
          </p:nvPr>
        </p:nvPicPr>
        <p:blipFill rotWithShape="1">
          <a:blip r:embed="rId3">
            <a:alphaModFix/>
          </a:blip>
          <a:srcRect l="-10344" r="-10345"/>
          <a:stretch/>
        </p:blipFill>
        <p:spPr>
          <a:xfrm>
            <a:off x="-64" y="1676400"/>
            <a:ext cx="9144064" cy="5028883"/>
          </a:xfrm>
          <a:prstGeom prst="rect">
            <a:avLst/>
          </a:prstGeom>
          <a:noFill/>
          <a:ln w="9525" cap="flat" cmpd="sng">
            <a:solidFill>
              <a:schemeClr val="lt1"/>
            </a:solidFill>
            <a:prstDash val="solid"/>
            <a:round/>
            <a:headEnd type="none" w="sm" len="sm"/>
            <a:tailEnd type="none" w="sm" len="sm"/>
          </a:ln>
        </p:spPr>
      </p:pic>
      <p:sp>
        <p:nvSpPr>
          <p:cNvPr id="196" name="Google Shape;196;p24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24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67"/>
          <p:cNvSpPr txBox="1"/>
          <p:nvPr/>
        </p:nvSpPr>
        <p:spPr>
          <a:xfrm>
            <a:off x="2718486" y="901725"/>
            <a:ext cx="460025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Fresh Water</a:t>
            </a:r>
            <a:endParaRPr sz="1400" b="0" i="0" u="none" strike="noStrike" cap="none">
              <a:solidFill>
                <a:srgbClr val="000000"/>
              </a:solidFill>
              <a:latin typeface="Arial"/>
              <a:ea typeface="Arial"/>
              <a:cs typeface="Arial"/>
              <a:sym typeface="Arial"/>
            </a:endParaRPr>
          </a:p>
        </p:txBody>
      </p:sp>
      <p:sp>
        <p:nvSpPr>
          <p:cNvPr id="376" name="Google Shape;376;p26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 name="Google Shape;377;p26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68"/>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384" name="Google Shape;384;p268"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385" name="Google Shape;385;p26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 name="Google Shape;386;p268" descr="Blog"/>
          <p:cNvPicPr preferRelativeResize="0"/>
          <p:nvPr/>
        </p:nvPicPr>
        <p:blipFill rotWithShape="1">
          <a:blip r:embed="rId5">
            <a:alphaModFix/>
          </a:blip>
          <a:srcRect/>
          <a:stretch/>
        </p:blipFill>
        <p:spPr>
          <a:xfrm>
            <a:off x="735230" y="135869"/>
            <a:ext cx="463492" cy="46349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gde4a33b550_0_1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de4a33b550_0_18"/>
          <p:cNvSpPr txBox="1">
            <a:spLocks noGrp="1"/>
          </p:cNvSpPr>
          <p:nvPr>
            <p:ph type="title"/>
          </p:nvPr>
        </p:nvSpPr>
        <p:spPr>
          <a:xfrm>
            <a:off x="214200" y="373972"/>
            <a:ext cx="8859300" cy="14163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fresh water?</a:t>
            </a:r>
            <a:endParaRPr/>
          </a:p>
        </p:txBody>
      </p:sp>
      <p:sp>
        <p:nvSpPr>
          <p:cNvPr id="399" name="Google Shape;399;gde4a33b550_0_1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gde4a33b550_0_18" descr="lake.jpg"/>
          <p:cNvPicPr preferRelativeResize="0">
            <a:picLocks noGrp="1"/>
          </p:cNvPicPr>
          <p:nvPr>
            <p:ph type="body" idx="1"/>
          </p:nvPr>
        </p:nvPicPr>
        <p:blipFill rotWithShape="1">
          <a:blip r:embed="rId4">
            <a:alphaModFix/>
          </a:blip>
          <a:srcRect l="-10342" r="-10342"/>
          <a:stretch/>
        </p:blipFill>
        <p:spPr>
          <a:xfrm>
            <a:off x="11" y="1846610"/>
            <a:ext cx="9144000" cy="45108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26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07" name="Google Shape;407;p26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4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p43" descr="What Percent of Earth is Water?"/>
          <p:cNvPicPr preferRelativeResize="0"/>
          <p:nvPr/>
        </p:nvPicPr>
        <p:blipFill rotWithShape="1">
          <a:blip r:embed="rId4">
            <a:alphaModFix/>
          </a:blip>
          <a:srcRect/>
          <a:stretch/>
        </p:blipFill>
        <p:spPr>
          <a:xfrm>
            <a:off x="964516" y="1724297"/>
            <a:ext cx="6333267" cy="3107259"/>
          </a:xfrm>
          <a:prstGeom prst="rect">
            <a:avLst/>
          </a:prstGeom>
          <a:noFill/>
          <a:ln>
            <a:noFill/>
          </a:ln>
        </p:spPr>
      </p:pic>
      <p:sp>
        <p:nvSpPr>
          <p:cNvPr id="415" name="Google Shape;415;p43"/>
          <p:cNvSpPr txBox="1"/>
          <p:nvPr/>
        </p:nvSpPr>
        <p:spPr>
          <a:xfrm>
            <a:off x="4872446" y="735230"/>
            <a:ext cx="30175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B050"/>
                </a:solidFill>
                <a:latin typeface="Calibri"/>
                <a:ea typeface="Calibri"/>
                <a:cs typeface="Calibri"/>
                <a:sym typeface="Calibri"/>
              </a:rPr>
              <a:t>Fresh water less than 1%</a:t>
            </a:r>
            <a:endParaRPr sz="1400" b="0" i="0" u="none" strike="noStrike" cap="none">
              <a:solidFill>
                <a:srgbClr val="000000"/>
              </a:solidFill>
              <a:latin typeface="Arial"/>
              <a:ea typeface="Arial"/>
              <a:cs typeface="Arial"/>
              <a:sym typeface="Arial"/>
            </a:endParaRPr>
          </a:p>
        </p:txBody>
      </p:sp>
      <p:cxnSp>
        <p:nvCxnSpPr>
          <p:cNvPr id="416" name="Google Shape;416;p43"/>
          <p:cNvCxnSpPr/>
          <p:nvPr/>
        </p:nvCxnSpPr>
        <p:spPr>
          <a:xfrm flipH="1">
            <a:off x="5068389" y="1280160"/>
            <a:ext cx="744582" cy="1084217"/>
          </a:xfrm>
          <a:prstGeom prst="straightConnector1">
            <a:avLst/>
          </a:prstGeom>
          <a:noFill/>
          <a:ln w="76200" cap="flat" cmpd="sng">
            <a:solidFill>
              <a:srgbClr val="FF0000"/>
            </a:solidFill>
            <a:prstDash val="solid"/>
            <a:round/>
            <a:headEnd type="none" w="sm" len="sm"/>
            <a:tailEnd type="triangl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70"/>
          <p:cNvSpPr txBox="1"/>
          <p:nvPr/>
        </p:nvSpPr>
        <p:spPr>
          <a:xfrm>
            <a:off x="1960868" y="926371"/>
            <a:ext cx="5318683"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1" i="0" u="none" strike="noStrike" cap="none" dirty="0">
                <a:solidFill>
                  <a:schemeClr val="dk1"/>
                </a:solidFill>
                <a:latin typeface="Calibri"/>
                <a:ea typeface="Calibri"/>
                <a:cs typeface="Calibri"/>
                <a:sym typeface="Calibri"/>
              </a:rPr>
              <a:t>Fresh Water Species</a:t>
            </a:r>
            <a:endParaRPr sz="1400" b="0" i="0" u="none" strike="noStrike" cap="none" dirty="0">
              <a:solidFill>
                <a:srgbClr val="000000"/>
              </a:solidFill>
              <a:latin typeface="Arial"/>
              <a:ea typeface="Arial"/>
              <a:cs typeface="Arial"/>
              <a:sym typeface="Arial"/>
            </a:endParaRPr>
          </a:p>
        </p:txBody>
      </p:sp>
      <p:pic>
        <p:nvPicPr>
          <p:cNvPr id="423" name="Google Shape;423;p270"/>
          <p:cNvPicPr preferRelativeResize="0"/>
          <p:nvPr/>
        </p:nvPicPr>
        <p:blipFill rotWithShape="1">
          <a:blip r:embed="rId3">
            <a:alphaModFix/>
          </a:blip>
          <a:srcRect/>
          <a:stretch/>
        </p:blipFill>
        <p:spPr>
          <a:xfrm>
            <a:off x="3516421" y="5119205"/>
            <a:ext cx="2207579" cy="1467695"/>
          </a:xfrm>
          <a:prstGeom prst="rect">
            <a:avLst/>
          </a:prstGeom>
          <a:noFill/>
          <a:ln>
            <a:noFill/>
          </a:ln>
        </p:spPr>
      </p:pic>
      <p:sp>
        <p:nvSpPr>
          <p:cNvPr id="424" name="Google Shape;424;p270"/>
          <p:cNvSpPr txBox="1"/>
          <p:nvPr/>
        </p:nvSpPr>
        <p:spPr>
          <a:xfrm>
            <a:off x="2172424" y="5519674"/>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Marsh</a:t>
            </a:r>
            <a:endParaRPr sz="1400" b="0" i="0" u="none" strike="noStrike" cap="none">
              <a:solidFill>
                <a:srgbClr val="000000"/>
              </a:solidFill>
              <a:latin typeface="Arial"/>
              <a:ea typeface="Arial"/>
              <a:cs typeface="Arial"/>
              <a:sym typeface="Arial"/>
            </a:endParaRPr>
          </a:p>
        </p:txBody>
      </p:sp>
      <p:pic>
        <p:nvPicPr>
          <p:cNvPr id="425" name="Google Shape;425;p270"/>
          <p:cNvPicPr preferRelativeResize="0"/>
          <p:nvPr/>
        </p:nvPicPr>
        <p:blipFill rotWithShape="1">
          <a:blip r:embed="rId4">
            <a:alphaModFix/>
          </a:blip>
          <a:srcRect/>
          <a:stretch/>
        </p:blipFill>
        <p:spPr>
          <a:xfrm>
            <a:off x="1060973" y="3282726"/>
            <a:ext cx="2222901" cy="1565148"/>
          </a:xfrm>
          <a:prstGeom prst="rect">
            <a:avLst/>
          </a:prstGeom>
          <a:noFill/>
          <a:ln>
            <a:noFill/>
          </a:ln>
        </p:spPr>
      </p:pic>
      <p:sp>
        <p:nvSpPr>
          <p:cNvPr id="426" name="Google Shape;426;p270"/>
          <p:cNvSpPr txBox="1"/>
          <p:nvPr/>
        </p:nvSpPr>
        <p:spPr>
          <a:xfrm>
            <a:off x="1471384" y="279923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Calibri"/>
                <a:ea typeface="Calibri"/>
                <a:cs typeface="Calibri"/>
                <a:sym typeface="Calibri"/>
              </a:rPr>
              <a:t>Salmon</a:t>
            </a:r>
            <a:endParaRPr sz="1400" b="0" i="0" u="none" strike="noStrike" cap="none" dirty="0">
              <a:solidFill>
                <a:srgbClr val="000000"/>
              </a:solidFill>
              <a:latin typeface="Arial"/>
              <a:ea typeface="Arial"/>
              <a:cs typeface="Arial"/>
              <a:sym typeface="Arial"/>
            </a:endParaRPr>
          </a:p>
        </p:txBody>
      </p:sp>
      <p:pic>
        <p:nvPicPr>
          <p:cNvPr id="427" name="Google Shape;427;p270"/>
          <p:cNvPicPr preferRelativeResize="0"/>
          <p:nvPr/>
        </p:nvPicPr>
        <p:blipFill rotWithShape="1">
          <a:blip r:embed="rId5">
            <a:alphaModFix/>
          </a:blip>
          <a:srcRect/>
          <a:stretch/>
        </p:blipFill>
        <p:spPr>
          <a:xfrm>
            <a:off x="5767378" y="3920328"/>
            <a:ext cx="3134613" cy="1110175"/>
          </a:xfrm>
          <a:prstGeom prst="rect">
            <a:avLst/>
          </a:prstGeom>
          <a:noFill/>
          <a:ln>
            <a:noFill/>
          </a:ln>
        </p:spPr>
      </p:pic>
      <p:sp>
        <p:nvSpPr>
          <p:cNvPr id="428" name="Google Shape;428;p270"/>
          <p:cNvSpPr txBox="1"/>
          <p:nvPr/>
        </p:nvSpPr>
        <p:spPr>
          <a:xfrm>
            <a:off x="6680947" y="321837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Trout</a:t>
            </a:r>
            <a:endParaRPr sz="1400" b="0" i="0" u="none" strike="noStrike" cap="none">
              <a:solidFill>
                <a:srgbClr val="000000"/>
              </a:solidFill>
              <a:latin typeface="Arial"/>
              <a:ea typeface="Arial"/>
              <a:cs typeface="Arial"/>
              <a:sym typeface="Arial"/>
            </a:endParaRPr>
          </a:p>
        </p:txBody>
      </p:sp>
      <p:pic>
        <p:nvPicPr>
          <p:cNvPr id="429" name="Google Shape;429;p270"/>
          <p:cNvPicPr preferRelativeResize="0"/>
          <p:nvPr/>
        </p:nvPicPr>
        <p:blipFill rotWithShape="1">
          <a:blip r:embed="rId6">
            <a:alphaModFix/>
          </a:blip>
          <a:srcRect/>
          <a:stretch/>
        </p:blipFill>
        <p:spPr>
          <a:xfrm>
            <a:off x="3953011" y="2525387"/>
            <a:ext cx="1648389" cy="2407718"/>
          </a:xfrm>
          <a:prstGeom prst="rect">
            <a:avLst/>
          </a:prstGeom>
          <a:noFill/>
          <a:ln>
            <a:noFill/>
          </a:ln>
        </p:spPr>
      </p:pic>
      <p:sp>
        <p:nvSpPr>
          <p:cNvPr id="430" name="Google Shape;430;p270"/>
          <p:cNvSpPr txBox="1"/>
          <p:nvPr/>
        </p:nvSpPr>
        <p:spPr>
          <a:xfrm>
            <a:off x="3968569" y="2074789"/>
            <a:ext cx="20679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River Otter</a:t>
            </a:r>
            <a:endParaRPr sz="1400" b="0" i="0" u="none" strike="noStrike" cap="none">
              <a:solidFill>
                <a:srgbClr val="000000"/>
              </a:solidFill>
              <a:latin typeface="Arial"/>
              <a:ea typeface="Arial"/>
              <a:cs typeface="Arial"/>
              <a:sym typeface="Arial"/>
            </a:endParaRPr>
          </a:p>
        </p:txBody>
      </p:sp>
      <p:sp>
        <p:nvSpPr>
          <p:cNvPr id="431" name="Google Shape;431;p270" descr="Artificial Intelligence"/>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271"/>
          <p:cNvPicPr preferRelativeResize="0"/>
          <p:nvPr/>
        </p:nvPicPr>
        <p:blipFill rotWithShape="1">
          <a:blip r:embed="rId3">
            <a:alphaModFix/>
          </a:blip>
          <a:srcRect/>
          <a:stretch/>
        </p:blipFill>
        <p:spPr>
          <a:xfrm>
            <a:off x="0" y="984738"/>
            <a:ext cx="9144000" cy="5492262"/>
          </a:xfrm>
          <a:prstGeom prst="rect">
            <a:avLst/>
          </a:prstGeom>
          <a:noFill/>
          <a:ln>
            <a:noFill/>
          </a:ln>
        </p:spPr>
      </p:pic>
      <p:sp>
        <p:nvSpPr>
          <p:cNvPr id="438" name="Google Shape;438;p271"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5" name="Google Shape;445;p78" descr="Refrigerator Troubleshooting Water and Ice Issues | Amana"/>
          <p:cNvPicPr preferRelativeResize="0"/>
          <p:nvPr/>
        </p:nvPicPr>
        <p:blipFill rotWithShape="1">
          <a:blip r:embed="rId4">
            <a:alphaModFix/>
          </a:blip>
          <a:srcRect/>
          <a:stretch/>
        </p:blipFill>
        <p:spPr>
          <a:xfrm>
            <a:off x="367615" y="1018904"/>
            <a:ext cx="2954455" cy="3448594"/>
          </a:xfrm>
          <a:prstGeom prst="rect">
            <a:avLst/>
          </a:prstGeom>
          <a:noFill/>
          <a:ln>
            <a:noFill/>
          </a:ln>
        </p:spPr>
      </p:pic>
      <p:pic>
        <p:nvPicPr>
          <p:cNvPr id="446" name="Google Shape;446;p78" descr="Time for Canada to recognize our right to water - Ecojustice"/>
          <p:cNvPicPr preferRelativeResize="0"/>
          <p:nvPr/>
        </p:nvPicPr>
        <p:blipFill rotWithShape="1">
          <a:blip r:embed="rId5">
            <a:alphaModFix/>
          </a:blip>
          <a:srcRect/>
          <a:stretch/>
        </p:blipFill>
        <p:spPr>
          <a:xfrm>
            <a:off x="3866606" y="1266826"/>
            <a:ext cx="3105150" cy="1476375"/>
          </a:xfrm>
          <a:prstGeom prst="rect">
            <a:avLst/>
          </a:prstGeom>
          <a:noFill/>
          <a:ln>
            <a:noFill/>
          </a:ln>
        </p:spPr>
      </p:pic>
      <p:sp>
        <p:nvSpPr>
          <p:cNvPr id="447" name="Google Shape;447;p78"/>
          <p:cNvSpPr txBox="1"/>
          <p:nvPr/>
        </p:nvSpPr>
        <p:spPr>
          <a:xfrm>
            <a:off x="1833900" y="259175"/>
            <a:ext cx="6876900" cy="661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700" b="0" i="0" u="none" strike="noStrike" cap="none">
                <a:solidFill>
                  <a:srgbClr val="000000"/>
                </a:solidFill>
                <a:latin typeface="Arial"/>
                <a:ea typeface="Arial"/>
                <a:cs typeface="Arial"/>
                <a:sym typeface="Arial"/>
              </a:rPr>
              <a:t>Accessing fresh and safe water</a:t>
            </a:r>
            <a:endParaRPr sz="1900" b="0" i="0" u="none" strike="noStrike" cap="none">
              <a:solidFill>
                <a:srgbClr val="000000"/>
              </a:solidFill>
              <a:latin typeface="Arial"/>
              <a:ea typeface="Arial"/>
              <a:cs typeface="Arial"/>
              <a:sym typeface="Arial"/>
            </a:endParaRPr>
          </a:p>
        </p:txBody>
      </p:sp>
      <p:pic>
        <p:nvPicPr>
          <p:cNvPr id="448" name="Google Shape;448;p78"/>
          <p:cNvPicPr preferRelativeResize="0"/>
          <p:nvPr/>
        </p:nvPicPr>
        <p:blipFill rotWithShape="1">
          <a:blip r:embed="rId6">
            <a:alphaModFix/>
          </a:blip>
          <a:srcRect/>
          <a:stretch/>
        </p:blipFill>
        <p:spPr>
          <a:xfrm>
            <a:off x="6053001" y="3429000"/>
            <a:ext cx="2628900" cy="2628900"/>
          </a:xfrm>
          <a:prstGeom prst="rect">
            <a:avLst/>
          </a:prstGeom>
          <a:noFill/>
          <a:ln>
            <a:noFill/>
          </a:ln>
        </p:spPr>
      </p:pic>
      <p:pic>
        <p:nvPicPr>
          <p:cNvPr id="449" name="Google Shape;449;p78" descr="AquaDrill"/>
          <p:cNvPicPr preferRelativeResize="0"/>
          <p:nvPr/>
        </p:nvPicPr>
        <p:blipFill rotWithShape="1">
          <a:blip r:embed="rId7">
            <a:alphaModFix/>
          </a:blip>
          <a:srcRect/>
          <a:stretch/>
        </p:blipFill>
        <p:spPr>
          <a:xfrm>
            <a:off x="3416754" y="2924175"/>
            <a:ext cx="1924050" cy="2381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11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
          <p:cNvSpPr txBox="1"/>
          <p:nvPr/>
        </p:nvSpPr>
        <p:spPr>
          <a:xfrm>
            <a:off x="467248" y="665133"/>
            <a:ext cx="8209504"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is water important in your everyday life, how do you use it? What are some factors that impact the availability of water for humans?</a:t>
            </a:r>
            <a:endParaRPr sz="1400" b="0" i="0" u="none" strike="noStrike" cap="none">
              <a:solidFill>
                <a:srgbClr val="000000"/>
              </a:solidFill>
              <a:latin typeface="Arial"/>
              <a:ea typeface="Arial"/>
              <a:cs typeface="Arial"/>
              <a:sym typeface="Arial"/>
            </a:endParaRPr>
          </a:p>
        </p:txBody>
      </p:sp>
      <p:pic>
        <p:nvPicPr>
          <p:cNvPr id="205" name="Google Shape;205;p3"/>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206" name="Google Shape;206;p3"/>
          <p:cNvPicPr preferRelativeResize="0"/>
          <p:nvPr/>
        </p:nvPicPr>
        <p:blipFill rotWithShape="1">
          <a:blip r:embed="rId5">
            <a:alphaModFix/>
          </a:blip>
          <a:srcRect/>
          <a:stretch/>
        </p:blipFill>
        <p:spPr>
          <a:xfrm>
            <a:off x="4897161" y="3535508"/>
            <a:ext cx="4009292" cy="306206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60"/>
          <p:cNvSpPr txBox="1">
            <a:spLocks noGrp="1"/>
          </p:cNvSpPr>
          <p:nvPr>
            <p:ph type="title"/>
          </p:nvPr>
        </p:nvSpPr>
        <p:spPr>
          <a:xfrm>
            <a:off x="283800" y="415723"/>
            <a:ext cx="8859300" cy="14331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fresh water?</a:t>
            </a:r>
            <a:endParaRPr/>
          </a:p>
        </p:txBody>
      </p:sp>
      <p:sp>
        <p:nvSpPr>
          <p:cNvPr id="462" name="Google Shape;462;p16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3" name="Google Shape;463;p160"/>
          <p:cNvPicPr preferRelativeResize="0"/>
          <p:nvPr/>
        </p:nvPicPr>
        <p:blipFill rotWithShape="1">
          <a:blip r:embed="rId4">
            <a:alphaModFix/>
          </a:blip>
          <a:srcRect/>
          <a:stretch/>
        </p:blipFill>
        <p:spPr>
          <a:xfrm>
            <a:off x="1108109" y="1950174"/>
            <a:ext cx="7210694" cy="455675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207" descr="Refrigerator Troubleshooting Water and Ice Issues | Amana"/>
          <p:cNvPicPr preferRelativeResize="0"/>
          <p:nvPr/>
        </p:nvPicPr>
        <p:blipFill rotWithShape="1">
          <a:blip r:embed="rId3">
            <a:alphaModFix/>
          </a:blip>
          <a:srcRect/>
          <a:stretch/>
        </p:blipFill>
        <p:spPr>
          <a:xfrm>
            <a:off x="414852" y="1819004"/>
            <a:ext cx="2954455" cy="3448595"/>
          </a:xfrm>
          <a:prstGeom prst="rect">
            <a:avLst/>
          </a:prstGeom>
          <a:noFill/>
          <a:ln>
            <a:noFill/>
          </a:ln>
        </p:spPr>
      </p:pic>
      <p:pic>
        <p:nvPicPr>
          <p:cNvPr id="470" name="Google Shape;470;p207" descr="Time for Canada to recognize our right to water - Ecojustice"/>
          <p:cNvPicPr preferRelativeResize="0"/>
          <p:nvPr/>
        </p:nvPicPr>
        <p:blipFill rotWithShape="1">
          <a:blip r:embed="rId4">
            <a:alphaModFix/>
          </a:blip>
          <a:srcRect/>
          <a:stretch/>
        </p:blipFill>
        <p:spPr>
          <a:xfrm>
            <a:off x="3913843" y="2066926"/>
            <a:ext cx="3105150" cy="1476375"/>
          </a:xfrm>
          <a:prstGeom prst="rect">
            <a:avLst/>
          </a:prstGeom>
          <a:noFill/>
          <a:ln>
            <a:noFill/>
          </a:ln>
        </p:spPr>
      </p:pic>
      <p:sp>
        <p:nvSpPr>
          <p:cNvPr id="471" name="Google Shape;471;p207"/>
          <p:cNvSpPr txBox="1"/>
          <p:nvPr/>
        </p:nvSpPr>
        <p:spPr>
          <a:xfrm>
            <a:off x="849550" y="303825"/>
            <a:ext cx="80127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800" b="0" i="0" u="none" strike="noStrike" cap="none">
                <a:solidFill>
                  <a:srgbClr val="000000"/>
                </a:solidFill>
                <a:latin typeface="Arial"/>
                <a:ea typeface="Arial"/>
                <a:cs typeface="Arial"/>
                <a:sym typeface="Arial"/>
              </a:rPr>
              <a:t>How do we access fresh water for public use?</a:t>
            </a:r>
            <a:endParaRPr sz="2000" b="0" i="0" u="none" strike="noStrike" cap="none">
              <a:solidFill>
                <a:srgbClr val="000000"/>
              </a:solidFill>
              <a:latin typeface="Arial"/>
              <a:ea typeface="Arial"/>
              <a:cs typeface="Arial"/>
              <a:sym typeface="Arial"/>
            </a:endParaRPr>
          </a:p>
        </p:txBody>
      </p:sp>
      <p:pic>
        <p:nvPicPr>
          <p:cNvPr id="472" name="Google Shape;472;p207"/>
          <p:cNvPicPr preferRelativeResize="0"/>
          <p:nvPr/>
        </p:nvPicPr>
        <p:blipFill rotWithShape="1">
          <a:blip r:embed="rId5">
            <a:alphaModFix/>
          </a:blip>
          <a:srcRect/>
          <a:stretch/>
        </p:blipFill>
        <p:spPr>
          <a:xfrm>
            <a:off x="6100239" y="4229100"/>
            <a:ext cx="2628900" cy="2628900"/>
          </a:xfrm>
          <a:prstGeom prst="rect">
            <a:avLst/>
          </a:prstGeom>
          <a:noFill/>
          <a:ln>
            <a:noFill/>
          </a:ln>
        </p:spPr>
      </p:pic>
      <p:pic>
        <p:nvPicPr>
          <p:cNvPr id="473" name="Google Shape;473;p207" descr="AquaDrill"/>
          <p:cNvPicPr preferRelativeResize="0"/>
          <p:nvPr/>
        </p:nvPicPr>
        <p:blipFill rotWithShape="1">
          <a:blip r:embed="rId6">
            <a:alphaModFix/>
          </a:blip>
          <a:srcRect/>
          <a:stretch/>
        </p:blipFill>
        <p:spPr>
          <a:xfrm>
            <a:off x="3463991" y="3724275"/>
            <a:ext cx="1924050" cy="2381250"/>
          </a:xfrm>
          <a:prstGeom prst="rect">
            <a:avLst/>
          </a:prstGeom>
          <a:noFill/>
          <a:ln>
            <a:noFill/>
          </a:ln>
        </p:spPr>
      </p:pic>
      <p:sp>
        <p:nvSpPr>
          <p:cNvPr id="474" name="Google Shape;474;p207"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de4a33b550_0_32"/>
          <p:cNvSpPr txBox="1"/>
          <p:nvPr/>
        </p:nvSpPr>
        <p:spPr>
          <a:xfrm>
            <a:off x="849550" y="303825"/>
            <a:ext cx="80127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800"/>
              <a:t>How much fresh water is readily available to us?</a:t>
            </a:r>
            <a:endParaRPr sz="2000" b="0" i="0" u="none" strike="noStrike" cap="none">
              <a:solidFill>
                <a:srgbClr val="000000"/>
              </a:solidFill>
              <a:latin typeface="Arial"/>
              <a:ea typeface="Arial"/>
              <a:cs typeface="Arial"/>
              <a:sym typeface="Arial"/>
            </a:endParaRPr>
          </a:p>
        </p:txBody>
      </p:sp>
      <p:sp>
        <p:nvSpPr>
          <p:cNvPr id="481" name="Google Shape;481;gde4a33b550_0_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 name="Google Shape;482;gde4a33b550_0_32" descr="What Percent of Earth is Water?"/>
          <p:cNvPicPr preferRelativeResize="0"/>
          <p:nvPr/>
        </p:nvPicPr>
        <p:blipFill rotWithShape="1">
          <a:blip r:embed="rId4">
            <a:alphaModFix/>
          </a:blip>
          <a:srcRect/>
          <a:stretch/>
        </p:blipFill>
        <p:spPr>
          <a:xfrm>
            <a:off x="876588" y="2175325"/>
            <a:ext cx="7390825" cy="36261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7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9" name="Google Shape;489;p27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73"/>
          <p:cNvPicPr preferRelativeResize="0">
            <a:picLocks noGrp="1"/>
          </p:cNvPicPr>
          <p:nvPr>
            <p:ph type="body" idx="1"/>
          </p:nvPr>
        </p:nvPicPr>
        <p:blipFill rotWithShape="1">
          <a:blip r:embed="rId3">
            <a:alphaModFix/>
          </a:blip>
          <a:srcRect/>
          <a:stretch/>
        </p:blipFill>
        <p:spPr>
          <a:xfrm>
            <a:off x="560109" y="762000"/>
            <a:ext cx="8023781" cy="5364163"/>
          </a:xfrm>
          <a:prstGeom prst="rect">
            <a:avLst/>
          </a:prstGeom>
          <a:noFill/>
          <a:ln>
            <a:noFill/>
          </a:ln>
        </p:spPr>
      </p:pic>
      <p:sp>
        <p:nvSpPr>
          <p:cNvPr id="496" name="Google Shape;496;p27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7" name="Google Shape;497;p27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pic>
        <p:nvPicPr>
          <p:cNvPr id="503" name="Google Shape;503;p274" descr="rivers.jpg"/>
          <p:cNvPicPr preferRelativeResize="0">
            <a:picLocks noGrp="1"/>
          </p:cNvPicPr>
          <p:nvPr>
            <p:ph type="body" idx="1"/>
          </p:nvPr>
        </p:nvPicPr>
        <p:blipFill rotWithShape="1">
          <a:blip r:embed="rId3">
            <a:alphaModFix/>
          </a:blip>
          <a:srcRect l="-972" r="-970"/>
          <a:stretch/>
        </p:blipFill>
        <p:spPr>
          <a:xfrm>
            <a:off x="457200" y="747713"/>
            <a:ext cx="8229600" cy="5378450"/>
          </a:xfrm>
          <a:prstGeom prst="rect">
            <a:avLst/>
          </a:prstGeom>
          <a:noFill/>
          <a:ln w="9525" cap="flat" cmpd="sng">
            <a:solidFill>
              <a:schemeClr val="lt1"/>
            </a:solidFill>
            <a:prstDash val="solid"/>
            <a:round/>
            <a:headEnd type="none" w="sm" len="sm"/>
            <a:tailEnd type="none" w="sm" len="sm"/>
          </a:ln>
        </p:spPr>
      </p:pic>
      <p:sp>
        <p:nvSpPr>
          <p:cNvPr id="504" name="Google Shape;504;p27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27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4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2" name="Google Shape;512;p24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513" name="Google Shape;513;p246" descr="VOXNAN Riser rail with hand shower/outlet, chrome plated - IKEA"/>
          <p:cNvPicPr preferRelativeResize="0"/>
          <p:nvPr/>
        </p:nvPicPr>
        <p:blipFill rotWithShape="1">
          <a:blip r:embed="rId5">
            <a:alphaModFix/>
          </a:blip>
          <a:srcRect/>
          <a:stretch/>
        </p:blipFill>
        <p:spPr>
          <a:xfrm>
            <a:off x="2019100" y="1189609"/>
            <a:ext cx="4173103" cy="417310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28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30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00"/>
          <p:cNvSpPr txBox="1"/>
          <p:nvPr/>
        </p:nvSpPr>
        <p:spPr>
          <a:xfrm>
            <a:off x="776126" y="459850"/>
            <a:ext cx="81117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rgbClr val="000000"/>
                </a:solidFill>
                <a:latin typeface="Arial"/>
                <a:ea typeface="Arial"/>
                <a:cs typeface="Arial"/>
                <a:sym typeface="Arial"/>
              </a:rPr>
              <a:t>What are some examples of how you access freshwater daily?</a:t>
            </a:r>
            <a:endParaRPr sz="2100" b="0" i="0" u="none" strike="noStrike" cap="none">
              <a:solidFill>
                <a:srgbClr val="000000"/>
              </a:solidFill>
              <a:latin typeface="Arial"/>
              <a:ea typeface="Arial"/>
              <a:cs typeface="Arial"/>
              <a:sym typeface="Arial"/>
            </a:endParaRPr>
          </a:p>
        </p:txBody>
      </p:sp>
      <p:pic>
        <p:nvPicPr>
          <p:cNvPr id="527" name="Google Shape;527;p300" descr="Groundwater pumping is draining rivers and streams worldwide | Science News  for Students"/>
          <p:cNvPicPr preferRelativeResize="0"/>
          <p:nvPr/>
        </p:nvPicPr>
        <p:blipFill rotWithShape="1">
          <a:blip r:embed="rId4">
            <a:alphaModFix/>
          </a:blip>
          <a:srcRect/>
          <a:stretch/>
        </p:blipFill>
        <p:spPr>
          <a:xfrm>
            <a:off x="4363250" y="2797132"/>
            <a:ext cx="4232366" cy="2383645"/>
          </a:xfrm>
          <a:prstGeom prst="rect">
            <a:avLst/>
          </a:prstGeom>
          <a:noFill/>
          <a:ln>
            <a:noFill/>
          </a:ln>
        </p:spPr>
      </p:pic>
      <p:pic>
        <p:nvPicPr>
          <p:cNvPr id="528" name="Google Shape;528;p300" descr="VOXNAN Riser rail with hand shower/outlet, chrome plated - IKEA"/>
          <p:cNvPicPr preferRelativeResize="0"/>
          <p:nvPr/>
        </p:nvPicPr>
        <p:blipFill rotWithShape="1">
          <a:blip r:embed="rId5">
            <a:alphaModFix/>
          </a:blip>
          <a:srcRect/>
          <a:stretch/>
        </p:blipFill>
        <p:spPr>
          <a:xfrm>
            <a:off x="654704" y="2357419"/>
            <a:ext cx="3263050" cy="32630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7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5" name="Google Shape;535;p27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b6abf59a57_0_93"/>
          <p:cNvSpPr txBox="1"/>
          <p:nvPr/>
        </p:nvSpPr>
        <p:spPr>
          <a:xfrm>
            <a:off x="2318006" y="659469"/>
            <a:ext cx="4675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213" name="Google Shape;213;gb6abf59a57_0_93"/>
          <p:cNvSpPr txBox="1"/>
          <p:nvPr/>
        </p:nvSpPr>
        <p:spPr>
          <a:xfrm>
            <a:off x="2916150" y="1954143"/>
            <a:ext cx="45420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Fresh and Salt Water</a:t>
            </a:r>
            <a:endParaRPr sz="3000" b="0" i="0" u="none" strike="noStrike" cap="none">
              <a:solidFill>
                <a:schemeClr val="dk1"/>
              </a:solidFill>
              <a:latin typeface="Calibri"/>
              <a:ea typeface="Calibri"/>
              <a:cs typeface="Calibri"/>
              <a:sym typeface="Calibri"/>
            </a:endParaRPr>
          </a:p>
        </p:txBody>
      </p:sp>
      <p:sp>
        <p:nvSpPr>
          <p:cNvPr id="214" name="Google Shape;214;gb6abf59a57_0_93" descr="Classroom"/>
          <p:cNvSpPr/>
          <p:nvPr/>
        </p:nvSpPr>
        <p:spPr>
          <a:xfrm>
            <a:off x="124754" y="87073"/>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b6abf59a57_0_93"/>
          <p:cNvSpPr txBox="1"/>
          <p:nvPr/>
        </p:nvSpPr>
        <p:spPr>
          <a:xfrm>
            <a:off x="814753" y="2848708"/>
            <a:ext cx="7514400" cy="181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TEACHER DIRECTIONS: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sng" strike="noStrike" cap="none">
                <a:solidFill>
                  <a:schemeClr val="dk1"/>
                </a:solidFill>
                <a:latin typeface="Calibri"/>
                <a:ea typeface="Calibri"/>
                <a:cs typeface="Calibri"/>
                <a:sym typeface="Calibri"/>
              </a:rPr>
              <a:t>Before viewing</a:t>
            </a:r>
            <a:r>
              <a:rPr lang="en-US" sz="1600" b="0" i="1" u="none" strike="noStrike" cap="none">
                <a:solidFill>
                  <a:schemeClr val="dk1"/>
                </a:solidFill>
                <a:latin typeface="Calibri"/>
                <a:ea typeface="Calibri"/>
                <a:cs typeface="Calibri"/>
                <a:sym typeface="Calibri"/>
              </a:rPr>
              <a:t>, ask students to recall information about water (e.g. what are the properties of water.).  </a:t>
            </a:r>
            <a:r>
              <a:rPr lang="en-US" sz="1600" b="0" i="1" u="sng" strike="noStrike" cap="none">
                <a:solidFill>
                  <a:schemeClr val="dk1"/>
                </a:solidFill>
                <a:latin typeface="Calibri"/>
                <a:ea typeface="Calibri"/>
                <a:cs typeface="Calibri"/>
                <a:sym typeface="Calibri"/>
              </a:rPr>
              <a:t>After viewing</a:t>
            </a:r>
            <a:r>
              <a:rPr lang="en-US" sz="1600" b="0" i="1" u="none" strike="noStrike" cap="none">
                <a:solidFill>
                  <a:schemeClr val="dk1"/>
                </a:solidFill>
                <a:latin typeface="Calibri"/>
                <a:ea typeface="Calibri"/>
                <a:cs typeface="Calibri"/>
                <a:sym typeface="Calibri"/>
              </a:rPr>
              <a:t>, ask students to share observations about the types of water on Earth.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You may also choose to do this experiment live for students (on video meeting platform or face-to-face).  You can also get a pitcher of water, a test-tube, and salt to help explain salt/fresh water on Earth to students to help activate background knowledge.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276" descr="ocean2.jpg"/>
          <p:cNvPicPr preferRelativeResize="0">
            <a:picLocks noGrp="1"/>
          </p:cNvPicPr>
          <p:nvPr>
            <p:ph type="body" idx="1"/>
          </p:nvPr>
        </p:nvPicPr>
        <p:blipFill rotWithShape="1">
          <a:blip r:embed="rId3">
            <a:alphaModFix/>
          </a:blip>
          <a:srcRect l="-1107" r="-1107"/>
          <a:stretch/>
        </p:blipFill>
        <p:spPr>
          <a:xfrm>
            <a:off x="457200" y="762000"/>
            <a:ext cx="8229600" cy="5364163"/>
          </a:xfrm>
          <a:prstGeom prst="rect">
            <a:avLst/>
          </a:prstGeom>
          <a:noFill/>
          <a:ln w="9525" cap="flat" cmpd="sng">
            <a:solidFill>
              <a:schemeClr val="lt1"/>
            </a:solidFill>
            <a:prstDash val="solid"/>
            <a:round/>
            <a:headEnd type="none" w="sm" len="sm"/>
            <a:tailEnd type="none" w="sm" len="sm"/>
          </a:ln>
        </p:spPr>
      </p:pic>
      <p:sp>
        <p:nvSpPr>
          <p:cNvPr id="542" name="Google Shape;542;p27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 name="Google Shape;543;p27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0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302" descr="ocean2.jpg"/>
          <p:cNvPicPr preferRelativeResize="0">
            <a:picLocks noGrp="1"/>
          </p:cNvPicPr>
          <p:nvPr>
            <p:ph type="body" idx="1"/>
          </p:nvPr>
        </p:nvPicPr>
        <p:blipFill rotWithShape="1">
          <a:blip r:embed="rId3">
            <a:alphaModFix/>
          </a:blip>
          <a:srcRect l="-1107" r="-1107"/>
          <a:stretch/>
        </p:blipFill>
        <p:spPr>
          <a:xfrm>
            <a:off x="1097280" y="2256886"/>
            <a:ext cx="6949440" cy="3944666"/>
          </a:xfrm>
          <a:prstGeom prst="rect">
            <a:avLst/>
          </a:prstGeom>
          <a:noFill/>
          <a:ln w="9525" cap="flat" cmpd="sng">
            <a:solidFill>
              <a:schemeClr val="lt1"/>
            </a:solidFill>
            <a:prstDash val="solid"/>
            <a:round/>
            <a:headEnd type="none" w="sm" len="sm"/>
            <a:tailEnd type="none" w="sm" len="sm"/>
          </a:ln>
        </p:spPr>
      </p:pic>
      <p:sp>
        <p:nvSpPr>
          <p:cNvPr id="556" name="Google Shape;556;p302"/>
          <p:cNvSpPr txBox="1"/>
          <p:nvPr/>
        </p:nvSpPr>
        <p:spPr>
          <a:xfrm>
            <a:off x="929225" y="609975"/>
            <a:ext cx="78774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3500" b="0" i="0" u="none" strike="noStrike" cap="none">
                <a:solidFill>
                  <a:srgbClr val="000000"/>
                </a:solidFill>
                <a:latin typeface="Calibri"/>
                <a:ea typeface="Calibri"/>
                <a:cs typeface="Calibri"/>
                <a:sym typeface="Calibri"/>
              </a:rPr>
              <a:t>Why are oceans not considered fresh water? </a:t>
            </a:r>
            <a:endParaRPr sz="3500" b="0" i="0" u="none" strike="noStrike" cap="none">
              <a:solidFill>
                <a:srgbClr val="000000"/>
              </a:solidFill>
              <a:latin typeface="Arial"/>
              <a:ea typeface="Arial"/>
              <a:cs typeface="Arial"/>
              <a:sym typeface="Arial"/>
            </a:endParaRPr>
          </a:p>
        </p:txBody>
      </p:sp>
      <p:sp>
        <p:nvSpPr>
          <p:cNvPr id="557" name="Google Shape;557;p30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279"/>
          <p:cNvSpPr txBox="1">
            <a:spLocks noGrp="1"/>
          </p:cNvSpPr>
          <p:nvPr>
            <p:ph type="title"/>
          </p:nvPr>
        </p:nvSpPr>
        <p:spPr>
          <a:xfrm>
            <a:off x="457200" y="468120"/>
            <a:ext cx="8229600" cy="1005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a:t>What is fresh water? </a:t>
            </a:r>
            <a:endParaRPr/>
          </a:p>
        </p:txBody>
      </p:sp>
      <p:pic>
        <p:nvPicPr>
          <p:cNvPr id="564" name="Google Shape;564;p279" descr="lake.jpg"/>
          <p:cNvPicPr preferRelativeResize="0">
            <a:picLocks noGrp="1"/>
          </p:cNvPicPr>
          <p:nvPr>
            <p:ph type="body" idx="1"/>
          </p:nvPr>
        </p:nvPicPr>
        <p:blipFill rotWithShape="1">
          <a:blip r:embed="rId3">
            <a:alphaModFix/>
          </a:blip>
          <a:srcRect l="-10344" r="-10345"/>
          <a:stretch/>
        </p:blipFill>
        <p:spPr>
          <a:xfrm>
            <a:off x="-1" y="1916210"/>
            <a:ext cx="9144000" cy="4510800"/>
          </a:xfrm>
          <a:prstGeom prst="rect">
            <a:avLst/>
          </a:prstGeom>
          <a:noFill/>
          <a:ln w="9525" cap="flat" cmpd="sng">
            <a:solidFill>
              <a:schemeClr val="lt1"/>
            </a:solidFill>
            <a:prstDash val="solid"/>
            <a:round/>
            <a:headEnd type="none" w="sm" len="sm"/>
            <a:tailEnd type="none" w="sm" len="sm"/>
          </a:ln>
        </p:spPr>
      </p:pic>
      <p:sp>
        <p:nvSpPr>
          <p:cNvPr id="565" name="Google Shape;565;p27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280"/>
          <p:cNvSpPr txBox="1"/>
          <p:nvPr/>
        </p:nvSpPr>
        <p:spPr>
          <a:xfrm>
            <a:off x="1054500" y="202725"/>
            <a:ext cx="77097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Name an example of a fresh water species.</a:t>
            </a:r>
            <a:endParaRPr sz="1400" b="0" i="0" u="none" strike="noStrike" cap="none">
              <a:solidFill>
                <a:srgbClr val="000000"/>
              </a:solidFill>
              <a:latin typeface="Arial"/>
              <a:ea typeface="Arial"/>
              <a:cs typeface="Arial"/>
              <a:sym typeface="Arial"/>
            </a:endParaRPr>
          </a:p>
        </p:txBody>
      </p:sp>
      <p:pic>
        <p:nvPicPr>
          <p:cNvPr id="572" name="Google Shape;572;p280"/>
          <p:cNvPicPr preferRelativeResize="0"/>
          <p:nvPr/>
        </p:nvPicPr>
        <p:blipFill rotWithShape="1">
          <a:blip r:embed="rId3">
            <a:alphaModFix/>
          </a:blip>
          <a:srcRect/>
          <a:stretch/>
        </p:blipFill>
        <p:spPr>
          <a:xfrm>
            <a:off x="667078" y="4475415"/>
            <a:ext cx="2222901" cy="1565148"/>
          </a:xfrm>
          <a:prstGeom prst="rect">
            <a:avLst/>
          </a:prstGeom>
          <a:noFill/>
          <a:ln>
            <a:noFill/>
          </a:ln>
        </p:spPr>
      </p:pic>
      <p:pic>
        <p:nvPicPr>
          <p:cNvPr id="573" name="Google Shape;573;p280"/>
          <p:cNvPicPr preferRelativeResize="0"/>
          <p:nvPr/>
        </p:nvPicPr>
        <p:blipFill rotWithShape="1">
          <a:blip r:embed="rId4">
            <a:alphaModFix/>
          </a:blip>
          <a:srcRect/>
          <a:stretch/>
        </p:blipFill>
        <p:spPr>
          <a:xfrm>
            <a:off x="5155535" y="4702901"/>
            <a:ext cx="3134613" cy="1110175"/>
          </a:xfrm>
          <a:prstGeom prst="rect">
            <a:avLst/>
          </a:prstGeom>
          <a:noFill/>
          <a:ln>
            <a:noFill/>
          </a:ln>
        </p:spPr>
      </p:pic>
      <p:pic>
        <p:nvPicPr>
          <p:cNvPr id="574" name="Google Shape;574;p280"/>
          <p:cNvPicPr preferRelativeResize="0"/>
          <p:nvPr/>
        </p:nvPicPr>
        <p:blipFill rotWithShape="1">
          <a:blip r:embed="rId5">
            <a:alphaModFix/>
          </a:blip>
          <a:srcRect/>
          <a:stretch/>
        </p:blipFill>
        <p:spPr>
          <a:xfrm>
            <a:off x="3647910" y="2644170"/>
            <a:ext cx="1755431" cy="1569660"/>
          </a:xfrm>
          <a:prstGeom prst="rect">
            <a:avLst/>
          </a:prstGeom>
          <a:noFill/>
          <a:ln>
            <a:noFill/>
          </a:ln>
        </p:spPr>
      </p:pic>
      <p:sp>
        <p:nvSpPr>
          <p:cNvPr id="575" name="Google Shape;575;p280" descr="Questions"/>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281"/>
          <p:cNvSpPr txBox="1"/>
          <p:nvPr/>
        </p:nvSpPr>
        <p:spPr>
          <a:xfrm>
            <a:off x="1060973" y="271100"/>
            <a:ext cx="7618793"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What role does fresh water play in the environment?</a:t>
            </a:r>
            <a:endParaRPr sz="1400" b="0" i="0" u="none" strike="noStrike" cap="none">
              <a:solidFill>
                <a:srgbClr val="000000"/>
              </a:solidFill>
              <a:latin typeface="Arial"/>
              <a:ea typeface="Arial"/>
              <a:cs typeface="Arial"/>
              <a:sym typeface="Arial"/>
            </a:endParaRPr>
          </a:p>
        </p:txBody>
      </p:sp>
      <p:pic>
        <p:nvPicPr>
          <p:cNvPr id="582" name="Google Shape;582;p281"/>
          <p:cNvPicPr preferRelativeResize="0"/>
          <p:nvPr/>
        </p:nvPicPr>
        <p:blipFill rotWithShape="1">
          <a:blip r:embed="rId3">
            <a:alphaModFix/>
          </a:blip>
          <a:srcRect/>
          <a:stretch/>
        </p:blipFill>
        <p:spPr>
          <a:xfrm>
            <a:off x="1060973" y="3282726"/>
            <a:ext cx="2222901" cy="1565148"/>
          </a:xfrm>
          <a:prstGeom prst="rect">
            <a:avLst/>
          </a:prstGeom>
          <a:noFill/>
          <a:ln>
            <a:noFill/>
          </a:ln>
        </p:spPr>
      </p:pic>
      <p:sp>
        <p:nvSpPr>
          <p:cNvPr id="583" name="Google Shape;583;p281"/>
          <p:cNvSpPr txBox="1"/>
          <p:nvPr/>
        </p:nvSpPr>
        <p:spPr>
          <a:xfrm>
            <a:off x="1471384" y="279923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Salmon</a:t>
            </a:r>
            <a:endParaRPr sz="1400" b="0" i="0" u="none" strike="noStrike" cap="none">
              <a:solidFill>
                <a:srgbClr val="000000"/>
              </a:solidFill>
              <a:latin typeface="Arial"/>
              <a:ea typeface="Arial"/>
              <a:cs typeface="Arial"/>
              <a:sym typeface="Arial"/>
            </a:endParaRPr>
          </a:p>
        </p:txBody>
      </p:sp>
      <p:pic>
        <p:nvPicPr>
          <p:cNvPr id="584" name="Google Shape;584;p281"/>
          <p:cNvPicPr preferRelativeResize="0"/>
          <p:nvPr/>
        </p:nvPicPr>
        <p:blipFill rotWithShape="1">
          <a:blip r:embed="rId4">
            <a:alphaModFix/>
          </a:blip>
          <a:srcRect/>
          <a:stretch/>
        </p:blipFill>
        <p:spPr>
          <a:xfrm>
            <a:off x="5767378" y="3920328"/>
            <a:ext cx="3134613" cy="1110175"/>
          </a:xfrm>
          <a:prstGeom prst="rect">
            <a:avLst/>
          </a:prstGeom>
          <a:noFill/>
          <a:ln>
            <a:noFill/>
          </a:ln>
        </p:spPr>
      </p:pic>
      <p:sp>
        <p:nvSpPr>
          <p:cNvPr id="585" name="Google Shape;585;p281"/>
          <p:cNvSpPr txBox="1"/>
          <p:nvPr/>
        </p:nvSpPr>
        <p:spPr>
          <a:xfrm>
            <a:off x="6680947" y="3218372"/>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Trout</a:t>
            </a:r>
            <a:endParaRPr sz="1400" b="0" i="0" u="none" strike="noStrike" cap="none">
              <a:solidFill>
                <a:srgbClr val="000000"/>
              </a:solidFill>
              <a:latin typeface="Arial"/>
              <a:ea typeface="Arial"/>
              <a:cs typeface="Arial"/>
              <a:sym typeface="Arial"/>
            </a:endParaRPr>
          </a:p>
        </p:txBody>
      </p:sp>
      <p:pic>
        <p:nvPicPr>
          <p:cNvPr id="586" name="Google Shape;586;p281"/>
          <p:cNvPicPr preferRelativeResize="0"/>
          <p:nvPr/>
        </p:nvPicPr>
        <p:blipFill rotWithShape="1">
          <a:blip r:embed="rId5">
            <a:alphaModFix/>
          </a:blip>
          <a:srcRect/>
          <a:stretch/>
        </p:blipFill>
        <p:spPr>
          <a:xfrm>
            <a:off x="3968569" y="2576853"/>
            <a:ext cx="1755431" cy="1569660"/>
          </a:xfrm>
          <a:prstGeom prst="rect">
            <a:avLst/>
          </a:prstGeom>
          <a:noFill/>
          <a:ln>
            <a:noFill/>
          </a:ln>
        </p:spPr>
      </p:pic>
      <p:sp>
        <p:nvSpPr>
          <p:cNvPr id="587" name="Google Shape;587;p281"/>
          <p:cNvSpPr txBox="1"/>
          <p:nvPr/>
        </p:nvSpPr>
        <p:spPr>
          <a:xfrm>
            <a:off x="3968569" y="2074789"/>
            <a:ext cx="206795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River Otter</a:t>
            </a:r>
            <a:endParaRPr sz="1400" b="0" i="0" u="none" strike="noStrike" cap="none">
              <a:solidFill>
                <a:srgbClr val="000000"/>
              </a:solidFill>
              <a:latin typeface="Arial"/>
              <a:ea typeface="Arial"/>
              <a:cs typeface="Arial"/>
              <a:sym typeface="Arial"/>
            </a:endParaRPr>
          </a:p>
        </p:txBody>
      </p:sp>
      <p:pic>
        <p:nvPicPr>
          <p:cNvPr id="588" name="Google Shape;588;p281"/>
          <p:cNvPicPr preferRelativeResize="0"/>
          <p:nvPr/>
        </p:nvPicPr>
        <p:blipFill rotWithShape="1">
          <a:blip r:embed="rId6">
            <a:alphaModFix/>
          </a:blip>
          <a:srcRect/>
          <a:stretch/>
        </p:blipFill>
        <p:spPr>
          <a:xfrm>
            <a:off x="2412775" y="4449995"/>
            <a:ext cx="3111587" cy="2045677"/>
          </a:xfrm>
          <a:prstGeom prst="rect">
            <a:avLst/>
          </a:prstGeom>
          <a:noFill/>
          <a:ln>
            <a:noFill/>
          </a:ln>
        </p:spPr>
      </p:pic>
      <p:sp>
        <p:nvSpPr>
          <p:cNvPr id="589" name="Google Shape;589;p281"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gde4a33b550_0_43" descr="Refrigerator Troubleshooting Water and Ice Issues | Amana"/>
          <p:cNvPicPr preferRelativeResize="0"/>
          <p:nvPr/>
        </p:nvPicPr>
        <p:blipFill rotWithShape="1">
          <a:blip r:embed="rId3">
            <a:alphaModFix/>
          </a:blip>
          <a:srcRect/>
          <a:stretch/>
        </p:blipFill>
        <p:spPr>
          <a:xfrm>
            <a:off x="414852" y="1819004"/>
            <a:ext cx="2954455" cy="3448595"/>
          </a:xfrm>
          <a:prstGeom prst="rect">
            <a:avLst/>
          </a:prstGeom>
          <a:noFill/>
          <a:ln>
            <a:noFill/>
          </a:ln>
        </p:spPr>
      </p:pic>
      <p:pic>
        <p:nvPicPr>
          <p:cNvPr id="596" name="Google Shape;596;gde4a33b550_0_43" descr="Time for Canada to recognize our right to water - Ecojustice"/>
          <p:cNvPicPr preferRelativeResize="0"/>
          <p:nvPr/>
        </p:nvPicPr>
        <p:blipFill rotWithShape="1">
          <a:blip r:embed="rId4">
            <a:alphaModFix/>
          </a:blip>
          <a:srcRect/>
          <a:stretch/>
        </p:blipFill>
        <p:spPr>
          <a:xfrm>
            <a:off x="3913843" y="2066926"/>
            <a:ext cx="3105150" cy="1476375"/>
          </a:xfrm>
          <a:prstGeom prst="rect">
            <a:avLst/>
          </a:prstGeom>
          <a:noFill/>
          <a:ln>
            <a:noFill/>
          </a:ln>
        </p:spPr>
      </p:pic>
      <p:sp>
        <p:nvSpPr>
          <p:cNvPr id="597" name="Google Shape;597;gde4a33b550_0_43"/>
          <p:cNvSpPr txBox="1"/>
          <p:nvPr/>
        </p:nvSpPr>
        <p:spPr>
          <a:xfrm>
            <a:off x="849550" y="303825"/>
            <a:ext cx="80127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800" b="0" i="0" u="none" strike="noStrike" cap="none">
                <a:solidFill>
                  <a:srgbClr val="000000"/>
                </a:solidFill>
                <a:latin typeface="Arial"/>
                <a:ea typeface="Arial"/>
                <a:cs typeface="Arial"/>
                <a:sym typeface="Arial"/>
              </a:rPr>
              <a:t>How do we access fresh water for public use?</a:t>
            </a:r>
            <a:endParaRPr sz="2000" b="0" i="0" u="none" strike="noStrike" cap="none">
              <a:solidFill>
                <a:srgbClr val="000000"/>
              </a:solidFill>
              <a:latin typeface="Arial"/>
              <a:ea typeface="Arial"/>
              <a:cs typeface="Arial"/>
              <a:sym typeface="Arial"/>
            </a:endParaRPr>
          </a:p>
        </p:txBody>
      </p:sp>
      <p:pic>
        <p:nvPicPr>
          <p:cNvPr id="598" name="Google Shape;598;gde4a33b550_0_43"/>
          <p:cNvPicPr preferRelativeResize="0"/>
          <p:nvPr/>
        </p:nvPicPr>
        <p:blipFill rotWithShape="1">
          <a:blip r:embed="rId5">
            <a:alphaModFix/>
          </a:blip>
          <a:srcRect/>
          <a:stretch/>
        </p:blipFill>
        <p:spPr>
          <a:xfrm>
            <a:off x="6100239" y="4229100"/>
            <a:ext cx="2628900" cy="2628900"/>
          </a:xfrm>
          <a:prstGeom prst="rect">
            <a:avLst/>
          </a:prstGeom>
          <a:noFill/>
          <a:ln>
            <a:noFill/>
          </a:ln>
        </p:spPr>
      </p:pic>
      <p:pic>
        <p:nvPicPr>
          <p:cNvPr id="599" name="Google Shape;599;gde4a33b550_0_43" descr="AquaDrill"/>
          <p:cNvPicPr preferRelativeResize="0"/>
          <p:nvPr/>
        </p:nvPicPr>
        <p:blipFill rotWithShape="1">
          <a:blip r:embed="rId6">
            <a:alphaModFix/>
          </a:blip>
          <a:srcRect/>
          <a:stretch/>
        </p:blipFill>
        <p:spPr>
          <a:xfrm>
            <a:off x="3463991" y="3724275"/>
            <a:ext cx="1924050" cy="2381250"/>
          </a:xfrm>
          <a:prstGeom prst="rect">
            <a:avLst/>
          </a:prstGeom>
          <a:noFill/>
          <a:ln>
            <a:noFill/>
          </a:ln>
        </p:spPr>
      </p:pic>
      <p:sp>
        <p:nvSpPr>
          <p:cNvPr id="600" name="Google Shape;600;gde4a33b550_0_43" descr="Questions"/>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28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607" name="Google Shape;607;p28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283"/>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614" name="Google Shape;614;p283"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615" name="Google Shape;615;p28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b6abf59a57_0_0"/>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622" name="Google Shape;622;gb6abf59a57_0_0"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b6abf59a57_0_0"/>
          <p:cNvSpPr txBox="1"/>
          <p:nvPr/>
        </p:nvSpPr>
        <p:spPr>
          <a:xfrm>
            <a:off x="1939953" y="1065444"/>
            <a:ext cx="5264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Availability of Fresh Water</a:t>
            </a:r>
            <a:endParaRPr sz="2800" b="0" i="0" u="none" strike="noStrike" cap="none">
              <a:solidFill>
                <a:schemeClr val="dk1"/>
              </a:solidFill>
              <a:latin typeface="Calibri"/>
              <a:ea typeface="Calibri"/>
              <a:cs typeface="Calibri"/>
              <a:sym typeface="Calibri"/>
            </a:endParaRPr>
          </a:p>
        </p:txBody>
      </p:sp>
      <p:sp>
        <p:nvSpPr>
          <p:cNvPr id="624" name="Google Shape;624;gb6abf59a57_0_0"/>
          <p:cNvSpPr txBox="1"/>
          <p:nvPr/>
        </p:nvSpPr>
        <p:spPr>
          <a:xfrm>
            <a:off x="250725" y="1783150"/>
            <a:ext cx="3309000" cy="341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i="1">
                <a:latin typeface="Calibri"/>
                <a:ea typeface="Calibri"/>
                <a:cs typeface="Calibri"/>
                <a:sym typeface="Calibri"/>
              </a:rPr>
              <a:t>In this simulation, students explore how water moves above and below Earth’s surface by using interactive computational models. Students will examine the supply and demand issues around local water sources and meet a hydrogeologist who introduces some of the issues around the sustainability of freshwater resources around the world.</a:t>
            </a:r>
            <a:endParaRPr sz="1600" b="0" i="0" u="none" strike="noStrike" cap="none">
              <a:solidFill>
                <a:srgbClr val="000000"/>
              </a:solidFill>
              <a:latin typeface="Arial"/>
              <a:ea typeface="Arial"/>
              <a:cs typeface="Arial"/>
              <a:sym typeface="Arial"/>
            </a:endParaRPr>
          </a:p>
        </p:txBody>
      </p:sp>
      <p:pic>
        <p:nvPicPr>
          <p:cNvPr id="625" name="Google Shape;625;gb6abf59a57_0_0"/>
          <p:cNvPicPr preferRelativeResize="0"/>
          <p:nvPr/>
        </p:nvPicPr>
        <p:blipFill>
          <a:blip r:embed="rId5">
            <a:alphaModFix/>
          </a:blip>
          <a:stretch>
            <a:fillRect/>
          </a:stretch>
        </p:blipFill>
        <p:spPr>
          <a:xfrm>
            <a:off x="3810588" y="2337700"/>
            <a:ext cx="5013073" cy="3191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52"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gb6abf59a57_0_9"/>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632" name="Google Shape;632;gb6abf59a57_0_9" descr="Laptop"/>
          <p:cNvSpPr/>
          <p:nvPr/>
        </p:nvSpPr>
        <p:spPr>
          <a:xfrm>
            <a:off x="44367"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gb6abf59a57_0_9"/>
          <p:cNvSpPr txBox="1"/>
          <p:nvPr/>
        </p:nvSpPr>
        <p:spPr>
          <a:xfrm>
            <a:off x="1939953" y="1168819"/>
            <a:ext cx="52641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u="sng">
                <a:solidFill>
                  <a:schemeClr val="dk1"/>
                </a:solidFill>
                <a:highlight>
                  <a:schemeClr val="lt1"/>
                </a:highlight>
                <a:latin typeface="Calibri"/>
                <a:ea typeface="Calibri"/>
                <a:cs typeface="Calibri"/>
                <a:sym typeface="Calibri"/>
                <a:hlinkClick r:id="rId4">
                  <a:extLst>
                    <a:ext uri="{A12FA001-AC4F-418D-AE19-62706E023703}">
                      <ahyp:hlinkClr xmlns:ahyp="http://schemas.microsoft.com/office/drawing/2018/hyperlinkcolor" val="tx"/>
                    </a:ext>
                  </a:extLst>
                </a:hlinkClick>
              </a:rPr>
              <a:t> Using Fresh Water</a:t>
            </a:r>
            <a:endParaRPr sz="2800" b="0" i="0" u="none" strike="noStrike" cap="none">
              <a:solidFill>
                <a:schemeClr val="dk1"/>
              </a:solidFill>
              <a:highlight>
                <a:schemeClr val="lt1"/>
              </a:highlight>
              <a:latin typeface="Calibri"/>
              <a:ea typeface="Calibri"/>
              <a:cs typeface="Calibri"/>
              <a:sym typeface="Calibri"/>
            </a:endParaRPr>
          </a:p>
        </p:txBody>
      </p:sp>
      <p:sp>
        <p:nvSpPr>
          <p:cNvPr id="634" name="Google Shape;634;gb6abf59a57_0_9"/>
          <p:cNvSpPr txBox="1"/>
          <p:nvPr/>
        </p:nvSpPr>
        <p:spPr>
          <a:xfrm>
            <a:off x="278575" y="2200700"/>
            <a:ext cx="3309000" cy="2031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i="1">
                <a:latin typeface="Calibri"/>
                <a:ea typeface="Calibri"/>
                <a:cs typeface="Calibri"/>
                <a:sym typeface="Calibri"/>
              </a:rPr>
              <a:t>In this simulation, students explore maps to discover the distribution of fresh water resources on Earth, and examine graphs to discover how fresh water supplies are used by humans.</a:t>
            </a:r>
            <a:endParaRPr sz="1800" b="0" i="0" u="none" strike="noStrike" cap="none">
              <a:solidFill>
                <a:srgbClr val="000000"/>
              </a:solidFill>
              <a:latin typeface="Arial"/>
              <a:ea typeface="Arial"/>
              <a:cs typeface="Arial"/>
              <a:sym typeface="Arial"/>
            </a:endParaRPr>
          </a:p>
        </p:txBody>
      </p:sp>
      <p:pic>
        <p:nvPicPr>
          <p:cNvPr id="635" name="Google Shape;635;gb6abf59a57_0_9" descr="&lt;resource_carousel.datastructures.RCItem object at 0x7f251af59828&gt;"/>
          <p:cNvPicPr preferRelativeResize="0"/>
          <p:nvPr/>
        </p:nvPicPr>
        <p:blipFill>
          <a:blip r:embed="rId5">
            <a:alphaModFix/>
          </a:blip>
          <a:stretch>
            <a:fillRect/>
          </a:stretch>
        </p:blipFill>
        <p:spPr>
          <a:xfrm>
            <a:off x="3834800" y="2069150"/>
            <a:ext cx="4814704" cy="343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30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04"/>
          <p:cNvSpPr txBox="1"/>
          <p:nvPr/>
        </p:nvSpPr>
        <p:spPr>
          <a:xfrm>
            <a:off x="467248" y="665133"/>
            <a:ext cx="8209504"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is water important in your everyday life, how do you use it? What are some factors that impact the availability of water for humans?</a:t>
            </a:r>
            <a:endParaRPr sz="1400" b="0" i="0" u="none" strike="noStrike" cap="none">
              <a:solidFill>
                <a:srgbClr val="000000"/>
              </a:solidFill>
              <a:latin typeface="Arial"/>
              <a:ea typeface="Arial"/>
              <a:cs typeface="Arial"/>
              <a:sym typeface="Arial"/>
            </a:endParaRPr>
          </a:p>
        </p:txBody>
      </p:sp>
      <p:pic>
        <p:nvPicPr>
          <p:cNvPr id="643" name="Google Shape;643;p304"/>
          <p:cNvPicPr preferRelativeResize="0"/>
          <p:nvPr/>
        </p:nvPicPr>
        <p:blipFill rotWithShape="1">
          <a:blip r:embed="rId4">
            <a:alphaModFix/>
          </a:blip>
          <a:srcRect/>
          <a:stretch/>
        </p:blipFill>
        <p:spPr>
          <a:xfrm>
            <a:off x="295422" y="2724233"/>
            <a:ext cx="4301699" cy="3062066"/>
          </a:xfrm>
          <a:prstGeom prst="rect">
            <a:avLst/>
          </a:prstGeom>
          <a:noFill/>
          <a:ln>
            <a:noFill/>
          </a:ln>
        </p:spPr>
      </p:pic>
      <p:pic>
        <p:nvPicPr>
          <p:cNvPr id="644" name="Google Shape;644;p304"/>
          <p:cNvPicPr preferRelativeResize="0"/>
          <p:nvPr/>
        </p:nvPicPr>
        <p:blipFill rotWithShape="1">
          <a:blip r:embed="rId5">
            <a:alphaModFix/>
          </a:blip>
          <a:srcRect/>
          <a:stretch/>
        </p:blipFill>
        <p:spPr>
          <a:xfrm>
            <a:off x="4839286" y="3795933"/>
            <a:ext cx="4009292" cy="3062067"/>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28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grpSp>
        <p:nvGrpSpPr>
          <p:cNvPr id="665" name="Google Shape;665;p305"/>
          <p:cNvGrpSpPr/>
          <p:nvPr/>
        </p:nvGrpSpPr>
        <p:grpSpPr>
          <a:xfrm>
            <a:off x="1505008" y="297180"/>
            <a:ext cx="5828913" cy="6262953"/>
            <a:chOff x="814636" y="0"/>
            <a:chExt cx="5828913" cy="6262953"/>
          </a:xfrm>
        </p:grpSpPr>
        <p:sp>
          <p:nvSpPr>
            <p:cNvPr id="666" name="Google Shape;666;p30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p30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668" name="Google Shape;668;p30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Google Shape;669;p30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Google Shape;670;p30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671" name="Google Shape;671;p30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p30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p30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674" name="Google Shape;674;p30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5" name="Google Shape;675;p30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30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677" name="Google Shape;677;p30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30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30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680" name="Google Shape;680;p30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p30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p30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683" name="Google Shape;683;p30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684" name="Google Shape;684;p30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685" name="Google Shape;685;p30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686" name="Google Shape;686;p30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687" name="Google Shape;687;p30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688" name="Google Shape;688;p30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9" name="Google Shape;689;p30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306"/>
          <p:cNvSpPr txBox="1">
            <a:spLocks noGrp="1"/>
          </p:cNvSpPr>
          <p:nvPr>
            <p:ph type="title"/>
          </p:nvPr>
        </p:nvSpPr>
        <p:spPr>
          <a:xfrm>
            <a:off x="457168" y="6127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a:t>Agricultural Water</a:t>
            </a:r>
            <a:endParaRPr/>
          </a:p>
        </p:txBody>
      </p:sp>
      <p:sp>
        <p:nvSpPr>
          <p:cNvPr id="696" name="Google Shape;696;p30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p30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698" name="Google Shape;698;p306" descr="Minimum quality requirements for water reuse in agriculture | EU Science Hub"/>
          <p:cNvPicPr preferRelativeResize="0"/>
          <p:nvPr/>
        </p:nvPicPr>
        <p:blipFill rotWithShape="1">
          <a:blip r:embed="rId3">
            <a:alphaModFix/>
          </a:blip>
          <a:srcRect/>
          <a:stretch/>
        </p:blipFill>
        <p:spPr>
          <a:xfrm>
            <a:off x="1070149" y="1676400"/>
            <a:ext cx="6684645" cy="401078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0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p307"/>
          <p:cNvSpPr txBox="1"/>
          <p:nvPr/>
        </p:nvSpPr>
        <p:spPr>
          <a:xfrm>
            <a:off x="467248" y="303258"/>
            <a:ext cx="82095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is water important for agricultural use, how may this impact your everyday life?</a:t>
            </a:r>
            <a:endParaRPr sz="1400" b="0" i="0" u="none" strike="noStrike" cap="none">
              <a:solidFill>
                <a:srgbClr val="000000"/>
              </a:solidFill>
              <a:latin typeface="Arial"/>
              <a:ea typeface="Arial"/>
              <a:cs typeface="Arial"/>
              <a:sym typeface="Arial"/>
            </a:endParaRPr>
          </a:p>
        </p:txBody>
      </p:sp>
      <p:pic>
        <p:nvPicPr>
          <p:cNvPr id="706" name="Google Shape;706;p307" descr="Water in Agriculture"/>
          <p:cNvPicPr preferRelativeResize="0"/>
          <p:nvPr/>
        </p:nvPicPr>
        <p:blipFill rotWithShape="1">
          <a:blip r:embed="rId4">
            <a:alphaModFix/>
          </a:blip>
          <a:srcRect/>
          <a:stretch/>
        </p:blipFill>
        <p:spPr>
          <a:xfrm>
            <a:off x="835887" y="2628900"/>
            <a:ext cx="3736113" cy="2099221"/>
          </a:xfrm>
          <a:prstGeom prst="rect">
            <a:avLst/>
          </a:prstGeom>
          <a:noFill/>
          <a:ln>
            <a:noFill/>
          </a:ln>
        </p:spPr>
      </p:pic>
      <p:pic>
        <p:nvPicPr>
          <p:cNvPr id="707" name="Google Shape;707;p307" descr="Opinion | What's Holding Back the Organic Food and Farming Revolution?"/>
          <p:cNvPicPr preferRelativeResize="0"/>
          <p:nvPr/>
        </p:nvPicPr>
        <p:blipFill rotWithShape="1">
          <a:blip r:embed="rId5">
            <a:alphaModFix/>
          </a:blip>
          <a:srcRect/>
          <a:stretch/>
        </p:blipFill>
        <p:spPr>
          <a:xfrm>
            <a:off x="4741719" y="4413430"/>
            <a:ext cx="4017028" cy="209922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0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309"/>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720" name="Google Shape;720;p309"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721" name="Google Shape;721;p309"/>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722" name="Google Shape;722;p309"/>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23" name="Google Shape;723;p309"/>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24" name="Google Shape;724;p30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10"/>
          <p:cNvSpPr txBox="1">
            <a:spLocks noGrp="1"/>
          </p:cNvSpPr>
          <p:nvPr>
            <p:ph type="title"/>
          </p:nvPr>
        </p:nvSpPr>
        <p:spPr>
          <a:xfrm>
            <a:off x="457200" y="106998"/>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731" name="Google Shape;731;p310" descr="ocean1.jpg"/>
          <p:cNvPicPr preferRelativeResize="0">
            <a:picLocks noGrp="1"/>
          </p:cNvPicPr>
          <p:nvPr>
            <p:ph type="body" idx="1"/>
          </p:nvPr>
        </p:nvPicPr>
        <p:blipFill rotWithShape="1">
          <a:blip r:embed="rId3">
            <a:alphaModFix/>
          </a:blip>
          <a:srcRect l="-10572" r="-10572"/>
          <a:stretch/>
        </p:blipFill>
        <p:spPr>
          <a:xfrm>
            <a:off x="138523" y="1844040"/>
            <a:ext cx="8866954" cy="4876483"/>
          </a:xfrm>
          <a:prstGeom prst="rect">
            <a:avLst/>
          </a:prstGeom>
          <a:noFill/>
          <a:ln w="9525" cap="flat" cmpd="sng">
            <a:solidFill>
              <a:schemeClr val="lt1"/>
            </a:solidFill>
            <a:prstDash val="solid"/>
            <a:round/>
            <a:headEnd type="none" w="sm" len="sm"/>
            <a:tailEnd type="none" w="sm" len="sm"/>
          </a:ln>
        </p:spPr>
      </p:pic>
      <p:sp>
        <p:nvSpPr>
          <p:cNvPr id="732" name="Google Shape;732;p31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53"/>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228" name="Google Shape;228;p253" descr="Molecule.jpg"/>
          <p:cNvPicPr preferRelativeResize="0">
            <a:picLocks noGrp="1"/>
          </p:cNvPicPr>
          <p:nvPr>
            <p:ph type="body" idx="1"/>
          </p:nvPr>
        </p:nvPicPr>
        <p:blipFill rotWithShape="1">
          <a:blip r:embed="rId3">
            <a:alphaModFix/>
          </a:blip>
          <a:srcRect l="-40782" r="-40779"/>
          <a:stretch/>
        </p:blipFill>
        <p:spPr>
          <a:xfrm>
            <a:off x="292308" y="2184816"/>
            <a:ext cx="8229600" cy="4526100"/>
          </a:xfrm>
          <a:prstGeom prst="rect">
            <a:avLst/>
          </a:prstGeom>
          <a:noFill/>
          <a:ln w="9525" cap="flat" cmpd="sng">
            <a:solidFill>
              <a:schemeClr val="lt1"/>
            </a:solidFill>
            <a:prstDash val="solid"/>
            <a:round/>
            <a:headEnd type="none" w="sm" len="sm"/>
            <a:tailEnd type="none" w="sm" len="sm"/>
          </a:ln>
        </p:spPr>
      </p:pic>
      <p:sp>
        <p:nvSpPr>
          <p:cNvPr id="229" name="Google Shape;229;p253"/>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30" name="Google Shape;230;p253"/>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1" name="Google Shape;231;p253"/>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32" name="Google Shape;232;p25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311"/>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u="sng"/>
              <a:t>Fresh Water</a:t>
            </a:r>
            <a:r>
              <a:rPr lang="en-US"/>
              <a:t>: water that does not have salt in it</a:t>
            </a:r>
            <a:endParaRPr/>
          </a:p>
        </p:txBody>
      </p:sp>
      <p:pic>
        <p:nvPicPr>
          <p:cNvPr id="739" name="Google Shape;739;p311" descr="lake.jpg"/>
          <p:cNvPicPr preferRelativeResize="0">
            <a:picLocks noGrp="1"/>
          </p:cNvPicPr>
          <p:nvPr>
            <p:ph type="body" idx="1"/>
          </p:nvPr>
        </p:nvPicPr>
        <p:blipFill rotWithShape="1">
          <a:blip r:embed="rId3">
            <a:alphaModFix/>
          </a:blip>
          <a:srcRect l="-10344" r="-10345"/>
          <a:stretch/>
        </p:blipFill>
        <p:spPr>
          <a:xfrm>
            <a:off x="-64" y="2194560"/>
            <a:ext cx="9144064" cy="4510723"/>
          </a:xfrm>
          <a:prstGeom prst="rect">
            <a:avLst/>
          </a:prstGeom>
          <a:noFill/>
          <a:ln w="9525" cap="flat" cmpd="sng">
            <a:solidFill>
              <a:schemeClr val="lt1"/>
            </a:solidFill>
            <a:prstDash val="solid"/>
            <a:round/>
            <a:headEnd type="none" w="sm" len="sm"/>
            <a:tailEnd type="none" w="sm" len="sm"/>
          </a:ln>
        </p:spPr>
      </p:pic>
      <p:sp>
        <p:nvSpPr>
          <p:cNvPr id="740" name="Google Shape;740;p31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1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313"/>
          <p:cNvSpPr txBox="1">
            <a:spLocks noGrp="1"/>
          </p:cNvSpPr>
          <p:nvPr>
            <p:ph type="title"/>
          </p:nvPr>
        </p:nvSpPr>
        <p:spPr>
          <a:xfrm>
            <a:off x="283800" y="415723"/>
            <a:ext cx="8859300" cy="1569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Why is water polar?</a:t>
            </a:r>
            <a:endParaRPr/>
          </a:p>
        </p:txBody>
      </p:sp>
      <p:pic>
        <p:nvPicPr>
          <p:cNvPr id="753" name="Google Shape;753;p313" descr="Molecule.jpg"/>
          <p:cNvPicPr preferRelativeResize="0"/>
          <p:nvPr/>
        </p:nvPicPr>
        <p:blipFill rotWithShape="1">
          <a:blip r:embed="rId3">
            <a:alphaModFix/>
          </a:blip>
          <a:srcRect l="2431"/>
          <a:stretch/>
        </p:blipFill>
        <p:spPr>
          <a:xfrm>
            <a:off x="2351876" y="2472717"/>
            <a:ext cx="4783686" cy="4281070"/>
          </a:xfrm>
          <a:prstGeom prst="rect">
            <a:avLst/>
          </a:prstGeom>
          <a:noFill/>
          <a:ln>
            <a:noFill/>
          </a:ln>
        </p:spPr>
      </p:pic>
      <p:sp>
        <p:nvSpPr>
          <p:cNvPr id="754" name="Google Shape;754;p313"/>
          <p:cNvSpPr txBox="1"/>
          <p:nvPr/>
        </p:nvSpPr>
        <p:spPr>
          <a:xfrm>
            <a:off x="3957775" y="503223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55" name="Google Shape;755;p313"/>
          <p:cNvSpPr txBox="1"/>
          <p:nvPr/>
        </p:nvSpPr>
        <p:spPr>
          <a:xfrm>
            <a:off x="6523544" y="5233380"/>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756" name="Google Shape;756;p313"/>
          <p:cNvSpPr txBox="1"/>
          <p:nvPr/>
        </p:nvSpPr>
        <p:spPr>
          <a:xfrm>
            <a:off x="5311450" y="2149130"/>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757" name="Google Shape;757;p313"/>
          <p:cNvSpPr txBox="1"/>
          <p:nvPr/>
        </p:nvSpPr>
        <p:spPr>
          <a:xfrm>
            <a:off x="2828329" y="214913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58" name="Google Shape;758;p313"/>
          <p:cNvSpPr txBox="1"/>
          <p:nvPr/>
        </p:nvSpPr>
        <p:spPr>
          <a:xfrm>
            <a:off x="2086797" y="4132915"/>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59" name="Google Shape;759;p313"/>
          <p:cNvSpPr txBox="1"/>
          <p:nvPr/>
        </p:nvSpPr>
        <p:spPr>
          <a:xfrm>
            <a:off x="6349698" y="3570134"/>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760" name="Google Shape;760;p31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pic>
        <p:nvPicPr>
          <p:cNvPr id="766" name="Google Shape;766;p314"/>
          <p:cNvPicPr preferRelativeResize="0"/>
          <p:nvPr/>
        </p:nvPicPr>
        <p:blipFill rotWithShape="1">
          <a:blip r:embed="rId3">
            <a:alphaModFix/>
          </a:blip>
          <a:srcRect/>
          <a:stretch/>
        </p:blipFill>
        <p:spPr>
          <a:xfrm>
            <a:off x="4937802" y="4827930"/>
            <a:ext cx="3034137" cy="2001687"/>
          </a:xfrm>
          <a:prstGeom prst="rect">
            <a:avLst/>
          </a:prstGeom>
          <a:noFill/>
          <a:ln>
            <a:noFill/>
          </a:ln>
        </p:spPr>
      </p:pic>
      <p:sp>
        <p:nvSpPr>
          <p:cNvPr id="767" name="Google Shape;767;p314"/>
          <p:cNvSpPr txBox="1"/>
          <p:nvPr/>
        </p:nvSpPr>
        <p:spPr>
          <a:xfrm>
            <a:off x="450155" y="176020"/>
            <a:ext cx="86937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dk1"/>
                </a:solidFill>
                <a:latin typeface="Calibri"/>
                <a:ea typeface="Calibri"/>
                <a:cs typeface="Calibri"/>
                <a:sym typeface="Calibri"/>
              </a:rPr>
              <a:t>Why is salt water important to the natural environment?</a:t>
            </a:r>
            <a:endParaRPr sz="1400" b="0" i="0" u="none" strike="noStrike" cap="none">
              <a:solidFill>
                <a:srgbClr val="000000"/>
              </a:solidFill>
              <a:latin typeface="Arial"/>
              <a:ea typeface="Arial"/>
              <a:cs typeface="Arial"/>
              <a:sym typeface="Arial"/>
            </a:endParaRPr>
          </a:p>
        </p:txBody>
      </p:sp>
      <p:sp>
        <p:nvSpPr>
          <p:cNvPr id="768" name="Google Shape;768;p314"/>
          <p:cNvSpPr txBox="1"/>
          <p:nvPr/>
        </p:nvSpPr>
        <p:spPr>
          <a:xfrm>
            <a:off x="6072801" y="4741333"/>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Tuna</a:t>
            </a:r>
            <a:endParaRPr sz="1400" b="0" i="0" u="none" strike="noStrike" cap="none">
              <a:solidFill>
                <a:srgbClr val="000000"/>
              </a:solidFill>
              <a:latin typeface="Arial"/>
              <a:ea typeface="Arial"/>
              <a:cs typeface="Arial"/>
              <a:sym typeface="Arial"/>
            </a:endParaRPr>
          </a:p>
        </p:txBody>
      </p:sp>
      <p:pic>
        <p:nvPicPr>
          <p:cNvPr id="769" name="Google Shape;769;p314"/>
          <p:cNvPicPr preferRelativeResize="0"/>
          <p:nvPr/>
        </p:nvPicPr>
        <p:blipFill rotWithShape="1">
          <a:blip r:embed="rId4">
            <a:alphaModFix/>
          </a:blip>
          <a:srcRect/>
          <a:stretch/>
        </p:blipFill>
        <p:spPr>
          <a:xfrm>
            <a:off x="558437" y="5200180"/>
            <a:ext cx="2320927" cy="1333299"/>
          </a:xfrm>
          <a:prstGeom prst="rect">
            <a:avLst/>
          </a:prstGeom>
          <a:noFill/>
          <a:ln>
            <a:noFill/>
          </a:ln>
        </p:spPr>
      </p:pic>
      <p:sp>
        <p:nvSpPr>
          <p:cNvPr id="770" name="Google Shape;770;p314"/>
          <p:cNvSpPr txBox="1"/>
          <p:nvPr/>
        </p:nvSpPr>
        <p:spPr>
          <a:xfrm>
            <a:off x="735230" y="4556257"/>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Whale</a:t>
            </a:r>
            <a:endParaRPr sz="1400" b="0" i="0" u="none" strike="noStrike" cap="none">
              <a:solidFill>
                <a:srgbClr val="000000"/>
              </a:solidFill>
              <a:latin typeface="Arial"/>
              <a:ea typeface="Arial"/>
              <a:cs typeface="Arial"/>
              <a:sym typeface="Arial"/>
            </a:endParaRPr>
          </a:p>
        </p:txBody>
      </p:sp>
      <p:pic>
        <p:nvPicPr>
          <p:cNvPr id="771" name="Google Shape;771;p314"/>
          <p:cNvPicPr preferRelativeResize="0"/>
          <p:nvPr/>
        </p:nvPicPr>
        <p:blipFill rotWithShape="1">
          <a:blip r:embed="rId5">
            <a:alphaModFix/>
          </a:blip>
          <a:srcRect/>
          <a:stretch/>
        </p:blipFill>
        <p:spPr>
          <a:xfrm>
            <a:off x="1473228" y="2046976"/>
            <a:ext cx="1406136" cy="2223724"/>
          </a:xfrm>
          <a:prstGeom prst="rect">
            <a:avLst/>
          </a:prstGeom>
          <a:noFill/>
          <a:ln>
            <a:noFill/>
          </a:ln>
        </p:spPr>
      </p:pic>
      <p:sp>
        <p:nvSpPr>
          <p:cNvPr id="772" name="Google Shape;772;p314"/>
          <p:cNvSpPr txBox="1"/>
          <p:nvPr/>
        </p:nvSpPr>
        <p:spPr>
          <a:xfrm>
            <a:off x="148502" y="1763655"/>
            <a:ext cx="14020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Sea Kelp</a:t>
            </a:r>
            <a:endParaRPr sz="1400" b="0" i="0" u="none" strike="noStrike" cap="none">
              <a:solidFill>
                <a:srgbClr val="000000"/>
              </a:solidFill>
              <a:latin typeface="Arial"/>
              <a:ea typeface="Arial"/>
              <a:cs typeface="Arial"/>
              <a:sym typeface="Arial"/>
            </a:endParaRPr>
          </a:p>
        </p:txBody>
      </p:sp>
      <p:pic>
        <p:nvPicPr>
          <p:cNvPr id="773" name="Google Shape;773;p314"/>
          <p:cNvPicPr preferRelativeResize="0"/>
          <p:nvPr/>
        </p:nvPicPr>
        <p:blipFill rotWithShape="1">
          <a:blip r:embed="rId6">
            <a:alphaModFix/>
          </a:blip>
          <a:srcRect/>
          <a:stretch/>
        </p:blipFill>
        <p:spPr>
          <a:xfrm>
            <a:off x="4803072" y="2322095"/>
            <a:ext cx="2539457" cy="2001687"/>
          </a:xfrm>
          <a:prstGeom prst="rect">
            <a:avLst/>
          </a:prstGeom>
          <a:noFill/>
          <a:ln>
            <a:noFill/>
          </a:ln>
        </p:spPr>
      </p:pic>
      <p:sp>
        <p:nvSpPr>
          <p:cNvPr id="774" name="Google Shape;774;p314"/>
          <p:cNvSpPr txBox="1"/>
          <p:nvPr/>
        </p:nvSpPr>
        <p:spPr>
          <a:xfrm>
            <a:off x="6937861" y="1855057"/>
            <a:ext cx="1721051"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Blue Crab</a:t>
            </a:r>
            <a:endParaRPr sz="1400" b="0" i="0" u="none" strike="noStrike" cap="none">
              <a:solidFill>
                <a:srgbClr val="000000"/>
              </a:solidFill>
              <a:latin typeface="Arial"/>
              <a:ea typeface="Arial"/>
              <a:cs typeface="Arial"/>
              <a:sym typeface="Arial"/>
            </a:endParaRPr>
          </a:p>
        </p:txBody>
      </p:sp>
      <p:sp>
        <p:nvSpPr>
          <p:cNvPr id="775" name="Google Shape;775;p314" descr="Questions"/>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pic>
        <p:nvPicPr>
          <p:cNvPr id="781" name="Google Shape;781;gde4a33b550_0_58" descr="Refrigerator Troubleshooting Water and Ice Issues | Amana"/>
          <p:cNvPicPr preferRelativeResize="0"/>
          <p:nvPr/>
        </p:nvPicPr>
        <p:blipFill rotWithShape="1">
          <a:blip r:embed="rId3">
            <a:alphaModFix/>
          </a:blip>
          <a:srcRect/>
          <a:stretch/>
        </p:blipFill>
        <p:spPr>
          <a:xfrm>
            <a:off x="414852" y="1819004"/>
            <a:ext cx="2954455" cy="3448595"/>
          </a:xfrm>
          <a:prstGeom prst="rect">
            <a:avLst/>
          </a:prstGeom>
          <a:noFill/>
          <a:ln>
            <a:noFill/>
          </a:ln>
        </p:spPr>
      </p:pic>
      <p:pic>
        <p:nvPicPr>
          <p:cNvPr id="782" name="Google Shape;782;gde4a33b550_0_58" descr="Time for Canada to recognize our right to water - Ecojustice"/>
          <p:cNvPicPr preferRelativeResize="0"/>
          <p:nvPr/>
        </p:nvPicPr>
        <p:blipFill rotWithShape="1">
          <a:blip r:embed="rId4">
            <a:alphaModFix/>
          </a:blip>
          <a:srcRect/>
          <a:stretch/>
        </p:blipFill>
        <p:spPr>
          <a:xfrm>
            <a:off x="3913843" y="2066926"/>
            <a:ext cx="3105150" cy="1476375"/>
          </a:xfrm>
          <a:prstGeom prst="rect">
            <a:avLst/>
          </a:prstGeom>
          <a:noFill/>
          <a:ln>
            <a:noFill/>
          </a:ln>
        </p:spPr>
      </p:pic>
      <p:sp>
        <p:nvSpPr>
          <p:cNvPr id="783" name="Google Shape;783;gde4a33b550_0_58"/>
          <p:cNvSpPr txBox="1"/>
          <p:nvPr/>
        </p:nvSpPr>
        <p:spPr>
          <a:xfrm>
            <a:off x="849550" y="303825"/>
            <a:ext cx="8012700" cy="1262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800" b="0" i="0" u="none" strike="noStrike" cap="none">
                <a:solidFill>
                  <a:srgbClr val="000000"/>
                </a:solidFill>
                <a:latin typeface="Arial"/>
                <a:ea typeface="Arial"/>
                <a:cs typeface="Arial"/>
                <a:sym typeface="Arial"/>
              </a:rPr>
              <a:t>How do we access fresh water for public use?</a:t>
            </a:r>
            <a:endParaRPr sz="2000" b="0" i="0" u="none" strike="noStrike" cap="none">
              <a:solidFill>
                <a:srgbClr val="000000"/>
              </a:solidFill>
              <a:latin typeface="Arial"/>
              <a:ea typeface="Arial"/>
              <a:cs typeface="Arial"/>
              <a:sym typeface="Arial"/>
            </a:endParaRPr>
          </a:p>
        </p:txBody>
      </p:sp>
      <p:pic>
        <p:nvPicPr>
          <p:cNvPr id="784" name="Google Shape;784;gde4a33b550_0_58"/>
          <p:cNvPicPr preferRelativeResize="0"/>
          <p:nvPr/>
        </p:nvPicPr>
        <p:blipFill rotWithShape="1">
          <a:blip r:embed="rId5">
            <a:alphaModFix/>
          </a:blip>
          <a:srcRect/>
          <a:stretch/>
        </p:blipFill>
        <p:spPr>
          <a:xfrm>
            <a:off x="6100239" y="4229100"/>
            <a:ext cx="2628900" cy="2628900"/>
          </a:xfrm>
          <a:prstGeom prst="rect">
            <a:avLst/>
          </a:prstGeom>
          <a:noFill/>
          <a:ln>
            <a:noFill/>
          </a:ln>
        </p:spPr>
      </p:pic>
      <p:pic>
        <p:nvPicPr>
          <p:cNvPr id="785" name="Google Shape;785;gde4a33b550_0_58" descr="AquaDrill"/>
          <p:cNvPicPr preferRelativeResize="0"/>
          <p:nvPr/>
        </p:nvPicPr>
        <p:blipFill rotWithShape="1">
          <a:blip r:embed="rId6">
            <a:alphaModFix/>
          </a:blip>
          <a:srcRect/>
          <a:stretch/>
        </p:blipFill>
        <p:spPr>
          <a:xfrm>
            <a:off x="3463991" y="3724275"/>
            <a:ext cx="1924050" cy="2381250"/>
          </a:xfrm>
          <a:prstGeom prst="rect">
            <a:avLst/>
          </a:prstGeom>
          <a:noFill/>
          <a:ln>
            <a:noFill/>
          </a:ln>
        </p:spPr>
      </p:pic>
      <p:sp>
        <p:nvSpPr>
          <p:cNvPr id="786" name="Google Shape;786;gde4a33b550_0_58" descr="Questions"/>
          <p:cNvSpPr/>
          <p:nvPr/>
        </p:nvSpPr>
        <p:spPr>
          <a:xfrm>
            <a:off x="0" y="0"/>
            <a:ext cx="849600" cy="8496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16"/>
          <p:cNvSpPr txBox="1"/>
          <p:nvPr/>
        </p:nvSpPr>
        <p:spPr>
          <a:xfrm>
            <a:off x="992777" y="901725"/>
            <a:ext cx="715844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Agricultural Water </a:t>
            </a:r>
            <a:endParaRPr sz="1400" b="0" i="0" u="none" strike="noStrike" cap="none">
              <a:solidFill>
                <a:srgbClr val="000000"/>
              </a:solidFill>
              <a:latin typeface="Arial"/>
              <a:ea typeface="Arial"/>
              <a:cs typeface="Arial"/>
              <a:sym typeface="Arial"/>
            </a:endParaRPr>
          </a:p>
        </p:txBody>
      </p:sp>
      <p:sp>
        <p:nvSpPr>
          <p:cNvPr id="793" name="Google Shape;793;p31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94" name="Google Shape;794;p31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317"/>
          <p:cNvSpPr txBox="1">
            <a:spLocks noGrp="1"/>
          </p:cNvSpPr>
          <p:nvPr>
            <p:ph type="title"/>
          </p:nvPr>
        </p:nvSpPr>
        <p:spPr>
          <a:xfrm>
            <a:off x="457175" y="192575"/>
            <a:ext cx="8229600" cy="21294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37500"/>
              <a:buFont typeface="Calibri"/>
              <a:buNone/>
            </a:pPr>
            <a:r>
              <a:rPr lang="en-US" sz="3200" b="1" u="sng">
                <a:latin typeface="Arial"/>
                <a:ea typeface="Arial"/>
                <a:cs typeface="Arial"/>
                <a:sym typeface="Arial"/>
              </a:rPr>
              <a:t>Agricultural Water</a:t>
            </a:r>
            <a:r>
              <a:rPr lang="en-US" sz="3200">
                <a:latin typeface="Arial"/>
                <a:ea typeface="Arial"/>
                <a:cs typeface="Arial"/>
                <a:sym typeface="Arial"/>
              </a:rPr>
              <a:t>: water used for food/agricultural purposes such as  </a:t>
            </a:r>
            <a:r>
              <a:rPr lang="en-US" sz="3200" b="0" i="0">
                <a:solidFill>
                  <a:srgbClr val="202124"/>
                </a:solidFill>
                <a:latin typeface="Arial"/>
                <a:ea typeface="Arial"/>
                <a:cs typeface="Arial"/>
                <a:sym typeface="Arial"/>
              </a:rPr>
              <a:t>irrigation, pesticide and fertilizer applications, and to protect crops from cold w</a:t>
            </a:r>
            <a:r>
              <a:rPr lang="en-US" sz="3200">
                <a:solidFill>
                  <a:srgbClr val="202124"/>
                </a:solidFill>
                <a:latin typeface="Arial"/>
                <a:ea typeface="Arial"/>
                <a:cs typeface="Arial"/>
                <a:sym typeface="Arial"/>
              </a:rPr>
              <a:t>eather/frost</a:t>
            </a:r>
            <a:endParaRPr sz="3200">
              <a:latin typeface="Arial"/>
              <a:ea typeface="Arial"/>
              <a:cs typeface="Arial"/>
              <a:sym typeface="Arial"/>
            </a:endParaRPr>
          </a:p>
        </p:txBody>
      </p:sp>
      <p:sp>
        <p:nvSpPr>
          <p:cNvPr id="801" name="Google Shape;801;p3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02" name="Google Shape;802;p317"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803" name="Google Shape;803;p317" descr="Minimum quality requirements for water reuse in agriculture | EU Science Hub"/>
          <p:cNvPicPr preferRelativeResize="0"/>
          <p:nvPr/>
        </p:nvPicPr>
        <p:blipFill rotWithShape="1">
          <a:blip r:embed="rId5">
            <a:alphaModFix/>
          </a:blip>
          <a:srcRect/>
          <a:stretch/>
        </p:blipFill>
        <p:spPr>
          <a:xfrm>
            <a:off x="966976" y="2420983"/>
            <a:ext cx="6684645" cy="4010787"/>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de4a33b550_0_6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de4a33b550_0_73"/>
          <p:cNvSpPr txBox="1">
            <a:spLocks noGrp="1"/>
          </p:cNvSpPr>
          <p:nvPr>
            <p:ph type="title"/>
          </p:nvPr>
        </p:nvSpPr>
        <p:spPr>
          <a:xfrm>
            <a:off x="734375" y="415725"/>
            <a:ext cx="8142000" cy="1154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a:t>What is agricultural water?</a:t>
            </a:r>
            <a:endParaRPr/>
          </a:p>
        </p:txBody>
      </p:sp>
      <p:sp>
        <p:nvSpPr>
          <p:cNvPr id="816" name="Google Shape;816;gde4a33b550_0_7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17" name="Google Shape;817;gde4a33b550_0_73" descr="Minimum quality requirements for water reuse in agriculture | EU Science Hub"/>
          <p:cNvPicPr preferRelativeResize="0"/>
          <p:nvPr/>
        </p:nvPicPr>
        <p:blipFill rotWithShape="1">
          <a:blip r:embed="rId4">
            <a:alphaModFix/>
          </a:blip>
          <a:srcRect/>
          <a:stretch/>
        </p:blipFill>
        <p:spPr>
          <a:xfrm>
            <a:off x="1229676" y="1836433"/>
            <a:ext cx="6684645" cy="401078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pic>
        <p:nvPicPr>
          <p:cNvPr id="823" name="Google Shape;823;p318"/>
          <p:cNvPicPr preferRelativeResize="0"/>
          <p:nvPr/>
        </p:nvPicPr>
        <p:blipFill rotWithShape="1">
          <a:blip r:embed="rId3">
            <a:alphaModFix/>
          </a:blip>
          <a:srcRect/>
          <a:stretch/>
        </p:blipFill>
        <p:spPr>
          <a:xfrm>
            <a:off x="0" y="380274"/>
            <a:ext cx="9144000" cy="6035566"/>
          </a:xfrm>
          <a:prstGeom prst="rect">
            <a:avLst/>
          </a:prstGeom>
          <a:noFill/>
          <a:ln>
            <a:noFill/>
          </a:ln>
        </p:spPr>
      </p:pic>
      <p:sp>
        <p:nvSpPr>
          <p:cNvPr id="824" name="Google Shape;824;p318"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54"/>
          <p:cNvSpPr txBox="1">
            <a:spLocks noGrp="1"/>
          </p:cNvSpPr>
          <p:nvPr>
            <p:ph type="title"/>
          </p:nvPr>
        </p:nvSpPr>
        <p:spPr>
          <a:xfrm>
            <a:off x="283802" y="171697"/>
            <a:ext cx="8859187" cy="2213729"/>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b="1" u="sng"/>
              <a:t>Polar</a:t>
            </a:r>
            <a:r>
              <a:rPr lang="en-US"/>
              <a:t>: has one side that has a negative charge and another that has a positive charge </a:t>
            </a:r>
            <a:endParaRPr/>
          </a:p>
        </p:txBody>
      </p:sp>
      <p:pic>
        <p:nvPicPr>
          <p:cNvPr id="239" name="Google Shape;239;p254" descr="magnet.jpg"/>
          <p:cNvPicPr preferRelativeResize="0"/>
          <p:nvPr/>
        </p:nvPicPr>
        <p:blipFill rotWithShape="1">
          <a:blip r:embed="rId3">
            <a:alphaModFix/>
          </a:blip>
          <a:srcRect l="-48553" r="-48553"/>
          <a:stretch/>
        </p:blipFill>
        <p:spPr>
          <a:xfrm>
            <a:off x="3981157" y="2361484"/>
            <a:ext cx="6639952" cy="4525962"/>
          </a:xfrm>
          <a:prstGeom prst="rect">
            <a:avLst/>
          </a:prstGeom>
          <a:noFill/>
          <a:ln>
            <a:noFill/>
          </a:ln>
        </p:spPr>
      </p:pic>
      <p:pic>
        <p:nvPicPr>
          <p:cNvPr id="240" name="Google Shape;240;p254" descr="Molecule.jpg"/>
          <p:cNvPicPr preferRelativeResize="0"/>
          <p:nvPr/>
        </p:nvPicPr>
        <p:blipFill rotWithShape="1">
          <a:blip r:embed="rId4">
            <a:alphaModFix/>
          </a:blip>
          <a:srcRect l="2431"/>
          <a:stretch/>
        </p:blipFill>
        <p:spPr>
          <a:xfrm>
            <a:off x="185451" y="2557123"/>
            <a:ext cx="4783686" cy="4281070"/>
          </a:xfrm>
          <a:prstGeom prst="rect">
            <a:avLst/>
          </a:prstGeom>
          <a:noFill/>
          <a:ln w="9525" cap="flat" cmpd="sng">
            <a:solidFill>
              <a:schemeClr val="lt1"/>
            </a:solidFill>
            <a:prstDash val="solid"/>
            <a:round/>
            <a:headEnd type="none" w="sm" len="sm"/>
            <a:tailEnd type="none" w="sm" len="sm"/>
          </a:ln>
        </p:spPr>
      </p:pic>
      <p:sp>
        <p:nvSpPr>
          <p:cNvPr id="241" name="Google Shape;241;p254"/>
          <p:cNvSpPr txBox="1"/>
          <p:nvPr/>
        </p:nvSpPr>
        <p:spPr>
          <a:xfrm>
            <a:off x="1791350" y="5116643"/>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42" name="Google Shape;242;p254"/>
          <p:cNvSpPr txBox="1"/>
          <p:nvPr/>
        </p:nvSpPr>
        <p:spPr>
          <a:xfrm>
            <a:off x="4357119" y="5317786"/>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243" name="Google Shape;243;p254"/>
          <p:cNvSpPr txBox="1"/>
          <p:nvPr/>
        </p:nvSpPr>
        <p:spPr>
          <a:xfrm>
            <a:off x="3145025" y="2233536"/>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244" name="Google Shape;244;p254"/>
          <p:cNvSpPr txBox="1"/>
          <p:nvPr/>
        </p:nvSpPr>
        <p:spPr>
          <a:xfrm>
            <a:off x="661904" y="2233536"/>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45" name="Google Shape;245;p254"/>
          <p:cNvSpPr txBox="1"/>
          <p:nvPr/>
        </p:nvSpPr>
        <p:spPr>
          <a:xfrm>
            <a:off x="-79628" y="4217321"/>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46" name="Google Shape;246;p254"/>
          <p:cNvSpPr txBox="1"/>
          <p:nvPr/>
        </p:nvSpPr>
        <p:spPr>
          <a:xfrm>
            <a:off x="4183273" y="3654540"/>
            <a:ext cx="530123"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rgbClr val="FF0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47" name="Google Shape;247;p254"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3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1" name="Google Shape;831;p319" descr="Data, ag-tech &amp; direct sourcing: How PepsiCo is climate change-proofing its  crops"/>
          <p:cNvPicPr preferRelativeResize="0"/>
          <p:nvPr/>
        </p:nvPicPr>
        <p:blipFill rotWithShape="1">
          <a:blip r:embed="rId4">
            <a:alphaModFix/>
          </a:blip>
          <a:srcRect/>
          <a:stretch/>
        </p:blipFill>
        <p:spPr>
          <a:xfrm>
            <a:off x="367615" y="1342617"/>
            <a:ext cx="4086819" cy="2719592"/>
          </a:xfrm>
          <a:prstGeom prst="rect">
            <a:avLst/>
          </a:prstGeom>
          <a:noFill/>
          <a:ln>
            <a:noFill/>
          </a:ln>
        </p:spPr>
      </p:pic>
      <p:pic>
        <p:nvPicPr>
          <p:cNvPr id="832" name="Google Shape;832;p319" descr="Protect Your Livestock from Insect-Borne Disease with Flys-X®"/>
          <p:cNvPicPr preferRelativeResize="0"/>
          <p:nvPr/>
        </p:nvPicPr>
        <p:blipFill rotWithShape="1">
          <a:blip r:embed="rId5">
            <a:alphaModFix/>
          </a:blip>
          <a:srcRect/>
          <a:stretch/>
        </p:blipFill>
        <p:spPr>
          <a:xfrm>
            <a:off x="4454434" y="3239249"/>
            <a:ext cx="4026635" cy="247792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3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9" name="Google Shape;839;p320" descr="Irrigation 101 - Modern Farmer"/>
          <p:cNvPicPr preferRelativeResize="0"/>
          <p:nvPr/>
        </p:nvPicPr>
        <p:blipFill rotWithShape="1">
          <a:blip r:embed="rId4">
            <a:alphaModFix/>
          </a:blip>
          <a:srcRect/>
          <a:stretch/>
        </p:blipFill>
        <p:spPr>
          <a:xfrm>
            <a:off x="367615" y="1784961"/>
            <a:ext cx="4884692" cy="2442346"/>
          </a:xfrm>
          <a:prstGeom prst="rect">
            <a:avLst/>
          </a:prstGeom>
          <a:noFill/>
          <a:ln>
            <a:noFill/>
          </a:ln>
        </p:spPr>
      </p:pic>
      <p:pic>
        <p:nvPicPr>
          <p:cNvPr id="840" name="Google Shape;840;p320" descr="Precision Irrigation: An Up-To-Date Approach In Agriculture"/>
          <p:cNvPicPr preferRelativeResize="0"/>
          <p:nvPr/>
        </p:nvPicPr>
        <p:blipFill rotWithShape="1">
          <a:blip r:embed="rId5">
            <a:alphaModFix/>
          </a:blip>
          <a:srcRect/>
          <a:stretch/>
        </p:blipFill>
        <p:spPr>
          <a:xfrm>
            <a:off x="3408436" y="4091098"/>
            <a:ext cx="5368016" cy="2684008"/>
          </a:xfrm>
          <a:prstGeom prst="rect">
            <a:avLst/>
          </a:prstGeom>
          <a:noFill/>
          <a:ln>
            <a:noFill/>
          </a:ln>
        </p:spPr>
      </p:pic>
      <p:sp>
        <p:nvSpPr>
          <p:cNvPr id="841" name="Google Shape;841;p320"/>
          <p:cNvSpPr txBox="1"/>
          <p:nvPr/>
        </p:nvSpPr>
        <p:spPr>
          <a:xfrm>
            <a:off x="845725" y="261250"/>
            <a:ext cx="8016600" cy="1523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100" b="1" i="0" u="sng" strike="noStrike" cap="none">
                <a:solidFill>
                  <a:srgbClr val="000000"/>
                </a:solidFill>
                <a:latin typeface="Arial"/>
                <a:ea typeface="Arial"/>
                <a:cs typeface="Arial"/>
                <a:sym typeface="Arial"/>
              </a:rPr>
              <a:t>Irrigation</a:t>
            </a:r>
            <a:r>
              <a:rPr lang="en-US" sz="3100" b="1" u="sng"/>
              <a:t>:</a:t>
            </a:r>
            <a:r>
              <a:rPr lang="en-US" sz="3100" b="1"/>
              <a:t> </a:t>
            </a:r>
            <a:r>
              <a:rPr lang="en-US" sz="3100" b="0" i="0" u="none" strike="noStrike" cap="none">
                <a:solidFill>
                  <a:srgbClr val="000000"/>
                </a:solidFill>
                <a:latin typeface="Arial"/>
                <a:ea typeface="Arial"/>
                <a:cs typeface="Arial"/>
                <a:sym typeface="Arial"/>
              </a:rPr>
              <a:t>a system that allows you to apply certain amounts of water to plants, used for helping crops grow and thrive </a:t>
            </a:r>
            <a:endParaRPr sz="2100" b="0" i="0" u="none" strike="noStrike" cap="none">
              <a:solidFill>
                <a:srgbClr val="000000"/>
              </a:solidFill>
              <a:latin typeface="Arial"/>
              <a:ea typeface="Arial"/>
              <a:cs typeface="Arial"/>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3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8" name="Google Shape;848;p321" descr="Figure detailing irrigation freshwater withdrawals in millions of gallons. Of the total 345,000, 40% or 137,000 is for irrigation, of which 31% comes from surface water, and 68% comes from ground water."/>
          <p:cNvPicPr preferRelativeResize="0"/>
          <p:nvPr/>
        </p:nvPicPr>
        <p:blipFill rotWithShape="1">
          <a:blip r:embed="rId4">
            <a:alphaModFix/>
          </a:blip>
          <a:srcRect/>
          <a:stretch/>
        </p:blipFill>
        <p:spPr>
          <a:xfrm>
            <a:off x="1303860" y="1520257"/>
            <a:ext cx="6536279" cy="381748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322"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23"/>
          <p:cNvSpPr txBox="1">
            <a:spLocks noGrp="1"/>
          </p:cNvSpPr>
          <p:nvPr>
            <p:ph type="title"/>
          </p:nvPr>
        </p:nvSpPr>
        <p:spPr>
          <a:xfrm>
            <a:off x="457193" y="384588"/>
            <a:ext cx="8229600" cy="1615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agricultural water? Why is it important?</a:t>
            </a:r>
            <a:endParaRPr sz="3200">
              <a:latin typeface="Arial"/>
              <a:ea typeface="Arial"/>
              <a:cs typeface="Arial"/>
              <a:sym typeface="Arial"/>
            </a:endParaRPr>
          </a:p>
        </p:txBody>
      </p:sp>
      <p:pic>
        <p:nvPicPr>
          <p:cNvPr id="861" name="Google Shape;861;p323" descr="Minimum quality requirements for water reuse in agriculture | EU Science Hub"/>
          <p:cNvPicPr preferRelativeResize="0"/>
          <p:nvPr/>
        </p:nvPicPr>
        <p:blipFill rotWithShape="1">
          <a:blip r:embed="rId3">
            <a:alphaModFix/>
          </a:blip>
          <a:srcRect/>
          <a:stretch/>
        </p:blipFill>
        <p:spPr>
          <a:xfrm>
            <a:off x="1229676" y="2059108"/>
            <a:ext cx="6684645" cy="4010787"/>
          </a:xfrm>
          <a:prstGeom prst="rect">
            <a:avLst/>
          </a:prstGeom>
          <a:noFill/>
          <a:ln>
            <a:noFill/>
          </a:ln>
        </p:spPr>
      </p:pic>
      <p:sp>
        <p:nvSpPr>
          <p:cNvPr id="862" name="Google Shape;862;p323"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pic>
        <p:nvPicPr>
          <p:cNvPr id="868" name="Google Shape;868;p324" descr="Irrigation 101 - Modern Farmer"/>
          <p:cNvPicPr preferRelativeResize="0"/>
          <p:nvPr/>
        </p:nvPicPr>
        <p:blipFill rotWithShape="1">
          <a:blip r:embed="rId3">
            <a:alphaModFix/>
          </a:blip>
          <a:srcRect/>
          <a:stretch/>
        </p:blipFill>
        <p:spPr>
          <a:xfrm>
            <a:off x="367615" y="1461586"/>
            <a:ext cx="4884692" cy="2442346"/>
          </a:xfrm>
          <a:prstGeom prst="rect">
            <a:avLst/>
          </a:prstGeom>
          <a:noFill/>
          <a:ln>
            <a:noFill/>
          </a:ln>
        </p:spPr>
      </p:pic>
      <p:pic>
        <p:nvPicPr>
          <p:cNvPr id="869" name="Google Shape;869;p324" descr="Precision Irrigation: An Up-To-Date Approach In Agriculture"/>
          <p:cNvPicPr preferRelativeResize="0"/>
          <p:nvPr/>
        </p:nvPicPr>
        <p:blipFill rotWithShape="1">
          <a:blip r:embed="rId4">
            <a:alphaModFix/>
          </a:blip>
          <a:srcRect/>
          <a:stretch/>
        </p:blipFill>
        <p:spPr>
          <a:xfrm>
            <a:off x="2809961" y="3951923"/>
            <a:ext cx="5368016" cy="2684008"/>
          </a:xfrm>
          <a:prstGeom prst="rect">
            <a:avLst/>
          </a:prstGeom>
          <a:noFill/>
          <a:ln>
            <a:noFill/>
          </a:ln>
        </p:spPr>
      </p:pic>
      <p:sp>
        <p:nvSpPr>
          <p:cNvPr id="870" name="Google Shape;870;p324"/>
          <p:cNvSpPr txBox="1"/>
          <p:nvPr/>
        </p:nvSpPr>
        <p:spPr>
          <a:xfrm>
            <a:off x="1026650" y="261250"/>
            <a:ext cx="7752300" cy="1046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100" b="0" i="0" u="none" strike="noStrike" cap="none">
                <a:solidFill>
                  <a:srgbClr val="000000"/>
                </a:solidFill>
                <a:latin typeface="Arial"/>
                <a:ea typeface="Arial"/>
                <a:cs typeface="Arial"/>
                <a:sym typeface="Arial"/>
              </a:rPr>
              <a:t>What is irrigation and how is it used for farming and agriculture?</a:t>
            </a:r>
            <a:endParaRPr sz="2100" b="0" i="0" u="none" strike="noStrike" cap="none">
              <a:solidFill>
                <a:srgbClr val="000000"/>
              </a:solidFill>
              <a:latin typeface="Arial"/>
              <a:ea typeface="Arial"/>
              <a:cs typeface="Arial"/>
              <a:sym typeface="Arial"/>
            </a:endParaRPr>
          </a:p>
        </p:txBody>
      </p:sp>
      <p:sp>
        <p:nvSpPr>
          <p:cNvPr id="871" name="Google Shape;871;p324"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2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8" name="Google Shape;878;p32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32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85" name="Google Shape;885;p32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886" name="Google Shape;886;p326" descr="USDA ERS - Understanding Irrigated Agriculture"/>
          <p:cNvPicPr preferRelativeResize="0"/>
          <p:nvPr/>
        </p:nvPicPr>
        <p:blipFill rotWithShape="1">
          <a:blip r:embed="rId5">
            <a:alphaModFix/>
          </a:blip>
          <a:srcRect/>
          <a:stretch/>
        </p:blipFill>
        <p:spPr>
          <a:xfrm>
            <a:off x="1742921" y="2421677"/>
            <a:ext cx="6189636" cy="226897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3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93" name="Google Shape;893;p3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894" name="Google Shape;894;p328" descr="How to improve water hygiene in poultry production - Biomin.net"/>
          <p:cNvPicPr preferRelativeResize="0"/>
          <p:nvPr/>
        </p:nvPicPr>
        <p:blipFill rotWithShape="1">
          <a:blip r:embed="rId5">
            <a:alphaModFix/>
          </a:blip>
          <a:srcRect/>
          <a:stretch/>
        </p:blipFill>
        <p:spPr>
          <a:xfrm>
            <a:off x="2429693" y="1939834"/>
            <a:ext cx="4901974" cy="3262041"/>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32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55" descr="surface_tension.jpg"/>
          <p:cNvPicPr preferRelativeResize="0"/>
          <p:nvPr/>
        </p:nvPicPr>
        <p:blipFill rotWithShape="1">
          <a:blip r:embed="rId3">
            <a:alphaModFix/>
          </a:blip>
          <a:srcRect/>
          <a:stretch/>
        </p:blipFill>
        <p:spPr>
          <a:xfrm>
            <a:off x="1198722" y="1826493"/>
            <a:ext cx="6527516" cy="4895638"/>
          </a:xfrm>
          <a:prstGeom prst="rect">
            <a:avLst/>
          </a:prstGeom>
          <a:noFill/>
          <a:ln>
            <a:noFill/>
          </a:ln>
        </p:spPr>
      </p:pic>
      <p:sp>
        <p:nvSpPr>
          <p:cNvPr id="254" name="Google Shape;254;p255"/>
          <p:cNvSpPr txBox="1"/>
          <p:nvPr/>
        </p:nvSpPr>
        <p:spPr>
          <a:xfrm>
            <a:off x="367615" y="580841"/>
            <a:ext cx="88053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Surface Tension</a:t>
            </a:r>
            <a:r>
              <a:rPr lang="en-US" sz="4000" b="0" i="0" u="none" strike="noStrike" cap="none">
                <a:solidFill>
                  <a:schemeClr val="dk1"/>
                </a:solidFill>
                <a:latin typeface="Calibri"/>
                <a:ea typeface="Calibri"/>
                <a:cs typeface="Calibri"/>
                <a:sym typeface="Calibri"/>
              </a:rPr>
              <a:t>: </a:t>
            </a:r>
            <a:r>
              <a:rPr lang="en-US" sz="4000">
                <a:solidFill>
                  <a:schemeClr val="dk1"/>
                </a:solidFill>
                <a:latin typeface="Calibri"/>
                <a:ea typeface="Calibri"/>
                <a:cs typeface="Calibri"/>
                <a:sym typeface="Calibri"/>
              </a:rPr>
              <a:t>p</a:t>
            </a:r>
            <a:r>
              <a:rPr lang="en-US" sz="4000" b="0" i="0" u="none" strike="noStrike" cap="none">
                <a:solidFill>
                  <a:schemeClr val="dk1"/>
                </a:solidFill>
                <a:latin typeface="Calibri"/>
                <a:ea typeface="Calibri"/>
                <a:cs typeface="Calibri"/>
                <a:sym typeface="Calibri"/>
              </a:rPr>
              <a:t>roperty of a liquid that lets it resist an external force</a:t>
            </a:r>
            <a:endParaRPr sz="1400" b="0" i="0" u="none" strike="noStrike" cap="none">
              <a:solidFill>
                <a:srgbClr val="000000"/>
              </a:solidFill>
              <a:latin typeface="Arial"/>
              <a:ea typeface="Arial"/>
              <a:cs typeface="Arial"/>
              <a:sym typeface="Arial"/>
            </a:endParaRPr>
          </a:p>
        </p:txBody>
      </p:sp>
      <p:sp>
        <p:nvSpPr>
          <p:cNvPr id="255" name="Google Shape;255;p25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330"/>
          <p:cNvSpPr txBox="1">
            <a:spLocks noGrp="1"/>
          </p:cNvSpPr>
          <p:nvPr>
            <p:ph type="ctrTitle"/>
          </p:nvPr>
        </p:nvSpPr>
        <p:spPr>
          <a:xfrm>
            <a:off x="998825" y="554425"/>
            <a:ext cx="7891500" cy="1085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3600"/>
              <a:t>Name another example of how water may used for agriculture/on a farm?</a:t>
            </a:r>
            <a:endParaRPr/>
          </a:p>
        </p:txBody>
      </p:sp>
      <p:sp>
        <p:nvSpPr>
          <p:cNvPr id="907" name="Google Shape;907;p33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8" name="Google Shape;908;p330" descr="EPA will regulate two toxic chemicals in drinking water"/>
          <p:cNvPicPr preferRelativeResize="0"/>
          <p:nvPr/>
        </p:nvPicPr>
        <p:blipFill rotWithShape="1">
          <a:blip r:embed="rId4">
            <a:alphaModFix/>
          </a:blip>
          <a:srcRect/>
          <a:stretch/>
        </p:blipFill>
        <p:spPr>
          <a:xfrm>
            <a:off x="1253972" y="1943701"/>
            <a:ext cx="6244450" cy="41553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33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5" name="Google Shape;915;p33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33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2" name="Google Shape;922;p332"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923" name="Google Shape;923;p332" descr="Ocean Could Be Key to Future Food Security | Fisheries &amp; Aquaculture | News"/>
          <p:cNvPicPr preferRelativeResize="0"/>
          <p:nvPr/>
        </p:nvPicPr>
        <p:blipFill rotWithShape="1">
          <a:blip r:embed="rId5">
            <a:alphaModFix/>
          </a:blip>
          <a:srcRect/>
          <a:stretch/>
        </p:blipFill>
        <p:spPr>
          <a:xfrm>
            <a:off x="1539413" y="1933778"/>
            <a:ext cx="5687346" cy="299044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33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334"/>
          <p:cNvSpPr txBox="1">
            <a:spLocks noGrp="1"/>
          </p:cNvSpPr>
          <p:nvPr>
            <p:ph type="ctrTitle"/>
          </p:nvPr>
        </p:nvSpPr>
        <p:spPr>
          <a:xfrm>
            <a:off x="954102" y="359575"/>
            <a:ext cx="7713300" cy="1141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libri"/>
              <a:buNone/>
            </a:pPr>
            <a:r>
              <a:rPr lang="en-US" sz="3600"/>
              <a:t>Why wouldn’t we want to use salt water for agricultural crops?</a:t>
            </a:r>
            <a:endParaRPr/>
          </a:p>
        </p:txBody>
      </p:sp>
      <p:sp>
        <p:nvSpPr>
          <p:cNvPr id="936" name="Google Shape;936;p33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7" name="Google Shape;937;p334" descr="Ocean Could Be Key to Future Food Security | Fisheries &amp; Aquaculture | News"/>
          <p:cNvPicPr preferRelativeResize="0"/>
          <p:nvPr/>
        </p:nvPicPr>
        <p:blipFill rotWithShape="1">
          <a:blip r:embed="rId4">
            <a:alphaModFix/>
          </a:blip>
          <a:srcRect/>
          <a:stretch/>
        </p:blipFill>
        <p:spPr>
          <a:xfrm>
            <a:off x="986803" y="1975524"/>
            <a:ext cx="7170400" cy="37702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336"/>
          <p:cNvSpPr txBox="1">
            <a:spLocks noGrp="1"/>
          </p:cNvSpPr>
          <p:nvPr>
            <p:ph type="title"/>
          </p:nvPr>
        </p:nvSpPr>
        <p:spPr>
          <a:xfrm>
            <a:off x="457168" y="57943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sz="3200">
                <a:latin typeface="Arial"/>
                <a:ea typeface="Arial"/>
                <a:cs typeface="Arial"/>
                <a:sym typeface="Arial"/>
              </a:rPr>
              <a:t>What is agricultural water? Why is it important to us?</a:t>
            </a:r>
            <a:endParaRPr sz="3200">
              <a:latin typeface="Arial"/>
              <a:ea typeface="Arial"/>
              <a:cs typeface="Arial"/>
              <a:sym typeface="Arial"/>
            </a:endParaRPr>
          </a:p>
        </p:txBody>
      </p:sp>
      <p:pic>
        <p:nvPicPr>
          <p:cNvPr id="944" name="Google Shape;944;p336" descr="Minimum quality requirements for water reuse in agriculture | EU Science Hub"/>
          <p:cNvPicPr preferRelativeResize="0"/>
          <p:nvPr/>
        </p:nvPicPr>
        <p:blipFill rotWithShape="1">
          <a:blip r:embed="rId3">
            <a:alphaModFix/>
          </a:blip>
          <a:srcRect/>
          <a:stretch/>
        </p:blipFill>
        <p:spPr>
          <a:xfrm>
            <a:off x="966976" y="2420983"/>
            <a:ext cx="6684645" cy="4010787"/>
          </a:xfrm>
          <a:prstGeom prst="rect">
            <a:avLst/>
          </a:prstGeom>
          <a:noFill/>
          <a:ln>
            <a:noFill/>
          </a:ln>
        </p:spPr>
      </p:pic>
      <p:sp>
        <p:nvSpPr>
          <p:cNvPr id="945" name="Google Shape;945;p33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337" descr="Irrigation 101 - Modern Farmer"/>
          <p:cNvPicPr preferRelativeResize="0"/>
          <p:nvPr/>
        </p:nvPicPr>
        <p:blipFill rotWithShape="1">
          <a:blip r:embed="rId3">
            <a:alphaModFix/>
          </a:blip>
          <a:srcRect/>
          <a:stretch/>
        </p:blipFill>
        <p:spPr>
          <a:xfrm>
            <a:off x="367615" y="1461586"/>
            <a:ext cx="4884692" cy="2442346"/>
          </a:xfrm>
          <a:prstGeom prst="rect">
            <a:avLst/>
          </a:prstGeom>
          <a:noFill/>
          <a:ln>
            <a:noFill/>
          </a:ln>
        </p:spPr>
      </p:pic>
      <p:pic>
        <p:nvPicPr>
          <p:cNvPr id="952" name="Google Shape;952;p337" descr="Precision Irrigation: An Up-To-Date Approach In Agriculture"/>
          <p:cNvPicPr preferRelativeResize="0"/>
          <p:nvPr/>
        </p:nvPicPr>
        <p:blipFill rotWithShape="1">
          <a:blip r:embed="rId4">
            <a:alphaModFix/>
          </a:blip>
          <a:srcRect/>
          <a:stretch/>
        </p:blipFill>
        <p:spPr>
          <a:xfrm>
            <a:off x="2809961" y="3951923"/>
            <a:ext cx="5368016" cy="2684008"/>
          </a:xfrm>
          <a:prstGeom prst="rect">
            <a:avLst/>
          </a:prstGeom>
          <a:noFill/>
          <a:ln>
            <a:noFill/>
          </a:ln>
        </p:spPr>
      </p:pic>
      <p:sp>
        <p:nvSpPr>
          <p:cNvPr id="953" name="Google Shape;953;p337"/>
          <p:cNvSpPr txBox="1"/>
          <p:nvPr/>
        </p:nvSpPr>
        <p:spPr>
          <a:xfrm>
            <a:off x="957075" y="261250"/>
            <a:ext cx="76365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400" b="0" i="0" u="none" strike="noStrike" cap="none">
                <a:solidFill>
                  <a:srgbClr val="000000"/>
                </a:solidFill>
                <a:latin typeface="Arial"/>
                <a:ea typeface="Arial"/>
                <a:cs typeface="Arial"/>
                <a:sym typeface="Arial"/>
              </a:rPr>
              <a:t>What are some sources of agricultural water? </a:t>
            </a:r>
            <a:endParaRPr sz="2400" b="0" i="0" u="none" strike="noStrike" cap="none">
              <a:solidFill>
                <a:srgbClr val="000000"/>
              </a:solidFill>
              <a:latin typeface="Arial"/>
              <a:ea typeface="Arial"/>
              <a:cs typeface="Arial"/>
              <a:sym typeface="Arial"/>
            </a:endParaRPr>
          </a:p>
        </p:txBody>
      </p:sp>
      <p:sp>
        <p:nvSpPr>
          <p:cNvPr id="954" name="Google Shape;954;p337"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pic>
        <p:nvPicPr>
          <p:cNvPr id="960" name="Google Shape;960;p338" descr="Irrigation 101 - Modern Farmer"/>
          <p:cNvPicPr preferRelativeResize="0"/>
          <p:nvPr/>
        </p:nvPicPr>
        <p:blipFill rotWithShape="1">
          <a:blip r:embed="rId3">
            <a:alphaModFix/>
          </a:blip>
          <a:srcRect/>
          <a:stretch/>
        </p:blipFill>
        <p:spPr>
          <a:xfrm>
            <a:off x="1056637" y="1879597"/>
            <a:ext cx="7030726" cy="3515363"/>
          </a:xfrm>
          <a:prstGeom prst="rect">
            <a:avLst/>
          </a:prstGeom>
          <a:noFill/>
          <a:ln>
            <a:noFill/>
          </a:ln>
        </p:spPr>
      </p:pic>
      <p:sp>
        <p:nvSpPr>
          <p:cNvPr id="961" name="Google Shape;961;p338"/>
          <p:cNvSpPr txBox="1"/>
          <p:nvPr/>
        </p:nvSpPr>
        <p:spPr>
          <a:xfrm>
            <a:off x="1056625" y="261250"/>
            <a:ext cx="77502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300" b="0" i="0" u="none" strike="noStrike" cap="none">
                <a:solidFill>
                  <a:srgbClr val="000000"/>
                </a:solidFill>
                <a:latin typeface="Arial"/>
                <a:ea typeface="Arial"/>
                <a:cs typeface="Arial"/>
                <a:sym typeface="Arial"/>
              </a:rPr>
              <a:t>Why do we need to use irrigation in farms, can’t we just depend on rain water?</a:t>
            </a:r>
            <a:endParaRPr sz="2300" b="0" i="0" u="none" strike="noStrike" cap="none">
              <a:solidFill>
                <a:srgbClr val="000000"/>
              </a:solidFill>
              <a:latin typeface="Arial"/>
              <a:ea typeface="Arial"/>
              <a:cs typeface="Arial"/>
              <a:sym typeface="Arial"/>
            </a:endParaRPr>
          </a:p>
        </p:txBody>
      </p:sp>
      <p:sp>
        <p:nvSpPr>
          <p:cNvPr id="962" name="Google Shape;962;p33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33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340"/>
          <p:cNvSpPr txBox="1">
            <a:spLocks noGrp="1"/>
          </p:cNvSpPr>
          <p:nvPr>
            <p:ph type="title"/>
          </p:nvPr>
        </p:nvSpPr>
        <p:spPr>
          <a:xfrm>
            <a:off x="457200" y="301102"/>
            <a:ext cx="8229600" cy="1923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37500"/>
              <a:buFont typeface="Calibri"/>
              <a:buNone/>
            </a:pPr>
            <a:r>
              <a:rPr lang="en-US" sz="3200" b="1" u="sng">
                <a:latin typeface="Arial"/>
                <a:ea typeface="Arial"/>
                <a:cs typeface="Arial"/>
                <a:sym typeface="Arial"/>
              </a:rPr>
              <a:t>Agricultural Water</a:t>
            </a:r>
            <a:r>
              <a:rPr lang="en-US" sz="3200">
                <a:latin typeface="Arial"/>
                <a:ea typeface="Arial"/>
                <a:cs typeface="Arial"/>
                <a:sym typeface="Arial"/>
              </a:rPr>
              <a:t>: water used for food/agricultural purposes such as  </a:t>
            </a:r>
            <a:r>
              <a:rPr lang="en-US" sz="3200" b="0" i="0">
                <a:solidFill>
                  <a:srgbClr val="202124"/>
                </a:solidFill>
                <a:latin typeface="Arial"/>
                <a:ea typeface="Arial"/>
                <a:cs typeface="Arial"/>
                <a:sym typeface="Arial"/>
              </a:rPr>
              <a:t>irrigation, pesticide and fertilizer applications, and to protect crops from cold weather/frost</a:t>
            </a:r>
            <a:endParaRPr sz="3200">
              <a:latin typeface="Arial"/>
              <a:ea typeface="Arial"/>
              <a:cs typeface="Arial"/>
              <a:sym typeface="Arial"/>
            </a:endParaRPr>
          </a:p>
        </p:txBody>
      </p:sp>
      <p:pic>
        <p:nvPicPr>
          <p:cNvPr id="975" name="Google Shape;975;p340" descr="Minimum quality requirements for water reuse in agriculture | EU Science Hub"/>
          <p:cNvPicPr preferRelativeResize="0"/>
          <p:nvPr/>
        </p:nvPicPr>
        <p:blipFill rotWithShape="1">
          <a:blip r:embed="rId3">
            <a:alphaModFix/>
          </a:blip>
          <a:srcRect/>
          <a:stretch/>
        </p:blipFill>
        <p:spPr>
          <a:xfrm>
            <a:off x="966976" y="2420983"/>
            <a:ext cx="6684645" cy="4010787"/>
          </a:xfrm>
          <a:prstGeom prst="rect">
            <a:avLst/>
          </a:prstGeom>
          <a:noFill/>
          <a:ln>
            <a:noFill/>
          </a:ln>
        </p:spPr>
      </p:pic>
      <p:sp>
        <p:nvSpPr>
          <p:cNvPr id="976" name="Google Shape;976;p340" descr="Rewind"/>
          <p:cNvSpPr/>
          <p:nvPr/>
        </p:nvSpPr>
        <p:spPr>
          <a:xfrm>
            <a:off x="-32689" y="-6214"/>
            <a:ext cx="979714" cy="718457"/>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pic>
        <p:nvPicPr>
          <p:cNvPr id="261" name="Google Shape;261;p256" descr="dreamstime_xl_4410621.jpg"/>
          <p:cNvPicPr preferRelativeResize="0"/>
          <p:nvPr/>
        </p:nvPicPr>
        <p:blipFill rotWithShape="1">
          <a:blip r:embed="rId3">
            <a:alphaModFix/>
          </a:blip>
          <a:srcRect/>
          <a:stretch/>
        </p:blipFill>
        <p:spPr>
          <a:xfrm>
            <a:off x="1125415" y="2532185"/>
            <a:ext cx="6921305" cy="4137129"/>
          </a:xfrm>
          <a:prstGeom prst="rect">
            <a:avLst/>
          </a:prstGeom>
          <a:noFill/>
          <a:ln>
            <a:noFill/>
          </a:ln>
        </p:spPr>
      </p:pic>
      <p:sp>
        <p:nvSpPr>
          <p:cNvPr id="262" name="Google Shape;262;p256"/>
          <p:cNvSpPr txBox="1"/>
          <p:nvPr/>
        </p:nvSpPr>
        <p:spPr>
          <a:xfrm>
            <a:off x="1" y="844923"/>
            <a:ext cx="9340948" cy="193899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sng" strike="noStrike" cap="none">
                <a:solidFill>
                  <a:schemeClr val="dk1"/>
                </a:solidFill>
                <a:latin typeface="Calibri"/>
                <a:ea typeface="Calibri"/>
                <a:cs typeface="Calibri"/>
                <a:sym typeface="Calibri"/>
              </a:rPr>
              <a:t>Adhesion</a:t>
            </a:r>
            <a:r>
              <a:rPr lang="en-US" sz="4000" b="0" i="0" u="none" strike="noStrike" cap="none">
                <a:solidFill>
                  <a:schemeClr val="dk1"/>
                </a:solidFill>
                <a:latin typeface="Calibri"/>
                <a:ea typeface="Calibri"/>
                <a:cs typeface="Calibri"/>
                <a:sym typeface="Calibri"/>
              </a:rPr>
              <a:t>: the ability of water molecules to stick to other types of molecules </a:t>
            </a: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sp>
        <p:nvSpPr>
          <p:cNvPr id="263" name="Google Shape;263;p25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34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983" name="Google Shape;983;p341"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4" name="Google Shape;984;p341"/>
          <p:cNvSpPr txBox="1"/>
          <p:nvPr/>
        </p:nvSpPr>
        <p:spPr>
          <a:xfrm>
            <a:off x="1508700" y="1474100"/>
            <a:ext cx="61266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Irrigation Ideas</a:t>
            </a:r>
            <a:endParaRPr sz="3600">
              <a:solidFill>
                <a:schemeClr val="dk1"/>
              </a:solidFill>
              <a:latin typeface="Calibri"/>
              <a:ea typeface="Calibri"/>
              <a:cs typeface="Calibri"/>
              <a:sym typeface="Calibri"/>
            </a:endParaRPr>
          </a:p>
        </p:txBody>
      </p:sp>
      <p:pic>
        <p:nvPicPr>
          <p:cNvPr id="985" name="Google Shape;985;p341"/>
          <p:cNvPicPr preferRelativeResize="0"/>
          <p:nvPr/>
        </p:nvPicPr>
        <p:blipFill>
          <a:blip r:embed="rId5">
            <a:alphaModFix/>
          </a:blip>
          <a:stretch>
            <a:fillRect/>
          </a:stretch>
        </p:blipFill>
        <p:spPr>
          <a:xfrm>
            <a:off x="3225550" y="2759999"/>
            <a:ext cx="4905025" cy="3264075"/>
          </a:xfrm>
          <a:prstGeom prst="rect">
            <a:avLst/>
          </a:prstGeom>
          <a:noFill/>
          <a:ln>
            <a:noFill/>
          </a:ln>
        </p:spPr>
      </p:pic>
      <p:sp>
        <p:nvSpPr>
          <p:cNvPr id="986" name="Google Shape;986;p341"/>
          <p:cNvSpPr txBox="1"/>
          <p:nvPr/>
        </p:nvSpPr>
        <p:spPr>
          <a:xfrm>
            <a:off x="345500" y="2760000"/>
            <a:ext cx="2556600" cy="267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This lesson explores how civil engineering has solved the challenge of moving water using irrigation. Students work in teams to design and build their own “irrigation system” out of everyday items. </a:t>
            </a:r>
            <a:endParaRPr sz="1800" i="1">
              <a:solidFill>
                <a:schemeClr val="dk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4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3" name="Google Shape;993;p342"/>
          <p:cNvSpPr txBox="1"/>
          <p:nvPr/>
        </p:nvSpPr>
        <p:spPr>
          <a:xfrm>
            <a:off x="467248" y="665133"/>
            <a:ext cx="820950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is water important for agricultural use, how may this impact your everyday life?</a:t>
            </a:r>
            <a:endParaRPr sz="1400" b="0" i="0" u="none" strike="noStrike" cap="none">
              <a:solidFill>
                <a:srgbClr val="000000"/>
              </a:solidFill>
              <a:latin typeface="Arial"/>
              <a:ea typeface="Arial"/>
              <a:cs typeface="Arial"/>
              <a:sym typeface="Arial"/>
            </a:endParaRPr>
          </a:p>
        </p:txBody>
      </p:sp>
      <p:pic>
        <p:nvPicPr>
          <p:cNvPr id="994" name="Google Shape;994;p342" descr="Water in Agriculture"/>
          <p:cNvPicPr preferRelativeResize="0"/>
          <p:nvPr/>
        </p:nvPicPr>
        <p:blipFill rotWithShape="1">
          <a:blip r:embed="rId4">
            <a:alphaModFix/>
          </a:blip>
          <a:srcRect/>
          <a:stretch/>
        </p:blipFill>
        <p:spPr>
          <a:xfrm>
            <a:off x="835887" y="2628900"/>
            <a:ext cx="3736113" cy="2099221"/>
          </a:xfrm>
          <a:prstGeom prst="rect">
            <a:avLst/>
          </a:prstGeom>
          <a:noFill/>
          <a:ln>
            <a:noFill/>
          </a:ln>
        </p:spPr>
      </p:pic>
      <p:pic>
        <p:nvPicPr>
          <p:cNvPr id="995" name="Google Shape;995;p342" descr="Opinion | What's Holding Back the Organic Food and Farming Revolution?"/>
          <p:cNvPicPr preferRelativeResize="0"/>
          <p:nvPr/>
        </p:nvPicPr>
        <p:blipFill rotWithShape="1">
          <a:blip r:embed="rId5">
            <a:alphaModFix/>
          </a:blip>
          <a:srcRect/>
          <a:stretch/>
        </p:blipFill>
        <p:spPr>
          <a:xfrm>
            <a:off x="4741719" y="4413430"/>
            <a:ext cx="4017028" cy="209922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pic>
        <p:nvPicPr>
          <p:cNvPr id="1001" name="Google Shape;1001;p343"/>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grpSp>
        <p:nvGrpSpPr>
          <p:cNvPr id="1016" name="Google Shape;1016;p345"/>
          <p:cNvGrpSpPr/>
          <p:nvPr/>
        </p:nvGrpSpPr>
        <p:grpSpPr>
          <a:xfrm>
            <a:off x="1505008" y="297180"/>
            <a:ext cx="5828913" cy="6262953"/>
            <a:chOff x="814636" y="0"/>
            <a:chExt cx="5828913" cy="6262953"/>
          </a:xfrm>
        </p:grpSpPr>
        <p:sp>
          <p:nvSpPr>
            <p:cNvPr id="1017" name="Google Shape;1017;p345"/>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8" name="Google Shape;1018;p345"/>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019" name="Google Shape;1019;p345"/>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0" name="Google Shape;1020;p345"/>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1" name="Google Shape;1021;p345"/>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022" name="Google Shape;1022;p345"/>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3" name="Google Shape;1023;p345"/>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4" name="Google Shape;1024;p345"/>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025" name="Google Shape;1025;p345"/>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6" name="Google Shape;1026;p345"/>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7" name="Google Shape;1027;p345"/>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28" name="Google Shape;1028;p345"/>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9" name="Google Shape;1029;p345"/>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0" name="Google Shape;1030;p345"/>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31" name="Google Shape;1031;p345"/>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2" name="Google Shape;1032;p345"/>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3" name="Google Shape;1033;p345"/>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34" name="Google Shape;1034;p345"/>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35" name="Google Shape;1035;p345"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36" name="Google Shape;1036;p345"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37" name="Google Shape;1037;p345"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38" name="Google Shape;1038;p345"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39" name="Google Shape;1039;p345"/>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0" name="Google Shape;1040;p345"/>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346"/>
          <p:cNvSpPr txBox="1">
            <a:spLocks noGrp="1"/>
          </p:cNvSpPr>
          <p:nvPr>
            <p:ph type="title"/>
          </p:nvPr>
        </p:nvSpPr>
        <p:spPr>
          <a:xfrm>
            <a:off x="457168" y="61278"/>
            <a:ext cx="8229600" cy="16151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5400"/>
              <a:buFont typeface="Calibri"/>
              <a:buNone/>
            </a:pPr>
            <a:r>
              <a:rPr lang="en-US" sz="5400"/>
              <a:t>Hydroelectric Power</a:t>
            </a:r>
            <a:endParaRPr/>
          </a:p>
        </p:txBody>
      </p:sp>
      <p:sp>
        <p:nvSpPr>
          <p:cNvPr id="1047" name="Google Shape;1047;p34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8" name="Google Shape;1048;p34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049" name="Google Shape;1049;p346" descr="What is Hydroelectric Power Plant? How Does It Work? | Energy Five"/>
          <p:cNvPicPr preferRelativeResize="0"/>
          <p:nvPr/>
        </p:nvPicPr>
        <p:blipFill rotWithShape="1">
          <a:blip r:embed="rId3">
            <a:alphaModFix/>
          </a:blip>
          <a:srcRect/>
          <a:stretch/>
        </p:blipFill>
        <p:spPr>
          <a:xfrm>
            <a:off x="1654614" y="2042114"/>
            <a:ext cx="5834771" cy="342519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347"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6" name="Google Shape;1056;p347"/>
          <p:cNvSpPr txBox="1"/>
          <p:nvPr/>
        </p:nvSpPr>
        <p:spPr>
          <a:xfrm>
            <a:off x="467248" y="665133"/>
            <a:ext cx="820950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How could you use water to power something in your everyday life?</a:t>
            </a:r>
            <a:endParaRPr sz="1400" b="0" i="0" u="none" strike="noStrike" cap="none">
              <a:solidFill>
                <a:srgbClr val="000000"/>
              </a:solidFill>
              <a:latin typeface="Arial"/>
              <a:ea typeface="Arial"/>
              <a:cs typeface="Arial"/>
              <a:sym typeface="Arial"/>
            </a:endParaRPr>
          </a:p>
        </p:txBody>
      </p:sp>
      <p:pic>
        <p:nvPicPr>
          <p:cNvPr id="1057" name="Google Shape;1057;p347" descr="How to get water reduction formulation right"/>
          <p:cNvPicPr preferRelativeResize="0"/>
          <p:nvPr/>
        </p:nvPicPr>
        <p:blipFill rotWithShape="1">
          <a:blip r:embed="rId4">
            <a:alphaModFix/>
          </a:blip>
          <a:srcRect/>
          <a:stretch/>
        </p:blipFill>
        <p:spPr>
          <a:xfrm>
            <a:off x="292289" y="1680755"/>
            <a:ext cx="3760489" cy="2112917"/>
          </a:xfrm>
          <a:prstGeom prst="rect">
            <a:avLst/>
          </a:prstGeom>
          <a:noFill/>
          <a:ln>
            <a:noFill/>
          </a:ln>
        </p:spPr>
      </p:pic>
      <p:pic>
        <p:nvPicPr>
          <p:cNvPr id="1058" name="Google Shape;1058;p347" descr="Hydro Power the Clean Renewable Power of Running Water"/>
          <p:cNvPicPr preferRelativeResize="0"/>
          <p:nvPr/>
        </p:nvPicPr>
        <p:blipFill rotWithShape="1">
          <a:blip r:embed="rId5">
            <a:alphaModFix/>
          </a:blip>
          <a:srcRect/>
          <a:stretch/>
        </p:blipFill>
        <p:spPr>
          <a:xfrm>
            <a:off x="5973400" y="2004875"/>
            <a:ext cx="1743075" cy="2619375"/>
          </a:xfrm>
          <a:prstGeom prst="rect">
            <a:avLst/>
          </a:prstGeom>
          <a:noFill/>
          <a:ln>
            <a:noFill/>
          </a:ln>
        </p:spPr>
      </p:pic>
      <p:pic>
        <p:nvPicPr>
          <p:cNvPr id="1059" name="Google Shape;1059;p347" descr="Iran Launches 133 Water &amp; Power Projects - Caspian News"/>
          <p:cNvPicPr preferRelativeResize="0"/>
          <p:nvPr/>
        </p:nvPicPr>
        <p:blipFill rotWithShape="1">
          <a:blip r:embed="rId6">
            <a:alphaModFix/>
          </a:blip>
          <a:srcRect/>
          <a:stretch/>
        </p:blipFill>
        <p:spPr>
          <a:xfrm>
            <a:off x="2172533" y="3913664"/>
            <a:ext cx="3373891" cy="2527162"/>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348"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349"/>
          <p:cNvSpPr txBox="1">
            <a:spLocks noGrp="1"/>
          </p:cNvSpPr>
          <p:nvPr>
            <p:ph type="title"/>
          </p:nvPr>
        </p:nvSpPr>
        <p:spPr>
          <a:xfrm>
            <a:off x="735230" y="285880"/>
            <a:ext cx="8229600" cy="191017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59"/>
              <a:buFont typeface="Calibri"/>
              <a:buNone/>
            </a:pPr>
            <a:r>
              <a:rPr lang="en-US" sz="3959" b="1" u="sng"/>
              <a:t>Water</a:t>
            </a:r>
            <a:r>
              <a:rPr lang="en-US" sz="3959"/>
              <a:t>: liquid made up of 2 hydrogen atoms and 1 oxygen atom</a:t>
            </a:r>
            <a:endParaRPr/>
          </a:p>
        </p:txBody>
      </p:sp>
      <p:pic>
        <p:nvPicPr>
          <p:cNvPr id="1072" name="Google Shape;1072;p349" descr="Molecule.jpg"/>
          <p:cNvPicPr preferRelativeResize="0">
            <a:picLocks noGrp="1"/>
          </p:cNvPicPr>
          <p:nvPr>
            <p:ph type="body" idx="1"/>
          </p:nvPr>
        </p:nvPicPr>
        <p:blipFill rotWithShape="1">
          <a:blip r:embed="rId3">
            <a:alphaModFix/>
          </a:blip>
          <a:srcRect l="-40782" r="-40779"/>
          <a:stretch/>
        </p:blipFill>
        <p:spPr>
          <a:xfrm>
            <a:off x="292308" y="2184816"/>
            <a:ext cx="8229600" cy="4525963"/>
          </a:xfrm>
          <a:prstGeom prst="rect">
            <a:avLst/>
          </a:prstGeom>
          <a:noFill/>
          <a:ln w="9525" cap="flat" cmpd="sng">
            <a:solidFill>
              <a:schemeClr val="lt1"/>
            </a:solidFill>
            <a:prstDash val="solid"/>
            <a:round/>
            <a:headEnd type="none" w="sm" len="sm"/>
            <a:tailEnd type="none" w="sm" len="sm"/>
          </a:ln>
        </p:spPr>
      </p:pic>
      <p:sp>
        <p:nvSpPr>
          <p:cNvPr id="1073" name="Google Shape;1073;p349"/>
          <p:cNvSpPr txBox="1"/>
          <p:nvPr/>
        </p:nvSpPr>
        <p:spPr>
          <a:xfrm>
            <a:off x="5214951" y="2075984"/>
            <a:ext cx="48290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O</a:t>
            </a:r>
            <a:endParaRPr sz="1400" b="0" i="0" u="none" strike="noStrike" cap="none">
              <a:solidFill>
                <a:srgbClr val="000000"/>
              </a:solidFill>
              <a:latin typeface="Arial"/>
              <a:ea typeface="Arial"/>
              <a:cs typeface="Arial"/>
              <a:sym typeface="Arial"/>
            </a:endParaRPr>
          </a:p>
        </p:txBody>
      </p:sp>
      <p:sp>
        <p:nvSpPr>
          <p:cNvPr id="1074" name="Google Shape;1074;p349"/>
          <p:cNvSpPr txBox="1"/>
          <p:nvPr/>
        </p:nvSpPr>
        <p:spPr>
          <a:xfrm>
            <a:off x="6493483" y="5173257"/>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75" name="Google Shape;1075;p349"/>
          <p:cNvSpPr txBox="1"/>
          <p:nvPr/>
        </p:nvSpPr>
        <p:spPr>
          <a:xfrm>
            <a:off x="3603134" y="4753488"/>
            <a:ext cx="459680"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600"/>
              <a:buFont typeface="Arial"/>
              <a:buNone/>
            </a:pPr>
            <a:r>
              <a:rPr lang="en-US" sz="9600" b="0" i="0" u="none" strike="noStrike" cap="none">
                <a:solidFill>
                  <a:schemeClr val="dk1"/>
                </a:solidFill>
                <a:latin typeface="Calibri"/>
                <a:ea typeface="Calibri"/>
                <a:cs typeface="Calibri"/>
                <a:sym typeface="Calibri"/>
              </a:rPr>
              <a:t>H</a:t>
            </a:r>
            <a:endParaRPr sz="1400" b="0" i="0" u="none" strike="noStrike" cap="none">
              <a:solidFill>
                <a:srgbClr val="000000"/>
              </a:solidFill>
              <a:latin typeface="Arial"/>
              <a:ea typeface="Arial"/>
              <a:cs typeface="Arial"/>
              <a:sym typeface="Arial"/>
            </a:endParaRPr>
          </a:p>
        </p:txBody>
      </p:sp>
      <p:sp>
        <p:nvSpPr>
          <p:cNvPr id="1076" name="Google Shape;1076;p34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350"/>
          <p:cNvSpPr txBox="1">
            <a:spLocks noGrp="1"/>
          </p:cNvSpPr>
          <p:nvPr>
            <p:ph type="title"/>
          </p:nvPr>
        </p:nvSpPr>
        <p:spPr>
          <a:xfrm>
            <a:off x="457200" y="106998"/>
            <a:ext cx="8229600" cy="188944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u="sng"/>
              <a:t>Salt Water</a:t>
            </a:r>
            <a:r>
              <a:rPr lang="en-US"/>
              <a:t>: water that has a very large amount of salt in it</a:t>
            </a:r>
            <a:endParaRPr/>
          </a:p>
        </p:txBody>
      </p:sp>
      <p:pic>
        <p:nvPicPr>
          <p:cNvPr id="1083" name="Google Shape;1083;p350" descr="ocean1.jpg"/>
          <p:cNvPicPr preferRelativeResize="0">
            <a:picLocks noGrp="1"/>
          </p:cNvPicPr>
          <p:nvPr>
            <p:ph type="body" idx="1"/>
          </p:nvPr>
        </p:nvPicPr>
        <p:blipFill rotWithShape="1">
          <a:blip r:embed="rId3">
            <a:alphaModFix/>
          </a:blip>
          <a:srcRect l="-10572" r="-10572"/>
          <a:stretch/>
        </p:blipFill>
        <p:spPr>
          <a:xfrm>
            <a:off x="138523" y="1844040"/>
            <a:ext cx="8866954" cy="4876483"/>
          </a:xfrm>
          <a:prstGeom prst="rect">
            <a:avLst/>
          </a:prstGeom>
          <a:noFill/>
          <a:ln w="9525" cap="flat" cmpd="sng">
            <a:solidFill>
              <a:schemeClr val="lt1"/>
            </a:solidFill>
            <a:prstDash val="solid"/>
            <a:round/>
            <a:headEnd type="none" w="sm" len="sm"/>
            <a:tailEnd type="none" w="sm" len="sm"/>
          </a:ln>
        </p:spPr>
      </p:pic>
      <p:sp>
        <p:nvSpPr>
          <p:cNvPr id="1084" name="Google Shape;1084;p35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5220</Words>
  <Application>Microsoft Office PowerPoint</Application>
  <PresentationFormat>On-screen Show (4:3)</PresentationFormat>
  <Paragraphs>624</Paragraphs>
  <Slides>144</Slides>
  <Notes>144</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144</vt:i4>
      </vt:variant>
    </vt:vector>
  </HeadingPairs>
  <TitlesOfParts>
    <vt:vector size="148" baseType="lpstr">
      <vt:lpstr>Arial</vt:lpstr>
      <vt:lpstr>Calibri</vt:lpstr>
      <vt:lpstr>Office Theme</vt:lpstr>
      <vt:lpstr>Office Theme</vt:lpstr>
      <vt:lpstr>PowerPoint Presentation</vt:lpstr>
      <vt:lpstr>Fresh Water</vt:lpstr>
      <vt:lpstr>PowerPoint Presentation</vt:lpstr>
      <vt:lpstr>PowerPoint Presentation</vt:lpstr>
      <vt:lpstr>PowerPoint Presentation</vt:lpstr>
      <vt:lpstr>Water: liquid made up of 2 hydrogen atoms and 1 oxygen atom</vt:lpstr>
      <vt:lpstr>Polar: has one side that has a negative charge and another that has a positive charge </vt:lpstr>
      <vt:lpstr>PowerPoint Presentation</vt:lpstr>
      <vt:lpstr>PowerPoint Presentation</vt:lpstr>
      <vt:lpstr>PowerPoint Presentation</vt:lpstr>
      <vt:lpstr>Salt Water: water that has a very large amount of salt in it</vt:lpstr>
      <vt:lpstr>PowerPoint Presentation</vt:lpstr>
      <vt:lpstr>Why is water polar?</vt:lpstr>
      <vt:lpstr>PowerPoint Presentation</vt:lpstr>
      <vt:lpstr>How is surface tension created?</vt:lpstr>
      <vt:lpstr>PowerPoint Presentation</vt:lpstr>
      <vt:lpstr>PowerPoint Presentation</vt:lpstr>
      <vt:lpstr>PowerPoint Presentation</vt:lpstr>
      <vt:lpstr>PowerPoint Presentation</vt:lpstr>
      <vt:lpstr>PowerPoint Presentation</vt:lpstr>
      <vt:lpstr>Fresh Water: water that does not have salt in it</vt:lpstr>
      <vt:lpstr>PowerPoint Presentation</vt:lpstr>
      <vt:lpstr>What is fresh water?</vt:lpstr>
      <vt:lpstr>PowerPoint Presentation</vt:lpstr>
      <vt:lpstr>PowerPoint Presentation</vt:lpstr>
      <vt:lpstr>PowerPoint Presentation</vt:lpstr>
      <vt:lpstr>PowerPoint Presentation</vt:lpstr>
      <vt:lpstr>PowerPoint Presentation</vt:lpstr>
      <vt:lpstr>PowerPoint Presentation</vt:lpstr>
      <vt:lpstr>What is fresh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fresh water? </vt:lpstr>
      <vt:lpstr>PowerPoint Presentation</vt:lpstr>
      <vt:lpstr>PowerPoint Presentation</vt:lpstr>
      <vt:lpstr>PowerPoint Presentation</vt:lpstr>
      <vt:lpstr>PowerPoint Presentation</vt:lpstr>
      <vt:lpstr>Fresh Water: water that does not have salt in it</vt:lpstr>
      <vt:lpstr>PowerPoint Presentation</vt:lpstr>
      <vt:lpstr>PowerPoint Presentation</vt:lpstr>
      <vt:lpstr>PowerPoint Presentation</vt:lpstr>
      <vt:lpstr>PowerPoint Presentation</vt:lpstr>
      <vt:lpstr>PowerPoint Presentation</vt:lpstr>
      <vt:lpstr>PowerPoint Presentation</vt:lpstr>
      <vt:lpstr>Agricultural Water</vt:lpstr>
      <vt:lpstr>PowerPoint Presentation</vt:lpstr>
      <vt:lpstr>PowerPoint Presentation</vt:lpstr>
      <vt:lpstr>Water: liquid made up of 2 hydrogen atoms and 1 oxygen atom</vt:lpstr>
      <vt:lpstr>Salt Water: water that has a very large amount of salt in it</vt:lpstr>
      <vt:lpstr>Fresh Water: water that does not have salt in it</vt:lpstr>
      <vt:lpstr>PowerPoint Presentation</vt:lpstr>
      <vt:lpstr>Why is water polar?</vt:lpstr>
      <vt:lpstr>PowerPoint Presentation</vt:lpstr>
      <vt:lpstr>PowerPoint Presentation</vt:lpstr>
      <vt:lpstr>PowerPoint Presentation</vt:lpstr>
      <vt:lpstr>Agricultural Water: water used for food/agricultural purposes such as  irrigation, pesticide and fertilizer applications, and to protect crops from cold weather/frost</vt:lpstr>
      <vt:lpstr>PowerPoint Presentation</vt:lpstr>
      <vt:lpstr>What is agricultural water?</vt:lpstr>
      <vt:lpstr>PowerPoint Presentation</vt:lpstr>
      <vt:lpstr>PowerPoint Presentation</vt:lpstr>
      <vt:lpstr>PowerPoint Presentation</vt:lpstr>
      <vt:lpstr>PowerPoint Presentation</vt:lpstr>
      <vt:lpstr>PowerPoint Presentation</vt:lpstr>
      <vt:lpstr>What is agricultural water? Why is it important?</vt:lpstr>
      <vt:lpstr>PowerPoint Presentation</vt:lpstr>
      <vt:lpstr>PowerPoint Presentation</vt:lpstr>
      <vt:lpstr>PowerPoint Presentation</vt:lpstr>
      <vt:lpstr>PowerPoint Presentation</vt:lpstr>
      <vt:lpstr>PowerPoint Presentation</vt:lpstr>
      <vt:lpstr>Name another example of how water may used for agriculture/on a farm?</vt:lpstr>
      <vt:lpstr>PowerPoint Presentation</vt:lpstr>
      <vt:lpstr>PowerPoint Presentation</vt:lpstr>
      <vt:lpstr>PowerPoint Presentation</vt:lpstr>
      <vt:lpstr>Why wouldn’t we want to use salt water for agricultural crops?</vt:lpstr>
      <vt:lpstr>What is agricultural water? Why is it important to us?</vt:lpstr>
      <vt:lpstr>PowerPoint Presentation</vt:lpstr>
      <vt:lpstr>PowerPoint Presentation</vt:lpstr>
      <vt:lpstr>PowerPoint Presentation</vt:lpstr>
      <vt:lpstr>Agricultural Water: water used for food/agricultural purposes such as  irrigation, pesticide and fertilizer applications, and to protect crops from cold weather/frost</vt:lpstr>
      <vt:lpstr>PowerPoint Presentation</vt:lpstr>
      <vt:lpstr>PowerPoint Presentation</vt:lpstr>
      <vt:lpstr>PowerPoint Presentation</vt:lpstr>
      <vt:lpstr>PowerPoint Presentation</vt:lpstr>
      <vt:lpstr>PowerPoint Presentation</vt:lpstr>
      <vt:lpstr>Hydroelectric Power</vt:lpstr>
      <vt:lpstr>PowerPoint Presentation</vt:lpstr>
      <vt:lpstr>PowerPoint Presentation</vt:lpstr>
      <vt:lpstr>Water: liquid made up of 2 hydrogen atoms and 1 oxygen atom</vt:lpstr>
      <vt:lpstr>Salt Water: water that has a very large amount of salt in it</vt:lpstr>
      <vt:lpstr>Fresh Water: water that does not have salt in it</vt:lpstr>
      <vt:lpstr>Agricultural Water: water used for food/agricultural purposes such as  irrigation, pesticide and fertilizer applications, and to protect crops from cold weather/frost</vt:lpstr>
      <vt:lpstr>PowerPoint Presentation</vt:lpstr>
      <vt:lpstr>Why is water polar?</vt:lpstr>
      <vt:lpstr>PowerPoint Presentation</vt:lpstr>
      <vt:lpstr>PowerPoint Presentation</vt:lpstr>
      <vt:lpstr>What is agricultural water? Why is it important to us?</vt:lpstr>
      <vt:lpstr>PowerPoint Presentation</vt:lpstr>
      <vt:lpstr>Hydroelectric Power: process of storing and using water in dams and rivers to generate electricity</vt:lpstr>
      <vt:lpstr>PowerPoint Presentation</vt:lpstr>
      <vt:lpstr>What is hydroelectric power?</vt:lpstr>
      <vt:lpstr>PowerPoint Presentation</vt:lpstr>
      <vt:lpstr>PowerPoint Presentation</vt:lpstr>
      <vt:lpstr>PowerPoint Presentation</vt:lpstr>
      <vt:lpstr>PowerPoint Presentation</vt:lpstr>
      <vt:lpstr>PowerPoint Presentation</vt:lpstr>
      <vt:lpstr>PowerPoint Presentation</vt:lpstr>
      <vt:lpstr>What is hydroelectric power?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hydroelectric power?</vt:lpstr>
      <vt:lpstr>PowerPoint Presentation</vt:lpstr>
      <vt:lpstr>PowerPoint Presentation</vt:lpstr>
      <vt:lpstr>PowerPoint Presentation</vt:lpstr>
      <vt:lpstr>PowerPoint Presentation</vt:lpstr>
      <vt:lpstr>Hydroelectric Power: process of storing and using water in dams and rivers to generate electricity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2021-08-03T18:26:39Z</dcterms:modified>
</cp:coreProperties>
</file>