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Lst>
  <p:sldSz cy="6858000" cx="9144000"/>
  <p:notesSz cx="6858000" cy="9144000"/>
  <p:embeddedFontLst>
    <p:embeddedFont>
      <p:font typeface="Poppins"/>
      <p:regular r:id="rId140"/>
      <p:bold r:id="rId141"/>
      <p:italic r:id="rId142"/>
      <p:boldItalic r:id="rId143"/>
    </p:embeddedFont>
    <p:embeddedFont>
      <p:font typeface="Helvetica Neue"/>
      <p:regular r:id="rId144"/>
      <p:bold r:id="rId145"/>
      <p:italic r:id="rId146"/>
      <p:boldItalic r:id="rId147"/>
    </p:embeddedFont>
    <p:embeddedFont>
      <p:font typeface="Helvetica Neue Light"/>
      <p:regular r:id="rId148"/>
      <p:bold r:id="rId149"/>
      <p:italic r:id="rId150"/>
      <p:boldItalic r:id="rId1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152" roundtripDataSignature="AMtx7mhLNWzbSEBopEsUT7Iu9KOzLPDm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font" Target="fonts/HelveticaNeueLight-italic.fntdata"/><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HelveticaNeueLight-bold.fntdata"/><Relationship Id="rId4" Type="http://schemas.openxmlformats.org/officeDocument/2006/relationships/slideMaster" Target="slideMasters/slideMaster1.xml"/><Relationship Id="rId148" Type="http://schemas.openxmlformats.org/officeDocument/2006/relationships/font" Target="fonts/HelveticaNeueLight-regular.fntdata"/><Relationship Id="rId9" Type="http://schemas.openxmlformats.org/officeDocument/2006/relationships/slide" Target="slides/slide4.xml"/><Relationship Id="rId143" Type="http://schemas.openxmlformats.org/officeDocument/2006/relationships/font" Target="fonts/Poppins-boldItalic.fntdata"/><Relationship Id="rId142" Type="http://schemas.openxmlformats.org/officeDocument/2006/relationships/font" Target="fonts/Poppins-italic.fntdata"/><Relationship Id="rId141" Type="http://schemas.openxmlformats.org/officeDocument/2006/relationships/font" Target="fonts/Poppins-bold.fntdata"/><Relationship Id="rId140" Type="http://schemas.openxmlformats.org/officeDocument/2006/relationships/font" Target="fonts/Poppins-regular.fntdata"/><Relationship Id="rId5" Type="http://schemas.openxmlformats.org/officeDocument/2006/relationships/notesMaster" Target="notesMasters/notesMaster1.xml"/><Relationship Id="rId147" Type="http://schemas.openxmlformats.org/officeDocument/2006/relationships/font" Target="fonts/HelveticaNeue-boldItalic.fntdata"/><Relationship Id="rId6" Type="http://schemas.openxmlformats.org/officeDocument/2006/relationships/slide" Target="slides/slide1.xml"/><Relationship Id="rId146" Type="http://schemas.openxmlformats.org/officeDocument/2006/relationships/font" Target="fonts/HelveticaNeue-italic.fntdata"/><Relationship Id="rId7" Type="http://schemas.openxmlformats.org/officeDocument/2006/relationships/slide" Target="slides/slide2.xml"/><Relationship Id="rId145" Type="http://schemas.openxmlformats.org/officeDocument/2006/relationships/font" Target="fonts/HelveticaNeue-bold.fntdata"/><Relationship Id="rId8" Type="http://schemas.openxmlformats.org/officeDocument/2006/relationships/slide" Target="slides/slide3.xml"/><Relationship Id="rId144" Type="http://schemas.openxmlformats.org/officeDocument/2006/relationships/font" Target="fonts/HelveticaNeue-regular.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 Id="rId152" Type="http://customschemas.google.com/relationships/presentationmetadata" Target="metadata"/><Relationship Id="rId151" Type="http://schemas.openxmlformats.org/officeDocument/2006/relationships/font" Target="fonts/HelveticaNeueLight-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90" name="Google Shape;19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28090429a9b_0_2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g28090429a9b_0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is an example of </a:t>
            </a:r>
            <a:r>
              <a:rPr b="1" lang="en-US"/>
              <a:t>resistance</a:t>
            </a:r>
            <a:r>
              <a:rPr lang="en-US"/>
              <a:t>. As an airplane flies through the air, air resistance pushes against the airplane. The airplane uses its engines to keep the airplane in motion. </a:t>
            </a:r>
            <a:endParaRPr/>
          </a:p>
        </p:txBody>
      </p:sp>
      <p:sp>
        <p:nvSpPr>
          <p:cNvPr id="1181" name="Google Shape;1181;g28090429a9b_0_2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8090429a9b_0_2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g28090429a9b_0_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another example of </a:t>
            </a:r>
            <a:r>
              <a:rPr b="1" lang="en-US"/>
              <a:t>resistance</a:t>
            </a:r>
            <a:r>
              <a:rPr lang="en-US"/>
              <a:t>. </a:t>
            </a:r>
            <a:r>
              <a:rPr lang="en-US"/>
              <a:t>When we move through water, the particles in water are pushing against us. Our leg and arm muscles have to work hard to keep our motion going, otherwise the resistance would eventually make us stop. </a:t>
            </a:r>
            <a:endParaRPr/>
          </a:p>
        </p:txBody>
      </p:sp>
      <p:sp>
        <p:nvSpPr>
          <p:cNvPr id="1190" name="Google Shape;1190;g28090429a9b_0_2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8090429a9b_0_2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7" name="Google Shape;1197;g28090429a9b_0_2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resistance</a:t>
            </a:r>
            <a:r>
              <a:rPr lang="en-US"/>
              <a:t>.</a:t>
            </a:r>
            <a:endParaRPr/>
          </a:p>
        </p:txBody>
      </p:sp>
      <p:sp>
        <p:nvSpPr>
          <p:cNvPr id="1198" name="Google Shape;1198;g28090429a9b_0_2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8090429a9b_0_2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g28090429a9b_0_2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is a non-example of </a:t>
            </a:r>
            <a:r>
              <a:rPr b="1" lang="en-US"/>
              <a:t>resistance</a:t>
            </a:r>
            <a:r>
              <a:rPr lang="en-US"/>
              <a:t>. The mug sitting on the table is at rest. Because the mug is not in motion, there is no resistance. </a:t>
            </a:r>
            <a:endParaRPr/>
          </a:p>
        </p:txBody>
      </p:sp>
      <p:sp>
        <p:nvSpPr>
          <p:cNvPr id="1205" name="Google Shape;1205;g28090429a9b_0_2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28090429a9b_0_3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g28090429a9b_0_3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Watching TV is another non-example of </a:t>
            </a:r>
            <a:r>
              <a:rPr b="1" lang="en-US"/>
              <a:t>resistance</a:t>
            </a:r>
            <a:r>
              <a:rPr lang="en-US"/>
              <a:t>. The images on the screen are not in motion through air or space, so they do not experience </a:t>
            </a:r>
            <a:r>
              <a:rPr lang="en-US"/>
              <a:t>resistance</a:t>
            </a:r>
            <a:r>
              <a:rPr b="1" lang="en-US"/>
              <a:t>.</a:t>
            </a:r>
            <a:r>
              <a:rPr lang="en-US"/>
              <a:t> </a:t>
            </a:r>
            <a:endParaRPr/>
          </a:p>
        </p:txBody>
      </p:sp>
      <p:sp>
        <p:nvSpPr>
          <p:cNvPr id="1213" name="Google Shape;1213;g28090429a9b_0_3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8090429a9b_0_3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g28090429a9b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221" name="Google Shape;1221;g28090429a9b_0_3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8090429a9b_0_16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g28090429a9b_0_16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Find an example of resistance.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[airplane flying]</a:t>
            </a:r>
            <a:endParaRPr/>
          </a:p>
        </p:txBody>
      </p:sp>
      <p:sp>
        <p:nvSpPr>
          <p:cNvPr id="1227" name="Google Shape;1227;g28090429a9b_0_16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8090429a9b_0_16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9" name="Google Shape;1239;g28090429a9b_0_16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Find an example of resistance. </a:t>
            </a:r>
            <a:r>
              <a:rPr b="1" lang="en-US"/>
              <a:t>Airplane flying.</a:t>
            </a:r>
            <a:endParaRPr b="1"/>
          </a:p>
        </p:txBody>
      </p:sp>
      <p:sp>
        <p:nvSpPr>
          <p:cNvPr id="1240" name="Google Shape;1240;g28090429a9b_0_16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8090429a9b_0_3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3" name="Google Shape;1253;g28090429a9b_0_3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resistance</a:t>
            </a:r>
            <a:r>
              <a:rPr b="1" lang="en-US"/>
              <a:t> </a:t>
            </a:r>
            <a:r>
              <a:rPr lang="en-US"/>
              <a:t>into different word parts to help us remember the meaning.  Let’s take a look!</a:t>
            </a:r>
            <a:endParaRPr/>
          </a:p>
        </p:txBody>
      </p:sp>
      <p:sp>
        <p:nvSpPr>
          <p:cNvPr id="1254" name="Google Shape;1254;g28090429a9b_0_3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28090429a9b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0" name="Google Shape;1260;g28090429a9b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a:t>
            </a:r>
            <a:r>
              <a:rPr b="1" lang="en-US"/>
              <a:t>resistance</a:t>
            </a:r>
            <a:r>
              <a:rPr lang="en-US"/>
              <a:t> into two parts: root and suffix.</a:t>
            </a:r>
            <a:endParaRPr/>
          </a:p>
        </p:txBody>
      </p:sp>
      <p:sp>
        <p:nvSpPr>
          <p:cNvPr id="1261" name="Google Shape;1261;g28090429a9b_0_3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is the ability to cause ____________.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Change]</a:t>
            </a:r>
            <a:endParaRPr/>
          </a:p>
        </p:txBody>
      </p:sp>
      <p:sp>
        <p:nvSpPr>
          <p:cNvPr id="196" name="Google Shape;196;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28090429a9b_0_16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2" name="Google Shape;1272;g28090429a9b_0_16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First, we have the root word “resist” which means "to act against or oppose”.</a:t>
            </a:r>
            <a:endParaRPr>
              <a:solidFill>
                <a:srgbClr val="000000"/>
              </a:solidFill>
            </a:endParaRPr>
          </a:p>
        </p:txBody>
      </p:sp>
      <p:sp>
        <p:nvSpPr>
          <p:cNvPr id="1273" name="Google Shape;1273;g28090429a9b_0_16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8090429a9b_0_16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g28090429a9b_0_16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Next, we have the suffix “-ance”. This means something “the state or quality of”</a:t>
            </a:r>
            <a:endParaRPr>
              <a:solidFill>
                <a:srgbClr val="000000"/>
              </a:solidFill>
            </a:endParaRPr>
          </a:p>
        </p:txBody>
      </p:sp>
      <p:sp>
        <p:nvSpPr>
          <p:cNvPr id="1284" name="Google Shape;1284;g28090429a9b_0_16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28090429a9b_0_16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g28090429a9b_0_16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t>
            </a:r>
            <a:r>
              <a:rPr b="1" lang="en-US"/>
              <a:t>resistance </a:t>
            </a:r>
            <a:r>
              <a:rPr lang="en-US"/>
              <a:t>means the state of opposing or acting against. Resistance opposes, or acts </a:t>
            </a:r>
            <a:r>
              <a:rPr lang="en-US"/>
              <a:t>against</a:t>
            </a:r>
            <a:r>
              <a:rPr lang="en-US"/>
              <a:t>, an object in motion to slow it down. </a:t>
            </a:r>
            <a:endParaRPr/>
          </a:p>
        </p:txBody>
      </p:sp>
      <p:sp>
        <p:nvSpPr>
          <p:cNvPr id="1295" name="Google Shape;1295;g28090429a9b_0_16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8090429a9b_0_3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g28090429a9b_0_3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307" name="Google Shape;1307;g28090429a9b_0_3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8090429a9b_0_16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3" name="Google Shape;1313;g28090429a9b_0_16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Resistance</a:t>
            </a:r>
            <a:r>
              <a:rPr lang="en-US"/>
              <a:t> is the force that tried to stop or slow down the movement of an object. </a:t>
            </a:r>
            <a:endParaRPr b="0"/>
          </a:p>
          <a:p>
            <a:pPr indent="0" lvl="0" marL="0" rtl="0" algn="l">
              <a:lnSpc>
                <a:spcPct val="100000"/>
              </a:lnSpc>
              <a:spcBef>
                <a:spcPts val="0"/>
              </a:spcBef>
              <a:spcAft>
                <a:spcPts val="0"/>
              </a:spcAft>
              <a:buSzPts val="1400"/>
              <a:buNone/>
            </a:pPr>
            <a:r>
              <a:t/>
            </a:r>
            <a:endParaRPr/>
          </a:p>
        </p:txBody>
      </p:sp>
      <p:sp>
        <p:nvSpPr>
          <p:cNvPr id="1314" name="Google Shape;1314;g28090429a9b_0_16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8090429a9b_0_16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28090429a9b_0_16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resistance</a:t>
            </a:r>
            <a:r>
              <a:rPr lang="en-US">
                <a:solidFill>
                  <a:srgbClr val="242424"/>
                </a:solidFill>
              </a:rPr>
              <a:t>. </a:t>
            </a:r>
            <a:endParaRPr/>
          </a:p>
        </p:txBody>
      </p:sp>
      <p:sp>
        <p:nvSpPr>
          <p:cNvPr id="1329" name="Google Shape;1329;g28090429a9b_0_168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28090429a9b_0_3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g28090429a9b_0_3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resistance</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resistance</a:t>
            </a:r>
            <a:r>
              <a:rPr b="1" lang="en-US"/>
              <a:t>.</a:t>
            </a:r>
            <a:endParaRPr>
              <a:solidFill>
                <a:schemeClr val="dk1"/>
              </a:solidFill>
            </a:endParaRPr>
          </a:p>
        </p:txBody>
      </p:sp>
      <p:sp>
        <p:nvSpPr>
          <p:cNvPr id="1341" name="Google Shape;1341;g28090429a9b_0_3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28090429a9b_0_4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2" name="Google Shape;1362;g28090429a9b_0_4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resistance</a:t>
            </a:r>
            <a:r>
              <a:rPr b="1" lang="en-US" sz="1200">
                <a:solidFill>
                  <a:schemeClr val="dk1"/>
                </a:solidFill>
              </a:rPr>
              <a:t> </a:t>
            </a:r>
            <a:r>
              <a:rPr lang="en-US" sz="1200">
                <a:solidFill>
                  <a:schemeClr val="dk1"/>
                </a:solidFill>
              </a:rPr>
              <a:t>from these four choices</a:t>
            </a:r>
            <a:r>
              <a:rPr lang="en-US"/>
              <a:t>.</a:t>
            </a:r>
            <a:endParaRPr/>
          </a:p>
        </p:txBody>
      </p:sp>
      <p:sp>
        <p:nvSpPr>
          <p:cNvPr id="1363" name="Google Shape;1363;g28090429a9b_0_4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28090429a9b_0_4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6" name="Google Shape;1386;g28090429a9b_0_4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resistance</a:t>
            </a:r>
            <a:r>
              <a:rPr b="1" lang="en-US"/>
              <a:t>.</a:t>
            </a:r>
            <a:endParaRPr/>
          </a:p>
        </p:txBody>
      </p:sp>
      <p:sp>
        <p:nvSpPr>
          <p:cNvPr id="1387" name="Google Shape;1387;g28090429a9b_0_4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28090429a9b_0_4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1" name="Google Shape;1411;g28090429a9b_0_4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resistance</a:t>
            </a:r>
            <a:r>
              <a:rPr b="1" lang="en-US"/>
              <a:t>.</a:t>
            </a:r>
            <a:endParaRPr>
              <a:solidFill>
                <a:schemeClr val="dk1"/>
              </a:solidFill>
            </a:endParaRPr>
          </a:p>
        </p:txBody>
      </p:sp>
      <p:sp>
        <p:nvSpPr>
          <p:cNvPr id="1412" name="Google Shape;1412;g28090429a9b_0_4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8090429a9b_0_7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8090429a9b_0_7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is the ability to cause </a:t>
            </a:r>
            <a:r>
              <a:rPr b="1" lang="en-US"/>
              <a:t>change</a:t>
            </a:r>
            <a:r>
              <a:rPr lang="en-US"/>
              <a:t>. </a:t>
            </a:r>
            <a:endParaRPr/>
          </a:p>
        </p:txBody>
      </p:sp>
      <p:sp>
        <p:nvSpPr>
          <p:cNvPr id="205" name="Google Shape;205;g28090429a9b_0_7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28090429a9b_0_4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g28090429a9b_0_4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resistance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1439" name="Google Shape;1439;g28090429a9b_0_4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28090429a9b_0_4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8" name="Google Shape;1458;g28090429a9b_0_4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force that tries to stop or slow down the movement of an object” is correct! This is the definition of </a:t>
            </a:r>
            <a:r>
              <a:rPr b="1" lang="en-US"/>
              <a:t>resistance</a:t>
            </a:r>
            <a:r>
              <a:rPr b="1" lang="en-US"/>
              <a:t>.</a:t>
            </a:r>
            <a:endParaRPr sz="1200">
              <a:solidFill>
                <a:schemeClr val="dk1"/>
              </a:solidFill>
            </a:endParaRPr>
          </a:p>
        </p:txBody>
      </p:sp>
      <p:sp>
        <p:nvSpPr>
          <p:cNvPr id="1459" name="Google Shape;1459;g28090429a9b_0_4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28090429a9b_0_5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0" name="Google Shape;1480;g28090429a9b_0_5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resistance</a:t>
            </a:r>
            <a:r>
              <a:rPr b="1" lang="en-US"/>
              <a:t>: </a:t>
            </a:r>
            <a:r>
              <a:rPr lang="en-US"/>
              <a:t>the force that tries to stop or slow down the movement of an object.</a:t>
            </a:r>
            <a:endParaRPr>
              <a:solidFill>
                <a:schemeClr val="dk1"/>
              </a:solidFill>
            </a:endParaRPr>
          </a:p>
        </p:txBody>
      </p:sp>
      <p:sp>
        <p:nvSpPr>
          <p:cNvPr id="1481" name="Google Shape;1481;g28090429a9b_0_5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28090429a9b_0_5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g28090429a9b_0_5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resistance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1509" name="Google Shape;1509;g28090429a9b_0_5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28090429a9b_0_5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g28090429a9b_0_5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sailboat moving through the water” is correct! This is an example of </a:t>
            </a:r>
            <a:r>
              <a:rPr b="1" lang="en-US"/>
              <a:t>resistance</a:t>
            </a:r>
            <a:r>
              <a:rPr b="1" lang="en-US"/>
              <a:t>.</a:t>
            </a:r>
            <a:endParaRPr sz="1200">
              <a:solidFill>
                <a:schemeClr val="dk1"/>
              </a:solidFill>
            </a:endParaRPr>
          </a:p>
        </p:txBody>
      </p:sp>
      <p:sp>
        <p:nvSpPr>
          <p:cNvPr id="1530" name="Google Shape;1530;g28090429a9b_0_5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28090429a9b_0_5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2" name="Google Shape;1552;g28090429a9b_0_5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resistance</a:t>
            </a:r>
            <a:r>
              <a:rPr lang="en-US" sz="1100"/>
              <a:t>: a sailboat moving through the water.</a:t>
            </a:r>
            <a:endParaRPr sz="1100">
              <a:solidFill>
                <a:schemeClr val="dk1"/>
              </a:solidFill>
            </a:endParaRPr>
          </a:p>
        </p:txBody>
      </p:sp>
      <p:sp>
        <p:nvSpPr>
          <p:cNvPr id="1553" name="Google Shape;1553;g28090429a9b_0_5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28090429a9b_0_5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g28090429a9b_0_5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resistance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1582" name="Google Shape;1582;g28090429a9b_0_5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28090429a9b_0_5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1" name="Google Shape;1601;g28090429a9b_0_5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 Resistance affects how people and things move through our world. It helps us slow down and stay safe.” That is correct! This is an example of how </a:t>
            </a:r>
            <a:r>
              <a:rPr b="1" lang="en-US"/>
              <a:t>resistance</a:t>
            </a:r>
            <a:r>
              <a:rPr b="1" lang="en-US"/>
              <a:t> </a:t>
            </a:r>
            <a:r>
              <a:rPr lang="en-US"/>
              <a:t>impacts your life.</a:t>
            </a:r>
            <a:endParaRPr sz="1200">
              <a:solidFill>
                <a:schemeClr val="dk1"/>
              </a:solidFill>
            </a:endParaRPr>
          </a:p>
        </p:txBody>
      </p:sp>
      <p:sp>
        <p:nvSpPr>
          <p:cNvPr id="1602" name="Google Shape;1602;g28090429a9b_0_5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g28090429a9b_0_6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3" name="Google Shape;1623;g28090429a9b_0_6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resistance </a:t>
            </a:r>
            <a:r>
              <a:rPr lang="en-US" sz="1200">
                <a:solidFill>
                  <a:schemeClr val="dk1"/>
                </a:solidFill>
              </a:rPr>
              <a:t>impact my life?”: Resistan</a:t>
            </a:r>
            <a:r>
              <a:rPr lang="en-US"/>
              <a:t>ce affects how people and things move through our world. It helps us slow down and stay safe. </a:t>
            </a:r>
            <a:endParaRPr/>
          </a:p>
        </p:txBody>
      </p:sp>
      <p:sp>
        <p:nvSpPr>
          <p:cNvPr id="1624" name="Google Shape;1624;g28090429a9b_0_6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28090429a9b_0_6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3" name="Google Shape;1653;g28090429a9b_0_6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654" name="Google Shape;1654;g28090429a9b_0_6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8090429a9b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8090429a9b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 is where something moves or points.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Direction]</a:t>
            </a:r>
            <a:endParaRPr/>
          </a:p>
        </p:txBody>
      </p:sp>
      <p:sp>
        <p:nvSpPr>
          <p:cNvPr id="214" name="Google Shape;214;g28090429a9b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g28090429a9b_0_17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0" name="Google Shape;1660;g28090429a9b_0_17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Resistance</a:t>
            </a:r>
            <a:r>
              <a:rPr lang="en-US"/>
              <a:t> is the force that tried to stop or slow down the movement of an object. </a:t>
            </a:r>
            <a:endParaRPr b="0"/>
          </a:p>
          <a:p>
            <a:pPr indent="0" lvl="0" marL="0" rtl="0" algn="l">
              <a:lnSpc>
                <a:spcPct val="100000"/>
              </a:lnSpc>
              <a:spcBef>
                <a:spcPts val="0"/>
              </a:spcBef>
              <a:spcAft>
                <a:spcPts val="0"/>
              </a:spcAft>
              <a:buSzPts val="1400"/>
              <a:buNone/>
            </a:pPr>
            <a:r>
              <a:t/>
            </a:r>
            <a:endParaRPr/>
          </a:p>
        </p:txBody>
      </p:sp>
      <p:sp>
        <p:nvSpPr>
          <p:cNvPr id="1661" name="Google Shape;1661;g28090429a9b_0_17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28090429a9b_0_6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5" name="Google Shape;1675;g28090429a9b_0_6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again on our big question. Our “big question” is:</a:t>
            </a:r>
            <a:r>
              <a:rPr b="1" lang="en-US"/>
              <a:t> How do friction and resistance impact the way objects move through the world?</a:t>
            </a:r>
            <a:endParaRPr/>
          </a:p>
        </p:txBody>
      </p:sp>
      <p:sp>
        <p:nvSpPr>
          <p:cNvPr id="1676" name="Google Shape;1676;g28090429a9b_0_6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28090429a9b_0_6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3" name="Google Shape;1683;g28090429a9b_0_6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1684" name="Google Shape;1684;g28090429a9b_0_6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3" name="Google Shape;1693;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1694" name="Google Shape;1694;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9" name="Google Shape;169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090429a9b_0_8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8090429a9b_0_8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Direction</a:t>
            </a:r>
            <a:r>
              <a:rPr lang="en-US"/>
              <a:t> is where something moves or points. </a:t>
            </a:r>
            <a:endParaRPr/>
          </a:p>
        </p:txBody>
      </p:sp>
      <p:sp>
        <p:nvSpPr>
          <p:cNvPr id="223" name="Google Shape;223;g28090429a9b_0_8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8090429a9b_0_8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8090429a9b_0_8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speed?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[Speed is how fast something moves.]</a:t>
            </a:r>
            <a:endParaRPr b="0"/>
          </a:p>
          <a:p>
            <a:pPr indent="0" lvl="0" marL="0" rtl="0" algn="l">
              <a:lnSpc>
                <a:spcPct val="100000"/>
              </a:lnSpc>
              <a:spcBef>
                <a:spcPts val="0"/>
              </a:spcBef>
              <a:spcAft>
                <a:spcPts val="0"/>
              </a:spcAft>
              <a:buSzPts val="1400"/>
              <a:buNone/>
            </a:pPr>
            <a:r>
              <a:t/>
            </a:r>
            <a:endParaRPr/>
          </a:p>
        </p:txBody>
      </p:sp>
      <p:sp>
        <p:nvSpPr>
          <p:cNvPr id="232" name="Google Shape;232;g28090429a9b_0_8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090429a9b_0_8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8090429a9b_0_8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Motion is _________ and __________.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[Direction / Speed]</a:t>
            </a:r>
            <a:endParaRPr/>
          </a:p>
        </p:txBody>
      </p:sp>
      <p:sp>
        <p:nvSpPr>
          <p:cNvPr id="241" name="Google Shape;241;g28090429a9b_0_8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090429a9b_0_8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8090429a9b_0_8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Motion is </a:t>
            </a:r>
            <a:r>
              <a:rPr b="1" lang="en-US"/>
              <a:t>direction </a:t>
            </a:r>
            <a:r>
              <a:rPr lang="en-US"/>
              <a:t>and </a:t>
            </a:r>
            <a:r>
              <a:rPr b="1" lang="en-US"/>
              <a:t>speed.</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9" name="Google Shape;249;g28090429a9b_0_8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8090429a9b_0_8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28090429a9b_0_8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True or False: A force is adding or taking away energy that causes objects to melt or freeze.</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[False]</a:t>
            </a:r>
            <a:endParaRPr/>
          </a:p>
        </p:txBody>
      </p:sp>
      <p:sp>
        <p:nvSpPr>
          <p:cNvPr id="257" name="Google Shape;257;g28090429a9b_0_8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8090429a9b_0_8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8090429a9b_0_8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False:</a:t>
            </a:r>
            <a:r>
              <a:rPr lang="en-US"/>
              <a:t> A force is a push or pull </a:t>
            </a:r>
            <a:r>
              <a:rPr lang="en-US"/>
              <a:t> that causes an object to move, stop, or change direction.</a:t>
            </a:r>
            <a:endParaRPr b="0"/>
          </a:p>
          <a:p>
            <a:pPr indent="0" lvl="0" marL="0" rtl="0" algn="l">
              <a:lnSpc>
                <a:spcPct val="100000"/>
              </a:lnSpc>
              <a:spcBef>
                <a:spcPts val="0"/>
              </a:spcBef>
              <a:spcAft>
                <a:spcPts val="0"/>
              </a:spcAft>
              <a:buSzPts val="1400"/>
              <a:buNone/>
            </a:pPr>
            <a:r>
              <a:t/>
            </a:r>
            <a:endParaRPr/>
          </a:p>
        </p:txBody>
      </p:sp>
      <p:sp>
        <p:nvSpPr>
          <p:cNvPr id="266" name="Google Shape;266;g28090429a9b_0_8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Friction</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word </a:t>
            </a:r>
            <a:r>
              <a:rPr b="1" lang="en-US"/>
              <a:t>friction</a:t>
            </a:r>
            <a:r>
              <a:rPr lang="en-US"/>
              <a:t>.</a:t>
            </a:r>
            <a:endParaRPr/>
          </a:p>
        </p:txBody>
      </p:sp>
      <p:sp>
        <p:nvSpPr>
          <p:cNvPr id="275" name="Google Shape;275;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Friction</a:t>
            </a:r>
            <a:r>
              <a:rPr lang="en-US"/>
              <a:t> is a force that opposes </a:t>
            </a:r>
            <a:r>
              <a:rPr lang="en-US"/>
              <a:t>the motion of an object.</a:t>
            </a:r>
            <a:endParaRPr/>
          </a:p>
        </p:txBody>
      </p:sp>
      <p:sp>
        <p:nvSpPr>
          <p:cNvPr id="283" name="Google Shape;283;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92" name="Google Shape;292;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t>
            </a:r>
            <a:r>
              <a:rPr b="1" lang="en-US"/>
              <a:t>friction</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force that opposes the motion of an object]</a:t>
            </a:r>
            <a:endParaRPr/>
          </a:p>
          <a:p>
            <a:pPr indent="0" lvl="0" marL="0" rtl="0" algn="l">
              <a:lnSpc>
                <a:spcPct val="100000"/>
              </a:lnSpc>
              <a:spcBef>
                <a:spcPts val="0"/>
              </a:spcBef>
              <a:spcAft>
                <a:spcPts val="0"/>
              </a:spcAft>
              <a:buSzPts val="1400"/>
              <a:buNone/>
            </a:pPr>
            <a:r>
              <a:t/>
            </a:r>
            <a:endParaRPr/>
          </a:p>
        </p:txBody>
      </p:sp>
      <p:sp>
        <p:nvSpPr>
          <p:cNvPr id="298" name="Google Shape;298;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06" name="Google Shape;306;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7e576c1a67_0_4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7e576c1a67_0_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Friction</a:t>
            </a:r>
            <a:r>
              <a:rPr lang="en-US"/>
              <a:t> is a force that happens when two objects rub against each other. When an object is moving in a certain direction, friction pushes against the object in the opposite direction. This causes the object to slow down and eventually stop.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Friction is created when two rough surfaces come into contact. Even surfaces that seem very smooth have small bumps that can create friction! The rougher the objects are, the more friction is created between them.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8090429a9b_0_8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28090429a9b_0_8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the two surfaces push and pull against each other, they release a little energy in the form of heat. For example, when you rub two sticks together, the friction produces enough heat that it can start a fire.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31" name="Google Shape;331;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090429a9b_0_8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8090429a9b_0_8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Friction pushes in the _____ direction of an object’s motion.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[B. Opposite]</a:t>
            </a:r>
            <a:endParaRPr/>
          </a:p>
          <a:p>
            <a:pPr indent="0" lvl="0" marL="0" rtl="0" algn="l">
              <a:lnSpc>
                <a:spcPct val="100000"/>
              </a:lnSpc>
              <a:spcBef>
                <a:spcPts val="0"/>
              </a:spcBef>
              <a:spcAft>
                <a:spcPts val="0"/>
              </a:spcAft>
              <a:buSzPts val="1400"/>
              <a:buNone/>
            </a:pPr>
            <a:r>
              <a:t/>
            </a:r>
            <a:endParaRPr/>
          </a:p>
        </p:txBody>
      </p:sp>
      <p:sp>
        <p:nvSpPr>
          <p:cNvPr id="337" name="Google Shape;337;g28090429a9b_0_8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do friction and resistance impact the way objects move through the world?</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090429a9b_0_8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8090429a9b_0_8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Friction pushes in the </a:t>
            </a:r>
            <a:r>
              <a:rPr b="1" lang="en-US"/>
              <a:t>opposite</a:t>
            </a:r>
            <a:r>
              <a:rPr lang="en-US"/>
              <a:t> direction of an object’s motion.</a:t>
            </a:r>
            <a:endParaRPr/>
          </a:p>
          <a:p>
            <a:pPr indent="0" lvl="0" marL="0" rtl="0" algn="l">
              <a:lnSpc>
                <a:spcPct val="100000"/>
              </a:lnSpc>
              <a:spcBef>
                <a:spcPts val="0"/>
              </a:spcBef>
              <a:spcAft>
                <a:spcPts val="0"/>
              </a:spcAft>
              <a:buSzPts val="1400"/>
              <a:buNone/>
            </a:pPr>
            <a:r>
              <a:t/>
            </a:r>
            <a:endParaRPr/>
          </a:p>
        </p:txBody>
      </p:sp>
      <p:sp>
        <p:nvSpPr>
          <p:cNvPr id="346" name="Google Shape;346;g28090429a9b_0_8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7e576c1a67_0_7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7e576c1a67_0_7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Arial"/>
              <a:buNone/>
            </a:pPr>
            <a:r>
              <a:rPr lang="en-US"/>
              <a:t>What causes friction?</a:t>
            </a:r>
            <a:endParaRPr/>
          </a:p>
          <a:p>
            <a:pPr indent="0" lvl="0" marL="0" rtl="0" algn="l">
              <a:lnSpc>
                <a:spcPct val="100000"/>
              </a:lnSpc>
              <a:spcBef>
                <a:spcPts val="0"/>
              </a:spcBef>
              <a:spcAft>
                <a:spcPts val="0"/>
              </a:spcAft>
              <a:buClr>
                <a:schemeClr val="dk1"/>
              </a:buClr>
              <a:buSzPts val="3600"/>
              <a:buFont typeface="Arial"/>
              <a:buNone/>
            </a:pPr>
            <a:r>
              <a:t/>
            </a:r>
            <a:endParaRPr/>
          </a:p>
          <a:p>
            <a:pPr indent="0" lvl="0" marL="0" rtl="0" algn="l">
              <a:lnSpc>
                <a:spcPct val="100000"/>
              </a:lnSpc>
              <a:spcBef>
                <a:spcPts val="0"/>
              </a:spcBef>
              <a:spcAft>
                <a:spcPts val="0"/>
              </a:spcAft>
              <a:buClr>
                <a:schemeClr val="dk1"/>
              </a:buClr>
              <a:buSzPts val="3600"/>
              <a:buFont typeface="Arial"/>
              <a:buNone/>
            </a:pPr>
            <a:r>
              <a:rPr lang="en-US"/>
              <a:t>[Two rough surfaces coming into contact]</a:t>
            </a:r>
            <a:endParaRPr/>
          </a:p>
        </p:txBody>
      </p:sp>
      <p:sp>
        <p:nvSpPr>
          <p:cNvPr id="355" name="Google Shape;355;g27e576c1a67_0_7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8090429a9b_0_8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8090429a9b_0_8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Arial"/>
              <a:buNone/>
            </a:pPr>
            <a:r>
              <a:rPr lang="en-US"/>
              <a:t>What causes friction? </a:t>
            </a:r>
            <a:r>
              <a:rPr b="1" lang="en-US"/>
              <a:t>Two rough surfaces coming into contact.</a:t>
            </a:r>
            <a:endParaRPr b="1"/>
          </a:p>
        </p:txBody>
      </p:sp>
      <p:sp>
        <p:nvSpPr>
          <p:cNvPr id="363" name="Google Shape;363;g28090429a9b_0_8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090429a9b_0_8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8090429a9b_0_8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Friction between two objects can produce _____________.</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[Heat]</a:t>
            </a:r>
            <a:endParaRPr/>
          </a:p>
          <a:p>
            <a:pPr indent="0" lvl="0" marL="0" rtl="0" algn="l">
              <a:lnSpc>
                <a:spcPct val="100000"/>
              </a:lnSpc>
              <a:spcBef>
                <a:spcPts val="0"/>
              </a:spcBef>
              <a:spcAft>
                <a:spcPts val="0"/>
              </a:spcAft>
              <a:buSzPts val="1400"/>
              <a:buNone/>
            </a:pPr>
            <a:r>
              <a:t/>
            </a:r>
            <a:endParaRPr/>
          </a:p>
        </p:txBody>
      </p:sp>
      <p:sp>
        <p:nvSpPr>
          <p:cNvPr id="371" name="Google Shape;371;g28090429a9b_0_8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8090429a9b_0_9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8090429a9b_0_9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Friction between two objects can produce </a:t>
            </a:r>
            <a:r>
              <a:rPr b="1" lang="en-US"/>
              <a:t>heat</a:t>
            </a:r>
            <a:r>
              <a:rPr lang="en-US"/>
              <a: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379" name="Google Shape;379;g28090429a9b_0_9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friction</a:t>
            </a:r>
            <a:r>
              <a:rPr b="1" lang="en-US"/>
              <a:t>.</a:t>
            </a:r>
            <a:endParaRPr/>
          </a:p>
        </p:txBody>
      </p:sp>
      <p:sp>
        <p:nvSpPr>
          <p:cNvPr id="387" name="Google Shape;387;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car’s brakes is an example of </a:t>
            </a:r>
            <a:r>
              <a:rPr b="1" lang="en-US"/>
              <a:t>friction</a:t>
            </a:r>
            <a:r>
              <a:rPr lang="en-US"/>
              <a:t>. When the driver steps on the pedal, the brakes create friction with the car wheels. This causes the car to slow down and eventually stop. </a:t>
            </a:r>
            <a:endParaRPr/>
          </a:p>
        </p:txBody>
      </p:sp>
      <p:sp>
        <p:nvSpPr>
          <p:cNvPr id="394" name="Google Shape;394;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Walking is another example of </a:t>
            </a:r>
            <a:r>
              <a:rPr b="1" lang="en-US"/>
              <a:t>friction</a:t>
            </a:r>
            <a:r>
              <a:rPr lang="en-US"/>
              <a:t>. When we walk, our shoes create friction with the road. This helps our feet from slipping when we take our next step.</a:t>
            </a:r>
            <a:endParaRPr/>
          </a:p>
        </p:txBody>
      </p:sp>
      <p:sp>
        <p:nvSpPr>
          <p:cNvPr id="402" name="Google Shape;402;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friction</a:t>
            </a:r>
            <a:r>
              <a:rPr lang="en-US"/>
              <a:t>.</a:t>
            </a:r>
            <a:endParaRPr/>
          </a:p>
        </p:txBody>
      </p:sp>
      <p:sp>
        <p:nvSpPr>
          <p:cNvPr id="410" name="Google Shape;410;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a:t>
            </a:r>
            <a:r>
              <a:rPr b="1" lang="en-US"/>
              <a:t>friction</a:t>
            </a:r>
            <a:r>
              <a:rPr lang="en-US"/>
              <a:t>. An astronaut in space doesn’t experience friction </a:t>
            </a:r>
            <a:r>
              <a:rPr lang="en-US"/>
              <a:t>because</a:t>
            </a:r>
            <a:r>
              <a:rPr lang="en-US"/>
              <a:t> there is no air or other materials to rub up against in space. This makes movement in space easier and smoother than on Earth. </a:t>
            </a:r>
            <a:endParaRPr/>
          </a:p>
        </p:txBody>
      </p:sp>
      <p:sp>
        <p:nvSpPr>
          <p:cNvPr id="417" name="Google Shape;417;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is another non-example of friction. The ball is not in motion, so it is not rubbing up against the grass or another surface. Without movement, no friction is created. </a:t>
            </a:r>
            <a:endParaRPr/>
          </a:p>
        </p:txBody>
      </p:sp>
      <p:sp>
        <p:nvSpPr>
          <p:cNvPr id="425" name="Google Shape;425;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33" name="Google Shape;433;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8090429a9b_0_1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8090429a9b_0_13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friction?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force that opposes the motion of an object]</a:t>
            </a:r>
            <a:endParaRPr/>
          </a:p>
          <a:p>
            <a:pPr indent="0" lvl="0" marL="0" rtl="0" algn="l">
              <a:lnSpc>
                <a:spcPct val="100000"/>
              </a:lnSpc>
              <a:spcBef>
                <a:spcPts val="0"/>
              </a:spcBef>
              <a:spcAft>
                <a:spcPts val="0"/>
              </a:spcAft>
              <a:buSzPts val="1400"/>
              <a:buNone/>
            </a:pPr>
            <a:r>
              <a:t/>
            </a:r>
            <a:endParaRPr/>
          </a:p>
        </p:txBody>
      </p:sp>
      <p:sp>
        <p:nvSpPr>
          <p:cNvPr id="439" name="Google Shape;439;g28090429a9b_0_13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8090429a9b_0_13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8090429a9b_0_13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a:t>
            </a:r>
            <a:r>
              <a:rPr b="1" lang="en-US"/>
              <a:t>friction</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still ball]</a:t>
            </a:r>
            <a:endParaRPr/>
          </a:p>
        </p:txBody>
      </p:sp>
      <p:sp>
        <p:nvSpPr>
          <p:cNvPr id="447" name="Google Shape;447;g28090429a9b_0_13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8090429a9b_0_14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8090429a9b_0_14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a:t>
            </a:r>
            <a:r>
              <a:rPr b="1" lang="en-US"/>
              <a:t>friction</a:t>
            </a:r>
            <a:r>
              <a:rPr lang="en-US"/>
              <a:t>? A still ball</a:t>
            </a:r>
            <a:endParaRPr/>
          </a:p>
        </p:txBody>
      </p:sp>
      <p:sp>
        <p:nvSpPr>
          <p:cNvPr id="460" name="Google Shape;460;g28090429a9b_0_14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friction</a:t>
            </a:r>
            <a:r>
              <a:rPr b="1" lang="en-US"/>
              <a:t> </a:t>
            </a:r>
            <a:r>
              <a:rPr lang="en-US"/>
              <a:t>into different word parts to help us remember the meaning.  Let’s take a look!</a:t>
            </a:r>
            <a:endParaRPr/>
          </a:p>
        </p:txBody>
      </p:sp>
      <p:sp>
        <p:nvSpPr>
          <p:cNvPr id="474" name="Google Shape;474;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8090429a9b_0_10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8090429a9b_0_10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variable into two parts: a root word and a suffix.</a:t>
            </a:r>
            <a:endParaRPr/>
          </a:p>
        </p:txBody>
      </p:sp>
      <p:sp>
        <p:nvSpPr>
          <p:cNvPr id="481" name="Google Shape;481;g28090429a9b_0_10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8090429a9b_0_1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8090429a9b_0_1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First, we have the root word “fric” which means "rub”.</a:t>
            </a:r>
            <a:endParaRPr>
              <a:solidFill>
                <a:srgbClr val="000000"/>
              </a:solidFill>
            </a:endParaRPr>
          </a:p>
        </p:txBody>
      </p:sp>
      <p:sp>
        <p:nvSpPr>
          <p:cNvPr id="493" name="Google Shape;493;g28090429a9b_0_1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8090429a9b_0_1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8090429a9b_0_1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Next, we have the suffix “-tion”. This means something “an action, process or result”</a:t>
            </a:r>
            <a:endParaRPr>
              <a:solidFill>
                <a:srgbClr val="000000"/>
              </a:solidFill>
            </a:endParaRPr>
          </a:p>
        </p:txBody>
      </p:sp>
      <p:sp>
        <p:nvSpPr>
          <p:cNvPr id="504" name="Google Shape;504;g28090429a9b_0_11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8090429a9b_0_1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8090429a9b_0_1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t>
            </a:r>
            <a:r>
              <a:rPr b="1" lang="en-US"/>
              <a:t>friction</a:t>
            </a:r>
            <a:r>
              <a:rPr lang="en-US"/>
              <a:t> means the action, process, or result of rubbing. Friction is created when two objects rub together. </a:t>
            </a:r>
            <a:endParaRPr/>
          </a:p>
        </p:txBody>
      </p:sp>
      <p:sp>
        <p:nvSpPr>
          <p:cNvPr id="515" name="Google Shape;515;g28090429a9b_0_11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7e576c1a6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7e576c1a6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Energy</a:t>
            </a:r>
            <a:r>
              <a:rPr lang="en-US"/>
              <a:t> is the ability to cause change. </a:t>
            </a:r>
            <a:endParaRPr/>
          </a:p>
        </p:txBody>
      </p:sp>
      <p:sp>
        <p:nvSpPr>
          <p:cNvPr id="146" name="Google Shape;146;g27e576c1a6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27" name="Google Shape;527;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8090429a9b_0_6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8090429a9b_0_6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Friction</a:t>
            </a:r>
            <a:r>
              <a:rPr lang="en-US"/>
              <a:t> is a force that opposes the motion of an object.</a:t>
            </a:r>
            <a:endParaRPr b="0"/>
          </a:p>
          <a:p>
            <a:pPr indent="0" lvl="0" marL="0" rtl="0" algn="l">
              <a:lnSpc>
                <a:spcPct val="100000"/>
              </a:lnSpc>
              <a:spcBef>
                <a:spcPts val="0"/>
              </a:spcBef>
              <a:spcAft>
                <a:spcPts val="0"/>
              </a:spcAft>
              <a:buSzPts val="1400"/>
              <a:buNone/>
            </a:pPr>
            <a:r>
              <a:t/>
            </a:r>
            <a:endParaRPr/>
          </a:p>
        </p:txBody>
      </p:sp>
      <p:sp>
        <p:nvSpPr>
          <p:cNvPr id="534" name="Google Shape;534;g28090429a9b_0_6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8090429a9b_0_9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8090429a9b_0_9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friction</a:t>
            </a:r>
            <a:r>
              <a:rPr lang="en-US">
                <a:solidFill>
                  <a:srgbClr val="242424"/>
                </a:solidFill>
              </a:rPr>
              <a:t>. </a:t>
            </a:r>
            <a:endParaRPr/>
          </a:p>
        </p:txBody>
      </p:sp>
      <p:sp>
        <p:nvSpPr>
          <p:cNvPr id="543" name="Google Shape;543;g28090429a9b_0_9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friction</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friction</a:t>
            </a:r>
            <a:r>
              <a:rPr b="1" lang="en-US"/>
              <a:t>.</a:t>
            </a:r>
            <a:endParaRPr>
              <a:solidFill>
                <a:schemeClr val="dk1"/>
              </a:solidFill>
            </a:endParaRPr>
          </a:p>
        </p:txBody>
      </p:sp>
      <p:sp>
        <p:nvSpPr>
          <p:cNvPr id="555" name="Google Shape;555;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friction</a:t>
            </a:r>
            <a:r>
              <a:rPr b="1" lang="en-US" sz="1200">
                <a:solidFill>
                  <a:schemeClr val="dk1"/>
                </a:solidFill>
              </a:rPr>
              <a:t> </a:t>
            </a:r>
            <a:r>
              <a:rPr lang="en-US" sz="1200">
                <a:solidFill>
                  <a:schemeClr val="dk1"/>
                </a:solidFill>
              </a:rPr>
              <a:t>from these four choices</a:t>
            </a:r>
            <a:r>
              <a:rPr lang="en-US"/>
              <a:t>.</a:t>
            </a:r>
            <a:endParaRPr/>
          </a:p>
        </p:txBody>
      </p:sp>
      <p:sp>
        <p:nvSpPr>
          <p:cNvPr id="577" name="Google Shape;577;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7e576c1a67_0_1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7e576c1a67_0_1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friction</a:t>
            </a:r>
            <a:r>
              <a:rPr b="1" lang="en-US"/>
              <a:t>.</a:t>
            </a:r>
            <a:endParaRPr/>
          </a:p>
        </p:txBody>
      </p:sp>
      <p:sp>
        <p:nvSpPr>
          <p:cNvPr id="600" name="Google Shape;600;g27e576c1a67_0_1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friction</a:t>
            </a:r>
            <a:r>
              <a:rPr b="1" lang="en-US"/>
              <a:t>.</a:t>
            </a:r>
            <a:endParaRPr>
              <a:solidFill>
                <a:schemeClr val="dk1"/>
              </a:solidFill>
            </a:endParaRPr>
          </a:p>
        </p:txBody>
      </p:sp>
      <p:sp>
        <p:nvSpPr>
          <p:cNvPr id="624" name="Google Shape;624;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friction</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50" name="Google Shape;650;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7e576c1a67_0_1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27e576c1a67_0_1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force that opposes the motion of an object against another surface” is correct! This is the definition of </a:t>
            </a:r>
            <a:r>
              <a:rPr b="1" lang="en-US"/>
              <a:t>friction</a:t>
            </a:r>
            <a:r>
              <a:rPr b="1" lang="en-US"/>
              <a:t>.</a:t>
            </a:r>
            <a:endParaRPr sz="1200">
              <a:solidFill>
                <a:schemeClr val="dk1"/>
              </a:solidFill>
            </a:endParaRPr>
          </a:p>
        </p:txBody>
      </p:sp>
      <p:sp>
        <p:nvSpPr>
          <p:cNvPr id="671" name="Google Shape;671;g27e576c1a67_0_1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friction</a:t>
            </a:r>
            <a:r>
              <a:rPr b="1" lang="en-US"/>
              <a:t>: </a:t>
            </a:r>
            <a:r>
              <a:rPr lang="en-US"/>
              <a:t>a force that opposes the motion of an object.</a:t>
            </a:r>
            <a:endParaRPr>
              <a:solidFill>
                <a:schemeClr val="dk1"/>
              </a:solidFill>
            </a:endParaRPr>
          </a:p>
        </p:txBody>
      </p:sp>
      <p:sp>
        <p:nvSpPr>
          <p:cNvPr id="694" name="Google Shape;694;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090429a9b_0_6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8090429a9b_0_6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Direction</a:t>
            </a:r>
            <a:r>
              <a:rPr lang="en-US"/>
              <a:t> is where something moves or points.</a:t>
            </a:r>
            <a:endParaRPr b="0"/>
          </a:p>
          <a:p>
            <a:pPr indent="0" lvl="0" marL="0" rtl="0" algn="l">
              <a:lnSpc>
                <a:spcPct val="100000"/>
              </a:lnSpc>
              <a:spcBef>
                <a:spcPts val="0"/>
              </a:spcBef>
              <a:spcAft>
                <a:spcPts val="0"/>
              </a:spcAft>
              <a:buSzPts val="1400"/>
              <a:buNone/>
            </a:pPr>
            <a:r>
              <a:t/>
            </a:r>
            <a:endParaRPr/>
          </a:p>
        </p:txBody>
      </p:sp>
      <p:sp>
        <p:nvSpPr>
          <p:cNvPr id="154" name="Google Shape;154;g28090429a9b_0_6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friction</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21" name="Google Shape;721;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7e576c1a67_0_1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7e576c1a67_0_1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child using the brakes on their bicycle” is correct! This is an example of </a:t>
            </a:r>
            <a:r>
              <a:rPr b="1" lang="en-US"/>
              <a:t>friction</a:t>
            </a:r>
            <a:r>
              <a:rPr b="1" lang="en-US"/>
              <a:t>.</a:t>
            </a:r>
            <a:endParaRPr sz="1200">
              <a:solidFill>
                <a:schemeClr val="dk1"/>
              </a:solidFill>
            </a:endParaRPr>
          </a:p>
        </p:txBody>
      </p:sp>
      <p:sp>
        <p:nvSpPr>
          <p:cNvPr id="741" name="Google Shape;741;g27e576c1a67_0_1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friction</a:t>
            </a:r>
            <a:r>
              <a:rPr lang="en-US" sz="1100"/>
              <a:t>: a child using the brakes on their bicycle.</a:t>
            </a:r>
            <a:endParaRPr sz="1100">
              <a:solidFill>
                <a:schemeClr val="dk1"/>
              </a:solidFill>
            </a:endParaRPr>
          </a:p>
        </p:txBody>
      </p:sp>
      <p:sp>
        <p:nvSpPr>
          <p:cNvPr id="763" name="Google Shape;763;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friction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91" name="Google Shape;791;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7e576c1a67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27e576c1a67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“Friction helps us move around our world safely by helping us slow down and stop. ” That is correct! This is an example of how </a:t>
            </a:r>
            <a:r>
              <a:rPr b="1" lang="en-US"/>
              <a:t>friction</a:t>
            </a:r>
            <a:r>
              <a:rPr b="1" lang="en-US"/>
              <a:t> </a:t>
            </a:r>
            <a:r>
              <a:rPr lang="en-US"/>
              <a:t>impacts your life.</a:t>
            </a:r>
            <a:endParaRPr sz="1200">
              <a:solidFill>
                <a:schemeClr val="dk1"/>
              </a:solidFill>
            </a:endParaRPr>
          </a:p>
        </p:txBody>
      </p:sp>
      <p:sp>
        <p:nvSpPr>
          <p:cNvPr id="811" name="Google Shape;811;g27e576c1a67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friction</a:t>
            </a:r>
            <a:r>
              <a:rPr b="1" lang="en-US" sz="1200">
                <a:solidFill>
                  <a:schemeClr val="dk1"/>
                </a:solidFill>
              </a:rPr>
              <a:t> </a:t>
            </a:r>
            <a:r>
              <a:rPr lang="en-US" sz="1200">
                <a:solidFill>
                  <a:schemeClr val="dk1"/>
                </a:solidFill>
              </a:rPr>
              <a:t>impact my life?”: </a:t>
            </a:r>
            <a:endParaRPr/>
          </a:p>
        </p:txBody>
      </p:sp>
      <p:sp>
        <p:nvSpPr>
          <p:cNvPr id="833" name="Google Shape;833;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62" name="Google Shape;862;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8090429a9b_0_9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g28090429a9b_0_9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Friction</a:t>
            </a:r>
            <a:r>
              <a:rPr lang="en-US"/>
              <a:t> is a force that opposes the motion of an object. </a:t>
            </a:r>
            <a:endParaRPr b="0"/>
          </a:p>
          <a:p>
            <a:pPr indent="0" lvl="0" marL="0" rtl="0" algn="l">
              <a:lnSpc>
                <a:spcPct val="100000"/>
              </a:lnSpc>
              <a:spcBef>
                <a:spcPts val="0"/>
              </a:spcBef>
              <a:spcAft>
                <a:spcPts val="0"/>
              </a:spcAft>
              <a:buSzPts val="1400"/>
              <a:buNone/>
            </a:pPr>
            <a:r>
              <a:t/>
            </a:r>
            <a:endParaRPr/>
          </a:p>
        </p:txBody>
      </p:sp>
      <p:sp>
        <p:nvSpPr>
          <p:cNvPr id="869" name="Google Shape;869;g28090429a9b_0_9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again on our big question. Our “big question” is:</a:t>
            </a:r>
            <a:r>
              <a:rPr b="1" lang="en-US"/>
              <a:t> How do friction and resistance impact the way objects move through the world?</a:t>
            </a:r>
            <a:endParaRPr/>
          </a:p>
        </p:txBody>
      </p:sp>
      <p:sp>
        <p:nvSpPr>
          <p:cNvPr id="878" name="Google Shape;878;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806620ca31_1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2806620ca31_1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886" name="Google Shape;886;g2806620ca31_1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090429a9b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8090429a9b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Speed</a:t>
            </a:r>
            <a:r>
              <a:rPr lang="en-US"/>
              <a:t> is how fast an object moves.</a:t>
            </a:r>
            <a:endParaRPr b="0"/>
          </a:p>
          <a:p>
            <a:pPr indent="0" lvl="0" marL="0" rtl="0" algn="l">
              <a:lnSpc>
                <a:spcPct val="100000"/>
              </a:lnSpc>
              <a:spcBef>
                <a:spcPts val="0"/>
              </a:spcBef>
              <a:spcAft>
                <a:spcPts val="0"/>
              </a:spcAft>
              <a:buSzPts val="1400"/>
              <a:buNone/>
            </a:pPr>
            <a:r>
              <a:t/>
            </a:r>
            <a:endParaRPr/>
          </a:p>
        </p:txBody>
      </p:sp>
      <p:sp>
        <p:nvSpPr>
          <p:cNvPr id="163" name="Google Shape;163;g28090429a9b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457f1c068e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g2457f1c068e_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96" name="Google Shape;896;g2457f1c068e_3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8090429a9b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g28090429a9b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Resistance</a:t>
            </a:r>
            <a:r>
              <a:rPr lang="en-US"/>
              <a:t>.</a:t>
            </a:r>
            <a:endParaRPr/>
          </a:p>
        </p:txBody>
      </p:sp>
      <p:sp>
        <p:nvSpPr>
          <p:cNvPr id="932" name="Google Shape;932;g28090429a9b_0_1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8090429a9b_0_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28090429a9b_0_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do </a:t>
            </a:r>
            <a:r>
              <a:rPr b="1" lang="en-US"/>
              <a:t>friction</a:t>
            </a:r>
            <a:r>
              <a:rPr b="1" lang="en-US"/>
              <a:t> and resistance impact the way objects move through the world?</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947" name="Google Shape;947;g28090429a9b_0_1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8090429a9b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28090429a9b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955" name="Google Shape;955;g28090429a9b_0_1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8090429a9b_0_14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g28090429a9b_0_14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Motion</a:t>
            </a:r>
            <a:r>
              <a:rPr lang="en-US"/>
              <a:t> is an object’s direction and speed.</a:t>
            </a:r>
            <a:endParaRPr b="0"/>
          </a:p>
          <a:p>
            <a:pPr indent="0" lvl="0" marL="0" rtl="0" algn="l">
              <a:lnSpc>
                <a:spcPct val="100000"/>
              </a:lnSpc>
              <a:spcBef>
                <a:spcPts val="0"/>
              </a:spcBef>
              <a:spcAft>
                <a:spcPts val="0"/>
              </a:spcAft>
              <a:buSzPts val="1400"/>
              <a:buNone/>
            </a:pPr>
            <a:r>
              <a:t/>
            </a:r>
            <a:endParaRPr/>
          </a:p>
        </p:txBody>
      </p:sp>
      <p:sp>
        <p:nvSpPr>
          <p:cNvPr id="961" name="Google Shape;961;g28090429a9b_0_14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8090429a9b_0_14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g28090429a9b_0_14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force is any push or pull that causes an object to move, stop, or change direction.</a:t>
            </a:r>
            <a:endParaRPr b="0"/>
          </a:p>
          <a:p>
            <a:pPr indent="0" lvl="0" marL="0" rtl="0" algn="l">
              <a:lnSpc>
                <a:spcPct val="100000"/>
              </a:lnSpc>
              <a:spcBef>
                <a:spcPts val="0"/>
              </a:spcBef>
              <a:spcAft>
                <a:spcPts val="0"/>
              </a:spcAft>
              <a:buSzPts val="1400"/>
              <a:buNone/>
            </a:pPr>
            <a:r>
              <a:t/>
            </a:r>
            <a:endParaRPr/>
          </a:p>
        </p:txBody>
      </p:sp>
      <p:sp>
        <p:nvSpPr>
          <p:cNvPr id="970" name="Google Shape;970;g28090429a9b_0_14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8090429a9b_0_14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28090429a9b_0_1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Friction</a:t>
            </a:r>
            <a:r>
              <a:rPr lang="en-US"/>
              <a:t> is a force that opposes the motion of an object.</a:t>
            </a:r>
            <a:endParaRPr b="0"/>
          </a:p>
          <a:p>
            <a:pPr indent="0" lvl="0" marL="0" rtl="0" algn="l">
              <a:lnSpc>
                <a:spcPct val="100000"/>
              </a:lnSpc>
              <a:spcBef>
                <a:spcPts val="0"/>
              </a:spcBef>
              <a:spcAft>
                <a:spcPts val="0"/>
              </a:spcAft>
              <a:buSzPts val="1400"/>
              <a:buNone/>
            </a:pPr>
            <a:r>
              <a:t/>
            </a:r>
            <a:endParaRPr/>
          </a:p>
        </p:txBody>
      </p:sp>
      <p:sp>
        <p:nvSpPr>
          <p:cNvPr id="979" name="Google Shape;979;g28090429a9b_0_14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8090429a9b_0_1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g28090429a9b_0_1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988" name="Google Shape;988;g28090429a9b_0_1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8090429a9b_0_14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g28090429a9b_0_14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__________ is an object’s </a:t>
            </a:r>
            <a:r>
              <a:rPr lang="en-US"/>
              <a:t>direction and speed.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[Motion]</a:t>
            </a:r>
            <a:endParaRPr/>
          </a:p>
          <a:p>
            <a:pPr indent="0" lvl="0" marL="0" rtl="0" algn="l">
              <a:lnSpc>
                <a:spcPct val="100000"/>
              </a:lnSpc>
              <a:spcBef>
                <a:spcPts val="0"/>
              </a:spcBef>
              <a:spcAft>
                <a:spcPts val="0"/>
              </a:spcAft>
              <a:buSzPts val="1400"/>
              <a:buNone/>
            </a:pPr>
            <a:r>
              <a:t/>
            </a:r>
            <a:endParaRPr/>
          </a:p>
        </p:txBody>
      </p:sp>
      <p:sp>
        <p:nvSpPr>
          <p:cNvPr id="994" name="Google Shape;994;g28090429a9b_0_14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8090429a9b_0_14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g28090429a9b_0_14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Motion</a:t>
            </a:r>
            <a:r>
              <a:rPr lang="en-US"/>
              <a:t> </a:t>
            </a:r>
            <a:r>
              <a:rPr lang="en-US"/>
              <a:t>is an object’s direction and speed.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1002" name="Google Shape;1002;g28090429a9b_0_14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090429a9b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8090429a9b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Motion</a:t>
            </a:r>
            <a:r>
              <a:rPr lang="en-US"/>
              <a:t> is an object’s direction and speed.</a:t>
            </a:r>
            <a:endParaRPr b="0"/>
          </a:p>
          <a:p>
            <a:pPr indent="0" lvl="0" marL="0" rtl="0" algn="l">
              <a:lnSpc>
                <a:spcPct val="100000"/>
              </a:lnSpc>
              <a:spcBef>
                <a:spcPts val="0"/>
              </a:spcBef>
              <a:spcAft>
                <a:spcPts val="0"/>
              </a:spcAft>
              <a:buSzPts val="1400"/>
              <a:buNone/>
            </a:pPr>
            <a:r>
              <a:t/>
            </a:r>
            <a:endParaRPr/>
          </a:p>
        </p:txBody>
      </p:sp>
      <p:sp>
        <p:nvSpPr>
          <p:cNvPr id="172" name="Google Shape;172;g28090429a9b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8090429a9b_0_14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g28090429a9b_0_14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Force is any ______ or _____ that causes an object to move, stop, or change direction.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1010" name="Google Shape;1010;g28090429a9b_0_14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8090429a9b_0_17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g28090429a9b_0_17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Force is any </a:t>
            </a:r>
            <a:r>
              <a:rPr b="1" lang="en-US">
                <a:solidFill>
                  <a:srgbClr val="FF0000"/>
                </a:solidFill>
              </a:rPr>
              <a:t>push</a:t>
            </a:r>
            <a:r>
              <a:rPr lang="en-US"/>
              <a:t> or </a:t>
            </a:r>
            <a:r>
              <a:rPr b="1" lang="en-US">
                <a:solidFill>
                  <a:srgbClr val="FF0000"/>
                </a:solidFill>
              </a:rPr>
              <a:t>pull</a:t>
            </a:r>
            <a:r>
              <a:rPr lang="en-US"/>
              <a:t> that causes an object to move, stop, or change direction.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1018" name="Google Shape;1018;g28090429a9b_0_17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8090429a9b_0_14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g28090429a9b_0_14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 force that opposes the motion of an object?</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Friction]</a:t>
            </a:r>
            <a:endParaRPr/>
          </a:p>
        </p:txBody>
      </p:sp>
      <p:sp>
        <p:nvSpPr>
          <p:cNvPr id="1026" name="Google Shape;1026;g28090429a9b_0_14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8090429a9b_0_14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7" name="Google Shape;1037;g28090429a9b_0_14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 force that opposes the motion of an object?</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[C. Friction]</a:t>
            </a:r>
            <a:endParaRPr b="1"/>
          </a:p>
        </p:txBody>
      </p:sp>
      <p:sp>
        <p:nvSpPr>
          <p:cNvPr id="1038" name="Google Shape;1038;g28090429a9b_0_14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8090429a9b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g28090429a9b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resistance</a:t>
            </a:r>
            <a:r>
              <a:rPr lang="en-US"/>
              <a:t>.</a:t>
            </a:r>
            <a:endParaRPr/>
          </a:p>
        </p:txBody>
      </p:sp>
      <p:sp>
        <p:nvSpPr>
          <p:cNvPr id="1050" name="Google Shape;1050;g28090429a9b_0_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8090429a9b_0_2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g28090429a9b_0_2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Resistance</a:t>
            </a:r>
            <a:r>
              <a:rPr lang="en-US"/>
              <a:t> is the force that tried to stop or slow down the movement of an object. </a:t>
            </a:r>
            <a:endParaRPr b="0"/>
          </a:p>
          <a:p>
            <a:pPr indent="0" lvl="0" marL="0" rtl="0" algn="l">
              <a:lnSpc>
                <a:spcPct val="100000"/>
              </a:lnSpc>
              <a:spcBef>
                <a:spcPts val="0"/>
              </a:spcBef>
              <a:spcAft>
                <a:spcPts val="0"/>
              </a:spcAft>
              <a:buSzPts val="1400"/>
              <a:buNone/>
            </a:pPr>
            <a:r>
              <a:t/>
            </a:r>
            <a:endParaRPr/>
          </a:p>
        </p:txBody>
      </p:sp>
      <p:sp>
        <p:nvSpPr>
          <p:cNvPr id="1058" name="Google Shape;1058;g28090429a9b_0_2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8090429a9b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28090429a9b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073" name="Google Shape;1073;g28090429a9b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8090429a9b_0_2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28090429a9b_0_2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resistance?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force that tried to stop or slow down the movement of an object]</a:t>
            </a:r>
            <a:endParaRPr/>
          </a:p>
        </p:txBody>
      </p:sp>
      <p:sp>
        <p:nvSpPr>
          <p:cNvPr id="1079" name="Google Shape;1079;g28090429a9b_0_2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8090429a9b_0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g28090429a9b_0_2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1093" name="Google Shape;1093;g28090429a9b_0_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8090429a9b_0_2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28090429a9b_0_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Resistance happens when any object is in motion. If an object is thrown, like this basketball, resistance pushes against the object in the opposite direction. This causes the ball to eventually slow down and stop. Without resistance, the ball would continue on forever!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8090429a9b_0_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8090429a9b_0_6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force is any push or pull that causes an object to move, stop, or change direction.</a:t>
            </a:r>
            <a:endParaRPr b="0"/>
          </a:p>
          <a:p>
            <a:pPr indent="0" lvl="0" marL="0" rtl="0" algn="l">
              <a:lnSpc>
                <a:spcPct val="100000"/>
              </a:lnSpc>
              <a:spcBef>
                <a:spcPts val="0"/>
              </a:spcBef>
              <a:spcAft>
                <a:spcPts val="0"/>
              </a:spcAft>
              <a:buSzPts val="1400"/>
              <a:buNone/>
            </a:pPr>
            <a:r>
              <a:t/>
            </a:r>
            <a:endParaRPr/>
          </a:p>
        </p:txBody>
      </p:sp>
      <p:sp>
        <p:nvSpPr>
          <p:cNvPr id="181" name="Google Shape;181;g28090429a9b_0_6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8090429a9b_0_15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5" name="Google Shape;1105;g28090429a9b_0_15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Resistance is a special kind of friction. Remember, friction is a force that opposes the motion of the object when two surfaces are rubbing together. In </a:t>
            </a:r>
            <a:r>
              <a:rPr lang="en-US"/>
              <a:t>resistance</a:t>
            </a:r>
            <a:r>
              <a:rPr lang="en-US"/>
              <a:t>, the object is in contact with either air or water that causes it to slow down or stop.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8090429a9b_0_23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28090429a9b_0_2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Air resistance happens whenever an object is in motion through the air. As the force of gravity pulls the sky diver to the ground, air resistance pushes up </a:t>
            </a:r>
            <a:r>
              <a:rPr lang="en-US"/>
              <a:t>against</a:t>
            </a:r>
            <a:r>
              <a:rPr lang="en-US"/>
              <a:t> the sky diver to slow them down.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8090429a9b_0_2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28090429a9b_0_2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Water resistance is another kind of resistance. As the sail boat moves through the water, the water pushes back against the boat. The wind in the sail helps keep the boat in motion. Without the wind, water resistance will eventually stop the boat.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28090429a9b_0_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g28090429a9b_0_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124" name="Google Shape;1124;g28090429a9b_0_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28090429a9b_0_15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9" name="Google Shape;1129;g28090429a9b_0_15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True or False: </a:t>
            </a:r>
            <a:r>
              <a:rPr lang="en-US"/>
              <a:t>Resistance pushes in the opposite direction of an object’s motion.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1130" name="Google Shape;1130;g28090429a9b_0_15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8090429a9b_0_15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8" name="Google Shape;1138;g28090429a9b_0_15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Resistance pushes in the opposite direction of an object’s motion. </a:t>
            </a:r>
            <a:r>
              <a:rPr b="1" lang="en-US"/>
              <a:t>True</a:t>
            </a:r>
            <a:endParaRPr b="1"/>
          </a:p>
        </p:txBody>
      </p:sp>
      <p:sp>
        <p:nvSpPr>
          <p:cNvPr id="1139" name="Google Shape;1139;g28090429a9b_0_15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8090429a9b_0_1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g28090429a9b_0_15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Resistance is a special kind of ___________.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[friction]</a:t>
            </a:r>
            <a:endParaRPr/>
          </a:p>
        </p:txBody>
      </p:sp>
      <p:sp>
        <p:nvSpPr>
          <p:cNvPr id="1148" name="Google Shape;1148;g28090429a9b_0_15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28090429a9b_0_15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6" name="Google Shape;1156;g28090429a9b_0_15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Resistance is a special kind of ___________. </a:t>
            </a:r>
            <a:r>
              <a:rPr b="1" lang="en-US"/>
              <a:t>A. Friction</a:t>
            </a:r>
            <a:endParaRPr b="1"/>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157" name="Google Shape;1157;g28090429a9b_0_15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28090429a9b_0_15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5" name="Google Shape;1165;g28090429a9b_0_15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How does air resistance help a sky diver slow down?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[It pushes up against gravity and that causes them to slow down]</a:t>
            </a:r>
            <a:endParaRPr/>
          </a:p>
        </p:txBody>
      </p:sp>
      <p:sp>
        <p:nvSpPr>
          <p:cNvPr id="1166" name="Google Shape;1166;g28090429a9b_0_15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28090429a9b_0_2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g28090429a9b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resistance</a:t>
            </a:r>
            <a:r>
              <a:rPr b="1" lang="en-US"/>
              <a:t>.</a:t>
            </a:r>
            <a:endParaRPr/>
          </a:p>
        </p:txBody>
      </p:sp>
      <p:sp>
        <p:nvSpPr>
          <p:cNvPr id="1174" name="Google Shape;1174;g28090429a9b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6.png"/><Relationship Id="rId11" Type="http://schemas.openxmlformats.org/officeDocument/2006/relationships/image" Target="../media/image5.png"/><Relationship Id="rId10" Type="http://schemas.openxmlformats.org/officeDocument/2006/relationships/image" Target="../media/image38.png"/><Relationship Id="rId12" Type="http://schemas.openxmlformats.org/officeDocument/2006/relationships/image" Target="../media/image13.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70.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7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5.png"/><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image" Target="../media/image7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image" Target="../media/image6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2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45.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45.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5.png"/><Relationship Id="rId4" Type="http://schemas.openxmlformats.org/officeDocument/2006/relationships/image" Target="../media/image4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5.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5.png"/><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5.png"/><Relationship Id="rId4" Type="http://schemas.openxmlformats.org/officeDocument/2006/relationships/image" Target="../media/image4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5.png"/><Relationship Id="rId4" Type="http://schemas.openxmlformats.org/officeDocument/2006/relationships/image" Target="../media/image4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6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63.png"/><Relationship Id="rId4"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7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63.png"/><Relationship Id="rId4"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7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6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6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6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6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png"/><Relationship Id="rId4" Type="http://schemas.openxmlformats.org/officeDocument/2006/relationships/image" Target="../media/image1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50.png"/><Relationship Id="rId4" Type="http://schemas.openxmlformats.org/officeDocument/2006/relationships/hyperlink" Target="https://www.sciencebuddies.org/stem-activities/parachutes" TargetMode="External"/><Relationship Id="rId5" Type="http://schemas.openxmlformats.org/officeDocument/2006/relationships/image" Target="../media/image8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84.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82.jpg"/><Relationship Id="rId4" Type="http://schemas.openxmlformats.org/officeDocument/2006/relationships/image" Target="../media/image83.png"/><Relationship Id="rId5"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5.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5.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5.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5.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5.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0.png"/><Relationship Id="rId4" Type="http://schemas.openxmlformats.org/officeDocument/2006/relationships/image" Target="../media/image55.png"/><Relationship Id="rId5" Type="http://schemas.openxmlformats.org/officeDocument/2006/relationships/hyperlink" Target="https://www.sciencebuddies.org/science-fair-projects/project-ideas/ApMech_p012/mechanical-engineering/effect-of-friction-on-objects-in-mo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png"/><Relationship Id="rId4" Type="http://schemas.openxmlformats.org/officeDocument/2006/relationships/image" Target="../media/image16.png"/><Relationship Id="rId11" Type="http://schemas.openxmlformats.org/officeDocument/2006/relationships/image" Target="../media/image5.png"/><Relationship Id="rId10" Type="http://schemas.openxmlformats.org/officeDocument/2006/relationships/image" Target="../media/image38.png"/><Relationship Id="rId12" Type="http://schemas.openxmlformats.org/officeDocument/2006/relationships/image" Target="../media/image13.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21.png"/><Relationship Id="rId4" Type="http://schemas.openxmlformats.org/officeDocument/2006/relationships/image" Target="../media/image2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2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21.png"/><Relationship Id="rId4" Type="http://schemas.openxmlformats.org/officeDocument/2006/relationships/image" Target="../media/image2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1.png"/><Relationship Id="rId4" Type="http://schemas.openxmlformats.org/officeDocument/2006/relationships/image" Target="../media/image2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1.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1.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5.png"/><Relationship Id="rId4" Type="http://schemas.openxmlformats.org/officeDocument/2006/relationships/image" Target="../media/image2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6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2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21.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7.jpg"/><Relationship Id="rId4" Type="http://schemas.openxmlformats.org/officeDocument/2006/relationships/image" Target="../media/image1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5.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3.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5.png"/><Relationship Id="rId4" Type="http://schemas.openxmlformats.org/officeDocument/2006/relationships/image" Target="../media/image6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png"/><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5.png"/><Relationship Id="rId4" Type="http://schemas.openxmlformats.org/officeDocument/2006/relationships/image" Target="../media/image6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2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21.png"/><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21.png"/><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21.png"/><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21.png"/><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21.png"/><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5.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descr="Questions" id="192" name="Google Shape;192;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descr="Artificial Intelligence" id="1183" name="Google Shape;1183;g28090429a9b_0_27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184" name="Google Shape;1184;g28090429a9b_0_270"/>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descr="Drag Force: Definition, Formula, and Examples" id="1185" name="Google Shape;1185;g28090429a9b_0_270"/>
          <p:cNvPicPr preferRelativeResize="0"/>
          <p:nvPr/>
        </p:nvPicPr>
        <p:blipFill rotWithShape="1">
          <a:blip r:embed="rId5">
            <a:alphaModFix/>
          </a:blip>
          <a:srcRect b="6214" l="0" r="0" t="17069"/>
          <a:stretch/>
        </p:blipFill>
        <p:spPr>
          <a:xfrm>
            <a:off x="868550" y="1147325"/>
            <a:ext cx="7406899" cy="3788350"/>
          </a:xfrm>
          <a:prstGeom prst="rect">
            <a:avLst/>
          </a:prstGeom>
          <a:noFill/>
          <a:ln>
            <a:noFill/>
          </a:ln>
        </p:spPr>
      </p:pic>
      <p:sp>
        <p:nvSpPr>
          <p:cNvPr id="1186" name="Google Shape;1186;g28090429a9b_0_270"/>
          <p:cNvSpPr txBox="1"/>
          <p:nvPr/>
        </p:nvSpPr>
        <p:spPr>
          <a:xfrm>
            <a:off x="868550" y="4394500"/>
            <a:ext cx="2248800" cy="411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500">
                <a:solidFill>
                  <a:schemeClr val="dk1"/>
                </a:solidFill>
                <a:latin typeface="Calibri"/>
                <a:ea typeface="Calibri"/>
                <a:cs typeface="Calibri"/>
                <a:sym typeface="Calibri"/>
              </a:rPr>
              <a:t>Resistance</a:t>
            </a:r>
            <a:endParaRPr sz="2500">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descr="Artificial Intelligence" id="1192" name="Google Shape;1192;g28090429a9b_0_2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193" name="Google Shape;1193;g28090429a9b_0_27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1194" name="Google Shape;1194;g28090429a9b_0_276"/>
          <p:cNvPicPr preferRelativeResize="0"/>
          <p:nvPr/>
        </p:nvPicPr>
        <p:blipFill>
          <a:blip r:embed="rId5">
            <a:alphaModFix/>
          </a:blip>
          <a:stretch>
            <a:fillRect/>
          </a:stretch>
        </p:blipFill>
        <p:spPr>
          <a:xfrm>
            <a:off x="1796900" y="735300"/>
            <a:ext cx="5823099" cy="582309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descr="Artificial Intelligence" id="1200" name="Google Shape;1200;g28090429a9b_0_293"/>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201" name="Google Shape;1201;g28090429a9b_0_293"/>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descr="Artificial Intelligence" id="1207" name="Google Shape;1207;g28090429a9b_0_29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208" name="Google Shape;1208;g28090429a9b_0_299"/>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209" name="Google Shape;1209;g28090429a9b_0_299"/>
          <p:cNvPicPr preferRelativeResize="0"/>
          <p:nvPr/>
        </p:nvPicPr>
        <p:blipFill>
          <a:blip r:embed="rId5">
            <a:alphaModFix/>
          </a:blip>
          <a:stretch>
            <a:fillRect/>
          </a:stretch>
        </p:blipFill>
        <p:spPr>
          <a:xfrm>
            <a:off x="1657350" y="1428750"/>
            <a:ext cx="5829300" cy="40005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descr="Artificial Intelligence" id="1215" name="Google Shape;1215;g28090429a9b_0_30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216" name="Google Shape;1216;g28090429a9b_0_305"/>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217" name="Google Shape;1217;g28090429a9b_0_305"/>
          <p:cNvPicPr preferRelativeResize="0"/>
          <p:nvPr/>
        </p:nvPicPr>
        <p:blipFill rotWithShape="1">
          <a:blip r:embed="rId5">
            <a:alphaModFix/>
          </a:blip>
          <a:srcRect b="0" l="10029" r="4251" t="0"/>
          <a:stretch/>
        </p:blipFill>
        <p:spPr>
          <a:xfrm>
            <a:off x="1280800" y="995925"/>
            <a:ext cx="7057149" cy="43086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descr="Questions" id="1223" name="Google Shape;1223;g28090429a9b_0_311"/>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descr="Questions" id="1229" name="Google Shape;1229;g28090429a9b_0_161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g28090429a9b_0_1611"/>
          <p:cNvSpPr txBox="1"/>
          <p:nvPr/>
        </p:nvSpPr>
        <p:spPr>
          <a:xfrm>
            <a:off x="609600" y="618973"/>
            <a:ext cx="8305800" cy="8496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Find an example of resistance</a:t>
            </a:r>
            <a:endParaRPr b="0" i="0" sz="1400" u="none" cap="none" strike="noStrike">
              <a:solidFill>
                <a:srgbClr val="000000"/>
              </a:solidFill>
              <a:latin typeface="Arial"/>
              <a:ea typeface="Arial"/>
              <a:cs typeface="Arial"/>
              <a:sym typeface="Arial"/>
            </a:endParaRPr>
          </a:p>
        </p:txBody>
      </p:sp>
      <p:sp>
        <p:nvSpPr>
          <p:cNvPr id="1231" name="Google Shape;1231;g28090429a9b_0_1611"/>
          <p:cNvSpPr txBox="1"/>
          <p:nvPr/>
        </p:nvSpPr>
        <p:spPr>
          <a:xfrm>
            <a:off x="609600" y="4348650"/>
            <a:ext cx="17715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Airplane flying</a:t>
            </a:r>
            <a:endParaRPr b="0" i="0" sz="3600" u="none" cap="none" strike="noStrike">
              <a:solidFill>
                <a:srgbClr val="000000"/>
              </a:solidFill>
              <a:latin typeface="Calibri"/>
              <a:ea typeface="Calibri"/>
              <a:cs typeface="Calibri"/>
              <a:sym typeface="Calibri"/>
            </a:endParaRPr>
          </a:p>
        </p:txBody>
      </p:sp>
      <p:sp>
        <p:nvSpPr>
          <p:cNvPr id="1232" name="Google Shape;1232;g28090429a9b_0_1611"/>
          <p:cNvSpPr txBox="1"/>
          <p:nvPr/>
        </p:nvSpPr>
        <p:spPr>
          <a:xfrm>
            <a:off x="3703025" y="4348650"/>
            <a:ext cx="21189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Glass of water</a:t>
            </a:r>
            <a:endParaRPr b="0" i="0" sz="3600" u="none" cap="none" strike="noStrike">
              <a:solidFill>
                <a:srgbClr val="000000"/>
              </a:solidFill>
              <a:latin typeface="Calibri"/>
              <a:ea typeface="Calibri"/>
              <a:cs typeface="Calibri"/>
              <a:sym typeface="Calibri"/>
            </a:endParaRPr>
          </a:p>
        </p:txBody>
      </p:sp>
      <p:sp>
        <p:nvSpPr>
          <p:cNvPr id="1233" name="Google Shape;1233;g28090429a9b_0_1611"/>
          <p:cNvSpPr txBox="1"/>
          <p:nvPr/>
        </p:nvSpPr>
        <p:spPr>
          <a:xfrm>
            <a:off x="6266801" y="4348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Book on a table</a:t>
            </a:r>
            <a:endParaRPr sz="3600">
              <a:latin typeface="Calibri"/>
              <a:ea typeface="Calibri"/>
              <a:cs typeface="Calibri"/>
              <a:sym typeface="Calibri"/>
            </a:endParaRPr>
          </a:p>
        </p:txBody>
      </p:sp>
      <p:pic>
        <p:nvPicPr>
          <p:cNvPr id="1234" name="Google Shape;1234;g28090429a9b_0_1611"/>
          <p:cNvPicPr preferRelativeResize="0"/>
          <p:nvPr/>
        </p:nvPicPr>
        <p:blipFill>
          <a:blip r:embed="rId4">
            <a:alphaModFix/>
          </a:blip>
          <a:stretch>
            <a:fillRect/>
          </a:stretch>
        </p:blipFill>
        <p:spPr>
          <a:xfrm>
            <a:off x="152400" y="2077270"/>
            <a:ext cx="2562225" cy="1781175"/>
          </a:xfrm>
          <a:prstGeom prst="rect">
            <a:avLst/>
          </a:prstGeom>
          <a:noFill/>
          <a:ln>
            <a:noFill/>
          </a:ln>
        </p:spPr>
      </p:pic>
      <p:pic>
        <p:nvPicPr>
          <p:cNvPr id="1235" name="Google Shape;1235;g28090429a9b_0_1611"/>
          <p:cNvPicPr preferRelativeResize="0"/>
          <p:nvPr/>
        </p:nvPicPr>
        <p:blipFill>
          <a:blip r:embed="rId5">
            <a:alphaModFix/>
          </a:blip>
          <a:stretch>
            <a:fillRect/>
          </a:stretch>
        </p:blipFill>
        <p:spPr>
          <a:xfrm>
            <a:off x="3800525" y="2082114"/>
            <a:ext cx="1771500" cy="1771500"/>
          </a:xfrm>
          <a:prstGeom prst="rect">
            <a:avLst/>
          </a:prstGeom>
          <a:noFill/>
          <a:ln>
            <a:noFill/>
          </a:ln>
        </p:spPr>
      </p:pic>
      <p:pic>
        <p:nvPicPr>
          <p:cNvPr id="1236" name="Google Shape;1236;g28090429a9b_0_1611"/>
          <p:cNvPicPr preferRelativeResize="0"/>
          <p:nvPr/>
        </p:nvPicPr>
        <p:blipFill>
          <a:blip r:embed="rId6">
            <a:alphaModFix/>
          </a:blip>
          <a:stretch>
            <a:fillRect/>
          </a:stretch>
        </p:blipFill>
        <p:spPr>
          <a:xfrm>
            <a:off x="6266800" y="1908383"/>
            <a:ext cx="2118980" cy="211898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descr="Questions" id="1242" name="Google Shape;1242;g28090429a9b_0_162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28090429a9b_0_1627"/>
          <p:cNvSpPr txBox="1"/>
          <p:nvPr/>
        </p:nvSpPr>
        <p:spPr>
          <a:xfrm>
            <a:off x="609600" y="618973"/>
            <a:ext cx="8305800" cy="8496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Find an example of resistance</a:t>
            </a:r>
            <a:endParaRPr b="0" i="0" sz="1400" u="none" cap="none" strike="noStrike">
              <a:solidFill>
                <a:srgbClr val="000000"/>
              </a:solidFill>
              <a:latin typeface="Arial"/>
              <a:ea typeface="Arial"/>
              <a:cs typeface="Arial"/>
              <a:sym typeface="Arial"/>
            </a:endParaRPr>
          </a:p>
        </p:txBody>
      </p:sp>
      <p:sp>
        <p:nvSpPr>
          <p:cNvPr id="1244" name="Google Shape;1244;g28090429a9b_0_1627"/>
          <p:cNvSpPr txBox="1"/>
          <p:nvPr/>
        </p:nvSpPr>
        <p:spPr>
          <a:xfrm>
            <a:off x="609600" y="4348650"/>
            <a:ext cx="17715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Airplane flying</a:t>
            </a:r>
            <a:endParaRPr b="0" i="0" sz="3600" u="none" cap="none" strike="noStrike">
              <a:solidFill>
                <a:srgbClr val="000000"/>
              </a:solidFill>
              <a:latin typeface="Calibri"/>
              <a:ea typeface="Calibri"/>
              <a:cs typeface="Calibri"/>
              <a:sym typeface="Calibri"/>
            </a:endParaRPr>
          </a:p>
        </p:txBody>
      </p:sp>
      <p:sp>
        <p:nvSpPr>
          <p:cNvPr id="1245" name="Google Shape;1245;g28090429a9b_0_1627"/>
          <p:cNvSpPr txBox="1"/>
          <p:nvPr/>
        </p:nvSpPr>
        <p:spPr>
          <a:xfrm>
            <a:off x="3703025" y="4348650"/>
            <a:ext cx="21189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Glass of water</a:t>
            </a:r>
            <a:endParaRPr b="0" i="0" sz="3600" u="none" cap="none" strike="noStrike">
              <a:solidFill>
                <a:srgbClr val="000000"/>
              </a:solidFill>
              <a:latin typeface="Calibri"/>
              <a:ea typeface="Calibri"/>
              <a:cs typeface="Calibri"/>
              <a:sym typeface="Calibri"/>
            </a:endParaRPr>
          </a:p>
        </p:txBody>
      </p:sp>
      <p:sp>
        <p:nvSpPr>
          <p:cNvPr id="1246" name="Google Shape;1246;g28090429a9b_0_1627"/>
          <p:cNvSpPr txBox="1"/>
          <p:nvPr/>
        </p:nvSpPr>
        <p:spPr>
          <a:xfrm>
            <a:off x="6266801" y="4348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Book on a table</a:t>
            </a:r>
            <a:endParaRPr sz="3600">
              <a:latin typeface="Calibri"/>
              <a:ea typeface="Calibri"/>
              <a:cs typeface="Calibri"/>
              <a:sym typeface="Calibri"/>
            </a:endParaRPr>
          </a:p>
        </p:txBody>
      </p:sp>
      <p:pic>
        <p:nvPicPr>
          <p:cNvPr id="1247" name="Google Shape;1247;g28090429a9b_0_1627"/>
          <p:cNvPicPr preferRelativeResize="0"/>
          <p:nvPr/>
        </p:nvPicPr>
        <p:blipFill>
          <a:blip r:embed="rId4">
            <a:alphaModFix/>
          </a:blip>
          <a:stretch>
            <a:fillRect/>
          </a:stretch>
        </p:blipFill>
        <p:spPr>
          <a:xfrm>
            <a:off x="152400" y="2077270"/>
            <a:ext cx="2562225" cy="1781175"/>
          </a:xfrm>
          <a:prstGeom prst="rect">
            <a:avLst/>
          </a:prstGeom>
          <a:noFill/>
          <a:ln>
            <a:noFill/>
          </a:ln>
        </p:spPr>
      </p:pic>
      <p:pic>
        <p:nvPicPr>
          <p:cNvPr id="1248" name="Google Shape;1248;g28090429a9b_0_1627"/>
          <p:cNvPicPr preferRelativeResize="0"/>
          <p:nvPr/>
        </p:nvPicPr>
        <p:blipFill>
          <a:blip r:embed="rId5">
            <a:alphaModFix/>
          </a:blip>
          <a:stretch>
            <a:fillRect/>
          </a:stretch>
        </p:blipFill>
        <p:spPr>
          <a:xfrm>
            <a:off x="3800525" y="2082114"/>
            <a:ext cx="1771500" cy="1771500"/>
          </a:xfrm>
          <a:prstGeom prst="rect">
            <a:avLst/>
          </a:prstGeom>
          <a:noFill/>
          <a:ln>
            <a:noFill/>
          </a:ln>
        </p:spPr>
      </p:pic>
      <p:pic>
        <p:nvPicPr>
          <p:cNvPr id="1249" name="Google Shape;1249;g28090429a9b_0_1627"/>
          <p:cNvPicPr preferRelativeResize="0"/>
          <p:nvPr/>
        </p:nvPicPr>
        <p:blipFill>
          <a:blip r:embed="rId6">
            <a:alphaModFix/>
          </a:blip>
          <a:stretch>
            <a:fillRect/>
          </a:stretch>
        </p:blipFill>
        <p:spPr>
          <a:xfrm>
            <a:off x="6266800" y="1908383"/>
            <a:ext cx="2118980" cy="2118980"/>
          </a:xfrm>
          <a:prstGeom prst="rect">
            <a:avLst/>
          </a:prstGeom>
          <a:noFill/>
          <a:ln>
            <a:noFill/>
          </a:ln>
        </p:spPr>
      </p:pic>
      <p:sp>
        <p:nvSpPr>
          <p:cNvPr id="1250" name="Google Shape;1250;g28090429a9b_0_1627"/>
          <p:cNvSpPr/>
          <p:nvPr/>
        </p:nvSpPr>
        <p:spPr>
          <a:xfrm>
            <a:off x="86600" y="1883350"/>
            <a:ext cx="2922300" cy="40266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descr="Artificial Intelligence" id="1256" name="Google Shape;1256;g28090429a9b_0_322"/>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257" name="Google Shape;1257;g28090429a9b_0_322"/>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g28090429a9b_0_328"/>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Resistance</a:t>
            </a:r>
            <a:endParaRPr/>
          </a:p>
        </p:txBody>
      </p:sp>
      <p:sp>
        <p:nvSpPr>
          <p:cNvPr descr="Artificial Intelligence" id="1264" name="Google Shape;1264;g28090429a9b_0_3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265" name="Google Shape;1265;g28090429a9b_0_328"/>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266" name="Google Shape;1266;g28090429a9b_0_328"/>
          <p:cNvCxnSpPr/>
          <p:nvPr/>
        </p:nvCxnSpPr>
        <p:spPr>
          <a:xfrm flipH="1">
            <a:off x="3917736"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0"/>
              </a:srgbClr>
            </a:outerShdw>
          </a:effectLst>
        </p:spPr>
      </p:cxnSp>
      <p:sp>
        <p:nvSpPr>
          <p:cNvPr id="1267" name="Google Shape;1267;g28090429a9b_0_328"/>
          <p:cNvSpPr txBox="1"/>
          <p:nvPr/>
        </p:nvSpPr>
        <p:spPr>
          <a:xfrm>
            <a:off x="3291326" y="4258375"/>
            <a:ext cx="12480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(root)</a:t>
            </a:r>
            <a:endParaRPr b="0" i="0" sz="2600" u="none" cap="none" strike="noStrike">
              <a:solidFill>
                <a:srgbClr val="000000"/>
              </a:solidFill>
              <a:latin typeface="Arial"/>
              <a:ea typeface="Arial"/>
              <a:cs typeface="Arial"/>
              <a:sym typeface="Arial"/>
            </a:endParaRPr>
          </a:p>
        </p:txBody>
      </p:sp>
      <p:cxnSp>
        <p:nvCxnSpPr>
          <p:cNvPr id="1268" name="Google Shape;1268;g28090429a9b_0_328"/>
          <p:cNvCxnSpPr/>
          <p:nvPr/>
        </p:nvCxnSpPr>
        <p:spPr>
          <a:xfrm flipH="1">
            <a:off x="5625011"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0"/>
              </a:srgbClr>
            </a:outerShdw>
          </a:effectLst>
        </p:spPr>
      </p:cxnSp>
      <p:sp>
        <p:nvSpPr>
          <p:cNvPr id="1269" name="Google Shape;1269;g28090429a9b_0_328"/>
          <p:cNvSpPr txBox="1"/>
          <p:nvPr/>
        </p:nvSpPr>
        <p:spPr>
          <a:xfrm>
            <a:off x="5019902" y="4258375"/>
            <a:ext cx="14304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(suffix)</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7e576c1a67_0_165"/>
          <p:cNvSpPr txBox="1"/>
          <p:nvPr/>
        </p:nvSpPr>
        <p:spPr>
          <a:xfrm>
            <a:off x="989763" y="849597"/>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____________.</a:t>
            </a:r>
            <a:endParaRPr b="0" i="0" sz="1400" u="none" cap="none" strike="noStrike">
              <a:solidFill>
                <a:srgbClr val="000000"/>
              </a:solidFill>
              <a:latin typeface="Arial"/>
              <a:ea typeface="Arial"/>
              <a:cs typeface="Arial"/>
              <a:sym typeface="Arial"/>
            </a:endParaRPr>
          </a:p>
        </p:txBody>
      </p:sp>
      <p:sp>
        <p:nvSpPr>
          <p:cNvPr descr="Questions" id="199" name="Google Shape;199;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7e576c1a67_0_165"/>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Change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Distance</a:t>
            </a:r>
            <a:endParaRPr sz="3200">
              <a:solidFill>
                <a:schemeClr val="dk1"/>
              </a:solidFill>
              <a:latin typeface="Calibri"/>
              <a:ea typeface="Calibri"/>
              <a:cs typeface="Calibri"/>
              <a:sym typeface="Calibri"/>
            </a:endParaRPr>
          </a:p>
        </p:txBody>
      </p:sp>
      <p:pic>
        <p:nvPicPr>
          <p:cNvPr id="201" name="Google Shape;201;g27e576c1a67_0_165"/>
          <p:cNvPicPr preferRelativeResize="0"/>
          <p:nvPr/>
        </p:nvPicPr>
        <p:blipFill rotWithShape="1">
          <a:blip r:embed="rId4">
            <a:alphaModFix/>
          </a:blip>
          <a:srcRect b="0" l="0" r="0" t="0"/>
          <a:stretch/>
        </p:blipFill>
        <p:spPr>
          <a:xfrm>
            <a:off x="4893975" y="2270700"/>
            <a:ext cx="3874500" cy="38745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g28090429a9b_0_1640"/>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Resistance</a:t>
            </a:r>
            <a:endParaRPr/>
          </a:p>
        </p:txBody>
      </p:sp>
      <p:sp>
        <p:nvSpPr>
          <p:cNvPr id="1276" name="Google Shape;1276;g28090429a9b_0_1640"/>
          <p:cNvSpPr/>
          <p:nvPr/>
        </p:nvSpPr>
        <p:spPr>
          <a:xfrm>
            <a:off x="1623575" y="1675225"/>
            <a:ext cx="35718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1277" name="Google Shape;1277;g28090429a9b_0_16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278" name="Google Shape;1278;g28090429a9b_0_164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279" name="Google Shape;1279;g28090429a9b_0_1640"/>
          <p:cNvCxnSpPr/>
          <p:nvPr/>
        </p:nvCxnSpPr>
        <p:spPr>
          <a:xfrm flipH="1">
            <a:off x="1990297" y="3404436"/>
            <a:ext cx="578100" cy="891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1280" name="Google Shape;1280;g28090429a9b_0_1640"/>
          <p:cNvSpPr txBox="1"/>
          <p:nvPr/>
        </p:nvSpPr>
        <p:spPr>
          <a:xfrm>
            <a:off x="624150" y="4515400"/>
            <a:ext cx="2975700" cy="1754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Resist = to act against or oppose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g28090429a9b_0_1650"/>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Resistance</a:t>
            </a:r>
            <a:endParaRPr/>
          </a:p>
        </p:txBody>
      </p:sp>
      <p:sp>
        <p:nvSpPr>
          <p:cNvPr id="1287" name="Google Shape;1287;g28090429a9b_0_1650"/>
          <p:cNvSpPr/>
          <p:nvPr/>
        </p:nvSpPr>
        <p:spPr>
          <a:xfrm>
            <a:off x="4694175" y="1675225"/>
            <a:ext cx="27195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1288" name="Google Shape;1288;g28090429a9b_0_165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289" name="Google Shape;1289;g28090429a9b_0_165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290" name="Google Shape;1290;g28090429a9b_0_1650"/>
          <p:cNvCxnSpPr/>
          <p:nvPr/>
        </p:nvCxnSpPr>
        <p:spPr>
          <a:xfrm>
            <a:off x="5971200" y="3547250"/>
            <a:ext cx="650100" cy="827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1291" name="Google Shape;1291;g28090429a9b_0_1650"/>
          <p:cNvSpPr txBox="1"/>
          <p:nvPr/>
        </p:nvSpPr>
        <p:spPr>
          <a:xfrm>
            <a:off x="4892375" y="4515400"/>
            <a:ext cx="34320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-ance</a:t>
            </a:r>
            <a:r>
              <a:rPr b="0" i="0" lang="en-US" sz="3600" u="none" cap="none" strike="noStrik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the state or quality of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g28090429a9b_0_1660"/>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Resist</a:t>
            </a:r>
            <a:r>
              <a:rPr lang="en-US" sz="9600"/>
              <a:t>   ance</a:t>
            </a:r>
            <a:endParaRPr/>
          </a:p>
        </p:txBody>
      </p:sp>
      <p:sp>
        <p:nvSpPr>
          <p:cNvPr descr="Artificial Intelligence" id="1298" name="Google Shape;1298;g28090429a9b_0_16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299" name="Google Shape;1299;g28090429a9b_0_166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300" name="Google Shape;1300;g28090429a9b_0_1660"/>
          <p:cNvSpPr/>
          <p:nvPr/>
        </p:nvSpPr>
        <p:spPr>
          <a:xfrm>
            <a:off x="4646209" y="2090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1" name="Google Shape;1301;g28090429a9b_0_1660"/>
          <p:cNvSpPr txBox="1"/>
          <p:nvPr/>
        </p:nvSpPr>
        <p:spPr>
          <a:xfrm>
            <a:off x="2498501" y="5926400"/>
            <a:ext cx="4209900" cy="8310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the state of opposing or acting against</a:t>
            </a:r>
            <a:endParaRPr i="0" sz="2400" u="none" cap="none" strike="noStrike">
              <a:solidFill>
                <a:srgbClr val="000000"/>
              </a:solidFill>
              <a:latin typeface="Calibri"/>
              <a:ea typeface="Calibri"/>
              <a:cs typeface="Calibri"/>
              <a:sym typeface="Calibri"/>
            </a:endParaRPr>
          </a:p>
        </p:txBody>
      </p:sp>
      <p:sp>
        <p:nvSpPr>
          <p:cNvPr id="1302" name="Google Shape;1302;g28090429a9b_0_1660"/>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Resistance</a:t>
            </a:r>
            <a:endParaRPr b="0" i="0" sz="1400" u="none" cap="none" strike="noStrike">
              <a:solidFill>
                <a:srgbClr val="000000"/>
              </a:solidFill>
              <a:latin typeface="Arial"/>
              <a:ea typeface="Arial"/>
              <a:cs typeface="Arial"/>
              <a:sym typeface="Arial"/>
            </a:endParaRPr>
          </a:p>
        </p:txBody>
      </p:sp>
      <p:sp>
        <p:nvSpPr>
          <p:cNvPr id="1303" name="Google Shape;1303;g28090429a9b_0_1660"/>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g28090429a9b_0_370"/>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310" name="Google Shape;1310;g28090429a9b_0_370"/>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g28090429a9b_0_1671"/>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Resistance</a:t>
            </a:r>
            <a:r>
              <a:rPr b="1" lang="en-US">
                <a:solidFill>
                  <a:schemeClr val="dk1"/>
                </a:solidFill>
              </a:rPr>
              <a:t>: </a:t>
            </a:r>
            <a:r>
              <a:rPr lang="en-US">
                <a:solidFill>
                  <a:schemeClr val="dk1"/>
                </a:solidFill>
              </a:rPr>
              <a:t>the force that tries to stop or slow down the movement of an object.</a:t>
            </a:r>
            <a:endParaRPr/>
          </a:p>
        </p:txBody>
      </p:sp>
      <p:sp>
        <p:nvSpPr>
          <p:cNvPr descr="Artificial Intelligence" id="1317" name="Google Shape;1317;g28090429a9b_0_167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318" name="Google Shape;1318;g28090429a9b_0_167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grpSp>
        <p:nvGrpSpPr>
          <p:cNvPr id="1319" name="Google Shape;1319;g28090429a9b_0_1671"/>
          <p:cNvGrpSpPr/>
          <p:nvPr/>
        </p:nvGrpSpPr>
        <p:grpSpPr>
          <a:xfrm>
            <a:off x="855070" y="2336192"/>
            <a:ext cx="7433868" cy="3337632"/>
            <a:chOff x="170825" y="1463841"/>
            <a:chExt cx="8578200" cy="3930325"/>
          </a:xfrm>
        </p:grpSpPr>
        <p:pic>
          <p:nvPicPr>
            <p:cNvPr id="1320" name="Google Shape;1320;g28090429a9b_0_1671"/>
            <p:cNvPicPr preferRelativeResize="0"/>
            <p:nvPr/>
          </p:nvPicPr>
          <p:blipFill rotWithShape="1">
            <a:blip r:embed="rId5">
              <a:alphaModFix/>
            </a:blip>
            <a:srcRect b="0" l="0" r="0" t="0"/>
            <a:stretch/>
          </p:blipFill>
          <p:spPr>
            <a:xfrm>
              <a:off x="888400" y="1463841"/>
              <a:ext cx="7860625" cy="3930325"/>
            </a:xfrm>
            <a:prstGeom prst="rect">
              <a:avLst/>
            </a:prstGeom>
            <a:noFill/>
            <a:ln>
              <a:noFill/>
            </a:ln>
          </p:spPr>
        </p:pic>
        <p:sp>
          <p:nvSpPr>
            <p:cNvPr id="1321" name="Google Shape;1321;g28090429a9b_0_1671"/>
            <p:cNvSpPr/>
            <p:nvPr/>
          </p:nvSpPr>
          <p:spPr>
            <a:xfrm>
              <a:off x="6775750" y="4719200"/>
              <a:ext cx="15369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2" name="Google Shape;1322;g28090429a9b_0_1671"/>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3" name="Google Shape;1323;g28090429a9b_0_1671"/>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4" name="Google Shape;1324;g28090429a9b_0_1671"/>
            <p:cNvSpPr txBox="1"/>
            <p:nvPr/>
          </p:nvSpPr>
          <p:spPr>
            <a:xfrm>
              <a:off x="170825" y="4772775"/>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gravity</a:t>
              </a:r>
              <a:endParaRPr sz="2000">
                <a:latin typeface="Helvetica Neue Light"/>
                <a:ea typeface="Helvetica Neue Light"/>
                <a:cs typeface="Helvetica Neue Light"/>
                <a:sym typeface="Helvetica Neue Light"/>
              </a:endParaRPr>
            </a:p>
          </p:txBody>
        </p:sp>
        <p:sp>
          <p:nvSpPr>
            <p:cNvPr id="1325" name="Google Shape;1325;g28090429a9b_0_1671"/>
            <p:cNvSpPr txBox="1"/>
            <p:nvPr/>
          </p:nvSpPr>
          <p:spPr>
            <a:xfrm>
              <a:off x="346475" y="2648888"/>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resistance</a:t>
              </a:r>
              <a:endParaRPr sz="2000">
                <a:latin typeface="Helvetica Neue Light"/>
                <a:ea typeface="Helvetica Neue Light"/>
                <a:cs typeface="Helvetica Neue Light"/>
                <a:sym typeface="Helvetica Neue Light"/>
              </a:endParaRPr>
            </a:p>
          </p:txBody>
        </p:sp>
      </p:gr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grpSp>
        <p:nvGrpSpPr>
          <p:cNvPr id="1331" name="Google Shape;1331;g28090429a9b_0_1685"/>
          <p:cNvGrpSpPr/>
          <p:nvPr/>
        </p:nvGrpSpPr>
        <p:grpSpPr>
          <a:xfrm>
            <a:off x="1070365" y="1107805"/>
            <a:ext cx="7003271" cy="4642391"/>
            <a:chOff x="169647" y="319225"/>
            <a:chExt cx="8804716" cy="5899594"/>
          </a:xfrm>
        </p:grpSpPr>
        <p:sp>
          <p:nvSpPr>
            <p:cNvPr id="1332" name="Google Shape;1332;g28090429a9b_0_1685"/>
            <p:cNvSpPr/>
            <p:nvPr/>
          </p:nvSpPr>
          <p:spPr>
            <a:xfrm>
              <a:off x="169647" y="319225"/>
              <a:ext cx="8804700" cy="5899500"/>
            </a:xfrm>
            <a:prstGeom prst="rect">
              <a:avLst/>
            </a:prstGeom>
            <a:no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1333" name="Google Shape;1333;g28090429a9b_0_1685"/>
            <p:cNvCxnSpPr/>
            <p:nvPr/>
          </p:nvCxnSpPr>
          <p:spPr>
            <a:xfrm>
              <a:off x="4587204" y="319225"/>
              <a:ext cx="0" cy="1794600"/>
            </a:xfrm>
            <a:prstGeom prst="straightConnector1">
              <a:avLst/>
            </a:prstGeom>
            <a:noFill/>
            <a:ln cap="flat" cmpd="sng" w="152400">
              <a:solidFill>
                <a:srgbClr val="FF932B"/>
              </a:solidFill>
              <a:prstDash val="solid"/>
              <a:round/>
              <a:headEnd len="sm" w="sm" type="none"/>
              <a:tailEnd len="sm" w="sm" type="none"/>
            </a:ln>
          </p:spPr>
        </p:cxnSp>
        <p:cxnSp>
          <p:nvCxnSpPr>
            <p:cNvPr id="1334" name="Google Shape;1334;g28090429a9b_0_1685"/>
            <p:cNvCxnSpPr>
              <a:stCxn id="1335" idx="4"/>
              <a:endCxn id="1332" idx="2"/>
            </p:cNvCxnSpPr>
            <p:nvPr/>
          </p:nvCxnSpPr>
          <p:spPr>
            <a:xfrm>
              <a:off x="4549192" y="4400219"/>
              <a:ext cx="22800" cy="1818600"/>
            </a:xfrm>
            <a:prstGeom prst="straightConnector1">
              <a:avLst/>
            </a:prstGeom>
            <a:noFill/>
            <a:ln cap="flat" cmpd="sng" w="152400">
              <a:solidFill>
                <a:srgbClr val="FF932B"/>
              </a:solidFill>
              <a:prstDash val="solid"/>
              <a:round/>
              <a:headEnd len="sm" w="sm" type="none"/>
              <a:tailEnd len="sm" w="sm" type="none"/>
            </a:ln>
          </p:spPr>
        </p:cxnSp>
        <p:cxnSp>
          <p:nvCxnSpPr>
            <p:cNvPr id="1336" name="Google Shape;1336;g28090429a9b_0_1685"/>
            <p:cNvCxnSpPr/>
            <p:nvPr/>
          </p:nvCxnSpPr>
          <p:spPr>
            <a:xfrm>
              <a:off x="169647" y="3255554"/>
              <a:ext cx="2571300" cy="0"/>
            </a:xfrm>
            <a:prstGeom prst="straightConnector1">
              <a:avLst/>
            </a:prstGeom>
            <a:noFill/>
            <a:ln cap="flat" cmpd="sng" w="152400">
              <a:solidFill>
                <a:srgbClr val="FF932B"/>
              </a:solidFill>
              <a:prstDash val="solid"/>
              <a:round/>
              <a:headEnd len="sm" w="sm" type="none"/>
              <a:tailEnd len="sm" w="sm" type="none"/>
            </a:ln>
          </p:spPr>
        </p:cxnSp>
        <p:cxnSp>
          <p:nvCxnSpPr>
            <p:cNvPr id="1337" name="Google Shape;1337;g28090429a9b_0_1685"/>
            <p:cNvCxnSpPr/>
            <p:nvPr/>
          </p:nvCxnSpPr>
          <p:spPr>
            <a:xfrm>
              <a:off x="6359863" y="3216898"/>
              <a:ext cx="2614500" cy="0"/>
            </a:xfrm>
            <a:prstGeom prst="straightConnector1">
              <a:avLst/>
            </a:prstGeom>
            <a:noFill/>
            <a:ln cap="flat" cmpd="sng" w="152400">
              <a:solidFill>
                <a:srgbClr val="FF932B"/>
              </a:solidFill>
              <a:prstDash val="solid"/>
              <a:round/>
              <a:headEnd len="sm" w="sm" type="none"/>
              <a:tailEnd len="sm" w="sm" type="none"/>
            </a:ln>
          </p:spPr>
        </p:cxnSp>
        <p:sp>
          <p:nvSpPr>
            <p:cNvPr id="1335" name="Google Shape;1335;g28090429a9b_0_1685"/>
            <p:cNvSpPr/>
            <p:nvPr/>
          </p:nvSpPr>
          <p:spPr>
            <a:xfrm>
              <a:off x="2739592" y="2111219"/>
              <a:ext cx="3619200" cy="2289000"/>
            </a:xfrm>
            <a:prstGeom prst="ellipse">
              <a:avLst/>
            </a:prstGeom>
            <a:solidFill>
              <a:srgbClr val="FFFFFF"/>
            </a:solid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g28090429a9b_0_392"/>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344" name="Google Shape;1344;g28090429a9b_0_39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345" name="Google Shape;1345;g28090429a9b_0_392"/>
          <p:cNvCxnSpPr>
            <a:stCxn id="1346" idx="4"/>
            <a:endCxn id="134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347" name="Google Shape;1347;g28090429a9b_0_39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348" name="Google Shape;1348;g28090429a9b_0_39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346" name="Google Shape;1346;g28090429a9b_0_39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9" name="Google Shape;1349;g28090429a9b_0_392"/>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1350" name="Google Shape;1350;g28090429a9b_0_39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351" name="Google Shape;1351;g28090429a9b_0_39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352" name="Google Shape;1352;g28090429a9b_0_39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353" name="Google Shape;1353;g28090429a9b_0_392"/>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resistance 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sp>
        <p:nvSpPr>
          <p:cNvPr id="1354" name="Google Shape;1354;g28090429a9b_0_3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55" name="Google Shape;1355;g28090429a9b_0_3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56" name="Google Shape;1356;g28090429a9b_0_392"/>
          <p:cNvCxnSpPr>
            <a:stCxn id="1357" idx="4"/>
            <a:endCxn id="135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58" name="Google Shape;1358;g28090429a9b_0_3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59" name="Google Shape;1359;g28090429a9b_0_3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57" name="Google Shape;1357;g28090429a9b_0_3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g28090429a9b_0_41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66" name="Google Shape;1366;g28090429a9b_0_41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67" name="Google Shape;1367;g28090429a9b_0_413"/>
          <p:cNvCxnSpPr>
            <a:stCxn id="1368" idx="4"/>
            <a:endCxn id="13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69" name="Google Shape;1369;g28090429a9b_0_41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70" name="Google Shape;1370;g28090429a9b_0_41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68" name="Google Shape;1368;g28090429a9b_0_41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71" name="Google Shape;1371;g28090429a9b_0_413"/>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372" name="Google Shape;1372;g28090429a9b_0_413"/>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73" name="Google Shape;1373;g28090429a9b_0_413"/>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74" name="Google Shape;1374;g28090429a9b_0_413"/>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75" name="Google Shape;1375;g28090429a9b_0_413"/>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grpSp>
        <p:nvGrpSpPr>
          <p:cNvPr id="1376" name="Google Shape;1376;g28090429a9b_0_413"/>
          <p:cNvGrpSpPr/>
          <p:nvPr/>
        </p:nvGrpSpPr>
        <p:grpSpPr>
          <a:xfrm>
            <a:off x="5741482" y="4446456"/>
            <a:ext cx="3220498" cy="1980491"/>
            <a:chOff x="888400" y="1463841"/>
            <a:chExt cx="7860625" cy="3930325"/>
          </a:xfrm>
        </p:grpSpPr>
        <p:pic>
          <p:nvPicPr>
            <p:cNvPr id="1377" name="Google Shape;1377;g28090429a9b_0_413"/>
            <p:cNvPicPr preferRelativeResize="0"/>
            <p:nvPr/>
          </p:nvPicPr>
          <p:blipFill rotWithShape="1">
            <a:blip r:embed="rId3">
              <a:alphaModFix/>
            </a:blip>
            <a:srcRect b="0" l="0" r="0" t="0"/>
            <a:stretch/>
          </p:blipFill>
          <p:spPr>
            <a:xfrm>
              <a:off x="888400" y="1463841"/>
              <a:ext cx="7860625" cy="3930325"/>
            </a:xfrm>
            <a:prstGeom prst="rect">
              <a:avLst/>
            </a:prstGeom>
            <a:noFill/>
            <a:ln>
              <a:noFill/>
            </a:ln>
          </p:spPr>
        </p:pic>
        <p:sp>
          <p:nvSpPr>
            <p:cNvPr id="1378" name="Google Shape;1378;g28090429a9b_0_413"/>
            <p:cNvSpPr/>
            <p:nvPr/>
          </p:nvSpPr>
          <p:spPr>
            <a:xfrm>
              <a:off x="6775750" y="4719200"/>
              <a:ext cx="15369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79" name="Google Shape;1379;g28090429a9b_0_413"/>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80" name="Google Shape;1380;g28090429a9b_0_413"/>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pic>
        <p:nvPicPr>
          <p:cNvPr id="1381" name="Google Shape;1381;g28090429a9b_0_413"/>
          <p:cNvPicPr preferRelativeResize="0"/>
          <p:nvPr/>
        </p:nvPicPr>
        <p:blipFill>
          <a:blip r:embed="rId4">
            <a:alphaModFix/>
          </a:blip>
          <a:stretch>
            <a:fillRect/>
          </a:stretch>
        </p:blipFill>
        <p:spPr>
          <a:xfrm>
            <a:off x="1440988" y="4711911"/>
            <a:ext cx="3015075" cy="1449575"/>
          </a:xfrm>
          <a:prstGeom prst="rect">
            <a:avLst/>
          </a:prstGeom>
          <a:noFill/>
          <a:ln>
            <a:noFill/>
          </a:ln>
        </p:spPr>
      </p:pic>
      <p:pic>
        <p:nvPicPr>
          <p:cNvPr id="1382" name="Google Shape;1382;g28090429a9b_0_413"/>
          <p:cNvPicPr preferRelativeResize="0"/>
          <p:nvPr/>
        </p:nvPicPr>
        <p:blipFill>
          <a:blip r:embed="rId5">
            <a:alphaModFix/>
          </a:blip>
          <a:stretch>
            <a:fillRect/>
          </a:stretch>
        </p:blipFill>
        <p:spPr>
          <a:xfrm>
            <a:off x="1679113" y="2153575"/>
            <a:ext cx="2200275" cy="2076450"/>
          </a:xfrm>
          <a:prstGeom prst="rect">
            <a:avLst/>
          </a:prstGeom>
          <a:noFill/>
          <a:ln>
            <a:noFill/>
          </a:ln>
        </p:spPr>
      </p:pic>
      <p:pic>
        <p:nvPicPr>
          <p:cNvPr id="1383" name="Google Shape;1383;g28090429a9b_0_413"/>
          <p:cNvPicPr preferRelativeResize="0"/>
          <p:nvPr/>
        </p:nvPicPr>
        <p:blipFill>
          <a:blip r:embed="rId6">
            <a:alphaModFix/>
          </a:blip>
          <a:stretch>
            <a:fillRect/>
          </a:stretch>
        </p:blipFill>
        <p:spPr>
          <a:xfrm>
            <a:off x="5844190" y="2153583"/>
            <a:ext cx="3015073" cy="168159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g28090429a9b_0_42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90" name="Google Shape;1390;g28090429a9b_0_42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91" name="Google Shape;1391;g28090429a9b_0_428"/>
          <p:cNvCxnSpPr>
            <a:stCxn id="1392" idx="4"/>
            <a:endCxn id="13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93" name="Google Shape;1393;g28090429a9b_0_42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94" name="Google Shape;1394;g28090429a9b_0_42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92" name="Google Shape;1392;g28090429a9b_0_42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95" name="Google Shape;1395;g28090429a9b_0_428"/>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1" lang="en-US" sz="3000">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396" name="Google Shape;1396;g28090429a9b_0_428"/>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97" name="Google Shape;1397;g28090429a9b_0_428"/>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98" name="Google Shape;1398;g28090429a9b_0_428"/>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99" name="Google Shape;1399;g28090429a9b_0_428"/>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grpSp>
        <p:nvGrpSpPr>
          <p:cNvPr id="1400" name="Google Shape;1400;g28090429a9b_0_428"/>
          <p:cNvGrpSpPr/>
          <p:nvPr/>
        </p:nvGrpSpPr>
        <p:grpSpPr>
          <a:xfrm>
            <a:off x="5741482" y="4446456"/>
            <a:ext cx="3220498" cy="1980491"/>
            <a:chOff x="888400" y="1463841"/>
            <a:chExt cx="7860625" cy="3930325"/>
          </a:xfrm>
        </p:grpSpPr>
        <p:pic>
          <p:nvPicPr>
            <p:cNvPr id="1401" name="Google Shape;1401;g28090429a9b_0_428"/>
            <p:cNvPicPr preferRelativeResize="0"/>
            <p:nvPr/>
          </p:nvPicPr>
          <p:blipFill rotWithShape="1">
            <a:blip r:embed="rId3">
              <a:alphaModFix/>
            </a:blip>
            <a:srcRect b="0" l="0" r="0" t="0"/>
            <a:stretch/>
          </p:blipFill>
          <p:spPr>
            <a:xfrm>
              <a:off x="888400" y="1463841"/>
              <a:ext cx="7860625" cy="3930325"/>
            </a:xfrm>
            <a:prstGeom prst="rect">
              <a:avLst/>
            </a:prstGeom>
            <a:noFill/>
            <a:ln>
              <a:noFill/>
            </a:ln>
          </p:spPr>
        </p:pic>
        <p:sp>
          <p:nvSpPr>
            <p:cNvPr id="1402" name="Google Shape;1402;g28090429a9b_0_428"/>
            <p:cNvSpPr/>
            <p:nvPr/>
          </p:nvSpPr>
          <p:spPr>
            <a:xfrm>
              <a:off x="6775750" y="4719200"/>
              <a:ext cx="15369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03" name="Google Shape;1403;g28090429a9b_0_428"/>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04" name="Google Shape;1404;g28090429a9b_0_428"/>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pic>
        <p:nvPicPr>
          <p:cNvPr id="1405" name="Google Shape;1405;g28090429a9b_0_428"/>
          <p:cNvPicPr preferRelativeResize="0"/>
          <p:nvPr/>
        </p:nvPicPr>
        <p:blipFill>
          <a:blip r:embed="rId4">
            <a:alphaModFix/>
          </a:blip>
          <a:stretch>
            <a:fillRect/>
          </a:stretch>
        </p:blipFill>
        <p:spPr>
          <a:xfrm>
            <a:off x="1440988" y="4711911"/>
            <a:ext cx="3015075" cy="1449575"/>
          </a:xfrm>
          <a:prstGeom prst="rect">
            <a:avLst/>
          </a:prstGeom>
          <a:noFill/>
          <a:ln>
            <a:noFill/>
          </a:ln>
        </p:spPr>
      </p:pic>
      <p:pic>
        <p:nvPicPr>
          <p:cNvPr id="1406" name="Google Shape;1406;g28090429a9b_0_428"/>
          <p:cNvPicPr preferRelativeResize="0"/>
          <p:nvPr/>
        </p:nvPicPr>
        <p:blipFill>
          <a:blip r:embed="rId5">
            <a:alphaModFix/>
          </a:blip>
          <a:stretch>
            <a:fillRect/>
          </a:stretch>
        </p:blipFill>
        <p:spPr>
          <a:xfrm>
            <a:off x="1679113" y="2153575"/>
            <a:ext cx="2200275" cy="2076450"/>
          </a:xfrm>
          <a:prstGeom prst="rect">
            <a:avLst/>
          </a:prstGeom>
          <a:noFill/>
          <a:ln>
            <a:noFill/>
          </a:ln>
        </p:spPr>
      </p:pic>
      <p:pic>
        <p:nvPicPr>
          <p:cNvPr id="1407" name="Google Shape;1407;g28090429a9b_0_428"/>
          <p:cNvPicPr preferRelativeResize="0"/>
          <p:nvPr/>
        </p:nvPicPr>
        <p:blipFill>
          <a:blip r:embed="rId6">
            <a:alphaModFix/>
          </a:blip>
          <a:stretch>
            <a:fillRect/>
          </a:stretch>
        </p:blipFill>
        <p:spPr>
          <a:xfrm>
            <a:off x="5844190" y="2153583"/>
            <a:ext cx="3015073" cy="1681590"/>
          </a:xfrm>
          <a:prstGeom prst="rect">
            <a:avLst/>
          </a:prstGeom>
          <a:noFill/>
          <a:ln>
            <a:noFill/>
          </a:ln>
        </p:spPr>
      </p:pic>
      <p:sp>
        <p:nvSpPr>
          <p:cNvPr id="1408" name="Google Shape;1408;g28090429a9b_0_428"/>
          <p:cNvSpPr/>
          <p:nvPr/>
        </p:nvSpPr>
        <p:spPr>
          <a:xfrm>
            <a:off x="4827450" y="4264600"/>
            <a:ext cx="4091400" cy="23163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g28090429a9b_0_4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15" name="Google Shape;1415;g28090429a9b_0_4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16" name="Google Shape;1416;g28090429a9b_0_4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17" name="Google Shape;1417;g28090429a9b_0_443"/>
          <p:cNvCxnSpPr>
            <a:stCxn id="1418" idx="4"/>
            <a:endCxn id="14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19" name="Google Shape;1419;g28090429a9b_0_4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20" name="Google Shape;1420;g28090429a9b_0_4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18" name="Google Shape;1418;g28090429a9b_0_4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21" name="Google Shape;1421;g28090429a9b_0_4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422" name="Google Shape;1422;g28090429a9b_0_443"/>
          <p:cNvCxnSpPr>
            <a:stCxn id="1423" idx="4"/>
            <a:endCxn id="141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424" name="Google Shape;1424;g28090429a9b_0_4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425" name="Google Shape;1425;g28090429a9b_0_4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423" name="Google Shape;1423;g28090429a9b_0_4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26" name="Google Shape;1426;g28090429a9b_0_4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427" name="Google Shape;1427;g28090429a9b_0_4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428" name="Google Shape;1428;g28090429a9b_0_4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429" name="Google Shape;1429;g28090429a9b_0_4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1430" name="Google Shape;1430;g28090429a9b_0_4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resistance 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grpSp>
        <p:nvGrpSpPr>
          <p:cNvPr id="1431" name="Google Shape;1431;g28090429a9b_0_443"/>
          <p:cNvGrpSpPr/>
          <p:nvPr/>
        </p:nvGrpSpPr>
        <p:grpSpPr>
          <a:xfrm>
            <a:off x="5654901" y="1204550"/>
            <a:ext cx="2895947" cy="1980500"/>
            <a:chOff x="888385" y="1463829"/>
            <a:chExt cx="7068457" cy="3930343"/>
          </a:xfrm>
        </p:grpSpPr>
        <p:pic>
          <p:nvPicPr>
            <p:cNvPr id="1432" name="Google Shape;1432;g28090429a9b_0_443"/>
            <p:cNvPicPr preferRelativeResize="0"/>
            <p:nvPr/>
          </p:nvPicPr>
          <p:blipFill rotWithShape="1">
            <a:blip r:embed="rId3">
              <a:alphaModFix/>
            </a:blip>
            <a:srcRect b="0" l="0" r="14111" t="0"/>
            <a:stretch/>
          </p:blipFill>
          <p:spPr>
            <a:xfrm>
              <a:off x="888385" y="1463829"/>
              <a:ext cx="6751464" cy="3930343"/>
            </a:xfrm>
            <a:prstGeom prst="rect">
              <a:avLst/>
            </a:prstGeom>
            <a:noFill/>
            <a:ln>
              <a:noFill/>
            </a:ln>
          </p:spPr>
        </p:pic>
        <p:sp>
          <p:nvSpPr>
            <p:cNvPr id="1433" name="Google Shape;1433;g28090429a9b_0_443"/>
            <p:cNvSpPr/>
            <p:nvPr/>
          </p:nvSpPr>
          <p:spPr>
            <a:xfrm>
              <a:off x="6775741" y="4719187"/>
              <a:ext cx="11811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34" name="Google Shape;1434;g28090429a9b_0_443"/>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35" name="Google Shape;1435;g28090429a9b_0_443"/>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8090429a9b_0_788"/>
          <p:cNvSpPr txBox="1"/>
          <p:nvPr/>
        </p:nvSpPr>
        <p:spPr>
          <a:xfrm>
            <a:off x="989763" y="849597"/>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____________.</a:t>
            </a:r>
            <a:endParaRPr b="0" i="0" sz="1400" u="none" cap="none" strike="noStrike">
              <a:solidFill>
                <a:srgbClr val="000000"/>
              </a:solidFill>
              <a:latin typeface="Arial"/>
              <a:ea typeface="Arial"/>
              <a:cs typeface="Arial"/>
              <a:sym typeface="Arial"/>
            </a:endParaRPr>
          </a:p>
        </p:txBody>
      </p:sp>
      <p:sp>
        <p:nvSpPr>
          <p:cNvPr descr="Questions" id="208" name="Google Shape;208;g28090429a9b_0_7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8090429a9b_0_788"/>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Change</a:t>
            </a:r>
            <a:endParaRPr b="1"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Distance</a:t>
            </a:r>
            <a:endParaRPr sz="3200">
              <a:solidFill>
                <a:schemeClr val="dk1"/>
              </a:solidFill>
              <a:latin typeface="Calibri"/>
              <a:ea typeface="Calibri"/>
              <a:cs typeface="Calibri"/>
              <a:sym typeface="Calibri"/>
            </a:endParaRPr>
          </a:p>
        </p:txBody>
      </p:sp>
      <p:pic>
        <p:nvPicPr>
          <p:cNvPr id="210" name="Google Shape;210;g28090429a9b_0_788"/>
          <p:cNvPicPr preferRelativeResize="0"/>
          <p:nvPr/>
        </p:nvPicPr>
        <p:blipFill rotWithShape="1">
          <a:blip r:embed="rId4">
            <a:alphaModFix/>
          </a:blip>
          <a:srcRect b="0" l="0" r="0" t="0"/>
          <a:stretch/>
        </p:blipFill>
        <p:spPr>
          <a:xfrm>
            <a:off x="4893975" y="2270700"/>
            <a:ext cx="3874500" cy="38745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g28090429a9b_0_46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42" name="Google Shape;1442;g28090429a9b_0_46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43" name="Google Shape;1443;g28090429a9b_0_464"/>
          <p:cNvCxnSpPr>
            <a:stCxn id="1444" idx="4"/>
            <a:endCxn id="144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45" name="Google Shape;1445;g28090429a9b_0_46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46" name="Google Shape;1446;g28090429a9b_0_46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44" name="Google Shape;1444;g28090429a9b_0_46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47" name="Google Shape;1447;g28090429a9b_0_464"/>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448" name="Google Shape;1448;g28090429a9b_0_464"/>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the force that tries to stop or slow down the movement of an object.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449" name="Google Shape;1449;g28090429a9b_0_464"/>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in an electric current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450" name="Google Shape;1450;g28090429a9b_0_464"/>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smallest whole unit of matter</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1451" name="Google Shape;1451;g28090429a9b_0_464"/>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452" name="Google Shape;1452;g28090429a9b_0_464"/>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453" name="Google Shape;1453;g28090429a9b_0_464"/>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454" name="Google Shape;1454;g28090429a9b_0_464"/>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455" name="Google Shape;1455;g28090429a9b_0_464"/>
          <p:cNvSpPr txBox="1"/>
          <p:nvPr/>
        </p:nvSpPr>
        <p:spPr>
          <a:xfrm>
            <a:off x="1073532" y="30133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that is carried by vibration of one or more objects or particles</a:t>
            </a:r>
            <a:endParaRPr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g28090429a9b_0_48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62" name="Google Shape;1462;g28090429a9b_0_48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63" name="Google Shape;1463;g28090429a9b_0_484"/>
          <p:cNvCxnSpPr>
            <a:stCxn id="1464" idx="4"/>
            <a:endCxn id="14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65" name="Google Shape;1465;g28090429a9b_0_48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66" name="Google Shape;1466;g28090429a9b_0_48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64" name="Google Shape;1464;g28090429a9b_0_48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67" name="Google Shape;1467;g28090429a9b_0_484"/>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468" name="Google Shape;1468;g28090429a9b_0_484"/>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469" name="Google Shape;1469;g28090429a9b_0_484"/>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470" name="Google Shape;1470;g28090429a9b_0_484"/>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471" name="Google Shape;1471;g28090429a9b_0_484"/>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472" name="Google Shape;1472;g28090429a9b_0_484"/>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473" name="Google Shape;1473;g28090429a9b_0_484"/>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the force that tries to stop or slow down the movement of an object.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474" name="Google Shape;1474;g28090429a9b_0_484"/>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in an electric current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475" name="Google Shape;1475;g28090429a9b_0_484"/>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smallest whole unit of matter</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1476" name="Google Shape;1476;g28090429a9b_0_484"/>
          <p:cNvSpPr txBox="1"/>
          <p:nvPr/>
        </p:nvSpPr>
        <p:spPr>
          <a:xfrm>
            <a:off x="1073532" y="30133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that is carried by vibration of one or more objects or particles</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1477" name="Google Shape;1477;g28090429a9b_0_484"/>
          <p:cNvSpPr/>
          <p:nvPr/>
        </p:nvSpPr>
        <p:spPr>
          <a:xfrm>
            <a:off x="281425" y="4978975"/>
            <a:ext cx="8666100" cy="1299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g28090429a9b_0_50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4" name="Google Shape;1484;g28090429a9b_0_50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85" name="Google Shape;1485;g28090429a9b_0_50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86" name="Google Shape;1486;g28090429a9b_0_500"/>
          <p:cNvCxnSpPr>
            <a:stCxn id="1487" idx="4"/>
            <a:endCxn id="148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88" name="Google Shape;1488;g28090429a9b_0_50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89" name="Google Shape;1489;g28090429a9b_0_50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87" name="Google Shape;1487;g28090429a9b_0_50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90" name="Google Shape;1490;g28090429a9b_0_50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491" name="Google Shape;1491;g28090429a9b_0_500"/>
          <p:cNvCxnSpPr>
            <a:stCxn id="1492" idx="4"/>
            <a:endCxn id="148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493" name="Google Shape;1493;g28090429a9b_0_50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494" name="Google Shape;1494;g28090429a9b_0_50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492" name="Google Shape;1492;g28090429a9b_0_50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5" name="Google Shape;1495;g28090429a9b_0_50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496" name="Google Shape;1496;g28090429a9b_0_50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497" name="Google Shape;1497;g28090429a9b_0_50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498" name="Google Shape;1498;g28090429a9b_0_50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1499" name="Google Shape;1499;g28090429a9b_0_50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resistance 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grpSp>
        <p:nvGrpSpPr>
          <p:cNvPr id="1500" name="Google Shape;1500;g28090429a9b_0_500"/>
          <p:cNvGrpSpPr/>
          <p:nvPr/>
        </p:nvGrpSpPr>
        <p:grpSpPr>
          <a:xfrm>
            <a:off x="5654901" y="1204550"/>
            <a:ext cx="2895947" cy="1980500"/>
            <a:chOff x="888385" y="1463829"/>
            <a:chExt cx="7068457" cy="3930343"/>
          </a:xfrm>
        </p:grpSpPr>
        <p:pic>
          <p:nvPicPr>
            <p:cNvPr id="1501" name="Google Shape;1501;g28090429a9b_0_500"/>
            <p:cNvPicPr preferRelativeResize="0"/>
            <p:nvPr/>
          </p:nvPicPr>
          <p:blipFill rotWithShape="1">
            <a:blip r:embed="rId3">
              <a:alphaModFix/>
            </a:blip>
            <a:srcRect b="0" l="0" r="14111" t="0"/>
            <a:stretch/>
          </p:blipFill>
          <p:spPr>
            <a:xfrm>
              <a:off x="888385" y="1463829"/>
              <a:ext cx="6751464" cy="3930343"/>
            </a:xfrm>
            <a:prstGeom prst="rect">
              <a:avLst/>
            </a:prstGeom>
            <a:noFill/>
            <a:ln>
              <a:noFill/>
            </a:ln>
          </p:spPr>
        </p:pic>
        <p:sp>
          <p:nvSpPr>
            <p:cNvPr id="1502" name="Google Shape;1502;g28090429a9b_0_500"/>
            <p:cNvSpPr/>
            <p:nvPr/>
          </p:nvSpPr>
          <p:spPr>
            <a:xfrm>
              <a:off x="6775741" y="4719187"/>
              <a:ext cx="11811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03" name="Google Shape;1503;g28090429a9b_0_500"/>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04" name="Google Shape;1504;g28090429a9b_0_500"/>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505" name="Google Shape;1505;g28090429a9b_0_500"/>
          <p:cNvSpPr txBox="1"/>
          <p:nvPr/>
        </p:nvSpPr>
        <p:spPr>
          <a:xfrm>
            <a:off x="660179" y="1351225"/>
            <a:ext cx="33666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the force that tries to stop or slow down the movement of an object.</a:t>
            </a:r>
            <a:endParaRPr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g28090429a9b_0_52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512" name="Google Shape;1512;g28090429a9b_0_52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513" name="Google Shape;1513;g28090429a9b_0_521"/>
          <p:cNvCxnSpPr>
            <a:stCxn id="1514" idx="4"/>
            <a:endCxn id="151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515" name="Google Shape;1515;g28090429a9b_0_52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516" name="Google Shape;1516;g28090429a9b_0_52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514" name="Google Shape;1514;g28090429a9b_0_52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7" name="Google Shape;1517;g28090429a9b_0_521"/>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518" name="Google Shape;1518;g28090429a9b_0_521"/>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Soundwaves vibrating our eardrums</a:t>
            </a:r>
            <a:endParaRPr b="0" i="0" sz="1400" u="none" cap="none" strike="noStrike">
              <a:solidFill>
                <a:srgbClr val="434343"/>
              </a:solidFill>
              <a:latin typeface="Arial"/>
              <a:ea typeface="Arial"/>
              <a:cs typeface="Arial"/>
              <a:sym typeface="Arial"/>
            </a:endParaRPr>
          </a:p>
        </p:txBody>
      </p:sp>
      <p:sp>
        <p:nvSpPr>
          <p:cNvPr id="1519" name="Google Shape;1519;g28090429a9b_0_521"/>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flower </a:t>
            </a:r>
            <a:r>
              <a:rPr lang="en-US" sz="2400">
                <a:solidFill>
                  <a:srgbClr val="43464D"/>
                </a:solidFill>
                <a:latin typeface="Helvetica Neue Light"/>
                <a:ea typeface="Helvetica Neue Light"/>
                <a:cs typeface="Helvetica Neue Light"/>
                <a:sym typeface="Helvetica Neue Light"/>
              </a:rPr>
              <a:t>growing</a:t>
            </a:r>
            <a:r>
              <a:rPr lang="en-US" sz="2400">
                <a:solidFill>
                  <a:srgbClr val="43464D"/>
                </a:solidFill>
                <a:latin typeface="Helvetica Neue Light"/>
                <a:ea typeface="Helvetica Neue Light"/>
                <a:cs typeface="Helvetica Neue Light"/>
                <a:sym typeface="Helvetica Neue Light"/>
              </a:rPr>
              <a:t> in a garden</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20" name="Google Shape;1520;g28090429a9b_0_521"/>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21" name="Google Shape;1521;g28090429a9b_0_521"/>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sailboat moving through the 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22" name="Google Shape;1522;g28090429a9b_0_521"/>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523" name="Google Shape;1523;g28090429a9b_0_521"/>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524" name="Google Shape;1524;g28090429a9b_0_521"/>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525" name="Google Shape;1525;g28090429a9b_0_521"/>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526" name="Google Shape;1526;g28090429a9b_0_521"/>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lamp resting on a table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g28090429a9b_0_5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533" name="Google Shape;1533;g28090429a9b_0_5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534" name="Google Shape;1534;g28090429a9b_0_541"/>
          <p:cNvCxnSpPr>
            <a:stCxn id="1535" idx="4"/>
            <a:endCxn id="153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536" name="Google Shape;1536;g28090429a9b_0_5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537" name="Google Shape;1537;g28090429a9b_0_5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535" name="Google Shape;1535;g28090429a9b_0_5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38" name="Google Shape;1538;g28090429a9b_0_541"/>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39" name="Google Shape;1539;g28090429a9b_0_541"/>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540" name="Google Shape;1540;g28090429a9b_0_541"/>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541" name="Google Shape;1541;g28090429a9b_0_541"/>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542" name="Google Shape;1542;g28090429a9b_0_541"/>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543" name="Google Shape;1543;g28090429a9b_0_541"/>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resistance</a:t>
            </a:r>
            <a:r>
              <a:rPr b="1" lang="en-US" sz="3000">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544" name="Google Shape;1544;g28090429a9b_0_541"/>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Soundwaves vibrating our eardrums</a:t>
            </a:r>
            <a:endParaRPr b="0" i="0" sz="1400" u="none" cap="none" strike="noStrike">
              <a:solidFill>
                <a:srgbClr val="434343"/>
              </a:solidFill>
              <a:latin typeface="Arial"/>
              <a:ea typeface="Arial"/>
              <a:cs typeface="Arial"/>
              <a:sym typeface="Arial"/>
            </a:endParaRPr>
          </a:p>
        </p:txBody>
      </p:sp>
      <p:sp>
        <p:nvSpPr>
          <p:cNvPr id="1545" name="Google Shape;1545;g28090429a9b_0_541"/>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flower growing in a garden</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46" name="Google Shape;1546;g28090429a9b_0_541"/>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47" name="Google Shape;1547;g28090429a9b_0_541"/>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sailboat moving through the 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48" name="Google Shape;1548;g28090429a9b_0_541"/>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lamp resting on a table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549" name="Google Shape;1549;g28090429a9b_0_541"/>
          <p:cNvSpPr/>
          <p:nvPr/>
        </p:nvSpPr>
        <p:spPr>
          <a:xfrm>
            <a:off x="303075" y="1601925"/>
            <a:ext cx="8209500" cy="10158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g28090429a9b_0_55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56" name="Google Shape;1556;g28090429a9b_0_55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557" name="Google Shape;1557;g28090429a9b_0_55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558" name="Google Shape;1558;g28090429a9b_0_557"/>
          <p:cNvCxnSpPr>
            <a:stCxn id="1559" idx="4"/>
            <a:endCxn id="155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560" name="Google Shape;1560;g28090429a9b_0_55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561" name="Google Shape;1561;g28090429a9b_0_55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559" name="Google Shape;1559;g28090429a9b_0_55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562" name="Google Shape;1562;g28090429a9b_0_55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563" name="Google Shape;1563;g28090429a9b_0_557"/>
          <p:cNvCxnSpPr>
            <a:stCxn id="1564" idx="4"/>
            <a:endCxn id="155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565" name="Google Shape;1565;g28090429a9b_0_55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566" name="Google Shape;1566;g28090429a9b_0_55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564" name="Google Shape;1564;g28090429a9b_0_55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67" name="Google Shape;1567;g28090429a9b_0_55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568" name="Google Shape;1568;g28090429a9b_0_55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569" name="Google Shape;1569;g28090429a9b_0_55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570" name="Google Shape;1570;g28090429a9b_0_557"/>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1571" name="Google Shape;1571;g28090429a9b_0_557"/>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resistance 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grpSp>
        <p:nvGrpSpPr>
          <p:cNvPr id="1572" name="Google Shape;1572;g28090429a9b_0_557"/>
          <p:cNvGrpSpPr/>
          <p:nvPr/>
        </p:nvGrpSpPr>
        <p:grpSpPr>
          <a:xfrm>
            <a:off x="5654901" y="1204550"/>
            <a:ext cx="2895947" cy="1980500"/>
            <a:chOff x="888385" y="1463829"/>
            <a:chExt cx="7068457" cy="3930343"/>
          </a:xfrm>
        </p:grpSpPr>
        <p:pic>
          <p:nvPicPr>
            <p:cNvPr id="1573" name="Google Shape;1573;g28090429a9b_0_557"/>
            <p:cNvPicPr preferRelativeResize="0"/>
            <p:nvPr/>
          </p:nvPicPr>
          <p:blipFill rotWithShape="1">
            <a:blip r:embed="rId3">
              <a:alphaModFix/>
            </a:blip>
            <a:srcRect b="0" l="0" r="14111" t="0"/>
            <a:stretch/>
          </p:blipFill>
          <p:spPr>
            <a:xfrm>
              <a:off x="888385" y="1463829"/>
              <a:ext cx="6751464" cy="3930343"/>
            </a:xfrm>
            <a:prstGeom prst="rect">
              <a:avLst/>
            </a:prstGeom>
            <a:noFill/>
            <a:ln>
              <a:noFill/>
            </a:ln>
          </p:spPr>
        </p:pic>
        <p:sp>
          <p:nvSpPr>
            <p:cNvPr id="1574" name="Google Shape;1574;g28090429a9b_0_557"/>
            <p:cNvSpPr/>
            <p:nvPr/>
          </p:nvSpPr>
          <p:spPr>
            <a:xfrm>
              <a:off x="6775741" y="4719187"/>
              <a:ext cx="11811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75" name="Google Shape;1575;g28090429a9b_0_557"/>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76" name="Google Shape;1576;g28090429a9b_0_557"/>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577" name="Google Shape;1577;g28090429a9b_0_557"/>
          <p:cNvSpPr txBox="1"/>
          <p:nvPr/>
        </p:nvSpPr>
        <p:spPr>
          <a:xfrm>
            <a:off x="660179" y="1351225"/>
            <a:ext cx="33666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the force that tries to stop or slow down the movement of an object.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578" name="Google Shape;1578;g28090429a9b_0_557"/>
          <p:cNvSpPr txBox="1"/>
          <p:nvPr/>
        </p:nvSpPr>
        <p:spPr>
          <a:xfrm>
            <a:off x="761579" y="47123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sailboat moving through the water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g28090429a9b_0_57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585" name="Google Shape;1585;g28090429a9b_0_57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586" name="Google Shape;1586;g28090429a9b_0_578"/>
          <p:cNvCxnSpPr>
            <a:stCxn id="1587" idx="4"/>
            <a:endCxn id="158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588" name="Google Shape;1588;g28090429a9b_0_57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589" name="Google Shape;1589;g28090429a9b_0_57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587" name="Google Shape;1587;g28090429a9b_0_57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90" name="Google Shape;1590;g28090429a9b_0_578"/>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resistance</a:t>
            </a:r>
            <a:r>
              <a:rPr i="1" lang="en-US" sz="2900">
                <a:latin typeface="Calibri"/>
                <a:ea typeface="Calibri"/>
                <a:cs typeface="Calibri"/>
                <a:sym typeface="Calibri"/>
              </a:rPr>
              <a:t>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591" name="Google Shape;1591;g28090429a9b_0_578"/>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Resistance</a:t>
            </a:r>
            <a:r>
              <a:rPr lang="en-US" sz="2200">
                <a:solidFill>
                  <a:srgbClr val="434343"/>
                </a:solidFill>
                <a:latin typeface="Helvetica Neue Light"/>
                <a:ea typeface="Helvetica Neue Light"/>
                <a:cs typeface="Helvetica Neue Light"/>
                <a:sym typeface="Helvetica Neue Light"/>
              </a:rPr>
              <a:t> affects how people and things move through our world. It helps us slow down and stay </a:t>
            </a:r>
            <a:r>
              <a:rPr lang="en-US" sz="2200">
                <a:solidFill>
                  <a:srgbClr val="434343"/>
                </a:solidFill>
                <a:latin typeface="Helvetica Neue Light"/>
                <a:ea typeface="Helvetica Neue Light"/>
                <a:cs typeface="Helvetica Neue Light"/>
                <a:sym typeface="Helvetica Neue Light"/>
              </a:rPr>
              <a:t>safe</a:t>
            </a:r>
            <a:r>
              <a:rPr lang="en-US" sz="2200">
                <a:solidFill>
                  <a:srgbClr val="434343"/>
                </a:solidFill>
                <a:latin typeface="Helvetica Neue Light"/>
                <a:ea typeface="Helvetica Neue Light"/>
                <a:cs typeface="Helvetica Neue Light"/>
                <a:sym typeface="Helvetica Neue Light"/>
              </a:rPr>
              <a:t>. </a:t>
            </a:r>
            <a:endParaRPr b="0" i="0" sz="2200" u="none" cap="none" strike="noStrike">
              <a:solidFill>
                <a:srgbClr val="434343"/>
              </a:solidFill>
              <a:latin typeface="Arial"/>
              <a:ea typeface="Arial"/>
              <a:cs typeface="Arial"/>
              <a:sym typeface="Arial"/>
            </a:endParaRPr>
          </a:p>
        </p:txBody>
      </p:sp>
      <p:sp>
        <p:nvSpPr>
          <p:cNvPr id="1592" name="Google Shape;1592;g28090429a9b_0_578"/>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creates a protective layer around the Earth so we don’t get too much light or heat from the Sun.</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593" name="Google Shape;1593;g28090429a9b_0_578"/>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is the smallest building block to life, including our own bodies.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594" name="Google Shape;1594;g28090429a9b_0_578"/>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595" name="Google Shape;1595;g28090429a9b_0_578"/>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596" name="Google Shape;1596;g28090429a9b_0_578"/>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597" name="Google Shape;1597;g28090429a9b_0_578"/>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598" name="Google Shape;1598;g28090429a9b_0_578"/>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Resistance give plants the light energy they need to make food. This energy then helps power our own bodies. </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g28090429a9b_0_59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605" name="Google Shape;1605;g28090429a9b_0_59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606" name="Google Shape;1606;g28090429a9b_0_597"/>
          <p:cNvCxnSpPr>
            <a:stCxn id="1607" idx="4"/>
            <a:endCxn id="16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608" name="Google Shape;1608;g28090429a9b_0_59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609" name="Google Shape;1609;g28090429a9b_0_59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607" name="Google Shape;1607;g28090429a9b_0_59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0" name="Google Shape;1610;g28090429a9b_0_59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611" name="Google Shape;1611;g28090429a9b_0_597"/>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612" name="Google Shape;1612;g28090429a9b_0_597"/>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613" name="Google Shape;1613;g28090429a9b_0_597"/>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614" name="Google Shape;1614;g28090429a9b_0_597"/>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615" name="Google Shape;1615;g28090429a9b_0_597"/>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resistance</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616" name="Google Shape;1616;g28090429a9b_0_597"/>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Resistance affects how people and things move through our world. It helps us slow down and stay safe. </a:t>
            </a:r>
            <a:endParaRPr b="0" i="0" sz="2200" u="none" cap="none" strike="noStrike">
              <a:solidFill>
                <a:srgbClr val="434343"/>
              </a:solidFill>
              <a:latin typeface="Arial"/>
              <a:ea typeface="Arial"/>
              <a:cs typeface="Arial"/>
              <a:sym typeface="Arial"/>
            </a:endParaRPr>
          </a:p>
        </p:txBody>
      </p:sp>
      <p:sp>
        <p:nvSpPr>
          <p:cNvPr id="1617" name="Google Shape;1617;g28090429a9b_0_597"/>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creates a protective layer around the Earth so we don’t get too much light or heat from the Sun.</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618" name="Google Shape;1618;g28090429a9b_0_597"/>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Resistance is the smallest building block to life, including our own bodies.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619" name="Google Shape;1619;g28090429a9b_0_597"/>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Resistance give plants the light energy they need to make food. This energy then helps power our own bodies. </a:t>
            </a:r>
            <a:endParaRPr b="0" i="0" sz="2200" u="none" cap="none" strike="noStrike">
              <a:solidFill>
                <a:srgbClr val="434343"/>
              </a:solidFill>
              <a:latin typeface="Arial"/>
              <a:ea typeface="Arial"/>
              <a:cs typeface="Arial"/>
              <a:sym typeface="Arial"/>
            </a:endParaRPr>
          </a:p>
        </p:txBody>
      </p:sp>
      <p:sp>
        <p:nvSpPr>
          <p:cNvPr id="1620" name="Google Shape;1620;g28090429a9b_0_597"/>
          <p:cNvSpPr/>
          <p:nvPr/>
        </p:nvSpPr>
        <p:spPr>
          <a:xfrm>
            <a:off x="281425" y="4004825"/>
            <a:ext cx="8666100" cy="1143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g28090429a9b_0_61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27" name="Google Shape;1627;g28090429a9b_0_61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628" name="Google Shape;1628;g28090429a9b_0_61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629" name="Google Shape;1629;g28090429a9b_0_613"/>
          <p:cNvCxnSpPr>
            <a:stCxn id="1630" idx="4"/>
            <a:endCxn id="162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631" name="Google Shape;1631;g28090429a9b_0_61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632" name="Google Shape;1632;g28090429a9b_0_61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630" name="Google Shape;1630;g28090429a9b_0_61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633" name="Google Shape;1633;g28090429a9b_0_61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634" name="Google Shape;1634;g28090429a9b_0_613"/>
          <p:cNvCxnSpPr>
            <a:stCxn id="1635" idx="4"/>
            <a:endCxn id="162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636" name="Google Shape;1636;g28090429a9b_0_61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637" name="Google Shape;1637;g28090429a9b_0_61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635" name="Google Shape;1635;g28090429a9b_0_61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38" name="Google Shape;1638;g28090429a9b_0_61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639" name="Google Shape;1639;g28090429a9b_0_61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640" name="Google Shape;1640;g28090429a9b_0_61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641" name="Google Shape;1641;g28090429a9b_0_61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Resistance</a:t>
            </a:r>
            <a:endParaRPr b="0" i="0" sz="700" u="none" cap="none" strike="noStrike">
              <a:solidFill>
                <a:srgbClr val="000000"/>
              </a:solidFill>
              <a:latin typeface="Arial"/>
              <a:ea typeface="Arial"/>
              <a:cs typeface="Arial"/>
              <a:sym typeface="Arial"/>
            </a:endParaRPr>
          </a:p>
        </p:txBody>
      </p:sp>
      <p:sp>
        <p:nvSpPr>
          <p:cNvPr id="1642" name="Google Shape;1642;g28090429a9b_0_61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resistance 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grpSp>
        <p:nvGrpSpPr>
          <p:cNvPr id="1643" name="Google Shape;1643;g28090429a9b_0_613"/>
          <p:cNvGrpSpPr/>
          <p:nvPr/>
        </p:nvGrpSpPr>
        <p:grpSpPr>
          <a:xfrm>
            <a:off x="5654901" y="1204550"/>
            <a:ext cx="2895947" cy="1980500"/>
            <a:chOff x="888385" y="1463829"/>
            <a:chExt cx="7068457" cy="3930343"/>
          </a:xfrm>
        </p:grpSpPr>
        <p:pic>
          <p:nvPicPr>
            <p:cNvPr id="1644" name="Google Shape;1644;g28090429a9b_0_613"/>
            <p:cNvPicPr preferRelativeResize="0"/>
            <p:nvPr/>
          </p:nvPicPr>
          <p:blipFill rotWithShape="1">
            <a:blip r:embed="rId3">
              <a:alphaModFix/>
            </a:blip>
            <a:srcRect b="0" l="0" r="14111" t="0"/>
            <a:stretch/>
          </p:blipFill>
          <p:spPr>
            <a:xfrm>
              <a:off x="888385" y="1463829"/>
              <a:ext cx="6751464" cy="3930343"/>
            </a:xfrm>
            <a:prstGeom prst="rect">
              <a:avLst/>
            </a:prstGeom>
            <a:noFill/>
            <a:ln>
              <a:noFill/>
            </a:ln>
          </p:spPr>
        </p:pic>
        <p:sp>
          <p:nvSpPr>
            <p:cNvPr id="1645" name="Google Shape;1645;g28090429a9b_0_613"/>
            <p:cNvSpPr/>
            <p:nvPr/>
          </p:nvSpPr>
          <p:spPr>
            <a:xfrm>
              <a:off x="6775741" y="4719187"/>
              <a:ext cx="11811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46" name="Google Shape;1646;g28090429a9b_0_613"/>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47" name="Google Shape;1647;g28090429a9b_0_613"/>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648" name="Google Shape;1648;g28090429a9b_0_613"/>
          <p:cNvSpPr txBox="1"/>
          <p:nvPr/>
        </p:nvSpPr>
        <p:spPr>
          <a:xfrm>
            <a:off x="4665050" y="4490700"/>
            <a:ext cx="38388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Resistance affects how people and things move through our world. It helps us slow down and stay safe. </a:t>
            </a:r>
            <a:endParaRPr b="0" i="0" sz="2200" u="none" cap="none" strike="noStrike">
              <a:solidFill>
                <a:srgbClr val="434343"/>
              </a:solidFill>
              <a:latin typeface="Arial"/>
              <a:ea typeface="Arial"/>
              <a:cs typeface="Arial"/>
              <a:sym typeface="Arial"/>
            </a:endParaRPr>
          </a:p>
        </p:txBody>
      </p:sp>
      <p:sp>
        <p:nvSpPr>
          <p:cNvPr id="1649" name="Google Shape;1649;g28090429a9b_0_613"/>
          <p:cNvSpPr txBox="1"/>
          <p:nvPr/>
        </p:nvSpPr>
        <p:spPr>
          <a:xfrm>
            <a:off x="761579" y="4712350"/>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sailboat moving through the 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650" name="Google Shape;1650;g28090429a9b_0_613"/>
          <p:cNvSpPr txBox="1"/>
          <p:nvPr/>
        </p:nvSpPr>
        <p:spPr>
          <a:xfrm>
            <a:off x="660179" y="1351225"/>
            <a:ext cx="33666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the force that tries to stop or slow down the movement of an object.</a:t>
            </a:r>
            <a:endParaRPr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g28090429a9b_0_634"/>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657" name="Google Shape;1657;g28090429a9b_0_634"/>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8090429a9b_0_796"/>
          <p:cNvSpPr txBox="1"/>
          <p:nvPr/>
        </p:nvSpPr>
        <p:spPr>
          <a:xfrm>
            <a:off x="989763" y="849597"/>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___________ is where something moves or points.</a:t>
            </a:r>
            <a:endParaRPr b="0" i="0" sz="1400" u="none" cap="none" strike="noStrike">
              <a:solidFill>
                <a:srgbClr val="000000"/>
              </a:solidFill>
              <a:latin typeface="Arial"/>
              <a:ea typeface="Arial"/>
              <a:cs typeface="Arial"/>
              <a:sym typeface="Arial"/>
            </a:endParaRPr>
          </a:p>
        </p:txBody>
      </p:sp>
      <p:sp>
        <p:nvSpPr>
          <p:cNvPr descr="Questions" id="217" name="Google Shape;217;g28090429a9b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8090429a9b_0_796"/>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Speed</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Force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Direction</a:t>
            </a:r>
            <a:endParaRPr sz="3200">
              <a:solidFill>
                <a:schemeClr val="dk1"/>
              </a:solidFill>
              <a:latin typeface="Calibri"/>
              <a:ea typeface="Calibri"/>
              <a:cs typeface="Calibri"/>
              <a:sym typeface="Calibri"/>
            </a:endParaRPr>
          </a:p>
        </p:txBody>
      </p:sp>
      <p:pic>
        <p:nvPicPr>
          <p:cNvPr id="219" name="Google Shape;219;g28090429a9b_0_796"/>
          <p:cNvPicPr preferRelativeResize="0"/>
          <p:nvPr/>
        </p:nvPicPr>
        <p:blipFill>
          <a:blip r:embed="rId4">
            <a:alphaModFix/>
          </a:blip>
          <a:stretch>
            <a:fillRect/>
          </a:stretch>
        </p:blipFill>
        <p:spPr>
          <a:xfrm>
            <a:off x="5123298" y="2376098"/>
            <a:ext cx="3087702" cy="4001349"/>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g28090429a9b_0_1762"/>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Resistance</a:t>
            </a:r>
            <a:r>
              <a:rPr b="1" lang="en-US">
                <a:solidFill>
                  <a:schemeClr val="dk1"/>
                </a:solidFill>
              </a:rPr>
              <a:t>: </a:t>
            </a:r>
            <a:r>
              <a:rPr lang="en-US">
                <a:solidFill>
                  <a:schemeClr val="dk1"/>
                </a:solidFill>
              </a:rPr>
              <a:t>the force that tries to stop or slow down the movement of an object.</a:t>
            </a:r>
            <a:endParaRPr/>
          </a:p>
        </p:txBody>
      </p:sp>
      <p:sp>
        <p:nvSpPr>
          <p:cNvPr descr="Artificial Intelligence" id="1664" name="Google Shape;1664;g28090429a9b_0_176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665" name="Google Shape;1665;g28090429a9b_0_1762"/>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grpSp>
        <p:nvGrpSpPr>
          <p:cNvPr id="1666" name="Google Shape;1666;g28090429a9b_0_1762"/>
          <p:cNvGrpSpPr/>
          <p:nvPr/>
        </p:nvGrpSpPr>
        <p:grpSpPr>
          <a:xfrm>
            <a:off x="855070" y="2336192"/>
            <a:ext cx="7433868" cy="3337632"/>
            <a:chOff x="170825" y="1463841"/>
            <a:chExt cx="8578200" cy="3930325"/>
          </a:xfrm>
        </p:grpSpPr>
        <p:pic>
          <p:nvPicPr>
            <p:cNvPr id="1667" name="Google Shape;1667;g28090429a9b_0_1762"/>
            <p:cNvPicPr preferRelativeResize="0"/>
            <p:nvPr/>
          </p:nvPicPr>
          <p:blipFill rotWithShape="1">
            <a:blip r:embed="rId5">
              <a:alphaModFix/>
            </a:blip>
            <a:srcRect b="0" l="0" r="0" t="0"/>
            <a:stretch/>
          </p:blipFill>
          <p:spPr>
            <a:xfrm>
              <a:off x="888400" y="1463841"/>
              <a:ext cx="7860625" cy="3930325"/>
            </a:xfrm>
            <a:prstGeom prst="rect">
              <a:avLst/>
            </a:prstGeom>
            <a:noFill/>
            <a:ln>
              <a:noFill/>
            </a:ln>
          </p:spPr>
        </p:pic>
        <p:sp>
          <p:nvSpPr>
            <p:cNvPr id="1668" name="Google Shape;1668;g28090429a9b_0_1762"/>
            <p:cNvSpPr/>
            <p:nvPr/>
          </p:nvSpPr>
          <p:spPr>
            <a:xfrm>
              <a:off x="6775750" y="4719200"/>
              <a:ext cx="15369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69" name="Google Shape;1669;g28090429a9b_0_1762"/>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70" name="Google Shape;1670;g28090429a9b_0_1762"/>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71" name="Google Shape;1671;g28090429a9b_0_1762"/>
            <p:cNvSpPr txBox="1"/>
            <p:nvPr/>
          </p:nvSpPr>
          <p:spPr>
            <a:xfrm>
              <a:off x="170825" y="4772775"/>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gravity</a:t>
              </a:r>
              <a:endParaRPr sz="2000">
                <a:latin typeface="Helvetica Neue Light"/>
                <a:ea typeface="Helvetica Neue Light"/>
                <a:cs typeface="Helvetica Neue Light"/>
                <a:sym typeface="Helvetica Neue Light"/>
              </a:endParaRPr>
            </a:p>
          </p:txBody>
        </p:sp>
        <p:sp>
          <p:nvSpPr>
            <p:cNvPr id="1672" name="Google Shape;1672;g28090429a9b_0_1762"/>
            <p:cNvSpPr txBox="1"/>
            <p:nvPr/>
          </p:nvSpPr>
          <p:spPr>
            <a:xfrm>
              <a:off x="346475" y="2648888"/>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resistance</a:t>
              </a:r>
              <a:endParaRPr sz="2000">
                <a:latin typeface="Helvetica Neue Light"/>
                <a:ea typeface="Helvetica Neue Light"/>
                <a:cs typeface="Helvetica Neue Light"/>
                <a:sym typeface="Helvetica Neue Light"/>
              </a:endParaRPr>
            </a:p>
          </p:txBody>
        </p:sp>
      </p:gr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descr="Lightbulb and gear" id="1678" name="Google Shape;1678;g28090429a9b_0_646"/>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g28090429a9b_0_646"/>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do fri</a:t>
            </a:r>
            <a:r>
              <a:rPr lang="en-US" sz="3000">
                <a:solidFill>
                  <a:schemeClr val="dk1"/>
                </a:solidFill>
                <a:latin typeface="Calibri"/>
                <a:ea typeface="Calibri"/>
                <a:cs typeface="Calibri"/>
                <a:sym typeface="Calibri"/>
              </a:rPr>
              <a:t>ction and resistance impact the way objects move through the world?</a:t>
            </a:r>
            <a:endParaRPr b="0" i="0" sz="1400" u="none" cap="none" strike="noStrike">
              <a:solidFill>
                <a:srgbClr val="000000"/>
              </a:solidFill>
              <a:latin typeface="Arial"/>
              <a:ea typeface="Arial"/>
              <a:cs typeface="Arial"/>
              <a:sym typeface="Arial"/>
            </a:endParaRPr>
          </a:p>
        </p:txBody>
      </p:sp>
      <p:pic>
        <p:nvPicPr>
          <p:cNvPr id="1680" name="Google Shape;1680;g28090429a9b_0_646"/>
          <p:cNvPicPr preferRelativeResize="0"/>
          <p:nvPr/>
        </p:nvPicPr>
        <p:blipFill>
          <a:blip r:embed="rId4">
            <a:alphaModFix/>
          </a:blip>
          <a:stretch>
            <a:fillRect/>
          </a:stretch>
        </p:blipFill>
        <p:spPr>
          <a:xfrm>
            <a:off x="1401700" y="1791849"/>
            <a:ext cx="6340600" cy="422707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g28090429a9b_0_652"/>
          <p:cNvSpPr txBox="1"/>
          <p:nvPr/>
        </p:nvSpPr>
        <p:spPr>
          <a:xfrm>
            <a:off x="1255575" y="132800"/>
            <a:ext cx="70788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Demonstration </a:t>
            </a:r>
            <a:r>
              <a:rPr b="0" i="0" lang="en-US" sz="5600" u="none" cap="none" strike="noStrike">
                <a:solidFill>
                  <a:srgbClr val="FFC000"/>
                </a:solidFill>
                <a:latin typeface="Calibri"/>
                <a:ea typeface="Calibri"/>
                <a:cs typeface="Calibri"/>
                <a:sym typeface="Calibri"/>
              </a:rPr>
              <a:t>Activity</a:t>
            </a:r>
            <a:endParaRPr b="0" i="0" sz="1400" u="none" cap="none" strike="noStrike">
              <a:solidFill>
                <a:srgbClr val="000000"/>
              </a:solidFill>
              <a:latin typeface="Arial"/>
              <a:ea typeface="Arial"/>
              <a:cs typeface="Arial"/>
              <a:sym typeface="Arial"/>
            </a:endParaRPr>
          </a:p>
        </p:txBody>
      </p:sp>
      <p:sp>
        <p:nvSpPr>
          <p:cNvPr descr="Laptop" id="1687" name="Google Shape;1687;g28090429a9b_0_652"/>
          <p:cNvSpPr/>
          <p:nvPr/>
        </p:nvSpPr>
        <p:spPr>
          <a:xfrm>
            <a:off x="20097"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g28090429a9b_0_652"/>
          <p:cNvSpPr txBox="1"/>
          <p:nvPr/>
        </p:nvSpPr>
        <p:spPr>
          <a:xfrm>
            <a:off x="2775300" y="1767325"/>
            <a:ext cx="3593400" cy="7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400" u="sng">
                <a:solidFill>
                  <a:schemeClr val="hlink"/>
                </a:solidFill>
                <a:latin typeface="Calibri"/>
                <a:ea typeface="Calibri"/>
                <a:cs typeface="Calibri"/>
                <a:sym typeface="Calibri"/>
                <a:hlinkClick r:id="rId4"/>
              </a:rPr>
              <a:t>Make a Parachute</a:t>
            </a:r>
            <a:endParaRPr sz="3400">
              <a:latin typeface="Calibri"/>
              <a:ea typeface="Calibri"/>
              <a:cs typeface="Calibri"/>
              <a:sym typeface="Calibri"/>
            </a:endParaRPr>
          </a:p>
        </p:txBody>
      </p:sp>
      <p:sp>
        <p:nvSpPr>
          <p:cNvPr id="1689" name="Google Shape;1689;g28090429a9b_0_652"/>
          <p:cNvSpPr txBox="1"/>
          <p:nvPr/>
        </p:nvSpPr>
        <p:spPr>
          <a:xfrm>
            <a:off x="259775" y="2741475"/>
            <a:ext cx="4740900" cy="38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Helvetica Neue Light"/>
                <a:ea typeface="Helvetica Neue Light"/>
                <a:cs typeface="Helvetica Neue Light"/>
                <a:sym typeface="Helvetica Neue Light"/>
              </a:rPr>
              <a:t>In this demonstration, </a:t>
            </a:r>
            <a:r>
              <a:rPr lang="en-US" sz="2400">
                <a:latin typeface="Helvetica Neue Light"/>
                <a:ea typeface="Helvetica Neue Light"/>
                <a:cs typeface="Helvetica Neue Light"/>
                <a:sym typeface="Helvetica Neue Light"/>
              </a:rPr>
              <a:t>you will build your own parachute.</a:t>
            </a:r>
            <a:endParaRPr sz="2400">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400">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400">
              <a:latin typeface="Helvetica Neue Light"/>
              <a:ea typeface="Helvetica Neue Light"/>
              <a:cs typeface="Helvetica Neue Light"/>
              <a:sym typeface="Helvetica Neue Light"/>
            </a:endParaRPr>
          </a:p>
          <a:p>
            <a:pPr indent="0" lvl="0" marL="0" rtl="0" algn="l">
              <a:spcBef>
                <a:spcPts val="0"/>
              </a:spcBef>
              <a:spcAft>
                <a:spcPts val="0"/>
              </a:spcAft>
              <a:buNone/>
            </a:pPr>
            <a:r>
              <a:rPr lang="en-US" sz="2400">
                <a:latin typeface="Helvetica Neue Light"/>
                <a:ea typeface="Helvetica Neue Light"/>
                <a:cs typeface="Helvetica Neue Light"/>
                <a:sym typeface="Helvetica Neue Light"/>
              </a:rPr>
              <a:t> </a:t>
            </a:r>
            <a:r>
              <a:rPr lang="en-US" sz="2400">
                <a:latin typeface="Helvetica Neue Light"/>
                <a:ea typeface="Helvetica Neue Light"/>
                <a:cs typeface="Helvetica Neue Light"/>
                <a:sym typeface="Helvetica Neue Light"/>
              </a:rPr>
              <a:t>How does the parachute use air resistance to help the figure land safely?</a:t>
            </a:r>
            <a:endParaRPr sz="2400">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400">
              <a:latin typeface="Helvetica Neue Light"/>
              <a:ea typeface="Helvetica Neue Light"/>
              <a:cs typeface="Helvetica Neue Light"/>
              <a:sym typeface="Helvetica Neue Light"/>
            </a:endParaRPr>
          </a:p>
        </p:txBody>
      </p:sp>
      <p:pic>
        <p:nvPicPr>
          <p:cNvPr id="1690" name="Google Shape;1690;g28090429a9b_0_652"/>
          <p:cNvPicPr preferRelativeResize="0"/>
          <p:nvPr/>
        </p:nvPicPr>
        <p:blipFill>
          <a:blip r:embed="rId5">
            <a:alphaModFix/>
          </a:blip>
          <a:stretch>
            <a:fillRect/>
          </a:stretch>
        </p:blipFill>
        <p:spPr>
          <a:xfrm>
            <a:off x="5000675" y="2741475"/>
            <a:ext cx="3838526" cy="3217382"/>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pic>
        <p:nvPicPr>
          <p:cNvPr id="1696" name="Google Shape;1696;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pic>
        <p:nvPicPr>
          <p:cNvPr descr="IEP Translation – Communication from OSEP regarding the ..." id="1701" name="Google Shape;1701;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1702" name="Google Shape;1702;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1703" name="Google Shape;1703;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1704" name="Google Shape;1704;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1705" name="Google Shape;1705;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28090429a9b_0_805"/>
          <p:cNvSpPr txBox="1"/>
          <p:nvPr/>
        </p:nvSpPr>
        <p:spPr>
          <a:xfrm>
            <a:off x="989763" y="849597"/>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___________ is where something moves or points.</a:t>
            </a:r>
            <a:endParaRPr b="0" i="0" sz="1400" u="none" cap="none" strike="noStrike">
              <a:solidFill>
                <a:srgbClr val="000000"/>
              </a:solidFill>
              <a:latin typeface="Arial"/>
              <a:ea typeface="Arial"/>
              <a:cs typeface="Arial"/>
              <a:sym typeface="Arial"/>
            </a:endParaRPr>
          </a:p>
        </p:txBody>
      </p:sp>
      <p:sp>
        <p:nvSpPr>
          <p:cNvPr descr="Questions" id="226" name="Google Shape;226;g28090429a9b_0_80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8090429a9b_0_805"/>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Speed</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Force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Direction</a:t>
            </a:r>
            <a:endParaRPr b="1" sz="3200">
              <a:solidFill>
                <a:srgbClr val="FF0000"/>
              </a:solidFill>
              <a:latin typeface="Calibri"/>
              <a:ea typeface="Calibri"/>
              <a:cs typeface="Calibri"/>
              <a:sym typeface="Calibri"/>
            </a:endParaRPr>
          </a:p>
        </p:txBody>
      </p:sp>
      <p:pic>
        <p:nvPicPr>
          <p:cNvPr id="228" name="Google Shape;228;g28090429a9b_0_805"/>
          <p:cNvPicPr preferRelativeResize="0"/>
          <p:nvPr/>
        </p:nvPicPr>
        <p:blipFill>
          <a:blip r:embed="rId4">
            <a:alphaModFix/>
          </a:blip>
          <a:stretch>
            <a:fillRect/>
          </a:stretch>
        </p:blipFill>
        <p:spPr>
          <a:xfrm>
            <a:off x="5123298" y="2376098"/>
            <a:ext cx="3087702" cy="4001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8090429a9b_0_813"/>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What is speed?</a:t>
            </a:r>
            <a:endParaRPr/>
          </a:p>
        </p:txBody>
      </p:sp>
      <p:sp>
        <p:nvSpPr>
          <p:cNvPr descr="Artificial Intelligence" id="235" name="Google Shape;235;g28090429a9b_0_8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6" name="Google Shape;236;g28090429a9b_0_813"/>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37" name="Google Shape;237;g28090429a9b_0_813"/>
          <p:cNvPicPr preferRelativeResize="0"/>
          <p:nvPr/>
        </p:nvPicPr>
        <p:blipFill rotWithShape="1">
          <a:blip r:embed="rId5">
            <a:alphaModFix/>
          </a:blip>
          <a:srcRect b="0" l="0" r="0" t="0"/>
          <a:stretch/>
        </p:blipFill>
        <p:spPr>
          <a:xfrm>
            <a:off x="2515975" y="2185225"/>
            <a:ext cx="4112051" cy="41120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8090429a9b_0_829"/>
          <p:cNvSpPr txBox="1"/>
          <p:nvPr/>
        </p:nvSpPr>
        <p:spPr>
          <a:xfrm>
            <a:off x="989763" y="849597"/>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Motion is ___________ and __________.</a:t>
            </a:r>
            <a:endParaRPr b="0" i="0" sz="1400" u="none" cap="none" strike="noStrike">
              <a:solidFill>
                <a:srgbClr val="000000"/>
              </a:solidFill>
              <a:latin typeface="Arial"/>
              <a:ea typeface="Arial"/>
              <a:cs typeface="Arial"/>
              <a:sym typeface="Arial"/>
            </a:endParaRPr>
          </a:p>
        </p:txBody>
      </p:sp>
      <p:sp>
        <p:nvSpPr>
          <p:cNvPr descr="Questions" id="244" name="Google Shape;244;g28090429a9b_0_8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 name="Google Shape;245;g28090429a9b_0_829"/>
          <p:cNvPicPr preferRelativeResize="0"/>
          <p:nvPr/>
        </p:nvPicPr>
        <p:blipFill rotWithShape="1">
          <a:blip r:embed="rId4">
            <a:alphaModFix/>
          </a:blip>
          <a:srcRect b="17072" l="0" r="0" t="19200"/>
          <a:stretch/>
        </p:blipFill>
        <p:spPr>
          <a:xfrm>
            <a:off x="2058313" y="2489500"/>
            <a:ext cx="5027375" cy="3203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8090429a9b_0_838"/>
          <p:cNvSpPr txBox="1"/>
          <p:nvPr/>
        </p:nvSpPr>
        <p:spPr>
          <a:xfrm>
            <a:off x="989763" y="849597"/>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Motion is </a:t>
            </a:r>
            <a:r>
              <a:rPr b="1" lang="en-US" sz="3600">
                <a:solidFill>
                  <a:srgbClr val="FF0000"/>
                </a:solidFill>
                <a:latin typeface="Calibri"/>
                <a:ea typeface="Calibri"/>
                <a:cs typeface="Calibri"/>
                <a:sym typeface="Calibri"/>
              </a:rPr>
              <a:t>direction</a:t>
            </a:r>
            <a:r>
              <a:rPr lang="en-US" sz="3600">
                <a:solidFill>
                  <a:schemeClr val="dk1"/>
                </a:solidFill>
                <a:latin typeface="Calibri"/>
                <a:ea typeface="Calibri"/>
                <a:cs typeface="Calibri"/>
                <a:sym typeface="Calibri"/>
              </a:rPr>
              <a:t> and </a:t>
            </a:r>
            <a:r>
              <a:rPr b="1" lang="en-US" sz="3600">
                <a:solidFill>
                  <a:srgbClr val="FF0000"/>
                </a:solidFill>
                <a:latin typeface="Calibri"/>
                <a:ea typeface="Calibri"/>
                <a:cs typeface="Calibri"/>
                <a:sym typeface="Calibri"/>
              </a:rPr>
              <a:t>speed</a:t>
            </a:r>
            <a:r>
              <a:rPr lang="en-US" sz="3600">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252" name="Google Shape;252;g28090429a9b_0_83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3" name="Google Shape;253;g28090429a9b_0_838"/>
          <p:cNvPicPr preferRelativeResize="0"/>
          <p:nvPr/>
        </p:nvPicPr>
        <p:blipFill rotWithShape="1">
          <a:blip r:embed="rId4">
            <a:alphaModFix/>
          </a:blip>
          <a:srcRect b="17072" l="0" r="0" t="19200"/>
          <a:stretch/>
        </p:blipFill>
        <p:spPr>
          <a:xfrm>
            <a:off x="2058313" y="2489500"/>
            <a:ext cx="5027375" cy="32038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8090429a9b_0_845"/>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A force is adding or taking away energy that causes objects to melt or freeze. </a:t>
            </a:r>
            <a:endParaRPr/>
          </a:p>
        </p:txBody>
      </p:sp>
      <p:sp>
        <p:nvSpPr>
          <p:cNvPr id="260" name="Google Shape;260;g28090429a9b_0_845"/>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1" sz="3200">
              <a:solidFill>
                <a:srgbClr val="FF0000"/>
              </a:solidFill>
              <a:latin typeface="Calibri"/>
              <a:ea typeface="Calibri"/>
              <a:cs typeface="Calibri"/>
              <a:sym typeface="Calibri"/>
            </a:endParaRPr>
          </a:p>
        </p:txBody>
      </p:sp>
      <p:pic>
        <p:nvPicPr>
          <p:cNvPr id="261" name="Google Shape;261;g28090429a9b_0_845"/>
          <p:cNvPicPr preferRelativeResize="0"/>
          <p:nvPr/>
        </p:nvPicPr>
        <p:blipFill>
          <a:blip r:embed="rId3">
            <a:alphaModFix/>
          </a:blip>
          <a:stretch>
            <a:fillRect/>
          </a:stretch>
        </p:blipFill>
        <p:spPr>
          <a:xfrm>
            <a:off x="2876363" y="2705227"/>
            <a:ext cx="5945724" cy="3343100"/>
          </a:xfrm>
          <a:prstGeom prst="rect">
            <a:avLst/>
          </a:prstGeom>
          <a:noFill/>
          <a:ln>
            <a:noFill/>
          </a:ln>
        </p:spPr>
      </p:pic>
      <p:sp>
        <p:nvSpPr>
          <p:cNvPr descr="Questions" id="262" name="Google Shape;262;g28090429a9b_0_84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8090429a9b_0_853"/>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A force is adding or taking away energy that causes objects to melt or freeze. </a:t>
            </a:r>
            <a:endParaRPr/>
          </a:p>
        </p:txBody>
      </p:sp>
      <p:sp>
        <p:nvSpPr>
          <p:cNvPr id="269" name="Google Shape;269;g28090429a9b_0_853"/>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False</a:t>
            </a:r>
            <a:endParaRPr b="1" sz="3200">
              <a:solidFill>
                <a:srgbClr val="FF0000"/>
              </a:solidFill>
              <a:latin typeface="Calibri"/>
              <a:ea typeface="Calibri"/>
              <a:cs typeface="Calibri"/>
              <a:sym typeface="Calibri"/>
            </a:endParaRPr>
          </a:p>
        </p:txBody>
      </p:sp>
      <p:pic>
        <p:nvPicPr>
          <p:cNvPr id="270" name="Google Shape;270;g28090429a9b_0_853"/>
          <p:cNvPicPr preferRelativeResize="0"/>
          <p:nvPr/>
        </p:nvPicPr>
        <p:blipFill>
          <a:blip r:embed="rId3">
            <a:alphaModFix/>
          </a:blip>
          <a:stretch>
            <a:fillRect/>
          </a:stretch>
        </p:blipFill>
        <p:spPr>
          <a:xfrm>
            <a:off x="2876363" y="2705227"/>
            <a:ext cx="5945724" cy="3343100"/>
          </a:xfrm>
          <a:prstGeom prst="rect">
            <a:avLst/>
          </a:prstGeom>
          <a:noFill/>
          <a:ln>
            <a:noFill/>
          </a:ln>
        </p:spPr>
      </p:pic>
      <p:sp>
        <p:nvSpPr>
          <p:cNvPr descr="Questions" id="271" name="Google Shape;271;g28090429a9b_0_85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Friction</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363075" y="1754282"/>
            <a:ext cx="6417850" cy="4155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8"/>
          <p:cNvSpPr txBox="1"/>
          <p:nvPr/>
        </p:nvSpPr>
        <p:spPr>
          <a:xfrm>
            <a:off x="2908647" y="921775"/>
            <a:ext cx="3326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latin typeface="Calibri"/>
                <a:ea typeface="Calibri"/>
                <a:cs typeface="Calibri"/>
                <a:sym typeface="Calibri"/>
              </a:rPr>
              <a:t>Friction</a:t>
            </a:r>
            <a:endParaRPr b="0" i="0" sz="1400" u="none" cap="none" strike="noStrike">
              <a:solidFill>
                <a:srgbClr val="000000"/>
              </a:solidFill>
              <a:latin typeface="Arial"/>
              <a:ea typeface="Arial"/>
              <a:cs typeface="Arial"/>
              <a:sym typeface="Arial"/>
            </a:endParaRPr>
          </a:p>
        </p:txBody>
      </p:sp>
      <p:sp>
        <p:nvSpPr>
          <p:cNvPr descr="Artificial Intelligence" id="278" name="Google Shape;278;p18"/>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9" name="Google Shape;279;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7e576c1a67_0_281"/>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Friction</a:t>
            </a:r>
            <a:r>
              <a:rPr b="1" lang="en-US">
                <a:solidFill>
                  <a:schemeClr val="dk1"/>
                </a:solidFill>
              </a:rPr>
              <a:t>: </a:t>
            </a:r>
            <a:r>
              <a:rPr lang="en-US" sz="3600">
                <a:solidFill>
                  <a:schemeClr val="dk1"/>
                </a:solidFill>
              </a:rPr>
              <a:t>a force that opposes the motion of an object.</a:t>
            </a:r>
            <a:endParaRPr/>
          </a:p>
        </p:txBody>
      </p:sp>
      <p:sp>
        <p:nvSpPr>
          <p:cNvPr descr="Artificial Intelligence" id="286" name="Google Shape;286;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87" name="Google Shape;287;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88" name="Google Shape;288;g27e576c1a67_0_281"/>
          <p:cNvPicPr preferRelativeResize="0"/>
          <p:nvPr/>
        </p:nvPicPr>
        <p:blipFill>
          <a:blip r:embed="rId5">
            <a:alphaModFix/>
          </a:blip>
          <a:stretch>
            <a:fillRect/>
          </a:stretch>
        </p:blipFill>
        <p:spPr>
          <a:xfrm>
            <a:off x="2142400" y="2411526"/>
            <a:ext cx="5369375" cy="3476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descr="Questions" id="294" name="Google Shape;294;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friction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301" name="Google Shape;301;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2" name="Google Shape;302;g27e576c1a67_0_364"/>
          <p:cNvPicPr preferRelativeResize="0"/>
          <p:nvPr/>
        </p:nvPicPr>
        <p:blipFill>
          <a:blip r:embed="rId4">
            <a:alphaModFix/>
          </a:blip>
          <a:stretch>
            <a:fillRect/>
          </a:stretch>
        </p:blipFill>
        <p:spPr>
          <a:xfrm>
            <a:off x="1546325" y="1969950"/>
            <a:ext cx="6051350" cy="3918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09" name="Google Shape;309;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Artificial Intelligence" id="314" name="Google Shape;314;g27e576c1a67_0_44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5" name="Google Shape;315;g27e576c1a67_0_446"/>
          <p:cNvPicPr preferRelativeResize="0"/>
          <p:nvPr/>
        </p:nvPicPr>
        <p:blipFill>
          <a:blip r:embed="rId4">
            <a:alphaModFix/>
          </a:blip>
          <a:stretch>
            <a:fillRect/>
          </a:stretch>
        </p:blipFill>
        <p:spPr>
          <a:xfrm>
            <a:off x="284700" y="1132700"/>
            <a:ext cx="8574600" cy="4287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Artificial Intelligence" id="320" name="Google Shape;320;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1" name="Google Shape;321;g27e576c1a67_0_736"/>
          <p:cNvPicPr preferRelativeResize="0"/>
          <p:nvPr/>
        </p:nvPicPr>
        <p:blipFill>
          <a:blip r:embed="rId4">
            <a:alphaModFix/>
          </a:blip>
          <a:stretch>
            <a:fillRect/>
          </a:stretch>
        </p:blipFill>
        <p:spPr>
          <a:xfrm>
            <a:off x="152400" y="1804738"/>
            <a:ext cx="8839198" cy="32485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descr="Artificial Intelligence" id="326" name="Google Shape;326;g28090429a9b_0_86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7" name="Google Shape;327;g28090429a9b_0_865"/>
          <p:cNvPicPr preferRelativeResize="0"/>
          <p:nvPr/>
        </p:nvPicPr>
        <p:blipFill>
          <a:blip r:embed="rId4">
            <a:alphaModFix/>
          </a:blip>
          <a:stretch>
            <a:fillRect/>
          </a:stretch>
        </p:blipFill>
        <p:spPr>
          <a:xfrm>
            <a:off x="1295400" y="152400"/>
            <a:ext cx="6553201" cy="6553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descr="Questions" id="333" name="Google Shape;333;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8090429a9b_0_873"/>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Friction</a:t>
            </a:r>
            <a:r>
              <a:rPr lang="en-US">
                <a:solidFill>
                  <a:schemeClr val="dk1"/>
                </a:solidFill>
              </a:rPr>
              <a:t> pushes in the ________ direction of an object’s motion.</a:t>
            </a:r>
            <a:endParaRPr/>
          </a:p>
        </p:txBody>
      </p:sp>
      <p:sp>
        <p:nvSpPr>
          <p:cNvPr id="340" name="Google Shape;340;g28090429a9b_0_873"/>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Same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Opposite</a:t>
            </a:r>
            <a:endParaRPr sz="3200">
              <a:solidFill>
                <a:schemeClr val="dk1"/>
              </a:solidFill>
              <a:latin typeface="Calibri"/>
              <a:ea typeface="Calibri"/>
              <a:cs typeface="Calibri"/>
              <a:sym typeface="Calibri"/>
            </a:endParaRPr>
          </a:p>
        </p:txBody>
      </p:sp>
      <p:sp>
        <p:nvSpPr>
          <p:cNvPr descr="Questions" id="341" name="Google Shape;341;g28090429a9b_0_87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2" name="Google Shape;342;g28090429a9b_0_873"/>
          <p:cNvPicPr preferRelativeResize="0"/>
          <p:nvPr/>
        </p:nvPicPr>
        <p:blipFill>
          <a:blip r:embed="rId4">
            <a:alphaModFix/>
          </a:blip>
          <a:stretch>
            <a:fillRect/>
          </a:stretch>
        </p:blipFill>
        <p:spPr>
          <a:xfrm>
            <a:off x="3893525" y="3192937"/>
            <a:ext cx="4735350" cy="2367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do fri</a:t>
            </a:r>
            <a:r>
              <a:rPr lang="en-US" sz="3000">
                <a:solidFill>
                  <a:schemeClr val="dk1"/>
                </a:solidFill>
                <a:latin typeface="Calibri"/>
                <a:ea typeface="Calibri"/>
                <a:cs typeface="Calibri"/>
                <a:sym typeface="Calibri"/>
              </a:rPr>
              <a:t>ction and resistance </a:t>
            </a:r>
            <a:r>
              <a:rPr lang="en-US" sz="3000">
                <a:solidFill>
                  <a:schemeClr val="dk1"/>
                </a:solidFill>
                <a:latin typeface="Calibri"/>
                <a:ea typeface="Calibri"/>
                <a:cs typeface="Calibri"/>
                <a:sym typeface="Calibri"/>
              </a:rPr>
              <a:t>impact</a:t>
            </a:r>
            <a:r>
              <a:rPr lang="en-US" sz="3000">
                <a:solidFill>
                  <a:schemeClr val="dk1"/>
                </a:solidFill>
                <a:latin typeface="Calibri"/>
                <a:ea typeface="Calibri"/>
                <a:cs typeface="Calibri"/>
                <a:sym typeface="Calibri"/>
              </a:rPr>
              <a:t> the way objects move through the world?</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1401700" y="1791849"/>
            <a:ext cx="6340600" cy="4227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8090429a9b_0_882"/>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Friction pushes in the ________ direction of an object’s motion.</a:t>
            </a:r>
            <a:endParaRPr/>
          </a:p>
        </p:txBody>
      </p:sp>
      <p:sp>
        <p:nvSpPr>
          <p:cNvPr id="349" name="Google Shape;349;g28090429a9b_0_882"/>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Same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Opposite</a:t>
            </a:r>
            <a:endParaRPr b="1" sz="3200">
              <a:solidFill>
                <a:srgbClr val="FF0000"/>
              </a:solidFill>
              <a:latin typeface="Calibri"/>
              <a:ea typeface="Calibri"/>
              <a:cs typeface="Calibri"/>
              <a:sym typeface="Calibri"/>
            </a:endParaRPr>
          </a:p>
        </p:txBody>
      </p:sp>
      <p:sp>
        <p:nvSpPr>
          <p:cNvPr descr="Questions" id="350" name="Google Shape;350;g28090429a9b_0_88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1" name="Google Shape;351;g28090429a9b_0_882"/>
          <p:cNvPicPr preferRelativeResize="0"/>
          <p:nvPr/>
        </p:nvPicPr>
        <p:blipFill>
          <a:blip r:embed="rId4">
            <a:alphaModFix/>
          </a:blip>
          <a:stretch>
            <a:fillRect/>
          </a:stretch>
        </p:blipFill>
        <p:spPr>
          <a:xfrm>
            <a:off x="3893525" y="3192937"/>
            <a:ext cx="4735350" cy="2367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descr="Questions" id="357" name="Google Shape;357;g27e576c1a67_0_78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g27e576c1a67_0_789"/>
          <p:cNvSpPr txBox="1"/>
          <p:nvPr/>
        </p:nvSpPr>
        <p:spPr>
          <a:xfrm>
            <a:off x="1007776" y="135875"/>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What causes friction?</a:t>
            </a:r>
            <a:endParaRPr b="0" i="0" sz="1800" u="none" cap="none" strike="noStrike">
              <a:solidFill>
                <a:srgbClr val="000000"/>
              </a:solidFill>
              <a:latin typeface="Calibri"/>
              <a:ea typeface="Calibri"/>
              <a:cs typeface="Calibri"/>
              <a:sym typeface="Calibri"/>
            </a:endParaRPr>
          </a:p>
        </p:txBody>
      </p:sp>
      <p:pic>
        <p:nvPicPr>
          <p:cNvPr id="359" name="Google Shape;359;g27e576c1a67_0_789"/>
          <p:cNvPicPr preferRelativeResize="0"/>
          <p:nvPr/>
        </p:nvPicPr>
        <p:blipFill>
          <a:blip r:embed="rId4">
            <a:alphaModFix/>
          </a:blip>
          <a:stretch>
            <a:fillRect/>
          </a:stretch>
        </p:blipFill>
        <p:spPr>
          <a:xfrm>
            <a:off x="152400" y="1804738"/>
            <a:ext cx="8839198" cy="32485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descr="Questions" id="365" name="Google Shape;365;g28090429a9b_0_89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28090429a9b_0_891"/>
          <p:cNvSpPr txBox="1"/>
          <p:nvPr/>
        </p:nvSpPr>
        <p:spPr>
          <a:xfrm>
            <a:off x="1007776" y="135875"/>
            <a:ext cx="7882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What causes friction?</a:t>
            </a:r>
            <a:endParaRPr b="0" i="0" sz="1800" u="none" cap="none" strike="noStrike">
              <a:solidFill>
                <a:srgbClr val="000000"/>
              </a:solidFill>
              <a:latin typeface="Calibri"/>
              <a:ea typeface="Calibri"/>
              <a:cs typeface="Calibri"/>
              <a:sym typeface="Calibri"/>
            </a:endParaRPr>
          </a:p>
        </p:txBody>
      </p:sp>
      <p:pic>
        <p:nvPicPr>
          <p:cNvPr id="367" name="Google Shape;367;g28090429a9b_0_891"/>
          <p:cNvPicPr preferRelativeResize="0"/>
          <p:nvPr/>
        </p:nvPicPr>
        <p:blipFill>
          <a:blip r:embed="rId4">
            <a:alphaModFix/>
          </a:blip>
          <a:stretch>
            <a:fillRect/>
          </a:stretch>
        </p:blipFill>
        <p:spPr>
          <a:xfrm>
            <a:off x="152400" y="1804738"/>
            <a:ext cx="8839198" cy="32485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8090429a9b_0_898"/>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Friction between two objects can produce _______________.</a:t>
            </a:r>
            <a:endParaRPr/>
          </a:p>
        </p:txBody>
      </p:sp>
      <p:sp>
        <p:nvSpPr>
          <p:cNvPr descr="Questions" id="374" name="Google Shape;374;g28090429a9b_0_8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5" name="Google Shape;375;g28090429a9b_0_898"/>
          <p:cNvPicPr preferRelativeResize="0"/>
          <p:nvPr/>
        </p:nvPicPr>
        <p:blipFill>
          <a:blip r:embed="rId4">
            <a:alphaModFix/>
          </a:blip>
          <a:stretch>
            <a:fillRect/>
          </a:stretch>
        </p:blipFill>
        <p:spPr>
          <a:xfrm>
            <a:off x="2784325" y="2566550"/>
            <a:ext cx="3575351" cy="35753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28090429a9b_0_907"/>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Friction between two objects can produce </a:t>
            </a:r>
            <a:r>
              <a:rPr b="1" lang="en-US">
                <a:solidFill>
                  <a:srgbClr val="FF0000"/>
                </a:solidFill>
              </a:rPr>
              <a:t>heat</a:t>
            </a:r>
            <a:r>
              <a:rPr lang="en-US">
                <a:solidFill>
                  <a:schemeClr val="dk1"/>
                </a:solidFill>
              </a:rPr>
              <a:t>.</a:t>
            </a:r>
            <a:endParaRPr/>
          </a:p>
        </p:txBody>
      </p:sp>
      <p:sp>
        <p:nvSpPr>
          <p:cNvPr descr="Questions" id="382" name="Google Shape;382;g28090429a9b_0_90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3" name="Google Shape;383;g28090429a9b_0_907"/>
          <p:cNvPicPr preferRelativeResize="0"/>
          <p:nvPr/>
        </p:nvPicPr>
        <p:blipFill>
          <a:blip r:embed="rId4">
            <a:alphaModFix/>
          </a:blip>
          <a:stretch>
            <a:fillRect/>
          </a:stretch>
        </p:blipFill>
        <p:spPr>
          <a:xfrm>
            <a:off x="2784325" y="2566550"/>
            <a:ext cx="3575351" cy="35753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descr="Artificial Intelligence" id="389" name="Google Shape;389;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0" name="Google Shape;390;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descr="Artificial Intelligence" id="396" name="Google Shape;396;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7" name="Google Shape;397;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98" name="Google Shape;398;g27e576c1a67_0_796"/>
          <p:cNvPicPr preferRelativeResize="0"/>
          <p:nvPr/>
        </p:nvPicPr>
        <p:blipFill>
          <a:blip r:embed="rId5">
            <a:alphaModFix/>
          </a:blip>
          <a:stretch>
            <a:fillRect/>
          </a:stretch>
        </p:blipFill>
        <p:spPr>
          <a:xfrm>
            <a:off x="761325" y="1278150"/>
            <a:ext cx="7621349" cy="4301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descr="Artificial Intelligence" id="404" name="Google Shape;404;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5" name="Google Shape;405;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06" name="Google Shape;406;g27e576c1a67_0_803"/>
          <p:cNvPicPr preferRelativeResize="0"/>
          <p:nvPr/>
        </p:nvPicPr>
        <p:blipFill>
          <a:blip r:embed="rId5">
            <a:alphaModFix/>
          </a:blip>
          <a:stretch>
            <a:fillRect/>
          </a:stretch>
        </p:blipFill>
        <p:spPr>
          <a:xfrm>
            <a:off x="995350" y="937075"/>
            <a:ext cx="7153275" cy="5686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descr="Artificial Intelligence" id="412" name="Google Shape;412;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3" name="Google Shape;413;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descr="Artificial Intelligence" id="419" name="Google Shape;419;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0" name="Google Shape;420;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21" name="Google Shape;421;g25e11802ac4_0_864"/>
          <p:cNvPicPr preferRelativeResize="0"/>
          <p:nvPr/>
        </p:nvPicPr>
        <p:blipFill>
          <a:blip r:embed="rId5">
            <a:alphaModFix/>
          </a:blip>
          <a:stretch>
            <a:fillRect/>
          </a:stretch>
        </p:blipFill>
        <p:spPr>
          <a:xfrm>
            <a:off x="1067225" y="1298850"/>
            <a:ext cx="7009551" cy="4627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descr="Artificial Intelligence" id="427" name="Google Shape;427;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8" name="Google Shape;428;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29" name="Google Shape;429;g25e11802ac4_0_780"/>
          <p:cNvPicPr preferRelativeResize="0"/>
          <p:nvPr/>
        </p:nvPicPr>
        <p:blipFill>
          <a:blip r:embed="rId5">
            <a:alphaModFix/>
          </a:blip>
          <a:stretch>
            <a:fillRect/>
          </a:stretch>
        </p:blipFill>
        <p:spPr>
          <a:xfrm>
            <a:off x="838200" y="1290925"/>
            <a:ext cx="7467600" cy="4906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descr="Questions" id="435" name="Google Shape;435;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8090429a9b_0_1316"/>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friction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442" name="Google Shape;442;g28090429a9b_0_131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3" name="Google Shape;443;g28090429a9b_0_1316"/>
          <p:cNvPicPr preferRelativeResize="0"/>
          <p:nvPr/>
        </p:nvPicPr>
        <p:blipFill>
          <a:blip r:embed="rId4">
            <a:alphaModFix/>
          </a:blip>
          <a:stretch>
            <a:fillRect/>
          </a:stretch>
        </p:blipFill>
        <p:spPr>
          <a:xfrm>
            <a:off x="1546325" y="1969950"/>
            <a:ext cx="6051350" cy="3918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descr="Questions" id="449" name="Google Shape;449;g28090429a9b_0_13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28090429a9b_0_1323"/>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friction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451" name="Google Shape;451;g28090429a9b_0_1323"/>
          <p:cNvSpPr txBox="1"/>
          <p:nvPr/>
        </p:nvSpPr>
        <p:spPr>
          <a:xfrm>
            <a:off x="849600" y="4729650"/>
            <a:ext cx="15315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Car Brakes</a:t>
            </a:r>
            <a:endParaRPr b="0" i="0" sz="3600" u="none" cap="none" strike="noStrike">
              <a:solidFill>
                <a:srgbClr val="000000"/>
              </a:solidFill>
              <a:latin typeface="Calibri"/>
              <a:ea typeface="Calibri"/>
              <a:cs typeface="Calibri"/>
              <a:sym typeface="Calibri"/>
            </a:endParaRPr>
          </a:p>
        </p:txBody>
      </p:sp>
      <p:sp>
        <p:nvSpPr>
          <p:cNvPr id="452" name="Google Shape;452;g28090429a9b_0_1323"/>
          <p:cNvSpPr txBox="1"/>
          <p:nvPr/>
        </p:nvSpPr>
        <p:spPr>
          <a:xfrm>
            <a:off x="3963650" y="4729650"/>
            <a:ext cx="16662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Making Fire</a:t>
            </a:r>
            <a:endParaRPr b="0" i="0" sz="3600" u="none" cap="none" strike="noStrike">
              <a:solidFill>
                <a:srgbClr val="000000"/>
              </a:solidFill>
              <a:latin typeface="Calibri"/>
              <a:ea typeface="Calibri"/>
              <a:cs typeface="Calibri"/>
              <a:sym typeface="Calibri"/>
            </a:endParaRPr>
          </a:p>
        </p:txBody>
      </p:sp>
      <p:sp>
        <p:nvSpPr>
          <p:cNvPr id="453" name="Google Shape;453;g28090429a9b_0_1323"/>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Still</a:t>
            </a:r>
            <a:endParaRPr sz="36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Ball</a:t>
            </a:r>
            <a:endParaRPr sz="3600">
              <a:latin typeface="Calibri"/>
              <a:ea typeface="Calibri"/>
              <a:cs typeface="Calibri"/>
              <a:sym typeface="Calibri"/>
            </a:endParaRPr>
          </a:p>
        </p:txBody>
      </p:sp>
      <p:pic>
        <p:nvPicPr>
          <p:cNvPr id="454" name="Google Shape;454;g28090429a9b_0_1323"/>
          <p:cNvPicPr preferRelativeResize="0"/>
          <p:nvPr/>
        </p:nvPicPr>
        <p:blipFill>
          <a:blip r:embed="rId4">
            <a:alphaModFix/>
          </a:blip>
          <a:stretch>
            <a:fillRect/>
          </a:stretch>
        </p:blipFill>
        <p:spPr>
          <a:xfrm>
            <a:off x="217325" y="2782538"/>
            <a:ext cx="2935990" cy="1686900"/>
          </a:xfrm>
          <a:prstGeom prst="rect">
            <a:avLst/>
          </a:prstGeom>
          <a:noFill/>
          <a:ln>
            <a:noFill/>
          </a:ln>
        </p:spPr>
      </p:pic>
      <p:pic>
        <p:nvPicPr>
          <p:cNvPr id="455" name="Google Shape;455;g28090429a9b_0_1323"/>
          <p:cNvPicPr preferRelativeResize="0"/>
          <p:nvPr/>
        </p:nvPicPr>
        <p:blipFill rotWithShape="1">
          <a:blip r:embed="rId5">
            <a:alphaModFix/>
          </a:blip>
          <a:srcRect b="-5110" l="0" r="0" t="5110"/>
          <a:stretch/>
        </p:blipFill>
        <p:spPr>
          <a:xfrm>
            <a:off x="6371695" y="2782545"/>
            <a:ext cx="2118981" cy="2118981"/>
          </a:xfrm>
          <a:prstGeom prst="rect">
            <a:avLst/>
          </a:prstGeom>
          <a:noFill/>
          <a:ln>
            <a:noFill/>
          </a:ln>
        </p:spPr>
      </p:pic>
      <p:pic>
        <p:nvPicPr>
          <p:cNvPr id="456" name="Google Shape;456;g28090429a9b_0_1323"/>
          <p:cNvPicPr preferRelativeResize="0"/>
          <p:nvPr/>
        </p:nvPicPr>
        <p:blipFill>
          <a:blip r:embed="rId6">
            <a:alphaModFix/>
          </a:blip>
          <a:stretch>
            <a:fillRect/>
          </a:stretch>
        </p:blipFill>
        <p:spPr>
          <a:xfrm>
            <a:off x="3811063" y="2566313"/>
            <a:ext cx="1902900" cy="1902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descr="Questions" id="462" name="Google Shape;462;g28090429a9b_0_14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28090429a9b_0_1413"/>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friction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464" name="Google Shape;464;g28090429a9b_0_1413"/>
          <p:cNvSpPr txBox="1"/>
          <p:nvPr/>
        </p:nvSpPr>
        <p:spPr>
          <a:xfrm>
            <a:off x="849600" y="4729650"/>
            <a:ext cx="15315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Car Brakes</a:t>
            </a:r>
            <a:endParaRPr b="0" i="0" sz="3600" u="none" cap="none" strike="noStrike">
              <a:solidFill>
                <a:srgbClr val="000000"/>
              </a:solidFill>
              <a:latin typeface="Calibri"/>
              <a:ea typeface="Calibri"/>
              <a:cs typeface="Calibri"/>
              <a:sym typeface="Calibri"/>
            </a:endParaRPr>
          </a:p>
        </p:txBody>
      </p:sp>
      <p:sp>
        <p:nvSpPr>
          <p:cNvPr id="465" name="Google Shape;465;g28090429a9b_0_1413"/>
          <p:cNvSpPr txBox="1"/>
          <p:nvPr/>
        </p:nvSpPr>
        <p:spPr>
          <a:xfrm>
            <a:off x="3963650" y="4729650"/>
            <a:ext cx="16662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Making Fire</a:t>
            </a:r>
            <a:endParaRPr b="0" i="0" sz="3600" u="none" cap="none" strike="noStrike">
              <a:solidFill>
                <a:srgbClr val="000000"/>
              </a:solidFill>
              <a:latin typeface="Calibri"/>
              <a:ea typeface="Calibri"/>
              <a:cs typeface="Calibri"/>
              <a:sym typeface="Calibri"/>
            </a:endParaRPr>
          </a:p>
        </p:txBody>
      </p:sp>
      <p:sp>
        <p:nvSpPr>
          <p:cNvPr id="466" name="Google Shape;466;g28090429a9b_0_1413"/>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Still</a:t>
            </a:r>
            <a:endParaRPr sz="36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Ball</a:t>
            </a:r>
            <a:endParaRPr sz="3600">
              <a:latin typeface="Calibri"/>
              <a:ea typeface="Calibri"/>
              <a:cs typeface="Calibri"/>
              <a:sym typeface="Calibri"/>
            </a:endParaRPr>
          </a:p>
        </p:txBody>
      </p:sp>
      <p:pic>
        <p:nvPicPr>
          <p:cNvPr id="467" name="Google Shape;467;g28090429a9b_0_1413"/>
          <p:cNvPicPr preferRelativeResize="0"/>
          <p:nvPr/>
        </p:nvPicPr>
        <p:blipFill>
          <a:blip r:embed="rId4">
            <a:alphaModFix/>
          </a:blip>
          <a:stretch>
            <a:fillRect/>
          </a:stretch>
        </p:blipFill>
        <p:spPr>
          <a:xfrm>
            <a:off x="217325" y="2782538"/>
            <a:ext cx="2935990" cy="1686900"/>
          </a:xfrm>
          <a:prstGeom prst="rect">
            <a:avLst/>
          </a:prstGeom>
          <a:noFill/>
          <a:ln>
            <a:noFill/>
          </a:ln>
        </p:spPr>
      </p:pic>
      <p:pic>
        <p:nvPicPr>
          <p:cNvPr id="468" name="Google Shape;468;g28090429a9b_0_1413"/>
          <p:cNvPicPr preferRelativeResize="0"/>
          <p:nvPr/>
        </p:nvPicPr>
        <p:blipFill rotWithShape="1">
          <a:blip r:embed="rId5">
            <a:alphaModFix/>
          </a:blip>
          <a:srcRect b="-5110" l="0" r="0" t="5110"/>
          <a:stretch/>
        </p:blipFill>
        <p:spPr>
          <a:xfrm>
            <a:off x="6371695" y="2782545"/>
            <a:ext cx="2118981" cy="2118981"/>
          </a:xfrm>
          <a:prstGeom prst="rect">
            <a:avLst/>
          </a:prstGeom>
          <a:noFill/>
          <a:ln>
            <a:noFill/>
          </a:ln>
        </p:spPr>
      </p:pic>
      <p:sp>
        <p:nvSpPr>
          <p:cNvPr id="469" name="Google Shape;469;g28090429a9b_0_1413"/>
          <p:cNvSpPr/>
          <p:nvPr/>
        </p:nvSpPr>
        <p:spPr>
          <a:xfrm>
            <a:off x="6083000" y="2143125"/>
            <a:ext cx="2832300" cy="42213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70" name="Google Shape;470;g28090429a9b_0_1413"/>
          <p:cNvPicPr preferRelativeResize="0"/>
          <p:nvPr/>
        </p:nvPicPr>
        <p:blipFill>
          <a:blip r:embed="rId6">
            <a:alphaModFix/>
          </a:blip>
          <a:stretch>
            <a:fillRect/>
          </a:stretch>
        </p:blipFill>
        <p:spPr>
          <a:xfrm>
            <a:off x="3811063" y="2566313"/>
            <a:ext cx="1902900" cy="1902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descr="Artificial Intelligence" id="476" name="Google Shape;476;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77" name="Google Shape;477;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8090429a9b_0_1065"/>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Friction</a:t>
            </a:r>
            <a:endParaRPr/>
          </a:p>
        </p:txBody>
      </p:sp>
      <p:sp>
        <p:nvSpPr>
          <p:cNvPr descr="Artificial Intelligence" id="484" name="Google Shape;484;g28090429a9b_0_106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85" name="Google Shape;485;g28090429a9b_0_106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86" name="Google Shape;486;g28090429a9b_0_1065"/>
          <p:cNvSpPr txBox="1"/>
          <p:nvPr/>
        </p:nvSpPr>
        <p:spPr>
          <a:xfrm>
            <a:off x="2553475" y="4098825"/>
            <a:ext cx="18525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a:t>
            </a:r>
            <a:r>
              <a:rPr lang="en-US" sz="2600">
                <a:solidFill>
                  <a:schemeClr val="dk1"/>
                </a:solidFill>
                <a:latin typeface="Calibri"/>
                <a:ea typeface="Calibri"/>
                <a:cs typeface="Calibri"/>
                <a:sym typeface="Calibri"/>
              </a:rPr>
              <a:t>root word</a:t>
            </a:r>
            <a:r>
              <a:rPr b="0" i="0" lang="en-US" sz="2600" u="none" cap="none" strike="noStrike">
                <a:solidFill>
                  <a:schemeClr val="dk1"/>
                </a:solidFill>
                <a:latin typeface="Calibri"/>
                <a:ea typeface="Calibri"/>
                <a:cs typeface="Calibri"/>
                <a:sym typeface="Calibri"/>
              </a:rPr>
              <a:t>)</a:t>
            </a:r>
            <a:endParaRPr b="0" i="0" sz="2600" u="none" cap="none" strike="noStrike">
              <a:solidFill>
                <a:srgbClr val="000000"/>
              </a:solidFill>
              <a:latin typeface="Arial"/>
              <a:ea typeface="Arial"/>
              <a:cs typeface="Arial"/>
              <a:sym typeface="Arial"/>
            </a:endParaRPr>
          </a:p>
        </p:txBody>
      </p:sp>
      <p:sp>
        <p:nvSpPr>
          <p:cNvPr id="487" name="Google Shape;487;g28090429a9b_0_1065"/>
          <p:cNvSpPr txBox="1"/>
          <p:nvPr/>
        </p:nvSpPr>
        <p:spPr>
          <a:xfrm>
            <a:off x="5180950" y="4098825"/>
            <a:ext cx="11265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a:t>
            </a:r>
            <a:r>
              <a:rPr lang="en-US" sz="2600">
                <a:solidFill>
                  <a:schemeClr val="dk1"/>
                </a:solidFill>
                <a:latin typeface="Calibri"/>
                <a:ea typeface="Calibri"/>
                <a:cs typeface="Calibri"/>
                <a:sym typeface="Calibri"/>
              </a:rPr>
              <a:t>suffix)</a:t>
            </a:r>
            <a:endParaRPr b="0" i="0" sz="2600" u="none" cap="none" strike="noStrike">
              <a:solidFill>
                <a:srgbClr val="000000"/>
              </a:solidFill>
              <a:latin typeface="Arial"/>
              <a:ea typeface="Arial"/>
              <a:cs typeface="Arial"/>
              <a:sym typeface="Arial"/>
            </a:endParaRPr>
          </a:p>
        </p:txBody>
      </p:sp>
      <p:cxnSp>
        <p:nvCxnSpPr>
          <p:cNvPr id="488" name="Google Shape;488;g28090429a9b_0_1065"/>
          <p:cNvCxnSpPr/>
          <p:nvPr/>
        </p:nvCxnSpPr>
        <p:spPr>
          <a:xfrm flipH="1">
            <a:off x="5744200" y="2171025"/>
            <a:ext cx="14700" cy="1927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cxnSp>
        <p:nvCxnSpPr>
          <p:cNvPr id="489" name="Google Shape;489;g28090429a9b_0_1065"/>
          <p:cNvCxnSpPr/>
          <p:nvPr/>
        </p:nvCxnSpPr>
        <p:spPr>
          <a:xfrm flipH="1">
            <a:off x="3472375" y="2171025"/>
            <a:ext cx="14700" cy="1927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8090429a9b_0_1151"/>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Friction</a:t>
            </a:r>
            <a:endParaRPr/>
          </a:p>
        </p:txBody>
      </p:sp>
      <p:sp>
        <p:nvSpPr>
          <p:cNvPr id="496" name="Google Shape;496;g28090429a9b_0_1151"/>
          <p:cNvSpPr/>
          <p:nvPr/>
        </p:nvSpPr>
        <p:spPr>
          <a:xfrm>
            <a:off x="2243950" y="1675225"/>
            <a:ext cx="25224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497" name="Google Shape;497;g28090429a9b_0_115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8" name="Google Shape;498;g28090429a9b_0_1151"/>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499" name="Google Shape;499;g28090429a9b_0_1151"/>
          <p:cNvCxnSpPr/>
          <p:nvPr/>
        </p:nvCxnSpPr>
        <p:spPr>
          <a:xfrm flipH="1">
            <a:off x="1990297" y="3404436"/>
            <a:ext cx="578100" cy="891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00" name="Google Shape;500;g28090429a9b_0_1151"/>
          <p:cNvSpPr txBox="1"/>
          <p:nvPr/>
        </p:nvSpPr>
        <p:spPr>
          <a:xfrm>
            <a:off x="624150" y="4515400"/>
            <a:ext cx="29757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Fric</a:t>
            </a:r>
            <a:r>
              <a:rPr b="0" i="0" lang="en-US" sz="3600" u="none" cap="none" strike="noStrik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rub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8090429a9b_0_1161"/>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Friction</a:t>
            </a:r>
            <a:endParaRPr/>
          </a:p>
        </p:txBody>
      </p:sp>
      <p:sp>
        <p:nvSpPr>
          <p:cNvPr id="507" name="Google Shape;507;g28090429a9b_0_1161"/>
          <p:cNvSpPr/>
          <p:nvPr/>
        </p:nvSpPr>
        <p:spPr>
          <a:xfrm>
            <a:off x="4236975" y="1675225"/>
            <a:ext cx="27195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08" name="Google Shape;508;g28090429a9b_0_116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09" name="Google Shape;509;g28090429a9b_0_1161"/>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10" name="Google Shape;510;g28090429a9b_0_1161"/>
          <p:cNvCxnSpPr/>
          <p:nvPr/>
        </p:nvCxnSpPr>
        <p:spPr>
          <a:xfrm>
            <a:off x="5971200" y="3547250"/>
            <a:ext cx="650100" cy="827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11" name="Google Shape;511;g28090429a9b_0_1161"/>
          <p:cNvSpPr txBox="1"/>
          <p:nvPr/>
        </p:nvSpPr>
        <p:spPr>
          <a:xfrm>
            <a:off x="4892375" y="4515400"/>
            <a:ext cx="34320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-tion</a:t>
            </a:r>
            <a:r>
              <a:rPr b="0" i="0" lang="en-US" sz="3600" u="none" cap="none" strike="noStrik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an action, process, or result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8090429a9b_0_1171"/>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Fric</a:t>
            </a:r>
            <a:r>
              <a:rPr lang="en-US" sz="9600"/>
              <a:t>   tion</a:t>
            </a:r>
            <a:endParaRPr/>
          </a:p>
        </p:txBody>
      </p:sp>
      <p:sp>
        <p:nvSpPr>
          <p:cNvPr descr="Artificial Intelligence" id="518" name="Google Shape;518;g28090429a9b_0_117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19" name="Google Shape;519;g28090429a9b_0_1171"/>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20" name="Google Shape;520;g28090429a9b_0_1171"/>
          <p:cNvSpPr/>
          <p:nvPr/>
        </p:nvSpPr>
        <p:spPr>
          <a:xfrm>
            <a:off x="4265209" y="2090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1" name="Google Shape;521;g28090429a9b_0_1171"/>
          <p:cNvSpPr txBox="1"/>
          <p:nvPr/>
        </p:nvSpPr>
        <p:spPr>
          <a:xfrm>
            <a:off x="2498501" y="5926400"/>
            <a:ext cx="4209900" cy="8310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the action, process, or result of rubbing</a:t>
            </a:r>
            <a:endParaRPr i="0" sz="2400" u="none" cap="none" strike="noStrike">
              <a:solidFill>
                <a:srgbClr val="000000"/>
              </a:solidFill>
              <a:latin typeface="Calibri"/>
              <a:ea typeface="Calibri"/>
              <a:cs typeface="Calibri"/>
              <a:sym typeface="Calibri"/>
            </a:endParaRPr>
          </a:p>
        </p:txBody>
      </p:sp>
      <p:sp>
        <p:nvSpPr>
          <p:cNvPr id="522" name="Google Shape;522;g28090429a9b_0_1171"/>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Friction</a:t>
            </a:r>
            <a:endParaRPr b="0" i="0" sz="1400" u="none" cap="none" strike="noStrike">
              <a:solidFill>
                <a:srgbClr val="000000"/>
              </a:solidFill>
              <a:latin typeface="Arial"/>
              <a:ea typeface="Arial"/>
              <a:cs typeface="Arial"/>
              <a:sym typeface="Arial"/>
            </a:endParaRPr>
          </a:p>
        </p:txBody>
      </p:sp>
      <p:sp>
        <p:nvSpPr>
          <p:cNvPr id="523" name="Google Shape;523;g28090429a9b_0_1171"/>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7e576c1a67_0_0"/>
          <p:cNvSpPr txBox="1"/>
          <p:nvPr>
            <p:ph type="ctrTitle"/>
          </p:nvPr>
        </p:nvSpPr>
        <p:spPr>
          <a:xfrm>
            <a:off x="7924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Energy</a:t>
            </a:r>
            <a:r>
              <a:rPr b="1" lang="en-US" sz="3600"/>
              <a:t>: </a:t>
            </a:r>
            <a:r>
              <a:rPr lang="en-US" sz="3600"/>
              <a:t>the ability to cause change</a:t>
            </a:r>
            <a:endParaRPr b="1" sz="3600"/>
          </a:p>
        </p:txBody>
      </p:sp>
      <p:sp>
        <p:nvSpPr>
          <p:cNvPr descr="Rewind" id="149" name="Google Shape;149;g27e576c1a67_0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g27e576c1a67_0_0"/>
          <p:cNvPicPr preferRelativeResize="0"/>
          <p:nvPr/>
        </p:nvPicPr>
        <p:blipFill rotWithShape="1">
          <a:blip r:embed="rId4">
            <a:alphaModFix/>
          </a:blip>
          <a:srcRect b="0" l="0" r="0" t="0"/>
          <a:stretch/>
        </p:blipFill>
        <p:spPr>
          <a:xfrm>
            <a:off x="2070575" y="1705200"/>
            <a:ext cx="5002850" cy="5002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30" name="Google Shape;530;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28090429a9b_0_680"/>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Friction</a:t>
            </a:r>
            <a:r>
              <a:rPr b="1" lang="en-US">
                <a:solidFill>
                  <a:schemeClr val="dk1"/>
                </a:solidFill>
              </a:rPr>
              <a:t>: </a:t>
            </a:r>
            <a:r>
              <a:rPr lang="en-US" sz="3600">
                <a:solidFill>
                  <a:schemeClr val="dk1"/>
                </a:solidFill>
              </a:rPr>
              <a:t>a force that opposes the motion of an object</a:t>
            </a:r>
            <a:endParaRPr/>
          </a:p>
        </p:txBody>
      </p:sp>
      <p:sp>
        <p:nvSpPr>
          <p:cNvPr descr="Artificial Intelligence" id="537" name="Google Shape;537;g28090429a9b_0_68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538" name="Google Shape;538;g28090429a9b_0_680"/>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539" name="Google Shape;539;g28090429a9b_0_680"/>
          <p:cNvPicPr preferRelativeResize="0"/>
          <p:nvPr/>
        </p:nvPicPr>
        <p:blipFill>
          <a:blip r:embed="rId5">
            <a:alphaModFix/>
          </a:blip>
          <a:stretch>
            <a:fillRect/>
          </a:stretch>
        </p:blipFill>
        <p:spPr>
          <a:xfrm>
            <a:off x="2142400" y="2411526"/>
            <a:ext cx="5369375" cy="34766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g28090429a9b_0_967"/>
          <p:cNvGrpSpPr/>
          <p:nvPr/>
        </p:nvGrpSpPr>
        <p:grpSpPr>
          <a:xfrm>
            <a:off x="1070365" y="1107805"/>
            <a:ext cx="7003271" cy="4642391"/>
            <a:chOff x="169647" y="319225"/>
            <a:chExt cx="8804716" cy="5899594"/>
          </a:xfrm>
        </p:grpSpPr>
        <p:sp>
          <p:nvSpPr>
            <p:cNvPr id="546" name="Google Shape;546;g28090429a9b_0_967"/>
            <p:cNvSpPr/>
            <p:nvPr/>
          </p:nvSpPr>
          <p:spPr>
            <a:xfrm>
              <a:off x="169647" y="319225"/>
              <a:ext cx="8804700" cy="5899500"/>
            </a:xfrm>
            <a:prstGeom prst="rect">
              <a:avLst/>
            </a:prstGeom>
            <a:no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547" name="Google Shape;547;g28090429a9b_0_967"/>
            <p:cNvCxnSpPr/>
            <p:nvPr/>
          </p:nvCxnSpPr>
          <p:spPr>
            <a:xfrm>
              <a:off x="4587204" y="319225"/>
              <a:ext cx="0" cy="1794600"/>
            </a:xfrm>
            <a:prstGeom prst="straightConnector1">
              <a:avLst/>
            </a:prstGeom>
            <a:noFill/>
            <a:ln cap="flat" cmpd="sng" w="152400">
              <a:solidFill>
                <a:srgbClr val="FF932B"/>
              </a:solidFill>
              <a:prstDash val="solid"/>
              <a:round/>
              <a:headEnd len="sm" w="sm" type="none"/>
              <a:tailEnd len="sm" w="sm" type="none"/>
            </a:ln>
          </p:spPr>
        </p:cxnSp>
        <p:cxnSp>
          <p:nvCxnSpPr>
            <p:cNvPr id="548" name="Google Shape;548;g28090429a9b_0_967"/>
            <p:cNvCxnSpPr>
              <a:stCxn id="549" idx="4"/>
              <a:endCxn id="546" idx="2"/>
            </p:cNvCxnSpPr>
            <p:nvPr/>
          </p:nvCxnSpPr>
          <p:spPr>
            <a:xfrm>
              <a:off x="4549192" y="4400219"/>
              <a:ext cx="22800" cy="1818600"/>
            </a:xfrm>
            <a:prstGeom prst="straightConnector1">
              <a:avLst/>
            </a:prstGeom>
            <a:noFill/>
            <a:ln cap="flat" cmpd="sng" w="152400">
              <a:solidFill>
                <a:srgbClr val="FF932B"/>
              </a:solidFill>
              <a:prstDash val="solid"/>
              <a:round/>
              <a:headEnd len="sm" w="sm" type="none"/>
              <a:tailEnd len="sm" w="sm" type="none"/>
            </a:ln>
          </p:spPr>
        </p:cxnSp>
        <p:cxnSp>
          <p:nvCxnSpPr>
            <p:cNvPr id="550" name="Google Shape;550;g28090429a9b_0_967"/>
            <p:cNvCxnSpPr/>
            <p:nvPr/>
          </p:nvCxnSpPr>
          <p:spPr>
            <a:xfrm>
              <a:off x="169647" y="3255554"/>
              <a:ext cx="2571300" cy="0"/>
            </a:xfrm>
            <a:prstGeom prst="straightConnector1">
              <a:avLst/>
            </a:prstGeom>
            <a:noFill/>
            <a:ln cap="flat" cmpd="sng" w="152400">
              <a:solidFill>
                <a:srgbClr val="FF932B"/>
              </a:solidFill>
              <a:prstDash val="solid"/>
              <a:round/>
              <a:headEnd len="sm" w="sm" type="none"/>
              <a:tailEnd len="sm" w="sm" type="none"/>
            </a:ln>
          </p:spPr>
        </p:cxnSp>
        <p:cxnSp>
          <p:nvCxnSpPr>
            <p:cNvPr id="551" name="Google Shape;551;g28090429a9b_0_967"/>
            <p:cNvCxnSpPr/>
            <p:nvPr/>
          </p:nvCxnSpPr>
          <p:spPr>
            <a:xfrm>
              <a:off x="6359863" y="3216898"/>
              <a:ext cx="2614500" cy="0"/>
            </a:xfrm>
            <a:prstGeom prst="straightConnector1">
              <a:avLst/>
            </a:prstGeom>
            <a:noFill/>
            <a:ln cap="flat" cmpd="sng" w="152400">
              <a:solidFill>
                <a:srgbClr val="FF932B"/>
              </a:solidFill>
              <a:prstDash val="solid"/>
              <a:round/>
              <a:headEnd len="sm" w="sm" type="none"/>
              <a:tailEnd len="sm" w="sm" type="none"/>
            </a:ln>
          </p:spPr>
        </p:cxnSp>
        <p:sp>
          <p:nvSpPr>
            <p:cNvPr id="549" name="Google Shape;549;g28090429a9b_0_967"/>
            <p:cNvSpPr/>
            <p:nvPr/>
          </p:nvSpPr>
          <p:spPr>
            <a:xfrm>
              <a:off x="2739592" y="2111219"/>
              <a:ext cx="3619200" cy="2289000"/>
            </a:xfrm>
            <a:prstGeom prst="ellipse">
              <a:avLst/>
            </a:prstGeom>
            <a:solidFill>
              <a:srgbClr val="FFFFFF"/>
            </a:solid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58" name="Google Shape;558;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59" name="Google Shape;559;g25e11802ac4_0_1886"/>
          <p:cNvCxnSpPr>
            <a:stCxn id="560" idx="4"/>
            <a:endCxn id="55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61" name="Google Shape;561;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62" name="Google Shape;562;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60" name="Google Shape;560;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3" name="Google Shape;563;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Friction</a:t>
            </a:r>
            <a:endParaRPr b="0" i="0" sz="700" u="none" cap="none" strike="noStrike">
              <a:solidFill>
                <a:srgbClr val="000000"/>
              </a:solidFill>
              <a:latin typeface="Arial"/>
              <a:ea typeface="Arial"/>
              <a:cs typeface="Arial"/>
              <a:sym typeface="Arial"/>
            </a:endParaRPr>
          </a:p>
        </p:txBody>
      </p:sp>
      <p:sp>
        <p:nvSpPr>
          <p:cNvPr id="564" name="Google Shape;564;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65" name="Google Shape;565;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66" name="Google Shape;566;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67" name="Google Shape;567;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 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sp>
        <p:nvSpPr>
          <p:cNvPr id="568" name="Google Shape;568;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9" name="Google Shape;569;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0" name="Google Shape;570;g25e11802ac4_0_1886"/>
          <p:cNvCxnSpPr>
            <a:stCxn id="571" idx="4"/>
            <a:endCxn id="56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2" name="Google Shape;572;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3" name="Google Shape;573;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1" name="Google Shape;571;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0" name="Google Shape;580;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1" name="Google Shape;581;g25e11802ac4_0_1992"/>
          <p:cNvCxnSpPr>
            <a:stCxn id="582" idx="4"/>
            <a:endCxn id="57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3" name="Google Shape;583;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2" name="Google Shape;582;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5" name="Google Shape;585;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friction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86" name="Google Shape;586;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7" name="Google Shape;587;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8" name="Google Shape;588;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9" name="Google Shape;589;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grpSp>
        <p:nvGrpSpPr>
          <p:cNvPr id="590" name="Google Shape;590;g25e11802ac4_0_1992"/>
          <p:cNvGrpSpPr/>
          <p:nvPr/>
        </p:nvGrpSpPr>
        <p:grpSpPr>
          <a:xfrm>
            <a:off x="1254818" y="2294616"/>
            <a:ext cx="2855971" cy="1796684"/>
            <a:chOff x="2142400" y="2316300"/>
            <a:chExt cx="5369375" cy="3595525"/>
          </a:xfrm>
        </p:grpSpPr>
        <p:pic>
          <p:nvPicPr>
            <p:cNvPr id="591" name="Google Shape;591;g25e11802ac4_0_1992"/>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592" name="Google Shape;592;g25e11802ac4_0_1992"/>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3" name="Google Shape;593;g25e11802ac4_0_1992"/>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pic>
        <p:nvPicPr>
          <p:cNvPr id="594" name="Google Shape;594;g25e11802ac4_0_1992"/>
          <p:cNvPicPr preferRelativeResize="0"/>
          <p:nvPr/>
        </p:nvPicPr>
        <p:blipFill>
          <a:blip r:embed="rId4">
            <a:alphaModFix/>
          </a:blip>
          <a:stretch>
            <a:fillRect/>
          </a:stretch>
        </p:blipFill>
        <p:spPr>
          <a:xfrm>
            <a:off x="5734050" y="2407138"/>
            <a:ext cx="2914650" cy="1571625"/>
          </a:xfrm>
          <a:prstGeom prst="rect">
            <a:avLst/>
          </a:prstGeom>
          <a:noFill/>
          <a:ln>
            <a:noFill/>
          </a:ln>
        </p:spPr>
      </p:pic>
      <p:pic>
        <p:nvPicPr>
          <p:cNvPr id="595" name="Google Shape;595;g25e11802ac4_0_1992"/>
          <p:cNvPicPr preferRelativeResize="0"/>
          <p:nvPr/>
        </p:nvPicPr>
        <p:blipFill>
          <a:blip r:embed="rId5">
            <a:alphaModFix/>
          </a:blip>
          <a:stretch>
            <a:fillRect/>
          </a:stretch>
        </p:blipFill>
        <p:spPr>
          <a:xfrm>
            <a:off x="1363075" y="4483454"/>
            <a:ext cx="2855975" cy="2113421"/>
          </a:xfrm>
          <a:prstGeom prst="rect">
            <a:avLst/>
          </a:prstGeom>
          <a:noFill/>
          <a:ln>
            <a:noFill/>
          </a:ln>
        </p:spPr>
      </p:pic>
      <p:pic>
        <p:nvPicPr>
          <p:cNvPr id="596" name="Google Shape;596;g25e11802ac4_0_1992"/>
          <p:cNvPicPr preferRelativeResize="0"/>
          <p:nvPr/>
        </p:nvPicPr>
        <p:blipFill>
          <a:blip r:embed="rId6">
            <a:alphaModFix/>
          </a:blip>
          <a:stretch>
            <a:fillRect/>
          </a:stretch>
        </p:blipFill>
        <p:spPr>
          <a:xfrm>
            <a:off x="6295950" y="4539013"/>
            <a:ext cx="2002299" cy="20022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7e576c1a67_0_111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3" name="Google Shape;603;g27e576c1a67_0_111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g27e576c1a67_0_1119"/>
          <p:cNvCxnSpPr>
            <a:stCxn id="605" idx="4"/>
            <a:endCxn id="60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6" name="Google Shape;606;g27e576c1a67_0_111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7" name="Google Shape;607;g27e576c1a67_0_111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5" name="Google Shape;605;g27e576c1a67_0_111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8" name="Google Shape;608;g27e576c1a67_0_1119"/>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friction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09" name="Google Shape;609;g27e576c1a67_0_1119"/>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10" name="Google Shape;610;g27e576c1a67_0_1119"/>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11" name="Google Shape;611;g27e576c1a67_0_1119"/>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12" name="Google Shape;612;g27e576c1a67_0_1119"/>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grpSp>
        <p:nvGrpSpPr>
          <p:cNvPr id="613" name="Google Shape;613;g27e576c1a67_0_1119"/>
          <p:cNvGrpSpPr/>
          <p:nvPr/>
        </p:nvGrpSpPr>
        <p:grpSpPr>
          <a:xfrm>
            <a:off x="1254818" y="2294616"/>
            <a:ext cx="2855971" cy="1796684"/>
            <a:chOff x="2142400" y="2316300"/>
            <a:chExt cx="5369375" cy="3595525"/>
          </a:xfrm>
        </p:grpSpPr>
        <p:pic>
          <p:nvPicPr>
            <p:cNvPr id="614" name="Google Shape;614;g27e576c1a67_0_1119"/>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615" name="Google Shape;615;g27e576c1a67_0_1119"/>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16" name="Google Shape;616;g27e576c1a67_0_1119"/>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pic>
        <p:nvPicPr>
          <p:cNvPr id="617" name="Google Shape;617;g27e576c1a67_0_1119"/>
          <p:cNvPicPr preferRelativeResize="0"/>
          <p:nvPr/>
        </p:nvPicPr>
        <p:blipFill>
          <a:blip r:embed="rId4">
            <a:alphaModFix/>
          </a:blip>
          <a:stretch>
            <a:fillRect/>
          </a:stretch>
        </p:blipFill>
        <p:spPr>
          <a:xfrm>
            <a:off x="5734050" y="2407138"/>
            <a:ext cx="2914650" cy="1571625"/>
          </a:xfrm>
          <a:prstGeom prst="rect">
            <a:avLst/>
          </a:prstGeom>
          <a:noFill/>
          <a:ln>
            <a:noFill/>
          </a:ln>
        </p:spPr>
      </p:pic>
      <p:pic>
        <p:nvPicPr>
          <p:cNvPr id="618" name="Google Shape;618;g27e576c1a67_0_1119"/>
          <p:cNvPicPr preferRelativeResize="0"/>
          <p:nvPr/>
        </p:nvPicPr>
        <p:blipFill>
          <a:blip r:embed="rId5">
            <a:alphaModFix/>
          </a:blip>
          <a:stretch>
            <a:fillRect/>
          </a:stretch>
        </p:blipFill>
        <p:spPr>
          <a:xfrm>
            <a:off x="1363075" y="4483454"/>
            <a:ext cx="2855975" cy="2113421"/>
          </a:xfrm>
          <a:prstGeom prst="rect">
            <a:avLst/>
          </a:prstGeom>
          <a:noFill/>
          <a:ln>
            <a:noFill/>
          </a:ln>
        </p:spPr>
      </p:pic>
      <p:pic>
        <p:nvPicPr>
          <p:cNvPr id="619" name="Google Shape;619;g27e576c1a67_0_1119"/>
          <p:cNvPicPr preferRelativeResize="0"/>
          <p:nvPr/>
        </p:nvPicPr>
        <p:blipFill>
          <a:blip r:embed="rId6">
            <a:alphaModFix/>
          </a:blip>
          <a:stretch>
            <a:fillRect/>
          </a:stretch>
        </p:blipFill>
        <p:spPr>
          <a:xfrm>
            <a:off x="6295950" y="4539013"/>
            <a:ext cx="2002299" cy="2002299"/>
          </a:xfrm>
          <a:prstGeom prst="rect">
            <a:avLst/>
          </a:prstGeom>
          <a:noFill/>
          <a:ln>
            <a:noFill/>
          </a:ln>
        </p:spPr>
      </p:pic>
      <p:sp>
        <p:nvSpPr>
          <p:cNvPr id="620" name="Google Shape;620;g27e576c1a67_0_1119"/>
          <p:cNvSpPr/>
          <p:nvPr/>
        </p:nvSpPr>
        <p:spPr>
          <a:xfrm>
            <a:off x="389650" y="1969950"/>
            <a:ext cx="4391100" cy="23466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7" name="Google Shape;62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8" name="Google Shape;62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9" name="Google Shape;629;g25e11802ac4_0_2108"/>
          <p:cNvCxnSpPr>
            <a:stCxn id="630" idx="4"/>
            <a:endCxn id="62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2" name="Google Shape;63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0" name="Google Shape;63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3" name="Google Shape;633;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34" name="Google Shape;634;g25e11802ac4_0_2108"/>
          <p:cNvCxnSpPr>
            <a:stCxn id="635" idx="4"/>
            <a:endCxn id="62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36" name="Google Shape;636;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37" name="Google Shape;637;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35" name="Google Shape;635;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8" name="Google Shape;638;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39" name="Google Shape;639;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40" name="Google Shape;640;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41" name="Google Shape;641;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42" name="Google Shape;642;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Friction</a:t>
            </a:r>
            <a:endParaRPr b="0" i="0" sz="700" u="none" cap="none" strike="noStrike">
              <a:solidFill>
                <a:srgbClr val="000000"/>
              </a:solidFill>
              <a:latin typeface="Arial"/>
              <a:ea typeface="Arial"/>
              <a:cs typeface="Arial"/>
              <a:sym typeface="Arial"/>
            </a:endParaRPr>
          </a:p>
        </p:txBody>
      </p:sp>
      <p:grpSp>
        <p:nvGrpSpPr>
          <p:cNvPr id="643" name="Google Shape;643;g25e11802ac4_0_2108"/>
          <p:cNvGrpSpPr/>
          <p:nvPr/>
        </p:nvGrpSpPr>
        <p:grpSpPr>
          <a:xfrm>
            <a:off x="5692593" y="1190566"/>
            <a:ext cx="2855971" cy="1796684"/>
            <a:chOff x="2142400" y="2316300"/>
            <a:chExt cx="5369375" cy="3595525"/>
          </a:xfrm>
        </p:grpSpPr>
        <p:pic>
          <p:nvPicPr>
            <p:cNvPr id="644" name="Google Shape;644;g25e11802ac4_0_2108"/>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645" name="Google Shape;645;g25e11802ac4_0_2108"/>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6" name="Google Shape;646;g25e11802ac4_0_2108"/>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3" name="Google Shape;653;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g25e11802ac4_0_2130"/>
          <p:cNvCxnSpPr>
            <a:stCxn id="655" idx="4"/>
            <a:endCxn id="65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6" name="Google Shape;656;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5" name="Google Shape;655;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8" name="Google Shape;658;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friction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9" name="Google Shape;659;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660" name="Google Shape;660;g25e11802ac4_0_2130"/>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 electric current can follow only one path</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661" name="Google Shape;661;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2" name="Google Shape;662;g25e11802ac4_0_2130"/>
          <p:cNvSpPr txBox="1"/>
          <p:nvPr/>
        </p:nvSpPr>
        <p:spPr>
          <a:xfrm>
            <a:off x="1073532" y="193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663" name="Google Shape;663;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4" name="Google Shape;664;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5" name="Google Shape;665;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6" name="Google Shape;666;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7" name="Google Shape;667;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anything that has mass and takes up space</a:t>
            </a:r>
            <a:endParaRPr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g27e576c1a67_0_1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4" name="Google Shape;674;g27e576c1a67_0_1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g27e576c1a67_0_1151"/>
          <p:cNvCxnSpPr>
            <a:stCxn id="676" idx="4"/>
            <a:endCxn id="67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7" name="Google Shape;677;g27e576c1a67_0_1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8" name="Google Shape;678;g27e576c1a67_0_1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6" name="Google Shape;676;g27e576c1a67_0_1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9" name="Google Shape;679;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0" name="Google Shape;680;g27e576c1a67_0_115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friction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1" name="Google Shape;681;g27e576c1a67_0_115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82" name="Google Shape;682;g27e576c1a67_0_115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83" name="Google Shape;683;g27e576c1a67_0_115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84" name="Google Shape;684;g27e576c1a67_0_115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85" name="Google Shape;685;g27e576c1a67_0_1151"/>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686" name="Google Shape;686;g27e576c1a67_0_1151"/>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 electric current can follow only one path</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687" name="Google Shape;687;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8" name="Google Shape;688;g27e576c1a67_0_1151"/>
          <p:cNvSpPr txBox="1"/>
          <p:nvPr/>
        </p:nvSpPr>
        <p:spPr>
          <a:xfrm>
            <a:off x="1073532" y="193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7e576c1a67_0_1151"/>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anything that has mass and takes up space</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7e576c1a67_0_1151"/>
          <p:cNvSpPr/>
          <p:nvPr/>
        </p:nvSpPr>
        <p:spPr>
          <a:xfrm>
            <a:off x="240450" y="5024488"/>
            <a:ext cx="8663100" cy="10158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7" name="Google Shape;697;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8" name="Google Shape;698;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g25e11802ac4_0_2343"/>
          <p:cNvCxnSpPr>
            <a:stCxn id="700" idx="4"/>
            <a:endCxn id="69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1" name="Google Shape;701;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0" name="Google Shape;700;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3" name="Google Shape;703;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04" name="Google Shape;704;g25e11802ac4_0_2343"/>
          <p:cNvCxnSpPr>
            <a:stCxn id="705" idx="4"/>
            <a:endCxn id="69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06" name="Google Shape;706;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07" name="Google Shape;707;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05" name="Google Shape;705;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8" name="Google Shape;708;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09" name="Google Shape;709;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10" name="Google Shape;710;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11" name="Google Shape;711;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Friction</a:t>
            </a:r>
            <a:endParaRPr b="0" i="0" sz="700" u="none" cap="none" strike="noStrike">
              <a:solidFill>
                <a:srgbClr val="000000"/>
              </a:solidFill>
              <a:latin typeface="Arial"/>
              <a:ea typeface="Arial"/>
              <a:cs typeface="Arial"/>
              <a:sym typeface="Arial"/>
            </a:endParaRPr>
          </a:p>
        </p:txBody>
      </p:sp>
      <p:sp>
        <p:nvSpPr>
          <p:cNvPr id="712" name="Google Shape;712;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grpSp>
        <p:nvGrpSpPr>
          <p:cNvPr id="713" name="Google Shape;713;g25e11802ac4_0_2343"/>
          <p:cNvGrpSpPr/>
          <p:nvPr/>
        </p:nvGrpSpPr>
        <p:grpSpPr>
          <a:xfrm>
            <a:off x="5692593" y="1190566"/>
            <a:ext cx="2855971" cy="1796684"/>
            <a:chOff x="2142400" y="2316300"/>
            <a:chExt cx="5369375" cy="3595525"/>
          </a:xfrm>
        </p:grpSpPr>
        <p:pic>
          <p:nvPicPr>
            <p:cNvPr id="714" name="Google Shape;714;g25e11802ac4_0_2343"/>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715" name="Google Shape;715;g25e11802ac4_0_2343"/>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6" name="Google Shape;716;g25e11802ac4_0_2343"/>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717" name="Google Shape;717;g25e11802ac4_0_2343"/>
          <p:cNvSpPr txBox="1"/>
          <p:nvPr/>
        </p:nvSpPr>
        <p:spPr>
          <a:xfrm>
            <a:off x="669804" y="1350350"/>
            <a:ext cx="3163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8090429a9b_0_696"/>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Direction</a:t>
            </a:r>
            <a:r>
              <a:rPr b="1" lang="en-US">
                <a:solidFill>
                  <a:schemeClr val="dk1"/>
                </a:solidFill>
              </a:rPr>
              <a:t>: </a:t>
            </a:r>
            <a:r>
              <a:rPr lang="en-US">
                <a:solidFill>
                  <a:schemeClr val="dk1"/>
                </a:solidFill>
              </a:rPr>
              <a:t>where something moves or points</a:t>
            </a:r>
            <a:endParaRPr/>
          </a:p>
        </p:txBody>
      </p:sp>
      <p:sp>
        <p:nvSpPr>
          <p:cNvPr descr="Artificial Intelligence" id="157" name="Google Shape;157;g28090429a9b_0_6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58" name="Google Shape;158;g28090429a9b_0_696"/>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159" name="Google Shape;159;g28090429a9b_0_696"/>
          <p:cNvPicPr preferRelativeResize="0"/>
          <p:nvPr/>
        </p:nvPicPr>
        <p:blipFill>
          <a:blip r:embed="rId5">
            <a:alphaModFix/>
          </a:blip>
          <a:stretch>
            <a:fillRect/>
          </a:stretch>
        </p:blipFill>
        <p:spPr>
          <a:xfrm>
            <a:off x="2833675" y="1961515"/>
            <a:ext cx="3476625" cy="45053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4" name="Google Shape;724;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5e11802ac4_0_2367"/>
          <p:cNvCxnSpPr>
            <a:stCxn id="726" idx="4"/>
            <a:endCxn id="7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6" name="Google Shape;726;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9" name="Google Shape;729;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friction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30" name="Google Shape;730;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thunderstorm producing rain and lightning</a:t>
            </a:r>
            <a:endParaRPr b="0" i="0" sz="1400" u="none" cap="none" strike="noStrike">
              <a:solidFill>
                <a:srgbClr val="434343"/>
              </a:solidFill>
              <a:latin typeface="Arial"/>
              <a:ea typeface="Arial"/>
              <a:cs typeface="Arial"/>
              <a:sym typeface="Arial"/>
            </a:endParaRPr>
          </a:p>
        </p:txBody>
      </p:sp>
      <p:sp>
        <p:nvSpPr>
          <p:cNvPr id="731" name="Google Shape;731;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a:t>
            </a:r>
            <a:r>
              <a:rPr lang="en-US" sz="2400">
                <a:solidFill>
                  <a:srgbClr val="43464D"/>
                </a:solidFill>
                <a:latin typeface="Helvetica Neue Light"/>
                <a:ea typeface="Helvetica Neue Light"/>
                <a:cs typeface="Helvetica Neue Light"/>
                <a:sym typeface="Helvetica Neue Light"/>
              </a:rPr>
              <a:t>bicycle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2" name="Google Shape;732;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pot of water that boils on the stove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3" name="Google Shape;733;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4" name="Google Shape;734;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5" name="Google Shape;735;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6" name="Google Shape;736;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7" name="Google Shape;737;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light bulb that </a:t>
            </a:r>
            <a:r>
              <a:rPr lang="en-US" sz="2400">
                <a:solidFill>
                  <a:srgbClr val="43464D"/>
                </a:solidFill>
                <a:latin typeface="Helvetica Neue Light"/>
                <a:ea typeface="Helvetica Neue Light"/>
                <a:cs typeface="Helvetica Neue Light"/>
                <a:sym typeface="Helvetica Neue Light"/>
              </a:rPr>
              <a:t>lights up </a:t>
            </a:r>
            <a:r>
              <a:rPr lang="en-US" sz="2400">
                <a:solidFill>
                  <a:srgbClr val="43464D"/>
                </a:solidFill>
                <a:latin typeface="Helvetica Neue Light"/>
                <a:ea typeface="Helvetica Neue Light"/>
                <a:cs typeface="Helvetica Neue Light"/>
                <a:sym typeface="Helvetica Neue Light"/>
              </a:rPr>
              <a:t>when the switch is turned on</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27e576c1a67_0_11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4" name="Google Shape;744;g27e576c1a67_0_11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5" name="Google Shape;745;g27e576c1a67_0_1195"/>
          <p:cNvCxnSpPr>
            <a:stCxn id="746" idx="4"/>
            <a:endCxn id="74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7" name="Google Shape;747;g27e576c1a67_0_11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7e576c1a67_0_11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6" name="Google Shape;746;g27e576c1a67_0_11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9" name="Google Shape;749;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0" name="Google Shape;750;g27e576c1a67_0_119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1" name="Google Shape;751;g27e576c1a67_0_119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2" name="Google Shape;752;g27e576c1a67_0_119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53" name="Google Shape;753;g27e576c1a67_0_119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54" name="Google Shape;754;g27e576c1a67_0_119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friction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55" name="Google Shape;755;g27e576c1a67_0_1195"/>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thunderstorm producing rain and lightning</a:t>
            </a:r>
            <a:endParaRPr b="0" i="0" sz="1400" u="none" cap="none" strike="noStrike">
              <a:solidFill>
                <a:srgbClr val="434343"/>
              </a:solidFill>
              <a:latin typeface="Arial"/>
              <a:ea typeface="Arial"/>
              <a:cs typeface="Arial"/>
              <a:sym typeface="Arial"/>
            </a:endParaRPr>
          </a:p>
        </p:txBody>
      </p:sp>
      <p:sp>
        <p:nvSpPr>
          <p:cNvPr id="756" name="Google Shape;756;g27e576c1a67_0_1195"/>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bicycle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7e576c1a67_0_1195"/>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pot of water that boils on the stove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8" name="Google Shape;758;g27e576c1a67_0_1195"/>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light bulb that lights up when the switch is turned on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9" name="Google Shape;759;g27e576c1a67_0_1195"/>
          <p:cNvSpPr/>
          <p:nvPr/>
        </p:nvSpPr>
        <p:spPr>
          <a:xfrm>
            <a:off x="173175" y="3810000"/>
            <a:ext cx="8637600" cy="8934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6" name="Google Shape;766;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7" name="Google Shape;767;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8" name="Google Shape;768;g25e11802ac4_0_2511"/>
          <p:cNvCxnSpPr>
            <a:stCxn id="769" idx="4"/>
            <a:endCxn id="7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0" name="Google Shape;770;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1" name="Google Shape;771;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9" name="Google Shape;769;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2" name="Google Shape;772;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73" name="Google Shape;773;g25e11802ac4_0_2511"/>
          <p:cNvCxnSpPr>
            <a:stCxn id="774" idx="4"/>
            <a:endCxn id="76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75" name="Google Shape;775;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76" name="Google Shape;776;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74" name="Google Shape;774;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7" name="Google Shape;777;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78" name="Google Shape;778;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79" name="Google Shape;779;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80" name="Google Shape;780;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Friction</a:t>
            </a:r>
            <a:endParaRPr b="0" i="0" sz="700" u="none" cap="none" strike="noStrike">
              <a:solidFill>
                <a:srgbClr val="000000"/>
              </a:solidFill>
              <a:latin typeface="Arial"/>
              <a:ea typeface="Arial"/>
              <a:cs typeface="Arial"/>
              <a:sym typeface="Arial"/>
            </a:endParaRPr>
          </a:p>
        </p:txBody>
      </p:sp>
      <p:sp>
        <p:nvSpPr>
          <p:cNvPr id="781" name="Google Shape;781;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grpSp>
        <p:nvGrpSpPr>
          <p:cNvPr id="782" name="Google Shape;782;g25e11802ac4_0_2511"/>
          <p:cNvGrpSpPr/>
          <p:nvPr/>
        </p:nvGrpSpPr>
        <p:grpSpPr>
          <a:xfrm>
            <a:off x="5692593" y="1190566"/>
            <a:ext cx="2855971" cy="1796684"/>
            <a:chOff x="2142400" y="2316300"/>
            <a:chExt cx="5369375" cy="3595525"/>
          </a:xfrm>
        </p:grpSpPr>
        <p:pic>
          <p:nvPicPr>
            <p:cNvPr id="783" name="Google Shape;783;g25e11802ac4_0_2511"/>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784" name="Google Shape;784;g25e11802ac4_0_2511"/>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85" name="Google Shape;785;g25e11802ac4_0_2511"/>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786" name="Google Shape;786;g25e11802ac4_0_2511"/>
          <p:cNvSpPr txBox="1"/>
          <p:nvPr/>
        </p:nvSpPr>
        <p:spPr>
          <a:xfrm>
            <a:off x="812729" y="4734650"/>
            <a:ext cx="31638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bicycle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7" name="Google Shape;787;g25e11802ac4_0_2511"/>
          <p:cNvSpPr txBox="1"/>
          <p:nvPr/>
        </p:nvSpPr>
        <p:spPr>
          <a:xfrm>
            <a:off x="669804" y="1350350"/>
            <a:ext cx="3163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4" name="Google Shape;794;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5" name="Google Shape;795;g25e11802ac4_0_2536"/>
          <p:cNvCxnSpPr>
            <a:stCxn id="796" idx="4"/>
            <a:endCxn id="79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7" name="Google Shape;797;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8" name="Google Shape;798;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6" name="Google Shape;796;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9" name="Google Shape;799;g25e11802ac4_0_2536"/>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friction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00" name="Google Shape;800;g25e11802ac4_0_2536"/>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keep Earth orbiting around the Sun so we experience all four seasons.</a:t>
            </a:r>
            <a:endParaRPr b="0" i="0" sz="2200" u="none" cap="none" strike="noStrike">
              <a:solidFill>
                <a:srgbClr val="434343"/>
              </a:solidFill>
              <a:latin typeface="Arial"/>
              <a:ea typeface="Arial"/>
              <a:cs typeface="Arial"/>
              <a:sym typeface="Arial"/>
            </a:endParaRPr>
          </a:p>
        </p:txBody>
      </p:sp>
      <p:sp>
        <p:nvSpPr>
          <p:cNvPr id="801" name="Google Shape;801;g25e11802ac4_0_2536"/>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is an important nutrient found in plants that animals need to get energy and stay healthy.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2" name="Google Shape;802;g25e11802ac4_0_2536"/>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helps our ears to vibrate so we can hear sound in our environment.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3" name="Google Shape;803;g25e11802ac4_0_2536"/>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04" name="Google Shape;804;g25e11802ac4_0_2536"/>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05" name="Google Shape;805;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06" name="Google Shape;806;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07" name="Google Shape;807;g25e11802ac4_0_2536"/>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us move around our world safely by helping us slow down and stop. </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7e576c1a67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4" name="Google Shape;814;g27e576c1a67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5" name="Google Shape;815;g27e576c1a67_0_1241"/>
          <p:cNvCxnSpPr>
            <a:stCxn id="816" idx="4"/>
            <a:endCxn id="8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7" name="Google Shape;817;g27e576c1a67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8" name="Google Shape;818;g27e576c1a67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6" name="Google Shape;816;g27e576c1a67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9" name="Google Shape;819;g27e576c1a67_0_124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0" name="Google Shape;820;g27e576c1a67_0_1241"/>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21" name="Google Shape;821;g27e576c1a67_0_124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22" name="Google Shape;822;g27e576c1a67_0_124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23" name="Google Shape;823;g27e576c1a67_0_124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24" name="Google Shape;824;g27e576c1a67_0_1241"/>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friction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25" name="Google Shape;825;g27e576c1a67_0_1241"/>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keep Earth orbiting around the Sun so we experience all four seasons.</a:t>
            </a:r>
            <a:endParaRPr b="0" i="0" sz="2200" u="none" cap="none" strike="noStrike">
              <a:solidFill>
                <a:srgbClr val="434343"/>
              </a:solidFill>
              <a:latin typeface="Arial"/>
              <a:ea typeface="Arial"/>
              <a:cs typeface="Arial"/>
              <a:sym typeface="Arial"/>
            </a:endParaRPr>
          </a:p>
        </p:txBody>
      </p:sp>
      <p:sp>
        <p:nvSpPr>
          <p:cNvPr id="826" name="Google Shape;826;g27e576c1a67_0_1241"/>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is an important nutrient found in plants that animals need to get energy and stay healthy.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7" name="Google Shape;827;g27e576c1a67_0_1241"/>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Friction helps our ears to vibrate so we can hear sound in our environment.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8" name="Google Shape;828;g27e576c1a67_0_1241"/>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us move around our world safely by helping us slow down and stop. </a:t>
            </a:r>
            <a:endParaRPr b="0" i="0" sz="2200" u="none" cap="none" strike="noStrike">
              <a:solidFill>
                <a:srgbClr val="434343"/>
              </a:solidFill>
              <a:latin typeface="Arial"/>
              <a:ea typeface="Arial"/>
              <a:cs typeface="Arial"/>
              <a:sym typeface="Arial"/>
            </a:endParaRPr>
          </a:p>
        </p:txBody>
      </p:sp>
      <p:sp>
        <p:nvSpPr>
          <p:cNvPr id="829" name="Google Shape;829;g27e576c1a67_0_1241"/>
          <p:cNvSpPr/>
          <p:nvPr/>
        </p:nvSpPr>
        <p:spPr>
          <a:xfrm>
            <a:off x="324725" y="5217100"/>
            <a:ext cx="8462100" cy="11691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6" name="Google Shape;836;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37" name="Google Shape;837;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8" name="Google Shape;838;g25e11802ac4_0_2649"/>
          <p:cNvCxnSpPr>
            <a:stCxn id="839" idx="4"/>
            <a:endCxn id="83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40" name="Google Shape;840;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1" name="Google Shape;841;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9" name="Google Shape;839;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42" name="Google Shape;842;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43" name="Google Shape;843;g25e11802ac4_0_2649"/>
          <p:cNvCxnSpPr>
            <a:stCxn id="844" idx="4"/>
            <a:endCxn id="83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45" name="Google Shape;845;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46" name="Google Shape;846;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44" name="Google Shape;844;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7" name="Google Shape;847;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48" name="Google Shape;848;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49" name="Google Shape;849;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50" name="Google Shape;850;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Friction</a:t>
            </a:r>
            <a:endParaRPr b="0" i="0" sz="700" u="none" cap="none" strike="noStrike">
              <a:solidFill>
                <a:srgbClr val="000000"/>
              </a:solidFill>
              <a:latin typeface="Arial"/>
              <a:ea typeface="Arial"/>
              <a:cs typeface="Arial"/>
              <a:sym typeface="Arial"/>
            </a:endParaRPr>
          </a:p>
        </p:txBody>
      </p:sp>
      <p:sp>
        <p:nvSpPr>
          <p:cNvPr id="851" name="Google Shape;851;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friction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grpSp>
        <p:nvGrpSpPr>
          <p:cNvPr id="852" name="Google Shape;852;g25e11802ac4_0_2649"/>
          <p:cNvGrpSpPr/>
          <p:nvPr/>
        </p:nvGrpSpPr>
        <p:grpSpPr>
          <a:xfrm>
            <a:off x="5692593" y="1190566"/>
            <a:ext cx="2855971" cy="1796684"/>
            <a:chOff x="2142400" y="2316300"/>
            <a:chExt cx="5369375" cy="3595525"/>
          </a:xfrm>
        </p:grpSpPr>
        <p:pic>
          <p:nvPicPr>
            <p:cNvPr id="853" name="Google Shape;853;g25e11802ac4_0_2649"/>
            <p:cNvPicPr preferRelativeResize="0"/>
            <p:nvPr/>
          </p:nvPicPr>
          <p:blipFill>
            <a:blip r:embed="rId3">
              <a:alphaModFix/>
            </a:blip>
            <a:stretch>
              <a:fillRect/>
            </a:stretch>
          </p:blipFill>
          <p:spPr>
            <a:xfrm>
              <a:off x="2142400" y="2411526"/>
              <a:ext cx="5369375" cy="3476650"/>
            </a:xfrm>
            <a:prstGeom prst="rect">
              <a:avLst/>
            </a:prstGeom>
            <a:noFill/>
            <a:ln>
              <a:noFill/>
            </a:ln>
          </p:spPr>
        </p:pic>
        <p:sp>
          <p:nvSpPr>
            <p:cNvPr id="854" name="Google Shape;854;g25e11802ac4_0_2649"/>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55" name="Google Shape;855;g25e11802ac4_0_2649"/>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856" name="Google Shape;856;g25e11802ac4_0_2649"/>
          <p:cNvSpPr txBox="1"/>
          <p:nvPr/>
        </p:nvSpPr>
        <p:spPr>
          <a:xfrm>
            <a:off x="812729" y="4734650"/>
            <a:ext cx="31638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using the brakes on their bicycle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7" name="Google Shape;857;g25e11802ac4_0_2649"/>
          <p:cNvSpPr txBox="1"/>
          <p:nvPr/>
        </p:nvSpPr>
        <p:spPr>
          <a:xfrm>
            <a:off x="4904779" y="4445300"/>
            <a:ext cx="36438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Friction helps us move around our world safely by helping us slow down and stop. </a:t>
            </a:r>
            <a:endParaRPr b="0" i="0" sz="2200" u="none" cap="none" strike="noStrike">
              <a:solidFill>
                <a:srgbClr val="434343"/>
              </a:solidFill>
              <a:latin typeface="Arial"/>
              <a:ea typeface="Arial"/>
              <a:cs typeface="Arial"/>
              <a:sym typeface="Arial"/>
            </a:endParaRPr>
          </a:p>
        </p:txBody>
      </p:sp>
      <p:sp>
        <p:nvSpPr>
          <p:cNvPr id="858" name="Google Shape;858;g25e11802ac4_0_2649"/>
          <p:cNvSpPr txBox="1"/>
          <p:nvPr/>
        </p:nvSpPr>
        <p:spPr>
          <a:xfrm>
            <a:off x="669804" y="1350350"/>
            <a:ext cx="3163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200"/>
              <a:buFont typeface="Arial"/>
              <a:buNone/>
            </a:pPr>
            <a:r>
              <a:rPr lang="en-US" sz="2400">
                <a:solidFill>
                  <a:schemeClr val="dk1"/>
                </a:solidFill>
                <a:latin typeface="Helvetica Neue Light"/>
                <a:ea typeface="Helvetica Neue Light"/>
                <a:cs typeface="Helvetica Neue Light"/>
                <a:sym typeface="Helvetica Neue Light"/>
              </a:rPr>
              <a:t>a force that opposes the motion of an object</a:t>
            </a:r>
            <a:endParaRPr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65" name="Google Shape;865;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g28090429a9b_0_924"/>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Friction</a:t>
            </a:r>
            <a:r>
              <a:rPr b="1" lang="en-US">
                <a:solidFill>
                  <a:schemeClr val="dk1"/>
                </a:solidFill>
              </a:rPr>
              <a:t>: </a:t>
            </a:r>
            <a:r>
              <a:rPr lang="en-US" sz="3600">
                <a:solidFill>
                  <a:schemeClr val="dk1"/>
                </a:solidFill>
              </a:rPr>
              <a:t>a force that opposes the motion of an object.</a:t>
            </a:r>
            <a:endParaRPr/>
          </a:p>
        </p:txBody>
      </p:sp>
      <p:sp>
        <p:nvSpPr>
          <p:cNvPr descr="Artificial Intelligence" id="872" name="Google Shape;872;g28090429a9b_0_9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873" name="Google Shape;873;g28090429a9b_0_924"/>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874" name="Google Shape;874;g28090429a9b_0_924"/>
          <p:cNvPicPr preferRelativeResize="0"/>
          <p:nvPr/>
        </p:nvPicPr>
        <p:blipFill>
          <a:blip r:embed="rId5">
            <a:alphaModFix/>
          </a:blip>
          <a:stretch>
            <a:fillRect/>
          </a:stretch>
        </p:blipFill>
        <p:spPr>
          <a:xfrm>
            <a:off x="2142400" y="2411526"/>
            <a:ext cx="5369375" cy="34766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descr="Lightbulb and gear" id="880" name="Google Shape;880;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g27e576c1a67_0_1083"/>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friction and resistance impact the way objects move through the world?</a:t>
            </a:r>
            <a:endParaRPr b="0" i="0" sz="1400" u="none" cap="none" strike="noStrike">
              <a:solidFill>
                <a:srgbClr val="000000"/>
              </a:solidFill>
              <a:latin typeface="Arial"/>
              <a:ea typeface="Arial"/>
              <a:cs typeface="Arial"/>
              <a:sym typeface="Arial"/>
            </a:endParaRPr>
          </a:p>
        </p:txBody>
      </p:sp>
      <p:pic>
        <p:nvPicPr>
          <p:cNvPr id="882" name="Google Shape;882;g27e576c1a67_0_1083"/>
          <p:cNvPicPr preferRelativeResize="0"/>
          <p:nvPr/>
        </p:nvPicPr>
        <p:blipFill>
          <a:blip r:embed="rId4">
            <a:alphaModFix/>
          </a:blip>
          <a:stretch>
            <a:fillRect/>
          </a:stretch>
        </p:blipFill>
        <p:spPr>
          <a:xfrm>
            <a:off x="1401700" y="1791849"/>
            <a:ext cx="6340600" cy="42270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g2806620ca31_1_78"/>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descr="Laptop" id="889" name="Google Shape;889;g2806620ca31_1_78"/>
          <p:cNvSpPr/>
          <p:nvPr/>
        </p:nvSpPr>
        <p:spPr>
          <a:xfrm>
            <a:off x="20097"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0" name="Google Shape;890;g2806620ca31_1_78"/>
          <p:cNvPicPr preferRelativeResize="0"/>
          <p:nvPr/>
        </p:nvPicPr>
        <p:blipFill>
          <a:blip r:embed="rId4">
            <a:alphaModFix/>
          </a:blip>
          <a:stretch>
            <a:fillRect/>
          </a:stretch>
        </p:blipFill>
        <p:spPr>
          <a:xfrm>
            <a:off x="4377200" y="2511775"/>
            <a:ext cx="4328700" cy="3246525"/>
          </a:xfrm>
          <a:prstGeom prst="rect">
            <a:avLst/>
          </a:prstGeom>
          <a:noFill/>
          <a:ln>
            <a:noFill/>
          </a:ln>
        </p:spPr>
      </p:pic>
      <p:sp>
        <p:nvSpPr>
          <p:cNvPr id="891" name="Google Shape;891;g2806620ca31_1_78"/>
          <p:cNvSpPr txBox="1"/>
          <p:nvPr/>
        </p:nvSpPr>
        <p:spPr>
          <a:xfrm>
            <a:off x="2705975" y="1255575"/>
            <a:ext cx="44379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400" u="sng">
                <a:solidFill>
                  <a:schemeClr val="hlink"/>
                </a:solidFill>
                <a:latin typeface="Calibri"/>
                <a:ea typeface="Calibri"/>
                <a:cs typeface="Calibri"/>
                <a:sym typeface="Calibri"/>
                <a:hlinkClick r:id="rId5"/>
              </a:rPr>
              <a:t>Friction Experiment</a:t>
            </a:r>
            <a:endParaRPr sz="3400">
              <a:latin typeface="Calibri"/>
              <a:ea typeface="Calibri"/>
              <a:cs typeface="Calibri"/>
              <a:sym typeface="Calibri"/>
            </a:endParaRPr>
          </a:p>
        </p:txBody>
      </p:sp>
      <p:sp>
        <p:nvSpPr>
          <p:cNvPr id="892" name="Google Shape;892;g2806620ca31_1_78"/>
          <p:cNvSpPr txBox="1"/>
          <p:nvPr/>
        </p:nvSpPr>
        <p:spPr>
          <a:xfrm>
            <a:off x="324725" y="2446200"/>
            <a:ext cx="3853200" cy="3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latin typeface="Helvetica Neue Light"/>
                <a:ea typeface="Helvetica Neue Light"/>
                <a:cs typeface="Helvetica Neue Light"/>
                <a:sym typeface="Helvetica Neue Light"/>
              </a:rPr>
              <a:t>In this experiment, you will test the friction created when objects slides across different kinds of surfaces.</a:t>
            </a:r>
            <a:endParaRPr sz="2100">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100">
              <a:latin typeface="Helvetica Neue Light"/>
              <a:ea typeface="Helvetica Neue Light"/>
              <a:cs typeface="Helvetica Neue Light"/>
              <a:sym typeface="Helvetica Neue Light"/>
            </a:endParaRPr>
          </a:p>
          <a:p>
            <a:pPr indent="0" lvl="0" marL="0" rtl="0" algn="l">
              <a:spcBef>
                <a:spcPts val="0"/>
              </a:spcBef>
              <a:spcAft>
                <a:spcPts val="0"/>
              </a:spcAft>
              <a:buNone/>
            </a:pPr>
            <a:r>
              <a:rPr b="1" lang="en-US" sz="2100">
                <a:latin typeface="Helvetica Neue"/>
                <a:ea typeface="Helvetica Neue"/>
                <a:cs typeface="Helvetica Neue"/>
                <a:sym typeface="Helvetica Neue"/>
              </a:rPr>
              <a:t>Make a hypothesis: </a:t>
            </a:r>
            <a:endParaRPr b="1" sz="2100">
              <a:latin typeface="Helvetica Neue"/>
              <a:ea typeface="Helvetica Neue"/>
              <a:cs typeface="Helvetica Neue"/>
              <a:sym typeface="Helvetica Neue"/>
            </a:endParaRPr>
          </a:p>
          <a:p>
            <a:pPr indent="0" lvl="0" marL="0" rtl="0" algn="l">
              <a:spcBef>
                <a:spcPts val="0"/>
              </a:spcBef>
              <a:spcAft>
                <a:spcPts val="0"/>
              </a:spcAft>
              <a:buNone/>
            </a:pPr>
            <a:r>
              <a:rPr lang="en-US" sz="2100">
                <a:latin typeface="Helvetica Neue Light"/>
                <a:ea typeface="Helvetica Neue Light"/>
                <a:cs typeface="Helvetica Neue Light"/>
                <a:sym typeface="Helvetica Neue Light"/>
              </a:rPr>
              <a:t>What kinds of surfaces (bumpy, smooth, etc.) will create the most friction? Which will create the least? Why?</a:t>
            </a:r>
            <a:endParaRPr sz="2100">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8090429a9b_0_10"/>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Speed</a:t>
            </a:r>
            <a:r>
              <a:rPr b="1" lang="en-US">
                <a:solidFill>
                  <a:schemeClr val="dk1"/>
                </a:solidFill>
              </a:rPr>
              <a:t>: </a:t>
            </a:r>
            <a:r>
              <a:rPr lang="en-US">
                <a:solidFill>
                  <a:schemeClr val="dk1"/>
                </a:solidFill>
              </a:rPr>
              <a:t>how fast an object moves</a:t>
            </a:r>
            <a:endParaRPr/>
          </a:p>
        </p:txBody>
      </p:sp>
      <p:sp>
        <p:nvSpPr>
          <p:cNvPr descr="Artificial Intelligence" id="166" name="Google Shape;166;g28090429a9b_0_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67" name="Google Shape;167;g28090429a9b_0_10"/>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168" name="Google Shape;168;g28090429a9b_0_10"/>
          <p:cNvPicPr preferRelativeResize="0"/>
          <p:nvPr/>
        </p:nvPicPr>
        <p:blipFill rotWithShape="1">
          <a:blip r:embed="rId5">
            <a:alphaModFix/>
          </a:blip>
          <a:srcRect b="0" l="0" r="0" t="0"/>
          <a:stretch/>
        </p:blipFill>
        <p:spPr>
          <a:xfrm>
            <a:off x="2515975" y="2185225"/>
            <a:ext cx="4112051" cy="411205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grpSp>
        <p:nvGrpSpPr>
          <p:cNvPr id="898" name="Google Shape;898;g2457f1c068e_3_0"/>
          <p:cNvGrpSpPr/>
          <p:nvPr/>
        </p:nvGrpSpPr>
        <p:grpSpPr>
          <a:xfrm>
            <a:off x="1325592" y="297175"/>
            <a:ext cx="6456691" cy="6404394"/>
            <a:chOff x="814636" y="0"/>
            <a:chExt cx="5828917" cy="6404394"/>
          </a:xfrm>
        </p:grpSpPr>
        <p:sp>
          <p:nvSpPr>
            <p:cNvPr id="899" name="Google Shape;899;g2457f1c068e_3_0"/>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g2457f1c068e_3_0"/>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01" name="Google Shape;901;g2457f1c068e_3_0"/>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g2457f1c068e_3_0"/>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g2457f1c068e_3_0"/>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04" name="Google Shape;904;g2457f1c068e_3_0"/>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g2457f1c068e_3_0"/>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g2457f1c068e_3_0"/>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07" name="Google Shape;907;g2457f1c068e_3_0"/>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2457f1c068e_3_0"/>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g2457f1c068e_3_0"/>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910" name="Google Shape;910;g2457f1c068e_3_0"/>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2457f1c068e_3_0"/>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g2457f1c068e_3_0"/>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913" name="Google Shape;913;g2457f1c068e_3_0"/>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g2457f1c068e_3_0"/>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g2457f1c068e_3_0"/>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916" name="Google Shape;916;g2457f1c068e_3_0"/>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917" name="Google Shape;917;g2457f1c068e_3_0"/>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918" name="Google Shape;918;g2457f1c068e_3_0"/>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919" name="Google Shape;919;g2457f1c068e_3_0"/>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920" name="Google Shape;920;g2457f1c068e_3_0"/>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921" name="Google Shape;921;g2457f1c068e_3_0"/>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2" name="Google Shape;922;g2457f1c068e_3_0"/>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923" name="Google Shape;923;g2457f1c068e_3_0"/>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924" name="Google Shape;924;g2457f1c068e_3_0"/>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925" name="Google Shape;925;g2457f1c068e_3_0"/>
          <p:cNvCxnSpPr>
            <a:stCxn id="926" idx="4"/>
            <a:endCxn id="923"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927" name="Google Shape;927;g2457f1c068e_3_0"/>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928" name="Google Shape;928;g2457f1c068e_3_0"/>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926" name="Google Shape;926;g2457f1c068e_3_0"/>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g28090429a9b_0_120"/>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15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5" name="Google Shape;935;g28090429a9b_0_120"/>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936" name="Google Shape;936;g28090429a9b_0_120"/>
          <p:cNvSpPr txBox="1"/>
          <p:nvPr/>
        </p:nvSpPr>
        <p:spPr>
          <a:xfrm>
            <a:off x="1828800" y="-1758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Resistance</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937" name="Google Shape;937;g28090429a9b_0_120"/>
          <p:cNvGrpSpPr/>
          <p:nvPr/>
        </p:nvGrpSpPr>
        <p:grpSpPr>
          <a:xfrm>
            <a:off x="170825" y="1463841"/>
            <a:ext cx="8578200" cy="3930325"/>
            <a:chOff x="170825" y="1463841"/>
            <a:chExt cx="8578200" cy="3930325"/>
          </a:xfrm>
        </p:grpSpPr>
        <p:pic>
          <p:nvPicPr>
            <p:cNvPr id="938" name="Google Shape;938;g28090429a9b_0_120"/>
            <p:cNvPicPr preferRelativeResize="0"/>
            <p:nvPr/>
          </p:nvPicPr>
          <p:blipFill rotWithShape="1">
            <a:blip r:embed="rId3">
              <a:alphaModFix/>
            </a:blip>
            <a:srcRect b="0" l="0" r="0" t="0"/>
            <a:stretch/>
          </p:blipFill>
          <p:spPr>
            <a:xfrm>
              <a:off x="888400" y="1463841"/>
              <a:ext cx="7860625" cy="3930325"/>
            </a:xfrm>
            <a:prstGeom prst="rect">
              <a:avLst/>
            </a:prstGeom>
            <a:noFill/>
            <a:ln>
              <a:noFill/>
            </a:ln>
          </p:spPr>
        </p:pic>
        <p:sp>
          <p:nvSpPr>
            <p:cNvPr id="939" name="Google Shape;939;g28090429a9b_0_120"/>
            <p:cNvSpPr/>
            <p:nvPr/>
          </p:nvSpPr>
          <p:spPr>
            <a:xfrm>
              <a:off x="6775750" y="4719200"/>
              <a:ext cx="15369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0" name="Google Shape;940;g28090429a9b_0_120"/>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1" name="Google Shape;941;g28090429a9b_0_120"/>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2" name="Google Shape;942;g28090429a9b_0_120"/>
            <p:cNvSpPr txBox="1"/>
            <p:nvPr/>
          </p:nvSpPr>
          <p:spPr>
            <a:xfrm>
              <a:off x="170825" y="4772775"/>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US" sz="2000">
                  <a:solidFill>
                    <a:schemeClr val="dk1"/>
                  </a:solidFill>
                  <a:latin typeface="Helvetica Neue Light"/>
                  <a:ea typeface="Helvetica Neue Light"/>
                  <a:cs typeface="Helvetica Neue Light"/>
                  <a:sym typeface="Helvetica Neue Light"/>
                </a:rPr>
                <a:t>gravity</a:t>
              </a:r>
              <a:endParaRPr sz="2000">
                <a:latin typeface="Helvetica Neue Light"/>
                <a:ea typeface="Helvetica Neue Light"/>
                <a:cs typeface="Helvetica Neue Light"/>
                <a:sym typeface="Helvetica Neue Light"/>
              </a:endParaRPr>
            </a:p>
          </p:txBody>
        </p:sp>
        <p:sp>
          <p:nvSpPr>
            <p:cNvPr id="943" name="Google Shape;943;g28090429a9b_0_120"/>
            <p:cNvSpPr txBox="1"/>
            <p:nvPr/>
          </p:nvSpPr>
          <p:spPr>
            <a:xfrm>
              <a:off x="346475" y="2648888"/>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resistance</a:t>
              </a:r>
              <a:endParaRPr sz="2000">
                <a:latin typeface="Helvetica Neue Light"/>
                <a:ea typeface="Helvetica Neue Light"/>
                <a:cs typeface="Helvetica Neue Light"/>
                <a:sym typeface="Helvetica Neue Light"/>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descr="Lightbulb and gear" id="949" name="Google Shape;949;g28090429a9b_0_127"/>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g28090429a9b_0_127"/>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do fri</a:t>
            </a:r>
            <a:r>
              <a:rPr lang="en-US" sz="3000">
                <a:solidFill>
                  <a:schemeClr val="dk1"/>
                </a:solidFill>
                <a:latin typeface="Calibri"/>
                <a:ea typeface="Calibri"/>
                <a:cs typeface="Calibri"/>
                <a:sym typeface="Calibri"/>
              </a:rPr>
              <a:t>ction and resistance impact the way objects move through the world?</a:t>
            </a:r>
            <a:endParaRPr b="0" i="0" sz="1400" u="none" cap="none" strike="noStrike">
              <a:solidFill>
                <a:srgbClr val="000000"/>
              </a:solidFill>
              <a:latin typeface="Arial"/>
              <a:ea typeface="Arial"/>
              <a:cs typeface="Arial"/>
              <a:sym typeface="Arial"/>
            </a:endParaRPr>
          </a:p>
        </p:txBody>
      </p:sp>
      <p:pic>
        <p:nvPicPr>
          <p:cNvPr id="951" name="Google Shape;951;g28090429a9b_0_127"/>
          <p:cNvPicPr preferRelativeResize="0"/>
          <p:nvPr/>
        </p:nvPicPr>
        <p:blipFill>
          <a:blip r:embed="rId4">
            <a:alphaModFix/>
          </a:blip>
          <a:stretch>
            <a:fillRect/>
          </a:stretch>
        </p:blipFill>
        <p:spPr>
          <a:xfrm>
            <a:off x="1401700" y="1791849"/>
            <a:ext cx="6340600" cy="42270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descr="Rewind" id="957" name="Google Shape;957;g28090429a9b_0_133"/>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g28090429a9b_0_1426"/>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Motion</a:t>
            </a:r>
            <a:r>
              <a:rPr b="1" lang="en-US">
                <a:solidFill>
                  <a:schemeClr val="dk1"/>
                </a:solidFill>
              </a:rPr>
              <a:t>: </a:t>
            </a:r>
            <a:r>
              <a:rPr lang="en-US">
                <a:solidFill>
                  <a:schemeClr val="dk1"/>
                </a:solidFill>
              </a:rPr>
              <a:t>an object’s direction and speed</a:t>
            </a:r>
            <a:endParaRPr/>
          </a:p>
        </p:txBody>
      </p:sp>
      <p:sp>
        <p:nvSpPr>
          <p:cNvPr descr="Artificial Intelligence" id="964" name="Google Shape;964;g28090429a9b_0_142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965" name="Google Shape;965;g28090429a9b_0_1426"/>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966" name="Google Shape;966;g28090429a9b_0_1426"/>
          <p:cNvPicPr preferRelativeResize="0"/>
          <p:nvPr/>
        </p:nvPicPr>
        <p:blipFill rotWithShape="1">
          <a:blip r:embed="rId5">
            <a:alphaModFix/>
          </a:blip>
          <a:srcRect b="17072" l="0" r="0" t="19200"/>
          <a:stretch/>
        </p:blipFill>
        <p:spPr>
          <a:xfrm>
            <a:off x="2058313" y="2489500"/>
            <a:ext cx="5027375" cy="32038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g28090429a9b_0_1434"/>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Force</a:t>
            </a:r>
            <a:r>
              <a:rPr b="1" lang="en-US">
                <a:solidFill>
                  <a:schemeClr val="dk1"/>
                </a:solidFill>
              </a:rPr>
              <a:t>: </a:t>
            </a:r>
            <a:r>
              <a:rPr lang="en-US">
                <a:solidFill>
                  <a:schemeClr val="dk1"/>
                </a:solidFill>
              </a:rPr>
              <a:t>any push or pull that causes an object to move, stop, or change direction.</a:t>
            </a:r>
            <a:endParaRPr/>
          </a:p>
        </p:txBody>
      </p:sp>
      <p:sp>
        <p:nvSpPr>
          <p:cNvPr descr="Artificial Intelligence" id="973" name="Google Shape;973;g28090429a9b_0_143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974" name="Google Shape;974;g28090429a9b_0_1434"/>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975" name="Google Shape;975;g28090429a9b_0_1434"/>
          <p:cNvPicPr preferRelativeResize="0"/>
          <p:nvPr/>
        </p:nvPicPr>
        <p:blipFill>
          <a:blip r:embed="rId5">
            <a:alphaModFix/>
          </a:blip>
          <a:stretch>
            <a:fillRect/>
          </a:stretch>
        </p:blipFill>
        <p:spPr>
          <a:xfrm>
            <a:off x="1599138" y="2468327"/>
            <a:ext cx="5945724" cy="33431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28090429a9b_0_1446"/>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Friction</a:t>
            </a:r>
            <a:r>
              <a:rPr b="1" lang="en-US">
                <a:solidFill>
                  <a:schemeClr val="dk1"/>
                </a:solidFill>
              </a:rPr>
              <a:t>: </a:t>
            </a:r>
            <a:r>
              <a:rPr lang="en-US" sz="3600">
                <a:solidFill>
                  <a:schemeClr val="dk1"/>
                </a:solidFill>
              </a:rPr>
              <a:t>a force that opposes the motion of an object.</a:t>
            </a:r>
            <a:endParaRPr/>
          </a:p>
        </p:txBody>
      </p:sp>
      <p:sp>
        <p:nvSpPr>
          <p:cNvPr descr="Artificial Intelligence" id="982" name="Google Shape;982;g28090429a9b_0_14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983" name="Google Shape;983;g28090429a9b_0_1446"/>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984" name="Google Shape;984;g28090429a9b_0_1446"/>
          <p:cNvPicPr preferRelativeResize="0"/>
          <p:nvPr/>
        </p:nvPicPr>
        <p:blipFill>
          <a:blip r:embed="rId5">
            <a:alphaModFix/>
          </a:blip>
          <a:stretch>
            <a:fillRect/>
          </a:stretch>
        </p:blipFill>
        <p:spPr>
          <a:xfrm>
            <a:off x="2142400" y="2411526"/>
            <a:ext cx="5369375" cy="34766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descr="Questions" id="990" name="Google Shape;990;g28090429a9b_0_179"/>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g28090429a9b_0_1463"/>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___________ is an object’s direction and speed. </a:t>
            </a:r>
            <a:endParaRPr/>
          </a:p>
        </p:txBody>
      </p:sp>
      <p:sp>
        <p:nvSpPr>
          <p:cNvPr descr="Questions" id="997" name="Google Shape;997;g28090429a9b_0_146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8" name="Google Shape;998;g28090429a9b_0_1463"/>
          <p:cNvPicPr preferRelativeResize="0"/>
          <p:nvPr/>
        </p:nvPicPr>
        <p:blipFill rotWithShape="1">
          <a:blip r:embed="rId4">
            <a:alphaModFix/>
          </a:blip>
          <a:srcRect b="17072" l="0" r="0" t="19200"/>
          <a:stretch/>
        </p:blipFill>
        <p:spPr>
          <a:xfrm>
            <a:off x="2058313" y="2489500"/>
            <a:ext cx="5027375" cy="320385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g28090429a9b_0_1471"/>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a:solidFill>
                  <a:srgbClr val="FF0000"/>
                </a:solidFill>
              </a:rPr>
              <a:t>Motion</a:t>
            </a:r>
            <a:r>
              <a:rPr lang="en-US">
                <a:solidFill>
                  <a:schemeClr val="dk1"/>
                </a:solidFill>
              </a:rPr>
              <a:t> </a:t>
            </a:r>
            <a:r>
              <a:rPr lang="en-US">
                <a:solidFill>
                  <a:schemeClr val="dk1"/>
                </a:solidFill>
              </a:rPr>
              <a:t>is an object’s direction and speed. </a:t>
            </a:r>
            <a:endParaRPr/>
          </a:p>
        </p:txBody>
      </p:sp>
      <p:sp>
        <p:nvSpPr>
          <p:cNvPr descr="Questions" id="1005" name="Google Shape;1005;g28090429a9b_0_147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6" name="Google Shape;1006;g28090429a9b_0_1471"/>
          <p:cNvPicPr preferRelativeResize="0"/>
          <p:nvPr/>
        </p:nvPicPr>
        <p:blipFill rotWithShape="1">
          <a:blip r:embed="rId4">
            <a:alphaModFix/>
          </a:blip>
          <a:srcRect b="17072" l="0" r="0" t="19200"/>
          <a:stretch/>
        </p:blipFill>
        <p:spPr>
          <a:xfrm>
            <a:off x="2058313" y="2489500"/>
            <a:ext cx="5027375" cy="3203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8090429a9b_0_18"/>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Motion</a:t>
            </a:r>
            <a:r>
              <a:rPr b="1" lang="en-US">
                <a:solidFill>
                  <a:schemeClr val="dk1"/>
                </a:solidFill>
              </a:rPr>
              <a:t>: </a:t>
            </a:r>
            <a:r>
              <a:rPr lang="en-US">
                <a:solidFill>
                  <a:schemeClr val="dk1"/>
                </a:solidFill>
              </a:rPr>
              <a:t>an object’s direction and speed</a:t>
            </a:r>
            <a:endParaRPr/>
          </a:p>
        </p:txBody>
      </p:sp>
      <p:sp>
        <p:nvSpPr>
          <p:cNvPr descr="Artificial Intelligence" id="175" name="Google Shape;175;g28090429a9b_0_1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76" name="Google Shape;176;g28090429a9b_0_18"/>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177" name="Google Shape;177;g28090429a9b_0_18"/>
          <p:cNvPicPr preferRelativeResize="0"/>
          <p:nvPr/>
        </p:nvPicPr>
        <p:blipFill rotWithShape="1">
          <a:blip r:embed="rId5">
            <a:alphaModFix/>
          </a:blip>
          <a:srcRect b="17072" l="0" r="0" t="19200"/>
          <a:stretch/>
        </p:blipFill>
        <p:spPr>
          <a:xfrm>
            <a:off x="2058313" y="2489500"/>
            <a:ext cx="5027375" cy="320385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28090429a9b_0_1478"/>
          <p:cNvSpPr txBox="1"/>
          <p:nvPr>
            <p:ph idx="1" type="subTitle"/>
          </p:nvPr>
        </p:nvSpPr>
        <p:spPr>
          <a:xfrm>
            <a:off x="771750" y="1011625"/>
            <a:ext cx="7800900" cy="14778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Force is any ______ or _______ that </a:t>
            </a:r>
            <a:r>
              <a:rPr lang="en-US">
                <a:solidFill>
                  <a:schemeClr val="dk1"/>
                </a:solidFill>
              </a:rPr>
              <a:t>causes</a:t>
            </a:r>
            <a:r>
              <a:rPr lang="en-US">
                <a:solidFill>
                  <a:schemeClr val="dk1"/>
                </a:solidFill>
              </a:rPr>
              <a:t> an object to move, stop, or change </a:t>
            </a:r>
            <a:r>
              <a:rPr lang="en-US">
                <a:solidFill>
                  <a:schemeClr val="dk1"/>
                </a:solidFill>
              </a:rPr>
              <a:t>direction</a:t>
            </a:r>
            <a:r>
              <a:rPr lang="en-US">
                <a:solidFill>
                  <a:schemeClr val="dk1"/>
                </a:solidFill>
              </a:rPr>
              <a:t>.</a:t>
            </a:r>
            <a:endParaRPr>
              <a:solidFill>
                <a:schemeClr val="dk1"/>
              </a:solidFill>
            </a:endParaRPr>
          </a:p>
        </p:txBody>
      </p:sp>
      <p:sp>
        <p:nvSpPr>
          <p:cNvPr descr="Questions" id="1013" name="Google Shape;1013;g28090429a9b_0_147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4" name="Google Shape;1014;g28090429a9b_0_1478"/>
          <p:cNvPicPr preferRelativeResize="0"/>
          <p:nvPr/>
        </p:nvPicPr>
        <p:blipFill>
          <a:blip r:embed="rId4">
            <a:alphaModFix/>
          </a:blip>
          <a:stretch>
            <a:fillRect/>
          </a:stretch>
        </p:blipFill>
        <p:spPr>
          <a:xfrm>
            <a:off x="1599138" y="2468327"/>
            <a:ext cx="5945724" cy="33431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g28090429a9b_0_1784"/>
          <p:cNvSpPr txBox="1"/>
          <p:nvPr>
            <p:ph idx="1" type="subTitle"/>
          </p:nvPr>
        </p:nvSpPr>
        <p:spPr>
          <a:xfrm>
            <a:off x="771750" y="1011625"/>
            <a:ext cx="7800900" cy="14778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Force is any </a:t>
            </a:r>
            <a:r>
              <a:rPr b="1" lang="en-US">
                <a:solidFill>
                  <a:srgbClr val="FF0000"/>
                </a:solidFill>
              </a:rPr>
              <a:t>push</a:t>
            </a:r>
            <a:r>
              <a:rPr lang="en-US">
                <a:solidFill>
                  <a:schemeClr val="dk1"/>
                </a:solidFill>
              </a:rPr>
              <a:t> or </a:t>
            </a:r>
            <a:r>
              <a:rPr b="1" lang="en-US">
                <a:solidFill>
                  <a:srgbClr val="FF0000"/>
                </a:solidFill>
              </a:rPr>
              <a:t>pull</a:t>
            </a:r>
            <a:r>
              <a:rPr lang="en-US">
                <a:solidFill>
                  <a:schemeClr val="dk1"/>
                </a:solidFill>
              </a:rPr>
              <a:t> that causes an object to move, stop, or change direction.</a:t>
            </a:r>
            <a:endParaRPr>
              <a:solidFill>
                <a:schemeClr val="dk1"/>
              </a:solidFill>
            </a:endParaRPr>
          </a:p>
        </p:txBody>
      </p:sp>
      <p:sp>
        <p:nvSpPr>
          <p:cNvPr descr="Questions" id="1021" name="Google Shape;1021;g28090429a9b_0_178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2" name="Google Shape;1022;g28090429a9b_0_1784"/>
          <p:cNvPicPr preferRelativeResize="0"/>
          <p:nvPr/>
        </p:nvPicPr>
        <p:blipFill>
          <a:blip r:embed="rId4">
            <a:alphaModFix/>
          </a:blip>
          <a:stretch>
            <a:fillRect/>
          </a:stretch>
        </p:blipFill>
        <p:spPr>
          <a:xfrm>
            <a:off x="1599138" y="2468327"/>
            <a:ext cx="5945724" cy="33431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g28090429a9b_0_1486"/>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What is a force that opposes the motion of an object?</a:t>
            </a:r>
            <a:endParaRPr/>
          </a:p>
        </p:txBody>
      </p:sp>
      <p:sp>
        <p:nvSpPr>
          <p:cNvPr id="1029" name="Google Shape;1029;g28090429a9b_0_1486"/>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Energy</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Friction</a:t>
            </a:r>
            <a:endParaRPr sz="3200">
              <a:solidFill>
                <a:schemeClr val="dk1"/>
              </a:solidFill>
              <a:latin typeface="Calibri"/>
              <a:ea typeface="Calibri"/>
              <a:cs typeface="Calibri"/>
              <a:sym typeface="Calibri"/>
            </a:endParaRPr>
          </a:p>
        </p:txBody>
      </p:sp>
      <p:sp>
        <p:nvSpPr>
          <p:cNvPr descr="Questions" id="1030" name="Google Shape;1030;g28090429a9b_0_148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31" name="Google Shape;1031;g28090429a9b_0_1486"/>
          <p:cNvGrpSpPr/>
          <p:nvPr/>
        </p:nvGrpSpPr>
        <p:grpSpPr>
          <a:xfrm>
            <a:off x="4719096" y="3117331"/>
            <a:ext cx="3652786" cy="2337810"/>
            <a:chOff x="2142400" y="2316300"/>
            <a:chExt cx="5369375" cy="3595525"/>
          </a:xfrm>
        </p:grpSpPr>
        <p:pic>
          <p:nvPicPr>
            <p:cNvPr id="1032" name="Google Shape;1032;g28090429a9b_0_1486"/>
            <p:cNvPicPr preferRelativeResize="0"/>
            <p:nvPr/>
          </p:nvPicPr>
          <p:blipFill>
            <a:blip r:embed="rId4">
              <a:alphaModFix/>
            </a:blip>
            <a:stretch>
              <a:fillRect/>
            </a:stretch>
          </p:blipFill>
          <p:spPr>
            <a:xfrm>
              <a:off x="2142400" y="2411526"/>
              <a:ext cx="5369375" cy="3476650"/>
            </a:xfrm>
            <a:prstGeom prst="rect">
              <a:avLst/>
            </a:prstGeom>
            <a:noFill/>
            <a:ln>
              <a:noFill/>
            </a:ln>
          </p:spPr>
        </p:pic>
        <p:sp>
          <p:nvSpPr>
            <p:cNvPr id="1033" name="Google Shape;1033;g28090429a9b_0_1486"/>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34" name="Google Shape;1034;g28090429a9b_0_1486"/>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g28090429a9b_0_1498"/>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What is a force that opposes the motion of an object?</a:t>
            </a:r>
            <a:endParaRPr/>
          </a:p>
        </p:txBody>
      </p:sp>
      <p:sp>
        <p:nvSpPr>
          <p:cNvPr id="1041" name="Google Shape;1041;g28090429a9b_0_1498"/>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Energy</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Friction</a:t>
            </a:r>
            <a:endParaRPr b="1" sz="3200">
              <a:solidFill>
                <a:srgbClr val="FF0000"/>
              </a:solidFill>
              <a:latin typeface="Calibri"/>
              <a:ea typeface="Calibri"/>
              <a:cs typeface="Calibri"/>
              <a:sym typeface="Calibri"/>
            </a:endParaRPr>
          </a:p>
        </p:txBody>
      </p:sp>
      <p:sp>
        <p:nvSpPr>
          <p:cNvPr descr="Questions" id="1042" name="Google Shape;1042;g28090429a9b_0_14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43" name="Google Shape;1043;g28090429a9b_0_1498"/>
          <p:cNvGrpSpPr/>
          <p:nvPr/>
        </p:nvGrpSpPr>
        <p:grpSpPr>
          <a:xfrm>
            <a:off x="4719096" y="3117331"/>
            <a:ext cx="3652786" cy="2337810"/>
            <a:chOff x="2142400" y="2316300"/>
            <a:chExt cx="5369375" cy="3595525"/>
          </a:xfrm>
        </p:grpSpPr>
        <p:pic>
          <p:nvPicPr>
            <p:cNvPr id="1044" name="Google Shape;1044;g28090429a9b_0_1498"/>
            <p:cNvPicPr preferRelativeResize="0"/>
            <p:nvPr/>
          </p:nvPicPr>
          <p:blipFill>
            <a:blip r:embed="rId4">
              <a:alphaModFix/>
            </a:blip>
            <a:stretch>
              <a:fillRect/>
            </a:stretch>
          </p:blipFill>
          <p:spPr>
            <a:xfrm>
              <a:off x="2142400" y="2411526"/>
              <a:ext cx="5369375" cy="3476650"/>
            </a:xfrm>
            <a:prstGeom prst="rect">
              <a:avLst/>
            </a:prstGeom>
            <a:noFill/>
            <a:ln>
              <a:noFill/>
            </a:ln>
          </p:spPr>
        </p:pic>
        <p:sp>
          <p:nvSpPr>
            <p:cNvPr id="1045" name="Google Shape;1045;g28090429a9b_0_1498"/>
            <p:cNvSpPr/>
            <p:nvPr/>
          </p:nvSpPr>
          <p:spPr>
            <a:xfrm>
              <a:off x="3160575" y="2316300"/>
              <a:ext cx="6927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46" name="Google Shape;1046;g28090429a9b_0_1498"/>
            <p:cNvSpPr/>
            <p:nvPr/>
          </p:nvSpPr>
          <p:spPr>
            <a:xfrm>
              <a:off x="3702625" y="5661325"/>
              <a:ext cx="994800" cy="250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g28090429a9b_0_198"/>
          <p:cNvSpPr txBox="1"/>
          <p:nvPr/>
        </p:nvSpPr>
        <p:spPr>
          <a:xfrm>
            <a:off x="2616751" y="921775"/>
            <a:ext cx="39105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latin typeface="Calibri"/>
                <a:ea typeface="Calibri"/>
                <a:cs typeface="Calibri"/>
                <a:sym typeface="Calibri"/>
              </a:rPr>
              <a:t>Resistance</a:t>
            </a:r>
            <a:endParaRPr b="0" i="0" sz="1400" u="none" cap="none" strike="noStrike">
              <a:solidFill>
                <a:srgbClr val="000000"/>
              </a:solidFill>
              <a:latin typeface="Arial"/>
              <a:ea typeface="Arial"/>
              <a:cs typeface="Arial"/>
              <a:sym typeface="Arial"/>
            </a:endParaRPr>
          </a:p>
        </p:txBody>
      </p:sp>
      <p:sp>
        <p:nvSpPr>
          <p:cNvPr descr="Artificial Intelligence" id="1053" name="Google Shape;1053;g28090429a9b_0_198"/>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054" name="Google Shape;1054;g28090429a9b_0_19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g28090429a9b_0_205"/>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Resistance</a:t>
            </a:r>
            <a:r>
              <a:rPr b="1" lang="en-US">
                <a:solidFill>
                  <a:schemeClr val="dk1"/>
                </a:solidFill>
              </a:rPr>
              <a:t>: </a:t>
            </a:r>
            <a:r>
              <a:rPr lang="en-US">
                <a:solidFill>
                  <a:schemeClr val="dk1"/>
                </a:solidFill>
              </a:rPr>
              <a:t>the force that tries to stop or slow down the movement of an object.</a:t>
            </a:r>
            <a:endParaRPr/>
          </a:p>
        </p:txBody>
      </p:sp>
      <p:sp>
        <p:nvSpPr>
          <p:cNvPr descr="Artificial Intelligence" id="1061" name="Google Shape;1061;g28090429a9b_0_20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062" name="Google Shape;1062;g28090429a9b_0_205"/>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grpSp>
        <p:nvGrpSpPr>
          <p:cNvPr id="1063" name="Google Shape;1063;g28090429a9b_0_205"/>
          <p:cNvGrpSpPr/>
          <p:nvPr/>
        </p:nvGrpSpPr>
        <p:grpSpPr>
          <a:xfrm>
            <a:off x="855070" y="2336192"/>
            <a:ext cx="7433868" cy="3337632"/>
            <a:chOff x="170825" y="1463841"/>
            <a:chExt cx="8578200" cy="3930325"/>
          </a:xfrm>
        </p:grpSpPr>
        <p:pic>
          <p:nvPicPr>
            <p:cNvPr id="1064" name="Google Shape;1064;g28090429a9b_0_205"/>
            <p:cNvPicPr preferRelativeResize="0"/>
            <p:nvPr/>
          </p:nvPicPr>
          <p:blipFill rotWithShape="1">
            <a:blip r:embed="rId5">
              <a:alphaModFix/>
            </a:blip>
            <a:srcRect b="0" l="0" r="0" t="0"/>
            <a:stretch/>
          </p:blipFill>
          <p:spPr>
            <a:xfrm>
              <a:off x="888400" y="1463841"/>
              <a:ext cx="7860625" cy="3930325"/>
            </a:xfrm>
            <a:prstGeom prst="rect">
              <a:avLst/>
            </a:prstGeom>
            <a:noFill/>
            <a:ln>
              <a:noFill/>
            </a:ln>
          </p:spPr>
        </p:pic>
        <p:sp>
          <p:nvSpPr>
            <p:cNvPr id="1065" name="Google Shape;1065;g28090429a9b_0_205"/>
            <p:cNvSpPr/>
            <p:nvPr/>
          </p:nvSpPr>
          <p:spPr>
            <a:xfrm>
              <a:off x="6775750" y="4719200"/>
              <a:ext cx="15369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66" name="Google Shape;1066;g28090429a9b_0_205"/>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67" name="Google Shape;1067;g28090429a9b_0_205"/>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68" name="Google Shape;1068;g28090429a9b_0_205"/>
            <p:cNvSpPr txBox="1"/>
            <p:nvPr/>
          </p:nvSpPr>
          <p:spPr>
            <a:xfrm>
              <a:off x="170825" y="4772775"/>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gravity</a:t>
              </a:r>
              <a:endParaRPr sz="2000">
                <a:latin typeface="Helvetica Neue Light"/>
                <a:ea typeface="Helvetica Neue Light"/>
                <a:cs typeface="Helvetica Neue Light"/>
                <a:sym typeface="Helvetica Neue Light"/>
              </a:endParaRPr>
            </a:p>
          </p:txBody>
        </p:sp>
        <p:sp>
          <p:nvSpPr>
            <p:cNvPr id="1069" name="Google Shape;1069;g28090429a9b_0_205"/>
            <p:cNvSpPr txBox="1"/>
            <p:nvPr/>
          </p:nvSpPr>
          <p:spPr>
            <a:xfrm>
              <a:off x="346475" y="2648888"/>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resistance</a:t>
              </a:r>
              <a:endParaRPr sz="2000">
                <a:latin typeface="Helvetica Neue Light"/>
                <a:ea typeface="Helvetica Neue Light"/>
                <a:cs typeface="Helvetica Neue Light"/>
                <a:sym typeface="Helvetica Neue Light"/>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descr="Questions" id="1075" name="Google Shape;1075;g28090429a9b_0_212"/>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g28090429a9b_0_217"/>
          <p:cNvSpPr txBox="1"/>
          <p:nvPr/>
        </p:nvSpPr>
        <p:spPr>
          <a:xfrm>
            <a:off x="2281049" y="10242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resistance</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1082" name="Google Shape;1082;g28090429a9b_0_21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83" name="Google Shape;1083;g28090429a9b_0_217"/>
          <p:cNvGrpSpPr/>
          <p:nvPr/>
        </p:nvGrpSpPr>
        <p:grpSpPr>
          <a:xfrm>
            <a:off x="855070" y="2336192"/>
            <a:ext cx="7433868" cy="3337632"/>
            <a:chOff x="170825" y="1463841"/>
            <a:chExt cx="8578200" cy="3930325"/>
          </a:xfrm>
        </p:grpSpPr>
        <p:pic>
          <p:nvPicPr>
            <p:cNvPr id="1084" name="Google Shape;1084;g28090429a9b_0_217"/>
            <p:cNvPicPr preferRelativeResize="0"/>
            <p:nvPr/>
          </p:nvPicPr>
          <p:blipFill rotWithShape="1">
            <a:blip r:embed="rId4">
              <a:alphaModFix/>
            </a:blip>
            <a:srcRect b="0" l="0" r="0" t="0"/>
            <a:stretch/>
          </p:blipFill>
          <p:spPr>
            <a:xfrm>
              <a:off x="888400" y="1463841"/>
              <a:ext cx="7860625" cy="3930325"/>
            </a:xfrm>
            <a:prstGeom prst="rect">
              <a:avLst/>
            </a:prstGeom>
            <a:noFill/>
            <a:ln>
              <a:noFill/>
            </a:ln>
          </p:spPr>
        </p:pic>
        <p:sp>
          <p:nvSpPr>
            <p:cNvPr id="1085" name="Google Shape;1085;g28090429a9b_0_217"/>
            <p:cNvSpPr/>
            <p:nvPr/>
          </p:nvSpPr>
          <p:spPr>
            <a:xfrm>
              <a:off x="6775750" y="4719200"/>
              <a:ext cx="1536900" cy="47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86" name="Google Shape;1086;g28090429a9b_0_217"/>
            <p:cNvSpPr/>
            <p:nvPr/>
          </p:nvSpPr>
          <p:spPr>
            <a:xfrm rot="-5400000">
              <a:off x="2034875" y="233795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87" name="Google Shape;1087;g28090429a9b_0_217"/>
            <p:cNvSpPr/>
            <p:nvPr/>
          </p:nvSpPr>
          <p:spPr>
            <a:xfrm rot="5400000">
              <a:off x="2034875" y="4534700"/>
              <a:ext cx="952500" cy="369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88" name="Google Shape;1088;g28090429a9b_0_217"/>
            <p:cNvSpPr txBox="1"/>
            <p:nvPr/>
          </p:nvSpPr>
          <p:spPr>
            <a:xfrm>
              <a:off x="170825" y="4772775"/>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gravity</a:t>
              </a:r>
              <a:endParaRPr sz="2000">
                <a:latin typeface="Helvetica Neue Light"/>
                <a:ea typeface="Helvetica Neue Light"/>
                <a:cs typeface="Helvetica Neue Light"/>
                <a:sym typeface="Helvetica Neue Light"/>
              </a:endParaRPr>
            </a:p>
          </p:txBody>
        </p:sp>
        <p:sp>
          <p:nvSpPr>
            <p:cNvPr id="1089" name="Google Shape;1089;g28090429a9b_0_217"/>
            <p:cNvSpPr txBox="1"/>
            <p:nvPr/>
          </p:nvSpPr>
          <p:spPr>
            <a:xfrm>
              <a:off x="346475" y="2648888"/>
              <a:ext cx="1980000" cy="36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chemeClr val="dk1"/>
                  </a:solidFill>
                  <a:latin typeface="Helvetica Neue Light"/>
                  <a:ea typeface="Helvetica Neue Light"/>
                  <a:cs typeface="Helvetica Neue Light"/>
                  <a:sym typeface="Helvetica Neue Light"/>
                </a:rPr>
                <a:t>resistance</a:t>
              </a:r>
              <a:endParaRPr sz="2000">
                <a:latin typeface="Helvetica Neue Light"/>
                <a:ea typeface="Helvetica Neue Light"/>
                <a:cs typeface="Helvetica Neue Light"/>
                <a:sym typeface="Helvetica Neue Light"/>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pic>
        <p:nvPicPr>
          <p:cNvPr id="1095" name="Google Shape;1095;g28090429a9b_0_223"/>
          <p:cNvPicPr preferRelativeResize="0"/>
          <p:nvPr/>
        </p:nvPicPr>
        <p:blipFill rotWithShape="1">
          <a:blip r:embed="rId3">
            <a:alphaModFix/>
          </a:blip>
          <a:srcRect b="0" l="0" r="0" t="0"/>
          <a:stretch/>
        </p:blipFill>
        <p:spPr>
          <a:xfrm>
            <a:off x="0" y="406400"/>
            <a:ext cx="9144000" cy="6035568"/>
          </a:xfrm>
          <a:prstGeom prst="rect">
            <a:avLst/>
          </a:prstGeom>
          <a:noFill/>
          <a:ln>
            <a:noFill/>
          </a:ln>
        </p:spPr>
      </p:pic>
      <p:sp>
        <p:nvSpPr>
          <p:cNvPr descr="Artificial Intelligence" id="1096" name="Google Shape;1096;g28090429a9b_0_223"/>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descr="Artificial Intelligence" id="1101" name="Google Shape;1101;g28090429a9b_0_22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2" name="Google Shape;1102;g28090429a9b_0_229"/>
          <p:cNvPicPr preferRelativeResize="0"/>
          <p:nvPr/>
        </p:nvPicPr>
        <p:blipFill rotWithShape="1">
          <a:blip r:embed="rId4">
            <a:alphaModFix/>
          </a:blip>
          <a:srcRect b="0" l="0" r="27309" t="0"/>
          <a:stretch/>
        </p:blipFill>
        <p:spPr>
          <a:xfrm>
            <a:off x="1789913" y="1200588"/>
            <a:ext cx="5564175" cy="4456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8090429a9b_0_688"/>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Force</a:t>
            </a:r>
            <a:r>
              <a:rPr b="1" lang="en-US">
                <a:solidFill>
                  <a:schemeClr val="dk1"/>
                </a:solidFill>
              </a:rPr>
              <a:t>: </a:t>
            </a:r>
            <a:r>
              <a:rPr lang="en-US">
                <a:solidFill>
                  <a:schemeClr val="dk1"/>
                </a:solidFill>
              </a:rPr>
              <a:t>any push or pull that causes an object to move, stop, or change direction.</a:t>
            </a:r>
            <a:endParaRPr/>
          </a:p>
        </p:txBody>
      </p:sp>
      <p:sp>
        <p:nvSpPr>
          <p:cNvPr descr="Artificial Intelligence" id="184" name="Google Shape;184;g28090429a9b_0_6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85" name="Google Shape;185;g28090429a9b_0_688"/>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186" name="Google Shape;186;g28090429a9b_0_688"/>
          <p:cNvPicPr preferRelativeResize="0"/>
          <p:nvPr/>
        </p:nvPicPr>
        <p:blipFill>
          <a:blip r:embed="rId5">
            <a:alphaModFix/>
          </a:blip>
          <a:stretch>
            <a:fillRect/>
          </a:stretch>
        </p:blipFill>
        <p:spPr>
          <a:xfrm>
            <a:off x="1599138" y="2468327"/>
            <a:ext cx="5945724" cy="33431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descr="Artificial Intelligence" id="1107" name="Google Shape;1107;g28090429a9b_0_153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8" name="Google Shape;1108;g28090429a9b_0_1530"/>
          <p:cNvPicPr preferRelativeResize="0"/>
          <p:nvPr/>
        </p:nvPicPr>
        <p:blipFill>
          <a:blip r:embed="rId4">
            <a:alphaModFix/>
          </a:blip>
          <a:stretch>
            <a:fillRect/>
          </a:stretch>
        </p:blipFill>
        <p:spPr>
          <a:xfrm>
            <a:off x="1382092" y="843525"/>
            <a:ext cx="6379809" cy="47848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descr="Artificial Intelligence" id="1113" name="Google Shape;1113;g28090429a9b_0_23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4" name="Google Shape;1114;g28090429a9b_0_233"/>
          <p:cNvPicPr preferRelativeResize="0"/>
          <p:nvPr/>
        </p:nvPicPr>
        <p:blipFill rotWithShape="1">
          <a:blip r:embed="rId4">
            <a:alphaModFix/>
          </a:blip>
          <a:srcRect b="2042" l="21786" r="21888" t="9139"/>
          <a:stretch/>
        </p:blipFill>
        <p:spPr>
          <a:xfrm>
            <a:off x="2082513" y="1220925"/>
            <a:ext cx="4978975" cy="44161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descr="Artificial Intelligence" id="1119" name="Google Shape;1119;g28090429a9b_0_23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0" name="Google Shape;1120;g28090429a9b_0_237"/>
          <p:cNvPicPr preferRelativeResize="0"/>
          <p:nvPr/>
        </p:nvPicPr>
        <p:blipFill>
          <a:blip r:embed="rId4">
            <a:alphaModFix/>
          </a:blip>
          <a:stretch>
            <a:fillRect/>
          </a:stretch>
        </p:blipFill>
        <p:spPr>
          <a:xfrm>
            <a:off x="1540775" y="1440500"/>
            <a:ext cx="6062450" cy="39769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descr="Questions" id="1126" name="Google Shape;1126;g28090429a9b_0_241"/>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g28090429a9b_0_1544"/>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Resistance pushes in the opposite direction of an object’s motion.</a:t>
            </a:r>
            <a:endParaRPr/>
          </a:p>
        </p:txBody>
      </p:sp>
      <p:sp>
        <p:nvSpPr>
          <p:cNvPr id="1133" name="Google Shape;1133;g28090429a9b_0_1544"/>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
        <p:nvSpPr>
          <p:cNvPr descr="Questions" id="1134" name="Google Shape;1134;g28090429a9b_0_154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5" name="Google Shape;1135;g28090429a9b_0_1544"/>
          <p:cNvPicPr preferRelativeResize="0"/>
          <p:nvPr/>
        </p:nvPicPr>
        <p:blipFill>
          <a:blip r:embed="rId4">
            <a:alphaModFix/>
          </a:blip>
          <a:stretch>
            <a:fillRect/>
          </a:stretch>
        </p:blipFill>
        <p:spPr>
          <a:xfrm>
            <a:off x="3778775" y="2620050"/>
            <a:ext cx="4329500" cy="32471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g28090429a9b_0_1552"/>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Resistance pushes in the opposite direction of an object’s motion.</a:t>
            </a:r>
            <a:endParaRPr/>
          </a:p>
        </p:txBody>
      </p:sp>
      <p:sp>
        <p:nvSpPr>
          <p:cNvPr id="1142" name="Google Shape;1142;g28090429a9b_0_1552"/>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
        <p:nvSpPr>
          <p:cNvPr descr="Questions" id="1143" name="Google Shape;1143;g28090429a9b_0_15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44" name="Google Shape;1144;g28090429a9b_0_1552"/>
          <p:cNvPicPr preferRelativeResize="0"/>
          <p:nvPr/>
        </p:nvPicPr>
        <p:blipFill>
          <a:blip r:embed="rId4">
            <a:alphaModFix/>
          </a:blip>
          <a:stretch>
            <a:fillRect/>
          </a:stretch>
        </p:blipFill>
        <p:spPr>
          <a:xfrm>
            <a:off x="3778775" y="2620050"/>
            <a:ext cx="4329500" cy="32471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g28090429a9b_0_1569"/>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Resistance is a special kind of ______________. </a:t>
            </a:r>
            <a:endParaRPr/>
          </a:p>
        </p:txBody>
      </p:sp>
      <p:sp>
        <p:nvSpPr>
          <p:cNvPr id="1151" name="Google Shape;1151;g28090429a9b_0_1569"/>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Friction</a:t>
            </a:r>
            <a:endParaRPr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Energy</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sz="3200">
              <a:solidFill>
                <a:schemeClr val="dk1"/>
              </a:solidFill>
              <a:latin typeface="Calibri"/>
              <a:ea typeface="Calibri"/>
              <a:cs typeface="Calibri"/>
              <a:sym typeface="Calibri"/>
            </a:endParaRPr>
          </a:p>
        </p:txBody>
      </p:sp>
      <p:sp>
        <p:nvSpPr>
          <p:cNvPr descr="Questions" id="1152" name="Google Shape;1152;g28090429a9b_0_15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3" name="Google Shape;1153;g28090429a9b_0_1569"/>
          <p:cNvPicPr preferRelativeResize="0"/>
          <p:nvPr/>
        </p:nvPicPr>
        <p:blipFill rotWithShape="1">
          <a:blip r:embed="rId4">
            <a:alphaModFix/>
          </a:blip>
          <a:srcRect b="0" l="0" r="27309" t="0"/>
          <a:stretch/>
        </p:blipFill>
        <p:spPr>
          <a:xfrm>
            <a:off x="4738821" y="2991245"/>
            <a:ext cx="3459550" cy="27710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g28090429a9b_0_1578"/>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Resistance is a special kind of ______________. </a:t>
            </a:r>
            <a:endParaRPr/>
          </a:p>
        </p:txBody>
      </p:sp>
      <p:sp>
        <p:nvSpPr>
          <p:cNvPr id="1160" name="Google Shape;1160;g28090429a9b_0_1578"/>
          <p:cNvSpPr txBox="1"/>
          <p:nvPr/>
        </p:nvSpPr>
        <p:spPr>
          <a:xfrm>
            <a:off x="989775" y="28863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Friction</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Energy</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sz="3200">
              <a:solidFill>
                <a:schemeClr val="dk1"/>
              </a:solidFill>
              <a:latin typeface="Calibri"/>
              <a:ea typeface="Calibri"/>
              <a:cs typeface="Calibri"/>
              <a:sym typeface="Calibri"/>
            </a:endParaRPr>
          </a:p>
        </p:txBody>
      </p:sp>
      <p:sp>
        <p:nvSpPr>
          <p:cNvPr descr="Questions" id="1161" name="Google Shape;1161;g28090429a9b_0_157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2" name="Google Shape;1162;g28090429a9b_0_1578"/>
          <p:cNvPicPr preferRelativeResize="0"/>
          <p:nvPr/>
        </p:nvPicPr>
        <p:blipFill rotWithShape="1">
          <a:blip r:embed="rId4">
            <a:alphaModFix/>
          </a:blip>
          <a:srcRect b="0" l="0" r="27309" t="0"/>
          <a:stretch/>
        </p:blipFill>
        <p:spPr>
          <a:xfrm>
            <a:off x="4738821" y="2991245"/>
            <a:ext cx="3459550" cy="27710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g28090429a9b_0_1560"/>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How does air resistance help a sky diver slow down?</a:t>
            </a:r>
            <a:endParaRPr/>
          </a:p>
        </p:txBody>
      </p:sp>
      <p:sp>
        <p:nvSpPr>
          <p:cNvPr descr="Questions" id="1169" name="Google Shape;1169;g28090429a9b_0_156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70" name="Google Shape;1170;g28090429a9b_0_1560"/>
          <p:cNvPicPr preferRelativeResize="0"/>
          <p:nvPr/>
        </p:nvPicPr>
        <p:blipFill rotWithShape="1">
          <a:blip r:embed="rId4">
            <a:alphaModFix/>
          </a:blip>
          <a:srcRect b="2042" l="21786" r="21888" t="9139"/>
          <a:stretch/>
        </p:blipFill>
        <p:spPr>
          <a:xfrm>
            <a:off x="2645350" y="2434425"/>
            <a:ext cx="3610826" cy="320264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descr="Artificial Intelligence" id="1176" name="Google Shape;1176;g28090429a9b_0_264"/>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177" name="Google Shape;1177;g28090429a9b_0_264"/>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