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76"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77" r:id="rId9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gCGlupQjiRIxt0Mtguhudvbtol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aa87567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daa87567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_____ and has a _____ shape.</a:t>
            </a:r>
            <a:endParaRPr/>
          </a:p>
        </p:txBody>
      </p:sp>
      <p:sp>
        <p:nvSpPr>
          <p:cNvPr id="179" name="Google Shape;179;gdaa87567a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d2cd27f2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dd2cd27f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a:t>
            </a:r>
            <a:r>
              <a:rPr lang="en-US" u="sng">
                <a:solidFill>
                  <a:srgbClr val="FF0000"/>
                </a:solidFill>
              </a:rPr>
              <a:t>star</a:t>
            </a:r>
            <a:r>
              <a:rPr lang="en-US"/>
              <a:t> and has a </a:t>
            </a:r>
            <a:r>
              <a:rPr lang="en-US" u="sng">
                <a:solidFill>
                  <a:srgbClr val="FF0000"/>
                </a:solidFill>
              </a:rPr>
              <a:t>spherical</a:t>
            </a:r>
            <a:r>
              <a:rPr lang="en-US"/>
              <a:t> shape.</a:t>
            </a:r>
            <a:endParaRPr/>
          </a:p>
        </p:txBody>
      </p:sp>
      <p:sp>
        <p:nvSpPr>
          <p:cNvPr id="187" name="Google Shape;187;gdd2cd27f2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solar system?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solar system is the sun with all the planets and other bodies that revolve around it.]</a:t>
            </a:r>
            <a:endParaRPr/>
          </a:p>
        </p:txBody>
      </p:sp>
      <p:sp>
        <p:nvSpPr>
          <p:cNvPr id="195" name="Google Shape;19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cues, such as on this slide, helps prepare students for what is coming up next in the lesson. This is important especially for students who may struggle with new vocabulary instruction. </a:t>
            </a:r>
            <a:endParaRPr/>
          </a:p>
        </p:txBody>
      </p:sp>
      <p:sp>
        <p:nvSpPr>
          <p:cNvPr id="203" name="Google Shape;20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a:t>
            </a:r>
            <a:r>
              <a:rPr lang="en-US"/>
              <a:t>g</a:t>
            </a:r>
            <a:r>
              <a:rPr lang="en-US" b="0" u="none"/>
              <a:t>alaxy is a cluster of stars, dust and gases that are held together with gravity . </a:t>
            </a:r>
            <a:endParaRPr/>
          </a:p>
        </p:txBody>
      </p:sp>
      <p:sp>
        <p:nvSpPr>
          <p:cNvPr id="211" name="Google Shape;2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d2cd27f20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dd2cd27f2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220" name="Google Shape;220;gdd2cd27f20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d2cd27f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dd2cd27f20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galaxy is a cluster of stars, dust and gases that are held together with gravity.]</a:t>
            </a:r>
            <a:endParaRPr/>
          </a:p>
          <a:p>
            <a:pPr marL="0" lvl="0" indent="0" algn="l" rtl="0">
              <a:lnSpc>
                <a:spcPct val="100000"/>
              </a:lnSpc>
              <a:spcBef>
                <a:spcPts val="0"/>
              </a:spcBef>
              <a:spcAft>
                <a:spcPts val="0"/>
              </a:spcAft>
              <a:buSzPts val="1400"/>
              <a:buNone/>
            </a:pPr>
            <a:endParaRPr/>
          </a:p>
        </p:txBody>
      </p:sp>
      <p:sp>
        <p:nvSpPr>
          <p:cNvPr id="226" name="Google Shape;226;gdd2cd27f20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a:t>
            </a:r>
            <a:endParaRPr/>
          </a:p>
        </p:txBody>
      </p:sp>
      <p:sp>
        <p:nvSpPr>
          <p:cNvPr id="234" name="Google Shape;23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billions of galaxies in our universe, we can only see a few with telescopes. </a:t>
            </a:r>
            <a:endParaRPr/>
          </a:p>
        </p:txBody>
      </p:sp>
      <p:sp>
        <p:nvSpPr>
          <p:cNvPr id="241" name="Google Shape;24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Sometimes galaxies can collide which can change the shapes and size of the galaxy. Because the stars are so far apart they do not actually run into each other.</a:t>
            </a:r>
            <a:endParaRPr/>
          </a:p>
        </p:txBody>
      </p:sp>
      <p:sp>
        <p:nvSpPr>
          <p:cNvPr id="249" name="Google Shape;24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the galaxy.</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Earth resides in a galaxy called the milky way-we will learn more about the milky way later on.</a:t>
            </a:r>
            <a:endParaRPr/>
          </a:p>
        </p:txBody>
      </p:sp>
      <p:sp>
        <p:nvSpPr>
          <p:cNvPr id="258" name="Google Shape;25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Galaxies can have spiral arms or a bulge in the center depending on the shape of the galaxy. The bulge is a cluster of stars in the center of the galaxy.</a:t>
            </a:r>
            <a:endParaRPr/>
          </a:p>
        </p:txBody>
      </p:sp>
      <p:sp>
        <p:nvSpPr>
          <p:cNvPr id="265" name="Google Shape;2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three types of Galaxies: Spiral, Elliptical, and irregular. This is an elliptical galaxy-meaning that it is shaped like an oval or circle and has a bulge or cluster of stars in the center.</a:t>
            </a:r>
            <a:endParaRPr/>
          </a:p>
        </p:txBody>
      </p:sp>
      <p:sp>
        <p:nvSpPr>
          <p:cNvPr id="276" name="Google Shape;27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irregular galaxy-it does not have a defined shape and appears somewhat messy compared to the other types of galaxies-they do not have a bulge or spiral arms.</a:t>
            </a:r>
            <a:endParaRPr/>
          </a:p>
        </p:txBody>
      </p:sp>
      <p:sp>
        <p:nvSpPr>
          <p:cNvPr id="285" name="Google Shape;28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Just like its name suggests-a spiral galaxy is shaped like a spiral with arms spiraling out of it and bulge in the center.</a:t>
            </a:r>
            <a:endParaRPr/>
          </a:p>
        </p:txBody>
      </p:sp>
      <p:sp>
        <p:nvSpPr>
          <p:cNvPr id="294" name="Google Shape;2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02" name="Google Shape;30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d2cd27f20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dd2cd27f2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galaxy is a cluster of stars, dust and gases that are held together with gravity.]</a:t>
            </a:r>
            <a:endParaRPr/>
          </a:p>
          <a:p>
            <a:pPr marL="0" lvl="0" indent="0" algn="l" rtl="0">
              <a:lnSpc>
                <a:spcPct val="100000"/>
              </a:lnSpc>
              <a:spcBef>
                <a:spcPts val="0"/>
              </a:spcBef>
              <a:spcAft>
                <a:spcPts val="0"/>
              </a:spcAft>
              <a:buSzPts val="1400"/>
              <a:buNone/>
            </a:pPr>
            <a:endParaRPr/>
          </a:p>
        </p:txBody>
      </p:sp>
      <p:sp>
        <p:nvSpPr>
          <p:cNvPr id="308" name="Google Shape;308;gdd2cd27f20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three types of galaxies?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[Spiral, Irregular, Elliptical]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Including some visual aids in this portion of the lesson is helpful for students to be able to understand the new content. </a:t>
            </a:r>
            <a:endParaRPr/>
          </a:p>
        </p:txBody>
      </p:sp>
      <p:sp>
        <p:nvSpPr>
          <p:cNvPr id="316" name="Google Shape;31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galaxies</a:t>
            </a:r>
            <a:r>
              <a:rPr lang="en-US"/>
              <a:t>.  </a:t>
            </a:r>
            <a:endParaRPr/>
          </a:p>
        </p:txBody>
      </p:sp>
      <p:sp>
        <p:nvSpPr>
          <p:cNvPr id="326" name="Google Shape;32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a spiral galaxy known as the Andromeda galaxy.</a:t>
            </a:r>
            <a:endParaRPr/>
          </a:p>
        </p:txBody>
      </p:sp>
      <p:sp>
        <p:nvSpPr>
          <p:cNvPr id="333" name="Google Shape;33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a:t>
            </a:r>
            <a:r>
              <a:rPr lang="en-US" b="1"/>
              <a:t> </a:t>
            </a:r>
            <a:r>
              <a:rPr lang="en-US" sz="1200" b="1"/>
              <a:t>Ho</a:t>
            </a:r>
            <a:r>
              <a:rPr lang="en-US" b="1"/>
              <a:t>w are galaxies, like the Milky Way, related to our Solar System, including the sun and earth?</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Asking students to make predictions about how galaxies are related to our Solar System is a great way to activate and elicit student ideas and prior knowledge. This type of activity is evidence of the teacher planning for students’ engagement with science ideas.</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Another example of a well-known spiral galaxy is Messier 81.</a:t>
            </a:r>
            <a:endParaRPr/>
          </a:p>
        </p:txBody>
      </p:sp>
      <p:sp>
        <p:nvSpPr>
          <p:cNvPr id="341" name="Google Shape;34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galaxies</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Offering clear and explicit explanation for non-examples is a great way for students to make sense of the new content. Explanations for non-examples are provided in the slides below. </a:t>
            </a:r>
            <a:endParaRPr/>
          </a:p>
        </p:txBody>
      </p:sp>
      <p:sp>
        <p:nvSpPr>
          <p:cNvPr id="349" name="Google Shape;34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solar system-while part of a galaxy-this is not a galaxy itself.</a:t>
            </a:r>
            <a:endParaRPr/>
          </a:p>
        </p:txBody>
      </p:sp>
      <p:sp>
        <p:nvSpPr>
          <p:cNvPr id="356" name="Google Shape;35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not a galaxy - it is a comet - another type of object in space.</a:t>
            </a:r>
            <a:endParaRPr/>
          </a:p>
        </p:txBody>
      </p:sp>
      <p:sp>
        <p:nvSpPr>
          <p:cNvPr id="364" name="Google Shape;36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72" name="Google Shape;372;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one is an example of a galaxy?</a:t>
            </a:r>
            <a:endParaRPr/>
          </a:p>
        </p:txBody>
      </p:sp>
      <p:sp>
        <p:nvSpPr>
          <p:cNvPr id="378" name="Google Shape;37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one is an example of a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[That is right! This is an example of a spiral galaxy.]</a:t>
            </a:r>
            <a:endParaRPr/>
          </a:p>
        </p:txBody>
      </p:sp>
      <p:sp>
        <p:nvSpPr>
          <p:cNvPr id="387" name="Google Shape;38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kind of a galaxy is this?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[Another example of a well-known spiral galaxy is Messier 81.]</a:t>
            </a:r>
            <a:endParaRPr/>
          </a:p>
        </p:txBody>
      </p:sp>
      <p:sp>
        <p:nvSpPr>
          <p:cNvPr id="396" name="Google Shape;39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0" u="none"/>
              <a:t>A </a:t>
            </a:r>
            <a:r>
              <a:rPr lang="en-US"/>
              <a:t>g</a:t>
            </a:r>
            <a:r>
              <a:rPr lang="en-US" b="0" u="none"/>
              <a:t>alaxy is a cluster of stars, dust and gases that are held together with gravity</a:t>
            </a:r>
            <a:r>
              <a:rPr lang="en-US"/>
              <a:t>.]</a:t>
            </a:r>
            <a:endParaRPr/>
          </a:p>
        </p:txBody>
      </p:sp>
      <p:sp>
        <p:nvSpPr>
          <p:cNvPr id="404" name="Google Shape;40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Label these three types of galaxies.</a:t>
            </a:r>
            <a:endParaRPr/>
          </a:p>
        </p:txBody>
      </p:sp>
      <p:sp>
        <p:nvSpPr>
          <p:cNvPr id="412" name="Google Shape;41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[Label these three types of galaxies.]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Elliptical</a:t>
            </a:r>
            <a:endParaRPr/>
          </a:p>
          <a:p>
            <a:pPr marL="0" lvl="0" indent="0" algn="l" rtl="0">
              <a:lnSpc>
                <a:spcPct val="100000"/>
              </a:lnSpc>
              <a:spcBef>
                <a:spcPts val="0"/>
              </a:spcBef>
              <a:spcAft>
                <a:spcPts val="0"/>
              </a:spcAft>
              <a:buSzPts val="1400"/>
              <a:buNone/>
            </a:pPr>
            <a:r>
              <a:rPr lang="en-US"/>
              <a:t>Irregular</a:t>
            </a:r>
            <a:endParaRPr/>
          </a:p>
          <a:p>
            <a:pPr marL="0" lvl="0" indent="0" algn="l" rtl="0">
              <a:lnSpc>
                <a:spcPct val="100000"/>
              </a:lnSpc>
              <a:spcBef>
                <a:spcPts val="0"/>
              </a:spcBef>
              <a:spcAft>
                <a:spcPts val="0"/>
              </a:spcAft>
              <a:buSzPts val="1400"/>
              <a:buNone/>
            </a:pPr>
            <a:r>
              <a:rPr lang="en-US"/>
              <a:t>Spiral</a:t>
            </a:r>
            <a:endParaRPr/>
          </a:p>
        </p:txBody>
      </p:sp>
      <p:sp>
        <p:nvSpPr>
          <p:cNvPr id="422" name="Google Shape;42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35" name="Google Shape;43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a:t>
            </a:r>
            <a:r>
              <a:rPr lang="en-US"/>
              <a:t>g</a:t>
            </a:r>
            <a:r>
              <a:rPr lang="en-US" b="0" u="none"/>
              <a:t>alaxy is a cluster of stars, dust and gases that are held together with gravity</a:t>
            </a:r>
            <a:r>
              <a:rPr lang="en-US"/>
              <a:t>.</a:t>
            </a:r>
            <a:endParaRPr/>
          </a:p>
        </p:txBody>
      </p:sp>
      <p:sp>
        <p:nvSpPr>
          <p:cNvPr id="442" name="Google Shape;44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Providing a simulation activity is a great way to make science thinking visible. In this simulation, students have the opportunity to make predictions and apply an idea to a new situation by changing the variables in the simulation (i.e., mass, position, velocity). </a:t>
            </a:r>
            <a:endParaRPr/>
          </a:p>
        </p:txBody>
      </p:sp>
      <p:sp>
        <p:nvSpPr>
          <p:cNvPr id="450" name="Google Shape;45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sz="1200" b="1"/>
              <a:t>H</a:t>
            </a:r>
            <a:r>
              <a:rPr lang="en-US" b="1"/>
              <a:t>ow are galaxies, like the Milky Way, related to the Solar System, including the sun and earth?</a:t>
            </a:r>
            <a:endParaRPr/>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461" name="Google Shape;461;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470" name="Google Shape;47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485" name="Google Shape;48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the Milky Way.</a:t>
            </a:r>
            <a:endParaRPr/>
          </a:p>
        </p:txBody>
      </p:sp>
      <p:sp>
        <p:nvSpPr>
          <p:cNvPr id="515" name="Google Shape;515;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are galaxies, like the Milky Way, related to our Solar System, including the sun and earth?</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524" name="Google Shape;524;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star is </a:t>
            </a:r>
            <a:r>
              <a:rPr lang="en-US" i="0"/>
              <a:t>an object in space made up of gases such as hydrogen and helium that produce light and heat. The sun is a star.</a:t>
            </a:r>
            <a:endParaRPr i="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Definitions don’t always make a lot of sense for students, so the use of clear language can be very beneficial for students’ understanding. </a:t>
            </a:r>
            <a:endParaRPr/>
          </a:p>
        </p:txBody>
      </p:sp>
      <p:sp>
        <p:nvSpPr>
          <p:cNvPr id="141" name="Google Shape;14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533" name="Google Shape;533;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star is</a:t>
            </a:r>
            <a:r>
              <a:rPr lang="en-US" i="0"/>
              <a:t> an object in space made up of gases such as hydrogen and helium that produce light and heat. The sun is a star</a:t>
            </a:r>
            <a:r>
              <a:rPr lang="en-US"/>
              <a:t>.</a:t>
            </a:r>
            <a:endParaRPr/>
          </a:p>
        </p:txBody>
      </p:sp>
      <p:sp>
        <p:nvSpPr>
          <p:cNvPr id="539" name="Google Shape;539;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daa87567a7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daa87567a7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 planet is a body or object in space that revolves around a star and has a spherical shape.</a:t>
            </a:r>
            <a:endParaRPr/>
          </a:p>
          <a:p>
            <a:pPr marL="0" lvl="0" indent="0" algn="l" rtl="0">
              <a:lnSpc>
                <a:spcPct val="100000"/>
              </a:lnSpc>
              <a:spcBef>
                <a:spcPts val="0"/>
              </a:spcBef>
              <a:spcAft>
                <a:spcPts val="0"/>
              </a:spcAft>
              <a:buSzPts val="1400"/>
              <a:buNone/>
            </a:pPr>
            <a:endParaRPr/>
          </a:p>
        </p:txBody>
      </p:sp>
      <p:sp>
        <p:nvSpPr>
          <p:cNvPr id="547" name="Google Shape;547;gdaa87567a7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solar system is the sun with all the planets and other bodies that revolve around it. </a:t>
            </a:r>
            <a:endParaRPr/>
          </a:p>
        </p:txBody>
      </p:sp>
      <p:sp>
        <p:nvSpPr>
          <p:cNvPr id="555" name="Google Shape;555;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a:t>
            </a:r>
            <a:r>
              <a:rPr lang="en-US"/>
              <a:t>g</a:t>
            </a:r>
            <a:r>
              <a:rPr lang="en-US" b="0" u="none"/>
              <a:t>alaxy is a cluster of stars, dust and gases that are held together with gravity . </a:t>
            </a:r>
            <a:endParaRPr/>
          </a:p>
        </p:txBody>
      </p:sp>
      <p:sp>
        <p:nvSpPr>
          <p:cNvPr id="563" name="Google Shape;56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571" name="Google Shape;571;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What is a star?</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[A star is an object in space made up of gases such as hydrogen and helium that produce light and heat. The sun is a star.]</a:t>
            </a:r>
            <a:endParaRPr/>
          </a:p>
          <a:p>
            <a:pPr marL="0" lvl="0" indent="0" algn="l" rtl="0">
              <a:lnSpc>
                <a:spcPct val="100000"/>
              </a:lnSpc>
              <a:spcBef>
                <a:spcPts val="0"/>
              </a:spcBef>
              <a:spcAft>
                <a:spcPts val="0"/>
              </a:spcAft>
              <a:buSzPts val="1400"/>
              <a:buNone/>
            </a:pPr>
            <a:endParaRPr/>
          </a:p>
        </p:txBody>
      </p:sp>
      <p:sp>
        <p:nvSpPr>
          <p:cNvPr id="577" name="Google Shape;577;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daa87567a7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daa87567a7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_____ and has a _____ shape.</a:t>
            </a:r>
            <a:endParaRPr/>
          </a:p>
        </p:txBody>
      </p:sp>
      <p:sp>
        <p:nvSpPr>
          <p:cNvPr id="585" name="Google Shape;585;gdaa87567a7_0_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dd2cd27f20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dd2cd27f2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a:t>
            </a:r>
            <a:r>
              <a:rPr lang="en-US" u="sng">
                <a:solidFill>
                  <a:srgbClr val="FF0000"/>
                </a:solidFill>
              </a:rPr>
              <a:t>star</a:t>
            </a:r>
            <a:r>
              <a:rPr lang="en-US"/>
              <a:t> and has a </a:t>
            </a:r>
            <a:r>
              <a:rPr lang="en-US" u="sng">
                <a:solidFill>
                  <a:srgbClr val="FF0000"/>
                </a:solidFill>
              </a:rPr>
              <a:t>spherical</a:t>
            </a:r>
            <a:r>
              <a:rPr lang="en-US"/>
              <a:t> shape.</a:t>
            </a:r>
            <a:endParaRPr/>
          </a:p>
        </p:txBody>
      </p:sp>
      <p:sp>
        <p:nvSpPr>
          <p:cNvPr id="593" name="Google Shape;593;gdd2cd27f20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solar system?</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solar system is the sun with all the planets and other bodies that revolve around it.]</a:t>
            </a:r>
            <a:endParaRPr/>
          </a:p>
        </p:txBody>
      </p:sp>
      <p:sp>
        <p:nvSpPr>
          <p:cNvPr id="601" name="Google Shape;601;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star and has a spherical shape.</a:t>
            </a:r>
            <a:endParaRPr/>
          </a:p>
        </p:txBody>
      </p:sp>
      <p:sp>
        <p:nvSpPr>
          <p:cNvPr id="149" name="Google Shape;14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0" u="none"/>
              <a:t>A</a:t>
            </a:r>
            <a:r>
              <a:rPr lang="en-US"/>
              <a:t> g</a:t>
            </a:r>
            <a:r>
              <a:rPr lang="en-US" b="0" u="none"/>
              <a:t>alaxy is a cluster of stars, dust and gases that are held together with gravity</a:t>
            </a:r>
            <a:r>
              <a:rPr lang="en-US"/>
              <a:t>.]</a:t>
            </a:r>
            <a:endParaRPr/>
          </a:p>
        </p:txBody>
      </p:sp>
      <p:sp>
        <p:nvSpPr>
          <p:cNvPr id="609" name="Google Shape;609;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Milky Way.</a:t>
            </a:r>
            <a:endParaRPr/>
          </a:p>
        </p:txBody>
      </p:sp>
      <p:sp>
        <p:nvSpPr>
          <p:cNvPr id="617" name="Google Shape;617;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The Milky </a:t>
            </a:r>
            <a:r>
              <a:rPr lang="en-US"/>
              <a:t>W</a:t>
            </a:r>
            <a:r>
              <a:rPr lang="en-US" b="0" u="none"/>
              <a:t>ay is </a:t>
            </a:r>
            <a:r>
              <a:rPr lang="en-US" sz="1200" b="0" u="none"/>
              <a:t>a galaxy that contains the sun and all of the nearby planets and stars-including our own solar system. </a:t>
            </a:r>
            <a:endParaRPr b="0" u="none"/>
          </a:p>
        </p:txBody>
      </p:sp>
      <p:sp>
        <p:nvSpPr>
          <p:cNvPr id="625" name="Google Shape;625;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dd2cd27f20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dd2cd27f20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34" name="Google Shape;634;gdd2cd27f20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dd2cd27f20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dd2cd27f20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Milky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Milky Way is a galaxy that contains the sun and all of the nearby planets and stars-including our own solar system.]</a:t>
            </a:r>
            <a:endParaRPr/>
          </a:p>
        </p:txBody>
      </p:sp>
      <p:sp>
        <p:nvSpPr>
          <p:cNvPr id="640" name="Google Shape;640;gdd2cd27f20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a:t>
            </a:r>
            <a:endParaRPr/>
          </a:p>
        </p:txBody>
      </p:sp>
      <p:sp>
        <p:nvSpPr>
          <p:cNvPr id="648" name="Google Shape;64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Milky Way is a spiral galaxy.</a:t>
            </a:r>
            <a:endParaRPr/>
          </a:p>
        </p:txBody>
      </p:sp>
      <p:sp>
        <p:nvSpPr>
          <p:cNvPr id="655" name="Google Shape;655;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Scientists at NASA estimate that the Milky Way contains about 100 BILLION stars.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is a great opportunity to give an example of how much more a billion is than a million (i.e., if one day was a million how many days would be a billion etc). This may be a bigger scale of thinking than most students are used to and will help them to understand the vastness of the concepts they are learning. </a:t>
            </a:r>
            <a:endParaRPr/>
          </a:p>
        </p:txBody>
      </p:sp>
      <p:sp>
        <p:nvSpPr>
          <p:cNvPr id="662" name="Google Shape;662;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69" name="Google Shape;669;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The Milky </a:t>
            </a:r>
            <a:r>
              <a:rPr lang="en-US"/>
              <a:t>W</a:t>
            </a:r>
            <a:r>
              <a:rPr lang="en-US" b="0" u="none"/>
              <a:t>ay is </a:t>
            </a:r>
            <a:r>
              <a:rPr lang="en-US" sz="1200" b="0" u="none"/>
              <a:t>a _______ that contains the sun and all of the nearby planets and stars-including our own solar system. </a:t>
            </a:r>
            <a:endParaRPr b="0" u="none"/>
          </a:p>
        </p:txBody>
      </p:sp>
      <p:sp>
        <p:nvSpPr>
          <p:cNvPr id="675" name="Google Shape;675;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solar system is the sun with all the planets and other bodies that revolve around it. </a:t>
            </a:r>
            <a:endParaRPr/>
          </a:p>
        </p:txBody>
      </p:sp>
      <p:sp>
        <p:nvSpPr>
          <p:cNvPr id="157" name="Google Shape;1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dd2cd27f20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dd2cd27f2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The Milky </a:t>
            </a:r>
            <a:r>
              <a:rPr lang="en-US"/>
              <a:t>W</a:t>
            </a:r>
            <a:r>
              <a:rPr lang="en-US" b="0" u="none"/>
              <a:t>ay is </a:t>
            </a:r>
            <a:r>
              <a:rPr lang="en-US" sz="1200" b="0" u="none"/>
              <a:t>a </a:t>
            </a:r>
            <a:r>
              <a:rPr lang="en-US" u="sng">
                <a:solidFill>
                  <a:srgbClr val="FF0000"/>
                </a:solidFill>
              </a:rPr>
              <a:t>galaxy</a:t>
            </a:r>
            <a:r>
              <a:rPr lang="en-US" sz="1200" b="0" u="none"/>
              <a:t> that contains the sun and all of the nearby planets and stars-including our own solar system. </a:t>
            </a:r>
            <a:endParaRPr b="0" u="none"/>
          </a:p>
        </p:txBody>
      </p:sp>
      <p:sp>
        <p:nvSpPr>
          <p:cNvPr id="683" name="Google Shape;683;gdd2cd27f20_0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kind of galaxy is the Milky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Milky Way is a spiral galaxy.]</a:t>
            </a:r>
            <a:endParaRPr/>
          </a:p>
        </p:txBody>
      </p:sp>
      <p:sp>
        <p:nvSpPr>
          <p:cNvPr id="691" name="Google Shape;691;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the </a:t>
            </a:r>
            <a:r>
              <a:rPr lang="en-US" b="1"/>
              <a:t>Milky Way.</a:t>
            </a:r>
            <a:endParaRPr/>
          </a:p>
        </p:txBody>
      </p:sp>
      <p:sp>
        <p:nvSpPr>
          <p:cNvPr id="699" name="Google Shape;699;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example of what the milky way looks like from earth.</a:t>
            </a:r>
            <a:endParaRPr/>
          </a:p>
        </p:txBody>
      </p:sp>
      <p:sp>
        <p:nvSpPr>
          <p:cNvPr id="706" name="Google Shape;706;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example of what the milky way may look like from above-this diagram shows the spiral arms and bulge of the Milky Way.</a:t>
            </a:r>
            <a:endParaRPr/>
          </a:p>
        </p:txBody>
      </p:sp>
      <p:sp>
        <p:nvSpPr>
          <p:cNvPr id="714" name="Google Shape;714;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the </a:t>
            </a:r>
            <a:r>
              <a:rPr lang="en-US" b="1"/>
              <a:t>Milky Way</a:t>
            </a:r>
            <a:r>
              <a:rPr lang="en-US"/>
              <a:t>.</a:t>
            </a:r>
            <a:endParaRPr/>
          </a:p>
        </p:txBody>
      </p:sp>
      <p:sp>
        <p:nvSpPr>
          <p:cNvPr id="722" name="Google Shape;722;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irregular galaxy-not a spiral galaxy like the Milky Way.</a:t>
            </a:r>
            <a:endParaRPr/>
          </a:p>
        </p:txBody>
      </p:sp>
      <p:sp>
        <p:nvSpPr>
          <p:cNvPr id="729" name="Google Shape;72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737" name="Google Shape;737;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this a picture of?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 example of what the milky way looks like from earth.]</a:t>
            </a:r>
            <a:endParaRPr/>
          </a:p>
        </p:txBody>
      </p:sp>
      <p:sp>
        <p:nvSpPr>
          <p:cNvPr id="743" name="Google Shape;743;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Which one is the Milky Way, how can you tell?</a:t>
            </a:r>
            <a:endParaRPr/>
          </a:p>
        </p:txBody>
      </p:sp>
      <p:sp>
        <p:nvSpPr>
          <p:cNvPr id="751" name="Google Shape;75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65" name="Google Shape;16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one is the Milky Way, how can you tell?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tell this one is the milky way compared to the other picture because of the shape. Remember the milky way is a spiral galaxy.]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Open-ended questions are a great way to gauge student understanding by requiring deeper thought than a rote opportunity to respond. This offers you the opportunity to provide feedback and incorporate student responses into discussion as well!</a:t>
            </a:r>
            <a:endParaRPr/>
          </a:p>
        </p:txBody>
      </p:sp>
      <p:sp>
        <p:nvSpPr>
          <p:cNvPr id="760" name="Google Shape;760;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Milky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0" u="none"/>
              <a:t>The Milky way is </a:t>
            </a:r>
            <a:r>
              <a:rPr lang="en-US" sz="1200" b="0" u="none"/>
              <a:t>a galaxy that contains the sun and all of the nearby planets and stars-including our own solar system.</a:t>
            </a:r>
            <a:r>
              <a:rPr lang="en-US"/>
              <a:t>]</a:t>
            </a:r>
            <a:endParaRPr b="0" u="none"/>
          </a:p>
        </p:txBody>
      </p:sp>
      <p:sp>
        <p:nvSpPr>
          <p:cNvPr id="769" name="Google Shape;769;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kind of galaxy is the Milky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Milky Way is a spiral galaxy.]</a:t>
            </a:r>
            <a:endParaRPr/>
          </a:p>
        </p:txBody>
      </p:sp>
      <p:sp>
        <p:nvSpPr>
          <p:cNvPr id="777" name="Google Shape;777;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Which one </a:t>
            </a:r>
            <a:r>
              <a:rPr lang="en-US"/>
              <a:t>is not</a:t>
            </a:r>
            <a:r>
              <a:rPr lang="en-US" sz="1200"/>
              <a:t> the Milky Way, how can you tell?</a:t>
            </a:r>
            <a:endParaRPr/>
          </a:p>
        </p:txBody>
      </p:sp>
      <p:sp>
        <p:nvSpPr>
          <p:cNvPr id="785" name="Google Shape;785;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one is NOT the Milky Way, how can you tell?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tell this one is not the Milky Way because it does not have the spiral shape of the Milky Way-it is an Irregularly Shaped galaxy.]</a:t>
            </a:r>
            <a:endParaRPr/>
          </a:p>
        </p:txBody>
      </p:sp>
      <p:sp>
        <p:nvSpPr>
          <p:cNvPr id="794" name="Google Shape;794;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many stars do scientists believe are in the Milky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[Scientists at NASA estimate that the Milky Way contains about 100 BILLION stars.]</a:t>
            </a:r>
            <a:endParaRPr/>
          </a:p>
        </p:txBody>
      </p:sp>
      <p:sp>
        <p:nvSpPr>
          <p:cNvPr id="803" name="Google Shape;803;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811" name="Google Shape;811;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The Milky </a:t>
            </a:r>
            <a:r>
              <a:rPr lang="en-US"/>
              <a:t>W</a:t>
            </a:r>
            <a:r>
              <a:rPr lang="en-US" b="0" u="none"/>
              <a:t>ay is </a:t>
            </a:r>
            <a:r>
              <a:rPr lang="en-US" sz="1200" b="0" u="none"/>
              <a:t>a galaxy that contains the sun and all of the nearby planets and stars-including our own solar system. </a:t>
            </a:r>
            <a:endParaRPr b="0" u="none"/>
          </a:p>
        </p:txBody>
      </p:sp>
      <p:sp>
        <p:nvSpPr>
          <p:cNvPr id="818" name="Google Shape;81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are galaxies, like the Milky Way, related to the Solar System, including the sun and earth?</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a:t>
            </a:r>
            <a:endParaRPr/>
          </a:p>
        </p:txBody>
      </p:sp>
      <p:sp>
        <p:nvSpPr>
          <p:cNvPr id="837" name="Google Shape;837;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star?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star is </a:t>
            </a:r>
            <a:r>
              <a:rPr lang="en-US" i="0"/>
              <a:t>an object in space made up of gases such as hydrogen and helium that produce light and heat. The sun is a star.]</a:t>
            </a:r>
            <a:endParaRPr/>
          </a:p>
        </p:txBody>
      </p:sp>
      <p:sp>
        <p:nvSpPr>
          <p:cNvPr id="171" name="Google Shape;1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846" name="Google Shape;846;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0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0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0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0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0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0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0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scienceworksmuseum.org/galaxy-collision-simulato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8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8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9.png"/><Relationship Id="rId4" Type="http://schemas.openxmlformats.org/officeDocument/2006/relationships/hyperlink" Target="https://pbslm-contrib.s3.amazonaws.com/WGBH/buac18/buac18-int-cosmicaddress/index.html"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daa87567a7_0_0"/>
          <p:cNvSpPr txBox="1">
            <a:spLocks noGrp="1"/>
          </p:cNvSpPr>
          <p:nvPr>
            <p:ph type="ctrTitle"/>
          </p:nvPr>
        </p:nvSpPr>
        <p:spPr>
          <a:xfrm>
            <a:off x="685800" y="18922"/>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000"/>
              <a:t>A plant is a body or object in space that revolves around a _____ and has a _____ shape.</a:t>
            </a:r>
            <a:endParaRPr sz="3000"/>
          </a:p>
        </p:txBody>
      </p:sp>
      <p:pic>
        <p:nvPicPr>
          <p:cNvPr id="182" name="Google Shape;182;gdaa87567a7_0_0" descr="200608250001_65511.jpg"/>
          <p:cNvPicPr preferRelativeResize="0"/>
          <p:nvPr/>
        </p:nvPicPr>
        <p:blipFill rotWithShape="1">
          <a:blip r:embed="rId3">
            <a:alphaModFix/>
          </a:blip>
          <a:srcRect/>
          <a:stretch/>
        </p:blipFill>
        <p:spPr>
          <a:xfrm>
            <a:off x="2708057" y="1718368"/>
            <a:ext cx="3861171" cy="4813593"/>
          </a:xfrm>
          <a:prstGeom prst="rect">
            <a:avLst/>
          </a:prstGeom>
          <a:noFill/>
          <a:ln>
            <a:noFill/>
          </a:ln>
        </p:spPr>
      </p:pic>
      <p:sp>
        <p:nvSpPr>
          <p:cNvPr id="183" name="Google Shape;183;gdaa87567a7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dd2cd27f20_0_0"/>
          <p:cNvSpPr txBox="1">
            <a:spLocks noGrp="1"/>
          </p:cNvSpPr>
          <p:nvPr>
            <p:ph type="ctrTitle"/>
          </p:nvPr>
        </p:nvSpPr>
        <p:spPr>
          <a:xfrm>
            <a:off x="685800" y="18922"/>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000"/>
              <a:t>A plant is a body or object in space that revolves around a </a:t>
            </a:r>
            <a:r>
              <a:rPr lang="en-US" sz="3000" u="sng">
                <a:solidFill>
                  <a:srgbClr val="FF0000"/>
                </a:solidFill>
              </a:rPr>
              <a:t>star</a:t>
            </a:r>
            <a:r>
              <a:rPr lang="en-US" sz="3000"/>
              <a:t> and has a </a:t>
            </a:r>
            <a:r>
              <a:rPr lang="en-US" sz="3000" u="sng">
                <a:solidFill>
                  <a:srgbClr val="FF0000"/>
                </a:solidFill>
              </a:rPr>
              <a:t>spherical</a:t>
            </a:r>
            <a:r>
              <a:rPr lang="en-US" sz="3000"/>
              <a:t> shape.</a:t>
            </a:r>
            <a:endParaRPr sz="3000"/>
          </a:p>
        </p:txBody>
      </p:sp>
      <p:pic>
        <p:nvPicPr>
          <p:cNvPr id="190" name="Google Shape;190;gdd2cd27f20_0_0" descr="200608250001_65511.jpg"/>
          <p:cNvPicPr preferRelativeResize="0"/>
          <p:nvPr/>
        </p:nvPicPr>
        <p:blipFill rotWithShape="1">
          <a:blip r:embed="rId3">
            <a:alphaModFix/>
          </a:blip>
          <a:srcRect/>
          <a:stretch/>
        </p:blipFill>
        <p:spPr>
          <a:xfrm>
            <a:off x="2708057" y="1718368"/>
            <a:ext cx="3861171" cy="4813593"/>
          </a:xfrm>
          <a:prstGeom prst="rect">
            <a:avLst/>
          </a:prstGeom>
          <a:noFill/>
          <a:ln>
            <a:noFill/>
          </a:ln>
        </p:spPr>
      </p:pic>
      <p:sp>
        <p:nvSpPr>
          <p:cNvPr id="191" name="Google Shape;191;gdd2cd27f20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p:nvPr/>
        </p:nvSpPr>
        <p:spPr>
          <a:xfrm>
            <a:off x="2347897" y="231778"/>
            <a:ext cx="4557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solar system?</a:t>
            </a:r>
            <a:endParaRPr sz="1400" b="0" i="0" u="none" strike="noStrike" cap="none">
              <a:solidFill>
                <a:srgbClr val="000000"/>
              </a:solidFill>
              <a:latin typeface="Arial"/>
              <a:ea typeface="Arial"/>
              <a:cs typeface="Arial"/>
              <a:sym typeface="Arial"/>
            </a:endParaRPr>
          </a:p>
        </p:txBody>
      </p:sp>
      <p:sp>
        <p:nvSpPr>
          <p:cNvPr id="198" name="Google Shape;198;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9" name="Google Shape;199;p13"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p:nvPr/>
        </p:nvSpPr>
        <p:spPr>
          <a:xfrm>
            <a:off x="2886634" y="901725"/>
            <a:ext cx="255089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Galaxy</a:t>
            </a:r>
            <a:endParaRPr sz="1400" b="0" i="0" u="none" strike="noStrike" cap="none">
              <a:solidFill>
                <a:srgbClr val="000000"/>
              </a:solidFill>
              <a:latin typeface="Arial"/>
              <a:ea typeface="Arial"/>
              <a:cs typeface="Arial"/>
              <a:sym typeface="Arial"/>
            </a:endParaRPr>
          </a:p>
        </p:txBody>
      </p:sp>
      <p:sp>
        <p:nvSpPr>
          <p:cNvPr id="206" name="Google Shape;206;p14"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1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324464" y="546178"/>
            <a:ext cx="8819536" cy="168689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Galaxy:</a:t>
            </a:r>
            <a:r>
              <a:rPr lang="en-US" b="1"/>
              <a:t> </a:t>
            </a:r>
            <a:r>
              <a:rPr lang="en-US"/>
              <a:t>a cluster of stars, dust and gases that are held together with gravity  </a:t>
            </a:r>
            <a:endParaRPr/>
          </a:p>
        </p:txBody>
      </p:sp>
      <p:sp>
        <p:nvSpPr>
          <p:cNvPr id="214" name="Google Shape;214;p1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5" name="Google Shape;215;p15"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216" name="Google Shape;216;p15" descr="ESA - Guide to our Galaxy"/>
          <p:cNvPicPr preferRelativeResize="0"/>
          <p:nvPr/>
        </p:nvPicPr>
        <p:blipFill rotWithShape="1">
          <a:blip r:embed="rId5">
            <a:alphaModFix/>
          </a:blip>
          <a:srcRect/>
          <a:stretch/>
        </p:blipFill>
        <p:spPr>
          <a:xfrm>
            <a:off x="1323551" y="2591487"/>
            <a:ext cx="6899237" cy="38772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dd2cd27f20_0_8"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dd2cd27f20_0_13"/>
          <p:cNvSpPr txBox="1">
            <a:spLocks noGrp="1"/>
          </p:cNvSpPr>
          <p:nvPr>
            <p:ph type="title"/>
          </p:nvPr>
        </p:nvSpPr>
        <p:spPr>
          <a:xfrm>
            <a:off x="771800" y="416975"/>
            <a:ext cx="8124900" cy="101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a:t>What is a galaxy?</a:t>
            </a:r>
            <a:endParaRPr sz="3500"/>
          </a:p>
        </p:txBody>
      </p:sp>
      <p:pic>
        <p:nvPicPr>
          <p:cNvPr id="229" name="Google Shape;229;gdd2cd27f20_0_13" descr="ESA - Guide to our Galaxy"/>
          <p:cNvPicPr preferRelativeResize="0"/>
          <p:nvPr/>
        </p:nvPicPr>
        <p:blipFill rotWithShape="1">
          <a:blip r:embed="rId3">
            <a:alphaModFix/>
          </a:blip>
          <a:srcRect/>
          <a:stretch/>
        </p:blipFill>
        <p:spPr>
          <a:xfrm>
            <a:off x="1122388" y="1845037"/>
            <a:ext cx="6899235" cy="3877227"/>
          </a:xfrm>
          <a:prstGeom prst="rect">
            <a:avLst/>
          </a:prstGeom>
          <a:noFill/>
          <a:ln>
            <a:noFill/>
          </a:ln>
        </p:spPr>
      </p:pic>
      <p:sp>
        <p:nvSpPr>
          <p:cNvPr id="230" name="Google Shape;230;gdd2cd27f20_0_13"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6"/>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37" name="Google Shape;237;p16"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 name="Google Shape;244;p17" descr="Andromeda Galaxy Swallowed Many Dwarf Galaxies During Its Lifetime |  Astronomy | Sci-News.com"/>
          <p:cNvPicPr preferRelativeResize="0"/>
          <p:nvPr/>
        </p:nvPicPr>
        <p:blipFill rotWithShape="1">
          <a:blip r:embed="rId4">
            <a:alphaModFix/>
          </a:blip>
          <a:srcRect/>
          <a:stretch/>
        </p:blipFill>
        <p:spPr>
          <a:xfrm>
            <a:off x="3577420" y="1313319"/>
            <a:ext cx="5230069" cy="3259585"/>
          </a:xfrm>
          <a:prstGeom prst="rect">
            <a:avLst/>
          </a:prstGeom>
          <a:noFill/>
          <a:ln>
            <a:noFill/>
          </a:ln>
        </p:spPr>
      </p:pic>
      <p:pic>
        <p:nvPicPr>
          <p:cNvPr id="245" name="Google Shape;245;p17" descr="About the Hubble Space Telescope | NASA"/>
          <p:cNvPicPr preferRelativeResize="0"/>
          <p:nvPr/>
        </p:nvPicPr>
        <p:blipFill rotWithShape="1">
          <a:blip r:embed="rId5">
            <a:alphaModFix/>
          </a:blip>
          <a:srcRect/>
          <a:stretch/>
        </p:blipFill>
        <p:spPr>
          <a:xfrm>
            <a:off x="424771" y="2271095"/>
            <a:ext cx="2466975" cy="1847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18" descr="Hubble Space Telescope image of NGC 6052, a pair of colliding galaxies that lies in the constellation of Hercules, about 230 million light-years away from Earth."/>
          <p:cNvPicPr preferRelativeResize="0"/>
          <p:nvPr/>
        </p:nvPicPr>
        <p:blipFill rotWithShape="1">
          <a:blip r:embed="rId4">
            <a:alphaModFix/>
          </a:blip>
          <a:srcRect/>
          <a:stretch/>
        </p:blipFill>
        <p:spPr>
          <a:xfrm>
            <a:off x="2222338" y="1108565"/>
            <a:ext cx="5089003" cy="4039396"/>
          </a:xfrm>
          <a:prstGeom prst="rect">
            <a:avLst/>
          </a:prstGeom>
          <a:noFill/>
          <a:ln>
            <a:noFill/>
          </a:ln>
        </p:spPr>
      </p:pic>
      <p:cxnSp>
        <p:nvCxnSpPr>
          <p:cNvPr id="253" name="Google Shape;253;p18"/>
          <p:cNvCxnSpPr/>
          <p:nvPr/>
        </p:nvCxnSpPr>
        <p:spPr>
          <a:xfrm rot="10800000" flipH="1">
            <a:off x="2118167" y="3927411"/>
            <a:ext cx="1926453" cy="1417319"/>
          </a:xfrm>
          <a:prstGeom prst="straightConnector1">
            <a:avLst/>
          </a:prstGeom>
          <a:noFill/>
          <a:ln w="5715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54" name="Google Shape;254;p18"/>
          <p:cNvCxnSpPr/>
          <p:nvPr/>
        </p:nvCxnSpPr>
        <p:spPr>
          <a:xfrm flipH="1">
            <a:off x="5435047" y="1331089"/>
            <a:ext cx="1671810" cy="1384576"/>
          </a:xfrm>
          <a:prstGeom prst="straightConnector1">
            <a:avLst/>
          </a:prstGeom>
          <a:noFill/>
          <a:ln w="5715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828800" y="211015"/>
            <a:ext cx="5486400" cy="17235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Galaxy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descr="Hidden History of the Milky Way Revealed by Extensive Star Maps -  Scientific American"/>
          <p:cNvPicPr preferRelativeResize="0"/>
          <p:nvPr/>
        </p:nvPicPr>
        <p:blipFill rotWithShape="1">
          <a:blip r:embed="rId3">
            <a:alphaModFix/>
          </a:blip>
          <a:srcRect/>
          <a:stretch/>
        </p:blipFill>
        <p:spPr>
          <a:xfrm>
            <a:off x="2003744" y="1934564"/>
            <a:ext cx="5136512" cy="39682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1" name="Google Shape;261;p19" descr="Hidden History of the Milky Way Revealed by Extensive Star Maps -  Scientific American"/>
          <p:cNvPicPr preferRelativeResize="0"/>
          <p:nvPr/>
        </p:nvPicPr>
        <p:blipFill rotWithShape="1">
          <a:blip r:embed="rId4">
            <a:alphaModFix/>
          </a:blip>
          <a:srcRect/>
          <a:stretch/>
        </p:blipFill>
        <p:spPr>
          <a:xfrm>
            <a:off x="2103552" y="1340298"/>
            <a:ext cx="4936896" cy="38139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p20" descr="Spiral galaxy - Wikipedia"/>
          <p:cNvPicPr preferRelativeResize="0"/>
          <p:nvPr/>
        </p:nvPicPr>
        <p:blipFill rotWithShape="1">
          <a:blip r:embed="rId4">
            <a:alphaModFix/>
          </a:blip>
          <a:srcRect/>
          <a:stretch/>
        </p:blipFill>
        <p:spPr>
          <a:xfrm>
            <a:off x="1685359" y="1412112"/>
            <a:ext cx="5773282" cy="4500433"/>
          </a:xfrm>
          <a:prstGeom prst="rect">
            <a:avLst/>
          </a:prstGeom>
          <a:noFill/>
          <a:ln>
            <a:noFill/>
          </a:ln>
        </p:spPr>
      </p:pic>
      <p:cxnSp>
        <p:nvCxnSpPr>
          <p:cNvPr id="269" name="Google Shape;269;p20"/>
          <p:cNvCxnSpPr/>
          <p:nvPr/>
        </p:nvCxnSpPr>
        <p:spPr>
          <a:xfrm>
            <a:off x="1157469" y="2135530"/>
            <a:ext cx="3171463" cy="1526798"/>
          </a:xfrm>
          <a:prstGeom prst="straightConnector1">
            <a:avLst/>
          </a:prstGeom>
          <a:noFill/>
          <a:ln w="5715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70" name="Google Shape;270;p20"/>
          <p:cNvCxnSpPr/>
          <p:nvPr/>
        </p:nvCxnSpPr>
        <p:spPr>
          <a:xfrm flipH="1">
            <a:off x="6067064" y="3206187"/>
            <a:ext cx="1919467" cy="1731285"/>
          </a:xfrm>
          <a:prstGeom prst="straightConnector1">
            <a:avLst/>
          </a:prstGeom>
          <a:noFill/>
          <a:ln w="5715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271" name="Google Shape;271;p20"/>
          <p:cNvSpPr txBox="1"/>
          <p:nvPr/>
        </p:nvSpPr>
        <p:spPr>
          <a:xfrm>
            <a:off x="7458641" y="2128969"/>
            <a:ext cx="177092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Spiral arms</a:t>
            </a:r>
            <a:endParaRPr sz="1400" b="0" i="0" u="none" strike="noStrike" cap="none">
              <a:solidFill>
                <a:srgbClr val="000000"/>
              </a:solidFill>
              <a:latin typeface="Arial"/>
              <a:ea typeface="Arial"/>
              <a:cs typeface="Arial"/>
              <a:sym typeface="Arial"/>
            </a:endParaRPr>
          </a:p>
        </p:txBody>
      </p:sp>
      <p:sp>
        <p:nvSpPr>
          <p:cNvPr id="272" name="Google Shape;272;p20"/>
          <p:cNvSpPr txBox="1"/>
          <p:nvPr/>
        </p:nvSpPr>
        <p:spPr>
          <a:xfrm>
            <a:off x="8061" y="1534957"/>
            <a:ext cx="177092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Center or Bulge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21" descr="Secular Evolution in Disk Galaxies - John Kormendy"/>
          <p:cNvPicPr preferRelativeResize="0"/>
          <p:nvPr/>
        </p:nvPicPr>
        <p:blipFill rotWithShape="1">
          <a:blip r:embed="rId4">
            <a:alphaModFix/>
          </a:blip>
          <a:srcRect/>
          <a:stretch/>
        </p:blipFill>
        <p:spPr>
          <a:xfrm>
            <a:off x="1979026" y="1567173"/>
            <a:ext cx="5363809" cy="4610217"/>
          </a:xfrm>
          <a:prstGeom prst="rect">
            <a:avLst/>
          </a:prstGeom>
          <a:noFill/>
          <a:ln>
            <a:noFill/>
          </a:ln>
        </p:spPr>
      </p:pic>
      <p:sp>
        <p:nvSpPr>
          <p:cNvPr id="280" name="Google Shape;280;p21"/>
          <p:cNvSpPr txBox="1"/>
          <p:nvPr/>
        </p:nvSpPr>
        <p:spPr>
          <a:xfrm>
            <a:off x="2639028" y="498810"/>
            <a:ext cx="386594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Elliptical Galaxy </a:t>
            </a:r>
            <a:endParaRPr sz="1400" b="0" i="0" u="none" strike="noStrike" cap="none">
              <a:solidFill>
                <a:srgbClr val="000000"/>
              </a:solidFill>
              <a:latin typeface="Arial"/>
              <a:ea typeface="Arial"/>
              <a:cs typeface="Arial"/>
              <a:sym typeface="Arial"/>
            </a:endParaRPr>
          </a:p>
        </p:txBody>
      </p:sp>
      <p:sp>
        <p:nvSpPr>
          <p:cNvPr id="281" name="Google Shape;281;p21"/>
          <p:cNvSpPr/>
          <p:nvPr/>
        </p:nvSpPr>
        <p:spPr>
          <a:xfrm rot="-2156856">
            <a:off x="3367726" y="1513578"/>
            <a:ext cx="2862754" cy="4718394"/>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22" descr="Hubble Spotlight on Irregular Galaxy IC 3583 | NASA"/>
          <p:cNvPicPr preferRelativeResize="0"/>
          <p:nvPr/>
        </p:nvPicPr>
        <p:blipFill rotWithShape="1">
          <a:blip r:embed="rId4">
            <a:alphaModFix/>
          </a:blip>
          <a:srcRect/>
          <a:stretch/>
        </p:blipFill>
        <p:spPr>
          <a:xfrm>
            <a:off x="2144621" y="1443684"/>
            <a:ext cx="4669564" cy="4607580"/>
          </a:xfrm>
          <a:prstGeom prst="rect">
            <a:avLst/>
          </a:prstGeom>
          <a:noFill/>
          <a:ln>
            <a:noFill/>
          </a:ln>
        </p:spPr>
      </p:pic>
      <p:sp>
        <p:nvSpPr>
          <p:cNvPr id="289" name="Google Shape;289;p22"/>
          <p:cNvSpPr txBox="1"/>
          <p:nvPr/>
        </p:nvSpPr>
        <p:spPr>
          <a:xfrm>
            <a:off x="2639028" y="498810"/>
            <a:ext cx="386594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Irregular Galaxy </a:t>
            </a:r>
            <a:endParaRPr sz="1400" b="0" i="0" u="none" strike="noStrike" cap="none">
              <a:solidFill>
                <a:srgbClr val="000000"/>
              </a:solidFill>
              <a:latin typeface="Arial"/>
              <a:ea typeface="Arial"/>
              <a:cs typeface="Arial"/>
              <a:sym typeface="Arial"/>
            </a:endParaRPr>
          </a:p>
        </p:txBody>
      </p:sp>
      <p:sp>
        <p:nvSpPr>
          <p:cNvPr id="290" name="Google Shape;290;p22"/>
          <p:cNvSpPr/>
          <p:nvPr/>
        </p:nvSpPr>
        <p:spPr>
          <a:xfrm>
            <a:off x="2905246" y="2051612"/>
            <a:ext cx="3148314" cy="2754775"/>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7" name="Google Shape;297;p23" descr="Spiral galaxy - Wikipedia"/>
          <p:cNvPicPr preferRelativeResize="0"/>
          <p:nvPr/>
        </p:nvPicPr>
        <p:blipFill rotWithShape="1">
          <a:blip r:embed="rId4">
            <a:alphaModFix/>
          </a:blip>
          <a:srcRect/>
          <a:stretch/>
        </p:blipFill>
        <p:spPr>
          <a:xfrm>
            <a:off x="1685359" y="1412112"/>
            <a:ext cx="5773282" cy="4500433"/>
          </a:xfrm>
          <a:prstGeom prst="rect">
            <a:avLst/>
          </a:prstGeom>
          <a:noFill/>
          <a:ln>
            <a:noFill/>
          </a:ln>
        </p:spPr>
      </p:pic>
      <p:sp>
        <p:nvSpPr>
          <p:cNvPr id="298" name="Google Shape;298;p23"/>
          <p:cNvSpPr txBox="1"/>
          <p:nvPr/>
        </p:nvSpPr>
        <p:spPr>
          <a:xfrm>
            <a:off x="2639028" y="498810"/>
            <a:ext cx="386594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Spiral Galaxy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dd2cd27f20_0_20"/>
          <p:cNvSpPr txBox="1">
            <a:spLocks noGrp="1"/>
          </p:cNvSpPr>
          <p:nvPr>
            <p:ph type="title"/>
          </p:nvPr>
        </p:nvSpPr>
        <p:spPr>
          <a:xfrm>
            <a:off x="771800" y="416975"/>
            <a:ext cx="8124900" cy="101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a:t>What is a galaxy?</a:t>
            </a:r>
            <a:endParaRPr sz="3500"/>
          </a:p>
        </p:txBody>
      </p:sp>
      <p:pic>
        <p:nvPicPr>
          <p:cNvPr id="311" name="Google Shape;311;gdd2cd27f20_0_20" descr="ESA - Guide to our Galaxy"/>
          <p:cNvPicPr preferRelativeResize="0"/>
          <p:nvPr/>
        </p:nvPicPr>
        <p:blipFill rotWithShape="1">
          <a:blip r:embed="rId3">
            <a:alphaModFix/>
          </a:blip>
          <a:srcRect/>
          <a:stretch/>
        </p:blipFill>
        <p:spPr>
          <a:xfrm>
            <a:off x="1122388" y="1845037"/>
            <a:ext cx="6899235" cy="3877227"/>
          </a:xfrm>
          <a:prstGeom prst="rect">
            <a:avLst/>
          </a:prstGeom>
          <a:noFill/>
          <a:ln>
            <a:noFill/>
          </a:ln>
        </p:spPr>
      </p:pic>
      <p:sp>
        <p:nvSpPr>
          <p:cNvPr id="312" name="Google Shape;312;gdd2cd27f20_0_2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7"/>
          <p:cNvSpPr txBox="1">
            <a:spLocks noGrp="1"/>
          </p:cNvSpPr>
          <p:nvPr>
            <p:ph type="title"/>
          </p:nvPr>
        </p:nvSpPr>
        <p:spPr>
          <a:xfrm>
            <a:off x="324464" y="546178"/>
            <a:ext cx="8819536"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are the three types of galaxies?</a:t>
            </a:r>
            <a:endParaRPr/>
          </a:p>
        </p:txBody>
      </p:sp>
      <p:sp>
        <p:nvSpPr>
          <p:cNvPr id="319" name="Google Shape;319;p2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p27" descr="Spiral galaxy - Wikipedia"/>
          <p:cNvPicPr preferRelativeResize="0"/>
          <p:nvPr/>
        </p:nvPicPr>
        <p:blipFill rotWithShape="1">
          <a:blip r:embed="rId4">
            <a:alphaModFix/>
          </a:blip>
          <a:srcRect/>
          <a:stretch/>
        </p:blipFill>
        <p:spPr>
          <a:xfrm>
            <a:off x="6071344" y="1862502"/>
            <a:ext cx="2937252" cy="2289669"/>
          </a:xfrm>
          <a:prstGeom prst="rect">
            <a:avLst/>
          </a:prstGeom>
          <a:noFill/>
          <a:ln>
            <a:noFill/>
          </a:ln>
        </p:spPr>
      </p:pic>
      <p:pic>
        <p:nvPicPr>
          <p:cNvPr id="321" name="Google Shape;321;p27" descr="Secular Evolution in Disk Galaxies - John Kormendy"/>
          <p:cNvPicPr preferRelativeResize="0"/>
          <p:nvPr/>
        </p:nvPicPr>
        <p:blipFill rotWithShape="1">
          <a:blip r:embed="rId5">
            <a:alphaModFix/>
          </a:blip>
          <a:srcRect/>
          <a:stretch/>
        </p:blipFill>
        <p:spPr>
          <a:xfrm>
            <a:off x="223640" y="1798841"/>
            <a:ext cx="2812075" cy="2416991"/>
          </a:xfrm>
          <a:prstGeom prst="rect">
            <a:avLst/>
          </a:prstGeom>
          <a:noFill/>
          <a:ln>
            <a:noFill/>
          </a:ln>
        </p:spPr>
      </p:pic>
      <p:pic>
        <p:nvPicPr>
          <p:cNvPr id="322" name="Google Shape;322;p27" descr="Hubble Spotlight on Irregular Galaxy IC 3583 | NASA"/>
          <p:cNvPicPr preferRelativeResize="0"/>
          <p:nvPr/>
        </p:nvPicPr>
        <p:blipFill rotWithShape="1">
          <a:blip r:embed="rId6">
            <a:alphaModFix/>
          </a:blip>
          <a:srcRect/>
          <a:stretch/>
        </p:blipFill>
        <p:spPr>
          <a:xfrm>
            <a:off x="3197947" y="3781598"/>
            <a:ext cx="2748105" cy="27116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9" name="Google Shape;329;p28"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p2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37" name="Google Shape;337;p29" descr="upload.wikimedia.org/wikipedia/commons/9/98/And..."/>
          <p:cNvPicPr preferRelativeResize="0"/>
          <p:nvPr/>
        </p:nvPicPr>
        <p:blipFill rotWithShape="1">
          <a:blip r:embed="rId5">
            <a:alphaModFix/>
          </a:blip>
          <a:srcRect/>
          <a:stretch/>
        </p:blipFill>
        <p:spPr>
          <a:xfrm>
            <a:off x="367615" y="881502"/>
            <a:ext cx="8408770" cy="55240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67255" y="180479"/>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galaxies, like the Milky Way, related to our Solar System, including the sun and earth?</a:t>
            </a:r>
            <a:endParaRPr sz="1400" b="0" i="0" u="none" strike="noStrike" cap="none">
              <a:solidFill>
                <a:srgbClr val="000000"/>
              </a:solidFill>
              <a:latin typeface="Arial"/>
              <a:ea typeface="Arial"/>
              <a:cs typeface="Arial"/>
              <a:sym typeface="Arial"/>
            </a:endParaRPr>
          </a:p>
        </p:txBody>
      </p:sp>
      <p:pic>
        <p:nvPicPr>
          <p:cNvPr id="130" name="Google Shape;130;p3" descr="dreamstime_xl_43478275.jpg"/>
          <p:cNvPicPr preferRelativeResize="0"/>
          <p:nvPr/>
        </p:nvPicPr>
        <p:blipFill rotWithShape="1">
          <a:blip r:embed="rId4">
            <a:alphaModFix/>
          </a:blip>
          <a:srcRect/>
          <a:stretch/>
        </p:blipFill>
        <p:spPr>
          <a:xfrm>
            <a:off x="204550" y="2385392"/>
            <a:ext cx="4527039" cy="2928730"/>
          </a:xfrm>
          <a:prstGeom prst="rect">
            <a:avLst/>
          </a:prstGeom>
          <a:noFill/>
          <a:ln>
            <a:noFill/>
          </a:ln>
        </p:spPr>
      </p:pic>
      <p:pic>
        <p:nvPicPr>
          <p:cNvPr id="131" name="Google Shape;131;p3" descr="Image of the band of the Milky Way from the ground"/>
          <p:cNvPicPr preferRelativeResize="0"/>
          <p:nvPr/>
        </p:nvPicPr>
        <p:blipFill rotWithShape="1">
          <a:blip r:embed="rId5">
            <a:alphaModFix/>
          </a:blip>
          <a:srcRect/>
          <a:stretch/>
        </p:blipFill>
        <p:spPr>
          <a:xfrm>
            <a:off x="5069873" y="1657982"/>
            <a:ext cx="3465798" cy="47250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4" name="Google Shape;344;p3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45" name="Google Shape;345;p30" descr="Messier 81 | NASA"/>
          <p:cNvPicPr preferRelativeResize="0"/>
          <p:nvPr/>
        </p:nvPicPr>
        <p:blipFill rotWithShape="1">
          <a:blip r:embed="rId5">
            <a:alphaModFix/>
          </a:blip>
          <a:srcRect/>
          <a:stretch/>
        </p:blipFill>
        <p:spPr>
          <a:xfrm>
            <a:off x="1461185" y="1358894"/>
            <a:ext cx="6221629" cy="41402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1"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 name="Google Shape;352;p31"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32"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360" name="Google Shape;360;p32" descr="See the true size of our solar system - Owl Connected"/>
          <p:cNvPicPr preferRelativeResize="0"/>
          <p:nvPr/>
        </p:nvPicPr>
        <p:blipFill rotWithShape="1">
          <a:blip r:embed="rId5">
            <a:alphaModFix/>
          </a:blip>
          <a:srcRect/>
          <a:stretch/>
        </p:blipFill>
        <p:spPr>
          <a:xfrm>
            <a:off x="735230" y="1455149"/>
            <a:ext cx="7730870" cy="43437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7" name="Google Shape;367;p33"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368" name="Google Shape;368;p33" descr="Comet NEOWISE May Get so Bright It Is Visible With Naked Eye in July"/>
          <p:cNvPicPr preferRelativeResize="0"/>
          <p:nvPr/>
        </p:nvPicPr>
        <p:blipFill rotWithShape="1">
          <a:blip r:embed="rId5">
            <a:alphaModFix/>
          </a:blip>
          <a:srcRect/>
          <a:stretch/>
        </p:blipFill>
        <p:spPr>
          <a:xfrm>
            <a:off x="2438912" y="1114064"/>
            <a:ext cx="4266176" cy="42661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4"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5"/>
          <p:cNvSpPr txBox="1"/>
          <p:nvPr/>
        </p:nvSpPr>
        <p:spPr>
          <a:xfrm>
            <a:off x="609600" y="618970"/>
            <a:ext cx="8305800" cy="168689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Which one of these is an example of a galaxy? </a:t>
            </a:r>
            <a:endParaRPr sz="1400" b="0" i="0" u="none" strike="noStrike" cap="none">
              <a:solidFill>
                <a:srgbClr val="000000"/>
              </a:solidFill>
              <a:latin typeface="Arial"/>
              <a:ea typeface="Arial"/>
              <a:cs typeface="Arial"/>
              <a:sym typeface="Arial"/>
            </a:endParaRPr>
          </a:p>
        </p:txBody>
      </p:sp>
      <p:pic>
        <p:nvPicPr>
          <p:cNvPr id="382" name="Google Shape;382;p35" descr="Comet NEOWISE May Get so Bright It Is Visible With Naked Eye in July"/>
          <p:cNvPicPr preferRelativeResize="0"/>
          <p:nvPr/>
        </p:nvPicPr>
        <p:blipFill rotWithShape="1">
          <a:blip r:embed="rId4">
            <a:alphaModFix/>
          </a:blip>
          <a:srcRect/>
          <a:stretch/>
        </p:blipFill>
        <p:spPr>
          <a:xfrm>
            <a:off x="4962645" y="2305867"/>
            <a:ext cx="2807490" cy="2807490"/>
          </a:xfrm>
          <a:prstGeom prst="rect">
            <a:avLst/>
          </a:prstGeom>
          <a:noFill/>
          <a:ln>
            <a:noFill/>
          </a:ln>
        </p:spPr>
      </p:pic>
      <p:pic>
        <p:nvPicPr>
          <p:cNvPr id="383" name="Google Shape;383;p35" descr="upload.wikimedia.org/wikipedia/commons/9/98/And..."/>
          <p:cNvPicPr preferRelativeResize="0"/>
          <p:nvPr/>
        </p:nvPicPr>
        <p:blipFill rotWithShape="1">
          <a:blip r:embed="rId5">
            <a:alphaModFix/>
          </a:blip>
          <a:srcRect/>
          <a:stretch/>
        </p:blipFill>
        <p:spPr>
          <a:xfrm>
            <a:off x="609600" y="2520421"/>
            <a:ext cx="3848237" cy="252807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6"/>
          <p:cNvSpPr txBox="1"/>
          <p:nvPr/>
        </p:nvSpPr>
        <p:spPr>
          <a:xfrm>
            <a:off x="609600" y="618970"/>
            <a:ext cx="8305800" cy="168689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Which one of these is an example of a galaxy? </a:t>
            </a:r>
            <a:endParaRPr sz="1400" b="0" i="0" u="none" strike="noStrike" cap="none">
              <a:solidFill>
                <a:srgbClr val="000000"/>
              </a:solidFill>
              <a:latin typeface="Arial"/>
              <a:ea typeface="Arial"/>
              <a:cs typeface="Arial"/>
              <a:sym typeface="Arial"/>
            </a:endParaRPr>
          </a:p>
        </p:txBody>
      </p:sp>
      <p:pic>
        <p:nvPicPr>
          <p:cNvPr id="391" name="Google Shape;391;p36" descr="Comet NEOWISE May Get so Bright It Is Visible With Naked Eye in July"/>
          <p:cNvPicPr preferRelativeResize="0"/>
          <p:nvPr/>
        </p:nvPicPr>
        <p:blipFill rotWithShape="1">
          <a:blip r:embed="rId4">
            <a:alphaModFix/>
          </a:blip>
          <a:srcRect/>
          <a:stretch/>
        </p:blipFill>
        <p:spPr>
          <a:xfrm>
            <a:off x="4962645" y="2305867"/>
            <a:ext cx="2807490" cy="2807490"/>
          </a:xfrm>
          <a:prstGeom prst="rect">
            <a:avLst/>
          </a:prstGeom>
          <a:noFill/>
          <a:ln>
            <a:noFill/>
          </a:ln>
        </p:spPr>
      </p:pic>
      <p:pic>
        <p:nvPicPr>
          <p:cNvPr id="392" name="Google Shape;392;p36" descr="upload.wikimedia.org/wikipedia/commons/9/98/And..."/>
          <p:cNvPicPr preferRelativeResize="0"/>
          <p:nvPr/>
        </p:nvPicPr>
        <p:blipFill rotWithShape="1">
          <a:blip r:embed="rId5">
            <a:alphaModFix/>
          </a:blip>
          <a:srcRect/>
          <a:stretch/>
        </p:blipFill>
        <p:spPr>
          <a:xfrm>
            <a:off x="609600" y="2520421"/>
            <a:ext cx="3848237" cy="2528078"/>
          </a:xfrm>
          <a:prstGeom prst="rect">
            <a:avLst/>
          </a:prstGeom>
          <a:noFill/>
          <a:ln w="57150" cap="flat" cmpd="sng">
            <a:solidFill>
              <a:srgbClr val="FF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7" descr="Messier 81 | NASA"/>
          <p:cNvPicPr preferRelativeResize="0"/>
          <p:nvPr/>
        </p:nvPicPr>
        <p:blipFill rotWithShape="1">
          <a:blip r:embed="rId3">
            <a:alphaModFix/>
          </a:blip>
          <a:srcRect/>
          <a:stretch/>
        </p:blipFill>
        <p:spPr>
          <a:xfrm>
            <a:off x="1461185" y="1746469"/>
            <a:ext cx="6221629" cy="4140211"/>
          </a:xfrm>
          <a:prstGeom prst="rect">
            <a:avLst/>
          </a:prstGeom>
          <a:noFill/>
          <a:ln>
            <a:noFill/>
          </a:ln>
        </p:spPr>
      </p:pic>
      <p:sp>
        <p:nvSpPr>
          <p:cNvPr id="399" name="Google Shape;399;p37"/>
          <p:cNvSpPr txBox="1"/>
          <p:nvPr/>
        </p:nvSpPr>
        <p:spPr>
          <a:xfrm>
            <a:off x="1044525" y="416700"/>
            <a:ext cx="76368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400" b="0" i="0" u="none" strike="noStrike" cap="none">
                <a:solidFill>
                  <a:schemeClr val="dk1"/>
                </a:solidFill>
                <a:latin typeface="Calibri"/>
                <a:ea typeface="Calibri"/>
                <a:cs typeface="Calibri"/>
                <a:sym typeface="Calibri"/>
              </a:rPr>
              <a:t>What kind of a galaxy is this?</a:t>
            </a:r>
            <a:endParaRPr sz="1600" b="0" i="0" u="none" strike="noStrike" cap="none">
              <a:solidFill>
                <a:srgbClr val="000000"/>
              </a:solidFill>
              <a:latin typeface="Arial"/>
              <a:ea typeface="Arial"/>
              <a:cs typeface="Arial"/>
              <a:sym typeface="Arial"/>
            </a:endParaRPr>
          </a:p>
        </p:txBody>
      </p:sp>
      <p:sp>
        <p:nvSpPr>
          <p:cNvPr id="400" name="Google Shape;400;p3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0"/>
          <p:cNvSpPr txBox="1">
            <a:spLocks noGrp="1"/>
          </p:cNvSpPr>
          <p:nvPr>
            <p:ph type="title"/>
          </p:nvPr>
        </p:nvSpPr>
        <p:spPr>
          <a:xfrm>
            <a:off x="324464" y="0"/>
            <a:ext cx="8819536"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galaxy?</a:t>
            </a:r>
            <a:endParaRPr/>
          </a:p>
        </p:txBody>
      </p:sp>
      <p:pic>
        <p:nvPicPr>
          <p:cNvPr id="407" name="Google Shape;407;p40" descr="ESA - Guide to our Galaxy"/>
          <p:cNvPicPr preferRelativeResize="0"/>
          <p:nvPr/>
        </p:nvPicPr>
        <p:blipFill rotWithShape="1">
          <a:blip r:embed="rId3">
            <a:alphaModFix/>
          </a:blip>
          <a:srcRect/>
          <a:stretch/>
        </p:blipFill>
        <p:spPr>
          <a:xfrm>
            <a:off x="1122381" y="1842429"/>
            <a:ext cx="6899237" cy="3877227"/>
          </a:xfrm>
          <a:prstGeom prst="rect">
            <a:avLst/>
          </a:prstGeom>
          <a:noFill/>
          <a:ln>
            <a:noFill/>
          </a:ln>
        </p:spPr>
      </p:pic>
      <p:sp>
        <p:nvSpPr>
          <p:cNvPr id="408" name="Google Shape;408;p4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1"/>
          <p:cNvSpPr txBox="1">
            <a:spLocks noGrp="1"/>
          </p:cNvSpPr>
          <p:nvPr>
            <p:ph type="title"/>
          </p:nvPr>
        </p:nvSpPr>
        <p:spPr>
          <a:xfrm>
            <a:off x="223640" y="295588"/>
            <a:ext cx="8819536"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Label these three types of galaxies.</a:t>
            </a:r>
            <a:endParaRPr/>
          </a:p>
        </p:txBody>
      </p:sp>
      <p:sp>
        <p:nvSpPr>
          <p:cNvPr id="415" name="Google Shape;415;p4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6" name="Google Shape;416;p41" descr="Spiral galaxy - Wikipedia"/>
          <p:cNvPicPr preferRelativeResize="0"/>
          <p:nvPr/>
        </p:nvPicPr>
        <p:blipFill rotWithShape="1">
          <a:blip r:embed="rId4">
            <a:alphaModFix/>
          </a:blip>
          <a:srcRect/>
          <a:stretch/>
        </p:blipFill>
        <p:spPr>
          <a:xfrm>
            <a:off x="6071344" y="1862502"/>
            <a:ext cx="2937252" cy="2289669"/>
          </a:xfrm>
          <a:prstGeom prst="rect">
            <a:avLst/>
          </a:prstGeom>
          <a:noFill/>
          <a:ln>
            <a:noFill/>
          </a:ln>
        </p:spPr>
      </p:pic>
      <p:pic>
        <p:nvPicPr>
          <p:cNvPr id="417" name="Google Shape;417;p41" descr="Secular Evolution in Disk Galaxies - John Kormendy"/>
          <p:cNvPicPr preferRelativeResize="0"/>
          <p:nvPr/>
        </p:nvPicPr>
        <p:blipFill rotWithShape="1">
          <a:blip r:embed="rId5">
            <a:alphaModFix/>
          </a:blip>
          <a:srcRect/>
          <a:stretch/>
        </p:blipFill>
        <p:spPr>
          <a:xfrm>
            <a:off x="223640" y="1798841"/>
            <a:ext cx="2812075" cy="2416991"/>
          </a:xfrm>
          <a:prstGeom prst="rect">
            <a:avLst/>
          </a:prstGeom>
          <a:noFill/>
          <a:ln>
            <a:noFill/>
          </a:ln>
        </p:spPr>
      </p:pic>
      <p:pic>
        <p:nvPicPr>
          <p:cNvPr id="418" name="Google Shape;418;p41" descr="Hubble Spotlight on Irregular Galaxy IC 3583 | NASA"/>
          <p:cNvPicPr preferRelativeResize="0"/>
          <p:nvPr/>
        </p:nvPicPr>
        <p:blipFill rotWithShape="1">
          <a:blip r:embed="rId6">
            <a:alphaModFix/>
          </a:blip>
          <a:srcRect/>
          <a:stretch/>
        </p:blipFill>
        <p:spPr>
          <a:xfrm>
            <a:off x="3179477" y="3007336"/>
            <a:ext cx="2748105" cy="27116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2"/>
          <p:cNvSpPr txBox="1">
            <a:spLocks noGrp="1"/>
          </p:cNvSpPr>
          <p:nvPr>
            <p:ph type="title"/>
          </p:nvPr>
        </p:nvSpPr>
        <p:spPr>
          <a:xfrm>
            <a:off x="324464" y="546178"/>
            <a:ext cx="8819536"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Label these three types of galaxies.</a:t>
            </a:r>
            <a:endParaRPr/>
          </a:p>
        </p:txBody>
      </p:sp>
      <p:sp>
        <p:nvSpPr>
          <p:cNvPr id="425" name="Google Shape;425;p4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42" descr="Spiral galaxy - Wikipedia"/>
          <p:cNvPicPr preferRelativeResize="0"/>
          <p:nvPr/>
        </p:nvPicPr>
        <p:blipFill rotWithShape="1">
          <a:blip r:embed="rId4">
            <a:alphaModFix/>
          </a:blip>
          <a:srcRect/>
          <a:stretch/>
        </p:blipFill>
        <p:spPr>
          <a:xfrm>
            <a:off x="6071344" y="1862502"/>
            <a:ext cx="2937252" cy="2289669"/>
          </a:xfrm>
          <a:prstGeom prst="rect">
            <a:avLst/>
          </a:prstGeom>
          <a:noFill/>
          <a:ln>
            <a:noFill/>
          </a:ln>
        </p:spPr>
      </p:pic>
      <p:pic>
        <p:nvPicPr>
          <p:cNvPr id="427" name="Google Shape;427;p42" descr="Secular Evolution in Disk Galaxies - John Kormendy"/>
          <p:cNvPicPr preferRelativeResize="0"/>
          <p:nvPr/>
        </p:nvPicPr>
        <p:blipFill rotWithShape="1">
          <a:blip r:embed="rId5">
            <a:alphaModFix/>
          </a:blip>
          <a:srcRect/>
          <a:stretch/>
        </p:blipFill>
        <p:spPr>
          <a:xfrm>
            <a:off x="223640" y="1798841"/>
            <a:ext cx="2812075" cy="2416991"/>
          </a:xfrm>
          <a:prstGeom prst="rect">
            <a:avLst/>
          </a:prstGeom>
          <a:noFill/>
          <a:ln>
            <a:noFill/>
          </a:ln>
        </p:spPr>
      </p:pic>
      <p:pic>
        <p:nvPicPr>
          <p:cNvPr id="428" name="Google Shape;428;p42" descr="Hubble Spotlight on Irregular Galaxy IC 3583 | NASA"/>
          <p:cNvPicPr preferRelativeResize="0"/>
          <p:nvPr/>
        </p:nvPicPr>
        <p:blipFill rotWithShape="1">
          <a:blip r:embed="rId6">
            <a:alphaModFix/>
          </a:blip>
          <a:srcRect/>
          <a:stretch/>
        </p:blipFill>
        <p:spPr>
          <a:xfrm>
            <a:off x="3179477" y="3269112"/>
            <a:ext cx="2748105" cy="2711627"/>
          </a:xfrm>
          <a:prstGeom prst="rect">
            <a:avLst/>
          </a:prstGeom>
          <a:noFill/>
          <a:ln>
            <a:noFill/>
          </a:ln>
        </p:spPr>
      </p:pic>
      <p:sp>
        <p:nvSpPr>
          <p:cNvPr id="429" name="Google Shape;429;p42"/>
          <p:cNvSpPr txBox="1"/>
          <p:nvPr/>
        </p:nvSpPr>
        <p:spPr>
          <a:xfrm>
            <a:off x="630975" y="4215832"/>
            <a:ext cx="274810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Elliptical</a:t>
            </a:r>
            <a:endParaRPr sz="1400" b="0" i="0" u="none" strike="noStrike" cap="none">
              <a:solidFill>
                <a:srgbClr val="000000"/>
              </a:solidFill>
              <a:latin typeface="Arial"/>
              <a:ea typeface="Arial"/>
              <a:cs typeface="Arial"/>
              <a:sym typeface="Arial"/>
            </a:endParaRPr>
          </a:p>
        </p:txBody>
      </p:sp>
      <p:sp>
        <p:nvSpPr>
          <p:cNvPr id="430" name="Google Shape;430;p42"/>
          <p:cNvSpPr txBox="1"/>
          <p:nvPr/>
        </p:nvSpPr>
        <p:spPr>
          <a:xfrm>
            <a:off x="3677046" y="5980739"/>
            <a:ext cx="274810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Irregular</a:t>
            </a:r>
            <a:endParaRPr sz="1400" b="0" i="0" u="none" strike="noStrike" cap="none">
              <a:solidFill>
                <a:srgbClr val="000000"/>
              </a:solidFill>
              <a:latin typeface="Arial"/>
              <a:ea typeface="Arial"/>
              <a:cs typeface="Arial"/>
              <a:sym typeface="Arial"/>
            </a:endParaRPr>
          </a:p>
        </p:txBody>
      </p:sp>
      <p:sp>
        <p:nvSpPr>
          <p:cNvPr id="431" name="Google Shape;431;p42"/>
          <p:cNvSpPr txBox="1"/>
          <p:nvPr/>
        </p:nvSpPr>
        <p:spPr>
          <a:xfrm>
            <a:off x="6674889" y="4189292"/>
            <a:ext cx="274810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Spiral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438" name="Google Shape;438;p45"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a:off x="324464" y="546178"/>
            <a:ext cx="8819536" cy="168689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Galaxy:</a:t>
            </a:r>
            <a:r>
              <a:rPr lang="en-US" b="1"/>
              <a:t> </a:t>
            </a:r>
            <a:r>
              <a:rPr lang="en-US"/>
              <a:t>a cluster of stars, dust and gases that are held together by gravity  </a:t>
            </a:r>
            <a:endParaRPr/>
          </a:p>
        </p:txBody>
      </p:sp>
      <p:pic>
        <p:nvPicPr>
          <p:cNvPr id="445" name="Google Shape;445;p46" descr="ESA - Guide to our Galaxy"/>
          <p:cNvPicPr preferRelativeResize="0"/>
          <p:nvPr/>
        </p:nvPicPr>
        <p:blipFill rotWithShape="1">
          <a:blip r:embed="rId3">
            <a:alphaModFix/>
          </a:blip>
          <a:srcRect/>
          <a:stretch/>
        </p:blipFill>
        <p:spPr>
          <a:xfrm>
            <a:off x="1323551" y="2591487"/>
            <a:ext cx="6899237" cy="3877227"/>
          </a:xfrm>
          <a:prstGeom prst="rect">
            <a:avLst/>
          </a:prstGeom>
          <a:noFill/>
          <a:ln>
            <a:noFill/>
          </a:ln>
        </p:spPr>
      </p:pic>
      <p:sp>
        <p:nvSpPr>
          <p:cNvPr id="446" name="Google Shape;446;p46" descr="Rewind"/>
          <p:cNvSpPr/>
          <p:nvPr/>
        </p:nvSpPr>
        <p:spPr>
          <a:xfrm>
            <a:off x="0" y="-119901"/>
            <a:ext cx="745307" cy="814383"/>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7"/>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453" name="Google Shape;453;p47"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7"/>
          <p:cNvSpPr txBox="1"/>
          <p:nvPr/>
        </p:nvSpPr>
        <p:spPr>
          <a:xfrm>
            <a:off x="210996" y="2421313"/>
            <a:ext cx="308084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Click on the simulation above to see what happens when galaxies collide.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47"/>
          <p:cNvSpPr txBox="1"/>
          <p:nvPr/>
        </p:nvSpPr>
        <p:spPr>
          <a:xfrm>
            <a:off x="1357879" y="1065267"/>
            <a:ext cx="58039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Galaxy Collision</a:t>
            </a:r>
            <a:endParaRPr sz="3600" b="0" i="0" u="none" strike="noStrike" cap="none">
              <a:solidFill>
                <a:schemeClr val="dk1"/>
              </a:solidFill>
              <a:latin typeface="Calibri"/>
              <a:ea typeface="Calibri"/>
              <a:cs typeface="Calibri"/>
              <a:sym typeface="Calibri"/>
            </a:endParaRPr>
          </a:p>
        </p:txBody>
      </p:sp>
      <p:pic>
        <p:nvPicPr>
          <p:cNvPr id="456" name="Google Shape;456;p47" descr="Cursor"/>
          <p:cNvPicPr preferRelativeResize="0"/>
          <p:nvPr/>
        </p:nvPicPr>
        <p:blipFill rotWithShape="1">
          <a:blip r:embed="rId5">
            <a:alphaModFix/>
          </a:blip>
          <a:srcRect/>
          <a:stretch/>
        </p:blipFill>
        <p:spPr>
          <a:xfrm rot="5400000">
            <a:off x="1584719" y="1517151"/>
            <a:ext cx="914400" cy="914400"/>
          </a:xfrm>
          <a:prstGeom prst="rect">
            <a:avLst/>
          </a:prstGeom>
          <a:noFill/>
          <a:ln>
            <a:noFill/>
          </a:ln>
        </p:spPr>
      </p:pic>
      <p:pic>
        <p:nvPicPr>
          <p:cNvPr id="457" name="Google Shape;457;p47"/>
          <p:cNvPicPr preferRelativeResize="0"/>
          <p:nvPr/>
        </p:nvPicPr>
        <p:blipFill rotWithShape="1">
          <a:blip r:embed="rId6">
            <a:alphaModFix/>
          </a:blip>
          <a:srcRect/>
          <a:stretch/>
        </p:blipFill>
        <p:spPr>
          <a:xfrm>
            <a:off x="3308380" y="2554545"/>
            <a:ext cx="5509549" cy="362930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8"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8"/>
          <p:cNvSpPr txBox="1"/>
          <p:nvPr/>
        </p:nvSpPr>
        <p:spPr>
          <a:xfrm>
            <a:off x="722555" y="252429"/>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galaxies, like the Milky Way, related to the Solar System, including the sun and earth?</a:t>
            </a:r>
            <a:endParaRPr sz="1400" b="0" i="0" u="none" strike="noStrike" cap="none">
              <a:solidFill>
                <a:srgbClr val="000000"/>
              </a:solidFill>
              <a:latin typeface="Arial"/>
              <a:ea typeface="Arial"/>
              <a:cs typeface="Arial"/>
              <a:sym typeface="Arial"/>
            </a:endParaRPr>
          </a:p>
        </p:txBody>
      </p:sp>
      <p:pic>
        <p:nvPicPr>
          <p:cNvPr id="465" name="Google Shape;465;p48" descr="dreamstime_xl_43478275.jpg"/>
          <p:cNvPicPr preferRelativeResize="0"/>
          <p:nvPr/>
        </p:nvPicPr>
        <p:blipFill rotWithShape="1">
          <a:blip r:embed="rId4">
            <a:alphaModFix/>
          </a:blip>
          <a:srcRect/>
          <a:stretch/>
        </p:blipFill>
        <p:spPr>
          <a:xfrm>
            <a:off x="204550" y="2385392"/>
            <a:ext cx="4527039" cy="2928730"/>
          </a:xfrm>
          <a:prstGeom prst="rect">
            <a:avLst/>
          </a:prstGeom>
          <a:noFill/>
          <a:ln>
            <a:noFill/>
          </a:ln>
        </p:spPr>
      </p:pic>
      <p:pic>
        <p:nvPicPr>
          <p:cNvPr id="466" name="Google Shape;466;p48" descr="Image of the band of the Milky Way from the ground"/>
          <p:cNvPicPr preferRelativeResize="0"/>
          <p:nvPr/>
        </p:nvPicPr>
        <p:blipFill rotWithShape="1">
          <a:blip r:embed="rId5">
            <a:alphaModFix/>
          </a:blip>
          <a:srcRect/>
          <a:stretch/>
        </p:blipFill>
        <p:spPr>
          <a:xfrm>
            <a:off x="5069873" y="1657982"/>
            <a:ext cx="3465798" cy="472503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49"/>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51"/>
          <p:cNvGrpSpPr/>
          <p:nvPr/>
        </p:nvGrpSpPr>
        <p:grpSpPr>
          <a:xfrm>
            <a:off x="1505008" y="297180"/>
            <a:ext cx="5828913" cy="6262953"/>
            <a:chOff x="814636" y="0"/>
            <a:chExt cx="5828913" cy="6262953"/>
          </a:xfrm>
        </p:grpSpPr>
        <p:sp>
          <p:nvSpPr>
            <p:cNvPr id="488" name="Google Shape;488;p5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490" name="Google Shape;490;p5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5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5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493" name="Google Shape;493;p5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496" name="Google Shape;496;p5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5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499" name="Google Shape;499;p5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5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5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502" name="Google Shape;502;p5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5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5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505" name="Google Shape;505;p5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6" name="Google Shape;506;p5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507" name="Google Shape;507;p5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508" name="Google Shape;508;p5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509" name="Google Shape;509;p5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510" name="Google Shape;510;p5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5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2"/>
          <p:cNvSpPr txBox="1"/>
          <p:nvPr/>
        </p:nvSpPr>
        <p:spPr>
          <a:xfrm>
            <a:off x="1828800" y="211015"/>
            <a:ext cx="5486400" cy="17235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Milky 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5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p5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520" name="Google Shape;520;p52" descr="box.jpg"/>
          <p:cNvPicPr preferRelativeResize="0"/>
          <p:nvPr/>
        </p:nvPicPr>
        <p:blipFill rotWithShape="1">
          <a:blip r:embed="rId3">
            <a:alphaModFix/>
          </a:blip>
          <a:srcRect t="8727" b="8727"/>
          <a:stretch/>
        </p:blipFill>
        <p:spPr>
          <a:xfrm>
            <a:off x="457200" y="2219325"/>
            <a:ext cx="8229600" cy="452596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3"/>
          <p:cNvSpPr txBox="1"/>
          <p:nvPr/>
        </p:nvSpPr>
        <p:spPr>
          <a:xfrm>
            <a:off x="722555" y="180654"/>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galaxies, like the Milky Way, related to our Solar System, including the sun and earth?</a:t>
            </a:r>
            <a:endParaRPr sz="1400" b="0" i="0" u="none" strike="noStrike" cap="none">
              <a:solidFill>
                <a:srgbClr val="000000"/>
              </a:solidFill>
              <a:latin typeface="Arial"/>
              <a:ea typeface="Arial"/>
              <a:cs typeface="Arial"/>
              <a:sym typeface="Arial"/>
            </a:endParaRPr>
          </a:p>
        </p:txBody>
      </p:sp>
      <p:pic>
        <p:nvPicPr>
          <p:cNvPr id="528" name="Google Shape;528;p53" descr="dreamstime_xl_43478275.jpg"/>
          <p:cNvPicPr preferRelativeResize="0"/>
          <p:nvPr/>
        </p:nvPicPr>
        <p:blipFill rotWithShape="1">
          <a:blip r:embed="rId4">
            <a:alphaModFix/>
          </a:blip>
          <a:srcRect/>
          <a:stretch/>
        </p:blipFill>
        <p:spPr>
          <a:xfrm>
            <a:off x="204550" y="2385392"/>
            <a:ext cx="4527039" cy="2928730"/>
          </a:xfrm>
          <a:prstGeom prst="rect">
            <a:avLst/>
          </a:prstGeom>
          <a:noFill/>
          <a:ln>
            <a:noFill/>
          </a:ln>
        </p:spPr>
      </p:pic>
      <p:pic>
        <p:nvPicPr>
          <p:cNvPr id="529" name="Google Shape;529;p53" descr="Image of the band of the Milky Way from the ground"/>
          <p:cNvPicPr preferRelativeResize="0"/>
          <p:nvPr/>
        </p:nvPicPr>
        <p:blipFill rotWithShape="1">
          <a:blip r:embed="rId5">
            <a:alphaModFix/>
          </a:blip>
          <a:srcRect/>
          <a:stretch/>
        </p:blipFill>
        <p:spPr>
          <a:xfrm>
            <a:off x="5069873" y="1657982"/>
            <a:ext cx="3465798" cy="47250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ctrTitle"/>
          </p:nvPr>
        </p:nvSpPr>
        <p:spPr>
          <a:xfrm>
            <a:off x="849550" y="361500"/>
            <a:ext cx="78747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259" b="1" u="sng"/>
              <a:t>Star</a:t>
            </a:r>
            <a:r>
              <a:rPr lang="en-US" sz="3259"/>
              <a:t>: an </a:t>
            </a:r>
            <a:r>
              <a:rPr lang="en-US" sz="3259" i="0"/>
              <a:t>object in space made up of gases such as hydrogen and helium that produce light and heat</a:t>
            </a:r>
            <a:endParaRPr sz="3259"/>
          </a:p>
        </p:txBody>
      </p:sp>
      <p:sp>
        <p:nvSpPr>
          <p:cNvPr id="144" name="Google Shape;144;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6" descr="Star Facts: The Basics of Star Names and Stellar Evolution | Space"/>
          <p:cNvPicPr preferRelativeResize="0"/>
          <p:nvPr/>
        </p:nvPicPr>
        <p:blipFill rotWithShape="1">
          <a:blip r:embed="rId4">
            <a:alphaModFix/>
          </a:blip>
          <a:srcRect/>
          <a:stretch/>
        </p:blipFill>
        <p:spPr>
          <a:xfrm>
            <a:off x="1572061" y="2050729"/>
            <a:ext cx="5999875" cy="4419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6"/>
          <p:cNvSpPr txBox="1">
            <a:spLocks noGrp="1"/>
          </p:cNvSpPr>
          <p:nvPr>
            <p:ph type="ctrTitle"/>
          </p:nvPr>
        </p:nvSpPr>
        <p:spPr>
          <a:xfrm>
            <a:off x="849542" y="490692"/>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259" b="1" u="sng"/>
              <a:t>Star</a:t>
            </a:r>
            <a:r>
              <a:rPr lang="en-US" sz="3259"/>
              <a:t>: an </a:t>
            </a:r>
            <a:r>
              <a:rPr lang="en-US" sz="3259" i="0"/>
              <a:t>object in space made up of gases such as hydrogen and helium that produce light and heat</a:t>
            </a:r>
            <a:endParaRPr sz="3259"/>
          </a:p>
        </p:txBody>
      </p:sp>
      <p:sp>
        <p:nvSpPr>
          <p:cNvPr id="542" name="Google Shape;542;p5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p56" descr="Star Facts: The Basics of Star Names and Stellar Evolution | Space"/>
          <p:cNvPicPr preferRelativeResize="0"/>
          <p:nvPr/>
        </p:nvPicPr>
        <p:blipFill rotWithShape="1">
          <a:blip r:embed="rId4">
            <a:alphaModFix/>
          </a:blip>
          <a:srcRect/>
          <a:stretch/>
        </p:blipFill>
        <p:spPr>
          <a:xfrm>
            <a:off x="1834474" y="2352153"/>
            <a:ext cx="5339550" cy="39333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daa87567a7_0_89"/>
          <p:cNvSpPr txBox="1">
            <a:spLocks noGrp="1"/>
          </p:cNvSpPr>
          <p:nvPr>
            <p:ph type="ctrTitle"/>
          </p:nvPr>
        </p:nvSpPr>
        <p:spPr>
          <a:xfrm>
            <a:off x="752438" y="242547"/>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000" b="1" u="sng"/>
              <a:t>Planet</a:t>
            </a:r>
            <a:r>
              <a:rPr lang="en-US" sz="3000"/>
              <a:t>: a body or object in space that revolves around a star and has a spherical shape</a:t>
            </a:r>
            <a:endParaRPr sz="3000"/>
          </a:p>
        </p:txBody>
      </p:sp>
      <p:pic>
        <p:nvPicPr>
          <p:cNvPr id="550" name="Google Shape;550;gdaa87567a7_0_89" descr="200608250001_65511.jpg"/>
          <p:cNvPicPr preferRelativeResize="0"/>
          <p:nvPr/>
        </p:nvPicPr>
        <p:blipFill rotWithShape="1">
          <a:blip r:embed="rId3">
            <a:alphaModFix/>
          </a:blip>
          <a:srcRect/>
          <a:stretch/>
        </p:blipFill>
        <p:spPr>
          <a:xfrm>
            <a:off x="2708057" y="1807818"/>
            <a:ext cx="3861171" cy="4813593"/>
          </a:xfrm>
          <a:prstGeom prst="rect">
            <a:avLst/>
          </a:prstGeom>
          <a:noFill/>
          <a:ln>
            <a:noFill/>
          </a:ln>
        </p:spPr>
      </p:pic>
      <p:sp>
        <p:nvSpPr>
          <p:cNvPr id="551" name="Google Shape;551;gdaa87567a7_0_89"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8"/>
          <p:cNvSpPr txBox="1"/>
          <p:nvPr/>
        </p:nvSpPr>
        <p:spPr>
          <a:xfrm>
            <a:off x="849542" y="312749"/>
            <a:ext cx="8111578"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200" b="1" i="0" u="sng" strike="noStrike" cap="none">
                <a:solidFill>
                  <a:srgbClr val="0C0C0C"/>
                </a:solidFill>
                <a:latin typeface="Calibri"/>
                <a:ea typeface="Calibri"/>
                <a:cs typeface="Calibri"/>
                <a:sym typeface="Calibri"/>
              </a:rPr>
              <a:t>The Solar System</a:t>
            </a:r>
            <a:r>
              <a:rPr lang="en-US" sz="3200" b="1" i="0" u="none" strike="noStrike" cap="none">
                <a:solidFill>
                  <a:srgbClr val="0C0C0C"/>
                </a:solidFill>
                <a:latin typeface="Calibri"/>
                <a:ea typeface="Calibri"/>
                <a:cs typeface="Calibri"/>
                <a:sym typeface="Calibri"/>
              </a:rPr>
              <a:t>: </a:t>
            </a:r>
            <a:r>
              <a:rPr lang="en-US" sz="3200" b="0" i="0" u="none" strike="noStrike" cap="none">
                <a:solidFill>
                  <a:srgbClr val="0C0C0C"/>
                </a:solidFill>
                <a:latin typeface="Calibri"/>
                <a:ea typeface="Calibri"/>
                <a:cs typeface="Calibri"/>
                <a:sym typeface="Calibri"/>
              </a:rPr>
              <a:t>the sun with all the planets and other bodies that revolve around it</a:t>
            </a:r>
            <a:endParaRPr sz="3200" b="1" i="0" u="none" strike="noStrike" cap="none">
              <a:solidFill>
                <a:schemeClr val="dk1"/>
              </a:solidFill>
              <a:latin typeface="Calibri"/>
              <a:ea typeface="Calibri"/>
              <a:cs typeface="Calibri"/>
              <a:sym typeface="Calibri"/>
            </a:endParaRPr>
          </a:p>
        </p:txBody>
      </p:sp>
      <p:sp>
        <p:nvSpPr>
          <p:cNvPr id="558" name="Google Shape;558;p5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9" name="Google Shape;559;p58"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9"/>
          <p:cNvSpPr txBox="1">
            <a:spLocks noGrp="1"/>
          </p:cNvSpPr>
          <p:nvPr>
            <p:ph type="title"/>
          </p:nvPr>
        </p:nvSpPr>
        <p:spPr>
          <a:xfrm>
            <a:off x="324475" y="546175"/>
            <a:ext cx="8819400" cy="114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60"/>
              <a:buFont typeface="Calibri"/>
              <a:buNone/>
            </a:pPr>
            <a:r>
              <a:rPr lang="en-US" sz="3259" b="1" u="sng"/>
              <a:t>Galaxy:</a:t>
            </a:r>
            <a:r>
              <a:rPr lang="en-US" sz="3259" b="1"/>
              <a:t> </a:t>
            </a:r>
            <a:r>
              <a:rPr lang="en-US" sz="3259"/>
              <a:t>a cluster of stars, dust and gases that are held together with gravity </a:t>
            </a:r>
            <a:endParaRPr sz="3259"/>
          </a:p>
        </p:txBody>
      </p:sp>
      <p:pic>
        <p:nvPicPr>
          <p:cNvPr id="566" name="Google Shape;566;p59" descr="ESA - Guide to our Galaxy"/>
          <p:cNvPicPr preferRelativeResize="0"/>
          <p:nvPr/>
        </p:nvPicPr>
        <p:blipFill rotWithShape="1">
          <a:blip r:embed="rId3">
            <a:alphaModFix/>
          </a:blip>
          <a:srcRect/>
          <a:stretch/>
        </p:blipFill>
        <p:spPr>
          <a:xfrm>
            <a:off x="1284563" y="2031662"/>
            <a:ext cx="6899235" cy="3877227"/>
          </a:xfrm>
          <a:prstGeom prst="rect">
            <a:avLst/>
          </a:prstGeom>
          <a:noFill/>
          <a:ln>
            <a:noFill/>
          </a:ln>
        </p:spPr>
      </p:pic>
      <p:sp>
        <p:nvSpPr>
          <p:cNvPr id="567" name="Google Shape;567;p5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1"/>
          <p:cNvSpPr txBox="1">
            <a:spLocks noGrp="1"/>
          </p:cNvSpPr>
          <p:nvPr>
            <p:ph type="ctrTitle"/>
          </p:nvPr>
        </p:nvSpPr>
        <p:spPr>
          <a:xfrm>
            <a:off x="685800" y="440936"/>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star?</a:t>
            </a:r>
            <a:endParaRPr/>
          </a:p>
        </p:txBody>
      </p:sp>
      <p:pic>
        <p:nvPicPr>
          <p:cNvPr id="580" name="Google Shape;580;p61" descr="Star Facts: The Basics of Star Names and Stellar Evolution | Space"/>
          <p:cNvPicPr preferRelativeResize="0"/>
          <p:nvPr/>
        </p:nvPicPr>
        <p:blipFill rotWithShape="1">
          <a:blip r:embed="rId3">
            <a:alphaModFix/>
          </a:blip>
          <a:srcRect/>
          <a:stretch/>
        </p:blipFill>
        <p:spPr>
          <a:xfrm>
            <a:off x="1881459" y="1910961"/>
            <a:ext cx="5381081" cy="3963926"/>
          </a:xfrm>
          <a:prstGeom prst="rect">
            <a:avLst/>
          </a:prstGeom>
          <a:noFill/>
          <a:ln>
            <a:noFill/>
          </a:ln>
        </p:spPr>
      </p:pic>
      <p:sp>
        <p:nvSpPr>
          <p:cNvPr id="581" name="Google Shape;581;p6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daa87567a7_0_171"/>
          <p:cNvSpPr txBox="1">
            <a:spLocks noGrp="1"/>
          </p:cNvSpPr>
          <p:nvPr>
            <p:ph type="ctrTitle"/>
          </p:nvPr>
        </p:nvSpPr>
        <p:spPr>
          <a:xfrm>
            <a:off x="685800" y="18922"/>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000"/>
              <a:t>A planet is a body or object in space that revolves around a _____ and has a _____ shape.</a:t>
            </a:r>
            <a:endParaRPr sz="3000"/>
          </a:p>
        </p:txBody>
      </p:sp>
      <p:pic>
        <p:nvPicPr>
          <p:cNvPr id="588" name="Google Shape;588;gdaa87567a7_0_171" descr="200608250001_65511.jpg"/>
          <p:cNvPicPr preferRelativeResize="0"/>
          <p:nvPr/>
        </p:nvPicPr>
        <p:blipFill rotWithShape="1">
          <a:blip r:embed="rId3">
            <a:alphaModFix/>
          </a:blip>
          <a:srcRect/>
          <a:stretch/>
        </p:blipFill>
        <p:spPr>
          <a:xfrm>
            <a:off x="2708057" y="1718368"/>
            <a:ext cx="3861171" cy="4813593"/>
          </a:xfrm>
          <a:prstGeom prst="rect">
            <a:avLst/>
          </a:prstGeom>
          <a:noFill/>
          <a:ln>
            <a:noFill/>
          </a:ln>
        </p:spPr>
      </p:pic>
      <p:sp>
        <p:nvSpPr>
          <p:cNvPr id="589" name="Google Shape;589;gdaa87567a7_0_17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dd2cd27f20_0_32"/>
          <p:cNvSpPr txBox="1">
            <a:spLocks noGrp="1"/>
          </p:cNvSpPr>
          <p:nvPr>
            <p:ph type="ctrTitle"/>
          </p:nvPr>
        </p:nvSpPr>
        <p:spPr>
          <a:xfrm>
            <a:off x="685800" y="18922"/>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000"/>
              <a:t>A planet is a body or object in space that revolves around a </a:t>
            </a:r>
            <a:r>
              <a:rPr lang="en-US" sz="3000" u="sng">
                <a:solidFill>
                  <a:srgbClr val="FF0000"/>
                </a:solidFill>
              </a:rPr>
              <a:t>star</a:t>
            </a:r>
            <a:r>
              <a:rPr lang="en-US" sz="3000"/>
              <a:t> and has a </a:t>
            </a:r>
            <a:r>
              <a:rPr lang="en-US" sz="3000" u="sng">
                <a:solidFill>
                  <a:srgbClr val="FF0000"/>
                </a:solidFill>
              </a:rPr>
              <a:t>spherical</a:t>
            </a:r>
            <a:r>
              <a:rPr lang="en-US" sz="3000"/>
              <a:t> shape.</a:t>
            </a:r>
            <a:endParaRPr sz="3000"/>
          </a:p>
        </p:txBody>
      </p:sp>
      <p:pic>
        <p:nvPicPr>
          <p:cNvPr id="596" name="Google Shape;596;gdd2cd27f20_0_32" descr="200608250001_65511.jpg"/>
          <p:cNvPicPr preferRelativeResize="0"/>
          <p:nvPr/>
        </p:nvPicPr>
        <p:blipFill rotWithShape="1">
          <a:blip r:embed="rId3">
            <a:alphaModFix/>
          </a:blip>
          <a:srcRect/>
          <a:stretch/>
        </p:blipFill>
        <p:spPr>
          <a:xfrm>
            <a:off x="2708057" y="1718368"/>
            <a:ext cx="3861171" cy="4813593"/>
          </a:xfrm>
          <a:prstGeom prst="rect">
            <a:avLst/>
          </a:prstGeom>
          <a:noFill/>
          <a:ln>
            <a:noFill/>
          </a:ln>
        </p:spPr>
      </p:pic>
      <p:sp>
        <p:nvSpPr>
          <p:cNvPr id="597" name="Google Shape;597;gdd2cd27f20_0_3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4"/>
          <p:cNvSpPr txBox="1"/>
          <p:nvPr/>
        </p:nvSpPr>
        <p:spPr>
          <a:xfrm>
            <a:off x="2347897" y="231778"/>
            <a:ext cx="4557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solar system?</a:t>
            </a:r>
            <a:endParaRPr sz="1400" b="0" i="0" u="none" strike="noStrike" cap="none">
              <a:solidFill>
                <a:srgbClr val="000000"/>
              </a:solidFill>
              <a:latin typeface="Arial"/>
              <a:ea typeface="Arial"/>
              <a:cs typeface="Arial"/>
              <a:sym typeface="Arial"/>
            </a:endParaRPr>
          </a:p>
        </p:txBody>
      </p:sp>
      <p:sp>
        <p:nvSpPr>
          <p:cNvPr id="604" name="Google Shape;604;p6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5" name="Google Shape;605;p64" descr="dreamstime_xl_43478275.jpg"/>
          <p:cNvPicPr preferRelativeResize="0"/>
          <p:nvPr/>
        </p:nvPicPr>
        <p:blipFill rotWithShape="1">
          <a:blip r:embed="rId4">
            <a:alphaModFix/>
          </a:blip>
          <a:srcRect/>
          <a:stretch/>
        </p:blipFill>
        <p:spPr>
          <a:xfrm>
            <a:off x="1051276" y="1375913"/>
            <a:ext cx="7041444" cy="4555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ctrTitle"/>
          </p:nvPr>
        </p:nvSpPr>
        <p:spPr>
          <a:xfrm>
            <a:off x="685800" y="119425"/>
            <a:ext cx="7772400" cy="1788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259" b="1" u="sng"/>
              <a:t>Planet</a:t>
            </a:r>
            <a:r>
              <a:rPr lang="en-US" sz="3259"/>
              <a:t>: a body or object in space that revolves around a star and has a spherical shape</a:t>
            </a:r>
            <a:endParaRPr sz="3259"/>
          </a:p>
        </p:txBody>
      </p:sp>
      <p:pic>
        <p:nvPicPr>
          <p:cNvPr id="152" name="Google Shape;152;p7" descr="200608250001_65511.jpg"/>
          <p:cNvPicPr preferRelativeResize="0"/>
          <p:nvPr/>
        </p:nvPicPr>
        <p:blipFill rotWithShape="1">
          <a:blip r:embed="rId3">
            <a:alphaModFix/>
          </a:blip>
          <a:srcRect/>
          <a:stretch/>
        </p:blipFill>
        <p:spPr>
          <a:xfrm>
            <a:off x="2708057" y="1807818"/>
            <a:ext cx="3861171" cy="4813593"/>
          </a:xfrm>
          <a:prstGeom prst="rect">
            <a:avLst/>
          </a:prstGeom>
          <a:noFill/>
          <a:ln>
            <a:noFill/>
          </a:ln>
        </p:spPr>
      </p:pic>
      <p:sp>
        <p:nvSpPr>
          <p:cNvPr id="153" name="Google Shape;153;p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5"/>
          <p:cNvSpPr txBox="1">
            <a:spLocks noGrp="1"/>
          </p:cNvSpPr>
          <p:nvPr>
            <p:ph type="title"/>
          </p:nvPr>
        </p:nvSpPr>
        <p:spPr>
          <a:xfrm>
            <a:off x="324464" y="0"/>
            <a:ext cx="8819536"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galaxy?</a:t>
            </a:r>
            <a:endParaRPr/>
          </a:p>
        </p:txBody>
      </p:sp>
      <p:pic>
        <p:nvPicPr>
          <p:cNvPr id="612" name="Google Shape;612;p65" descr="ESA - Guide to our Galaxy"/>
          <p:cNvPicPr preferRelativeResize="0"/>
          <p:nvPr/>
        </p:nvPicPr>
        <p:blipFill rotWithShape="1">
          <a:blip r:embed="rId3">
            <a:alphaModFix/>
          </a:blip>
          <a:srcRect/>
          <a:stretch/>
        </p:blipFill>
        <p:spPr>
          <a:xfrm>
            <a:off x="1122381" y="1842429"/>
            <a:ext cx="6899237" cy="3877227"/>
          </a:xfrm>
          <a:prstGeom prst="rect">
            <a:avLst/>
          </a:prstGeom>
          <a:noFill/>
          <a:ln>
            <a:noFill/>
          </a:ln>
        </p:spPr>
      </p:pic>
      <p:sp>
        <p:nvSpPr>
          <p:cNvPr id="613" name="Google Shape;613;p6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6"/>
          <p:cNvSpPr txBox="1"/>
          <p:nvPr/>
        </p:nvSpPr>
        <p:spPr>
          <a:xfrm>
            <a:off x="2886633" y="901725"/>
            <a:ext cx="438746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dk1"/>
                </a:solidFill>
                <a:latin typeface="Calibri"/>
                <a:ea typeface="Calibri"/>
                <a:cs typeface="Calibri"/>
                <a:sym typeface="Calibri"/>
              </a:rPr>
              <a:t>Milky Way</a:t>
            </a:r>
            <a:endParaRPr sz="1400" b="0" i="0" u="none" strike="noStrike" cap="none" dirty="0">
              <a:solidFill>
                <a:srgbClr val="000000"/>
              </a:solidFill>
              <a:latin typeface="Arial"/>
              <a:ea typeface="Arial"/>
              <a:cs typeface="Arial"/>
              <a:sym typeface="Arial"/>
            </a:endParaRPr>
          </a:p>
        </p:txBody>
      </p:sp>
      <p:sp>
        <p:nvSpPr>
          <p:cNvPr id="620" name="Google Shape;620;p6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1" name="Google Shape;621;p6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8" name="Google Shape;628;p67"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sp>
        <p:nvSpPr>
          <p:cNvPr id="629" name="Google Shape;629;p67"/>
          <p:cNvSpPr txBox="1">
            <a:spLocks noGrp="1"/>
          </p:cNvSpPr>
          <p:nvPr>
            <p:ph type="title"/>
          </p:nvPr>
        </p:nvSpPr>
        <p:spPr>
          <a:xfrm>
            <a:off x="424771" y="661775"/>
            <a:ext cx="8760542" cy="202759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dirty="0"/>
              <a:t>Milky Way:</a:t>
            </a:r>
            <a:r>
              <a:rPr lang="en-US" b="1" dirty="0"/>
              <a:t> </a:t>
            </a:r>
            <a:r>
              <a:rPr lang="en-US" sz="3600" dirty="0"/>
              <a:t>a galaxy that contains the sun and all of the nearby planets and stars-including our own solar system </a:t>
            </a:r>
            <a:endParaRPr dirty="0"/>
          </a:p>
        </p:txBody>
      </p:sp>
      <p:pic>
        <p:nvPicPr>
          <p:cNvPr id="630" name="Google Shape;630;p67" descr="Our Milky Way galaxy is on collision course with nearby Andromeda galaxy -  Tech Explorist"/>
          <p:cNvPicPr preferRelativeResize="0">
            <a:picLocks noGrp="1"/>
          </p:cNvPicPr>
          <p:nvPr>
            <p:ph type="body" idx="1"/>
          </p:nvPr>
        </p:nvPicPr>
        <p:blipFill rotWithShape="1">
          <a:blip r:embed="rId5">
            <a:alphaModFix/>
          </a:blip>
          <a:srcRect/>
          <a:stretch/>
        </p:blipFill>
        <p:spPr>
          <a:xfrm>
            <a:off x="2025570" y="2694600"/>
            <a:ext cx="5375717" cy="301040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dd2cd27f20_0_4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dd2cd27f20_0_45"/>
          <p:cNvSpPr txBox="1">
            <a:spLocks noGrp="1"/>
          </p:cNvSpPr>
          <p:nvPr>
            <p:ph type="title"/>
          </p:nvPr>
        </p:nvSpPr>
        <p:spPr>
          <a:xfrm>
            <a:off x="324464" y="0"/>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the Milky Way?</a:t>
            </a:r>
            <a:endParaRPr/>
          </a:p>
        </p:txBody>
      </p:sp>
      <p:sp>
        <p:nvSpPr>
          <p:cNvPr id="643" name="Google Shape;643;gdd2cd27f20_0_4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4" name="Google Shape;644;gdd2cd27f20_0_45" descr="Our Milky Way galaxy is on collision course with nearby Andromeda galaxy -  Tech Explorist"/>
          <p:cNvPicPr preferRelativeResize="0">
            <a:picLocks noGrp="1"/>
          </p:cNvPicPr>
          <p:nvPr>
            <p:ph type="body" idx="1"/>
          </p:nvPr>
        </p:nvPicPr>
        <p:blipFill rotWithShape="1">
          <a:blip r:embed="rId4">
            <a:alphaModFix/>
          </a:blip>
          <a:srcRect/>
          <a:stretch/>
        </p:blipFill>
        <p:spPr>
          <a:xfrm>
            <a:off x="1278926" y="1964250"/>
            <a:ext cx="6910500" cy="38700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68"/>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651" name="Google Shape;651;p68"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8" name="Google Shape;658;p69" descr="Our Milky Way galaxy is on collision course with nearby Andromeda galaxy -  Tech Explorist"/>
          <p:cNvPicPr preferRelativeResize="0"/>
          <p:nvPr/>
        </p:nvPicPr>
        <p:blipFill rotWithShape="1">
          <a:blip r:embed="rId4">
            <a:alphaModFix/>
          </a:blip>
          <a:srcRect/>
          <a:stretch/>
        </p:blipFill>
        <p:spPr>
          <a:xfrm>
            <a:off x="1022731" y="1349174"/>
            <a:ext cx="7098538" cy="397518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5" name="Google Shape;665;p70" descr="Man meets Milky Way | ESO"/>
          <p:cNvPicPr preferRelativeResize="0"/>
          <p:nvPr/>
        </p:nvPicPr>
        <p:blipFill rotWithShape="1">
          <a:blip r:embed="rId4">
            <a:alphaModFix/>
          </a:blip>
          <a:srcRect/>
          <a:stretch/>
        </p:blipFill>
        <p:spPr>
          <a:xfrm>
            <a:off x="2879627" y="1434126"/>
            <a:ext cx="3384745" cy="398974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1"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2"/>
          <p:cNvSpPr txBox="1">
            <a:spLocks noGrp="1"/>
          </p:cNvSpPr>
          <p:nvPr>
            <p:ph type="title"/>
          </p:nvPr>
        </p:nvSpPr>
        <p:spPr>
          <a:xfrm>
            <a:off x="729950" y="483050"/>
            <a:ext cx="8238300" cy="1567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5714"/>
              <a:buFont typeface="Calibri"/>
              <a:buNone/>
            </a:pPr>
            <a:r>
              <a:rPr lang="en-US" sz="3500"/>
              <a:t>The Milky Way a ______that contains the sun and all of the nearby planets and stars-including our own solar system. </a:t>
            </a:r>
            <a:endParaRPr sz="3500"/>
          </a:p>
        </p:txBody>
      </p:sp>
      <p:pic>
        <p:nvPicPr>
          <p:cNvPr id="678" name="Google Shape;678;p72" descr="Our Milky Way galaxy is on collision course with nearby Andromeda galaxy -  Tech Explorist"/>
          <p:cNvPicPr preferRelativeResize="0">
            <a:picLocks noGrp="1"/>
          </p:cNvPicPr>
          <p:nvPr>
            <p:ph type="body" idx="1"/>
          </p:nvPr>
        </p:nvPicPr>
        <p:blipFill rotWithShape="1">
          <a:blip r:embed="rId3">
            <a:alphaModFix/>
          </a:blip>
          <a:srcRect/>
          <a:stretch/>
        </p:blipFill>
        <p:spPr>
          <a:xfrm>
            <a:off x="2025570" y="3099714"/>
            <a:ext cx="5375717" cy="3010402"/>
          </a:xfrm>
          <a:prstGeom prst="rect">
            <a:avLst/>
          </a:prstGeom>
          <a:noFill/>
          <a:ln>
            <a:noFill/>
          </a:ln>
        </p:spPr>
      </p:pic>
      <p:sp>
        <p:nvSpPr>
          <p:cNvPr id="679" name="Google Shape;679;p7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p:nvPr/>
        </p:nvSpPr>
        <p:spPr>
          <a:xfrm>
            <a:off x="849542" y="312749"/>
            <a:ext cx="8111578"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200" b="1" i="0" u="sng" strike="noStrike" cap="none">
                <a:solidFill>
                  <a:srgbClr val="0C0C0C"/>
                </a:solidFill>
                <a:latin typeface="Calibri"/>
                <a:ea typeface="Calibri"/>
                <a:cs typeface="Calibri"/>
                <a:sym typeface="Calibri"/>
              </a:rPr>
              <a:t>The Solar System</a:t>
            </a:r>
            <a:r>
              <a:rPr lang="en-US" sz="3200" b="1" i="0" u="none" strike="noStrike" cap="none">
                <a:solidFill>
                  <a:srgbClr val="0C0C0C"/>
                </a:solidFill>
                <a:latin typeface="Calibri"/>
                <a:ea typeface="Calibri"/>
                <a:cs typeface="Calibri"/>
                <a:sym typeface="Calibri"/>
              </a:rPr>
              <a:t>: </a:t>
            </a:r>
            <a:r>
              <a:rPr lang="en-US" sz="3200" b="0" i="0" u="none" strike="noStrike" cap="none">
                <a:solidFill>
                  <a:srgbClr val="0C0C0C"/>
                </a:solidFill>
                <a:latin typeface="Calibri"/>
                <a:ea typeface="Calibri"/>
                <a:cs typeface="Calibri"/>
                <a:sym typeface="Calibri"/>
              </a:rPr>
              <a:t>the sun with all the planets and other bodies that revolve around it</a:t>
            </a:r>
            <a:endParaRPr sz="3200" b="1" i="0" u="none" strike="noStrike" cap="none">
              <a:solidFill>
                <a:schemeClr val="dk1"/>
              </a:solidFill>
              <a:latin typeface="Calibri"/>
              <a:ea typeface="Calibri"/>
              <a:cs typeface="Calibri"/>
              <a:sym typeface="Calibri"/>
            </a:endParaRPr>
          </a:p>
        </p:txBody>
      </p:sp>
      <p:sp>
        <p:nvSpPr>
          <p:cNvPr id="160" name="Google Shape;160;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8"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dd2cd27f20_0_53"/>
          <p:cNvSpPr txBox="1">
            <a:spLocks noGrp="1"/>
          </p:cNvSpPr>
          <p:nvPr>
            <p:ph type="title"/>
          </p:nvPr>
        </p:nvSpPr>
        <p:spPr>
          <a:xfrm>
            <a:off x="729950" y="483050"/>
            <a:ext cx="8238300" cy="1567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5714"/>
              <a:buFont typeface="Calibri"/>
              <a:buNone/>
            </a:pPr>
            <a:r>
              <a:rPr lang="en-US" sz="3500"/>
              <a:t>The Milky Way a </a:t>
            </a:r>
            <a:r>
              <a:rPr lang="en-US" sz="3500" u="sng">
                <a:solidFill>
                  <a:srgbClr val="FF0000"/>
                </a:solidFill>
              </a:rPr>
              <a:t>galaxy</a:t>
            </a:r>
            <a:r>
              <a:rPr lang="en-US" sz="3500"/>
              <a:t> that contains the sun and all of the nearby planets and stars-including our own solar system. </a:t>
            </a:r>
            <a:endParaRPr sz="3500"/>
          </a:p>
        </p:txBody>
      </p:sp>
      <p:pic>
        <p:nvPicPr>
          <p:cNvPr id="686" name="Google Shape;686;gdd2cd27f20_0_53" descr="Our Milky Way galaxy is on collision course with nearby Andromeda galaxy -  Tech Explorist"/>
          <p:cNvPicPr preferRelativeResize="0">
            <a:picLocks noGrp="1"/>
          </p:cNvPicPr>
          <p:nvPr>
            <p:ph type="body" idx="1"/>
          </p:nvPr>
        </p:nvPicPr>
        <p:blipFill rotWithShape="1">
          <a:blip r:embed="rId3">
            <a:alphaModFix/>
          </a:blip>
          <a:srcRect/>
          <a:stretch/>
        </p:blipFill>
        <p:spPr>
          <a:xfrm>
            <a:off x="2025570" y="3099714"/>
            <a:ext cx="5375700" cy="3010500"/>
          </a:xfrm>
          <a:prstGeom prst="rect">
            <a:avLst/>
          </a:prstGeom>
          <a:noFill/>
          <a:ln>
            <a:noFill/>
          </a:ln>
        </p:spPr>
      </p:pic>
      <p:sp>
        <p:nvSpPr>
          <p:cNvPr id="687" name="Google Shape;687;gdd2cd27f20_0_53"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74" descr="Our Milky Way galaxy is on collision course with nearby Andromeda galaxy -  Tech Explorist"/>
          <p:cNvPicPr preferRelativeResize="0"/>
          <p:nvPr/>
        </p:nvPicPr>
        <p:blipFill rotWithShape="1">
          <a:blip r:embed="rId3">
            <a:alphaModFix/>
          </a:blip>
          <a:srcRect/>
          <a:stretch/>
        </p:blipFill>
        <p:spPr>
          <a:xfrm>
            <a:off x="1022731" y="1765863"/>
            <a:ext cx="7098538" cy="3975181"/>
          </a:xfrm>
          <a:prstGeom prst="rect">
            <a:avLst/>
          </a:prstGeom>
          <a:noFill/>
          <a:ln>
            <a:noFill/>
          </a:ln>
        </p:spPr>
      </p:pic>
      <p:sp>
        <p:nvSpPr>
          <p:cNvPr id="694" name="Google Shape;694;p74"/>
          <p:cNvSpPr txBox="1"/>
          <p:nvPr/>
        </p:nvSpPr>
        <p:spPr>
          <a:xfrm>
            <a:off x="1087600" y="646750"/>
            <a:ext cx="74931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kind of galaxy is the Milky Way?</a:t>
            </a:r>
            <a:endParaRPr sz="1400" b="0" i="0" u="none" strike="noStrike" cap="none">
              <a:solidFill>
                <a:srgbClr val="000000"/>
              </a:solidFill>
              <a:latin typeface="Arial"/>
              <a:ea typeface="Arial"/>
              <a:cs typeface="Arial"/>
              <a:sym typeface="Arial"/>
            </a:endParaRPr>
          </a:p>
        </p:txBody>
      </p:sp>
      <p:sp>
        <p:nvSpPr>
          <p:cNvPr id="695" name="Google Shape;695;p7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2" name="Google Shape;702;p7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9" name="Google Shape;709;p76"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710" name="Google Shape;710;p76" descr="Man meets Milky Way | ESO"/>
          <p:cNvPicPr preferRelativeResize="0"/>
          <p:nvPr/>
        </p:nvPicPr>
        <p:blipFill rotWithShape="1">
          <a:blip r:embed="rId5">
            <a:alphaModFix/>
          </a:blip>
          <a:srcRect/>
          <a:stretch/>
        </p:blipFill>
        <p:spPr>
          <a:xfrm>
            <a:off x="2296579" y="748601"/>
            <a:ext cx="4550841" cy="53642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7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7" name="Google Shape;717;p77"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718" name="Google Shape;718;p77" descr="Seeing the Far Side of the Milky Way - Sky &amp; Telescope - Sky &amp; Telescope"/>
          <p:cNvPicPr preferRelativeResize="0"/>
          <p:nvPr/>
        </p:nvPicPr>
        <p:blipFill rotWithShape="1">
          <a:blip r:embed="rId5">
            <a:alphaModFix/>
          </a:blip>
          <a:srcRect/>
          <a:stretch/>
        </p:blipFill>
        <p:spPr>
          <a:xfrm>
            <a:off x="1714500" y="1824037"/>
            <a:ext cx="5715000" cy="32099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7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5" name="Google Shape;725;p78"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2" name="Google Shape;732;p79"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733" name="Google Shape;733;p79" descr="Irregular galaxy - Wikipedia"/>
          <p:cNvPicPr preferRelativeResize="0"/>
          <p:nvPr/>
        </p:nvPicPr>
        <p:blipFill rotWithShape="1">
          <a:blip r:embed="rId5">
            <a:alphaModFix/>
          </a:blip>
          <a:srcRect/>
          <a:stretch/>
        </p:blipFill>
        <p:spPr>
          <a:xfrm>
            <a:off x="2743200" y="906562"/>
            <a:ext cx="4014306" cy="452798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5" name="Google Shape;745;p81" descr="Man meets Milky Way | ESO"/>
          <p:cNvPicPr preferRelativeResize="0"/>
          <p:nvPr/>
        </p:nvPicPr>
        <p:blipFill rotWithShape="1">
          <a:blip r:embed="rId3">
            <a:alphaModFix/>
          </a:blip>
          <a:srcRect/>
          <a:stretch/>
        </p:blipFill>
        <p:spPr>
          <a:xfrm>
            <a:off x="2296579" y="1257887"/>
            <a:ext cx="4550841" cy="5364276"/>
          </a:xfrm>
          <a:prstGeom prst="rect">
            <a:avLst/>
          </a:prstGeom>
          <a:noFill/>
          <a:ln>
            <a:noFill/>
          </a:ln>
        </p:spPr>
      </p:pic>
      <p:sp>
        <p:nvSpPr>
          <p:cNvPr id="746" name="Google Shape;746;p81"/>
          <p:cNvSpPr txBox="1"/>
          <p:nvPr/>
        </p:nvSpPr>
        <p:spPr>
          <a:xfrm>
            <a:off x="2296579" y="498100"/>
            <a:ext cx="45720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is this a picture of?</a:t>
            </a:r>
            <a:endParaRPr sz="1400" b="0" i="0" u="none" strike="noStrike" cap="none">
              <a:solidFill>
                <a:srgbClr val="000000"/>
              </a:solidFill>
              <a:latin typeface="Arial"/>
              <a:ea typeface="Arial"/>
              <a:cs typeface="Arial"/>
              <a:sym typeface="Arial"/>
            </a:endParaRPr>
          </a:p>
        </p:txBody>
      </p:sp>
      <p:sp>
        <p:nvSpPr>
          <p:cNvPr id="747" name="Google Shape;747;p8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82"/>
          <p:cNvSpPr txBox="1"/>
          <p:nvPr/>
        </p:nvSpPr>
        <p:spPr>
          <a:xfrm>
            <a:off x="657225" y="482774"/>
            <a:ext cx="8229600" cy="1143000"/>
          </a:xfrm>
          <a:prstGeom prst="rect">
            <a:avLst/>
          </a:prstGeom>
          <a:noFill/>
          <a:ln>
            <a:noFill/>
          </a:ln>
        </p:spPr>
        <p:txBody>
          <a:bodyPr spcFirstLastPara="1" wrap="square" lIns="91425" tIns="45700" rIns="91425" bIns="45700" anchor="t" anchorCtr="0">
            <a:normAutofit fontScale="60000" lnSpcReduction="20000"/>
          </a:bodyPr>
          <a:lstStyle/>
          <a:p>
            <a:pPr marL="0" marR="0" lvl="0" indent="0" algn="ctr" rtl="0">
              <a:lnSpc>
                <a:spcPct val="100000"/>
              </a:lnSpc>
              <a:spcBef>
                <a:spcPts val="0"/>
              </a:spcBef>
              <a:spcAft>
                <a:spcPts val="0"/>
              </a:spcAft>
              <a:buClr>
                <a:schemeClr val="dk1"/>
              </a:buClr>
              <a:buSzPct val="100000"/>
              <a:buFont typeface="Calibri"/>
              <a:buNone/>
            </a:pPr>
            <a:r>
              <a:rPr lang="en-US" sz="6600" b="0" i="0" u="none" strike="noStrike" cap="none">
                <a:solidFill>
                  <a:schemeClr val="dk1"/>
                </a:solidFill>
                <a:latin typeface="Calibri"/>
                <a:ea typeface="Calibri"/>
                <a:cs typeface="Calibri"/>
                <a:sym typeface="Calibri"/>
              </a:rPr>
              <a:t>Which one is the Milky Way, how can you tell?</a:t>
            </a:r>
            <a:endParaRPr sz="1400" b="0" i="0" u="none" strike="noStrike" cap="none">
              <a:solidFill>
                <a:srgbClr val="000000"/>
              </a:solidFill>
              <a:latin typeface="Arial"/>
              <a:ea typeface="Arial"/>
              <a:cs typeface="Arial"/>
              <a:sym typeface="Arial"/>
            </a:endParaRPr>
          </a:p>
        </p:txBody>
      </p:sp>
      <p:sp>
        <p:nvSpPr>
          <p:cNvPr id="754" name="Google Shape;754;p8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5" name="Google Shape;755;p82" descr="Seeing the Far Side of the Milky Way - Sky &amp; Telescope - Sky &amp; Telescope"/>
          <p:cNvPicPr preferRelativeResize="0"/>
          <p:nvPr/>
        </p:nvPicPr>
        <p:blipFill rotWithShape="1">
          <a:blip r:embed="rId4">
            <a:alphaModFix/>
          </a:blip>
          <a:srcRect/>
          <a:stretch/>
        </p:blipFill>
        <p:spPr>
          <a:xfrm>
            <a:off x="4083597" y="2939970"/>
            <a:ext cx="4387624" cy="2464382"/>
          </a:xfrm>
          <a:prstGeom prst="rect">
            <a:avLst/>
          </a:prstGeom>
          <a:noFill/>
          <a:ln>
            <a:noFill/>
          </a:ln>
        </p:spPr>
      </p:pic>
      <p:pic>
        <p:nvPicPr>
          <p:cNvPr id="756" name="Google Shape;756;p82" descr="Irregular galaxy - Wikipedia"/>
          <p:cNvPicPr preferRelativeResize="0"/>
          <p:nvPr/>
        </p:nvPicPr>
        <p:blipFill rotWithShape="1">
          <a:blip r:embed="rId5">
            <a:alphaModFix/>
          </a:blip>
          <a:srcRect/>
          <a:stretch/>
        </p:blipFill>
        <p:spPr>
          <a:xfrm>
            <a:off x="543853" y="1951413"/>
            <a:ext cx="3431545" cy="38706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83"/>
          <p:cNvSpPr txBox="1"/>
          <p:nvPr/>
        </p:nvSpPr>
        <p:spPr>
          <a:xfrm>
            <a:off x="657225" y="482774"/>
            <a:ext cx="8229600" cy="1143000"/>
          </a:xfrm>
          <a:prstGeom prst="rect">
            <a:avLst/>
          </a:prstGeom>
          <a:noFill/>
          <a:ln>
            <a:noFill/>
          </a:ln>
        </p:spPr>
        <p:txBody>
          <a:bodyPr spcFirstLastPara="1" wrap="square" lIns="91425" tIns="45700" rIns="91425" bIns="45700" anchor="t" anchorCtr="0">
            <a:normAutofit fontScale="60000" lnSpcReduction="20000"/>
          </a:bodyPr>
          <a:lstStyle/>
          <a:p>
            <a:pPr marL="0" marR="0" lvl="0" indent="0" algn="ctr" rtl="0">
              <a:lnSpc>
                <a:spcPct val="100000"/>
              </a:lnSpc>
              <a:spcBef>
                <a:spcPts val="0"/>
              </a:spcBef>
              <a:spcAft>
                <a:spcPts val="0"/>
              </a:spcAft>
              <a:buClr>
                <a:schemeClr val="dk1"/>
              </a:buClr>
              <a:buSzPct val="100000"/>
              <a:buFont typeface="Calibri"/>
              <a:buNone/>
            </a:pPr>
            <a:r>
              <a:rPr lang="en-US" sz="6600" b="0" i="0" u="none" strike="noStrike" cap="none">
                <a:solidFill>
                  <a:schemeClr val="dk1"/>
                </a:solidFill>
                <a:latin typeface="Calibri"/>
                <a:ea typeface="Calibri"/>
                <a:cs typeface="Calibri"/>
                <a:sym typeface="Calibri"/>
              </a:rPr>
              <a:t>Which one is the Milky Way, how can you tell?</a:t>
            </a:r>
            <a:endParaRPr sz="1400" b="0" i="0" u="none" strike="noStrike" cap="none">
              <a:solidFill>
                <a:srgbClr val="000000"/>
              </a:solidFill>
              <a:latin typeface="Arial"/>
              <a:ea typeface="Arial"/>
              <a:cs typeface="Arial"/>
              <a:sym typeface="Arial"/>
            </a:endParaRPr>
          </a:p>
        </p:txBody>
      </p:sp>
      <p:sp>
        <p:nvSpPr>
          <p:cNvPr id="763" name="Google Shape;763;p8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4" name="Google Shape;764;p83" descr="Seeing the Far Side of the Milky Way - Sky &amp; Telescope - Sky &amp; Telescope"/>
          <p:cNvPicPr preferRelativeResize="0"/>
          <p:nvPr/>
        </p:nvPicPr>
        <p:blipFill rotWithShape="1">
          <a:blip r:embed="rId4">
            <a:alphaModFix/>
          </a:blip>
          <a:srcRect/>
          <a:stretch/>
        </p:blipFill>
        <p:spPr>
          <a:xfrm>
            <a:off x="4083597" y="2939970"/>
            <a:ext cx="4387624" cy="2464382"/>
          </a:xfrm>
          <a:prstGeom prst="rect">
            <a:avLst/>
          </a:prstGeom>
          <a:noFill/>
          <a:ln w="57150" cap="flat" cmpd="sng">
            <a:solidFill>
              <a:srgbClr val="FF0000"/>
            </a:solidFill>
            <a:prstDash val="solid"/>
            <a:round/>
            <a:headEnd type="none" w="sm" len="sm"/>
            <a:tailEnd type="none" w="sm" len="sm"/>
          </a:ln>
        </p:spPr>
      </p:pic>
      <p:pic>
        <p:nvPicPr>
          <p:cNvPr id="765" name="Google Shape;765;p83" descr="Irregular galaxy - Wikipedia"/>
          <p:cNvPicPr preferRelativeResize="0"/>
          <p:nvPr/>
        </p:nvPicPr>
        <p:blipFill rotWithShape="1">
          <a:blip r:embed="rId5">
            <a:alphaModFix/>
          </a:blip>
          <a:srcRect/>
          <a:stretch/>
        </p:blipFill>
        <p:spPr>
          <a:xfrm>
            <a:off x="543853" y="1951413"/>
            <a:ext cx="3431545" cy="387065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86"/>
          <p:cNvSpPr txBox="1">
            <a:spLocks noGrp="1"/>
          </p:cNvSpPr>
          <p:nvPr>
            <p:ph type="title"/>
          </p:nvPr>
        </p:nvSpPr>
        <p:spPr>
          <a:xfrm>
            <a:off x="333157" y="198345"/>
            <a:ext cx="8760542" cy="202759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the Milky Way?</a:t>
            </a:r>
            <a:endParaRPr sz="3600"/>
          </a:p>
        </p:txBody>
      </p:sp>
      <p:pic>
        <p:nvPicPr>
          <p:cNvPr id="772" name="Google Shape;772;p86" descr="Our Milky Way galaxy is on collision course with nearby Andromeda galaxy -  Tech Explorist"/>
          <p:cNvPicPr preferRelativeResize="0">
            <a:picLocks noGrp="1"/>
          </p:cNvPicPr>
          <p:nvPr>
            <p:ph type="body" idx="1"/>
          </p:nvPr>
        </p:nvPicPr>
        <p:blipFill rotWithShape="1">
          <a:blip r:embed="rId3">
            <a:alphaModFix/>
          </a:blip>
          <a:srcRect/>
          <a:stretch/>
        </p:blipFill>
        <p:spPr>
          <a:xfrm>
            <a:off x="1884141" y="2092716"/>
            <a:ext cx="5375717" cy="3010402"/>
          </a:xfrm>
          <a:prstGeom prst="rect">
            <a:avLst/>
          </a:prstGeom>
          <a:noFill/>
          <a:ln>
            <a:noFill/>
          </a:ln>
        </p:spPr>
      </p:pic>
      <p:sp>
        <p:nvSpPr>
          <p:cNvPr id="773" name="Google Shape;773;p8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87" descr="Our Milky Way galaxy is on collision course with nearby Andromeda galaxy -  Tech Explorist"/>
          <p:cNvPicPr preferRelativeResize="0"/>
          <p:nvPr/>
        </p:nvPicPr>
        <p:blipFill rotWithShape="1">
          <a:blip r:embed="rId3">
            <a:alphaModFix/>
          </a:blip>
          <a:srcRect/>
          <a:stretch/>
        </p:blipFill>
        <p:spPr>
          <a:xfrm>
            <a:off x="1022731" y="1765863"/>
            <a:ext cx="7098538" cy="3975181"/>
          </a:xfrm>
          <a:prstGeom prst="rect">
            <a:avLst/>
          </a:prstGeom>
          <a:noFill/>
          <a:ln>
            <a:noFill/>
          </a:ln>
        </p:spPr>
      </p:pic>
      <p:sp>
        <p:nvSpPr>
          <p:cNvPr id="780" name="Google Shape;780;p87"/>
          <p:cNvSpPr txBox="1"/>
          <p:nvPr/>
        </p:nvSpPr>
        <p:spPr>
          <a:xfrm>
            <a:off x="1130675" y="560625"/>
            <a:ext cx="75936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kind of galaxy is the Milky Way?</a:t>
            </a:r>
            <a:endParaRPr sz="1400" b="0" i="0" u="none" strike="noStrike" cap="none">
              <a:solidFill>
                <a:srgbClr val="000000"/>
              </a:solidFill>
              <a:latin typeface="Arial"/>
              <a:ea typeface="Arial"/>
              <a:cs typeface="Arial"/>
              <a:sym typeface="Arial"/>
            </a:endParaRPr>
          </a:p>
        </p:txBody>
      </p:sp>
      <p:sp>
        <p:nvSpPr>
          <p:cNvPr id="781" name="Google Shape;781;p8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8"/>
          <p:cNvSpPr txBox="1"/>
          <p:nvPr/>
        </p:nvSpPr>
        <p:spPr>
          <a:xfrm>
            <a:off x="657225" y="482774"/>
            <a:ext cx="8229600" cy="1143000"/>
          </a:xfrm>
          <a:prstGeom prst="rect">
            <a:avLst/>
          </a:prstGeom>
          <a:noFill/>
          <a:ln>
            <a:noFill/>
          </a:ln>
        </p:spPr>
        <p:txBody>
          <a:bodyPr spcFirstLastPara="1" wrap="square" lIns="91425" tIns="45700" rIns="91425" bIns="45700" anchor="t" anchorCtr="0">
            <a:normAutofit fontScale="60000" lnSpcReduction="20000"/>
          </a:bodyPr>
          <a:lstStyle/>
          <a:p>
            <a:pPr marL="0" marR="0" lvl="0" indent="0" algn="ctr" rtl="0">
              <a:lnSpc>
                <a:spcPct val="100000"/>
              </a:lnSpc>
              <a:spcBef>
                <a:spcPts val="0"/>
              </a:spcBef>
              <a:spcAft>
                <a:spcPts val="0"/>
              </a:spcAft>
              <a:buClr>
                <a:schemeClr val="dk1"/>
              </a:buClr>
              <a:buSzPct val="100000"/>
              <a:buFont typeface="Calibri"/>
              <a:buNone/>
            </a:pPr>
            <a:r>
              <a:rPr lang="en-US" sz="6600" b="0" i="0" u="none" strike="noStrike" cap="none">
                <a:solidFill>
                  <a:schemeClr val="dk1"/>
                </a:solidFill>
                <a:latin typeface="Calibri"/>
                <a:ea typeface="Calibri"/>
                <a:cs typeface="Calibri"/>
                <a:sym typeface="Calibri"/>
              </a:rPr>
              <a:t>Which one is NOT the Milky Way, how can you tell?</a:t>
            </a:r>
            <a:endParaRPr sz="1400" b="0" i="0" u="none" strike="noStrike" cap="none">
              <a:solidFill>
                <a:srgbClr val="000000"/>
              </a:solidFill>
              <a:latin typeface="Arial"/>
              <a:ea typeface="Arial"/>
              <a:cs typeface="Arial"/>
              <a:sym typeface="Arial"/>
            </a:endParaRPr>
          </a:p>
        </p:txBody>
      </p:sp>
      <p:sp>
        <p:nvSpPr>
          <p:cNvPr id="788" name="Google Shape;788;p8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9" name="Google Shape;789;p88" descr="Seeing the Far Side of the Milky Way - Sky &amp; Telescope - Sky &amp; Telescope"/>
          <p:cNvPicPr preferRelativeResize="0"/>
          <p:nvPr/>
        </p:nvPicPr>
        <p:blipFill rotWithShape="1">
          <a:blip r:embed="rId4">
            <a:alphaModFix/>
          </a:blip>
          <a:srcRect/>
          <a:stretch/>
        </p:blipFill>
        <p:spPr>
          <a:xfrm>
            <a:off x="4083597" y="2939970"/>
            <a:ext cx="4387624" cy="2464382"/>
          </a:xfrm>
          <a:prstGeom prst="rect">
            <a:avLst/>
          </a:prstGeom>
          <a:noFill/>
          <a:ln>
            <a:noFill/>
          </a:ln>
        </p:spPr>
      </p:pic>
      <p:pic>
        <p:nvPicPr>
          <p:cNvPr id="790" name="Google Shape;790;p88" descr="Irregular galaxy - Wikipedia"/>
          <p:cNvPicPr preferRelativeResize="0"/>
          <p:nvPr/>
        </p:nvPicPr>
        <p:blipFill rotWithShape="1">
          <a:blip r:embed="rId5">
            <a:alphaModFix/>
          </a:blip>
          <a:srcRect/>
          <a:stretch/>
        </p:blipFill>
        <p:spPr>
          <a:xfrm>
            <a:off x="543853" y="1951413"/>
            <a:ext cx="3431545" cy="387065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9"/>
          <p:cNvSpPr txBox="1"/>
          <p:nvPr/>
        </p:nvSpPr>
        <p:spPr>
          <a:xfrm>
            <a:off x="657225" y="482774"/>
            <a:ext cx="8229600" cy="1143000"/>
          </a:xfrm>
          <a:prstGeom prst="rect">
            <a:avLst/>
          </a:prstGeom>
          <a:noFill/>
          <a:ln>
            <a:noFill/>
          </a:ln>
        </p:spPr>
        <p:txBody>
          <a:bodyPr spcFirstLastPara="1" wrap="square" lIns="91425" tIns="45700" rIns="91425" bIns="45700" anchor="t" anchorCtr="0">
            <a:normAutofit fontScale="60000" lnSpcReduction="20000"/>
          </a:bodyPr>
          <a:lstStyle/>
          <a:p>
            <a:pPr marL="0" marR="0" lvl="0" indent="0" algn="ctr" rtl="0">
              <a:lnSpc>
                <a:spcPct val="100000"/>
              </a:lnSpc>
              <a:spcBef>
                <a:spcPts val="0"/>
              </a:spcBef>
              <a:spcAft>
                <a:spcPts val="0"/>
              </a:spcAft>
              <a:buClr>
                <a:schemeClr val="dk1"/>
              </a:buClr>
              <a:buSzPct val="100000"/>
              <a:buFont typeface="Calibri"/>
              <a:buNone/>
            </a:pPr>
            <a:r>
              <a:rPr lang="en-US" sz="6600" b="0" i="0" u="none" strike="noStrike" cap="none">
                <a:solidFill>
                  <a:schemeClr val="dk1"/>
                </a:solidFill>
                <a:latin typeface="Calibri"/>
                <a:ea typeface="Calibri"/>
                <a:cs typeface="Calibri"/>
                <a:sym typeface="Calibri"/>
              </a:rPr>
              <a:t>Which one is NOT the Milky Way, how can you tell?</a:t>
            </a:r>
            <a:endParaRPr sz="1400" b="0" i="0" u="none" strike="noStrike" cap="none">
              <a:solidFill>
                <a:srgbClr val="000000"/>
              </a:solidFill>
              <a:latin typeface="Arial"/>
              <a:ea typeface="Arial"/>
              <a:cs typeface="Arial"/>
              <a:sym typeface="Arial"/>
            </a:endParaRPr>
          </a:p>
        </p:txBody>
      </p:sp>
      <p:sp>
        <p:nvSpPr>
          <p:cNvPr id="797" name="Google Shape;797;p8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8" name="Google Shape;798;p89" descr="Seeing the Far Side of the Milky Way - Sky &amp; Telescope - Sky &amp; Telescope"/>
          <p:cNvPicPr preferRelativeResize="0"/>
          <p:nvPr/>
        </p:nvPicPr>
        <p:blipFill rotWithShape="1">
          <a:blip r:embed="rId4">
            <a:alphaModFix/>
          </a:blip>
          <a:srcRect/>
          <a:stretch/>
        </p:blipFill>
        <p:spPr>
          <a:xfrm>
            <a:off x="4083597" y="2939970"/>
            <a:ext cx="4387624" cy="2464382"/>
          </a:xfrm>
          <a:prstGeom prst="rect">
            <a:avLst/>
          </a:prstGeom>
          <a:noFill/>
          <a:ln>
            <a:noFill/>
          </a:ln>
        </p:spPr>
      </p:pic>
      <p:pic>
        <p:nvPicPr>
          <p:cNvPr id="799" name="Google Shape;799;p89" descr="Irregular galaxy - Wikipedia"/>
          <p:cNvPicPr preferRelativeResize="0"/>
          <p:nvPr/>
        </p:nvPicPr>
        <p:blipFill rotWithShape="1">
          <a:blip r:embed="rId5">
            <a:alphaModFix/>
          </a:blip>
          <a:srcRect/>
          <a:stretch/>
        </p:blipFill>
        <p:spPr>
          <a:xfrm>
            <a:off x="543853" y="1951413"/>
            <a:ext cx="3431545" cy="3870653"/>
          </a:xfrm>
          <a:prstGeom prst="rect">
            <a:avLst/>
          </a:prstGeom>
          <a:noFill/>
          <a:ln w="57150" cap="flat" cmpd="sng">
            <a:solidFill>
              <a:srgbClr val="FF0000"/>
            </a:solidFill>
            <a:prstDash val="solid"/>
            <a:round/>
            <a:headEnd type="none" w="sm" len="sm"/>
            <a:tailEnd type="none" w="sm" len="sm"/>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Google Shape;805;p90" descr="Man meets Milky Way | ESO"/>
          <p:cNvPicPr preferRelativeResize="0"/>
          <p:nvPr/>
        </p:nvPicPr>
        <p:blipFill rotWithShape="1">
          <a:blip r:embed="rId3">
            <a:alphaModFix/>
          </a:blip>
          <a:srcRect/>
          <a:stretch/>
        </p:blipFill>
        <p:spPr>
          <a:xfrm>
            <a:off x="2879627" y="1862389"/>
            <a:ext cx="3384745" cy="3989748"/>
          </a:xfrm>
          <a:prstGeom prst="rect">
            <a:avLst/>
          </a:prstGeom>
          <a:noFill/>
          <a:ln>
            <a:noFill/>
          </a:ln>
        </p:spPr>
      </p:pic>
      <p:sp>
        <p:nvSpPr>
          <p:cNvPr id="806" name="Google Shape;806;p90"/>
          <p:cNvSpPr txBox="1"/>
          <p:nvPr/>
        </p:nvSpPr>
        <p:spPr>
          <a:xfrm>
            <a:off x="1073250" y="439850"/>
            <a:ext cx="77229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How many stars do scientists believe are in the Milky Way?</a:t>
            </a:r>
            <a:endParaRPr sz="1400" b="0" i="0" u="none" strike="noStrike" cap="none">
              <a:solidFill>
                <a:srgbClr val="000000"/>
              </a:solidFill>
              <a:latin typeface="Arial"/>
              <a:ea typeface="Arial"/>
              <a:cs typeface="Arial"/>
              <a:sym typeface="Arial"/>
            </a:endParaRPr>
          </a:p>
        </p:txBody>
      </p:sp>
      <p:sp>
        <p:nvSpPr>
          <p:cNvPr id="807" name="Google Shape;807;p9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1"/>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814" name="Google Shape;814;p91"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2"/>
          <p:cNvSpPr txBox="1">
            <a:spLocks noGrp="1"/>
          </p:cNvSpPr>
          <p:nvPr>
            <p:ph type="title"/>
          </p:nvPr>
        </p:nvSpPr>
        <p:spPr>
          <a:xfrm>
            <a:off x="191729" y="574705"/>
            <a:ext cx="8760542" cy="202759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200" b="1" u="sng" dirty="0"/>
              <a:t>Milky Way:</a:t>
            </a:r>
            <a:r>
              <a:rPr lang="en-US" sz="3200" b="1" dirty="0"/>
              <a:t> </a:t>
            </a:r>
            <a:r>
              <a:rPr lang="en-US" sz="3200" dirty="0"/>
              <a:t>a galaxy that contains the sun and all of the nearby planets and stars-including our own solar system</a:t>
            </a:r>
            <a:endParaRPr sz="3200" dirty="0"/>
          </a:p>
        </p:txBody>
      </p:sp>
      <p:pic>
        <p:nvPicPr>
          <p:cNvPr id="821" name="Google Shape;821;p92" descr="Our Milky Way galaxy is on collision course with nearby Andromeda galaxy -  Tech Explorist"/>
          <p:cNvPicPr preferRelativeResize="0">
            <a:picLocks noGrp="1"/>
          </p:cNvPicPr>
          <p:nvPr>
            <p:ph type="body" idx="1"/>
          </p:nvPr>
        </p:nvPicPr>
        <p:blipFill rotWithShape="1">
          <a:blip r:embed="rId3">
            <a:alphaModFix/>
          </a:blip>
          <a:srcRect/>
          <a:stretch/>
        </p:blipFill>
        <p:spPr>
          <a:xfrm>
            <a:off x="2025570" y="2694600"/>
            <a:ext cx="5375717" cy="3010402"/>
          </a:xfrm>
          <a:prstGeom prst="rect">
            <a:avLst/>
          </a:prstGeom>
          <a:noFill/>
          <a:ln>
            <a:noFill/>
          </a:ln>
        </p:spPr>
      </p:pic>
      <p:sp>
        <p:nvSpPr>
          <p:cNvPr id="822" name="Google Shape;822;p9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93"/>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829" name="Google Shape;829;p93"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93"/>
          <p:cNvSpPr txBox="1"/>
          <p:nvPr/>
        </p:nvSpPr>
        <p:spPr>
          <a:xfrm>
            <a:off x="2755050" y="1166000"/>
            <a:ext cx="3633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Your Cosmic Address</a:t>
            </a:r>
            <a:endParaRPr sz="3000">
              <a:solidFill>
                <a:schemeClr val="dk1"/>
              </a:solidFill>
              <a:latin typeface="Calibri"/>
              <a:ea typeface="Calibri"/>
              <a:cs typeface="Calibri"/>
              <a:sym typeface="Calibri"/>
            </a:endParaRPr>
          </a:p>
        </p:txBody>
      </p:sp>
      <p:pic>
        <p:nvPicPr>
          <p:cNvPr id="831" name="Google Shape;831;p93"/>
          <p:cNvPicPr preferRelativeResize="0"/>
          <p:nvPr/>
        </p:nvPicPr>
        <p:blipFill>
          <a:blip r:embed="rId5">
            <a:alphaModFix/>
          </a:blip>
          <a:stretch>
            <a:fillRect/>
          </a:stretch>
        </p:blipFill>
        <p:spPr>
          <a:xfrm>
            <a:off x="2910625" y="2002525"/>
            <a:ext cx="5163499" cy="4413501"/>
          </a:xfrm>
          <a:prstGeom prst="rect">
            <a:avLst/>
          </a:prstGeom>
          <a:noFill/>
          <a:ln>
            <a:noFill/>
          </a:ln>
        </p:spPr>
      </p:pic>
      <p:pic>
        <p:nvPicPr>
          <p:cNvPr id="832" name="Google Shape;832;p93" descr="Cursor"/>
          <p:cNvPicPr preferRelativeResize="0"/>
          <p:nvPr/>
        </p:nvPicPr>
        <p:blipFill rotWithShape="1">
          <a:blip r:embed="rId6">
            <a:alphaModFix/>
          </a:blip>
          <a:srcRect/>
          <a:stretch/>
        </p:blipFill>
        <p:spPr>
          <a:xfrm rot="5400000">
            <a:off x="1584719" y="1517151"/>
            <a:ext cx="914400" cy="914400"/>
          </a:xfrm>
          <a:prstGeom prst="rect">
            <a:avLst/>
          </a:prstGeom>
          <a:noFill/>
          <a:ln>
            <a:noFill/>
          </a:ln>
        </p:spPr>
      </p:pic>
      <p:sp>
        <p:nvSpPr>
          <p:cNvPr id="833" name="Google Shape;833;p93"/>
          <p:cNvSpPr txBox="1"/>
          <p:nvPr/>
        </p:nvSpPr>
        <p:spPr>
          <a:xfrm>
            <a:off x="388650" y="2532575"/>
            <a:ext cx="2018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a:solidFill>
                  <a:schemeClr val="dk1"/>
                </a:solidFill>
                <a:latin typeface="Calibri"/>
                <a:ea typeface="Calibri"/>
                <a:cs typeface="Calibri"/>
                <a:sym typeface="Calibri"/>
              </a:rPr>
              <a:t>Click the link above to determine your cosmic address in the Milky Way.</a:t>
            </a:r>
            <a:endParaRPr sz="1600" i="1">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9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94"/>
          <p:cNvSpPr txBox="1"/>
          <p:nvPr/>
        </p:nvSpPr>
        <p:spPr>
          <a:xfrm>
            <a:off x="722555" y="180654"/>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galaxies, like the Milky Way, related to the Solar System, including the sun and earth?</a:t>
            </a:r>
            <a:endParaRPr sz="1400" b="0" i="0" u="none" strike="noStrike" cap="none">
              <a:solidFill>
                <a:srgbClr val="000000"/>
              </a:solidFill>
              <a:latin typeface="Arial"/>
              <a:ea typeface="Arial"/>
              <a:cs typeface="Arial"/>
              <a:sym typeface="Arial"/>
            </a:endParaRPr>
          </a:p>
        </p:txBody>
      </p:sp>
      <p:pic>
        <p:nvPicPr>
          <p:cNvPr id="841" name="Google Shape;841;p94" descr="dreamstime_xl_43478275.jpg"/>
          <p:cNvPicPr preferRelativeResize="0"/>
          <p:nvPr/>
        </p:nvPicPr>
        <p:blipFill rotWithShape="1">
          <a:blip r:embed="rId4">
            <a:alphaModFix/>
          </a:blip>
          <a:srcRect/>
          <a:stretch/>
        </p:blipFill>
        <p:spPr>
          <a:xfrm>
            <a:off x="204550" y="2385392"/>
            <a:ext cx="4527039" cy="2928730"/>
          </a:xfrm>
          <a:prstGeom prst="rect">
            <a:avLst/>
          </a:prstGeom>
          <a:noFill/>
          <a:ln>
            <a:noFill/>
          </a:ln>
        </p:spPr>
      </p:pic>
      <p:pic>
        <p:nvPicPr>
          <p:cNvPr id="842" name="Google Shape;842;p94" descr="Image of the band of the Milky Way from the ground"/>
          <p:cNvPicPr preferRelativeResize="0"/>
          <p:nvPr/>
        </p:nvPicPr>
        <p:blipFill rotWithShape="1">
          <a:blip r:embed="rId5">
            <a:alphaModFix/>
          </a:blip>
          <a:srcRect/>
          <a:stretch/>
        </p:blipFill>
        <p:spPr>
          <a:xfrm>
            <a:off x="5069873" y="1657982"/>
            <a:ext cx="3465798" cy="47250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ctrTitle"/>
          </p:nvPr>
        </p:nvSpPr>
        <p:spPr>
          <a:xfrm>
            <a:off x="685800" y="440936"/>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star?</a:t>
            </a:r>
            <a:endParaRPr/>
          </a:p>
        </p:txBody>
      </p:sp>
      <p:pic>
        <p:nvPicPr>
          <p:cNvPr id="174" name="Google Shape;174;p10" descr="Star Facts: The Basics of Star Names and Stellar Evolution | Space"/>
          <p:cNvPicPr preferRelativeResize="0"/>
          <p:nvPr/>
        </p:nvPicPr>
        <p:blipFill rotWithShape="1">
          <a:blip r:embed="rId3">
            <a:alphaModFix/>
          </a:blip>
          <a:srcRect/>
          <a:stretch/>
        </p:blipFill>
        <p:spPr>
          <a:xfrm>
            <a:off x="1881459" y="1910961"/>
            <a:ext cx="5381081" cy="3963926"/>
          </a:xfrm>
          <a:prstGeom prst="rect">
            <a:avLst/>
          </a:prstGeom>
          <a:noFill/>
          <a:ln>
            <a:noFill/>
          </a:ln>
        </p:spPr>
      </p:pic>
      <p:sp>
        <p:nvSpPr>
          <p:cNvPr id="175" name="Google Shape;175;p1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Google Shape;848;p95"/>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3211</Words>
  <Application>Microsoft Office PowerPoint</Application>
  <PresentationFormat>On-screen Show (4:3)</PresentationFormat>
  <Paragraphs>344</Paragraphs>
  <Slides>91</Slides>
  <Notes>91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PowerPoint Presentation</vt:lpstr>
      <vt:lpstr>PowerPoint Presentation</vt:lpstr>
      <vt:lpstr>PowerPoint Presentation</vt:lpstr>
      <vt:lpstr>PowerPoint Presentation</vt:lpstr>
      <vt:lpstr>Star: an object in space made up of gases such as hydrogen and helium that produce light and heat</vt:lpstr>
      <vt:lpstr>Planet: a body or object in space that revolves around a star and has a spherical shape</vt:lpstr>
      <vt:lpstr>PowerPoint Presentation</vt:lpstr>
      <vt:lpstr>PowerPoint Presentation</vt:lpstr>
      <vt:lpstr>What is a star?</vt:lpstr>
      <vt:lpstr>A plant is a body or object in space that revolves around a _____ and has a _____ shape.</vt:lpstr>
      <vt:lpstr>A plant is a body or object in space that revolves around a star and has a spherical shape.</vt:lpstr>
      <vt:lpstr>PowerPoint Presentation</vt:lpstr>
      <vt:lpstr>PowerPoint Presentation</vt:lpstr>
      <vt:lpstr>Galaxy: a cluster of stars, dust and gases that are held together with gravity  </vt:lpstr>
      <vt:lpstr>PowerPoint Presentation</vt:lpstr>
      <vt:lpstr>What is a galaxy?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galaxy?</vt:lpstr>
      <vt:lpstr>What are the three types of galaxies?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galaxy?</vt:lpstr>
      <vt:lpstr>Label these three types of galaxies.</vt:lpstr>
      <vt:lpstr>Label these three types of galaxies.</vt:lpstr>
      <vt:lpstr>PowerPoint Presentation</vt:lpstr>
      <vt:lpstr>Galaxy: a cluster of stars, dust and gases that are held together by gravity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 an object in space made up of gases such as hydrogen and helium that produce light and heat</vt:lpstr>
      <vt:lpstr>Planet: a body or object in space that revolves around a star and has a spherical shape</vt:lpstr>
      <vt:lpstr>PowerPoint Presentation</vt:lpstr>
      <vt:lpstr>Galaxy: a cluster of stars, dust and gases that are held together with gravity </vt:lpstr>
      <vt:lpstr>PowerPoint Presentation</vt:lpstr>
      <vt:lpstr>What is a star?</vt:lpstr>
      <vt:lpstr>A planet is a body or object in space that revolves around a _____ and has a _____ shape.</vt:lpstr>
      <vt:lpstr>A planet is a body or object in space that revolves around a star and has a spherical shape.</vt:lpstr>
      <vt:lpstr>PowerPoint Presentation</vt:lpstr>
      <vt:lpstr>What is a galaxy?</vt:lpstr>
      <vt:lpstr>PowerPoint Presentation</vt:lpstr>
      <vt:lpstr>Milky Way: a galaxy that contains the sun and all of the nearby planets and stars-including our own solar system </vt:lpstr>
      <vt:lpstr>PowerPoint Presentation</vt:lpstr>
      <vt:lpstr>What is the Milky Way?</vt:lpstr>
      <vt:lpstr>PowerPoint Presentation</vt:lpstr>
      <vt:lpstr>PowerPoint Presentation</vt:lpstr>
      <vt:lpstr>PowerPoint Presentation</vt:lpstr>
      <vt:lpstr>PowerPoint Presentation</vt:lpstr>
      <vt:lpstr>The Milky Way a ______that contains the sun and all of the nearby planets and stars-including our own solar system. </vt:lpstr>
      <vt:lpstr>The Milky Way a galaxy that contains the sun and all of the nearby planets and stars-including our own solar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Milky Way?</vt:lpstr>
      <vt:lpstr>PowerPoint Presentation</vt:lpstr>
      <vt:lpstr>PowerPoint Presentation</vt:lpstr>
      <vt:lpstr>PowerPoint Presentation</vt:lpstr>
      <vt:lpstr>PowerPoint Presentation</vt:lpstr>
      <vt:lpstr>PowerPoint Presentation</vt:lpstr>
      <vt:lpstr>Milky Way: a galaxy that contains the sun and all of the nearby planets and stars-including our own solar system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2017-05-18T17:33:18Z</dcterms:created>
  <dcterms:modified xsi:type="dcterms:W3CDTF">2021-08-03T17:11:48Z</dcterms:modified>
</cp:coreProperties>
</file>