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Lst>
  <p:sldSz cy="6858000" cx="9144000"/>
  <p:notesSz cx="6858000" cy="9144000"/>
  <p:embeddedFontLst>
    <p:embeddedFont>
      <p:font typeface="Poppins"/>
      <p:regular r:id="rId78"/>
      <p:bold r:id="rId79"/>
      <p:italic r:id="rId80"/>
      <p:boldItalic r:id="rId81"/>
    </p:embeddedFont>
    <p:embeddedFont>
      <p:font typeface="Helvetica Neue"/>
      <p:regular r:id="rId82"/>
      <p:bold r:id="rId83"/>
      <p:italic r:id="rId84"/>
      <p:boldItalic r:id="rId85"/>
    </p:embeddedFont>
    <p:embeddedFont>
      <p:font typeface="Helvetica Neue Light"/>
      <p:regular r:id="rId86"/>
      <p:bold r:id="rId87"/>
      <p:italic r:id="rId88"/>
      <p:boldItalic r:id="rId8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90" roundtripDataSignature="AMtx7mgJ01B/yglxLpkRIABNDL0NoBk4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HelveticaNeue-italic.fntdata"/><Relationship Id="rId83" Type="http://schemas.openxmlformats.org/officeDocument/2006/relationships/font" Target="fonts/HelveticaNeue-bold.fntdata"/><Relationship Id="rId42" Type="http://schemas.openxmlformats.org/officeDocument/2006/relationships/slide" Target="slides/slide37.xml"/><Relationship Id="rId86" Type="http://schemas.openxmlformats.org/officeDocument/2006/relationships/font" Target="fonts/HelveticaNeueLight-regular.fntdata"/><Relationship Id="rId41" Type="http://schemas.openxmlformats.org/officeDocument/2006/relationships/slide" Target="slides/slide36.xml"/><Relationship Id="rId85" Type="http://schemas.openxmlformats.org/officeDocument/2006/relationships/font" Target="fonts/HelveticaNeue-boldItalic.fntdata"/><Relationship Id="rId44" Type="http://schemas.openxmlformats.org/officeDocument/2006/relationships/slide" Target="slides/slide39.xml"/><Relationship Id="rId88" Type="http://schemas.openxmlformats.org/officeDocument/2006/relationships/font" Target="fonts/HelveticaNeueLight-italic.fntdata"/><Relationship Id="rId43" Type="http://schemas.openxmlformats.org/officeDocument/2006/relationships/slide" Target="slides/slide38.xml"/><Relationship Id="rId87" Type="http://schemas.openxmlformats.org/officeDocument/2006/relationships/font" Target="fonts/HelveticaNeueLight-bold.fntdata"/><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font" Target="fonts/HelveticaNeueLight-boldItalic.fntdata"/><Relationship Id="rId80" Type="http://schemas.openxmlformats.org/officeDocument/2006/relationships/font" Target="fonts/Poppins-italic.fntdata"/><Relationship Id="rId82" Type="http://schemas.openxmlformats.org/officeDocument/2006/relationships/font" Target="fonts/HelveticaNeue-regular.fntdata"/><Relationship Id="rId81" Type="http://schemas.openxmlformats.org/officeDocument/2006/relationships/font" Target="fonts/Poppi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font" Target="fonts/Poppins-bold.fntdata"/><Relationship Id="rId34" Type="http://schemas.openxmlformats.org/officeDocument/2006/relationships/slide" Target="slides/slide29.xml"/><Relationship Id="rId78" Type="http://schemas.openxmlformats.org/officeDocument/2006/relationships/font" Target="fonts/Poppins-regular.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0" Type="http://customschemas.google.com/relationships/presentationmetadata" Target="metadata"/><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6e1b575ec4_0_1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26e1b575ec4_0_1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a:t>
            </a:r>
            <a:r>
              <a:rPr b="1" lang="en-US"/>
              <a:t>liquid</a:t>
            </a:r>
            <a:r>
              <a:rPr lang="en-US"/>
              <a:t> has particles that are close together but can move around. The water we drink is a kind of liquid. </a:t>
            </a:r>
            <a:endParaRPr/>
          </a:p>
        </p:txBody>
      </p:sp>
      <p:sp>
        <p:nvSpPr>
          <p:cNvPr id="192" name="Google Shape;192;g26e1b575ec4_0_1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201" name="Google Shape;201;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5ec6a031ed_0_1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25ec6a031ed_0_1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______ has mass and takes up space.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[Matter]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07" name="Google Shape;207;g25ec6a031ed_0_1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6e1b575ec4_0_2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6e1b575ec4_0_2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Matter</a:t>
            </a:r>
            <a:r>
              <a:rPr lang="en-US"/>
              <a:t> has mass and takes up space.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15" name="Google Shape;215;g26e1b575ec4_0_2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is the amount of matter in an object?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 Mass</a:t>
            </a:r>
            <a:r>
              <a:rPr i="0" lang="en-US"/>
              <a:t>]</a:t>
            </a:r>
            <a:endParaRPr/>
          </a:p>
        </p:txBody>
      </p:sp>
      <p:sp>
        <p:nvSpPr>
          <p:cNvPr id="223" name="Google Shape;22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6e1b575ec4_0_2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26e1b575ec4_0_2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is the amount of matter in an object? </a:t>
            </a:r>
            <a:r>
              <a:rPr b="1" lang="en-US"/>
              <a:t>B. Mass</a:t>
            </a:r>
            <a:endParaRPr/>
          </a:p>
        </p:txBody>
      </p:sp>
      <p:sp>
        <p:nvSpPr>
          <p:cNvPr id="232" name="Google Shape;232;g26e1b575ec4_0_2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6e1b575ec4_0_2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26e1b575ec4_0_2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is an atom?</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lang="en-US"/>
              <a:t>[The smallest whole unit of matter]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41" name="Google Shape;241;g26e1b575ec4_0_2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6e1b575ec4_0_2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26e1b575ec4_0_2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Label</a:t>
            </a:r>
            <a:r>
              <a:rPr lang="en-US"/>
              <a:t> the three states of matter. </a:t>
            </a:r>
            <a:endParaRPr/>
          </a:p>
          <a:p>
            <a:pPr indent="0" lvl="0" marL="0" rtl="0" algn="l">
              <a:spcBef>
                <a:spcPts val="0"/>
              </a:spcBef>
              <a:spcAft>
                <a:spcPts val="0"/>
              </a:spcAft>
              <a:buSzPts val="1400"/>
              <a:buNone/>
            </a:pPr>
            <a:r>
              <a:t/>
            </a:r>
            <a:endParaRPr/>
          </a:p>
          <a:p>
            <a:pPr indent="0" lvl="0" marL="0" rtl="0" algn="l">
              <a:spcBef>
                <a:spcPts val="0"/>
              </a:spcBef>
              <a:spcAft>
                <a:spcPts val="0"/>
              </a:spcAft>
              <a:buSzPts val="1400"/>
              <a:buNone/>
            </a:pPr>
            <a:r>
              <a:rPr lang="en-US"/>
              <a:t>[gas, liquid, solid]</a:t>
            </a:r>
            <a:endParaRPr/>
          </a:p>
        </p:txBody>
      </p:sp>
      <p:sp>
        <p:nvSpPr>
          <p:cNvPr id="249" name="Google Shape;249;g26e1b575ec4_0_2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6e1b575ec4_0_2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26e1b575ec4_0_2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Label</a:t>
            </a:r>
            <a:r>
              <a:rPr lang="en-US"/>
              <a:t> the three states of matter: </a:t>
            </a:r>
            <a:r>
              <a:rPr b="1" lang="en-US"/>
              <a:t>gas, liquid, solid. </a:t>
            </a:r>
            <a:endParaRPr b="1"/>
          </a:p>
        </p:txBody>
      </p:sp>
      <p:sp>
        <p:nvSpPr>
          <p:cNvPr id="257" name="Google Shape;257;g26e1b575ec4_0_2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6e1b575ec4_0_3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6e1b575ec4_0_3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________ has particles that are tightly packed together in a fixed pattern.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[Solid]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68" name="Google Shape;268;g26e1b575ec4_0_3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Today we will learn about </a:t>
            </a:r>
            <a:r>
              <a:rPr b="1" lang="en-US"/>
              <a:t>gases</a:t>
            </a:r>
            <a:r>
              <a:rPr lang="en-US"/>
              <a:t>.</a:t>
            </a:r>
            <a:endParaRPr/>
          </a:p>
        </p:txBody>
      </p:sp>
      <p:sp>
        <p:nvSpPr>
          <p:cNvPr id="125" name="Google Shape;12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6e1b575ec4_0_3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6e1b575ec4_0_3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a:t>
            </a:r>
            <a:r>
              <a:rPr b="1" lang="en-US"/>
              <a:t>solid</a:t>
            </a:r>
            <a:r>
              <a:rPr lang="en-US"/>
              <a:t> has particles that are tightly packed together in a fixed pattern.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76" name="Google Shape;276;g26e1b575ec4_0_3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6e1b575ec4_0_3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26e1b575ec4_0_3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state of matter has particles that are close together but can move around?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 Liquid</a:t>
            </a:r>
            <a:r>
              <a:rPr i="0" lang="en-US"/>
              <a:t>]</a:t>
            </a:r>
            <a:endParaRPr/>
          </a:p>
        </p:txBody>
      </p:sp>
      <p:sp>
        <p:nvSpPr>
          <p:cNvPr id="284" name="Google Shape;284;g26e1b575ec4_0_3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6e1b575ec4_0_3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26e1b575ec4_0_3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state of matter has particles that are close together but can move around? </a:t>
            </a:r>
            <a:r>
              <a:rPr b="1" lang="en-US"/>
              <a:t>B. Liquid</a:t>
            </a:r>
            <a:endParaRPr b="1"/>
          </a:p>
        </p:txBody>
      </p:sp>
      <p:sp>
        <p:nvSpPr>
          <p:cNvPr id="293" name="Google Shape;293;g26e1b575ec4_0_3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our new term, </a:t>
            </a:r>
            <a:r>
              <a:rPr b="1" lang="en-US"/>
              <a:t>gas</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Feedback: Using cues, such as on this slide, helps prepare students for what is coming up next in the lesson. This is important especially for students who may struggle with new vocabulary instruction. </a:t>
            </a:r>
            <a:endParaRPr/>
          </a:p>
        </p:txBody>
      </p:sp>
      <p:sp>
        <p:nvSpPr>
          <p:cNvPr id="302" name="Google Shape;302;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a:t>
            </a:r>
            <a:r>
              <a:rPr b="1" lang="en-US"/>
              <a:t>gas</a:t>
            </a:r>
            <a:r>
              <a:rPr lang="en-US"/>
              <a:t> has </a:t>
            </a:r>
            <a:r>
              <a:rPr lang="en-US"/>
              <a:t>particles</a:t>
            </a:r>
            <a:r>
              <a:rPr lang="en-US"/>
              <a:t> that are spread far apart and are constantly moving.</a:t>
            </a:r>
            <a:endParaRPr/>
          </a:p>
        </p:txBody>
      </p:sp>
      <p:sp>
        <p:nvSpPr>
          <p:cNvPr id="310" name="Google Shape;310;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dd2cd27f20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dd2cd27f20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319" name="Google Shape;319;gdd2cd27f20_0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dd2cd27f20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dd2cd27f20_0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is a </a:t>
            </a:r>
            <a:r>
              <a:rPr b="1" lang="en-US"/>
              <a:t>gas</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gas has particles that are spread far apart and are constantly moving.]</a:t>
            </a:r>
            <a:endParaRPr/>
          </a:p>
          <a:p>
            <a:pPr indent="0" lvl="0" marL="0" rtl="0" algn="l">
              <a:lnSpc>
                <a:spcPct val="100000"/>
              </a:lnSpc>
              <a:spcBef>
                <a:spcPts val="0"/>
              </a:spcBef>
              <a:spcAft>
                <a:spcPts val="0"/>
              </a:spcAft>
              <a:buSzPts val="1400"/>
              <a:buNone/>
            </a:pPr>
            <a:r>
              <a:t/>
            </a:r>
            <a:endParaRPr/>
          </a:p>
        </p:txBody>
      </p:sp>
      <p:sp>
        <p:nvSpPr>
          <p:cNvPr id="325" name="Google Shape;325;gdd2cd27f20_0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75570117cd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275570117cd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is a </a:t>
            </a:r>
            <a:r>
              <a:rPr b="1" lang="en-US"/>
              <a:t>gas</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gas has particles that are spread far apart and are constantly moving.]</a:t>
            </a:r>
            <a:endParaRPr/>
          </a:p>
          <a:p>
            <a:pPr indent="0" lvl="0" marL="0" rtl="0" algn="l">
              <a:lnSpc>
                <a:spcPct val="100000"/>
              </a:lnSpc>
              <a:spcBef>
                <a:spcPts val="0"/>
              </a:spcBef>
              <a:spcAft>
                <a:spcPts val="0"/>
              </a:spcAft>
              <a:buSzPts val="1400"/>
              <a:buNone/>
            </a:pPr>
            <a:r>
              <a:t/>
            </a:r>
            <a:endParaRPr/>
          </a:p>
        </p:txBody>
      </p:sp>
      <p:sp>
        <p:nvSpPr>
          <p:cNvPr id="333" name="Google Shape;333;g275570117cd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a:t>
            </a:r>
            <a:endParaRPr/>
          </a:p>
        </p:txBody>
      </p:sp>
      <p:sp>
        <p:nvSpPr>
          <p:cNvPr id="341" name="Google Shape;341;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6e1b575ec4_0_3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26e1b575ec4_0_3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Gases are usually colorless and invisible, like the air around us. Although we might be able to feel the air move, we can’t actually see it. </a:t>
            </a:r>
            <a:endParaRPr/>
          </a:p>
        </p:txBody>
      </p:sp>
      <p:sp>
        <p:nvSpPr>
          <p:cNvPr id="348" name="Google Shape;348;g26e1b575ec4_0_37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Our “big question” is:</a:t>
            </a:r>
            <a:r>
              <a:rPr b="1" lang="en-US"/>
              <a:t> How does temperature affect the matter around us?</a:t>
            </a:r>
            <a:endParaRPr b="1"/>
          </a:p>
          <a:p>
            <a:pPr indent="0" lvl="0" marL="0" rtl="0" algn="l">
              <a:lnSpc>
                <a:spcPct val="100000"/>
              </a:lnSpc>
              <a:spcBef>
                <a:spcPts val="0"/>
              </a:spcBef>
              <a:spcAft>
                <a:spcPts val="0"/>
              </a:spcAft>
              <a:buClr>
                <a:schemeClr val="dk1"/>
              </a:buClr>
              <a:buSzPts val="1400"/>
              <a:buFont typeface="Arial"/>
              <a:buNone/>
            </a:pPr>
            <a:r>
              <a:rPr lang="en-US"/>
              <a:t>[Pause and illicit predictions from students.]</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I love all these thoughtful scientific hypotheses!  Be sure to keep this question and your predictions in mind as we move through these next few lessons, and we’ll continue to revisit it.</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Feedback: Asking students to make predictions about how temperature is related to states of matter is a great way to activate and elicit student ideas and prior knowledge. This type of activity is evidence of the teacher planning for students’ engagement with science ideas.</a:t>
            </a:r>
            <a:endParaRPr/>
          </a:p>
        </p:txBody>
      </p:sp>
      <p:sp>
        <p:nvSpPr>
          <p:cNvPr id="134" name="Google Shape;13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Gases, like liquids,  do not have a fixed shape. Instead, they evenly fill up any container that they are in. </a:t>
            </a:r>
            <a:endParaRPr/>
          </a:p>
        </p:txBody>
      </p:sp>
      <p:sp>
        <p:nvSpPr>
          <p:cNvPr id="355" name="Google Shape;355;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6e1b575ec4_0_3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26e1b575ec4_0_3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particles in a gas have lots of energy and space between them to move around freely. This space allows the gas to get bigger or smaller in order to fit the </a:t>
            </a:r>
            <a:r>
              <a:rPr lang="en-US"/>
              <a:t>container</a:t>
            </a:r>
            <a:r>
              <a:rPr lang="en-US"/>
              <a:t> it is in. </a:t>
            </a:r>
            <a:endParaRPr/>
          </a:p>
        </p:txBody>
      </p:sp>
      <p:sp>
        <p:nvSpPr>
          <p:cNvPr id="362" name="Google Shape;362;g26e1b575ec4_0_3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6e1b575ec4_0_3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g26e1b575ec4_0_3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When the temperature of a liquid increases, the particles get more energy and start to move around more quickly. This quick moveement causes them to move further apart and the matter turns into a gas. This process is called </a:t>
            </a:r>
            <a:r>
              <a:rPr b="1" lang="en-US"/>
              <a:t>evaporation. </a:t>
            </a:r>
            <a:endParaRPr b="1"/>
          </a:p>
        </p:txBody>
      </p:sp>
      <p:sp>
        <p:nvSpPr>
          <p:cNvPr id="369" name="Google Shape;369;g26e1b575ec4_0_3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6e1b575ec4_0_3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g26e1b575ec4_0_3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Similarly, when a gas begins to cool down, the particles lose energy and slow down. Eventually the gas will turn into a liquid. This is called </a:t>
            </a:r>
            <a:r>
              <a:rPr b="1" lang="en-US"/>
              <a:t>condensation</a:t>
            </a:r>
            <a:r>
              <a:rPr lang="en-US"/>
              <a:t>. </a:t>
            </a:r>
            <a:endParaRPr/>
          </a:p>
        </p:txBody>
      </p:sp>
      <p:sp>
        <p:nvSpPr>
          <p:cNvPr id="379" name="Google Shape;379;g26e1b575ec4_0_3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389" name="Google Shape;389;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6e1b575ec4_0_5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g26e1b575ec4_0_5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Gases are often colorless and __________.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[invisible]</a:t>
            </a:r>
            <a:endParaRPr/>
          </a:p>
          <a:p>
            <a:pPr indent="0" lvl="0" marL="0" rtl="0" algn="l">
              <a:lnSpc>
                <a:spcPct val="100000"/>
              </a:lnSpc>
              <a:spcBef>
                <a:spcPts val="0"/>
              </a:spcBef>
              <a:spcAft>
                <a:spcPts val="0"/>
              </a:spcAft>
              <a:buSzPts val="1400"/>
              <a:buNone/>
            </a:pPr>
            <a:r>
              <a:t/>
            </a:r>
            <a:endParaRPr/>
          </a:p>
        </p:txBody>
      </p:sp>
      <p:sp>
        <p:nvSpPr>
          <p:cNvPr id="395" name="Google Shape;395;g26e1b575ec4_0_5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6e1b575ec4_0_6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26e1b575ec4_0_6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Gases are often colorless and </a:t>
            </a:r>
            <a:r>
              <a:rPr b="1" lang="en-US"/>
              <a:t>invisible</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04" name="Google Shape;404;g26e1b575ec4_0_6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6e1b575ec4_0_5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26e1b575ec4_0_5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Gases</a:t>
            </a:r>
            <a:r>
              <a:rPr lang="en-US"/>
              <a:t> take the shape of their _________.</a:t>
            </a:r>
            <a:endParaRPr/>
          </a:p>
          <a:p>
            <a:pPr indent="0" lvl="0" marL="0" rtl="0" algn="l">
              <a:spcBef>
                <a:spcPts val="0"/>
              </a:spcBef>
              <a:spcAft>
                <a:spcPts val="0"/>
              </a:spcAft>
              <a:buSzPts val="1400"/>
              <a:buNone/>
            </a:pPr>
            <a:r>
              <a:t/>
            </a:r>
            <a:endParaRPr/>
          </a:p>
          <a:p>
            <a:pPr indent="0" lvl="0" marL="0" rtl="0" algn="l">
              <a:spcBef>
                <a:spcPts val="0"/>
              </a:spcBef>
              <a:spcAft>
                <a:spcPts val="0"/>
              </a:spcAft>
              <a:buSzPts val="1400"/>
              <a:buNone/>
            </a:pPr>
            <a:r>
              <a:rPr lang="en-US"/>
              <a:t>[container]</a:t>
            </a:r>
            <a:endParaRPr/>
          </a:p>
          <a:p>
            <a:pPr indent="0" lvl="0" marL="0" rtl="0" algn="l">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13" name="Google Shape;413;g26e1b575ec4_0_5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6e1b575ec4_0_6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26e1b575ec4_0_6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Gases take the shape of their </a:t>
            </a:r>
            <a:r>
              <a:rPr b="1" lang="en-US"/>
              <a:t>container.</a:t>
            </a:r>
            <a:endParaRPr/>
          </a:p>
          <a:p>
            <a:pPr indent="0" lvl="0" marL="0" rtl="0" algn="l">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21" name="Google Shape;421;g26e1b575ec4_0_6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6e1b575ec4_0_6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26e1b575ec4_0_6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What are the particles in a gas like?</a:t>
            </a:r>
            <a:endParaRPr/>
          </a:p>
          <a:p>
            <a:pPr indent="0" lvl="0" marL="0" rtl="0" algn="l">
              <a:spcBef>
                <a:spcPts val="0"/>
              </a:spcBef>
              <a:spcAft>
                <a:spcPts val="0"/>
              </a:spcAft>
              <a:buSzPts val="1400"/>
              <a:buNone/>
            </a:pPr>
            <a:r>
              <a:t/>
            </a:r>
            <a:endParaRPr/>
          </a:p>
          <a:p>
            <a:pPr indent="0" lvl="0" marL="0" rtl="0" algn="l">
              <a:spcBef>
                <a:spcPts val="0"/>
              </a:spcBef>
              <a:spcAft>
                <a:spcPts val="0"/>
              </a:spcAft>
              <a:buSzPts val="1400"/>
              <a:buNone/>
            </a:pPr>
            <a:r>
              <a:rPr lang="en-US"/>
              <a:t>[They are far apart, have energy, and move freely around.]</a:t>
            </a:r>
            <a:endParaRPr/>
          </a:p>
          <a:p>
            <a:pPr indent="0" lvl="0" marL="0" rtl="0" algn="l">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29" name="Google Shape;429;g26e1b575ec4_0_6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142" name="Google Shape;142;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6e1b575ec4_0_6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26e1b575ec4_0_6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liquid changes to a gas when the temperature __________.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[rises]</a:t>
            </a:r>
            <a:endParaRPr/>
          </a:p>
        </p:txBody>
      </p:sp>
      <p:sp>
        <p:nvSpPr>
          <p:cNvPr id="437" name="Google Shape;437;g26e1b575ec4_0_6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6e1b575ec4_0_6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26e1b575ec4_0_6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liquid changes to a gas when the temperature </a:t>
            </a:r>
            <a:r>
              <a:rPr b="1" lang="en-US"/>
              <a:t>rises</a:t>
            </a:r>
            <a:r>
              <a:rPr lang="en-US"/>
              <a:t>.</a:t>
            </a:r>
            <a:endParaRPr/>
          </a:p>
          <a:p>
            <a:pPr indent="0" lvl="0" marL="0" rtl="0" algn="l">
              <a:lnSpc>
                <a:spcPct val="100000"/>
              </a:lnSpc>
              <a:spcBef>
                <a:spcPts val="0"/>
              </a:spcBef>
              <a:spcAft>
                <a:spcPts val="0"/>
              </a:spcAft>
              <a:buSzPts val="1400"/>
              <a:buNone/>
            </a:pPr>
            <a:r>
              <a:t/>
            </a:r>
            <a:endParaRPr/>
          </a:p>
        </p:txBody>
      </p:sp>
      <p:sp>
        <p:nvSpPr>
          <p:cNvPr id="447" name="Google Shape;447;g26e1b575ec4_0_6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6e1b575ec4_0_6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g26e1b575ec4_0_6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gas changes into a ____ when the temperature decreases.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[liquid]</a:t>
            </a:r>
            <a:endParaRPr/>
          </a:p>
        </p:txBody>
      </p:sp>
      <p:sp>
        <p:nvSpPr>
          <p:cNvPr id="457" name="Google Shape;457;g26e1b575ec4_0_6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6e1b575ec4_0_7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26e1b575ec4_0_7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A gas changes into a </a:t>
            </a:r>
            <a:r>
              <a:rPr b="1" lang="en-US"/>
              <a:t>liquid</a:t>
            </a:r>
            <a:r>
              <a:rPr lang="en-US"/>
              <a:t> when the temperature decreases.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68" name="Google Shape;468;g26e1b575ec4_0_70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a:t>
            </a:r>
            <a:r>
              <a:rPr b="1" lang="en-US"/>
              <a:t>gases</a:t>
            </a:r>
            <a:r>
              <a:rPr lang="en-US"/>
              <a:t>.  </a:t>
            </a:r>
            <a:endParaRPr/>
          </a:p>
        </p:txBody>
      </p:sp>
      <p:sp>
        <p:nvSpPr>
          <p:cNvPr id="479" name="Google Shape;479;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5ec6a031ed_0_3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g25ec6a031ed_0_3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is an example of a </a:t>
            </a:r>
            <a:r>
              <a:rPr b="1" lang="en-US"/>
              <a:t>gas</a:t>
            </a:r>
            <a:r>
              <a:rPr lang="en-US"/>
              <a:t>. When liquid water is heated, it changes into its gas form we call steam. </a:t>
            </a:r>
            <a:endParaRPr/>
          </a:p>
        </p:txBody>
      </p:sp>
      <p:sp>
        <p:nvSpPr>
          <p:cNvPr id="486" name="Google Shape;486;g25ec6a031ed_0_3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5ec6a031ed_0_3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25ec6a031ed_0_3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Helium is another example of a </a:t>
            </a:r>
            <a:r>
              <a:rPr b="1" lang="en-US"/>
              <a:t>gas</a:t>
            </a:r>
            <a:r>
              <a:rPr lang="en-US"/>
              <a:t>. It is used to fill balloons, car air bags, and can even be used for scientific research. </a:t>
            </a:r>
            <a:endParaRPr/>
          </a:p>
        </p:txBody>
      </p:sp>
      <p:sp>
        <p:nvSpPr>
          <p:cNvPr id="494" name="Google Shape;494;g25ec6a031ed_0_3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Next, let’s talk about some non-examples of </a:t>
            </a:r>
            <a:r>
              <a:rPr b="1" lang="en-US"/>
              <a:t>gases</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Feedback: Offering clear and explicit explanation for non-examples is a great way for students to make sense of the new content. Explanations for non-examples are provided in the slides below. </a:t>
            </a:r>
            <a:endParaRPr/>
          </a:p>
        </p:txBody>
      </p:sp>
      <p:sp>
        <p:nvSpPr>
          <p:cNvPr id="502" name="Google Shape;502;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Orange juice is not an example of a </a:t>
            </a:r>
            <a:r>
              <a:rPr b="1" lang="en-US"/>
              <a:t>gas</a:t>
            </a:r>
            <a:r>
              <a:rPr lang="en-US"/>
              <a:t>. Juice is a kind of liquid that we drink. </a:t>
            </a:r>
            <a:endParaRPr/>
          </a:p>
        </p:txBody>
      </p:sp>
      <p:sp>
        <p:nvSpPr>
          <p:cNvPr id="509" name="Google Shape;509;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Light is also not an example of a </a:t>
            </a:r>
            <a:r>
              <a:rPr b="1" lang="en-US"/>
              <a:t>gas</a:t>
            </a:r>
            <a:r>
              <a:rPr lang="en-US"/>
              <a:t>. It is a kind of energy, so it does not have its own mass and it is not made up of matter. </a:t>
            </a:r>
            <a:endParaRPr/>
          </a:p>
        </p:txBody>
      </p:sp>
      <p:sp>
        <p:nvSpPr>
          <p:cNvPr id="517" name="Google Shape;517;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6e1b575ec4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6e1b575ec4_0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Matter is anything that has mass and takes up space.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148" name="Google Shape;148;g26e1b575ec4_0_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525" name="Google Shape;525;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one is NOT an example of a </a:t>
            </a:r>
            <a:r>
              <a:rPr b="1" lang="en-US"/>
              <a:t>gas</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[Light]</a:t>
            </a:r>
            <a:endParaRPr/>
          </a:p>
        </p:txBody>
      </p:sp>
      <p:sp>
        <p:nvSpPr>
          <p:cNvPr id="531" name="Google Shape;531;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6e1b575ec4_0_4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g26e1b575ec4_0_4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one is NOT an example of a </a:t>
            </a:r>
            <a:r>
              <a:rPr b="1" lang="en-US"/>
              <a:t>gas</a:t>
            </a:r>
            <a:r>
              <a:rPr lang="en-US"/>
              <a:t>? </a:t>
            </a:r>
            <a:r>
              <a:rPr b="1" lang="en-US"/>
              <a:t>Light</a:t>
            </a:r>
            <a:endParaRPr b="1"/>
          </a:p>
        </p:txBody>
      </p:sp>
      <p:sp>
        <p:nvSpPr>
          <p:cNvPr id="544" name="Google Shape;544;g26e1b575ec4_0_4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558" name="Google Shape;558;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6e1b575ec4_0_4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g26e1b575ec4_0_4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a:t>
            </a:r>
            <a:r>
              <a:rPr b="1" lang="en-US"/>
              <a:t>gas</a:t>
            </a:r>
            <a:r>
              <a:rPr lang="en-US"/>
              <a:t> has particles that are spread far apart and are constantly moving.</a:t>
            </a:r>
            <a:endParaRPr/>
          </a:p>
        </p:txBody>
      </p:sp>
      <p:sp>
        <p:nvSpPr>
          <p:cNvPr id="565" name="Google Shape;565;g26e1b575ec4_0_4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5ec6a031ed_0_10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g25ec6a031ed_0_10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gas</a:t>
            </a:r>
            <a:r>
              <a:rPr lang="en-US">
                <a:solidFill>
                  <a:srgbClr val="242424"/>
                </a:solidFill>
              </a:rPr>
              <a:t>. </a:t>
            </a:r>
            <a:endParaRPr/>
          </a:p>
        </p:txBody>
      </p:sp>
      <p:sp>
        <p:nvSpPr>
          <p:cNvPr id="574" name="Google Shape;574;g25ec6a031ed_0_10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5ec6a031ed_0_6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25ec6a031ed_0_6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 </a:t>
            </a:r>
            <a:r>
              <a:rPr b="1" lang="en-US">
                <a:solidFill>
                  <a:srgbClr val="242424"/>
                </a:solidFill>
              </a:rPr>
              <a:t>gases</a:t>
            </a:r>
            <a:r>
              <a:rPr lang="en-US">
                <a:solidFill>
                  <a:srgbClr val="242424"/>
                </a:solidFill>
              </a:rPr>
              <a:t> 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gas</a:t>
            </a:r>
            <a:r>
              <a:rPr b="1" lang="en-US"/>
              <a:t>.</a:t>
            </a:r>
            <a:endParaRPr>
              <a:solidFill>
                <a:schemeClr val="dk1"/>
              </a:solidFill>
            </a:endParaRPr>
          </a:p>
        </p:txBody>
      </p:sp>
      <p:sp>
        <p:nvSpPr>
          <p:cNvPr id="586" name="Google Shape;586;g25ec6a031ed_0_6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25ec6a031ed_0_7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g25ec6a031ed_0_7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picture of </a:t>
            </a:r>
            <a:r>
              <a:rPr b="1" lang="en-US"/>
              <a:t>gas</a:t>
            </a:r>
            <a:r>
              <a:rPr b="1" lang="en-US" sz="1200">
                <a:solidFill>
                  <a:schemeClr val="dk1"/>
                </a:solidFill>
              </a:rPr>
              <a:t> </a:t>
            </a:r>
            <a:r>
              <a:rPr lang="en-US" sz="1200">
                <a:solidFill>
                  <a:schemeClr val="dk1"/>
                </a:solidFill>
              </a:rPr>
              <a:t>from these four choices</a:t>
            </a:r>
            <a:r>
              <a:rPr lang="en-US"/>
              <a:t>.</a:t>
            </a:r>
            <a:endParaRPr/>
          </a:p>
        </p:txBody>
      </p:sp>
      <p:sp>
        <p:nvSpPr>
          <p:cNvPr id="608" name="Google Shape;608;g25ec6a031ed_0_7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5ec6a031ed_0_7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g25ec6a031ed_0_7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This is the picture that shows a</a:t>
            </a:r>
            <a:r>
              <a:rPr lang="en-US" sz="1200">
                <a:solidFill>
                  <a:schemeClr val="dk1"/>
                </a:solidFill>
              </a:rPr>
              <a:t> </a:t>
            </a:r>
            <a:r>
              <a:rPr b="1" lang="en-US"/>
              <a:t>gas</a:t>
            </a:r>
            <a:r>
              <a:rPr lang="en-US"/>
              <a:t>.</a:t>
            </a:r>
            <a:endParaRPr/>
          </a:p>
        </p:txBody>
      </p:sp>
      <p:sp>
        <p:nvSpPr>
          <p:cNvPr id="628" name="Google Shape;628;g25ec6a031ed_0_7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5ec6a031ed_0_7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g25ec6a031ed_0_7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a:t>
            </a:r>
            <a:r>
              <a:rPr b="1" lang="en-US"/>
              <a:t>gas</a:t>
            </a:r>
            <a:r>
              <a:rPr b="1" lang="en-US"/>
              <a:t>.</a:t>
            </a:r>
            <a:endParaRPr>
              <a:solidFill>
                <a:schemeClr val="dk1"/>
              </a:solidFill>
            </a:endParaRPr>
          </a:p>
        </p:txBody>
      </p:sp>
      <p:sp>
        <p:nvSpPr>
          <p:cNvPr id="649" name="Google Shape;649;g25ec6a031ed_0_7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6e1b575ec4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6e1b575ec4_0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Mass is the amount of matter in an object.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156" name="Google Shape;156;g26e1b575ec4_0_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5ec6a031ed_0_7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g25ec6a031ed_0_7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definition of </a:t>
            </a:r>
            <a:r>
              <a:rPr b="1" lang="en-US"/>
              <a:t>gas</a:t>
            </a:r>
            <a:r>
              <a:rPr b="1" lang="en-US" sz="1200">
                <a:solidFill>
                  <a:schemeClr val="dk1"/>
                </a:solidFill>
              </a:rPr>
              <a:t> </a:t>
            </a:r>
            <a:r>
              <a:rPr lang="en-US" sz="1200">
                <a:solidFill>
                  <a:schemeClr val="dk1"/>
                </a:solidFill>
              </a:rPr>
              <a:t>from these four choices.</a:t>
            </a:r>
            <a:endParaRPr sz="1200">
              <a:solidFill>
                <a:schemeClr val="dk1"/>
              </a:solidFill>
            </a:endParaRPr>
          </a:p>
        </p:txBody>
      </p:sp>
      <p:sp>
        <p:nvSpPr>
          <p:cNvPr id="672" name="Google Shape;672;g25ec6a031ed_0_7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25ec6a031ed_0_7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2" name="Google Shape;692;g25ec6a031ed_0_7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gas has particles that are spread far apart and are constantly moving” is correct! This is the definition of </a:t>
            </a:r>
            <a:r>
              <a:rPr b="1" lang="en-US"/>
              <a:t>gas</a:t>
            </a:r>
            <a:r>
              <a:rPr b="1" lang="en-US"/>
              <a:t>.</a:t>
            </a:r>
            <a:endParaRPr/>
          </a:p>
        </p:txBody>
      </p:sp>
      <p:sp>
        <p:nvSpPr>
          <p:cNvPr id="693" name="Google Shape;693;g25ec6a031ed_0_7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25ec6a031ed_0_11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g25ec6a031ed_0_11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b="1" lang="en-US"/>
              <a:t>gas</a:t>
            </a:r>
            <a:r>
              <a:rPr lang="en-US"/>
              <a:t>: has particles that are spread far apart and are constantly moving</a:t>
            </a:r>
            <a:endParaRPr>
              <a:solidFill>
                <a:schemeClr val="dk1"/>
              </a:solidFill>
            </a:endParaRPr>
          </a:p>
        </p:txBody>
      </p:sp>
      <p:sp>
        <p:nvSpPr>
          <p:cNvPr id="715" name="Google Shape;715;g25ec6a031ed_0_11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5ec6a031ed_0_8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g25ec6a031ed_0_8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 </a:t>
            </a:r>
            <a:r>
              <a:rPr b="1" lang="en-US"/>
              <a:t>gas</a:t>
            </a:r>
            <a:r>
              <a:rPr b="1"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739" name="Google Shape;739;g25ec6a031ed_0_8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25ec6a031ed_0_8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 name="Google Shape;759;g25ec6a031ed_0_8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“Steam from a tea kettle” is correct! This is an example of a</a:t>
            </a:r>
            <a:r>
              <a:rPr b="1" lang="en-US"/>
              <a:t> gas.</a:t>
            </a:r>
            <a:endParaRPr sz="1200">
              <a:solidFill>
                <a:schemeClr val="dk1"/>
              </a:solidFill>
            </a:endParaRPr>
          </a:p>
        </p:txBody>
      </p:sp>
      <p:sp>
        <p:nvSpPr>
          <p:cNvPr id="760" name="Google Shape;760;g25ec6a031ed_0_8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25ec6a031ed_0_11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2" name="Google Shape;782;g25ec6a031ed_0_11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b="1" lang="en-US" sz="1100"/>
              <a:t>gas</a:t>
            </a:r>
            <a:r>
              <a:rPr lang="en-US" sz="1100"/>
              <a:t>: steam from a tea kettle.</a:t>
            </a:r>
            <a:endParaRPr>
              <a:solidFill>
                <a:schemeClr val="dk1"/>
              </a:solidFill>
            </a:endParaRPr>
          </a:p>
        </p:txBody>
      </p:sp>
      <p:sp>
        <p:nvSpPr>
          <p:cNvPr id="783" name="Google Shape;783;g25ec6a031ed_0_11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25ec6a031ed_0_8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g25ec6a031ed_0_8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 gases 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808" name="Google Shape;808;g25ec6a031ed_0_8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5ec6a031ed_0_9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7" name="Google Shape;827;g25ec6a031ed_0_9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“It is the air we breathe and makes up the atmosphere that surrounds Earth that keeps us safe.” That is correct! This is an example of how </a:t>
            </a:r>
            <a:r>
              <a:rPr b="1" lang="en-US"/>
              <a:t>gases</a:t>
            </a:r>
            <a:r>
              <a:rPr b="1" lang="en-US"/>
              <a:t> </a:t>
            </a:r>
            <a:r>
              <a:rPr lang="en-US"/>
              <a:t>impact your life.</a:t>
            </a:r>
            <a:endParaRPr sz="1200">
              <a:solidFill>
                <a:schemeClr val="dk1"/>
              </a:solidFill>
            </a:endParaRPr>
          </a:p>
        </p:txBody>
      </p:sp>
      <p:sp>
        <p:nvSpPr>
          <p:cNvPr id="828" name="Google Shape;828;g25ec6a031ed_0_9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25ec6a031ed_0_11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8" name="Google Shape;848;g25ec6a031ed_0_11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definition, example, and a correct response to “how do </a:t>
            </a:r>
            <a:r>
              <a:rPr b="1" lang="en-US"/>
              <a:t>gases</a:t>
            </a:r>
            <a:r>
              <a:rPr b="1" lang="en-US"/>
              <a:t> </a:t>
            </a:r>
            <a:r>
              <a:rPr lang="en-US"/>
              <a:t>impact my life?”:  It is the air we breathe and makes up the atmosphere that surrounds Earth that keeps us safe. </a:t>
            </a:r>
            <a:endParaRPr>
              <a:solidFill>
                <a:schemeClr val="dk1"/>
              </a:solidFill>
            </a:endParaRPr>
          </a:p>
        </p:txBody>
      </p:sp>
      <p:sp>
        <p:nvSpPr>
          <p:cNvPr id="849" name="Google Shape;849;g25ec6a031ed_0_11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26e1b575ec4_0_4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4" name="Google Shape;874;g26e1b575ec4_0_4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p:txBody>
      </p:sp>
      <p:sp>
        <p:nvSpPr>
          <p:cNvPr id="875" name="Google Shape;875;g26e1b575ec4_0_4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6e1b575ec4_0_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26e1b575ec4_0_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An atom is the smallest whole unit of matter. All matter is made up of atoms. </a:t>
            </a:r>
            <a:endParaRPr/>
          </a:p>
          <a:p>
            <a:pPr indent="0" lvl="0" marL="0" rtl="0" algn="l">
              <a:lnSpc>
                <a:spcPct val="100000"/>
              </a:lnSpc>
              <a:spcBef>
                <a:spcPts val="0"/>
              </a:spcBef>
              <a:spcAft>
                <a:spcPts val="0"/>
              </a:spcAft>
              <a:buSzPts val="1400"/>
              <a:buNone/>
            </a:pPr>
            <a:r>
              <a:t/>
            </a:r>
            <a:endParaRPr/>
          </a:p>
        </p:txBody>
      </p:sp>
      <p:sp>
        <p:nvSpPr>
          <p:cNvPr id="164" name="Google Shape;164;g26e1b575ec4_0_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3" name="Google Shape;883;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How does temperature affect the matter around us?</a:t>
            </a:r>
            <a:endParaRPr b="1"/>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p:txBody>
      </p:sp>
      <p:sp>
        <p:nvSpPr>
          <p:cNvPr id="884" name="Google Shape;884;p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1" name="Google Shape;891;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892" name="Google Shape;892;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7" name="Google Shape;89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6e1b575ec4_0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26e1b575ec4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Matter can be found in three different states:</a:t>
            </a:r>
            <a:r>
              <a:rPr lang="en-US"/>
              <a:t> solid, liquid, and gas.</a:t>
            </a:r>
            <a:endParaRPr/>
          </a:p>
        </p:txBody>
      </p:sp>
      <p:sp>
        <p:nvSpPr>
          <p:cNvPr id="172" name="Google Shape;172;g26e1b575ec4_0_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6e1b575ec4_0_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26e1b575ec4_0_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a:t>
            </a:r>
            <a:r>
              <a:rPr b="1" lang="en-US"/>
              <a:t>solid</a:t>
            </a:r>
            <a:r>
              <a:rPr lang="en-US"/>
              <a:t> has particles that are tightly packed together in a fixed pattern. The tables and chairs we are sitting in are kinds of solids. </a:t>
            </a:r>
            <a:endParaRPr/>
          </a:p>
          <a:p>
            <a:pPr indent="0" lvl="0" marL="0" rtl="0" algn="l">
              <a:lnSpc>
                <a:spcPct val="100000"/>
              </a:lnSpc>
              <a:spcBef>
                <a:spcPts val="0"/>
              </a:spcBef>
              <a:spcAft>
                <a:spcPts val="0"/>
              </a:spcAft>
              <a:buSzPts val="1400"/>
              <a:buNone/>
            </a:pPr>
            <a:r>
              <a:t/>
            </a:r>
            <a:endParaRPr/>
          </a:p>
        </p:txBody>
      </p:sp>
      <p:sp>
        <p:nvSpPr>
          <p:cNvPr id="183" name="Google Shape;183;g26e1b575ec4_0_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9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9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9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0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07"/>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0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08"/>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8"/>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0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0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0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9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0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10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0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0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10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0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10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10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0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0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10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10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0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0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0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0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0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0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0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0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6"/>
          <p:cNvSpPr/>
          <p:nvPr>
            <p:ph idx="2" type="pic"/>
          </p:nvPr>
        </p:nvSpPr>
        <p:spPr>
          <a:xfrm>
            <a:off x="1792288" y="612775"/>
            <a:ext cx="5486400" cy="4114800"/>
          </a:xfrm>
          <a:prstGeom prst="rect">
            <a:avLst/>
          </a:prstGeom>
          <a:noFill/>
          <a:ln>
            <a:noFill/>
          </a:ln>
        </p:spPr>
      </p:sp>
      <p:sp>
        <p:nvSpPr>
          <p:cNvPr id="68" name="Google Shape;68;p10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0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9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9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9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9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29.png"/><Relationship Id="rId11" Type="http://schemas.openxmlformats.org/officeDocument/2006/relationships/image" Target="../media/image5.png"/><Relationship Id="rId10" Type="http://schemas.openxmlformats.org/officeDocument/2006/relationships/image" Target="../media/image1.png"/><Relationship Id="rId12" Type="http://schemas.openxmlformats.org/officeDocument/2006/relationships/image" Target="../media/image11.png"/><Relationship Id="rId9" Type="http://schemas.openxmlformats.org/officeDocument/2006/relationships/image" Target="../media/image35.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4.jp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2.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2.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2.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2.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3.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3.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3.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3.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3.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6.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6.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3.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3.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3.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2.png"/><Relationship Id="rId4" Type="http://schemas.openxmlformats.org/officeDocument/2006/relationships/image" Target="../media/image44.png"/><Relationship Id="rId5" Type="http://schemas.openxmlformats.org/officeDocument/2006/relationships/image" Target="../media/image6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2.png"/><Relationship Id="rId4" Type="http://schemas.openxmlformats.org/officeDocument/2006/relationships/image" Target="../media/image44.png"/><Relationship Id="rId5" Type="http://schemas.openxmlformats.org/officeDocument/2006/relationships/image" Target="../media/image6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3.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2.png"/><Relationship Id="rId4" Type="http://schemas.openxmlformats.org/officeDocument/2006/relationships/image" Target="../media/image39.png"/><Relationship Id="rId5"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2.png"/><Relationship Id="rId4" Type="http://schemas.openxmlformats.org/officeDocument/2006/relationships/image" Target="../media/image39.png"/><Relationship Id="rId5" Type="http://schemas.openxmlformats.org/officeDocument/2006/relationships/image" Target="../media/image6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6.png"/><Relationship Id="rId4" Type="http://schemas.openxmlformats.org/officeDocument/2006/relationships/image" Target="../media/image50.png"/><Relationship Id="rId5" Type="http://schemas.openxmlformats.org/officeDocument/2006/relationships/image" Target="../media/image52.png"/><Relationship Id="rId6" Type="http://schemas.openxmlformats.org/officeDocument/2006/relationships/image" Target="../media/image5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6.png"/><Relationship Id="rId4" Type="http://schemas.openxmlformats.org/officeDocument/2006/relationships/image" Target="../media/image50.png"/><Relationship Id="rId5" Type="http://schemas.openxmlformats.org/officeDocument/2006/relationships/image" Target="../media/image52.png"/><Relationship Id="rId6" Type="http://schemas.openxmlformats.org/officeDocument/2006/relationships/image" Target="../media/image5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0.png"/><Relationship Id="rId4" Type="http://schemas.openxmlformats.org/officeDocument/2006/relationships/image" Target="../media/image57.png"/><Relationship Id="rId5" Type="http://schemas.openxmlformats.org/officeDocument/2006/relationships/image" Target="../media/image59.png"/><Relationship Id="rId6" Type="http://schemas.openxmlformats.org/officeDocument/2006/relationships/image" Target="../media/image5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30.png"/><Relationship Id="rId4" Type="http://schemas.openxmlformats.org/officeDocument/2006/relationships/image" Target="../media/image57.png"/><Relationship Id="rId5" Type="http://schemas.openxmlformats.org/officeDocument/2006/relationships/image" Target="../media/image59.png"/><Relationship Id="rId6" Type="http://schemas.openxmlformats.org/officeDocument/2006/relationships/image" Target="../media/image5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3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3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63.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4.png"/><Relationship Id="rId4" Type="http://schemas.openxmlformats.org/officeDocument/2006/relationships/image" Target="../media/image1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64.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60.jpg"/><Relationship Id="rId4" Type="http://schemas.openxmlformats.org/officeDocument/2006/relationships/image" Target="../media/image61.png"/><Relationship Id="rId5"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Demo</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rot="10800000">
              <a:off x="1480984" y="3753659"/>
              <a:ext cx="5162565" cy="1571051"/>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txBox="1"/>
            <p:nvPr/>
          </p:nvSpPr>
          <p:spPr>
            <a:xfrm>
              <a:off x="1873747" y="3677459"/>
              <a:ext cx="4769700" cy="1571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65100" lvl="1" marL="171450" marR="0" rtl="0" algn="l">
                <a:lnSpc>
                  <a:spcPct val="90000"/>
                </a:lnSpc>
                <a:spcBef>
                  <a:spcPts val="980"/>
                </a:spcBef>
                <a:spcAft>
                  <a:spcPts val="0"/>
                </a:spcAft>
                <a:buClr>
                  <a:schemeClr val="lt1"/>
                </a:buClr>
                <a:buSzPts val="1700"/>
                <a:buFont typeface="Calibri"/>
                <a:buChar char="•"/>
              </a:pPr>
              <a:r>
                <a:rPr b="0" i="0" lang="en-US" sz="1700" u="none" cap="none" strike="noStrike">
                  <a:solidFill>
                    <a:schemeClr val="lt1"/>
                  </a:solidFill>
                  <a:latin typeface="Calibri"/>
                  <a:ea typeface="Calibri"/>
                  <a:cs typeface="Calibri"/>
                  <a:sym typeface="Calibri"/>
                </a:rPr>
                <a:t>Student-Friendly Definition</a:t>
              </a:r>
              <a:endParaRPr b="0" i="0" sz="1300" u="none" cap="none" strike="noStrike">
                <a:solidFill>
                  <a:srgbClr val="000000"/>
                </a:solidFill>
                <a:latin typeface="Arial"/>
                <a:ea typeface="Arial"/>
                <a:cs typeface="Arial"/>
                <a:sym typeface="Arial"/>
              </a:endParaRPr>
            </a:p>
            <a:p>
              <a:pPr indent="-165100" lvl="1" marL="171450" marR="0" rtl="0" algn="l">
                <a:lnSpc>
                  <a:spcPct val="90000"/>
                </a:lnSpc>
                <a:spcBef>
                  <a:spcPts val="270"/>
                </a:spcBef>
                <a:spcAft>
                  <a:spcPts val="0"/>
                </a:spcAft>
                <a:buClr>
                  <a:schemeClr val="lt1"/>
                </a:buClr>
                <a:buSzPts val="1700"/>
                <a:buFont typeface="Calibri"/>
                <a:buChar char="•"/>
              </a:pPr>
              <a:r>
                <a:rPr b="0" i="0" lang="en-US" sz="1700" u="none" cap="none" strike="noStrike">
                  <a:solidFill>
                    <a:schemeClr val="lt1"/>
                  </a:solidFill>
                  <a:latin typeface="Calibri"/>
                  <a:ea typeface="Calibri"/>
                  <a:cs typeface="Calibri"/>
                  <a:sym typeface="Calibri"/>
                </a:rPr>
                <a:t>Examples &amp; Non-Examples</a:t>
              </a:r>
              <a:endParaRPr b="0" i="0" sz="1300" u="none" cap="none" strike="noStrike">
                <a:solidFill>
                  <a:srgbClr val="000000"/>
                </a:solidFill>
                <a:latin typeface="Arial"/>
                <a:ea typeface="Arial"/>
                <a:cs typeface="Arial"/>
                <a:sym typeface="Arial"/>
              </a:endParaRPr>
            </a:p>
            <a:p>
              <a:pPr indent="-165100" lvl="1" marL="171450" marR="0" rtl="0" algn="l">
                <a:lnSpc>
                  <a:spcPct val="90000"/>
                </a:lnSpc>
                <a:spcBef>
                  <a:spcPts val="270"/>
                </a:spcBef>
                <a:spcAft>
                  <a:spcPts val="0"/>
                </a:spcAft>
                <a:buClr>
                  <a:schemeClr val="lt1"/>
                </a:buClr>
                <a:buSzPts val="1700"/>
                <a:buFont typeface="Calibri"/>
                <a:buChar char="•"/>
              </a:pPr>
              <a:r>
                <a:rPr b="0" i="0" lang="en-US" sz="1700" u="none" cap="none" strike="noStrike">
                  <a:solidFill>
                    <a:schemeClr val="lt1"/>
                  </a:solidFill>
                  <a:latin typeface="Calibri"/>
                  <a:ea typeface="Calibri"/>
                  <a:cs typeface="Calibri"/>
                  <a:sym typeface="Calibri"/>
                </a:rPr>
                <a:t>Morphological Word Parts</a:t>
              </a:r>
              <a:endParaRPr b="0" i="0" sz="1700" u="none" cap="none" strike="noStrike">
                <a:solidFill>
                  <a:schemeClr val="lt1"/>
                </a:solidFill>
                <a:latin typeface="Calibri"/>
                <a:ea typeface="Calibri"/>
                <a:cs typeface="Calibri"/>
                <a:sym typeface="Calibri"/>
              </a:endParaRPr>
            </a:p>
            <a:p>
              <a:pPr indent="-165100" lvl="1" marL="171450" marR="0" rtl="0" algn="l">
                <a:lnSpc>
                  <a:spcPct val="90000"/>
                </a:lnSpc>
                <a:spcBef>
                  <a:spcPts val="270"/>
                </a:spcBef>
                <a:spcAft>
                  <a:spcPts val="0"/>
                </a:spcAft>
                <a:buClr>
                  <a:schemeClr val="lt1"/>
                </a:buClr>
                <a:buSzPts val="1700"/>
                <a:buFont typeface="Calibri"/>
                <a:buChar char="•"/>
              </a:pPr>
              <a:r>
                <a:rPr b="0" i="0" lang="en-US" sz="1700" u="none" cap="none" strike="noStrike">
                  <a:solidFill>
                    <a:schemeClr val="lt1"/>
                  </a:solidFill>
                  <a:latin typeface="Calibri"/>
                  <a:ea typeface="Calibri"/>
                  <a:cs typeface="Calibri"/>
                  <a:sym typeface="Calibri"/>
                </a:rPr>
                <a:t>Frayer Model</a:t>
              </a:r>
              <a:endParaRPr b="0" i="0" sz="1700" u="none" cap="none" strike="noStrike">
                <a:solidFill>
                  <a:schemeClr val="lt1"/>
                </a:solidFill>
                <a:latin typeface="Calibri"/>
                <a:ea typeface="Calibri"/>
                <a:cs typeface="Calibri"/>
                <a:sym typeface="Calibri"/>
              </a:endParaRPr>
            </a:p>
          </p:txBody>
        </p:sp>
        <p:sp>
          <p:nvSpPr>
            <p:cNvPr id="104" name="Google Shape;104;p1"/>
            <p:cNvSpPr/>
            <p:nvPr/>
          </p:nvSpPr>
          <p:spPr>
            <a:xfrm>
              <a:off x="822078" y="4170465"/>
              <a:ext cx="722555" cy="722555"/>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rot="10800000">
              <a:off x="1480984" y="5540398"/>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txBox="1"/>
            <p:nvPr/>
          </p:nvSpPr>
          <p:spPr>
            <a:xfrm>
              <a:off x="1661623" y="5540398"/>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826125" y="5531381"/>
              <a:ext cx="722555" cy="722555"/>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08" name="Google Shape;108;p1"/>
          <p:cNvPicPr preferRelativeResize="0"/>
          <p:nvPr/>
        </p:nvPicPr>
        <p:blipFill rotWithShape="1">
          <a:blip r:embed="rId9">
            <a:alphaModFix/>
          </a:blip>
          <a:srcRect b="0" l="0" r="0" t="0"/>
          <a:stretch/>
        </p:blipFill>
        <p:spPr>
          <a:xfrm>
            <a:off x="5486818" y="4715218"/>
            <a:ext cx="347619" cy="347619"/>
          </a:xfrm>
          <a:prstGeom prst="rect">
            <a:avLst/>
          </a:prstGeom>
          <a:noFill/>
          <a:ln>
            <a:noFill/>
          </a:ln>
        </p:spPr>
      </p:pic>
      <p:pic>
        <p:nvPicPr>
          <p:cNvPr descr="Comment Dislike" id="109" name="Google Shape;109;p1"/>
          <p:cNvPicPr preferRelativeResize="0"/>
          <p:nvPr/>
        </p:nvPicPr>
        <p:blipFill rotWithShape="1">
          <a:blip r:embed="rId10">
            <a:alphaModFix/>
          </a:blip>
          <a:srcRect b="0" l="0" r="0" t="0"/>
          <a:stretch/>
        </p:blipFill>
        <p:spPr>
          <a:xfrm>
            <a:off x="5834414" y="4715218"/>
            <a:ext cx="347619" cy="347619"/>
          </a:xfrm>
          <a:prstGeom prst="rect">
            <a:avLst/>
          </a:prstGeom>
          <a:noFill/>
          <a:ln>
            <a:noFill/>
          </a:ln>
        </p:spPr>
      </p:pic>
      <p:pic>
        <p:nvPicPr>
          <p:cNvPr descr="Blog" id="110" name="Google Shape;110;p1"/>
          <p:cNvPicPr preferRelativeResize="0"/>
          <p:nvPr/>
        </p:nvPicPr>
        <p:blipFill rotWithShape="1">
          <a:blip r:embed="rId11">
            <a:alphaModFix/>
          </a:blip>
          <a:srcRect b="0" l="0" r="0" t="0"/>
          <a:stretch/>
        </p:blipFill>
        <p:spPr>
          <a:xfrm>
            <a:off x="5486814" y="4443796"/>
            <a:ext cx="347619" cy="347619"/>
          </a:xfrm>
          <a:prstGeom prst="rect">
            <a:avLst/>
          </a:prstGeom>
          <a:noFill/>
          <a:ln>
            <a:noFill/>
          </a:ln>
        </p:spPr>
      </p:pic>
      <p:pic>
        <p:nvPicPr>
          <p:cNvPr descr="Labor" id="111" name="Google Shape;111;p1"/>
          <p:cNvPicPr preferRelativeResize="0"/>
          <p:nvPr/>
        </p:nvPicPr>
        <p:blipFill rotWithShape="1">
          <a:blip r:embed="rId12">
            <a:alphaModFix/>
          </a:blip>
          <a:srcRect b="0" l="0" r="0" t="0"/>
          <a:stretch/>
        </p:blipFill>
        <p:spPr>
          <a:xfrm>
            <a:off x="5509231" y="499568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grpSp>
        <p:nvGrpSpPr>
          <p:cNvPr id="114" name="Google Shape;114;p1"/>
          <p:cNvGrpSpPr/>
          <p:nvPr/>
        </p:nvGrpSpPr>
        <p:grpSpPr>
          <a:xfrm>
            <a:off x="5540687" y="5346793"/>
            <a:ext cx="195949" cy="190734"/>
            <a:chOff x="170825" y="4598025"/>
            <a:chExt cx="1095300" cy="906961"/>
          </a:xfrm>
        </p:grpSpPr>
        <p:sp>
          <p:nvSpPr>
            <p:cNvPr id="115" name="Google Shape;115;p1"/>
            <p:cNvSpPr/>
            <p:nvPr/>
          </p:nvSpPr>
          <p:spPr>
            <a:xfrm>
              <a:off x="170825" y="4598025"/>
              <a:ext cx="1095300" cy="886800"/>
            </a:xfrm>
            <a:prstGeom prst="rect">
              <a:avLst/>
            </a:prstGeom>
            <a:noFill/>
            <a:ln cap="flat" cmpd="sng" w="25400">
              <a:solidFill>
                <a:srgbClr val="F65F0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6" name="Google Shape;116;p1"/>
            <p:cNvSpPr/>
            <p:nvPr/>
          </p:nvSpPr>
          <p:spPr>
            <a:xfrm>
              <a:off x="499025" y="4856773"/>
              <a:ext cx="438900" cy="369300"/>
            </a:xfrm>
            <a:prstGeom prst="ellipse">
              <a:avLst/>
            </a:prstGeom>
            <a:noFill/>
            <a:ln cap="flat" cmpd="sng" w="25400">
              <a:solidFill>
                <a:srgbClr val="F65F0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17" name="Google Shape;117;p1"/>
            <p:cNvCxnSpPr>
              <a:stCxn id="115" idx="1"/>
              <a:endCxn id="115" idx="1"/>
            </p:cNvCxnSpPr>
            <p:nvPr/>
          </p:nvCxnSpPr>
          <p:spPr>
            <a:xfrm>
              <a:off x="170825" y="5041425"/>
              <a:ext cx="0" cy="0"/>
            </a:xfrm>
            <a:prstGeom prst="straightConnector1">
              <a:avLst/>
            </a:prstGeom>
            <a:noFill/>
            <a:ln cap="flat" cmpd="sng" w="19050">
              <a:solidFill>
                <a:srgbClr val="F65F03"/>
              </a:solidFill>
              <a:prstDash val="solid"/>
              <a:round/>
              <a:headEnd len="sm" w="sm" type="none"/>
              <a:tailEnd len="sm" w="sm" type="none"/>
            </a:ln>
          </p:spPr>
        </p:cxnSp>
        <p:cxnSp>
          <p:nvCxnSpPr>
            <p:cNvPr id="118" name="Google Shape;118;p1"/>
            <p:cNvCxnSpPr>
              <a:stCxn id="116" idx="2"/>
              <a:endCxn id="115" idx="1"/>
            </p:cNvCxnSpPr>
            <p:nvPr/>
          </p:nvCxnSpPr>
          <p:spPr>
            <a:xfrm rot="10800000">
              <a:off x="170825" y="5041423"/>
              <a:ext cx="328200" cy="0"/>
            </a:xfrm>
            <a:prstGeom prst="straightConnector1">
              <a:avLst/>
            </a:prstGeom>
            <a:noFill/>
            <a:ln cap="flat" cmpd="sng" w="28575">
              <a:solidFill>
                <a:srgbClr val="F65F03"/>
              </a:solidFill>
              <a:prstDash val="solid"/>
              <a:round/>
              <a:headEnd len="sm" w="sm" type="none"/>
              <a:tailEnd len="sm" w="sm" type="none"/>
            </a:ln>
          </p:spPr>
        </p:cxnSp>
        <p:cxnSp>
          <p:nvCxnSpPr>
            <p:cNvPr id="119" name="Google Shape;119;p1"/>
            <p:cNvCxnSpPr>
              <a:stCxn id="116" idx="0"/>
              <a:endCxn id="115" idx="0"/>
            </p:cNvCxnSpPr>
            <p:nvPr/>
          </p:nvCxnSpPr>
          <p:spPr>
            <a:xfrm rot="10800000">
              <a:off x="718475" y="4598173"/>
              <a:ext cx="0" cy="258600"/>
            </a:xfrm>
            <a:prstGeom prst="straightConnector1">
              <a:avLst/>
            </a:prstGeom>
            <a:noFill/>
            <a:ln cap="flat" cmpd="sng" w="28575">
              <a:solidFill>
                <a:srgbClr val="F65F03"/>
              </a:solidFill>
              <a:prstDash val="solid"/>
              <a:round/>
              <a:headEnd len="sm" w="sm" type="none"/>
              <a:tailEnd len="sm" w="sm" type="none"/>
            </a:ln>
          </p:spPr>
        </p:cxnSp>
        <p:cxnSp>
          <p:nvCxnSpPr>
            <p:cNvPr id="120" name="Google Shape;120;p1"/>
            <p:cNvCxnSpPr/>
            <p:nvPr/>
          </p:nvCxnSpPr>
          <p:spPr>
            <a:xfrm rot="10800000">
              <a:off x="937925" y="5041423"/>
              <a:ext cx="328200" cy="0"/>
            </a:xfrm>
            <a:prstGeom prst="straightConnector1">
              <a:avLst/>
            </a:prstGeom>
            <a:noFill/>
            <a:ln cap="flat" cmpd="sng" w="28575">
              <a:solidFill>
                <a:srgbClr val="F65F03"/>
              </a:solidFill>
              <a:prstDash val="solid"/>
              <a:round/>
              <a:headEnd len="sm" w="sm" type="none"/>
              <a:tailEnd len="sm" w="sm" type="none"/>
            </a:ln>
          </p:spPr>
        </p:cxnSp>
        <p:cxnSp>
          <p:nvCxnSpPr>
            <p:cNvPr id="121" name="Google Shape;121;p1"/>
            <p:cNvCxnSpPr/>
            <p:nvPr/>
          </p:nvCxnSpPr>
          <p:spPr>
            <a:xfrm rot="10800000">
              <a:off x="721725" y="5246386"/>
              <a:ext cx="0" cy="258600"/>
            </a:xfrm>
            <a:prstGeom prst="straightConnector1">
              <a:avLst/>
            </a:prstGeom>
            <a:noFill/>
            <a:ln cap="flat" cmpd="sng" w="28575">
              <a:solidFill>
                <a:srgbClr val="F65F03"/>
              </a:solidFill>
              <a:prstDash val="solid"/>
              <a:round/>
              <a:headEnd len="sm" w="sm" type="none"/>
              <a:tailEnd len="sm" w="sm" type="none"/>
            </a:ln>
          </p:spPr>
        </p:cxn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6e1b575ec4_0_134"/>
          <p:cNvSpPr txBox="1"/>
          <p:nvPr>
            <p:ph type="title"/>
          </p:nvPr>
        </p:nvSpPr>
        <p:spPr>
          <a:xfrm>
            <a:off x="324464" y="546178"/>
            <a:ext cx="8819400" cy="1686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u="sng"/>
              <a:t>Liquid:</a:t>
            </a:r>
            <a:r>
              <a:rPr b="1" lang="en-US"/>
              <a:t> </a:t>
            </a:r>
            <a:r>
              <a:rPr lang="en-US"/>
              <a:t>has particles that are close together but can move around</a:t>
            </a:r>
            <a:endParaRPr/>
          </a:p>
        </p:txBody>
      </p:sp>
      <p:sp>
        <p:nvSpPr>
          <p:cNvPr descr="Artificial Intelligence" id="195" name="Google Shape;195;g26e1b575ec4_0_134"/>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196" name="Google Shape;196;g26e1b575ec4_0_134"/>
          <p:cNvPicPr preferRelativeResize="0"/>
          <p:nvPr/>
        </p:nvPicPr>
        <p:blipFill rotWithShape="1">
          <a:blip r:embed="rId4">
            <a:alphaModFix/>
          </a:blip>
          <a:srcRect b="0" l="0" r="0" t="0"/>
          <a:stretch/>
        </p:blipFill>
        <p:spPr>
          <a:xfrm>
            <a:off x="849542" y="187766"/>
            <a:ext cx="474009" cy="474009"/>
          </a:xfrm>
          <a:prstGeom prst="rect">
            <a:avLst/>
          </a:prstGeom>
          <a:noFill/>
          <a:ln>
            <a:noFill/>
          </a:ln>
        </p:spPr>
      </p:pic>
      <p:pic>
        <p:nvPicPr>
          <p:cNvPr id="197" name="Google Shape;197;g26e1b575ec4_0_134"/>
          <p:cNvPicPr preferRelativeResize="0"/>
          <p:nvPr/>
        </p:nvPicPr>
        <p:blipFill>
          <a:blip r:embed="rId5">
            <a:alphaModFix/>
          </a:blip>
          <a:stretch>
            <a:fillRect/>
          </a:stretch>
        </p:blipFill>
        <p:spPr>
          <a:xfrm>
            <a:off x="1686888" y="2233075"/>
            <a:ext cx="5770236" cy="4320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descr="Questions" id="203" name="Google Shape;203;p9"/>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5ec6a031ed_0_198"/>
          <p:cNvSpPr txBox="1"/>
          <p:nvPr>
            <p:ph type="ctrTitle"/>
          </p:nvPr>
        </p:nvSpPr>
        <p:spPr>
          <a:xfrm>
            <a:off x="685800" y="440936"/>
            <a:ext cx="77724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___________ has mass and takes up space. </a:t>
            </a:r>
            <a:endParaRPr/>
          </a:p>
        </p:txBody>
      </p:sp>
      <p:sp>
        <p:nvSpPr>
          <p:cNvPr descr="Questions" id="210" name="Google Shape;210;g25ec6a031ed_0_198"/>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1" name="Google Shape;211;g25ec6a031ed_0_198"/>
          <p:cNvPicPr preferRelativeResize="0"/>
          <p:nvPr/>
        </p:nvPicPr>
        <p:blipFill>
          <a:blip r:embed="rId4">
            <a:alphaModFix/>
          </a:blip>
          <a:stretch>
            <a:fillRect/>
          </a:stretch>
        </p:blipFill>
        <p:spPr>
          <a:xfrm>
            <a:off x="2133600" y="2163020"/>
            <a:ext cx="4947015" cy="44663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6e1b575ec4_0_223"/>
          <p:cNvSpPr txBox="1"/>
          <p:nvPr>
            <p:ph type="ctrTitle"/>
          </p:nvPr>
        </p:nvSpPr>
        <p:spPr>
          <a:xfrm>
            <a:off x="685800" y="440936"/>
            <a:ext cx="77724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u="sng">
                <a:solidFill>
                  <a:srgbClr val="FF0000"/>
                </a:solidFill>
              </a:rPr>
              <a:t>Matter</a:t>
            </a:r>
            <a:r>
              <a:rPr lang="en-US">
                <a:solidFill>
                  <a:srgbClr val="FF0000"/>
                </a:solidFill>
              </a:rPr>
              <a:t> </a:t>
            </a:r>
            <a:r>
              <a:rPr lang="en-US"/>
              <a:t>has mass and takes up space. </a:t>
            </a:r>
            <a:endParaRPr/>
          </a:p>
        </p:txBody>
      </p:sp>
      <p:sp>
        <p:nvSpPr>
          <p:cNvPr descr="Questions" id="218" name="Google Shape;218;g26e1b575ec4_0_22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9" name="Google Shape;219;g26e1b575ec4_0_223"/>
          <p:cNvPicPr preferRelativeResize="0"/>
          <p:nvPr/>
        </p:nvPicPr>
        <p:blipFill>
          <a:blip r:embed="rId4">
            <a:alphaModFix/>
          </a:blip>
          <a:stretch>
            <a:fillRect/>
          </a:stretch>
        </p:blipFill>
        <p:spPr>
          <a:xfrm>
            <a:off x="2133600" y="2163020"/>
            <a:ext cx="4947015" cy="44663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0"/>
          <p:cNvSpPr txBox="1"/>
          <p:nvPr>
            <p:ph type="ctrTitle"/>
          </p:nvPr>
        </p:nvSpPr>
        <p:spPr>
          <a:xfrm>
            <a:off x="685800" y="440936"/>
            <a:ext cx="7772400" cy="1470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What is the amount of matter in an object?</a:t>
            </a:r>
            <a:endParaRPr/>
          </a:p>
        </p:txBody>
      </p:sp>
      <p:sp>
        <p:nvSpPr>
          <p:cNvPr descr="Questions" id="226" name="Google Shape;226;p10"/>
          <p:cNvSpPr/>
          <p:nvPr/>
        </p:nvSpPr>
        <p:spPr>
          <a:xfrm>
            <a:off x="0" y="0"/>
            <a:ext cx="849542" cy="84954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0"/>
          <p:cNvSpPr txBox="1"/>
          <p:nvPr/>
        </p:nvSpPr>
        <p:spPr>
          <a:xfrm>
            <a:off x="685800" y="3074000"/>
            <a:ext cx="5025300" cy="20298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3950"/>
              <a:buFont typeface="Calibri"/>
              <a:buAutoNum type="alphaLcPeriod"/>
            </a:pPr>
            <a:r>
              <a:rPr lang="en-US" sz="3950">
                <a:latin typeface="Calibri"/>
                <a:ea typeface="Calibri"/>
                <a:cs typeface="Calibri"/>
                <a:sym typeface="Calibri"/>
              </a:rPr>
              <a:t>Size</a:t>
            </a:r>
            <a:endParaRPr b="0" i="0" sz="395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3950"/>
              <a:buFont typeface="Calibri"/>
              <a:buAutoNum type="alphaLcPeriod"/>
            </a:pPr>
            <a:r>
              <a:rPr lang="en-US" sz="3950">
                <a:latin typeface="Calibri"/>
                <a:ea typeface="Calibri"/>
                <a:cs typeface="Calibri"/>
                <a:sym typeface="Calibri"/>
              </a:rPr>
              <a:t>Mass</a:t>
            </a:r>
            <a:endParaRPr b="0" i="0" sz="395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3950"/>
              <a:buFont typeface="Calibri"/>
              <a:buAutoNum type="alphaLcPeriod"/>
            </a:pPr>
            <a:r>
              <a:rPr lang="en-US" sz="3950">
                <a:latin typeface="Calibri"/>
                <a:ea typeface="Calibri"/>
                <a:cs typeface="Calibri"/>
                <a:sym typeface="Calibri"/>
              </a:rPr>
              <a:t>Temperature</a:t>
            </a:r>
            <a:endParaRPr b="0" i="0" sz="3950" u="none" cap="none" strike="noStrike">
              <a:solidFill>
                <a:srgbClr val="000000"/>
              </a:solidFill>
              <a:latin typeface="Calibri"/>
              <a:ea typeface="Calibri"/>
              <a:cs typeface="Calibri"/>
              <a:sym typeface="Calibri"/>
            </a:endParaRPr>
          </a:p>
        </p:txBody>
      </p:sp>
      <p:pic>
        <p:nvPicPr>
          <p:cNvPr id="228" name="Google Shape;228;p10"/>
          <p:cNvPicPr preferRelativeResize="0"/>
          <p:nvPr/>
        </p:nvPicPr>
        <p:blipFill rotWithShape="1">
          <a:blip r:embed="rId4">
            <a:alphaModFix/>
          </a:blip>
          <a:srcRect b="0" l="13723" r="15319" t="10426"/>
          <a:stretch/>
        </p:blipFill>
        <p:spPr>
          <a:xfrm>
            <a:off x="4391675" y="2927025"/>
            <a:ext cx="3944451" cy="2323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6e1b575ec4_0_231"/>
          <p:cNvSpPr txBox="1"/>
          <p:nvPr>
            <p:ph type="ctrTitle"/>
          </p:nvPr>
        </p:nvSpPr>
        <p:spPr>
          <a:xfrm>
            <a:off x="685800" y="440936"/>
            <a:ext cx="77724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What is the amount of matter in an object?</a:t>
            </a:r>
            <a:endParaRPr/>
          </a:p>
        </p:txBody>
      </p:sp>
      <p:sp>
        <p:nvSpPr>
          <p:cNvPr descr="Questions" id="235" name="Google Shape;235;g26e1b575ec4_0_23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g26e1b575ec4_0_231"/>
          <p:cNvSpPr txBox="1"/>
          <p:nvPr/>
        </p:nvSpPr>
        <p:spPr>
          <a:xfrm>
            <a:off x="685800" y="3074000"/>
            <a:ext cx="5025300" cy="20298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3950"/>
              <a:buFont typeface="Calibri"/>
              <a:buAutoNum type="alphaLcPeriod"/>
            </a:pPr>
            <a:r>
              <a:rPr lang="en-US" sz="3950">
                <a:latin typeface="Calibri"/>
                <a:ea typeface="Calibri"/>
                <a:cs typeface="Calibri"/>
                <a:sym typeface="Calibri"/>
              </a:rPr>
              <a:t>Size</a:t>
            </a:r>
            <a:endParaRPr b="0" i="0" sz="395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FF0000"/>
              </a:buClr>
              <a:buSzPts val="3950"/>
              <a:buFont typeface="Calibri"/>
              <a:buAutoNum type="alphaLcPeriod"/>
            </a:pPr>
            <a:r>
              <a:rPr b="1" lang="en-US" sz="3950">
                <a:solidFill>
                  <a:srgbClr val="FF0000"/>
                </a:solidFill>
                <a:latin typeface="Calibri"/>
                <a:ea typeface="Calibri"/>
                <a:cs typeface="Calibri"/>
                <a:sym typeface="Calibri"/>
              </a:rPr>
              <a:t>Mass</a:t>
            </a:r>
            <a:endParaRPr b="1" i="0" sz="3950" u="none" cap="none" strike="noStrike">
              <a:solidFill>
                <a:srgbClr val="FF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3950"/>
              <a:buFont typeface="Calibri"/>
              <a:buAutoNum type="alphaLcPeriod"/>
            </a:pPr>
            <a:r>
              <a:rPr lang="en-US" sz="3950">
                <a:latin typeface="Calibri"/>
                <a:ea typeface="Calibri"/>
                <a:cs typeface="Calibri"/>
                <a:sym typeface="Calibri"/>
              </a:rPr>
              <a:t>Temperature</a:t>
            </a:r>
            <a:endParaRPr b="0" i="0" sz="3950" u="none" cap="none" strike="noStrike">
              <a:solidFill>
                <a:srgbClr val="000000"/>
              </a:solidFill>
              <a:latin typeface="Calibri"/>
              <a:ea typeface="Calibri"/>
              <a:cs typeface="Calibri"/>
              <a:sym typeface="Calibri"/>
            </a:endParaRPr>
          </a:p>
        </p:txBody>
      </p:sp>
      <p:pic>
        <p:nvPicPr>
          <p:cNvPr id="237" name="Google Shape;237;g26e1b575ec4_0_231"/>
          <p:cNvPicPr preferRelativeResize="0"/>
          <p:nvPr/>
        </p:nvPicPr>
        <p:blipFill rotWithShape="1">
          <a:blip r:embed="rId4">
            <a:alphaModFix/>
          </a:blip>
          <a:srcRect b="0" l="13723" r="15319" t="10426"/>
          <a:stretch/>
        </p:blipFill>
        <p:spPr>
          <a:xfrm>
            <a:off x="4391675" y="2927025"/>
            <a:ext cx="3944451" cy="2323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6e1b575ec4_0_239"/>
          <p:cNvSpPr txBox="1"/>
          <p:nvPr>
            <p:ph type="ctrTitle"/>
          </p:nvPr>
        </p:nvSpPr>
        <p:spPr>
          <a:xfrm>
            <a:off x="685800" y="440936"/>
            <a:ext cx="77724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solidFill>
                  <a:srgbClr val="242424"/>
                </a:solidFill>
              </a:rPr>
              <a:t>What is an atom?</a:t>
            </a:r>
            <a:r>
              <a:rPr lang="en-US"/>
              <a:t> </a:t>
            </a:r>
            <a:endParaRPr/>
          </a:p>
        </p:txBody>
      </p:sp>
      <p:sp>
        <p:nvSpPr>
          <p:cNvPr descr="Questions" id="244" name="Google Shape;244;g26e1b575ec4_0_23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5" name="Google Shape;245;g26e1b575ec4_0_239"/>
          <p:cNvPicPr preferRelativeResize="0"/>
          <p:nvPr/>
        </p:nvPicPr>
        <p:blipFill>
          <a:blip r:embed="rId4">
            <a:alphaModFix/>
          </a:blip>
          <a:stretch>
            <a:fillRect/>
          </a:stretch>
        </p:blipFill>
        <p:spPr>
          <a:xfrm>
            <a:off x="2558725" y="1976217"/>
            <a:ext cx="4262878" cy="45769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g26e1b575ec4_0_247"/>
          <p:cNvPicPr preferRelativeResize="0"/>
          <p:nvPr/>
        </p:nvPicPr>
        <p:blipFill>
          <a:blip r:embed="rId3">
            <a:alphaModFix/>
          </a:blip>
          <a:stretch>
            <a:fillRect/>
          </a:stretch>
        </p:blipFill>
        <p:spPr>
          <a:xfrm>
            <a:off x="501000" y="1404750"/>
            <a:ext cx="8142000" cy="4639648"/>
          </a:xfrm>
          <a:prstGeom prst="rect">
            <a:avLst/>
          </a:prstGeom>
          <a:noFill/>
          <a:ln>
            <a:noFill/>
          </a:ln>
        </p:spPr>
      </p:pic>
      <p:sp>
        <p:nvSpPr>
          <p:cNvPr id="252" name="Google Shape;252;g26e1b575ec4_0_247"/>
          <p:cNvSpPr txBox="1"/>
          <p:nvPr/>
        </p:nvSpPr>
        <p:spPr>
          <a:xfrm>
            <a:off x="731850" y="735500"/>
            <a:ext cx="7680300" cy="10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400">
                <a:latin typeface="Calibri"/>
                <a:ea typeface="Calibri"/>
                <a:cs typeface="Calibri"/>
                <a:sym typeface="Calibri"/>
              </a:rPr>
              <a:t>Label</a:t>
            </a:r>
            <a:r>
              <a:rPr lang="en-US" sz="4400">
                <a:latin typeface="Calibri"/>
                <a:ea typeface="Calibri"/>
                <a:cs typeface="Calibri"/>
                <a:sym typeface="Calibri"/>
              </a:rPr>
              <a:t> the three states of matter.</a:t>
            </a:r>
            <a:endParaRPr sz="4400">
              <a:latin typeface="Calibri"/>
              <a:ea typeface="Calibri"/>
              <a:cs typeface="Calibri"/>
              <a:sym typeface="Calibri"/>
            </a:endParaRPr>
          </a:p>
        </p:txBody>
      </p:sp>
      <p:sp>
        <p:nvSpPr>
          <p:cNvPr descr="Questions" id="253" name="Google Shape;253;g26e1b575ec4_0_247"/>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g26e1b575ec4_0_254"/>
          <p:cNvPicPr preferRelativeResize="0"/>
          <p:nvPr/>
        </p:nvPicPr>
        <p:blipFill>
          <a:blip r:embed="rId3">
            <a:alphaModFix/>
          </a:blip>
          <a:stretch>
            <a:fillRect/>
          </a:stretch>
        </p:blipFill>
        <p:spPr>
          <a:xfrm>
            <a:off x="501000" y="1404750"/>
            <a:ext cx="8142000" cy="4639648"/>
          </a:xfrm>
          <a:prstGeom prst="rect">
            <a:avLst/>
          </a:prstGeom>
          <a:noFill/>
          <a:ln>
            <a:noFill/>
          </a:ln>
        </p:spPr>
      </p:pic>
      <p:sp>
        <p:nvSpPr>
          <p:cNvPr id="260" name="Google Shape;260;g26e1b575ec4_0_254"/>
          <p:cNvSpPr txBox="1"/>
          <p:nvPr/>
        </p:nvSpPr>
        <p:spPr>
          <a:xfrm>
            <a:off x="1749175" y="5030700"/>
            <a:ext cx="1053600" cy="10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400">
                <a:solidFill>
                  <a:srgbClr val="FF0000"/>
                </a:solidFill>
                <a:latin typeface="Calibri"/>
                <a:ea typeface="Calibri"/>
                <a:cs typeface="Calibri"/>
                <a:sym typeface="Calibri"/>
              </a:rPr>
              <a:t>Gas</a:t>
            </a:r>
            <a:endParaRPr sz="4400">
              <a:solidFill>
                <a:srgbClr val="FF0000"/>
              </a:solidFill>
              <a:latin typeface="Calibri"/>
              <a:ea typeface="Calibri"/>
              <a:cs typeface="Calibri"/>
              <a:sym typeface="Calibri"/>
            </a:endParaRPr>
          </a:p>
        </p:txBody>
      </p:sp>
      <p:sp>
        <p:nvSpPr>
          <p:cNvPr id="261" name="Google Shape;261;g26e1b575ec4_0_254"/>
          <p:cNvSpPr txBox="1"/>
          <p:nvPr/>
        </p:nvSpPr>
        <p:spPr>
          <a:xfrm>
            <a:off x="4017150" y="5030700"/>
            <a:ext cx="1560300" cy="10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400">
                <a:solidFill>
                  <a:srgbClr val="FF0000"/>
                </a:solidFill>
                <a:latin typeface="Calibri"/>
                <a:ea typeface="Calibri"/>
                <a:cs typeface="Calibri"/>
                <a:sym typeface="Calibri"/>
              </a:rPr>
              <a:t>Liquid</a:t>
            </a:r>
            <a:endParaRPr sz="4400">
              <a:solidFill>
                <a:srgbClr val="FF0000"/>
              </a:solidFill>
              <a:latin typeface="Calibri"/>
              <a:ea typeface="Calibri"/>
              <a:cs typeface="Calibri"/>
              <a:sym typeface="Calibri"/>
            </a:endParaRPr>
          </a:p>
        </p:txBody>
      </p:sp>
      <p:sp>
        <p:nvSpPr>
          <p:cNvPr id="262" name="Google Shape;262;g26e1b575ec4_0_254"/>
          <p:cNvSpPr txBox="1"/>
          <p:nvPr/>
        </p:nvSpPr>
        <p:spPr>
          <a:xfrm>
            <a:off x="6791825" y="5030700"/>
            <a:ext cx="1391400" cy="10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400">
                <a:solidFill>
                  <a:srgbClr val="FF0000"/>
                </a:solidFill>
                <a:latin typeface="Calibri"/>
                <a:ea typeface="Calibri"/>
                <a:cs typeface="Calibri"/>
                <a:sym typeface="Calibri"/>
              </a:rPr>
              <a:t>Solid</a:t>
            </a:r>
            <a:endParaRPr sz="4400">
              <a:solidFill>
                <a:srgbClr val="FF0000"/>
              </a:solidFill>
              <a:latin typeface="Calibri"/>
              <a:ea typeface="Calibri"/>
              <a:cs typeface="Calibri"/>
              <a:sym typeface="Calibri"/>
            </a:endParaRPr>
          </a:p>
        </p:txBody>
      </p:sp>
      <p:sp>
        <p:nvSpPr>
          <p:cNvPr id="263" name="Google Shape;263;g26e1b575ec4_0_254"/>
          <p:cNvSpPr txBox="1"/>
          <p:nvPr/>
        </p:nvSpPr>
        <p:spPr>
          <a:xfrm>
            <a:off x="731850" y="735500"/>
            <a:ext cx="7680300" cy="10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400">
                <a:latin typeface="Calibri"/>
                <a:ea typeface="Calibri"/>
                <a:cs typeface="Calibri"/>
                <a:sym typeface="Calibri"/>
              </a:rPr>
              <a:t>Label</a:t>
            </a:r>
            <a:r>
              <a:rPr lang="en-US" sz="4400">
                <a:latin typeface="Calibri"/>
                <a:ea typeface="Calibri"/>
                <a:cs typeface="Calibri"/>
                <a:sym typeface="Calibri"/>
              </a:rPr>
              <a:t> the three states of matter.</a:t>
            </a:r>
            <a:endParaRPr sz="4400">
              <a:latin typeface="Calibri"/>
              <a:ea typeface="Calibri"/>
              <a:cs typeface="Calibri"/>
              <a:sym typeface="Calibri"/>
            </a:endParaRPr>
          </a:p>
        </p:txBody>
      </p:sp>
      <p:sp>
        <p:nvSpPr>
          <p:cNvPr descr="Questions" id="264" name="Google Shape;264;g26e1b575ec4_0_254"/>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6e1b575ec4_0_339"/>
          <p:cNvSpPr txBox="1"/>
          <p:nvPr>
            <p:ph type="ctrTitle"/>
          </p:nvPr>
        </p:nvSpPr>
        <p:spPr>
          <a:xfrm>
            <a:off x="685800" y="745736"/>
            <a:ext cx="7772400" cy="1470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A _______ has particles that are tightly packed together in a fixed pattern.</a:t>
            </a:r>
            <a:endParaRPr/>
          </a:p>
        </p:txBody>
      </p:sp>
      <p:sp>
        <p:nvSpPr>
          <p:cNvPr descr="Questions" id="271" name="Google Shape;271;g26e1b575ec4_0_33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2" name="Google Shape;272;g26e1b575ec4_0_339"/>
          <p:cNvPicPr preferRelativeResize="0"/>
          <p:nvPr/>
        </p:nvPicPr>
        <p:blipFill>
          <a:blip r:embed="rId4">
            <a:alphaModFix/>
          </a:blip>
          <a:stretch>
            <a:fillRect/>
          </a:stretch>
        </p:blipFill>
        <p:spPr>
          <a:xfrm>
            <a:off x="2733875" y="2901300"/>
            <a:ext cx="3676250" cy="34914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
          <p:cNvSpPr txBox="1"/>
          <p:nvPr/>
        </p:nvSpPr>
        <p:spPr>
          <a:xfrm>
            <a:off x="1828800" y="211015"/>
            <a:ext cx="5486400" cy="172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lang="en-US" sz="8800">
                <a:solidFill>
                  <a:schemeClr val="dk1"/>
                </a:solidFill>
                <a:latin typeface="Calibri"/>
                <a:ea typeface="Calibri"/>
                <a:cs typeface="Calibri"/>
                <a:sym typeface="Calibri"/>
              </a:rPr>
              <a:t>Gas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 name="Google Shape;128;p2"/>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2"/>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pic>
        <p:nvPicPr>
          <p:cNvPr id="130" name="Google Shape;130;p2"/>
          <p:cNvPicPr preferRelativeResize="0"/>
          <p:nvPr/>
        </p:nvPicPr>
        <p:blipFill>
          <a:blip r:embed="rId3">
            <a:alphaModFix/>
          </a:blip>
          <a:stretch>
            <a:fillRect/>
          </a:stretch>
        </p:blipFill>
        <p:spPr>
          <a:xfrm>
            <a:off x="2480262" y="2364825"/>
            <a:ext cx="4183475" cy="3651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6e1b575ec4_0_347"/>
          <p:cNvSpPr txBox="1"/>
          <p:nvPr>
            <p:ph type="ctrTitle"/>
          </p:nvPr>
        </p:nvSpPr>
        <p:spPr>
          <a:xfrm>
            <a:off x="685800" y="745736"/>
            <a:ext cx="7772400" cy="1470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A </a:t>
            </a:r>
            <a:r>
              <a:rPr b="1" lang="en-US" u="sng">
                <a:solidFill>
                  <a:srgbClr val="FF0000"/>
                </a:solidFill>
              </a:rPr>
              <a:t>solid</a:t>
            </a:r>
            <a:r>
              <a:rPr lang="en-US"/>
              <a:t> has particles that are tightly packed together in a fixed pattern.</a:t>
            </a:r>
            <a:endParaRPr/>
          </a:p>
        </p:txBody>
      </p:sp>
      <p:sp>
        <p:nvSpPr>
          <p:cNvPr descr="Questions" id="279" name="Google Shape;279;g26e1b575ec4_0_347"/>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0" name="Google Shape;280;g26e1b575ec4_0_347"/>
          <p:cNvPicPr preferRelativeResize="0"/>
          <p:nvPr/>
        </p:nvPicPr>
        <p:blipFill>
          <a:blip r:embed="rId4">
            <a:alphaModFix/>
          </a:blip>
          <a:stretch>
            <a:fillRect/>
          </a:stretch>
        </p:blipFill>
        <p:spPr>
          <a:xfrm>
            <a:off x="2733875" y="2901300"/>
            <a:ext cx="3676250" cy="34914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26e1b575ec4_0_354"/>
          <p:cNvSpPr txBox="1"/>
          <p:nvPr>
            <p:ph type="ctrTitle"/>
          </p:nvPr>
        </p:nvSpPr>
        <p:spPr>
          <a:xfrm>
            <a:off x="685800" y="669536"/>
            <a:ext cx="7772400" cy="1470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What state of matter has particles  that are close together but can move around?</a:t>
            </a:r>
            <a:endParaRPr/>
          </a:p>
        </p:txBody>
      </p:sp>
      <p:sp>
        <p:nvSpPr>
          <p:cNvPr descr="Questions" id="287" name="Google Shape;287;g26e1b575ec4_0_354"/>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26e1b575ec4_0_354"/>
          <p:cNvSpPr txBox="1"/>
          <p:nvPr/>
        </p:nvSpPr>
        <p:spPr>
          <a:xfrm>
            <a:off x="685800" y="3074000"/>
            <a:ext cx="5025300" cy="20298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3950"/>
              <a:buFont typeface="Calibri"/>
              <a:buAutoNum type="alphaLcPeriod"/>
            </a:pPr>
            <a:r>
              <a:rPr lang="en-US" sz="3950">
                <a:latin typeface="Calibri"/>
                <a:ea typeface="Calibri"/>
                <a:cs typeface="Calibri"/>
                <a:sym typeface="Calibri"/>
              </a:rPr>
              <a:t>Solid</a:t>
            </a:r>
            <a:endParaRPr b="0" i="0" sz="395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3950"/>
              <a:buFont typeface="Calibri"/>
              <a:buAutoNum type="alphaLcPeriod"/>
            </a:pPr>
            <a:r>
              <a:rPr lang="en-US" sz="3950">
                <a:latin typeface="Calibri"/>
                <a:ea typeface="Calibri"/>
                <a:cs typeface="Calibri"/>
                <a:sym typeface="Calibri"/>
              </a:rPr>
              <a:t>Liquid</a:t>
            </a:r>
            <a:endParaRPr b="0" i="0" sz="395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3950"/>
              <a:buFont typeface="Calibri"/>
              <a:buAutoNum type="alphaLcPeriod"/>
            </a:pPr>
            <a:r>
              <a:rPr lang="en-US" sz="3950">
                <a:latin typeface="Calibri"/>
                <a:ea typeface="Calibri"/>
                <a:cs typeface="Calibri"/>
                <a:sym typeface="Calibri"/>
              </a:rPr>
              <a:t>Gas</a:t>
            </a:r>
            <a:endParaRPr b="0" i="0" sz="3950" u="none" cap="none" strike="noStrike">
              <a:solidFill>
                <a:srgbClr val="000000"/>
              </a:solidFill>
              <a:latin typeface="Calibri"/>
              <a:ea typeface="Calibri"/>
              <a:cs typeface="Calibri"/>
              <a:sym typeface="Calibri"/>
            </a:endParaRPr>
          </a:p>
        </p:txBody>
      </p:sp>
      <p:pic>
        <p:nvPicPr>
          <p:cNvPr id="289" name="Google Shape;289;g26e1b575ec4_0_354"/>
          <p:cNvPicPr preferRelativeResize="0"/>
          <p:nvPr/>
        </p:nvPicPr>
        <p:blipFill>
          <a:blip r:embed="rId4">
            <a:alphaModFix/>
          </a:blip>
          <a:stretch>
            <a:fillRect/>
          </a:stretch>
        </p:blipFill>
        <p:spPr>
          <a:xfrm>
            <a:off x="4852895" y="2739262"/>
            <a:ext cx="3605301" cy="2699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6e1b575ec4_0_363"/>
          <p:cNvSpPr txBox="1"/>
          <p:nvPr>
            <p:ph type="ctrTitle"/>
          </p:nvPr>
        </p:nvSpPr>
        <p:spPr>
          <a:xfrm>
            <a:off x="685800" y="669536"/>
            <a:ext cx="7772400" cy="1470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What state of matter has particles  that are close together but can move around?</a:t>
            </a:r>
            <a:endParaRPr/>
          </a:p>
        </p:txBody>
      </p:sp>
      <p:sp>
        <p:nvSpPr>
          <p:cNvPr descr="Questions" id="296" name="Google Shape;296;g26e1b575ec4_0_36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26e1b575ec4_0_363"/>
          <p:cNvSpPr txBox="1"/>
          <p:nvPr/>
        </p:nvSpPr>
        <p:spPr>
          <a:xfrm>
            <a:off x="685800" y="3074000"/>
            <a:ext cx="5025300" cy="20298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3950"/>
              <a:buFont typeface="Calibri"/>
              <a:buAutoNum type="alphaLcPeriod"/>
            </a:pPr>
            <a:r>
              <a:rPr lang="en-US" sz="3950">
                <a:latin typeface="Calibri"/>
                <a:ea typeface="Calibri"/>
                <a:cs typeface="Calibri"/>
                <a:sym typeface="Calibri"/>
              </a:rPr>
              <a:t>Solid</a:t>
            </a:r>
            <a:endParaRPr b="0" i="0" sz="395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FF0000"/>
              </a:buClr>
              <a:buSzPts val="3950"/>
              <a:buFont typeface="Calibri"/>
              <a:buAutoNum type="alphaLcPeriod"/>
            </a:pPr>
            <a:r>
              <a:rPr b="1" lang="en-US" sz="3950">
                <a:solidFill>
                  <a:srgbClr val="FF0000"/>
                </a:solidFill>
                <a:latin typeface="Calibri"/>
                <a:ea typeface="Calibri"/>
                <a:cs typeface="Calibri"/>
                <a:sym typeface="Calibri"/>
              </a:rPr>
              <a:t>Liquid</a:t>
            </a:r>
            <a:endParaRPr b="1" i="0" sz="3950" u="none" cap="none" strike="noStrike">
              <a:solidFill>
                <a:srgbClr val="FF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3950"/>
              <a:buFont typeface="Calibri"/>
              <a:buAutoNum type="alphaLcPeriod"/>
            </a:pPr>
            <a:r>
              <a:rPr lang="en-US" sz="3950">
                <a:latin typeface="Calibri"/>
                <a:ea typeface="Calibri"/>
                <a:cs typeface="Calibri"/>
                <a:sym typeface="Calibri"/>
              </a:rPr>
              <a:t>Gas</a:t>
            </a:r>
            <a:endParaRPr b="0" i="0" sz="3950" u="none" cap="none" strike="noStrike">
              <a:solidFill>
                <a:srgbClr val="000000"/>
              </a:solidFill>
              <a:latin typeface="Calibri"/>
              <a:ea typeface="Calibri"/>
              <a:cs typeface="Calibri"/>
              <a:sym typeface="Calibri"/>
            </a:endParaRPr>
          </a:p>
        </p:txBody>
      </p:sp>
      <p:pic>
        <p:nvPicPr>
          <p:cNvPr id="298" name="Google Shape;298;g26e1b575ec4_0_363"/>
          <p:cNvPicPr preferRelativeResize="0"/>
          <p:nvPr/>
        </p:nvPicPr>
        <p:blipFill>
          <a:blip r:embed="rId4">
            <a:alphaModFix/>
          </a:blip>
          <a:stretch>
            <a:fillRect/>
          </a:stretch>
        </p:blipFill>
        <p:spPr>
          <a:xfrm>
            <a:off x="4852895" y="2739262"/>
            <a:ext cx="3605301" cy="2699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4"/>
          <p:cNvSpPr txBox="1"/>
          <p:nvPr/>
        </p:nvSpPr>
        <p:spPr>
          <a:xfrm>
            <a:off x="2908647" y="921775"/>
            <a:ext cx="33267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Gas</a:t>
            </a:r>
            <a:endParaRPr b="0" i="0" sz="1400" u="none" cap="none" strike="noStrike">
              <a:solidFill>
                <a:srgbClr val="000000"/>
              </a:solidFill>
              <a:latin typeface="Arial"/>
              <a:ea typeface="Arial"/>
              <a:cs typeface="Arial"/>
              <a:sym typeface="Arial"/>
            </a:endParaRPr>
          </a:p>
        </p:txBody>
      </p:sp>
      <p:sp>
        <p:nvSpPr>
          <p:cNvPr descr="Artificial Intelligence" id="305" name="Google Shape;305;p14"/>
          <p:cNvSpPr/>
          <p:nvPr/>
        </p:nvSpPr>
        <p:spPr>
          <a:xfrm>
            <a:off x="1432781" y="2468252"/>
            <a:ext cx="3326789" cy="309489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306" name="Google Shape;306;p14"/>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5"/>
          <p:cNvSpPr txBox="1"/>
          <p:nvPr>
            <p:ph type="title"/>
          </p:nvPr>
        </p:nvSpPr>
        <p:spPr>
          <a:xfrm>
            <a:off x="324464" y="546178"/>
            <a:ext cx="8819536" cy="168689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u="sng"/>
              <a:t>Gas</a:t>
            </a:r>
            <a:r>
              <a:rPr b="1" lang="en-US" u="sng"/>
              <a:t>:</a:t>
            </a:r>
            <a:r>
              <a:rPr b="1" lang="en-US"/>
              <a:t> </a:t>
            </a:r>
            <a:r>
              <a:rPr lang="en-US"/>
              <a:t>has </a:t>
            </a:r>
            <a:r>
              <a:rPr lang="en-US"/>
              <a:t>particles</a:t>
            </a:r>
            <a:r>
              <a:rPr lang="en-US"/>
              <a:t> that are spread far apart and are constantly moving</a:t>
            </a:r>
            <a:endParaRPr/>
          </a:p>
        </p:txBody>
      </p:sp>
      <p:sp>
        <p:nvSpPr>
          <p:cNvPr descr="Artificial Intelligence" id="313" name="Google Shape;313;p15"/>
          <p:cNvSpPr/>
          <p:nvPr/>
        </p:nvSpPr>
        <p:spPr>
          <a:xfrm>
            <a:off x="0" y="0"/>
            <a:ext cx="849542" cy="84954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314" name="Google Shape;314;p15"/>
          <p:cNvPicPr preferRelativeResize="0"/>
          <p:nvPr/>
        </p:nvPicPr>
        <p:blipFill rotWithShape="1">
          <a:blip r:embed="rId4">
            <a:alphaModFix/>
          </a:blip>
          <a:srcRect b="0" l="0" r="0" t="0"/>
          <a:stretch/>
        </p:blipFill>
        <p:spPr>
          <a:xfrm>
            <a:off x="849542" y="187766"/>
            <a:ext cx="474009" cy="474009"/>
          </a:xfrm>
          <a:prstGeom prst="rect">
            <a:avLst/>
          </a:prstGeom>
          <a:noFill/>
          <a:ln>
            <a:noFill/>
          </a:ln>
        </p:spPr>
      </p:pic>
      <p:pic>
        <p:nvPicPr>
          <p:cNvPr id="315" name="Google Shape;315;p15"/>
          <p:cNvPicPr preferRelativeResize="0"/>
          <p:nvPr/>
        </p:nvPicPr>
        <p:blipFill>
          <a:blip r:embed="rId5">
            <a:alphaModFix/>
          </a:blip>
          <a:stretch>
            <a:fillRect/>
          </a:stretch>
        </p:blipFill>
        <p:spPr>
          <a:xfrm>
            <a:off x="2200260" y="2859300"/>
            <a:ext cx="4743474" cy="3255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descr="Questions" id="321" name="Google Shape;321;gdd2cd27f20_0_8"/>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dd2cd27f20_0_13"/>
          <p:cNvSpPr txBox="1"/>
          <p:nvPr>
            <p:ph type="title"/>
          </p:nvPr>
        </p:nvSpPr>
        <p:spPr>
          <a:xfrm>
            <a:off x="771800" y="416975"/>
            <a:ext cx="8124900" cy="1016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sz="4000"/>
              <a:t>What is a gas?</a:t>
            </a:r>
            <a:endParaRPr sz="4000"/>
          </a:p>
        </p:txBody>
      </p:sp>
      <p:sp>
        <p:nvSpPr>
          <p:cNvPr descr="Questions" id="328" name="Google Shape;328;gdd2cd27f20_0_1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9" name="Google Shape;329;gdd2cd27f20_0_13"/>
          <p:cNvPicPr preferRelativeResize="0"/>
          <p:nvPr/>
        </p:nvPicPr>
        <p:blipFill>
          <a:blip r:embed="rId4">
            <a:alphaModFix/>
          </a:blip>
          <a:stretch>
            <a:fillRect/>
          </a:stretch>
        </p:blipFill>
        <p:spPr>
          <a:xfrm>
            <a:off x="1641538" y="2131900"/>
            <a:ext cx="5860914" cy="4021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75570117cd_1_0"/>
          <p:cNvSpPr txBox="1"/>
          <p:nvPr>
            <p:ph type="title"/>
          </p:nvPr>
        </p:nvSpPr>
        <p:spPr>
          <a:xfrm>
            <a:off x="771800" y="935850"/>
            <a:ext cx="8124900" cy="10161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u="sng"/>
              <a:t>Gas:</a:t>
            </a:r>
            <a:r>
              <a:rPr b="1" lang="en-US"/>
              <a:t> </a:t>
            </a:r>
            <a:r>
              <a:rPr lang="en-US"/>
              <a:t>has particles that are s</a:t>
            </a:r>
            <a:r>
              <a:rPr lang="en-US">
                <a:solidFill>
                  <a:srgbClr val="F65F03"/>
                </a:solidFill>
              </a:rPr>
              <a:t>pread far apart</a:t>
            </a:r>
            <a:r>
              <a:rPr lang="en-US"/>
              <a:t> and are </a:t>
            </a:r>
            <a:r>
              <a:rPr lang="en-US">
                <a:solidFill>
                  <a:srgbClr val="F65F03"/>
                </a:solidFill>
              </a:rPr>
              <a:t>constantly moving</a:t>
            </a:r>
            <a:endParaRPr>
              <a:solidFill>
                <a:srgbClr val="F65F03"/>
              </a:solidFill>
            </a:endParaRPr>
          </a:p>
          <a:p>
            <a:pPr indent="0" lvl="0" marL="0" rtl="0" algn="ctr">
              <a:lnSpc>
                <a:spcPct val="100000"/>
              </a:lnSpc>
              <a:spcBef>
                <a:spcPts val="0"/>
              </a:spcBef>
              <a:spcAft>
                <a:spcPts val="0"/>
              </a:spcAft>
              <a:buClr>
                <a:schemeClr val="dk1"/>
              </a:buClr>
              <a:buSzPct val="110000"/>
              <a:buFont typeface="Calibri"/>
              <a:buNone/>
            </a:pPr>
            <a:r>
              <a:t/>
            </a:r>
            <a:endParaRPr sz="4000"/>
          </a:p>
        </p:txBody>
      </p:sp>
      <p:sp>
        <p:nvSpPr>
          <p:cNvPr descr="Questions" id="336" name="Google Shape;336;g275570117cd_1_0"/>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7" name="Google Shape;337;g275570117cd_1_0"/>
          <p:cNvPicPr preferRelativeResize="0"/>
          <p:nvPr/>
        </p:nvPicPr>
        <p:blipFill>
          <a:blip r:embed="rId4">
            <a:alphaModFix/>
          </a:blip>
          <a:stretch>
            <a:fillRect/>
          </a:stretch>
        </p:blipFill>
        <p:spPr>
          <a:xfrm>
            <a:off x="1641538" y="2131900"/>
            <a:ext cx="5860914" cy="4021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16"/>
          <p:cNvPicPr preferRelativeResize="0"/>
          <p:nvPr/>
        </p:nvPicPr>
        <p:blipFill rotWithShape="1">
          <a:blip r:embed="rId3">
            <a:alphaModFix/>
          </a:blip>
          <a:srcRect b="0" l="0" r="0" t="0"/>
          <a:stretch/>
        </p:blipFill>
        <p:spPr>
          <a:xfrm>
            <a:off x="0" y="406400"/>
            <a:ext cx="9144000" cy="6035566"/>
          </a:xfrm>
          <a:prstGeom prst="rect">
            <a:avLst/>
          </a:prstGeom>
          <a:noFill/>
          <a:ln>
            <a:noFill/>
          </a:ln>
        </p:spPr>
      </p:pic>
      <p:sp>
        <p:nvSpPr>
          <p:cNvPr descr="Artificial Intelligence" id="344" name="Google Shape;344;p16"/>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descr="Artificial Intelligence" id="350" name="Google Shape;350;g26e1b575ec4_0_37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1" name="Google Shape;351;g26e1b575ec4_0_379"/>
          <p:cNvPicPr preferRelativeResize="0"/>
          <p:nvPr/>
        </p:nvPicPr>
        <p:blipFill>
          <a:blip r:embed="rId4">
            <a:alphaModFix/>
          </a:blip>
          <a:stretch>
            <a:fillRect/>
          </a:stretch>
        </p:blipFill>
        <p:spPr>
          <a:xfrm>
            <a:off x="1024488" y="1068725"/>
            <a:ext cx="7095026" cy="4720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descr="Lightbulb and gear" id="136" name="Google Shape;136;p3"/>
          <p:cNvSpPr/>
          <p:nvPr/>
        </p:nvSpPr>
        <p:spPr>
          <a:xfrm>
            <a:off x="0" y="83361"/>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7" name="Google Shape;137;p3"/>
          <p:cNvPicPr preferRelativeResize="0"/>
          <p:nvPr/>
        </p:nvPicPr>
        <p:blipFill>
          <a:blip r:embed="rId4">
            <a:alphaModFix/>
          </a:blip>
          <a:stretch>
            <a:fillRect/>
          </a:stretch>
        </p:blipFill>
        <p:spPr>
          <a:xfrm>
            <a:off x="717050" y="2105526"/>
            <a:ext cx="7709876" cy="4071774"/>
          </a:xfrm>
          <a:prstGeom prst="rect">
            <a:avLst/>
          </a:prstGeom>
          <a:noFill/>
          <a:ln>
            <a:noFill/>
          </a:ln>
        </p:spPr>
      </p:pic>
      <p:sp>
        <p:nvSpPr>
          <p:cNvPr id="138" name="Google Shape;138;p3"/>
          <p:cNvSpPr txBox="1"/>
          <p:nvPr/>
        </p:nvSpPr>
        <p:spPr>
          <a:xfrm>
            <a:off x="467255" y="701854"/>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Calibri"/>
                <a:ea typeface="Calibri"/>
                <a:cs typeface="Calibri"/>
                <a:sym typeface="Calibri"/>
              </a:rPr>
              <a:t>Big Question:  Ho</a:t>
            </a:r>
            <a:r>
              <a:rPr b="1" lang="en-US" sz="3000">
                <a:solidFill>
                  <a:srgbClr val="000000"/>
                </a:solidFill>
                <a:latin typeface="Calibri"/>
                <a:ea typeface="Calibri"/>
                <a:cs typeface="Calibri"/>
                <a:sym typeface="Calibri"/>
              </a:rPr>
              <a:t>w does </a:t>
            </a:r>
            <a:r>
              <a:rPr b="1" lang="en-US" sz="3000">
                <a:latin typeface="Calibri"/>
                <a:ea typeface="Calibri"/>
                <a:cs typeface="Calibri"/>
                <a:sym typeface="Calibri"/>
              </a:rPr>
              <a:t>temperature affect</a:t>
            </a:r>
            <a:r>
              <a:rPr b="1" lang="en-US" sz="3000">
                <a:solidFill>
                  <a:srgbClr val="000000"/>
                </a:solidFill>
                <a:latin typeface="Calibri"/>
                <a:ea typeface="Calibri"/>
                <a:cs typeface="Calibri"/>
                <a:sym typeface="Calibri"/>
              </a:rPr>
              <a:t> the matter around us?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descr="Artificial Intelligence" id="357" name="Google Shape;357;p17"/>
          <p:cNvSpPr/>
          <p:nvPr/>
        </p:nvSpPr>
        <p:spPr>
          <a:xfrm>
            <a:off x="0" y="0"/>
            <a:ext cx="849542" cy="84954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8" name="Google Shape;358;p17"/>
          <p:cNvPicPr preferRelativeResize="0"/>
          <p:nvPr/>
        </p:nvPicPr>
        <p:blipFill>
          <a:blip r:embed="rId4">
            <a:alphaModFix/>
          </a:blip>
          <a:stretch>
            <a:fillRect/>
          </a:stretch>
        </p:blipFill>
        <p:spPr>
          <a:xfrm>
            <a:off x="2207613" y="1064613"/>
            <a:ext cx="4728775" cy="4728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descr="Artificial Intelligence" id="364" name="Google Shape;364;g26e1b575ec4_0_37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5" name="Google Shape;365;g26e1b575ec4_0_371"/>
          <p:cNvPicPr preferRelativeResize="0"/>
          <p:nvPr/>
        </p:nvPicPr>
        <p:blipFill rotWithShape="1">
          <a:blip r:embed="rId4">
            <a:alphaModFix/>
          </a:blip>
          <a:srcRect b="11566" l="0" r="0" t="13228"/>
          <a:stretch/>
        </p:blipFill>
        <p:spPr>
          <a:xfrm>
            <a:off x="381000" y="1975550"/>
            <a:ext cx="8274151" cy="2906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descr="Artificial Intelligence" id="371" name="Google Shape;371;g26e1b575ec4_0_38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2" name="Google Shape;372;g26e1b575ec4_0_386"/>
          <p:cNvPicPr preferRelativeResize="0"/>
          <p:nvPr/>
        </p:nvPicPr>
        <p:blipFill rotWithShape="1">
          <a:blip r:embed="rId4">
            <a:alphaModFix/>
          </a:blip>
          <a:srcRect b="35335" l="39591" r="38396" t="15113"/>
          <a:stretch/>
        </p:blipFill>
        <p:spPr>
          <a:xfrm>
            <a:off x="388950" y="1773975"/>
            <a:ext cx="2972924" cy="3424149"/>
          </a:xfrm>
          <a:prstGeom prst="rect">
            <a:avLst/>
          </a:prstGeom>
          <a:noFill/>
          <a:ln>
            <a:noFill/>
          </a:ln>
        </p:spPr>
      </p:pic>
      <p:sp>
        <p:nvSpPr>
          <p:cNvPr id="373" name="Google Shape;373;g26e1b575ec4_0_386"/>
          <p:cNvSpPr/>
          <p:nvPr/>
        </p:nvSpPr>
        <p:spPr>
          <a:xfrm>
            <a:off x="3498575" y="3061250"/>
            <a:ext cx="2365500" cy="8496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26e1b575ec4_0_386"/>
          <p:cNvSpPr txBox="1"/>
          <p:nvPr/>
        </p:nvSpPr>
        <p:spPr>
          <a:xfrm>
            <a:off x="3498575" y="2345625"/>
            <a:ext cx="2365500" cy="596100"/>
          </a:xfrm>
          <a:prstGeom prst="rect">
            <a:avLst/>
          </a:prstGeom>
          <a:noFill/>
          <a:ln>
            <a:noFill/>
          </a:ln>
        </p:spPr>
        <p:txBody>
          <a:bodyPr anchorCtr="0" anchor="t" bIns="91425" lIns="91425" spcFirstLastPara="1" rIns="91425" wrap="square" tIns="91425">
            <a:noAutofit/>
          </a:bodyPr>
          <a:lstStyle/>
          <a:p>
            <a:pPr indent="-222250" lvl="0" marL="342900" rtl="0" algn="l">
              <a:spcBef>
                <a:spcPts val="0"/>
              </a:spcBef>
              <a:spcAft>
                <a:spcPts val="0"/>
              </a:spcAft>
              <a:buClr>
                <a:srgbClr val="FF0000"/>
              </a:buClr>
              <a:buSzPts val="2600"/>
              <a:buFont typeface="Calibri"/>
              <a:buChar char="+"/>
            </a:pPr>
            <a:r>
              <a:rPr b="1" lang="en-US" sz="2600">
                <a:solidFill>
                  <a:srgbClr val="FF0000"/>
                </a:solidFill>
                <a:latin typeface="Calibri"/>
                <a:ea typeface="Calibri"/>
                <a:cs typeface="Calibri"/>
                <a:sym typeface="Calibri"/>
              </a:rPr>
              <a:t>temperature</a:t>
            </a:r>
            <a:endParaRPr b="1" sz="2600">
              <a:solidFill>
                <a:srgbClr val="FF0000"/>
              </a:solidFill>
              <a:latin typeface="Calibri"/>
              <a:ea typeface="Calibri"/>
              <a:cs typeface="Calibri"/>
              <a:sym typeface="Calibri"/>
            </a:endParaRPr>
          </a:p>
        </p:txBody>
      </p:sp>
      <p:pic>
        <p:nvPicPr>
          <p:cNvPr id="375" name="Google Shape;375;g26e1b575ec4_0_386"/>
          <p:cNvPicPr preferRelativeResize="0"/>
          <p:nvPr/>
        </p:nvPicPr>
        <p:blipFill rotWithShape="1">
          <a:blip r:embed="rId4">
            <a:alphaModFix/>
          </a:blip>
          <a:srcRect b="31995" l="98164" r="22932" t="18453"/>
          <a:stretch/>
        </p:blipFill>
        <p:spPr>
          <a:xfrm flipH="1">
            <a:off x="6124225" y="2060200"/>
            <a:ext cx="2849475" cy="3424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descr="Artificial Intelligence" id="381" name="Google Shape;381;g26e1b575ec4_0_39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2" name="Google Shape;382;g26e1b575ec4_0_395"/>
          <p:cNvPicPr preferRelativeResize="0"/>
          <p:nvPr/>
        </p:nvPicPr>
        <p:blipFill rotWithShape="1">
          <a:blip r:embed="rId4">
            <a:alphaModFix/>
          </a:blip>
          <a:srcRect b="35335" l="39590" r="39312" t="15113"/>
          <a:stretch/>
        </p:blipFill>
        <p:spPr>
          <a:xfrm>
            <a:off x="332525" y="1773975"/>
            <a:ext cx="2849450" cy="3424150"/>
          </a:xfrm>
          <a:prstGeom prst="rect">
            <a:avLst/>
          </a:prstGeom>
          <a:noFill/>
          <a:ln>
            <a:noFill/>
          </a:ln>
        </p:spPr>
      </p:pic>
      <p:pic>
        <p:nvPicPr>
          <p:cNvPr id="383" name="Google Shape;383;g26e1b575ec4_0_395"/>
          <p:cNvPicPr preferRelativeResize="0"/>
          <p:nvPr/>
        </p:nvPicPr>
        <p:blipFill rotWithShape="1">
          <a:blip r:embed="rId4">
            <a:alphaModFix/>
          </a:blip>
          <a:srcRect b="31995" l="98164" r="22932" t="18453"/>
          <a:stretch/>
        </p:blipFill>
        <p:spPr>
          <a:xfrm flipH="1">
            <a:off x="6180675" y="2027975"/>
            <a:ext cx="2849450" cy="3424150"/>
          </a:xfrm>
          <a:prstGeom prst="rect">
            <a:avLst/>
          </a:prstGeom>
          <a:noFill/>
          <a:ln>
            <a:noFill/>
          </a:ln>
        </p:spPr>
      </p:pic>
      <p:sp>
        <p:nvSpPr>
          <p:cNvPr id="384" name="Google Shape;384;g26e1b575ec4_0_395"/>
          <p:cNvSpPr/>
          <p:nvPr/>
        </p:nvSpPr>
        <p:spPr>
          <a:xfrm rot="10800000">
            <a:off x="3498575" y="3061250"/>
            <a:ext cx="2365500" cy="849600"/>
          </a:xfrm>
          <a:prstGeom prst="rightArrow">
            <a:avLst>
              <a:gd fmla="val 50000" name="adj1"/>
              <a:gd fmla="val 50000" name="adj2"/>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26e1b575ec4_0_395"/>
          <p:cNvSpPr txBox="1"/>
          <p:nvPr/>
        </p:nvSpPr>
        <p:spPr>
          <a:xfrm>
            <a:off x="3623750" y="4054700"/>
            <a:ext cx="2365500" cy="596100"/>
          </a:xfrm>
          <a:prstGeom prst="rect">
            <a:avLst/>
          </a:prstGeom>
          <a:noFill/>
          <a:ln>
            <a:noFill/>
          </a:ln>
        </p:spPr>
        <p:txBody>
          <a:bodyPr anchorCtr="0" anchor="t" bIns="91425" lIns="91425" spcFirstLastPara="1" rIns="91425" wrap="square" tIns="91425">
            <a:noAutofit/>
          </a:bodyPr>
          <a:lstStyle/>
          <a:p>
            <a:pPr indent="-279400" lvl="0" marL="228600" rtl="0" algn="l">
              <a:spcBef>
                <a:spcPts val="0"/>
              </a:spcBef>
              <a:spcAft>
                <a:spcPts val="0"/>
              </a:spcAft>
              <a:buClr>
                <a:srgbClr val="0000FF"/>
              </a:buClr>
              <a:buSzPts val="2600"/>
              <a:buFont typeface="Calibri"/>
              <a:buChar char="-"/>
            </a:pPr>
            <a:r>
              <a:rPr b="1" lang="en-US" sz="2600">
                <a:solidFill>
                  <a:srgbClr val="0000FF"/>
                </a:solidFill>
                <a:latin typeface="Calibri"/>
                <a:ea typeface="Calibri"/>
                <a:cs typeface="Calibri"/>
                <a:sym typeface="Calibri"/>
              </a:rPr>
              <a:t>temperature</a:t>
            </a:r>
            <a:endParaRPr b="1" sz="2600">
              <a:solidFill>
                <a:srgbClr val="0000F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descr="Questions" id="391" name="Google Shape;391;p24"/>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26e1b575ec4_0_548"/>
          <p:cNvSpPr txBox="1"/>
          <p:nvPr>
            <p:ph type="title"/>
          </p:nvPr>
        </p:nvSpPr>
        <p:spPr>
          <a:xfrm>
            <a:off x="771800" y="849600"/>
            <a:ext cx="8124900" cy="10161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10000"/>
              <a:buFont typeface="Calibri"/>
              <a:buNone/>
            </a:pPr>
            <a:r>
              <a:rPr lang="en-US"/>
              <a:t>Gases are often colorless and _________.</a:t>
            </a:r>
            <a:r>
              <a:rPr lang="en-US" sz="4000"/>
              <a:t> </a:t>
            </a:r>
            <a:endParaRPr sz="4000"/>
          </a:p>
        </p:txBody>
      </p:sp>
      <p:sp>
        <p:nvSpPr>
          <p:cNvPr descr="Questions" id="398" name="Google Shape;398;g26e1b575ec4_0_548"/>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9" name="Google Shape;399;g26e1b575ec4_0_548"/>
          <p:cNvPicPr preferRelativeResize="0"/>
          <p:nvPr/>
        </p:nvPicPr>
        <p:blipFill>
          <a:blip r:embed="rId4">
            <a:alphaModFix/>
          </a:blip>
          <a:stretch>
            <a:fillRect/>
          </a:stretch>
        </p:blipFill>
        <p:spPr>
          <a:xfrm>
            <a:off x="4063625" y="2635100"/>
            <a:ext cx="4499149" cy="2993426"/>
          </a:xfrm>
          <a:prstGeom prst="rect">
            <a:avLst/>
          </a:prstGeom>
          <a:noFill/>
          <a:ln>
            <a:noFill/>
          </a:ln>
        </p:spPr>
      </p:pic>
      <p:sp>
        <p:nvSpPr>
          <p:cNvPr id="400" name="Google Shape;400;g26e1b575ec4_0_548"/>
          <p:cNvSpPr txBox="1"/>
          <p:nvPr/>
        </p:nvSpPr>
        <p:spPr>
          <a:xfrm>
            <a:off x="771800" y="2635100"/>
            <a:ext cx="2923500" cy="2364900"/>
          </a:xfrm>
          <a:prstGeom prst="rect">
            <a:avLst/>
          </a:prstGeom>
          <a:noFill/>
          <a:ln>
            <a:noFill/>
          </a:ln>
        </p:spPr>
        <p:txBody>
          <a:bodyPr anchorCtr="0" anchor="t" bIns="91425" lIns="91425" spcFirstLastPara="1" rIns="91425" wrap="square" tIns="91425">
            <a:noAutofit/>
          </a:bodyPr>
          <a:lstStyle/>
          <a:p>
            <a:pPr indent="-482600" lvl="0" marL="457200" rtl="0" algn="l">
              <a:spcBef>
                <a:spcPts val="0"/>
              </a:spcBef>
              <a:spcAft>
                <a:spcPts val="0"/>
              </a:spcAft>
              <a:buSzPts val="4000"/>
              <a:buFont typeface="Calibri"/>
              <a:buAutoNum type="alphaLcPeriod"/>
            </a:pPr>
            <a:r>
              <a:rPr lang="en-US" sz="4000">
                <a:latin typeface="Calibri"/>
                <a:ea typeface="Calibri"/>
                <a:cs typeface="Calibri"/>
                <a:sym typeface="Calibri"/>
              </a:rPr>
              <a:t>hot</a:t>
            </a:r>
            <a:endParaRPr sz="4000">
              <a:latin typeface="Calibri"/>
              <a:ea typeface="Calibri"/>
              <a:cs typeface="Calibri"/>
              <a:sym typeface="Calibri"/>
            </a:endParaRPr>
          </a:p>
          <a:p>
            <a:pPr indent="-482600" lvl="0" marL="457200" rtl="0" algn="l">
              <a:spcBef>
                <a:spcPts val="0"/>
              </a:spcBef>
              <a:spcAft>
                <a:spcPts val="0"/>
              </a:spcAft>
              <a:buSzPts val="4000"/>
              <a:buFont typeface="Calibri"/>
              <a:buAutoNum type="alphaLcPeriod"/>
            </a:pPr>
            <a:r>
              <a:rPr lang="en-US" sz="4000">
                <a:latin typeface="Calibri"/>
                <a:ea typeface="Calibri"/>
                <a:cs typeface="Calibri"/>
                <a:sym typeface="Calibri"/>
              </a:rPr>
              <a:t>rough</a:t>
            </a:r>
            <a:endParaRPr sz="4000">
              <a:latin typeface="Calibri"/>
              <a:ea typeface="Calibri"/>
              <a:cs typeface="Calibri"/>
              <a:sym typeface="Calibri"/>
            </a:endParaRPr>
          </a:p>
          <a:p>
            <a:pPr indent="-482600" lvl="0" marL="457200" rtl="0" algn="l">
              <a:spcBef>
                <a:spcPts val="0"/>
              </a:spcBef>
              <a:spcAft>
                <a:spcPts val="0"/>
              </a:spcAft>
              <a:buSzPts val="4000"/>
              <a:buFont typeface="Calibri"/>
              <a:buAutoNum type="alphaLcPeriod"/>
            </a:pPr>
            <a:r>
              <a:rPr lang="en-US" sz="4000">
                <a:latin typeface="Calibri"/>
                <a:ea typeface="Calibri"/>
                <a:cs typeface="Calibri"/>
                <a:sym typeface="Calibri"/>
              </a:rPr>
              <a:t>invisible</a:t>
            </a:r>
            <a:endParaRPr sz="40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6e1b575ec4_0_655"/>
          <p:cNvSpPr txBox="1"/>
          <p:nvPr>
            <p:ph type="title"/>
          </p:nvPr>
        </p:nvSpPr>
        <p:spPr>
          <a:xfrm>
            <a:off x="771800" y="849600"/>
            <a:ext cx="8124900" cy="10161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10000"/>
              <a:buFont typeface="Calibri"/>
              <a:buNone/>
            </a:pPr>
            <a:r>
              <a:rPr lang="en-US"/>
              <a:t>Gases are often colorless and _________.</a:t>
            </a:r>
            <a:r>
              <a:rPr lang="en-US" sz="4000"/>
              <a:t> </a:t>
            </a:r>
            <a:endParaRPr sz="4000"/>
          </a:p>
        </p:txBody>
      </p:sp>
      <p:sp>
        <p:nvSpPr>
          <p:cNvPr descr="Questions" id="407" name="Google Shape;407;g26e1b575ec4_0_65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8" name="Google Shape;408;g26e1b575ec4_0_655"/>
          <p:cNvPicPr preferRelativeResize="0"/>
          <p:nvPr/>
        </p:nvPicPr>
        <p:blipFill>
          <a:blip r:embed="rId4">
            <a:alphaModFix/>
          </a:blip>
          <a:stretch>
            <a:fillRect/>
          </a:stretch>
        </p:blipFill>
        <p:spPr>
          <a:xfrm>
            <a:off x="4063625" y="2635100"/>
            <a:ext cx="4499149" cy="2993426"/>
          </a:xfrm>
          <a:prstGeom prst="rect">
            <a:avLst/>
          </a:prstGeom>
          <a:noFill/>
          <a:ln>
            <a:noFill/>
          </a:ln>
        </p:spPr>
      </p:pic>
      <p:sp>
        <p:nvSpPr>
          <p:cNvPr id="409" name="Google Shape;409;g26e1b575ec4_0_655"/>
          <p:cNvSpPr txBox="1"/>
          <p:nvPr/>
        </p:nvSpPr>
        <p:spPr>
          <a:xfrm>
            <a:off x="771800" y="2635100"/>
            <a:ext cx="2923500" cy="2364900"/>
          </a:xfrm>
          <a:prstGeom prst="rect">
            <a:avLst/>
          </a:prstGeom>
          <a:noFill/>
          <a:ln>
            <a:noFill/>
          </a:ln>
        </p:spPr>
        <p:txBody>
          <a:bodyPr anchorCtr="0" anchor="t" bIns="91425" lIns="91425" spcFirstLastPara="1" rIns="91425" wrap="square" tIns="91425">
            <a:noAutofit/>
          </a:bodyPr>
          <a:lstStyle/>
          <a:p>
            <a:pPr indent="-482600" lvl="0" marL="457200" rtl="0" algn="l">
              <a:spcBef>
                <a:spcPts val="0"/>
              </a:spcBef>
              <a:spcAft>
                <a:spcPts val="0"/>
              </a:spcAft>
              <a:buSzPts val="4000"/>
              <a:buFont typeface="Calibri"/>
              <a:buAutoNum type="alphaLcPeriod"/>
            </a:pPr>
            <a:r>
              <a:rPr lang="en-US" sz="4000">
                <a:latin typeface="Calibri"/>
                <a:ea typeface="Calibri"/>
                <a:cs typeface="Calibri"/>
                <a:sym typeface="Calibri"/>
              </a:rPr>
              <a:t>hot</a:t>
            </a:r>
            <a:endParaRPr sz="4000">
              <a:latin typeface="Calibri"/>
              <a:ea typeface="Calibri"/>
              <a:cs typeface="Calibri"/>
              <a:sym typeface="Calibri"/>
            </a:endParaRPr>
          </a:p>
          <a:p>
            <a:pPr indent="-482600" lvl="0" marL="457200" rtl="0" algn="l">
              <a:spcBef>
                <a:spcPts val="0"/>
              </a:spcBef>
              <a:spcAft>
                <a:spcPts val="0"/>
              </a:spcAft>
              <a:buSzPts val="4000"/>
              <a:buFont typeface="Calibri"/>
              <a:buAutoNum type="alphaLcPeriod"/>
            </a:pPr>
            <a:r>
              <a:rPr lang="en-US" sz="4000">
                <a:latin typeface="Calibri"/>
                <a:ea typeface="Calibri"/>
                <a:cs typeface="Calibri"/>
                <a:sym typeface="Calibri"/>
              </a:rPr>
              <a:t>rough</a:t>
            </a:r>
            <a:endParaRPr sz="4000">
              <a:latin typeface="Calibri"/>
              <a:ea typeface="Calibri"/>
              <a:cs typeface="Calibri"/>
              <a:sym typeface="Calibri"/>
            </a:endParaRPr>
          </a:p>
          <a:p>
            <a:pPr indent="-482600" lvl="0" marL="457200" rtl="0" algn="l">
              <a:spcBef>
                <a:spcPts val="0"/>
              </a:spcBef>
              <a:spcAft>
                <a:spcPts val="0"/>
              </a:spcAft>
              <a:buClr>
                <a:srgbClr val="FF0000"/>
              </a:buClr>
              <a:buSzPts val="4000"/>
              <a:buFont typeface="Calibri"/>
              <a:buAutoNum type="alphaLcPeriod"/>
            </a:pPr>
            <a:r>
              <a:rPr b="1" lang="en-US" sz="4000">
                <a:solidFill>
                  <a:srgbClr val="FF0000"/>
                </a:solidFill>
                <a:latin typeface="Calibri"/>
                <a:ea typeface="Calibri"/>
                <a:cs typeface="Calibri"/>
                <a:sym typeface="Calibri"/>
              </a:rPr>
              <a:t>invisible</a:t>
            </a:r>
            <a:endParaRPr b="1" sz="4000">
              <a:solidFill>
                <a:srgbClr val="FF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26e1b575ec4_0_564"/>
          <p:cNvSpPr txBox="1"/>
          <p:nvPr>
            <p:ph type="ctrTitle"/>
          </p:nvPr>
        </p:nvSpPr>
        <p:spPr>
          <a:xfrm>
            <a:off x="685800" y="440936"/>
            <a:ext cx="77724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Gases take the shape of their _____________. </a:t>
            </a:r>
            <a:endParaRPr/>
          </a:p>
        </p:txBody>
      </p:sp>
      <p:sp>
        <p:nvSpPr>
          <p:cNvPr descr="Questions" id="416" name="Google Shape;416;g26e1b575ec4_0_564"/>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7" name="Google Shape;417;g26e1b575ec4_0_564"/>
          <p:cNvPicPr preferRelativeResize="0"/>
          <p:nvPr/>
        </p:nvPicPr>
        <p:blipFill>
          <a:blip r:embed="rId4">
            <a:alphaModFix/>
          </a:blip>
          <a:stretch>
            <a:fillRect/>
          </a:stretch>
        </p:blipFill>
        <p:spPr>
          <a:xfrm>
            <a:off x="2631950" y="2404398"/>
            <a:ext cx="3880100" cy="3880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6e1b575ec4_0_647"/>
          <p:cNvSpPr txBox="1"/>
          <p:nvPr>
            <p:ph type="ctrTitle"/>
          </p:nvPr>
        </p:nvSpPr>
        <p:spPr>
          <a:xfrm>
            <a:off x="685800" y="440936"/>
            <a:ext cx="77724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Gases take the shape of their </a:t>
            </a:r>
            <a:r>
              <a:rPr b="1" lang="en-US" u="sng">
                <a:solidFill>
                  <a:srgbClr val="FF0000"/>
                </a:solidFill>
              </a:rPr>
              <a:t>container.</a:t>
            </a:r>
            <a:r>
              <a:rPr lang="en-US"/>
              <a:t> </a:t>
            </a:r>
            <a:endParaRPr/>
          </a:p>
        </p:txBody>
      </p:sp>
      <p:sp>
        <p:nvSpPr>
          <p:cNvPr descr="Questions" id="424" name="Google Shape;424;g26e1b575ec4_0_647"/>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5" name="Google Shape;425;g26e1b575ec4_0_647"/>
          <p:cNvPicPr preferRelativeResize="0"/>
          <p:nvPr/>
        </p:nvPicPr>
        <p:blipFill>
          <a:blip r:embed="rId4">
            <a:alphaModFix/>
          </a:blip>
          <a:stretch>
            <a:fillRect/>
          </a:stretch>
        </p:blipFill>
        <p:spPr>
          <a:xfrm>
            <a:off x="2631950" y="2404398"/>
            <a:ext cx="3880100" cy="3880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26e1b575ec4_0_663"/>
          <p:cNvSpPr txBox="1"/>
          <p:nvPr>
            <p:ph type="ctrTitle"/>
          </p:nvPr>
        </p:nvSpPr>
        <p:spPr>
          <a:xfrm>
            <a:off x="685800" y="440936"/>
            <a:ext cx="77724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What are the particles in a gas like?</a:t>
            </a:r>
            <a:endParaRPr/>
          </a:p>
        </p:txBody>
      </p:sp>
      <p:sp>
        <p:nvSpPr>
          <p:cNvPr descr="Questions" id="432" name="Google Shape;432;g26e1b575ec4_0_66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3" name="Google Shape;433;g26e1b575ec4_0_663"/>
          <p:cNvPicPr preferRelativeResize="0"/>
          <p:nvPr/>
        </p:nvPicPr>
        <p:blipFill rotWithShape="1">
          <a:blip r:embed="rId4">
            <a:alphaModFix/>
          </a:blip>
          <a:srcRect b="11566" l="0" r="0" t="13228"/>
          <a:stretch/>
        </p:blipFill>
        <p:spPr>
          <a:xfrm>
            <a:off x="434925" y="2248775"/>
            <a:ext cx="8274151" cy="2906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descr="Rewind" id="144" name="Google Shape;144;p5"/>
          <p:cNvSpPr/>
          <p:nvPr/>
        </p:nvSpPr>
        <p:spPr>
          <a:xfrm>
            <a:off x="1828800" y="914400"/>
            <a:ext cx="5486400" cy="4654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g26e1b575ec4_0_671"/>
          <p:cNvPicPr preferRelativeResize="0"/>
          <p:nvPr/>
        </p:nvPicPr>
        <p:blipFill rotWithShape="1">
          <a:blip r:embed="rId3">
            <a:alphaModFix/>
          </a:blip>
          <a:srcRect b="35335" l="39591" r="38396" t="15113"/>
          <a:stretch/>
        </p:blipFill>
        <p:spPr>
          <a:xfrm>
            <a:off x="388950" y="2535975"/>
            <a:ext cx="2972924" cy="3424149"/>
          </a:xfrm>
          <a:prstGeom prst="rect">
            <a:avLst/>
          </a:prstGeom>
          <a:noFill/>
          <a:ln>
            <a:noFill/>
          </a:ln>
        </p:spPr>
      </p:pic>
      <p:sp>
        <p:nvSpPr>
          <p:cNvPr id="440" name="Google Shape;440;g26e1b575ec4_0_671"/>
          <p:cNvSpPr/>
          <p:nvPr/>
        </p:nvSpPr>
        <p:spPr>
          <a:xfrm>
            <a:off x="3498575" y="3823250"/>
            <a:ext cx="2365500" cy="8496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1" name="Google Shape;441;g26e1b575ec4_0_671"/>
          <p:cNvPicPr preferRelativeResize="0"/>
          <p:nvPr/>
        </p:nvPicPr>
        <p:blipFill rotWithShape="1">
          <a:blip r:embed="rId3">
            <a:alphaModFix/>
          </a:blip>
          <a:srcRect b="31995" l="98164" r="22932" t="18453"/>
          <a:stretch/>
        </p:blipFill>
        <p:spPr>
          <a:xfrm flipH="1">
            <a:off x="6124225" y="2822200"/>
            <a:ext cx="2849475" cy="3424150"/>
          </a:xfrm>
          <a:prstGeom prst="rect">
            <a:avLst/>
          </a:prstGeom>
          <a:noFill/>
          <a:ln>
            <a:noFill/>
          </a:ln>
        </p:spPr>
      </p:pic>
      <p:sp>
        <p:nvSpPr>
          <p:cNvPr id="442" name="Google Shape;442;g26e1b575ec4_0_671"/>
          <p:cNvSpPr txBox="1"/>
          <p:nvPr>
            <p:ph idx="4294967295" type="ctrTitle"/>
          </p:nvPr>
        </p:nvSpPr>
        <p:spPr>
          <a:xfrm>
            <a:off x="795125" y="957799"/>
            <a:ext cx="77724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A liquid changes to a gas when the temperature _________.</a:t>
            </a:r>
            <a:endParaRPr/>
          </a:p>
        </p:txBody>
      </p:sp>
      <p:sp>
        <p:nvSpPr>
          <p:cNvPr descr="Questions" id="443" name="Google Shape;443;g26e1b575ec4_0_671"/>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g26e1b575ec4_0_682"/>
          <p:cNvPicPr preferRelativeResize="0"/>
          <p:nvPr/>
        </p:nvPicPr>
        <p:blipFill rotWithShape="1">
          <a:blip r:embed="rId3">
            <a:alphaModFix/>
          </a:blip>
          <a:srcRect b="35335" l="39591" r="38396" t="15113"/>
          <a:stretch/>
        </p:blipFill>
        <p:spPr>
          <a:xfrm>
            <a:off x="388950" y="2535975"/>
            <a:ext cx="2972924" cy="3424149"/>
          </a:xfrm>
          <a:prstGeom prst="rect">
            <a:avLst/>
          </a:prstGeom>
          <a:noFill/>
          <a:ln>
            <a:noFill/>
          </a:ln>
        </p:spPr>
      </p:pic>
      <p:sp>
        <p:nvSpPr>
          <p:cNvPr id="450" name="Google Shape;450;g26e1b575ec4_0_682"/>
          <p:cNvSpPr/>
          <p:nvPr/>
        </p:nvSpPr>
        <p:spPr>
          <a:xfrm>
            <a:off x="3498575" y="3823250"/>
            <a:ext cx="2365500" cy="8496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1" name="Google Shape;451;g26e1b575ec4_0_682"/>
          <p:cNvPicPr preferRelativeResize="0"/>
          <p:nvPr/>
        </p:nvPicPr>
        <p:blipFill rotWithShape="1">
          <a:blip r:embed="rId3">
            <a:alphaModFix/>
          </a:blip>
          <a:srcRect b="31995" l="98164" r="22932" t="18453"/>
          <a:stretch/>
        </p:blipFill>
        <p:spPr>
          <a:xfrm flipH="1">
            <a:off x="6124225" y="2822200"/>
            <a:ext cx="2849475" cy="3424150"/>
          </a:xfrm>
          <a:prstGeom prst="rect">
            <a:avLst/>
          </a:prstGeom>
          <a:noFill/>
          <a:ln>
            <a:noFill/>
          </a:ln>
        </p:spPr>
      </p:pic>
      <p:sp>
        <p:nvSpPr>
          <p:cNvPr id="452" name="Google Shape;452;g26e1b575ec4_0_682"/>
          <p:cNvSpPr txBox="1"/>
          <p:nvPr>
            <p:ph idx="4294967295" type="ctrTitle"/>
          </p:nvPr>
        </p:nvSpPr>
        <p:spPr>
          <a:xfrm>
            <a:off x="795125" y="957799"/>
            <a:ext cx="77724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A liquid changes to a gas when the temperature </a:t>
            </a:r>
            <a:r>
              <a:rPr b="1" lang="en-US" u="sng">
                <a:solidFill>
                  <a:srgbClr val="FF0000"/>
                </a:solidFill>
              </a:rPr>
              <a:t>rises</a:t>
            </a:r>
            <a:r>
              <a:rPr lang="en-US"/>
              <a:t>.</a:t>
            </a:r>
            <a:endParaRPr/>
          </a:p>
        </p:txBody>
      </p:sp>
      <p:sp>
        <p:nvSpPr>
          <p:cNvPr descr="Questions" id="453" name="Google Shape;453;g26e1b575ec4_0_682"/>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26e1b575ec4_0_691"/>
          <p:cNvSpPr txBox="1"/>
          <p:nvPr>
            <p:ph idx="4294967295" type="ctrTitle"/>
          </p:nvPr>
        </p:nvSpPr>
        <p:spPr>
          <a:xfrm>
            <a:off x="795125" y="957799"/>
            <a:ext cx="7772400" cy="1470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A gas changes into a ________ when the temperature decreases.</a:t>
            </a:r>
            <a:endParaRPr/>
          </a:p>
        </p:txBody>
      </p:sp>
      <p:sp>
        <p:nvSpPr>
          <p:cNvPr descr="Questions" id="460" name="Google Shape;460;g26e1b575ec4_0_69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1" name="Google Shape;461;g26e1b575ec4_0_691"/>
          <p:cNvPicPr preferRelativeResize="0"/>
          <p:nvPr/>
        </p:nvPicPr>
        <p:blipFill rotWithShape="1">
          <a:blip r:embed="rId4">
            <a:alphaModFix/>
          </a:blip>
          <a:srcRect b="35335" l="39590" r="39312" t="15113"/>
          <a:stretch/>
        </p:blipFill>
        <p:spPr>
          <a:xfrm>
            <a:off x="4016450" y="3169425"/>
            <a:ext cx="1624643" cy="2353984"/>
          </a:xfrm>
          <a:prstGeom prst="rect">
            <a:avLst/>
          </a:prstGeom>
          <a:noFill/>
          <a:ln>
            <a:noFill/>
          </a:ln>
        </p:spPr>
      </p:pic>
      <p:pic>
        <p:nvPicPr>
          <p:cNvPr id="462" name="Google Shape;462;g26e1b575ec4_0_691"/>
          <p:cNvPicPr preferRelativeResize="0"/>
          <p:nvPr/>
        </p:nvPicPr>
        <p:blipFill rotWithShape="1">
          <a:blip r:embed="rId4">
            <a:alphaModFix/>
          </a:blip>
          <a:srcRect b="31995" l="98164" r="22932" t="18453"/>
          <a:stretch/>
        </p:blipFill>
        <p:spPr>
          <a:xfrm flipH="1">
            <a:off x="7350832" y="3344041"/>
            <a:ext cx="1624643" cy="2353984"/>
          </a:xfrm>
          <a:prstGeom prst="rect">
            <a:avLst/>
          </a:prstGeom>
          <a:noFill/>
          <a:ln>
            <a:noFill/>
          </a:ln>
        </p:spPr>
      </p:pic>
      <p:sp>
        <p:nvSpPr>
          <p:cNvPr id="463" name="Google Shape;463;g26e1b575ec4_0_691"/>
          <p:cNvSpPr/>
          <p:nvPr/>
        </p:nvSpPr>
        <p:spPr>
          <a:xfrm rot="10800000">
            <a:off x="5821519" y="4054352"/>
            <a:ext cx="1348800" cy="584100"/>
          </a:xfrm>
          <a:prstGeom prst="rightArrow">
            <a:avLst>
              <a:gd fmla="val 50000" name="adj1"/>
              <a:gd fmla="val 50000" name="adj2"/>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26e1b575ec4_0_691"/>
          <p:cNvSpPr txBox="1"/>
          <p:nvPr/>
        </p:nvSpPr>
        <p:spPr>
          <a:xfrm>
            <a:off x="795125" y="3163963"/>
            <a:ext cx="2923500" cy="2364900"/>
          </a:xfrm>
          <a:prstGeom prst="rect">
            <a:avLst/>
          </a:prstGeom>
          <a:noFill/>
          <a:ln>
            <a:noFill/>
          </a:ln>
        </p:spPr>
        <p:txBody>
          <a:bodyPr anchorCtr="0" anchor="t" bIns="91425" lIns="91425" spcFirstLastPara="1" rIns="91425" wrap="square" tIns="91425">
            <a:noAutofit/>
          </a:bodyPr>
          <a:lstStyle/>
          <a:p>
            <a:pPr indent="-482600" lvl="0" marL="457200" rtl="0" algn="l">
              <a:spcBef>
                <a:spcPts val="0"/>
              </a:spcBef>
              <a:spcAft>
                <a:spcPts val="0"/>
              </a:spcAft>
              <a:buClr>
                <a:schemeClr val="dk1"/>
              </a:buClr>
              <a:buSzPts val="4000"/>
              <a:buFont typeface="Calibri"/>
              <a:buAutoNum type="alphaLcPeriod"/>
            </a:pPr>
            <a:r>
              <a:rPr lang="en-US" sz="4000">
                <a:solidFill>
                  <a:schemeClr val="dk1"/>
                </a:solidFill>
                <a:latin typeface="Calibri"/>
                <a:ea typeface="Calibri"/>
                <a:cs typeface="Calibri"/>
                <a:sym typeface="Calibri"/>
              </a:rPr>
              <a:t>liquid</a:t>
            </a:r>
            <a:endParaRPr sz="4000">
              <a:solidFill>
                <a:schemeClr val="dk1"/>
              </a:solidFill>
              <a:latin typeface="Calibri"/>
              <a:ea typeface="Calibri"/>
              <a:cs typeface="Calibri"/>
              <a:sym typeface="Calibri"/>
            </a:endParaRPr>
          </a:p>
          <a:p>
            <a:pPr indent="-482600" lvl="0" marL="457200" rtl="0" algn="l">
              <a:spcBef>
                <a:spcPts val="0"/>
              </a:spcBef>
              <a:spcAft>
                <a:spcPts val="0"/>
              </a:spcAft>
              <a:buSzPts val="4000"/>
              <a:buFont typeface="Calibri"/>
              <a:buAutoNum type="alphaLcPeriod"/>
            </a:pPr>
            <a:r>
              <a:rPr lang="en-US" sz="4000">
                <a:latin typeface="Calibri"/>
                <a:ea typeface="Calibri"/>
                <a:cs typeface="Calibri"/>
                <a:sym typeface="Calibri"/>
              </a:rPr>
              <a:t>solid</a:t>
            </a:r>
            <a:endParaRPr sz="4000">
              <a:latin typeface="Calibri"/>
              <a:ea typeface="Calibri"/>
              <a:cs typeface="Calibri"/>
              <a:sym typeface="Calibri"/>
            </a:endParaRPr>
          </a:p>
          <a:p>
            <a:pPr indent="-482600" lvl="0" marL="457200" rtl="0" algn="l">
              <a:spcBef>
                <a:spcPts val="0"/>
              </a:spcBef>
              <a:spcAft>
                <a:spcPts val="0"/>
              </a:spcAft>
              <a:buClr>
                <a:srgbClr val="242424"/>
              </a:buClr>
              <a:buSzPts val="4000"/>
              <a:buFont typeface="Calibri"/>
              <a:buAutoNum type="alphaLcPeriod"/>
            </a:pPr>
            <a:r>
              <a:rPr lang="en-US" sz="4000">
                <a:solidFill>
                  <a:srgbClr val="242424"/>
                </a:solidFill>
                <a:latin typeface="Calibri"/>
                <a:ea typeface="Calibri"/>
                <a:cs typeface="Calibri"/>
                <a:sym typeface="Calibri"/>
              </a:rPr>
              <a:t>light</a:t>
            </a:r>
            <a:endParaRPr sz="4000">
              <a:solidFill>
                <a:srgbClr val="242424"/>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26e1b575ec4_0_705"/>
          <p:cNvSpPr txBox="1"/>
          <p:nvPr>
            <p:ph idx="4294967295" type="ctrTitle"/>
          </p:nvPr>
        </p:nvSpPr>
        <p:spPr>
          <a:xfrm>
            <a:off x="795125" y="957799"/>
            <a:ext cx="7772400" cy="1470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A gas changes into a ________ when the temperature decreases.</a:t>
            </a:r>
            <a:endParaRPr/>
          </a:p>
        </p:txBody>
      </p:sp>
      <p:sp>
        <p:nvSpPr>
          <p:cNvPr descr="Questions" id="471" name="Google Shape;471;g26e1b575ec4_0_70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2" name="Google Shape;472;g26e1b575ec4_0_705"/>
          <p:cNvPicPr preferRelativeResize="0"/>
          <p:nvPr/>
        </p:nvPicPr>
        <p:blipFill rotWithShape="1">
          <a:blip r:embed="rId4">
            <a:alphaModFix/>
          </a:blip>
          <a:srcRect b="35335" l="39590" r="39312" t="15113"/>
          <a:stretch/>
        </p:blipFill>
        <p:spPr>
          <a:xfrm>
            <a:off x="4016450" y="3169425"/>
            <a:ext cx="1624643" cy="2353984"/>
          </a:xfrm>
          <a:prstGeom prst="rect">
            <a:avLst/>
          </a:prstGeom>
          <a:noFill/>
          <a:ln>
            <a:noFill/>
          </a:ln>
        </p:spPr>
      </p:pic>
      <p:pic>
        <p:nvPicPr>
          <p:cNvPr id="473" name="Google Shape;473;g26e1b575ec4_0_705"/>
          <p:cNvPicPr preferRelativeResize="0"/>
          <p:nvPr/>
        </p:nvPicPr>
        <p:blipFill rotWithShape="1">
          <a:blip r:embed="rId4">
            <a:alphaModFix/>
          </a:blip>
          <a:srcRect b="31995" l="98164" r="22932" t="18453"/>
          <a:stretch/>
        </p:blipFill>
        <p:spPr>
          <a:xfrm flipH="1">
            <a:off x="7350832" y="3344041"/>
            <a:ext cx="1624643" cy="2353984"/>
          </a:xfrm>
          <a:prstGeom prst="rect">
            <a:avLst/>
          </a:prstGeom>
          <a:noFill/>
          <a:ln>
            <a:noFill/>
          </a:ln>
        </p:spPr>
      </p:pic>
      <p:sp>
        <p:nvSpPr>
          <p:cNvPr id="474" name="Google Shape;474;g26e1b575ec4_0_705"/>
          <p:cNvSpPr/>
          <p:nvPr/>
        </p:nvSpPr>
        <p:spPr>
          <a:xfrm rot="10800000">
            <a:off x="5821519" y="4054352"/>
            <a:ext cx="1348800" cy="584100"/>
          </a:xfrm>
          <a:prstGeom prst="rightArrow">
            <a:avLst>
              <a:gd fmla="val 50000" name="adj1"/>
              <a:gd fmla="val 50000" name="adj2"/>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26e1b575ec4_0_705"/>
          <p:cNvSpPr txBox="1"/>
          <p:nvPr/>
        </p:nvSpPr>
        <p:spPr>
          <a:xfrm>
            <a:off x="795125" y="3163963"/>
            <a:ext cx="2923500" cy="2364900"/>
          </a:xfrm>
          <a:prstGeom prst="rect">
            <a:avLst/>
          </a:prstGeom>
          <a:noFill/>
          <a:ln>
            <a:noFill/>
          </a:ln>
        </p:spPr>
        <p:txBody>
          <a:bodyPr anchorCtr="0" anchor="t" bIns="91425" lIns="91425" spcFirstLastPara="1" rIns="91425" wrap="square" tIns="91425">
            <a:noAutofit/>
          </a:bodyPr>
          <a:lstStyle/>
          <a:p>
            <a:pPr indent="-482600" lvl="0" marL="457200" rtl="0" algn="l">
              <a:spcBef>
                <a:spcPts val="0"/>
              </a:spcBef>
              <a:spcAft>
                <a:spcPts val="0"/>
              </a:spcAft>
              <a:buClr>
                <a:srgbClr val="FF0000"/>
              </a:buClr>
              <a:buSzPts val="4000"/>
              <a:buFont typeface="Calibri"/>
              <a:buAutoNum type="alphaLcPeriod"/>
            </a:pPr>
            <a:r>
              <a:rPr b="1" lang="en-US" sz="4000">
                <a:solidFill>
                  <a:srgbClr val="FF0000"/>
                </a:solidFill>
                <a:latin typeface="Calibri"/>
                <a:ea typeface="Calibri"/>
                <a:cs typeface="Calibri"/>
                <a:sym typeface="Calibri"/>
              </a:rPr>
              <a:t>liquid</a:t>
            </a:r>
            <a:endParaRPr b="1" sz="4000">
              <a:solidFill>
                <a:srgbClr val="FF0000"/>
              </a:solidFill>
              <a:latin typeface="Calibri"/>
              <a:ea typeface="Calibri"/>
              <a:cs typeface="Calibri"/>
              <a:sym typeface="Calibri"/>
            </a:endParaRPr>
          </a:p>
          <a:p>
            <a:pPr indent="-482600" lvl="0" marL="457200" rtl="0" algn="l">
              <a:spcBef>
                <a:spcPts val="0"/>
              </a:spcBef>
              <a:spcAft>
                <a:spcPts val="0"/>
              </a:spcAft>
              <a:buSzPts val="4000"/>
              <a:buFont typeface="Calibri"/>
              <a:buAutoNum type="alphaLcPeriod"/>
            </a:pPr>
            <a:r>
              <a:rPr lang="en-US" sz="4000">
                <a:latin typeface="Calibri"/>
                <a:ea typeface="Calibri"/>
                <a:cs typeface="Calibri"/>
                <a:sym typeface="Calibri"/>
              </a:rPr>
              <a:t>solid</a:t>
            </a:r>
            <a:endParaRPr sz="4000">
              <a:latin typeface="Calibri"/>
              <a:ea typeface="Calibri"/>
              <a:cs typeface="Calibri"/>
              <a:sym typeface="Calibri"/>
            </a:endParaRPr>
          </a:p>
          <a:p>
            <a:pPr indent="-482600" lvl="0" marL="457200" rtl="0" algn="l">
              <a:spcBef>
                <a:spcPts val="0"/>
              </a:spcBef>
              <a:spcAft>
                <a:spcPts val="0"/>
              </a:spcAft>
              <a:buClr>
                <a:srgbClr val="242424"/>
              </a:buClr>
              <a:buSzPts val="4000"/>
              <a:buFont typeface="Calibri"/>
              <a:buAutoNum type="alphaLcPeriod"/>
            </a:pPr>
            <a:r>
              <a:rPr lang="en-US" sz="4000">
                <a:solidFill>
                  <a:srgbClr val="242424"/>
                </a:solidFill>
                <a:latin typeface="Calibri"/>
                <a:ea typeface="Calibri"/>
                <a:cs typeface="Calibri"/>
                <a:sym typeface="Calibri"/>
              </a:rPr>
              <a:t>light</a:t>
            </a:r>
            <a:endParaRPr sz="4000">
              <a:solidFill>
                <a:srgbClr val="242424"/>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descr="Artificial Intelligence" id="481" name="Google Shape;481;p28"/>
          <p:cNvSpPr/>
          <p:nvPr/>
        </p:nvSpPr>
        <p:spPr>
          <a:xfrm>
            <a:off x="899353" y="1172306"/>
            <a:ext cx="4349262" cy="3997569"/>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82" name="Google Shape;482;p28"/>
          <p:cNvPicPr preferRelativeResize="0"/>
          <p:nvPr/>
        </p:nvPicPr>
        <p:blipFill rotWithShape="1">
          <a:blip r:embed="rId4">
            <a:alphaModFix/>
          </a:blip>
          <a:srcRect b="0" l="0" r="0" t="0"/>
          <a:stretch/>
        </p:blipFill>
        <p:spPr>
          <a:xfrm>
            <a:off x="4572000" y="2036490"/>
            <a:ext cx="3133385" cy="313338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descr="Artificial Intelligence" id="488" name="Google Shape;488;g25ec6a031ed_0_328"/>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89" name="Google Shape;489;g25ec6a031ed_0_328"/>
          <p:cNvPicPr preferRelativeResize="0"/>
          <p:nvPr/>
        </p:nvPicPr>
        <p:blipFill rotWithShape="1">
          <a:blip r:embed="rId4">
            <a:alphaModFix/>
          </a:blip>
          <a:srcRect b="0" l="0" r="0" t="0"/>
          <a:stretch/>
        </p:blipFill>
        <p:spPr>
          <a:xfrm>
            <a:off x="735230" y="146272"/>
            <a:ext cx="571056" cy="571056"/>
          </a:xfrm>
          <a:prstGeom prst="rect">
            <a:avLst/>
          </a:prstGeom>
          <a:noFill/>
          <a:ln>
            <a:noFill/>
          </a:ln>
        </p:spPr>
      </p:pic>
      <p:pic>
        <p:nvPicPr>
          <p:cNvPr id="490" name="Google Shape;490;g25ec6a031ed_0_328"/>
          <p:cNvPicPr preferRelativeResize="0"/>
          <p:nvPr/>
        </p:nvPicPr>
        <p:blipFill>
          <a:blip r:embed="rId5">
            <a:alphaModFix/>
          </a:blip>
          <a:stretch>
            <a:fillRect/>
          </a:stretch>
        </p:blipFill>
        <p:spPr>
          <a:xfrm>
            <a:off x="1109188" y="1017625"/>
            <a:ext cx="6925625" cy="48227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descr="Artificial Intelligence" id="496" name="Google Shape;496;g25ec6a031ed_0_33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97" name="Google Shape;497;g25ec6a031ed_0_336"/>
          <p:cNvPicPr preferRelativeResize="0"/>
          <p:nvPr/>
        </p:nvPicPr>
        <p:blipFill rotWithShape="1">
          <a:blip r:embed="rId4">
            <a:alphaModFix/>
          </a:blip>
          <a:srcRect b="0" l="0" r="0" t="0"/>
          <a:stretch/>
        </p:blipFill>
        <p:spPr>
          <a:xfrm>
            <a:off x="735230" y="146272"/>
            <a:ext cx="571056" cy="571056"/>
          </a:xfrm>
          <a:prstGeom prst="rect">
            <a:avLst/>
          </a:prstGeom>
          <a:noFill/>
          <a:ln>
            <a:noFill/>
          </a:ln>
        </p:spPr>
      </p:pic>
      <p:pic>
        <p:nvPicPr>
          <p:cNvPr id="498" name="Google Shape;498;g25ec6a031ed_0_336"/>
          <p:cNvPicPr preferRelativeResize="0"/>
          <p:nvPr/>
        </p:nvPicPr>
        <p:blipFill>
          <a:blip r:embed="rId5">
            <a:alphaModFix/>
          </a:blip>
          <a:stretch>
            <a:fillRect/>
          </a:stretch>
        </p:blipFill>
        <p:spPr>
          <a:xfrm>
            <a:off x="1938451" y="576225"/>
            <a:ext cx="5970322" cy="59702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descr="Artificial Intelligence" id="504" name="Google Shape;504;p31"/>
          <p:cNvSpPr/>
          <p:nvPr/>
        </p:nvSpPr>
        <p:spPr>
          <a:xfrm>
            <a:off x="899353" y="1172306"/>
            <a:ext cx="4349262" cy="3997569"/>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505" name="Google Shape;505;p31"/>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descr="Artificial Intelligence" id="511" name="Google Shape;511;p32"/>
          <p:cNvSpPr/>
          <p:nvPr/>
        </p:nvSpPr>
        <p:spPr>
          <a:xfrm>
            <a:off x="0" y="0"/>
            <a:ext cx="735230" cy="73523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512" name="Google Shape;512;p32"/>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id="513" name="Google Shape;513;p32"/>
          <p:cNvPicPr preferRelativeResize="0"/>
          <p:nvPr/>
        </p:nvPicPr>
        <p:blipFill rotWithShape="1">
          <a:blip r:embed="rId5">
            <a:alphaModFix/>
          </a:blip>
          <a:srcRect b="6998" l="0" r="0" t="8890"/>
          <a:stretch/>
        </p:blipFill>
        <p:spPr>
          <a:xfrm>
            <a:off x="2004700" y="1093737"/>
            <a:ext cx="5552926" cy="46705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descr="Artificial Intelligence" id="519" name="Google Shape;519;p33"/>
          <p:cNvSpPr/>
          <p:nvPr/>
        </p:nvSpPr>
        <p:spPr>
          <a:xfrm>
            <a:off x="0" y="0"/>
            <a:ext cx="735230" cy="73523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520" name="Google Shape;520;p33"/>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id="521" name="Google Shape;521;p33"/>
          <p:cNvPicPr preferRelativeResize="0"/>
          <p:nvPr/>
        </p:nvPicPr>
        <p:blipFill rotWithShape="1">
          <a:blip r:embed="rId5">
            <a:alphaModFix/>
          </a:blip>
          <a:srcRect b="0" l="8207" r="8632" t="0"/>
          <a:stretch/>
        </p:blipFill>
        <p:spPr>
          <a:xfrm>
            <a:off x="1389338" y="696350"/>
            <a:ext cx="6365325" cy="5465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descr="Rewind" id="150" name="Google Shape;150;g26e1b575ec4_0_20"/>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1" name="Google Shape;151;g26e1b575ec4_0_20"/>
          <p:cNvPicPr preferRelativeResize="0"/>
          <p:nvPr/>
        </p:nvPicPr>
        <p:blipFill>
          <a:blip r:embed="rId4">
            <a:alphaModFix/>
          </a:blip>
          <a:stretch>
            <a:fillRect/>
          </a:stretch>
        </p:blipFill>
        <p:spPr>
          <a:xfrm>
            <a:off x="2133600" y="2163020"/>
            <a:ext cx="4947015" cy="4466381"/>
          </a:xfrm>
          <a:prstGeom prst="rect">
            <a:avLst/>
          </a:prstGeom>
          <a:noFill/>
          <a:ln>
            <a:noFill/>
          </a:ln>
        </p:spPr>
      </p:pic>
      <p:sp>
        <p:nvSpPr>
          <p:cNvPr id="152" name="Google Shape;152;g26e1b575ec4_0_20"/>
          <p:cNvSpPr txBox="1"/>
          <p:nvPr/>
        </p:nvSpPr>
        <p:spPr>
          <a:xfrm>
            <a:off x="226513" y="1040713"/>
            <a:ext cx="8761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400" u="sng">
                <a:latin typeface="Calibri"/>
                <a:ea typeface="Calibri"/>
                <a:cs typeface="Calibri"/>
                <a:sym typeface="Calibri"/>
              </a:rPr>
              <a:t>Matter:</a:t>
            </a:r>
            <a:r>
              <a:rPr lang="en-US" sz="4400">
                <a:latin typeface="Calibri"/>
                <a:ea typeface="Calibri"/>
                <a:cs typeface="Calibri"/>
                <a:sym typeface="Calibri"/>
              </a:rPr>
              <a:t> has mass and takes up space</a:t>
            </a:r>
            <a:endParaRPr sz="4400">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descr="Questions" id="527" name="Google Shape;527;p34"/>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descr="Questions" id="533" name="Google Shape;533;p35"/>
          <p:cNvSpPr/>
          <p:nvPr/>
        </p:nvSpPr>
        <p:spPr>
          <a:xfrm>
            <a:off x="0" y="0"/>
            <a:ext cx="849542" cy="84954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35"/>
          <p:cNvSpPr txBox="1"/>
          <p:nvPr/>
        </p:nvSpPr>
        <p:spPr>
          <a:xfrm>
            <a:off x="609600" y="618970"/>
            <a:ext cx="8305800" cy="1686897"/>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Which one is NOT an example of a </a:t>
            </a:r>
            <a:r>
              <a:rPr lang="en-US" sz="3600">
                <a:solidFill>
                  <a:schemeClr val="dk1"/>
                </a:solidFill>
                <a:latin typeface="Calibri"/>
                <a:ea typeface="Calibri"/>
                <a:cs typeface="Calibri"/>
                <a:sym typeface="Calibri"/>
              </a:rPr>
              <a:t>gas</a:t>
            </a:r>
            <a:r>
              <a:rPr b="0" i="0" lang="en-US" sz="3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535" name="Google Shape;535;p35"/>
          <p:cNvSpPr txBox="1"/>
          <p:nvPr/>
        </p:nvSpPr>
        <p:spPr>
          <a:xfrm>
            <a:off x="907788" y="4729650"/>
            <a:ext cx="1281000" cy="768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Air</a:t>
            </a:r>
            <a:endParaRPr b="0" i="0" sz="3600" u="none" cap="none" strike="noStrike">
              <a:solidFill>
                <a:srgbClr val="000000"/>
              </a:solidFill>
              <a:latin typeface="Calibri"/>
              <a:ea typeface="Calibri"/>
              <a:cs typeface="Calibri"/>
              <a:sym typeface="Calibri"/>
            </a:endParaRPr>
          </a:p>
        </p:txBody>
      </p:sp>
      <p:sp>
        <p:nvSpPr>
          <p:cNvPr id="536" name="Google Shape;536;p35"/>
          <p:cNvSpPr txBox="1"/>
          <p:nvPr/>
        </p:nvSpPr>
        <p:spPr>
          <a:xfrm>
            <a:off x="3582650" y="4729650"/>
            <a:ext cx="1666200" cy="768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Helium</a:t>
            </a:r>
            <a:endParaRPr b="0" i="0" sz="3600" u="none" cap="none" strike="noStrike">
              <a:solidFill>
                <a:srgbClr val="000000"/>
              </a:solidFill>
              <a:latin typeface="Calibri"/>
              <a:ea typeface="Calibri"/>
              <a:cs typeface="Calibri"/>
              <a:sym typeface="Calibri"/>
            </a:endParaRPr>
          </a:p>
        </p:txBody>
      </p:sp>
      <p:sp>
        <p:nvSpPr>
          <p:cNvPr id="537" name="Google Shape;537;p35"/>
          <p:cNvSpPr txBox="1"/>
          <p:nvPr/>
        </p:nvSpPr>
        <p:spPr>
          <a:xfrm>
            <a:off x="6266801" y="4729650"/>
            <a:ext cx="2562000" cy="768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Light</a:t>
            </a:r>
            <a:endParaRPr b="0" i="0" sz="3600" u="none" cap="none" strike="noStrike">
              <a:solidFill>
                <a:srgbClr val="000000"/>
              </a:solidFill>
              <a:latin typeface="Calibri"/>
              <a:ea typeface="Calibri"/>
              <a:cs typeface="Calibri"/>
              <a:sym typeface="Calibri"/>
            </a:endParaRPr>
          </a:p>
        </p:txBody>
      </p:sp>
      <p:pic>
        <p:nvPicPr>
          <p:cNvPr id="538" name="Google Shape;538;p35"/>
          <p:cNvPicPr preferRelativeResize="0"/>
          <p:nvPr/>
        </p:nvPicPr>
        <p:blipFill>
          <a:blip r:embed="rId4">
            <a:alphaModFix/>
          </a:blip>
          <a:stretch>
            <a:fillRect/>
          </a:stretch>
        </p:blipFill>
        <p:spPr>
          <a:xfrm>
            <a:off x="793613" y="2369505"/>
            <a:ext cx="2118983" cy="2118983"/>
          </a:xfrm>
          <a:prstGeom prst="rect">
            <a:avLst/>
          </a:prstGeom>
          <a:noFill/>
          <a:ln>
            <a:noFill/>
          </a:ln>
        </p:spPr>
      </p:pic>
      <p:pic>
        <p:nvPicPr>
          <p:cNvPr id="539" name="Google Shape;539;p35"/>
          <p:cNvPicPr preferRelativeResize="0"/>
          <p:nvPr/>
        </p:nvPicPr>
        <p:blipFill>
          <a:blip r:embed="rId5">
            <a:alphaModFix/>
          </a:blip>
          <a:stretch>
            <a:fillRect/>
          </a:stretch>
        </p:blipFill>
        <p:spPr>
          <a:xfrm>
            <a:off x="4157501" y="2305876"/>
            <a:ext cx="1438608" cy="2119002"/>
          </a:xfrm>
          <a:prstGeom prst="rect">
            <a:avLst/>
          </a:prstGeom>
          <a:noFill/>
          <a:ln>
            <a:noFill/>
          </a:ln>
        </p:spPr>
      </p:pic>
      <p:pic>
        <p:nvPicPr>
          <p:cNvPr id="540" name="Google Shape;540;p35"/>
          <p:cNvPicPr preferRelativeResize="0"/>
          <p:nvPr/>
        </p:nvPicPr>
        <p:blipFill>
          <a:blip r:embed="rId6">
            <a:alphaModFix/>
          </a:blip>
          <a:stretch>
            <a:fillRect/>
          </a:stretch>
        </p:blipFill>
        <p:spPr>
          <a:xfrm>
            <a:off x="6079113" y="2674324"/>
            <a:ext cx="2784976" cy="16869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descr="Questions" id="546" name="Google Shape;546;g26e1b575ec4_0_427"/>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g26e1b575ec4_0_427"/>
          <p:cNvSpPr txBox="1"/>
          <p:nvPr/>
        </p:nvSpPr>
        <p:spPr>
          <a:xfrm>
            <a:off x="609600" y="618970"/>
            <a:ext cx="8305800" cy="16869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Which one is NOT an example of a </a:t>
            </a:r>
            <a:r>
              <a:rPr lang="en-US" sz="3600">
                <a:solidFill>
                  <a:schemeClr val="dk1"/>
                </a:solidFill>
                <a:latin typeface="Calibri"/>
                <a:ea typeface="Calibri"/>
                <a:cs typeface="Calibri"/>
                <a:sym typeface="Calibri"/>
              </a:rPr>
              <a:t>gas</a:t>
            </a:r>
            <a:r>
              <a:rPr b="0" i="0" lang="en-US" sz="3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548" name="Google Shape;548;g26e1b575ec4_0_427"/>
          <p:cNvSpPr txBox="1"/>
          <p:nvPr/>
        </p:nvSpPr>
        <p:spPr>
          <a:xfrm>
            <a:off x="907788" y="4729650"/>
            <a:ext cx="1281000" cy="768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Air</a:t>
            </a:r>
            <a:endParaRPr b="0" i="0" sz="3600" u="none" cap="none" strike="noStrike">
              <a:solidFill>
                <a:srgbClr val="000000"/>
              </a:solidFill>
              <a:latin typeface="Calibri"/>
              <a:ea typeface="Calibri"/>
              <a:cs typeface="Calibri"/>
              <a:sym typeface="Calibri"/>
            </a:endParaRPr>
          </a:p>
        </p:txBody>
      </p:sp>
      <p:sp>
        <p:nvSpPr>
          <p:cNvPr id="549" name="Google Shape;549;g26e1b575ec4_0_427"/>
          <p:cNvSpPr txBox="1"/>
          <p:nvPr/>
        </p:nvSpPr>
        <p:spPr>
          <a:xfrm>
            <a:off x="3582650" y="4729650"/>
            <a:ext cx="1666200" cy="768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Helium</a:t>
            </a:r>
            <a:endParaRPr b="0" i="0" sz="3600" u="none" cap="none" strike="noStrike">
              <a:solidFill>
                <a:srgbClr val="000000"/>
              </a:solidFill>
              <a:latin typeface="Calibri"/>
              <a:ea typeface="Calibri"/>
              <a:cs typeface="Calibri"/>
              <a:sym typeface="Calibri"/>
            </a:endParaRPr>
          </a:p>
        </p:txBody>
      </p:sp>
      <p:sp>
        <p:nvSpPr>
          <p:cNvPr id="550" name="Google Shape;550;g26e1b575ec4_0_427"/>
          <p:cNvSpPr txBox="1"/>
          <p:nvPr/>
        </p:nvSpPr>
        <p:spPr>
          <a:xfrm>
            <a:off x="6266801" y="4729650"/>
            <a:ext cx="2562000" cy="768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Light</a:t>
            </a:r>
            <a:endParaRPr b="0" i="0" sz="3600" u="none" cap="none" strike="noStrike">
              <a:solidFill>
                <a:srgbClr val="000000"/>
              </a:solidFill>
              <a:latin typeface="Calibri"/>
              <a:ea typeface="Calibri"/>
              <a:cs typeface="Calibri"/>
              <a:sym typeface="Calibri"/>
            </a:endParaRPr>
          </a:p>
        </p:txBody>
      </p:sp>
      <p:pic>
        <p:nvPicPr>
          <p:cNvPr id="551" name="Google Shape;551;g26e1b575ec4_0_427"/>
          <p:cNvPicPr preferRelativeResize="0"/>
          <p:nvPr/>
        </p:nvPicPr>
        <p:blipFill>
          <a:blip r:embed="rId4">
            <a:alphaModFix/>
          </a:blip>
          <a:stretch>
            <a:fillRect/>
          </a:stretch>
        </p:blipFill>
        <p:spPr>
          <a:xfrm>
            <a:off x="793613" y="2369505"/>
            <a:ext cx="2118983" cy="2118983"/>
          </a:xfrm>
          <a:prstGeom prst="rect">
            <a:avLst/>
          </a:prstGeom>
          <a:noFill/>
          <a:ln>
            <a:noFill/>
          </a:ln>
        </p:spPr>
      </p:pic>
      <p:pic>
        <p:nvPicPr>
          <p:cNvPr id="552" name="Google Shape;552;g26e1b575ec4_0_427"/>
          <p:cNvPicPr preferRelativeResize="0"/>
          <p:nvPr/>
        </p:nvPicPr>
        <p:blipFill>
          <a:blip r:embed="rId5">
            <a:alphaModFix/>
          </a:blip>
          <a:stretch>
            <a:fillRect/>
          </a:stretch>
        </p:blipFill>
        <p:spPr>
          <a:xfrm>
            <a:off x="4157501" y="2305876"/>
            <a:ext cx="1438608" cy="2119002"/>
          </a:xfrm>
          <a:prstGeom prst="rect">
            <a:avLst/>
          </a:prstGeom>
          <a:noFill/>
          <a:ln>
            <a:noFill/>
          </a:ln>
        </p:spPr>
      </p:pic>
      <p:pic>
        <p:nvPicPr>
          <p:cNvPr id="553" name="Google Shape;553;g26e1b575ec4_0_427"/>
          <p:cNvPicPr preferRelativeResize="0"/>
          <p:nvPr/>
        </p:nvPicPr>
        <p:blipFill>
          <a:blip r:embed="rId6">
            <a:alphaModFix/>
          </a:blip>
          <a:stretch>
            <a:fillRect/>
          </a:stretch>
        </p:blipFill>
        <p:spPr>
          <a:xfrm>
            <a:off x="6079113" y="2674324"/>
            <a:ext cx="2784976" cy="1686900"/>
          </a:xfrm>
          <a:prstGeom prst="rect">
            <a:avLst/>
          </a:prstGeom>
          <a:noFill/>
          <a:ln>
            <a:noFill/>
          </a:ln>
        </p:spPr>
      </p:pic>
      <p:sp>
        <p:nvSpPr>
          <p:cNvPr id="554" name="Google Shape;554;g26e1b575ec4_0_427"/>
          <p:cNvSpPr/>
          <p:nvPr/>
        </p:nvSpPr>
        <p:spPr>
          <a:xfrm>
            <a:off x="5954900" y="2144900"/>
            <a:ext cx="2960400" cy="36123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45"/>
          <p:cNvSpPr txBox="1"/>
          <p:nvPr/>
        </p:nvSpPr>
        <p:spPr>
          <a:xfrm>
            <a:off x="2585397" y="628581"/>
            <a:ext cx="39732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561" name="Google Shape;561;p45"/>
          <p:cNvSpPr/>
          <p:nvPr/>
        </p:nvSpPr>
        <p:spPr>
          <a:xfrm>
            <a:off x="1928445" y="1500554"/>
            <a:ext cx="5287108"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g26e1b575ec4_0_412"/>
          <p:cNvSpPr txBox="1"/>
          <p:nvPr>
            <p:ph type="title"/>
          </p:nvPr>
        </p:nvSpPr>
        <p:spPr>
          <a:xfrm>
            <a:off x="324464" y="546178"/>
            <a:ext cx="8819400" cy="1686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u="sng"/>
              <a:t>Gas:</a:t>
            </a:r>
            <a:r>
              <a:rPr b="1" lang="en-US"/>
              <a:t> </a:t>
            </a:r>
            <a:r>
              <a:rPr lang="en-US"/>
              <a:t>has particles that are spread far apart and are constantly moving</a:t>
            </a:r>
            <a:endParaRPr/>
          </a:p>
        </p:txBody>
      </p:sp>
      <p:sp>
        <p:nvSpPr>
          <p:cNvPr descr="Artificial Intelligence" id="568" name="Google Shape;568;g26e1b575ec4_0_41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569" name="Google Shape;569;g26e1b575ec4_0_412"/>
          <p:cNvPicPr preferRelativeResize="0"/>
          <p:nvPr/>
        </p:nvPicPr>
        <p:blipFill rotWithShape="1">
          <a:blip r:embed="rId4">
            <a:alphaModFix/>
          </a:blip>
          <a:srcRect b="0" l="0" r="0" t="0"/>
          <a:stretch/>
        </p:blipFill>
        <p:spPr>
          <a:xfrm>
            <a:off x="849542" y="187766"/>
            <a:ext cx="474009" cy="474009"/>
          </a:xfrm>
          <a:prstGeom prst="rect">
            <a:avLst/>
          </a:prstGeom>
          <a:noFill/>
          <a:ln>
            <a:noFill/>
          </a:ln>
        </p:spPr>
      </p:pic>
      <p:pic>
        <p:nvPicPr>
          <p:cNvPr id="570" name="Google Shape;570;g26e1b575ec4_0_412"/>
          <p:cNvPicPr preferRelativeResize="0"/>
          <p:nvPr/>
        </p:nvPicPr>
        <p:blipFill>
          <a:blip r:embed="rId5">
            <a:alphaModFix/>
          </a:blip>
          <a:stretch>
            <a:fillRect/>
          </a:stretch>
        </p:blipFill>
        <p:spPr>
          <a:xfrm>
            <a:off x="2200260" y="2859300"/>
            <a:ext cx="4743474" cy="32551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grpSp>
        <p:nvGrpSpPr>
          <p:cNvPr id="576" name="Google Shape;576;g25ec6a031ed_0_1038"/>
          <p:cNvGrpSpPr/>
          <p:nvPr/>
        </p:nvGrpSpPr>
        <p:grpSpPr>
          <a:xfrm>
            <a:off x="1070365" y="1107805"/>
            <a:ext cx="7003271" cy="4642391"/>
            <a:chOff x="169647" y="319225"/>
            <a:chExt cx="8804716" cy="5899594"/>
          </a:xfrm>
        </p:grpSpPr>
        <p:sp>
          <p:nvSpPr>
            <p:cNvPr id="577" name="Google Shape;577;g25ec6a031ed_0_1038"/>
            <p:cNvSpPr/>
            <p:nvPr/>
          </p:nvSpPr>
          <p:spPr>
            <a:xfrm>
              <a:off x="169647" y="319225"/>
              <a:ext cx="8804700" cy="5899500"/>
            </a:xfrm>
            <a:prstGeom prst="rect">
              <a:avLst/>
            </a:prstGeom>
            <a:noFill/>
            <a:ln cap="flat" cmpd="sng" w="152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8" name="Google Shape;578;g25ec6a031ed_0_1038"/>
            <p:cNvCxnSpPr/>
            <p:nvPr/>
          </p:nvCxnSpPr>
          <p:spPr>
            <a:xfrm>
              <a:off x="4587204" y="319225"/>
              <a:ext cx="0" cy="1794600"/>
            </a:xfrm>
            <a:prstGeom prst="straightConnector1">
              <a:avLst/>
            </a:prstGeom>
            <a:noFill/>
            <a:ln cap="flat" cmpd="sng" w="152400">
              <a:solidFill>
                <a:srgbClr val="FF932B"/>
              </a:solidFill>
              <a:prstDash val="solid"/>
              <a:round/>
              <a:headEnd len="sm" w="sm" type="none"/>
              <a:tailEnd len="sm" w="sm" type="none"/>
            </a:ln>
          </p:spPr>
        </p:cxnSp>
        <p:cxnSp>
          <p:nvCxnSpPr>
            <p:cNvPr id="579" name="Google Shape;579;g25ec6a031ed_0_1038"/>
            <p:cNvCxnSpPr>
              <a:stCxn id="580" idx="4"/>
              <a:endCxn id="577" idx="2"/>
            </p:cNvCxnSpPr>
            <p:nvPr/>
          </p:nvCxnSpPr>
          <p:spPr>
            <a:xfrm>
              <a:off x="4549192" y="4400219"/>
              <a:ext cx="22800" cy="1818600"/>
            </a:xfrm>
            <a:prstGeom prst="straightConnector1">
              <a:avLst/>
            </a:prstGeom>
            <a:noFill/>
            <a:ln cap="flat" cmpd="sng" w="152400">
              <a:solidFill>
                <a:srgbClr val="FF932B"/>
              </a:solidFill>
              <a:prstDash val="solid"/>
              <a:round/>
              <a:headEnd len="sm" w="sm" type="none"/>
              <a:tailEnd len="sm" w="sm" type="none"/>
            </a:ln>
          </p:spPr>
        </p:cxnSp>
        <p:cxnSp>
          <p:nvCxnSpPr>
            <p:cNvPr id="581" name="Google Shape;581;g25ec6a031ed_0_1038"/>
            <p:cNvCxnSpPr/>
            <p:nvPr/>
          </p:nvCxnSpPr>
          <p:spPr>
            <a:xfrm>
              <a:off x="169647" y="3255554"/>
              <a:ext cx="2571300" cy="0"/>
            </a:xfrm>
            <a:prstGeom prst="straightConnector1">
              <a:avLst/>
            </a:prstGeom>
            <a:noFill/>
            <a:ln cap="flat" cmpd="sng" w="152400">
              <a:solidFill>
                <a:srgbClr val="FF932B"/>
              </a:solidFill>
              <a:prstDash val="solid"/>
              <a:round/>
              <a:headEnd len="sm" w="sm" type="none"/>
              <a:tailEnd len="sm" w="sm" type="none"/>
            </a:ln>
          </p:spPr>
        </p:cxnSp>
        <p:cxnSp>
          <p:nvCxnSpPr>
            <p:cNvPr id="582" name="Google Shape;582;g25ec6a031ed_0_1038"/>
            <p:cNvCxnSpPr/>
            <p:nvPr/>
          </p:nvCxnSpPr>
          <p:spPr>
            <a:xfrm>
              <a:off x="6359863" y="3216898"/>
              <a:ext cx="2614500" cy="0"/>
            </a:xfrm>
            <a:prstGeom prst="straightConnector1">
              <a:avLst/>
            </a:prstGeom>
            <a:noFill/>
            <a:ln cap="flat" cmpd="sng" w="152400">
              <a:solidFill>
                <a:srgbClr val="FF932B"/>
              </a:solidFill>
              <a:prstDash val="solid"/>
              <a:round/>
              <a:headEnd len="sm" w="sm" type="none"/>
              <a:tailEnd len="sm" w="sm" type="none"/>
            </a:ln>
          </p:spPr>
        </p:cxnSp>
        <p:sp>
          <p:nvSpPr>
            <p:cNvPr id="580" name="Google Shape;580;g25ec6a031ed_0_1038"/>
            <p:cNvSpPr/>
            <p:nvPr/>
          </p:nvSpPr>
          <p:spPr>
            <a:xfrm>
              <a:off x="2739592" y="2111219"/>
              <a:ext cx="3619200" cy="2289000"/>
            </a:xfrm>
            <a:prstGeom prst="ellipse">
              <a:avLst/>
            </a:prstGeom>
            <a:solidFill>
              <a:srgbClr val="FFFFFF"/>
            </a:solidFill>
            <a:ln cap="flat" cmpd="sng" w="152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25ec6a031ed_0_68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89" name="Google Shape;589;g25ec6a031ed_0_68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90" name="Google Shape;590;g25ec6a031ed_0_688"/>
          <p:cNvCxnSpPr>
            <a:stCxn id="591" idx="4"/>
            <a:endCxn id="588"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92" name="Google Shape;592;g25ec6a031ed_0_68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93" name="Google Shape;593;g25ec6a031ed_0_68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91" name="Google Shape;591;g25ec6a031ed_0_68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4" name="Google Shape;594;g25ec6a031ed_0_688"/>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Gas</a:t>
            </a:r>
            <a:endParaRPr b="0" i="0" sz="700" u="none" cap="none" strike="noStrike">
              <a:solidFill>
                <a:srgbClr val="000000"/>
              </a:solidFill>
              <a:latin typeface="Arial"/>
              <a:ea typeface="Arial"/>
              <a:cs typeface="Arial"/>
              <a:sym typeface="Arial"/>
            </a:endParaRPr>
          </a:p>
        </p:txBody>
      </p:sp>
      <p:sp>
        <p:nvSpPr>
          <p:cNvPr id="595" name="Google Shape;595;g25ec6a031ed_0_68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96" name="Google Shape;596;g25ec6a031ed_0_68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97" name="Google Shape;597;g25ec6a031ed_0_68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98" name="Google Shape;598;g25ec6a031ed_0_68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99" name="Google Shape;599;g25ec6a031ed_0_68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00" name="Google Shape;600;g25ec6a031ed_0_688"/>
          <p:cNvCxnSpPr>
            <a:stCxn id="601" idx="4"/>
            <a:endCxn id="59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02" name="Google Shape;602;g25ec6a031ed_0_68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03" name="Google Shape;603;g25ec6a031ed_0_68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01" name="Google Shape;601;g25ec6a031ed_0_68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4" name="Google Shape;604;g25ec6a031ed_0_688"/>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a:t>
            </a:r>
            <a:r>
              <a:rPr lang="en-US" sz="1800">
                <a:latin typeface="Helvetica Neue Light"/>
                <a:ea typeface="Helvetica Neue Light"/>
                <a:cs typeface="Helvetica Neue Light"/>
                <a:sym typeface="Helvetica Neue Light"/>
              </a:rPr>
              <a:t>gases</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g25ec6a031ed_0_709"/>
          <p:cNvSpPr txBox="1"/>
          <p:nvPr/>
        </p:nvSpPr>
        <p:spPr>
          <a:xfrm>
            <a:off x="639552" y="234391"/>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chemeClr val="dk1"/>
                </a:solidFill>
                <a:latin typeface="Calibri"/>
                <a:ea typeface="Calibri"/>
                <a:cs typeface="Calibri"/>
                <a:sym typeface="Calibri"/>
              </a:rPr>
              <a:t>Directions: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Choose the correct </a:t>
            </a:r>
            <a:r>
              <a:rPr b="0" i="1" lang="en-US" sz="3000" u="none" cap="none" strike="noStrike">
                <a:solidFill>
                  <a:schemeClr val="dk1"/>
                </a:solidFill>
                <a:latin typeface="Calibri"/>
                <a:ea typeface="Calibri"/>
                <a:cs typeface="Calibri"/>
                <a:sym typeface="Calibri"/>
              </a:rPr>
              <a:t>picture</a:t>
            </a:r>
            <a:r>
              <a:rPr b="0" i="0" lang="en-US" sz="3000" u="none" cap="none" strike="noStrike">
                <a:solidFill>
                  <a:schemeClr val="dk1"/>
                </a:solidFill>
                <a:latin typeface="Calibri"/>
                <a:ea typeface="Calibri"/>
                <a:cs typeface="Calibri"/>
                <a:sym typeface="Calibri"/>
              </a:rPr>
              <a:t> of a</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solidFill>
                  <a:schemeClr val="dk1"/>
                </a:solidFill>
                <a:latin typeface="Calibri"/>
                <a:ea typeface="Calibri"/>
                <a:cs typeface="Calibri"/>
                <a:sym typeface="Calibri"/>
              </a:rPr>
              <a:t>gas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11" name="Google Shape;611;g25ec6a031ed_0_709"/>
          <p:cNvSpPr txBox="1"/>
          <p:nvPr/>
        </p:nvSpPr>
        <p:spPr>
          <a:xfrm>
            <a:off x="393330" y="141276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12" name="Google Shape;612;g25ec6a031ed_0_709"/>
          <p:cNvSpPr txBox="1"/>
          <p:nvPr/>
        </p:nvSpPr>
        <p:spPr>
          <a:xfrm>
            <a:off x="5011271" y="139666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13" name="Google Shape;613;g25ec6a031ed_0_709"/>
          <p:cNvSpPr txBox="1"/>
          <p:nvPr/>
        </p:nvSpPr>
        <p:spPr>
          <a:xfrm>
            <a:off x="380507" y="4168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14" name="Google Shape;614;g25ec6a031ed_0_709"/>
          <p:cNvSpPr txBox="1"/>
          <p:nvPr/>
        </p:nvSpPr>
        <p:spPr>
          <a:xfrm>
            <a:off x="4998446" y="4129902"/>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15" name="Google Shape;615;g25ec6a031ed_0_70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16" name="Google Shape;616;g25ec6a031ed_0_70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17" name="Google Shape;617;g25ec6a031ed_0_709"/>
          <p:cNvCxnSpPr>
            <a:stCxn id="618" idx="4"/>
            <a:endCxn id="61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19" name="Google Shape;619;g25ec6a031ed_0_70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20" name="Google Shape;620;g25ec6a031ed_0_70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18" name="Google Shape;618;g25ec6a031ed_0_70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621" name="Google Shape;621;g25ec6a031ed_0_709"/>
          <p:cNvPicPr preferRelativeResize="0"/>
          <p:nvPr/>
        </p:nvPicPr>
        <p:blipFill>
          <a:blip r:embed="rId3">
            <a:alphaModFix/>
          </a:blip>
          <a:stretch>
            <a:fillRect/>
          </a:stretch>
        </p:blipFill>
        <p:spPr>
          <a:xfrm>
            <a:off x="1296791" y="1578520"/>
            <a:ext cx="3303325" cy="2266831"/>
          </a:xfrm>
          <a:prstGeom prst="rect">
            <a:avLst/>
          </a:prstGeom>
          <a:noFill/>
          <a:ln>
            <a:noFill/>
          </a:ln>
        </p:spPr>
      </p:pic>
      <p:pic>
        <p:nvPicPr>
          <p:cNvPr id="622" name="Google Shape;622;g25ec6a031ed_0_709"/>
          <p:cNvPicPr preferRelativeResize="0"/>
          <p:nvPr/>
        </p:nvPicPr>
        <p:blipFill>
          <a:blip r:embed="rId4">
            <a:alphaModFix/>
          </a:blip>
          <a:stretch>
            <a:fillRect/>
          </a:stretch>
        </p:blipFill>
        <p:spPr>
          <a:xfrm>
            <a:off x="5914725" y="1730926"/>
            <a:ext cx="2598925" cy="2194174"/>
          </a:xfrm>
          <a:prstGeom prst="rect">
            <a:avLst/>
          </a:prstGeom>
          <a:noFill/>
          <a:ln>
            <a:noFill/>
          </a:ln>
        </p:spPr>
      </p:pic>
      <p:pic>
        <p:nvPicPr>
          <p:cNvPr id="623" name="Google Shape;623;g25ec6a031ed_0_709"/>
          <p:cNvPicPr preferRelativeResize="0"/>
          <p:nvPr/>
        </p:nvPicPr>
        <p:blipFill>
          <a:blip r:embed="rId5">
            <a:alphaModFix/>
          </a:blip>
          <a:stretch>
            <a:fillRect/>
          </a:stretch>
        </p:blipFill>
        <p:spPr>
          <a:xfrm>
            <a:off x="1350076" y="4168750"/>
            <a:ext cx="3303325" cy="2267219"/>
          </a:xfrm>
          <a:prstGeom prst="rect">
            <a:avLst/>
          </a:prstGeom>
          <a:noFill/>
          <a:ln>
            <a:noFill/>
          </a:ln>
        </p:spPr>
      </p:pic>
      <p:pic>
        <p:nvPicPr>
          <p:cNvPr id="624" name="Google Shape;624;g25ec6a031ed_0_709"/>
          <p:cNvPicPr preferRelativeResize="0"/>
          <p:nvPr/>
        </p:nvPicPr>
        <p:blipFill>
          <a:blip r:embed="rId6">
            <a:alphaModFix/>
          </a:blip>
          <a:stretch>
            <a:fillRect/>
          </a:stretch>
        </p:blipFill>
        <p:spPr>
          <a:xfrm>
            <a:off x="6084046" y="4159350"/>
            <a:ext cx="2000250" cy="22860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g25ec6a031ed_0_728"/>
          <p:cNvSpPr txBox="1"/>
          <p:nvPr/>
        </p:nvSpPr>
        <p:spPr>
          <a:xfrm>
            <a:off x="639552" y="234391"/>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chemeClr val="dk1"/>
                </a:solidFill>
                <a:latin typeface="Calibri"/>
                <a:ea typeface="Calibri"/>
                <a:cs typeface="Calibri"/>
                <a:sym typeface="Calibri"/>
              </a:rPr>
              <a:t>Directions: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Choose the correct </a:t>
            </a:r>
            <a:r>
              <a:rPr b="0" i="1" lang="en-US" sz="3000" u="none" cap="none" strike="noStrike">
                <a:solidFill>
                  <a:schemeClr val="dk1"/>
                </a:solidFill>
                <a:latin typeface="Calibri"/>
                <a:ea typeface="Calibri"/>
                <a:cs typeface="Calibri"/>
                <a:sym typeface="Calibri"/>
              </a:rPr>
              <a:t>picture</a:t>
            </a:r>
            <a:r>
              <a:rPr b="0" i="0" lang="en-US" sz="3000" u="none" cap="none" strike="noStrike">
                <a:solidFill>
                  <a:schemeClr val="dk1"/>
                </a:solidFill>
                <a:latin typeface="Calibri"/>
                <a:ea typeface="Calibri"/>
                <a:cs typeface="Calibri"/>
                <a:sym typeface="Calibri"/>
              </a:rPr>
              <a:t> of a</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solidFill>
                  <a:schemeClr val="dk1"/>
                </a:solidFill>
                <a:latin typeface="Calibri"/>
                <a:ea typeface="Calibri"/>
                <a:cs typeface="Calibri"/>
                <a:sym typeface="Calibri"/>
              </a:rPr>
              <a:t>gas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31" name="Google Shape;631;g25ec6a031ed_0_728"/>
          <p:cNvSpPr txBox="1"/>
          <p:nvPr/>
        </p:nvSpPr>
        <p:spPr>
          <a:xfrm>
            <a:off x="393330" y="141276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32" name="Google Shape;632;g25ec6a031ed_0_728"/>
          <p:cNvSpPr txBox="1"/>
          <p:nvPr/>
        </p:nvSpPr>
        <p:spPr>
          <a:xfrm>
            <a:off x="5011271" y="139666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33" name="Google Shape;633;g25ec6a031ed_0_728"/>
          <p:cNvSpPr txBox="1"/>
          <p:nvPr/>
        </p:nvSpPr>
        <p:spPr>
          <a:xfrm>
            <a:off x="380507" y="4168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34" name="Google Shape;634;g25ec6a031ed_0_728"/>
          <p:cNvSpPr txBox="1"/>
          <p:nvPr/>
        </p:nvSpPr>
        <p:spPr>
          <a:xfrm>
            <a:off x="4998446" y="4129902"/>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35" name="Google Shape;635;g25ec6a031ed_0_72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6" name="Google Shape;636;g25ec6a031ed_0_72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37" name="Google Shape;637;g25ec6a031ed_0_728"/>
          <p:cNvCxnSpPr>
            <a:stCxn id="638" idx="4"/>
            <a:endCxn id="63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39" name="Google Shape;639;g25ec6a031ed_0_72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40" name="Google Shape;640;g25ec6a031ed_0_72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38" name="Google Shape;638;g25ec6a031ed_0_72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641" name="Google Shape;641;g25ec6a031ed_0_728"/>
          <p:cNvPicPr preferRelativeResize="0"/>
          <p:nvPr/>
        </p:nvPicPr>
        <p:blipFill>
          <a:blip r:embed="rId3">
            <a:alphaModFix/>
          </a:blip>
          <a:stretch>
            <a:fillRect/>
          </a:stretch>
        </p:blipFill>
        <p:spPr>
          <a:xfrm>
            <a:off x="1296791" y="1578520"/>
            <a:ext cx="3303325" cy="2266831"/>
          </a:xfrm>
          <a:prstGeom prst="rect">
            <a:avLst/>
          </a:prstGeom>
          <a:noFill/>
          <a:ln>
            <a:noFill/>
          </a:ln>
        </p:spPr>
      </p:pic>
      <p:pic>
        <p:nvPicPr>
          <p:cNvPr id="642" name="Google Shape;642;g25ec6a031ed_0_728"/>
          <p:cNvPicPr preferRelativeResize="0"/>
          <p:nvPr/>
        </p:nvPicPr>
        <p:blipFill>
          <a:blip r:embed="rId4">
            <a:alphaModFix/>
          </a:blip>
          <a:stretch>
            <a:fillRect/>
          </a:stretch>
        </p:blipFill>
        <p:spPr>
          <a:xfrm>
            <a:off x="5914725" y="1730926"/>
            <a:ext cx="2598925" cy="2194174"/>
          </a:xfrm>
          <a:prstGeom prst="rect">
            <a:avLst/>
          </a:prstGeom>
          <a:noFill/>
          <a:ln>
            <a:noFill/>
          </a:ln>
        </p:spPr>
      </p:pic>
      <p:pic>
        <p:nvPicPr>
          <p:cNvPr id="643" name="Google Shape;643;g25ec6a031ed_0_728"/>
          <p:cNvPicPr preferRelativeResize="0"/>
          <p:nvPr/>
        </p:nvPicPr>
        <p:blipFill>
          <a:blip r:embed="rId5">
            <a:alphaModFix/>
          </a:blip>
          <a:stretch>
            <a:fillRect/>
          </a:stretch>
        </p:blipFill>
        <p:spPr>
          <a:xfrm>
            <a:off x="1350076" y="4168750"/>
            <a:ext cx="3303325" cy="2267219"/>
          </a:xfrm>
          <a:prstGeom prst="rect">
            <a:avLst/>
          </a:prstGeom>
          <a:noFill/>
          <a:ln>
            <a:noFill/>
          </a:ln>
        </p:spPr>
      </p:pic>
      <p:pic>
        <p:nvPicPr>
          <p:cNvPr id="644" name="Google Shape;644;g25ec6a031ed_0_728"/>
          <p:cNvPicPr preferRelativeResize="0"/>
          <p:nvPr/>
        </p:nvPicPr>
        <p:blipFill>
          <a:blip r:embed="rId6">
            <a:alphaModFix/>
          </a:blip>
          <a:stretch>
            <a:fillRect/>
          </a:stretch>
        </p:blipFill>
        <p:spPr>
          <a:xfrm>
            <a:off x="6084046" y="4159350"/>
            <a:ext cx="2000250" cy="2286000"/>
          </a:xfrm>
          <a:prstGeom prst="rect">
            <a:avLst/>
          </a:prstGeom>
          <a:noFill/>
          <a:ln>
            <a:noFill/>
          </a:ln>
        </p:spPr>
      </p:pic>
      <p:sp>
        <p:nvSpPr>
          <p:cNvPr id="645" name="Google Shape;645;g25ec6a031ed_0_728"/>
          <p:cNvSpPr/>
          <p:nvPr/>
        </p:nvSpPr>
        <p:spPr>
          <a:xfrm>
            <a:off x="273225" y="1475425"/>
            <a:ext cx="4563000" cy="24864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pic>
        <p:nvPicPr>
          <p:cNvPr id="651" name="Google Shape;651;g25ec6a031ed_0_748"/>
          <p:cNvPicPr preferRelativeResize="0"/>
          <p:nvPr/>
        </p:nvPicPr>
        <p:blipFill>
          <a:blip r:embed="rId3">
            <a:alphaModFix/>
          </a:blip>
          <a:stretch>
            <a:fillRect/>
          </a:stretch>
        </p:blipFill>
        <p:spPr>
          <a:xfrm>
            <a:off x="5832123" y="1216948"/>
            <a:ext cx="2627825" cy="1803299"/>
          </a:xfrm>
          <a:prstGeom prst="rect">
            <a:avLst/>
          </a:prstGeom>
          <a:noFill/>
          <a:ln>
            <a:noFill/>
          </a:ln>
        </p:spPr>
      </p:pic>
      <p:sp>
        <p:nvSpPr>
          <p:cNvPr id="652" name="Google Shape;652;g25ec6a031ed_0_748"/>
          <p:cNvSpPr/>
          <p:nvPr/>
        </p:nvSpPr>
        <p:spPr>
          <a:xfrm>
            <a:off x="477988" y="710380"/>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53" name="Google Shape;653;g25ec6a031ed_0_74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54" name="Google Shape;654;g25ec6a031ed_0_748"/>
          <p:cNvCxnSpPr>
            <a:stCxn id="655" idx="4"/>
            <a:endCxn id="652" idx="2"/>
          </p:cNvCxnSpPr>
          <p:nvPr/>
        </p:nvCxnSpPr>
        <p:spPr>
          <a:xfrm>
            <a:off x="4571972" y="4712344"/>
            <a:ext cx="0" cy="1803300"/>
          </a:xfrm>
          <a:prstGeom prst="straightConnector1">
            <a:avLst/>
          </a:prstGeom>
          <a:noFill/>
          <a:ln cap="flat" cmpd="sng" w="25400">
            <a:solidFill>
              <a:schemeClr val="dk1"/>
            </a:solidFill>
            <a:prstDash val="solid"/>
            <a:round/>
            <a:headEnd len="sm" w="sm" type="none"/>
            <a:tailEnd len="sm" w="sm" type="none"/>
          </a:ln>
        </p:spPr>
      </p:cxnSp>
      <p:cxnSp>
        <p:nvCxnSpPr>
          <p:cNvPr id="656" name="Google Shape;656;g25ec6a031ed_0_74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57" name="Google Shape;657;g25ec6a031ed_0_74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55" name="Google Shape;655;g25ec6a031ed_0_74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8" name="Google Shape;658;g25ec6a031ed_0_74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59" name="Google Shape;659;g25ec6a031ed_0_74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60" name="Google Shape;660;g25ec6a031ed_0_74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61" name="Google Shape;661;g25ec6a031ed_0_74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2" name="Google Shape;662;g25ec6a031ed_0_74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63" name="Google Shape;663;g25ec6a031ed_0_748"/>
          <p:cNvCxnSpPr>
            <a:stCxn id="664" idx="4"/>
            <a:endCxn id="66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65" name="Google Shape;665;g25ec6a031ed_0_74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66" name="Google Shape;666;g25ec6a031ed_0_74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64" name="Google Shape;664;g25ec6a031ed_0_74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7" name="Google Shape;667;g25ec6a031ed_0_748"/>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Gas</a:t>
            </a:r>
            <a:endParaRPr b="0" i="0" sz="700" u="none" cap="none" strike="noStrike">
              <a:solidFill>
                <a:srgbClr val="000000"/>
              </a:solidFill>
              <a:latin typeface="Arial"/>
              <a:ea typeface="Arial"/>
              <a:cs typeface="Arial"/>
              <a:sym typeface="Arial"/>
            </a:endParaRPr>
          </a:p>
        </p:txBody>
      </p:sp>
      <p:sp>
        <p:nvSpPr>
          <p:cNvPr id="668" name="Google Shape;668;g25ec6a031ed_0_748"/>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a:t>
            </a:r>
            <a:r>
              <a:rPr lang="en-US" sz="1800">
                <a:latin typeface="Helvetica Neue Light"/>
                <a:ea typeface="Helvetica Neue Light"/>
                <a:cs typeface="Helvetica Neue Light"/>
                <a:sym typeface="Helvetica Neue Light"/>
              </a:rPr>
              <a:t>gases</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descr="Rewind" id="158" name="Google Shape;158;g26e1b575ec4_0_27"/>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26e1b575ec4_0_27"/>
          <p:cNvSpPr txBox="1"/>
          <p:nvPr/>
        </p:nvSpPr>
        <p:spPr>
          <a:xfrm>
            <a:off x="191400" y="1103075"/>
            <a:ext cx="8761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400" u="sng">
                <a:latin typeface="Calibri"/>
                <a:ea typeface="Calibri"/>
                <a:cs typeface="Calibri"/>
                <a:sym typeface="Calibri"/>
              </a:rPr>
              <a:t>Mass:</a:t>
            </a:r>
            <a:r>
              <a:rPr lang="en-US" sz="4400">
                <a:latin typeface="Calibri"/>
                <a:ea typeface="Calibri"/>
                <a:cs typeface="Calibri"/>
                <a:sym typeface="Calibri"/>
              </a:rPr>
              <a:t> amount of matter in an object.</a:t>
            </a:r>
            <a:endParaRPr sz="4400">
              <a:latin typeface="Calibri"/>
              <a:ea typeface="Calibri"/>
              <a:cs typeface="Calibri"/>
              <a:sym typeface="Calibri"/>
            </a:endParaRPr>
          </a:p>
        </p:txBody>
      </p:sp>
      <p:pic>
        <p:nvPicPr>
          <p:cNvPr id="160" name="Google Shape;160;g26e1b575ec4_0_27"/>
          <p:cNvPicPr preferRelativeResize="0"/>
          <p:nvPr/>
        </p:nvPicPr>
        <p:blipFill rotWithShape="1">
          <a:blip r:embed="rId4">
            <a:alphaModFix/>
          </a:blip>
          <a:srcRect b="0" l="13723" r="15319" t="10426"/>
          <a:stretch/>
        </p:blipFill>
        <p:spPr>
          <a:xfrm>
            <a:off x="1396426" y="2405300"/>
            <a:ext cx="6351126" cy="374157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g25ec6a031ed_0_770"/>
          <p:cNvSpPr txBox="1"/>
          <p:nvPr/>
        </p:nvSpPr>
        <p:spPr>
          <a:xfrm>
            <a:off x="626731" y="271068"/>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chemeClr val="dk1"/>
                </a:solidFill>
                <a:latin typeface="Calibri"/>
                <a:ea typeface="Calibri"/>
                <a:cs typeface="Calibri"/>
                <a:sym typeface="Calibri"/>
              </a:rPr>
              <a:t>Directions: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Choose the correct </a:t>
            </a:r>
            <a:r>
              <a:rPr b="0" i="1" lang="en-US" sz="3000" u="none" cap="none" strike="noStrike">
                <a:solidFill>
                  <a:schemeClr val="dk1"/>
                </a:solidFill>
                <a:latin typeface="Calibri"/>
                <a:ea typeface="Calibri"/>
                <a:cs typeface="Calibri"/>
                <a:sym typeface="Calibri"/>
              </a:rPr>
              <a:t>definition</a:t>
            </a:r>
            <a:r>
              <a:rPr b="0" i="0" lang="en-US" sz="3000" u="none" cap="none" strike="noStrike">
                <a:solidFill>
                  <a:schemeClr val="dk1"/>
                </a:solidFill>
                <a:latin typeface="Calibri"/>
                <a:ea typeface="Calibri"/>
                <a:cs typeface="Calibri"/>
                <a:sym typeface="Calibri"/>
              </a:rPr>
              <a:t> of</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solidFill>
                  <a:schemeClr val="dk1"/>
                </a:solidFill>
                <a:latin typeface="Calibri"/>
                <a:ea typeface="Calibri"/>
                <a:cs typeface="Calibri"/>
                <a:sym typeface="Calibri"/>
              </a:rPr>
              <a:t>gas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75" name="Google Shape;675;g25ec6a031ed_0_770"/>
          <p:cNvSpPr txBox="1"/>
          <p:nvPr/>
        </p:nvSpPr>
        <p:spPr>
          <a:xfrm>
            <a:off x="1073532" y="55993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400"/>
              <a:buFont typeface="Calibri"/>
              <a:buNone/>
            </a:pPr>
            <a:r>
              <a:rPr lang="en-US" sz="2400">
                <a:solidFill>
                  <a:srgbClr val="1F1F1F"/>
                </a:solidFill>
                <a:highlight>
                  <a:srgbClr val="FFFFFF"/>
                </a:highlight>
                <a:latin typeface="Helvetica Neue Light"/>
                <a:ea typeface="Helvetica Neue Light"/>
                <a:cs typeface="Helvetica Neue Light"/>
                <a:sym typeface="Helvetica Neue Light"/>
              </a:rPr>
              <a:t>a push or pull of an object</a:t>
            </a:r>
            <a:endParaRPr i="0" sz="2400" u="none" cap="none" strike="noStrike">
              <a:solidFill>
                <a:srgbClr val="434343"/>
              </a:solidFill>
              <a:latin typeface="Helvetica Neue Light"/>
              <a:ea typeface="Helvetica Neue Light"/>
              <a:cs typeface="Helvetica Neue Light"/>
              <a:sym typeface="Helvetica Neue Light"/>
            </a:endParaRPr>
          </a:p>
        </p:txBody>
      </p:sp>
      <p:sp>
        <p:nvSpPr>
          <p:cNvPr id="676" name="Google Shape;676;g25ec6a031ed_0_770"/>
          <p:cNvSpPr txBox="1"/>
          <p:nvPr/>
        </p:nvSpPr>
        <p:spPr>
          <a:xfrm>
            <a:off x="1073532" y="4330527"/>
            <a:ext cx="7874100" cy="868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1F1F1F"/>
                </a:solidFill>
                <a:highlight>
                  <a:srgbClr val="FFFFFF"/>
                </a:highlight>
                <a:latin typeface="Helvetica Neue Light"/>
                <a:ea typeface="Helvetica Neue Light"/>
                <a:cs typeface="Helvetica Neue Light"/>
                <a:sym typeface="Helvetica Neue Light"/>
              </a:rPr>
              <a:t>the process of breaking down rock over long periods of time</a:t>
            </a:r>
            <a:endParaRPr i="0" sz="2400" u="none" cap="none" strike="noStrike">
              <a:solidFill>
                <a:srgbClr val="434343"/>
              </a:solidFill>
              <a:latin typeface="Helvetica Neue Light"/>
              <a:ea typeface="Helvetica Neue Light"/>
              <a:cs typeface="Helvetica Neue Light"/>
              <a:sym typeface="Helvetica Neue Light"/>
            </a:endParaRPr>
          </a:p>
        </p:txBody>
      </p:sp>
      <p:sp>
        <p:nvSpPr>
          <p:cNvPr id="677" name="Google Shape;677;g25ec6a031ed_0_770"/>
          <p:cNvSpPr txBox="1"/>
          <p:nvPr/>
        </p:nvSpPr>
        <p:spPr>
          <a:xfrm>
            <a:off x="1166884" y="2042996"/>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78" name="Google Shape;678;g25ec6a031ed_0_770"/>
          <p:cNvSpPr txBox="1"/>
          <p:nvPr/>
        </p:nvSpPr>
        <p:spPr>
          <a:xfrm>
            <a:off x="1073525" y="2090000"/>
            <a:ext cx="7587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1F1F1F"/>
                </a:solidFill>
                <a:highlight>
                  <a:srgbClr val="FFFFFF"/>
                </a:highlight>
                <a:latin typeface="Helvetica Neue Light"/>
                <a:ea typeface="Helvetica Neue Light"/>
                <a:cs typeface="Helvetica Neue Light"/>
                <a:sym typeface="Helvetica Neue Light"/>
              </a:rPr>
              <a:t>the distance between two successive crests or troughs of a wave</a:t>
            </a:r>
            <a:endParaRPr i="0" sz="2400" u="none" cap="none" strike="noStrike">
              <a:solidFill>
                <a:srgbClr val="000000"/>
              </a:solidFill>
              <a:latin typeface="Helvetica Neue Light"/>
              <a:ea typeface="Helvetica Neue Light"/>
              <a:cs typeface="Helvetica Neue Light"/>
              <a:sym typeface="Helvetica Neue Light"/>
            </a:endParaRPr>
          </a:p>
        </p:txBody>
      </p:sp>
      <p:sp>
        <p:nvSpPr>
          <p:cNvPr id="679" name="Google Shape;679;g25ec6a031ed_0_770"/>
          <p:cNvSpPr txBox="1"/>
          <p:nvPr/>
        </p:nvSpPr>
        <p:spPr>
          <a:xfrm>
            <a:off x="380509" y="2042996"/>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80" name="Google Shape;680;g25ec6a031ed_0_770"/>
          <p:cNvSpPr txBox="1"/>
          <p:nvPr/>
        </p:nvSpPr>
        <p:spPr>
          <a:xfrm>
            <a:off x="380508" y="323928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81" name="Google Shape;681;g25ec6a031ed_0_770"/>
          <p:cNvSpPr txBox="1"/>
          <p:nvPr/>
        </p:nvSpPr>
        <p:spPr>
          <a:xfrm>
            <a:off x="393332" y="4359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82" name="Google Shape;682;g25ec6a031ed_0_770"/>
          <p:cNvSpPr txBox="1"/>
          <p:nvPr/>
        </p:nvSpPr>
        <p:spPr>
          <a:xfrm>
            <a:off x="393330" y="55231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83" name="Google Shape;683;g25ec6a031ed_0_770"/>
          <p:cNvSpPr txBox="1"/>
          <p:nvPr/>
        </p:nvSpPr>
        <p:spPr>
          <a:xfrm>
            <a:off x="1073532" y="3195544"/>
            <a:ext cx="78741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4400"/>
              <a:buFont typeface="Calibri"/>
              <a:buNone/>
            </a:pPr>
            <a:r>
              <a:rPr lang="en-US" sz="2400">
                <a:solidFill>
                  <a:schemeClr val="dk1"/>
                </a:solidFill>
                <a:latin typeface="Helvetica Neue Light"/>
                <a:ea typeface="Helvetica Neue Light"/>
                <a:cs typeface="Helvetica Neue Light"/>
                <a:sym typeface="Helvetica Neue Light"/>
              </a:rPr>
              <a:t>has particles that are spread far apart and are constantly moving</a:t>
            </a:r>
            <a:endParaRPr i="0" sz="2400" u="none" cap="none" strike="noStrike">
              <a:solidFill>
                <a:srgbClr val="434343"/>
              </a:solidFill>
              <a:latin typeface="Helvetica Neue Light"/>
              <a:ea typeface="Helvetica Neue Light"/>
              <a:cs typeface="Helvetica Neue Light"/>
              <a:sym typeface="Helvetica Neue Light"/>
            </a:endParaRPr>
          </a:p>
        </p:txBody>
      </p:sp>
      <p:sp>
        <p:nvSpPr>
          <p:cNvPr id="684" name="Google Shape;684;g25ec6a031ed_0_77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5" name="Google Shape;685;g25ec6a031ed_0_77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86" name="Google Shape;686;g25ec6a031ed_0_770"/>
          <p:cNvCxnSpPr>
            <a:stCxn id="687" idx="4"/>
            <a:endCxn id="68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88" name="Google Shape;688;g25ec6a031ed_0_77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89" name="Google Shape;689;g25ec6a031ed_0_77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87" name="Google Shape;687;g25ec6a031ed_0_77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g25ec6a031ed_0_790"/>
          <p:cNvSpPr txBox="1"/>
          <p:nvPr/>
        </p:nvSpPr>
        <p:spPr>
          <a:xfrm>
            <a:off x="626731" y="271068"/>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chemeClr val="dk1"/>
                </a:solidFill>
                <a:latin typeface="Calibri"/>
                <a:ea typeface="Calibri"/>
                <a:cs typeface="Calibri"/>
                <a:sym typeface="Calibri"/>
              </a:rPr>
              <a:t>Directions: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Choose the correct </a:t>
            </a:r>
            <a:r>
              <a:rPr b="0" i="1" lang="en-US" sz="3000" u="none" cap="none" strike="noStrike">
                <a:solidFill>
                  <a:schemeClr val="dk1"/>
                </a:solidFill>
                <a:latin typeface="Calibri"/>
                <a:ea typeface="Calibri"/>
                <a:cs typeface="Calibri"/>
                <a:sym typeface="Calibri"/>
              </a:rPr>
              <a:t>definition</a:t>
            </a:r>
            <a:r>
              <a:rPr b="0" i="0" lang="en-US" sz="3000" u="none" cap="none" strike="noStrike">
                <a:solidFill>
                  <a:schemeClr val="dk1"/>
                </a:solidFill>
                <a:latin typeface="Calibri"/>
                <a:ea typeface="Calibri"/>
                <a:cs typeface="Calibri"/>
                <a:sym typeface="Calibri"/>
              </a:rPr>
              <a:t> of</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solidFill>
                  <a:schemeClr val="dk1"/>
                </a:solidFill>
                <a:latin typeface="Calibri"/>
                <a:ea typeface="Calibri"/>
                <a:cs typeface="Calibri"/>
                <a:sym typeface="Calibri"/>
              </a:rPr>
              <a:t>gas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96" name="Google Shape;696;g25ec6a031ed_0_79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97" name="Google Shape;697;g25ec6a031ed_0_79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98" name="Google Shape;698;g25ec6a031ed_0_790"/>
          <p:cNvCxnSpPr>
            <a:stCxn id="699" idx="4"/>
            <a:endCxn id="69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00" name="Google Shape;700;g25ec6a031ed_0_79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01" name="Google Shape;701;g25ec6a031ed_0_79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99" name="Google Shape;699;g25ec6a031ed_0_79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2" name="Google Shape;702;g25ec6a031ed_0_790"/>
          <p:cNvSpPr txBox="1"/>
          <p:nvPr/>
        </p:nvSpPr>
        <p:spPr>
          <a:xfrm>
            <a:off x="1073532" y="55993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400"/>
              <a:buFont typeface="Calibri"/>
              <a:buNone/>
            </a:pPr>
            <a:r>
              <a:rPr lang="en-US" sz="2400">
                <a:solidFill>
                  <a:srgbClr val="1F1F1F"/>
                </a:solidFill>
                <a:highlight>
                  <a:srgbClr val="FFFFFF"/>
                </a:highlight>
                <a:latin typeface="Helvetica Neue Light"/>
                <a:ea typeface="Helvetica Neue Light"/>
                <a:cs typeface="Helvetica Neue Light"/>
                <a:sym typeface="Helvetica Neue Light"/>
              </a:rPr>
              <a:t>a push or pull of an object</a:t>
            </a:r>
            <a:endParaRPr i="0" sz="2400" u="none" cap="none" strike="noStrike">
              <a:solidFill>
                <a:srgbClr val="434343"/>
              </a:solidFill>
              <a:latin typeface="Helvetica Neue Light"/>
              <a:ea typeface="Helvetica Neue Light"/>
              <a:cs typeface="Helvetica Neue Light"/>
              <a:sym typeface="Helvetica Neue Light"/>
            </a:endParaRPr>
          </a:p>
        </p:txBody>
      </p:sp>
      <p:sp>
        <p:nvSpPr>
          <p:cNvPr id="703" name="Google Shape;703;g25ec6a031ed_0_790"/>
          <p:cNvSpPr txBox="1"/>
          <p:nvPr/>
        </p:nvSpPr>
        <p:spPr>
          <a:xfrm>
            <a:off x="1073532" y="4330527"/>
            <a:ext cx="7874100" cy="868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1F1F1F"/>
                </a:solidFill>
                <a:highlight>
                  <a:srgbClr val="FFFFFF"/>
                </a:highlight>
                <a:latin typeface="Helvetica Neue Light"/>
                <a:ea typeface="Helvetica Neue Light"/>
                <a:cs typeface="Helvetica Neue Light"/>
                <a:sym typeface="Helvetica Neue Light"/>
              </a:rPr>
              <a:t>the process of breaking down rock over long periods of time</a:t>
            </a:r>
            <a:endParaRPr i="0" sz="2400" u="none" cap="none" strike="noStrike">
              <a:solidFill>
                <a:srgbClr val="434343"/>
              </a:solidFill>
              <a:latin typeface="Helvetica Neue Light"/>
              <a:ea typeface="Helvetica Neue Light"/>
              <a:cs typeface="Helvetica Neue Light"/>
              <a:sym typeface="Helvetica Neue Light"/>
            </a:endParaRPr>
          </a:p>
        </p:txBody>
      </p:sp>
      <p:sp>
        <p:nvSpPr>
          <p:cNvPr id="704" name="Google Shape;704;g25ec6a031ed_0_790"/>
          <p:cNvSpPr txBox="1"/>
          <p:nvPr/>
        </p:nvSpPr>
        <p:spPr>
          <a:xfrm>
            <a:off x="1166884" y="2042996"/>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05" name="Google Shape;705;g25ec6a031ed_0_790"/>
          <p:cNvSpPr txBox="1"/>
          <p:nvPr/>
        </p:nvSpPr>
        <p:spPr>
          <a:xfrm>
            <a:off x="1073525" y="2090000"/>
            <a:ext cx="7587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1F1F1F"/>
                </a:solidFill>
                <a:highlight>
                  <a:srgbClr val="FFFFFF"/>
                </a:highlight>
                <a:latin typeface="Helvetica Neue Light"/>
                <a:ea typeface="Helvetica Neue Light"/>
                <a:cs typeface="Helvetica Neue Light"/>
                <a:sym typeface="Helvetica Neue Light"/>
              </a:rPr>
              <a:t>the distance between two successive crests or troughs of a wave</a:t>
            </a:r>
            <a:endParaRPr i="0" sz="2400" u="none" cap="none" strike="noStrike">
              <a:solidFill>
                <a:srgbClr val="000000"/>
              </a:solidFill>
              <a:latin typeface="Helvetica Neue Light"/>
              <a:ea typeface="Helvetica Neue Light"/>
              <a:cs typeface="Helvetica Neue Light"/>
              <a:sym typeface="Helvetica Neue Light"/>
            </a:endParaRPr>
          </a:p>
        </p:txBody>
      </p:sp>
      <p:sp>
        <p:nvSpPr>
          <p:cNvPr id="706" name="Google Shape;706;g25ec6a031ed_0_790"/>
          <p:cNvSpPr txBox="1"/>
          <p:nvPr/>
        </p:nvSpPr>
        <p:spPr>
          <a:xfrm>
            <a:off x="380509" y="2042996"/>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07" name="Google Shape;707;g25ec6a031ed_0_790"/>
          <p:cNvSpPr txBox="1"/>
          <p:nvPr/>
        </p:nvSpPr>
        <p:spPr>
          <a:xfrm>
            <a:off x="380508" y="323928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08" name="Google Shape;708;g25ec6a031ed_0_790"/>
          <p:cNvSpPr txBox="1"/>
          <p:nvPr/>
        </p:nvSpPr>
        <p:spPr>
          <a:xfrm>
            <a:off x="393332" y="4359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09" name="Google Shape;709;g25ec6a031ed_0_790"/>
          <p:cNvSpPr txBox="1"/>
          <p:nvPr/>
        </p:nvSpPr>
        <p:spPr>
          <a:xfrm>
            <a:off x="393330" y="55231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10" name="Google Shape;710;g25ec6a031ed_0_790"/>
          <p:cNvSpPr txBox="1"/>
          <p:nvPr/>
        </p:nvSpPr>
        <p:spPr>
          <a:xfrm>
            <a:off x="1073532" y="3195544"/>
            <a:ext cx="78741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4400"/>
              <a:buFont typeface="Calibri"/>
              <a:buNone/>
            </a:pPr>
            <a:r>
              <a:rPr lang="en-US" sz="2400">
                <a:solidFill>
                  <a:schemeClr val="dk1"/>
                </a:solidFill>
                <a:latin typeface="Helvetica Neue Light"/>
                <a:ea typeface="Helvetica Neue Light"/>
                <a:cs typeface="Helvetica Neue Light"/>
                <a:sym typeface="Helvetica Neue Light"/>
              </a:rPr>
              <a:t>has particles that are spread far apart and are constantly moving</a:t>
            </a:r>
            <a:endParaRPr i="0" sz="2400" u="none" cap="none" strike="noStrike">
              <a:solidFill>
                <a:srgbClr val="434343"/>
              </a:solidFill>
              <a:latin typeface="Helvetica Neue Light"/>
              <a:ea typeface="Helvetica Neue Light"/>
              <a:cs typeface="Helvetica Neue Light"/>
              <a:sym typeface="Helvetica Neue Light"/>
            </a:endParaRPr>
          </a:p>
        </p:txBody>
      </p:sp>
      <p:sp>
        <p:nvSpPr>
          <p:cNvPr id="711" name="Google Shape;711;g25ec6a031ed_0_790"/>
          <p:cNvSpPr/>
          <p:nvPr/>
        </p:nvSpPr>
        <p:spPr>
          <a:xfrm>
            <a:off x="245900" y="3055600"/>
            <a:ext cx="8701800" cy="11475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pic>
        <p:nvPicPr>
          <p:cNvPr id="717" name="Google Shape;717;g25ec6a031ed_0_1132"/>
          <p:cNvPicPr preferRelativeResize="0"/>
          <p:nvPr/>
        </p:nvPicPr>
        <p:blipFill>
          <a:blip r:embed="rId3">
            <a:alphaModFix/>
          </a:blip>
          <a:stretch>
            <a:fillRect/>
          </a:stretch>
        </p:blipFill>
        <p:spPr>
          <a:xfrm>
            <a:off x="5755923" y="1293148"/>
            <a:ext cx="2627825" cy="1803299"/>
          </a:xfrm>
          <a:prstGeom prst="rect">
            <a:avLst/>
          </a:prstGeom>
          <a:noFill/>
          <a:ln>
            <a:noFill/>
          </a:ln>
        </p:spPr>
      </p:pic>
      <p:sp>
        <p:nvSpPr>
          <p:cNvPr id="718" name="Google Shape;718;g25ec6a031ed_0_1132"/>
          <p:cNvSpPr/>
          <p:nvPr/>
        </p:nvSpPr>
        <p:spPr>
          <a:xfrm>
            <a:off x="477988" y="710380"/>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19" name="Google Shape;719;g25ec6a031ed_0_1132"/>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20" name="Google Shape;720;g25ec6a031ed_0_1132"/>
          <p:cNvCxnSpPr>
            <a:stCxn id="721" idx="4"/>
            <a:endCxn id="718" idx="2"/>
          </p:cNvCxnSpPr>
          <p:nvPr/>
        </p:nvCxnSpPr>
        <p:spPr>
          <a:xfrm>
            <a:off x="4571972" y="4712344"/>
            <a:ext cx="0" cy="1803300"/>
          </a:xfrm>
          <a:prstGeom prst="straightConnector1">
            <a:avLst/>
          </a:prstGeom>
          <a:noFill/>
          <a:ln cap="flat" cmpd="sng" w="25400">
            <a:solidFill>
              <a:schemeClr val="dk1"/>
            </a:solidFill>
            <a:prstDash val="solid"/>
            <a:round/>
            <a:headEnd len="sm" w="sm" type="none"/>
            <a:tailEnd len="sm" w="sm" type="none"/>
          </a:ln>
        </p:spPr>
      </p:cxnSp>
      <p:cxnSp>
        <p:nvCxnSpPr>
          <p:cNvPr id="722" name="Google Shape;722;g25ec6a031ed_0_1132"/>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23" name="Google Shape;723;g25ec6a031ed_0_1132"/>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21" name="Google Shape;721;g25ec6a031ed_0_1132"/>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4" name="Google Shape;724;g25ec6a031ed_0_1132"/>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25" name="Google Shape;725;g25ec6a031ed_0_1132"/>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26" name="Google Shape;726;g25ec6a031ed_0_1132"/>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27" name="Google Shape;727;g25ec6a031ed_0_113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8" name="Google Shape;728;g25ec6a031ed_0_113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29" name="Google Shape;729;g25ec6a031ed_0_1132"/>
          <p:cNvCxnSpPr>
            <a:stCxn id="730" idx="4"/>
            <a:endCxn id="72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31" name="Google Shape;731;g25ec6a031ed_0_113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32" name="Google Shape;732;g25ec6a031ed_0_113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30" name="Google Shape;730;g25ec6a031ed_0_113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3" name="Google Shape;733;g25ec6a031ed_0_1132"/>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Gas</a:t>
            </a:r>
            <a:endParaRPr b="0" i="0" sz="700" u="none" cap="none" strike="noStrike">
              <a:solidFill>
                <a:srgbClr val="000000"/>
              </a:solidFill>
              <a:latin typeface="Arial"/>
              <a:ea typeface="Arial"/>
              <a:cs typeface="Arial"/>
              <a:sym typeface="Arial"/>
            </a:endParaRPr>
          </a:p>
        </p:txBody>
      </p:sp>
      <p:sp>
        <p:nvSpPr>
          <p:cNvPr id="734" name="Google Shape;734;g25ec6a031ed_0_1132"/>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a:t>
            </a:r>
            <a:r>
              <a:rPr lang="en-US" sz="1800">
                <a:latin typeface="Helvetica Neue Light"/>
                <a:ea typeface="Helvetica Neue Light"/>
                <a:cs typeface="Helvetica Neue Light"/>
                <a:sym typeface="Helvetica Neue Light"/>
              </a:rPr>
              <a:t>gases</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
        <p:nvSpPr>
          <p:cNvPr id="735" name="Google Shape;735;g25ec6a031ed_0_1132"/>
          <p:cNvSpPr txBox="1"/>
          <p:nvPr/>
        </p:nvSpPr>
        <p:spPr>
          <a:xfrm>
            <a:off x="669804" y="1351225"/>
            <a:ext cx="35106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4400"/>
              <a:buFont typeface="Calibri"/>
              <a:buNone/>
            </a:pPr>
            <a:r>
              <a:rPr lang="en-US" sz="2400">
                <a:solidFill>
                  <a:schemeClr val="dk1"/>
                </a:solidFill>
                <a:latin typeface="Helvetica Neue Light"/>
                <a:ea typeface="Helvetica Neue Light"/>
                <a:cs typeface="Helvetica Neue Light"/>
                <a:sym typeface="Helvetica Neue Light"/>
              </a:rPr>
              <a:t>has particles that are spread far apart and are constantly moving</a:t>
            </a:r>
            <a:endParaRPr i="0" sz="2400" u="none" cap="none" strike="noStrike">
              <a:solidFill>
                <a:srgbClr val="434343"/>
              </a:solidFill>
              <a:latin typeface="Helvetica Neue Light"/>
              <a:ea typeface="Helvetica Neue Light"/>
              <a:cs typeface="Helvetica Neue Light"/>
              <a:sym typeface="Helvetica Neue Light"/>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g25ec6a031ed_0_834"/>
          <p:cNvSpPr txBox="1"/>
          <p:nvPr/>
        </p:nvSpPr>
        <p:spPr>
          <a:xfrm>
            <a:off x="626731" y="271068"/>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chemeClr val="dk1"/>
                </a:solidFill>
                <a:latin typeface="Calibri"/>
                <a:ea typeface="Calibri"/>
                <a:cs typeface="Calibri"/>
                <a:sym typeface="Calibri"/>
              </a:rPr>
              <a:t>Directions: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Choose the correct </a:t>
            </a:r>
            <a:r>
              <a:rPr b="0" i="1" lang="en-US" sz="3000" u="none" cap="none" strike="noStrike">
                <a:solidFill>
                  <a:schemeClr val="dk1"/>
                </a:solidFill>
                <a:latin typeface="Calibri"/>
                <a:ea typeface="Calibri"/>
                <a:cs typeface="Calibri"/>
                <a:sym typeface="Calibri"/>
              </a:rPr>
              <a:t>example</a:t>
            </a:r>
            <a:r>
              <a:rPr b="0" i="0" lang="en-US" sz="3000" u="none" cap="none" strike="noStrike">
                <a:solidFill>
                  <a:schemeClr val="dk1"/>
                </a:solidFill>
                <a:latin typeface="Calibri"/>
                <a:ea typeface="Calibri"/>
                <a:cs typeface="Calibri"/>
                <a:sym typeface="Calibri"/>
              </a:rPr>
              <a:t> of </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Calibri"/>
                <a:ea typeface="Calibri"/>
                <a:cs typeface="Calibri"/>
                <a:sym typeface="Calibri"/>
              </a:rPr>
              <a:t>a </a:t>
            </a:r>
            <a:r>
              <a:rPr b="1" lang="en-US" sz="3000">
                <a:solidFill>
                  <a:schemeClr val="dk1"/>
                </a:solidFill>
                <a:latin typeface="Calibri"/>
                <a:ea typeface="Calibri"/>
                <a:cs typeface="Calibri"/>
                <a:sym typeface="Calibri"/>
              </a:rPr>
              <a:t>gas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742" name="Google Shape;742;g25ec6a031ed_0_834"/>
          <p:cNvSpPr txBox="1"/>
          <p:nvPr/>
        </p:nvSpPr>
        <p:spPr>
          <a:xfrm>
            <a:off x="1090682" y="450576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lang="en-US" sz="2400">
                <a:solidFill>
                  <a:srgbClr val="43464D"/>
                </a:solidFill>
                <a:latin typeface="Helvetica Neue Light"/>
                <a:ea typeface="Helvetica Neue Light"/>
                <a:cs typeface="Helvetica Neue Light"/>
                <a:sym typeface="Helvetica Neue Light"/>
              </a:rPr>
              <a:t>Ice on a frozen pond</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743" name="Google Shape;743;g25ec6a031ed_0_834"/>
          <p:cNvSpPr txBox="1"/>
          <p:nvPr/>
        </p:nvSpPr>
        <p:spPr>
          <a:xfrm>
            <a:off x="1166884" y="2042996"/>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44" name="Google Shape;744;g25ec6a031ed_0_834"/>
          <p:cNvSpPr txBox="1"/>
          <p:nvPr/>
        </p:nvSpPr>
        <p:spPr>
          <a:xfrm>
            <a:off x="1073532" y="2180011"/>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An apple on a tree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45" name="Google Shape;745;g25ec6a031ed_0_834"/>
          <p:cNvSpPr txBox="1"/>
          <p:nvPr/>
        </p:nvSpPr>
        <p:spPr>
          <a:xfrm>
            <a:off x="380509" y="2042996"/>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46" name="Google Shape;746;g25ec6a031ed_0_834"/>
          <p:cNvSpPr txBox="1"/>
          <p:nvPr/>
        </p:nvSpPr>
        <p:spPr>
          <a:xfrm>
            <a:off x="380508" y="323928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47" name="Google Shape;747;g25ec6a031ed_0_834"/>
          <p:cNvSpPr txBox="1"/>
          <p:nvPr/>
        </p:nvSpPr>
        <p:spPr>
          <a:xfrm>
            <a:off x="393332" y="4359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48" name="Google Shape;748;g25ec6a031ed_0_834"/>
          <p:cNvSpPr txBox="1"/>
          <p:nvPr/>
        </p:nvSpPr>
        <p:spPr>
          <a:xfrm>
            <a:off x="393330" y="55231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49" name="Google Shape;749;g25ec6a031ed_0_834"/>
          <p:cNvSpPr txBox="1"/>
          <p:nvPr/>
        </p:nvSpPr>
        <p:spPr>
          <a:xfrm>
            <a:off x="1073525" y="3342900"/>
            <a:ext cx="8070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knock on the door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50" name="Google Shape;750;g25ec6a031ed_0_834"/>
          <p:cNvSpPr txBox="1"/>
          <p:nvPr/>
        </p:nvSpPr>
        <p:spPr>
          <a:xfrm>
            <a:off x="1090682" y="5603327"/>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lang="en-US" sz="2400">
                <a:solidFill>
                  <a:srgbClr val="434343"/>
                </a:solidFill>
                <a:latin typeface="Helvetica Neue Light"/>
                <a:ea typeface="Helvetica Neue Light"/>
                <a:cs typeface="Helvetica Neue Light"/>
                <a:sym typeface="Helvetica Neue Light"/>
              </a:rPr>
              <a:t>Steam from a tea kettle</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751" name="Google Shape;751;g25ec6a031ed_0_834"/>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2" name="Google Shape;752;g25ec6a031ed_0_834"/>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53" name="Google Shape;753;g25ec6a031ed_0_834"/>
          <p:cNvCxnSpPr>
            <a:stCxn id="754" idx="4"/>
            <a:endCxn id="75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55" name="Google Shape;755;g25ec6a031ed_0_834"/>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56" name="Google Shape;756;g25ec6a031ed_0_834"/>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54" name="Google Shape;754;g25ec6a031ed_0_834"/>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g25ec6a031ed_0_854"/>
          <p:cNvSpPr txBox="1"/>
          <p:nvPr/>
        </p:nvSpPr>
        <p:spPr>
          <a:xfrm>
            <a:off x="626731" y="271068"/>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chemeClr val="dk1"/>
                </a:solidFill>
                <a:latin typeface="Calibri"/>
                <a:ea typeface="Calibri"/>
                <a:cs typeface="Calibri"/>
                <a:sym typeface="Calibri"/>
              </a:rPr>
              <a:t>Directions: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Choose the correct </a:t>
            </a:r>
            <a:r>
              <a:rPr b="0" i="1" lang="en-US" sz="3000" u="none" cap="none" strike="noStrike">
                <a:solidFill>
                  <a:schemeClr val="dk1"/>
                </a:solidFill>
                <a:latin typeface="Calibri"/>
                <a:ea typeface="Calibri"/>
                <a:cs typeface="Calibri"/>
                <a:sym typeface="Calibri"/>
              </a:rPr>
              <a:t>example</a:t>
            </a:r>
            <a:r>
              <a:rPr b="0" i="0" lang="en-US" sz="3000" u="none" cap="none" strike="noStrike">
                <a:solidFill>
                  <a:schemeClr val="dk1"/>
                </a:solidFill>
                <a:latin typeface="Calibri"/>
                <a:ea typeface="Calibri"/>
                <a:cs typeface="Calibri"/>
                <a:sym typeface="Calibri"/>
              </a:rPr>
              <a:t> of </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Calibri"/>
                <a:ea typeface="Calibri"/>
                <a:cs typeface="Calibri"/>
                <a:sym typeface="Calibri"/>
              </a:rPr>
              <a:t>a</a:t>
            </a:r>
            <a:r>
              <a:rPr b="1" i="0" lang="en-US" sz="3000" u="none" cap="none" strike="noStrike">
                <a:solidFill>
                  <a:schemeClr val="dk1"/>
                </a:solidFill>
                <a:latin typeface="Calibri"/>
                <a:ea typeface="Calibri"/>
                <a:cs typeface="Calibri"/>
                <a:sym typeface="Calibri"/>
              </a:rPr>
              <a:t> </a:t>
            </a:r>
            <a:r>
              <a:rPr b="1" lang="en-US" sz="3000">
                <a:solidFill>
                  <a:schemeClr val="dk1"/>
                </a:solidFill>
                <a:latin typeface="Calibri"/>
                <a:ea typeface="Calibri"/>
                <a:cs typeface="Calibri"/>
                <a:sym typeface="Calibri"/>
              </a:rPr>
              <a:t>gas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763" name="Google Shape;763;g25ec6a031ed_0_854"/>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64" name="Google Shape;764;g25ec6a031ed_0_854"/>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65" name="Google Shape;765;g25ec6a031ed_0_854"/>
          <p:cNvCxnSpPr>
            <a:stCxn id="766" idx="4"/>
            <a:endCxn id="76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67" name="Google Shape;767;g25ec6a031ed_0_854"/>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68" name="Google Shape;768;g25ec6a031ed_0_854"/>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66" name="Google Shape;766;g25ec6a031ed_0_854"/>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9" name="Google Shape;769;g25ec6a031ed_0_854"/>
          <p:cNvSpPr txBox="1"/>
          <p:nvPr/>
        </p:nvSpPr>
        <p:spPr>
          <a:xfrm>
            <a:off x="1166884" y="2042996"/>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70" name="Google Shape;770;g25ec6a031ed_0_854"/>
          <p:cNvSpPr txBox="1"/>
          <p:nvPr/>
        </p:nvSpPr>
        <p:spPr>
          <a:xfrm>
            <a:off x="1090682" y="450576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lang="en-US" sz="2400">
                <a:solidFill>
                  <a:srgbClr val="43464D"/>
                </a:solidFill>
                <a:latin typeface="Helvetica Neue Light"/>
                <a:ea typeface="Helvetica Neue Light"/>
                <a:cs typeface="Helvetica Neue Light"/>
                <a:sym typeface="Helvetica Neue Light"/>
              </a:rPr>
              <a:t>Ice on a frozen pond</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771" name="Google Shape;771;g25ec6a031ed_0_854"/>
          <p:cNvSpPr txBox="1"/>
          <p:nvPr/>
        </p:nvSpPr>
        <p:spPr>
          <a:xfrm>
            <a:off x="1166884" y="2042996"/>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72" name="Google Shape;772;g25ec6a031ed_0_854"/>
          <p:cNvSpPr txBox="1"/>
          <p:nvPr/>
        </p:nvSpPr>
        <p:spPr>
          <a:xfrm>
            <a:off x="1073532" y="2180011"/>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An apple on a tree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73" name="Google Shape;773;g25ec6a031ed_0_854"/>
          <p:cNvSpPr txBox="1"/>
          <p:nvPr/>
        </p:nvSpPr>
        <p:spPr>
          <a:xfrm>
            <a:off x="380509" y="2042996"/>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74" name="Google Shape;774;g25ec6a031ed_0_854"/>
          <p:cNvSpPr txBox="1"/>
          <p:nvPr/>
        </p:nvSpPr>
        <p:spPr>
          <a:xfrm>
            <a:off x="380508" y="323928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75" name="Google Shape;775;g25ec6a031ed_0_854"/>
          <p:cNvSpPr txBox="1"/>
          <p:nvPr/>
        </p:nvSpPr>
        <p:spPr>
          <a:xfrm>
            <a:off x="393332" y="4359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76" name="Google Shape;776;g25ec6a031ed_0_854"/>
          <p:cNvSpPr txBox="1"/>
          <p:nvPr/>
        </p:nvSpPr>
        <p:spPr>
          <a:xfrm>
            <a:off x="393330" y="55231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77" name="Google Shape;777;g25ec6a031ed_0_854"/>
          <p:cNvSpPr txBox="1"/>
          <p:nvPr/>
        </p:nvSpPr>
        <p:spPr>
          <a:xfrm>
            <a:off x="1073525" y="3342900"/>
            <a:ext cx="8070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knock on the door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78" name="Google Shape;778;g25ec6a031ed_0_854"/>
          <p:cNvSpPr txBox="1"/>
          <p:nvPr/>
        </p:nvSpPr>
        <p:spPr>
          <a:xfrm>
            <a:off x="1090682" y="5603327"/>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lang="en-US" sz="2400">
                <a:solidFill>
                  <a:srgbClr val="434343"/>
                </a:solidFill>
                <a:latin typeface="Helvetica Neue Light"/>
                <a:ea typeface="Helvetica Neue Light"/>
                <a:cs typeface="Helvetica Neue Light"/>
                <a:sym typeface="Helvetica Neue Light"/>
              </a:rPr>
              <a:t>Steam from a tea kettle</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779" name="Google Shape;779;g25ec6a031ed_0_854"/>
          <p:cNvSpPr/>
          <p:nvPr/>
        </p:nvSpPr>
        <p:spPr>
          <a:xfrm>
            <a:off x="245900" y="5409900"/>
            <a:ext cx="8718900" cy="10158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pic>
        <p:nvPicPr>
          <p:cNvPr id="785" name="Google Shape;785;g25ec6a031ed_0_1153"/>
          <p:cNvPicPr preferRelativeResize="0"/>
          <p:nvPr/>
        </p:nvPicPr>
        <p:blipFill>
          <a:blip r:embed="rId3">
            <a:alphaModFix/>
          </a:blip>
          <a:stretch>
            <a:fillRect/>
          </a:stretch>
        </p:blipFill>
        <p:spPr>
          <a:xfrm>
            <a:off x="5832123" y="1216948"/>
            <a:ext cx="2627825" cy="1803299"/>
          </a:xfrm>
          <a:prstGeom prst="rect">
            <a:avLst/>
          </a:prstGeom>
          <a:noFill/>
          <a:ln>
            <a:noFill/>
          </a:ln>
        </p:spPr>
      </p:pic>
      <p:sp>
        <p:nvSpPr>
          <p:cNvPr id="786" name="Google Shape;786;g25ec6a031ed_0_1153"/>
          <p:cNvSpPr/>
          <p:nvPr/>
        </p:nvSpPr>
        <p:spPr>
          <a:xfrm>
            <a:off x="477988" y="710380"/>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87" name="Google Shape;787;g25ec6a031ed_0_1153"/>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88" name="Google Shape;788;g25ec6a031ed_0_1153"/>
          <p:cNvCxnSpPr>
            <a:stCxn id="789" idx="4"/>
            <a:endCxn id="786" idx="2"/>
          </p:cNvCxnSpPr>
          <p:nvPr/>
        </p:nvCxnSpPr>
        <p:spPr>
          <a:xfrm>
            <a:off x="4571972" y="4712344"/>
            <a:ext cx="0" cy="1803300"/>
          </a:xfrm>
          <a:prstGeom prst="straightConnector1">
            <a:avLst/>
          </a:prstGeom>
          <a:noFill/>
          <a:ln cap="flat" cmpd="sng" w="25400">
            <a:solidFill>
              <a:schemeClr val="dk1"/>
            </a:solidFill>
            <a:prstDash val="solid"/>
            <a:round/>
            <a:headEnd len="sm" w="sm" type="none"/>
            <a:tailEnd len="sm" w="sm" type="none"/>
          </a:ln>
        </p:spPr>
      </p:cxnSp>
      <p:cxnSp>
        <p:nvCxnSpPr>
          <p:cNvPr id="790" name="Google Shape;790;g25ec6a031ed_0_1153"/>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91" name="Google Shape;791;g25ec6a031ed_0_1153"/>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89" name="Google Shape;789;g25ec6a031ed_0_1153"/>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92" name="Google Shape;792;g25ec6a031ed_0_1153"/>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93" name="Google Shape;793;g25ec6a031ed_0_1153"/>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94" name="Google Shape;794;g25ec6a031ed_0_1153"/>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95" name="Google Shape;795;g25ec6a031ed_0_115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96" name="Google Shape;796;g25ec6a031ed_0_115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97" name="Google Shape;797;g25ec6a031ed_0_1153"/>
          <p:cNvCxnSpPr>
            <a:stCxn id="798" idx="4"/>
            <a:endCxn id="79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99" name="Google Shape;799;g25ec6a031ed_0_115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00" name="Google Shape;800;g25ec6a031ed_0_115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98" name="Google Shape;798;g25ec6a031ed_0_115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1" name="Google Shape;801;g25ec6a031ed_0_1153"/>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Gas</a:t>
            </a:r>
            <a:endParaRPr b="0" i="0" sz="700" u="none" cap="none" strike="noStrike">
              <a:solidFill>
                <a:srgbClr val="000000"/>
              </a:solidFill>
              <a:latin typeface="Arial"/>
              <a:ea typeface="Arial"/>
              <a:cs typeface="Arial"/>
              <a:sym typeface="Arial"/>
            </a:endParaRPr>
          </a:p>
        </p:txBody>
      </p:sp>
      <p:sp>
        <p:nvSpPr>
          <p:cNvPr id="802" name="Google Shape;802;g25ec6a031ed_0_1153"/>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a:t>
            </a:r>
            <a:r>
              <a:rPr lang="en-US" sz="1800">
                <a:latin typeface="Helvetica Neue Light"/>
                <a:ea typeface="Helvetica Neue Light"/>
                <a:cs typeface="Helvetica Neue Light"/>
                <a:sym typeface="Helvetica Neue Light"/>
              </a:rPr>
              <a:t>gases</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
        <p:nvSpPr>
          <p:cNvPr id="803" name="Google Shape;803;g25ec6a031ed_0_1153"/>
          <p:cNvSpPr txBox="1"/>
          <p:nvPr/>
        </p:nvSpPr>
        <p:spPr>
          <a:xfrm>
            <a:off x="669804" y="1351225"/>
            <a:ext cx="35106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4400"/>
              <a:buFont typeface="Calibri"/>
              <a:buNone/>
            </a:pPr>
            <a:r>
              <a:rPr lang="en-US" sz="2400">
                <a:solidFill>
                  <a:schemeClr val="dk1"/>
                </a:solidFill>
                <a:latin typeface="Helvetica Neue Light"/>
                <a:ea typeface="Helvetica Neue Light"/>
                <a:cs typeface="Helvetica Neue Light"/>
                <a:sym typeface="Helvetica Neue Light"/>
              </a:rPr>
              <a:t>has particles that are spread far apart and are constantly moving</a:t>
            </a:r>
            <a:endParaRPr i="0" sz="2400" u="none" cap="none" strike="noStrike">
              <a:solidFill>
                <a:srgbClr val="434343"/>
              </a:solidFill>
              <a:latin typeface="Helvetica Neue Light"/>
              <a:ea typeface="Helvetica Neue Light"/>
              <a:cs typeface="Helvetica Neue Light"/>
              <a:sym typeface="Helvetica Neue Light"/>
            </a:endParaRPr>
          </a:p>
        </p:txBody>
      </p:sp>
      <p:sp>
        <p:nvSpPr>
          <p:cNvPr id="804" name="Google Shape;804;g25ec6a031ed_0_1153"/>
          <p:cNvSpPr txBox="1"/>
          <p:nvPr/>
        </p:nvSpPr>
        <p:spPr>
          <a:xfrm>
            <a:off x="669804" y="4908750"/>
            <a:ext cx="3366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lang="en-US" sz="2400">
                <a:solidFill>
                  <a:srgbClr val="434343"/>
                </a:solidFill>
                <a:latin typeface="Helvetica Neue Light"/>
                <a:ea typeface="Helvetica Neue Light"/>
                <a:cs typeface="Helvetica Neue Light"/>
                <a:sym typeface="Helvetica Neue Light"/>
              </a:rPr>
              <a:t>Steam from a tea kettle</a:t>
            </a:r>
            <a:endParaRPr b="0" i="0" sz="2400" u="none" cap="none" strike="noStrike">
              <a:solidFill>
                <a:srgbClr val="434343"/>
              </a:solidFill>
              <a:latin typeface="Helvetica Neue Light"/>
              <a:ea typeface="Helvetica Neue Light"/>
              <a:cs typeface="Helvetica Neue Light"/>
              <a:sym typeface="Helvetica Neue Light"/>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g25ec6a031ed_0_899"/>
          <p:cNvSpPr txBox="1"/>
          <p:nvPr/>
        </p:nvSpPr>
        <p:spPr>
          <a:xfrm>
            <a:off x="265350" y="498825"/>
            <a:ext cx="8613300" cy="89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2600" u="sng" cap="none" strike="noStrike">
                <a:solidFill>
                  <a:schemeClr val="dk1"/>
                </a:solidFill>
                <a:latin typeface="Calibri"/>
                <a:ea typeface="Calibri"/>
                <a:cs typeface="Calibri"/>
                <a:sym typeface="Calibri"/>
              </a:rPr>
              <a:t>Directions:</a:t>
            </a:r>
            <a:r>
              <a:rPr b="1" i="0" lang="en-US" sz="2600" u="none" cap="none" strike="noStrike">
                <a:solidFill>
                  <a:schemeClr val="dk1"/>
                </a:solidFill>
                <a:latin typeface="Calibri"/>
                <a:ea typeface="Calibri"/>
                <a:cs typeface="Calibri"/>
                <a:sym typeface="Calibri"/>
              </a:rPr>
              <a:t> </a:t>
            </a:r>
            <a:r>
              <a:rPr b="0" i="0" lang="en-US" sz="2600" u="none" cap="none" strike="noStrike">
                <a:solidFill>
                  <a:schemeClr val="dk1"/>
                </a:solidFill>
                <a:latin typeface="Calibri"/>
                <a:ea typeface="Calibri"/>
                <a:cs typeface="Calibri"/>
                <a:sym typeface="Calibri"/>
              </a:rPr>
              <a:t>Choose the correct response for </a:t>
            </a:r>
            <a:r>
              <a:rPr b="0" i="1" lang="en-US" sz="2600" u="none" cap="none" strike="noStrike">
                <a:solidFill>
                  <a:schemeClr val="dk1"/>
                </a:solidFill>
                <a:latin typeface="Calibri"/>
                <a:ea typeface="Calibri"/>
                <a:cs typeface="Calibri"/>
                <a:sym typeface="Calibri"/>
              </a:rPr>
              <a:t>“how do </a:t>
            </a:r>
            <a:r>
              <a:rPr i="1" lang="en-US" sz="2600">
                <a:solidFill>
                  <a:schemeClr val="dk1"/>
                </a:solidFill>
                <a:latin typeface="Calibri"/>
                <a:ea typeface="Calibri"/>
                <a:cs typeface="Calibri"/>
                <a:sym typeface="Calibri"/>
              </a:rPr>
              <a:t>gases</a:t>
            </a:r>
            <a:r>
              <a:rPr b="0" i="1" lang="en-US" sz="2600" u="none" cap="none" strike="noStrike">
                <a:solidFill>
                  <a:schemeClr val="dk1"/>
                </a:solidFill>
                <a:latin typeface="Calibri"/>
                <a:ea typeface="Calibri"/>
                <a:cs typeface="Calibri"/>
                <a:sym typeface="Calibri"/>
              </a:rPr>
              <a:t> impact my life?” </a:t>
            </a:r>
            <a:r>
              <a:rPr b="0" i="0" lang="en-US" sz="2600" u="none" cap="none" strike="noStrike">
                <a:solidFill>
                  <a:schemeClr val="dk1"/>
                </a:solidFill>
                <a:latin typeface="Calibri"/>
                <a:ea typeface="Calibri"/>
                <a:cs typeface="Calibri"/>
                <a:sym typeface="Calibri"/>
              </a:rPr>
              <a:t>from the choices below.</a:t>
            </a:r>
            <a:endParaRPr b="0" i="0" sz="2600" u="none" cap="none" strike="noStrike">
              <a:solidFill>
                <a:srgbClr val="000000"/>
              </a:solidFill>
              <a:latin typeface="Arial"/>
              <a:ea typeface="Arial"/>
              <a:cs typeface="Arial"/>
              <a:sym typeface="Arial"/>
            </a:endParaRPr>
          </a:p>
        </p:txBody>
      </p:sp>
      <p:sp>
        <p:nvSpPr>
          <p:cNvPr id="811" name="Google Shape;811;g25ec6a031ed_0_899"/>
          <p:cNvSpPr txBox="1"/>
          <p:nvPr/>
        </p:nvSpPr>
        <p:spPr>
          <a:xfrm>
            <a:off x="1026732" y="4326003"/>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They are used to build homes and other buildings in our communities.</a:t>
            </a:r>
            <a:endParaRPr i="0" sz="2400" u="none" cap="none" strike="noStrike">
              <a:solidFill>
                <a:srgbClr val="434343"/>
              </a:solidFill>
              <a:latin typeface="Helvetica Neue Light"/>
              <a:ea typeface="Helvetica Neue Light"/>
              <a:cs typeface="Helvetica Neue Light"/>
              <a:sym typeface="Helvetica Neue Light"/>
            </a:endParaRPr>
          </a:p>
        </p:txBody>
      </p:sp>
      <p:sp>
        <p:nvSpPr>
          <p:cNvPr id="812" name="Google Shape;812;g25ec6a031ed_0_899"/>
          <p:cNvSpPr txBox="1"/>
          <p:nvPr/>
        </p:nvSpPr>
        <p:spPr>
          <a:xfrm>
            <a:off x="1026732" y="3124110"/>
            <a:ext cx="7874100" cy="868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They help us digest our food into energy for our bodies to use to complete our daily activities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13" name="Google Shape;813;g25ec6a031ed_0_899"/>
          <p:cNvSpPr txBox="1"/>
          <p:nvPr/>
        </p:nvSpPr>
        <p:spPr>
          <a:xfrm>
            <a:off x="1026725" y="5529100"/>
            <a:ext cx="7977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It is the air we breathe and makes up the atmosphere that surrounds Earth that keeps us safe.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14" name="Google Shape;814;g25ec6a031ed_0_899"/>
          <p:cNvSpPr txBox="1"/>
          <p:nvPr/>
        </p:nvSpPr>
        <p:spPr>
          <a:xfrm>
            <a:off x="380509" y="1941396"/>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815" name="Google Shape;815;g25ec6a031ed_0_899"/>
          <p:cNvSpPr txBox="1"/>
          <p:nvPr/>
        </p:nvSpPr>
        <p:spPr>
          <a:xfrm>
            <a:off x="380508" y="313768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816" name="Google Shape;816;g25ec6a031ed_0_899"/>
          <p:cNvSpPr txBox="1"/>
          <p:nvPr/>
        </p:nvSpPr>
        <p:spPr>
          <a:xfrm>
            <a:off x="393332" y="4359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817" name="Google Shape;817;g25ec6a031ed_0_899"/>
          <p:cNvSpPr txBox="1"/>
          <p:nvPr/>
        </p:nvSpPr>
        <p:spPr>
          <a:xfrm>
            <a:off x="393330" y="55231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818" name="Google Shape;818;g25ec6a031ed_0_899"/>
          <p:cNvSpPr txBox="1"/>
          <p:nvPr/>
        </p:nvSpPr>
        <p:spPr>
          <a:xfrm>
            <a:off x="1026725" y="1973783"/>
            <a:ext cx="82005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It keeps our feet on the ground and keeps the Earth in orbit around the Sun.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19" name="Google Shape;819;g25ec6a031ed_0_89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20" name="Google Shape;820;g25ec6a031ed_0_89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21" name="Google Shape;821;g25ec6a031ed_0_899"/>
          <p:cNvCxnSpPr>
            <a:stCxn id="822" idx="4"/>
            <a:endCxn id="81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23" name="Google Shape;823;g25ec6a031ed_0_89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24" name="Google Shape;824;g25ec6a031ed_0_89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22" name="Google Shape;822;g25ec6a031ed_0_89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g25ec6a031ed_0_91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31" name="Google Shape;831;g25ec6a031ed_0_91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32" name="Google Shape;832;g25ec6a031ed_0_918"/>
          <p:cNvCxnSpPr>
            <a:stCxn id="833" idx="4"/>
            <a:endCxn id="83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34" name="Google Shape;834;g25ec6a031ed_0_91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35" name="Google Shape;835;g25ec6a031ed_0_91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33" name="Google Shape;833;g25ec6a031ed_0_91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6" name="Google Shape;836;g25ec6a031ed_0_918"/>
          <p:cNvSpPr txBox="1"/>
          <p:nvPr/>
        </p:nvSpPr>
        <p:spPr>
          <a:xfrm>
            <a:off x="265350" y="498825"/>
            <a:ext cx="8613300" cy="89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2600" u="sng" cap="none" strike="noStrike">
                <a:solidFill>
                  <a:schemeClr val="dk1"/>
                </a:solidFill>
                <a:latin typeface="Calibri"/>
                <a:ea typeface="Calibri"/>
                <a:cs typeface="Calibri"/>
                <a:sym typeface="Calibri"/>
              </a:rPr>
              <a:t>Directions:</a:t>
            </a:r>
            <a:r>
              <a:rPr b="1" i="0" lang="en-US" sz="2600" u="none" cap="none" strike="noStrike">
                <a:solidFill>
                  <a:schemeClr val="dk1"/>
                </a:solidFill>
                <a:latin typeface="Calibri"/>
                <a:ea typeface="Calibri"/>
                <a:cs typeface="Calibri"/>
                <a:sym typeface="Calibri"/>
              </a:rPr>
              <a:t> </a:t>
            </a:r>
            <a:r>
              <a:rPr b="0" i="0" lang="en-US" sz="2600" u="none" cap="none" strike="noStrike">
                <a:solidFill>
                  <a:schemeClr val="dk1"/>
                </a:solidFill>
                <a:latin typeface="Calibri"/>
                <a:ea typeface="Calibri"/>
                <a:cs typeface="Calibri"/>
                <a:sym typeface="Calibri"/>
              </a:rPr>
              <a:t>Choose the correct response for </a:t>
            </a:r>
            <a:r>
              <a:rPr b="0" i="1" lang="en-US" sz="2600" u="none" cap="none" strike="noStrike">
                <a:solidFill>
                  <a:schemeClr val="dk1"/>
                </a:solidFill>
                <a:latin typeface="Calibri"/>
                <a:ea typeface="Calibri"/>
                <a:cs typeface="Calibri"/>
                <a:sym typeface="Calibri"/>
              </a:rPr>
              <a:t>“how do </a:t>
            </a:r>
            <a:r>
              <a:rPr i="1" lang="en-US" sz="2600">
                <a:solidFill>
                  <a:schemeClr val="dk1"/>
                </a:solidFill>
                <a:latin typeface="Calibri"/>
                <a:ea typeface="Calibri"/>
                <a:cs typeface="Calibri"/>
                <a:sym typeface="Calibri"/>
              </a:rPr>
              <a:t>gases </a:t>
            </a:r>
            <a:r>
              <a:rPr b="0" i="1" lang="en-US" sz="2600" u="none" cap="none" strike="noStrike">
                <a:solidFill>
                  <a:schemeClr val="dk1"/>
                </a:solidFill>
                <a:latin typeface="Calibri"/>
                <a:ea typeface="Calibri"/>
                <a:cs typeface="Calibri"/>
                <a:sym typeface="Calibri"/>
              </a:rPr>
              <a:t>impact my life?” </a:t>
            </a:r>
            <a:r>
              <a:rPr b="0" i="0" lang="en-US" sz="2600" u="none" cap="none" strike="noStrike">
                <a:solidFill>
                  <a:schemeClr val="dk1"/>
                </a:solidFill>
                <a:latin typeface="Calibri"/>
                <a:ea typeface="Calibri"/>
                <a:cs typeface="Calibri"/>
                <a:sym typeface="Calibri"/>
              </a:rPr>
              <a:t>from the choices below.</a:t>
            </a:r>
            <a:endParaRPr b="0" i="0" sz="2600" u="none" cap="none" strike="noStrike">
              <a:solidFill>
                <a:srgbClr val="000000"/>
              </a:solidFill>
              <a:latin typeface="Arial"/>
              <a:ea typeface="Arial"/>
              <a:cs typeface="Arial"/>
              <a:sym typeface="Arial"/>
            </a:endParaRPr>
          </a:p>
        </p:txBody>
      </p:sp>
      <p:sp>
        <p:nvSpPr>
          <p:cNvPr id="837" name="Google Shape;837;g25ec6a031ed_0_918"/>
          <p:cNvSpPr txBox="1"/>
          <p:nvPr/>
        </p:nvSpPr>
        <p:spPr>
          <a:xfrm>
            <a:off x="1026732" y="4326003"/>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They are used to build homes and other buildings in our communities.</a:t>
            </a:r>
            <a:endParaRPr i="0" sz="2400" u="none" cap="none" strike="noStrike">
              <a:solidFill>
                <a:srgbClr val="434343"/>
              </a:solidFill>
              <a:latin typeface="Helvetica Neue Light"/>
              <a:ea typeface="Helvetica Neue Light"/>
              <a:cs typeface="Helvetica Neue Light"/>
              <a:sym typeface="Helvetica Neue Light"/>
            </a:endParaRPr>
          </a:p>
        </p:txBody>
      </p:sp>
      <p:sp>
        <p:nvSpPr>
          <p:cNvPr id="838" name="Google Shape;838;g25ec6a031ed_0_918"/>
          <p:cNvSpPr txBox="1"/>
          <p:nvPr/>
        </p:nvSpPr>
        <p:spPr>
          <a:xfrm>
            <a:off x="1026732" y="3124110"/>
            <a:ext cx="7874100" cy="868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They help us digest our food into energy for our bodies to use to complete our daily activities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39" name="Google Shape;839;g25ec6a031ed_0_918"/>
          <p:cNvSpPr txBox="1"/>
          <p:nvPr/>
        </p:nvSpPr>
        <p:spPr>
          <a:xfrm>
            <a:off x="1026725" y="5529100"/>
            <a:ext cx="7977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It is the air we breathe and makes up the atmosphere that surrounds Earth that keeps us safe.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40" name="Google Shape;840;g25ec6a031ed_0_918"/>
          <p:cNvSpPr txBox="1"/>
          <p:nvPr/>
        </p:nvSpPr>
        <p:spPr>
          <a:xfrm>
            <a:off x="380509" y="1941396"/>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841" name="Google Shape;841;g25ec6a031ed_0_918"/>
          <p:cNvSpPr txBox="1"/>
          <p:nvPr/>
        </p:nvSpPr>
        <p:spPr>
          <a:xfrm>
            <a:off x="380508" y="313768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842" name="Google Shape;842;g25ec6a031ed_0_918"/>
          <p:cNvSpPr txBox="1"/>
          <p:nvPr/>
        </p:nvSpPr>
        <p:spPr>
          <a:xfrm>
            <a:off x="393332" y="4359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843" name="Google Shape;843;g25ec6a031ed_0_918"/>
          <p:cNvSpPr txBox="1"/>
          <p:nvPr/>
        </p:nvSpPr>
        <p:spPr>
          <a:xfrm>
            <a:off x="393330" y="55231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844" name="Google Shape;844;g25ec6a031ed_0_918"/>
          <p:cNvSpPr txBox="1"/>
          <p:nvPr/>
        </p:nvSpPr>
        <p:spPr>
          <a:xfrm>
            <a:off x="1026725" y="1973783"/>
            <a:ext cx="82005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It keeps our feet on the ground and keeps the Earth in orbit around the Sun.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45" name="Google Shape;845;g25ec6a031ed_0_918"/>
          <p:cNvSpPr/>
          <p:nvPr/>
        </p:nvSpPr>
        <p:spPr>
          <a:xfrm>
            <a:off x="355200" y="5464550"/>
            <a:ext cx="8606700" cy="10656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pic>
        <p:nvPicPr>
          <p:cNvPr id="851" name="Google Shape;851;g25ec6a031ed_0_1174"/>
          <p:cNvPicPr preferRelativeResize="0"/>
          <p:nvPr/>
        </p:nvPicPr>
        <p:blipFill>
          <a:blip r:embed="rId3">
            <a:alphaModFix/>
          </a:blip>
          <a:stretch>
            <a:fillRect/>
          </a:stretch>
        </p:blipFill>
        <p:spPr>
          <a:xfrm>
            <a:off x="5832123" y="1216948"/>
            <a:ext cx="2627825" cy="1803299"/>
          </a:xfrm>
          <a:prstGeom prst="rect">
            <a:avLst/>
          </a:prstGeom>
          <a:noFill/>
          <a:ln>
            <a:noFill/>
          </a:ln>
        </p:spPr>
      </p:pic>
      <p:sp>
        <p:nvSpPr>
          <p:cNvPr id="852" name="Google Shape;852;g25ec6a031ed_0_1174"/>
          <p:cNvSpPr/>
          <p:nvPr/>
        </p:nvSpPr>
        <p:spPr>
          <a:xfrm>
            <a:off x="477988" y="710380"/>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53" name="Google Shape;853;g25ec6a031ed_0_1174"/>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854" name="Google Shape;854;g25ec6a031ed_0_1174"/>
          <p:cNvCxnSpPr>
            <a:stCxn id="855" idx="4"/>
            <a:endCxn id="852" idx="2"/>
          </p:cNvCxnSpPr>
          <p:nvPr/>
        </p:nvCxnSpPr>
        <p:spPr>
          <a:xfrm>
            <a:off x="4571972" y="4712344"/>
            <a:ext cx="0" cy="1803300"/>
          </a:xfrm>
          <a:prstGeom prst="straightConnector1">
            <a:avLst/>
          </a:prstGeom>
          <a:noFill/>
          <a:ln cap="flat" cmpd="sng" w="25400">
            <a:solidFill>
              <a:schemeClr val="dk1"/>
            </a:solidFill>
            <a:prstDash val="solid"/>
            <a:round/>
            <a:headEnd len="sm" w="sm" type="none"/>
            <a:tailEnd len="sm" w="sm" type="none"/>
          </a:ln>
        </p:spPr>
      </p:cxnSp>
      <p:cxnSp>
        <p:nvCxnSpPr>
          <p:cNvPr id="856" name="Google Shape;856;g25ec6a031ed_0_1174"/>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857" name="Google Shape;857;g25ec6a031ed_0_1174"/>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855" name="Google Shape;855;g25ec6a031ed_0_1174"/>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8" name="Google Shape;858;g25ec6a031ed_0_1174"/>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859" name="Google Shape;859;g25ec6a031ed_0_1174"/>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860" name="Google Shape;860;g25ec6a031ed_0_1174"/>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861" name="Google Shape;861;g25ec6a031ed_0_1174"/>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62" name="Google Shape;862;g25ec6a031ed_0_1174"/>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63" name="Google Shape;863;g25ec6a031ed_0_1174"/>
          <p:cNvCxnSpPr>
            <a:stCxn id="864" idx="4"/>
            <a:endCxn id="86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65" name="Google Shape;865;g25ec6a031ed_0_1174"/>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66" name="Google Shape;866;g25ec6a031ed_0_1174"/>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64" name="Google Shape;864;g25ec6a031ed_0_1174"/>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7" name="Google Shape;867;g25ec6a031ed_0_1174"/>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Gas</a:t>
            </a:r>
            <a:endParaRPr b="0" i="0" sz="700" u="none" cap="none" strike="noStrike">
              <a:solidFill>
                <a:srgbClr val="000000"/>
              </a:solidFill>
              <a:latin typeface="Arial"/>
              <a:ea typeface="Arial"/>
              <a:cs typeface="Arial"/>
              <a:sym typeface="Arial"/>
            </a:endParaRPr>
          </a:p>
        </p:txBody>
      </p:sp>
      <p:sp>
        <p:nvSpPr>
          <p:cNvPr id="868" name="Google Shape;868;g25ec6a031ed_0_1174"/>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a:t>
            </a:r>
            <a:r>
              <a:rPr lang="en-US" sz="1800">
                <a:latin typeface="Helvetica Neue Light"/>
                <a:ea typeface="Helvetica Neue Light"/>
                <a:cs typeface="Helvetica Neue Light"/>
                <a:sym typeface="Helvetica Neue Light"/>
              </a:rPr>
              <a:t>gases</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
        <p:nvSpPr>
          <p:cNvPr id="869" name="Google Shape;869;g25ec6a031ed_0_1174"/>
          <p:cNvSpPr txBox="1"/>
          <p:nvPr/>
        </p:nvSpPr>
        <p:spPr>
          <a:xfrm>
            <a:off x="669804" y="1351225"/>
            <a:ext cx="35106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4400"/>
              <a:buFont typeface="Calibri"/>
              <a:buNone/>
            </a:pPr>
            <a:r>
              <a:rPr lang="en-US" sz="2400">
                <a:solidFill>
                  <a:schemeClr val="dk1"/>
                </a:solidFill>
                <a:latin typeface="Helvetica Neue Light"/>
                <a:ea typeface="Helvetica Neue Light"/>
                <a:cs typeface="Helvetica Neue Light"/>
                <a:sym typeface="Helvetica Neue Light"/>
              </a:rPr>
              <a:t>has particles that are spread far apart and are constantly moving</a:t>
            </a:r>
            <a:endParaRPr i="0" sz="2400" u="none" cap="none" strike="noStrike">
              <a:solidFill>
                <a:srgbClr val="434343"/>
              </a:solidFill>
              <a:latin typeface="Helvetica Neue Light"/>
              <a:ea typeface="Helvetica Neue Light"/>
              <a:cs typeface="Helvetica Neue Light"/>
              <a:sym typeface="Helvetica Neue Light"/>
            </a:endParaRPr>
          </a:p>
        </p:txBody>
      </p:sp>
      <p:sp>
        <p:nvSpPr>
          <p:cNvPr id="870" name="Google Shape;870;g25ec6a031ed_0_1174"/>
          <p:cNvSpPr txBox="1"/>
          <p:nvPr/>
        </p:nvSpPr>
        <p:spPr>
          <a:xfrm>
            <a:off x="669804" y="4908750"/>
            <a:ext cx="3366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lang="en-US" sz="2400">
                <a:solidFill>
                  <a:srgbClr val="434343"/>
                </a:solidFill>
                <a:latin typeface="Helvetica Neue Light"/>
                <a:ea typeface="Helvetica Neue Light"/>
                <a:cs typeface="Helvetica Neue Light"/>
                <a:sym typeface="Helvetica Neue Light"/>
              </a:rPr>
              <a:t>Steam from a tea kettle</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871" name="Google Shape;871;g25ec6a031ed_0_1174"/>
          <p:cNvSpPr txBox="1"/>
          <p:nvPr/>
        </p:nvSpPr>
        <p:spPr>
          <a:xfrm>
            <a:off x="4648175" y="4380513"/>
            <a:ext cx="3852900" cy="1569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It is the air we </a:t>
            </a:r>
            <a:endParaRPr sz="2400">
              <a:solidFill>
                <a:srgbClr val="43464D"/>
              </a:solidFill>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breathe and makes up the atmosphere that surrounds Earth that keeps us safe. </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pic>
        <p:nvPicPr>
          <p:cNvPr id="877" name="Google Shape;877;g26e1b575ec4_0_491"/>
          <p:cNvPicPr preferRelativeResize="0"/>
          <p:nvPr/>
        </p:nvPicPr>
        <p:blipFill>
          <a:blip r:embed="rId3">
            <a:alphaModFix/>
          </a:blip>
          <a:stretch>
            <a:fillRect/>
          </a:stretch>
        </p:blipFill>
        <p:spPr>
          <a:xfrm>
            <a:off x="152400" y="152400"/>
            <a:ext cx="1104900" cy="1104900"/>
          </a:xfrm>
          <a:prstGeom prst="rect">
            <a:avLst/>
          </a:prstGeom>
          <a:noFill/>
          <a:ln>
            <a:noFill/>
          </a:ln>
        </p:spPr>
      </p:pic>
      <p:pic>
        <p:nvPicPr>
          <p:cNvPr id="878" name="Google Shape;878;g26e1b575ec4_0_491"/>
          <p:cNvPicPr preferRelativeResize="0"/>
          <p:nvPr/>
        </p:nvPicPr>
        <p:blipFill>
          <a:blip r:embed="rId4">
            <a:alphaModFix/>
          </a:blip>
          <a:stretch>
            <a:fillRect/>
          </a:stretch>
        </p:blipFill>
        <p:spPr>
          <a:xfrm>
            <a:off x="1546300" y="452950"/>
            <a:ext cx="6322624" cy="1810850"/>
          </a:xfrm>
          <a:prstGeom prst="rect">
            <a:avLst/>
          </a:prstGeom>
          <a:noFill/>
          <a:ln>
            <a:noFill/>
          </a:ln>
        </p:spPr>
      </p:pic>
      <p:sp>
        <p:nvSpPr>
          <p:cNvPr id="879" name="Google Shape;879;g26e1b575ec4_0_491"/>
          <p:cNvSpPr txBox="1"/>
          <p:nvPr/>
        </p:nvSpPr>
        <p:spPr>
          <a:xfrm>
            <a:off x="2099250" y="1959000"/>
            <a:ext cx="4945500" cy="65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700" u="sng">
                <a:latin typeface="Helvetica Neue"/>
                <a:ea typeface="Helvetica Neue"/>
                <a:cs typeface="Helvetica Neue"/>
                <a:sym typeface="Helvetica Neue"/>
              </a:rPr>
              <a:t>Phases of Water Experiment</a:t>
            </a:r>
            <a:endParaRPr b="1" sz="2700" u="sng">
              <a:latin typeface="Helvetica Neue"/>
              <a:ea typeface="Helvetica Neue"/>
              <a:cs typeface="Helvetica Neue"/>
              <a:sym typeface="Helvetica Neue"/>
            </a:endParaRPr>
          </a:p>
        </p:txBody>
      </p:sp>
      <p:sp>
        <p:nvSpPr>
          <p:cNvPr id="880" name="Google Shape;880;g26e1b575ec4_0_491"/>
          <p:cNvSpPr txBox="1"/>
          <p:nvPr/>
        </p:nvSpPr>
        <p:spPr>
          <a:xfrm>
            <a:off x="601100" y="2837300"/>
            <a:ext cx="7950900" cy="325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600">
                <a:solidFill>
                  <a:schemeClr val="dk1"/>
                </a:solidFill>
                <a:latin typeface="Calibri"/>
                <a:ea typeface="Calibri"/>
                <a:cs typeface="Calibri"/>
                <a:sym typeface="Calibri"/>
              </a:rPr>
              <a:t>Tell students that they are going to be learning more about the properties of each state of matter. You may choose to do this experiment live for students (on video meeting platform or face-to-face) or show a video of each change.  Set up the materials – bowl of ice, (show it melting but a have separate bowl of water for time purposes), then a pot to boil the water to show it changing to a gas. </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600" u="sng">
                <a:solidFill>
                  <a:schemeClr val="dk1"/>
                </a:solidFill>
                <a:latin typeface="Calibri"/>
                <a:ea typeface="Calibri"/>
                <a:cs typeface="Calibri"/>
                <a:sym typeface="Calibri"/>
              </a:rPr>
              <a:t>Before observing a phase change:</a:t>
            </a:r>
            <a:r>
              <a:rPr lang="en-US" sz="1600">
                <a:solidFill>
                  <a:schemeClr val="dk1"/>
                </a:solidFill>
                <a:latin typeface="Calibri"/>
                <a:ea typeface="Calibri"/>
                <a:cs typeface="Calibri"/>
                <a:sym typeface="Calibri"/>
              </a:rPr>
              <a:t> Observe the different properties of each state. Does it keep its shape? Change to fit its container? What do you think the particles look like?</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600" u="sng">
                <a:solidFill>
                  <a:schemeClr val="dk1"/>
                </a:solidFill>
                <a:latin typeface="Calibri"/>
                <a:ea typeface="Calibri"/>
                <a:cs typeface="Calibri"/>
                <a:sym typeface="Calibri"/>
              </a:rPr>
              <a:t>During the phase change: </a:t>
            </a:r>
            <a:r>
              <a:rPr lang="en-US" sz="1600">
                <a:solidFill>
                  <a:schemeClr val="dk1"/>
                </a:solidFill>
                <a:latin typeface="Calibri"/>
                <a:ea typeface="Calibri"/>
                <a:cs typeface="Calibri"/>
                <a:sym typeface="Calibri"/>
              </a:rPr>
              <a:t>Note whether temperature is added or subtracted. Observe what happens as heat is applied.</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600" u="sng">
                <a:solidFill>
                  <a:schemeClr val="dk1"/>
                </a:solidFill>
                <a:latin typeface="Calibri"/>
                <a:ea typeface="Calibri"/>
                <a:cs typeface="Calibri"/>
                <a:sym typeface="Calibri"/>
              </a:rPr>
              <a:t>After observing a phase change: </a:t>
            </a:r>
            <a:r>
              <a:rPr lang="en-US" sz="1600">
                <a:solidFill>
                  <a:schemeClr val="dk1"/>
                </a:solidFill>
                <a:latin typeface="Calibri"/>
                <a:ea typeface="Calibri"/>
                <a:cs typeface="Calibri"/>
                <a:sym typeface="Calibri"/>
              </a:rPr>
              <a:t>Ask which properties stayed the same? Changes? How are the particles behaving differently?</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descr="Rewind" id="166" name="Google Shape;166;g26e1b575ec4_0_34"/>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7" name="Google Shape;167;g26e1b575ec4_0_34"/>
          <p:cNvPicPr preferRelativeResize="0"/>
          <p:nvPr/>
        </p:nvPicPr>
        <p:blipFill>
          <a:blip r:embed="rId4">
            <a:alphaModFix/>
          </a:blip>
          <a:stretch>
            <a:fillRect/>
          </a:stretch>
        </p:blipFill>
        <p:spPr>
          <a:xfrm>
            <a:off x="2558725" y="1976217"/>
            <a:ext cx="4262878" cy="4576985"/>
          </a:xfrm>
          <a:prstGeom prst="rect">
            <a:avLst/>
          </a:prstGeom>
          <a:noFill/>
          <a:ln>
            <a:noFill/>
          </a:ln>
        </p:spPr>
      </p:pic>
      <p:sp>
        <p:nvSpPr>
          <p:cNvPr id="168" name="Google Shape;168;g26e1b575ec4_0_34"/>
          <p:cNvSpPr txBox="1"/>
          <p:nvPr/>
        </p:nvSpPr>
        <p:spPr>
          <a:xfrm>
            <a:off x="294450" y="1038125"/>
            <a:ext cx="85551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400" u="sng">
                <a:latin typeface="Calibri"/>
                <a:ea typeface="Calibri"/>
                <a:cs typeface="Calibri"/>
                <a:sym typeface="Calibri"/>
              </a:rPr>
              <a:t>Atom:</a:t>
            </a:r>
            <a:r>
              <a:rPr lang="en-US" sz="4400">
                <a:latin typeface="Calibri"/>
                <a:ea typeface="Calibri"/>
                <a:cs typeface="Calibri"/>
                <a:sym typeface="Calibri"/>
              </a:rPr>
              <a:t> smallest whole unit of matter.</a:t>
            </a:r>
            <a:endParaRPr sz="4400">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descr="Lightbulb and gear" id="886" name="Google Shape;886;p48"/>
          <p:cNvSpPr/>
          <p:nvPr/>
        </p:nvSpPr>
        <p:spPr>
          <a:xfrm>
            <a:off x="0" y="83361"/>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48"/>
          <p:cNvSpPr txBox="1"/>
          <p:nvPr/>
        </p:nvSpPr>
        <p:spPr>
          <a:xfrm>
            <a:off x="467255" y="701854"/>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Calibri"/>
                <a:ea typeface="Calibri"/>
                <a:cs typeface="Calibri"/>
                <a:sym typeface="Calibri"/>
              </a:rPr>
              <a:t>Big Question:  Ho</a:t>
            </a:r>
            <a:r>
              <a:rPr b="1" lang="en-US" sz="3000">
                <a:solidFill>
                  <a:srgbClr val="000000"/>
                </a:solidFill>
                <a:latin typeface="Calibri"/>
                <a:ea typeface="Calibri"/>
                <a:cs typeface="Calibri"/>
                <a:sym typeface="Calibri"/>
              </a:rPr>
              <a:t>w does </a:t>
            </a:r>
            <a:r>
              <a:rPr b="1" lang="en-US" sz="3000">
                <a:latin typeface="Calibri"/>
                <a:ea typeface="Calibri"/>
                <a:cs typeface="Calibri"/>
                <a:sym typeface="Calibri"/>
              </a:rPr>
              <a:t>temperature affect</a:t>
            </a:r>
            <a:r>
              <a:rPr b="1" lang="en-US" sz="3000">
                <a:solidFill>
                  <a:srgbClr val="000000"/>
                </a:solidFill>
                <a:latin typeface="Calibri"/>
                <a:ea typeface="Calibri"/>
                <a:cs typeface="Calibri"/>
                <a:sym typeface="Calibri"/>
              </a:rPr>
              <a:t> the matter around us?</a:t>
            </a:r>
            <a:endParaRPr b="0" i="0" sz="1400" u="none" cap="none" strike="noStrike">
              <a:solidFill>
                <a:srgbClr val="000000"/>
              </a:solidFill>
              <a:latin typeface="Arial"/>
              <a:ea typeface="Arial"/>
              <a:cs typeface="Arial"/>
              <a:sym typeface="Arial"/>
            </a:endParaRPr>
          </a:p>
        </p:txBody>
      </p:sp>
      <p:pic>
        <p:nvPicPr>
          <p:cNvPr id="888" name="Google Shape;888;p48"/>
          <p:cNvPicPr preferRelativeResize="0"/>
          <p:nvPr/>
        </p:nvPicPr>
        <p:blipFill>
          <a:blip r:embed="rId4">
            <a:alphaModFix/>
          </a:blip>
          <a:stretch>
            <a:fillRect/>
          </a:stretch>
        </p:blipFill>
        <p:spPr>
          <a:xfrm>
            <a:off x="717050" y="2105526"/>
            <a:ext cx="7709876" cy="4071774"/>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pic>
        <p:nvPicPr>
          <p:cNvPr id="894" name="Google Shape;894;p49"/>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pic>
        <p:nvPicPr>
          <p:cNvPr descr="IEP Translation – Communication from OSEP regarding the ..." id="899" name="Google Shape;899;p4"/>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900" name="Google Shape;900;p4"/>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901" name="Google Shape;901;p4"/>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902" name="Google Shape;902;p4"/>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Video Was Created With Resources From:</a:t>
            </a:r>
            <a:endParaRPr b="0" i="0" sz="1400" u="none" cap="none" strike="noStrike">
              <a:solidFill>
                <a:srgbClr val="000000"/>
              </a:solidFill>
              <a:latin typeface="Arial"/>
              <a:ea typeface="Arial"/>
              <a:cs typeface="Arial"/>
              <a:sym typeface="Arial"/>
            </a:endParaRPr>
          </a:p>
        </p:txBody>
      </p:sp>
      <p:sp>
        <p:nvSpPr>
          <p:cNvPr id="903" name="Google Shape;903;p4"/>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descr="Artificial Intelligence" id="174" name="Google Shape;174;g26e1b575ec4_0_4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5" name="Google Shape;175;g26e1b575ec4_0_49"/>
          <p:cNvPicPr preferRelativeResize="0"/>
          <p:nvPr/>
        </p:nvPicPr>
        <p:blipFill>
          <a:blip r:embed="rId4">
            <a:alphaModFix/>
          </a:blip>
          <a:stretch>
            <a:fillRect/>
          </a:stretch>
        </p:blipFill>
        <p:spPr>
          <a:xfrm>
            <a:off x="501000" y="1404750"/>
            <a:ext cx="8142000" cy="4639648"/>
          </a:xfrm>
          <a:prstGeom prst="rect">
            <a:avLst/>
          </a:prstGeom>
          <a:noFill/>
          <a:ln>
            <a:noFill/>
          </a:ln>
        </p:spPr>
      </p:pic>
      <p:sp>
        <p:nvSpPr>
          <p:cNvPr id="176" name="Google Shape;176;g26e1b575ec4_0_49"/>
          <p:cNvSpPr txBox="1"/>
          <p:nvPr/>
        </p:nvSpPr>
        <p:spPr>
          <a:xfrm>
            <a:off x="1749175" y="5030700"/>
            <a:ext cx="1053600" cy="10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400">
                <a:latin typeface="Calibri"/>
                <a:ea typeface="Calibri"/>
                <a:cs typeface="Calibri"/>
                <a:sym typeface="Calibri"/>
              </a:rPr>
              <a:t>Gas</a:t>
            </a:r>
            <a:endParaRPr sz="4400">
              <a:latin typeface="Calibri"/>
              <a:ea typeface="Calibri"/>
              <a:cs typeface="Calibri"/>
              <a:sym typeface="Calibri"/>
            </a:endParaRPr>
          </a:p>
        </p:txBody>
      </p:sp>
      <p:sp>
        <p:nvSpPr>
          <p:cNvPr id="177" name="Google Shape;177;g26e1b575ec4_0_49"/>
          <p:cNvSpPr txBox="1"/>
          <p:nvPr/>
        </p:nvSpPr>
        <p:spPr>
          <a:xfrm>
            <a:off x="4017150" y="5030700"/>
            <a:ext cx="1560300" cy="10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400">
                <a:latin typeface="Calibri"/>
                <a:ea typeface="Calibri"/>
                <a:cs typeface="Calibri"/>
                <a:sym typeface="Calibri"/>
              </a:rPr>
              <a:t>Liquid</a:t>
            </a:r>
            <a:endParaRPr sz="4400">
              <a:latin typeface="Calibri"/>
              <a:ea typeface="Calibri"/>
              <a:cs typeface="Calibri"/>
              <a:sym typeface="Calibri"/>
            </a:endParaRPr>
          </a:p>
        </p:txBody>
      </p:sp>
      <p:sp>
        <p:nvSpPr>
          <p:cNvPr id="178" name="Google Shape;178;g26e1b575ec4_0_49"/>
          <p:cNvSpPr txBox="1"/>
          <p:nvPr/>
        </p:nvSpPr>
        <p:spPr>
          <a:xfrm>
            <a:off x="6791825" y="5030700"/>
            <a:ext cx="1391400" cy="10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400">
                <a:latin typeface="Calibri"/>
                <a:ea typeface="Calibri"/>
                <a:cs typeface="Calibri"/>
                <a:sym typeface="Calibri"/>
              </a:rPr>
              <a:t>Solid</a:t>
            </a:r>
            <a:endParaRPr sz="4400">
              <a:latin typeface="Calibri"/>
              <a:ea typeface="Calibri"/>
              <a:cs typeface="Calibri"/>
              <a:sym typeface="Calibri"/>
            </a:endParaRPr>
          </a:p>
        </p:txBody>
      </p:sp>
      <p:sp>
        <p:nvSpPr>
          <p:cNvPr id="179" name="Google Shape;179;g26e1b575ec4_0_49"/>
          <p:cNvSpPr txBox="1"/>
          <p:nvPr/>
        </p:nvSpPr>
        <p:spPr>
          <a:xfrm>
            <a:off x="2206500" y="735500"/>
            <a:ext cx="5009400" cy="13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5500">
                <a:latin typeface="Calibri"/>
                <a:ea typeface="Calibri"/>
                <a:cs typeface="Calibri"/>
                <a:sym typeface="Calibri"/>
              </a:rPr>
              <a:t>States of Matter</a:t>
            </a:r>
            <a:endParaRPr sz="55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6e1b575ec4_0_41"/>
          <p:cNvSpPr txBox="1"/>
          <p:nvPr>
            <p:ph type="title"/>
          </p:nvPr>
        </p:nvSpPr>
        <p:spPr>
          <a:xfrm>
            <a:off x="324464" y="927178"/>
            <a:ext cx="8819400" cy="1686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1" lang="en-US" sz="3900" u="sng"/>
              <a:t>Solid:</a:t>
            </a:r>
            <a:r>
              <a:rPr b="1" lang="en-US" sz="3900"/>
              <a:t> </a:t>
            </a:r>
            <a:r>
              <a:rPr lang="en-US">
                <a:highlight>
                  <a:srgbClr val="FFFFFF"/>
                </a:highlight>
              </a:rPr>
              <a:t>has particles that are tightly packed together in a fixed pattern</a:t>
            </a:r>
            <a:endParaRPr/>
          </a:p>
        </p:txBody>
      </p:sp>
      <p:sp>
        <p:nvSpPr>
          <p:cNvPr descr="Artificial Intelligence" id="186" name="Google Shape;186;g26e1b575ec4_0_4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187" name="Google Shape;187;g26e1b575ec4_0_41"/>
          <p:cNvPicPr preferRelativeResize="0"/>
          <p:nvPr/>
        </p:nvPicPr>
        <p:blipFill rotWithShape="1">
          <a:blip r:embed="rId4">
            <a:alphaModFix/>
          </a:blip>
          <a:srcRect b="0" l="0" r="0" t="0"/>
          <a:stretch/>
        </p:blipFill>
        <p:spPr>
          <a:xfrm>
            <a:off x="849542" y="187766"/>
            <a:ext cx="474009" cy="474009"/>
          </a:xfrm>
          <a:prstGeom prst="rect">
            <a:avLst/>
          </a:prstGeom>
          <a:noFill/>
          <a:ln>
            <a:noFill/>
          </a:ln>
        </p:spPr>
      </p:pic>
      <p:pic>
        <p:nvPicPr>
          <p:cNvPr id="188" name="Google Shape;188;g26e1b575ec4_0_41"/>
          <p:cNvPicPr preferRelativeResize="0"/>
          <p:nvPr/>
        </p:nvPicPr>
        <p:blipFill>
          <a:blip r:embed="rId5">
            <a:alphaModFix/>
          </a:blip>
          <a:stretch>
            <a:fillRect/>
          </a:stretch>
        </p:blipFill>
        <p:spPr>
          <a:xfrm>
            <a:off x="2733875" y="2901300"/>
            <a:ext cx="3676250" cy="34914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2017-05-18T17:33:18Z</dcterms:created>
  <dc:creator>Michael Kennedy</dc:creator>
</cp:coreProperties>
</file>