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Lst>
  <p:sldSz cy="6858000" cx="9144000"/>
  <p:notesSz cx="6858000" cy="9144000"/>
  <p:embeddedFontLst>
    <p:embeddedFont>
      <p:font typeface="Poppins"/>
      <p:regular r:id="rId73"/>
      <p:bold r:id="rId74"/>
      <p:italic r:id="rId75"/>
      <p:boldItalic r:id="rId76"/>
    </p:embeddedFont>
    <p:embeddedFont>
      <p:font typeface="Helvetica Neue Light"/>
      <p:regular r:id="rId77"/>
      <p:bold r:id="rId78"/>
      <p:italic r:id="rId79"/>
      <p:boldItalic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81" roundtripDataSignature="AMtx7mi/YVkNkl+JgscOvTbUhY+MCEE64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HelveticaNeueLight-boldItalic.fntdata"/><Relationship Id="rId81" Type="http://customschemas.google.com/relationships/presentationmetadata" Target="meta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Poppins-regular.fntdata"/><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Poppins-italic.fntdata"/><Relationship Id="rId30" Type="http://schemas.openxmlformats.org/officeDocument/2006/relationships/slide" Target="slides/slide25.xml"/><Relationship Id="rId74" Type="http://schemas.openxmlformats.org/officeDocument/2006/relationships/font" Target="fonts/Poppins-bold.fntdata"/><Relationship Id="rId33" Type="http://schemas.openxmlformats.org/officeDocument/2006/relationships/slide" Target="slides/slide28.xml"/><Relationship Id="rId77" Type="http://schemas.openxmlformats.org/officeDocument/2006/relationships/font" Target="fonts/HelveticaNeueLight-regular.fntdata"/><Relationship Id="rId32" Type="http://schemas.openxmlformats.org/officeDocument/2006/relationships/slide" Target="slides/slide27.xml"/><Relationship Id="rId76" Type="http://schemas.openxmlformats.org/officeDocument/2006/relationships/font" Target="fonts/Poppins-boldItalic.fntdata"/><Relationship Id="rId35" Type="http://schemas.openxmlformats.org/officeDocument/2006/relationships/slide" Target="slides/slide30.xml"/><Relationship Id="rId79" Type="http://schemas.openxmlformats.org/officeDocument/2006/relationships/font" Target="fonts/HelveticaNeueLight-italic.fntdata"/><Relationship Id="rId34" Type="http://schemas.openxmlformats.org/officeDocument/2006/relationships/slide" Target="slides/slide29.xml"/><Relationship Id="rId78" Type="http://schemas.openxmlformats.org/officeDocument/2006/relationships/font" Target="fonts/HelveticaNeueLight-bold.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a6803bef5f_0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g2a6803bef5f_0_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ecosystem is an area where living and nonliving things ______</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 interact]</a:t>
            </a:r>
            <a:endParaRPr/>
          </a:p>
          <a:p>
            <a:pPr indent="0" lvl="0" marL="0" rtl="0" algn="l">
              <a:lnSpc>
                <a:spcPct val="100000"/>
              </a:lnSpc>
              <a:spcBef>
                <a:spcPts val="0"/>
              </a:spcBef>
              <a:spcAft>
                <a:spcPts val="0"/>
              </a:spcAft>
              <a:buSzPts val="1400"/>
              <a:buNone/>
            </a:pPr>
            <a:r>
              <a:t/>
            </a:r>
            <a:endParaRPr/>
          </a:p>
        </p:txBody>
      </p:sp>
      <p:sp>
        <p:nvSpPr>
          <p:cNvPr id="192" name="Google Shape;192;g2a6803bef5f_0_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a61a022504_0_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g2a61a022504_0_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A habitat is the place where an animal or plant naturally ______</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en-US"/>
              <a:t>[A. lives]</a:t>
            </a:r>
            <a:endParaRPr/>
          </a:p>
          <a:p>
            <a:pPr indent="0" lvl="0" marL="0" rtl="0" algn="l">
              <a:lnSpc>
                <a:spcPct val="100000"/>
              </a:lnSpc>
              <a:spcBef>
                <a:spcPts val="0"/>
              </a:spcBef>
              <a:spcAft>
                <a:spcPts val="0"/>
              </a:spcAft>
              <a:buSzPts val="1400"/>
              <a:buNone/>
            </a:pPr>
            <a:r>
              <a:t/>
            </a:r>
            <a:endParaRPr/>
          </a:p>
        </p:txBody>
      </p:sp>
      <p:sp>
        <p:nvSpPr>
          <p:cNvPr id="205" name="Google Shape;205;g2a61a022504_0_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a6803bef5f_0_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2a6803bef5f_0_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A habitat is the place where an animal or plant naturally ______</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en-US"/>
              <a:t>[A. lives]</a:t>
            </a:r>
            <a:endParaRPr/>
          </a:p>
          <a:p>
            <a:pPr indent="0" lvl="0" marL="0" rtl="0" algn="l">
              <a:lnSpc>
                <a:spcPct val="100000"/>
              </a:lnSpc>
              <a:spcBef>
                <a:spcPts val="0"/>
              </a:spcBef>
              <a:spcAft>
                <a:spcPts val="0"/>
              </a:spcAft>
              <a:buSzPts val="1400"/>
              <a:buNone/>
            </a:pPr>
            <a:r>
              <a:t/>
            </a:r>
            <a:endParaRPr/>
          </a:p>
        </p:txBody>
      </p:sp>
      <p:sp>
        <p:nvSpPr>
          <p:cNvPr id="214" name="Google Shape;214;g2a6803bef5f_0_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a61a022504_0_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g2a61a022504_0_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rPr lang="en-US"/>
              <a:t>True or false: An organism is any non-living thing.</a:t>
            </a:r>
            <a:endParaRPr/>
          </a:p>
          <a:p>
            <a:pPr indent="0" lvl="0" marL="0" rtl="0" algn="l">
              <a:lnSpc>
                <a:spcPct val="100000"/>
              </a:lnSpc>
              <a:spcBef>
                <a:spcPts val="0"/>
              </a:spcBef>
              <a:spcAft>
                <a:spcPts val="0"/>
              </a:spcAft>
              <a:buSzPts val="1200"/>
              <a:buNone/>
            </a:pPr>
            <a:r>
              <a:t/>
            </a:r>
            <a:endParaRPr/>
          </a:p>
          <a:p>
            <a:pPr indent="0" lvl="0" marL="0" rtl="0" algn="l">
              <a:lnSpc>
                <a:spcPct val="100000"/>
              </a:lnSpc>
              <a:spcBef>
                <a:spcPts val="0"/>
              </a:spcBef>
              <a:spcAft>
                <a:spcPts val="0"/>
              </a:spcAft>
              <a:buSzPts val="1200"/>
              <a:buNone/>
            </a:pPr>
            <a:r>
              <a:rPr lang="en-US"/>
              <a:t>[B. False]</a:t>
            </a:r>
            <a:endParaRPr/>
          </a:p>
          <a:p>
            <a:pPr indent="0" lvl="0" marL="0" rtl="0" algn="l">
              <a:lnSpc>
                <a:spcPct val="100000"/>
              </a:lnSpc>
              <a:spcBef>
                <a:spcPts val="0"/>
              </a:spcBef>
              <a:spcAft>
                <a:spcPts val="0"/>
              </a:spcAft>
              <a:buSzPts val="1400"/>
              <a:buNone/>
            </a:pPr>
            <a:r>
              <a:t/>
            </a:r>
            <a:endParaRPr/>
          </a:p>
        </p:txBody>
      </p:sp>
      <p:sp>
        <p:nvSpPr>
          <p:cNvPr id="223" name="Google Shape;223;g2a61a022504_0_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a6803bef5f_0_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g2a6803bef5f_0_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rPr lang="en-US"/>
              <a:t>True or false: An organism is any non-living thing. Remember - an organism is any </a:t>
            </a:r>
            <a:r>
              <a:rPr b="1" lang="en-US"/>
              <a:t>living</a:t>
            </a:r>
            <a:r>
              <a:rPr lang="en-US"/>
              <a:t> thing.</a:t>
            </a:r>
            <a:endParaRPr/>
          </a:p>
          <a:p>
            <a:pPr indent="0" lvl="0" marL="0" rtl="0" algn="l">
              <a:lnSpc>
                <a:spcPct val="100000"/>
              </a:lnSpc>
              <a:spcBef>
                <a:spcPts val="0"/>
              </a:spcBef>
              <a:spcAft>
                <a:spcPts val="0"/>
              </a:spcAft>
              <a:buSzPts val="1200"/>
              <a:buNone/>
            </a:pPr>
            <a:r>
              <a:t/>
            </a:r>
            <a:endParaRPr/>
          </a:p>
          <a:p>
            <a:pPr indent="0" lvl="0" marL="0" rtl="0" algn="l">
              <a:lnSpc>
                <a:spcPct val="100000"/>
              </a:lnSpc>
              <a:spcBef>
                <a:spcPts val="0"/>
              </a:spcBef>
              <a:spcAft>
                <a:spcPts val="0"/>
              </a:spcAft>
              <a:buSzPts val="1200"/>
              <a:buNone/>
            </a:pPr>
            <a:r>
              <a:rPr lang="en-US"/>
              <a:t>[B. False]</a:t>
            </a:r>
            <a:endParaRPr/>
          </a:p>
          <a:p>
            <a:pPr indent="0" lvl="0" marL="0" rtl="0" algn="l">
              <a:lnSpc>
                <a:spcPct val="100000"/>
              </a:lnSpc>
              <a:spcBef>
                <a:spcPts val="0"/>
              </a:spcBef>
              <a:spcAft>
                <a:spcPts val="0"/>
              </a:spcAft>
              <a:buSzPts val="1400"/>
              <a:buNone/>
            </a:pPr>
            <a:r>
              <a:t/>
            </a:r>
            <a:endParaRPr/>
          </a:p>
        </p:txBody>
      </p:sp>
      <p:sp>
        <p:nvSpPr>
          <p:cNvPr id="235" name="Google Shape;235;g2a6803bef5f_0_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term </a:t>
            </a:r>
            <a:r>
              <a:rPr b="1" lang="en-US"/>
              <a:t>geology</a:t>
            </a:r>
            <a:r>
              <a:rPr b="1" lang="en-US"/>
              <a:t>.</a:t>
            </a:r>
            <a:endParaRPr/>
          </a:p>
        </p:txBody>
      </p:sp>
      <p:sp>
        <p:nvSpPr>
          <p:cNvPr id="247" name="Google Shape;247;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7e576c1a67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g27e576c1a67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Geology</a:t>
            </a:r>
            <a:r>
              <a:rPr lang="en-US"/>
              <a:t> is the study of the Earth.</a:t>
            </a:r>
            <a:r>
              <a:rPr lang="en-US"/>
              <a:t> </a:t>
            </a:r>
            <a:endParaRPr/>
          </a:p>
        </p:txBody>
      </p:sp>
      <p:sp>
        <p:nvSpPr>
          <p:cNvPr id="255" name="Google Shape;255;g27e576c1a67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264" name="Google Shape;264;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936c336ece_0_11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g2936c336ece_0_11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What is </a:t>
            </a:r>
            <a:r>
              <a:rPr b="1" lang="en-US"/>
              <a:t>geology</a:t>
            </a:r>
            <a:r>
              <a:rPr lang="en-US"/>
              <a:t>?</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[The study of the Earth.]</a:t>
            </a:r>
            <a:endParaRPr/>
          </a:p>
          <a:p>
            <a:pPr indent="0" lvl="0" marL="0" rtl="0" algn="l">
              <a:lnSpc>
                <a:spcPct val="100000"/>
              </a:lnSpc>
              <a:spcBef>
                <a:spcPts val="0"/>
              </a:spcBef>
              <a:spcAft>
                <a:spcPts val="0"/>
              </a:spcAft>
              <a:buSzPts val="1400"/>
              <a:buNone/>
            </a:pPr>
            <a:r>
              <a:t/>
            </a:r>
            <a:endParaRPr/>
          </a:p>
        </p:txBody>
      </p:sp>
      <p:sp>
        <p:nvSpPr>
          <p:cNvPr id="270" name="Google Shape;270;g2936c336ece_0_11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278" name="Google Shape;278;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word: </a:t>
            </a:r>
            <a:r>
              <a:rPr b="1" lang="en-US"/>
              <a:t>Geology</a:t>
            </a:r>
            <a:r>
              <a:rPr lang="en-US"/>
              <a:t>.</a:t>
            </a:r>
            <a:endParaRPr/>
          </a:p>
        </p:txBody>
      </p:sp>
      <p:sp>
        <p:nvSpPr>
          <p:cNvPr id="123" name="Google Shape;123;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9a0e60ffa9_0_3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g29a0e60ffa9_0_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study the geology of the ocean floor. The ocean floor (or oceanic crust) is primarily made up of basalt - a type of volcanic rock.</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9c31cddc2b_0_4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g29c31cddc2b_0_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ocean floor can also have underwater mountain ranges. These are called mid-ocean ridges.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9a0e60ffa9_0_12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g29a0e60ffa9_0_1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Mid-ocean ridges are sites of seafloor spreading. Seafloor spreading is the process by which new oceanic crust is formed as tectonic plates move apart.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d96993b0a5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gd96993b0a5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06" name="Google Shape;306;gd96993b0a5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8c7b7e697c_0_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g28c7b7e697c_0_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The ocean floor is primarily made up of this type of volcanic rock…</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[A. basalt]</a:t>
            </a:r>
            <a:endParaRPr/>
          </a:p>
        </p:txBody>
      </p:sp>
      <p:sp>
        <p:nvSpPr>
          <p:cNvPr id="312" name="Google Shape;312;g28c7b7e697c_0_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a6803bef5f_0_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g2a6803bef5f_0_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The ocean floor is primarily made up of this type of volcanic rock…</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[A. basalt]</a:t>
            </a:r>
            <a:endParaRPr/>
          </a:p>
        </p:txBody>
      </p:sp>
      <p:sp>
        <p:nvSpPr>
          <p:cNvPr id="321" name="Google Shape;321;g2a6803bef5f_0_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9a0e60ffa9_0_1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g29a0e60ffa9_0_1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True or false: The ocean floor can also have underwater mountain ranges. These are called mid-ocean ridges.</a:t>
            </a:r>
            <a:endParaRPr/>
          </a:p>
        </p:txBody>
      </p:sp>
      <p:sp>
        <p:nvSpPr>
          <p:cNvPr id="330" name="Google Shape;330;g29a0e60ffa9_0_1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a6803bef5f_0_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g2a6803bef5f_0_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True or false: The ocean floor can also have underwater mountain ranges. These are called mid-ocean ridges.</a:t>
            </a:r>
            <a:endParaRPr/>
          </a:p>
        </p:txBody>
      </p:sp>
      <p:sp>
        <p:nvSpPr>
          <p:cNvPr id="339" name="Google Shape;339;g2a6803bef5f_0_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9c31cddc2b_0_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g29c31cddc2b_0_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_____ _____ is the process by which new oceanic crust is formed as tectonic plates move apart.</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[A. Seafloor spreading]</a:t>
            </a:r>
            <a:endParaRPr/>
          </a:p>
        </p:txBody>
      </p:sp>
      <p:sp>
        <p:nvSpPr>
          <p:cNvPr id="348" name="Google Shape;348;g29c31cddc2b_0_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a6803bef5f_0_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g2a6803bef5f_0_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_____ _____ is the process by which new oceanic crust is formed as tectonic plates move apart.</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[A. Seafloor spreading]</a:t>
            </a:r>
            <a:endParaRPr/>
          </a:p>
        </p:txBody>
      </p:sp>
      <p:sp>
        <p:nvSpPr>
          <p:cNvPr id="357" name="Google Shape;357;g2a6803bef5f_0_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936c336ece_0_3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2936c336ece_0_3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What are the key characteristics of the ocean environment?</a:t>
            </a:r>
            <a:endParaRPr b="0"/>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Clr>
                <a:schemeClr val="dk1"/>
              </a:buClr>
              <a:buSzPts val="1400"/>
              <a:buFont typeface="Arial"/>
              <a:buNone/>
            </a:pPr>
            <a:r>
              <a:rPr lang="en-US"/>
              <a:t>I love all these thoughtful scientific hypotheses!  Be sure to keep this question and your predictions in mind as we move through these next few lessons, and we’ll continue to revisit it.</a:t>
            </a:r>
            <a:endParaRPr/>
          </a:p>
        </p:txBody>
      </p:sp>
      <p:sp>
        <p:nvSpPr>
          <p:cNvPr id="132" name="Google Shape;132;g2936c336ece_0_3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5e11802ac4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g25e11802ac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geology</a:t>
            </a:r>
            <a:r>
              <a:rPr lang="en-US"/>
              <a:t>.</a:t>
            </a:r>
            <a:endParaRPr b="1"/>
          </a:p>
        </p:txBody>
      </p:sp>
      <p:sp>
        <p:nvSpPr>
          <p:cNvPr id="366" name="Google Shape;366;g25e11802ac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936c336ece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g2936c336ece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400"/>
              <a:buFont typeface="Arial"/>
              <a:buNone/>
            </a:pPr>
            <a:r>
              <a:rPr lang="en-US" sz="1100"/>
              <a:t>This is an example of geology. Because glaciers are on the Earth, they can be studied.</a:t>
            </a:r>
            <a:endParaRPr sz="1100">
              <a:latin typeface="Arial"/>
              <a:ea typeface="Arial"/>
              <a:cs typeface="Arial"/>
              <a:sym typeface="Arial"/>
            </a:endParaRPr>
          </a:p>
        </p:txBody>
      </p:sp>
      <p:sp>
        <p:nvSpPr>
          <p:cNvPr id="373" name="Google Shape;373;g2936c336ece_0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936c336ece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g2936c336ece_0_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sz="1100"/>
              <a:t>This is also an example of geology. Because volcanoes are on the Earth, they can be studied.</a:t>
            </a:r>
            <a:endParaRPr sz="1100"/>
          </a:p>
        </p:txBody>
      </p:sp>
      <p:sp>
        <p:nvSpPr>
          <p:cNvPr id="382" name="Google Shape;382;g2936c336ece_0_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5e11802ac4_0_6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g25e11802ac4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geology</a:t>
            </a:r>
            <a:r>
              <a:rPr b="1" lang="en-US"/>
              <a:t>.</a:t>
            </a:r>
            <a:endParaRPr/>
          </a:p>
        </p:txBody>
      </p:sp>
      <p:sp>
        <p:nvSpPr>
          <p:cNvPr id="391" name="Google Shape;391;g25e11802ac4_0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5e11802ac4_0_8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g25e11802ac4_0_8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400"/>
              <a:buFont typeface="Arial"/>
              <a:buNone/>
            </a:pPr>
            <a:r>
              <a:rPr lang="en-US" sz="1100"/>
              <a:t>This is a non-example of geology. The sun is not on the Earth.</a:t>
            </a:r>
            <a:endParaRPr sz="1100"/>
          </a:p>
        </p:txBody>
      </p:sp>
      <p:sp>
        <p:nvSpPr>
          <p:cNvPr id="398" name="Google Shape;398;g25e11802ac4_0_8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5e11802ac4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g25e11802ac4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1100"/>
              <a:t>This is another non-example of geology. Galaxies are not on the Earth.</a:t>
            </a:r>
            <a:endParaRPr sz="1100"/>
          </a:p>
        </p:txBody>
      </p:sp>
      <p:sp>
        <p:nvSpPr>
          <p:cNvPr id="407" name="Google Shape;407;g25e11802ac4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5e11802ac4_0_8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g25e11802ac4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416" name="Google Shape;416;g25e11802ac4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936c336ece_0_2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g2936c336ece_0_20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is an example of geology?</a:t>
            </a:r>
            <a:endParaRPr/>
          </a:p>
        </p:txBody>
      </p:sp>
      <p:sp>
        <p:nvSpPr>
          <p:cNvPr id="422" name="Google Shape;422;g2936c336ece_0_20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a6803bef5f_0_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g2a6803bef5f_0_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is an example of geology?</a:t>
            </a:r>
            <a:endParaRPr/>
          </a:p>
        </p:txBody>
      </p:sp>
      <p:sp>
        <p:nvSpPr>
          <p:cNvPr id="433" name="Google Shape;433;g2a6803bef5f_0_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a61a022504_0_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g2a61a022504_0_1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also break down the term </a:t>
            </a:r>
            <a:r>
              <a:rPr b="1" lang="en-US"/>
              <a:t>geology</a:t>
            </a:r>
            <a:r>
              <a:rPr b="1" lang="en-US"/>
              <a:t> </a:t>
            </a:r>
            <a:r>
              <a:rPr lang="en-US"/>
              <a:t>into different word parts to help us remember the meaning.  Let’s take a look!</a:t>
            </a:r>
            <a:endParaRPr/>
          </a:p>
        </p:txBody>
      </p:sp>
      <p:sp>
        <p:nvSpPr>
          <p:cNvPr id="445" name="Google Shape;445;g2a61a022504_0_1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0" name="Google Shape;140;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a61a022504_0_1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g2a61a022504_0_1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break up the term geology into two parts: a root and a suffix</a:t>
            </a:r>
            <a:endParaRPr/>
          </a:p>
        </p:txBody>
      </p:sp>
      <p:sp>
        <p:nvSpPr>
          <p:cNvPr id="452" name="Google Shape;452;g2a61a022504_0_1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a61a022504_0_1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g2a61a022504_0_1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root, geo, means Earth.</a:t>
            </a:r>
            <a:endParaRPr/>
          </a:p>
        </p:txBody>
      </p:sp>
      <p:sp>
        <p:nvSpPr>
          <p:cNvPr id="464" name="Google Shape;464;g2a61a022504_0_1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a61a022504_0_2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g2a61a022504_0_2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suffix, -logy, means the study of</a:t>
            </a:r>
            <a:endParaRPr/>
          </a:p>
        </p:txBody>
      </p:sp>
      <p:sp>
        <p:nvSpPr>
          <p:cNvPr id="476" name="Google Shape;476;g2a61a022504_0_25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2a61a022504_0_1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g2a61a022504_0_1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Geology is the study of the Earth.</a:t>
            </a:r>
            <a:endParaRPr/>
          </a:p>
        </p:txBody>
      </p:sp>
      <p:sp>
        <p:nvSpPr>
          <p:cNvPr id="488" name="Google Shape;488;g2a61a022504_0_1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a61a022504_0_1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g2a61a022504_0_1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499" name="Google Shape;499;g2a61a022504_0_1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a61a022504_0_1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g2a61a022504_0_1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t>How can we use the word parts of </a:t>
            </a:r>
            <a:r>
              <a:rPr lang="en-US"/>
              <a:t>geology</a:t>
            </a:r>
            <a:r>
              <a:rPr lang="en-US" sz="1200"/>
              <a:t> to help us remember the definition of the term? </a:t>
            </a:r>
            <a:endParaRPr sz="1200"/>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[Geo = Earth</a:t>
            </a:r>
            <a:endParaRPr/>
          </a:p>
          <a:p>
            <a:pPr indent="0" lvl="0" marL="0" marR="0" rtl="0" algn="l">
              <a:lnSpc>
                <a:spcPct val="100000"/>
              </a:lnSpc>
              <a:spcBef>
                <a:spcPts val="0"/>
              </a:spcBef>
              <a:spcAft>
                <a:spcPts val="0"/>
              </a:spcAft>
              <a:buClr>
                <a:schemeClr val="dk1"/>
              </a:buClr>
              <a:buSzPts val="1200"/>
              <a:buFont typeface="Calibri"/>
              <a:buNone/>
            </a:pPr>
            <a:r>
              <a:rPr lang="en-US"/>
              <a:t>-logy = the study of</a:t>
            </a:r>
            <a:endParaRPr/>
          </a:p>
          <a:p>
            <a:pPr indent="0" lvl="0" marL="0" marR="0" rtl="0" algn="l">
              <a:lnSpc>
                <a:spcPct val="100000"/>
              </a:lnSpc>
              <a:spcBef>
                <a:spcPts val="0"/>
              </a:spcBef>
              <a:spcAft>
                <a:spcPts val="0"/>
              </a:spcAft>
              <a:buClr>
                <a:schemeClr val="dk1"/>
              </a:buClr>
              <a:buSzPts val="1200"/>
              <a:buFont typeface="Calibri"/>
              <a:buNone/>
            </a:pPr>
            <a:r>
              <a:rPr lang="en-US"/>
              <a:t>Geology is the study of the Earth.]</a:t>
            </a:r>
            <a:endParaRPr sz="1200"/>
          </a:p>
        </p:txBody>
      </p:sp>
      <p:sp>
        <p:nvSpPr>
          <p:cNvPr id="505" name="Google Shape;505;g2a61a022504_0_1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5e11802ac4_0_2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g25e11802ac4_0_2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515" name="Google Shape;515;g25e11802ac4_0_2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936c336ece_0_12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g2936c336ece_0_12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Geology is the study of the Earth.</a:t>
            </a:r>
            <a:endParaRPr/>
          </a:p>
          <a:p>
            <a:pPr indent="0" lvl="0" marL="0" rtl="0" algn="l">
              <a:lnSpc>
                <a:spcPct val="100000"/>
              </a:lnSpc>
              <a:spcBef>
                <a:spcPts val="0"/>
              </a:spcBef>
              <a:spcAft>
                <a:spcPts val="0"/>
              </a:spcAft>
              <a:buSzPts val="1400"/>
              <a:buNone/>
            </a:pPr>
            <a:r>
              <a:t/>
            </a:r>
            <a:endParaRPr/>
          </a:p>
        </p:txBody>
      </p:sp>
      <p:sp>
        <p:nvSpPr>
          <p:cNvPr id="522" name="Google Shape;522;g2936c336ece_0_12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25e11802ac4_0_19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g25e11802ac4_0_19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geology</a:t>
            </a:r>
            <a:r>
              <a:rPr lang="en-US">
                <a:solidFill>
                  <a:srgbClr val="242424"/>
                </a:solidFill>
              </a:rPr>
              <a:t>. </a:t>
            </a:r>
            <a:endParaRPr/>
          </a:p>
        </p:txBody>
      </p:sp>
      <p:sp>
        <p:nvSpPr>
          <p:cNvPr id="530" name="Google Shape;530;g25e11802ac4_0_19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5e11802ac4_0_18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g25e11802ac4_0_18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does </a:t>
            </a:r>
            <a:r>
              <a:rPr b="1" lang="en-US">
                <a:solidFill>
                  <a:srgbClr val="242424"/>
                </a:solidFill>
              </a:rPr>
              <a:t>geology</a:t>
            </a:r>
            <a:r>
              <a:rPr lang="en-US">
                <a:solidFill>
                  <a:srgbClr val="242424"/>
                </a:solidFill>
              </a:rPr>
              <a:t> 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geology</a:t>
            </a:r>
            <a:r>
              <a:rPr b="1" lang="en-US"/>
              <a:t>.</a:t>
            </a:r>
            <a:endParaRPr>
              <a:solidFill>
                <a:schemeClr val="dk1"/>
              </a:solidFill>
            </a:endParaRPr>
          </a:p>
        </p:txBody>
      </p:sp>
      <p:sp>
        <p:nvSpPr>
          <p:cNvPr id="541" name="Google Shape;541;g25e11802ac4_0_18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936c336ece_0_7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2936c336ece_0_7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Ecosystem</a:t>
            </a:r>
            <a:r>
              <a:rPr lang="en-US"/>
              <a:t> is an area where living and nonliving things interact.</a:t>
            </a:r>
            <a:endParaRPr/>
          </a:p>
        </p:txBody>
      </p:sp>
      <p:sp>
        <p:nvSpPr>
          <p:cNvPr id="146" name="Google Shape;146;g2936c336ece_0_7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928e35bcaa_0_6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g2928e35bcaa_0_6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Choose the one correct picture of geology from these four choices.</a:t>
            </a:r>
            <a:endParaRPr/>
          </a:p>
        </p:txBody>
      </p:sp>
      <p:sp>
        <p:nvSpPr>
          <p:cNvPr id="563" name="Google Shape;563;g2928e35bcaa_0_6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a6803bef5f_0_1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g2a6803bef5f_0_10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Choose the one correct picture of geology from these four choices.</a:t>
            </a:r>
            <a:endParaRPr/>
          </a:p>
        </p:txBody>
      </p:sp>
      <p:sp>
        <p:nvSpPr>
          <p:cNvPr id="583" name="Google Shape;583;g2a6803bef5f_0_10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5e11802ac4_0_2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g25e11802ac4_0_2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geology.</a:t>
            </a:r>
            <a:endParaRPr>
              <a:solidFill>
                <a:schemeClr val="dk1"/>
              </a:solidFill>
            </a:endParaRPr>
          </a:p>
        </p:txBody>
      </p:sp>
      <p:sp>
        <p:nvSpPr>
          <p:cNvPr id="604" name="Google Shape;604;g25e11802ac4_0_2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2928e35bcaa_0_7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6" name="Google Shape;626;g2928e35bcaa_0_7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Choose the one correct definition of </a:t>
            </a:r>
            <a:r>
              <a:rPr b="1" lang="en-US"/>
              <a:t>geology</a:t>
            </a:r>
            <a:r>
              <a:rPr b="1" lang="en-US"/>
              <a:t> </a:t>
            </a:r>
            <a:r>
              <a:rPr lang="en-US"/>
              <a:t>from these four choices.</a:t>
            </a:r>
            <a:endParaRPr/>
          </a:p>
        </p:txBody>
      </p:sp>
      <p:sp>
        <p:nvSpPr>
          <p:cNvPr id="627" name="Google Shape;627;g2928e35bcaa_0_7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2a6803bef5f_0_1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6" name="Google Shape;646;g2a6803bef5f_0_1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“The study of the Earth” is correct! This is the definition of geology.</a:t>
            </a:r>
            <a:endParaRPr/>
          </a:p>
        </p:txBody>
      </p:sp>
      <p:sp>
        <p:nvSpPr>
          <p:cNvPr id="647" name="Google Shape;647;g2a6803bef5f_0_1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25e11802ac4_0_23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7" name="Google Shape;667;g25e11802ac4_0_23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geology</a:t>
            </a:r>
            <a:r>
              <a:rPr b="1" lang="en-US"/>
              <a:t>: </a:t>
            </a:r>
            <a:r>
              <a:rPr lang="en-US"/>
              <a:t>The study of the Earth</a:t>
            </a:r>
            <a:r>
              <a:rPr lang="en-US"/>
              <a:t>.</a:t>
            </a:r>
            <a:endParaRPr>
              <a:solidFill>
                <a:schemeClr val="dk1"/>
              </a:solidFill>
            </a:endParaRPr>
          </a:p>
        </p:txBody>
      </p:sp>
      <p:sp>
        <p:nvSpPr>
          <p:cNvPr id="668" name="Google Shape;668;g25e11802ac4_0_23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2928e35bcaa_0_9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1" name="Google Shape;691;g2928e35bcaa_0_9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Choose the one correct example of </a:t>
            </a:r>
            <a:r>
              <a:rPr b="1" lang="en-US"/>
              <a:t>geology</a:t>
            </a:r>
            <a:r>
              <a:rPr lang="en-US"/>
              <a:t> from these four choices. </a:t>
            </a:r>
            <a:endParaRPr sz="1200">
              <a:latin typeface="Helvetica Neue Light"/>
              <a:ea typeface="Helvetica Neue Light"/>
              <a:cs typeface="Helvetica Neue Light"/>
              <a:sym typeface="Helvetica Neue Light"/>
            </a:endParaRPr>
          </a:p>
        </p:txBody>
      </p:sp>
      <p:sp>
        <p:nvSpPr>
          <p:cNvPr id="692" name="Google Shape;692;g2928e35bcaa_0_9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2a6803bef5f_0_1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2" name="Google Shape;712;g2a6803bef5f_0_1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“The surface of the ocean floor” is correct! This is an example of </a:t>
            </a:r>
            <a:r>
              <a:rPr b="1" lang="en-US"/>
              <a:t>geology.</a:t>
            </a:r>
            <a:endParaRPr>
              <a:latin typeface="Helvetica Neue Light"/>
              <a:ea typeface="Helvetica Neue Light"/>
              <a:cs typeface="Helvetica Neue Light"/>
              <a:sym typeface="Helvetica Neue Light"/>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713" name="Google Shape;713;g2a6803bef5f_0_1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25e11802ac4_0_2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4" name="Google Shape;734;g25e11802ac4_0_2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b="1" lang="en-US" sz="1100"/>
              <a:t>geology</a:t>
            </a:r>
            <a:r>
              <a:rPr lang="en-US" sz="1100"/>
              <a:t>: </a:t>
            </a:r>
            <a:r>
              <a:rPr lang="en-US"/>
              <a:t>The study of the ocean floor</a:t>
            </a:r>
            <a:r>
              <a:rPr lang="en-US"/>
              <a:t>.</a:t>
            </a:r>
            <a:endParaRPr sz="1100">
              <a:solidFill>
                <a:schemeClr val="dk1"/>
              </a:solidFill>
            </a:endParaRPr>
          </a:p>
        </p:txBody>
      </p:sp>
      <p:sp>
        <p:nvSpPr>
          <p:cNvPr id="735" name="Google Shape;735;g25e11802ac4_0_2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25e11802ac4_0_25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9" name="Google Shape;759;g25e11802ac4_0_25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does </a:t>
            </a:r>
            <a:r>
              <a:rPr b="1" lang="en-US"/>
              <a:t>geology</a:t>
            </a:r>
            <a:r>
              <a:rPr lang="en-US"/>
              <a:t>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760" name="Google Shape;760;g25e11802ac4_0_25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936c336ece_0_6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2936c336ece_0_6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Habitat</a:t>
            </a:r>
            <a:r>
              <a:rPr lang="en-US"/>
              <a:t> is the place where an animal or plant naturally lives.</a:t>
            </a:r>
            <a:endParaRPr b="0"/>
          </a:p>
          <a:p>
            <a:pPr indent="0" lvl="0" marL="0" rtl="0" algn="l">
              <a:lnSpc>
                <a:spcPct val="100000"/>
              </a:lnSpc>
              <a:spcBef>
                <a:spcPts val="0"/>
              </a:spcBef>
              <a:spcAft>
                <a:spcPts val="0"/>
              </a:spcAft>
              <a:buSzPts val="1400"/>
              <a:buNone/>
            </a:pPr>
            <a:r>
              <a:t/>
            </a:r>
            <a:endParaRPr/>
          </a:p>
        </p:txBody>
      </p:sp>
      <p:sp>
        <p:nvSpPr>
          <p:cNvPr id="154" name="Google Shape;154;g2936c336ece_0_6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2a6803bef5f_0_1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9" name="Google Shape;779;g2a6803bef5f_0_1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You chose “We can study the mountains, rivers, and oceans around us.” That is correct! This is an example of how </a:t>
            </a:r>
            <a:r>
              <a:rPr b="1" lang="en-US"/>
              <a:t>geology</a:t>
            </a:r>
            <a:r>
              <a:rPr lang="en-US"/>
              <a:t> impacts your life.</a:t>
            </a:r>
            <a:endParaRPr/>
          </a:p>
          <a:p>
            <a:pPr indent="0" lvl="0" marL="0" rtl="0" algn="l">
              <a:lnSpc>
                <a:spcPct val="100000"/>
              </a:lnSpc>
              <a:spcBef>
                <a:spcPts val="0"/>
              </a:spcBef>
              <a:spcAft>
                <a:spcPts val="0"/>
              </a:spcAft>
              <a:buSzPts val="1400"/>
              <a:buNone/>
            </a:pPr>
            <a:r>
              <a:t/>
            </a:r>
            <a:endParaRPr/>
          </a:p>
        </p:txBody>
      </p:sp>
      <p:sp>
        <p:nvSpPr>
          <p:cNvPr id="780" name="Google Shape;780;g2a6803bef5f_0_1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25e11802ac4_0_26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0" name="Google Shape;800;g25e11802ac4_0_26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oes </a:t>
            </a:r>
            <a:r>
              <a:rPr b="1" lang="en-US"/>
              <a:t>geology</a:t>
            </a:r>
            <a:r>
              <a:rPr b="1" lang="en-US" sz="1200">
                <a:solidFill>
                  <a:schemeClr val="dk1"/>
                </a:solidFill>
              </a:rPr>
              <a:t> </a:t>
            </a:r>
            <a:r>
              <a:rPr lang="en-US" sz="1200">
                <a:solidFill>
                  <a:schemeClr val="dk1"/>
                </a:solidFill>
              </a:rPr>
              <a:t>impact my life?”:</a:t>
            </a:r>
            <a:r>
              <a:rPr lang="en-US"/>
              <a:t> We can study the mountains, rivers, and oceans around us.</a:t>
            </a:r>
            <a:endParaRPr/>
          </a:p>
        </p:txBody>
      </p:sp>
      <p:sp>
        <p:nvSpPr>
          <p:cNvPr id="801" name="Google Shape;801;g25e11802ac4_0_26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6" name="Google Shape;826;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827" name="Google Shape;827;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29a0e60ffa9_0_3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3" name="Google Shape;833;g29a0e60ffa9_0_3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Geology</a:t>
            </a:r>
            <a:r>
              <a:rPr lang="en-US"/>
              <a:t> is the study of the Earth</a:t>
            </a:r>
            <a:r>
              <a:rPr lang="en-US"/>
              <a:t>. </a:t>
            </a:r>
            <a:endParaRPr/>
          </a:p>
          <a:p>
            <a:pPr indent="0" lvl="0" marL="0" rtl="0" algn="l">
              <a:lnSpc>
                <a:spcPct val="100000"/>
              </a:lnSpc>
              <a:spcBef>
                <a:spcPts val="0"/>
              </a:spcBef>
              <a:spcAft>
                <a:spcPts val="0"/>
              </a:spcAft>
              <a:buSzPts val="1400"/>
              <a:buNone/>
            </a:pPr>
            <a:r>
              <a:t/>
            </a:r>
            <a:endParaRPr/>
          </a:p>
        </p:txBody>
      </p:sp>
      <p:sp>
        <p:nvSpPr>
          <p:cNvPr id="834" name="Google Shape;834;g29a0e60ffa9_0_36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29a0e60ffa9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1" name="Google Shape;841;g29a0e60ffa9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What are the key characteristics of the ocean environment?</a:t>
            </a:r>
            <a:endParaRPr b="0"/>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Does anyone have any additional examples to share that haven’t been discussed yet? </a:t>
            </a:r>
            <a:endParaRPr/>
          </a:p>
        </p:txBody>
      </p:sp>
      <p:sp>
        <p:nvSpPr>
          <p:cNvPr id="842" name="Google Shape;842;g29a0e60ffa9_0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29a0e60ffa9_0_3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9" name="Google Shape;849;g29a0e60ffa9_0_3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0" name="Google Shape;850;g29a0e60ffa9_0_3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0" name="Google Shape;860;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and please continue watching and using CAPs available from this website.  </a:t>
            </a:r>
            <a:endParaRPr/>
          </a:p>
        </p:txBody>
      </p:sp>
      <p:sp>
        <p:nvSpPr>
          <p:cNvPr id="861" name="Google Shape;861;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6" name="Google Shape;866;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9c31cddc2b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g29c31cddc2b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An </a:t>
            </a:r>
            <a:r>
              <a:rPr b="1" lang="en-US"/>
              <a:t>organism</a:t>
            </a:r>
            <a:r>
              <a:rPr lang="en-US"/>
              <a:t> is any living thing.</a:t>
            </a:r>
            <a:endParaRPr b="0"/>
          </a:p>
          <a:p>
            <a:pPr indent="0" lvl="0" marL="0" rtl="0" algn="l">
              <a:lnSpc>
                <a:spcPct val="100000"/>
              </a:lnSpc>
              <a:spcBef>
                <a:spcPts val="0"/>
              </a:spcBef>
              <a:spcAft>
                <a:spcPts val="0"/>
              </a:spcAft>
              <a:buSzPts val="1400"/>
              <a:buNone/>
            </a:pPr>
            <a:r>
              <a:t/>
            </a:r>
            <a:endParaRPr/>
          </a:p>
        </p:txBody>
      </p:sp>
      <p:sp>
        <p:nvSpPr>
          <p:cNvPr id="162" name="Google Shape;162;g29c31cddc2b_0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173" name="Google Shape;173;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936c336ece_0_9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g2936c336ece_0_9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ecosystem is an area where living and nonliving things ______</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 interact]</a:t>
            </a:r>
            <a:endParaRPr/>
          </a:p>
          <a:p>
            <a:pPr indent="0" lvl="0" marL="0" rtl="0" algn="l">
              <a:lnSpc>
                <a:spcPct val="100000"/>
              </a:lnSpc>
              <a:spcBef>
                <a:spcPts val="0"/>
              </a:spcBef>
              <a:spcAft>
                <a:spcPts val="0"/>
              </a:spcAft>
              <a:buSzPts val="1400"/>
              <a:buNone/>
            </a:pPr>
            <a:r>
              <a:t/>
            </a:r>
            <a:endParaRPr/>
          </a:p>
        </p:txBody>
      </p:sp>
      <p:sp>
        <p:nvSpPr>
          <p:cNvPr id="179" name="Google Shape;179;g2936c336ece_0_9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3" name="Google Shape;33;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6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9" name="Google Shape;39;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 name="Google Shape;52;p7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 name="Google Shape;53;p7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7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7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3"/>
          <p:cNvSpPr/>
          <p:nvPr>
            <p:ph idx="2" type="pic"/>
          </p:nvPr>
        </p:nvSpPr>
        <p:spPr>
          <a:xfrm>
            <a:off x="1792288" y="612775"/>
            <a:ext cx="5486400" cy="4114800"/>
          </a:xfrm>
          <a:prstGeom prst="rect">
            <a:avLst/>
          </a:prstGeom>
          <a:noFill/>
          <a:ln>
            <a:noFill/>
          </a:ln>
        </p:spPr>
      </p:sp>
      <p:sp>
        <p:nvSpPr>
          <p:cNvPr id="68" name="Google Shape;68;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0.png"/><Relationship Id="rId11" Type="http://schemas.openxmlformats.org/officeDocument/2006/relationships/image" Target="../media/image6.png"/><Relationship Id="rId10" Type="http://schemas.openxmlformats.org/officeDocument/2006/relationships/image" Target="../media/image7.png"/><Relationship Id="rId12" Type="http://schemas.openxmlformats.org/officeDocument/2006/relationships/image" Target="../media/image11.png"/><Relationship Id="rId9" Type="http://schemas.openxmlformats.org/officeDocument/2006/relationships/image" Target="../media/image13.png"/><Relationship Id="rId5" Type="http://schemas.openxmlformats.org/officeDocument/2006/relationships/image" Target="../media/image5.png"/><Relationship Id="rId6" Type="http://schemas.openxmlformats.org/officeDocument/2006/relationships/image" Target="../media/image1.png"/><Relationship Id="rId7" Type="http://schemas.openxmlformats.org/officeDocument/2006/relationships/image" Target="../media/image3.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7.png"/><Relationship Id="rId6" Type="http://schemas.openxmlformats.org/officeDocument/2006/relationships/image" Target="../media/image23.png"/><Relationship Id="rId7"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7.png"/><Relationship Id="rId6" Type="http://schemas.openxmlformats.org/officeDocument/2006/relationships/image" Target="../media/image23.png"/><Relationship Id="rId7"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7.jp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8.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8.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8.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8.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8.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8.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3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1.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1.png"/><Relationship Id="rId4" Type="http://schemas.openxmlformats.org/officeDocument/2006/relationships/image" Target="../media/image31.png"/><Relationship Id="rId5"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1.png"/><Relationship Id="rId4" Type="http://schemas.openxmlformats.org/officeDocument/2006/relationships/image" Target="../media/image31.png"/><Relationship Id="rId5"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1.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1.png"/><Relationship Id="rId4" Type="http://schemas.openxmlformats.org/officeDocument/2006/relationships/image" Target="../media/image33.png"/><Relationship Id="rId5"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1.png"/><Relationship Id="rId4" Type="http://schemas.openxmlformats.org/officeDocument/2006/relationships/image" Target="../media/image33.png"/><Relationship Id="rId5"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8.png"/><Relationship Id="rId4" Type="http://schemas.openxmlformats.org/officeDocument/2006/relationships/image" Target="../media/image37.png"/><Relationship Id="rId5" Type="http://schemas.openxmlformats.org/officeDocument/2006/relationships/image" Target="../media/image39.png"/><Relationship Id="rId6"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8.png"/><Relationship Id="rId4" Type="http://schemas.openxmlformats.org/officeDocument/2006/relationships/image" Target="../media/image37.png"/><Relationship Id="rId5" Type="http://schemas.openxmlformats.org/officeDocument/2006/relationships/image" Target="../media/image39.png"/><Relationship Id="rId6"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1.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2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1.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1.png"/><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1.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png"/><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54.png"/><Relationship Id="rId4" Type="http://schemas.openxmlformats.org/officeDocument/2006/relationships/image" Target="../media/image46.png"/><Relationship Id="rId5" Type="http://schemas.openxmlformats.org/officeDocument/2006/relationships/image" Target="../media/image45.png"/><Relationship Id="rId6"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54.png"/><Relationship Id="rId4" Type="http://schemas.openxmlformats.org/officeDocument/2006/relationships/image" Target="../media/image46.png"/><Relationship Id="rId5" Type="http://schemas.openxmlformats.org/officeDocument/2006/relationships/image" Target="../media/image45.png"/><Relationship Id="rId6"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4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4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4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4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4.png"/><Relationship Id="rId4" Type="http://schemas.openxmlformats.org/officeDocument/2006/relationships/image" Target="../media/image4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8.png"/><Relationship Id="rId4" Type="http://schemas.openxmlformats.org/officeDocument/2006/relationships/image" Target="../media/image3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hyperlink" Target="https://www.youtube.com/watch?v=KirNCAjA6KY&amp;ab_channel=MooMooMathandScience" TargetMode="External"/><Relationship Id="rId4" Type="http://schemas.openxmlformats.org/officeDocument/2006/relationships/hyperlink" Target="https://www.youtube.com/watch?v=KirNCAjA6KY&amp;ab_channel=MooMooMathandScience" TargetMode="External"/><Relationship Id="rId5" Type="http://schemas.openxmlformats.org/officeDocument/2006/relationships/image" Target="../media/image50.png"/><Relationship Id="rId6" Type="http://schemas.openxmlformats.org/officeDocument/2006/relationships/image" Target="../media/image48.png"/><Relationship Id="rId7" Type="http://schemas.openxmlformats.org/officeDocument/2006/relationships/image" Target="../media/image5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49.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51.jpg"/><Relationship Id="rId4" Type="http://schemas.openxmlformats.org/officeDocument/2006/relationships/image" Target="../media/image47.png"/><Relationship Id="rId5"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9.png"/><Relationship Id="rId5" Type="http://schemas.openxmlformats.org/officeDocument/2006/relationships/image" Target="../media/image17.png"/><Relationship Id="rId6" Type="http://schemas.openxmlformats.org/officeDocument/2006/relationships/image" Target="../media/image23.png"/><Relationship Id="rId7"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8" name="Google Shape;108;p1"/>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09" name="Google Shape;109;p1"/>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10" name="Google Shape;110;p1"/>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111" name="Google Shape;111;p1"/>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2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116" name="Google Shape;116;p1"/>
          <p:cNvCxnSpPr>
            <a:stCxn id="117" idx="4"/>
            <a:endCxn id="114"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8" name="Google Shape;118;p1"/>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119" name="Google Shape;119;p1"/>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117" name="Google Shape;117;p1"/>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g2a6803bef5f_0_16"/>
          <p:cNvSpPr txBox="1"/>
          <p:nvPr/>
        </p:nvSpPr>
        <p:spPr>
          <a:xfrm>
            <a:off x="1007775" y="442199"/>
            <a:ext cx="77787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An </a:t>
            </a:r>
            <a:r>
              <a:rPr b="1" lang="en-US" sz="3600">
                <a:solidFill>
                  <a:schemeClr val="dk1"/>
                </a:solidFill>
                <a:latin typeface="Calibri"/>
                <a:ea typeface="Calibri"/>
                <a:cs typeface="Calibri"/>
                <a:sym typeface="Calibri"/>
              </a:rPr>
              <a:t>ecosystem</a:t>
            </a:r>
            <a:r>
              <a:rPr lang="en-US" sz="3600">
                <a:solidFill>
                  <a:schemeClr val="dk1"/>
                </a:solidFill>
                <a:latin typeface="Calibri"/>
                <a:ea typeface="Calibri"/>
                <a:cs typeface="Calibri"/>
                <a:sym typeface="Calibri"/>
              </a:rPr>
              <a:t> is an area where living and nonliving things ________.</a:t>
            </a:r>
            <a:endParaRPr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descr="Questions" id="195" name="Google Shape;195;g2a6803bef5f_0_1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g2a6803bef5f_0_16"/>
          <p:cNvSpPr txBox="1"/>
          <p:nvPr/>
        </p:nvSpPr>
        <p:spPr>
          <a:xfrm>
            <a:off x="6284700" y="2079675"/>
            <a:ext cx="1036500" cy="468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197" name="Google Shape;197;g2a6803bef5f_0_16"/>
          <p:cNvSpPr txBox="1"/>
          <p:nvPr/>
        </p:nvSpPr>
        <p:spPr>
          <a:xfrm>
            <a:off x="6284700" y="2772775"/>
            <a:ext cx="1036500" cy="468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198" name="Google Shape;198;g2a6803bef5f_0_16"/>
          <p:cNvSpPr txBox="1"/>
          <p:nvPr/>
        </p:nvSpPr>
        <p:spPr>
          <a:xfrm>
            <a:off x="6048800" y="3477600"/>
            <a:ext cx="1425600" cy="468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199" name="Google Shape;199;g2a6803bef5f_0_16"/>
          <p:cNvSpPr txBox="1"/>
          <p:nvPr/>
        </p:nvSpPr>
        <p:spPr>
          <a:xfrm>
            <a:off x="6048800" y="4182425"/>
            <a:ext cx="1470600" cy="468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pic>
        <p:nvPicPr>
          <p:cNvPr id="200" name="Google Shape;200;g2a6803bef5f_0_16"/>
          <p:cNvPicPr preferRelativeResize="0"/>
          <p:nvPr/>
        </p:nvPicPr>
        <p:blipFill>
          <a:blip r:embed="rId4">
            <a:alphaModFix/>
          </a:blip>
          <a:stretch>
            <a:fillRect/>
          </a:stretch>
        </p:blipFill>
        <p:spPr>
          <a:xfrm>
            <a:off x="4116475" y="3879550"/>
            <a:ext cx="4730175" cy="2658350"/>
          </a:xfrm>
          <a:prstGeom prst="rect">
            <a:avLst/>
          </a:prstGeom>
          <a:noFill/>
          <a:ln>
            <a:noFill/>
          </a:ln>
        </p:spPr>
      </p:pic>
      <p:sp>
        <p:nvSpPr>
          <p:cNvPr id="201" name="Google Shape;201;g2a6803bef5f_0_16"/>
          <p:cNvSpPr txBox="1"/>
          <p:nvPr/>
        </p:nvSpPr>
        <p:spPr>
          <a:xfrm>
            <a:off x="677375" y="2039675"/>
            <a:ext cx="3225900" cy="3817800"/>
          </a:xfrm>
          <a:prstGeom prst="rect">
            <a:avLst/>
          </a:prstGeom>
          <a:noFill/>
          <a:ln>
            <a:noFill/>
          </a:ln>
        </p:spPr>
        <p:txBody>
          <a:bodyPr anchorCtr="0" anchor="t" bIns="91425" lIns="91425" spcFirstLastPara="1" rIns="91425" wrap="square" tIns="91425">
            <a:noAutofit/>
          </a:bodyPr>
          <a:lstStyle/>
          <a:p>
            <a:pPr indent="-431800" lvl="0" marL="457200" rtl="0" algn="l">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investigate</a:t>
            </a:r>
            <a:endParaRPr sz="3200">
              <a:solidFill>
                <a:schemeClr val="dk1"/>
              </a:solidFill>
              <a:latin typeface="Calibri"/>
              <a:ea typeface="Calibri"/>
              <a:cs typeface="Calibri"/>
              <a:sym typeface="Calibri"/>
            </a:endParaRPr>
          </a:p>
          <a:p>
            <a:pPr indent="-431800" lvl="0" marL="457200" rtl="0" algn="l">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interact</a:t>
            </a:r>
            <a:endParaRPr sz="3200">
              <a:solidFill>
                <a:srgbClr val="FF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g2a61a022504_0_37"/>
          <p:cNvSpPr txBox="1"/>
          <p:nvPr/>
        </p:nvSpPr>
        <p:spPr>
          <a:xfrm>
            <a:off x="1007775" y="442200"/>
            <a:ext cx="77787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A </a:t>
            </a:r>
            <a:r>
              <a:rPr b="1" lang="en-US" sz="3600">
                <a:solidFill>
                  <a:schemeClr val="dk1"/>
                </a:solidFill>
                <a:latin typeface="Calibri"/>
                <a:ea typeface="Calibri"/>
                <a:cs typeface="Calibri"/>
                <a:sym typeface="Calibri"/>
              </a:rPr>
              <a:t>habitat</a:t>
            </a:r>
            <a:r>
              <a:rPr lang="en-US" sz="3600">
                <a:solidFill>
                  <a:schemeClr val="dk1"/>
                </a:solidFill>
                <a:latin typeface="Calibri"/>
                <a:ea typeface="Calibri"/>
                <a:cs typeface="Calibri"/>
                <a:sym typeface="Calibri"/>
              </a:rPr>
              <a:t> is the place where an animal or plant naturally _____</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descr="Questions" id="208" name="Google Shape;208;g2a61a022504_0_3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g2a61a022504_0_37"/>
          <p:cNvSpPr txBox="1"/>
          <p:nvPr/>
        </p:nvSpPr>
        <p:spPr>
          <a:xfrm>
            <a:off x="764550" y="1916975"/>
            <a:ext cx="3432600" cy="35136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lives</a:t>
            </a:r>
            <a:endParaRPr b="0" i="0" sz="3200" u="none" cap="none" strike="noStrike">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listens</a:t>
            </a:r>
            <a:endParaRPr b="0" i="0" sz="3200" u="none" cap="none" strike="noStrike">
              <a:solidFill>
                <a:schemeClr val="dk1"/>
              </a:solidFill>
              <a:latin typeface="Calibri"/>
              <a:ea typeface="Calibri"/>
              <a:cs typeface="Calibri"/>
              <a:sym typeface="Calibri"/>
            </a:endParaRPr>
          </a:p>
        </p:txBody>
      </p:sp>
      <p:pic>
        <p:nvPicPr>
          <p:cNvPr id="210" name="Google Shape;210;g2a61a022504_0_37"/>
          <p:cNvPicPr preferRelativeResize="0"/>
          <p:nvPr/>
        </p:nvPicPr>
        <p:blipFill>
          <a:blip r:embed="rId4">
            <a:alphaModFix/>
          </a:blip>
          <a:stretch>
            <a:fillRect/>
          </a:stretch>
        </p:blipFill>
        <p:spPr>
          <a:xfrm>
            <a:off x="3912995" y="3919500"/>
            <a:ext cx="4873475" cy="2650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2a6803bef5f_0_29"/>
          <p:cNvSpPr txBox="1"/>
          <p:nvPr/>
        </p:nvSpPr>
        <p:spPr>
          <a:xfrm>
            <a:off x="1007775" y="442200"/>
            <a:ext cx="77787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A </a:t>
            </a:r>
            <a:r>
              <a:rPr b="1" lang="en-US" sz="3600">
                <a:solidFill>
                  <a:schemeClr val="dk1"/>
                </a:solidFill>
                <a:latin typeface="Calibri"/>
                <a:ea typeface="Calibri"/>
                <a:cs typeface="Calibri"/>
                <a:sym typeface="Calibri"/>
              </a:rPr>
              <a:t>habitat</a:t>
            </a:r>
            <a:r>
              <a:rPr lang="en-US" sz="3600">
                <a:solidFill>
                  <a:schemeClr val="dk1"/>
                </a:solidFill>
                <a:latin typeface="Calibri"/>
                <a:ea typeface="Calibri"/>
                <a:cs typeface="Calibri"/>
                <a:sym typeface="Calibri"/>
              </a:rPr>
              <a:t> is the place where an animal or plant naturally _____</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descr="Questions" id="217" name="Google Shape;217;g2a6803bef5f_0_2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g2a6803bef5f_0_29"/>
          <p:cNvSpPr txBox="1"/>
          <p:nvPr/>
        </p:nvSpPr>
        <p:spPr>
          <a:xfrm>
            <a:off x="764550" y="1916975"/>
            <a:ext cx="3432600" cy="35136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lives</a:t>
            </a:r>
            <a:endParaRPr b="0" i="0" sz="3200" u="none" cap="none" strike="noStrike">
              <a:solidFill>
                <a:srgbClr val="FF0000"/>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listens</a:t>
            </a:r>
            <a:endParaRPr b="0" i="0" sz="3200" u="none" cap="none" strike="noStrike">
              <a:solidFill>
                <a:schemeClr val="dk1"/>
              </a:solidFill>
              <a:latin typeface="Calibri"/>
              <a:ea typeface="Calibri"/>
              <a:cs typeface="Calibri"/>
              <a:sym typeface="Calibri"/>
            </a:endParaRPr>
          </a:p>
        </p:txBody>
      </p:sp>
      <p:pic>
        <p:nvPicPr>
          <p:cNvPr id="219" name="Google Shape;219;g2a6803bef5f_0_29"/>
          <p:cNvPicPr preferRelativeResize="0"/>
          <p:nvPr/>
        </p:nvPicPr>
        <p:blipFill>
          <a:blip r:embed="rId4">
            <a:alphaModFix/>
          </a:blip>
          <a:stretch>
            <a:fillRect/>
          </a:stretch>
        </p:blipFill>
        <p:spPr>
          <a:xfrm>
            <a:off x="3912995" y="3919500"/>
            <a:ext cx="4873475" cy="2650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g2a61a022504_0_46"/>
          <p:cNvSpPr txBox="1"/>
          <p:nvPr/>
        </p:nvSpPr>
        <p:spPr>
          <a:xfrm>
            <a:off x="1007775" y="442200"/>
            <a:ext cx="77787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True or false: An organism is any non-living thing.</a:t>
            </a:r>
            <a:endParaRPr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descr="Questions" id="226" name="Google Shape;226;g2a61a022504_0_4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g2a61a022504_0_46"/>
          <p:cNvSpPr txBox="1"/>
          <p:nvPr/>
        </p:nvSpPr>
        <p:spPr>
          <a:xfrm>
            <a:off x="776150" y="1928575"/>
            <a:ext cx="3432600" cy="35136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True</a:t>
            </a:r>
            <a:endParaRPr b="0" i="0" sz="3200" u="none" cap="none" strike="noStrike">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sp>
        <p:nvSpPr>
          <p:cNvPr id="228" name="Google Shape;228;g2a61a022504_0_46"/>
          <p:cNvSpPr/>
          <p:nvPr/>
        </p:nvSpPr>
        <p:spPr>
          <a:xfrm>
            <a:off x="4721225" y="3548204"/>
            <a:ext cx="1016400" cy="2943600"/>
          </a:xfrm>
          <a:prstGeom prst="rect">
            <a:avLst/>
          </a:prstGeom>
          <a:blipFill rotWithShape="1">
            <a:blip r:embed="rId4">
              <a:alphaModFix/>
            </a:blip>
            <a:stretch>
              <a:fillRect b="0" l="-53656" r="-81926" t="0"/>
            </a:stretch>
          </a:blip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229" name="Google Shape;229;g2a61a022504_0_46"/>
          <p:cNvSpPr/>
          <p:nvPr/>
        </p:nvSpPr>
        <p:spPr>
          <a:xfrm>
            <a:off x="5737511" y="3548203"/>
            <a:ext cx="1016400" cy="2943600"/>
          </a:xfrm>
          <a:prstGeom prst="rect">
            <a:avLst/>
          </a:prstGeom>
          <a:blipFill rotWithShape="1">
            <a:blip r:embed="rId5">
              <a:alphaModFix/>
            </a:blip>
            <a:stretch>
              <a:fillRect b="0" l="-23039" r="-23029" t="0"/>
            </a:stretch>
          </a:blip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230" name="Google Shape;230;g2a61a022504_0_46"/>
          <p:cNvSpPr/>
          <p:nvPr/>
        </p:nvSpPr>
        <p:spPr>
          <a:xfrm>
            <a:off x="6753798" y="3548203"/>
            <a:ext cx="1016400" cy="2943600"/>
          </a:xfrm>
          <a:prstGeom prst="rect">
            <a:avLst/>
          </a:prstGeom>
          <a:blipFill rotWithShape="1">
            <a:blip r:embed="rId6">
              <a:alphaModFix/>
            </a:blip>
            <a:stretch>
              <a:fillRect b="0" l="-32457" r="-70148" t="0"/>
            </a:stretch>
          </a:blip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231" name="Google Shape;231;g2a61a022504_0_46"/>
          <p:cNvSpPr/>
          <p:nvPr/>
        </p:nvSpPr>
        <p:spPr>
          <a:xfrm>
            <a:off x="7770084" y="3548203"/>
            <a:ext cx="1016400" cy="2943600"/>
          </a:xfrm>
          <a:prstGeom prst="rect">
            <a:avLst/>
          </a:prstGeom>
          <a:blipFill rotWithShape="1">
            <a:blip r:embed="rId7">
              <a:alphaModFix/>
            </a:blip>
            <a:stretch>
              <a:fillRect b="0" l="0" r="0" t="0"/>
            </a:stretch>
          </a:blip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2a6803bef5f_0_41"/>
          <p:cNvSpPr txBox="1"/>
          <p:nvPr/>
        </p:nvSpPr>
        <p:spPr>
          <a:xfrm>
            <a:off x="1007775" y="442200"/>
            <a:ext cx="77787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True or false: An organism is any non-living thing.</a:t>
            </a:r>
            <a:endParaRPr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descr="Questions" id="238" name="Google Shape;238;g2a6803bef5f_0_4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g2a6803bef5f_0_41"/>
          <p:cNvSpPr txBox="1"/>
          <p:nvPr/>
        </p:nvSpPr>
        <p:spPr>
          <a:xfrm>
            <a:off x="776150" y="1928575"/>
            <a:ext cx="3432600" cy="35136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True</a:t>
            </a:r>
            <a:endParaRPr b="0" i="0" sz="3200" u="none" cap="none" strike="noStrike">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False</a:t>
            </a:r>
            <a:endParaRPr b="0" i="0" sz="3200" u="none" cap="none" strike="noStrike">
              <a:solidFill>
                <a:srgbClr val="FF0000"/>
              </a:solidFill>
              <a:latin typeface="Calibri"/>
              <a:ea typeface="Calibri"/>
              <a:cs typeface="Calibri"/>
              <a:sym typeface="Calibri"/>
            </a:endParaRPr>
          </a:p>
        </p:txBody>
      </p:sp>
      <p:sp>
        <p:nvSpPr>
          <p:cNvPr id="240" name="Google Shape;240;g2a6803bef5f_0_41"/>
          <p:cNvSpPr/>
          <p:nvPr/>
        </p:nvSpPr>
        <p:spPr>
          <a:xfrm>
            <a:off x="4721225" y="3548204"/>
            <a:ext cx="1016400" cy="2943600"/>
          </a:xfrm>
          <a:prstGeom prst="rect">
            <a:avLst/>
          </a:prstGeom>
          <a:blipFill rotWithShape="1">
            <a:blip r:embed="rId4">
              <a:alphaModFix/>
            </a:blip>
            <a:stretch>
              <a:fillRect b="0" l="-53656" r="-81926" t="0"/>
            </a:stretch>
          </a:blip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241" name="Google Shape;241;g2a6803bef5f_0_41"/>
          <p:cNvSpPr/>
          <p:nvPr/>
        </p:nvSpPr>
        <p:spPr>
          <a:xfrm>
            <a:off x="5737511" y="3548203"/>
            <a:ext cx="1016400" cy="2943600"/>
          </a:xfrm>
          <a:prstGeom prst="rect">
            <a:avLst/>
          </a:prstGeom>
          <a:blipFill rotWithShape="1">
            <a:blip r:embed="rId5">
              <a:alphaModFix/>
            </a:blip>
            <a:stretch>
              <a:fillRect b="0" l="-23039" r="-23029" t="0"/>
            </a:stretch>
          </a:blip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242" name="Google Shape;242;g2a6803bef5f_0_41"/>
          <p:cNvSpPr/>
          <p:nvPr/>
        </p:nvSpPr>
        <p:spPr>
          <a:xfrm>
            <a:off x="6753798" y="3548203"/>
            <a:ext cx="1016400" cy="2943600"/>
          </a:xfrm>
          <a:prstGeom prst="rect">
            <a:avLst/>
          </a:prstGeom>
          <a:blipFill rotWithShape="1">
            <a:blip r:embed="rId6">
              <a:alphaModFix/>
            </a:blip>
            <a:stretch>
              <a:fillRect b="0" l="-32457" r="-70148" t="0"/>
            </a:stretch>
          </a:blip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243" name="Google Shape;243;g2a6803bef5f_0_41"/>
          <p:cNvSpPr/>
          <p:nvPr/>
        </p:nvSpPr>
        <p:spPr>
          <a:xfrm>
            <a:off x="7770084" y="3548203"/>
            <a:ext cx="1016400" cy="2943600"/>
          </a:xfrm>
          <a:prstGeom prst="rect">
            <a:avLst/>
          </a:prstGeom>
          <a:blipFill rotWithShape="1">
            <a:blip r:embed="rId7">
              <a:alphaModFix/>
            </a:blip>
            <a:stretch>
              <a:fillRect b="0" l="0" r="0" t="0"/>
            </a:stretch>
          </a:blip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8"/>
          <p:cNvSpPr txBox="1"/>
          <p:nvPr/>
        </p:nvSpPr>
        <p:spPr>
          <a:xfrm>
            <a:off x="868050" y="1316925"/>
            <a:ext cx="74079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Geology</a:t>
            </a:r>
            <a:endParaRPr b="0" i="0" sz="1400" u="none" cap="none" strike="noStrike">
              <a:solidFill>
                <a:srgbClr val="000000"/>
              </a:solidFill>
              <a:latin typeface="Arial"/>
              <a:ea typeface="Arial"/>
              <a:cs typeface="Arial"/>
              <a:sym typeface="Arial"/>
            </a:endParaRPr>
          </a:p>
        </p:txBody>
      </p:sp>
      <p:sp>
        <p:nvSpPr>
          <p:cNvPr descr="Artificial Intelligence" id="250" name="Google Shape;250;p18"/>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51" name="Google Shape;251;p1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g27e576c1a67_0_281"/>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sz="3000" u="sng">
                <a:solidFill>
                  <a:schemeClr val="dk1"/>
                </a:solidFill>
              </a:rPr>
              <a:t>Geology</a:t>
            </a:r>
            <a:r>
              <a:rPr b="1" lang="en-US" sz="3000">
                <a:solidFill>
                  <a:schemeClr val="dk1"/>
                </a:solidFill>
              </a:rPr>
              <a:t>: </a:t>
            </a:r>
            <a:r>
              <a:rPr lang="en-US" sz="3000">
                <a:solidFill>
                  <a:schemeClr val="dk1"/>
                </a:solidFill>
              </a:rPr>
              <a:t>the study of the Earth</a:t>
            </a:r>
            <a:endParaRPr sz="3000"/>
          </a:p>
        </p:txBody>
      </p:sp>
      <p:sp>
        <p:nvSpPr>
          <p:cNvPr descr="Artificial Intelligence" id="258" name="Google Shape;258;g27e576c1a67_0_28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59" name="Google Shape;259;g27e576c1a67_0_281"/>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260" name="Google Shape;260;g27e576c1a67_0_281"/>
          <p:cNvPicPr preferRelativeResize="0"/>
          <p:nvPr/>
        </p:nvPicPr>
        <p:blipFill>
          <a:blip r:embed="rId5">
            <a:alphaModFix/>
          </a:blip>
          <a:stretch>
            <a:fillRect/>
          </a:stretch>
        </p:blipFill>
        <p:spPr>
          <a:xfrm>
            <a:off x="1949238" y="1636050"/>
            <a:ext cx="5245525" cy="50100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descr="Questions" id="266" name="Google Shape;266;p33"/>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g2936c336ece_0_1123"/>
          <p:cNvSpPr txBox="1"/>
          <p:nvPr>
            <p:ph type="ctrTitle"/>
          </p:nvPr>
        </p:nvSpPr>
        <p:spPr>
          <a:xfrm>
            <a:off x="685800" y="485480"/>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lang="en-US" sz="3600"/>
              <a:t>What is </a:t>
            </a:r>
            <a:r>
              <a:rPr b="1" lang="en-US" sz="3600"/>
              <a:t>geology</a:t>
            </a:r>
            <a:r>
              <a:rPr lang="en-US" sz="3600"/>
              <a:t>?</a:t>
            </a:r>
            <a:endParaRPr sz="3600"/>
          </a:p>
        </p:txBody>
      </p:sp>
      <p:sp>
        <p:nvSpPr>
          <p:cNvPr descr="Questions" id="273" name="Google Shape;273;g2936c336ece_0_112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4" name="Google Shape;274;g2936c336ece_0_1123"/>
          <p:cNvPicPr preferRelativeResize="0"/>
          <p:nvPr/>
        </p:nvPicPr>
        <p:blipFill>
          <a:blip r:embed="rId4">
            <a:alphaModFix/>
          </a:blip>
          <a:stretch>
            <a:fillRect/>
          </a:stretch>
        </p:blipFill>
        <p:spPr>
          <a:xfrm>
            <a:off x="1949238" y="1636050"/>
            <a:ext cx="5245525" cy="50100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20"/>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281" name="Google Shape;281;p2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2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27" name="Google Shape;127;p2"/>
          <p:cNvSpPr txBox="1"/>
          <p:nvPr/>
        </p:nvSpPr>
        <p:spPr>
          <a:xfrm>
            <a:off x="1310175" y="269200"/>
            <a:ext cx="67500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lang="en-US" sz="6000">
                <a:latin typeface="Calibri"/>
                <a:ea typeface="Calibri"/>
                <a:cs typeface="Calibri"/>
                <a:sym typeface="Calibri"/>
              </a:rPr>
              <a:t>Geology</a:t>
            </a:r>
            <a:endParaRPr b="0" i="0" sz="1800" u="none" cap="none" strike="noStrike">
              <a:solidFill>
                <a:srgbClr val="000000"/>
              </a:solidFill>
              <a:latin typeface="Calibri"/>
              <a:ea typeface="Calibri"/>
              <a:cs typeface="Calibri"/>
              <a:sym typeface="Calibri"/>
            </a:endParaRPr>
          </a:p>
        </p:txBody>
      </p:sp>
      <p:pic>
        <p:nvPicPr>
          <p:cNvPr id="128" name="Google Shape;128;p2"/>
          <p:cNvPicPr preferRelativeResize="0"/>
          <p:nvPr/>
        </p:nvPicPr>
        <p:blipFill>
          <a:blip r:embed="rId3">
            <a:alphaModFix/>
          </a:blip>
          <a:stretch>
            <a:fillRect/>
          </a:stretch>
        </p:blipFill>
        <p:spPr>
          <a:xfrm>
            <a:off x="1814100" y="1401125"/>
            <a:ext cx="5515791" cy="52681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descr="Artificial Intelligence" id="286" name="Google Shape;286;g29a0e60ffa9_0_32"/>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g29a0e60ffa9_0_32"/>
          <p:cNvSpPr txBox="1"/>
          <p:nvPr/>
        </p:nvSpPr>
        <p:spPr>
          <a:xfrm>
            <a:off x="875900" y="422875"/>
            <a:ext cx="8058000" cy="1467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sz="3000">
                <a:latin typeface="Calibri"/>
                <a:ea typeface="Calibri"/>
                <a:cs typeface="Calibri"/>
                <a:sym typeface="Calibri"/>
              </a:rPr>
              <a:t>We can study the geology of the ocean floor. The ocean floor (or oceanic crust) is primarily made up of basalt - a type of volcanic rock.</a:t>
            </a:r>
            <a:endParaRPr b="0" i="0" sz="3000" u="none" cap="none" strike="noStrike">
              <a:solidFill>
                <a:srgbClr val="000000"/>
              </a:solidFill>
              <a:latin typeface="Calibri"/>
              <a:ea typeface="Calibri"/>
              <a:cs typeface="Calibri"/>
              <a:sym typeface="Calibri"/>
            </a:endParaRPr>
          </a:p>
        </p:txBody>
      </p:sp>
      <p:pic>
        <p:nvPicPr>
          <p:cNvPr id="288" name="Google Shape;288;g29a0e60ffa9_0_32"/>
          <p:cNvPicPr preferRelativeResize="0"/>
          <p:nvPr/>
        </p:nvPicPr>
        <p:blipFill>
          <a:blip r:embed="rId4">
            <a:alphaModFix/>
          </a:blip>
          <a:stretch>
            <a:fillRect/>
          </a:stretch>
        </p:blipFill>
        <p:spPr>
          <a:xfrm>
            <a:off x="543000" y="2232230"/>
            <a:ext cx="8058000" cy="423044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descr="Artificial Intelligence" id="293" name="Google Shape;293;g29c31cddc2b_0_49"/>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g29c31cddc2b_0_49"/>
          <p:cNvSpPr txBox="1"/>
          <p:nvPr/>
        </p:nvSpPr>
        <p:spPr>
          <a:xfrm>
            <a:off x="929100" y="433500"/>
            <a:ext cx="7887600" cy="1530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The ocean floor can also have underwater mountain ranges. These are called mid-ocean ridges.</a:t>
            </a:r>
            <a:r>
              <a:rPr b="0" i="0" lang="en-US" sz="3000" u="none" cap="none" strike="noStrike">
                <a:solidFill>
                  <a:srgbClr val="000000"/>
                </a:solidFill>
                <a:latin typeface="Calibri"/>
                <a:ea typeface="Calibri"/>
                <a:cs typeface="Calibri"/>
                <a:sym typeface="Calibri"/>
              </a:rPr>
              <a:t> </a:t>
            </a:r>
            <a:endParaRPr b="0" i="0" sz="3000" u="none" cap="none" strike="noStrike">
              <a:solidFill>
                <a:srgbClr val="000000"/>
              </a:solidFill>
              <a:latin typeface="Calibri"/>
              <a:ea typeface="Calibri"/>
              <a:cs typeface="Calibri"/>
              <a:sym typeface="Calibri"/>
            </a:endParaRPr>
          </a:p>
        </p:txBody>
      </p:sp>
      <p:pic>
        <p:nvPicPr>
          <p:cNvPr id="295" name="Google Shape;295;g29c31cddc2b_0_49"/>
          <p:cNvPicPr preferRelativeResize="0"/>
          <p:nvPr/>
        </p:nvPicPr>
        <p:blipFill>
          <a:blip r:embed="rId4">
            <a:alphaModFix/>
          </a:blip>
          <a:stretch>
            <a:fillRect/>
          </a:stretch>
        </p:blipFill>
        <p:spPr>
          <a:xfrm>
            <a:off x="2965250" y="1964400"/>
            <a:ext cx="3815290" cy="45888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descr="Artificial Intelligence" id="300" name="Google Shape;300;g29a0e60ffa9_0_12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g29a0e60ffa9_0_120"/>
          <p:cNvSpPr txBox="1"/>
          <p:nvPr/>
        </p:nvSpPr>
        <p:spPr>
          <a:xfrm>
            <a:off x="503325" y="417300"/>
            <a:ext cx="8559600" cy="1347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Mid-ocean ridges are sites of seafloor spreading. </a:t>
            </a:r>
            <a:r>
              <a:rPr lang="en-US" sz="3000">
                <a:latin typeface="Calibri"/>
                <a:ea typeface="Calibri"/>
                <a:cs typeface="Calibri"/>
                <a:sym typeface="Calibri"/>
              </a:rPr>
              <a:t>Seafloor spreading is the process by which new oceanic crust is formed as tectonic plates move apart.</a:t>
            </a:r>
            <a:endParaRPr b="0" i="0" sz="3000" u="none" cap="none" strike="noStrike">
              <a:solidFill>
                <a:srgbClr val="000000"/>
              </a:solidFill>
              <a:latin typeface="Arial"/>
              <a:ea typeface="Arial"/>
              <a:cs typeface="Arial"/>
              <a:sym typeface="Arial"/>
            </a:endParaRPr>
          </a:p>
        </p:txBody>
      </p:sp>
      <p:pic>
        <p:nvPicPr>
          <p:cNvPr id="302" name="Google Shape;302;g29a0e60ffa9_0_120"/>
          <p:cNvPicPr preferRelativeResize="0"/>
          <p:nvPr/>
        </p:nvPicPr>
        <p:blipFill>
          <a:blip r:embed="rId4">
            <a:alphaModFix/>
          </a:blip>
          <a:stretch>
            <a:fillRect/>
          </a:stretch>
        </p:blipFill>
        <p:spPr>
          <a:xfrm>
            <a:off x="1971288" y="2222025"/>
            <a:ext cx="5201424" cy="44255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descr="Questions" id="308" name="Google Shape;308;gd96993b0a5_0_4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descr="Questions" id="314" name="Google Shape;314;g28c7b7e697c_0_78"/>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g28c7b7e697c_0_78"/>
          <p:cNvSpPr txBox="1"/>
          <p:nvPr/>
        </p:nvSpPr>
        <p:spPr>
          <a:xfrm>
            <a:off x="506625" y="912450"/>
            <a:ext cx="8416500" cy="1169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The ocean floor is primarily made up of this type of volcanic rock… </a:t>
            </a:r>
            <a:endParaRPr b="0" i="0" sz="3000" u="none" cap="none" strike="noStrike">
              <a:solidFill>
                <a:schemeClr val="dk1"/>
              </a:solidFill>
              <a:latin typeface="Calibri"/>
              <a:ea typeface="Calibri"/>
              <a:cs typeface="Calibri"/>
              <a:sym typeface="Calibri"/>
            </a:endParaRPr>
          </a:p>
        </p:txBody>
      </p:sp>
      <p:sp>
        <p:nvSpPr>
          <p:cNvPr id="316" name="Google Shape;316;g28c7b7e697c_0_78"/>
          <p:cNvSpPr txBox="1"/>
          <p:nvPr/>
        </p:nvSpPr>
        <p:spPr>
          <a:xfrm>
            <a:off x="844025" y="2338575"/>
            <a:ext cx="3189600" cy="26262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basalt</a:t>
            </a:r>
            <a:endParaRPr b="0" i="0" sz="3200" u="none" cap="none" strike="noStrike">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sandstone</a:t>
            </a:r>
            <a:endParaRPr b="0" i="0" sz="3200" u="none" cap="none" strike="noStrike">
              <a:solidFill>
                <a:schemeClr val="dk1"/>
              </a:solidFill>
              <a:latin typeface="Calibri"/>
              <a:ea typeface="Calibri"/>
              <a:cs typeface="Calibri"/>
              <a:sym typeface="Calibri"/>
            </a:endParaRPr>
          </a:p>
        </p:txBody>
      </p:sp>
      <p:pic>
        <p:nvPicPr>
          <p:cNvPr id="317" name="Google Shape;317;g28c7b7e697c_0_78"/>
          <p:cNvPicPr preferRelativeResize="0"/>
          <p:nvPr/>
        </p:nvPicPr>
        <p:blipFill>
          <a:blip r:embed="rId4">
            <a:alphaModFix/>
          </a:blip>
          <a:stretch>
            <a:fillRect/>
          </a:stretch>
        </p:blipFill>
        <p:spPr>
          <a:xfrm>
            <a:off x="3415925" y="3757050"/>
            <a:ext cx="5507199" cy="28912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descr="Questions" id="323" name="Google Shape;323;g2a6803bef5f_0_6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g2a6803bef5f_0_60"/>
          <p:cNvSpPr txBox="1"/>
          <p:nvPr/>
        </p:nvSpPr>
        <p:spPr>
          <a:xfrm>
            <a:off x="506625" y="912450"/>
            <a:ext cx="8416500" cy="1169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The ocean floor is primarily made up of this type of volcanic rock… </a:t>
            </a:r>
            <a:endParaRPr b="0" i="0" sz="3000" u="none" cap="none" strike="noStrike">
              <a:solidFill>
                <a:schemeClr val="dk1"/>
              </a:solidFill>
              <a:latin typeface="Calibri"/>
              <a:ea typeface="Calibri"/>
              <a:cs typeface="Calibri"/>
              <a:sym typeface="Calibri"/>
            </a:endParaRPr>
          </a:p>
        </p:txBody>
      </p:sp>
      <p:sp>
        <p:nvSpPr>
          <p:cNvPr id="325" name="Google Shape;325;g2a6803bef5f_0_60"/>
          <p:cNvSpPr txBox="1"/>
          <p:nvPr/>
        </p:nvSpPr>
        <p:spPr>
          <a:xfrm>
            <a:off x="844025" y="2338575"/>
            <a:ext cx="3189600" cy="26262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basalt</a:t>
            </a:r>
            <a:endParaRPr b="0" i="0" sz="3200" u="none" cap="none" strike="noStrike">
              <a:solidFill>
                <a:srgbClr val="FF0000"/>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sandstone</a:t>
            </a:r>
            <a:endParaRPr b="0" i="0" sz="3200" u="none" cap="none" strike="noStrike">
              <a:solidFill>
                <a:schemeClr val="dk1"/>
              </a:solidFill>
              <a:latin typeface="Calibri"/>
              <a:ea typeface="Calibri"/>
              <a:cs typeface="Calibri"/>
              <a:sym typeface="Calibri"/>
            </a:endParaRPr>
          </a:p>
        </p:txBody>
      </p:sp>
      <p:pic>
        <p:nvPicPr>
          <p:cNvPr id="326" name="Google Shape;326;g2a6803bef5f_0_60"/>
          <p:cNvPicPr preferRelativeResize="0"/>
          <p:nvPr/>
        </p:nvPicPr>
        <p:blipFill>
          <a:blip r:embed="rId4">
            <a:alphaModFix/>
          </a:blip>
          <a:stretch>
            <a:fillRect/>
          </a:stretch>
        </p:blipFill>
        <p:spPr>
          <a:xfrm>
            <a:off x="3415925" y="3757050"/>
            <a:ext cx="5507199" cy="28912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descr="Questions" id="332" name="Google Shape;332;g29a0e60ffa9_0_151"/>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g29a0e60ffa9_0_151"/>
          <p:cNvSpPr txBox="1"/>
          <p:nvPr/>
        </p:nvSpPr>
        <p:spPr>
          <a:xfrm>
            <a:off x="506625" y="9124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0" i="0" lang="en-US" sz="3000" u="none" cap="none" strike="noStrike">
                <a:solidFill>
                  <a:schemeClr val="dk1"/>
                </a:solidFill>
                <a:latin typeface="Calibri"/>
                <a:ea typeface="Calibri"/>
                <a:cs typeface="Calibri"/>
                <a:sym typeface="Calibri"/>
              </a:rPr>
              <a:t>True or false: </a:t>
            </a:r>
            <a:r>
              <a:rPr lang="en-US" sz="3000">
                <a:solidFill>
                  <a:schemeClr val="dk1"/>
                </a:solidFill>
                <a:latin typeface="Calibri"/>
                <a:ea typeface="Calibri"/>
                <a:cs typeface="Calibri"/>
                <a:sym typeface="Calibri"/>
              </a:rPr>
              <a:t>The ocean floor can also have underwater mountain ranges. These are called mid-ocean ridges. </a:t>
            </a:r>
            <a:endParaRPr b="1" i="0" sz="3000" u="none" cap="none" strike="noStrike">
              <a:solidFill>
                <a:srgbClr val="FF0000"/>
              </a:solidFill>
              <a:latin typeface="Calibri"/>
              <a:ea typeface="Calibri"/>
              <a:cs typeface="Calibri"/>
              <a:sym typeface="Calibri"/>
            </a:endParaRPr>
          </a:p>
        </p:txBody>
      </p:sp>
      <p:sp>
        <p:nvSpPr>
          <p:cNvPr id="334" name="Google Shape;334;g29a0e60ffa9_0_151"/>
          <p:cNvSpPr txBox="1"/>
          <p:nvPr/>
        </p:nvSpPr>
        <p:spPr>
          <a:xfrm>
            <a:off x="844025" y="2570650"/>
            <a:ext cx="3189600" cy="26262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True</a:t>
            </a:r>
            <a:endParaRPr b="0" i="0" sz="3200" u="none" cap="none" strike="noStrike">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id="335" name="Google Shape;335;g29a0e60ffa9_0_151"/>
          <p:cNvPicPr preferRelativeResize="0"/>
          <p:nvPr/>
        </p:nvPicPr>
        <p:blipFill>
          <a:blip r:embed="rId4">
            <a:alphaModFix/>
          </a:blip>
          <a:stretch>
            <a:fillRect/>
          </a:stretch>
        </p:blipFill>
        <p:spPr>
          <a:xfrm>
            <a:off x="5362550" y="2363575"/>
            <a:ext cx="3560575" cy="42824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descr="Questions" id="341" name="Google Shape;341;g2a6803bef5f_0_6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g2a6803bef5f_0_69"/>
          <p:cNvSpPr txBox="1"/>
          <p:nvPr/>
        </p:nvSpPr>
        <p:spPr>
          <a:xfrm>
            <a:off x="506625" y="9124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0" i="0" lang="en-US" sz="3000" u="none" cap="none" strike="noStrike">
                <a:solidFill>
                  <a:schemeClr val="dk1"/>
                </a:solidFill>
                <a:latin typeface="Calibri"/>
                <a:ea typeface="Calibri"/>
                <a:cs typeface="Calibri"/>
                <a:sym typeface="Calibri"/>
              </a:rPr>
              <a:t>True or false: </a:t>
            </a:r>
            <a:r>
              <a:rPr lang="en-US" sz="3000">
                <a:solidFill>
                  <a:schemeClr val="dk1"/>
                </a:solidFill>
                <a:latin typeface="Calibri"/>
                <a:ea typeface="Calibri"/>
                <a:cs typeface="Calibri"/>
                <a:sym typeface="Calibri"/>
              </a:rPr>
              <a:t>The ocean floor can also have underwater mountain ranges. These are called mid-ocean ridges. </a:t>
            </a:r>
            <a:endParaRPr b="1" i="0" sz="3000" u="none" cap="none" strike="noStrike">
              <a:solidFill>
                <a:srgbClr val="FF0000"/>
              </a:solidFill>
              <a:latin typeface="Calibri"/>
              <a:ea typeface="Calibri"/>
              <a:cs typeface="Calibri"/>
              <a:sym typeface="Calibri"/>
            </a:endParaRPr>
          </a:p>
        </p:txBody>
      </p:sp>
      <p:sp>
        <p:nvSpPr>
          <p:cNvPr id="343" name="Google Shape;343;g2a6803bef5f_0_69"/>
          <p:cNvSpPr txBox="1"/>
          <p:nvPr/>
        </p:nvSpPr>
        <p:spPr>
          <a:xfrm>
            <a:off x="844025" y="2570650"/>
            <a:ext cx="3189600" cy="26262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rgbClr val="FF0000"/>
              </a:buClr>
              <a:buSzPts val="3200"/>
              <a:buFont typeface="Calibri"/>
              <a:buAutoNum type="alphaUcPeriod"/>
            </a:pPr>
            <a:r>
              <a:rPr b="0" i="0" lang="en-US" sz="3200" u="none" cap="none" strike="noStrike">
                <a:solidFill>
                  <a:srgbClr val="FF0000"/>
                </a:solidFill>
                <a:latin typeface="Calibri"/>
                <a:ea typeface="Calibri"/>
                <a:cs typeface="Calibri"/>
                <a:sym typeface="Calibri"/>
              </a:rPr>
              <a:t>True</a:t>
            </a:r>
            <a:endParaRPr b="0" i="0" sz="3200" u="none" cap="none" strike="noStrike">
              <a:solidFill>
                <a:srgbClr val="FF0000"/>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id="344" name="Google Shape;344;g2a6803bef5f_0_69"/>
          <p:cNvPicPr preferRelativeResize="0"/>
          <p:nvPr/>
        </p:nvPicPr>
        <p:blipFill>
          <a:blip r:embed="rId4">
            <a:alphaModFix/>
          </a:blip>
          <a:stretch>
            <a:fillRect/>
          </a:stretch>
        </p:blipFill>
        <p:spPr>
          <a:xfrm>
            <a:off x="5362550" y="2363575"/>
            <a:ext cx="3560575" cy="42824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descr="Questions" id="350" name="Google Shape;350;g29c31cddc2b_0_76"/>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g29c31cddc2b_0_76"/>
          <p:cNvSpPr txBox="1"/>
          <p:nvPr/>
        </p:nvSpPr>
        <p:spPr>
          <a:xfrm>
            <a:off x="422100" y="912450"/>
            <a:ext cx="85011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_________ </a:t>
            </a:r>
            <a:r>
              <a:rPr lang="en-US" sz="3000">
                <a:solidFill>
                  <a:schemeClr val="dk1"/>
                </a:solidFill>
                <a:latin typeface="Calibri"/>
                <a:ea typeface="Calibri"/>
                <a:cs typeface="Calibri"/>
                <a:sym typeface="Calibri"/>
              </a:rPr>
              <a:t>_________ </a:t>
            </a:r>
            <a:r>
              <a:rPr lang="en-US" sz="3000">
                <a:solidFill>
                  <a:schemeClr val="dk1"/>
                </a:solidFill>
                <a:latin typeface="Calibri"/>
                <a:ea typeface="Calibri"/>
                <a:cs typeface="Calibri"/>
                <a:sym typeface="Calibri"/>
              </a:rPr>
              <a:t>is the process by which new oceanic crust is formed as tectonic plates move apart.</a:t>
            </a:r>
            <a:endParaRPr b="1" i="0" sz="3000" u="none" cap="none" strike="noStrike">
              <a:solidFill>
                <a:srgbClr val="FF0000"/>
              </a:solidFill>
              <a:latin typeface="Calibri"/>
              <a:ea typeface="Calibri"/>
              <a:cs typeface="Calibri"/>
              <a:sym typeface="Calibri"/>
            </a:endParaRPr>
          </a:p>
        </p:txBody>
      </p:sp>
      <p:sp>
        <p:nvSpPr>
          <p:cNvPr id="352" name="Google Shape;352;g29c31cddc2b_0_76"/>
          <p:cNvSpPr txBox="1"/>
          <p:nvPr/>
        </p:nvSpPr>
        <p:spPr>
          <a:xfrm>
            <a:off x="224825" y="2346000"/>
            <a:ext cx="3737100" cy="26262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Seafloor spreading</a:t>
            </a:r>
            <a:endParaRPr b="0" i="0" sz="3200" u="none" cap="none" strike="noStrike">
              <a:solidFill>
                <a:schemeClr val="dk1"/>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Seafloor shrinking</a:t>
            </a:r>
            <a:endParaRPr b="0" i="0" sz="3200" u="none" cap="none" strike="noStrike">
              <a:solidFill>
                <a:schemeClr val="dk1"/>
              </a:solidFill>
              <a:latin typeface="Calibri"/>
              <a:ea typeface="Calibri"/>
              <a:cs typeface="Calibri"/>
              <a:sym typeface="Calibri"/>
            </a:endParaRPr>
          </a:p>
        </p:txBody>
      </p:sp>
      <p:pic>
        <p:nvPicPr>
          <p:cNvPr id="353" name="Google Shape;353;g29c31cddc2b_0_76"/>
          <p:cNvPicPr preferRelativeResize="0"/>
          <p:nvPr/>
        </p:nvPicPr>
        <p:blipFill>
          <a:blip r:embed="rId4">
            <a:alphaModFix/>
          </a:blip>
          <a:stretch>
            <a:fillRect/>
          </a:stretch>
        </p:blipFill>
        <p:spPr>
          <a:xfrm>
            <a:off x="4287449" y="2691700"/>
            <a:ext cx="4635750" cy="39442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descr="Questions" id="359" name="Google Shape;359;g2a6803bef5f_0_78"/>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g2a6803bef5f_0_78"/>
          <p:cNvSpPr txBox="1"/>
          <p:nvPr/>
        </p:nvSpPr>
        <p:spPr>
          <a:xfrm>
            <a:off x="422100" y="912450"/>
            <a:ext cx="85011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lang="en-US" sz="3000">
                <a:solidFill>
                  <a:schemeClr val="dk1"/>
                </a:solidFill>
                <a:latin typeface="Calibri"/>
                <a:ea typeface="Calibri"/>
                <a:cs typeface="Calibri"/>
                <a:sym typeface="Calibri"/>
              </a:rPr>
              <a:t>_________ _________ is the process by which new oceanic crust is formed as tectonic plates move apart.</a:t>
            </a:r>
            <a:endParaRPr b="1" i="0" sz="3000" u="none" cap="none" strike="noStrike">
              <a:solidFill>
                <a:srgbClr val="FF0000"/>
              </a:solidFill>
              <a:latin typeface="Calibri"/>
              <a:ea typeface="Calibri"/>
              <a:cs typeface="Calibri"/>
              <a:sym typeface="Calibri"/>
            </a:endParaRPr>
          </a:p>
        </p:txBody>
      </p:sp>
      <p:sp>
        <p:nvSpPr>
          <p:cNvPr id="361" name="Google Shape;361;g2a6803bef5f_0_78"/>
          <p:cNvSpPr txBox="1"/>
          <p:nvPr/>
        </p:nvSpPr>
        <p:spPr>
          <a:xfrm>
            <a:off x="224825" y="2346000"/>
            <a:ext cx="3737100" cy="2626200"/>
          </a:xfrm>
          <a:prstGeom prst="rect">
            <a:avLst/>
          </a:prstGeom>
          <a:noFill/>
          <a:ln>
            <a:noFill/>
          </a:ln>
        </p:spPr>
        <p:txBody>
          <a:bodyPr anchorCtr="0" anchor="t" bIns="91425" lIns="91425" spcFirstLastPara="1" rIns="91425" wrap="square" tIns="91425">
            <a:noAutofit/>
          </a:bodyPr>
          <a:lstStyle/>
          <a:p>
            <a:pPr indent="-431800" lvl="0" marL="457200" marR="0" rtl="0" algn="l">
              <a:lnSpc>
                <a:spcPct val="100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Seafloor spreading</a:t>
            </a:r>
            <a:endParaRPr b="0" i="0" sz="3200" u="none" cap="none" strike="noStrike">
              <a:solidFill>
                <a:srgbClr val="FF0000"/>
              </a:solidFill>
              <a:latin typeface="Calibri"/>
              <a:ea typeface="Calibri"/>
              <a:cs typeface="Calibri"/>
              <a:sym typeface="Calibri"/>
            </a:endParaRPr>
          </a:p>
          <a:p>
            <a:pPr indent="-431800" lvl="0" marL="457200" marR="0" rtl="0" algn="l">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Seafloor shrinking</a:t>
            </a:r>
            <a:endParaRPr b="0" i="0" sz="3200" u="none" cap="none" strike="noStrike">
              <a:solidFill>
                <a:schemeClr val="dk1"/>
              </a:solidFill>
              <a:latin typeface="Calibri"/>
              <a:ea typeface="Calibri"/>
              <a:cs typeface="Calibri"/>
              <a:sym typeface="Calibri"/>
            </a:endParaRPr>
          </a:p>
        </p:txBody>
      </p:sp>
      <p:pic>
        <p:nvPicPr>
          <p:cNvPr id="362" name="Google Shape;362;g2a6803bef5f_0_78"/>
          <p:cNvPicPr preferRelativeResize="0"/>
          <p:nvPr/>
        </p:nvPicPr>
        <p:blipFill>
          <a:blip r:embed="rId4">
            <a:alphaModFix/>
          </a:blip>
          <a:stretch>
            <a:fillRect/>
          </a:stretch>
        </p:blipFill>
        <p:spPr>
          <a:xfrm>
            <a:off x="4287449" y="2691700"/>
            <a:ext cx="4635750" cy="39442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descr="Lightbulb and gear" id="134" name="Google Shape;134;g2936c336ece_0_300"/>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g2936c336ece_0_300"/>
          <p:cNvSpPr txBox="1"/>
          <p:nvPr/>
        </p:nvSpPr>
        <p:spPr>
          <a:xfrm>
            <a:off x="722555" y="29808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are key characteristics of the ocean environment?</a:t>
            </a:r>
            <a:endParaRPr b="0" i="0" sz="1400" u="none" cap="none" strike="noStrike">
              <a:solidFill>
                <a:srgbClr val="000000"/>
              </a:solidFill>
              <a:latin typeface="Arial"/>
              <a:ea typeface="Arial"/>
              <a:cs typeface="Arial"/>
              <a:sym typeface="Arial"/>
            </a:endParaRPr>
          </a:p>
        </p:txBody>
      </p:sp>
      <p:pic>
        <p:nvPicPr>
          <p:cNvPr id="136" name="Google Shape;136;g2936c336ece_0_300"/>
          <p:cNvPicPr preferRelativeResize="0"/>
          <p:nvPr/>
        </p:nvPicPr>
        <p:blipFill>
          <a:blip r:embed="rId4">
            <a:alphaModFix/>
          </a:blip>
          <a:stretch>
            <a:fillRect/>
          </a:stretch>
        </p:blipFill>
        <p:spPr>
          <a:xfrm>
            <a:off x="967388" y="1520300"/>
            <a:ext cx="7209226" cy="48042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descr="Artificial Intelligence" id="368" name="Google Shape;368;g25e11802ac4_0_41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69" name="Google Shape;369;g25e11802ac4_0_419"/>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g2936c336ece_0_1"/>
          <p:cNvSpPr txBox="1"/>
          <p:nvPr/>
        </p:nvSpPr>
        <p:spPr>
          <a:xfrm>
            <a:off x="1369300" y="146275"/>
            <a:ext cx="72135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n-US" sz="2900" u="none" cap="none" strike="noStrike">
                <a:solidFill>
                  <a:schemeClr val="dk1"/>
                </a:solidFill>
                <a:latin typeface="Calibri"/>
                <a:ea typeface="Calibri"/>
                <a:cs typeface="Calibri"/>
                <a:sym typeface="Calibri"/>
              </a:rPr>
              <a:t>This is an example of </a:t>
            </a:r>
            <a:r>
              <a:rPr lang="en-US" sz="2900">
                <a:solidFill>
                  <a:schemeClr val="dk1"/>
                </a:solidFill>
                <a:latin typeface="Calibri"/>
                <a:ea typeface="Calibri"/>
                <a:cs typeface="Calibri"/>
                <a:sym typeface="Calibri"/>
              </a:rPr>
              <a:t>geology. Because glaciers are on the Earth, they can be studied.</a:t>
            </a:r>
            <a:endParaRPr b="0" i="0" sz="2900" u="none" cap="none" strike="noStrike">
              <a:solidFill>
                <a:srgbClr val="000000"/>
              </a:solidFill>
              <a:latin typeface="Arial"/>
              <a:ea typeface="Arial"/>
              <a:cs typeface="Arial"/>
              <a:sym typeface="Arial"/>
            </a:endParaRPr>
          </a:p>
        </p:txBody>
      </p:sp>
      <p:sp>
        <p:nvSpPr>
          <p:cNvPr descr="Artificial Intelligence" id="376" name="Google Shape;376;g2936c336ece_0_1"/>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77" name="Google Shape;377;g2936c336ece_0_1"/>
          <p:cNvPicPr preferRelativeResize="0"/>
          <p:nvPr/>
        </p:nvPicPr>
        <p:blipFill rotWithShape="1">
          <a:blip r:embed="rId4">
            <a:alphaModFix/>
          </a:blip>
          <a:srcRect b="0" l="0" r="0" t="0"/>
          <a:stretch/>
        </p:blipFill>
        <p:spPr>
          <a:xfrm>
            <a:off x="735230" y="146272"/>
            <a:ext cx="571056" cy="571056"/>
          </a:xfrm>
          <a:prstGeom prst="rect">
            <a:avLst/>
          </a:prstGeom>
          <a:noFill/>
          <a:ln>
            <a:noFill/>
          </a:ln>
        </p:spPr>
      </p:pic>
      <p:pic>
        <p:nvPicPr>
          <p:cNvPr id="378" name="Google Shape;378;g2936c336ece_0_1"/>
          <p:cNvPicPr preferRelativeResize="0"/>
          <p:nvPr/>
        </p:nvPicPr>
        <p:blipFill>
          <a:blip r:embed="rId5">
            <a:alphaModFix/>
          </a:blip>
          <a:stretch>
            <a:fillRect/>
          </a:stretch>
        </p:blipFill>
        <p:spPr>
          <a:xfrm>
            <a:off x="451150" y="1711449"/>
            <a:ext cx="8241701" cy="46273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g2936c336ece_0_8"/>
          <p:cNvSpPr txBox="1"/>
          <p:nvPr/>
        </p:nvSpPr>
        <p:spPr>
          <a:xfrm>
            <a:off x="1055700" y="601800"/>
            <a:ext cx="75474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200"/>
              <a:buFont typeface="Calibri"/>
              <a:buNone/>
            </a:pPr>
            <a:r>
              <a:rPr b="0" i="0" lang="en-US" sz="2900" u="none" cap="none" strike="noStrike">
                <a:solidFill>
                  <a:srgbClr val="000000"/>
                </a:solidFill>
                <a:latin typeface="Calibri"/>
                <a:ea typeface="Calibri"/>
                <a:cs typeface="Calibri"/>
                <a:sym typeface="Calibri"/>
              </a:rPr>
              <a:t>This is </a:t>
            </a:r>
            <a:r>
              <a:rPr lang="en-US" sz="2900">
                <a:latin typeface="Calibri"/>
                <a:ea typeface="Calibri"/>
                <a:cs typeface="Calibri"/>
                <a:sym typeface="Calibri"/>
              </a:rPr>
              <a:t>also an example of geology. Because volcanoes are on the Earth, they can be studied. </a:t>
            </a:r>
            <a:endParaRPr b="0" i="0" sz="2900" u="none" cap="none" strike="noStrike">
              <a:solidFill>
                <a:srgbClr val="000000"/>
              </a:solidFill>
              <a:latin typeface="Calibri"/>
              <a:ea typeface="Calibri"/>
              <a:cs typeface="Calibri"/>
              <a:sym typeface="Calibri"/>
            </a:endParaRPr>
          </a:p>
        </p:txBody>
      </p:sp>
      <p:sp>
        <p:nvSpPr>
          <p:cNvPr descr="Artificial Intelligence" id="385" name="Google Shape;385;g2936c336ece_0_8"/>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86" name="Google Shape;386;g2936c336ece_0_8"/>
          <p:cNvPicPr preferRelativeResize="0"/>
          <p:nvPr/>
        </p:nvPicPr>
        <p:blipFill rotWithShape="1">
          <a:blip r:embed="rId4">
            <a:alphaModFix/>
          </a:blip>
          <a:srcRect b="0" l="0" r="0" t="0"/>
          <a:stretch/>
        </p:blipFill>
        <p:spPr>
          <a:xfrm>
            <a:off x="735230" y="146272"/>
            <a:ext cx="571056" cy="571056"/>
          </a:xfrm>
          <a:prstGeom prst="rect">
            <a:avLst/>
          </a:prstGeom>
          <a:noFill/>
          <a:ln>
            <a:noFill/>
          </a:ln>
        </p:spPr>
      </p:pic>
      <p:pic>
        <p:nvPicPr>
          <p:cNvPr id="387" name="Google Shape;387;g2936c336ece_0_8"/>
          <p:cNvPicPr preferRelativeResize="0"/>
          <p:nvPr/>
        </p:nvPicPr>
        <p:blipFill>
          <a:blip r:embed="rId5">
            <a:alphaModFix/>
          </a:blip>
          <a:stretch>
            <a:fillRect/>
          </a:stretch>
        </p:blipFill>
        <p:spPr>
          <a:xfrm>
            <a:off x="604050" y="1928331"/>
            <a:ext cx="7935900" cy="446394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descr="Artificial Intelligence" id="393" name="Google Shape;393;g25e11802ac4_0_69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394" name="Google Shape;394;g25e11802ac4_0_699"/>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descr="Artificial Intelligence" id="400" name="Google Shape;400;g25e11802ac4_0_8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01" name="Google Shape;401;g25e11802ac4_0_86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sp>
        <p:nvSpPr>
          <p:cNvPr id="402" name="Google Shape;402;g25e11802ac4_0_864"/>
          <p:cNvSpPr txBox="1"/>
          <p:nvPr/>
        </p:nvSpPr>
        <p:spPr>
          <a:xfrm>
            <a:off x="644750" y="626350"/>
            <a:ext cx="79041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n-US" sz="3000" u="none" cap="none" strike="noStrike">
                <a:solidFill>
                  <a:schemeClr val="dk1"/>
                </a:solidFill>
                <a:latin typeface="Calibri"/>
                <a:ea typeface="Calibri"/>
                <a:cs typeface="Calibri"/>
                <a:sym typeface="Calibri"/>
              </a:rPr>
              <a:t>This is a non-example of </a:t>
            </a:r>
            <a:r>
              <a:rPr lang="en-US" sz="3000">
                <a:solidFill>
                  <a:schemeClr val="dk1"/>
                </a:solidFill>
                <a:latin typeface="Calibri"/>
                <a:ea typeface="Calibri"/>
                <a:cs typeface="Calibri"/>
                <a:sym typeface="Calibri"/>
              </a:rPr>
              <a:t>geology</a:t>
            </a:r>
            <a:r>
              <a:rPr b="0" i="0" lang="en-US" sz="3000" u="none" cap="none" strike="noStrike">
                <a:solidFill>
                  <a:schemeClr val="dk1"/>
                </a:solidFill>
                <a:latin typeface="Calibri"/>
                <a:ea typeface="Calibri"/>
                <a:cs typeface="Calibri"/>
                <a:sym typeface="Calibri"/>
              </a:rPr>
              <a:t>. </a:t>
            </a:r>
            <a:r>
              <a:rPr lang="en-US" sz="3000">
                <a:solidFill>
                  <a:schemeClr val="dk1"/>
                </a:solidFill>
                <a:latin typeface="Calibri"/>
                <a:ea typeface="Calibri"/>
                <a:cs typeface="Calibri"/>
                <a:sym typeface="Calibri"/>
              </a:rPr>
              <a:t>The sun is not on the Earth.</a:t>
            </a:r>
            <a:endParaRPr b="0" i="0" sz="3000" u="none" cap="none" strike="noStrike">
              <a:solidFill>
                <a:srgbClr val="000000"/>
              </a:solidFill>
              <a:latin typeface="Arial"/>
              <a:ea typeface="Arial"/>
              <a:cs typeface="Arial"/>
              <a:sym typeface="Arial"/>
            </a:endParaRPr>
          </a:p>
        </p:txBody>
      </p:sp>
      <p:pic>
        <p:nvPicPr>
          <p:cNvPr id="403" name="Google Shape;403;g25e11802ac4_0_864"/>
          <p:cNvPicPr preferRelativeResize="0"/>
          <p:nvPr/>
        </p:nvPicPr>
        <p:blipFill>
          <a:blip r:embed="rId5">
            <a:alphaModFix/>
          </a:blip>
          <a:stretch>
            <a:fillRect/>
          </a:stretch>
        </p:blipFill>
        <p:spPr>
          <a:xfrm>
            <a:off x="549788" y="2285224"/>
            <a:ext cx="8044426" cy="35613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descr="Artificial Intelligence" id="409" name="Google Shape;409;g25e11802ac4_0_7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10" name="Google Shape;410;g25e11802ac4_0_78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sp>
        <p:nvSpPr>
          <p:cNvPr id="411" name="Google Shape;411;g25e11802ac4_0_780"/>
          <p:cNvSpPr txBox="1"/>
          <p:nvPr/>
        </p:nvSpPr>
        <p:spPr>
          <a:xfrm>
            <a:off x="267300" y="517550"/>
            <a:ext cx="8609400" cy="14700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2400"/>
              <a:buFont typeface="Arial"/>
              <a:buNone/>
            </a:pPr>
            <a:r>
              <a:rPr b="0" i="0" lang="en-US" sz="3000" u="none" cap="none" strike="noStrike">
                <a:solidFill>
                  <a:srgbClr val="000000"/>
                </a:solidFill>
                <a:latin typeface="Calibri"/>
                <a:ea typeface="Calibri"/>
                <a:cs typeface="Calibri"/>
                <a:sym typeface="Calibri"/>
              </a:rPr>
              <a:t>This is another non-example of </a:t>
            </a:r>
            <a:r>
              <a:rPr lang="en-US" sz="3000">
                <a:latin typeface="Calibri"/>
                <a:ea typeface="Calibri"/>
                <a:cs typeface="Calibri"/>
                <a:sym typeface="Calibri"/>
              </a:rPr>
              <a:t>geology. Galaxies are not on the Earth.</a:t>
            </a:r>
            <a:endParaRPr b="0" i="0" sz="3000" u="none" cap="none" strike="noStrike">
              <a:solidFill>
                <a:srgbClr val="000000"/>
              </a:solidFill>
              <a:latin typeface="Calibri"/>
              <a:ea typeface="Calibri"/>
              <a:cs typeface="Calibri"/>
              <a:sym typeface="Calibri"/>
            </a:endParaRPr>
          </a:p>
        </p:txBody>
      </p:sp>
      <p:pic>
        <p:nvPicPr>
          <p:cNvPr id="412" name="Google Shape;412;g25e11802ac4_0_780"/>
          <p:cNvPicPr preferRelativeResize="0"/>
          <p:nvPr/>
        </p:nvPicPr>
        <p:blipFill>
          <a:blip r:embed="rId5">
            <a:alphaModFix/>
          </a:blip>
          <a:stretch>
            <a:fillRect/>
          </a:stretch>
        </p:blipFill>
        <p:spPr>
          <a:xfrm>
            <a:off x="1804938" y="1987550"/>
            <a:ext cx="5534122" cy="45656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descr="Questions" id="418" name="Google Shape;418;g25e11802ac4_0_873"/>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g2936c336ece_0_209"/>
          <p:cNvSpPr txBox="1"/>
          <p:nvPr/>
        </p:nvSpPr>
        <p:spPr>
          <a:xfrm>
            <a:off x="1028700" y="424771"/>
            <a:ext cx="7677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Which is an example of </a:t>
            </a:r>
            <a:r>
              <a:rPr lang="en-US" sz="3600">
                <a:solidFill>
                  <a:schemeClr val="dk1"/>
                </a:solidFill>
                <a:latin typeface="Calibri"/>
                <a:ea typeface="Calibri"/>
                <a:cs typeface="Calibri"/>
                <a:sym typeface="Calibri"/>
              </a:rPr>
              <a:t>geology?</a:t>
            </a:r>
            <a:endParaRPr b="0" i="0" sz="1400" u="none" cap="none" strike="noStrike">
              <a:solidFill>
                <a:srgbClr val="000000"/>
              </a:solidFill>
              <a:latin typeface="Arial"/>
              <a:ea typeface="Arial"/>
              <a:cs typeface="Arial"/>
              <a:sym typeface="Arial"/>
            </a:endParaRPr>
          </a:p>
        </p:txBody>
      </p:sp>
      <p:sp>
        <p:nvSpPr>
          <p:cNvPr descr="Questions" id="425" name="Google Shape;425;g2936c336ece_0_20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6" name="Google Shape;426;g2936c336ece_0_209"/>
          <p:cNvPicPr preferRelativeResize="0"/>
          <p:nvPr/>
        </p:nvPicPr>
        <p:blipFill rotWithShape="1">
          <a:blip r:embed="rId4">
            <a:alphaModFix/>
          </a:blip>
          <a:srcRect b="0" l="0" r="0" t="0"/>
          <a:stretch/>
        </p:blipFill>
        <p:spPr>
          <a:xfrm>
            <a:off x="200050" y="1703375"/>
            <a:ext cx="4196350" cy="4723900"/>
          </a:xfrm>
          <a:prstGeom prst="rect">
            <a:avLst/>
          </a:prstGeom>
          <a:noFill/>
          <a:ln>
            <a:noFill/>
          </a:ln>
        </p:spPr>
      </p:pic>
      <p:pic>
        <p:nvPicPr>
          <p:cNvPr id="427" name="Google Shape;427;g2936c336ece_0_209"/>
          <p:cNvPicPr preferRelativeResize="0"/>
          <p:nvPr/>
        </p:nvPicPr>
        <p:blipFill rotWithShape="1">
          <a:blip r:embed="rId4">
            <a:alphaModFix/>
          </a:blip>
          <a:srcRect b="0" l="0" r="0" t="0"/>
          <a:stretch/>
        </p:blipFill>
        <p:spPr>
          <a:xfrm>
            <a:off x="4702875" y="1703375"/>
            <a:ext cx="4196350" cy="4723900"/>
          </a:xfrm>
          <a:prstGeom prst="rect">
            <a:avLst/>
          </a:prstGeom>
          <a:noFill/>
          <a:ln>
            <a:noFill/>
          </a:ln>
        </p:spPr>
      </p:pic>
      <p:pic>
        <p:nvPicPr>
          <p:cNvPr id="428" name="Google Shape;428;g2936c336ece_0_209"/>
          <p:cNvPicPr preferRelativeResize="0"/>
          <p:nvPr/>
        </p:nvPicPr>
        <p:blipFill>
          <a:blip r:embed="rId5">
            <a:alphaModFix/>
          </a:blip>
          <a:stretch>
            <a:fillRect/>
          </a:stretch>
        </p:blipFill>
        <p:spPr>
          <a:xfrm>
            <a:off x="624695" y="2684663"/>
            <a:ext cx="3347050" cy="2761325"/>
          </a:xfrm>
          <a:prstGeom prst="rect">
            <a:avLst/>
          </a:prstGeom>
          <a:noFill/>
          <a:ln>
            <a:noFill/>
          </a:ln>
        </p:spPr>
      </p:pic>
      <p:pic>
        <p:nvPicPr>
          <p:cNvPr id="429" name="Google Shape;429;g2936c336ece_0_209"/>
          <p:cNvPicPr preferRelativeResize="0"/>
          <p:nvPr/>
        </p:nvPicPr>
        <p:blipFill>
          <a:blip r:embed="rId6">
            <a:alphaModFix/>
          </a:blip>
          <a:stretch>
            <a:fillRect/>
          </a:stretch>
        </p:blipFill>
        <p:spPr>
          <a:xfrm>
            <a:off x="4959950" y="2857700"/>
            <a:ext cx="3682200" cy="24152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g2a6803bef5f_0_92"/>
          <p:cNvSpPr txBox="1"/>
          <p:nvPr/>
        </p:nvSpPr>
        <p:spPr>
          <a:xfrm>
            <a:off x="1028700" y="424771"/>
            <a:ext cx="7677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Which is an example of </a:t>
            </a:r>
            <a:r>
              <a:rPr lang="en-US" sz="3600">
                <a:solidFill>
                  <a:schemeClr val="dk1"/>
                </a:solidFill>
                <a:latin typeface="Calibri"/>
                <a:ea typeface="Calibri"/>
                <a:cs typeface="Calibri"/>
                <a:sym typeface="Calibri"/>
              </a:rPr>
              <a:t>geology?</a:t>
            </a:r>
            <a:endParaRPr b="0" i="0" sz="1400" u="none" cap="none" strike="noStrike">
              <a:solidFill>
                <a:srgbClr val="000000"/>
              </a:solidFill>
              <a:latin typeface="Arial"/>
              <a:ea typeface="Arial"/>
              <a:cs typeface="Arial"/>
              <a:sym typeface="Arial"/>
            </a:endParaRPr>
          </a:p>
        </p:txBody>
      </p:sp>
      <p:sp>
        <p:nvSpPr>
          <p:cNvPr descr="Questions" id="436" name="Google Shape;436;g2a6803bef5f_0_9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7" name="Google Shape;437;g2a6803bef5f_0_92"/>
          <p:cNvPicPr preferRelativeResize="0"/>
          <p:nvPr/>
        </p:nvPicPr>
        <p:blipFill rotWithShape="1">
          <a:blip r:embed="rId4">
            <a:alphaModFix/>
          </a:blip>
          <a:srcRect b="0" l="0" r="0" t="0"/>
          <a:stretch/>
        </p:blipFill>
        <p:spPr>
          <a:xfrm>
            <a:off x="200050" y="1703375"/>
            <a:ext cx="4196350" cy="4723900"/>
          </a:xfrm>
          <a:prstGeom prst="rect">
            <a:avLst/>
          </a:prstGeom>
          <a:noFill/>
          <a:ln>
            <a:noFill/>
          </a:ln>
        </p:spPr>
      </p:pic>
      <p:pic>
        <p:nvPicPr>
          <p:cNvPr id="438" name="Google Shape;438;g2a6803bef5f_0_92"/>
          <p:cNvPicPr preferRelativeResize="0"/>
          <p:nvPr/>
        </p:nvPicPr>
        <p:blipFill rotWithShape="1">
          <a:blip r:embed="rId4">
            <a:alphaModFix/>
          </a:blip>
          <a:srcRect b="0" l="0" r="0" t="0"/>
          <a:stretch/>
        </p:blipFill>
        <p:spPr>
          <a:xfrm>
            <a:off x="4702875" y="1703375"/>
            <a:ext cx="4196350" cy="4723900"/>
          </a:xfrm>
          <a:prstGeom prst="rect">
            <a:avLst/>
          </a:prstGeom>
          <a:noFill/>
          <a:ln>
            <a:noFill/>
          </a:ln>
        </p:spPr>
      </p:pic>
      <p:pic>
        <p:nvPicPr>
          <p:cNvPr id="439" name="Google Shape;439;g2a6803bef5f_0_92"/>
          <p:cNvPicPr preferRelativeResize="0"/>
          <p:nvPr/>
        </p:nvPicPr>
        <p:blipFill>
          <a:blip r:embed="rId5">
            <a:alphaModFix/>
          </a:blip>
          <a:stretch>
            <a:fillRect/>
          </a:stretch>
        </p:blipFill>
        <p:spPr>
          <a:xfrm>
            <a:off x="624695" y="2684663"/>
            <a:ext cx="3347050" cy="2761325"/>
          </a:xfrm>
          <a:prstGeom prst="rect">
            <a:avLst/>
          </a:prstGeom>
          <a:noFill/>
          <a:ln>
            <a:noFill/>
          </a:ln>
        </p:spPr>
      </p:pic>
      <p:pic>
        <p:nvPicPr>
          <p:cNvPr id="440" name="Google Shape;440;g2a6803bef5f_0_92"/>
          <p:cNvPicPr preferRelativeResize="0"/>
          <p:nvPr/>
        </p:nvPicPr>
        <p:blipFill>
          <a:blip r:embed="rId6">
            <a:alphaModFix/>
          </a:blip>
          <a:stretch>
            <a:fillRect/>
          </a:stretch>
        </p:blipFill>
        <p:spPr>
          <a:xfrm>
            <a:off x="4959950" y="2857700"/>
            <a:ext cx="3682200" cy="2415250"/>
          </a:xfrm>
          <a:prstGeom prst="rect">
            <a:avLst/>
          </a:prstGeom>
          <a:noFill/>
          <a:ln>
            <a:noFill/>
          </a:ln>
        </p:spPr>
      </p:pic>
      <p:sp>
        <p:nvSpPr>
          <p:cNvPr id="441" name="Google Shape;441;g2a6803bef5f_0_92"/>
          <p:cNvSpPr/>
          <p:nvPr/>
        </p:nvSpPr>
        <p:spPr>
          <a:xfrm>
            <a:off x="4618100" y="1561125"/>
            <a:ext cx="4365900" cy="51567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descr="Artificial Intelligence" id="447" name="Google Shape;447;g2a61a022504_0_119"/>
          <p:cNvSpPr/>
          <p:nvPr/>
        </p:nvSpPr>
        <p:spPr>
          <a:xfrm>
            <a:off x="892768" y="1482969"/>
            <a:ext cx="4185000" cy="3892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48" name="Google Shape;448;g2a61a022504_0_119"/>
          <p:cNvPicPr preferRelativeResize="0"/>
          <p:nvPr/>
        </p:nvPicPr>
        <p:blipFill rotWithShape="1">
          <a:blip r:embed="rId4">
            <a:alphaModFix/>
          </a:blip>
          <a:srcRect b="0" l="0" r="0" t="0"/>
          <a:stretch/>
        </p:blipFill>
        <p:spPr>
          <a:xfrm>
            <a:off x="4572000" y="1727492"/>
            <a:ext cx="3403016" cy="340301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descr="Rewind" id="142" name="Google Shape;142;p4"/>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g2a61a022504_0_125"/>
          <p:cNvSpPr txBox="1"/>
          <p:nvPr>
            <p:ph type="title"/>
          </p:nvPr>
        </p:nvSpPr>
        <p:spPr>
          <a:xfrm>
            <a:off x="457200" y="735221"/>
            <a:ext cx="82296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7600"/>
              <a:t>Geology</a:t>
            </a:r>
            <a:endParaRPr sz="2400"/>
          </a:p>
        </p:txBody>
      </p:sp>
      <p:sp>
        <p:nvSpPr>
          <p:cNvPr descr="Artificial Intelligence" id="455" name="Google Shape;455;g2a61a022504_0_125"/>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56" name="Google Shape;456;g2a61a022504_0_125"/>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cxnSp>
        <p:nvCxnSpPr>
          <p:cNvPr id="457" name="Google Shape;457;g2a61a022504_0_125"/>
          <p:cNvCxnSpPr/>
          <p:nvPr/>
        </p:nvCxnSpPr>
        <p:spPr>
          <a:xfrm>
            <a:off x="4001722" y="1976261"/>
            <a:ext cx="0" cy="1702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509"/>
              </a:srgbClr>
            </a:outerShdw>
          </a:effectLst>
        </p:spPr>
      </p:cxnSp>
      <p:sp>
        <p:nvSpPr>
          <p:cNvPr id="458" name="Google Shape;458;g2a61a022504_0_125"/>
          <p:cNvSpPr txBox="1"/>
          <p:nvPr/>
        </p:nvSpPr>
        <p:spPr>
          <a:xfrm>
            <a:off x="3151075" y="3873025"/>
            <a:ext cx="1701300" cy="6309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500" u="none" cap="none" strike="noStrike">
                <a:solidFill>
                  <a:schemeClr val="dk1"/>
                </a:solidFill>
                <a:latin typeface="Calibri"/>
                <a:ea typeface="Calibri"/>
                <a:cs typeface="Calibri"/>
                <a:sym typeface="Calibri"/>
              </a:rPr>
              <a:t>(</a:t>
            </a:r>
            <a:r>
              <a:rPr lang="en-US" sz="3500">
                <a:solidFill>
                  <a:schemeClr val="dk1"/>
                </a:solidFill>
                <a:latin typeface="Calibri"/>
                <a:ea typeface="Calibri"/>
                <a:cs typeface="Calibri"/>
                <a:sym typeface="Calibri"/>
              </a:rPr>
              <a:t>root</a:t>
            </a:r>
            <a:r>
              <a:rPr b="0" i="0" lang="en-US" sz="3500" u="none" cap="none" strike="noStrike">
                <a:solidFill>
                  <a:schemeClr val="dk1"/>
                </a:solidFill>
                <a:latin typeface="Calibri"/>
                <a:ea typeface="Calibri"/>
                <a:cs typeface="Calibri"/>
                <a:sym typeface="Calibri"/>
              </a:rPr>
              <a:t>)</a:t>
            </a:r>
            <a:endParaRPr b="0" i="0" sz="3500" u="none" cap="none" strike="noStrike">
              <a:solidFill>
                <a:srgbClr val="000000"/>
              </a:solidFill>
              <a:latin typeface="Arial"/>
              <a:ea typeface="Arial"/>
              <a:cs typeface="Arial"/>
              <a:sym typeface="Arial"/>
            </a:endParaRPr>
          </a:p>
        </p:txBody>
      </p:sp>
      <p:cxnSp>
        <p:nvCxnSpPr>
          <p:cNvPr id="459" name="Google Shape;459;g2a61a022504_0_125"/>
          <p:cNvCxnSpPr/>
          <p:nvPr/>
        </p:nvCxnSpPr>
        <p:spPr>
          <a:xfrm>
            <a:off x="5451122" y="1976261"/>
            <a:ext cx="0" cy="1702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509"/>
              </a:srgbClr>
            </a:outerShdw>
          </a:effectLst>
        </p:spPr>
      </p:cxnSp>
      <p:sp>
        <p:nvSpPr>
          <p:cNvPr id="460" name="Google Shape;460;g2a61a022504_0_125"/>
          <p:cNvSpPr txBox="1"/>
          <p:nvPr/>
        </p:nvSpPr>
        <p:spPr>
          <a:xfrm>
            <a:off x="4520975" y="3873025"/>
            <a:ext cx="1860300" cy="6309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500" u="none" cap="none" strike="noStrike">
                <a:solidFill>
                  <a:schemeClr val="dk1"/>
                </a:solidFill>
                <a:latin typeface="Calibri"/>
                <a:ea typeface="Calibri"/>
                <a:cs typeface="Calibri"/>
                <a:sym typeface="Calibri"/>
              </a:rPr>
              <a:t>(suffix)</a:t>
            </a:r>
            <a:endParaRPr b="0" i="0" sz="35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g2a61a022504_0_136"/>
          <p:cNvSpPr txBox="1"/>
          <p:nvPr/>
        </p:nvSpPr>
        <p:spPr>
          <a:xfrm>
            <a:off x="735230" y="1278652"/>
            <a:ext cx="7818300" cy="3047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400"/>
              <a:buFont typeface="Arial"/>
              <a:buNone/>
            </a:pPr>
            <a:r>
              <a:rPr b="1" lang="en-US" sz="6400">
                <a:solidFill>
                  <a:schemeClr val="dk1"/>
                </a:solidFill>
                <a:latin typeface="Calibri"/>
                <a:ea typeface="Calibri"/>
                <a:cs typeface="Calibri"/>
                <a:sym typeface="Calibri"/>
              </a:rPr>
              <a:t>Geology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400"/>
              <a:buFont typeface="Arial"/>
              <a:buNone/>
            </a:pPr>
            <a:r>
              <a:t/>
            </a:r>
            <a:endParaRPr b="1" i="0" sz="6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6400"/>
              <a:buFont typeface="Arial"/>
              <a:buNone/>
            </a:pPr>
            <a:r>
              <a:rPr b="1" i="0" lang="en-US" sz="6400" u="none" cap="none" strike="noStrike">
                <a:solidFill>
                  <a:schemeClr val="dk1"/>
                </a:solidFill>
                <a:latin typeface="Calibri"/>
                <a:ea typeface="Calibri"/>
                <a:cs typeface="Calibri"/>
                <a:sym typeface="Calibri"/>
              </a:rPr>
              <a:t>   		</a:t>
            </a:r>
            <a:r>
              <a:rPr b="1" lang="en-US" sz="6400">
                <a:solidFill>
                  <a:schemeClr val="dk1"/>
                </a:solidFill>
                <a:latin typeface="Calibri"/>
                <a:ea typeface="Calibri"/>
                <a:cs typeface="Calibri"/>
                <a:sym typeface="Calibri"/>
              </a:rPr>
              <a:t>Geology</a:t>
            </a:r>
            <a:endParaRPr b="0" i="0" sz="6400" u="none" cap="none" strike="noStrike">
              <a:solidFill>
                <a:schemeClr val="dk1"/>
              </a:solidFill>
              <a:latin typeface="Calibri"/>
              <a:ea typeface="Calibri"/>
              <a:cs typeface="Calibri"/>
              <a:sym typeface="Calibri"/>
            </a:endParaRPr>
          </a:p>
        </p:txBody>
      </p:sp>
      <p:cxnSp>
        <p:nvCxnSpPr>
          <p:cNvPr id="467" name="Google Shape;467;g2a61a022504_0_136"/>
          <p:cNvCxnSpPr/>
          <p:nvPr/>
        </p:nvCxnSpPr>
        <p:spPr>
          <a:xfrm flipH="1">
            <a:off x="3771900" y="2273500"/>
            <a:ext cx="213000" cy="7383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470"/>
              </a:srgbClr>
            </a:outerShdw>
          </a:effectLst>
        </p:spPr>
      </p:cxnSp>
      <p:sp>
        <p:nvSpPr>
          <p:cNvPr id="468" name="Google Shape;468;g2a61a022504_0_136"/>
          <p:cNvSpPr txBox="1"/>
          <p:nvPr/>
        </p:nvSpPr>
        <p:spPr>
          <a:xfrm>
            <a:off x="1554850" y="5524400"/>
            <a:ext cx="1942200" cy="5232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Earth</a:t>
            </a:r>
            <a:endParaRPr b="0" i="0" sz="2800" u="none" cap="none" strike="noStrike">
              <a:solidFill>
                <a:schemeClr val="dk1"/>
              </a:solidFill>
              <a:latin typeface="Calibri"/>
              <a:ea typeface="Calibri"/>
              <a:cs typeface="Calibri"/>
              <a:sym typeface="Calibri"/>
            </a:endParaRPr>
          </a:p>
        </p:txBody>
      </p:sp>
      <p:cxnSp>
        <p:nvCxnSpPr>
          <p:cNvPr id="469" name="Google Shape;469;g2a61a022504_0_136"/>
          <p:cNvCxnSpPr>
            <a:endCxn id="468" idx="0"/>
          </p:cNvCxnSpPr>
          <p:nvPr/>
        </p:nvCxnSpPr>
        <p:spPr>
          <a:xfrm flipH="1">
            <a:off x="2525950" y="4559600"/>
            <a:ext cx="261000" cy="964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470"/>
              </a:srgbClr>
            </a:outerShdw>
          </a:effectLst>
        </p:spPr>
      </p:cxnSp>
      <p:sp>
        <p:nvSpPr>
          <p:cNvPr id="470" name="Google Shape;470;g2a61a022504_0_136"/>
          <p:cNvSpPr/>
          <p:nvPr/>
        </p:nvSpPr>
        <p:spPr>
          <a:xfrm>
            <a:off x="1906800" y="3240300"/>
            <a:ext cx="1749000" cy="11775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Artificial Intelligence" id="471" name="Google Shape;471;g2a61a022504_0_13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72" name="Google Shape;472;g2a61a022504_0_136"/>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g2a61a022504_0_257"/>
          <p:cNvSpPr txBox="1"/>
          <p:nvPr/>
        </p:nvSpPr>
        <p:spPr>
          <a:xfrm>
            <a:off x="735230" y="1278652"/>
            <a:ext cx="7818300" cy="3047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400"/>
              <a:buFont typeface="Arial"/>
              <a:buNone/>
            </a:pPr>
            <a:r>
              <a:rPr b="1" lang="en-US" sz="6400">
                <a:solidFill>
                  <a:schemeClr val="dk1"/>
                </a:solidFill>
                <a:latin typeface="Calibri"/>
                <a:ea typeface="Calibri"/>
                <a:cs typeface="Calibri"/>
                <a:sym typeface="Calibri"/>
              </a:rPr>
              <a:t>Geology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400"/>
              <a:buFont typeface="Arial"/>
              <a:buNone/>
            </a:pPr>
            <a:r>
              <a:t/>
            </a:r>
            <a:endParaRPr b="1" i="0" sz="6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6400"/>
              <a:buFont typeface="Arial"/>
              <a:buNone/>
            </a:pPr>
            <a:r>
              <a:rPr b="1" i="0" lang="en-US" sz="6400" u="none" cap="none" strike="noStrike">
                <a:solidFill>
                  <a:schemeClr val="dk1"/>
                </a:solidFill>
                <a:latin typeface="Calibri"/>
                <a:ea typeface="Calibri"/>
                <a:cs typeface="Calibri"/>
                <a:sym typeface="Calibri"/>
              </a:rPr>
              <a:t>   		</a:t>
            </a:r>
            <a:r>
              <a:rPr b="1" lang="en-US" sz="6400">
                <a:solidFill>
                  <a:schemeClr val="dk1"/>
                </a:solidFill>
                <a:latin typeface="Calibri"/>
                <a:ea typeface="Calibri"/>
                <a:cs typeface="Calibri"/>
                <a:sym typeface="Calibri"/>
              </a:rPr>
              <a:t>Geology</a:t>
            </a:r>
            <a:endParaRPr b="0" i="0" sz="6400" u="none" cap="none" strike="noStrike">
              <a:solidFill>
                <a:schemeClr val="dk1"/>
              </a:solidFill>
              <a:latin typeface="Calibri"/>
              <a:ea typeface="Calibri"/>
              <a:cs typeface="Calibri"/>
              <a:sym typeface="Calibri"/>
            </a:endParaRPr>
          </a:p>
        </p:txBody>
      </p:sp>
      <p:cxnSp>
        <p:nvCxnSpPr>
          <p:cNvPr id="479" name="Google Shape;479;g2a61a022504_0_257"/>
          <p:cNvCxnSpPr/>
          <p:nvPr/>
        </p:nvCxnSpPr>
        <p:spPr>
          <a:xfrm flipH="1">
            <a:off x="4359000" y="2250300"/>
            <a:ext cx="213000" cy="7383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470"/>
              </a:srgbClr>
            </a:outerShdw>
          </a:effectLst>
        </p:spPr>
      </p:cxnSp>
      <p:sp>
        <p:nvSpPr>
          <p:cNvPr id="480" name="Google Shape;480;g2a61a022504_0_257"/>
          <p:cNvSpPr txBox="1"/>
          <p:nvPr/>
        </p:nvSpPr>
        <p:spPr>
          <a:xfrm>
            <a:off x="4889650" y="5229600"/>
            <a:ext cx="2937000" cy="5232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the study of</a:t>
            </a:r>
            <a:endParaRPr b="0" i="0" sz="2800" u="none" cap="none" strike="noStrike">
              <a:solidFill>
                <a:schemeClr val="dk1"/>
              </a:solidFill>
              <a:latin typeface="Calibri"/>
              <a:ea typeface="Calibri"/>
              <a:cs typeface="Calibri"/>
              <a:sym typeface="Calibri"/>
            </a:endParaRPr>
          </a:p>
        </p:txBody>
      </p:sp>
      <p:cxnSp>
        <p:nvCxnSpPr>
          <p:cNvPr id="481" name="Google Shape;481;g2a61a022504_0_257"/>
          <p:cNvCxnSpPr/>
          <p:nvPr/>
        </p:nvCxnSpPr>
        <p:spPr>
          <a:xfrm>
            <a:off x="5172950" y="4437325"/>
            <a:ext cx="871200" cy="6813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470"/>
              </a:srgbClr>
            </a:outerShdw>
          </a:effectLst>
        </p:spPr>
      </p:cxnSp>
      <p:sp>
        <p:nvSpPr>
          <p:cNvPr id="482" name="Google Shape;482;g2a61a022504_0_257"/>
          <p:cNvSpPr/>
          <p:nvPr/>
        </p:nvSpPr>
        <p:spPr>
          <a:xfrm>
            <a:off x="3519775" y="3337550"/>
            <a:ext cx="1567500" cy="9888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Artificial Intelligence" id="483" name="Google Shape;483;g2a61a022504_0_257"/>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84" name="Google Shape;484;g2a61a022504_0_257"/>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g2a61a022504_0_158"/>
          <p:cNvSpPr txBox="1"/>
          <p:nvPr/>
        </p:nvSpPr>
        <p:spPr>
          <a:xfrm>
            <a:off x="399011" y="1188217"/>
            <a:ext cx="8478900" cy="2493600"/>
          </a:xfrm>
          <a:prstGeom prst="rect">
            <a:avLst/>
          </a:prstGeom>
          <a:noFill/>
          <a:ln>
            <a:noFill/>
          </a:ln>
        </p:spPr>
        <p:txBody>
          <a:bodyPr anchorCtr="0" anchor="t" bIns="45700" lIns="91425" spcFirstLastPara="1" rIns="91425" wrap="square" tIns="45700">
            <a:spAutoFit/>
          </a:bodyPr>
          <a:lstStyle/>
          <a:p>
            <a:pPr indent="457200" lvl="0" marL="0" marR="0" rtl="0" algn="ctr">
              <a:lnSpc>
                <a:spcPct val="100000"/>
              </a:lnSpc>
              <a:spcBef>
                <a:spcPts val="0"/>
              </a:spcBef>
              <a:spcAft>
                <a:spcPts val="0"/>
              </a:spcAft>
              <a:buClr>
                <a:srgbClr val="000000"/>
              </a:buClr>
              <a:buSzPts val="6400"/>
              <a:buFont typeface="Arial"/>
              <a:buNone/>
            </a:pPr>
            <a:r>
              <a:rPr b="1" lang="en-US" sz="6400">
                <a:solidFill>
                  <a:schemeClr val="dk1"/>
                </a:solidFill>
                <a:latin typeface="Calibri"/>
                <a:ea typeface="Calibri"/>
                <a:cs typeface="Calibri"/>
                <a:sym typeface="Calibri"/>
              </a:rPr>
              <a:t>Geo    logy</a:t>
            </a:r>
            <a:endParaRPr/>
          </a:p>
          <a:p>
            <a:pPr indent="457200" lvl="0" marL="0" marR="0" rtl="0" algn="ctr">
              <a:lnSpc>
                <a:spcPct val="100000"/>
              </a:lnSpc>
              <a:spcBef>
                <a:spcPts val="0"/>
              </a:spcBef>
              <a:spcAft>
                <a:spcPts val="0"/>
              </a:spcAft>
              <a:buClr>
                <a:srgbClr val="000000"/>
              </a:buClr>
              <a:buSzPts val="6400"/>
              <a:buFont typeface="Arial"/>
              <a:buNone/>
            </a:pPr>
            <a:r>
              <a:t/>
            </a:r>
            <a:endParaRPr/>
          </a:p>
          <a:p>
            <a:pPr indent="457200" lvl="0" marL="0" marR="0" rtl="0" algn="ctr">
              <a:lnSpc>
                <a:spcPct val="100000"/>
              </a:lnSpc>
              <a:spcBef>
                <a:spcPts val="0"/>
              </a:spcBef>
              <a:spcAft>
                <a:spcPts val="0"/>
              </a:spcAft>
              <a:buClr>
                <a:srgbClr val="000000"/>
              </a:buClr>
              <a:buSzPts val="6400"/>
              <a:buFont typeface="Arial"/>
              <a:buNone/>
            </a:pPr>
            <a:r>
              <a:t/>
            </a:r>
            <a:endParaRPr/>
          </a:p>
          <a:p>
            <a:pPr indent="0" lvl="0" marL="0" marR="0" rtl="0" algn="ctr">
              <a:lnSpc>
                <a:spcPct val="100000"/>
              </a:lnSpc>
              <a:spcBef>
                <a:spcPts val="0"/>
              </a:spcBef>
              <a:spcAft>
                <a:spcPts val="0"/>
              </a:spcAft>
              <a:buClr>
                <a:srgbClr val="000000"/>
              </a:buClr>
              <a:buSzPts val="6400"/>
              <a:buFont typeface="Arial"/>
              <a:buNone/>
            </a:pPr>
            <a:r>
              <a:rPr b="1" lang="en-US" sz="6400">
                <a:solidFill>
                  <a:schemeClr val="dk1"/>
                </a:solidFill>
                <a:latin typeface="Calibri"/>
                <a:ea typeface="Calibri"/>
                <a:cs typeface="Calibri"/>
                <a:sym typeface="Calibri"/>
              </a:rPr>
              <a:t>Geology</a:t>
            </a:r>
            <a:endParaRPr b="0" i="0" sz="1400" u="none" cap="none" strike="noStrike">
              <a:solidFill>
                <a:srgbClr val="000000"/>
              </a:solidFill>
              <a:latin typeface="Arial"/>
              <a:ea typeface="Arial"/>
              <a:cs typeface="Arial"/>
              <a:sym typeface="Arial"/>
            </a:endParaRPr>
          </a:p>
        </p:txBody>
      </p:sp>
      <p:sp>
        <p:nvSpPr>
          <p:cNvPr id="491" name="Google Shape;491;g2a61a022504_0_158"/>
          <p:cNvSpPr txBox="1"/>
          <p:nvPr/>
        </p:nvSpPr>
        <p:spPr>
          <a:xfrm>
            <a:off x="1487250" y="5294825"/>
            <a:ext cx="6339900" cy="5232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the study of the Earth</a:t>
            </a:r>
            <a:endParaRPr b="0" i="0" sz="1400" u="none" cap="none" strike="noStrike">
              <a:solidFill>
                <a:srgbClr val="000000"/>
              </a:solidFill>
              <a:latin typeface="Arial"/>
              <a:ea typeface="Arial"/>
              <a:cs typeface="Arial"/>
              <a:sym typeface="Arial"/>
            </a:endParaRPr>
          </a:p>
        </p:txBody>
      </p:sp>
      <p:sp>
        <p:nvSpPr>
          <p:cNvPr id="492" name="Google Shape;492;g2a61a022504_0_158"/>
          <p:cNvSpPr/>
          <p:nvPr/>
        </p:nvSpPr>
        <p:spPr>
          <a:xfrm>
            <a:off x="4386075" y="4235209"/>
            <a:ext cx="371700" cy="880800"/>
          </a:xfrm>
          <a:prstGeom prst="downArrow">
            <a:avLst>
              <a:gd fmla="val 50000" name="adj1"/>
              <a:gd fmla="val 50000" name="adj2"/>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Artificial Intelligence" id="493" name="Google Shape;493;g2a61a022504_0_158"/>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94" name="Google Shape;494;g2a61a022504_0_158"/>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495" name="Google Shape;495;g2a61a022504_0_158"/>
          <p:cNvSpPr/>
          <p:nvPr/>
        </p:nvSpPr>
        <p:spPr>
          <a:xfrm>
            <a:off x="4523542" y="1404988"/>
            <a:ext cx="663300" cy="723600"/>
          </a:xfrm>
          <a:prstGeom prst="mathPlus">
            <a:avLst>
              <a:gd fmla="val 23520" name="adj1"/>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descr="Questions" id="501" name="Google Shape;501;g2a61a022504_0_168"/>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g2a61a022504_0_173"/>
          <p:cNvSpPr txBox="1"/>
          <p:nvPr/>
        </p:nvSpPr>
        <p:spPr>
          <a:xfrm>
            <a:off x="898070" y="367615"/>
            <a:ext cx="79521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How can we use the word parts of </a:t>
            </a:r>
            <a:r>
              <a:rPr lang="en-US" sz="3600">
                <a:solidFill>
                  <a:schemeClr val="dk1"/>
                </a:solidFill>
                <a:latin typeface="Calibri"/>
                <a:ea typeface="Calibri"/>
                <a:cs typeface="Calibri"/>
                <a:sym typeface="Calibri"/>
              </a:rPr>
              <a:t>geology</a:t>
            </a:r>
            <a:r>
              <a:rPr b="0" i="0" lang="en-US" sz="3600" u="none" cap="none" strike="noStrike">
                <a:solidFill>
                  <a:schemeClr val="dk1"/>
                </a:solidFill>
                <a:latin typeface="Calibri"/>
                <a:ea typeface="Calibri"/>
                <a:cs typeface="Calibri"/>
                <a:sym typeface="Calibri"/>
              </a:rPr>
              <a:t> to help us remember the definition of the term?</a:t>
            </a:r>
            <a:endParaRPr b="0" i="0" sz="1400" u="none" cap="none" strike="noStrike">
              <a:solidFill>
                <a:srgbClr val="000000"/>
              </a:solidFill>
              <a:latin typeface="Arial"/>
              <a:ea typeface="Arial"/>
              <a:cs typeface="Arial"/>
              <a:sym typeface="Arial"/>
            </a:endParaRPr>
          </a:p>
        </p:txBody>
      </p:sp>
      <p:sp>
        <p:nvSpPr>
          <p:cNvPr descr="Questions" id="508" name="Google Shape;508;g2a61a022504_0_17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g2a61a022504_0_173"/>
          <p:cNvSpPr txBox="1"/>
          <p:nvPr/>
        </p:nvSpPr>
        <p:spPr>
          <a:xfrm>
            <a:off x="799941" y="2466426"/>
            <a:ext cx="7544100" cy="4032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400"/>
              <a:buFont typeface="Arial"/>
              <a:buNone/>
            </a:pPr>
            <a:r>
              <a:rPr b="1" lang="en-US" sz="6400">
                <a:solidFill>
                  <a:schemeClr val="dk1"/>
                </a:solidFill>
                <a:latin typeface="Calibri"/>
                <a:ea typeface="Calibri"/>
                <a:cs typeface="Calibri"/>
                <a:sym typeface="Calibri"/>
              </a:rPr>
              <a:t>Geology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400"/>
              <a:buFont typeface="Arial"/>
              <a:buNone/>
            </a:pPr>
            <a:r>
              <a:t/>
            </a:r>
            <a:endParaRPr b="1" i="0" sz="6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6400"/>
              <a:buFont typeface="Arial"/>
              <a:buNone/>
            </a:pPr>
            <a:r>
              <a:rPr b="1" lang="en-US" sz="6400">
                <a:solidFill>
                  <a:schemeClr val="dk1"/>
                </a:solidFill>
                <a:latin typeface="Calibri"/>
                <a:ea typeface="Calibri"/>
                <a:cs typeface="Calibri"/>
                <a:sym typeface="Calibri"/>
              </a:rPr>
              <a:t>          Geo    logy</a:t>
            </a:r>
            <a:endParaRPr b="1" sz="64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6400"/>
              <a:buFont typeface="Arial"/>
              <a:buNone/>
            </a:pPr>
            <a:r>
              <a:t/>
            </a:r>
            <a:endParaRPr b="0" i="0" sz="6400" u="none" cap="none" strike="noStrike">
              <a:solidFill>
                <a:schemeClr val="dk1"/>
              </a:solidFill>
              <a:latin typeface="Calibri"/>
              <a:ea typeface="Calibri"/>
              <a:cs typeface="Calibri"/>
              <a:sym typeface="Calibri"/>
            </a:endParaRPr>
          </a:p>
        </p:txBody>
      </p:sp>
      <p:cxnSp>
        <p:nvCxnSpPr>
          <p:cNvPr id="510" name="Google Shape;510;g2a61a022504_0_173"/>
          <p:cNvCxnSpPr/>
          <p:nvPr/>
        </p:nvCxnSpPr>
        <p:spPr>
          <a:xfrm flipH="1">
            <a:off x="3565716" y="3486462"/>
            <a:ext cx="365100" cy="11274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511" name="Google Shape;511;g2a61a022504_0_173"/>
          <p:cNvCxnSpPr/>
          <p:nvPr/>
        </p:nvCxnSpPr>
        <p:spPr>
          <a:xfrm>
            <a:off x="5311866" y="3474762"/>
            <a:ext cx="132600" cy="1150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7647"/>
              </a:srgbClr>
            </a:outerShdw>
          </a:effectLst>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g25e11802ac4_0_2229"/>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518" name="Google Shape;518;g25e11802ac4_0_2229"/>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descr="Rewind" id="524" name="Google Shape;524;g2936c336ece_0_1288"/>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g2936c336ece_0_1288"/>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sz="3000" u="sng">
                <a:solidFill>
                  <a:schemeClr val="dk1"/>
                </a:solidFill>
              </a:rPr>
              <a:t>Geology</a:t>
            </a:r>
            <a:r>
              <a:rPr b="1" lang="en-US" sz="3000">
                <a:solidFill>
                  <a:schemeClr val="dk1"/>
                </a:solidFill>
              </a:rPr>
              <a:t>: </a:t>
            </a:r>
            <a:r>
              <a:rPr lang="en-US" sz="3000">
                <a:solidFill>
                  <a:schemeClr val="dk1"/>
                </a:solidFill>
              </a:rPr>
              <a:t>the study of the Earth</a:t>
            </a:r>
            <a:endParaRPr sz="3000"/>
          </a:p>
        </p:txBody>
      </p:sp>
      <p:pic>
        <p:nvPicPr>
          <p:cNvPr id="526" name="Google Shape;526;g2936c336ece_0_1288"/>
          <p:cNvPicPr preferRelativeResize="0"/>
          <p:nvPr/>
        </p:nvPicPr>
        <p:blipFill>
          <a:blip r:embed="rId4">
            <a:alphaModFix/>
          </a:blip>
          <a:stretch>
            <a:fillRect/>
          </a:stretch>
        </p:blipFill>
        <p:spPr>
          <a:xfrm>
            <a:off x="1949238" y="1636050"/>
            <a:ext cx="5245525" cy="50100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g25e11802ac4_0_1976"/>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33" name="Google Shape;533;g25e11802ac4_0_1976"/>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534" name="Google Shape;534;g25e11802ac4_0_1976"/>
          <p:cNvCxnSpPr>
            <a:stCxn id="535" idx="4"/>
            <a:endCxn id="532"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536" name="Google Shape;536;g25e11802ac4_0_1976"/>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537" name="Google Shape;537;g25e11802ac4_0_1976"/>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535" name="Google Shape;535;g25e11802ac4_0_1976"/>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g25e11802ac4_0_188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44" name="Google Shape;544;g25e11802ac4_0_188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45" name="Google Shape;545;g25e11802ac4_0_1886"/>
          <p:cNvCxnSpPr>
            <a:stCxn id="546" idx="4"/>
            <a:endCxn id="54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47" name="Google Shape;547;g25e11802ac4_0_188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48" name="Google Shape;548;g25e11802ac4_0_188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46" name="Google Shape;546;g25e11802ac4_0_188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49" name="Google Shape;549;g25e11802ac4_0_1886"/>
          <p:cNvSpPr txBox="1"/>
          <p:nvPr/>
        </p:nvSpPr>
        <p:spPr>
          <a:xfrm>
            <a:off x="2990050" y="32810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Geology</a:t>
            </a:r>
            <a:endParaRPr b="0" i="0" sz="700" u="none" cap="none" strike="noStrike">
              <a:solidFill>
                <a:srgbClr val="000000"/>
              </a:solidFill>
              <a:latin typeface="Arial"/>
              <a:ea typeface="Arial"/>
              <a:cs typeface="Arial"/>
              <a:sym typeface="Arial"/>
            </a:endParaRPr>
          </a:p>
        </p:txBody>
      </p:sp>
      <p:sp>
        <p:nvSpPr>
          <p:cNvPr id="550" name="Google Shape;550;g25e11802ac4_0_188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51" name="Google Shape;551;g25e11802ac4_0_188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52" name="Google Shape;552;g25e11802ac4_0_188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53" name="Google Shape;553;g25e11802ac4_0_1886"/>
          <p:cNvSpPr txBox="1"/>
          <p:nvPr/>
        </p:nvSpPr>
        <p:spPr>
          <a:xfrm>
            <a:off x="5156425" y="6064400"/>
            <a:ext cx="35304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does </a:t>
            </a:r>
            <a:r>
              <a:rPr lang="en-US" sz="1700">
                <a:latin typeface="Helvetica Neue Light"/>
                <a:ea typeface="Helvetica Neue Light"/>
                <a:cs typeface="Helvetica Neue Light"/>
                <a:sym typeface="Helvetica Neue Light"/>
              </a:rPr>
              <a:t>geology</a:t>
            </a:r>
            <a:r>
              <a:rPr b="0" i="0" lang="en-US" sz="1700" u="none" cap="none" strike="noStrike">
                <a:solidFill>
                  <a:srgbClr val="000000"/>
                </a:solidFill>
                <a:latin typeface="Helvetica Neue Light"/>
                <a:ea typeface="Helvetica Neue Light"/>
                <a:cs typeface="Helvetica Neue Light"/>
                <a:sym typeface="Helvetica Neue Light"/>
              </a:rPr>
              <a:t> impact my life?</a:t>
            </a:r>
            <a:endParaRPr b="0" i="0" sz="1700" u="none" cap="none" strike="noStrike">
              <a:solidFill>
                <a:srgbClr val="000000"/>
              </a:solidFill>
              <a:latin typeface="Arial"/>
              <a:ea typeface="Arial"/>
              <a:cs typeface="Arial"/>
              <a:sym typeface="Arial"/>
            </a:endParaRPr>
          </a:p>
        </p:txBody>
      </p:sp>
      <p:sp>
        <p:nvSpPr>
          <p:cNvPr id="554" name="Google Shape;554;g25e11802ac4_0_188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55" name="Google Shape;555;g25e11802ac4_0_188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56" name="Google Shape;556;g25e11802ac4_0_1886"/>
          <p:cNvCxnSpPr>
            <a:stCxn id="557" idx="4"/>
            <a:endCxn id="55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58" name="Google Shape;558;g25e11802ac4_0_188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59" name="Google Shape;559;g25e11802ac4_0_188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57" name="Google Shape;557;g25e11802ac4_0_188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descr="Rewind" id="148" name="Google Shape;148;g2936c336ece_0_73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g2936c336ece_0_739"/>
          <p:cNvSpPr txBox="1"/>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rPr b="1" lang="en-US" sz="3200" u="sng">
                <a:solidFill>
                  <a:srgbClr val="000000"/>
                </a:solidFill>
                <a:latin typeface="Calibri"/>
                <a:ea typeface="Calibri"/>
                <a:cs typeface="Calibri"/>
                <a:sym typeface="Calibri"/>
              </a:rPr>
              <a:t>Ecosystem</a:t>
            </a:r>
            <a:r>
              <a:rPr b="1" lang="en-US" sz="3200">
                <a:solidFill>
                  <a:srgbClr val="000000"/>
                </a:solidFill>
                <a:latin typeface="Calibri"/>
                <a:ea typeface="Calibri"/>
                <a:cs typeface="Calibri"/>
                <a:sym typeface="Calibri"/>
              </a:rPr>
              <a:t>: </a:t>
            </a:r>
            <a:r>
              <a:rPr lang="en-US" sz="3200">
                <a:solidFill>
                  <a:srgbClr val="000000"/>
                </a:solidFill>
                <a:latin typeface="Calibri"/>
                <a:ea typeface="Calibri"/>
                <a:cs typeface="Calibri"/>
                <a:sym typeface="Calibri"/>
              </a:rPr>
              <a:t>an area where living and nonliving things interact</a:t>
            </a:r>
            <a:endParaRPr sz="3200">
              <a:solidFill>
                <a:srgbClr val="888888"/>
              </a:solidFill>
              <a:latin typeface="Calibri"/>
              <a:ea typeface="Calibri"/>
              <a:cs typeface="Calibri"/>
              <a:sym typeface="Calibri"/>
            </a:endParaRPr>
          </a:p>
        </p:txBody>
      </p:sp>
      <p:pic>
        <p:nvPicPr>
          <p:cNvPr id="150" name="Google Shape;150;g2936c336ece_0_739"/>
          <p:cNvPicPr preferRelativeResize="0"/>
          <p:nvPr/>
        </p:nvPicPr>
        <p:blipFill>
          <a:blip r:embed="rId4">
            <a:alphaModFix/>
          </a:blip>
          <a:stretch>
            <a:fillRect/>
          </a:stretch>
        </p:blipFill>
        <p:spPr>
          <a:xfrm>
            <a:off x="1505550" y="2318427"/>
            <a:ext cx="5897500" cy="33143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g2928e35bcaa_0_616"/>
          <p:cNvSpPr txBox="1"/>
          <p:nvPr/>
        </p:nvSpPr>
        <p:spPr>
          <a:xfrm>
            <a:off x="549264" y="555125"/>
            <a:ext cx="78906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geology</a:t>
            </a:r>
            <a:r>
              <a:rPr b="0" i="0" lang="en-US" sz="3000" u="none" cap="none" strike="noStrike">
                <a:solidFill>
                  <a:srgbClr val="000000"/>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566" name="Google Shape;566;g2928e35bcaa_0_61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67" name="Google Shape;567;g2928e35bcaa_0_61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68" name="Google Shape;568;g2928e35bcaa_0_616"/>
          <p:cNvCxnSpPr>
            <a:stCxn id="569" idx="4"/>
            <a:endCxn id="56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70" name="Google Shape;570;g2928e35bcaa_0_61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71" name="Google Shape;571;g2928e35bcaa_0_61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69" name="Google Shape;569;g2928e35bcaa_0_61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72" name="Google Shape;572;g2928e35bcaa_0_616"/>
          <p:cNvSpPr txBox="1"/>
          <p:nvPr/>
        </p:nvSpPr>
        <p:spPr>
          <a:xfrm>
            <a:off x="393330" y="19739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73" name="Google Shape;573;g2928e35bcaa_0_616"/>
          <p:cNvSpPr txBox="1"/>
          <p:nvPr/>
        </p:nvSpPr>
        <p:spPr>
          <a:xfrm>
            <a:off x="5011271" y="19618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74" name="Google Shape;574;g2928e35bcaa_0_616"/>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75" name="Google Shape;575;g2928e35bcaa_0_616"/>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576" name="Google Shape;576;g2928e35bcaa_0_616"/>
          <p:cNvPicPr preferRelativeResize="0"/>
          <p:nvPr/>
        </p:nvPicPr>
        <p:blipFill>
          <a:blip r:embed="rId3">
            <a:alphaModFix/>
          </a:blip>
          <a:stretch>
            <a:fillRect/>
          </a:stretch>
        </p:blipFill>
        <p:spPr>
          <a:xfrm>
            <a:off x="1248278" y="1656729"/>
            <a:ext cx="2376325" cy="2376300"/>
          </a:xfrm>
          <a:prstGeom prst="rect">
            <a:avLst/>
          </a:prstGeom>
          <a:noFill/>
          <a:ln>
            <a:noFill/>
          </a:ln>
        </p:spPr>
      </p:pic>
      <p:pic>
        <p:nvPicPr>
          <p:cNvPr id="577" name="Google Shape;577;g2928e35bcaa_0_616"/>
          <p:cNvPicPr preferRelativeResize="0"/>
          <p:nvPr/>
        </p:nvPicPr>
        <p:blipFill>
          <a:blip r:embed="rId4">
            <a:alphaModFix/>
          </a:blip>
          <a:stretch>
            <a:fillRect/>
          </a:stretch>
        </p:blipFill>
        <p:spPr>
          <a:xfrm>
            <a:off x="1548925" y="4345750"/>
            <a:ext cx="1775024" cy="2323325"/>
          </a:xfrm>
          <a:prstGeom prst="rect">
            <a:avLst/>
          </a:prstGeom>
          <a:noFill/>
          <a:ln>
            <a:noFill/>
          </a:ln>
        </p:spPr>
      </p:pic>
      <p:pic>
        <p:nvPicPr>
          <p:cNvPr id="578" name="Google Shape;578;g2928e35bcaa_0_616"/>
          <p:cNvPicPr preferRelativeResize="0"/>
          <p:nvPr/>
        </p:nvPicPr>
        <p:blipFill>
          <a:blip r:embed="rId5">
            <a:alphaModFix/>
          </a:blip>
          <a:stretch>
            <a:fillRect/>
          </a:stretch>
        </p:blipFill>
        <p:spPr>
          <a:xfrm>
            <a:off x="5586346" y="1624425"/>
            <a:ext cx="3254536" cy="2440902"/>
          </a:xfrm>
          <a:prstGeom prst="rect">
            <a:avLst/>
          </a:prstGeom>
          <a:noFill/>
          <a:ln>
            <a:noFill/>
          </a:ln>
        </p:spPr>
      </p:pic>
      <p:pic>
        <p:nvPicPr>
          <p:cNvPr id="579" name="Google Shape;579;g2928e35bcaa_0_616"/>
          <p:cNvPicPr preferRelativeResize="0"/>
          <p:nvPr/>
        </p:nvPicPr>
        <p:blipFill>
          <a:blip r:embed="rId6">
            <a:alphaModFix/>
          </a:blip>
          <a:stretch>
            <a:fillRect/>
          </a:stretch>
        </p:blipFill>
        <p:spPr>
          <a:xfrm>
            <a:off x="5586346" y="4396402"/>
            <a:ext cx="3322654" cy="22220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g2a6803bef5f_0_109"/>
          <p:cNvSpPr txBox="1"/>
          <p:nvPr/>
        </p:nvSpPr>
        <p:spPr>
          <a:xfrm>
            <a:off x="549264" y="555125"/>
            <a:ext cx="78906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geology</a:t>
            </a:r>
            <a:r>
              <a:rPr b="0" i="0" lang="en-US" sz="3000" u="none" cap="none" strike="noStrike">
                <a:solidFill>
                  <a:srgbClr val="000000"/>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586" name="Google Shape;586;g2a6803bef5f_0_10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87" name="Google Shape;587;g2a6803bef5f_0_10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88" name="Google Shape;588;g2a6803bef5f_0_109"/>
          <p:cNvCxnSpPr>
            <a:stCxn id="589" idx="4"/>
            <a:endCxn id="58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90" name="Google Shape;590;g2a6803bef5f_0_10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91" name="Google Shape;591;g2a6803bef5f_0_10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89" name="Google Shape;589;g2a6803bef5f_0_10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92" name="Google Shape;592;g2a6803bef5f_0_109"/>
          <p:cNvSpPr txBox="1"/>
          <p:nvPr/>
        </p:nvSpPr>
        <p:spPr>
          <a:xfrm>
            <a:off x="393330" y="19739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93" name="Google Shape;593;g2a6803bef5f_0_109"/>
          <p:cNvSpPr txBox="1"/>
          <p:nvPr/>
        </p:nvSpPr>
        <p:spPr>
          <a:xfrm>
            <a:off x="5011271" y="19618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94" name="Google Shape;594;g2a6803bef5f_0_109"/>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95" name="Google Shape;595;g2a6803bef5f_0_109"/>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596" name="Google Shape;596;g2a6803bef5f_0_109"/>
          <p:cNvPicPr preferRelativeResize="0"/>
          <p:nvPr/>
        </p:nvPicPr>
        <p:blipFill>
          <a:blip r:embed="rId3">
            <a:alphaModFix/>
          </a:blip>
          <a:stretch>
            <a:fillRect/>
          </a:stretch>
        </p:blipFill>
        <p:spPr>
          <a:xfrm>
            <a:off x="1248278" y="1656729"/>
            <a:ext cx="2376325" cy="2376300"/>
          </a:xfrm>
          <a:prstGeom prst="rect">
            <a:avLst/>
          </a:prstGeom>
          <a:noFill/>
          <a:ln>
            <a:noFill/>
          </a:ln>
        </p:spPr>
      </p:pic>
      <p:pic>
        <p:nvPicPr>
          <p:cNvPr id="597" name="Google Shape;597;g2a6803bef5f_0_109"/>
          <p:cNvPicPr preferRelativeResize="0"/>
          <p:nvPr/>
        </p:nvPicPr>
        <p:blipFill>
          <a:blip r:embed="rId4">
            <a:alphaModFix/>
          </a:blip>
          <a:stretch>
            <a:fillRect/>
          </a:stretch>
        </p:blipFill>
        <p:spPr>
          <a:xfrm>
            <a:off x="1548925" y="4345750"/>
            <a:ext cx="1775024" cy="2323325"/>
          </a:xfrm>
          <a:prstGeom prst="rect">
            <a:avLst/>
          </a:prstGeom>
          <a:noFill/>
          <a:ln>
            <a:noFill/>
          </a:ln>
        </p:spPr>
      </p:pic>
      <p:pic>
        <p:nvPicPr>
          <p:cNvPr id="598" name="Google Shape;598;g2a6803bef5f_0_109"/>
          <p:cNvPicPr preferRelativeResize="0"/>
          <p:nvPr/>
        </p:nvPicPr>
        <p:blipFill>
          <a:blip r:embed="rId5">
            <a:alphaModFix/>
          </a:blip>
          <a:stretch>
            <a:fillRect/>
          </a:stretch>
        </p:blipFill>
        <p:spPr>
          <a:xfrm>
            <a:off x="5586346" y="1624425"/>
            <a:ext cx="3254536" cy="2440902"/>
          </a:xfrm>
          <a:prstGeom prst="rect">
            <a:avLst/>
          </a:prstGeom>
          <a:noFill/>
          <a:ln>
            <a:noFill/>
          </a:ln>
        </p:spPr>
      </p:pic>
      <p:pic>
        <p:nvPicPr>
          <p:cNvPr id="599" name="Google Shape;599;g2a6803bef5f_0_109"/>
          <p:cNvPicPr preferRelativeResize="0"/>
          <p:nvPr/>
        </p:nvPicPr>
        <p:blipFill>
          <a:blip r:embed="rId6">
            <a:alphaModFix/>
          </a:blip>
          <a:stretch>
            <a:fillRect/>
          </a:stretch>
        </p:blipFill>
        <p:spPr>
          <a:xfrm>
            <a:off x="5586346" y="4396402"/>
            <a:ext cx="3322654" cy="2222025"/>
          </a:xfrm>
          <a:prstGeom prst="rect">
            <a:avLst/>
          </a:prstGeom>
          <a:noFill/>
          <a:ln>
            <a:noFill/>
          </a:ln>
        </p:spPr>
      </p:pic>
      <p:sp>
        <p:nvSpPr>
          <p:cNvPr id="600" name="Google Shape;600;g2a6803bef5f_0_109"/>
          <p:cNvSpPr/>
          <p:nvPr/>
        </p:nvSpPr>
        <p:spPr>
          <a:xfrm>
            <a:off x="4764725" y="1499375"/>
            <a:ext cx="4318200" cy="27336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g25e11802ac4_0_210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07" name="Google Shape;607;g25e11802ac4_0_210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08" name="Google Shape;608;g25e11802ac4_0_210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09" name="Google Shape;609;g25e11802ac4_0_2108"/>
          <p:cNvCxnSpPr>
            <a:stCxn id="610" idx="4"/>
            <a:endCxn id="60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11" name="Google Shape;611;g25e11802ac4_0_210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12" name="Google Shape;612;g25e11802ac4_0_210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10" name="Google Shape;610;g25e11802ac4_0_210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13" name="Google Shape;613;g25e11802ac4_0_210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14" name="Google Shape;614;g25e11802ac4_0_2108"/>
          <p:cNvCxnSpPr>
            <a:stCxn id="615" idx="4"/>
            <a:endCxn id="606"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16" name="Google Shape;616;g25e11802ac4_0_210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17" name="Google Shape;617;g25e11802ac4_0_210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15" name="Google Shape;615;g25e11802ac4_0_210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18" name="Google Shape;618;g25e11802ac4_0_210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19" name="Google Shape;619;g25e11802ac4_0_210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20" name="Google Shape;620;g25e11802ac4_0_210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21" name="Google Shape;621;g25e11802ac4_0_2108"/>
          <p:cNvSpPr txBox="1"/>
          <p:nvPr/>
        </p:nvSpPr>
        <p:spPr>
          <a:xfrm>
            <a:off x="2990050" y="32810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Geology</a:t>
            </a:r>
            <a:endParaRPr b="0" i="0" sz="700" u="none" cap="none" strike="noStrike">
              <a:solidFill>
                <a:srgbClr val="000000"/>
              </a:solidFill>
              <a:latin typeface="Arial"/>
              <a:ea typeface="Arial"/>
              <a:cs typeface="Arial"/>
              <a:sym typeface="Arial"/>
            </a:endParaRPr>
          </a:p>
        </p:txBody>
      </p:sp>
      <p:sp>
        <p:nvSpPr>
          <p:cNvPr id="622" name="Google Shape;622;g25e11802ac4_0_2108"/>
          <p:cNvSpPr txBox="1"/>
          <p:nvPr/>
        </p:nvSpPr>
        <p:spPr>
          <a:xfrm>
            <a:off x="5156425" y="6064400"/>
            <a:ext cx="35304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does </a:t>
            </a:r>
            <a:r>
              <a:rPr lang="en-US" sz="1700">
                <a:latin typeface="Helvetica Neue Light"/>
                <a:ea typeface="Helvetica Neue Light"/>
                <a:cs typeface="Helvetica Neue Light"/>
                <a:sym typeface="Helvetica Neue Light"/>
              </a:rPr>
              <a:t>geology</a:t>
            </a:r>
            <a:r>
              <a:rPr b="0" i="0" lang="en-US" sz="1700" u="none" cap="none" strike="noStrike">
                <a:solidFill>
                  <a:srgbClr val="000000"/>
                </a:solidFill>
                <a:latin typeface="Helvetica Neue Light"/>
                <a:ea typeface="Helvetica Neue Light"/>
                <a:cs typeface="Helvetica Neue Light"/>
                <a:sym typeface="Helvetica Neue Light"/>
              </a:rPr>
              <a:t> impact my life?</a:t>
            </a:r>
            <a:endParaRPr b="0" i="0" sz="1700" u="none" cap="none" strike="noStrike">
              <a:solidFill>
                <a:srgbClr val="000000"/>
              </a:solidFill>
              <a:latin typeface="Arial"/>
              <a:ea typeface="Arial"/>
              <a:cs typeface="Arial"/>
              <a:sym typeface="Arial"/>
            </a:endParaRPr>
          </a:p>
        </p:txBody>
      </p:sp>
      <p:pic>
        <p:nvPicPr>
          <p:cNvPr id="623" name="Google Shape;623;g25e11802ac4_0_2108"/>
          <p:cNvPicPr preferRelativeResize="0"/>
          <p:nvPr/>
        </p:nvPicPr>
        <p:blipFill>
          <a:blip r:embed="rId3">
            <a:alphaModFix/>
          </a:blip>
          <a:stretch>
            <a:fillRect/>
          </a:stretch>
        </p:blipFill>
        <p:spPr>
          <a:xfrm>
            <a:off x="6112150" y="1070800"/>
            <a:ext cx="2431500" cy="18236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g2928e35bcaa_0_7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30" name="Google Shape;630;g2928e35bcaa_0_7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31" name="Google Shape;631;g2928e35bcaa_0_736"/>
          <p:cNvCxnSpPr>
            <a:stCxn id="632" idx="4"/>
            <a:endCxn id="62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33" name="Google Shape;633;g2928e35bcaa_0_7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34" name="Google Shape;634;g2928e35bcaa_0_7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32" name="Google Shape;632;g2928e35bcaa_0_7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35" name="Google Shape;635;g2928e35bcaa_0_736"/>
          <p:cNvSpPr txBox="1"/>
          <p:nvPr/>
        </p:nvSpPr>
        <p:spPr>
          <a:xfrm>
            <a:off x="187350" y="346150"/>
            <a:ext cx="87693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geology</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36" name="Google Shape;636;g2928e35bcaa_0_736"/>
          <p:cNvSpPr txBox="1"/>
          <p:nvPr/>
        </p:nvSpPr>
        <p:spPr>
          <a:xfrm>
            <a:off x="1073532" y="537774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The study of the Earth</a:t>
            </a:r>
            <a:r>
              <a:rPr b="0" i="0" lang="en-US" sz="2400" u="none" cap="none" strike="noStrike">
                <a:solidFill>
                  <a:srgbClr val="434343"/>
                </a:solidFill>
                <a:latin typeface="Helvetica Neue Light"/>
                <a:ea typeface="Helvetica Neue Light"/>
                <a:cs typeface="Helvetica Neue Light"/>
                <a:sym typeface="Helvetica Neue Light"/>
              </a:rPr>
              <a:t>  </a:t>
            </a:r>
            <a:endParaRPr b="0" i="0" sz="1400" u="none" cap="none" strike="noStrike">
              <a:solidFill>
                <a:srgbClr val="434343"/>
              </a:solidFill>
              <a:latin typeface="Arial"/>
              <a:ea typeface="Arial"/>
              <a:cs typeface="Arial"/>
              <a:sym typeface="Arial"/>
            </a:endParaRPr>
          </a:p>
        </p:txBody>
      </p:sp>
      <p:sp>
        <p:nvSpPr>
          <p:cNvPr id="637" name="Google Shape;637;g2928e35bcaa_0_736"/>
          <p:cNvSpPr txBox="1"/>
          <p:nvPr/>
        </p:nvSpPr>
        <p:spPr>
          <a:xfrm>
            <a:off x="1073532" y="18370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study of the stars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38" name="Google Shape;638;g2928e35bcaa_0_736"/>
          <p:cNvSpPr txBox="1"/>
          <p:nvPr/>
        </p:nvSpPr>
        <p:spPr>
          <a:xfrm>
            <a:off x="1073532" y="420517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study of money</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39" name="Google Shape;639;g2928e35bcaa_0_736"/>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40" name="Google Shape;640;g2928e35bcaa_0_736"/>
          <p:cNvSpPr txBox="1"/>
          <p:nvPr/>
        </p:nvSpPr>
        <p:spPr>
          <a:xfrm>
            <a:off x="380508" y="29628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41" name="Google Shape;641;g2928e35bcaa_0_736"/>
          <p:cNvSpPr txBox="1"/>
          <p:nvPr/>
        </p:nvSpPr>
        <p:spPr>
          <a:xfrm>
            <a:off x="367607" y="412411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42" name="Google Shape;642;g2928e35bcaa_0_736"/>
          <p:cNvSpPr txBox="1"/>
          <p:nvPr/>
        </p:nvSpPr>
        <p:spPr>
          <a:xfrm>
            <a:off x="393330" y="5285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43" name="Google Shape;643;g2928e35bcaa_0_736"/>
          <p:cNvSpPr txBox="1"/>
          <p:nvPr/>
        </p:nvSpPr>
        <p:spPr>
          <a:xfrm>
            <a:off x="1073532" y="30326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study of the planets</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g2a6803bef5f_0_13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50" name="Google Shape;650;g2a6803bef5f_0_13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51" name="Google Shape;651;g2a6803bef5f_0_132"/>
          <p:cNvCxnSpPr>
            <a:stCxn id="652" idx="4"/>
            <a:endCxn id="64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53" name="Google Shape;653;g2a6803bef5f_0_13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54" name="Google Shape;654;g2a6803bef5f_0_13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52" name="Google Shape;652;g2a6803bef5f_0_13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55" name="Google Shape;655;g2a6803bef5f_0_132"/>
          <p:cNvSpPr txBox="1"/>
          <p:nvPr/>
        </p:nvSpPr>
        <p:spPr>
          <a:xfrm>
            <a:off x="187350" y="346150"/>
            <a:ext cx="87693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geology</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56" name="Google Shape;656;g2a6803bef5f_0_132"/>
          <p:cNvSpPr txBox="1"/>
          <p:nvPr/>
        </p:nvSpPr>
        <p:spPr>
          <a:xfrm>
            <a:off x="1073532" y="537774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The study of the Earth</a:t>
            </a:r>
            <a:r>
              <a:rPr b="0" i="0" lang="en-US" sz="2400" u="none" cap="none" strike="noStrike">
                <a:solidFill>
                  <a:srgbClr val="434343"/>
                </a:solidFill>
                <a:latin typeface="Helvetica Neue Light"/>
                <a:ea typeface="Helvetica Neue Light"/>
                <a:cs typeface="Helvetica Neue Light"/>
                <a:sym typeface="Helvetica Neue Light"/>
              </a:rPr>
              <a:t>  </a:t>
            </a:r>
            <a:endParaRPr b="0" i="0" sz="1400" u="none" cap="none" strike="noStrike">
              <a:solidFill>
                <a:srgbClr val="434343"/>
              </a:solidFill>
              <a:latin typeface="Arial"/>
              <a:ea typeface="Arial"/>
              <a:cs typeface="Arial"/>
              <a:sym typeface="Arial"/>
            </a:endParaRPr>
          </a:p>
        </p:txBody>
      </p:sp>
      <p:sp>
        <p:nvSpPr>
          <p:cNvPr id="657" name="Google Shape;657;g2a6803bef5f_0_132"/>
          <p:cNvSpPr txBox="1"/>
          <p:nvPr/>
        </p:nvSpPr>
        <p:spPr>
          <a:xfrm>
            <a:off x="1073532" y="18370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study of the stars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58" name="Google Shape;658;g2a6803bef5f_0_132"/>
          <p:cNvSpPr txBox="1"/>
          <p:nvPr/>
        </p:nvSpPr>
        <p:spPr>
          <a:xfrm>
            <a:off x="1073532" y="420517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study of money</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59" name="Google Shape;659;g2a6803bef5f_0_132"/>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60" name="Google Shape;660;g2a6803bef5f_0_132"/>
          <p:cNvSpPr txBox="1"/>
          <p:nvPr/>
        </p:nvSpPr>
        <p:spPr>
          <a:xfrm>
            <a:off x="380508" y="29628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61" name="Google Shape;661;g2a6803bef5f_0_132"/>
          <p:cNvSpPr txBox="1"/>
          <p:nvPr/>
        </p:nvSpPr>
        <p:spPr>
          <a:xfrm>
            <a:off x="367607" y="412411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62" name="Google Shape;662;g2a6803bef5f_0_132"/>
          <p:cNvSpPr txBox="1"/>
          <p:nvPr/>
        </p:nvSpPr>
        <p:spPr>
          <a:xfrm>
            <a:off x="393330" y="5285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63" name="Google Shape;663;g2a6803bef5f_0_132"/>
          <p:cNvSpPr txBox="1"/>
          <p:nvPr/>
        </p:nvSpPr>
        <p:spPr>
          <a:xfrm>
            <a:off x="1073532" y="30326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study of the planets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4" name="Google Shape;664;g2a6803bef5f_0_132"/>
          <p:cNvSpPr/>
          <p:nvPr/>
        </p:nvSpPr>
        <p:spPr>
          <a:xfrm>
            <a:off x="362275" y="5210300"/>
            <a:ext cx="4681200" cy="831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g25e11802ac4_0_234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71" name="Google Shape;671;g25e11802ac4_0_23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72" name="Google Shape;672;g25e11802ac4_0_23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73" name="Google Shape;673;g25e11802ac4_0_2343"/>
          <p:cNvCxnSpPr>
            <a:stCxn id="674" idx="4"/>
            <a:endCxn id="67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75" name="Google Shape;675;g25e11802ac4_0_23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76" name="Google Shape;676;g25e11802ac4_0_23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74" name="Google Shape;674;g25e11802ac4_0_23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77" name="Google Shape;677;g25e11802ac4_0_234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78" name="Google Shape;678;g25e11802ac4_0_2343"/>
          <p:cNvCxnSpPr>
            <a:stCxn id="679" idx="4"/>
            <a:endCxn id="670"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80" name="Google Shape;680;g25e11802ac4_0_234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81" name="Google Shape;681;g25e11802ac4_0_234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79" name="Google Shape;679;g25e11802ac4_0_234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82" name="Google Shape;682;g25e11802ac4_0_234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83" name="Google Shape;683;g25e11802ac4_0_234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84" name="Google Shape;684;g25e11802ac4_0_234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85" name="Google Shape;685;g25e11802ac4_0_2343"/>
          <p:cNvSpPr txBox="1"/>
          <p:nvPr/>
        </p:nvSpPr>
        <p:spPr>
          <a:xfrm>
            <a:off x="569525" y="1625113"/>
            <a:ext cx="3943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The study of the Earth</a:t>
            </a:r>
            <a:endParaRPr b="0" i="0" sz="2400" u="none" cap="none" strike="noStrike">
              <a:solidFill>
                <a:srgbClr val="000000"/>
              </a:solidFill>
              <a:latin typeface="Arial"/>
              <a:ea typeface="Arial"/>
              <a:cs typeface="Arial"/>
              <a:sym typeface="Arial"/>
            </a:endParaRPr>
          </a:p>
        </p:txBody>
      </p:sp>
      <p:sp>
        <p:nvSpPr>
          <p:cNvPr id="686" name="Google Shape;686;g25e11802ac4_0_2343"/>
          <p:cNvSpPr txBox="1"/>
          <p:nvPr/>
        </p:nvSpPr>
        <p:spPr>
          <a:xfrm>
            <a:off x="2990050" y="32810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Geology</a:t>
            </a:r>
            <a:endParaRPr b="0" i="0" sz="700" u="none" cap="none" strike="noStrike">
              <a:solidFill>
                <a:srgbClr val="000000"/>
              </a:solidFill>
              <a:latin typeface="Arial"/>
              <a:ea typeface="Arial"/>
              <a:cs typeface="Arial"/>
              <a:sym typeface="Arial"/>
            </a:endParaRPr>
          </a:p>
        </p:txBody>
      </p:sp>
      <p:sp>
        <p:nvSpPr>
          <p:cNvPr id="687" name="Google Shape;687;g25e11802ac4_0_2343"/>
          <p:cNvSpPr txBox="1"/>
          <p:nvPr/>
        </p:nvSpPr>
        <p:spPr>
          <a:xfrm>
            <a:off x="5156425" y="6064400"/>
            <a:ext cx="35304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does </a:t>
            </a:r>
            <a:r>
              <a:rPr lang="en-US" sz="1700">
                <a:latin typeface="Helvetica Neue Light"/>
                <a:ea typeface="Helvetica Neue Light"/>
                <a:cs typeface="Helvetica Neue Light"/>
                <a:sym typeface="Helvetica Neue Light"/>
              </a:rPr>
              <a:t>geology</a:t>
            </a:r>
            <a:r>
              <a:rPr b="0" i="0" lang="en-US" sz="1700" u="none" cap="none" strike="noStrike">
                <a:solidFill>
                  <a:srgbClr val="000000"/>
                </a:solidFill>
                <a:latin typeface="Helvetica Neue Light"/>
                <a:ea typeface="Helvetica Neue Light"/>
                <a:cs typeface="Helvetica Neue Light"/>
                <a:sym typeface="Helvetica Neue Light"/>
              </a:rPr>
              <a:t> impact my life?</a:t>
            </a:r>
            <a:endParaRPr b="0" i="0" sz="1700" u="none" cap="none" strike="noStrike">
              <a:solidFill>
                <a:srgbClr val="000000"/>
              </a:solidFill>
              <a:latin typeface="Arial"/>
              <a:ea typeface="Arial"/>
              <a:cs typeface="Arial"/>
              <a:sym typeface="Arial"/>
            </a:endParaRPr>
          </a:p>
        </p:txBody>
      </p:sp>
      <p:pic>
        <p:nvPicPr>
          <p:cNvPr id="688" name="Google Shape;688;g25e11802ac4_0_2343"/>
          <p:cNvPicPr preferRelativeResize="0"/>
          <p:nvPr/>
        </p:nvPicPr>
        <p:blipFill>
          <a:blip r:embed="rId3">
            <a:alphaModFix/>
          </a:blip>
          <a:stretch>
            <a:fillRect/>
          </a:stretch>
        </p:blipFill>
        <p:spPr>
          <a:xfrm>
            <a:off x="6112150" y="1070800"/>
            <a:ext cx="2431500" cy="18236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g2928e35bcaa_0_91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95" name="Google Shape;695;g2928e35bcaa_0_91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96" name="Google Shape;696;g2928e35bcaa_0_915"/>
          <p:cNvCxnSpPr>
            <a:stCxn id="697" idx="4"/>
            <a:endCxn id="69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98" name="Google Shape;698;g2928e35bcaa_0_91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99" name="Google Shape;699;g2928e35bcaa_0_91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97" name="Google Shape;697;g2928e35bcaa_0_91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00" name="Google Shape;700;g2928e35bcaa_0_915"/>
          <p:cNvSpPr txBox="1"/>
          <p:nvPr/>
        </p:nvSpPr>
        <p:spPr>
          <a:xfrm>
            <a:off x="269300" y="355700"/>
            <a:ext cx="87519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geology</a:t>
            </a:r>
            <a:r>
              <a:rPr b="0" i="0" lang="en-US" sz="3000" u="none" cap="none" strike="noStrike">
                <a:solidFill>
                  <a:srgbClr val="000000"/>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701" name="Google Shape;701;g2928e35bcaa_0_915"/>
          <p:cNvSpPr txBox="1"/>
          <p:nvPr/>
        </p:nvSpPr>
        <p:spPr>
          <a:xfrm>
            <a:off x="1073532" y="5345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Helvetica Neue Light"/>
                <a:ea typeface="Helvetica Neue Light"/>
                <a:cs typeface="Helvetica Neue Light"/>
                <a:sym typeface="Helvetica Neue Light"/>
              </a:rPr>
              <a:t>The surface of a kitchen table</a:t>
            </a:r>
            <a:endParaRPr b="0" i="0" sz="1400" u="none" cap="none" strike="noStrike">
              <a:solidFill>
                <a:schemeClr val="dk1"/>
              </a:solidFill>
              <a:latin typeface="Arial"/>
              <a:ea typeface="Arial"/>
              <a:cs typeface="Arial"/>
              <a:sym typeface="Arial"/>
            </a:endParaRPr>
          </a:p>
        </p:txBody>
      </p:sp>
      <p:sp>
        <p:nvSpPr>
          <p:cNvPr id="702" name="Google Shape;702;g2928e35bcaa_0_915"/>
          <p:cNvSpPr txBox="1"/>
          <p:nvPr/>
        </p:nvSpPr>
        <p:spPr>
          <a:xfrm>
            <a:off x="1090682" y="41495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chemeClr val="dk1"/>
                </a:solidFill>
                <a:latin typeface="Helvetica Neue Light"/>
                <a:ea typeface="Helvetica Neue Light"/>
                <a:cs typeface="Helvetica Neue Light"/>
                <a:sym typeface="Helvetica Neue Light"/>
              </a:rPr>
              <a:t>The surface of an asteroid</a:t>
            </a:r>
            <a:endParaRPr b="0" i="0" sz="2400" u="none" cap="none" strike="noStrike">
              <a:solidFill>
                <a:schemeClr val="dk1"/>
              </a:solidFill>
              <a:latin typeface="Helvetica Neue Light"/>
              <a:ea typeface="Helvetica Neue Light"/>
              <a:cs typeface="Helvetica Neue Light"/>
              <a:sym typeface="Helvetica Neue Light"/>
            </a:endParaRPr>
          </a:p>
        </p:txBody>
      </p:sp>
      <p:sp>
        <p:nvSpPr>
          <p:cNvPr id="703" name="Google Shape;703;g2928e35bcaa_0_915"/>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04" name="Google Shape;704;g2928e35bcaa_0_915"/>
          <p:cNvSpPr txBox="1"/>
          <p:nvPr/>
        </p:nvSpPr>
        <p:spPr>
          <a:xfrm>
            <a:off x="1073532" y="20160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Helvetica Neue Light"/>
                <a:ea typeface="Helvetica Neue Light"/>
                <a:cs typeface="Helvetica Neue Light"/>
                <a:sym typeface="Helvetica Neue Light"/>
              </a:rPr>
              <a:t>The surface of the moon</a:t>
            </a:r>
            <a:endParaRPr b="0" i="0" sz="2400" u="none" cap="none" strike="noStrike">
              <a:solidFill>
                <a:schemeClr val="dk1"/>
              </a:solidFill>
              <a:latin typeface="Helvetica Neue Light"/>
              <a:ea typeface="Helvetica Neue Light"/>
              <a:cs typeface="Helvetica Neue Light"/>
              <a:sym typeface="Helvetica Neue Light"/>
            </a:endParaRPr>
          </a:p>
        </p:txBody>
      </p:sp>
      <p:sp>
        <p:nvSpPr>
          <p:cNvPr id="705" name="Google Shape;705;g2928e35bcaa_0_915"/>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06" name="Google Shape;706;g2928e35bcaa_0_915"/>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07" name="Google Shape;707;g2928e35bcaa_0_915"/>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08" name="Google Shape;708;g2928e35bcaa_0_915"/>
          <p:cNvSpPr txBox="1"/>
          <p:nvPr/>
        </p:nvSpPr>
        <p:spPr>
          <a:xfrm>
            <a:off x="393330" y="5285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09" name="Google Shape;709;g2928e35bcaa_0_915"/>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The surface of the ocean floor</a:t>
            </a:r>
            <a:r>
              <a:rPr b="0" i="0" lang="en-US" sz="2400" u="none" cap="none" strike="noStrike">
                <a:solidFill>
                  <a:srgbClr val="000000"/>
                </a:solidFill>
                <a:latin typeface="Helvetica Neue Light"/>
                <a:ea typeface="Helvetica Neue Light"/>
                <a:cs typeface="Helvetica Neue Light"/>
                <a:sym typeface="Helvetica Neue Light"/>
              </a:rPr>
              <a:t> </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g2a6803bef5f_0_15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16" name="Google Shape;716;g2a6803bef5f_0_15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17" name="Google Shape;717;g2a6803bef5f_0_155"/>
          <p:cNvCxnSpPr>
            <a:stCxn id="718" idx="4"/>
            <a:endCxn id="71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19" name="Google Shape;719;g2a6803bef5f_0_15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20" name="Google Shape;720;g2a6803bef5f_0_15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18" name="Google Shape;718;g2a6803bef5f_0_15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21" name="Google Shape;721;g2a6803bef5f_0_155"/>
          <p:cNvSpPr txBox="1"/>
          <p:nvPr/>
        </p:nvSpPr>
        <p:spPr>
          <a:xfrm>
            <a:off x="269300" y="355700"/>
            <a:ext cx="87519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geology</a:t>
            </a:r>
            <a:r>
              <a:rPr b="0" i="0" lang="en-US" sz="3000" u="none" cap="none" strike="noStrike">
                <a:solidFill>
                  <a:srgbClr val="000000"/>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722" name="Google Shape;722;g2a6803bef5f_0_155"/>
          <p:cNvSpPr txBox="1"/>
          <p:nvPr/>
        </p:nvSpPr>
        <p:spPr>
          <a:xfrm>
            <a:off x="1073532" y="5345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The surface of a kitchen table</a:t>
            </a:r>
            <a:endParaRPr b="0" i="0" sz="1400" u="none" cap="none" strike="noStrike">
              <a:solidFill>
                <a:srgbClr val="434343"/>
              </a:solidFill>
              <a:latin typeface="Arial"/>
              <a:ea typeface="Arial"/>
              <a:cs typeface="Arial"/>
              <a:sym typeface="Arial"/>
            </a:endParaRPr>
          </a:p>
        </p:txBody>
      </p:sp>
      <p:sp>
        <p:nvSpPr>
          <p:cNvPr id="723" name="Google Shape;723;g2a6803bef5f_0_155"/>
          <p:cNvSpPr txBox="1"/>
          <p:nvPr/>
        </p:nvSpPr>
        <p:spPr>
          <a:xfrm>
            <a:off x="1090682" y="41495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surface of an asteroid</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24" name="Google Shape;724;g2a6803bef5f_0_155"/>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25" name="Google Shape;725;g2a6803bef5f_0_155"/>
          <p:cNvSpPr txBox="1"/>
          <p:nvPr/>
        </p:nvSpPr>
        <p:spPr>
          <a:xfrm>
            <a:off x="1073532" y="20160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surface of the moon</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26" name="Google Shape;726;g2a6803bef5f_0_155"/>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27" name="Google Shape;727;g2a6803bef5f_0_155"/>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28" name="Google Shape;728;g2a6803bef5f_0_155"/>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29" name="Google Shape;729;g2a6803bef5f_0_155"/>
          <p:cNvSpPr txBox="1"/>
          <p:nvPr/>
        </p:nvSpPr>
        <p:spPr>
          <a:xfrm>
            <a:off x="393330" y="5285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30" name="Google Shape;730;g2a6803bef5f_0_155"/>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242424"/>
                </a:solidFill>
                <a:latin typeface="Helvetica Neue Light"/>
                <a:ea typeface="Helvetica Neue Light"/>
                <a:cs typeface="Helvetica Neue Light"/>
                <a:sym typeface="Helvetica Neue Light"/>
              </a:rPr>
              <a:t>The surface of the ocean floor</a:t>
            </a:r>
            <a:r>
              <a:rPr b="0" i="0" lang="en-US" sz="2400" u="none" cap="none" strike="noStrike">
                <a:solidFill>
                  <a:srgbClr val="242424"/>
                </a:solidFill>
                <a:latin typeface="Helvetica Neue Light"/>
                <a:ea typeface="Helvetica Neue Light"/>
                <a:cs typeface="Helvetica Neue Light"/>
                <a:sym typeface="Helvetica Neue Light"/>
              </a:rPr>
              <a:t> </a:t>
            </a:r>
            <a:endParaRPr b="0" i="0" sz="2400" u="none" cap="none" strike="noStrike">
              <a:solidFill>
                <a:srgbClr val="242424"/>
              </a:solidFill>
              <a:latin typeface="Helvetica Neue Light"/>
              <a:ea typeface="Helvetica Neue Light"/>
              <a:cs typeface="Helvetica Neue Light"/>
              <a:sym typeface="Helvetica Neue Light"/>
            </a:endParaRPr>
          </a:p>
        </p:txBody>
      </p:sp>
      <p:sp>
        <p:nvSpPr>
          <p:cNvPr id="731" name="Google Shape;731;g2a6803bef5f_0_155"/>
          <p:cNvSpPr/>
          <p:nvPr/>
        </p:nvSpPr>
        <p:spPr>
          <a:xfrm>
            <a:off x="393325" y="2873900"/>
            <a:ext cx="4948800" cy="961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g25e11802ac4_0_251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38" name="Google Shape;738;g25e11802ac4_0_25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39" name="Google Shape;739;g25e11802ac4_0_25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40" name="Google Shape;740;g25e11802ac4_0_2511"/>
          <p:cNvCxnSpPr>
            <a:stCxn id="741" idx="4"/>
            <a:endCxn id="73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42" name="Google Shape;742;g25e11802ac4_0_25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43" name="Google Shape;743;g25e11802ac4_0_25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41" name="Google Shape;741;g25e11802ac4_0_25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44" name="Google Shape;744;g25e11802ac4_0_251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45" name="Google Shape;745;g25e11802ac4_0_2511"/>
          <p:cNvCxnSpPr>
            <a:stCxn id="746" idx="4"/>
            <a:endCxn id="737"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47" name="Google Shape;747;g25e11802ac4_0_251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48" name="Google Shape;748;g25e11802ac4_0_251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46" name="Google Shape;746;g25e11802ac4_0_251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49" name="Google Shape;749;g25e11802ac4_0_251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50" name="Google Shape;750;g25e11802ac4_0_251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51" name="Google Shape;751;g25e11802ac4_0_251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52" name="Google Shape;752;g25e11802ac4_0_2511"/>
          <p:cNvSpPr txBox="1"/>
          <p:nvPr/>
        </p:nvSpPr>
        <p:spPr>
          <a:xfrm>
            <a:off x="569525" y="4918300"/>
            <a:ext cx="3943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The surface of the ocean floor</a:t>
            </a:r>
            <a:endParaRPr b="0" i="0" sz="2400" u="none" cap="none" strike="noStrike">
              <a:solidFill>
                <a:srgbClr val="000000"/>
              </a:solidFill>
              <a:latin typeface="Arial"/>
              <a:ea typeface="Arial"/>
              <a:cs typeface="Arial"/>
              <a:sym typeface="Arial"/>
            </a:endParaRPr>
          </a:p>
        </p:txBody>
      </p:sp>
      <p:sp>
        <p:nvSpPr>
          <p:cNvPr id="753" name="Google Shape;753;g25e11802ac4_0_2511"/>
          <p:cNvSpPr txBox="1"/>
          <p:nvPr/>
        </p:nvSpPr>
        <p:spPr>
          <a:xfrm>
            <a:off x="569525" y="1625113"/>
            <a:ext cx="3943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The study of the Earth</a:t>
            </a:r>
            <a:endParaRPr b="0" i="0" sz="2400" u="none" cap="none" strike="noStrike">
              <a:solidFill>
                <a:srgbClr val="000000"/>
              </a:solidFill>
              <a:latin typeface="Arial"/>
              <a:ea typeface="Arial"/>
              <a:cs typeface="Arial"/>
              <a:sym typeface="Arial"/>
            </a:endParaRPr>
          </a:p>
        </p:txBody>
      </p:sp>
      <p:sp>
        <p:nvSpPr>
          <p:cNvPr id="754" name="Google Shape;754;g25e11802ac4_0_2511"/>
          <p:cNvSpPr txBox="1"/>
          <p:nvPr/>
        </p:nvSpPr>
        <p:spPr>
          <a:xfrm>
            <a:off x="2990050" y="32810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Geology</a:t>
            </a:r>
            <a:endParaRPr b="0" i="0" sz="700" u="none" cap="none" strike="noStrike">
              <a:solidFill>
                <a:srgbClr val="000000"/>
              </a:solidFill>
              <a:latin typeface="Arial"/>
              <a:ea typeface="Arial"/>
              <a:cs typeface="Arial"/>
              <a:sym typeface="Arial"/>
            </a:endParaRPr>
          </a:p>
        </p:txBody>
      </p:sp>
      <p:sp>
        <p:nvSpPr>
          <p:cNvPr id="755" name="Google Shape;755;g25e11802ac4_0_2511"/>
          <p:cNvSpPr txBox="1"/>
          <p:nvPr/>
        </p:nvSpPr>
        <p:spPr>
          <a:xfrm>
            <a:off x="5156425" y="6064400"/>
            <a:ext cx="35304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does </a:t>
            </a:r>
            <a:r>
              <a:rPr lang="en-US" sz="1700">
                <a:latin typeface="Helvetica Neue Light"/>
                <a:ea typeface="Helvetica Neue Light"/>
                <a:cs typeface="Helvetica Neue Light"/>
                <a:sym typeface="Helvetica Neue Light"/>
              </a:rPr>
              <a:t>geology</a:t>
            </a:r>
            <a:r>
              <a:rPr b="0" i="0" lang="en-US" sz="1700" u="none" cap="none" strike="noStrike">
                <a:solidFill>
                  <a:srgbClr val="000000"/>
                </a:solidFill>
                <a:latin typeface="Helvetica Neue Light"/>
                <a:ea typeface="Helvetica Neue Light"/>
                <a:cs typeface="Helvetica Neue Light"/>
                <a:sym typeface="Helvetica Neue Light"/>
              </a:rPr>
              <a:t> impact my life?</a:t>
            </a:r>
            <a:endParaRPr b="0" i="0" sz="1700" u="none" cap="none" strike="noStrike">
              <a:solidFill>
                <a:srgbClr val="000000"/>
              </a:solidFill>
              <a:latin typeface="Arial"/>
              <a:ea typeface="Arial"/>
              <a:cs typeface="Arial"/>
              <a:sym typeface="Arial"/>
            </a:endParaRPr>
          </a:p>
        </p:txBody>
      </p:sp>
      <p:pic>
        <p:nvPicPr>
          <p:cNvPr id="756" name="Google Shape;756;g25e11802ac4_0_2511"/>
          <p:cNvPicPr preferRelativeResize="0"/>
          <p:nvPr/>
        </p:nvPicPr>
        <p:blipFill>
          <a:blip r:embed="rId3">
            <a:alphaModFix/>
          </a:blip>
          <a:stretch>
            <a:fillRect/>
          </a:stretch>
        </p:blipFill>
        <p:spPr>
          <a:xfrm>
            <a:off x="6112150" y="1070800"/>
            <a:ext cx="2431500" cy="18236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g25e11802ac4_0_25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63" name="Google Shape;763;g25e11802ac4_0_25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64" name="Google Shape;764;g25e11802ac4_0_2536"/>
          <p:cNvCxnSpPr>
            <a:stCxn id="765" idx="4"/>
            <a:endCxn id="76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66" name="Google Shape;766;g25e11802ac4_0_25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67" name="Google Shape;767;g25e11802ac4_0_25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65" name="Google Shape;765;g25e11802ac4_0_25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68" name="Google Shape;768;g25e11802ac4_0_2536"/>
          <p:cNvSpPr txBox="1"/>
          <p:nvPr/>
        </p:nvSpPr>
        <p:spPr>
          <a:xfrm>
            <a:off x="228900" y="203300"/>
            <a:ext cx="88404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2600" u="sng" cap="none" strike="noStrike">
                <a:solidFill>
                  <a:srgbClr val="000000"/>
                </a:solidFill>
                <a:latin typeface="Calibri"/>
                <a:ea typeface="Calibri"/>
                <a:cs typeface="Calibri"/>
                <a:sym typeface="Calibri"/>
              </a:rPr>
              <a:t>Directions:</a:t>
            </a:r>
            <a:r>
              <a:rPr b="1" i="0" lang="en-US" sz="2600" u="none" cap="none" strike="noStrike">
                <a:solidFill>
                  <a:srgbClr val="000000"/>
                </a:solidFill>
                <a:latin typeface="Calibri"/>
                <a:ea typeface="Calibri"/>
                <a:cs typeface="Calibri"/>
                <a:sym typeface="Calibri"/>
              </a:rPr>
              <a:t> </a:t>
            </a:r>
            <a:r>
              <a:rPr b="0" i="0" lang="en-US" sz="2600" u="none" cap="none" strike="noStrike">
                <a:solidFill>
                  <a:srgbClr val="000000"/>
                </a:solidFill>
                <a:latin typeface="Calibri"/>
                <a:ea typeface="Calibri"/>
                <a:cs typeface="Calibri"/>
                <a:sym typeface="Calibri"/>
              </a:rPr>
              <a:t>Choose the correct response for </a:t>
            </a:r>
            <a:r>
              <a:rPr b="0" i="1" lang="en-US" sz="2600" u="none" cap="none" strike="noStrike">
                <a:solidFill>
                  <a:srgbClr val="000000"/>
                </a:solidFill>
                <a:latin typeface="Calibri"/>
                <a:ea typeface="Calibri"/>
                <a:cs typeface="Calibri"/>
                <a:sym typeface="Calibri"/>
              </a:rPr>
              <a:t>“how does </a:t>
            </a:r>
            <a:r>
              <a:rPr i="1" lang="en-US" sz="2600">
                <a:latin typeface="Calibri"/>
                <a:ea typeface="Calibri"/>
                <a:cs typeface="Calibri"/>
                <a:sym typeface="Calibri"/>
              </a:rPr>
              <a:t>geology</a:t>
            </a:r>
            <a:r>
              <a:rPr b="0" i="1" lang="en-US" sz="2600" u="none" cap="none" strike="noStrike">
                <a:solidFill>
                  <a:srgbClr val="000000"/>
                </a:solidFill>
                <a:latin typeface="Calibri"/>
                <a:ea typeface="Calibri"/>
                <a:cs typeface="Calibri"/>
                <a:sym typeface="Calibri"/>
              </a:rPr>
              <a:t> impact my life?” </a:t>
            </a:r>
            <a:r>
              <a:rPr b="0" i="0" lang="en-US" sz="2600" u="none" cap="none" strike="noStrike">
                <a:solidFill>
                  <a:srgbClr val="000000"/>
                </a:solidFill>
                <a:latin typeface="Calibri"/>
                <a:ea typeface="Calibri"/>
                <a:cs typeface="Calibri"/>
                <a:sym typeface="Calibri"/>
              </a:rPr>
              <a:t>from the choices below.</a:t>
            </a:r>
            <a:endParaRPr b="0" i="0" sz="2600" u="none" cap="none" strike="noStrike">
              <a:solidFill>
                <a:srgbClr val="000000"/>
              </a:solidFill>
              <a:latin typeface="Arial"/>
              <a:ea typeface="Arial"/>
              <a:cs typeface="Arial"/>
              <a:sym typeface="Arial"/>
            </a:endParaRPr>
          </a:p>
        </p:txBody>
      </p:sp>
      <p:sp>
        <p:nvSpPr>
          <p:cNvPr id="769" name="Google Shape;769;g25e11802ac4_0_2536"/>
          <p:cNvSpPr txBox="1"/>
          <p:nvPr/>
        </p:nvSpPr>
        <p:spPr>
          <a:xfrm>
            <a:off x="976407" y="540849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We can study how our bodies need rest.</a:t>
            </a:r>
            <a:endParaRPr b="0" i="0" sz="1200" u="none" cap="none" strike="noStrike">
              <a:solidFill>
                <a:srgbClr val="434343"/>
              </a:solidFill>
              <a:latin typeface="Arial"/>
              <a:ea typeface="Arial"/>
              <a:cs typeface="Arial"/>
              <a:sym typeface="Arial"/>
            </a:endParaRPr>
          </a:p>
        </p:txBody>
      </p:sp>
      <p:sp>
        <p:nvSpPr>
          <p:cNvPr id="770" name="Google Shape;770;g25e11802ac4_0_2536"/>
          <p:cNvSpPr txBox="1"/>
          <p:nvPr/>
        </p:nvSpPr>
        <p:spPr>
          <a:xfrm>
            <a:off x="976407" y="1579208"/>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We can study the mountains, rivers, and oceans around us</a:t>
            </a:r>
            <a:r>
              <a:rPr b="0" i="0" lang="en-US" sz="2200" u="none" cap="none" strike="noStrike">
                <a:solidFill>
                  <a:srgbClr val="43464D"/>
                </a:solidFill>
                <a:latin typeface="Helvetica Neue Light"/>
                <a:ea typeface="Helvetica Neue Light"/>
                <a:cs typeface="Helvetica Neue Light"/>
                <a:sym typeface="Helvetica Neue Light"/>
              </a:rPr>
              <a:t>.</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71" name="Google Shape;771;g25e11802ac4_0_2536"/>
          <p:cNvSpPr txBox="1"/>
          <p:nvPr/>
        </p:nvSpPr>
        <p:spPr>
          <a:xfrm>
            <a:off x="976400" y="4154951"/>
            <a:ext cx="79770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We can study how the electricity we use everyday is made.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72" name="Google Shape;772;g25e11802ac4_0_2536"/>
          <p:cNvSpPr txBox="1"/>
          <p:nvPr/>
        </p:nvSpPr>
        <p:spPr>
          <a:xfrm>
            <a:off x="380509" y="1456047"/>
            <a:ext cx="4923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Arial"/>
                <a:ea typeface="Arial"/>
                <a:cs typeface="Arial"/>
                <a:sym typeface="Arial"/>
              </a:rPr>
              <a:t>A</a:t>
            </a:r>
            <a:endParaRPr b="0" i="0" sz="1600" u="none" cap="none" strike="noStrike">
              <a:solidFill>
                <a:srgbClr val="000000"/>
              </a:solidFill>
              <a:latin typeface="Arial"/>
              <a:ea typeface="Arial"/>
              <a:cs typeface="Arial"/>
              <a:sym typeface="Arial"/>
            </a:endParaRPr>
          </a:p>
        </p:txBody>
      </p:sp>
      <p:sp>
        <p:nvSpPr>
          <p:cNvPr id="773" name="Google Shape;773;g25e11802ac4_0_2536"/>
          <p:cNvSpPr txBox="1"/>
          <p:nvPr/>
        </p:nvSpPr>
        <p:spPr>
          <a:xfrm>
            <a:off x="380508" y="2734264"/>
            <a:ext cx="4923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Arial"/>
                <a:ea typeface="Arial"/>
                <a:cs typeface="Arial"/>
                <a:sym typeface="Arial"/>
              </a:rPr>
              <a:t>B</a:t>
            </a:r>
            <a:endParaRPr b="0" i="0" sz="1600" u="none" cap="none" strike="noStrike">
              <a:solidFill>
                <a:srgbClr val="000000"/>
              </a:solidFill>
              <a:latin typeface="Arial"/>
              <a:ea typeface="Arial"/>
              <a:cs typeface="Arial"/>
              <a:sym typeface="Arial"/>
            </a:endParaRPr>
          </a:p>
        </p:txBody>
      </p:sp>
      <p:sp>
        <p:nvSpPr>
          <p:cNvPr id="774" name="Google Shape;774;g25e11802ac4_0_2536"/>
          <p:cNvSpPr txBox="1"/>
          <p:nvPr/>
        </p:nvSpPr>
        <p:spPr>
          <a:xfrm>
            <a:off x="393332" y="4031804"/>
            <a:ext cx="5181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Arial"/>
                <a:ea typeface="Arial"/>
                <a:cs typeface="Arial"/>
                <a:sym typeface="Arial"/>
              </a:rPr>
              <a:t>C</a:t>
            </a:r>
            <a:endParaRPr b="0" i="0" sz="1600" u="none" cap="none" strike="noStrike">
              <a:solidFill>
                <a:srgbClr val="000000"/>
              </a:solidFill>
              <a:latin typeface="Arial"/>
              <a:ea typeface="Arial"/>
              <a:cs typeface="Arial"/>
              <a:sym typeface="Arial"/>
            </a:endParaRPr>
          </a:p>
        </p:txBody>
      </p:sp>
      <p:sp>
        <p:nvSpPr>
          <p:cNvPr id="775" name="Google Shape;775;g25e11802ac4_0_2536"/>
          <p:cNvSpPr txBox="1"/>
          <p:nvPr/>
        </p:nvSpPr>
        <p:spPr>
          <a:xfrm>
            <a:off x="393330" y="5285345"/>
            <a:ext cx="5181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Arial"/>
                <a:ea typeface="Arial"/>
                <a:cs typeface="Arial"/>
                <a:sym typeface="Arial"/>
              </a:rPr>
              <a:t>D</a:t>
            </a:r>
            <a:endParaRPr b="0" i="0" sz="1600" u="none" cap="none" strike="noStrike">
              <a:solidFill>
                <a:srgbClr val="000000"/>
              </a:solidFill>
              <a:latin typeface="Arial"/>
              <a:ea typeface="Arial"/>
              <a:cs typeface="Arial"/>
              <a:sym typeface="Arial"/>
            </a:endParaRPr>
          </a:p>
        </p:txBody>
      </p:sp>
      <p:sp>
        <p:nvSpPr>
          <p:cNvPr id="776" name="Google Shape;776;g25e11802ac4_0_2536"/>
          <p:cNvSpPr txBox="1"/>
          <p:nvPr/>
        </p:nvSpPr>
        <p:spPr>
          <a:xfrm>
            <a:off x="976407" y="2867071"/>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We can study the sun, moon, and stars that we see everyday.</a:t>
            </a:r>
            <a:endParaRPr b="0" i="0" sz="22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descr="Rewind" id="156" name="Google Shape;156;g2936c336ece_0_65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g2936c336ece_0_655"/>
          <p:cNvSpPr txBox="1"/>
          <p:nvPr/>
        </p:nvSpPr>
        <p:spPr>
          <a:xfrm>
            <a:off x="771749" y="780842"/>
            <a:ext cx="7600500" cy="10929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rPr b="1" lang="en-US" sz="3200" u="sng">
                <a:solidFill>
                  <a:srgbClr val="000000"/>
                </a:solidFill>
                <a:latin typeface="Calibri"/>
                <a:ea typeface="Calibri"/>
                <a:cs typeface="Calibri"/>
                <a:sym typeface="Calibri"/>
              </a:rPr>
              <a:t>Habitat</a:t>
            </a:r>
            <a:r>
              <a:rPr b="1" lang="en-US" sz="3200">
                <a:solidFill>
                  <a:srgbClr val="000000"/>
                </a:solidFill>
                <a:latin typeface="Calibri"/>
                <a:ea typeface="Calibri"/>
                <a:cs typeface="Calibri"/>
                <a:sym typeface="Calibri"/>
              </a:rPr>
              <a:t>: </a:t>
            </a:r>
            <a:r>
              <a:rPr lang="en-US" sz="3150">
                <a:solidFill>
                  <a:srgbClr val="000000"/>
                </a:solidFill>
                <a:latin typeface="Calibri"/>
                <a:ea typeface="Calibri"/>
                <a:cs typeface="Calibri"/>
                <a:sym typeface="Calibri"/>
              </a:rPr>
              <a:t>the place where an animal or plant naturally lives </a:t>
            </a:r>
            <a:endParaRPr sz="3150">
              <a:solidFill>
                <a:srgbClr val="888888"/>
              </a:solidFill>
              <a:latin typeface="Calibri"/>
              <a:ea typeface="Calibri"/>
              <a:cs typeface="Calibri"/>
              <a:sym typeface="Calibri"/>
            </a:endParaRPr>
          </a:p>
        </p:txBody>
      </p:sp>
      <p:pic>
        <p:nvPicPr>
          <p:cNvPr id="158" name="Google Shape;158;g2936c336ece_0_655"/>
          <p:cNvPicPr preferRelativeResize="0"/>
          <p:nvPr/>
        </p:nvPicPr>
        <p:blipFill>
          <a:blip r:embed="rId4">
            <a:alphaModFix/>
          </a:blip>
          <a:stretch>
            <a:fillRect/>
          </a:stretch>
        </p:blipFill>
        <p:spPr>
          <a:xfrm>
            <a:off x="619138" y="2166125"/>
            <a:ext cx="7905725" cy="42992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g2a6803bef5f_0_18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83" name="Google Shape;783;g2a6803bef5f_0_18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84" name="Google Shape;784;g2a6803bef5f_0_180"/>
          <p:cNvCxnSpPr>
            <a:stCxn id="785" idx="4"/>
            <a:endCxn id="78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86" name="Google Shape;786;g2a6803bef5f_0_18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87" name="Google Shape;787;g2a6803bef5f_0_18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85" name="Google Shape;785;g2a6803bef5f_0_18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88" name="Google Shape;788;g2a6803bef5f_0_180"/>
          <p:cNvSpPr txBox="1"/>
          <p:nvPr/>
        </p:nvSpPr>
        <p:spPr>
          <a:xfrm>
            <a:off x="228900" y="203300"/>
            <a:ext cx="88404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2600" u="sng" cap="none" strike="noStrike">
                <a:solidFill>
                  <a:srgbClr val="000000"/>
                </a:solidFill>
                <a:latin typeface="Calibri"/>
                <a:ea typeface="Calibri"/>
                <a:cs typeface="Calibri"/>
                <a:sym typeface="Calibri"/>
              </a:rPr>
              <a:t>Directions:</a:t>
            </a:r>
            <a:r>
              <a:rPr b="1" i="0" lang="en-US" sz="2600" u="none" cap="none" strike="noStrike">
                <a:solidFill>
                  <a:srgbClr val="000000"/>
                </a:solidFill>
                <a:latin typeface="Calibri"/>
                <a:ea typeface="Calibri"/>
                <a:cs typeface="Calibri"/>
                <a:sym typeface="Calibri"/>
              </a:rPr>
              <a:t> </a:t>
            </a:r>
            <a:r>
              <a:rPr b="0" i="0" lang="en-US" sz="2600" u="none" cap="none" strike="noStrike">
                <a:solidFill>
                  <a:srgbClr val="000000"/>
                </a:solidFill>
                <a:latin typeface="Calibri"/>
                <a:ea typeface="Calibri"/>
                <a:cs typeface="Calibri"/>
                <a:sym typeface="Calibri"/>
              </a:rPr>
              <a:t>Choose the correct response for </a:t>
            </a:r>
            <a:r>
              <a:rPr b="0" i="1" lang="en-US" sz="2600" u="none" cap="none" strike="noStrike">
                <a:solidFill>
                  <a:srgbClr val="000000"/>
                </a:solidFill>
                <a:latin typeface="Calibri"/>
                <a:ea typeface="Calibri"/>
                <a:cs typeface="Calibri"/>
                <a:sym typeface="Calibri"/>
              </a:rPr>
              <a:t>“how does </a:t>
            </a:r>
            <a:r>
              <a:rPr i="1" lang="en-US" sz="2600">
                <a:latin typeface="Calibri"/>
                <a:ea typeface="Calibri"/>
                <a:cs typeface="Calibri"/>
                <a:sym typeface="Calibri"/>
              </a:rPr>
              <a:t>geology</a:t>
            </a:r>
            <a:r>
              <a:rPr b="0" i="1" lang="en-US" sz="2600" u="none" cap="none" strike="noStrike">
                <a:solidFill>
                  <a:srgbClr val="000000"/>
                </a:solidFill>
                <a:latin typeface="Calibri"/>
                <a:ea typeface="Calibri"/>
                <a:cs typeface="Calibri"/>
                <a:sym typeface="Calibri"/>
              </a:rPr>
              <a:t> impact my life?” </a:t>
            </a:r>
            <a:r>
              <a:rPr b="0" i="0" lang="en-US" sz="2600" u="none" cap="none" strike="noStrike">
                <a:solidFill>
                  <a:srgbClr val="000000"/>
                </a:solidFill>
                <a:latin typeface="Calibri"/>
                <a:ea typeface="Calibri"/>
                <a:cs typeface="Calibri"/>
                <a:sym typeface="Calibri"/>
              </a:rPr>
              <a:t>from the choices below.</a:t>
            </a:r>
            <a:endParaRPr b="0" i="0" sz="2600" u="none" cap="none" strike="noStrike">
              <a:solidFill>
                <a:srgbClr val="000000"/>
              </a:solidFill>
              <a:latin typeface="Arial"/>
              <a:ea typeface="Arial"/>
              <a:cs typeface="Arial"/>
              <a:sym typeface="Arial"/>
            </a:endParaRPr>
          </a:p>
        </p:txBody>
      </p:sp>
      <p:sp>
        <p:nvSpPr>
          <p:cNvPr id="789" name="Google Shape;789;g2a6803bef5f_0_180"/>
          <p:cNvSpPr txBox="1"/>
          <p:nvPr/>
        </p:nvSpPr>
        <p:spPr>
          <a:xfrm>
            <a:off x="976407" y="540849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We can study how our bodies need rest.</a:t>
            </a:r>
            <a:endParaRPr b="0" i="0" sz="1200" u="none" cap="none" strike="noStrike">
              <a:solidFill>
                <a:srgbClr val="434343"/>
              </a:solidFill>
              <a:latin typeface="Arial"/>
              <a:ea typeface="Arial"/>
              <a:cs typeface="Arial"/>
              <a:sym typeface="Arial"/>
            </a:endParaRPr>
          </a:p>
        </p:txBody>
      </p:sp>
      <p:sp>
        <p:nvSpPr>
          <p:cNvPr id="790" name="Google Shape;790;g2a6803bef5f_0_180"/>
          <p:cNvSpPr txBox="1"/>
          <p:nvPr/>
        </p:nvSpPr>
        <p:spPr>
          <a:xfrm>
            <a:off x="976407" y="1579208"/>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We can study the mountains, rivers, and oceans around us</a:t>
            </a:r>
            <a:r>
              <a:rPr b="0" i="0" lang="en-US" sz="2200" u="none" cap="none" strike="noStrike">
                <a:solidFill>
                  <a:srgbClr val="43464D"/>
                </a:solidFill>
                <a:latin typeface="Helvetica Neue Light"/>
                <a:ea typeface="Helvetica Neue Light"/>
                <a:cs typeface="Helvetica Neue Light"/>
                <a:sym typeface="Helvetica Neue Light"/>
              </a:rPr>
              <a:t>.</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91" name="Google Shape;791;g2a6803bef5f_0_180"/>
          <p:cNvSpPr txBox="1"/>
          <p:nvPr/>
        </p:nvSpPr>
        <p:spPr>
          <a:xfrm>
            <a:off x="976400" y="4154951"/>
            <a:ext cx="79770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We can study how the electricity we use everyday is made.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92" name="Google Shape;792;g2a6803bef5f_0_180"/>
          <p:cNvSpPr txBox="1"/>
          <p:nvPr/>
        </p:nvSpPr>
        <p:spPr>
          <a:xfrm>
            <a:off x="380509" y="1456047"/>
            <a:ext cx="4923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Arial"/>
                <a:ea typeface="Arial"/>
                <a:cs typeface="Arial"/>
                <a:sym typeface="Arial"/>
              </a:rPr>
              <a:t>A</a:t>
            </a:r>
            <a:endParaRPr b="0" i="0" sz="1600" u="none" cap="none" strike="noStrike">
              <a:solidFill>
                <a:srgbClr val="000000"/>
              </a:solidFill>
              <a:latin typeface="Arial"/>
              <a:ea typeface="Arial"/>
              <a:cs typeface="Arial"/>
              <a:sym typeface="Arial"/>
            </a:endParaRPr>
          </a:p>
        </p:txBody>
      </p:sp>
      <p:sp>
        <p:nvSpPr>
          <p:cNvPr id="793" name="Google Shape;793;g2a6803bef5f_0_180"/>
          <p:cNvSpPr txBox="1"/>
          <p:nvPr/>
        </p:nvSpPr>
        <p:spPr>
          <a:xfrm>
            <a:off x="380508" y="2734264"/>
            <a:ext cx="4923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Arial"/>
                <a:ea typeface="Arial"/>
                <a:cs typeface="Arial"/>
                <a:sym typeface="Arial"/>
              </a:rPr>
              <a:t>B</a:t>
            </a:r>
            <a:endParaRPr b="0" i="0" sz="1600" u="none" cap="none" strike="noStrike">
              <a:solidFill>
                <a:srgbClr val="000000"/>
              </a:solidFill>
              <a:latin typeface="Arial"/>
              <a:ea typeface="Arial"/>
              <a:cs typeface="Arial"/>
              <a:sym typeface="Arial"/>
            </a:endParaRPr>
          </a:p>
        </p:txBody>
      </p:sp>
      <p:sp>
        <p:nvSpPr>
          <p:cNvPr id="794" name="Google Shape;794;g2a6803bef5f_0_180"/>
          <p:cNvSpPr txBox="1"/>
          <p:nvPr/>
        </p:nvSpPr>
        <p:spPr>
          <a:xfrm>
            <a:off x="393332" y="4031804"/>
            <a:ext cx="5181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Arial"/>
                <a:ea typeface="Arial"/>
                <a:cs typeface="Arial"/>
                <a:sym typeface="Arial"/>
              </a:rPr>
              <a:t>C</a:t>
            </a:r>
            <a:endParaRPr b="0" i="0" sz="1600" u="none" cap="none" strike="noStrike">
              <a:solidFill>
                <a:srgbClr val="000000"/>
              </a:solidFill>
              <a:latin typeface="Arial"/>
              <a:ea typeface="Arial"/>
              <a:cs typeface="Arial"/>
              <a:sym typeface="Arial"/>
            </a:endParaRPr>
          </a:p>
        </p:txBody>
      </p:sp>
      <p:sp>
        <p:nvSpPr>
          <p:cNvPr id="795" name="Google Shape;795;g2a6803bef5f_0_180"/>
          <p:cNvSpPr txBox="1"/>
          <p:nvPr/>
        </p:nvSpPr>
        <p:spPr>
          <a:xfrm>
            <a:off x="393330" y="5285345"/>
            <a:ext cx="5181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Arial"/>
                <a:ea typeface="Arial"/>
                <a:cs typeface="Arial"/>
                <a:sym typeface="Arial"/>
              </a:rPr>
              <a:t>D</a:t>
            </a:r>
            <a:endParaRPr b="0" i="0" sz="1600" u="none" cap="none" strike="noStrike">
              <a:solidFill>
                <a:srgbClr val="000000"/>
              </a:solidFill>
              <a:latin typeface="Arial"/>
              <a:ea typeface="Arial"/>
              <a:cs typeface="Arial"/>
              <a:sym typeface="Arial"/>
            </a:endParaRPr>
          </a:p>
        </p:txBody>
      </p:sp>
      <p:sp>
        <p:nvSpPr>
          <p:cNvPr id="796" name="Google Shape;796;g2a6803bef5f_0_180"/>
          <p:cNvSpPr txBox="1"/>
          <p:nvPr/>
        </p:nvSpPr>
        <p:spPr>
          <a:xfrm>
            <a:off x="976407" y="2867071"/>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We can study the sun, moon, and stars that we see everyday.</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97" name="Google Shape;797;g2a6803bef5f_0_180"/>
          <p:cNvSpPr/>
          <p:nvPr/>
        </p:nvSpPr>
        <p:spPr>
          <a:xfrm>
            <a:off x="380500" y="1362425"/>
            <a:ext cx="8217000" cy="961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g25e11802ac4_0_2649"/>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04" name="Google Shape;804;g25e11802ac4_0_264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05" name="Google Shape;805;g25e11802ac4_0_264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06" name="Google Shape;806;g25e11802ac4_0_2649"/>
          <p:cNvCxnSpPr>
            <a:stCxn id="807" idx="4"/>
            <a:endCxn id="80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08" name="Google Shape;808;g25e11802ac4_0_264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09" name="Google Shape;809;g25e11802ac4_0_264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07" name="Google Shape;807;g25e11802ac4_0_264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10" name="Google Shape;810;g25e11802ac4_0_2649"/>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811" name="Google Shape;811;g25e11802ac4_0_2649"/>
          <p:cNvCxnSpPr>
            <a:stCxn id="812" idx="4"/>
            <a:endCxn id="80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813" name="Google Shape;813;g25e11802ac4_0_2649"/>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814" name="Google Shape;814;g25e11802ac4_0_2649"/>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812" name="Google Shape;812;g25e11802ac4_0_2649"/>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15" name="Google Shape;815;g25e11802ac4_0_2649"/>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816" name="Google Shape;816;g25e11802ac4_0_2649"/>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817" name="Google Shape;817;g25e11802ac4_0_2649"/>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818" name="Google Shape;818;g25e11802ac4_0_2649"/>
          <p:cNvSpPr txBox="1"/>
          <p:nvPr/>
        </p:nvSpPr>
        <p:spPr>
          <a:xfrm>
            <a:off x="4571975" y="4763300"/>
            <a:ext cx="4040400" cy="8619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200"/>
              <a:buFont typeface="Arial"/>
              <a:buNone/>
            </a:pPr>
            <a:r>
              <a:rPr lang="en-US" sz="2200">
                <a:solidFill>
                  <a:schemeClr val="dk1"/>
                </a:solidFill>
                <a:latin typeface="Calibri"/>
                <a:ea typeface="Calibri"/>
                <a:cs typeface="Calibri"/>
                <a:sym typeface="Calibri"/>
              </a:rPr>
              <a:t>We can study the mountains, rivers, and oceans around us</a:t>
            </a:r>
            <a:r>
              <a:rPr b="0" i="0" lang="en-US" sz="2200" u="none" cap="none" strike="noStrike">
                <a:solidFill>
                  <a:schemeClr val="dk1"/>
                </a:solidFill>
                <a:latin typeface="Calibri"/>
                <a:ea typeface="Calibri"/>
                <a:cs typeface="Calibri"/>
                <a:sym typeface="Calibri"/>
              </a:rPr>
              <a:t>.  </a:t>
            </a:r>
            <a:endParaRPr b="0" i="0" sz="2200" u="none" cap="none" strike="noStrike">
              <a:solidFill>
                <a:schemeClr val="dk1"/>
              </a:solidFill>
              <a:latin typeface="Calibri"/>
              <a:ea typeface="Calibri"/>
              <a:cs typeface="Calibri"/>
              <a:sym typeface="Calibri"/>
            </a:endParaRPr>
          </a:p>
        </p:txBody>
      </p:sp>
      <p:sp>
        <p:nvSpPr>
          <p:cNvPr id="819" name="Google Shape;819;g25e11802ac4_0_2649"/>
          <p:cNvSpPr txBox="1"/>
          <p:nvPr/>
        </p:nvSpPr>
        <p:spPr>
          <a:xfrm>
            <a:off x="569525" y="4918300"/>
            <a:ext cx="3943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The surface of the ocean floor</a:t>
            </a:r>
            <a:endParaRPr b="0" i="0" sz="2400" u="none" cap="none" strike="noStrike">
              <a:solidFill>
                <a:srgbClr val="000000"/>
              </a:solidFill>
              <a:latin typeface="Arial"/>
              <a:ea typeface="Arial"/>
              <a:cs typeface="Arial"/>
              <a:sym typeface="Arial"/>
            </a:endParaRPr>
          </a:p>
        </p:txBody>
      </p:sp>
      <p:sp>
        <p:nvSpPr>
          <p:cNvPr id="820" name="Google Shape;820;g25e11802ac4_0_2649"/>
          <p:cNvSpPr txBox="1"/>
          <p:nvPr/>
        </p:nvSpPr>
        <p:spPr>
          <a:xfrm>
            <a:off x="569525" y="1625113"/>
            <a:ext cx="3943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The study of the Earth</a:t>
            </a:r>
            <a:endParaRPr b="0" i="0" sz="2400" u="none" cap="none" strike="noStrike">
              <a:solidFill>
                <a:srgbClr val="000000"/>
              </a:solidFill>
              <a:latin typeface="Arial"/>
              <a:ea typeface="Arial"/>
              <a:cs typeface="Arial"/>
              <a:sym typeface="Arial"/>
            </a:endParaRPr>
          </a:p>
        </p:txBody>
      </p:sp>
      <p:sp>
        <p:nvSpPr>
          <p:cNvPr id="821" name="Google Shape;821;g25e11802ac4_0_2649"/>
          <p:cNvSpPr txBox="1"/>
          <p:nvPr/>
        </p:nvSpPr>
        <p:spPr>
          <a:xfrm>
            <a:off x="2990050" y="32810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Geology</a:t>
            </a:r>
            <a:endParaRPr b="0" i="0" sz="700" u="none" cap="none" strike="noStrike">
              <a:solidFill>
                <a:srgbClr val="000000"/>
              </a:solidFill>
              <a:latin typeface="Arial"/>
              <a:ea typeface="Arial"/>
              <a:cs typeface="Arial"/>
              <a:sym typeface="Arial"/>
            </a:endParaRPr>
          </a:p>
        </p:txBody>
      </p:sp>
      <p:sp>
        <p:nvSpPr>
          <p:cNvPr id="822" name="Google Shape;822;g25e11802ac4_0_2649"/>
          <p:cNvSpPr txBox="1"/>
          <p:nvPr/>
        </p:nvSpPr>
        <p:spPr>
          <a:xfrm>
            <a:off x="5156425" y="6064400"/>
            <a:ext cx="35304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does </a:t>
            </a:r>
            <a:r>
              <a:rPr lang="en-US" sz="1700">
                <a:latin typeface="Helvetica Neue Light"/>
                <a:ea typeface="Helvetica Neue Light"/>
                <a:cs typeface="Helvetica Neue Light"/>
                <a:sym typeface="Helvetica Neue Light"/>
              </a:rPr>
              <a:t>geology</a:t>
            </a:r>
            <a:r>
              <a:rPr b="0" i="0" lang="en-US" sz="1700" u="none" cap="none" strike="noStrike">
                <a:solidFill>
                  <a:srgbClr val="000000"/>
                </a:solidFill>
                <a:latin typeface="Helvetica Neue Light"/>
                <a:ea typeface="Helvetica Neue Light"/>
                <a:cs typeface="Helvetica Neue Light"/>
                <a:sym typeface="Helvetica Neue Light"/>
              </a:rPr>
              <a:t> impact my life?</a:t>
            </a:r>
            <a:endParaRPr b="0" i="0" sz="1700" u="none" cap="none" strike="noStrike">
              <a:solidFill>
                <a:srgbClr val="000000"/>
              </a:solidFill>
              <a:latin typeface="Arial"/>
              <a:ea typeface="Arial"/>
              <a:cs typeface="Arial"/>
              <a:sym typeface="Arial"/>
            </a:endParaRPr>
          </a:p>
        </p:txBody>
      </p:sp>
      <p:pic>
        <p:nvPicPr>
          <p:cNvPr id="823" name="Google Shape;823;g25e11802ac4_0_2649"/>
          <p:cNvPicPr preferRelativeResize="0"/>
          <p:nvPr/>
        </p:nvPicPr>
        <p:blipFill>
          <a:blip r:embed="rId3">
            <a:alphaModFix/>
          </a:blip>
          <a:stretch>
            <a:fillRect/>
          </a:stretch>
        </p:blipFill>
        <p:spPr>
          <a:xfrm>
            <a:off x="6112150" y="1070800"/>
            <a:ext cx="2431500" cy="18236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830" name="Google Shape;830;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descr="Rewind" id="836" name="Google Shape;836;g29a0e60ffa9_0_363"/>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g29a0e60ffa9_0_363"/>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sz="3000" u="sng">
                <a:solidFill>
                  <a:schemeClr val="dk1"/>
                </a:solidFill>
              </a:rPr>
              <a:t>Geology</a:t>
            </a:r>
            <a:r>
              <a:rPr b="1" lang="en-US" sz="3000">
                <a:solidFill>
                  <a:schemeClr val="dk1"/>
                </a:solidFill>
              </a:rPr>
              <a:t>: </a:t>
            </a:r>
            <a:r>
              <a:rPr lang="en-US" sz="3000">
                <a:solidFill>
                  <a:schemeClr val="dk1"/>
                </a:solidFill>
              </a:rPr>
              <a:t>the study of the Earth</a:t>
            </a:r>
            <a:endParaRPr sz="3000"/>
          </a:p>
        </p:txBody>
      </p:sp>
      <p:pic>
        <p:nvPicPr>
          <p:cNvPr id="838" name="Google Shape;838;g29a0e60ffa9_0_363"/>
          <p:cNvPicPr preferRelativeResize="0"/>
          <p:nvPr/>
        </p:nvPicPr>
        <p:blipFill>
          <a:blip r:embed="rId4">
            <a:alphaModFix/>
          </a:blip>
          <a:stretch>
            <a:fillRect/>
          </a:stretch>
        </p:blipFill>
        <p:spPr>
          <a:xfrm>
            <a:off x="1949238" y="1636050"/>
            <a:ext cx="5245525" cy="50100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descr="Lightbulb and gear" id="844" name="Google Shape;844;g29a0e60ffa9_0_1"/>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g29a0e60ffa9_0_1"/>
          <p:cNvSpPr txBox="1"/>
          <p:nvPr/>
        </p:nvSpPr>
        <p:spPr>
          <a:xfrm>
            <a:off x="722555" y="29808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are key characteristics of the ocean environment?</a:t>
            </a:r>
            <a:endParaRPr b="0" i="0" sz="1400" u="none" cap="none" strike="noStrike">
              <a:solidFill>
                <a:srgbClr val="000000"/>
              </a:solidFill>
              <a:latin typeface="Arial"/>
              <a:ea typeface="Arial"/>
              <a:cs typeface="Arial"/>
              <a:sym typeface="Arial"/>
            </a:endParaRPr>
          </a:p>
        </p:txBody>
      </p:sp>
      <p:pic>
        <p:nvPicPr>
          <p:cNvPr id="846" name="Google Shape;846;g29a0e60ffa9_0_1"/>
          <p:cNvPicPr preferRelativeResize="0"/>
          <p:nvPr/>
        </p:nvPicPr>
        <p:blipFill>
          <a:blip r:embed="rId4">
            <a:alphaModFix/>
          </a:blip>
          <a:stretch>
            <a:fillRect/>
          </a:stretch>
        </p:blipFill>
        <p:spPr>
          <a:xfrm>
            <a:off x="967388" y="1520300"/>
            <a:ext cx="7209226" cy="48042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g29a0e60ffa9_0_371"/>
          <p:cNvSpPr txBox="1"/>
          <p:nvPr/>
        </p:nvSpPr>
        <p:spPr>
          <a:xfrm>
            <a:off x="1768509" y="111160"/>
            <a:ext cx="56070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lang="en-US" sz="5600">
                <a:solidFill>
                  <a:srgbClr val="FFC000"/>
                </a:solidFill>
                <a:latin typeface="Calibri"/>
                <a:ea typeface="Calibri"/>
                <a:cs typeface="Calibri"/>
                <a:sym typeface="Calibri"/>
              </a:rPr>
              <a:t>   Extension</a:t>
            </a:r>
            <a:r>
              <a:rPr b="0" i="0" lang="en-US" sz="5600" u="none" cap="none" strike="noStrike">
                <a:solidFill>
                  <a:srgbClr val="FFC000"/>
                </a:solidFill>
                <a:latin typeface="Calibri"/>
                <a:ea typeface="Calibri"/>
                <a:cs typeface="Calibri"/>
                <a:sym typeface="Calibri"/>
              </a:rPr>
              <a:t> </a:t>
            </a:r>
            <a:r>
              <a:rPr lang="en-US" sz="5600">
                <a:solidFill>
                  <a:srgbClr val="FFC000"/>
                </a:solidFill>
                <a:latin typeface="Calibri"/>
                <a:ea typeface="Calibri"/>
                <a:cs typeface="Calibri"/>
                <a:sym typeface="Calibri"/>
              </a:rPr>
              <a:t>Video</a:t>
            </a:r>
            <a:endParaRPr b="0" i="0" sz="1400" u="none" cap="none" strike="noStrike">
              <a:solidFill>
                <a:srgbClr val="000000"/>
              </a:solidFill>
              <a:latin typeface="Arial"/>
              <a:ea typeface="Arial"/>
              <a:cs typeface="Arial"/>
              <a:sym typeface="Arial"/>
            </a:endParaRPr>
          </a:p>
        </p:txBody>
      </p:sp>
      <p:sp>
        <p:nvSpPr>
          <p:cNvPr id="853" name="Google Shape;853;g29a0e60ffa9_0_371"/>
          <p:cNvSpPr txBox="1"/>
          <p:nvPr/>
        </p:nvSpPr>
        <p:spPr>
          <a:xfrm>
            <a:off x="1878725" y="934025"/>
            <a:ext cx="59472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u="sng">
                <a:solidFill>
                  <a:schemeClr val="hlink"/>
                </a:solidFill>
                <a:latin typeface="Calibri"/>
                <a:ea typeface="Calibri"/>
                <a:cs typeface="Calibri"/>
                <a:sym typeface="Calibri"/>
                <a:hlinkClick r:id="rId3"/>
              </a:rPr>
              <a:t>Ocean Floor Geology</a:t>
            </a:r>
            <a:endParaRPr sz="3600">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lang="en-US" sz="3600" u="sng">
                <a:solidFill>
                  <a:schemeClr val="hlink"/>
                </a:solidFill>
                <a:latin typeface="Calibri"/>
                <a:ea typeface="Calibri"/>
                <a:cs typeface="Calibri"/>
                <a:sym typeface="Calibri"/>
                <a:hlinkClick r:id="rId4"/>
              </a:rPr>
              <a:t>(YouTube)</a:t>
            </a:r>
            <a:endParaRPr sz="3600">
              <a:latin typeface="Calibri"/>
              <a:ea typeface="Calibri"/>
              <a:cs typeface="Calibri"/>
              <a:sym typeface="Calibri"/>
            </a:endParaRPr>
          </a:p>
        </p:txBody>
      </p:sp>
      <p:pic>
        <p:nvPicPr>
          <p:cNvPr descr="Cursor" id="854" name="Google Shape;854;g29a0e60ffa9_0_371"/>
          <p:cNvPicPr preferRelativeResize="0"/>
          <p:nvPr/>
        </p:nvPicPr>
        <p:blipFill rotWithShape="1">
          <a:blip r:embed="rId5">
            <a:alphaModFix/>
          </a:blip>
          <a:srcRect b="0" l="0" r="0" t="0"/>
          <a:stretch/>
        </p:blipFill>
        <p:spPr>
          <a:xfrm rot="5400000">
            <a:off x="1584719" y="1517151"/>
            <a:ext cx="914400" cy="914400"/>
          </a:xfrm>
          <a:prstGeom prst="rect">
            <a:avLst/>
          </a:prstGeom>
          <a:noFill/>
          <a:ln>
            <a:noFill/>
          </a:ln>
        </p:spPr>
      </p:pic>
      <p:sp>
        <p:nvSpPr>
          <p:cNvPr id="855" name="Google Shape;855;g29a0e60ffa9_0_371"/>
          <p:cNvSpPr txBox="1"/>
          <p:nvPr/>
        </p:nvSpPr>
        <p:spPr>
          <a:xfrm>
            <a:off x="411982" y="2230734"/>
            <a:ext cx="2552400" cy="314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Click the link above for an </a:t>
            </a:r>
            <a:r>
              <a:rPr i="1" lang="en-US" sz="1800">
                <a:solidFill>
                  <a:schemeClr val="dk1"/>
                </a:solidFill>
                <a:latin typeface="Calibri"/>
                <a:ea typeface="Calibri"/>
                <a:cs typeface="Calibri"/>
                <a:sym typeface="Calibri"/>
              </a:rPr>
              <a:t>extension</a:t>
            </a:r>
            <a:r>
              <a:rPr i="1" lang="en-US" sz="1800">
                <a:solidFill>
                  <a:schemeClr val="dk1"/>
                </a:solidFill>
                <a:latin typeface="Calibri"/>
                <a:ea typeface="Calibri"/>
                <a:cs typeface="Calibri"/>
                <a:sym typeface="Calibri"/>
              </a:rPr>
              <a:t> video</a:t>
            </a:r>
            <a:r>
              <a:rPr b="0" i="1" lang="en-US" sz="1800" u="none" cap="none" strike="noStrike">
                <a:solidFill>
                  <a:schemeClr val="dk1"/>
                </a:solidFill>
                <a:latin typeface="Calibri"/>
                <a:ea typeface="Calibri"/>
                <a:cs typeface="Calibri"/>
                <a:sym typeface="Calibri"/>
              </a:rPr>
              <a:t> to deepen your understanding of ocean floor </a:t>
            </a:r>
            <a:r>
              <a:rPr i="1" lang="en-US" sz="1800">
                <a:solidFill>
                  <a:schemeClr val="dk1"/>
                </a:solidFill>
                <a:latin typeface="Calibri"/>
                <a:ea typeface="Calibri"/>
                <a:cs typeface="Calibri"/>
                <a:sym typeface="Calibri"/>
              </a:rPr>
              <a:t>geology</a:t>
            </a:r>
            <a:r>
              <a:rPr b="0" i="1" lang="en-US" sz="1800" u="none" cap="none" strike="noStrike">
                <a:solidFill>
                  <a:schemeClr val="dk1"/>
                </a:solidFill>
                <a:latin typeface="Calibri"/>
                <a:ea typeface="Calibri"/>
                <a:cs typeface="Calibri"/>
                <a:sym typeface="Calibri"/>
              </a:rPr>
              <a:t>.</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i="1" lang="en-US" sz="1800">
                <a:solidFill>
                  <a:schemeClr val="dk1"/>
                </a:solidFill>
                <a:latin typeface="Calibri"/>
                <a:ea typeface="Calibri"/>
                <a:cs typeface="Calibri"/>
                <a:sym typeface="Calibri"/>
              </a:rPr>
              <a:t>Watch the video and identify 1 or 2 different features of the ocean floor that were not yet discussed.</a:t>
            </a:r>
            <a:endParaRPr b="0" i="1" sz="1800" u="none" cap="none" strike="noStrike">
              <a:solidFill>
                <a:schemeClr val="dk1"/>
              </a:solidFill>
              <a:latin typeface="Calibri"/>
              <a:ea typeface="Calibri"/>
              <a:cs typeface="Calibri"/>
              <a:sym typeface="Calibri"/>
            </a:endParaRPr>
          </a:p>
        </p:txBody>
      </p:sp>
      <p:sp>
        <p:nvSpPr>
          <p:cNvPr descr="Laptop" id="856" name="Google Shape;856;g29a0e60ffa9_0_371"/>
          <p:cNvSpPr/>
          <p:nvPr/>
        </p:nvSpPr>
        <p:spPr>
          <a:xfrm>
            <a:off x="44367" y="0"/>
            <a:ext cx="735300" cy="735300"/>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57" name="Google Shape;857;g29a0e60ffa9_0_371"/>
          <p:cNvPicPr preferRelativeResize="0"/>
          <p:nvPr/>
        </p:nvPicPr>
        <p:blipFill>
          <a:blip r:embed="rId7">
            <a:alphaModFix/>
          </a:blip>
          <a:stretch>
            <a:fillRect/>
          </a:stretch>
        </p:blipFill>
        <p:spPr>
          <a:xfrm>
            <a:off x="2964382" y="2681550"/>
            <a:ext cx="5874819" cy="328195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pic>
        <p:nvPicPr>
          <p:cNvPr id="863" name="Google Shape;863;p62"/>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pic>
        <p:nvPicPr>
          <p:cNvPr descr="IEP Translation – Communication from OSEP regarding the ..." id="868" name="Google Shape;868;p1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869" name="Google Shape;869;p1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870" name="Google Shape;870;p1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871" name="Google Shape;871;p1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Was Created With Resources From:</a:t>
            </a:r>
            <a:endParaRPr b="0" i="0" sz="1400" u="none" cap="none" strike="noStrike">
              <a:solidFill>
                <a:srgbClr val="000000"/>
              </a:solidFill>
              <a:latin typeface="Arial"/>
              <a:ea typeface="Arial"/>
              <a:cs typeface="Arial"/>
              <a:sym typeface="Arial"/>
            </a:endParaRPr>
          </a:p>
        </p:txBody>
      </p:sp>
      <p:sp>
        <p:nvSpPr>
          <p:cNvPr id="872" name="Google Shape;872;p1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descr="Rewind" id="164" name="Google Shape;164;g29c31cddc2b_0_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g29c31cddc2b_0_1"/>
          <p:cNvSpPr txBox="1"/>
          <p:nvPr/>
        </p:nvSpPr>
        <p:spPr>
          <a:xfrm>
            <a:off x="985697" y="303150"/>
            <a:ext cx="7600500" cy="10929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rPr b="1" lang="en-US" sz="4800" u="sng">
                <a:solidFill>
                  <a:srgbClr val="000000"/>
                </a:solidFill>
                <a:latin typeface="Calibri"/>
                <a:ea typeface="Calibri"/>
                <a:cs typeface="Calibri"/>
                <a:sym typeface="Calibri"/>
              </a:rPr>
              <a:t>Organism</a:t>
            </a:r>
            <a:r>
              <a:rPr b="1" lang="en-US" sz="4800">
                <a:solidFill>
                  <a:srgbClr val="000000"/>
                </a:solidFill>
                <a:latin typeface="Calibri"/>
                <a:ea typeface="Calibri"/>
                <a:cs typeface="Calibri"/>
                <a:sym typeface="Calibri"/>
              </a:rPr>
              <a:t>: </a:t>
            </a:r>
            <a:r>
              <a:rPr lang="en-US" sz="4800">
                <a:solidFill>
                  <a:srgbClr val="000000"/>
                </a:solidFill>
                <a:latin typeface="Calibri"/>
                <a:ea typeface="Calibri"/>
                <a:cs typeface="Calibri"/>
                <a:sym typeface="Calibri"/>
              </a:rPr>
              <a:t>any living thing</a:t>
            </a:r>
            <a:endParaRPr sz="4800">
              <a:solidFill>
                <a:srgbClr val="888888"/>
              </a:solidFill>
              <a:latin typeface="Calibri"/>
              <a:ea typeface="Calibri"/>
              <a:cs typeface="Calibri"/>
              <a:sym typeface="Calibri"/>
            </a:endParaRPr>
          </a:p>
        </p:txBody>
      </p:sp>
      <p:sp>
        <p:nvSpPr>
          <p:cNvPr id="166" name="Google Shape;166;g29c31cddc2b_0_1"/>
          <p:cNvSpPr/>
          <p:nvPr/>
        </p:nvSpPr>
        <p:spPr>
          <a:xfrm>
            <a:off x="661974" y="1629507"/>
            <a:ext cx="1940700" cy="4583700"/>
          </a:xfrm>
          <a:prstGeom prst="rect">
            <a:avLst/>
          </a:prstGeom>
          <a:blipFill rotWithShape="1">
            <a:blip r:embed="rId4">
              <a:alphaModFix/>
            </a:blip>
            <a:stretch>
              <a:fillRect b="0" l="-53656" r="-81926" t="0"/>
            </a:stretch>
          </a:blip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167" name="Google Shape;167;g29c31cddc2b_0_1"/>
          <p:cNvSpPr/>
          <p:nvPr/>
        </p:nvSpPr>
        <p:spPr>
          <a:xfrm>
            <a:off x="2602524" y="1629506"/>
            <a:ext cx="1940700" cy="4583700"/>
          </a:xfrm>
          <a:prstGeom prst="rect">
            <a:avLst/>
          </a:prstGeom>
          <a:blipFill rotWithShape="1">
            <a:blip r:embed="rId5">
              <a:alphaModFix/>
            </a:blip>
            <a:stretch>
              <a:fillRect b="0" l="-23039" r="-23029" t="0"/>
            </a:stretch>
          </a:blip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168" name="Google Shape;168;g29c31cddc2b_0_1"/>
          <p:cNvSpPr/>
          <p:nvPr/>
        </p:nvSpPr>
        <p:spPr>
          <a:xfrm>
            <a:off x="4543074" y="1629505"/>
            <a:ext cx="1940700" cy="4583700"/>
          </a:xfrm>
          <a:prstGeom prst="rect">
            <a:avLst/>
          </a:prstGeom>
          <a:blipFill rotWithShape="1">
            <a:blip r:embed="rId6">
              <a:alphaModFix/>
            </a:blip>
            <a:stretch>
              <a:fillRect b="0" l="-32457" r="-70148" t="0"/>
            </a:stretch>
          </a:blip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169" name="Google Shape;169;g29c31cddc2b_0_1"/>
          <p:cNvSpPr/>
          <p:nvPr/>
        </p:nvSpPr>
        <p:spPr>
          <a:xfrm>
            <a:off x="6483624" y="1629505"/>
            <a:ext cx="1940700" cy="4583700"/>
          </a:xfrm>
          <a:prstGeom prst="rect">
            <a:avLst/>
          </a:prstGeom>
          <a:blipFill rotWithShape="1">
            <a:blip r:embed="rId7">
              <a:alphaModFix/>
            </a:blip>
            <a:stretch>
              <a:fillRect b="0" l="0" r="0" t="0"/>
            </a:stretch>
          </a:blip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descr="Questions" id="175" name="Google Shape;175;p12"/>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2936c336ece_0_991"/>
          <p:cNvSpPr txBox="1"/>
          <p:nvPr/>
        </p:nvSpPr>
        <p:spPr>
          <a:xfrm>
            <a:off x="1007775" y="442199"/>
            <a:ext cx="77787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An </a:t>
            </a:r>
            <a:r>
              <a:rPr b="1" lang="en-US" sz="3600">
                <a:solidFill>
                  <a:schemeClr val="dk1"/>
                </a:solidFill>
                <a:latin typeface="Calibri"/>
                <a:ea typeface="Calibri"/>
                <a:cs typeface="Calibri"/>
                <a:sym typeface="Calibri"/>
              </a:rPr>
              <a:t>ecosystem</a:t>
            </a:r>
            <a:r>
              <a:rPr lang="en-US" sz="3600">
                <a:solidFill>
                  <a:schemeClr val="dk1"/>
                </a:solidFill>
                <a:latin typeface="Calibri"/>
                <a:ea typeface="Calibri"/>
                <a:cs typeface="Calibri"/>
                <a:sym typeface="Calibri"/>
              </a:rPr>
              <a:t> is an area where living and nonliving things ________.</a:t>
            </a:r>
            <a:endParaRPr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descr="Questions" id="182" name="Google Shape;182;g2936c336ece_0_99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g2936c336ece_0_991"/>
          <p:cNvSpPr txBox="1"/>
          <p:nvPr/>
        </p:nvSpPr>
        <p:spPr>
          <a:xfrm>
            <a:off x="6284700" y="2079675"/>
            <a:ext cx="1036500" cy="468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184" name="Google Shape;184;g2936c336ece_0_991"/>
          <p:cNvSpPr txBox="1"/>
          <p:nvPr/>
        </p:nvSpPr>
        <p:spPr>
          <a:xfrm>
            <a:off x="6284700" y="2772775"/>
            <a:ext cx="1036500" cy="468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185" name="Google Shape;185;g2936c336ece_0_991"/>
          <p:cNvSpPr txBox="1"/>
          <p:nvPr/>
        </p:nvSpPr>
        <p:spPr>
          <a:xfrm>
            <a:off x="6048800" y="3477600"/>
            <a:ext cx="1425600" cy="468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186" name="Google Shape;186;g2936c336ece_0_991"/>
          <p:cNvSpPr txBox="1"/>
          <p:nvPr/>
        </p:nvSpPr>
        <p:spPr>
          <a:xfrm>
            <a:off x="6048800" y="4182425"/>
            <a:ext cx="1470600" cy="468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pic>
        <p:nvPicPr>
          <p:cNvPr id="187" name="Google Shape;187;g2936c336ece_0_991"/>
          <p:cNvPicPr preferRelativeResize="0"/>
          <p:nvPr/>
        </p:nvPicPr>
        <p:blipFill>
          <a:blip r:embed="rId4">
            <a:alphaModFix/>
          </a:blip>
          <a:stretch>
            <a:fillRect/>
          </a:stretch>
        </p:blipFill>
        <p:spPr>
          <a:xfrm>
            <a:off x="4116475" y="3879550"/>
            <a:ext cx="4730175" cy="2658350"/>
          </a:xfrm>
          <a:prstGeom prst="rect">
            <a:avLst/>
          </a:prstGeom>
          <a:noFill/>
          <a:ln>
            <a:noFill/>
          </a:ln>
        </p:spPr>
      </p:pic>
      <p:sp>
        <p:nvSpPr>
          <p:cNvPr id="188" name="Google Shape;188;g2936c336ece_0_991"/>
          <p:cNvSpPr txBox="1"/>
          <p:nvPr/>
        </p:nvSpPr>
        <p:spPr>
          <a:xfrm>
            <a:off x="677375" y="2039675"/>
            <a:ext cx="3225900" cy="3817800"/>
          </a:xfrm>
          <a:prstGeom prst="rect">
            <a:avLst/>
          </a:prstGeom>
          <a:noFill/>
          <a:ln>
            <a:noFill/>
          </a:ln>
        </p:spPr>
        <p:txBody>
          <a:bodyPr anchorCtr="0" anchor="t" bIns="91425" lIns="91425" spcFirstLastPara="1" rIns="91425" wrap="square" tIns="91425">
            <a:noAutofit/>
          </a:bodyPr>
          <a:lstStyle/>
          <a:p>
            <a:pPr indent="-431800" lvl="0" marL="457200" rtl="0" algn="l">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investigate</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interact</a:t>
            </a:r>
            <a:endParaRPr sz="32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2017-05-16T13:21:17Z</dcterms:created>
  <dc:creator>Michael Kennedy</dc:creator>
</cp:coreProperties>
</file>