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386"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6" roundtripDataSignature="AMtx7mj7jn+RDa/YPcLt2283dsr3vG+v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customschemas.google.com/relationships/presentationmetadata" Target="meta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solar system has 8 planets. </a:t>
            </a:r>
            <a:endParaRPr/>
          </a:p>
        </p:txBody>
      </p:sp>
      <p:sp>
        <p:nvSpPr>
          <p:cNvPr id="178" name="Google Shape;178;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5" name="Google Shape;915;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the inner planets? (*Provide wait time and give specific feedback based on student responses)</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t>
            </a:r>
            <a:r>
              <a:rPr lang="en-US"/>
              <a:t>The inner planets are the first four planets in our solar system, closest to the sun. Mercury, Venus, Earth, and Mars are the inner planets.]</a:t>
            </a:r>
            <a:endParaRPr/>
          </a:p>
        </p:txBody>
      </p:sp>
      <p:sp>
        <p:nvSpPr>
          <p:cNvPr id="916" name="Google Shape;916;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3" name="Google Shape;923;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outer planets.</a:t>
            </a:r>
            <a:endParaRPr/>
          </a:p>
        </p:txBody>
      </p:sp>
      <p:sp>
        <p:nvSpPr>
          <p:cNvPr id="924" name="Google Shape;924;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1" name="Google Shape;931;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outer planets are the las four planets in our solar system, farthest away from the sun. Jupiter, Saturn, Uranus, and Neptune are the outer planets. </a:t>
            </a:r>
            <a:endParaRPr/>
          </a:p>
          <a:p>
            <a:pPr marL="0" lvl="0" indent="0" algn="l" rtl="0">
              <a:lnSpc>
                <a:spcPct val="100000"/>
              </a:lnSpc>
              <a:spcBef>
                <a:spcPts val="0"/>
              </a:spcBef>
              <a:spcAft>
                <a:spcPts val="0"/>
              </a:spcAft>
              <a:buSzPts val="1400"/>
              <a:buNone/>
            </a:pPr>
            <a:endParaRPr/>
          </a:p>
        </p:txBody>
      </p:sp>
      <p:sp>
        <p:nvSpPr>
          <p:cNvPr id="932" name="Google Shape;932;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0" name="Google Shape;940;p9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41" name="Google Shape;941;p9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9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are outer planets? (*Provide wait time and give specific feedback based on student responses)</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[The outer planets are the </a:t>
            </a:r>
            <a:r>
              <a:rPr lang="en-US"/>
              <a:t>last</a:t>
            </a:r>
            <a:r>
              <a:rPr lang="en-US" b="0"/>
              <a:t> four planets in our solar system, farthest away from the sun. Jupiter, Saturn, Uranus, and Neptune are the outer planets.]</a:t>
            </a:r>
            <a:endParaRPr/>
          </a:p>
        </p:txBody>
      </p:sp>
      <p:sp>
        <p:nvSpPr>
          <p:cNvPr id="947" name="Google Shape;947;p9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955" name="Google Shape;955;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1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planets are grouped together because they are farther away from the sun, and because they are relatively large in size and are made up of mostly gases.</a:t>
            </a:r>
            <a:endParaRPr/>
          </a:p>
        </p:txBody>
      </p:sp>
      <p:sp>
        <p:nvSpPr>
          <p:cNvPr id="962" name="Google Shape;962;p1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6"/>
        <p:cNvGrpSpPr/>
        <p:nvPr/>
      </p:nvGrpSpPr>
      <p:grpSpPr>
        <a:xfrm>
          <a:off x="0" y="0"/>
          <a:ext cx="0" cy="0"/>
          <a:chOff x="0" y="0"/>
          <a:chExt cx="0" cy="0"/>
        </a:xfrm>
      </p:grpSpPr>
      <p:sp>
        <p:nvSpPr>
          <p:cNvPr id="967" name="Google Shape;967;p10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8" name="Google Shape;968;p1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969" name="Google Shape;969;p10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4" name="Google Shape;974;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Why are the outer planets grouped together? (*Provide wait time and give specific feedback based on student responses)</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a:t>
            </a:r>
            <a:r>
              <a:rPr lang="en-US"/>
              <a:t>These planets are grouped together because they are farther away from the sun, and because they are relatively large in size and are made up of mostly gases.</a:t>
            </a:r>
            <a:r>
              <a:rPr lang="en-US" b="0"/>
              <a:t>]</a:t>
            </a:r>
            <a:endParaRPr/>
          </a:p>
        </p:txBody>
      </p:sp>
      <p:sp>
        <p:nvSpPr>
          <p:cNvPr id="975" name="Google Shape;975;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0"/>
        <p:cNvGrpSpPr/>
        <p:nvPr/>
      </p:nvGrpSpPr>
      <p:grpSpPr>
        <a:xfrm>
          <a:off x="0" y="0"/>
          <a:ext cx="0" cy="0"/>
          <a:chOff x="0" y="0"/>
          <a:chExt cx="0" cy="0"/>
        </a:xfrm>
      </p:grpSpPr>
      <p:sp>
        <p:nvSpPr>
          <p:cNvPr id="981" name="Google Shape;981;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2" name="Google Shape;982;p10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a:t>
            </a:r>
            <a:r>
              <a:rPr lang="en-US" b="1"/>
              <a:t>examples </a:t>
            </a:r>
            <a:r>
              <a:rPr lang="en-US"/>
              <a:t>of </a:t>
            </a:r>
            <a:r>
              <a:rPr lang="en-US" b="0"/>
              <a:t>outer planets.  </a:t>
            </a:r>
            <a:endParaRPr b="0"/>
          </a:p>
        </p:txBody>
      </p:sp>
      <p:sp>
        <p:nvSpPr>
          <p:cNvPr id="983" name="Google Shape;983;p10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4" name="Google Shape;184;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 Feedback: Monitoring understanding during review is an important step before moving on to new material.</a:t>
            </a:r>
            <a:endParaRPr/>
          </a:p>
        </p:txBody>
      </p:sp>
      <p:sp>
        <p:nvSpPr>
          <p:cNvPr id="185" name="Google Shape;185;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
        <p:cNvGrpSpPr/>
        <p:nvPr/>
      </p:nvGrpSpPr>
      <p:grpSpPr>
        <a:xfrm>
          <a:off x="0" y="0"/>
          <a:ext cx="0" cy="0"/>
          <a:chOff x="0" y="0"/>
          <a:chExt cx="0" cy="0"/>
        </a:xfrm>
      </p:grpSpPr>
      <p:sp>
        <p:nvSpPr>
          <p:cNvPr id="988" name="Google Shape;988;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9" name="Google Shape;989;p1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Jupiter is an outer planet. It is large and has a low density. The atmosphere in Jupiter is very opaque. </a:t>
            </a:r>
            <a:endParaRPr/>
          </a:p>
          <a:p>
            <a:pPr marL="0" lvl="0" indent="0" algn="l" rtl="0">
              <a:lnSpc>
                <a:spcPct val="100000"/>
              </a:lnSpc>
              <a:spcBef>
                <a:spcPts val="0"/>
              </a:spcBef>
              <a:spcAft>
                <a:spcPts val="0"/>
              </a:spcAft>
              <a:buSzPts val="1400"/>
              <a:buNone/>
            </a:pPr>
            <a:endParaRPr/>
          </a:p>
        </p:txBody>
      </p:sp>
      <p:sp>
        <p:nvSpPr>
          <p:cNvPr id="990" name="Google Shape;990;p10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
        <p:cNvGrpSpPr/>
        <p:nvPr/>
      </p:nvGrpSpPr>
      <p:grpSpPr>
        <a:xfrm>
          <a:off x="0" y="0"/>
          <a:ext cx="0" cy="0"/>
          <a:chOff x="0" y="0"/>
          <a:chExt cx="0" cy="0"/>
        </a:xfrm>
      </p:grpSpPr>
      <p:sp>
        <p:nvSpPr>
          <p:cNvPr id="996" name="Google Shape;996;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7" name="Google Shape;997;p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Saturn is an outer planet. The rings are not solid. You cannot stand on Saturn because it is mostly made of gas. Because of this, Saturn could float in water – even though it is so huge. </a:t>
            </a:r>
            <a:endParaRPr/>
          </a:p>
          <a:p>
            <a:pPr marL="0" lvl="0" indent="0" algn="l" rtl="0">
              <a:lnSpc>
                <a:spcPct val="100000"/>
              </a:lnSpc>
              <a:spcBef>
                <a:spcPts val="0"/>
              </a:spcBef>
              <a:spcAft>
                <a:spcPts val="0"/>
              </a:spcAft>
              <a:buSzPts val="1400"/>
              <a:buNone/>
            </a:pPr>
            <a:endParaRPr/>
          </a:p>
        </p:txBody>
      </p:sp>
      <p:sp>
        <p:nvSpPr>
          <p:cNvPr id="998" name="Google Shape;998;p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5" name="Google Shape;1005;p10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Uranus is an outer planet. Its color is because of the methane in its hydrogen-helium atmosphere. Uranus is made up of mostly ice due to a mixture of water, ammonia, and methane. </a:t>
            </a:r>
            <a:endParaRPr/>
          </a:p>
        </p:txBody>
      </p:sp>
      <p:sp>
        <p:nvSpPr>
          <p:cNvPr id="1006" name="Google Shape;1006;p10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112</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3" name="Google Shape;1013;p10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Neptune is an outer planet. It has very similar characteristics to Uranus. </a:t>
            </a:r>
            <a:endParaRPr/>
          </a:p>
        </p:txBody>
      </p:sp>
      <p:sp>
        <p:nvSpPr>
          <p:cNvPr id="1014" name="Google Shape;1014;p10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113</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9"/>
        <p:cNvGrpSpPr/>
        <p:nvPr/>
      </p:nvGrpSpPr>
      <p:grpSpPr>
        <a:xfrm>
          <a:off x="0" y="0"/>
          <a:ext cx="0" cy="0"/>
          <a:chOff x="0" y="0"/>
          <a:chExt cx="0" cy="0"/>
        </a:xfrm>
      </p:grpSpPr>
      <p:sp>
        <p:nvSpPr>
          <p:cNvPr id="1020" name="Google Shape;1020;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1" name="Google Shape;1021;p10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talk about some </a:t>
            </a:r>
            <a:r>
              <a:rPr lang="en-US" b="1"/>
              <a:t>non-examples</a:t>
            </a:r>
            <a:r>
              <a:rPr lang="en-US"/>
              <a:t> of </a:t>
            </a:r>
            <a:r>
              <a:rPr lang="en-US" b="0"/>
              <a:t>outer planets.  </a:t>
            </a:r>
            <a:endParaRPr b="0"/>
          </a:p>
          <a:p>
            <a:pPr marL="0" lvl="0" indent="0" algn="l" rtl="0">
              <a:lnSpc>
                <a:spcPct val="100000"/>
              </a:lnSpc>
              <a:spcBef>
                <a:spcPts val="0"/>
              </a:spcBef>
              <a:spcAft>
                <a:spcPts val="0"/>
              </a:spcAft>
              <a:buSzPts val="1400"/>
              <a:buNone/>
            </a:pPr>
            <a:endParaRPr/>
          </a:p>
        </p:txBody>
      </p:sp>
      <p:sp>
        <p:nvSpPr>
          <p:cNvPr id="1022" name="Google Shape;1022;p1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114</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6"/>
        <p:cNvGrpSpPr/>
        <p:nvPr/>
      </p:nvGrpSpPr>
      <p:grpSpPr>
        <a:xfrm>
          <a:off x="0" y="0"/>
          <a:ext cx="0" cy="0"/>
          <a:chOff x="0" y="0"/>
          <a:chExt cx="0" cy="0"/>
        </a:xfrm>
      </p:grpSpPr>
      <p:sp>
        <p:nvSpPr>
          <p:cNvPr id="1027" name="Google Shape;1027;p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8" name="Google Shape;1028;p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Mercury is not an outer planet. It is an inner planet. It is the closest planet to the sun.</a:t>
            </a:r>
            <a:endParaRPr/>
          </a:p>
        </p:txBody>
      </p:sp>
      <p:sp>
        <p:nvSpPr>
          <p:cNvPr id="1029" name="Google Shape;1029;p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115</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p1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6" name="Google Shape;1036;p1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not an outer planet. It is an inner planet. </a:t>
            </a:r>
            <a:endParaRPr/>
          </a:p>
        </p:txBody>
      </p:sp>
      <p:sp>
        <p:nvSpPr>
          <p:cNvPr id="1037" name="Google Shape;1037;p1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116</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4" name="Google Shape;1044;p1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45" name="Google Shape;1045;p1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117</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8"/>
        <p:cNvGrpSpPr/>
        <p:nvPr/>
      </p:nvGrpSpPr>
      <p:grpSpPr>
        <a:xfrm>
          <a:off x="0" y="0"/>
          <a:ext cx="0" cy="0"/>
          <a:chOff x="0" y="0"/>
          <a:chExt cx="0" cy="0"/>
        </a:xfrm>
      </p:grpSpPr>
      <p:sp>
        <p:nvSpPr>
          <p:cNvPr id="1049" name="Google Shape;1049;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0" name="Google Shape;1050;p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List some examples of inner planets and their characteristics. (*Provide wait time and give specific feedback based on student responses)</a:t>
            </a:r>
            <a:endParaRPr/>
          </a:p>
          <a:p>
            <a:pPr marL="0" lvl="0" indent="0" algn="l" rtl="0">
              <a:lnSpc>
                <a:spcPct val="100000"/>
              </a:lnSpc>
              <a:spcBef>
                <a:spcPts val="0"/>
              </a:spcBef>
              <a:spcAft>
                <a:spcPts val="0"/>
              </a:spcAft>
              <a:buSzPts val="1400"/>
              <a:buNone/>
            </a:pPr>
            <a:endParaRPr b="0"/>
          </a:p>
        </p:txBody>
      </p:sp>
      <p:sp>
        <p:nvSpPr>
          <p:cNvPr id="1051" name="Google Shape;1051;p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118</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1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1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non-example of an outer planet? (*Provide wait time and give specific feedback based on student responses)</a:t>
            </a:r>
            <a:endParaRPr/>
          </a:p>
          <a:p>
            <a:pPr marL="0" lvl="0" indent="0" algn="l" rtl="0">
              <a:lnSpc>
                <a:spcPct val="100000"/>
              </a:lnSpc>
              <a:spcBef>
                <a:spcPts val="0"/>
              </a:spcBef>
              <a:spcAft>
                <a:spcPts val="0"/>
              </a:spcAft>
              <a:buSzPts val="1400"/>
              <a:buNone/>
            </a:pPr>
            <a:endParaRPr b="0"/>
          </a:p>
        </p:txBody>
      </p:sp>
      <p:sp>
        <p:nvSpPr>
          <p:cNvPr id="1059" name="Google Shape;1059;p1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119</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 solar system is the sun with all the planets and other bodies that revolve around it.]</a:t>
            </a:r>
            <a:endParaRPr/>
          </a:p>
        </p:txBody>
      </p:sp>
      <p:sp>
        <p:nvSpPr>
          <p:cNvPr id="191" name="Google Shape;191;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5"/>
        <p:cNvGrpSpPr/>
        <p:nvPr/>
      </p:nvGrpSpPr>
      <p:grpSpPr>
        <a:xfrm>
          <a:off x="0" y="0"/>
          <a:ext cx="0" cy="0"/>
          <a:chOff x="0" y="0"/>
          <a:chExt cx="0" cy="0"/>
        </a:xfrm>
      </p:grpSpPr>
      <p:sp>
        <p:nvSpPr>
          <p:cNvPr id="1066" name="Google Shape;1066;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7" name="Google Shape;1067;p1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1068" name="Google Shape;1068;p1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120</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1"/>
        <p:cNvGrpSpPr/>
        <p:nvPr/>
      </p:nvGrpSpPr>
      <p:grpSpPr>
        <a:xfrm>
          <a:off x="0" y="0"/>
          <a:ext cx="0" cy="0"/>
          <a:chOff x="0" y="0"/>
          <a:chExt cx="0" cy="0"/>
        </a:xfrm>
      </p:grpSpPr>
      <p:sp>
        <p:nvSpPr>
          <p:cNvPr id="1072" name="Google Shape;1072;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3" name="Google Shape;1073;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are outer planets? (*Provide wait time and give specific feedback based on student responses)</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[The outer planets are the </a:t>
            </a:r>
            <a:r>
              <a:rPr lang="en-US"/>
              <a:t>last</a:t>
            </a:r>
            <a:r>
              <a:rPr lang="en-US" b="0"/>
              <a:t> four planets in our solar system, farthest away from the sun. Jupiter, Saturn, Uranus, and Neptune are the outer planets.]</a:t>
            </a:r>
            <a:endParaRPr/>
          </a:p>
        </p:txBody>
      </p:sp>
      <p:sp>
        <p:nvSpPr>
          <p:cNvPr id="1074" name="Google Shape;1074;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121</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1" name="Google Shape;1081;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What are the major differences between the inner planets and the outer planets? (*Provide wait time and give specific feedback based on student responses)</a:t>
            </a:r>
            <a:endParaRPr/>
          </a:p>
          <a:p>
            <a:pPr marL="0" lvl="0" indent="0" algn="l" rtl="0">
              <a:lnSpc>
                <a:spcPct val="100000"/>
              </a:lnSpc>
              <a:spcBef>
                <a:spcPts val="0"/>
              </a:spcBef>
              <a:spcAft>
                <a:spcPts val="0"/>
              </a:spcAft>
              <a:buSzPts val="1400"/>
              <a:buNone/>
            </a:pPr>
            <a:endParaRPr b="0"/>
          </a:p>
          <a:p>
            <a:pPr marL="0" marR="0" lvl="0" indent="0" algn="l" rtl="0">
              <a:lnSpc>
                <a:spcPct val="100000"/>
              </a:lnSpc>
              <a:spcBef>
                <a:spcPts val="0"/>
              </a:spcBef>
              <a:spcAft>
                <a:spcPts val="0"/>
              </a:spcAft>
              <a:buClr>
                <a:schemeClr val="dk1"/>
              </a:buClr>
              <a:buSzPts val="1200"/>
              <a:buFont typeface="Calibri"/>
              <a:buNone/>
            </a:pPr>
            <a:r>
              <a:rPr lang="en-US" b="0"/>
              <a:t>[Inner planets - </a:t>
            </a:r>
            <a:r>
              <a:rPr lang="en-US"/>
              <a:t>These planets are grouped together because they are closer to the sun, and because they are relatively small in size and have rocky surfaces. </a:t>
            </a:r>
            <a:endParaRPr b="0"/>
          </a:p>
          <a:p>
            <a:pPr marL="0" marR="0" lvl="0" indent="0" algn="l" rtl="0">
              <a:lnSpc>
                <a:spcPct val="100000"/>
              </a:lnSpc>
              <a:spcBef>
                <a:spcPts val="0"/>
              </a:spcBef>
              <a:spcAft>
                <a:spcPts val="0"/>
              </a:spcAft>
              <a:buClr>
                <a:schemeClr val="dk1"/>
              </a:buClr>
              <a:buSzPts val="1200"/>
              <a:buFont typeface="Calibri"/>
              <a:buNone/>
            </a:pPr>
            <a:endParaRPr b="0"/>
          </a:p>
          <a:p>
            <a:pPr marL="0" marR="0" lvl="0" indent="0" algn="l" rtl="0">
              <a:lnSpc>
                <a:spcPct val="100000"/>
              </a:lnSpc>
              <a:spcBef>
                <a:spcPts val="0"/>
              </a:spcBef>
              <a:spcAft>
                <a:spcPts val="0"/>
              </a:spcAft>
              <a:buClr>
                <a:schemeClr val="dk1"/>
              </a:buClr>
              <a:buSzPts val="1200"/>
              <a:buFont typeface="Calibri"/>
              <a:buNone/>
            </a:pPr>
            <a:r>
              <a:rPr lang="en-US" b="0"/>
              <a:t>Outer Planets - </a:t>
            </a:r>
            <a:r>
              <a:rPr lang="en-US"/>
              <a:t>These planets are grouped together because they are farther away from the sun, and because they are relatively large in size and are made up of mostly gases.]</a:t>
            </a:r>
            <a:endParaRPr/>
          </a:p>
        </p:txBody>
      </p:sp>
      <p:sp>
        <p:nvSpPr>
          <p:cNvPr id="1082" name="Google Shape;1082;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122</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1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List some examples of outer planets and their characteristics. (*Provide wait time and give specific feedback based on student responses)</a:t>
            </a:r>
            <a:endParaRPr/>
          </a:p>
        </p:txBody>
      </p:sp>
      <p:sp>
        <p:nvSpPr>
          <p:cNvPr id="1091" name="Google Shape;1091;p1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123</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6"/>
        <p:cNvGrpSpPr/>
        <p:nvPr/>
      </p:nvGrpSpPr>
      <p:grpSpPr>
        <a:xfrm>
          <a:off x="0" y="0"/>
          <a:ext cx="0" cy="0"/>
          <a:chOff x="0" y="0"/>
          <a:chExt cx="0" cy="0"/>
        </a:xfrm>
      </p:grpSpPr>
      <p:sp>
        <p:nvSpPr>
          <p:cNvPr id="1097" name="Google Shape;1097;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8" name="Google Shape;1098;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1099" name="Google Shape;1099;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124</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3"/>
        <p:cNvGrpSpPr/>
        <p:nvPr/>
      </p:nvGrpSpPr>
      <p:grpSpPr>
        <a:xfrm>
          <a:off x="0" y="0"/>
          <a:ext cx="0" cy="0"/>
          <a:chOff x="0" y="0"/>
          <a:chExt cx="0" cy="0"/>
        </a:xfrm>
      </p:grpSpPr>
      <p:sp>
        <p:nvSpPr>
          <p:cNvPr id="1104" name="Google Shape;1104;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5" name="Google Shape;1105;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The outer planets are the las four planets in our solar system, farthest away from the sun. Jupiter, Saturn, Uranus, and Neptune are the outer planets. </a:t>
            </a:r>
            <a:endParaRPr/>
          </a:p>
          <a:p>
            <a:pPr marL="0" lvl="0" indent="0" algn="l" rtl="0">
              <a:lnSpc>
                <a:spcPct val="100000"/>
              </a:lnSpc>
              <a:spcBef>
                <a:spcPts val="0"/>
              </a:spcBef>
              <a:spcAft>
                <a:spcPts val="0"/>
              </a:spcAft>
              <a:buSzPts val="1400"/>
              <a:buNone/>
            </a:pPr>
            <a:endParaRPr/>
          </a:p>
        </p:txBody>
      </p:sp>
      <p:sp>
        <p:nvSpPr>
          <p:cNvPr id="1106" name="Google Shape;1106;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125</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1"/>
        <p:cNvGrpSpPr/>
        <p:nvPr/>
      </p:nvGrpSpPr>
      <p:grpSpPr>
        <a:xfrm>
          <a:off x="0" y="0"/>
          <a:ext cx="0" cy="0"/>
          <a:chOff x="0" y="0"/>
          <a:chExt cx="0" cy="0"/>
        </a:xfrm>
      </p:grpSpPr>
      <p:sp>
        <p:nvSpPr>
          <p:cNvPr id="1112" name="Google Shape;1112;p1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3" name="Google Shape;1113;p1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planets are grouped together because they are farther away from the sun, and because they are relatively large in size and are made up of mostly gases.</a:t>
            </a:r>
            <a:endParaRPr/>
          </a:p>
        </p:txBody>
      </p:sp>
      <p:sp>
        <p:nvSpPr>
          <p:cNvPr id="1114" name="Google Shape;1114;p1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126</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8"/>
        <p:cNvGrpSpPr/>
        <p:nvPr/>
      </p:nvGrpSpPr>
      <p:grpSpPr>
        <a:xfrm>
          <a:off x="0" y="0"/>
          <a:ext cx="0" cy="0"/>
          <a:chOff x="0" y="0"/>
          <a:chExt cx="0" cy="0"/>
        </a:xfrm>
      </p:grpSpPr>
      <p:sp>
        <p:nvSpPr>
          <p:cNvPr id="1119" name="Google Shape;1119;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0" name="Google Shape;1120;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1"/>
          </a:p>
        </p:txBody>
      </p:sp>
      <p:sp>
        <p:nvSpPr>
          <p:cNvPr id="1121" name="Google Shape;1121;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127</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8" name="Google Shape;1128;p1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00"/>
              <a:buNone/>
            </a:pPr>
            <a:r>
              <a:rPr lang="en-US"/>
              <a:t>Click the link to learn about one of the outer planets, Jupiter. You will observe, measure, and draw conclusions about the size of Jupiter's Great Red Spot.</a:t>
            </a:r>
            <a:endParaRPr/>
          </a:p>
        </p:txBody>
      </p:sp>
      <p:sp>
        <p:nvSpPr>
          <p:cNvPr id="1129" name="Google Shape;1129;p1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128</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9" name="Google Shape;1139;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1140" name="Google Shape;1140;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129</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What is a planet?</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199" name="Google Shape;199;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3"/>
        <p:cNvGrpSpPr/>
        <p:nvPr/>
      </p:nvGrpSpPr>
      <p:grpSpPr>
        <a:xfrm>
          <a:off x="0" y="0"/>
          <a:ext cx="0" cy="0"/>
          <a:chOff x="0" y="0"/>
          <a:chExt cx="0" cy="0"/>
        </a:xfrm>
      </p:grpSpPr>
      <p:sp>
        <p:nvSpPr>
          <p:cNvPr id="1144" name="Google Shape;1144;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45" name="Google Shape;1145;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6" name="Google Shape;206;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gravity.</a:t>
            </a:r>
            <a:endParaRPr/>
          </a:p>
        </p:txBody>
      </p:sp>
      <p:sp>
        <p:nvSpPr>
          <p:cNvPr id="207" name="Google Shape;207;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Gravity is a force that attracts objects toward the center of another object.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Longer more formal definitions are tricky, use clear language you used when providing the new definition.</a:t>
            </a:r>
            <a:endParaRPr/>
          </a:p>
        </p:txBody>
      </p:sp>
      <p:sp>
        <p:nvSpPr>
          <p:cNvPr id="215" name="Google Shape;21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24" name="Google Shape;224;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9" name="Google Shape;229;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gravity?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[Gravity is a force that attracts objects toward the center of another object.]</a:t>
            </a:r>
            <a:endParaRPr/>
          </a:p>
          <a:p>
            <a:pPr marL="0" lvl="0" indent="0" algn="l" rtl="0">
              <a:lnSpc>
                <a:spcPct val="100000"/>
              </a:lnSpc>
              <a:spcBef>
                <a:spcPts val="0"/>
              </a:spcBef>
              <a:spcAft>
                <a:spcPts val="0"/>
              </a:spcAft>
              <a:buSzPts val="1400"/>
              <a:buNone/>
            </a:pPr>
            <a:endParaRPr b="0"/>
          </a:p>
        </p:txBody>
      </p:sp>
      <p:sp>
        <p:nvSpPr>
          <p:cNvPr id="230" name="Google Shape;230;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38" name="Google Shape;238;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strength of an object’s gravitational field depends on its mass and the distance between it and another object with mass.</a:t>
            </a:r>
            <a:endParaRPr/>
          </a:p>
        </p:txBody>
      </p:sp>
      <p:sp>
        <p:nvSpPr>
          <p:cNvPr id="245" name="Google Shape;245;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 will learn about gravity.</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sun is the most massive object in our solar system, so it has the strongest gravitational field (or pull).</a:t>
            </a:r>
            <a:endParaRPr/>
          </a:p>
        </p:txBody>
      </p:sp>
      <p:sp>
        <p:nvSpPr>
          <p:cNvPr id="253" name="Google Shape;253;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Gravity is what keeps the planets in orbit around the sun. </a:t>
            </a:r>
            <a:endParaRPr/>
          </a:p>
        </p:txBody>
      </p:sp>
      <p:sp>
        <p:nvSpPr>
          <p:cNvPr id="262" name="Google Shape;26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69" name="Google Shape;269;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factors impact gravitational strength?</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[Mass and distance]</a:t>
            </a:r>
            <a:endParaRPr b="0"/>
          </a:p>
        </p:txBody>
      </p:sp>
      <p:sp>
        <p:nvSpPr>
          <p:cNvPr id="275" name="Google Shape;27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does gravity impact the orbit of the planets?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[Gravity is what keeps the planets in orbit around the sun.]</a:t>
            </a:r>
            <a:endParaRPr b="0"/>
          </a:p>
        </p:txBody>
      </p:sp>
      <p:sp>
        <p:nvSpPr>
          <p:cNvPr id="283" name="Google Shape;283;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0" name="Google Shape;290;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examples of </a:t>
            </a:r>
            <a:r>
              <a:rPr lang="en-US" b="1"/>
              <a:t>gravity</a:t>
            </a:r>
            <a:r>
              <a:rPr lang="en-US"/>
              <a:t>.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When introducing examples use clear and easy to understand language.</a:t>
            </a:r>
            <a:endParaRPr/>
          </a:p>
        </p:txBody>
      </p:sp>
      <p:sp>
        <p:nvSpPr>
          <p:cNvPr id="291" name="Google Shape;291;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An example of gravity is the moon orbiting the Earth. It stays in orbit due to the Earth’s gravitational force, the same way the planets orbit the sun. </a:t>
            </a:r>
            <a:endParaRPr/>
          </a:p>
        </p:txBody>
      </p:sp>
      <p:sp>
        <p:nvSpPr>
          <p:cNvPr id="298" name="Google Shape;298;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Being able to stay on the ground is another example of gravity. Since we have mass, gravity keeps pulling us to the ground, which also has mass. This is why we aren’t just floating around. </a:t>
            </a:r>
            <a:endParaRPr/>
          </a:p>
        </p:txBody>
      </p:sp>
      <p:sp>
        <p:nvSpPr>
          <p:cNvPr id="307" name="Google Shape;307;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b68ae1bf46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b68ae1bf46_0_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gravity</a:t>
            </a:r>
            <a:r>
              <a:rPr lang="en-US"/>
              <a:t>.</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One important component of using non-examples is by clearly distinguishing similarities and explaining why it is a non-example.</a:t>
            </a:r>
            <a:endParaRPr/>
          </a:p>
        </p:txBody>
      </p:sp>
      <p:sp>
        <p:nvSpPr>
          <p:cNvPr id="316" name="Google Shape;316;gb68ae1bf46_0_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b68ae1bf46_0_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2" name="Google Shape;322;gb68ae1bf46_0_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Throwing a ball is not an example of gravity. Force is applied to counteract gravity.</a:t>
            </a:r>
            <a:endParaRPr/>
          </a:p>
        </p:txBody>
      </p:sp>
      <p:sp>
        <p:nvSpPr>
          <p:cNvPr id="323" name="Google Shape;323;gb68ae1bf46_0_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Our “big question” is: </a:t>
            </a:r>
            <a:r>
              <a:rPr lang="en-US" b="1"/>
              <a:t>What are the differences between the inner and outer planets?</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331" name="Google Shape;33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6" name="Google Shape;33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example of gravity?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Having students come up with their own examples can showcase their understanding and uncover misconceptions.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b="0"/>
          </a:p>
        </p:txBody>
      </p:sp>
      <p:sp>
        <p:nvSpPr>
          <p:cNvPr id="337" name="Google Shape;337;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b68ae1bf46_0_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Google Shape;344;gb68ae1bf46_0_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Why is throwing a ball not an example of gravity</a:t>
            </a:r>
            <a:r>
              <a:rPr lang="en-US" sz="1200"/>
              <a:t>? </a:t>
            </a:r>
            <a:endParaRPr sz="1200"/>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400"/>
              <a:buFont typeface="Arial"/>
              <a:buNone/>
            </a:pPr>
            <a:r>
              <a:rPr lang="en-US"/>
              <a:t>[Throwing a ball is not an example of gravity. Force is applied to counteract gravity.]</a:t>
            </a:r>
            <a:endParaRPr b="0"/>
          </a:p>
        </p:txBody>
      </p:sp>
      <p:sp>
        <p:nvSpPr>
          <p:cNvPr id="345" name="Google Shape;345;gb68ae1bf46_0_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gravity?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[Gravity is a force that attracts objects toward the center of another object.]</a:t>
            </a:r>
            <a:endParaRPr/>
          </a:p>
          <a:p>
            <a:pPr marL="0" lvl="0" indent="0" algn="l" rtl="0">
              <a:lnSpc>
                <a:spcPct val="100000"/>
              </a:lnSpc>
              <a:spcBef>
                <a:spcPts val="0"/>
              </a:spcBef>
              <a:spcAft>
                <a:spcPts val="0"/>
              </a:spcAft>
              <a:buSzPts val="1400"/>
              <a:buNone/>
            </a:pPr>
            <a:endParaRPr b="0"/>
          </a:p>
        </p:txBody>
      </p:sp>
      <p:sp>
        <p:nvSpPr>
          <p:cNvPr id="353" name="Google Shape;353;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0" name="Google Shape;36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two factors influence the strength of an object’s gravitational field? </a:t>
            </a:r>
            <a:endParaRPr/>
          </a:p>
          <a:p>
            <a:pPr marL="0" lvl="0" indent="0" algn="l" rtl="0">
              <a:lnSpc>
                <a:spcPct val="100000"/>
              </a:lnSpc>
              <a:spcBef>
                <a:spcPts val="0"/>
              </a:spcBef>
              <a:spcAft>
                <a:spcPts val="0"/>
              </a:spcAft>
              <a:buSzPts val="1400"/>
              <a:buNone/>
            </a:pPr>
            <a:endParaRPr b="0"/>
          </a:p>
        </p:txBody>
      </p:sp>
      <p:sp>
        <p:nvSpPr>
          <p:cNvPr id="361" name="Google Shape;36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dd40961736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gdd40961736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Which two factors influence the strength of an object’s gravitational field?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[Mass and distance]</a:t>
            </a:r>
            <a:endParaRPr/>
          </a:p>
          <a:p>
            <a:pPr marL="0" lvl="0" indent="0" algn="l" rtl="0">
              <a:lnSpc>
                <a:spcPct val="100000"/>
              </a:lnSpc>
              <a:spcBef>
                <a:spcPts val="0"/>
              </a:spcBef>
              <a:spcAft>
                <a:spcPts val="0"/>
              </a:spcAft>
              <a:buSzPts val="1400"/>
              <a:buNone/>
            </a:pPr>
            <a:endParaRPr b="0"/>
          </a:p>
        </p:txBody>
      </p:sp>
      <p:sp>
        <p:nvSpPr>
          <p:cNvPr id="370" name="Google Shape;370;gdd40961736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example of gravity?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Confirming students' understanding with lots of opportunities to respond when closing a lesson is super important.</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b="0"/>
          </a:p>
        </p:txBody>
      </p:sp>
      <p:sp>
        <p:nvSpPr>
          <p:cNvPr id="379" name="Google Shape;379;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6" name="Google Shape;386;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It is important to review the key term when closing the lesson.</a:t>
            </a:r>
            <a:endParaRPr/>
          </a:p>
          <a:p>
            <a:pPr marL="0" lvl="0" indent="0" algn="l" rtl="0">
              <a:lnSpc>
                <a:spcPct val="100000"/>
              </a:lnSpc>
              <a:spcBef>
                <a:spcPts val="0"/>
              </a:spcBef>
              <a:spcAft>
                <a:spcPts val="0"/>
              </a:spcAft>
              <a:buSzPts val="1400"/>
              <a:buNone/>
            </a:pPr>
            <a:endParaRPr/>
          </a:p>
        </p:txBody>
      </p:sp>
      <p:sp>
        <p:nvSpPr>
          <p:cNvPr id="387" name="Google Shape;387;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3" name="Google Shape;393;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Gravity is a force that attracts objects toward the center of another object. </a:t>
            </a:r>
            <a:endParaRPr/>
          </a:p>
          <a:p>
            <a:pPr marL="0" lvl="0" indent="0" algn="l" rtl="0">
              <a:lnSpc>
                <a:spcPct val="100000"/>
              </a:lnSpc>
              <a:spcBef>
                <a:spcPts val="0"/>
              </a:spcBef>
              <a:spcAft>
                <a:spcPts val="0"/>
              </a:spcAft>
              <a:buSzPts val="1400"/>
              <a:buNone/>
            </a:pPr>
            <a:endParaRPr/>
          </a:p>
        </p:txBody>
      </p:sp>
      <p:sp>
        <p:nvSpPr>
          <p:cNvPr id="394" name="Google Shape;39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strength of an object’s gravitational field depends on its mass and the distance between it and another object with mass.</a:t>
            </a:r>
            <a:endParaRPr/>
          </a:p>
        </p:txBody>
      </p:sp>
      <p:sp>
        <p:nvSpPr>
          <p:cNvPr id="402" name="Google Shape;40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Demonstration – Let’s see what gravity looks like!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For this demonstration, all I need is a basketball and a tennis ball.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I am going to hold the basketball and tennis ball at the same height and drop them at the same time.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They both fell at the same rate because the force of gravity is equal on both of them. Gravity is equal on all objects independent of mass.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Make your demonstration clear and follow a logical order of steps that helps the students make sense of the activity and stay engaged.</a:t>
            </a:r>
            <a:endParaRPr/>
          </a:p>
        </p:txBody>
      </p:sp>
      <p:sp>
        <p:nvSpPr>
          <p:cNvPr id="134" name="Google Shape;13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9" name="Google Shape;409;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1"/>
          </a:p>
        </p:txBody>
      </p:sp>
      <p:sp>
        <p:nvSpPr>
          <p:cNvPr id="410" name="Google Shape;410;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Click the link above to explore gravity and the gravitational force between two objects.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Explore learning gizmos are a great resource for inquiry based learning activities.</a:t>
            </a:r>
            <a:endParaRPr/>
          </a:p>
        </p:txBody>
      </p:sp>
      <p:sp>
        <p:nvSpPr>
          <p:cNvPr id="418" name="Google Shape;41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429" name="Google Shape;429;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444" name="Google Shape;44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3" name="Google Shape;47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we’re going to learn about inner planets.</a:t>
            </a:r>
            <a:endParaRPr/>
          </a:p>
        </p:txBody>
      </p:sp>
      <p:sp>
        <p:nvSpPr>
          <p:cNvPr id="474" name="Google Shape;47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start, let’s think about our “big question”: </a:t>
            </a:r>
            <a:r>
              <a:rPr lang="en-US" b="1"/>
              <a:t>What are the differences between the inner and outer planets?</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483" name="Google Shape;483;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image above shows the order of planets from the sun. Think of the term inner planets and predict what you think the four inner planets in our solar system. What criteria did you use to determine the four inner planets?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Providing students with the opportunity to make predictions about what will happen allows them to think critically about the content.</a:t>
            </a:r>
            <a:endParaRPr/>
          </a:p>
        </p:txBody>
      </p:sp>
      <p:sp>
        <p:nvSpPr>
          <p:cNvPr id="491" name="Google Shape;491;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Google Shape;497;gdcd7fd6b6c_0_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8" name="Google Shape;498;gdcd7fd6b6c_0_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499" name="Google Shape;499;gdcd7fd6b6c_0_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dcd7fd6b6c_0_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dcd7fd6b6c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 you predict are the four inner planets? explain your reasoning.</a:t>
            </a:r>
            <a:r>
              <a:rPr lang="en-US" sz="1200"/>
              <a:t>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505" name="Google Shape;505;gdcd7fd6b6c_0_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b="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Prompt students with questioning throughout demonstration you helped ensure that your students are grasping this new content.</a:t>
            </a:r>
            <a:endParaRPr/>
          </a:p>
        </p:txBody>
      </p:sp>
      <p:sp>
        <p:nvSpPr>
          <p:cNvPr id="142" name="Google Shape;142;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513" name="Google Shape;513;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is the sun with all the planets and other bodies that revolve around it. </a:t>
            </a:r>
            <a:endParaRPr/>
          </a:p>
        </p:txBody>
      </p:sp>
      <p:sp>
        <p:nvSpPr>
          <p:cNvPr id="519" name="Google Shape;519;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6" name="Google Shape;526;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527" name="Google Shape;527;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Gravity is a force that attracts objects toward the center of another object. </a:t>
            </a:r>
            <a:endParaRPr/>
          </a:p>
          <a:p>
            <a:pPr marL="0" lvl="0" indent="0" algn="l" rtl="0">
              <a:lnSpc>
                <a:spcPct val="100000"/>
              </a:lnSpc>
              <a:spcBef>
                <a:spcPts val="0"/>
              </a:spcBef>
              <a:spcAft>
                <a:spcPts val="0"/>
              </a:spcAft>
              <a:buSzPts val="1400"/>
              <a:buNone/>
            </a:pPr>
            <a:endParaRPr/>
          </a:p>
        </p:txBody>
      </p:sp>
      <p:sp>
        <p:nvSpPr>
          <p:cNvPr id="535" name="Google Shape;535;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543" name="Google Shape;543;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
        <p:cNvGrpSpPr/>
        <p:nvPr/>
      </p:nvGrpSpPr>
      <p:grpSpPr>
        <a:xfrm>
          <a:off x="0" y="0"/>
          <a:ext cx="0" cy="0"/>
          <a:chOff x="0" y="0"/>
          <a:chExt cx="0" cy="0"/>
        </a:xfrm>
      </p:grpSpPr>
      <p:sp>
        <p:nvSpPr>
          <p:cNvPr id="547" name="Google Shape;547;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8" name="Google Shape;548;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 solar system is the sun with all the planets and other bodies that revolve around it.]</a:t>
            </a:r>
            <a:endParaRPr/>
          </a:p>
        </p:txBody>
      </p:sp>
      <p:sp>
        <p:nvSpPr>
          <p:cNvPr id="549" name="Google Shape;549;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6" name="Google Shape;556;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relationship between gravity, the planets, and the sun?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gravitational force of the sun is what keeps the planets in orbits around the sun.]</a:t>
            </a:r>
            <a:endParaRPr/>
          </a:p>
          <a:p>
            <a:pPr marL="0" lvl="0" indent="0" algn="l" rtl="0">
              <a:lnSpc>
                <a:spcPct val="100000"/>
              </a:lnSpc>
              <a:spcBef>
                <a:spcPts val="0"/>
              </a:spcBef>
              <a:spcAft>
                <a:spcPts val="0"/>
              </a:spcAft>
              <a:buSzPts val="1400"/>
              <a:buNone/>
            </a:pPr>
            <a:endParaRPr b="0"/>
          </a:p>
        </p:txBody>
      </p:sp>
      <p:sp>
        <p:nvSpPr>
          <p:cNvPr id="557" name="Google Shape;557;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4" name="Google Shape;564;p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that we’ve reviewed, let’s define our new term, inner planets.</a:t>
            </a:r>
            <a:endParaRPr/>
          </a:p>
        </p:txBody>
      </p:sp>
      <p:sp>
        <p:nvSpPr>
          <p:cNvPr id="565" name="Google Shape;565;p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2" name="Google Shape;572;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inner planets are the first four planets in our solar system, closest to the sun. Mercury, Venus, Earth, and Mars are the inner planets. </a:t>
            </a:r>
            <a:endParaRPr/>
          </a:p>
        </p:txBody>
      </p:sp>
      <p:sp>
        <p:nvSpPr>
          <p:cNvPr id="573" name="Google Shape;573;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1" name="Google Shape;581;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582" name="Google Shape;582;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did you notice about gravity in our demonstration?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lnSpc>
                <a:spcPct val="100000"/>
              </a:lnSpc>
              <a:spcBef>
                <a:spcPts val="0"/>
              </a:spcBef>
              <a:spcAft>
                <a:spcPts val="0"/>
              </a:spcAft>
              <a:buSzPts val="1400"/>
              <a:buNone/>
            </a:pPr>
            <a:endParaRPr b="0"/>
          </a:p>
        </p:txBody>
      </p:sp>
      <p:sp>
        <p:nvSpPr>
          <p:cNvPr id="148" name="Google Shape;148;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
        <p:cNvGrpSpPr/>
        <p:nvPr/>
      </p:nvGrpSpPr>
      <p:grpSpPr>
        <a:xfrm>
          <a:off x="0" y="0"/>
          <a:ext cx="0" cy="0"/>
          <a:chOff x="0" y="0"/>
          <a:chExt cx="0" cy="0"/>
        </a:xfrm>
      </p:grpSpPr>
      <p:sp>
        <p:nvSpPr>
          <p:cNvPr id="586" name="Google Shape;586;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7" name="Google Shape;587;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inner planet?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a:t>(The inner planets are the first four planets in our solar system, closest to the sun.)</a:t>
            </a:r>
            <a:endParaRPr b="0"/>
          </a:p>
        </p:txBody>
      </p:sp>
      <p:sp>
        <p:nvSpPr>
          <p:cNvPr id="588" name="Google Shape;588;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5" name="Google Shape;595;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596" name="Google Shape;596;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2" name="Google Shape;602;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planets are grouped together because they are closer to the sun, and because they are relatively small in size and have rocky surfaces. </a:t>
            </a:r>
            <a:endParaRPr/>
          </a:p>
        </p:txBody>
      </p:sp>
      <p:sp>
        <p:nvSpPr>
          <p:cNvPr id="603" name="Google Shape;603;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10" name="Google Shape;610;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3"/>
        <p:cNvGrpSpPr/>
        <p:nvPr/>
      </p:nvGrpSpPr>
      <p:grpSpPr>
        <a:xfrm>
          <a:off x="0" y="0"/>
          <a:ext cx="0" cy="0"/>
          <a:chOff x="0" y="0"/>
          <a:chExt cx="0" cy="0"/>
        </a:xfrm>
      </p:grpSpPr>
      <p:sp>
        <p:nvSpPr>
          <p:cNvPr id="614" name="Google Shape;614;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5" name="Google Shape;615;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are the inner planets grouped together?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These planets are grouped together because they are closer to the sun, and because they are relatively small in size and have rocky surfaces.]</a:t>
            </a:r>
            <a:endParaRPr/>
          </a:p>
        </p:txBody>
      </p:sp>
      <p:sp>
        <p:nvSpPr>
          <p:cNvPr id="616" name="Google Shape;616;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3" name="Google Shape;623;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a:t>
            </a:r>
            <a:r>
              <a:rPr lang="en-US" b="1"/>
              <a:t>examples </a:t>
            </a:r>
            <a:r>
              <a:rPr lang="en-US"/>
              <a:t>of </a:t>
            </a:r>
            <a:r>
              <a:rPr lang="en-US" b="0"/>
              <a:t>the inner planets.  </a:t>
            </a:r>
            <a:endParaRPr b="0"/>
          </a:p>
        </p:txBody>
      </p:sp>
      <p:sp>
        <p:nvSpPr>
          <p:cNvPr id="624" name="Google Shape;624;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Google Shape;629;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0" name="Google Shape;630;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Mercury is one of the inner planets. It has a solid surface with many craters.</a:t>
            </a:r>
            <a:endParaRPr/>
          </a:p>
        </p:txBody>
      </p:sp>
      <p:sp>
        <p:nvSpPr>
          <p:cNvPr id="631" name="Google Shape;631;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8" name="Google Shape;638;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Venus is one of the inner planets. Its crust is mostly basalt (rocky) and it is the hottest planet in the solar system.</a:t>
            </a:r>
            <a:endParaRPr/>
          </a:p>
        </p:txBody>
      </p:sp>
      <p:sp>
        <p:nvSpPr>
          <p:cNvPr id="639" name="Google Shape;639;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6" name="Google Shape;646;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Earth is one of the inner planets. Its surface has mountains, valleys, canyons, plains, and more. Most of the surface is water. </a:t>
            </a:r>
            <a:endParaRPr/>
          </a:p>
        </p:txBody>
      </p:sp>
      <p:sp>
        <p:nvSpPr>
          <p:cNvPr id="647" name="Google Shape;647;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2"/>
        <p:cNvGrpSpPr/>
        <p:nvPr/>
      </p:nvGrpSpPr>
      <p:grpSpPr>
        <a:xfrm>
          <a:off x="0" y="0"/>
          <a:ext cx="0" cy="0"/>
          <a:chOff x="0" y="0"/>
          <a:chExt cx="0" cy="0"/>
        </a:xfrm>
      </p:grpSpPr>
      <p:sp>
        <p:nvSpPr>
          <p:cNvPr id="653" name="Google Shape;653;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4" name="Google Shape;654;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Mars is one of the inner planets. Its surface is rocky – it has canyons, volcanoes, and craters. Red dust covers most of the surface.</a:t>
            </a:r>
            <a:endParaRPr/>
          </a:p>
        </p:txBody>
      </p:sp>
      <p:sp>
        <p:nvSpPr>
          <p:cNvPr id="655" name="Google Shape;655;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Reviewing key background knowledge helps lay the context and sets the students up to make sense of the new content you are introducing, it also reinforces previously learned material.</a:t>
            </a:r>
            <a:endParaRPr/>
          </a:p>
        </p:txBody>
      </p:sp>
      <p:sp>
        <p:nvSpPr>
          <p:cNvPr id="156" name="Google Shape;156;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a:t>
            </a:r>
            <a:r>
              <a:rPr lang="en-US" b="1"/>
              <a:t>non-examples</a:t>
            </a:r>
            <a:r>
              <a:rPr lang="en-US"/>
              <a:t> of </a:t>
            </a:r>
            <a:r>
              <a:rPr lang="en-US" b="0"/>
              <a:t>inner planets. </a:t>
            </a:r>
            <a:endParaRPr b="0"/>
          </a:p>
          <a:p>
            <a:pPr marL="0" lvl="0" indent="0" algn="l" rtl="0">
              <a:lnSpc>
                <a:spcPct val="100000"/>
              </a:lnSpc>
              <a:spcBef>
                <a:spcPts val="0"/>
              </a:spcBef>
              <a:spcAft>
                <a:spcPts val="0"/>
              </a:spcAft>
              <a:buSzPts val="1400"/>
              <a:buNone/>
            </a:pPr>
            <a:endParaRPr/>
          </a:p>
        </p:txBody>
      </p:sp>
      <p:sp>
        <p:nvSpPr>
          <p:cNvPr id="663" name="Google Shape;663;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9" name="Google Shape;669;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Jupiter is not one of the inner planets. It is not one of the first four planets.</a:t>
            </a:r>
            <a:endParaRPr/>
          </a:p>
        </p:txBody>
      </p:sp>
      <p:sp>
        <p:nvSpPr>
          <p:cNvPr id="670" name="Google Shape;670;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7" name="Google Shape;677;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Moons are not inner planets because they are not planets at all. </a:t>
            </a:r>
            <a:endParaRPr/>
          </a:p>
        </p:txBody>
      </p:sp>
      <p:sp>
        <p:nvSpPr>
          <p:cNvPr id="678" name="Google Shape;678;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5" name="Google Shape;685;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686" name="Google Shape;686;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1" name="Google Shape;691;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List some examples of inner planets and their characteristics. (*Provide wait time and give specific feedback based on student responses)</a:t>
            </a:r>
            <a:endParaRPr/>
          </a:p>
          <a:p>
            <a:pPr marL="0" lvl="0" indent="0" algn="l" rtl="0">
              <a:lnSpc>
                <a:spcPct val="100000"/>
              </a:lnSpc>
              <a:spcBef>
                <a:spcPts val="0"/>
              </a:spcBef>
              <a:spcAft>
                <a:spcPts val="0"/>
              </a:spcAft>
              <a:buSzPts val="1400"/>
              <a:buNone/>
            </a:pPr>
            <a:endParaRPr b="0"/>
          </a:p>
        </p:txBody>
      </p:sp>
      <p:sp>
        <p:nvSpPr>
          <p:cNvPr id="692" name="Google Shape;692;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non-example of an inner planet? (*Provide wait time and give specific feedback based on student responses)</a:t>
            </a:r>
            <a:endParaRPr/>
          </a:p>
          <a:p>
            <a:pPr marL="0" lvl="0" indent="0" algn="l" rtl="0">
              <a:lnSpc>
                <a:spcPct val="100000"/>
              </a:lnSpc>
              <a:spcBef>
                <a:spcPts val="0"/>
              </a:spcBef>
              <a:spcAft>
                <a:spcPts val="0"/>
              </a:spcAft>
              <a:buSzPts val="1400"/>
              <a:buNone/>
            </a:pPr>
            <a:endParaRPr b="0"/>
          </a:p>
        </p:txBody>
      </p:sp>
      <p:sp>
        <p:nvSpPr>
          <p:cNvPr id="700" name="Google Shape;700;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709" name="Google Shape;709;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4" name="Google Shape;714;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inner planet and what are its characteristics?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inner planets are the first four planets in our solar system, closest to the sun. They are also relatively small and have rocky surfaces.]</a:t>
            </a:r>
            <a:endParaRPr/>
          </a:p>
          <a:p>
            <a:pPr marL="0" lvl="0" indent="0" algn="l" rtl="0">
              <a:lnSpc>
                <a:spcPct val="100000"/>
              </a:lnSpc>
              <a:spcBef>
                <a:spcPts val="0"/>
              </a:spcBef>
              <a:spcAft>
                <a:spcPts val="0"/>
              </a:spcAft>
              <a:buSzPts val="1400"/>
              <a:buNone/>
            </a:pPr>
            <a:endParaRPr b="0"/>
          </a:p>
        </p:txBody>
      </p:sp>
      <p:sp>
        <p:nvSpPr>
          <p:cNvPr id="715" name="Google Shape;715;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0"/>
        <p:cNvGrpSpPr/>
        <p:nvPr/>
      </p:nvGrpSpPr>
      <p:grpSpPr>
        <a:xfrm>
          <a:off x="0" y="0"/>
          <a:ext cx="0" cy="0"/>
          <a:chOff x="0" y="0"/>
          <a:chExt cx="0" cy="0"/>
        </a:xfrm>
      </p:grpSpPr>
      <p:sp>
        <p:nvSpPr>
          <p:cNvPr id="721" name="Google Shape;721;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2" name="Google Shape;722;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List some examples of inner planets and their characteristics. (*Provide wait time and give specific feedback based on student responses)</a:t>
            </a:r>
            <a:endParaRPr/>
          </a:p>
          <a:p>
            <a:pPr marL="0" lvl="0" indent="0" algn="l" rtl="0">
              <a:lnSpc>
                <a:spcPct val="100000"/>
              </a:lnSpc>
              <a:spcBef>
                <a:spcPts val="0"/>
              </a:spcBef>
              <a:spcAft>
                <a:spcPts val="0"/>
              </a:spcAft>
              <a:buSzPts val="1400"/>
              <a:buNone/>
            </a:pPr>
            <a:endParaRPr b="0"/>
          </a:p>
        </p:txBody>
      </p:sp>
      <p:sp>
        <p:nvSpPr>
          <p:cNvPr id="723" name="Google Shape;723;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0" name="Google Shape;730;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731" name="Google Shape;731;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is the sun with all the planets and other bodies that revolve around it. </a:t>
            </a:r>
            <a:endParaRPr/>
          </a:p>
        </p:txBody>
      </p:sp>
      <p:sp>
        <p:nvSpPr>
          <p:cNvPr id="162" name="Google Shape;162;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7" name="Google Shape;737;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inner planets are the first four planets in our solar system, closest to the sun. Mercury, Venus, Earth, and Mars are the inner planets. </a:t>
            </a:r>
            <a:endParaRPr/>
          </a:p>
        </p:txBody>
      </p:sp>
      <p:sp>
        <p:nvSpPr>
          <p:cNvPr id="738" name="Google Shape;738;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5" name="Google Shape;745;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These planets are grouped together because they are closer to the sun, and because they are relatively small in size and have rocky surfaces. </a:t>
            </a:r>
            <a:endParaRPr/>
          </a:p>
        </p:txBody>
      </p:sp>
      <p:sp>
        <p:nvSpPr>
          <p:cNvPr id="746" name="Google Shape;746;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0"/>
        <p:cNvGrpSpPr/>
        <p:nvPr/>
      </p:nvGrpSpPr>
      <p:grpSpPr>
        <a:xfrm>
          <a:off x="0" y="0"/>
          <a:ext cx="0" cy="0"/>
          <a:chOff x="0" y="0"/>
          <a:chExt cx="0" cy="0"/>
        </a:xfrm>
      </p:grpSpPr>
      <p:sp>
        <p:nvSpPr>
          <p:cNvPr id="751" name="Google Shape;751;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2" name="Google Shape;752;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1"/>
          </a:p>
        </p:txBody>
      </p:sp>
      <p:sp>
        <p:nvSpPr>
          <p:cNvPr id="753" name="Google Shape;753;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0" name="Google Shape;760;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Click the link above to explore the differences between Venus and Earth, two of the inner planets.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US"/>
              <a:t>Feedback: Comparison is one of the strongest tools to help students understand the similarities and differences between two terms.</a:t>
            </a:r>
            <a:endParaRPr/>
          </a:p>
        </p:txBody>
      </p:sp>
      <p:sp>
        <p:nvSpPr>
          <p:cNvPr id="761" name="Google Shape;761;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1" name="Google Shape;771;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for watching, and please continue watching CAPs available from this website.  </a:t>
            </a:r>
            <a:endParaRPr/>
          </a:p>
        </p:txBody>
      </p:sp>
      <p:sp>
        <p:nvSpPr>
          <p:cNvPr id="772" name="Google Shape;772;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5"/>
        <p:cNvGrpSpPr/>
        <p:nvPr/>
      </p:nvGrpSpPr>
      <p:grpSpPr>
        <a:xfrm>
          <a:off x="0" y="0"/>
          <a:ext cx="0" cy="0"/>
          <a:chOff x="0" y="0"/>
          <a:chExt cx="0" cy="0"/>
        </a:xfrm>
      </p:grpSpPr>
      <p:sp>
        <p:nvSpPr>
          <p:cNvPr id="776" name="Google Shape;776;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7" name="Google Shape;777;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6" name="Google Shape;786;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87" name="Google Shape;787;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6" name="Google Shape;816;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0"/>
              </a:spcBef>
              <a:spcAft>
                <a:spcPts val="0"/>
              </a:spcAft>
              <a:buSzPts val="1400"/>
              <a:buNone/>
            </a:pPr>
            <a:r>
              <a:rPr lang="en-US"/>
              <a:t>Today we’ll be learning about the outer planets.</a:t>
            </a:r>
            <a:endParaRPr/>
          </a:p>
        </p:txBody>
      </p:sp>
      <p:sp>
        <p:nvSpPr>
          <p:cNvPr id="817" name="Google Shape;817;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5" name="Google Shape;825;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start, let’s think about our “big question” again: </a:t>
            </a:r>
            <a:r>
              <a:rPr lang="en-US" b="1"/>
              <a:t>What are the differences between the inner and outer planets?</a:t>
            </a:r>
            <a:endParaRPr b="0"/>
          </a:p>
          <a:p>
            <a:pPr marL="0" lvl="0" indent="0" algn="l" rtl="0">
              <a:lnSpc>
                <a:spcPct val="100000"/>
              </a:lnSpc>
              <a:spcBef>
                <a:spcPts val="0"/>
              </a:spcBef>
              <a:spcAft>
                <a:spcPts val="0"/>
              </a:spcAft>
              <a:buSzPts val="1400"/>
              <a:buNone/>
            </a:pPr>
            <a:r>
              <a:rPr lang="en-US" b="0"/>
              <a:t>[Pause and illicit predictions from students.]</a:t>
            </a:r>
            <a:endParaRPr/>
          </a:p>
          <a:p>
            <a:pPr marL="0" lvl="0" indent="0" algn="l" rtl="0">
              <a:lnSpc>
                <a:spcPct val="100000"/>
              </a:lnSpc>
              <a:spcBef>
                <a:spcPts val="0"/>
              </a:spcBef>
              <a:spcAft>
                <a:spcPts val="0"/>
              </a:spcAft>
              <a:buSzPts val="1400"/>
              <a:buNone/>
            </a:pPr>
            <a:endParaRPr b="0"/>
          </a:p>
          <a:p>
            <a:pPr marL="0" lvl="0" indent="0" algn="l" rtl="0">
              <a:lnSpc>
                <a:spcPct val="100000"/>
              </a:lnSpc>
              <a:spcBef>
                <a:spcPts val="0"/>
              </a:spcBef>
              <a:spcAft>
                <a:spcPts val="0"/>
              </a:spcAft>
              <a:buSzPts val="1400"/>
              <a:buNone/>
            </a:pPr>
            <a:r>
              <a:rPr lang="en-US" b="0"/>
              <a:t>I love all these thoughtful scientific hypotheses!  Be sure to keep this question and your predictions in mind as we move through these next few lessons, and we’ll continue to revisit it.</a:t>
            </a:r>
            <a:endParaRPr/>
          </a:p>
        </p:txBody>
      </p:sp>
      <p:sp>
        <p:nvSpPr>
          <p:cNvPr id="826" name="Google Shape;826;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gdcd7fd6b6c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gdcd7fd6b6c_0_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image above shows the order of planets from the sun. Think of the term outer planets and predict what you think the four outer planets in our solar system. What criteria did you use to determine the four outer planets?</a:t>
            </a:r>
            <a:endParaRPr/>
          </a:p>
        </p:txBody>
      </p:sp>
      <p:sp>
        <p:nvSpPr>
          <p:cNvPr id="834" name="Google Shape;834;gdcd7fd6b6c_0_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170" name="Google Shape;170;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gdcd7fd6b6c_0_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gdcd7fd6b6c_0_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42" name="Google Shape;842;gdcd7fd6b6c_0_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5"/>
        <p:cNvGrpSpPr/>
        <p:nvPr/>
      </p:nvGrpSpPr>
      <p:grpSpPr>
        <a:xfrm>
          <a:off x="0" y="0"/>
          <a:ext cx="0" cy="0"/>
          <a:chOff x="0" y="0"/>
          <a:chExt cx="0" cy="0"/>
        </a:xfrm>
      </p:grpSpPr>
      <p:sp>
        <p:nvSpPr>
          <p:cNvPr id="846" name="Google Shape;846;gdcd7fd6b6c_0_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7" name="Google Shape;847;gdcd7fd6b6c_0_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 you predict are the four outer planets? explain your reasoning.</a:t>
            </a:r>
            <a:r>
              <a:rPr lang="en-US" sz="1200"/>
              <a:t>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848" name="Google Shape;848;gdcd7fd6b6c_0_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3"/>
        <p:cNvGrpSpPr/>
        <p:nvPr/>
      </p:nvGrpSpPr>
      <p:grpSpPr>
        <a:xfrm>
          <a:off x="0" y="0"/>
          <a:ext cx="0" cy="0"/>
          <a:chOff x="0" y="0"/>
          <a:chExt cx="0" cy="0"/>
        </a:xfrm>
      </p:grpSpPr>
      <p:sp>
        <p:nvSpPr>
          <p:cNvPr id="854" name="Google Shape;854;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5" name="Google Shape;855;p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Let’s review some terms &amp; concepts that you already learned and make sure you are firm in your understanding. </a:t>
            </a:r>
            <a:endParaRPr/>
          </a:p>
          <a:p>
            <a:pPr marL="0" lvl="0" indent="0" algn="l" rtl="0">
              <a:lnSpc>
                <a:spcPct val="100000"/>
              </a:lnSpc>
              <a:spcBef>
                <a:spcPts val="0"/>
              </a:spcBef>
              <a:spcAft>
                <a:spcPts val="0"/>
              </a:spcAft>
              <a:buSzPts val="1400"/>
              <a:buNone/>
            </a:pPr>
            <a:endParaRPr/>
          </a:p>
        </p:txBody>
      </p:sp>
      <p:sp>
        <p:nvSpPr>
          <p:cNvPr id="856" name="Google Shape;856;p8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solar system is the sun with all the planets and other bodies that revolve around it. </a:t>
            </a:r>
            <a:endParaRPr/>
          </a:p>
        </p:txBody>
      </p:sp>
      <p:sp>
        <p:nvSpPr>
          <p:cNvPr id="862" name="Google Shape;862;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7"/>
        <p:cNvGrpSpPr/>
        <p:nvPr/>
      </p:nvGrpSpPr>
      <p:grpSpPr>
        <a:xfrm>
          <a:off x="0" y="0"/>
          <a:ext cx="0" cy="0"/>
          <a:chOff x="0" y="0"/>
          <a:chExt cx="0" cy="0"/>
        </a:xfrm>
      </p:grpSpPr>
      <p:sp>
        <p:nvSpPr>
          <p:cNvPr id="868" name="Google Shape;868;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9" name="Google Shape;869;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 planet is a body or object in space that revolves around a star and has a spherical shape.</a:t>
            </a:r>
            <a:endParaRPr/>
          </a:p>
        </p:txBody>
      </p:sp>
      <p:sp>
        <p:nvSpPr>
          <p:cNvPr id="870" name="Google Shape;870;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Gravity is a force that attracts objects toward the center of another object. </a:t>
            </a:r>
            <a:endParaRPr/>
          </a:p>
          <a:p>
            <a:pPr marL="0" lvl="0" indent="0" algn="l" rtl="0">
              <a:lnSpc>
                <a:spcPct val="100000"/>
              </a:lnSpc>
              <a:spcBef>
                <a:spcPts val="0"/>
              </a:spcBef>
              <a:spcAft>
                <a:spcPts val="0"/>
              </a:spcAft>
              <a:buSzPts val="1400"/>
              <a:buNone/>
            </a:pPr>
            <a:endParaRPr/>
          </a:p>
        </p:txBody>
      </p:sp>
      <p:sp>
        <p:nvSpPr>
          <p:cNvPr id="878" name="Google Shape;878;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The inner planets are the first four planets in our solar system, closest to the sun. Mercury, Venus, Earth, and Mars are the inner planets. </a:t>
            </a:r>
            <a:endParaRPr/>
          </a:p>
        </p:txBody>
      </p:sp>
      <p:sp>
        <p:nvSpPr>
          <p:cNvPr id="886" name="Google Shape;886;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Now let’s pause for a moment to check your understanding.</a:t>
            </a:r>
            <a:endParaRPr b="0"/>
          </a:p>
        </p:txBody>
      </p:sp>
      <p:sp>
        <p:nvSpPr>
          <p:cNvPr id="894" name="Google Shape;894;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9" name="Google Shape;899;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solar system?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 solar system is the sun with all the planets and other bodies that revolve around it.]</a:t>
            </a:r>
            <a:endParaRPr/>
          </a:p>
        </p:txBody>
      </p:sp>
      <p:sp>
        <p:nvSpPr>
          <p:cNvPr id="900" name="Google Shape;900;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relationship between gravity, the planets, and the sun? (*Provide wait time and give specific feedback based on student responses)</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gravitational force of the sun is what keeps the planets in orbits around the sun.]</a:t>
            </a:r>
            <a:endParaRPr/>
          </a:p>
          <a:p>
            <a:pPr marL="0" lvl="0" indent="0" algn="l" rtl="0">
              <a:lnSpc>
                <a:spcPct val="100000"/>
              </a:lnSpc>
              <a:spcBef>
                <a:spcPts val="0"/>
              </a:spcBef>
              <a:spcAft>
                <a:spcPts val="0"/>
              </a:spcAft>
              <a:buSzPts val="1400"/>
              <a:buNone/>
            </a:pPr>
            <a:endParaRPr b="0"/>
          </a:p>
        </p:txBody>
      </p:sp>
      <p:sp>
        <p:nvSpPr>
          <p:cNvPr id="908" name="Google Shape;908;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128"/>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28"/>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a:p>
        </p:txBody>
      </p:sp>
      <p:sp>
        <p:nvSpPr>
          <p:cNvPr id="18" name="Google Shape;18;p1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137"/>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75" name="Google Shape;75;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38"/>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138"/>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81" name="Google Shape;81;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3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8" name="Google Shape;28;p13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a:p>
        </p:txBody>
      </p:sp>
      <p:sp>
        <p:nvSpPr>
          <p:cNvPr id="29" name="Google Shape;29;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13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13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a:p>
        </p:txBody>
      </p:sp>
      <p:sp>
        <p:nvSpPr>
          <p:cNvPr id="35" name="Google Shape;35;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13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3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a:p>
        </p:txBody>
      </p:sp>
      <p:sp>
        <p:nvSpPr>
          <p:cNvPr id="41" name="Google Shape;41;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133"/>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7" name="Google Shape;47;p133"/>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48" name="Google Shape;48;p133"/>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a:p>
        </p:txBody>
      </p:sp>
      <p:sp>
        <p:nvSpPr>
          <p:cNvPr id="49" name="Google Shape;49;p133"/>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a:p>
        </p:txBody>
      </p:sp>
      <p:sp>
        <p:nvSpPr>
          <p:cNvPr id="50" name="Google Shape;50;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3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35"/>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35"/>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a:p>
        </p:txBody>
      </p:sp>
      <p:sp>
        <p:nvSpPr>
          <p:cNvPr id="61" name="Google Shape;61;p135"/>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2" name="Google Shape;62;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36"/>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136"/>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100000"/>
              </a:lnSpc>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100000"/>
              </a:lnSpc>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100000"/>
              </a:lnSpc>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36"/>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a:p>
        </p:txBody>
      </p:sp>
      <p:sp>
        <p:nvSpPr>
          <p:cNvPr id="69" name="Google Shape;69;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0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10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0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2.xml"/><Relationship Id="rId1" Type="http://schemas.openxmlformats.org/officeDocument/2006/relationships/slideLayout" Target="../slideLayouts/slideLayout1.xml"/><Relationship Id="rId5" Type="http://schemas.openxmlformats.org/officeDocument/2006/relationships/image" Target="../media/image48.jpg"/><Relationship Id="rId4" Type="http://schemas.openxmlformats.org/officeDocument/2006/relationships/image" Target="../media/image9.png"/></Relationships>
</file>

<file path=ppt/slides/_rels/slide10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4.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0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0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48.jpg"/></Relationships>
</file>

<file path=ppt/slides/_rels/slide10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0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0.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7.png"/></Relationships>
</file>

<file path=ppt/slides/_rels/slide1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1.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7.png"/></Relationships>
</file>

<file path=ppt/slides/_rels/slide1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2.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7.png"/></Relationships>
</file>

<file path=ppt/slides/_rels/slide1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7.png"/></Relationships>
</file>

<file path=ppt/slides/_rels/slide1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image" Target="../media/image53.jpg"/><Relationship Id="rId4" Type="http://schemas.openxmlformats.org/officeDocument/2006/relationships/image" Target="../media/image8.png"/></Relationships>
</file>

<file path=ppt/slides/_rels/slide1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6.xml"/><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8.png"/></Relationships>
</file>

<file path=ppt/slides/_rels/slide1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9.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48.jpg"/></Relationships>
</file>

<file path=ppt/slides/_rels/slide1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2.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48.jpg"/></Relationships>
</file>

<file path=ppt/slides/_rels/slide1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1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hyperlink" Target="https://www.nationalgeographic.org/activity/jupiter-s-great-red-spot/" TargetMode="External"/><Relationship Id="rId4" Type="http://schemas.openxmlformats.org/officeDocument/2006/relationships/image" Target="../media/image30.png"/></Relationships>
</file>

<file path=ppt/slides/_rels/slide12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3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411"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4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4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5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5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36.jpg"/><Relationship Id="rId4" Type="http://schemas.openxmlformats.org/officeDocument/2006/relationships/image" Target="../media/image9.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6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39.jp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1.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8.png"/></Relationships>
</file>

<file path=ppt/slides/_rels/slide7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43.jpg"/><Relationship Id="rId4" Type="http://schemas.openxmlformats.org/officeDocument/2006/relationships/image" Target="../media/image8.png"/></Relationships>
</file>

<file path=ppt/slides/_rels/slide7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7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7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7.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7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8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3.xml.rels><?xml version="1.0" encoding="UTF-8" standalone="yes"?>
<Relationships xmlns="http://schemas.openxmlformats.org/package/2006/relationships"><Relationship Id="rId3" Type="http://schemas.openxmlformats.org/officeDocument/2006/relationships/hyperlink" Target="https://www.explorelearning.com/index.cfm?method=cResource.dspDetail&amp;ResourceID=374" TargetMode="External"/><Relationship Id="rId2" Type="http://schemas.openxmlformats.org/officeDocument/2006/relationships/notesSlide" Target="../notesSlides/notesSlide8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30.png"/><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png"/></Relationships>
</file>

<file path=ppt/slides/_rels/slide8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8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9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9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9.xml"/><Relationship Id="rId1" Type="http://schemas.openxmlformats.org/officeDocument/2006/relationships/slideLayout" Target="../slideLayouts/slideLayout2.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81" name="Google Shape;181;p7" descr="dreamstime_xl_52052094.jpg"/>
          <p:cNvPicPr preferRelativeResize="0"/>
          <p:nvPr/>
        </p:nvPicPr>
        <p:blipFill rotWithShape="1">
          <a:blip r:embed="rId4">
            <a:alphaModFix/>
          </a:blip>
          <a:srcRect/>
          <a:stretch/>
        </p:blipFill>
        <p:spPr>
          <a:xfrm>
            <a:off x="1936711" y="849542"/>
            <a:ext cx="5305778" cy="5305778"/>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94"/>
          <p:cNvSpPr txBox="1"/>
          <p:nvPr/>
        </p:nvSpPr>
        <p:spPr>
          <a:xfrm>
            <a:off x="1940432" y="367615"/>
            <a:ext cx="542001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the inner planets?</a:t>
            </a:r>
            <a:endParaRPr sz="1400" b="0" i="0" u="none" strike="noStrike" cap="none">
              <a:solidFill>
                <a:srgbClr val="000000"/>
              </a:solidFill>
              <a:latin typeface="Arial"/>
              <a:ea typeface="Arial"/>
              <a:cs typeface="Arial"/>
              <a:sym typeface="Arial"/>
            </a:endParaRPr>
          </a:p>
        </p:txBody>
      </p:sp>
      <p:sp>
        <p:nvSpPr>
          <p:cNvPr id="919" name="Google Shape;919;p9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0" name="Google Shape;920;p94" descr="inner_planets.jpg"/>
          <p:cNvPicPr preferRelativeResize="0"/>
          <p:nvPr/>
        </p:nvPicPr>
        <p:blipFill rotWithShape="1">
          <a:blip r:embed="rId4">
            <a:alphaModFix/>
          </a:blip>
          <a:srcRect/>
          <a:stretch/>
        </p:blipFill>
        <p:spPr>
          <a:xfrm>
            <a:off x="173350" y="1331164"/>
            <a:ext cx="8656175" cy="4868068"/>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95"/>
          <p:cNvSpPr txBox="1"/>
          <p:nvPr/>
        </p:nvSpPr>
        <p:spPr>
          <a:xfrm>
            <a:off x="2074393" y="1040116"/>
            <a:ext cx="4995214"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Outer Planets</a:t>
            </a:r>
            <a:endParaRPr sz="1400" b="0" i="0" u="none" strike="noStrike" cap="none">
              <a:solidFill>
                <a:srgbClr val="000000"/>
              </a:solidFill>
              <a:latin typeface="Arial"/>
              <a:ea typeface="Arial"/>
              <a:cs typeface="Arial"/>
              <a:sym typeface="Arial"/>
            </a:endParaRPr>
          </a:p>
        </p:txBody>
      </p:sp>
      <p:sp>
        <p:nvSpPr>
          <p:cNvPr id="927" name="Google Shape;927;p95"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28" name="Google Shape;928;p95"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sp>
        <p:nvSpPr>
          <p:cNvPr id="934" name="Google Shape;934;p96"/>
          <p:cNvSpPr txBox="1">
            <a:spLocks noGrp="1"/>
          </p:cNvSpPr>
          <p:nvPr>
            <p:ph type="subTitle" idx="1"/>
          </p:nvPr>
        </p:nvSpPr>
        <p:spPr>
          <a:xfrm>
            <a:off x="1438878"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Outer Planets</a:t>
            </a:r>
            <a:r>
              <a:rPr lang="en-US" b="1">
                <a:solidFill>
                  <a:schemeClr val="dk1"/>
                </a:solidFill>
              </a:rPr>
              <a:t>: </a:t>
            </a:r>
            <a:r>
              <a:rPr lang="en-US">
                <a:solidFill>
                  <a:schemeClr val="dk1"/>
                </a:solidFill>
              </a:rPr>
              <a:t>last four (farthest) planets in our solar system</a:t>
            </a:r>
            <a:endParaRPr/>
          </a:p>
        </p:txBody>
      </p:sp>
      <p:sp>
        <p:nvSpPr>
          <p:cNvPr id="935" name="Google Shape;935;p9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36" name="Google Shape;936;p96" descr="Blog"/>
          <p:cNvPicPr preferRelativeResize="0"/>
          <p:nvPr/>
        </p:nvPicPr>
        <p:blipFill rotWithShape="1">
          <a:blip r:embed="rId4">
            <a:alphaModFix/>
          </a:blip>
          <a:srcRect/>
          <a:stretch/>
        </p:blipFill>
        <p:spPr>
          <a:xfrm>
            <a:off x="849542" y="222126"/>
            <a:ext cx="465357" cy="465357"/>
          </a:xfrm>
          <a:prstGeom prst="rect">
            <a:avLst/>
          </a:prstGeom>
          <a:noFill/>
          <a:ln>
            <a:noFill/>
          </a:ln>
        </p:spPr>
      </p:pic>
      <p:pic>
        <p:nvPicPr>
          <p:cNvPr id="937" name="Google Shape;937;p96" descr="gas_sizes.jpg"/>
          <p:cNvPicPr preferRelativeResize="0"/>
          <p:nvPr/>
        </p:nvPicPr>
        <p:blipFill rotWithShape="1">
          <a:blip r:embed="rId5">
            <a:alphaModFix/>
          </a:blip>
          <a:srcRect/>
          <a:stretch/>
        </p:blipFill>
        <p:spPr>
          <a:xfrm>
            <a:off x="120935" y="1968285"/>
            <a:ext cx="8933126" cy="3884484"/>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p97"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948"/>
        <p:cNvGrpSpPr/>
        <p:nvPr/>
      </p:nvGrpSpPr>
      <p:grpSpPr>
        <a:xfrm>
          <a:off x="0" y="0"/>
          <a:ext cx="0" cy="0"/>
          <a:chOff x="0" y="0"/>
          <a:chExt cx="0" cy="0"/>
        </a:xfrm>
      </p:grpSpPr>
      <p:sp>
        <p:nvSpPr>
          <p:cNvPr id="949" name="Google Shape;949;p98"/>
          <p:cNvSpPr txBox="1"/>
          <p:nvPr/>
        </p:nvSpPr>
        <p:spPr>
          <a:xfrm>
            <a:off x="2088139" y="228971"/>
            <a:ext cx="49344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outer planets?</a:t>
            </a:r>
            <a:endParaRPr sz="1400" b="0" i="0" u="none" strike="noStrike" cap="none">
              <a:solidFill>
                <a:srgbClr val="000000"/>
              </a:solidFill>
              <a:latin typeface="Arial"/>
              <a:ea typeface="Arial"/>
              <a:cs typeface="Arial"/>
              <a:sym typeface="Arial"/>
            </a:endParaRPr>
          </a:p>
        </p:txBody>
      </p:sp>
      <p:sp>
        <p:nvSpPr>
          <p:cNvPr id="950" name="Google Shape;950;p9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51" name="Google Shape;951;p98" descr="gas_sizes.jpg"/>
          <p:cNvPicPr preferRelativeResize="0"/>
          <p:nvPr/>
        </p:nvPicPr>
        <p:blipFill rotWithShape="1">
          <a:blip r:embed="rId4">
            <a:alphaModFix/>
          </a:blip>
          <a:srcRect/>
          <a:stretch/>
        </p:blipFill>
        <p:spPr>
          <a:xfrm>
            <a:off x="424771" y="1713652"/>
            <a:ext cx="8438339" cy="3669331"/>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pic>
        <p:nvPicPr>
          <p:cNvPr id="957" name="Google Shape;957;p99"/>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958" name="Google Shape;958;p99"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10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65" name="Google Shape;965;p100" descr="gas_sizes.jpg"/>
          <p:cNvPicPr preferRelativeResize="0"/>
          <p:nvPr/>
        </p:nvPicPr>
        <p:blipFill rotWithShape="1">
          <a:blip r:embed="rId4">
            <a:alphaModFix/>
          </a:blip>
          <a:srcRect/>
          <a:stretch/>
        </p:blipFill>
        <p:spPr>
          <a:xfrm>
            <a:off x="424771" y="1713652"/>
            <a:ext cx="8438339" cy="3669331"/>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10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976"/>
        <p:cNvGrpSpPr/>
        <p:nvPr/>
      </p:nvGrpSpPr>
      <p:grpSpPr>
        <a:xfrm>
          <a:off x="0" y="0"/>
          <a:ext cx="0" cy="0"/>
          <a:chOff x="0" y="0"/>
          <a:chExt cx="0" cy="0"/>
        </a:xfrm>
      </p:grpSpPr>
      <p:sp>
        <p:nvSpPr>
          <p:cNvPr id="977" name="Google Shape;977;p102"/>
          <p:cNvSpPr txBox="1"/>
          <p:nvPr/>
        </p:nvSpPr>
        <p:spPr>
          <a:xfrm>
            <a:off x="1014153" y="228971"/>
            <a:ext cx="773083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are the outer planets grouped together?</a:t>
            </a:r>
            <a:endParaRPr sz="1400" b="0" i="0" u="none" strike="noStrike" cap="none">
              <a:solidFill>
                <a:srgbClr val="000000"/>
              </a:solidFill>
              <a:latin typeface="Arial"/>
              <a:ea typeface="Arial"/>
              <a:cs typeface="Arial"/>
              <a:sym typeface="Arial"/>
            </a:endParaRPr>
          </a:p>
        </p:txBody>
      </p:sp>
      <p:sp>
        <p:nvSpPr>
          <p:cNvPr id="978" name="Google Shape;978;p10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79" name="Google Shape;979;p102" descr="gas_sizes.jpg"/>
          <p:cNvPicPr preferRelativeResize="0"/>
          <p:nvPr/>
        </p:nvPicPr>
        <p:blipFill rotWithShape="1">
          <a:blip r:embed="rId4">
            <a:alphaModFix/>
          </a:blip>
          <a:srcRect/>
          <a:stretch/>
        </p:blipFill>
        <p:spPr>
          <a:xfrm>
            <a:off x="424771" y="1713652"/>
            <a:ext cx="8438339" cy="3669331"/>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984"/>
        <p:cNvGrpSpPr/>
        <p:nvPr/>
      </p:nvGrpSpPr>
      <p:grpSpPr>
        <a:xfrm>
          <a:off x="0" y="0"/>
          <a:ext cx="0" cy="0"/>
          <a:chOff x="0" y="0"/>
          <a:chExt cx="0" cy="0"/>
        </a:xfrm>
      </p:grpSpPr>
      <p:sp>
        <p:nvSpPr>
          <p:cNvPr id="985" name="Google Shape;985;p103"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86" name="Google Shape;986;p103"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10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93" name="Google Shape;993;p104"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994" name="Google Shape;994;p104" descr="Jupiter_and_its_shrunken_Great_Red_Spot.jpg"/>
          <p:cNvPicPr preferRelativeResize="0"/>
          <p:nvPr/>
        </p:nvPicPr>
        <p:blipFill rotWithShape="1">
          <a:blip r:embed="rId5">
            <a:alphaModFix/>
          </a:blip>
          <a:srcRect/>
          <a:stretch/>
        </p:blipFill>
        <p:spPr>
          <a:xfrm>
            <a:off x="1515063" y="424771"/>
            <a:ext cx="6176453" cy="6176453"/>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105"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1" name="Google Shape;1001;p105"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002" name="Google Shape;1002;p105"/>
          <p:cNvPicPr preferRelativeResize="0"/>
          <p:nvPr/>
        </p:nvPicPr>
        <p:blipFill rotWithShape="1">
          <a:blip r:embed="rId5">
            <a:alphaModFix/>
          </a:blip>
          <a:srcRect/>
          <a:stretch/>
        </p:blipFill>
        <p:spPr>
          <a:xfrm>
            <a:off x="275132" y="849542"/>
            <a:ext cx="8585523" cy="5548393"/>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10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9" name="Google Shape;1009;p106"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010" name="Google Shape;1010;p106"/>
          <p:cNvPicPr preferRelativeResize="0"/>
          <p:nvPr/>
        </p:nvPicPr>
        <p:blipFill rotWithShape="1">
          <a:blip r:embed="rId5">
            <a:alphaModFix/>
          </a:blip>
          <a:srcRect/>
          <a:stretch/>
        </p:blipFill>
        <p:spPr>
          <a:xfrm>
            <a:off x="728749" y="1022851"/>
            <a:ext cx="7620000" cy="5080000"/>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1015"/>
        <p:cNvGrpSpPr/>
        <p:nvPr/>
      </p:nvGrpSpPr>
      <p:grpSpPr>
        <a:xfrm>
          <a:off x="0" y="0"/>
          <a:ext cx="0" cy="0"/>
          <a:chOff x="0" y="0"/>
          <a:chExt cx="0" cy="0"/>
        </a:xfrm>
      </p:grpSpPr>
      <p:sp>
        <p:nvSpPr>
          <p:cNvPr id="1016" name="Google Shape;1016;p10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17" name="Google Shape;1017;p107" descr="Comment Like"/>
          <p:cNvPicPr preferRelativeResize="0"/>
          <p:nvPr/>
        </p:nvPicPr>
        <p:blipFill rotWithShape="1">
          <a:blip r:embed="rId4">
            <a:alphaModFix/>
          </a:blip>
          <a:srcRect/>
          <a:stretch/>
        </p:blipFill>
        <p:spPr>
          <a:xfrm>
            <a:off x="849542" y="173309"/>
            <a:ext cx="502924" cy="502924"/>
          </a:xfrm>
          <a:prstGeom prst="rect">
            <a:avLst/>
          </a:prstGeom>
          <a:noFill/>
          <a:ln>
            <a:noFill/>
          </a:ln>
        </p:spPr>
      </p:pic>
      <p:pic>
        <p:nvPicPr>
          <p:cNvPr id="1018" name="Google Shape;1018;p107"/>
          <p:cNvPicPr preferRelativeResize="0"/>
          <p:nvPr/>
        </p:nvPicPr>
        <p:blipFill rotWithShape="1">
          <a:blip r:embed="rId5">
            <a:alphaModFix/>
          </a:blip>
          <a:srcRect/>
          <a:stretch/>
        </p:blipFill>
        <p:spPr>
          <a:xfrm>
            <a:off x="1101004" y="849542"/>
            <a:ext cx="7100053" cy="5345084"/>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1023"/>
        <p:cNvGrpSpPr/>
        <p:nvPr/>
      </p:nvGrpSpPr>
      <p:grpSpPr>
        <a:xfrm>
          <a:off x="0" y="0"/>
          <a:ext cx="0" cy="0"/>
          <a:chOff x="0" y="0"/>
          <a:chExt cx="0" cy="0"/>
        </a:xfrm>
      </p:grpSpPr>
      <p:sp>
        <p:nvSpPr>
          <p:cNvPr id="1024" name="Google Shape;1024;p108"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25" name="Google Shape;1025;p108"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0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32" name="Google Shape;1032;p109"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1033" name="Google Shape;1033;p109" descr="Mercury_in_color_-_Prockter07-edit1.jpg"/>
          <p:cNvPicPr preferRelativeResize="0"/>
          <p:nvPr/>
        </p:nvPicPr>
        <p:blipFill rotWithShape="1">
          <a:blip r:embed="rId5">
            <a:alphaModFix/>
          </a:blip>
          <a:srcRect/>
          <a:stretch/>
        </p:blipFill>
        <p:spPr>
          <a:xfrm>
            <a:off x="1721773" y="400231"/>
            <a:ext cx="6166864" cy="6166864"/>
          </a:xfrm>
          <a:prstGeom prst="rect">
            <a:avLst/>
          </a:prstGeom>
          <a:no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sp>
        <p:nvSpPr>
          <p:cNvPr id="1039" name="Google Shape;1039;p11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40" name="Google Shape;1040;p110" descr="Comment Dislike"/>
          <p:cNvPicPr preferRelativeResize="0"/>
          <p:nvPr/>
        </p:nvPicPr>
        <p:blipFill rotWithShape="1">
          <a:blip r:embed="rId4">
            <a:alphaModFix/>
          </a:blip>
          <a:srcRect/>
          <a:stretch/>
        </p:blipFill>
        <p:spPr>
          <a:xfrm>
            <a:off x="849542" y="153212"/>
            <a:ext cx="543117" cy="543117"/>
          </a:xfrm>
          <a:prstGeom prst="rect">
            <a:avLst/>
          </a:prstGeom>
          <a:noFill/>
          <a:ln>
            <a:noFill/>
          </a:ln>
        </p:spPr>
      </p:pic>
      <p:pic>
        <p:nvPicPr>
          <p:cNvPr id="1041" name="Google Shape;1041;p110"/>
          <p:cNvPicPr preferRelativeResize="0"/>
          <p:nvPr/>
        </p:nvPicPr>
        <p:blipFill rotWithShape="1">
          <a:blip r:embed="rId5">
            <a:alphaModFix/>
          </a:blip>
          <a:srcRect/>
          <a:stretch/>
        </p:blipFill>
        <p:spPr>
          <a:xfrm>
            <a:off x="1721773" y="400231"/>
            <a:ext cx="6166864" cy="6166864"/>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1046"/>
        <p:cNvGrpSpPr/>
        <p:nvPr/>
      </p:nvGrpSpPr>
      <p:grpSpPr>
        <a:xfrm>
          <a:off x="0" y="0"/>
          <a:ext cx="0" cy="0"/>
          <a:chOff x="0" y="0"/>
          <a:chExt cx="0" cy="0"/>
        </a:xfrm>
      </p:grpSpPr>
      <p:sp>
        <p:nvSpPr>
          <p:cNvPr id="1047" name="Google Shape;1047;p11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1052"/>
        <p:cNvGrpSpPr/>
        <p:nvPr/>
      </p:nvGrpSpPr>
      <p:grpSpPr>
        <a:xfrm>
          <a:off x="0" y="0"/>
          <a:ext cx="0" cy="0"/>
          <a:chOff x="0" y="0"/>
          <a:chExt cx="0" cy="0"/>
        </a:xfrm>
      </p:grpSpPr>
      <p:sp>
        <p:nvSpPr>
          <p:cNvPr id="1053" name="Google Shape;1053;p112"/>
          <p:cNvSpPr txBox="1"/>
          <p:nvPr/>
        </p:nvSpPr>
        <p:spPr>
          <a:xfrm>
            <a:off x="997527" y="238106"/>
            <a:ext cx="798021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List some examples of inner planets and their characteristics.</a:t>
            </a:r>
            <a:endParaRPr sz="1400" b="0" i="0" u="none" strike="noStrike" cap="none">
              <a:solidFill>
                <a:srgbClr val="000000"/>
              </a:solidFill>
              <a:latin typeface="Arial"/>
              <a:ea typeface="Arial"/>
              <a:cs typeface="Arial"/>
              <a:sym typeface="Arial"/>
            </a:endParaRPr>
          </a:p>
        </p:txBody>
      </p:sp>
      <p:sp>
        <p:nvSpPr>
          <p:cNvPr id="1054" name="Google Shape;1054;p11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55" name="Google Shape;1055;p112"/>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060"/>
        <p:cNvGrpSpPr/>
        <p:nvPr/>
      </p:nvGrpSpPr>
      <p:grpSpPr>
        <a:xfrm>
          <a:off x="0" y="0"/>
          <a:ext cx="0" cy="0"/>
          <a:chOff x="0" y="0"/>
          <a:chExt cx="0" cy="0"/>
        </a:xfrm>
      </p:grpSpPr>
      <p:sp>
        <p:nvSpPr>
          <p:cNvPr id="1061" name="Google Shape;1061;p113"/>
          <p:cNvSpPr txBox="1"/>
          <p:nvPr/>
        </p:nvSpPr>
        <p:spPr>
          <a:xfrm>
            <a:off x="997527" y="238106"/>
            <a:ext cx="798021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non-example of an outer planet?</a:t>
            </a:r>
            <a:endParaRPr sz="1400" b="0" i="0" u="none" strike="noStrike" cap="none">
              <a:solidFill>
                <a:srgbClr val="000000"/>
              </a:solidFill>
              <a:latin typeface="Arial"/>
              <a:ea typeface="Arial"/>
              <a:cs typeface="Arial"/>
              <a:sym typeface="Arial"/>
            </a:endParaRPr>
          </a:p>
        </p:txBody>
      </p:sp>
      <p:sp>
        <p:nvSpPr>
          <p:cNvPr id="1062" name="Google Shape;1062;p11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63" name="Google Shape;1063;p113"/>
          <p:cNvPicPr preferRelativeResize="0"/>
          <p:nvPr/>
        </p:nvPicPr>
        <p:blipFill rotWithShape="1">
          <a:blip r:embed="rId4">
            <a:alphaModFix/>
          </a:blip>
          <a:srcRect/>
          <a:stretch/>
        </p:blipFill>
        <p:spPr>
          <a:xfrm>
            <a:off x="1202306" y="1599054"/>
            <a:ext cx="6410848" cy="4199894"/>
          </a:xfrm>
          <a:prstGeom prst="rect">
            <a:avLst/>
          </a:prstGeom>
          <a:noFill/>
          <a:ln>
            <a:noFill/>
          </a:ln>
        </p:spPr>
      </p:pic>
      <p:sp>
        <p:nvSpPr>
          <p:cNvPr id="1064" name="Google Shape;1064;p113"/>
          <p:cNvSpPr txBox="1"/>
          <p:nvPr/>
        </p:nvSpPr>
        <p:spPr>
          <a:xfrm>
            <a:off x="997528" y="2510444"/>
            <a:ext cx="1413164"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NON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9"/>
          <p:cNvSpPr txBox="1"/>
          <p:nvPr/>
        </p:nvSpPr>
        <p:spPr>
          <a:xfrm>
            <a:off x="2347897" y="231778"/>
            <a:ext cx="4557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194" name="Google Shape;194;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5" name="Google Shape;195;p9"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069"/>
        <p:cNvGrpSpPr/>
        <p:nvPr/>
      </p:nvGrpSpPr>
      <p:grpSpPr>
        <a:xfrm>
          <a:off x="0" y="0"/>
          <a:ext cx="0" cy="0"/>
          <a:chOff x="0" y="0"/>
          <a:chExt cx="0" cy="0"/>
        </a:xfrm>
      </p:grpSpPr>
      <p:sp>
        <p:nvSpPr>
          <p:cNvPr id="1070" name="Google Shape;1070;p11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075"/>
        <p:cNvGrpSpPr/>
        <p:nvPr/>
      </p:nvGrpSpPr>
      <p:grpSpPr>
        <a:xfrm>
          <a:off x="0" y="0"/>
          <a:ext cx="0" cy="0"/>
          <a:chOff x="0" y="0"/>
          <a:chExt cx="0" cy="0"/>
        </a:xfrm>
      </p:grpSpPr>
      <p:sp>
        <p:nvSpPr>
          <p:cNvPr id="1076" name="Google Shape;1076;p117"/>
          <p:cNvSpPr txBox="1"/>
          <p:nvPr/>
        </p:nvSpPr>
        <p:spPr>
          <a:xfrm>
            <a:off x="2088139" y="228971"/>
            <a:ext cx="493447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are outer planets?</a:t>
            </a:r>
            <a:endParaRPr sz="1400" b="0" i="0" u="none" strike="noStrike" cap="none">
              <a:solidFill>
                <a:srgbClr val="000000"/>
              </a:solidFill>
              <a:latin typeface="Arial"/>
              <a:ea typeface="Arial"/>
              <a:cs typeface="Arial"/>
              <a:sym typeface="Arial"/>
            </a:endParaRPr>
          </a:p>
        </p:txBody>
      </p:sp>
      <p:sp>
        <p:nvSpPr>
          <p:cNvPr id="1077" name="Google Shape;1077;p117"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78" name="Google Shape;1078;p117" descr="gas_sizes.jpg"/>
          <p:cNvPicPr preferRelativeResize="0"/>
          <p:nvPr/>
        </p:nvPicPr>
        <p:blipFill rotWithShape="1">
          <a:blip r:embed="rId4">
            <a:alphaModFix/>
          </a:blip>
          <a:srcRect/>
          <a:stretch/>
        </p:blipFill>
        <p:spPr>
          <a:xfrm>
            <a:off x="424771" y="1713652"/>
            <a:ext cx="8438339" cy="3669331"/>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083"/>
        <p:cNvGrpSpPr/>
        <p:nvPr/>
      </p:nvGrpSpPr>
      <p:grpSpPr>
        <a:xfrm>
          <a:off x="0" y="0"/>
          <a:ext cx="0" cy="0"/>
          <a:chOff x="0" y="0"/>
          <a:chExt cx="0" cy="0"/>
        </a:xfrm>
      </p:grpSpPr>
      <p:sp>
        <p:nvSpPr>
          <p:cNvPr id="1084" name="Google Shape;1084;p118"/>
          <p:cNvSpPr txBox="1">
            <a:spLocks noGrp="1"/>
          </p:cNvSpPr>
          <p:nvPr>
            <p:ph type="title"/>
          </p:nvPr>
        </p:nvSpPr>
        <p:spPr>
          <a:xfrm>
            <a:off x="935452" y="278042"/>
            <a:ext cx="8032731" cy="1143000"/>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Clr>
                <a:schemeClr val="dk1"/>
              </a:buClr>
              <a:buSzPts val="3400"/>
              <a:buFont typeface="Calibri"/>
              <a:buNone/>
            </a:pPr>
            <a:r>
              <a:rPr lang="en-US" sz="3400"/>
              <a:t>What are the major differences between the inner planets and the outer planets?</a:t>
            </a:r>
            <a:endParaRPr/>
          </a:p>
        </p:txBody>
      </p:sp>
      <p:sp>
        <p:nvSpPr>
          <p:cNvPr id="1085" name="Google Shape;1085;p11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86" name="Google Shape;1086;p118" descr="gas_sizes.jpg"/>
          <p:cNvPicPr preferRelativeResize="0"/>
          <p:nvPr/>
        </p:nvPicPr>
        <p:blipFill rotWithShape="1">
          <a:blip r:embed="rId4">
            <a:alphaModFix/>
          </a:blip>
          <a:srcRect/>
          <a:stretch/>
        </p:blipFill>
        <p:spPr>
          <a:xfrm>
            <a:off x="1795548" y="4329449"/>
            <a:ext cx="5405015" cy="2350319"/>
          </a:xfrm>
          <a:prstGeom prst="rect">
            <a:avLst/>
          </a:prstGeom>
          <a:noFill/>
          <a:ln>
            <a:noFill/>
          </a:ln>
        </p:spPr>
      </p:pic>
      <p:pic>
        <p:nvPicPr>
          <p:cNvPr id="1087" name="Google Shape;1087;p118" descr="inner_planets.jpg"/>
          <p:cNvPicPr preferRelativeResize="0"/>
          <p:nvPr/>
        </p:nvPicPr>
        <p:blipFill rotWithShape="1">
          <a:blip r:embed="rId5">
            <a:alphaModFix/>
          </a:blip>
          <a:srcRect/>
          <a:stretch/>
        </p:blipFill>
        <p:spPr>
          <a:xfrm>
            <a:off x="2157437" y="1558926"/>
            <a:ext cx="4681236" cy="2632638"/>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1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94" name="Google Shape;1094;p119"/>
          <p:cNvSpPr txBox="1"/>
          <p:nvPr/>
        </p:nvSpPr>
        <p:spPr>
          <a:xfrm>
            <a:off x="997527" y="238106"/>
            <a:ext cx="798021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List some examples of outer planets and their characteristics.</a:t>
            </a:r>
            <a:endParaRPr sz="1400" b="0" i="0" u="none" strike="noStrike" cap="none">
              <a:solidFill>
                <a:srgbClr val="000000"/>
              </a:solidFill>
              <a:latin typeface="Arial"/>
              <a:ea typeface="Arial"/>
              <a:cs typeface="Arial"/>
              <a:sym typeface="Arial"/>
            </a:endParaRPr>
          </a:p>
        </p:txBody>
      </p:sp>
      <p:pic>
        <p:nvPicPr>
          <p:cNvPr id="1095" name="Google Shape;1095;p119"/>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100"/>
        <p:cNvGrpSpPr/>
        <p:nvPr/>
      </p:nvGrpSpPr>
      <p:grpSpPr>
        <a:xfrm>
          <a:off x="0" y="0"/>
          <a:ext cx="0" cy="0"/>
          <a:chOff x="0" y="0"/>
          <a:chExt cx="0" cy="0"/>
        </a:xfrm>
      </p:grpSpPr>
      <p:sp>
        <p:nvSpPr>
          <p:cNvPr id="1101" name="Google Shape;1101;p121"/>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1102" name="Google Shape;1102;p121"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107"/>
        <p:cNvGrpSpPr/>
        <p:nvPr/>
      </p:nvGrpSpPr>
      <p:grpSpPr>
        <a:xfrm>
          <a:off x="0" y="0"/>
          <a:ext cx="0" cy="0"/>
          <a:chOff x="0" y="0"/>
          <a:chExt cx="0" cy="0"/>
        </a:xfrm>
      </p:grpSpPr>
      <p:sp>
        <p:nvSpPr>
          <p:cNvPr id="1108" name="Google Shape;1108;p122"/>
          <p:cNvSpPr txBox="1">
            <a:spLocks noGrp="1"/>
          </p:cNvSpPr>
          <p:nvPr>
            <p:ph type="subTitle" idx="1"/>
          </p:nvPr>
        </p:nvSpPr>
        <p:spPr>
          <a:xfrm>
            <a:off x="1438878" y="303025"/>
            <a:ext cx="7330273" cy="1093034"/>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0"/>
              </a:spcBef>
              <a:spcAft>
                <a:spcPts val="0"/>
              </a:spcAft>
              <a:buClr>
                <a:schemeClr val="dk1"/>
              </a:buClr>
              <a:buSzPts val="3200"/>
              <a:buNone/>
            </a:pPr>
            <a:r>
              <a:rPr lang="en-US" b="1" u="sng">
                <a:solidFill>
                  <a:schemeClr val="dk1"/>
                </a:solidFill>
              </a:rPr>
              <a:t>Outer Planets</a:t>
            </a:r>
            <a:r>
              <a:rPr lang="en-US" b="1">
                <a:solidFill>
                  <a:schemeClr val="dk1"/>
                </a:solidFill>
              </a:rPr>
              <a:t>: </a:t>
            </a:r>
            <a:r>
              <a:rPr lang="en-US">
                <a:solidFill>
                  <a:schemeClr val="dk1"/>
                </a:solidFill>
              </a:rPr>
              <a:t>last four (farthest) planets in our solar system</a:t>
            </a:r>
            <a:endParaRPr/>
          </a:p>
        </p:txBody>
      </p:sp>
      <p:pic>
        <p:nvPicPr>
          <p:cNvPr id="1109" name="Google Shape;1109;p122" descr="gas_sizes.jpg"/>
          <p:cNvPicPr preferRelativeResize="0"/>
          <p:nvPr/>
        </p:nvPicPr>
        <p:blipFill rotWithShape="1">
          <a:blip r:embed="rId3">
            <a:alphaModFix/>
          </a:blip>
          <a:srcRect/>
          <a:stretch/>
        </p:blipFill>
        <p:spPr>
          <a:xfrm>
            <a:off x="120935" y="1968285"/>
            <a:ext cx="8933126" cy="3884484"/>
          </a:xfrm>
          <a:prstGeom prst="rect">
            <a:avLst/>
          </a:prstGeom>
          <a:noFill/>
          <a:ln>
            <a:noFill/>
          </a:ln>
        </p:spPr>
      </p:pic>
      <p:sp>
        <p:nvSpPr>
          <p:cNvPr id="1110" name="Google Shape;1110;p12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115"/>
        <p:cNvGrpSpPr/>
        <p:nvPr/>
      </p:nvGrpSpPr>
      <p:grpSpPr>
        <a:xfrm>
          <a:off x="0" y="0"/>
          <a:ext cx="0" cy="0"/>
          <a:chOff x="0" y="0"/>
          <a:chExt cx="0" cy="0"/>
        </a:xfrm>
      </p:grpSpPr>
      <p:pic>
        <p:nvPicPr>
          <p:cNvPr id="1116" name="Google Shape;1116;p123" descr="gas_sizes.jpg"/>
          <p:cNvPicPr preferRelativeResize="0"/>
          <p:nvPr/>
        </p:nvPicPr>
        <p:blipFill rotWithShape="1">
          <a:blip r:embed="rId3">
            <a:alphaModFix/>
          </a:blip>
          <a:srcRect/>
          <a:stretch/>
        </p:blipFill>
        <p:spPr>
          <a:xfrm>
            <a:off x="424771" y="1713652"/>
            <a:ext cx="8438339" cy="3669331"/>
          </a:xfrm>
          <a:prstGeom prst="rect">
            <a:avLst/>
          </a:prstGeom>
          <a:noFill/>
          <a:ln>
            <a:noFill/>
          </a:ln>
        </p:spPr>
      </p:pic>
      <p:sp>
        <p:nvSpPr>
          <p:cNvPr id="1117" name="Google Shape;1117;p123"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2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24" name="Google Shape;1124;p124"/>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differences between the inner and outer planets?</a:t>
            </a:r>
            <a:endParaRPr sz="1400" b="0" i="0" u="none" strike="noStrike" cap="none">
              <a:solidFill>
                <a:srgbClr val="000000"/>
              </a:solidFill>
              <a:latin typeface="Arial"/>
              <a:ea typeface="Arial"/>
              <a:cs typeface="Arial"/>
              <a:sym typeface="Arial"/>
            </a:endParaRPr>
          </a:p>
        </p:txBody>
      </p:sp>
      <p:pic>
        <p:nvPicPr>
          <p:cNvPr id="1125" name="Google Shape;1125;p124"/>
          <p:cNvPicPr preferRelativeResize="0"/>
          <p:nvPr/>
        </p:nvPicPr>
        <p:blipFill rotWithShape="1">
          <a:blip r:embed="rId4">
            <a:alphaModFix/>
          </a:blip>
          <a:srcRect/>
          <a:stretch/>
        </p:blipFill>
        <p:spPr>
          <a:xfrm>
            <a:off x="0" y="1989946"/>
            <a:ext cx="9144000" cy="347662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30"/>
        <p:cNvGrpSpPr/>
        <p:nvPr/>
      </p:nvGrpSpPr>
      <p:grpSpPr>
        <a:xfrm>
          <a:off x="0" y="0"/>
          <a:ext cx="0" cy="0"/>
          <a:chOff x="0" y="0"/>
          <a:chExt cx="0" cy="0"/>
        </a:xfrm>
      </p:grpSpPr>
      <p:sp>
        <p:nvSpPr>
          <p:cNvPr id="1131" name="Google Shape;1131;p120"/>
          <p:cNvSpPr txBox="1"/>
          <p:nvPr/>
        </p:nvSpPr>
        <p:spPr>
          <a:xfrm>
            <a:off x="813916" y="703385"/>
            <a:ext cx="7516167" cy="83099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800"/>
              <a:buFont typeface="Arial"/>
              <a:buNone/>
            </a:pPr>
            <a:r>
              <a:rPr lang="en-US" sz="48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pic>
        <p:nvPicPr>
          <p:cNvPr id="1132" name="Google Shape;1132;p120" descr="Cursor"/>
          <p:cNvPicPr preferRelativeResize="0"/>
          <p:nvPr/>
        </p:nvPicPr>
        <p:blipFill rotWithShape="1">
          <a:blip r:embed="rId3">
            <a:alphaModFix/>
          </a:blip>
          <a:srcRect/>
          <a:stretch/>
        </p:blipFill>
        <p:spPr>
          <a:xfrm rot="4702484">
            <a:off x="1474187" y="1960219"/>
            <a:ext cx="914400" cy="914400"/>
          </a:xfrm>
          <a:prstGeom prst="rect">
            <a:avLst/>
          </a:prstGeom>
          <a:noFill/>
          <a:ln>
            <a:noFill/>
          </a:ln>
        </p:spPr>
      </p:pic>
      <p:sp>
        <p:nvSpPr>
          <p:cNvPr id="1133" name="Google Shape;1133;p120" descr="Laptop"/>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4" name="Google Shape;1134;p120"/>
          <p:cNvSpPr txBox="1"/>
          <p:nvPr/>
        </p:nvSpPr>
        <p:spPr>
          <a:xfrm>
            <a:off x="2089650" y="1534375"/>
            <a:ext cx="4964700" cy="73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3600" u="sng">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Jupiter’s Great Red Spot</a:t>
            </a:r>
            <a:endParaRPr sz="3600">
              <a:solidFill>
                <a:schemeClr val="dk1"/>
              </a:solidFill>
              <a:latin typeface="Calibri"/>
              <a:ea typeface="Calibri"/>
              <a:cs typeface="Calibri"/>
              <a:sym typeface="Calibri"/>
            </a:endParaRPr>
          </a:p>
        </p:txBody>
      </p:sp>
      <p:pic>
        <p:nvPicPr>
          <p:cNvPr id="1135" name="Google Shape;1135;p120"/>
          <p:cNvPicPr preferRelativeResize="0"/>
          <p:nvPr/>
        </p:nvPicPr>
        <p:blipFill>
          <a:blip r:embed="rId6">
            <a:alphaModFix/>
          </a:blip>
          <a:stretch>
            <a:fillRect/>
          </a:stretch>
        </p:blipFill>
        <p:spPr>
          <a:xfrm>
            <a:off x="2978389" y="2323425"/>
            <a:ext cx="5702727" cy="4279925"/>
          </a:xfrm>
          <a:prstGeom prst="rect">
            <a:avLst/>
          </a:prstGeom>
          <a:noFill/>
          <a:ln>
            <a:noFill/>
          </a:ln>
        </p:spPr>
      </p:pic>
      <p:sp>
        <p:nvSpPr>
          <p:cNvPr id="1136" name="Google Shape;1136;p120"/>
          <p:cNvSpPr txBox="1"/>
          <p:nvPr/>
        </p:nvSpPr>
        <p:spPr>
          <a:xfrm>
            <a:off x="325975" y="2846000"/>
            <a:ext cx="22443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i="1">
                <a:solidFill>
                  <a:schemeClr val="dk1"/>
                </a:solidFill>
                <a:latin typeface="Calibri"/>
                <a:ea typeface="Calibri"/>
                <a:cs typeface="Calibri"/>
                <a:sym typeface="Calibri"/>
              </a:rPr>
              <a:t>Click the link to learn about one of the outer planets, Jupiter. You will observe, measure, and draw conclusions about the size of Jupiter's Great Red Spot.</a:t>
            </a:r>
            <a:endParaRPr sz="1800" i="1">
              <a:solidFill>
                <a:schemeClr val="dk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141"/>
        <p:cNvGrpSpPr/>
        <p:nvPr/>
      </p:nvGrpSpPr>
      <p:grpSpPr>
        <a:xfrm>
          <a:off x="0" y="0"/>
          <a:ext cx="0" cy="0"/>
          <a:chOff x="0" y="0"/>
          <a:chExt cx="0" cy="0"/>
        </a:xfrm>
      </p:grpSpPr>
      <p:pic>
        <p:nvPicPr>
          <p:cNvPr id="1142" name="Google Shape;1142;p125"/>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p:nvPr/>
        </p:nvSpPr>
        <p:spPr>
          <a:xfrm>
            <a:off x="989762" y="216922"/>
            <a:ext cx="785497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planet?</a:t>
            </a:r>
            <a:endParaRPr sz="1400" b="0" i="0" u="none" strike="noStrike" cap="none">
              <a:solidFill>
                <a:srgbClr val="000000"/>
              </a:solidFill>
              <a:latin typeface="Arial"/>
              <a:ea typeface="Arial"/>
              <a:cs typeface="Arial"/>
              <a:sym typeface="Arial"/>
            </a:endParaRPr>
          </a:p>
        </p:txBody>
      </p:sp>
      <p:sp>
        <p:nvSpPr>
          <p:cNvPr id="202" name="Google Shape;202;p1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03" name="Google Shape;203;p10" descr="200608250001_65511.jpg"/>
          <p:cNvPicPr preferRelativeResize="0"/>
          <p:nvPr/>
        </p:nvPicPr>
        <p:blipFill rotWithShape="1">
          <a:blip r:embed="rId4">
            <a:alphaModFix/>
          </a:blip>
          <a:srcRect/>
          <a:stretch/>
        </p:blipFill>
        <p:spPr>
          <a:xfrm>
            <a:off x="2708057" y="1575062"/>
            <a:ext cx="3861171" cy="4813593"/>
          </a:xfrm>
          <a:prstGeom prst="rect">
            <a:avLst/>
          </a:prstGeom>
          <a:noFill/>
          <a:ln>
            <a:noFill/>
          </a:ln>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146"/>
        <p:cNvGrpSpPr/>
        <p:nvPr/>
      </p:nvGrpSpPr>
      <p:grpSpPr>
        <a:xfrm>
          <a:off x="0" y="0"/>
          <a:ext cx="0" cy="0"/>
          <a:chOff x="0" y="0"/>
          <a:chExt cx="0" cy="0"/>
        </a:xfrm>
      </p:grpSpPr>
      <p:sp>
        <p:nvSpPr>
          <p:cNvPr id="1147" name="Google Shape;1147;p126"/>
          <p:cNvSpPr txBox="1"/>
          <p:nvPr/>
        </p:nvSpPr>
        <p:spPr>
          <a:xfrm>
            <a:off x="1636732" y="791268"/>
            <a:ext cx="5981766"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chemeClr val="dk1"/>
                </a:solidFill>
                <a:latin typeface="Calibri"/>
                <a:ea typeface="Calibri"/>
                <a:cs typeface="Calibri"/>
                <a:sym typeface="Calibri"/>
              </a:rPr>
              <a:t>This Video Created With Resources From:</a:t>
            </a:r>
            <a:endParaRPr sz="1400" b="0" i="0" u="none" strike="noStrike" cap="none">
              <a:solidFill>
                <a:srgbClr val="000000"/>
              </a:solidFill>
              <a:latin typeface="Arial"/>
              <a:ea typeface="Arial"/>
              <a:cs typeface="Arial"/>
              <a:sym typeface="Arial"/>
            </a:endParaRPr>
          </a:p>
        </p:txBody>
      </p:sp>
      <p:sp>
        <p:nvSpPr>
          <p:cNvPr id="1148" name="Google Shape;1148;p126"/>
          <p:cNvSpPr txBox="1"/>
          <p:nvPr/>
        </p:nvSpPr>
        <p:spPr>
          <a:xfrm>
            <a:off x="566002" y="4703194"/>
            <a:ext cx="811529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Questions or Comments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Michael Kennedy, Ph.D.          MKennedy@Virginia.edu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Rachel L Kunemund, Ph.D.	rk8vm@virginia.edu</a:t>
            </a:r>
            <a:endParaRPr sz="1400" b="0" i="0" u="none" strike="noStrike" cap="none">
              <a:solidFill>
                <a:srgbClr val="000000"/>
              </a:solidFill>
              <a:latin typeface="Arial"/>
              <a:ea typeface="Arial"/>
              <a:cs typeface="Arial"/>
              <a:sym typeface="Arial"/>
            </a:endParaRPr>
          </a:p>
        </p:txBody>
      </p:sp>
      <p:pic>
        <p:nvPicPr>
          <p:cNvPr id="1149" name="Google Shape;1149;p126" descr="IEP Translation – Communication from OSEP regarding the ..."/>
          <p:cNvPicPr preferRelativeResize="0"/>
          <p:nvPr/>
        </p:nvPicPr>
        <p:blipFill rotWithShape="1">
          <a:blip r:embed="rId3">
            <a:alphaModFix/>
          </a:blip>
          <a:srcRect/>
          <a:stretch/>
        </p:blipFill>
        <p:spPr>
          <a:xfrm>
            <a:off x="2638879" y="1356349"/>
            <a:ext cx="3821906" cy="671513"/>
          </a:xfrm>
          <a:prstGeom prst="rect">
            <a:avLst/>
          </a:prstGeom>
          <a:noFill/>
          <a:ln>
            <a:noFill/>
          </a:ln>
        </p:spPr>
      </p:pic>
      <p:pic>
        <p:nvPicPr>
          <p:cNvPr id="1150" name="Google Shape;1150;p126"/>
          <p:cNvPicPr preferRelativeResize="0"/>
          <p:nvPr/>
        </p:nvPicPr>
        <p:blipFill rotWithShape="1">
          <a:blip r:embed="rId4">
            <a:alphaModFix/>
          </a:blip>
          <a:srcRect/>
          <a:stretch/>
        </p:blipFill>
        <p:spPr>
          <a:xfrm>
            <a:off x="1378781" y="3299846"/>
            <a:ext cx="6342100" cy="1137394"/>
          </a:xfrm>
          <a:prstGeom prst="rect">
            <a:avLst/>
          </a:prstGeom>
          <a:noFill/>
          <a:ln>
            <a:noFill/>
          </a:ln>
        </p:spPr>
      </p:pic>
      <p:pic>
        <p:nvPicPr>
          <p:cNvPr id="1151" name="Google Shape;1151;p126" descr="United States Department of Education - Wikipedia"/>
          <p:cNvPicPr preferRelativeResize="0"/>
          <p:nvPr/>
        </p:nvPicPr>
        <p:blipFill rotWithShape="1">
          <a:blip r:embed="rId5">
            <a:alphaModFix/>
          </a:blip>
          <a:srcRect/>
          <a:stretch/>
        </p:blipFill>
        <p:spPr>
          <a:xfrm>
            <a:off x="3952732" y="2133645"/>
            <a:ext cx="1194198" cy="11941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11"/>
          <p:cNvSpPr txBox="1"/>
          <p:nvPr/>
        </p:nvSpPr>
        <p:spPr>
          <a:xfrm>
            <a:off x="3214159" y="1084605"/>
            <a:ext cx="284030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Gravity</a:t>
            </a:r>
            <a:endParaRPr sz="1400" b="0" i="0" u="none" strike="noStrike" cap="none">
              <a:solidFill>
                <a:srgbClr val="000000"/>
              </a:solidFill>
              <a:latin typeface="Arial"/>
              <a:ea typeface="Arial"/>
              <a:cs typeface="Arial"/>
              <a:sym typeface="Arial"/>
            </a:endParaRPr>
          </a:p>
        </p:txBody>
      </p:sp>
      <p:sp>
        <p:nvSpPr>
          <p:cNvPr id="210" name="Google Shape;210;p11"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1" name="Google Shape;211;p11"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12"/>
          <p:cNvSpPr txBox="1">
            <a:spLocks noGrp="1"/>
          </p:cNvSpPr>
          <p:nvPr>
            <p:ph type="ctrTitle"/>
          </p:nvPr>
        </p:nvSpPr>
        <p:spPr>
          <a:xfrm>
            <a:off x="570750" y="599350"/>
            <a:ext cx="83124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Gravity</a:t>
            </a:r>
            <a:r>
              <a:rPr lang="en-US" sz="3400" b="1"/>
              <a:t>: </a:t>
            </a:r>
            <a:r>
              <a:rPr lang="en-US" sz="3400"/>
              <a:t>a force that attracts objects toward the center of another object</a:t>
            </a:r>
            <a:endParaRPr sz="3400" b="1"/>
          </a:p>
        </p:txBody>
      </p:sp>
      <p:sp>
        <p:nvSpPr>
          <p:cNvPr id="218" name="Google Shape;218;p1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9" name="Google Shape;219;p12"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20" name="Google Shape;220;p12" descr="dreamstime_xl_2755195.jpg"/>
          <p:cNvPicPr preferRelativeResize="0"/>
          <p:nvPr/>
        </p:nvPicPr>
        <p:blipFill rotWithShape="1">
          <a:blip r:embed="rId5">
            <a:alphaModFix/>
          </a:blip>
          <a:srcRect/>
          <a:stretch/>
        </p:blipFill>
        <p:spPr>
          <a:xfrm>
            <a:off x="685800" y="2479457"/>
            <a:ext cx="7918170" cy="258604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4"/>
          <p:cNvSpPr txBox="1"/>
          <p:nvPr/>
        </p:nvSpPr>
        <p:spPr>
          <a:xfrm>
            <a:off x="1014153" y="367615"/>
            <a:ext cx="790693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gravity?</a:t>
            </a:r>
            <a:endParaRPr sz="1400" b="0" i="0" u="none" strike="noStrike" cap="none">
              <a:solidFill>
                <a:srgbClr val="000000"/>
              </a:solidFill>
              <a:latin typeface="Arial"/>
              <a:ea typeface="Arial"/>
              <a:cs typeface="Arial"/>
              <a:sym typeface="Arial"/>
            </a:endParaRPr>
          </a:p>
        </p:txBody>
      </p:sp>
      <p:sp>
        <p:nvSpPr>
          <p:cNvPr id="233" name="Google Shape;233;p1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4" name="Google Shape;234;p14" descr="dreamstime_xl_2755195.jpg"/>
          <p:cNvPicPr preferRelativeResize="0"/>
          <p:nvPr/>
        </p:nvPicPr>
        <p:blipFill rotWithShape="1">
          <a:blip r:embed="rId4">
            <a:alphaModFix/>
          </a:blip>
          <a:srcRect/>
          <a:stretch/>
        </p:blipFill>
        <p:spPr>
          <a:xfrm>
            <a:off x="618852" y="2146948"/>
            <a:ext cx="7918170" cy="2586047"/>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pic>
        <p:nvPicPr>
          <p:cNvPr id="240" name="Google Shape;240;p15"/>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41" name="Google Shape;241;p15"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1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8" name="Google Shape;248;p16"/>
          <p:cNvSpPr txBox="1"/>
          <p:nvPr/>
        </p:nvSpPr>
        <p:spPr>
          <a:xfrm>
            <a:off x="735225" y="461722"/>
            <a:ext cx="792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000" b="0" i="0" u="none" strike="noStrike" cap="none">
                <a:solidFill>
                  <a:schemeClr val="dk1"/>
                </a:solidFill>
                <a:latin typeface="Calibri"/>
                <a:ea typeface="Calibri"/>
                <a:cs typeface="Calibri"/>
                <a:sym typeface="Calibri"/>
              </a:rPr>
              <a:t>Gravitational field strength is influenced by </a:t>
            </a:r>
            <a:r>
              <a:rPr lang="en-US" sz="3000" b="1" i="0" u="none" strike="noStrike" cap="none">
                <a:solidFill>
                  <a:schemeClr val="dk1"/>
                </a:solidFill>
                <a:latin typeface="Calibri"/>
                <a:ea typeface="Calibri"/>
                <a:cs typeface="Calibri"/>
                <a:sym typeface="Calibri"/>
              </a:rPr>
              <a:t>mass</a:t>
            </a:r>
            <a:r>
              <a:rPr lang="en-US" sz="3000" b="0" i="0" u="none" strike="noStrike" cap="none">
                <a:solidFill>
                  <a:schemeClr val="dk1"/>
                </a:solidFill>
                <a:latin typeface="Calibri"/>
                <a:ea typeface="Calibri"/>
                <a:cs typeface="Calibri"/>
                <a:sym typeface="Calibri"/>
              </a:rPr>
              <a:t> and </a:t>
            </a:r>
            <a:r>
              <a:rPr lang="en-US" sz="3000" b="1" i="0" u="none" strike="noStrike" cap="none">
                <a:solidFill>
                  <a:schemeClr val="dk1"/>
                </a:solidFill>
                <a:latin typeface="Calibri"/>
                <a:ea typeface="Calibri"/>
                <a:cs typeface="Calibri"/>
                <a:sym typeface="Calibri"/>
              </a:rPr>
              <a:t>distance</a:t>
            </a:r>
            <a:endParaRPr sz="3000" b="0" i="0" u="none" strike="noStrike" cap="none">
              <a:solidFill>
                <a:srgbClr val="000000"/>
              </a:solidFill>
              <a:latin typeface="Arial"/>
              <a:ea typeface="Arial"/>
              <a:cs typeface="Arial"/>
              <a:sym typeface="Arial"/>
            </a:endParaRPr>
          </a:p>
        </p:txBody>
      </p:sp>
      <p:pic>
        <p:nvPicPr>
          <p:cNvPr id="249" name="Google Shape;249;p16" descr="Mean-Diameter-of-Planets.jpg"/>
          <p:cNvPicPr preferRelativeResize="0"/>
          <p:nvPr/>
        </p:nvPicPr>
        <p:blipFill rotWithShape="1">
          <a:blip r:embed="rId4">
            <a:alphaModFix/>
          </a:blip>
          <a:srcRect/>
          <a:stretch/>
        </p:blipFill>
        <p:spPr>
          <a:xfrm>
            <a:off x="277849" y="2487441"/>
            <a:ext cx="8630508" cy="281987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Gravity</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122" name="Google Shape;122;p2" descr="dreamstime_xl_2755195.jpg"/>
          <p:cNvPicPr preferRelativeResize="0"/>
          <p:nvPr/>
        </p:nvPicPr>
        <p:blipFill rotWithShape="1">
          <a:blip r:embed="rId3">
            <a:alphaModFix/>
          </a:blip>
          <a:srcRect/>
          <a:stretch/>
        </p:blipFill>
        <p:spPr>
          <a:xfrm>
            <a:off x="685800" y="2479457"/>
            <a:ext cx="7918170" cy="2586047"/>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6" name="Google Shape;256;p17"/>
          <p:cNvSpPr txBox="1"/>
          <p:nvPr/>
        </p:nvSpPr>
        <p:spPr>
          <a:xfrm>
            <a:off x="363315" y="4846406"/>
            <a:ext cx="421705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Calibri"/>
                <a:ea typeface="Calibri"/>
                <a:cs typeface="Calibri"/>
                <a:sym typeface="Calibri"/>
              </a:rPr>
              <a:t>The </a:t>
            </a:r>
            <a:r>
              <a:rPr lang="en-US" sz="2800" b="1" i="0" u="none" strike="noStrike" cap="none">
                <a:solidFill>
                  <a:schemeClr val="dk1"/>
                </a:solidFill>
                <a:latin typeface="Calibri"/>
                <a:ea typeface="Calibri"/>
                <a:cs typeface="Calibri"/>
                <a:sym typeface="Calibri"/>
              </a:rPr>
              <a:t>sun</a:t>
            </a:r>
            <a:r>
              <a:rPr lang="en-US" sz="2800" b="0" i="0" u="none" strike="noStrike" cap="none">
                <a:solidFill>
                  <a:schemeClr val="dk1"/>
                </a:solidFill>
                <a:latin typeface="Calibri"/>
                <a:ea typeface="Calibri"/>
                <a:cs typeface="Calibri"/>
                <a:sym typeface="Calibri"/>
              </a:rPr>
              <a:t> has the most mass.</a:t>
            </a:r>
            <a:endParaRPr sz="1400" b="0" i="0" u="none" strike="noStrike" cap="none">
              <a:solidFill>
                <a:srgbClr val="000000"/>
              </a:solidFill>
              <a:latin typeface="Arial"/>
              <a:ea typeface="Arial"/>
              <a:cs typeface="Arial"/>
              <a:sym typeface="Arial"/>
            </a:endParaRPr>
          </a:p>
        </p:txBody>
      </p:sp>
      <p:pic>
        <p:nvPicPr>
          <p:cNvPr id="257" name="Google Shape;257;p17" descr="Mean-Diameter-of-Planets.jpg"/>
          <p:cNvPicPr preferRelativeResize="0"/>
          <p:nvPr/>
        </p:nvPicPr>
        <p:blipFill rotWithShape="1">
          <a:blip r:embed="rId4">
            <a:alphaModFix/>
          </a:blip>
          <a:srcRect r="6421"/>
          <a:stretch/>
        </p:blipFill>
        <p:spPr>
          <a:xfrm>
            <a:off x="329585" y="1732045"/>
            <a:ext cx="8501564" cy="2968415"/>
          </a:xfrm>
          <a:prstGeom prst="rect">
            <a:avLst/>
          </a:prstGeom>
          <a:noFill/>
          <a:ln>
            <a:noFill/>
          </a:ln>
        </p:spPr>
      </p:pic>
      <p:cxnSp>
        <p:nvCxnSpPr>
          <p:cNvPr id="258" name="Google Shape;258;p17"/>
          <p:cNvCxnSpPr/>
          <p:nvPr/>
        </p:nvCxnSpPr>
        <p:spPr>
          <a:xfrm rot="10800000">
            <a:off x="609135" y="4050659"/>
            <a:ext cx="743939" cy="912537"/>
          </a:xfrm>
          <a:prstGeom prst="straightConnector1">
            <a:avLst/>
          </a:prstGeom>
          <a:noFill/>
          <a:ln w="25400" cap="flat" cmpd="sng">
            <a:solidFill>
              <a:schemeClr val="accent1"/>
            </a:solidFill>
            <a:prstDash val="solid"/>
            <a:round/>
            <a:headEnd type="none" w="sm" len="sm"/>
            <a:tailEnd type="stealth" w="med" len="med"/>
          </a:ln>
          <a:effectLst>
            <a:outerShdw blurRad="40000" dist="20000" dir="5400000" rotWithShape="0">
              <a:srgbClr val="000000">
                <a:alpha val="37254"/>
              </a:srgbClr>
            </a:outerShdw>
          </a:effectLst>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65" name="Google Shape;265;p18"/>
          <p:cNvPicPr preferRelativeResize="0"/>
          <p:nvPr/>
        </p:nvPicPr>
        <p:blipFill rotWithShape="1">
          <a:blip r:embed="rId4">
            <a:alphaModFix/>
          </a:blip>
          <a:srcRect/>
          <a:stretch/>
        </p:blipFill>
        <p:spPr>
          <a:xfrm>
            <a:off x="2584450" y="1441450"/>
            <a:ext cx="3975100" cy="39751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1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20"/>
          <p:cNvSpPr txBox="1"/>
          <p:nvPr/>
        </p:nvSpPr>
        <p:spPr>
          <a:xfrm>
            <a:off x="1014153" y="367615"/>
            <a:ext cx="790693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factors impact gravitational strength?</a:t>
            </a:r>
            <a:endParaRPr sz="1400" b="0" i="0" u="none" strike="noStrike" cap="none">
              <a:solidFill>
                <a:srgbClr val="000000"/>
              </a:solidFill>
              <a:latin typeface="Arial"/>
              <a:ea typeface="Arial"/>
              <a:cs typeface="Arial"/>
              <a:sym typeface="Arial"/>
            </a:endParaRPr>
          </a:p>
        </p:txBody>
      </p:sp>
      <p:sp>
        <p:nvSpPr>
          <p:cNvPr id="278" name="Google Shape;278;p2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79" name="Google Shape;279;p20" descr="Mean-Diameter-of-Planets.jpg"/>
          <p:cNvPicPr preferRelativeResize="0"/>
          <p:nvPr/>
        </p:nvPicPr>
        <p:blipFill rotWithShape="1">
          <a:blip r:embed="rId4">
            <a:alphaModFix/>
          </a:blip>
          <a:srcRect/>
          <a:stretch/>
        </p:blipFill>
        <p:spPr>
          <a:xfrm>
            <a:off x="277849" y="2487441"/>
            <a:ext cx="8630508" cy="281987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1"/>
          <p:cNvSpPr txBox="1"/>
          <p:nvPr/>
        </p:nvSpPr>
        <p:spPr>
          <a:xfrm>
            <a:off x="1014153" y="367615"/>
            <a:ext cx="790693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How does gravity impact the orbit of the planets?</a:t>
            </a:r>
            <a:endParaRPr sz="1400" b="0" i="0" u="none" strike="noStrike" cap="none">
              <a:solidFill>
                <a:srgbClr val="000000"/>
              </a:solidFill>
              <a:latin typeface="Arial"/>
              <a:ea typeface="Arial"/>
              <a:cs typeface="Arial"/>
              <a:sym typeface="Arial"/>
            </a:endParaRPr>
          </a:p>
        </p:txBody>
      </p:sp>
      <p:sp>
        <p:nvSpPr>
          <p:cNvPr id="286" name="Google Shape;286;p2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87" name="Google Shape;287;p21"/>
          <p:cNvPicPr preferRelativeResize="0"/>
          <p:nvPr/>
        </p:nvPicPr>
        <p:blipFill rotWithShape="1">
          <a:blip r:embed="rId4">
            <a:alphaModFix/>
          </a:blip>
          <a:srcRect/>
          <a:stretch/>
        </p:blipFill>
        <p:spPr>
          <a:xfrm>
            <a:off x="2617701" y="2006715"/>
            <a:ext cx="3975100" cy="39751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22"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94" name="Google Shape;294;p22"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3"/>
          <p:cNvSpPr txBox="1"/>
          <p:nvPr/>
        </p:nvSpPr>
        <p:spPr>
          <a:xfrm>
            <a:off x="1909187" y="452176"/>
            <a:ext cx="5576835"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The moon orbiting the Earth</a:t>
            </a:r>
            <a:endParaRPr sz="1400" b="0" i="0" u="none" strike="noStrike" cap="none">
              <a:solidFill>
                <a:srgbClr val="000000"/>
              </a:solidFill>
              <a:latin typeface="Arial"/>
              <a:ea typeface="Arial"/>
              <a:cs typeface="Arial"/>
              <a:sym typeface="Arial"/>
            </a:endParaRPr>
          </a:p>
        </p:txBody>
      </p:sp>
      <p:sp>
        <p:nvSpPr>
          <p:cNvPr id="301" name="Google Shape;301;p2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02" name="Google Shape;302;p23"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03" name="Google Shape;303;p23"/>
          <p:cNvPicPr preferRelativeResize="0"/>
          <p:nvPr/>
        </p:nvPicPr>
        <p:blipFill rotWithShape="1">
          <a:blip r:embed="rId5">
            <a:alphaModFix/>
          </a:blip>
          <a:srcRect/>
          <a:stretch/>
        </p:blipFill>
        <p:spPr>
          <a:xfrm>
            <a:off x="508000" y="1508760"/>
            <a:ext cx="8128000" cy="4572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4"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0" name="Google Shape;310;p24"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sp>
        <p:nvSpPr>
          <p:cNvPr id="311" name="Google Shape;311;p24"/>
          <p:cNvSpPr txBox="1"/>
          <p:nvPr/>
        </p:nvSpPr>
        <p:spPr>
          <a:xfrm>
            <a:off x="2491991" y="572543"/>
            <a:ext cx="4506686" cy="55399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dk1"/>
                </a:solidFill>
                <a:latin typeface="Calibri"/>
                <a:ea typeface="Calibri"/>
                <a:cs typeface="Calibri"/>
                <a:sym typeface="Calibri"/>
              </a:rPr>
              <a:t>How we stay on the ground</a:t>
            </a:r>
            <a:endParaRPr sz="1400" b="0" i="0" u="none" strike="noStrike" cap="none">
              <a:solidFill>
                <a:srgbClr val="000000"/>
              </a:solidFill>
              <a:latin typeface="Arial"/>
              <a:ea typeface="Arial"/>
              <a:cs typeface="Arial"/>
              <a:sym typeface="Arial"/>
            </a:endParaRPr>
          </a:p>
        </p:txBody>
      </p:sp>
      <p:pic>
        <p:nvPicPr>
          <p:cNvPr id="312" name="Google Shape;312;p24" descr="erson Standing Earth Stock Illustrations – 1,275 Person Standing ..."/>
          <p:cNvPicPr preferRelativeResize="0"/>
          <p:nvPr/>
        </p:nvPicPr>
        <p:blipFill rotWithShape="1">
          <a:blip r:embed="rId5">
            <a:alphaModFix/>
          </a:blip>
          <a:srcRect/>
          <a:stretch/>
        </p:blipFill>
        <p:spPr>
          <a:xfrm>
            <a:off x="2145323" y="1268767"/>
            <a:ext cx="4853354" cy="539329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b68ae1bf46_0_5" descr="Artificial Intelligence"/>
          <p:cNvSpPr/>
          <p:nvPr/>
        </p:nvSpPr>
        <p:spPr>
          <a:xfrm>
            <a:off x="899353" y="1172306"/>
            <a:ext cx="4349400" cy="3997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9" name="Google Shape;319;gb68ae1bf46_0_5" descr="Comment Dislike"/>
          <p:cNvPicPr preferRelativeResize="0"/>
          <p:nvPr/>
        </p:nvPicPr>
        <p:blipFill rotWithShape="1">
          <a:blip r:embed="rId4">
            <a:alphaModFix/>
          </a:blip>
          <a:srcRect/>
          <a:stretch/>
        </p:blipFill>
        <p:spPr>
          <a:xfrm>
            <a:off x="4572000" y="1755137"/>
            <a:ext cx="3347724" cy="33477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gb68ae1bf46_0_11" descr="Artificial Intelligence"/>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26" name="Google Shape;326;gb68ae1bf46_0_11"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327" name="Google Shape;327;gb68ae1bf46_0_11"/>
          <p:cNvPicPr preferRelativeResize="0"/>
          <p:nvPr/>
        </p:nvPicPr>
        <p:blipFill>
          <a:blip r:embed="rId5">
            <a:alphaModFix/>
          </a:blip>
          <a:stretch>
            <a:fillRect/>
          </a:stretch>
        </p:blipFill>
        <p:spPr>
          <a:xfrm>
            <a:off x="595313" y="1121125"/>
            <a:ext cx="7953375" cy="5305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3"/>
          <p:cNvSpPr txBox="1"/>
          <p:nvPr/>
        </p:nvSpPr>
        <p:spPr>
          <a:xfrm>
            <a:off x="722555" y="444638"/>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differences between the inner and outer planets?</a:t>
            </a:r>
            <a:endParaRPr sz="1400" b="0" i="0" u="none" strike="noStrike" cap="none">
              <a:solidFill>
                <a:srgbClr val="000000"/>
              </a:solidFill>
              <a:latin typeface="Arial"/>
              <a:ea typeface="Arial"/>
              <a:cs typeface="Arial"/>
              <a:sym typeface="Arial"/>
            </a:endParaRPr>
          </a:p>
        </p:txBody>
      </p:sp>
      <p:pic>
        <p:nvPicPr>
          <p:cNvPr id="130" name="Google Shape;130;p3"/>
          <p:cNvPicPr preferRelativeResize="0"/>
          <p:nvPr/>
        </p:nvPicPr>
        <p:blipFill rotWithShape="1">
          <a:blip r:embed="rId4">
            <a:alphaModFix/>
          </a:blip>
          <a:srcRect/>
          <a:stretch/>
        </p:blipFill>
        <p:spPr>
          <a:xfrm>
            <a:off x="0" y="1989946"/>
            <a:ext cx="9144000" cy="34766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25"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26"/>
          <p:cNvSpPr txBox="1"/>
          <p:nvPr/>
        </p:nvSpPr>
        <p:spPr>
          <a:xfrm>
            <a:off x="1812977" y="367615"/>
            <a:ext cx="591706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example of gravity?</a:t>
            </a:r>
            <a:endParaRPr sz="1400" b="0" i="0" u="none" strike="noStrike" cap="none">
              <a:solidFill>
                <a:srgbClr val="000000"/>
              </a:solidFill>
              <a:latin typeface="Arial"/>
              <a:ea typeface="Arial"/>
              <a:cs typeface="Arial"/>
              <a:sym typeface="Arial"/>
            </a:endParaRPr>
          </a:p>
        </p:txBody>
      </p:sp>
      <p:pic>
        <p:nvPicPr>
          <p:cNvPr id="340" name="Google Shape;340;p26"/>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341" name="Google Shape;341;p26"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b68ae1bf46_0_94"/>
          <p:cNvSpPr txBox="1"/>
          <p:nvPr/>
        </p:nvSpPr>
        <p:spPr>
          <a:xfrm>
            <a:off x="1812977" y="367615"/>
            <a:ext cx="59172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Why is throwing a ball not an example of gravity?</a:t>
            </a:r>
            <a:endParaRPr sz="1400" b="0" i="0" u="none" strike="noStrike" cap="none">
              <a:solidFill>
                <a:srgbClr val="000000"/>
              </a:solidFill>
              <a:latin typeface="Arial"/>
              <a:ea typeface="Arial"/>
              <a:cs typeface="Arial"/>
              <a:sym typeface="Arial"/>
            </a:endParaRPr>
          </a:p>
        </p:txBody>
      </p:sp>
      <p:sp>
        <p:nvSpPr>
          <p:cNvPr id="348" name="Google Shape;348;gb68ae1bf46_0_94"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9" name="Google Shape;349;gb68ae1bf46_0_94"/>
          <p:cNvPicPr preferRelativeResize="0"/>
          <p:nvPr/>
        </p:nvPicPr>
        <p:blipFill>
          <a:blip r:embed="rId4">
            <a:alphaModFix/>
          </a:blip>
          <a:stretch>
            <a:fillRect/>
          </a:stretch>
        </p:blipFill>
        <p:spPr>
          <a:xfrm>
            <a:off x="1056025" y="1752800"/>
            <a:ext cx="7031950" cy="4690776"/>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31"/>
          <p:cNvSpPr txBox="1"/>
          <p:nvPr/>
        </p:nvSpPr>
        <p:spPr>
          <a:xfrm>
            <a:off x="1014153" y="367615"/>
            <a:ext cx="790693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gravity?</a:t>
            </a:r>
            <a:endParaRPr sz="1400" b="0" i="0" u="none" strike="noStrike" cap="none">
              <a:solidFill>
                <a:srgbClr val="000000"/>
              </a:solidFill>
              <a:latin typeface="Arial"/>
              <a:ea typeface="Arial"/>
              <a:cs typeface="Arial"/>
              <a:sym typeface="Arial"/>
            </a:endParaRPr>
          </a:p>
        </p:txBody>
      </p:sp>
      <p:sp>
        <p:nvSpPr>
          <p:cNvPr id="356" name="Google Shape;356;p3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7" name="Google Shape;357;p31" descr="dreamstime_xl_2755195.jpg"/>
          <p:cNvPicPr preferRelativeResize="0"/>
          <p:nvPr/>
        </p:nvPicPr>
        <p:blipFill rotWithShape="1">
          <a:blip r:embed="rId4">
            <a:alphaModFix/>
          </a:blip>
          <a:srcRect/>
          <a:stretch/>
        </p:blipFill>
        <p:spPr>
          <a:xfrm>
            <a:off x="618852" y="2146948"/>
            <a:ext cx="7918170" cy="2586047"/>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33"/>
          <p:cNvSpPr txBox="1"/>
          <p:nvPr/>
        </p:nvSpPr>
        <p:spPr>
          <a:xfrm>
            <a:off x="964276" y="367615"/>
            <a:ext cx="7897091"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two factors influence the strength of an object’s gravitational field?</a:t>
            </a:r>
            <a:endParaRPr sz="1400" b="0" i="0" u="none" strike="noStrike" cap="none">
              <a:solidFill>
                <a:srgbClr val="000000"/>
              </a:solidFill>
              <a:latin typeface="Arial"/>
              <a:ea typeface="Arial"/>
              <a:cs typeface="Arial"/>
              <a:sym typeface="Arial"/>
            </a:endParaRPr>
          </a:p>
        </p:txBody>
      </p:sp>
      <p:sp>
        <p:nvSpPr>
          <p:cNvPr id="364" name="Google Shape;364;p3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5" name="Google Shape;365;p33"/>
          <p:cNvSpPr txBox="1"/>
          <p:nvPr/>
        </p:nvSpPr>
        <p:spPr>
          <a:xfrm>
            <a:off x="367615" y="1911927"/>
            <a:ext cx="5085600" cy="2801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Mass and density</a:t>
            </a:r>
            <a:endParaRPr sz="14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Mass and distance</a:t>
            </a:r>
            <a:endParaRPr sz="14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Distance and temperature</a:t>
            </a:r>
            <a:endParaRPr sz="14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Temperature and density</a:t>
            </a:r>
            <a:endParaRPr sz="1400" b="0" i="0" u="none" strike="noStrike" cap="none">
              <a:solidFill>
                <a:srgbClr val="000000"/>
              </a:solidFill>
              <a:latin typeface="Arial"/>
              <a:ea typeface="Arial"/>
              <a:cs typeface="Arial"/>
              <a:sym typeface="Arial"/>
            </a:endParaRPr>
          </a:p>
        </p:txBody>
      </p:sp>
      <p:pic>
        <p:nvPicPr>
          <p:cNvPr id="366" name="Google Shape;366;p33" descr="Mean-Diameter-of-Planets.jpg"/>
          <p:cNvPicPr preferRelativeResize="0"/>
          <p:nvPr/>
        </p:nvPicPr>
        <p:blipFill rotWithShape="1">
          <a:blip r:embed="rId4">
            <a:alphaModFix/>
          </a:blip>
          <a:srcRect/>
          <a:stretch/>
        </p:blipFill>
        <p:spPr>
          <a:xfrm>
            <a:off x="3973482" y="5047678"/>
            <a:ext cx="5018001" cy="163954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dd40961736_0_0"/>
          <p:cNvSpPr txBox="1"/>
          <p:nvPr/>
        </p:nvSpPr>
        <p:spPr>
          <a:xfrm>
            <a:off x="964276" y="367615"/>
            <a:ext cx="7897200" cy="1200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Which two factors influence the strength of an object’s gravitational field?</a:t>
            </a:r>
            <a:endParaRPr sz="1400" b="0" i="0" u="none" strike="noStrike" cap="none">
              <a:solidFill>
                <a:srgbClr val="000000"/>
              </a:solidFill>
              <a:latin typeface="Arial"/>
              <a:ea typeface="Arial"/>
              <a:cs typeface="Arial"/>
              <a:sym typeface="Arial"/>
            </a:endParaRPr>
          </a:p>
        </p:txBody>
      </p:sp>
      <p:sp>
        <p:nvSpPr>
          <p:cNvPr id="373" name="Google Shape;373;gdd40961736_0_0"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gdd40961736_0_0"/>
          <p:cNvSpPr txBox="1"/>
          <p:nvPr/>
        </p:nvSpPr>
        <p:spPr>
          <a:xfrm>
            <a:off x="367615" y="1911927"/>
            <a:ext cx="5085600" cy="2801400"/>
          </a:xfrm>
          <a:prstGeom prst="rect">
            <a:avLst/>
          </a:prstGeom>
          <a:noFill/>
          <a:ln>
            <a:noFill/>
          </a:ln>
        </p:spPr>
        <p:txBody>
          <a:bodyPr spcFirstLastPara="1" wrap="square" lIns="91425" tIns="45700" rIns="91425" bIns="45700" anchor="t" anchorCtr="0">
            <a:spAutoFit/>
          </a:bodyPr>
          <a:lstStyle/>
          <a:p>
            <a:pPr marL="457200" marR="0" lvl="0" indent="-457200" algn="l" rtl="0">
              <a:lnSpc>
                <a:spcPct val="150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Mass and density</a:t>
            </a:r>
            <a:endParaRPr sz="14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rgbClr val="FF0000"/>
              </a:buClr>
              <a:buSzPts val="3200"/>
              <a:buFont typeface="Arial"/>
              <a:buAutoNum type="alphaUcPeriod"/>
            </a:pPr>
            <a:r>
              <a:rPr lang="en-US" sz="3200" b="0" i="0" u="none" strike="noStrike" cap="none">
                <a:solidFill>
                  <a:srgbClr val="FF0000"/>
                </a:solidFill>
                <a:latin typeface="Calibri"/>
                <a:ea typeface="Calibri"/>
                <a:cs typeface="Calibri"/>
                <a:sym typeface="Calibri"/>
              </a:rPr>
              <a:t>Mass and distance</a:t>
            </a:r>
            <a:endParaRPr sz="1400" b="0" i="0" u="none" strike="noStrike" cap="none">
              <a:solidFill>
                <a:srgbClr val="FF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Distance and temperature</a:t>
            </a:r>
            <a:endParaRPr sz="1400" b="0" i="0" u="none" strike="noStrike" cap="none">
              <a:solidFill>
                <a:srgbClr val="000000"/>
              </a:solidFill>
              <a:latin typeface="Arial"/>
              <a:ea typeface="Arial"/>
              <a:cs typeface="Arial"/>
              <a:sym typeface="Arial"/>
            </a:endParaRPr>
          </a:p>
          <a:p>
            <a:pPr marL="457200" marR="0" lvl="0" indent="-457200" algn="l" rtl="0">
              <a:lnSpc>
                <a:spcPct val="150000"/>
              </a:lnSpc>
              <a:spcBef>
                <a:spcPts val="0"/>
              </a:spcBef>
              <a:spcAft>
                <a:spcPts val="0"/>
              </a:spcAft>
              <a:buClr>
                <a:schemeClr val="dk1"/>
              </a:buClr>
              <a:buSzPts val="3200"/>
              <a:buFont typeface="Arial"/>
              <a:buAutoNum type="alphaUcPeriod"/>
            </a:pPr>
            <a:r>
              <a:rPr lang="en-US" sz="3200" b="0" i="0" u="none" strike="noStrike" cap="none">
                <a:solidFill>
                  <a:schemeClr val="dk1"/>
                </a:solidFill>
                <a:latin typeface="Calibri"/>
                <a:ea typeface="Calibri"/>
                <a:cs typeface="Calibri"/>
                <a:sym typeface="Calibri"/>
              </a:rPr>
              <a:t>Temperature and density</a:t>
            </a:r>
            <a:endParaRPr sz="1400" b="0" i="0" u="none" strike="noStrike" cap="none">
              <a:solidFill>
                <a:srgbClr val="000000"/>
              </a:solidFill>
              <a:latin typeface="Arial"/>
              <a:ea typeface="Arial"/>
              <a:cs typeface="Arial"/>
              <a:sym typeface="Arial"/>
            </a:endParaRPr>
          </a:p>
        </p:txBody>
      </p:sp>
      <p:pic>
        <p:nvPicPr>
          <p:cNvPr id="375" name="Google Shape;375;gdd40961736_0_0" descr="Mean-Diameter-of-Planets.jpg"/>
          <p:cNvPicPr preferRelativeResize="0"/>
          <p:nvPr/>
        </p:nvPicPr>
        <p:blipFill rotWithShape="1">
          <a:blip r:embed="rId4">
            <a:alphaModFix/>
          </a:blip>
          <a:srcRect/>
          <a:stretch/>
        </p:blipFill>
        <p:spPr>
          <a:xfrm>
            <a:off x="3973482" y="5047678"/>
            <a:ext cx="5018003" cy="163954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2"/>
          <p:cNvSpPr txBox="1"/>
          <p:nvPr/>
        </p:nvSpPr>
        <p:spPr>
          <a:xfrm>
            <a:off x="1812977" y="367615"/>
            <a:ext cx="5917069"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example of gravity?</a:t>
            </a:r>
            <a:endParaRPr sz="1400" b="0" i="0" u="none" strike="noStrike" cap="none">
              <a:solidFill>
                <a:srgbClr val="000000"/>
              </a:solidFill>
              <a:latin typeface="Arial"/>
              <a:ea typeface="Arial"/>
              <a:cs typeface="Arial"/>
              <a:sym typeface="Arial"/>
            </a:endParaRPr>
          </a:p>
        </p:txBody>
      </p:sp>
      <p:pic>
        <p:nvPicPr>
          <p:cNvPr id="382" name="Google Shape;382;p32"/>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383" name="Google Shape;383;p32"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6"/>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390" name="Google Shape;390;p36"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37"/>
          <p:cNvSpPr txBox="1">
            <a:spLocks noGrp="1"/>
          </p:cNvSpPr>
          <p:nvPr>
            <p:ph type="ctrTitle"/>
          </p:nvPr>
        </p:nvSpPr>
        <p:spPr>
          <a:xfrm>
            <a:off x="797575" y="367625"/>
            <a:ext cx="81555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Gravity</a:t>
            </a:r>
            <a:r>
              <a:rPr lang="en-US" sz="3400" b="1"/>
              <a:t>: </a:t>
            </a:r>
            <a:r>
              <a:rPr lang="en-US" sz="3400"/>
              <a:t>a force that attracts objects toward the center of another object</a:t>
            </a:r>
            <a:endParaRPr sz="3400" b="1"/>
          </a:p>
        </p:txBody>
      </p:sp>
      <p:pic>
        <p:nvPicPr>
          <p:cNvPr id="397" name="Google Shape;397;p37" descr="dreamstime_xl_2755195.jpg"/>
          <p:cNvPicPr preferRelativeResize="0"/>
          <p:nvPr/>
        </p:nvPicPr>
        <p:blipFill rotWithShape="1">
          <a:blip r:embed="rId3">
            <a:alphaModFix/>
          </a:blip>
          <a:srcRect/>
          <a:stretch/>
        </p:blipFill>
        <p:spPr>
          <a:xfrm>
            <a:off x="685800" y="2479457"/>
            <a:ext cx="7918170" cy="2586047"/>
          </a:xfrm>
          <a:prstGeom prst="rect">
            <a:avLst/>
          </a:prstGeom>
          <a:noFill/>
          <a:ln>
            <a:noFill/>
          </a:ln>
        </p:spPr>
      </p:pic>
      <p:sp>
        <p:nvSpPr>
          <p:cNvPr id="398" name="Google Shape;398;p37"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38"/>
          <p:cNvSpPr txBox="1"/>
          <p:nvPr/>
        </p:nvSpPr>
        <p:spPr>
          <a:xfrm>
            <a:off x="735213" y="488397"/>
            <a:ext cx="7929300" cy="1015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3000" b="0" i="0" u="none" strike="noStrike" cap="none">
                <a:solidFill>
                  <a:schemeClr val="dk1"/>
                </a:solidFill>
                <a:latin typeface="Calibri"/>
                <a:ea typeface="Calibri"/>
                <a:cs typeface="Calibri"/>
                <a:sym typeface="Calibri"/>
              </a:rPr>
              <a:t>Gravitational field strength is influenced by </a:t>
            </a:r>
            <a:r>
              <a:rPr lang="en-US" sz="3000" b="1" i="0" u="none" strike="noStrike" cap="none">
                <a:solidFill>
                  <a:schemeClr val="dk1"/>
                </a:solidFill>
                <a:latin typeface="Calibri"/>
                <a:ea typeface="Calibri"/>
                <a:cs typeface="Calibri"/>
                <a:sym typeface="Calibri"/>
              </a:rPr>
              <a:t>mass</a:t>
            </a:r>
            <a:r>
              <a:rPr lang="en-US" sz="3000" b="0" i="0" u="none" strike="noStrike" cap="none">
                <a:solidFill>
                  <a:schemeClr val="dk1"/>
                </a:solidFill>
                <a:latin typeface="Calibri"/>
                <a:ea typeface="Calibri"/>
                <a:cs typeface="Calibri"/>
                <a:sym typeface="Calibri"/>
              </a:rPr>
              <a:t> and </a:t>
            </a:r>
            <a:r>
              <a:rPr lang="en-US" sz="3000" b="1" i="0" u="none" strike="noStrike" cap="none">
                <a:solidFill>
                  <a:schemeClr val="dk1"/>
                </a:solidFill>
                <a:latin typeface="Calibri"/>
                <a:ea typeface="Calibri"/>
                <a:cs typeface="Calibri"/>
                <a:sym typeface="Calibri"/>
              </a:rPr>
              <a:t>distance</a:t>
            </a:r>
            <a:endParaRPr sz="3000" b="0" i="0" u="none" strike="noStrike" cap="none">
              <a:solidFill>
                <a:srgbClr val="000000"/>
              </a:solidFill>
              <a:latin typeface="Arial"/>
              <a:ea typeface="Arial"/>
              <a:cs typeface="Arial"/>
              <a:sym typeface="Arial"/>
            </a:endParaRPr>
          </a:p>
        </p:txBody>
      </p:sp>
      <p:pic>
        <p:nvPicPr>
          <p:cNvPr id="405" name="Google Shape;405;p38" descr="Mean-Diameter-of-Planets.jpg"/>
          <p:cNvPicPr preferRelativeResize="0"/>
          <p:nvPr/>
        </p:nvPicPr>
        <p:blipFill rotWithShape="1">
          <a:blip r:embed="rId3">
            <a:alphaModFix/>
          </a:blip>
          <a:srcRect/>
          <a:stretch/>
        </p:blipFill>
        <p:spPr>
          <a:xfrm>
            <a:off x="277849" y="2487441"/>
            <a:ext cx="8630508" cy="2819870"/>
          </a:xfrm>
          <a:prstGeom prst="rect">
            <a:avLst/>
          </a:prstGeom>
          <a:noFill/>
          <a:ln>
            <a:noFill/>
          </a:ln>
        </p:spPr>
      </p:pic>
      <p:sp>
        <p:nvSpPr>
          <p:cNvPr id="406" name="Google Shape;406;p3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8"/>
          <p:cNvSpPr txBox="1"/>
          <p:nvPr/>
        </p:nvSpPr>
        <p:spPr>
          <a:xfrm>
            <a:off x="2301072" y="693336"/>
            <a:ext cx="476754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Demonstration</a:t>
            </a:r>
            <a:endParaRPr sz="1400" b="0" i="0" u="none" strike="noStrike" cap="none">
              <a:solidFill>
                <a:srgbClr val="000000"/>
              </a:solidFill>
              <a:latin typeface="Arial"/>
              <a:ea typeface="Arial"/>
              <a:cs typeface="Arial"/>
              <a:sym typeface="Arial"/>
            </a:endParaRPr>
          </a:p>
        </p:txBody>
      </p:sp>
      <p:sp>
        <p:nvSpPr>
          <p:cNvPr id="137" name="Google Shape;137;p28"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8" name="Google Shape;138;p28" descr="cience, Technology, Engineering and Math, Oh My! We Need STEM ..."/>
          <p:cNvPicPr preferRelativeResize="0"/>
          <p:nvPr/>
        </p:nvPicPr>
        <p:blipFill rotWithShape="1">
          <a:blip r:embed="rId4">
            <a:alphaModFix/>
          </a:blip>
          <a:srcRect/>
          <a:stretch/>
        </p:blipFill>
        <p:spPr>
          <a:xfrm>
            <a:off x="590188" y="1886630"/>
            <a:ext cx="7963622" cy="4148253"/>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3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3" name="Google Shape;413;p39"/>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differences between the inner and outer planets?</a:t>
            </a:r>
            <a:endParaRPr sz="1400" b="0" i="0" u="none" strike="noStrike" cap="none">
              <a:solidFill>
                <a:srgbClr val="000000"/>
              </a:solidFill>
              <a:latin typeface="Arial"/>
              <a:ea typeface="Arial"/>
              <a:cs typeface="Arial"/>
              <a:sym typeface="Arial"/>
            </a:endParaRPr>
          </a:p>
        </p:txBody>
      </p:sp>
      <p:pic>
        <p:nvPicPr>
          <p:cNvPr id="414" name="Google Shape;414;p39"/>
          <p:cNvPicPr preferRelativeResize="0"/>
          <p:nvPr/>
        </p:nvPicPr>
        <p:blipFill rotWithShape="1">
          <a:blip r:embed="rId4">
            <a:alphaModFix/>
          </a:blip>
          <a:srcRect/>
          <a:stretch/>
        </p:blipFill>
        <p:spPr>
          <a:xfrm>
            <a:off x="0" y="1989946"/>
            <a:ext cx="9144000" cy="34766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5"/>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421" name="Google Shape;421;p35"/>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Gravitational Force</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422" name="Google Shape;422;p35" descr="Cursor"/>
          <p:cNvPicPr preferRelativeResize="0"/>
          <p:nvPr/>
        </p:nvPicPr>
        <p:blipFill rotWithShape="1">
          <a:blip r:embed="rId4">
            <a:alphaModFix/>
          </a:blip>
          <a:srcRect/>
          <a:stretch/>
        </p:blipFill>
        <p:spPr>
          <a:xfrm rot="5400000">
            <a:off x="1768494" y="1391776"/>
            <a:ext cx="914400" cy="914400"/>
          </a:xfrm>
          <a:prstGeom prst="rect">
            <a:avLst/>
          </a:prstGeom>
          <a:noFill/>
          <a:ln>
            <a:noFill/>
          </a:ln>
        </p:spPr>
      </p:pic>
      <p:sp>
        <p:nvSpPr>
          <p:cNvPr id="423" name="Google Shape;423;p35"/>
          <p:cNvSpPr txBox="1"/>
          <p:nvPr/>
        </p:nvSpPr>
        <p:spPr>
          <a:xfrm>
            <a:off x="411982" y="2230734"/>
            <a:ext cx="2552282"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gravity and the gravitational force between two objects.</a:t>
            </a:r>
            <a:endParaRPr sz="1400" b="0" i="0" u="none" strike="noStrike" cap="none">
              <a:solidFill>
                <a:srgbClr val="000000"/>
              </a:solidFill>
              <a:latin typeface="Arial"/>
              <a:ea typeface="Arial"/>
              <a:cs typeface="Arial"/>
              <a:sym typeface="Arial"/>
            </a:endParaRPr>
          </a:p>
        </p:txBody>
      </p:sp>
      <p:sp>
        <p:nvSpPr>
          <p:cNvPr id="424" name="Google Shape;424;p35"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25" name="Google Shape;425;p35"/>
          <p:cNvPicPr preferRelativeResize="0"/>
          <p:nvPr/>
        </p:nvPicPr>
        <p:blipFill rotWithShape="1">
          <a:blip r:embed="rId6">
            <a:alphaModFix/>
          </a:blip>
          <a:srcRect/>
          <a:stretch/>
        </p:blipFill>
        <p:spPr>
          <a:xfrm>
            <a:off x="2964264" y="2230734"/>
            <a:ext cx="5976290" cy="40263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4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grpSp>
        <p:nvGrpSpPr>
          <p:cNvPr id="446" name="Google Shape;446;p42"/>
          <p:cNvGrpSpPr/>
          <p:nvPr/>
        </p:nvGrpSpPr>
        <p:grpSpPr>
          <a:xfrm>
            <a:off x="1505008" y="297180"/>
            <a:ext cx="5828913" cy="6262953"/>
            <a:chOff x="814636" y="0"/>
            <a:chExt cx="5828913" cy="6262953"/>
          </a:xfrm>
        </p:grpSpPr>
        <p:sp>
          <p:nvSpPr>
            <p:cNvPr id="447" name="Google Shape;447;p42"/>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8" name="Google Shape;448;p42"/>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449" name="Google Shape;449;p42"/>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42"/>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42"/>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452" name="Google Shape;452;p42"/>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42"/>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4" name="Google Shape;454;p42"/>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455" name="Google Shape;455;p42"/>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6" name="Google Shape;456;p42"/>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7" name="Google Shape;457;p42"/>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458" name="Google Shape;458;p42"/>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9" name="Google Shape;459;p42"/>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42"/>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461" name="Google Shape;461;p42"/>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2" name="Google Shape;462;p42"/>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3" name="Google Shape;463;p42"/>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464" name="Google Shape;464;p42"/>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465" name="Google Shape;465;p42"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466" name="Google Shape;466;p42"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467" name="Google Shape;467;p42"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468" name="Google Shape;468;p42"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469" name="Google Shape;469;p4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0" name="Google Shape;470;p4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43"/>
          <p:cNvSpPr txBox="1"/>
          <p:nvPr/>
        </p:nvSpPr>
        <p:spPr>
          <a:xfrm>
            <a:off x="1462035" y="242943"/>
            <a:ext cx="7216452"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Inner Planets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77" name="Google Shape;477;p4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8" name="Google Shape;478;p4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479" name="Google Shape;479;p43" descr="inner_planets.jpg"/>
          <p:cNvPicPr preferRelativeResize="0"/>
          <p:nvPr/>
        </p:nvPicPr>
        <p:blipFill rotWithShape="1">
          <a:blip r:embed="rId3">
            <a:alphaModFix/>
          </a:blip>
          <a:srcRect/>
          <a:stretch/>
        </p:blipFill>
        <p:spPr>
          <a:xfrm>
            <a:off x="239852" y="1813302"/>
            <a:ext cx="8656175" cy="4868068"/>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p44"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6" name="Google Shape;486;p44"/>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differences between the inner and outer planets?</a:t>
            </a:r>
            <a:endParaRPr sz="1400" b="0" i="0" u="none" strike="noStrike" cap="none">
              <a:solidFill>
                <a:srgbClr val="000000"/>
              </a:solidFill>
              <a:latin typeface="Arial"/>
              <a:ea typeface="Arial"/>
              <a:cs typeface="Arial"/>
              <a:sym typeface="Arial"/>
            </a:endParaRPr>
          </a:p>
        </p:txBody>
      </p:sp>
      <p:pic>
        <p:nvPicPr>
          <p:cNvPr id="487" name="Google Shape;487;p44"/>
          <p:cNvPicPr preferRelativeResize="0"/>
          <p:nvPr/>
        </p:nvPicPr>
        <p:blipFill rotWithShape="1">
          <a:blip r:embed="rId4">
            <a:alphaModFix/>
          </a:blip>
          <a:srcRect/>
          <a:stretch/>
        </p:blipFill>
        <p:spPr>
          <a:xfrm>
            <a:off x="0" y="1989946"/>
            <a:ext cx="9144000" cy="34766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72"/>
          <p:cNvSpPr txBox="1"/>
          <p:nvPr/>
        </p:nvSpPr>
        <p:spPr>
          <a:xfrm>
            <a:off x="2301072" y="693336"/>
            <a:ext cx="4695629"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494" name="Google Shape;494;p72" descr="Classroom"/>
          <p:cNvSpPr/>
          <p:nvPr/>
        </p:nvSpPr>
        <p:spPr>
          <a:xfrm>
            <a:off x="77646"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95" name="Google Shape;495;p72"/>
          <p:cNvPicPr preferRelativeResize="0"/>
          <p:nvPr/>
        </p:nvPicPr>
        <p:blipFill>
          <a:blip r:embed="rId4">
            <a:alphaModFix/>
          </a:blip>
          <a:stretch>
            <a:fillRect/>
          </a:stretch>
        </p:blipFill>
        <p:spPr>
          <a:xfrm>
            <a:off x="1332349" y="1984875"/>
            <a:ext cx="6479324" cy="431954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sp>
        <p:nvSpPr>
          <p:cNvPr id="501" name="Google Shape;501;gdcd7fd6b6c_0_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dcd7fd6b6c_0_13"/>
          <p:cNvSpPr txBox="1"/>
          <p:nvPr/>
        </p:nvSpPr>
        <p:spPr>
          <a:xfrm>
            <a:off x="738300" y="246475"/>
            <a:ext cx="7667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do you predict are the four inner planets? Explain your reasoning.</a:t>
            </a:r>
            <a:endParaRPr sz="1400" b="0" i="0" u="none" strike="noStrike" cap="none">
              <a:solidFill>
                <a:srgbClr val="000000"/>
              </a:solidFill>
              <a:latin typeface="Arial"/>
              <a:ea typeface="Arial"/>
              <a:cs typeface="Arial"/>
              <a:sym typeface="Arial"/>
            </a:endParaRPr>
          </a:p>
        </p:txBody>
      </p:sp>
      <p:sp>
        <p:nvSpPr>
          <p:cNvPr id="508" name="Google Shape;508;gdcd7fd6b6c_0_1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09" name="Google Shape;509;gdcd7fd6b6c_0_13"/>
          <p:cNvPicPr preferRelativeResize="0"/>
          <p:nvPr/>
        </p:nvPicPr>
        <p:blipFill>
          <a:blip r:embed="rId4">
            <a:alphaModFix/>
          </a:blip>
          <a:stretch>
            <a:fillRect/>
          </a:stretch>
        </p:blipFill>
        <p:spPr>
          <a:xfrm>
            <a:off x="1332349" y="1984875"/>
            <a:ext cx="6479324" cy="431954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sp>
        <p:nvSpPr>
          <p:cNvPr id="515" name="Google Shape;515;p45"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46"/>
          <p:cNvSpPr txBox="1"/>
          <p:nvPr/>
        </p:nvSpPr>
        <p:spPr>
          <a:xfrm>
            <a:off x="849542" y="312749"/>
            <a:ext cx="8111578" cy="1073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The Solar System</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the sun with all the planets and other bodies that revolve around it</a:t>
            </a:r>
            <a:endParaRPr sz="2800" b="1" i="0" u="none" strike="noStrike" cap="none">
              <a:solidFill>
                <a:schemeClr val="dk1"/>
              </a:solidFill>
              <a:latin typeface="Calibri"/>
              <a:ea typeface="Calibri"/>
              <a:cs typeface="Calibri"/>
              <a:sym typeface="Calibri"/>
            </a:endParaRPr>
          </a:p>
        </p:txBody>
      </p:sp>
      <p:sp>
        <p:nvSpPr>
          <p:cNvPr id="522" name="Google Shape;522;p4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23" name="Google Shape;523;p46"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47"/>
          <p:cNvSpPr txBox="1"/>
          <p:nvPr/>
        </p:nvSpPr>
        <p:spPr>
          <a:xfrm>
            <a:off x="849542" y="312749"/>
            <a:ext cx="8094953" cy="1073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Planet</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a body or object in space that revolves around a star </a:t>
            </a:r>
            <a:r>
              <a:rPr lang="en-US" sz="3000">
                <a:solidFill>
                  <a:srgbClr val="0C0C0C"/>
                </a:solidFill>
                <a:latin typeface="Calibri"/>
                <a:ea typeface="Calibri"/>
                <a:cs typeface="Calibri"/>
                <a:sym typeface="Calibri"/>
              </a:rPr>
              <a:t>and has a spherical shape</a:t>
            </a:r>
            <a:endParaRPr sz="3000" b="1" i="0" u="none" strike="noStrike" cap="none">
              <a:solidFill>
                <a:schemeClr val="dk1"/>
              </a:solidFill>
              <a:latin typeface="Calibri"/>
              <a:ea typeface="Calibri"/>
              <a:cs typeface="Calibri"/>
              <a:sym typeface="Calibri"/>
            </a:endParaRPr>
          </a:p>
        </p:txBody>
      </p:sp>
      <p:sp>
        <p:nvSpPr>
          <p:cNvPr id="530" name="Google Shape;530;p4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1" name="Google Shape;531;p47" descr="200608250001_65511.jpg"/>
          <p:cNvPicPr preferRelativeResize="0"/>
          <p:nvPr/>
        </p:nvPicPr>
        <p:blipFill rotWithShape="1">
          <a:blip r:embed="rId4">
            <a:alphaModFix/>
          </a:blip>
          <a:srcRect/>
          <a:stretch/>
        </p:blipFill>
        <p:spPr>
          <a:xfrm>
            <a:off x="2708057" y="1575062"/>
            <a:ext cx="3861171" cy="4813593"/>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48"/>
          <p:cNvSpPr txBox="1">
            <a:spLocks noGrp="1"/>
          </p:cNvSpPr>
          <p:nvPr>
            <p:ph type="ctrTitle"/>
          </p:nvPr>
        </p:nvSpPr>
        <p:spPr>
          <a:xfrm>
            <a:off x="760497" y="367615"/>
            <a:ext cx="76230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Gravity</a:t>
            </a:r>
            <a:r>
              <a:rPr lang="en-US" sz="3400" b="1"/>
              <a:t>: </a:t>
            </a:r>
            <a:r>
              <a:rPr lang="en-US" sz="3400"/>
              <a:t>a force that attracts objects toward the center of another object</a:t>
            </a:r>
            <a:endParaRPr sz="3400" b="1"/>
          </a:p>
        </p:txBody>
      </p:sp>
      <p:pic>
        <p:nvPicPr>
          <p:cNvPr id="538" name="Google Shape;538;p48" descr="dreamstime_xl_2755195.jpg"/>
          <p:cNvPicPr preferRelativeResize="0"/>
          <p:nvPr/>
        </p:nvPicPr>
        <p:blipFill rotWithShape="1">
          <a:blip r:embed="rId3">
            <a:alphaModFix/>
          </a:blip>
          <a:srcRect/>
          <a:stretch/>
        </p:blipFill>
        <p:spPr>
          <a:xfrm>
            <a:off x="685800" y="2479457"/>
            <a:ext cx="7918170" cy="2586047"/>
          </a:xfrm>
          <a:prstGeom prst="rect">
            <a:avLst/>
          </a:prstGeom>
          <a:noFill/>
          <a:ln>
            <a:noFill/>
          </a:ln>
        </p:spPr>
      </p:pic>
      <p:sp>
        <p:nvSpPr>
          <p:cNvPr id="539" name="Google Shape;539;p48"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9"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sp>
        <p:nvSpPr>
          <p:cNvPr id="551" name="Google Shape;551;p50"/>
          <p:cNvSpPr txBox="1"/>
          <p:nvPr/>
        </p:nvSpPr>
        <p:spPr>
          <a:xfrm>
            <a:off x="2347897" y="231778"/>
            <a:ext cx="4557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552" name="Google Shape;552;p5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53" name="Google Shape;553;p50"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51"/>
          <p:cNvSpPr txBox="1"/>
          <p:nvPr/>
        </p:nvSpPr>
        <p:spPr>
          <a:xfrm>
            <a:off x="947650" y="367615"/>
            <a:ext cx="794696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relationship between gravity, the planets, and the sun?</a:t>
            </a:r>
            <a:endParaRPr sz="1400" b="0" i="0" u="none" strike="noStrike" cap="none">
              <a:solidFill>
                <a:srgbClr val="000000"/>
              </a:solidFill>
              <a:latin typeface="Arial"/>
              <a:ea typeface="Arial"/>
              <a:cs typeface="Arial"/>
              <a:sym typeface="Arial"/>
            </a:endParaRPr>
          </a:p>
        </p:txBody>
      </p:sp>
      <p:sp>
        <p:nvSpPr>
          <p:cNvPr id="560" name="Google Shape;560;p5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1" name="Google Shape;561;p51" descr="Mean-Diameter-of-Planets.jpg"/>
          <p:cNvPicPr preferRelativeResize="0"/>
          <p:nvPr/>
        </p:nvPicPr>
        <p:blipFill rotWithShape="1">
          <a:blip r:embed="rId4">
            <a:alphaModFix/>
          </a:blip>
          <a:srcRect/>
          <a:stretch/>
        </p:blipFill>
        <p:spPr>
          <a:xfrm>
            <a:off x="277849" y="2487441"/>
            <a:ext cx="8630508" cy="281987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52"/>
          <p:cNvSpPr txBox="1"/>
          <p:nvPr/>
        </p:nvSpPr>
        <p:spPr>
          <a:xfrm>
            <a:off x="2349775" y="1102660"/>
            <a:ext cx="4819589"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1" i="0" u="none" strike="noStrike" cap="none">
                <a:solidFill>
                  <a:schemeClr val="dk1"/>
                </a:solidFill>
                <a:latin typeface="Calibri"/>
                <a:ea typeface="Calibri"/>
                <a:cs typeface="Calibri"/>
                <a:sym typeface="Calibri"/>
              </a:rPr>
              <a:t>Inner Planets</a:t>
            </a:r>
            <a:endParaRPr sz="1400" b="0" i="0" u="none" strike="noStrike" cap="none">
              <a:solidFill>
                <a:srgbClr val="000000"/>
              </a:solidFill>
              <a:latin typeface="Arial"/>
              <a:ea typeface="Arial"/>
              <a:cs typeface="Arial"/>
              <a:sym typeface="Arial"/>
            </a:endParaRPr>
          </a:p>
        </p:txBody>
      </p:sp>
      <p:sp>
        <p:nvSpPr>
          <p:cNvPr id="568" name="Google Shape;568;p5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69" name="Google Shape;569;p5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53"/>
          <p:cNvSpPr txBox="1">
            <a:spLocks noGrp="1"/>
          </p:cNvSpPr>
          <p:nvPr>
            <p:ph type="ctrTitle"/>
          </p:nvPr>
        </p:nvSpPr>
        <p:spPr>
          <a:xfrm>
            <a:off x="1479665" y="187766"/>
            <a:ext cx="7391476"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Inner Planets</a:t>
            </a:r>
            <a:r>
              <a:rPr lang="en-US" sz="3400" b="1"/>
              <a:t>: </a:t>
            </a:r>
            <a:r>
              <a:rPr lang="en-US" sz="3400"/>
              <a:t>first four (closest) planets in our solar system</a:t>
            </a:r>
            <a:endParaRPr sz="3400" b="1"/>
          </a:p>
        </p:txBody>
      </p:sp>
      <p:sp>
        <p:nvSpPr>
          <p:cNvPr id="576" name="Google Shape;576;p5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77" name="Google Shape;577;p53"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578" name="Google Shape;578;p53" descr="inner_planets.jpg"/>
          <p:cNvPicPr preferRelativeResize="0"/>
          <p:nvPr/>
        </p:nvPicPr>
        <p:blipFill rotWithShape="1">
          <a:blip r:embed="rId5">
            <a:alphaModFix/>
          </a:blip>
          <a:srcRect/>
          <a:stretch/>
        </p:blipFill>
        <p:spPr>
          <a:xfrm>
            <a:off x="239852" y="1813302"/>
            <a:ext cx="8656175" cy="4868068"/>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5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30"/>
          <p:cNvSpPr txBox="1"/>
          <p:nvPr/>
        </p:nvSpPr>
        <p:spPr>
          <a:xfrm>
            <a:off x="1014153" y="367615"/>
            <a:ext cx="790693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did you notice about gravity in our demonstration?</a:t>
            </a:r>
            <a:endParaRPr sz="1400" b="0" i="0" u="none" strike="noStrike" cap="none">
              <a:solidFill>
                <a:srgbClr val="000000"/>
              </a:solidFill>
              <a:latin typeface="Arial"/>
              <a:ea typeface="Arial"/>
              <a:cs typeface="Arial"/>
              <a:sym typeface="Arial"/>
            </a:endParaRPr>
          </a:p>
        </p:txBody>
      </p:sp>
      <p:sp>
        <p:nvSpPr>
          <p:cNvPr id="151" name="Google Shape;151;p3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52" name="Google Shape;152;p30" descr="cience, Technology, Engineering and Math, Oh My! We Need STEM ..."/>
          <p:cNvPicPr preferRelativeResize="0"/>
          <p:nvPr/>
        </p:nvPicPr>
        <p:blipFill rotWithShape="1">
          <a:blip r:embed="rId4">
            <a:alphaModFix/>
          </a:blip>
          <a:srcRect/>
          <a:stretch/>
        </p:blipFill>
        <p:spPr>
          <a:xfrm>
            <a:off x="590188" y="1886630"/>
            <a:ext cx="7963622" cy="414825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55"/>
          <p:cNvSpPr txBox="1"/>
          <p:nvPr/>
        </p:nvSpPr>
        <p:spPr>
          <a:xfrm>
            <a:off x="849542" y="424771"/>
            <a:ext cx="8045076"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inner planet?</a:t>
            </a:r>
            <a:endParaRPr sz="1400" b="0" i="0" u="none" strike="noStrike" cap="none">
              <a:solidFill>
                <a:srgbClr val="000000"/>
              </a:solidFill>
              <a:latin typeface="Arial"/>
              <a:ea typeface="Arial"/>
              <a:cs typeface="Arial"/>
              <a:sym typeface="Arial"/>
            </a:endParaRPr>
          </a:p>
        </p:txBody>
      </p:sp>
      <p:sp>
        <p:nvSpPr>
          <p:cNvPr id="591" name="Google Shape;591;p5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92" name="Google Shape;592;p55" descr="inner_planets.jpg"/>
          <p:cNvPicPr preferRelativeResize="0"/>
          <p:nvPr/>
        </p:nvPicPr>
        <p:blipFill rotWithShape="1">
          <a:blip r:embed="rId4">
            <a:alphaModFix/>
          </a:blip>
          <a:srcRect/>
          <a:stretch/>
        </p:blipFill>
        <p:spPr>
          <a:xfrm>
            <a:off x="239852" y="1813302"/>
            <a:ext cx="8656175" cy="4868068"/>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56"/>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599" name="Google Shape;599;p56" descr="Artificial Intelligence"/>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5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06" name="Google Shape;606;p57" descr="inner_planets.jpg"/>
          <p:cNvPicPr preferRelativeResize="0"/>
          <p:nvPr/>
        </p:nvPicPr>
        <p:blipFill rotWithShape="1">
          <a:blip r:embed="rId4">
            <a:alphaModFix/>
          </a:blip>
          <a:srcRect/>
          <a:stretch/>
        </p:blipFill>
        <p:spPr>
          <a:xfrm>
            <a:off x="1341435" y="1728483"/>
            <a:ext cx="6368830" cy="3581709"/>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5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59"/>
          <p:cNvSpPr txBox="1"/>
          <p:nvPr/>
        </p:nvSpPr>
        <p:spPr>
          <a:xfrm>
            <a:off x="849542" y="424771"/>
            <a:ext cx="804507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Why are the inner planets grouped together?</a:t>
            </a:r>
            <a:endParaRPr sz="1400" b="0" i="0" u="none" strike="noStrike" cap="none">
              <a:solidFill>
                <a:srgbClr val="000000"/>
              </a:solidFill>
              <a:latin typeface="Arial"/>
              <a:ea typeface="Arial"/>
              <a:cs typeface="Arial"/>
              <a:sym typeface="Arial"/>
            </a:endParaRPr>
          </a:p>
        </p:txBody>
      </p:sp>
      <p:sp>
        <p:nvSpPr>
          <p:cNvPr id="619" name="Google Shape;619;p5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0" name="Google Shape;620;p59" descr="inner_planets.jpg"/>
          <p:cNvPicPr preferRelativeResize="0"/>
          <p:nvPr/>
        </p:nvPicPr>
        <p:blipFill rotWithShape="1">
          <a:blip r:embed="rId4">
            <a:alphaModFix/>
          </a:blip>
          <a:srcRect/>
          <a:stretch/>
        </p:blipFill>
        <p:spPr>
          <a:xfrm>
            <a:off x="239852" y="1813302"/>
            <a:ext cx="8656175" cy="486806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25"/>
        <p:cNvGrpSpPr/>
        <p:nvPr/>
      </p:nvGrpSpPr>
      <p:grpSpPr>
        <a:xfrm>
          <a:off x="0" y="0"/>
          <a:ext cx="0" cy="0"/>
          <a:chOff x="0" y="0"/>
          <a:chExt cx="0" cy="0"/>
        </a:xfrm>
      </p:grpSpPr>
      <p:sp>
        <p:nvSpPr>
          <p:cNvPr id="626" name="Google Shape;626;p6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27" name="Google Shape;627;p60"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64"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34" name="Google Shape;634;p64"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35" name="Google Shape;635;p64"/>
          <p:cNvPicPr preferRelativeResize="0"/>
          <p:nvPr/>
        </p:nvPicPr>
        <p:blipFill rotWithShape="1">
          <a:blip r:embed="rId5">
            <a:alphaModFix/>
          </a:blip>
          <a:srcRect/>
          <a:stretch/>
        </p:blipFill>
        <p:spPr>
          <a:xfrm>
            <a:off x="1924396" y="849542"/>
            <a:ext cx="5345084" cy="5345084"/>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6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2" name="Google Shape;642;p62"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43" name="Google Shape;643;p62"/>
          <p:cNvPicPr preferRelativeResize="0"/>
          <p:nvPr/>
        </p:nvPicPr>
        <p:blipFill rotWithShape="1">
          <a:blip r:embed="rId5">
            <a:alphaModFix/>
          </a:blip>
          <a:srcRect/>
          <a:stretch/>
        </p:blipFill>
        <p:spPr>
          <a:xfrm>
            <a:off x="1580827" y="398257"/>
            <a:ext cx="6068729" cy="606872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6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0" name="Google Shape;650;p63"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51" name="Google Shape;651;p63"/>
          <p:cNvPicPr preferRelativeResize="0"/>
          <p:nvPr/>
        </p:nvPicPr>
        <p:blipFill rotWithShape="1">
          <a:blip r:embed="rId5">
            <a:alphaModFix/>
          </a:blip>
          <a:srcRect/>
          <a:stretch/>
        </p:blipFill>
        <p:spPr>
          <a:xfrm>
            <a:off x="1995054" y="849542"/>
            <a:ext cx="5390804" cy="5390804"/>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p6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8" name="Google Shape;658;p61"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659" name="Google Shape;659;p61" descr="OSIRIS_Mars_true_color.jpg"/>
          <p:cNvPicPr preferRelativeResize="0"/>
          <p:nvPr/>
        </p:nvPicPr>
        <p:blipFill rotWithShape="1">
          <a:blip r:embed="rId5">
            <a:alphaModFix/>
          </a:blip>
          <a:srcRect/>
          <a:stretch/>
        </p:blipFill>
        <p:spPr>
          <a:xfrm>
            <a:off x="1580827" y="398257"/>
            <a:ext cx="6068729" cy="606872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66" name="Google Shape;666;p65"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6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73" name="Google Shape;673;p66"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674" name="Google Shape;674;p66"/>
          <p:cNvPicPr preferRelativeResize="0"/>
          <p:nvPr/>
        </p:nvPicPr>
        <p:blipFill rotWithShape="1">
          <a:blip r:embed="rId5">
            <a:alphaModFix/>
          </a:blip>
          <a:srcRect/>
          <a:stretch/>
        </p:blipFill>
        <p:spPr>
          <a:xfrm>
            <a:off x="1611824" y="498353"/>
            <a:ext cx="6099725" cy="583333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81" name="Google Shape;681;p67"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682" name="Google Shape;682;p67" descr="dreamstime_xl_10567743.jpg"/>
          <p:cNvPicPr preferRelativeResize="0"/>
          <p:nvPr/>
        </p:nvPicPr>
        <p:blipFill rotWithShape="1">
          <a:blip r:embed="rId5">
            <a:alphaModFix/>
          </a:blip>
          <a:srcRect/>
          <a:stretch/>
        </p:blipFill>
        <p:spPr>
          <a:xfrm>
            <a:off x="627727" y="1413998"/>
            <a:ext cx="7795484" cy="4989639"/>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6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93"/>
        <p:cNvGrpSpPr/>
        <p:nvPr/>
      </p:nvGrpSpPr>
      <p:grpSpPr>
        <a:xfrm>
          <a:off x="0" y="0"/>
          <a:ext cx="0" cy="0"/>
          <a:chOff x="0" y="0"/>
          <a:chExt cx="0" cy="0"/>
        </a:xfrm>
      </p:grpSpPr>
      <p:sp>
        <p:nvSpPr>
          <p:cNvPr id="694" name="Google Shape;694;p69"/>
          <p:cNvSpPr txBox="1"/>
          <p:nvPr/>
        </p:nvSpPr>
        <p:spPr>
          <a:xfrm>
            <a:off x="997527" y="238106"/>
            <a:ext cx="798021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List some examples of inner planets and their characteristics.</a:t>
            </a:r>
            <a:endParaRPr sz="1400" b="0" i="0" u="none" strike="noStrike" cap="none">
              <a:solidFill>
                <a:srgbClr val="000000"/>
              </a:solidFill>
              <a:latin typeface="Arial"/>
              <a:ea typeface="Arial"/>
              <a:cs typeface="Arial"/>
              <a:sym typeface="Arial"/>
            </a:endParaRPr>
          </a:p>
        </p:txBody>
      </p:sp>
      <p:sp>
        <p:nvSpPr>
          <p:cNvPr id="695" name="Google Shape;695;p6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96" name="Google Shape;696;p69"/>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70"/>
          <p:cNvSpPr txBox="1"/>
          <p:nvPr/>
        </p:nvSpPr>
        <p:spPr>
          <a:xfrm>
            <a:off x="997527" y="238106"/>
            <a:ext cx="798021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non-example of an inner planet?</a:t>
            </a:r>
            <a:endParaRPr sz="1400" b="0" i="0" u="none" strike="noStrike" cap="none">
              <a:solidFill>
                <a:srgbClr val="000000"/>
              </a:solidFill>
              <a:latin typeface="Arial"/>
              <a:ea typeface="Arial"/>
              <a:cs typeface="Arial"/>
              <a:sym typeface="Arial"/>
            </a:endParaRPr>
          </a:p>
        </p:txBody>
      </p:sp>
      <p:sp>
        <p:nvSpPr>
          <p:cNvPr id="703" name="Google Shape;703;p7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04" name="Google Shape;704;p70"/>
          <p:cNvPicPr preferRelativeResize="0"/>
          <p:nvPr/>
        </p:nvPicPr>
        <p:blipFill rotWithShape="1">
          <a:blip r:embed="rId4">
            <a:alphaModFix/>
          </a:blip>
          <a:srcRect/>
          <a:stretch/>
        </p:blipFill>
        <p:spPr>
          <a:xfrm>
            <a:off x="1202306" y="1599054"/>
            <a:ext cx="6410848" cy="4199894"/>
          </a:xfrm>
          <a:prstGeom prst="rect">
            <a:avLst/>
          </a:prstGeom>
          <a:noFill/>
          <a:ln>
            <a:noFill/>
          </a:ln>
        </p:spPr>
      </p:pic>
      <p:sp>
        <p:nvSpPr>
          <p:cNvPr id="705" name="Google Shape;705;p70"/>
          <p:cNvSpPr txBox="1"/>
          <p:nvPr/>
        </p:nvSpPr>
        <p:spPr>
          <a:xfrm>
            <a:off x="1202306" y="2427316"/>
            <a:ext cx="1396538"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chemeClr val="dk1"/>
                </a:solidFill>
                <a:latin typeface="Calibri"/>
                <a:ea typeface="Calibri"/>
                <a:cs typeface="Calibri"/>
                <a:sym typeface="Calibri"/>
              </a:rPr>
              <a:t>NON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74"/>
          <p:cNvSpPr txBox="1"/>
          <p:nvPr/>
        </p:nvSpPr>
        <p:spPr>
          <a:xfrm>
            <a:off x="849542" y="424771"/>
            <a:ext cx="8045076"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an inner planet and what are its characteristics?</a:t>
            </a:r>
            <a:endParaRPr sz="1400" b="0" i="0" u="none" strike="noStrike" cap="none">
              <a:solidFill>
                <a:srgbClr val="000000"/>
              </a:solidFill>
              <a:latin typeface="Arial"/>
              <a:ea typeface="Arial"/>
              <a:cs typeface="Arial"/>
              <a:sym typeface="Arial"/>
            </a:endParaRPr>
          </a:p>
        </p:txBody>
      </p:sp>
      <p:sp>
        <p:nvSpPr>
          <p:cNvPr id="718" name="Google Shape;718;p7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19" name="Google Shape;719;p74" descr="inner_planets.jpg"/>
          <p:cNvPicPr preferRelativeResize="0"/>
          <p:nvPr/>
        </p:nvPicPr>
        <p:blipFill rotWithShape="1">
          <a:blip r:embed="rId4">
            <a:alphaModFix/>
          </a:blip>
          <a:srcRect/>
          <a:stretch/>
        </p:blipFill>
        <p:spPr>
          <a:xfrm>
            <a:off x="239852" y="1813302"/>
            <a:ext cx="8656175" cy="486806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24"/>
        <p:cNvGrpSpPr/>
        <p:nvPr/>
      </p:nvGrpSpPr>
      <p:grpSpPr>
        <a:xfrm>
          <a:off x="0" y="0"/>
          <a:ext cx="0" cy="0"/>
          <a:chOff x="0" y="0"/>
          <a:chExt cx="0" cy="0"/>
        </a:xfrm>
      </p:grpSpPr>
      <p:sp>
        <p:nvSpPr>
          <p:cNvPr id="725" name="Google Shape;725;p75"/>
          <p:cNvSpPr txBox="1"/>
          <p:nvPr/>
        </p:nvSpPr>
        <p:spPr>
          <a:xfrm>
            <a:off x="997527" y="238106"/>
            <a:ext cx="7980218"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List some examples of inner planets and their characteristics.</a:t>
            </a:r>
            <a:endParaRPr sz="1400" b="0" i="0" u="none" strike="noStrike" cap="none">
              <a:solidFill>
                <a:srgbClr val="000000"/>
              </a:solidFill>
              <a:latin typeface="Arial"/>
              <a:ea typeface="Arial"/>
              <a:cs typeface="Arial"/>
              <a:sym typeface="Arial"/>
            </a:endParaRPr>
          </a:p>
        </p:txBody>
      </p:sp>
      <p:sp>
        <p:nvSpPr>
          <p:cNvPr id="726" name="Google Shape;726;p7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27" name="Google Shape;727;p75"/>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77"/>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400"/>
              <a:buFont typeface="Arial"/>
              <a:buNone/>
            </a:pPr>
            <a:r>
              <a:rPr lang="en-US" sz="5400" b="0" i="0" u="none" strike="noStrike" cap="none">
                <a:solidFill>
                  <a:srgbClr val="FF0000"/>
                </a:solidFill>
                <a:latin typeface="Calibri"/>
                <a:ea typeface="Calibri"/>
                <a:cs typeface="Calibri"/>
                <a:sym typeface="Calibri"/>
              </a:rPr>
              <a:t>Remember!!!</a:t>
            </a:r>
            <a:endParaRPr sz="1400" b="0" i="0" u="none" strike="noStrike" cap="none">
              <a:solidFill>
                <a:srgbClr val="000000"/>
              </a:solidFill>
              <a:latin typeface="Arial"/>
              <a:ea typeface="Arial"/>
              <a:cs typeface="Arial"/>
              <a:sym typeface="Arial"/>
            </a:endParaRPr>
          </a:p>
        </p:txBody>
      </p:sp>
      <p:sp>
        <p:nvSpPr>
          <p:cNvPr id="734" name="Google Shape;734;p77"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txBox="1"/>
          <p:nvPr/>
        </p:nvSpPr>
        <p:spPr>
          <a:xfrm>
            <a:off x="849542" y="312749"/>
            <a:ext cx="8111578" cy="1073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The Solar System</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the sun with all the planets and other bodies that revolve around it</a:t>
            </a:r>
            <a:endParaRPr sz="2800" b="1" i="0" u="none" strike="noStrike" cap="none">
              <a:solidFill>
                <a:schemeClr val="dk1"/>
              </a:solidFill>
              <a:latin typeface="Calibri"/>
              <a:ea typeface="Calibri"/>
              <a:cs typeface="Calibri"/>
              <a:sym typeface="Calibri"/>
            </a:endParaRPr>
          </a:p>
        </p:txBody>
      </p:sp>
      <p:sp>
        <p:nvSpPr>
          <p:cNvPr id="165" name="Google Shape;165;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6" name="Google Shape;166;p5"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78"/>
          <p:cNvSpPr txBox="1">
            <a:spLocks noGrp="1"/>
          </p:cNvSpPr>
          <p:nvPr>
            <p:ph type="ctrTitle"/>
          </p:nvPr>
        </p:nvSpPr>
        <p:spPr>
          <a:xfrm>
            <a:off x="1479665" y="187766"/>
            <a:ext cx="7391476"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Inner Planets</a:t>
            </a:r>
            <a:r>
              <a:rPr lang="en-US" sz="3400" b="1"/>
              <a:t>: </a:t>
            </a:r>
            <a:r>
              <a:rPr lang="en-US" sz="3400"/>
              <a:t>first four (closest) planets in our solar system</a:t>
            </a:r>
            <a:endParaRPr sz="3400" b="1"/>
          </a:p>
        </p:txBody>
      </p:sp>
      <p:pic>
        <p:nvPicPr>
          <p:cNvPr id="741" name="Google Shape;741;p78" descr="inner_planets.jpg"/>
          <p:cNvPicPr preferRelativeResize="0"/>
          <p:nvPr/>
        </p:nvPicPr>
        <p:blipFill rotWithShape="1">
          <a:blip r:embed="rId3">
            <a:alphaModFix/>
          </a:blip>
          <a:srcRect/>
          <a:stretch/>
        </p:blipFill>
        <p:spPr>
          <a:xfrm>
            <a:off x="239852" y="1813302"/>
            <a:ext cx="8656175" cy="4868068"/>
          </a:xfrm>
          <a:prstGeom prst="rect">
            <a:avLst/>
          </a:prstGeom>
          <a:noFill/>
          <a:ln>
            <a:noFill/>
          </a:ln>
        </p:spPr>
      </p:pic>
      <p:sp>
        <p:nvSpPr>
          <p:cNvPr id="742" name="Google Shape;742;p78"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pic>
        <p:nvPicPr>
          <p:cNvPr id="748" name="Google Shape;748;p79" descr="inner_planets.jpg"/>
          <p:cNvPicPr preferRelativeResize="0"/>
          <p:nvPr/>
        </p:nvPicPr>
        <p:blipFill rotWithShape="1">
          <a:blip r:embed="rId3">
            <a:alphaModFix/>
          </a:blip>
          <a:srcRect/>
          <a:stretch/>
        </p:blipFill>
        <p:spPr>
          <a:xfrm>
            <a:off x="1341435" y="1728483"/>
            <a:ext cx="6368830" cy="3581709"/>
          </a:xfrm>
          <a:prstGeom prst="rect">
            <a:avLst/>
          </a:prstGeom>
          <a:noFill/>
          <a:ln>
            <a:noFill/>
          </a:ln>
        </p:spPr>
      </p:pic>
      <p:sp>
        <p:nvSpPr>
          <p:cNvPr id="749" name="Google Shape;749;p79"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8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6" name="Google Shape;756;p80"/>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differences between the inner and outer planets?</a:t>
            </a:r>
            <a:endParaRPr sz="1400" b="0" i="0" u="none" strike="noStrike" cap="none">
              <a:solidFill>
                <a:srgbClr val="000000"/>
              </a:solidFill>
              <a:latin typeface="Arial"/>
              <a:ea typeface="Arial"/>
              <a:cs typeface="Arial"/>
              <a:sym typeface="Arial"/>
            </a:endParaRPr>
          </a:p>
        </p:txBody>
      </p:sp>
      <p:pic>
        <p:nvPicPr>
          <p:cNvPr id="757" name="Google Shape;757;p80"/>
          <p:cNvPicPr preferRelativeResize="0"/>
          <p:nvPr/>
        </p:nvPicPr>
        <p:blipFill rotWithShape="1">
          <a:blip r:embed="rId4">
            <a:alphaModFix/>
          </a:blip>
          <a:srcRect/>
          <a:stretch/>
        </p:blipFill>
        <p:spPr>
          <a:xfrm>
            <a:off x="0" y="1989946"/>
            <a:ext cx="9144000" cy="34766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762"/>
        <p:cNvGrpSpPr/>
        <p:nvPr/>
      </p:nvGrpSpPr>
      <p:grpSpPr>
        <a:xfrm>
          <a:off x="0" y="0"/>
          <a:ext cx="0" cy="0"/>
          <a:chOff x="0" y="0"/>
          <a:chExt cx="0" cy="0"/>
        </a:xfrm>
      </p:grpSpPr>
      <p:sp>
        <p:nvSpPr>
          <p:cNvPr id="763" name="Google Shape;763;p76"/>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a:solidFill>
                  <a:srgbClr val="FFC000"/>
                </a:solidFill>
                <a:latin typeface="Calibri"/>
                <a:ea typeface="Calibri"/>
                <a:cs typeface="Calibri"/>
                <a:sym typeface="Calibri"/>
              </a:rPr>
              <a:t>Simulation Activity</a:t>
            </a:r>
            <a:endParaRPr sz="1400" b="0" i="0" u="none" strike="noStrike" cap="none">
              <a:solidFill>
                <a:srgbClr val="000000"/>
              </a:solidFill>
              <a:latin typeface="Arial"/>
              <a:ea typeface="Arial"/>
              <a:cs typeface="Arial"/>
              <a:sym typeface="Arial"/>
            </a:endParaRPr>
          </a:p>
        </p:txBody>
      </p:sp>
      <p:sp>
        <p:nvSpPr>
          <p:cNvPr id="764" name="Google Shape;764;p76"/>
          <p:cNvSpPr txBox="1"/>
          <p:nvPr/>
        </p:nvSpPr>
        <p:spPr>
          <a:xfrm>
            <a:off x="1898954" y="899195"/>
            <a:ext cx="54765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Comparing Venus and Earth</a:t>
            </a:r>
            <a:endParaRPr sz="3600" b="0"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(Gizmos)</a:t>
            </a:r>
            <a:endParaRPr sz="1400" b="0" i="0" u="none" strike="noStrike" cap="none">
              <a:solidFill>
                <a:srgbClr val="000000"/>
              </a:solidFill>
              <a:latin typeface="Arial"/>
              <a:ea typeface="Arial"/>
              <a:cs typeface="Arial"/>
              <a:sym typeface="Arial"/>
            </a:endParaRPr>
          </a:p>
        </p:txBody>
      </p:sp>
      <p:pic>
        <p:nvPicPr>
          <p:cNvPr id="765" name="Google Shape;765;p76"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766" name="Google Shape;766;p76"/>
          <p:cNvSpPr txBox="1"/>
          <p:nvPr/>
        </p:nvSpPr>
        <p:spPr>
          <a:xfrm>
            <a:off x="411982" y="2230734"/>
            <a:ext cx="2552282" cy="147732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1" u="none" strike="noStrike" cap="none">
                <a:solidFill>
                  <a:schemeClr val="dk1"/>
                </a:solidFill>
                <a:latin typeface="Calibri"/>
                <a:ea typeface="Calibri"/>
                <a:cs typeface="Calibri"/>
                <a:sym typeface="Calibri"/>
              </a:rPr>
              <a:t>Click the link above to explore the differences between Venus and Earth, two of the inner planets.</a:t>
            </a:r>
            <a:endParaRPr sz="1400" b="0" i="0" u="none" strike="noStrike" cap="none">
              <a:solidFill>
                <a:srgbClr val="000000"/>
              </a:solidFill>
              <a:latin typeface="Arial"/>
              <a:ea typeface="Arial"/>
              <a:cs typeface="Arial"/>
              <a:sym typeface="Arial"/>
            </a:endParaRPr>
          </a:p>
        </p:txBody>
      </p:sp>
      <p:sp>
        <p:nvSpPr>
          <p:cNvPr id="767" name="Google Shape;767;p76" descr="Laptop"/>
          <p:cNvSpPr/>
          <p:nvPr/>
        </p:nvSpPr>
        <p:spPr>
          <a:xfrm>
            <a:off x="0" y="0"/>
            <a:ext cx="849542" cy="849542"/>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68" name="Google Shape;768;p76"/>
          <p:cNvPicPr preferRelativeResize="0"/>
          <p:nvPr/>
        </p:nvPicPr>
        <p:blipFill rotWithShape="1">
          <a:blip r:embed="rId6">
            <a:alphaModFix/>
          </a:blip>
          <a:srcRect/>
          <a:stretch/>
        </p:blipFill>
        <p:spPr>
          <a:xfrm>
            <a:off x="3076932" y="2431550"/>
            <a:ext cx="5787668" cy="386129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81"/>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778"/>
        <p:cNvGrpSpPr/>
        <p:nvPr/>
      </p:nvGrpSpPr>
      <p:grpSpPr>
        <a:xfrm>
          <a:off x="0" y="0"/>
          <a:ext cx="0" cy="0"/>
          <a:chOff x="0" y="0"/>
          <a:chExt cx="0" cy="0"/>
        </a:xfrm>
      </p:grpSpPr>
      <p:sp>
        <p:nvSpPr>
          <p:cNvPr id="779" name="Google Shape;779;p82"/>
          <p:cNvSpPr txBox="1"/>
          <p:nvPr/>
        </p:nvSpPr>
        <p:spPr>
          <a:xfrm>
            <a:off x="1636732" y="791268"/>
            <a:ext cx="5981766" cy="5078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en-US" sz="2700" b="0" i="0" u="none" strike="noStrike" cap="none">
                <a:solidFill>
                  <a:schemeClr val="dk1"/>
                </a:solidFill>
                <a:latin typeface="Calibri"/>
                <a:ea typeface="Calibri"/>
                <a:cs typeface="Calibri"/>
                <a:sym typeface="Calibri"/>
              </a:rPr>
              <a:t>This Video Created With Resources From:</a:t>
            </a:r>
            <a:endParaRPr sz="1400" b="0" i="0" u="none" strike="noStrike" cap="none">
              <a:solidFill>
                <a:srgbClr val="000000"/>
              </a:solidFill>
              <a:latin typeface="Arial"/>
              <a:ea typeface="Arial"/>
              <a:cs typeface="Arial"/>
              <a:sym typeface="Arial"/>
            </a:endParaRPr>
          </a:p>
        </p:txBody>
      </p:sp>
      <p:sp>
        <p:nvSpPr>
          <p:cNvPr id="780" name="Google Shape;780;p82"/>
          <p:cNvSpPr txBox="1"/>
          <p:nvPr/>
        </p:nvSpPr>
        <p:spPr>
          <a:xfrm>
            <a:off x="566002" y="4703194"/>
            <a:ext cx="8115299"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Calibri"/>
                <a:ea typeface="Calibri"/>
                <a:cs typeface="Calibri"/>
                <a:sym typeface="Calibri"/>
              </a:rPr>
              <a:t>Questions or Comments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 Michael Kennedy, Ph.D.          MKennedy@Virginia.edu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Rachel L Kunemund, Ph.D.	rk8vm@virginia.edu</a:t>
            </a:r>
            <a:endParaRPr sz="1400" b="0" i="0" u="none" strike="noStrike" cap="none">
              <a:solidFill>
                <a:srgbClr val="000000"/>
              </a:solidFill>
              <a:latin typeface="Arial"/>
              <a:ea typeface="Arial"/>
              <a:cs typeface="Arial"/>
              <a:sym typeface="Arial"/>
            </a:endParaRPr>
          </a:p>
        </p:txBody>
      </p:sp>
      <p:pic>
        <p:nvPicPr>
          <p:cNvPr id="781" name="Google Shape;781;p82" descr="IEP Translation – Communication from OSEP regarding the ..."/>
          <p:cNvPicPr preferRelativeResize="0"/>
          <p:nvPr/>
        </p:nvPicPr>
        <p:blipFill rotWithShape="1">
          <a:blip r:embed="rId3">
            <a:alphaModFix/>
          </a:blip>
          <a:srcRect/>
          <a:stretch/>
        </p:blipFill>
        <p:spPr>
          <a:xfrm>
            <a:off x="2638879" y="1356349"/>
            <a:ext cx="3821906" cy="671513"/>
          </a:xfrm>
          <a:prstGeom prst="rect">
            <a:avLst/>
          </a:prstGeom>
          <a:noFill/>
          <a:ln>
            <a:noFill/>
          </a:ln>
        </p:spPr>
      </p:pic>
      <p:pic>
        <p:nvPicPr>
          <p:cNvPr id="782" name="Google Shape;782;p82"/>
          <p:cNvPicPr preferRelativeResize="0"/>
          <p:nvPr/>
        </p:nvPicPr>
        <p:blipFill rotWithShape="1">
          <a:blip r:embed="rId4">
            <a:alphaModFix/>
          </a:blip>
          <a:srcRect/>
          <a:stretch/>
        </p:blipFill>
        <p:spPr>
          <a:xfrm>
            <a:off x="1378781" y="3299846"/>
            <a:ext cx="6342100" cy="1137394"/>
          </a:xfrm>
          <a:prstGeom prst="rect">
            <a:avLst/>
          </a:prstGeom>
          <a:noFill/>
          <a:ln>
            <a:noFill/>
          </a:ln>
        </p:spPr>
      </p:pic>
      <p:pic>
        <p:nvPicPr>
          <p:cNvPr id="783" name="Google Shape;783;p82" descr="United States Department of Education - Wikipedia"/>
          <p:cNvPicPr preferRelativeResize="0"/>
          <p:nvPr/>
        </p:nvPicPr>
        <p:blipFill rotWithShape="1">
          <a:blip r:embed="rId5">
            <a:alphaModFix/>
          </a:blip>
          <a:srcRect/>
          <a:stretch/>
        </p:blipFill>
        <p:spPr>
          <a:xfrm>
            <a:off x="3952732" y="2133645"/>
            <a:ext cx="1194198" cy="1194198"/>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788"/>
        <p:cNvGrpSpPr/>
        <p:nvPr/>
      </p:nvGrpSpPr>
      <p:grpSpPr>
        <a:xfrm>
          <a:off x="0" y="0"/>
          <a:ext cx="0" cy="0"/>
          <a:chOff x="0" y="0"/>
          <a:chExt cx="0" cy="0"/>
        </a:xfrm>
      </p:grpSpPr>
      <p:grpSp>
        <p:nvGrpSpPr>
          <p:cNvPr id="789" name="Google Shape;789;p83"/>
          <p:cNvGrpSpPr/>
          <p:nvPr/>
        </p:nvGrpSpPr>
        <p:grpSpPr>
          <a:xfrm>
            <a:off x="1505008" y="297180"/>
            <a:ext cx="5828913" cy="6262953"/>
            <a:chOff x="814636" y="0"/>
            <a:chExt cx="5828913" cy="6262953"/>
          </a:xfrm>
        </p:grpSpPr>
        <p:sp>
          <p:nvSpPr>
            <p:cNvPr id="790" name="Google Shape;790;p83"/>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1" name="Google Shape;791;p83"/>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sz="1400" b="0" i="0" u="none" strike="noStrike" cap="none">
                <a:solidFill>
                  <a:srgbClr val="000000"/>
                </a:solidFill>
                <a:latin typeface="Arial"/>
                <a:ea typeface="Arial"/>
                <a:cs typeface="Arial"/>
                <a:sym typeface="Arial"/>
              </a:endParaRPr>
            </a:p>
          </p:txBody>
        </p:sp>
        <p:sp>
          <p:nvSpPr>
            <p:cNvPr id="792" name="Google Shape;792;p83"/>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83"/>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4" name="Google Shape;794;p83"/>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sz="1400" b="0" i="0" u="none" strike="noStrike" cap="none">
                <a:solidFill>
                  <a:srgbClr val="000000"/>
                </a:solidFill>
                <a:latin typeface="Arial"/>
                <a:ea typeface="Arial"/>
                <a:cs typeface="Arial"/>
                <a:sym typeface="Arial"/>
              </a:endParaRPr>
            </a:p>
          </p:txBody>
        </p:sp>
        <p:sp>
          <p:nvSpPr>
            <p:cNvPr id="795" name="Google Shape;795;p83"/>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83"/>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7" name="Google Shape;797;p83"/>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sz="1400" b="0" i="0" u="none" strike="noStrike" cap="none">
                <a:solidFill>
                  <a:srgbClr val="000000"/>
                </a:solidFill>
                <a:latin typeface="Arial"/>
                <a:ea typeface="Arial"/>
                <a:cs typeface="Arial"/>
                <a:sym typeface="Arial"/>
              </a:endParaRPr>
            </a:p>
          </p:txBody>
        </p:sp>
        <p:sp>
          <p:nvSpPr>
            <p:cNvPr id="798" name="Google Shape;798;p83"/>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9" name="Google Shape;799;p83"/>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0" name="Google Shape;800;p83"/>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sz="1400" b="0" i="0" u="none" strike="noStrike" cap="none">
                <a:solidFill>
                  <a:srgbClr val="000000"/>
                </a:solidFill>
                <a:latin typeface="Arial"/>
                <a:ea typeface="Arial"/>
                <a:cs typeface="Arial"/>
                <a:sym typeface="Arial"/>
              </a:endParaRPr>
            </a:p>
          </p:txBody>
        </p:sp>
        <p:sp>
          <p:nvSpPr>
            <p:cNvPr id="801" name="Google Shape;801;p83"/>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83"/>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83"/>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sz="1400" b="0" i="0" u="none" strike="noStrike" cap="none">
                <a:solidFill>
                  <a:srgbClr val="000000"/>
                </a:solidFill>
                <a:latin typeface="Arial"/>
                <a:ea typeface="Arial"/>
                <a:cs typeface="Arial"/>
                <a:sym typeface="Arial"/>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sz="1400" b="0" i="0" u="none" strike="noStrike" cap="none">
                <a:solidFill>
                  <a:srgbClr val="000000"/>
                </a:solidFill>
                <a:latin typeface="Arial"/>
                <a:ea typeface="Arial"/>
                <a:cs typeface="Arial"/>
                <a:sym typeface="Arial"/>
              </a:endParaRPr>
            </a:p>
          </p:txBody>
        </p:sp>
        <p:sp>
          <p:nvSpPr>
            <p:cNvPr id="804" name="Google Shape;804;p83"/>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5" name="Google Shape;805;p83"/>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6" name="Google Shape;806;p83"/>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sz="1400" b="0" i="0" u="none" strike="noStrike" cap="none">
                <a:solidFill>
                  <a:srgbClr val="000000"/>
                </a:solidFill>
                <a:latin typeface="Arial"/>
                <a:ea typeface="Arial"/>
                <a:cs typeface="Arial"/>
                <a:sym typeface="Arial"/>
              </a:endParaRPr>
            </a:p>
          </p:txBody>
        </p:sp>
        <p:sp>
          <p:nvSpPr>
            <p:cNvPr id="807" name="Google Shape;807;p83"/>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pic>
        <p:nvPicPr>
          <p:cNvPr id="808" name="Google Shape;808;p83"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809" name="Google Shape;809;p83"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810" name="Google Shape;810;p83"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811" name="Google Shape;811;p83"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812" name="Google Shape;812;p83"/>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3" name="Google Shape;813;p83"/>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84"/>
          <p:cNvSpPr txBox="1"/>
          <p:nvPr/>
        </p:nvSpPr>
        <p:spPr>
          <a:xfrm>
            <a:off x="1295400" y="381000"/>
            <a:ext cx="6629400" cy="172354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8800"/>
              <a:buFont typeface="Arial"/>
              <a:buNone/>
            </a:pPr>
            <a:r>
              <a:rPr lang="en-US" sz="8800" b="0" i="0" u="none" strike="noStrike" cap="none">
                <a:solidFill>
                  <a:schemeClr val="dk1"/>
                </a:solidFill>
                <a:latin typeface="Calibri"/>
                <a:ea typeface="Calibri"/>
                <a:cs typeface="Calibri"/>
                <a:sym typeface="Calibri"/>
              </a:rPr>
              <a:t>Outer Planets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20" name="Google Shape;820;p84"/>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1" name="Google Shape;821;p84"/>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Intro</a:t>
            </a:r>
            <a:endParaRPr sz="1400" b="0" i="0" u="none" strike="noStrike" cap="none">
              <a:solidFill>
                <a:srgbClr val="000000"/>
              </a:solidFill>
              <a:latin typeface="Arial"/>
              <a:ea typeface="Arial"/>
              <a:cs typeface="Arial"/>
              <a:sym typeface="Arial"/>
            </a:endParaRPr>
          </a:p>
        </p:txBody>
      </p:sp>
      <p:pic>
        <p:nvPicPr>
          <p:cNvPr id="822" name="Google Shape;822;p84" descr="gas_sizes.jpg"/>
          <p:cNvPicPr preferRelativeResize="0"/>
          <p:nvPr/>
        </p:nvPicPr>
        <p:blipFill rotWithShape="1">
          <a:blip r:embed="rId3">
            <a:alphaModFix/>
          </a:blip>
          <a:srcRect/>
          <a:stretch/>
        </p:blipFill>
        <p:spPr>
          <a:xfrm>
            <a:off x="120935" y="1968285"/>
            <a:ext cx="8933126" cy="3884484"/>
          </a:xfrm>
          <a:prstGeom prst="rect">
            <a:avLst/>
          </a:prstGeom>
          <a:noFill/>
          <a:ln>
            <a:noFill/>
          </a:ln>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8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9" name="Google Shape;829;p85"/>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000"/>
              <a:buFont typeface="Arial"/>
              <a:buNone/>
            </a:pPr>
            <a:r>
              <a:rPr lang="en-US" sz="3000" b="1" i="0" u="none" strike="noStrike" cap="none">
                <a:solidFill>
                  <a:schemeClr val="dk1"/>
                </a:solidFill>
                <a:latin typeface="Calibri"/>
                <a:ea typeface="Calibri"/>
                <a:cs typeface="Calibri"/>
                <a:sym typeface="Calibri"/>
              </a:rPr>
              <a:t>Big Question: </a:t>
            </a:r>
            <a:r>
              <a:rPr lang="en-US" sz="3000" b="0" i="0" u="none" strike="noStrike" cap="none">
                <a:solidFill>
                  <a:schemeClr val="dk1"/>
                </a:solidFill>
                <a:latin typeface="Calibri"/>
                <a:ea typeface="Calibri"/>
                <a:cs typeface="Calibri"/>
                <a:sym typeface="Calibri"/>
              </a:rPr>
              <a:t>What are the differences between the inner and outer planets?</a:t>
            </a:r>
            <a:endParaRPr sz="1400" b="0" i="0" u="none" strike="noStrike" cap="none">
              <a:solidFill>
                <a:srgbClr val="000000"/>
              </a:solidFill>
              <a:latin typeface="Arial"/>
              <a:ea typeface="Arial"/>
              <a:cs typeface="Arial"/>
              <a:sym typeface="Arial"/>
            </a:endParaRPr>
          </a:p>
        </p:txBody>
      </p:sp>
      <p:pic>
        <p:nvPicPr>
          <p:cNvPr id="830" name="Google Shape;830;p85"/>
          <p:cNvPicPr preferRelativeResize="0"/>
          <p:nvPr/>
        </p:nvPicPr>
        <p:blipFill rotWithShape="1">
          <a:blip r:embed="rId4">
            <a:alphaModFix/>
          </a:blip>
          <a:srcRect/>
          <a:stretch/>
        </p:blipFill>
        <p:spPr>
          <a:xfrm>
            <a:off x="0" y="1989946"/>
            <a:ext cx="9144000" cy="347662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sp>
        <p:nvSpPr>
          <p:cNvPr id="836" name="Google Shape;836;gdcd7fd6b6c_0_21"/>
          <p:cNvSpPr txBox="1"/>
          <p:nvPr/>
        </p:nvSpPr>
        <p:spPr>
          <a:xfrm>
            <a:off x="2301071" y="693336"/>
            <a:ext cx="4788097"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5600"/>
              <a:buFont typeface="Arial"/>
              <a:buNone/>
            </a:pPr>
            <a:r>
              <a:rPr lang="en-US" sz="5600" b="0" i="0" u="none" strike="noStrike" cap="none" dirty="0">
                <a:solidFill>
                  <a:srgbClr val="FFC000"/>
                </a:solidFill>
                <a:latin typeface="Calibri"/>
                <a:ea typeface="Calibri"/>
                <a:cs typeface="Calibri"/>
                <a:sym typeface="Calibri"/>
              </a:rPr>
              <a:t>Demonstration</a:t>
            </a:r>
            <a:endParaRPr sz="1400" b="0" i="0" u="none" strike="noStrike" cap="none" dirty="0">
              <a:solidFill>
                <a:srgbClr val="000000"/>
              </a:solidFill>
              <a:latin typeface="Arial"/>
              <a:ea typeface="Arial"/>
              <a:cs typeface="Arial"/>
              <a:sym typeface="Arial"/>
            </a:endParaRPr>
          </a:p>
        </p:txBody>
      </p:sp>
      <p:sp>
        <p:nvSpPr>
          <p:cNvPr id="837" name="Google Shape;837;gdcd7fd6b6c_0_21" descr="Classroom"/>
          <p:cNvSpPr/>
          <p:nvPr/>
        </p:nvSpPr>
        <p:spPr>
          <a:xfrm>
            <a:off x="77646"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38" name="Google Shape;838;gdcd7fd6b6c_0_21"/>
          <p:cNvPicPr preferRelativeResize="0"/>
          <p:nvPr/>
        </p:nvPicPr>
        <p:blipFill>
          <a:blip r:embed="rId4">
            <a:alphaModFix/>
          </a:blip>
          <a:stretch>
            <a:fillRect/>
          </a:stretch>
        </p:blipFill>
        <p:spPr>
          <a:xfrm>
            <a:off x="1332349" y="1984875"/>
            <a:ext cx="6479324" cy="43195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6"/>
          <p:cNvSpPr txBox="1"/>
          <p:nvPr/>
        </p:nvSpPr>
        <p:spPr>
          <a:xfrm>
            <a:off x="849542" y="312749"/>
            <a:ext cx="8094953" cy="1073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Planet</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a body or object in space that revolves around a star and has a spherical s</a:t>
            </a:r>
            <a:r>
              <a:rPr lang="en-US" sz="3000">
                <a:solidFill>
                  <a:srgbClr val="0C0C0C"/>
                </a:solidFill>
                <a:latin typeface="Calibri"/>
                <a:ea typeface="Calibri"/>
                <a:cs typeface="Calibri"/>
                <a:sym typeface="Calibri"/>
              </a:rPr>
              <a:t>hape</a:t>
            </a:r>
            <a:endParaRPr sz="3000" b="1" i="0" u="none" strike="noStrike" cap="none">
              <a:solidFill>
                <a:schemeClr val="dk1"/>
              </a:solidFill>
              <a:latin typeface="Calibri"/>
              <a:ea typeface="Calibri"/>
              <a:cs typeface="Calibri"/>
              <a:sym typeface="Calibri"/>
            </a:endParaRPr>
          </a:p>
        </p:txBody>
      </p:sp>
      <p:sp>
        <p:nvSpPr>
          <p:cNvPr id="173" name="Google Shape;173;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4" name="Google Shape;174;p6" descr="200608250001_65511.jpg"/>
          <p:cNvPicPr preferRelativeResize="0"/>
          <p:nvPr/>
        </p:nvPicPr>
        <p:blipFill rotWithShape="1">
          <a:blip r:embed="rId4">
            <a:alphaModFix/>
          </a:blip>
          <a:srcRect/>
          <a:stretch/>
        </p:blipFill>
        <p:spPr>
          <a:xfrm>
            <a:off x="2708057" y="1575062"/>
            <a:ext cx="3861171" cy="4813593"/>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843"/>
        <p:cNvGrpSpPr/>
        <p:nvPr/>
      </p:nvGrpSpPr>
      <p:grpSpPr>
        <a:xfrm>
          <a:off x="0" y="0"/>
          <a:ext cx="0" cy="0"/>
          <a:chOff x="0" y="0"/>
          <a:chExt cx="0" cy="0"/>
        </a:xfrm>
      </p:grpSpPr>
      <p:sp>
        <p:nvSpPr>
          <p:cNvPr id="844" name="Google Shape;844;gdcd7fd6b6c_0_28" descr="Questions"/>
          <p:cNvSpPr/>
          <p:nvPr/>
        </p:nvSpPr>
        <p:spPr>
          <a:xfrm>
            <a:off x="2286000" y="1113692"/>
            <a:ext cx="4572000" cy="44430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849"/>
        <p:cNvGrpSpPr/>
        <p:nvPr/>
      </p:nvGrpSpPr>
      <p:grpSpPr>
        <a:xfrm>
          <a:off x="0" y="0"/>
          <a:ext cx="0" cy="0"/>
          <a:chOff x="0" y="0"/>
          <a:chExt cx="0" cy="0"/>
        </a:xfrm>
      </p:grpSpPr>
      <p:sp>
        <p:nvSpPr>
          <p:cNvPr id="850" name="Google Shape;850;gdcd7fd6b6c_0_33"/>
          <p:cNvSpPr txBox="1"/>
          <p:nvPr/>
        </p:nvSpPr>
        <p:spPr>
          <a:xfrm>
            <a:off x="738300" y="246475"/>
            <a:ext cx="76674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What do you predict are the four outer planets? Explain your reasoning.</a:t>
            </a:r>
            <a:endParaRPr sz="1400" b="0" i="0" u="none" strike="noStrike" cap="none">
              <a:solidFill>
                <a:srgbClr val="000000"/>
              </a:solidFill>
              <a:latin typeface="Arial"/>
              <a:ea typeface="Arial"/>
              <a:cs typeface="Arial"/>
              <a:sym typeface="Arial"/>
            </a:endParaRPr>
          </a:p>
        </p:txBody>
      </p:sp>
      <p:sp>
        <p:nvSpPr>
          <p:cNvPr id="851" name="Google Shape;851;gdcd7fd6b6c_0_33" descr="Questions"/>
          <p:cNvSpPr/>
          <p:nvPr/>
        </p:nvSpPr>
        <p:spPr>
          <a:xfrm>
            <a:off x="0" y="0"/>
            <a:ext cx="849600" cy="8496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52" name="Google Shape;852;gdcd7fd6b6c_0_33"/>
          <p:cNvPicPr preferRelativeResize="0"/>
          <p:nvPr/>
        </p:nvPicPr>
        <p:blipFill>
          <a:blip r:embed="rId4">
            <a:alphaModFix/>
          </a:blip>
          <a:stretch>
            <a:fillRect/>
          </a:stretch>
        </p:blipFill>
        <p:spPr>
          <a:xfrm>
            <a:off x="1332349" y="1984875"/>
            <a:ext cx="6479324" cy="4319549"/>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86" descr="Rewind"/>
          <p:cNvSpPr/>
          <p:nvPr/>
        </p:nvSpPr>
        <p:spPr>
          <a:xfrm>
            <a:off x="1928446" y="1295400"/>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4" name="Google Shape;864;p87"/>
          <p:cNvSpPr txBox="1"/>
          <p:nvPr/>
        </p:nvSpPr>
        <p:spPr>
          <a:xfrm>
            <a:off x="849542" y="312749"/>
            <a:ext cx="8111578" cy="1073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2800"/>
              <a:buFont typeface="Arial"/>
              <a:buNone/>
            </a:pPr>
            <a:r>
              <a:rPr lang="en-US" sz="2800" b="1" i="0" u="sng" strike="noStrike" cap="none">
                <a:solidFill>
                  <a:srgbClr val="0C0C0C"/>
                </a:solidFill>
                <a:latin typeface="Calibri"/>
                <a:ea typeface="Calibri"/>
                <a:cs typeface="Calibri"/>
                <a:sym typeface="Calibri"/>
              </a:rPr>
              <a:t>The Solar System</a:t>
            </a:r>
            <a:r>
              <a:rPr lang="en-US" sz="2800" b="1" i="0" u="none" strike="noStrike" cap="none">
                <a:solidFill>
                  <a:srgbClr val="0C0C0C"/>
                </a:solidFill>
                <a:latin typeface="Calibri"/>
                <a:ea typeface="Calibri"/>
                <a:cs typeface="Calibri"/>
                <a:sym typeface="Calibri"/>
              </a:rPr>
              <a:t>: </a:t>
            </a:r>
            <a:r>
              <a:rPr lang="en-US" sz="2800" b="0" i="0" u="none" strike="noStrike" cap="none">
                <a:solidFill>
                  <a:srgbClr val="0C0C0C"/>
                </a:solidFill>
                <a:latin typeface="Calibri"/>
                <a:ea typeface="Calibri"/>
                <a:cs typeface="Calibri"/>
                <a:sym typeface="Calibri"/>
              </a:rPr>
              <a:t>the sun with all the planets and other bodies that revolve around it</a:t>
            </a:r>
            <a:endParaRPr sz="2800" b="1" i="0" u="none" strike="noStrike" cap="none">
              <a:solidFill>
                <a:schemeClr val="dk1"/>
              </a:solidFill>
              <a:latin typeface="Calibri"/>
              <a:ea typeface="Calibri"/>
              <a:cs typeface="Calibri"/>
              <a:sym typeface="Calibri"/>
            </a:endParaRPr>
          </a:p>
        </p:txBody>
      </p:sp>
      <p:sp>
        <p:nvSpPr>
          <p:cNvPr id="865" name="Google Shape;865;p87"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66" name="Google Shape;866;p87"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871"/>
        <p:cNvGrpSpPr/>
        <p:nvPr/>
      </p:nvGrpSpPr>
      <p:grpSpPr>
        <a:xfrm>
          <a:off x="0" y="0"/>
          <a:ext cx="0" cy="0"/>
          <a:chOff x="0" y="0"/>
          <a:chExt cx="0" cy="0"/>
        </a:xfrm>
      </p:grpSpPr>
      <p:sp>
        <p:nvSpPr>
          <p:cNvPr id="872" name="Google Shape;872;p88"/>
          <p:cNvSpPr txBox="1"/>
          <p:nvPr/>
        </p:nvSpPr>
        <p:spPr>
          <a:xfrm>
            <a:off x="849542" y="312749"/>
            <a:ext cx="8094953" cy="107358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C0C0C"/>
              </a:buClr>
              <a:buSzPts val="3000"/>
              <a:buFont typeface="Arial"/>
              <a:buNone/>
            </a:pPr>
            <a:r>
              <a:rPr lang="en-US" sz="3000" b="1" i="0" u="sng" strike="noStrike" cap="none">
                <a:solidFill>
                  <a:srgbClr val="0C0C0C"/>
                </a:solidFill>
                <a:latin typeface="Calibri"/>
                <a:ea typeface="Calibri"/>
                <a:cs typeface="Calibri"/>
                <a:sym typeface="Calibri"/>
              </a:rPr>
              <a:t>Planet</a:t>
            </a:r>
            <a:r>
              <a:rPr lang="en-US" sz="3000" b="1" i="0" u="none" strike="noStrike" cap="none">
                <a:solidFill>
                  <a:srgbClr val="0C0C0C"/>
                </a:solidFill>
                <a:latin typeface="Calibri"/>
                <a:ea typeface="Calibri"/>
                <a:cs typeface="Calibri"/>
                <a:sym typeface="Calibri"/>
              </a:rPr>
              <a:t>: </a:t>
            </a:r>
            <a:r>
              <a:rPr lang="en-US" sz="3000" b="0" i="0" u="none" strike="noStrike" cap="none">
                <a:solidFill>
                  <a:srgbClr val="0C0C0C"/>
                </a:solidFill>
                <a:latin typeface="Calibri"/>
                <a:ea typeface="Calibri"/>
                <a:cs typeface="Calibri"/>
                <a:sym typeface="Calibri"/>
              </a:rPr>
              <a:t>a body or object in space that revolves around a star and has a spherical shape</a:t>
            </a:r>
            <a:endParaRPr sz="3000" b="1" i="0" u="none" strike="noStrike" cap="none">
              <a:solidFill>
                <a:schemeClr val="dk1"/>
              </a:solidFill>
              <a:latin typeface="Calibri"/>
              <a:ea typeface="Calibri"/>
              <a:cs typeface="Calibri"/>
              <a:sym typeface="Calibri"/>
            </a:endParaRPr>
          </a:p>
        </p:txBody>
      </p:sp>
      <p:sp>
        <p:nvSpPr>
          <p:cNvPr id="873" name="Google Shape;873;p88"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74" name="Google Shape;874;p88" descr="200608250001_65511.jpg"/>
          <p:cNvPicPr preferRelativeResize="0"/>
          <p:nvPr/>
        </p:nvPicPr>
        <p:blipFill rotWithShape="1">
          <a:blip r:embed="rId4">
            <a:alphaModFix/>
          </a:blip>
          <a:srcRect/>
          <a:stretch/>
        </p:blipFill>
        <p:spPr>
          <a:xfrm>
            <a:off x="2708057" y="1575062"/>
            <a:ext cx="3861171" cy="4813593"/>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89"/>
          <p:cNvSpPr txBox="1">
            <a:spLocks noGrp="1"/>
          </p:cNvSpPr>
          <p:nvPr>
            <p:ph type="ctrTitle"/>
          </p:nvPr>
        </p:nvSpPr>
        <p:spPr>
          <a:xfrm>
            <a:off x="760510" y="380140"/>
            <a:ext cx="7623000" cy="1470000"/>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Gravity</a:t>
            </a:r>
            <a:r>
              <a:rPr lang="en-US" sz="3400" b="1"/>
              <a:t>: </a:t>
            </a:r>
            <a:r>
              <a:rPr lang="en-US" sz="3400"/>
              <a:t>a force that attracts objects toward the center of another object</a:t>
            </a:r>
            <a:endParaRPr sz="3400" b="1"/>
          </a:p>
        </p:txBody>
      </p:sp>
      <p:pic>
        <p:nvPicPr>
          <p:cNvPr id="881" name="Google Shape;881;p89" descr="dreamstime_xl_2755195.jpg"/>
          <p:cNvPicPr preferRelativeResize="0"/>
          <p:nvPr/>
        </p:nvPicPr>
        <p:blipFill rotWithShape="1">
          <a:blip r:embed="rId3">
            <a:alphaModFix/>
          </a:blip>
          <a:srcRect/>
          <a:stretch/>
        </p:blipFill>
        <p:spPr>
          <a:xfrm>
            <a:off x="685800" y="2479457"/>
            <a:ext cx="7918170" cy="2586047"/>
          </a:xfrm>
          <a:prstGeom prst="rect">
            <a:avLst/>
          </a:prstGeom>
          <a:noFill/>
          <a:ln>
            <a:noFill/>
          </a:ln>
        </p:spPr>
      </p:pic>
      <p:sp>
        <p:nvSpPr>
          <p:cNvPr id="882" name="Google Shape;882;p89"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90"/>
          <p:cNvSpPr txBox="1">
            <a:spLocks noGrp="1"/>
          </p:cNvSpPr>
          <p:nvPr>
            <p:ph type="ctrTitle"/>
          </p:nvPr>
        </p:nvSpPr>
        <p:spPr>
          <a:xfrm>
            <a:off x="1479665" y="187766"/>
            <a:ext cx="7391476" cy="1470025"/>
          </a:xfrm>
          <a:prstGeom prst="rect">
            <a:avLst/>
          </a:prstGeom>
          <a:noFill/>
          <a:ln>
            <a:noFill/>
          </a:ln>
        </p:spPr>
        <p:txBody>
          <a:bodyPr spcFirstLastPara="1" wrap="square" lIns="91425" tIns="45700" rIns="91425" bIns="45700" anchor="ctr" anchorCtr="0">
            <a:normAutofit/>
          </a:bodyPr>
          <a:lstStyle/>
          <a:p>
            <a:pPr marL="0" lvl="0" indent="0" algn="ctr" rtl="0">
              <a:lnSpc>
                <a:spcPct val="100000"/>
              </a:lnSpc>
              <a:spcBef>
                <a:spcPts val="0"/>
              </a:spcBef>
              <a:spcAft>
                <a:spcPts val="0"/>
              </a:spcAft>
              <a:buClr>
                <a:schemeClr val="dk1"/>
              </a:buClr>
              <a:buSzPts val="3400"/>
              <a:buFont typeface="Calibri"/>
              <a:buNone/>
            </a:pPr>
            <a:r>
              <a:rPr lang="en-US" sz="3400" b="1" u="sng"/>
              <a:t>Inner Planets</a:t>
            </a:r>
            <a:r>
              <a:rPr lang="en-US" sz="3400" b="1"/>
              <a:t>: </a:t>
            </a:r>
            <a:r>
              <a:rPr lang="en-US" sz="3400"/>
              <a:t>first four (closest) planets in our solar system</a:t>
            </a:r>
            <a:endParaRPr sz="3400" b="1"/>
          </a:p>
        </p:txBody>
      </p:sp>
      <p:pic>
        <p:nvPicPr>
          <p:cNvPr id="889" name="Google Shape;889;p90" descr="inner_planets.jpg"/>
          <p:cNvPicPr preferRelativeResize="0"/>
          <p:nvPr/>
        </p:nvPicPr>
        <p:blipFill rotWithShape="1">
          <a:blip r:embed="rId3">
            <a:alphaModFix/>
          </a:blip>
          <a:srcRect/>
          <a:stretch/>
        </p:blipFill>
        <p:spPr>
          <a:xfrm>
            <a:off x="239852" y="1813302"/>
            <a:ext cx="8656175" cy="4868068"/>
          </a:xfrm>
          <a:prstGeom prst="rect">
            <a:avLst/>
          </a:prstGeom>
          <a:noFill/>
          <a:ln>
            <a:noFill/>
          </a:ln>
        </p:spPr>
      </p:pic>
      <p:sp>
        <p:nvSpPr>
          <p:cNvPr id="890" name="Google Shape;890;p90"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91"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p92"/>
          <p:cNvSpPr txBox="1"/>
          <p:nvPr/>
        </p:nvSpPr>
        <p:spPr>
          <a:xfrm>
            <a:off x="2347897" y="231778"/>
            <a:ext cx="4557851"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a solar system?</a:t>
            </a:r>
            <a:endParaRPr sz="1400" b="0" i="0" u="none" strike="noStrike" cap="none">
              <a:solidFill>
                <a:srgbClr val="000000"/>
              </a:solidFill>
              <a:latin typeface="Arial"/>
              <a:ea typeface="Arial"/>
              <a:cs typeface="Arial"/>
              <a:sym typeface="Arial"/>
            </a:endParaRPr>
          </a:p>
        </p:txBody>
      </p:sp>
      <p:sp>
        <p:nvSpPr>
          <p:cNvPr id="903" name="Google Shape;903;p9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04" name="Google Shape;904;p92" descr="dreamstime_xl_43478275.jpg"/>
          <p:cNvPicPr preferRelativeResize="0"/>
          <p:nvPr/>
        </p:nvPicPr>
        <p:blipFill rotWithShape="1">
          <a:blip r:embed="rId4">
            <a:alphaModFix/>
          </a:blip>
          <a:srcRect/>
          <a:stretch/>
        </p:blipFill>
        <p:spPr>
          <a:xfrm>
            <a:off x="1052689" y="1605588"/>
            <a:ext cx="7041444" cy="4555404"/>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0" name="Google Shape;910;p93"/>
          <p:cNvSpPr txBox="1"/>
          <p:nvPr/>
        </p:nvSpPr>
        <p:spPr>
          <a:xfrm>
            <a:off x="947650" y="367615"/>
            <a:ext cx="7946967" cy="120032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0" i="0" u="none" strike="noStrike" cap="none">
                <a:solidFill>
                  <a:schemeClr val="dk1"/>
                </a:solidFill>
                <a:latin typeface="Calibri"/>
                <a:ea typeface="Calibri"/>
                <a:cs typeface="Calibri"/>
                <a:sym typeface="Calibri"/>
              </a:rPr>
              <a:t>What is the relationship between gravity, the planets, and the sun?</a:t>
            </a:r>
            <a:endParaRPr sz="1400" b="0" i="0" u="none" strike="noStrike" cap="none">
              <a:solidFill>
                <a:srgbClr val="000000"/>
              </a:solidFill>
              <a:latin typeface="Arial"/>
              <a:ea typeface="Arial"/>
              <a:cs typeface="Arial"/>
              <a:sym typeface="Arial"/>
            </a:endParaRPr>
          </a:p>
        </p:txBody>
      </p:sp>
      <p:sp>
        <p:nvSpPr>
          <p:cNvPr id="911" name="Google Shape;911;p9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912" name="Google Shape;912;p93" descr="Mean-Diameter-of-Planets.jpg"/>
          <p:cNvPicPr preferRelativeResize="0"/>
          <p:nvPr/>
        </p:nvPicPr>
        <p:blipFill rotWithShape="1">
          <a:blip r:embed="rId4">
            <a:alphaModFix/>
          </a:blip>
          <a:srcRect/>
          <a:stretch/>
        </p:blipFill>
        <p:spPr>
          <a:xfrm>
            <a:off x="277849" y="2487441"/>
            <a:ext cx="8630508" cy="281987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4391</Words>
  <Application>Microsoft Office PowerPoint</Application>
  <PresentationFormat>On-screen Show (4:3)</PresentationFormat>
  <Paragraphs>477</Paragraphs>
  <Slides>130</Slides>
  <Notes>130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130</vt:i4>
      </vt:variant>
    </vt:vector>
  </HeadingPairs>
  <TitlesOfParts>
    <vt:vector size="133"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Gravity: a force that attracts objects toward the center of another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Gravity: a force that attracts objects toward the center of another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Gravity: a force that attracts objects toward the center of another object</vt:lpstr>
      <vt:lpstr>PowerPoint Presentation</vt:lpstr>
      <vt:lpstr>PowerPoint Presentation</vt:lpstr>
      <vt:lpstr>PowerPoint Presentation</vt:lpstr>
      <vt:lpstr>PowerPoint Presentation</vt:lpstr>
      <vt:lpstr>Inner Planets: first four (closest) planets in our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Inner Planets: first four (closest) planets in our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Gravity: a force that attracts objects toward the center of another object</vt:lpstr>
      <vt:lpstr>Inner Planets: first four (closest) planets in our solar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are the major differences between the inner planets and the outer planets?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Kennedy</dc:creator>
  <cp:lastModifiedBy>Kunemund, Rachel (rk8vm)</cp:lastModifiedBy>
  <cp:revision>1</cp:revision>
  <dcterms:created xsi:type="dcterms:W3CDTF">2017-06-12T17:49:47Z</dcterms:created>
  <dcterms:modified xsi:type="dcterms:W3CDTF">2021-08-03T17:13:58Z</dcterms:modified>
</cp:coreProperties>
</file>