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6858000" cx="9144000"/>
  <p:notesSz cx="6858000" cy="9144000"/>
  <p:embeddedFontLst>
    <p:embeddedFont>
      <p:font typeface="Poppins"/>
      <p:regular r:id="rId70"/>
      <p:bold r:id="rId71"/>
      <p:italic r:id="rId72"/>
      <p:boldItalic r:id="rId73"/>
    </p:embeddedFont>
    <p:embeddedFont>
      <p:font typeface="Helvetica Neue Light"/>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8" roundtripDataSignature="AMtx7mgqLo93YJLkLp8/2Ef0ubRF75K/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Italic.fntdata"/><Relationship Id="rId72" Type="http://schemas.openxmlformats.org/officeDocument/2006/relationships/font" Target="fonts/Poppins-italic.fntdata"/><Relationship Id="rId31" Type="http://schemas.openxmlformats.org/officeDocument/2006/relationships/slide" Target="slides/slide26.xml"/><Relationship Id="rId75" Type="http://schemas.openxmlformats.org/officeDocument/2006/relationships/font" Target="fonts/HelveticaNeueLight-bold.fntdata"/><Relationship Id="rId30" Type="http://schemas.openxmlformats.org/officeDocument/2006/relationships/slide" Target="slides/slide25.xml"/><Relationship Id="rId74" Type="http://schemas.openxmlformats.org/officeDocument/2006/relationships/font" Target="fonts/HelveticaNeueLight-regular.fntdata"/><Relationship Id="rId33" Type="http://schemas.openxmlformats.org/officeDocument/2006/relationships/slide" Target="slides/slide28.xml"/><Relationship Id="rId77" Type="http://schemas.openxmlformats.org/officeDocument/2006/relationships/font" Target="fonts/HelveticaNeueLight-boldItalic.fntdata"/><Relationship Id="rId32" Type="http://schemas.openxmlformats.org/officeDocument/2006/relationships/slide" Target="slides/slide27.xml"/><Relationship Id="rId76" Type="http://schemas.openxmlformats.org/officeDocument/2006/relationships/font" Target="fonts/HelveticaNeueLight-italic.fntdata"/><Relationship Id="rId35" Type="http://schemas.openxmlformats.org/officeDocument/2006/relationships/slide" Target="slides/slide30.xml"/><Relationship Id="rId34" Type="http://schemas.openxmlformats.org/officeDocument/2006/relationships/slide" Target="slides/slide29.xml"/><Relationship Id="rId78" Type="http://customschemas.google.com/relationships/presentationmetadata" Target="metadata"/><Relationship Id="rId71" Type="http://schemas.openxmlformats.org/officeDocument/2006/relationships/font" Target="fonts/Poppins-bold.fntdata"/><Relationship Id="rId70" Type="http://schemas.openxmlformats.org/officeDocument/2006/relationships/font" Target="fonts/Poppins-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An organism is any non-living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False]</a:t>
            </a:r>
            <a:endParaRPr/>
          </a:p>
          <a:p>
            <a:pPr indent="0" lvl="0" marL="0" rtl="0" algn="l">
              <a:lnSpc>
                <a:spcPct val="100000"/>
              </a:lnSpc>
              <a:spcBef>
                <a:spcPts val="0"/>
              </a:spcBef>
              <a:spcAft>
                <a:spcPts val="0"/>
              </a:spcAft>
              <a:buSzPts val="1400"/>
              <a:buNone/>
            </a:pPr>
            <a:r>
              <a:t/>
            </a:r>
            <a:endParaRPr/>
          </a:p>
        </p:txBody>
      </p:sp>
      <p:sp>
        <p:nvSpPr>
          <p:cNvPr id="187" name="Google Shape;187;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91a9c54469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91a9c54469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An organism is any non-living thing. </a:t>
            </a:r>
            <a:r>
              <a:rPr b="1" lang="en-US"/>
              <a:t>False</a:t>
            </a:r>
            <a:r>
              <a:rPr lang="en-US"/>
              <a:t> - an organism is any </a:t>
            </a:r>
            <a:r>
              <a:rPr lang="en-US" u="sng"/>
              <a:t>living</a:t>
            </a:r>
            <a:r>
              <a:rPr lang="en-US"/>
              <a:t>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False]</a:t>
            </a:r>
            <a:endParaRPr/>
          </a:p>
          <a:p>
            <a:pPr indent="0" lvl="0" marL="0" rtl="0" algn="l">
              <a:lnSpc>
                <a:spcPct val="100000"/>
              </a:lnSpc>
              <a:spcBef>
                <a:spcPts val="0"/>
              </a:spcBef>
              <a:spcAft>
                <a:spcPts val="0"/>
              </a:spcAft>
              <a:buSzPts val="1400"/>
              <a:buNone/>
            </a:pPr>
            <a:r>
              <a:t/>
            </a:r>
            <a:endParaRPr/>
          </a:p>
        </p:txBody>
      </p:sp>
      <p:sp>
        <p:nvSpPr>
          <p:cNvPr id="197" name="Google Shape;197;g291a9c54469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8c7dfa711f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8c7dfa711f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an area where living and nonliving things interact?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Ecosystem]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7" name="Google Shape;207;g28c7dfa711f_0_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8c7dfa711f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8c7dfa711f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an area where living and nonliving things interact? </a:t>
            </a:r>
            <a:r>
              <a:rPr b="1" lang="en-US"/>
              <a:t>B</a:t>
            </a:r>
            <a:r>
              <a:rPr b="1" lang="en-US"/>
              <a:t>. Ecosystem</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6" name="Google Shape;216;g28c7dfa711f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91a9c54469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91a9c54469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_______ are organisms that move, grow, change, and respond to the environment.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Living things]</a:t>
            </a:r>
            <a:endParaRPr/>
          </a:p>
          <a:p>
            <a:pPr indent="0" lvl="0" marL="0" rtl="0" algn="l">
              <a:lnSpc>
                <a:spcPct val="100000"/>
              </a:lnSpc>
              <a:spcBef>
                <a:spcPts val="0"/>
              </a:spcBef>
              <a:spcAft>
                <a:spcPts val="0"/>
              </a:spcAft>
              <a:buSzPts val="1400"/>
              <a:buNone/>
            </a:pPr>
            <a:r>
              <a:t/>
            </a:r>
            <a:endParaRPr/>
          </a:p>
        </p:txBody>
      </p:sp>
      <p:sp>
        <p:nvSpPr>
          <p:cNvPr id="225" name="Google Shape;225;g291a9c54469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91a9c54469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91a9c54469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a:t>Living things</a:t>
            </a:r>
            <a:r>
              <a:rPr lang="en-US"/>
              <a:t> are organisms that move, grow, change, and respond to the environment.</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234" name="Google Shape;234;g291a9c54469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9295eb51f2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9295eb51f2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_______ are things that no not grow, reproduce, and need food.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Non-living things]</a:t>
            </a:r>
            <a:endParaRPr/>
          </a:p>
          <a:p>
            <a:pPr indent="0" lvl="0" marL="0" rtl="0" algn="l">
              <a:lnSpc>
                <a:spcPct val="100000"/>
              </a:lnSpc>
              <a:spcBef>
                <a:spcPts val="0"/>
              </a:spcBef>
              <a:spcAft>
                <a:spcPts val="0"/>
              </a:spcAft>
              <a:buSzPts val="1400"/>
              <a:buNone/>
            </a:pPr>
            <a:r>
              <a:t/>
            </a:r>
            <a:endParaRPr/>
          </a:p>
        </p:txBody>
      </p:sp>
      <p:sp>
        <p:nvSpPr>
          <p:cNvPr id="243" name="Google Shape;243;g29295eb51f2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9295eb51f2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9295eb51f2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Non-living things</a:t>
            </a:r>
            <a:r>
              <a:rPr lang="en-US"/>
              <a:t> are things that no not grow, reproduce, and need food.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52" name="Google Shape;252;g29295eb51f2_0_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word </a:t>
            </a:r>
            <a:r>
              <a:rPr b="1" lang="en-US"/>
              <a:t>habitat</a:t>
            </a:r>
            <a:r>
              <a:rPr lang="en-US"/>
              <a:t>.</a:t>
            </a:r>
            <a:endParaRPr/>
          </a:p>
        </p:txBody>
      </p:sp>
      <p:sp>
        <p:nvSpPr>
          <p:cNvPr id="261" name="Google Shape;261;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Habitat</a:t>
            </a:r>
            <a:r>
              <a:rPr b="1" lang="en-US"/>
              <a:t> </a:t>
            </a:r>
            <a:r>
              <a:rPr lang="en-US"/>
              <a:t>is the place where an animal and/or plant naturally lives</a:t>
            </a:r>
            <a:r>
              <a:rPr lang="en-US"/>
              <a:t>.</a:t>
            </a:r>
            <a:endParaRPr b="0"/>
          </a:p>
          <a:p>
            <a:pPr indent="0" lvl="0" marL="0" rtl="0" algn="l">
              <a:lnSpc>
                <a:spcPct val="100000"/>
              </a:lnSpc>
              <a:spcBef>
                <a:spcPts val="0"/>
              </a:spcBef>
              <a:spcAft>
                <a:spcPts val="0"/>
              </a:spcAft>
              <a:buSzPts val="1400"/>
              <a:buNone/>
            </a:pPr>
            <a:r>
              <a:t/>
            </a:r>
            <a:endParaRPr/>
          </a:p>
        </p:txBody>
      </p:sp>
      <p:sp>
        <p:nvSpPr>
          <p:cNvPr id="269" name="Google Shape;269;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Habitat</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8" name="Google Shape;278;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habitat</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lang="en-US"/>
              <a:t>[T</a:t>
            </a:r>
            <a:r>
              <a:rPr lang="en-US"/>
              <a:t>he place where an animal and/or plant naturally lives</a:t>
            </a:r>
            <a:r>
              <a:rPr lang="en-US"/>
              <a:t>.</a:t>
            </a:r>
            <a:r>
              <a:rPr b="0" lang="en-US"/>
              <a:t>]</a:t>
            </a:r>
            <a:endParaRPr/>
          </a:p>
        </p:txBody>
      </p:sp>
      <p:sp>
        <p:nvSpPr>
          <p:cNvPr id="284" name="Google Shape;284;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92" name="Google Shape;292;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8c7dfa711f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8c7dfa711f_0_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Changes in an organism’s habitat may occur at various stages in its life cycle. For example, when frogs begin the life cycle (as eggs), their habitat is in water. When the frog fully matures, their habitat changes to be able to live out of the water.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91745b13ca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91745b13ca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An organism’s habitat provides food, water, shelter, and space.</a:t>
            </a:r>
            <a:r>
              <a:rPr lang="en-US" sz="1100">
                <a:latin typeface="Arial"/>
                <a:ea typeface="Arial"/>
                <a:cs typeface="Arial"/>
                <a:sym typeface="Arial"/>
              </a:rPr>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size of the habitat depends on the organism’s needs. For example, a bear den habitat is small. Bears do not need much space when they sleep. But when a bear needs to eat, their habitat is much larger as they are searching for food.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3" name="Google Shape;323;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Changes in an organism’s habitat may occur at various stages in its ______ _______.</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Life cycle]</a:t>
            </a:r>
            <a:endParaRPr/>
          </a:p>
        </p:txBody>
      </p:sp>
      <p:sp>
        <p:nvSpPr>
          <p:cNvPr id="329" name="Google Shape;329;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92ed7b1f42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292ed7b1f42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Changes in an organism’s habitat may occur at various stages in its </a:t>
            </a:r>
            <a:r>
              <a:rPr b="1" lang="en-US"/>
              <a:t>life cycle</a:t>
            </a:r>
            <a:r>
              <a:rPr lang="en-US"/>
              <a:t>.</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Life cycle]</a:t>
            </a:r>
            <a:endParaRPr/>
          </a:p>
        </p:txBody>
      </p:sp>
      <p:sp>
        <p:nvSpPr>
          <p:cNvPr id="338" name="Google Shape;338;g292ed7b1f42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8c7dfa711f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8c7dfa711f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An organism’s habitat provides food, water, shelter, and space.</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47" name="Google Shape;347;g28c7dfa711f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plants and animals interact with their environments?</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92ed7b1f42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92ed7b1f42_0_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An organism’s habitat provides food, water, shelter, and space.</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60" name="Google Shape;360;g292ed7b1f42_0_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8c7dfa711f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28c7dfa711f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The ______ of the habitat depends on the organism’s needs.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Size]</a:t>
            </a:r>
            <a:endParaRPr/>
          </a:p>
        </p:txBody>
      </p:sp>
      <p:sp>
        <p:nvSpPr>
          <p:cNvPr id="369" name="Google Shape;369;g28c7dfa711f_0_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92ed7b1f42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92ed7b1f42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The </a:t>
            </a:r>
            <a:r>
              <a:rPr b="1" lang="en-US"/>
              <a:t>size</a:t>
            </a:r>
            <a:r>
              <a:rPr lang="en-US"/>
              <a:t> </a:t>
            </a:r>
            <a:r>
              <a:rPr lang="en-US"/>
              <a:t>of the habitat depends on the organism’s needs.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Size]</a:t>
            </a:r>
            <a:endParaRPr/>
          </a:p>
        </p:txBody>
      </p:sp>
      <p:sp>
        <p:nvSpPr>
          <p:cNvPr id="381" name="Google Shape;381;g292ed7b1f42_0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habitat</a:t>
            </a:r>
            <a:r>
              <a:rPr lang="en-US"/>
              <a:t>.</a:t>
            </a:r>
            <a:endParaRPr/>
          </a:p>
        </p:txBody>
      </p:sp>
      <p:sp>
        <p:nvSpPr>
          <p:cNvPr id="393" name="Google Shape;393;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a desert habitat. In the picture, you can see that animals and plants are living naturally. </a:t>
            </a:r>
            <a:endParaRPr/>
          </a:p>
          <a:p>
            <a:pPr indent="0" lvl="0" marL="0" rtl="0" algn="l">
              <a:lnSpc>
                <a:spcPct val="100000"/>
              </a:lnSpc>
              <a:spcBef>
                <a:spcPts val="0"/>
              </a:spcBef>
              <a:spcAft>
                <a:spcPts val="0"/>
              </a:spcAft>
              <a:buSzPts val="1400"/>
              <a:buNone/>
            </a:pPr>
            <a:r>
              <a:t/>
            </a:r>
            <a:endParaRPr/>
          </a:p>
        </p:txBody>
      </p:sp>
      <p:sp>
        <p:nvSpPr>
          <p:cNvPr id="400" name="Google Shape;400;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8c7dfa711f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8c7dfa711f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Here is another example of a habitat. This picture shows a rainforest habitat. Again, you can see that plants and animals are living naturally. </a:t>
            </a:r>
            <a:endParaRPr/>
          </a:p>
        </p:txBody>
      </p:sp>
      <p:sp>
        <p:nvSpPr>
          <p:cNvPr id="408" name="Google Shape;408;g28c7dfa711f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another example of a habitat. T</a:t>
            </a:r>
            <a:r>
              <a:rPr lang="en-US"/>
              <a:t>his picture shows a freshwater habitat. Again, you can see that plants and animals are living naturally. </a:t>
            </a:r>
            <a:endParaRPr/>
          </a:p>
        </p:txBody>
      </p:sp>
      <p:sp>
        <p:nvSpPr>
          <p:cNvPr id="416" name="Google Shape;416;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habitat</a:t>
            </a:r>
            <a:r>
              <a:rPr lang="en-US"/>
              <a:t>.</a:t>
            </a:r>
            <a:endParaRPr/>
          </a:p>
        </p:txBody>
      </p:sp>
      <p:sp>
        <p:nvSpPr>
          <p:cNvPr id="424" name="Google Shape;424;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non-example of a habitat</a:t>
            </a:r>
            <a:r>
              <a:rPr lang="en-US"/>
              <a:t>. The glass of water does not have the things necessary for plants and animals to live naturally.</a:t>
            </a:r>
            <a:endParaRPr/>
          </a:p>
        </p:txBody>
      </p:sp>
      <p:sp>
        <p:nvSpPr>
          <p:cNvPr id="431" name="Google Shape;431;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This is also a non-example of habitat. Just like the glass of water, the books do</a:t>
            </a:r>
            <a:r>
              <a:rPr lang="en-US"/>
              <a:t> not have the things necessary for plants and animals to live naturally.</a:t>
            </a:r>
            <a:r>
              <a:rPr lang="en-US"/>
              <a:t> </a:t>
            </a:r>
            <a:endParaRPr/>
          </a:p>
        </p:txBody>
      </p:sp>
      <p:sp>
        <p:nvSpPr>
          <p:cNvPr id="439" name="Google Shape;439;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1" name="Google Shape;14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47" name="Google Shape;447;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habitat?</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[Books]</a:t>
            </a:r>
            <a:endParaRPr/>
          </a:p>
        </p:txBody>
      </p:sp>
      <p:sp>
        <p:nvSpPr>
          <p:cNvPr id="453" name="Google Shape;453;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92ed7b1f42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292ed7b1f42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habitat? </a:t>
            </a:r>
            <a:r>
              <a:rPr b="1" lang="en-US"/>
              <a:t>Books</a:t>
            </a:r>
            <a:r>
              <a:rPr lang="en-US"/>
              <a:t>. Books do not </a:t>
            </a:r>
            <a:r>
              <a:rPr lang="en-US"/>
              <a:t>have the things necessary for plants and animals to live naturally</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[Books]</a:t>
            </a:r>
            <a:endParaRPr/>
          </a:p>
        </p:txBody>
      </p:sp>
      <p:sp>
        <p:nvSpPr>
          <p:cNvPr id="466" name="Google Shape;466;g292ed7b1f42_0_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80" name="Google Shape;480;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Habitat is the place where an animal and/or plant naturally lives.</a:t>
            </a:r>
            <a:endParaRPr b="0"/>
          </a:p>
          <a:p>
            <a:pPr indent="0" lvl="0" marL="0" rtl="0" algn="l">
              <a:lnSpc>
                <a:spcPct val="100000"/>
              </a:lnSpc>
              <a:spcBef>
                <a:spcPts val="0"/>
              </a:spcBef>
              <a:spcAft>
                <a:spcPts val="0"/>
              </a:spcAft>
              <a:buSzPts val="1400"/>
              <a:buNone/>
            </a:pPr>
            <a:r>
              <a:t/>
            </a:r>
            <a:endParaRPr/>
          </a:p>
        </p:txBody>
      </p:sp>
      <p:sp>
        <p:nvSpPr>
          <p:cNvPr id="487" name="Google Shape;487;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habitat</a:t>
            </a:r>
            <a:r>
              <a:rPr lang="en-US">
                <a:solidFill>
                  <a:srgbClr val="242424"/>
                </a:solidFill>
              </a:rPr>
              <a:t>. </a:t>
            </a:r>
            <a:endParaRPr/>
          </a:p>
        </p:txBody>
      </p:sp>
      <p:sp>
        <p:nvSpPr>
          <p:cNvPr id="495" name="Google Shape;495;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habitat</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habitat</a:t>
            </a:r>
            <a:r>
              <a:rPr b="1" lang="en-US"/>
              <a:t>.</a:t>
            </a:r>
            <a:endParaRPr>
              <a:solidFill>
                <a:schemeClr val="dk1"/>
              </a:solidFill>
            </a:endParaRPr>
          </a:p>
        </p:txBody>
      </p:sp>
      <p:sp>
        <p:nvSpPr>
          <p:cNvPr id="506" name="Google Shape;506;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habitat</a:t>
            </a:r>
            <a:r>
              <a:rPr b="1" lang="en-US"/>
              <a:t> </a:t>
            </a:r>
            <a:r>
              <a:rPr lang="en-US" sz="1200">
                <a:solidFill>
                  <a:schemeClr val="dk1"/>
                </a:solidFill>
              </a:rPr>
              <a:t>from these four choices</a:t>
            </a:r>
            <a:r>
              <a:rPr lang="en-US"/>
              <a:t>.</a:t>
            </a:r>
            <a:endParaRPr/>
          </a:p>
        </p:txBody>
      </p:sp>
      <p:sp>
        <p:nvSpPr>
          <p:cNvPr id="528" name="Google Shape;528;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92ed7b1f42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92ed7b1f42_0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This is the picture that shows </a:t>
            </a:r>
            <a:r>
              <a:rPr b="1" lang="en-US"/>
              <a:t>habitat</a:t>
            </a:r>
            <a:r>
              <a:rPr lang="en-US"/>
              <a:t>.</a:t>
            </a:r>
            <a:endParaRPr/>
          </a:p>
        </p:txBody>
      </p:sp>
      <p:sp>
        <p:nvSpPr>
          <p:cNvPr id="548" name="Google Shape;548;g292ed7b1f42_0_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habitat</a:t>
            </a:r>
            <a:r>
              <a:rPr b="1" lang="en-US"/>
              <a:t>.</a:t>
            </a:r>
            <a:endParaRPr>
              <a:solidFill>
                <a:schemeClr val="dk1"/>
              </a:solidFill>
            </a:endParaRPr>
          </a:p>
        </p:txBody>
      </p:sp>
      <p:sp>
        <p:nvSpPr>
          <p:cNvPr id="569" name="Google Shape;569;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c7dfa711f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8c7dfa711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organism is any living thing.</a:t>
            </a:r>
            <a:endParaRPr/>
          </a:p>
        </p:txBody>
      </p:sp>
      <p:sp>
        <p:nvSpPr>
          <p:cNvPr id="147" name="Google Shape;147;g28c7dfa711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habitat</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92" name="Google Shape;592;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92ed7b1f42_0_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92ed7b1f42_0_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place where an animal and/or plant lives naturally” is correct! This is the definition of </a:t>
            </a:r>
            <a:r>
              <a:rPr b="1" lang="en-US"/>
              <a:t>habitat.</a:t>
            </a:r>
            <a:endParaRPr sz="1200">
              <a:solidFill>
                <a:schemeClr val="dk1"/>
              </a:solidFill>
            </a:endParaRPr>
          </a:p>
        </p:txBody>
      </p:sp>
      <p:sp>
        <p:nvSpPr>
          <p:cNvPr id="613" name="Google Shape;613;g292ed7b1f42_0_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habitat</a:t>
            </a:r>
            <a:r>
              <a:rPr b="1" lang="en-US"/>
              <a:t>: </a:t>
            </a:r>
            <a:r>
              <a:rPr lang="en-US"/>
              <a:t>The place where an animal and/or plant lives naturally.</a:t>
            </a:r>
            <a:endParaRPr>
              <a:solidFill>
                <a:schemeClr val="dk1"/>
              </a:solidFill>
            </a:endParaRPr>
          </a:p>
        </p:txBody>
      </p:sp>
      <p:sp>
        <p:nvSpPr>
          <p:cNvPr id="635" name="Google Shape;635;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habitat</a:t>
            </a:r>
            <a:r>
              <a:rPr b="1" lang="en-US"/>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59" name="Google Shape;659;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92ed7b1f42_0_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292ed7b1f42_0_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stream full of fish” is correct! This is an example of </a:t>
            </a:r>
            <a:r>
              <a:rPr b="1" lang="en-US"/>
              <a:t>habitat.</a:t>
            </a:r>
            <a:endParaRPr sz="1200">
              <a:solidFill>
                <a:schemeClr val="dk1"/>
              </a:solidFill>
            </a:endParaRPr>
          </a:p>
        </p:txBody>
      </p:sp>
      <p:sp>
        <p:nvSpPr>
          <p:cNvPr id="680" name="Google Shape;680;g292ed7b1f42_0_1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habitat</a:t>
            </a:r>
            <a:r>
              <a:rPr lang="en-US" sz="1100"/>
              <a:t>: A stream full of fish.</a:t>
            </a:r>
            <a:endParaRPr sz="1100">
              <a:solidFill>
                <a:schemeClr val="dk1"/>
              </a:solidFill>
            </a:endParaRPr>
          </a:p>
        </p:txBody>
      </p:sp>
      <p:sp>
        <p:nvSpPr>
          <p:cNvPr id="702" name="Google Shape;702;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habitat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27" name="Google Shape;727;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92ed7b1f42_0_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292ed7b1f42_0_1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“I wake up everyday in my habitat - a house.” That is correct! This is an example of how </a:t>
            </a:r>
            <a:r>
              <a:rPr b="1" lang="en-US"/>
              <a:t>habitat </a:t>
            </a:r>
            <a:r>
              <a:rPr lang="en-US"/>
              <a:t>impacts your life.</a:t>
            </a:r>
            <a:endParaRPr sz="1200">
              <a:solidFill>
                <a:schemeClr val="dk1"/>
              </a:solidFill>
            </a:endParaRPr>
          </a:p>
        </p:txBody>
      </p:sp>
      <p:sp>
        <p:nvSpPr>
          <p:cNvPr id="748" name="Google Shape;748;g292ed7b1f42_0_1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habitat</a:t>
            </a:r>
            <a:r>
              <a:rPr b="1" lang="en-US" sz="1200">
                <a:solidFill>
                  <a:schemeClr val="dk1"/>
                </a:solidFill>
              </a:rPr>
              <a:t> </a:t>
            </a:r>
            <a:r>
              <a:rPr lang="en-US" sz="1200">
                <a:solidFill>
                  <a:schemeClr val="dk1"/>
                </a:solidFill>
              </a:rPr>
              <a:t>impact my life?”: </a:t>
            </a:r>
            <a:r>
              <a:rPr lang="en-US"/>
              <a:t>I wake up everyday in my habitat - a house</a:t>
            </a:r>
            <a:r>
              <a:rPr lang="en-US"/>
              <a:t>. </a:t>
            </a:r>
            <a:endParaRPr/>
          </a:p>
        </p:txBody>
      </p:sp>
      <p:sp>
        <p:nvSpPr>
          <p:cNvPr id="770" name="Google Shape;770;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96" name="Google Shape;796;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c7dfa711f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8c7dfa711f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interact. </a:t>
            </a:r>
            <a:endParaRPr/>
          </a:p>
        </p:txBody>
      </p:sp>
      <p:sp>
        <p:nvSpPr>
          <p:cNvPr id="156" name="Google Shape;156;g28c7dfa711f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Habitat is the place where an animal and/or plant naturally lives.</a:t>
            </a:r>
            <a:endParaRPr/>
          </a:p>
        </p:txBody>
      </p:sp>
      <p:sp>
        <p:nvSpPr>
          <p:cNvPr id="803" name="Google Shape;803;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do plants and animals interact with their </a:t>
            </a:r>
            <a:r>
              <a:rPr b="1" lang="en-US"/>
              <a:t>environments</a:t>
            </a:r>
            <a:r>
              <a:rPr b="1" lang="en-US"/>
              <a:t>?</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11" name="Google Shape;811;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91745b13ca_0_3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g291745b13ca_0_3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to engage in a habitat simulation with your students. Try to have students place animals in the correct habitats (desert, coral reef, jungle, marsh). Please note the scroll bar at the bottom of the activity that scrolls through more animals. </a:t>
            </a:r>
            <a:endParaRPr/>
          </a:p>
        </p:txBody>
      </p:sp>
      <p:sp>
        <p:nvSpPr>
          <p:cNvPr id="820" name="Google Shape;820;g291745b13ca_0_3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31" name="Google Shape;831;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6" name="Google Shape;83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1a9c54469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91a9c54469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its environment.</a:t>
            </a:r>
            <a:endParaRPr/>
          </a:p>
        </p:txBody>
      </p:sp>
      <p:sp>
        <p:nvSpPr>
          <p:cNvPr id="164" name="Google Shape;164;g291a9c54469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295eb51f2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9295eb51f2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Non-living things do not grow, reproduce, and need food.</a:t>
            </a:r>
            <a:endParaRPr/>
          </a:p>
        </p:txBody>
      </p:sp>
      <p:sp>
        <p:nvSpPr>
          <p:cNvPr id="173" name="Google Shape;173;g29295eb51f2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1" name="Google Shape;181;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8.png"/><Relationship Id="rId11" Type="http://schemas.openxmlformats.org/officeDocument/2006/relationships/image" Target="../media/image2.png"/><Relationship Id="rId10" Type="http://schemas.openxmlformats.org/officeDocument/2006/relationships/image" Target="../media/image23.png"/><Relationship Id="rId12" Type="http://schemas.openxmlformats.org/officeDocument/2006/relationships/image" Target="../media/image7.png"/><Relationship Id="rId9"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16.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3.jpg"/><Relationship Id="rId5"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3.jpg"/><Relationship Id="rId5"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8.png"/><Relationship Id="rId5"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38.png"/><Relationship Id="rId5"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38.png"/><Relationship Id="rId5"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35.png"/><Relationship Id="rId5"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 Id="rId4" Type="http://schemas.openxmlformats.org/officeDocument/2006/relationships/image" Target="../media/image40.png"/><Relationship Id="rId5"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9.png"/><Relationship Id="rId4" Type="http://schemas.openxmlformats.org/officeDocument/2006/relationships/image" Target="../media/image40.png"/><Relationship Id="rId5"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1.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55.png"/><Relationship Id="rId6"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55.png"/><Relationship Id="rId6"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3.jpg"/><Relationship Id="rId5"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ssec.si.edu/habitats" TargetMode="External"/><Relationship Id="rId4" Type="http://schemas.openxmlformats.org/officeDocument/2006/relationships/hyperlink" Target="https://ssec.si.edu/habitats" TargetMode="External"/><Relationship Id="rId9" Type="http://schemas.openxmlformats.org/officeDocument/2006/relationships/image" Target="../media/image59.png"/><Relationship Id="rId5" Type="http://schemas.openxmlformats.org/officeDocument/2006/relationships/hyperlink" Target="https://ssec.si.edu/habitats" TargetMode="External"/><Relationship Id="rId6" Type="http://schemas.openxmlformats.org/officeDocument/2006/relationships/hyperlink" Target="https://ssec.si.edu/habitats" TargetMode="External"/><Relationship Id="rId7" Type="http://schemas.openxmlformats.org/officeDocument/2006/relationships/image" Target="../media/image53.png"/><Relationship Id="rId8"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4.jpg"/><Relationship Id="rId4" Type="http://schemas.openxmlformats.org/officeDocument/2006/relationships/image" Target="../media/image56.png"/><Relationship Id="rId5"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4.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7e576c1a67_0_165"/>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An organism is any non-living thing. </a:t>
            </a:r>
            <a:endParaRPr b="0" i="0" sz="1400" u="none" cap="none" strike="noStrike">
              <a:solidFill>
                <a:srgbClr val="000000"/>
              </a:solidFill>
              <a:latin typeface="Arial"/>
              <a:ea typeface="Arial"/>
              <a:cs typeface="Arial"/>
              <a:sym typeface="Arial"/>
            </a:endParaRPr>
          </a:p>
        </p:txBody>
      </p:sp>
      <p:sp>
        <p:nvSpPr>
          <p:cNvPr descr="Questions" id="190" name="Google Shape;190;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27e576c1a67_0_165"/>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dog.jpg" id="192" name="Google Shape;192;g27e576c1a67_0_165"/>
          <p:cNvPicPr preferRelativeResize="0"/>
          <p:nvPr/>
        </p:nvPicPr>
        <p:blipFill rotWithShape="1">
          <a:blip r:embed="rId4">
            <a:alphaModFix/>
          </a:blip>
          <a:srcRect b="0" l="0" r="0" t="0"/>
          <a:stretch/>
        </p:blipFill>
        <p:spPr>
          <a:xfrm>
            <a:off x="3123900" y="2752225"/>
            <a:ext cx="2734624" cy="3782226"/>
          </a:xfrm>
          <a:prstGeom prst="rect">
            <a:avLst/>
          </a:prstGeom>
          <a:noFill/>
          <a:ln>
            <a:noFill/>
          </a:ln>
        </p:spPr>
      </p:pic>
      <p:pic>
        <p:nvPicPr>
          <p:cNvPr descr="Plant.jpg" id="193" name="Google Shape;193;g27e576c1a67_0_165"/>
          <p:cNvPicPr preferRelativeResize="0"/>
          <p:nvPr/>
        </p:nvPicPr>
        <p:blipFill rotWithShape="1">
          <a:blip r:embed="rId5">
            <a:alphaModFix/>
          </a:blip>
          <a:srcRect b="5438" l="0" r="0" t="19843"/>
          <a:stretch/>
        </p:blipFill>
        <p:spPr>
          <a:xfrm>
            <a:off x="5858540" y="3004816"/>
            <a:ext cx="2909933" cy="33706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descr="Questions" id="199" name="Google Shape;199;g291a9c54469_0_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91a9c54469_0_29"/>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An organism is any non-living thing. </a:t>
            </a:r>
            <a:endParaRPr b="0" i="0" sz="1400" u="none" cap="none" strike="noStrike">
              <a:solidFill>
                <a:srgbClr val="000000"/>
              </a:solidFill>
              <a:latin typeface="Arial"/>
              <a:ea typeface="Arial"/>
              <a:cs typeface="Arial"/>
              <a:sym typeface="Arial"/>
            </a:endParaRPr>
          </a:p>
        </p:txBody>
      </p:sp>
      <p:sp>
        <p:nvSpPr>
          <p:cNvPr id="201" name="Google Shape;201;g291a9c54469_0_29"/>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False</a:t>
            </a:r>
            <a:endParaRPr b="0" i="0" sz="3200" u="none" cap="none" strike="noStrike">
              <a:solidFill>
                <a:srgbClr val="FF0000"/>
              </a:solidFill>
              <a:latin typeface="Calibri"/>
              <a:ea typeface="Calibri"/>
              <a:cs typeface="Calibri"/>
              <a:sym typeface="Calibri"/>
            </a:endParaRPr>
          </a:p>
        </p:txBody>
      </p:sp>
      <p:pic>
        <p:nvPicPr>
          <p:cNvPr descr="dog.jpg" id="202" name="Google Shape;202;g291a9c54469_0_29"/>
          <p:cNvPicPr preferRelativeResize="0"/>
          <p:nvPr/>
        </p:nvPicPr>
        <p:blipFill rotWithShape="1">
          <a:blip r:embed="rId4">
            <a:alphaModFix/>
          </a:blip>
          <a:srcRect b="0" l="0" r="0" t="0"/>
          <a:stretch/>
        </p:blipFill>
        <p:spPr>
          <a:xfrm>
            <a:off x="3123900" y="2752225"/>
            <a:ext cx="2734624" cy="3782226"/>
          </a:xfrm>
          <a:prstGeom prst="rect">
            <a:avLst/>
          </a:prstGeom>
          <a:noFill/>
          <a:ln>
            <a:noFill/>
          </a:ln>
        </p:spPr>
      </p:pic>
      <p:pic>
        <p:nvPicPr>
          <p:cNvPr descr="Plant.jpg" id="203" name="Google Shape;203;g291a9c54469_0_29"/>
          <p:cNvPicPr preferRelativeResize="0"/>
          <p:nvPr/>
        </p:nvPicPr>
        <p:blipFill rotWithShape="1">
          <a:blip r:embed="rId5">
            <a:alphaModFix/>
          </a:blip>
          <a:srcRect b="5438" l="0" r="0" t="19843"/>
          <a:stretch/>
        </p:blipFill>
        <p:spPr>
          <a:xfrm>
            <a:off x="5858540" y="3004816"/>
            <a:ext cx="2909933" cy="33706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28c7dfa711f_0_167"/>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an area where living and nonliving things interact?</a:t>
            </a:r>
            <a:endParaRPr b="0" i="0" sz="1400" u="none" cap="none" strike="noStrike">
              <a:solidFill>
                <a:srgbClr val="000000"/>
              </a:solidFill>
              <a:latin typeface="Arial"/>
              <a:ea typeface="Arial"/>
              <a:cs typeface="Arial"/>
              <a:sym typeface="Arial"/>
            </a:endParaRPr>
          </a:p>
        </p:txBody>
      </p:sp>
      <p:sp>
        <p:nvSpPr>
          <p:cNvPr descr="Questions" id="210" name="Google Shape;210;g28c7dfa711f_0_1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28c7dfa711f_0_16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a:t>
            </a:r>
            <a:r>
              <a:rPr lang="en-US" sz="3200">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a:t>
            </a:r>
            <a:r>
              <a:rPr lang="en-US" sz="3200">
                <a:solidFill>
                  <a:schemeClr val="dk1"/>
                </a:solidFill>
                <a:latin typeface="Calibri"/>
                <a:ea typeface="Calibri"/>
                <a:cs typeface="Calibri"/>
                <a:sym typeface="Calibri"/>
              </a:rPr>
              <a:t>nomy</a:t>
            </a:r>
            <a:endParaRPr b="0" i="0" sz="3200" u="none" cap="none" strike="noStrike">
              <a:solidFill>
                <a:schemeClr val="dk1"/>
              </a:solidFill>
              <a:latin typeface="Calibri"/>
              <a:ea typeface="Calibri"/>
              <a:cs typeface="Calibri"/>
              <a:sym typeface="Calibri"/>
            </a:endParaRPr>
          </a:p>
        </p:txBody>
      </p:sp>
      <p:pic>
        <p:nvPicPr>
          <p:cNvPr descr="Ecosystems - BrainPOP" id="212" name="Google Shape;212;g28c7dfa711f_0_167"/>
          <p:cNvPicPr preferRelativeResize="0"/>
          <p:nvPr/>
        </p:nvPicPr>
        <p:blipFill rotWithShape="1">
          <a:blip r:embed="rId4">
            <a:alphaModFix/>
          </a:blip>
          <a:srcRect b="0" l="0" r="0" t="0"/>
          <a:stretch/>
        </p:blipFill>
        <p:spPr>
          <a:xfrm>
            <a:off x="4002525" y="2869802"/>
            <a:ext cx="4584474" cy="344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descr="Questions" id="218" name="Google Shape;218;g28c7dfa711f_0_1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28c7dfa711f_0_17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an area where living and nonliving things interact?</a:t>
            </a:r>
            <a:endParaRPr b="0" i="0" sz="1400" u="none" cap="none" strike="noStrike">
              <a:solidFill>
                <a:srgbClr val="000000"/>
              </a:solidFill>
              <a:latin typeface="Arial"/>
              <a:ea typeface="Arial"/>
              <a:cs typeface="Arial"/>
              <a:sym typeface="Arial"/>
            </a:endParaRPr>
          </a:p>
        </p:txBody>
      </p:sp>
      <p:sp>
        <p:nvSpPr>
          <p:cNvPr id="220" name="Google Shape;220;g28c7dfa711f_0_176"/>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Ecosystem</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a:t>
            </a:r>
            <a:r>
              <a:rPr lang="en-US" sz="3200">
                <a:solidFill>
                  <a:schemeClr val="dk1"/>
                </a:solidFill>
                <a:latin typeface="Calibri"/>
                <a:ea typeface="Calibri"/>
                <a:cs typeface="Calibri"/>
                <a:sym typeface="Calibri"/>
              </a:rPr>
              <a:t>nomy</a:t>
            </a:r>
            <a:endParaRPr b="0" i="0" sz="3200" u="none" cap="none" strike="noStrike">
              <a:solidFill>
                <a:schemeClr val="dk1"/>
              </a:solidFill>
              <a:latin typeface="Calibri"/>
              <a:ea typeface="Calibri"/>
              <a:cs typeface="Calibri"/>
              <a:sym typeface="Calibri"/>
            </a:endParaRPr>
          </a:p>
        </p:txBody>
      </p:sp>
      <p:pic>
        <p:nvPicPr>
          <p:cNvPr descr="Ecosystems - BrainPOP" id="221" name="Google Shape;221;g28c7dfa711f_0_176"/>
          <p:cNvPicPr preferRelativeResize="0"/>
          <p:nvPr/>
        </p:nvPicPr>
        <p:blipFill rotWithShape="1">
          <a:blip r:embed="rId4">
            <a:alphaModFix/>
          </a:blip>
          <a:srcRect b="0" l="0" r="0" t="0"/>
          <a:stretch/>
        </p:blipFill>
        <p:spPr>
          <a:xfrm>
            <a:off x="4002525" y="2869802"/>
            <a:ext cx="4584474" cy="344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91a9c54469_0_12"/>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28" name="Google Shape;228;g291a9c54469_0_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291a9c54469_0_12"/>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a:t>
            </a:r>
            <a:r>
              <a:rPr b="0" i="0" lang="en-US" sz="3200" u="none" cap="none" strike="noStrike">
                <a:solidFill>
                  <a:schemeClr val="dk1"/>
                </a:solidFill>
                <a:latin typeface="Calibri"/>
                <a:ea typeface="Calibri"/>
                <a:cs typeface="Calibri"/>
                <a:sym typeface="Calibri"/>
              </a:rPr>
              <a:t>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a:t>
            </a:r>
            <a:r>
              <a:rPr b="0" i="0" lang="en-US" sz="3200" u="none" cap="none" strike="noStrike">
                <a:solidFill>
                  <a:schemeClr val="dk1"/>
                </a:solidFill>
                <a:latin typeface="Calibri"/>
                <a:ea typeface="Calibri"/>
                <a:cs typeface="Calibri"/>
                <a:sym typeface="Calibri"/>
              </a:rPr>
              <a:t>iving things</a:t>
            </a:r>
            <a:endParaRPr b="0" i="0" sz="3200" u="none" cap="none" strike="noStrike">
              <a:solidFill>
                <a:schemeClr val="dk1"/>
              </a:solidFill>
              <a:latin typeface="Calibri"/>
              <a:ea typeface="Calibri"/>
              <a:cs typeface="Calibri"/>
              <a:sym typeface="Calibri"/>
            </a:endParaRPr>
          </a:p>
        </p:txBody>
      </p:sp>
      <p:pic>
        <p:nvPicPr>
          <p:cNvPr id="230" name="Google Shape;230;g291a9c54469_0_12"/>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91a9c54469_0_20"/>
          <p:cNvSpPr txBox="1"/>
          <p:nvPr/>
        </p:nvSpPr>
        <p:spPr>
          <a:xfrm>
            <a:off x="989763" y="216922"/>
            <a:ext cx="77787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organisms that move, grow, change, and respond to the environment</a:t>
            </a:r>
            <a:endParaRPr b="0" i="0" sz="1400" u="none" cap="none" strike="noStrike">
              <a:solidFill>
                <a:srgbClr val="000000"/>
              </a:solidFill>
              <a:latin typeface="Arial"/>
              <a:ea typeface="Arial"/>
              <a:cs typeface="Arial"/>
              <a:sym typeface="Arial"/>
            </a:endParaRPr>
          </a:p>
        </p:txBody>
      </p:sp>
      <p:sp>
        <p:nvSpPr>
          <p:cNvPr descr="Questions" id="237" name="Google Shape;237;g291a9c54469_0_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291a9c54469_0_20"/>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Abiotic Factors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a:t>
            </a:r>
            <a:r>
              <a:rPr b="0" i="0" lang="en-US" sz="3200" u="none" cap="none" strike="noStrike">
                <a:solidFill>
                  <a:schemeClr val="dk1"/>
                </a:solidFill>
                <a:latin typeface="Calibri"/>
                <a:ea typeface="Calibri"/>
                <a:cs typeface="Calibri"/>
                <a:sym typeface="Calibri"/>
              </a:rPr>
              <a:t>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L</a:t>
            </a:r>
            <a:r>
              <a:rPr b="0" i="0" lang="en-US" sz="3200" u="none" cap="none" strike="noStrike">
                <a:solidFill>
                  <a:srgbClr val="FF0000"/>
                </a:solidFill>
                <a:latin typeface="Calibri"/>
                <a:ea typeface="Calibri"/>
                <a:cs typeface="Calibri"/>
                <a:sym typeface="Calibri"/>
              </a:rPr>
              <a:t>iving things</a:t>
            </a:r>
            <a:endParaRPr b="0" i="0" sz="3200" u="none" cap="none" strike="noStrike">
              <a:solidFill>
                <a:srgbClr val="FF0000"/>
              </a:solidFill>
              <a:latin typeface="Calibri"/>
              <a:ea typeface="Calibri"/>
              <a:cs typeface="Calibri"/>
              <a:sym typeface="Calibri"/>
            </a:endParaRPr>
          </a:p>
        </p:txBody>
      </p:sp>
      <p:pic>
        <p:nvPicPr>
          <p:cNvPr id="239" name="Google Shape;239;g291a9c54469_0_20"/>
          <p:cNvPicPr preferRelativeResize="0"/>
          <p:nvPr/>
        </p:nvPicPr>
        <p:blipFill rotWithShape="1">
          <a:blip r:embed="rId4">
            <a:alphaModFix/>
          </a:blip>
          <a:srcRect b="0" l="0" r="0" t="0"/>
          <a:stretch/>
        </p:blipFill>
        <p:spPr>
          <a:xfrm>
            <a:off x="4724100" y="3144275"/>
            <a:ext cx="3641594" cy="298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9295eb51f2_0_24"/>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things that do not </a:t>
            </a:r>
            <a:r>
              <a:rPr b="0" i="0" lang="en-US" sz="3600" u="none" cap="none" strike="noStrike">
                <a:solidFill>
                  <a:srgbClr val="0C0C0C"/>
                </a:solidFill>
                <a:latin typeface="Calibri"/>
                <a:ea typeface="Calibri"/>
                <a:cs typeface="Calibri"/>
                <a:sym typeface="Calibri"/>
              </a:rPr>
              <a:t>grow, reproduce, and need food</a:t>
            </a:r>
            <a:endParaRPr b="0" i="0" sz="1400" u="none" cap="none" strike="noStrike">
              <a:solidFill>
                <a:srgbClr val="000000"/>
              </a:solidFill>
              <a:latin typeface="Arial"/>
              <a:ea typeface="Arial"/>
              <a:cs typeface="Arial"/>
              <a:sym typeface="Arial"/>
            </a:endParaRPr>
          </a:p>
        </p:txBody>
      </p:sp>
      <p:sp>
        <p:nvSpPr>
          <p:cNvPr descr="Questions" id="246" name="Google Shape;246;g29295eb51f2_0_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g29295eb51f2_0_24"/>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Non-living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Living things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Abiotic Factors</a:t>
            </a:r>
            <a:endParaRPr sz="3200">
              <a:solidFill>
                <a:schemeClr val="dk1"/>
              </a:solidFill>
              <a:latin typeface="Calibri"/>
              <a:ea typeface="Calibri"/>
              <a:cs typeface="Calibri"/>
              <a:sym typeface="Calibri"/>
            </a:endParaRPr>
          </a:p>
        </p:txBody>
      </p:sp>
      <p:pic>
        <p:nvPicPr>
          <p:cNvPr id="248" name="Google Shape;248;g29295eb51f2_0_24"/>
          <p:cNvPicPr preferRelativeResize="0"/>
          <p:nvPr/>
        </p:nvPicPr>
        <p:blipFill rotWithShape="1">
          <a:blip r:embed="rId4">
            <a:alphaModFix/>
          </a:blip>
          <a:srcRect b="0" l="0" r="0" t="0"/>
          <a:stretch/>
        </p:blipFill>
        <p:spPr>
          <a:xfrm>
            <a:off x="4369173" y="2567075"/>
            <a:ext cx="4333626" cy="39326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9295eb51f2_0_33"/>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__________ are things that do not </a:t>
            </a:r>
            <a:r>
              <a:rPr b="0" i="0" lang="en-US" sz="3600" u="none" cap="none" strike="noStrike">
                <a:solidFill>
                  <a:srgbClr val="0C0C0C"/>
                </a:solidFill>
                <a:latin typeface="Calibri"/>
                <a:ea typeface="Calibri"/>
                <a:cs typeface="Calibri"/>
                <a:sym typeface="Calibri"/>
              </a:rPr>
              <a:t>grow, reproduce, and need food</a:t>
            </a:r>
            <a:endParaRPr b="0" i="0" sz="1400" u="none" cap="none" strike="noStrike">
              <a:solidFill>
                <a:srgbClr val="000000"/>
              </a:solidFill>
              <a:latin typeface="Arial"/>
              <a:ea typeface="Arial"/>
              <a:cs typeface="Arial"/>
              <a:sym typeface="Arial"/>
            </a:endParaRPr>
          </a:p>
        </p:txBody>
      </p:sp>
      <p:sp>
        <p:nvSpPr>
          <p:cNvPr descr="Questions" id="255" name="Google Shape;255;g29295eb51f2_0_3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29295eb51f2_0_33"/>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Non-living things</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Living things</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Abiotic Factors</a:t>
            </a:r>
            <a:endParaRPr sz="3200">
              <a:solidFill>
                <a:schemeClr val="dk1"/>
              </a:solidFill>
              <a:latin typeface="Calibri"/>
              <a:ea typeface="Calibri"/>
              <a:cs typeface="Calibri"/>
              <a:sym typeface="Calibri"/>
            </a:endParaRPr>
          </a:p>
        </p:txBody>
      </p:sp>
      <p:pic>
        <p:nvPicPr>
          <p:cNvPr id="257" name="Google Shape;257;g29295eb51f2_0_33"/>
          <p:cNvPicPr preferRelativeResize="0"/>
          <p:nvPr/>
        </p:nvPicPr>
        <p:blipFill rotWithShape="1">
          <a:blip r:embed="rId4">
            <a:alphaModFix/>
          </a:blip>
          <a:srcRect b="0" l="0" r="0" t="0"/>
          <a:stretch/>
        </p:blipFill>
        <p:spPr>
          <a:xfrm>
            <a:off x="4369173" y="2567075"/>
            <a:ext cx="4333626" cy="39326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Habitat</a:t>
            </a:r>
            <a:endParaRPr b="0" i="0" sz="1400" u="none" cap="none" strike="noStrike">
              <a:solidFill>
                <a:srgbClr val="000000"/>
              </a:solidFill>
              <a:latin typeface="Arial"/>
              <a:ea typeface="Arial"/>
              <a:cs typeface="Arial"/>
              <a:sym typeface="Arial"/>
            </a:endParaRPr>
          </a:p>
        </p:txBody>
      </p:sp>
      <p:sp>
        <p:nvSpPr>
          <p:cNvPr descr="Artificial Intelligence" id="264" name="Google Shape;264;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5" name="Google Shape;265;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7e576c1a67_0_28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Habitat</a:t>
            </a:r>
            <a:r>
              <a:rPr b="1" lang="en-US">
                <a:solidFill>
                  <a:schemeClr val="dk1"/>
                </a:solidFill>
              </a:rPr>
              <a:t>: </a:t>
            </a:r>
            <a:r>
              <a:rPr lang="en-US" sz="3150">
                <a:solidFill>
                  <a:schemeClr val="dk1"/>
                </a:solidFill>
              </a:rPr>
              <a:t>the place where an animal or plant naturally lives </a:t>
            </a:r>
            <a:endParaRPr sz="3150"/>
          </a:p>
        </p:txBody>
      </p:sp>
      <p:sp>
        <p:nvSpPr>
          <p:cNvPr descr="Artificial Intelligence" id="272" name="Google Shape;272;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3" name="Google Shape;273;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74" name="Google Shape;274;g27e576c1a67_0_281"/>
          <p:cNvPicPr preferRelativeResize="0"/>
          <p:nvPr/>
        </p:nvPicPr>
        <p:blipFill>
          <a:blip r:embed="rId5">
            <a:alphaModFix/>
          </a:blip>
          <a:stretch>
            <a:fillRect/>
          </a:stretch>
        </p:blipFill>
        <p:spPr>
          <a:xfrm>
            <a:off x="619138" y="2166125"/>
            <a:ext cx="7905725" cy="429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Habitat</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619138" y="1279400"/>
            <a:ext cx="7905725" cy="4299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descr="Questions" id="280" name="Google Shape;280;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habitat</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87" name="Google Shape;287;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8" name="Google Shape;288;g27e576c1a67_0_364"/>
          <p:cNvPicPr preferRelativeResize="0"/>
          <p:nvPr/>
        </p:nvPicPr>
        <p:blipFill>
          <a:blip r:embed="rId4">
            <a:alphaModFix/>
          </a:blip>
          <a:stretch>
            <a:fillRect/>
          </a:stretch>
        </p:blipFill>
        <p:spPr>
          <a:xfrm>
            <a:off x="619063" y="1930400"/>
            <a:ext cx="7905725" cy="4299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5" name="Google Shape;295;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descr="Artificial Intelligence" id="300" name="Google Shape;300;g28c7dfa711f_0_1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8c7dfa711f_0_140"/>
          <p:cNvSpPr txBox="1"/>
          <p:nvPr/>
        </p:nvSpPr>
        <p:spPr>
          <a:xfrm>
            <a:off x="596725" y="450175"/>
            <a:ext cx="83118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Changes in an organism’s habitat may occur at various stages in its life cycle</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02" name="Google Shape;302;g28c7dfa711f_0_140"/>
          <p:cNvPicPr preferRelativeResize="0"/>
          <p:nvPr/>
        </p:nvPicPr>
        <p:blipFill>
          <a:blip r:embed="rId4">
            <a:alphaModFix/>
          </a:blip>
          <a:stretch>
            <a:fillRect/>
          </a:stretch>
        </p:blipFill>
        <p:spPr>
          <a:xfrm>
            <a:off x="1524000" y="1904175"/>
            <a:ext cx="6096000" cy="4762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descr="Artificial Intelligence" id="307" name="Google Shape;307;g291745b13ca_0_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291745b13ca_0_43"/>
          <p:cNvSpPr txBox="1"/>
          <p:nvPr/>
        </p:nvSpPr>
        <p:spPr>
          <a:xfrm>
            <a:off x="857325" y="297775"/>
            <a:ext cx="78741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An </a:t>
            </a:r>
            <a:r>
              <a:rPr lang="en-US" sz="3600">
                <a:latin typeface="Calibri"/>
                <a:ea typeface="Calibri"/>
                <a:cs typeface="Calibri"/>
                <a:sym typeface="Calibri"/>
              </a:rPr>
              <a:t>organism</a:t>
            </a:r>
            <a:r>
              <a:rPr lang="en-US" sz="3600">
                <a:latin typeface="Calibri"/>
                <a:ea typeface="Calibri"/>
                <a:cs typeface="Calibri"/>
                <a:sym typeface="Calibri"/>
              </a:rPr>
              <a:t>’s habitat provides food, water, shelter, and space</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09" name="Google Shape;309;g291745b13ca_0_43"/>
          <p:cNvPicPr preferRelativeResize="0"/>
          <p:nvPr/>
        </p:nvPicPr>
        <p:blipFill>
          <a:blip r:embed="rId4">
            <a:alphaModFix/>
          </a:blip>
          <a:stretch>
            <a:fillRect/>
          </a:stretch>
        </p:blipFill>
        <p:spPr>
          <a:xfrm>
            <a:off x="148900" y="1905550"/>
            <a:ext cx="8846200" cy="4270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Artificial Intelligence" id="314" name="Google Shape;314;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7e576c1a67_0_736"/>
          <p:cNvSpPr txBox="1"/>
          <p:nvPr/>
        </p:nvSpPr>
        <p:spPr>
          <a:xfrm>
            <a:off x="1465825" y="450175"/>
            <a:ext cx="6360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The size of the habitat depends on the organism’s needs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316" name="Google Shape;316;g27e576c1a67_0_736"/>
          <p:cNvPicPr preferRelativeResize="0"/>
          <p:nvPr/>
        </p:nvPicPr>
        <p:blipFill>
          <a:blip r:embed="rId4">
            <a:alphaModFix/>
          </a:blip>
          <a:stretch>
            <a:fillRect/>
          </a:stretch>
        </p:blipFill>
        <p:spPr>
          <a:xfrm>
            <a:off x="309550" y="2174925"/>
            <a:ext cx="3769124" cy="3144050"/>
          </a:xfrm>
          <a:prstGeom prst="rect">
            <a:avLst/>
          </a:prstGeom>
          <a:noFill/>
          <a:ln>
            <a:noFill/>
          </a:ln>
        </p:spPr>
      </p:pic>
      <p:sp>
        <p:nvSpPr>
          <p:cNvPr id="317" name="Google Shape;317;g27e576c1a67_0_736"/>
          <p:cNvSpPr txBox="1"/>
          <p:nvPr/>
        </p:nvSpPr>
        <p:spPr>
          <a:xfrm>
            <a:off x="372300" y="5563700"/>
            <a:ext cx="3769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Bear den habitat</a:t>
            </a:r>
            <a:endParaRPr b="0" i="0" sz="3600" u="none" cap="none" strike="noStrike">
              <a:solidFill>
                <a:srgbClr val="000000"/>
              </a:solidFill>
              <a:latin typeface="Calibri"/>
              <a:ea typeface="Calibri"/>
              <a:cs typeface="Calibri"/>
              <a:sym typeface="Calibri"/>
            </a:endParaRPr>
          </a:p>
        </p:txBody>
      </p:sp>
      <p:pic>
        <p:nvPicPr>
          <p:cNvPr id="318" name="Google Shape;318;g27e576c1a67_0_736"/>
          <p:cNvPicPr preferRelativeResize="0"/>
          <p:nvPr/>
        </p:nvPicPr>
        <p:blipFill>
          <a:blip r:embed="rId5">
            <a:alphaModFix/>
          </a:blip>
          <a:stretch>
            <a:fillRect/>
          </a:stretch>
        </p:blipFill>
        <p:spPr>
          <a:xfrm>
            <a:off x="4231074" y="2407200"/>
            <a:ext cx="4760525" cy="2679496"/>
          </a:xfrm>
          <a:prstGeom prst="rect">
            <a:avLst/>
          </a:prstGeom>
          <a:noFill/>
          <a:ln>
            <a:noFill/>
          </a:ln>
        </p:spPr>
      </p:pic>
      <p:sp>
        <p:nvSpPr>
          <p:cNvPr id="319" name="Google Shape;319;g27e576c1a67_0_736"/>
          <p:cNvSpPr txBox="1"/>
          <p:nvPr/>
        </p:nvSpPr>
        <p:spPr>
          <a:xfrm>
            <a:off x="4621588" y="5563700"/>
            <a:ext cx="3979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Bear feeding habitat</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descr="Questions" id="325" name="Google Shape;325;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descr="Questions" id="331" name="Google Shape;331;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g27430209113_0_1020"/>
          <p:cNvSpPr txBox="1"/>
          <p:nvPr/>
        </p:nvSpPr>
        <p:spPr>
          <a:xfrm>
            <a:off x="516100" y="24751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Life circle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Life cycle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Life arrow</a:t>
            </a:r>
            <a:endParaRPr b="0" i="0" sz="3200" u="none" cap="none" strike="noStrike">
              <a:solidFill>
                <a:schemeClr val="dk1"/>
              </a:solidFill>
              <a:latin typeface="Calibri"/>
              <a:ea typeface="Calibri"/>
              <a:cs typeface="Calibri"/>
              <a:sym typeface="Calibri"/>
            </a:endParaRPr>
          </a:p>
        </p:txBody>
      </p:sp>
      <p:sp>
        <p:nvSpPr>
          <p:cNvPr id="333" name="Google Shape;333;g27430209113_0_1020"/>
          <p:cNvSpPr txBox="1"/>
          <p:nvPr/>
        </p:nvSpPr>
        <p:spPr>
          <a:xfrm>
            <a:off x="686525" y="517525"/>
            <a:ext cx="83118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Changes in an organism’s habitat may occur at various stages in its _____ _____.</a:t>
            </a:r>
            <a:endParaRPr b="0" i="0" sz="3600" u="none" cap="none" strike="noStrike">
              <a:solidFill>
                <a:srgbClr val="000000"/>
              </a:solidFill>
              <a:latin typeface="Calibri"/>
              <a:ea typeface="Calibri"/>
              <a:cs typeface="Calibri"/>
              <a:sym typeface="Calibri"/>
            </a:endParaRPr>
          </a:p>
        </p:txBody>
      </p:sp>
      <p:pic>
        <p:nvPicPr>
          <p:cNvPr id="334" name="Google Shape;334;g27430209113_0_1020"/>
          <p:cNvPicPr preferRelativeResize="0"/>
          <p:nvPr/>
        </p:nvPicPr>
        <p:blipFill>
          <a:blip r:embed="rId4">
            <a:alphaModFix/>
          </a:blip>
          <a:stretch>
            <a:fillRect/>
          </a:stretch>
        </p:blipFill>
        <p:spPr>
          <a:xfrm>
            <a:off x="4779025" y="3353500"/>
            <a:ext cx="4068475" cy="3178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descr="Questions" id="340" name="Google Shape;340;g292ed7b1f42_0_1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292ed7b1f42_0_12"/>
          <p:cNvSpPr txBox="1"/>
          <p:nvPr/>
        </p:nvSpPr>
        <p:spPr>
          <a:xfrm>
            <a:off x="516100" y="24751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Life circle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Life cycle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Life arrow</a:t>
            </a:r>
            <a:endParaRPr b="0" i="0" sz="3200" u="none" cap="none" strike="noStrike">
              <a:solidFill>
                <a:schemeClr val="dk1"/>
              </a:solidFill>
              <a:latin typeface="Calibri"/>
              <a:ea typeface="Calibri"/>
              <a:cs typeface="Calibri"/>
              <a:sym typeface="Calibri"/>
            </a:endParaRPr>
          </a:p>
        </p:txBody>
      </p:sp>
      <p:sp>
        <p:nvSpPr>
          <p:cNvPr id="342" name="Google Shape;342;g292ed7b1f42_0_12"/>
          <p:cNvSpPr txBox="1"/>
          <p:nvPr/>
        </p:nvSpPr>
        <p:spPr>
          <a:xfrm>
            <a:off x="686525" y="517525"/>
            <a:ext cx="83118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Changes in an organism’s habitat may occur at various stages in its _____ _____.</a:t>
            </a:r>
            <a:endParaRPr b="0" i="0" sz="3600" u="none" cap="none" strike="noStrike">
              <a:solidFill>
                <a:srgbClr val="000000"/>
              </a:solidFill>
              <a:latin typeface="Calibri"/>
              <a:ea typeface="Calibri"/>
              <a:cs typeface="Calibri"/>
              <a:sym typeface="Calibri"/>
            </a:endParaRPr>
          </a:p>
        </p:txBody>
      </p:sp>
      <p:pic>
        <p:nvPicPr>
          <p:cNvPr id="343" name="Google Shape;343;g292ed7b1f42_0_12"/>
          <p:cNvPicPr preferRelativeResize="0"/>
          <p:nvPr/>
        </p:nvPicPr>
        <p:blipFill>
          <a:blip r:embed="rId4">
            <a:alphaModFix/>
          </a:blip>
          <a:stretch>
            <a:fillRect/>
          </a:stretch>
        </p:blipFill>
        <p:spPr>
          <a:xfrm>
            <a:off x="4779025" y="3353500"/>
            <a:ext cx="4068475" cy="3178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descr="Questions" id="349" name="Google Shape;349;g28c7dfa711f_0_19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8c7dfa711f_0_195"/>
          <p:cNvSpPr txBox="1"/>
          <p:nvPr/>
        </p:nvSpPr>
        <p:spPr>
          <a:xfrm>
            <a:off x="983700" y="450175"/>
            <a:ext cx="7931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An organism’s habitat provides food, water, shelter, and space.</a:t>
            </a:r>
            <a:endParaRPr b="0" i="0" sz="3600" u="none" cap="none" strike="noStrike">
              <a:solidFill>
                <a:srgbClr val="000000"/>
              </a:solidFill>
              <a:latin typeface="Calibri"/>
              <a:ea typeface="Calibri"/>
              <a:cs typeface="Calibri"/>
              <a:sym typeface="Calibri"/>
            </a:endParaRPr>
          </a:p>
        </p:txBody>
      </p:sp>
      <p:sp>
        <p:nvSpPr>
          <p:cNvPr id="351" name="Google Shape;351;g28c7dfa711f_0_195"/>
          <p:cNvSpPr txBox="1"/>
          <p:nvPr/>
        </p:nvSpPr>
        <p:spPr>
          <a:xfrm>
            <a:off x="516100" y="2409300"/>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52" name="Google Shape;352;g28c7dfa711f_0_195"/>
          <p:cNvPicPr preferRelativeResize="0"/>
          <p:nvPr/>
        </p:nvPicPr>
        <p:blipFill>
          <a:blip r:embed="rId4">
            <a:alphaModFix/>
          </a:blip>
          <a:stretch>
            <a:fillRect/>
          </a:stretch>
        </p:blipFill>
        <p:spPr>
          <a:xfrm>
            <a:off x="2040475" y="3005525"/>
            <a:ext cx="6874926" cy="3450925"/>
          </a:xfrm>
          <a:prstGeom prst="rect">
            <a:avLst/>
          </a:prstGeom>
          <a:noFill/>
          <a:ln>
            <a:noFill/>
          </a:ln>
        </p:spPr>
      </p:pic>
      <p:sp>
        <p:nvSpPr>
          <p:cNvPr id="353" name="Google Shape;353;g28c7dfa711f_0_195"/>
          <p:cNvSpPr txBox="1"/>
          <p:nvPr/>
        </p:nvSpPr>
        <p:spPr>
          <a:xfrm>
            <a:off x="4976600" y="30055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4" name="Google Shape;354;g28c7dfa711f_0_195"/>
          <p:cNvSpPr txBox="1"/>
          <p:nvPr/>
        </p:nvSpPr>
        <p:spPr>
          <a:xfrm>
            <a:off x="6240200" y="4168100"/>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5" name="Google Shape;355;g28c7dfa711f_0_195"/>
          <p:cNvSpPr txBox="1"/>
          <p:nvPr/>
        </p:nvSpPr>
        <p:spPr>
          <a:xfrm>
            <a:off x="4248775" y="38154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6" name="Google Shape;356;g28c7dfa711f_0_195"/>
          <p:cNvSpPr txBox="1"/>
          <p:nvPr/>
        </p:nvSpPr>
        <p:spPr>
          <a:xfrm>
            <a:off x="4457700" y="50453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 do </a:t>
            </a:r>
            <a:r>
              <a:rPr b="1" lang="en-US" sz="3000">
                <a:solidFill>
                  <a:schemeClr val="dk1"/>
                </a:solidFill>
                <a:latin typeface="Calibri"/>
                <a:ea typeface="Calibri"/>
                <a:cs typeface="Calibri"/>
                <a:sym typeface="Calibri"/>
              </a:rPr>
              <a:t>plants and animals interact with their environments</a:t>
            </a:r>
            <a:r>
              <a:rPr b="1" i="0" lang="en-US" sz="3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253400" y="2096350"/>
            <a:ext cx="3971175" cy="3183100"/>
          </a:xfrm>
          <a:prstGeom prst="rect">
            <a:avLst/>
          </a:prstGeom>
          <a:noFill/>
          <a:ln>
            <a:noFill/>
          </a:ln>
        </p:spPr>
      </p:pic>
      <p:pic>
        <p:nvPicPr>
          <p:cNvPr id="137" name="Google Shape;137;g27e68c1a8e3_0_0"/>
          <p:cNvPicPr preferRelativeResize="0"/>
          <p:nvPr/>
        </p:nvPicPr>
        <p:blipFill>
          <a:blip r:embed="rId5">
            <a:alphaModFix/>
          </a:blip>
          <a:stretch>
            <a:fillRect/>
          </a:stretch>
        </p:blipFill>
        <p:spPr>
          <a:xfrm>
            <a:off x="4512200" y="2291451"/>
            <a:ext cx="4341425" cy="288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descr="Questions" id="362" name="Google Shape;362;g292ed7b1f42_0_2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292ed7b1f42_0_25"/>
          <p:cNvSpPr txBox="1"/>
          <p:nvPr/>
        </p:nvSpPr>
        <p:spPr>
          <a:xfrm>
            <a:off x="983700" y="450175"/>
            <a:ext cx="7931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An organism’s habitat provides food, water, shelter, and space.</a:t>
            </a:r>
            <a:endParaRPr b="0" i="0" sz="3600" u="none" cap="none" strike="noStrike">
              <a:solidFill>
                <a:srgbClr val="000000"/>
              </a:solidFill>
              <a:latin typeface="Calibri"/>
              <a:ea typeface="Calibri"/>
              <a:cs typeface="Calibri"/>
              <a:sym typeface="Calibri"/>
            </a:endParaRPr>
          </a:p>
        </p:txBody>
      </p:sp>
      <p:sp>
        <p:nvSpPr>
          <p:cNvPr id="364" name="Google Shape;364;g292ed7b1f42_0_25"/>
          <p:cNvSpPr txBox="1"/>
          <p:nvPr/>
        </p:nvSpPr>
        <p:spPr>
          <a:xfrm>
            <a:off x="516100" y="2409300"/>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365" name="Google Shape;365;g292ed7b1f42_0_25"/>
          <p:cNvPicPr preferRelativeResize="0"/>
          <p:nvPr/>
        </p:nvPicPr>
        <p:blipFill>
          <a:blip r:embed="rId4">
            <a:alphaModFix/>
          </a:blip>
          <a:stretch>
            <a:fillRect/>
          </a:stretch>
        </p:blipFill>
        <p:spPr>
          <a:xfrm>
            <a:off x="2040475" y="3005525"/>
            <a:ext cx="6874926" cy="3450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descr="Questions" id="371" name="Google Shape;371;g28c7dfa711f_0_22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28c7dfa711f_0_221"/>
          <p:cNvSpPr txBox="1"/>
          <p:nvPr/>
        </p:nvSpPr>
        <p:spPr>
          <a:xfrm>
            <a:off x="839175" y="450175"/>
            <a:ext cx="8095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The _____ of</a:t>
            </a:r>
            <a:r>
              <a:rPr lang="en-US" sz="3600">
                <a:solidFill>
                  <a:schemeClr val="dk1"/>
                </a:solidFill>
                <a:latin typeface="Calibri"/>
                <a:ea typeface="Calibri"/>
                <a:cs typeface="Calibri"/>
                <a:sym typeface="Calibri"/>
              </a:rPr>
              <a:t> the habitat depends on the organism’s needs</a:t>
            </a:r>
            <a:r>
              <a:rPr b="0" i="0" lang="en-US" sz="3600" u="none" cap="none" strike="noStrike">
                <a:solidFill>
                  <a:schemeClr val="dk1"/>
                </a:solidFill>
                <a:latin typeface="Calibri"/>
                <a:ea typeface="Calibri"/>
                <a:cs typeface="Calibri"/>
                <a:sym typeface="Calibri"/>
              </a:rPr>
              <a:t>.</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sp>
        <p:nvSpPr>
          <p:cNvPr id="373" name="Google Shape;373;g28c7dfa711f_0_221"/>
          <p:cNvSpPr txBox="1"/>
          <p:nvPr/>
        </p:nvSpPr>
        <p:spPr>
          <a:xfrm>
            <a:off x="715700" y="2167150"/>
            <a:ext cx="1959900" cy="2263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Size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Shape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Style</a:t>
            </a:r>
            <a:endParaRPr sz="3200">
              <a:solidFill>
                <a:schemeClr val="dk1"/>
              </a:solidFill>
              <a:latin typeface="Calibri"/>
              <a:ea typeface="Calibri"/>
              <a:cs typeface="Calibri"/>
              <a:sym typeface="Calibri"/>
            </a:endParaRPr>
          </a:p>
        </p:txBody>
      </p:sp>
      <p:pic>
        <p:nvPicPr>
          <p:cNvPr id="374" name="Google Shape;374;g28c7dfa711f_0_221"/>
          <p:cNvPicPr preferRelativeResize="0"/>
          <p:nvPr/>
        </p:nvPicPr>
        <p:blipFill>
          <a:blip r:embed="rId4">
            <a:alphaModFix/>
          </a:blip>
          <a:stretch>
            <a:fillRect/>
          </a:stretch>
        </p:blipFill>
        <p:spPr>
          <a:xfrm>
            <a:off x="3243675" y="3185075"/>
            <a:ext cx="2470496" cy="2101671"/>
          </a:xfrm>
          <a:prstGeom prst="rect">
            <a:avLst/>
          </a:prstGeom>
          <a:noFill/>
          <a:ln>
            <a:noFill/>
          </a:ln>
        </p:spPr>
      </p:pic>
      <p:sp>
        <p:nvSpPr>
          <p:cNvPr id="375" name="Google Shape;375;g28c7dfa711f_0_221"/>
          <p:cNvSpPr txBox="1"/>
          <p:nvPr/>
        </p:nvSpPr>
        <p:spPr>
          <a:xfrm>
            <a:off x="3284805" y="5450335"/>
            <a:ext cx="2470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Bear den habitat</a:t>
            </a:r>
            <a:endParaRPr b="0" i="0" sz="3600" u="none" cap="none" strike="noStrike">
              <a:solidFill>
                <a:srgbClr val="000000"/>
              </a:solidFill>
              <a:latin typeface="Calibri"/>
              <a:ea typeface="Calibri"/>
              <a:cs typeface="Calibri"/>
              <a:sym typeface="Calibri"/>
            </a:endParaRPr>
          </a:p>
        </p:txBody>
      </p:sp>
      <p:pic>
        <p:nvPicPr>
          <p:cNvPr id="376" name="Google Shape;376;g28c7dfa711f_0_221"/>
          <p:cNvPicPr preferRelativeResize="0"/>
          <p:nvPr/>
        </p:nvPicPr>
        <p:blipFill>
          <a:blip r:embed="rId5">
            <a:alphaModFix/>
          </a:blip>
          <a:stretch>
            <a:fillRect/>
          </a:stretch>
        </p:blipFill>
        <p:spPr>
          <a:xfrm>
            <a:off x="5814062" y="3340342"/>
            <a:ext cx="3120313" cy="1791136"/>
          </a:xfrm>
          <a:prstGeom prst="rect">
            <a:avLst/>
          </a:prstGeom>
          <a:noFill/>
          <a:ln>
            <a:noFill/>
          </a:ln>
        </p:spPr>
      </p:pic>
      <p:sp>
        <p:nvSpPr>
          <p:cNvPr id="377" name="Google Shape;377;g28c7dfa711f_0_221"/>
          <p:cNvSpPr txBox="1"/>
          <p:nvPr/>
        </p:nvSpPr>
        <p:spPr>
          <a:xfrm>
            <a:off x="6070026" y="5450335"/>
            <a:ext cx="2608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Bear feeding habitat</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descr="Questions" id="383" name="Google Shape;383;g292ed7b1f42_0_4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292ed7b1f42_0_41"/>
          <p:cNvSpPr txBox="1"/>
          <p:nvPr/>
        </p:nvSpPr>
        <p:spPr>
          <a:xfrm>
            <a:off x="839175" y="450175"/>
            <a:ext cx="8095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The _____ of</a:t>
            </a:r>
            <a:r>
              <a:rPr lang="en-US" sz="3600">
                <a:solidFill>
                  <a:schemeClr val="dk1"/>
                </a:solidFill>
                <a:latin typeface="Calibri"/>
                <a:ea typeface="Calibri"/>
                <a:cs typeface="Calibri"/>
                <a:sym typeface="Calibri"/>
              </a:rPr>
              <a:t> the habitat depends on the organism’s needs</a:t>
            </a:r>
            <a:r>
              <a:rPr b="0" i="0" lang="en-US" sz="3600" u="none" cap="none" strike="noStrike">
                <a:solidFill>
                  <a:schemeClr val="dk1"/>
                </a:solidFill>
                <a:latin typeface="Calibri"/>
                <a:ea typeface="Calibri"/>
                <a:cs typeface="Calibri"/>
                <a:sym typeface="Calibri"/>
              </a:rPr>
              <a:t>.</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sp>
        <p:nvSpPr>
          <p:cNvPr id="385" name="Google Shape;385;g292ed7b1f42_0_41"/>
          <p:cNvSpPr txBox="1"/>
          <p:nvPr/>
        </p:nvSpPr>
        <p:spPr>
          <a:xfrm>
            <a:off x="715700" y="2167150"/>
            <a:ext cx="1959900" cy="2263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Size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Shape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Style</a:t>
            </a:r>
            <a:endParaRPr sz="3200">
              <a:solidFill>
                <a:schemeClr val="dk1"/>
              </a:solidFill>
              <a:latin typeface="Calibri"/>
              <a:ea typeface="Calibri"/>
              <a:cs typeface="Calibri"/>
              <a:sym typeface="Calibri"/>
            </a:endParaRPr>
          </a:p>
        </p:txBody>
      </p:sp>
      <p:pic>
        <p:nvPicPr>
          <p:cNvPr id="386" name="Google Shape;386;g292ed7b1f42_0_41"/>
          <p:cNvPicPr preferRelativeResize="0"/>
          <p:nvPr/>
        </p:nvPicPr>
        <p:blipFill>
          <a:blip r:embed="rId4">
            <a:alphaModFix/>
          </a:blip>
          <a:stretch>
            <a:fillRect/>
          </a:stretch>
        </p:blipFill>
        <p:spPr>
          <a:xfrm>
            <a:off x="3243675" y="3185075"/>
            <a:ext cx="2470496" cy="2101671"/>
          </a:xfrm>
          <a:prstGeom prst="rect">
            <a:avLst/>
          </a:prstGeom>
          <a:noFill/>
          <a:ln>
            <a:noFill/>
          </a:ln>
        </p:spPr>
      </p:pic>
      <p:sp>
        <p:nvSpPr>
          <p:cNvPr id="387" name="Google Shape;387;g292ed7b1f42_0_41"/>
          <p:cNvSpPr txBox="1"/>
          <p:nvPr/>
        </p:nvSpPr>
        <p:spPr>
          <a:xfrm>
            <a:off x="3284805" y="5450335"/>
            <a:ext cx="2470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Bear den habitat</a:t>
            </a:r>
            <a:endParaRPr b="0" i="0" sz="3600" u="none" cap="none" strike="noStrike">
              <a:solidFill>
                <a:srgbClr val="000000"/>
              </a:solidFill>
              <a:latin typeface="Calibri"/>
              <a:ea typeface="Calibri"/>
              <a:cs typeface="Calibri"/>
              <a:sym typeface="Calibri"/>
            </a:endParaRPr>
          </a:p>
        </p:txBody>
      </p:sp>
      <p:pic>
        <p:nvPicPr>
          <p:cNvPr id="388" name="Google Shape;388;g292ed7b1f42_0_41"/>
          <p:cNvPicPr preferRelativeResize="0"/>
          <p:nvPr/>
        </p:nvPicPr>
        <p:blipFill>
          <a:blip r:embed="rId5">
            <a:alphaModFix/>
          </a:blip>
          <a:stretch>
            <a:fillRect/>
          </a:stretch>
        </p:blipFill>
        <p:spPr>
          <a:xfrm>
            <a:off x="5814062" y="3340342"/>
            <a:ext cx="3120313" cy="1791136"/>
          </a:xfrm>
          <a:prstGeom prst="rect">
            <a:avLst/>
          </a:prstGeom>
          <a:noFill/>
          <a:ln>
            <a:noFill/>
          </a:ln>
        </p:spPr>
      </p:pic>
      <p:sp>
        <p:nvSpPr>
          <p:cNvPr id="389" name="Google Shape;389;g292ed7b1f42_0_41"/>
          <p:cNvSpPr txBox="1"/>
          <p:nvPr/>
        </p:nvSpPr>
        <p:spPr>
          <a:xfrm>
            <a:off x="6070026" y="5450335"/>
            <a:ext cx="2608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Bear feeding habitat</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descr="Artificial Intelligence" id="395" name="Google Shape;395;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96" name="Google Shape;396;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descr="Artificial Intelligence" id="402" name="Google Shape;402;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3" name="Google Shape;403;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04" name="Google Shape;404;g27e576c1a67_0_796"/>
          <p:cNvPicPr preferRelativeResize="0"/>
          <p:nvPr/>
        </p:nvPicPr>
        <p:blipFill>
          <a:blip r:embed="rId5">
            <a:alphaModFix/>
          </a:blip>
          <a:stretch>
            <a:fillRect/>
          </a:stretch>
        </p:blipFill>
        <p:spPr>
          <a:xfrm>
            <a:off x="257388" y="1080575"/>
            <a:ext cx="8629225" cy="4797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descr="Artificial Intelligence" id="410" name="Google Shape;410;g28c7dfa711f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11" name="Google Shape;411;g28c7dfa711f_0_25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12" name="Google Shape;412;g28c7dfa711f_0_252"/>
          <p:cNvPicPr preferRelativeResize="0"/>
          <p:nvPr/>
        </p:nvPicPr>
        <p:blipFill>
          <a:blip r:embed="rId5">
            <a:alphaModFix/>
          </a:blip>
          <a:stretch>
            <a:fillRect/>
          </a:stretch>
        </p:blipFill>
        <p:spPr>
          <a:xfrm>
            <a:off x="1211450" y="782288"/>
            <a:ext cx="6721100" cy="5293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descr="Artificial Intelligence" id="418" name="Google Shape;418;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19" name="Google Shape;419;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20" name="Google Shape;420;g27e576c1a67_0_803"/>
          <p:cNvPicPr preferRelativeResize="0"/>
          <p:nvPr/>
        </p:nvPicPr>
        <p:blipFill>
          <a:blip r:embed="rId5">
            <a:alphaModFix/>
          </a:blip>
          <a:stretch>
            <a:fillRect/>
          </a:stretch>
        </p:blipFill>
        <p:spPr>
          <a:xfrm>
            <a:off x="323988" y="1209413"/>
            <a:ext cx="8496026" cy="44391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descr="Artificial Intelligence" id="426" name="Google Shape;426;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27" name="Google Shape;427;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descr="Artificial Intelligence" id="433" name="Google Shape;433;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34" name="Google Shape;434;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35" name="Google Shape;435;g25e11802ac4_0_864"/>
          <p:cNvPicPr preferRelativeResize="0"/>
          <p:nvPr/>
        </p:nvPicPr>
        <p:blipFill>
          <a:blip r:embed="rId5">
            <a:alphaModFix/>
          </a:blip>
          <a:stretch>
            <a:fillRect/>
          </a:stretch>
        </p:blipFill>
        <p:spPr>
          <a:xfrm>
            <a:off x="1957863" y="966275"/>
            <a:ext cx="5228275" cy="5228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descr="Artificial Intelligence" id="441" name="Google Shape;441;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42" name="Google Shape;442;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43" name="Google Shape;443;g25e11802ac4_0_780"/>
          <p:cNvPicPr preferRelativeResize="0"/>
          <p:nvPr/>
        </p:nvPicPr>
        <p:blipFill>
          <a:blip r:embed="rId5">
            <a:alphaModFix/>
          </a:blip>
          <a:stretch>
            <a:fillRect/>
          </a:stretch>
        </p:blipFill>
        <p:spPr>
          <a:xfrm>
            <a:off x="544663" y="911913"/>
            <a:ext cx="8054674" cy="50341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descr="Rewind" id="143" name="Google Shape;143;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descr="Questions" id="449" name="Google Shape;449;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7430209113_0_1469"/>
          <p:cNvSpPr txBox="1"/>
          <p:nvPr/>
        </p:nvSpPr>
        <p:spPr>
          <a:xfrm>
            <a:off x="1028700" y="424775"/>
            <a:ext cx="7879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NOT an example of </a:t>
            </a:r>
            <a:r>
              <a:rPr lang="en-US" sz="3600">
                <a:solidFill>
                  <a:schemeClr val="dk1"/>
                </a:solidFill>
                <a:latin typeface="Calibri"/>
                <a:ea typeface="Calibri"/>
                <a:cs typeface="Calibri"/>
                <a:sym typeface="Calibri"/>
              </a:rPr>
              <a:t>habitat</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56" name="Google Shape;456;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g27430209113_0_1469"/>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Desert</a:t>
            </a:r>
            <a:endParaRPr b="0" i="0" sz="1400" u="none" cap="none" strike="noStrike">
              <a:solidFill>
                <a:srgbClr val="000000"/>
              </a:solidFill>
              <a:latin typeface="Arial"/>
              <a:ea typeface="Arial"/>
              <a:cs typeface="Arial"/>
              <a:sym typeface="Arial"/>
            </a:endParaRPr>
          </a:p>
        </p:txBody>
      </p:sp>
      <p:sp>
        <p:nvSpPr>
          <p:cNvPr id="458" name="Google Shape;458;g27430209113_0_1469"/>
          <p:cNvSpPr txBox="1"/>
          <p:nvPr/>
        </p:nvSpPr>
        <p:spPr>
          <a:xfrm>
            <a:off x="3200538" y="5588150"/>
            <a:ext cx="2742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Freshwater</a:t>
            </a:r>
            <a:endParaRPr b="0" i="0" sz="3600" u="none" cap="none" strike="noStrike">
              <a:solidFill>
                <a:schemeClr val="dk1"/>
              </a:solidFill>
              <a:latin typeface="Calibri"/>
              <a:ea typeface="Calibri"/>
              <a:cs typeface="Calibri"/>
              <a:sym typeface="Calibri"/>
            </a:endParaRPr>
          </a:p>
        </p:txBody>
      </p:sp>
      <p:sp>
        <p:nvSpPr>
          <p:cNvPr id="459" name="Google Shape;459;g27430209113_0_1469"/>
          <p:cNvSpPr txBox="1"/>
          <p:nvPr/>
        </p:nvSpPr>
        <p:spPr>
          <a:xfrm>
            <a:off x="6364426" y="5588150"/>
            <a:ext cx="2551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Books</a:t>
            </a:r>
            <a:endParaRPr b="0" i="0" sz="3600" u="none" cap="none" strike="noStrike">
              <a:solidFill>
                <a:schemeClr val="dk1"/>
              </a:solidFill>
              <a:latin typeface="Calibri"/>
              <a:ea typeface="Calibri"/>
              <a:cs typeface="Calibri"/>
              <a:sym typeface="Calibri"/>
            </a:endParaRPr>
          </a:p>
        </p:txBody>
      </p:sp>
      <p:pic>
        <p:nvPicPr>
          <p:cNvPr id="460" name="Google Shape;460;g27430209113_0_1469"/>
          <p:cNvPicPr preferRelativeResize="0"/>
          <p:nvPr/>
        </p:nvPicPr>
        <p:blipFill>
          <a:blip r:embed="rId4">
            <a:alphaModFix/>
          </a:blip>
          <a:stretch>
            <a:fillRect/>
          </a:stretch>
        </p:blipFill>
        <p:spPr>
          <a:xfrm>
            <a:off x="6143200" y="2523100"/>
            <a:ext cx="2993951" cy="2601499"/>
          </a:xfrm>
          <a:prstGeom prst="rect">
            <a:avLst/>
          </a:prstGeom>
          <a:noFill/>
          <a:ln>
            <a:noFill/>
          </a:ln>
        </p:spPr>
      </p:pic>
      <p:pic>
        <p:nvPicPr>
          <p:cNvPr id="461" name="Google Shape;461;g27430209113_0_1469"/>
          <p:cNvPicPr preferRelativeResize="0"/>
          <p:nvPr/>
        </p:nvPicPr>
        <p:blipFill>
          <a:blip r:embed="rId5">
            <a:alphaModFix/>
          </a:blip>
          <a:stretch>
            <a:fillRect/>
          </a:stretch>
        </p:blipFill>
        <p:spPr>
          <a:xfrm>
            <a:off x="3153450" y="2542826"/>
            <a:ext cx="2907476" cy="2601500"/>
          </a:xfrm>
          <a:prstGeom prst="rect">
            <a:avLst/>
          </a:prstGeom>
          <a:noFill/>
          <a:ln>
            <a:noFill/>
          </a:ln>
        </p:spPr>
      </p:pic>
      <p:pic>
        <p:nvPicPr>
          <p:cNvPr id="462" name="Google Shape;462;g27430209113_0_1469"/>
          <p:cNvPicPr preferRelativeResize="0"/>
          <p:nvPr/>
        </p:nvPicPr>
        <p:blipFill>
          <a:blip r:embed="rId6">
            <a:alphaModFix/>
          </a:blip>
          <a:stretch>
            <a:fillRect/>
          </a:stretch>
        </p:blipFill>
        <p:spPr>
          <a:xfrm>
            <a:off x="77225" y="2542825"/>
            <a:ext cx="2993950" cy="25817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g292ed7b1f42_0_61"/>
          <p:cNvSpPr txBox="1"/>
          <p:nvPr/>
        </p:nvSpPr>
        <p:spPr>
          <a:xfrm>
            <a:off x="1028700" y="424775"/>
            <a:ext cx="7879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NOT an example of </a:t>
            </a:r>
            <a:r>
              <a:rPr lang="en-US" sz="3600">
                <a:solidFill>
                  <a:schemeClr val="dk1"/>
                </a:solidFill>
                <a:latin typeface="Calibri"/>
                <a:ea typeface="Calibri"/>
                <a:cs typeface="Calibri"/>
                <a:sym typeface="Calibri"/>
              </a:rPr>
              <a:t>habitat</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69" name="Google Shape;469;g292ed7b1f42_0_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292ed7b1f42_0_61"/>
          <p:cNvSpPr txBox="1"/>
          <p:nvPr/>
        </p:nvSpPr>
        <p:spPr>
          <a:xfrm>
            <a:off x="452000" y="5588151"/>
            <a:ext cx="242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Desert</a:t>
            </a:r>
            <a:endParaRPr b="0" i="0" sz="1400" u="none" cap="none" strike="noStrike">
              <a:solidFill>
                <a:srgbClr val="000000"/>
              </a:solidFill>
              <a:latin typeface="Arial"/>
              <a:ea typeface="Arial"/>
              <a:cs typeface="Arial"/>
              <a:sym typeface="Arial"/>
            </a:endParaRPr>
          </a:p>
        </p:txBody>
      </p:sp>
      <p:sp>
        <p:nvSpPr>
          <p:cNvPr id="471" name="Google Shape;471;g292ed7b1f42_0_61"/>
          <p:cNvSpPr txBox="1"/>
          <p:nvPr/>
        </p:nvSpPr>
        <p:spPr>
          <a:xfrm>
            <a:off x="3200538" y="5588150"/>
            <a:ext cx="2742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Freshwater</a:t>
            </a:r>
            <a:endParaRPr b="0" i="0" sz="3600" u="none" cap="none" strike="noStrike">
              <a:solidFill>
                <a:schemeClr val="dk1"/>
              </a:solidFill>
              <a:latin typeface="Calibri"/>
              <a:ea typeface="Calibri"/>
              <a:cs typeface="Calibri"/>
              <a:sym typeface="Calibri"/>
            </a:endParaRPr>
          </a:p>
        </p:txBody>
      </p:sp>
      <p:sp>
        <p:nvSpPr>
          <p:cNvPr id="472" name="Google Shape;472;g292ed7b1f42_0_61"/>
          <p:cNvSpPr txBox="1"/>
          <p:nvPr/>
        </p:nvSpPr>
        <p:spPr>
          <a:xfrm>
            <a:off x="6364426" y="5588150"/>
            <a:ext cx="2551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Books</a:t>
            </a:r>
            <a:endParaRPr b="0" i="0" sz="3600" u="none" cap="none" strike="noStrike">
              <a:solidFill>
                <a:schemeClr val="dk1"/>
              </a:solidFill>
              <a:latin typeface="Calibri"/>
              <a:ea typeface="Calibri"/>
              <a:cs typeface="Calibri"/>
              <a:sym typeface="Calibri"/>
            </a:endParaRPr>
          </a:p>
        </p:txBody>
      </p:sp>
      <p:pic>
        <p:nvPicPr>
          <p:cNvPr id="473" name="Google Shape;473;g292ed7b1f42_0_61"/>
          <p:cNvPicPr preferRelativeResize="0"/>
          <p:nvPr/>
        </p:nvPicPr>
        <p:blipFill>
          <a:blip r:embed="rId4">
            <a:alphaModFix/>
          </a:blip>
          <a:stretch>
            <a:fillRect/>
          </a:stretch>
        </p:blipFill>
        <p:spPr>
          <a:xfrm>
            <a:off x="6143200" y="2523100"/>
            <a:ext cx="2993951" cy="2601499"/>
          </a:xfrm>
          <a:prstGeom prst="rect">
            <a:avLst/>
          </a:prstGeom>
          <a:noFill/>
          <a:ln>
            <a:noFill/>
          </a:ln>
        </p:spPr>
      </p:pic>
      <p:pic>
        <p:nvPicPr>
          <p:cNvPr id="474" name="Google Shape;474;g292ed7b1f42_0_61"/>
          <p:cNvPicPr preferRelativeResize="0"/>
          <p:nvPr/>
        </p:nvPicPr>
        <p:blipFill>
          <a:blip r:embed="rId5">
            <a:alphaModFix/>
          </a:blip>
          <a:stretch>
            <a:fillRect/>
          </a:stretch>
        </p:blipFill>
        <p:spPr>
          <a:xfrm>
            <a:off x="3153450" y="2542826"/>
            <a:ext cx="2907476" cy="2601500"/>
          </a:xfrm>
          <a:prstGeom prst="rect">
            <a:avLst/>
          </a:prstGeom>
          <a:noFill/>
          <a:ln>
            <a:noFill/>
          </a:ln>
        </p:spPr>
      </p:pic>
      <p:pic>
        <p:nvPicPr>
          <p:cNvPr id="475" name="Google Shape;475;g292ed7b1f42_0_61"/>
          <p:cNvPicPr preferRelativeResize="0"/>
          <p:nvPr/>
        </p:nvPicPr>
        <p:blipFill>
          <a:blip r:embed="rId6">
            <a:alphaModFix/>
          </a:blip>
          <a:stretch>
            <a:fillRect/>
          </a:stretch>
        </p:blipFill>
        <p:spPr>
          <a:xfrm>
            <a:off x="77225" y="2542825"/>
            <a:ext cx="2993950" cy="2581775"/>
          </a:xfrm>
          <a:prstGeom prst="rect">
            <a:avLst/>
          </a:prstGeom>
          <a:noFill/>
          <a:ln>
            <a:noFill/>
          </a:ln>
        </p:spPr>
      </p:pic>
      <p:sp>
        <p:nvSpPr>
          <p:cNvPr id="476" name="Google Shape;476;g292ed7b1f42_0_61"/>
          <p:cNvSpPr/>
          <p:nvPr/>
        </p:nvSpPr>
        <p:spPr>
          <a:xfrm>
            <a:off x="6124400" y="2208600"/>
            <a:ext cx="2994000" cy="4113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83" name="Google Shape;483;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descr="Rewind" id="489" name="Google Shape;489;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g27e576c1a67_0_109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Habitat</a:t>
            </a:r>
            <a:r>
              <a:rPr b="1" lang="en-US">
                <a:solidFill>
                  <a:schemeClr val="dk1"/>
                </a:solidFill>
              </a:rPr>
              <a:t>: </a:t>
            </a:r>
            <a:r>
              <a:rPr lang="en-US" sz="3150">
                <a:solidFill>
                  <a:schemeClr val="dk1"/>
                </a:solidFill>
              </a:rPr>
              <a:t>the place where an animal and/or plant naturally lives </a:t>
            </a:r>
            <a:endParaRPr sz="3150"/>
          </a:p>
        </p:txBody>
      </p:sp>
      <p:pic>
        <p:nvPicPr>
          <p:cNvPr id="491" name="Google Shape;491;g27e576c1a67_0_1091"/>
          <p:cNvPicPr preferRelativeResize="0"/>
          <p:nvPr/>
        </p:nvPicPr>
        <p:blipFill>
          <a:blip r:embed="rId4">
            <a:alphaModFix/>
          </a:blip>
          <a:stretch>
            <a:fillRect/>
          </a:stretch>
        </p:blipFill>
        <p:spPr>
          <a:xfrm>
            <a:off x="619138" y="2166125"/>
            <a:ext cx="7905725" cy="4299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8" name="Google Shape;498;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99" name="Google Shape;499;g25e11802ac4_0_1976"/>
          <p:cNvCxnSpPr>
            <a:stCxn id="500" idx="4"/>
            <a:endCxn id="497"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01" name="Google Shape;501;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02" name="Google Shape;502;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00" name="Google Shape;500;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09" name="Google Shape;509;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10" name="Google Shape;510;g25e11802ac4_0_1886"/>
          <p:cNvCxnSpPr>
            <a:stCxn id="511" idx="4"/>
            <a:endCxn id="50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12" name="Google Shape;512;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13" name="Google Shape;513;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11" name="Google Shape;511;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4" name="Google Shape;514;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Habitat</a:t>
            </a:r>
            <a:endParaRPr b="0" i="0" sz="700" u="none" cap="none" strike="noStrike">
              <a:solidFill>
                <a:srgbClr val="000000"/>
              </a:solidFill>
              <a:latin typeface="Arial"/>
              <a:ea typeface="Arial"/>
              <a:cs typeface="Arial"/>
              <a:sym typeface="Arial"/>
            </a:endParaRPr>
          </a:p>
        </p:txBody>
      </p:sp>
      <p:sp>
        <p:nvSpPr>
          <p:cNvPr id="515" name="Google Shape;515;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16" name="Google Shape;516;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17" name="Google Shape;517;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18" name="Google Shape;518;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habitat</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19" name="Google Shape;519;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0" name="Google Shape;520;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1" name="Google Shape;521;g25e11802ac4_0_1886"/>
          <p:cNvCxnSpPr>
            <a:stCxn id="522" idx="4"/>
            <a:endCxn id="51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3" name="Google Shape;523;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4" name="Google Shape;524;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2" name="Google Shape;522;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1" name="Google Shape;531;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2" name="Google Shape;532;g25e11802ac4_0_1992"/>
          <p:cNvCxnSpPr>
            <a:stCxn id="533" idx="4"/>
            <a:endCxn id="53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4" name="Google Shape;534;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35" name="Google Shape;535;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3" name="Google Shape;533;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36" name="Google Shape;536;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habitat</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37" name="Google Shape;537;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38" name="Google Shape;538;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39" name="Google Shape;539;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40" name="Google Shape;540;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41" name="Google Shape;541;g25e11802ac4_0_1992"/>
          <p:cNvPicPr preferRelativeResize="0"/>
          <p:nvPr/>
        </p:nvPicPr>
        <p:blipFill>
          <a:blip r:embed="rId3">
            <a:alphaModFix/>
          </a:blip>
          <a:stretch>
            <a:fillRect/>
          </a:stretch>
        </p:blipFill>
        <p:spPr>
          <a:xfrm>
            <a:off x="5596500" y="1821550"/>
            <a:ext cx="3335626" cy="2269726"/>
          </a:xfrm>
          <a:prstGeom prst="rect">
            <a:avLst/>
          </a:prstGeom>
          <a:noFill/>
          <a:ln>
            <a:noFill/>
          </a:ln>
        </p:spPr>
      </p:pic>
      <p:pic>
        <p:nvPicPr>
          <p:cNvPr id="542" name="Google Shape;542;g25e11802ac4_0_1992"/>
          <p:cNvPicPr preferRelativeResize="0"/>
          <p:nvPr/>
        </p:nvPicPr>
        <p:blipFill>
          <a:blip r:embed="rId4">
            <a:alphaModFix/>
          </a:blip>
          <a:stretch>
            <a:fillRect/>
          </a:stretch>
        </p:blipFill>
        <p:spPr>
          <a:xfrm>
            <a:off x="1038026" y="1881800"/>
            <a:ext cx="3335624" cy="2149225"/>
          </a:xfrm>
          <a:prstGeom prst="rect">
            <a:avLst/>
          </a:prstGeom>
          <a:noFill/>
          <a:ln>
            <a:noFill/>
          </a:ln>
        </p:spPr>
      </p:pic>
      <p:pic>
        <p:nvPicPr>
          <p:cNvPr id="543" name="Google Shape;543;g25e11802ac4_0_1992"/>
          <p:cNvPicPr preferRelativeResize="0"/>
          <p:nvPr/>
        </p:nvPicPr>
        <p:blipFill>
          <a:blip r:embed="rId5">
            <a:alphaModFix/>
          </a:blip>
          <a:stretch>
            <a:fillRect/>
          </a:stretch>
        </p:blipFill>
        <p:spPr>
          <a:xfrm>
            <a:off x="1151426" y="4345750"/>
            <a:ext cx="3222230" cy="2149226"/>
          </a:xfrm>
          <a:prstGeom prst="rect">
            <a:avLst/>
          </a:prstGeom>
          <a:noFill/>
          <a:ln>
            <a:noFill/>
          </a:ln>
        </p:spPr>
      </p:pic>
      <p:pic>
        <p:nvPicPr>
          <p:cNvPr id="544" name="Google Shape;544;g25e11802ac4_0_1992"/>
          <p:cNvPicPr preferRelativeResize="0"/>
          <p:nvPr/>
        </p:nvPicPr>
        <p:blipFill>
          <a:blip r:embed="rId6">
            <a:alphaModFix/>
          </a:blip>
          <a:stretch>
            <a:fillRect/>
          </a:stretch>
        </p:blipFill>
        <p:spPr>
          <a:xfrm>
            <a:off x="5596500" y="4345750"/>
            <a:ext cx="3335625" cy="22808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292ed7b1f42_0_8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1" name="Google Shape;551;g292ed7b1f42_0_8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2" name="Google Shape;552;g292ed7b1f42_0_81"/>
          <p:cNvCxnSpPr>
            <a:stCxn id="553" idx="4"/>
            <a:endCxn id="55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4" name="Google Shape;554;g292ed7b1f42_0_8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55" name="Google Shape;555;g292ed7b1f42_0_8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3" name="Google Shape;553;g292ed7b1f42_0_8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56" name="Google Shape;556;g292ed7b1f42_0_8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habitat</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57" name="Google Shape;557;g292ed7b1f42_0_8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58" name="Google Shape;558;g292ed7b1f42_0_8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59" name="Google Shape;559;g292ed7b1f42_0_8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60" name="Google Shape;560;g292ed7b1f42_0_8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61" name="Google Shape;561;g292ed7b1f42_0_81"/>
          <p:cNvPicPr preferRelativeResize="0"/>
          <p:nvPr/>
        </p:nvPicPr>
        <p:blipFill>
          <a:blip r:embed="rId3">
            <a:alphaModFix/>
          </a:blip>
          <a:stretch>
            <a:fillRect/>
          </a:stretch>
        </p:blipFill>
        <p:spPr>
          <a:xfrm>
            <a:off x="5596500" y="1821550"/>
            <a:ext cx="3335626" cy="2269726"/>
          </a:xfrm>
          <a:prstGeom prst="rect">
            <a:avLst/>
          </a:prstGeom>
          <a:noFill/>
          <a:ln>
            <a:noFill/>
          </a:ln>
        </p:spPr>
      </p:pic>
      <p:pic>
        <p:nvPicPr>
          <p:cNvPr id="562" name="Google Shape;562;g292ed7b1f42_0_81"/>
          <p:cNvPicPr preferRelativeResize="0"/>
          <p:nvPr/>
        </p:nvPicPr>
        <p:blipFill>
          <a:blip r:embed="rId4">
            <a:alphaModFix/>
          </a:blip>
          <a:stretch>
            <a:fillRect/>
          </a:stretch>
        </p:blipFill>
        <p:spPr>
          <a:xfrm>
            <a:off x="1038026" y="1881800"/>
            <a:ext cx="3335624" cy="2149225"/>
          </a:xfrm>
          <a:prstGeom prst="rect">
            <a:avLst/>
          </a:prstGeom>
          <a:noFill/>
          <a:ln>
            <a:noFill/>
          </a:ln>
        </p:spPr>
      </p:pic>
      <p:pic>
        <p:nvPicPr>
          <p:cNvPr id="563" name="Google Shape;563;g292ed7b1f42_0_81"/>
          <p:cNvPicPr preferRelativeResize="0"/>
          <p:nvPr/>
        </p:nvPicPr>
        <p:blipFill>
          <a:blip r:embed="rId5">
            <a:alphaModFix/>
          </a:blip>
          <a:stretch>
            <a:fillRect/>
          </a:stretch>
        </p:blipFill>
        <p:spPr>
          <a:xfrm>
            <a:off x="1151426" y="4345750"/>
            <a:ext cx="3222230" cy="2149226"/>
          </a:xfrm>
          <a:prstGeom prst="rect">
            <a:avLst/>
          </a:prstGeom>
          <a:noFill/>
          <a:ln>
            <a:noFill/>
          </a:ln>
        </p:spPr>
      </p:pic>
      <p:pic>
        <p:nvPicPr>
          <p:cNvPr id="564" name="Google Shape;564;g292ed7b1f42_0_81"/>
          <p:cNvPicPr preferRelativeResize="0"/>
          <p:nvPr/>
        </p:nvPicPr>
        <p:blipFill>
          <a:blip r:embed="rId6">
            <a:alphaModFix/>
          </a:blip>
          <a:stretch>
            <a:fillRect/>
          </a:stretch>
        </p:blipFill>
        <p:spPr>
          <a:xfrm>
            <a:off x="5596500" y="4345750"/>
            <a:ext cx="3335625" cy="2280875"/>
          </a:xfrm>
          <a:prstGeom prst="rect">
            <a:avLst/>
          </a:prstGeom>
          <a:noFill/>
          <a:ln>
            <a:noFill/>
          </a:ln>
        </p:spPr>
      </p:pic>
      <p:sp>
        <p:nvSpPr>
          <p:cNvPr id="565" name="Google Shape;565;g292ed7b1f42_0_81"/>
          <p:cNvSpPr/>
          <p:nvPr/>
        </p:nvSpPr>
        <p:spPr>
          <a:xfrm>
            <a:off x="4931700" y="1682825"/>
            <a:ext cx="4130400" cy="247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2" name="Google Shape;572;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3" name="Google Shape;573;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4" name="Google Shape;574;g25e11802ac4_0_2108"/>
          <p:cNvCxnSpPr>
            <a:stCxn id="575" idx="4"/>
            <a:endCxn id="57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6" name="Google Shape;576;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7" name="Google Shape;577;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5" name="Google Shape;575;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8" name="Google Shape;578;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79" name="Google Shape;579;g25e11802ac4_0_2108"/>
          <p:cNvCxnSpPr>
            <a:stCxn id="580" idx="4"/>
            <a:endCxn id="57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81" name="Google Shape;581;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82" name="Google Shape;582;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80" name="Google Shape;580;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3" name="Google Shape;583;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84" name="Google Shape;584;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85" name="Google Shape;585;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86" name="Google Shape;586;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habitat</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87" name="Google Shape;587;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Habitat</a:t>
            </a:r>
            <a:endParaRPr b="0" i="0" sz="700" u="none" cap="none" strike="noStrike">
              <a:solidFill>
                <a:srgbClr val="000000"/>
              </a:solidFill>
              <a:latin typeface="Arial"/>
              <a:ea typeface="Arial"/>
              <a:cs typeface="Arial"/>
              <a:sym typeface="Arial"/>
            </a:endParaRPr>
          </a:p>
        </p:txBody>
      </p:sp>
      <p:pic>
        <p:nvPicPr>
          <p:cNvPr id="588" name="Google Shape;588;g25e11802ac4_0_2108"/>
          <p:cNvPicPr preferRelativeResize="0"/>
          <p:nvPr/>
        </p:nvPicPr>
        <p:blipFill>
          <a:blip r:embed="rId3">
            <a:alphaModFix/>
          </a:blip>
          <a:stretch>
            <a:fillRect/>
          </a:stretch>
        </p:blipFill>
        <p:spPr>
          <a:xfrm>
            <a:off x="6056700" y="1175975"/>
            <a:ext cx="2486374" cy="1691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descr="Rewind" id="149" name="Google Shape;149;g28c7dfa711f_0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8c7dfa711f_0_22"/>
          <p:cNvSpPr txBox="1"/>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Organism</a:t>
            </a:r>
            <a:r>
              <a:rPr b="1" i="0" lang="en-US" sz="3200" u="none" cap="none" strike="noStrike">
                <a:solidFill>
                  <a:srgbClr val="000000"/>
                </a:solidFill>
                <a:latin typeface="Calibri"/>
                <a:ea typeface="Calibri"/>
                <a:cs typeface="Calibri"/>
                <a:sym typeface="Calibri"/>
              </a:rPr>
              <a:t>: </a:t>
            </a:r>
            <a:r>
              <a:rPr b="0" i="0" lang="en-US" sz="3150" u="none" cap="none" strike="noStrike">
                <a:solidFill>
                  <a:srgbClr val="000000"/>
                </a:solidFill>
                <a:latin typeface="Calibri"/>
                <a:ea typeface="Calibri"/>
                <a:cs typeface="Calibri"/>
                <a:sym typeface="Calibri"/>
              </a:rPr>
              <a:t>any living thing</a:t>
            </a:r>
            <a:endParaRPr b="0" i="0" sz="3150" u="none" cap="none" strike="noStrike">
              <a:solidFill>
                <a:srgbClr val="888888"/>
              </a:solidFill>
              <a:latin typeface="Calibri"/>
              <a:ea typeface="Calibri"/>
              <a:cs typeface="Calibri"/>
              <a:sym typeface="Calibri"/>
            </a:endParaRPr>
          </a:p>
        </p:txBody>
      </p:sp>
      <p:pic>
        <p:nvPicPr>
          <p:cNvPr descr="dog.jpg" id="151" name="Google Shape;151;g28c7dfa711f_0_22"/>
          <p:cNvPicPr preferRelativeResize="0"/>
          <p:nvPr/>
        </p:nvPicPr>
        <p:blipFill rotWithShape="1">
          <a:blip r:embed="rId4">
            <a:alphaModFix/>
          </a:blip>
          <a:srcRect b="0" l="0" r="0" t="0"/>
          <a:stretch/>
        </p:blipFill>
        <p:spPr>
          <a:xfrm>
            <a:off x="1475600" y="1708325"/>
            <a:ext cx="3096389" cy="4375775"/>
          </a:xfrm>
          <a:prstGeom prst="rect">
            <a:avLst/>
          </a:prstGeom>
          <a:noFill/>
          <a:ln>
            <a:noFill/>
          </a:ln>
        </p:spPr>
      </p:pic>
      <p:pic>
        <p:nvPicPr>
          <p:cNvPr descr="Plant.jpg" id="152" name="Google Shape;152;g28c7dfa711f_0_22"/>
          <p:cNvPicPr preferRelativeResize="0"/>
          <p:nvPr/>
        </p:nvPicPr>
        <p:blipFill rotWithShape="1">
          <a:blip r:embed="rId5">
            <a:alphaModFix/>
          </a:blip>
          <a:srcRect b="5438" l="0" r="0" t="19843"/>
          <a:stretch/>
        </p:blipFill>
        <p:spPr>
          <a:xfrm>
            <a:off x="4572007" y="2000556"/>
            <a:ext cx="3294891" cy="38996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5" name="Google Shape;595;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6" name="Google Shape;596;g25e11802ac4_0_2130"/>
          <p:cNvCxnSpPr>
            <a:stCxn id="597" idx="4"/>
            <a:endCxn id="5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8" name="Google Shape;598;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9" name="Google Shape;599;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7" name="Google Shape;597;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0" name="Google Shape;600;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habitat</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01" name="Google Shape;601;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2" name="Google Shape;602;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3" name="Google Shape;603;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4" name="Google Shape;604;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5" name="Google Shape;605;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06" name="Google Shape;606;g25e11802ac4_0_2130"/>
          <p:cNvSpPr txBox="1"/>
          <p:nvPr/>
        </p:nvSpPr>
        <p:spPr>
          <a:xfrm>
            <a:off x="962132" y="5301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he place to go snowboarding</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7" name="Google Shape;607;g25e11802ac4_0_2130"/>
          <p:cNvSpPr txBox="1"/>
          <p:nvPr/>
        </p:nvSpPr>
        <p:spPr>
          <a:xfrm>
            <a:off x="962132" y="310303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place to buy a computer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8" name="Google Shape;608;g25e11802ac4_0_2130"/>
          <p:cNvSpPr txBox="1"/>
          <p:nvPr/>
        </p:nvSpPr>
        <p:spPr>
          <a:xfrm>
            <a:off x="997332" y="20056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place to watch a baseball game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9" name="Google Shape;609;g25e11802ac4_0_2130"/>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place where an animal and/or plant lives naturally</a:t>
            </a:r>
            <a:endParaRPr b="0"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92ed7b1f42_0_10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6" name="Google Shape;616;g292ed7b1f42_0_10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92ed7b1f42_0_102"/>
          <p:cNvCxnSpPr>
            <a:stCxn id="618" idx="4"/>
            <a:endCxn id="6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9" name="Google Shape;619;g292ed7b1f42_0_10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0" name="Google Shape;620;g292ed7b1f42_0_10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8" name="Google Shape;618;g292ed7b1f42_0_10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1" name="Google Shape;621;g292ed7b1f42_0_10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habitat</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2" name="Google Shape;622;g292ed7b1f42_0_10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3" name="Google Shape;623;g292ed7b1f42_0_10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4" name="Google Shape;624;g292ed7b1f42_0_10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5" name="Google Shape;625;g292ed7b1f42_0_10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6" name="Google Shape;626;g292ed7b1f42_0_10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27" name="Google Shape;627;g292ed7b1f42_0_102"/>
          <p:cNvSpPr txBox="1"/>
          <p:nvPr/>
        </p:nvSpPr>
        <p:spPr>
          <a:xfrm>
            <a:off x="962132" y="5301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a:t>
            </a:r>
            <a:r>
              <a:rPr lang="en-US" sz="2400">
                <a:solidFill>
                  <a:srgbClr val="43464D"/>
                </a:solidFill>
                <a:latin typeface="Helvetica Neue Light"/>
                <a:ea typeface="Helvetica Neue Light"/>
                <a:cs typeface="Helvetica Neue Light"/>
                <a:sym typeface="Helvetica Neue Light"/>
              </a:rPr>
              <a:t>he place to go snowboarding</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8" name="Google Shape;628;g292ed7b1f42_0_102"/>
          <p:cNvSpPr txBox="1"/>
          <p:nvPr/>
        </p:nvSpPr>
        <p:spPr>
          <a:xfrm>
            <a:off x="962132" y="310303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place to buy a computer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9" name="Google Shape;629;g292ed7b1f42_0_102"/>
          <p:cNvSpPr txBox="1"/>
          <p:nvPr/>
        </p:nvSpPr>
        <p:spPr>
          <a:xfrm>
            <a:off x="997332" y="20056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place to watch a baseball game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0" name="Google Shape;630;g292ed7b1f42_0_102"/>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The place where an animal and/or plant lives naturally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1" name="Google Shape;631;g292ed7b1f42_0_102"/>
          <p:cNvSpPr/>
          <p:nvPr/>
        </p:nvSpPr>
        <p:spPr>
          <a:xfrm>
            <a:off x="393325" y="3985675"/>
            <a:ext cx="78159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8" name="Google Shape;638;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9" name="Google Shape;639;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0" name="Google Shape;640;g25e11802ac4_0_2343"/>
          <p:cNvCxnSpPr>
            <a:stCxn id="641" idx="4"/>
            <a:endCxn id="63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2" name="Google Shape;642;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3" name="Google Shape;643;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1" name="Google Shape;641;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4" name="Google Shape;644;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45" name="Google Shape;645;g25e11802ac4_0_2343"/>
          <p:cNvCxnSpPr>
            <a:stCxn id="646" idx="4"/>
            <a:endCxn id="63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47" name="Google Shape;647;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48" name="Google Shape;648;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46" name="Google Shape;646;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9" name="Google Shape;649;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50" name="Google Shape;650;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51" name="Google Shape;651;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52" name="Google Shape;652;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habitat</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53" name="Google Shape;653;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Habitat</a:t>
            </a:r>
            <a:endParaRPr b="0" i="0" sz="700" u="none" cap="none" strike="noStrike">
              <a:solidFill>
                <a:srgbClr val="000000"/>
              </a:solidFill>
              <a:latin typeface="Arial"/>
              <a:ea typeface="Arial"/>
              <a:cs typeface="Arial"/>
              <a:sym typeface="Arial"/>
            </a:endParaRPr>
          </a:p>
        </p:txBody>
      </p:sp>
      <p:sp>
        <p:nvSpPr>
          <p:cNvPr id="654" name="Google Shape;654;g25e11802ac4_0_2343"/>
          <p:cNvSpPr txBox="1"/>
          <p:nvPr/>
        </p:nvSpPr>
        <p:spPr>
          <a:xfrm>
            <a:off x="764154" y="13100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place where an animal and/or plant lives naturally </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pic>
        <p:nvPicPr>
          <p:cNvPr id="655" name="Google Shape;655;g25e11802ac4_0_2343"/>
          <p:cNvPicPr preferRelativeResize="0"/>
          <p:nvPr/>
        </p:nvPicPr>
        <p:blipFill>
          <a:blip r:embed="rId3">
            <a:alphaModFix/>
          </a:blip>
          <a:stretch>
            <a:fillRect/>
          </a:stretch>
        </p:blipFill>
        <p:spPr>
          <a:xfrm>
            <a:off x="6056700" y="1175975"/>
            <a:ext cx="2486374" cy="16918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2" name="Google Shape;662;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3" name="Google Shape;663;g25e11802ac4_0_2367"/>
          <p:cNvCxnSpPr>
            <a:stCxn id="664" idx="4"/>
            <a:endCxn id="6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5" name="Google Shape;665;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6" name="Google Shape;666;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4" name="Google Shape;664;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7" name="Google Shape;667;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habitat</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68" name="Google Shape;668;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9" name="Google Shape;669;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0" name="Google Shape;670;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1" name="Google Shape;671;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2" name="Google Shape;672;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3" name="Google Shape;673;g25e11802ac4_0_2367"/>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stream full of fish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4" name="Google Shape;674;g25e11802ac4_0_2367"/>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whiteboard with pictures on it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5" name="Google Shape;675;g25e11802ac4_0_2367"/>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piece of cheese in a sandwich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6" name="Google Shape;676;g25e11802ac4_0_2367"/>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pair of headphones with music playing</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92ed7b1f42_0_12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3" name="Google Shape;683;g292ed7b1f42_0_12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4" name="Google Shape;684;g292ed7b1f42_0_124"/>
          <p:cNvCxnSpPr>
            <a:stCxn id="685" idx="4"/>
            <a:endCxn id="68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6" name="Google Shape;686;g292ed7b1f42_0_12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7" name="Google Shape;687;g292ed7b1f42_0_12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5" name="Google Shape;685;g292ed7b1f42_0_12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8" name="Google Shape;688;g292ed7b1f42_0_124"/>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habitat</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9" name="Google Shape;689;g292ed7b1f42_0_124"/>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0" name="Google Shape;690;g292ed7b1f42_0_124"/>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1" name="Google Shape;691;g292ed7b1f42_0_124"/>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2" name="Google Shape;692;g292ed7b1f42_0_124"/>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3" name="Google Shape;693;g292ed7b1f42_0_124"/>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94" name="Google Shape;694;g292ed7b1f42_0_124"/>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stream full of fish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5" name="Google Shape;695;g292ed7b1f42_0_124"/>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whiteboard with pictures on it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6" name="Google Shape;696;g292ed7b1f42_0_124"/>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piece of cheese in a sandwich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7" name="Google Shape;697;g292ed7b1f42_0_124"/>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pair of headphones with music playing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8" name="Google Shape;698;g292ed7b1f42_0_124"/>
          <p:cNvSpPr/>
          <p:nvPr/>
        </p:nvSpPr>
        <p:spPr>
          <a:xfrm>
            <a:off x="369450" y="1774700"/>
            <a:ext cx="8405100" cy="885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5" name="Google Shape;705;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6" name="Google Shape;706;g25e11802ac4_0_2511"/>
          <p:cNvCxnSpPr>
            <a:stCxn id="707" idx="4"/>
            <a:endCxn id="7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8" name="Google Shape;708;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9" name="Google Shape;709;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7" name="Google Shape;707;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0" name="Google Shape;710;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11" name="Google Shape;711;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12" name="Google Shape;712;g25e11802ac4_0_2511"/>
          <p:cNvCxnSpPr>
            <a:stCxn id="713" idx="4"/>
            <a:endCxn id="71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14" name="Google Shape;714;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15" name="Google Shape;715;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13" name="Google Shape;713;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6" name="Google Shape;716;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17" name="Google Shape;717;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18" name="Google Shape;718;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19" name="Google Shape;719;g25e11802ac4_0_2511"/>
          <p:cNvSpPr txBox="1"/>
          <p:nvPr/>
        </p:nvSpPr>
        <p:spPr>
          <a:xfrm>
            <a:off x="554004" y="4580825"/>
            <a:ext cx="358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stream full of fish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20" name="Google Shape;720;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habitat</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21" name="Google Shape;721;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Habitat</a:t>
            </a:r>
            <a:endParaRPr b="0" i="0" sz="700" u="none" cap="none" strike="noStrike">
              <a:solidFill>
                <a:srgbClr val="000000"/>
              </a:solidFill>
              <a:latin typeface="Arial"/>
              <a:ea typeface="Arial"/>
              <a:cs typeface="Arial"/>
              <a:sym typeface="Arial"/>
            </a:endParaRPr>
          </a:p>
        </p:txBody>
      </p:sp>
      <p:sp>
        <p:nvSpPr>
          <p:cNvPr id="722" name="Google Shape;722;g25e11802ac4_0_2511"/>
          <p:cNvSpPr txBox="1"/>
          <p:nvPr/>
        </p:nvSpPr>
        <p:spPr>
          <a:xfrm>
            <a:off x="764154" y="13100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place where an animal and/or plant lives naturally </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pic>
        <p:nvPicPr>
          <p:cNvPr id="723" name="Google Shape;723;g25e11802ac4_0_2511"/>
          <p:cNvPicPr preferRelativeResize="0"/>
          <p:nvPr/>
        </p:nvPicPr>
        <p:blipFill>
          <a:blip r:embed="rId3">
            <a:alphaModFix/>
          </a:blip>
          <a:stretch>
            <a:fillRect/>
          </a:stretch>
        </p:blipFill>
        <p:spPr>
          <a:xfrm>
            <a:off x="6056700" y="1175975"/>
            <a:ext cx="2486374" cy="16918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0" name="Google Shape;730;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1" name="Google Shape;731;g25e11802ac4_0_2536"/>
          <p:cNvCxnSpPr>
            <a:stCxn id="732" idx="4"/>
            <a:endCxn id="72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3" name="Google Shape;733;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4" name="Google Shape;734;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2" name="Google Shape;732;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5" name="Google Shape;735;g25e11802ac4_0_2536"/>
          <p:cNvSpPr txBox="1"/>
          <p:nvPr/>
        </p:nvSpPr>
        <p:spPr>
          <a:xfrm>
            <a:off x="362275" y="355700"/>
            <a:ext cx="84738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habitat</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36" name="Google Shape;736;g25e11802ac4_0_2536"/>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7" name="Google Shape;737;g25e11802ac4_0_2536"/>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8" name="Google Shape;738;g25e11802ac4_0_2536"/>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9" name="Google Shape;739;g25e11802ac4_0_2536"/>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40" name="Google Shape;740;g25e11802ac4_0_2536"/>
          <p:cNvSpPr txBox="1"/>
          <p:nvPr/>
        </p:nvSpPr>
        <p:spPr>
          <a:xfrm>
            <a:off x="393330" y="502119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41" name="Google Shape;741;g25e11802ac4_0_2536"/>
          <p:cNvSpPr txBox="1"/>
          <p:nvPr/>
        </p:nvSpPr>
        <p:spPr>
          <a:xfrm>
            <a:off x="1042682" y="20195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Habitat helps me get to school everyday</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42" name="Google Shape;742;g25e11802ac4_0_2536"/>
          <p:cNvSpPr txBox="1"/>
          <p:nvPr/>
        </p:nvSpPr>
        <p:spPr>
          <a:xfrm>
            <a:off x="1085857" y="407452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Habitat gives me a way to describe plants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43" name="Google Shape;743;g25e11802ac4_0_2536"/>
          <p:cNvSpPr txBox="1"/>
          <p:nvPr/>
        </p:nvSpPr>
        <p:spPr>
          <a:xfrm>
            <a:off x="1085857" y="50780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I wake up everyday in my habitat - a house</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44" name="Google Shape;744;g25e11802ac4_0_2536"/>
          <p:cNvSpPr txBox="1"/>
          <p:nvPr/>
        </p:nvSpPr>
        <p:spPr>
          <a:xfrm>
            <a:off x="1042682" y="307097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Habitat gives me a way to describe animals</a:t>
            </a:r>
            <a:endParaRPr b="0" i="0" sz="2400" u="none" cap="none" strike="noStrike">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92ed7b1f42_0_1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51" name="Google Shape;751;g292ed7b1f42_0_1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2" name="Google Shape;752;g292ed7b1f42_0_149"/>
          <p:cNvCxnSpPr>
            <a:stCxn id="753" idx="4"/>
            <a:endCxn id="75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4" name="Google Shape;754;g292ed7b1f42_0_1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5" name="Google Shape;755;g292ed7b1f42_0_1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3" name="Google Shape;753;g292ed7b1f42_0_1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6" name="Google Shape;756;g292ed7b1f42_0_149"/>
          <p:cNvSpPr txBox="1"/>
          <p:nvPr/>
        </p:nvSpPr>
        <p:spPr>
          <a:xfrm>
            <a:off x="362275" y="355700"/>
            <a:ext cx="84738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habitat</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57" name="Google Shape;757;g292ed7b1f42_0_149"/>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8" name="Google Shape;758;g292ed7b1f42_0_149"/>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9" name="Google Shape;759;g292ed7b1f42_0_149"/>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60" name="Google Shape;760;g292ed7b1f42_0_149"/>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61" name="Google Shape;761;g292ed7b1f42_0_149"/>
          <p:cNvSpPr txBox="1"/>
          <p:nvPr/>
        </p:nvSpPr>
        <p:spPr>
          <a:xfrm>
            <a:off x="393330" y="502119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62" name="Google Shape;762;g292ed7b1f42_0_149"/>
          <p:cNvSpPr txBox="1"/>
          <p:nvPr/>
        </p:nvSpPr>
        <p:spPr>
          <a:xfrm>
            <a:off x="1042682" y="201953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Habitat helps me get to school everyday</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63" name="Google Shape;763;g292ed7b1f42_0_149"/>
          <p:cNvSpPr txBox="1"/>
          <p:nvPr/>
        </p:nvSpPr>
        <p:spPr>
          <a:xfrm>
            <a:off x="1085857" y="407452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Habitat gives me a way to describe plants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64" name="Google Shape;764;g292ed7b1f42_0_149"/>
          <p:cNvSpPr txBox="1"/>
          <p:nvPr/>
        </p:nvSpPr>
        <p:spPr>
          <a:xfrm>
            <a:off x="1085857" y="50780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I wake up everyday in my habitat - a house</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65" name="Google Shape;765;g292ed7b1f42_0_149"/>
          <p:cNvSpPr txBox="1"/>
          <p:nvPr/>
        </p:nvSpPr>
        <p:spPr>
          <a:xfrm>
            <a:off x="1042682" y="307097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Habitat gives me a way to describe animals</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66" name="Google Shape;766;g292ed7b1f42_0_149"/>
          <p:cNvSpPr/>
          <p:nvPr/>
        </p:nvSpPr>
        <p:spPr>
          <a:xfrm>
            <a:off x="285625" y="4862038"/>
            <a:ext cx="8627100" cy="893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3" name="Google Shape;773;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4" name="Google Shape;774;g25e11802ac4_0_2649"/>
          <p:cNvCxnSpPr>
            <a:stCxn id="775" idx="4"/>
            <a:endCxn id="77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6" name="Google Shape;776;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7" name="Google Shape;777;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5" name="Google Shape;775;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8" name="Google Shape;778;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79" name="Google Shape;779;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80" name="Google Shape;780;g25e11802ac4_0_2649"/>
          <p:cNvCxnSpPr>
            <a:stCxn id="781" idx="4"/>
            <a:endCxn id="77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82" name="Google Shape;782;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83" name="Google Shape;783;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81" name="Google Shape;781;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4" name="Google Shape;784;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85" name="Google Shape;785;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86" name="Google Shape;786;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87" name="Google Shape;787;g25e11802ac4_0_2649"/>
          <p:cNvSpPr txBox="1"/>
          <p:nvPr/>
        </p:nvSpPr>
        <p:spPr>
          <a:xfrm>
            <a:off x="4804175" y="4580825"/>
            <a:ext cx="3718200" cy="769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I wake up everyday in my habitat - a house</a:t>
            </a:r>
            <a:endParaRPr b="0" i="0" sz="2200" u="none" cap="none" strike="noStrike">
              <a:solidFill>
                <a:srgbClr val="434343"/>
              </a:solidFill>
              <a:latin typeface="Arial"/>
              <a:ea typeface="Arial"/>
              <a:cs typeface="Arial"/>
              <a:sym typeface="Arial"/>
            </a:endParaRPr>
          </a:p>
        </p:txBody>
      </p:sp>
      <p:sp>
        <p:nvSpPr>
          <p:cNvPr id="788" name="Google Shape;788;g25e11802ac4_0_2649"/>
          <p:cNvSpPr txBox="1"/>
          <p:nvPr/>
        </p:nvSpPr>
        <p:spPr>
          <a:xfrm>
            <a:off x="554004" y="4580825"/>
            <a:ext cx="358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stream full of fish</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9" name="Google Shape;789;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habitat</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90" name="Google Shape;790;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Habitat</a:t>
            </a:r>
            <a:endParaRPr b="0" i="0" sz="700" u="none" cap="none" strike="noStrike">
              <a:solidFill>
                <a:srgbClr val="000000"/>
              </a:solidFill>
              <a:latin typeface="Arial"/>
              <a:ea typeface="Arial"/>
              <a:cs typeface="Arial"/>
              <a:sym typeface="Arial"/>
            </a:endParaRPr>
          </a:p>
        </p:txBody>
      </p:sp>
      <p:sp>
        <p:nvSpPr>
          <p:cNvPr id="791" name="Google Shape;791;g25e11802ac4_0_2649"/>
          <p:cNvSpPr txBox="1"/>
          <p:nvPr/>
        </p:nvSpPr>
        <p:spPr>
          <a:xfrm>
            <a:off x="764154" y="13100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place where an animal and/or plant lives naturally </a:t>
            </a:r>
            <a:r>
              <a:rPr b="0" i="0" lang="en-US" sz="2400" u="none" cap="none" strike="noStrike">
                <a:solidFill>
                  <a:srgbClr val="43464D"/>
                </a:solidFill>
                <a:latin typeface="Helvetica Neue Light"/>
                <a:ea typeface="Helvetica Neue Light"/>
                <a:cs typeface="Helvetica Neue Light"/>
                <a:sym typeface="Helvetica Neue Light"/>
              </a:rPr>
              <a:t>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pic>
        <p:nvPicPr>
          <p:cNvPr id="792" name="Google Shape;792;g25e11802ac4_0_2649"/>
          <p:cNvPicPr preferRelativeResize="0"/>
          <p:nvPr/>
        </p:nvPicPr>
        <p:blipFill>
          <a:blip r:embed="rId3">
            <a:alphaModFix/>
          </a:blip>
          <a:stretch>
            <a:fillRect/>
          </a:stretch>
        </p:blipFill>
        <p:spPr>
          <a:xfrm>
            <a:off x="6056700" y="1175975"/>
            <a:ext cx="2486374" cy="16918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99" name="Google Shape;799;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8c7dfa711f_0_119"/>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Ecosystem:</a:t>
            </a:r>
            <a:r>
              <a:rPr lang="en-US" sz="3600"/>
              <a:t> an area where living and nonliving things interact.</a:t>
            </a:r>
            <a:endParaRPr sz="3600"/>
          </a:p>
        </p:txBody>
      </p:sp>
      <p:sp>
        <p:nvSpPr>
          <p:cNvPr descr="Rewind" id="159" name="Google Shape;159;g28c7dfa711f_0_1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Ecosystems - BrainPOP" id="160" name="Google Shape;160;g28c7dfa711f_0_119"/>
          <p:cNvPicPr preferRelativeResize="0"/>
          <p:nvPr/>
        </p:nvPicPr>
        <p:blipFill rotWithShape="1">
          <a:blip r:embed="rId4">
            <a:alphaModFix/>
          </a:blip>
          <a:srcRect b="0" l="0" r="0" t="0"/>
          <a:stretch/>
        </p:blipFill>
        <p:spPr>
          <a:xfrm>
            <a:off x="1866650" y="2245059"/>
            <a:ext cx="5553075" cy="41719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descr="Rewind" id="805" name="Google Shape;805;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g27e576c1a67_0_1074"/>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Habitat</a:t>
            </a:r>
            <a:r>
              <a:rPr b="1" lang="en-US">
                <a:solidFill>
                  <a:schemeClr val="dk1"/>
                </a:solidFill>
              </a:rPr>
              <a:t>: </a:t>
            </a:r>
            <a:r>
              <a:rPr lang="en-US" sz="3150">
                <a:solidFill>
                  <a:schemeClr val="dk1"/>
                </a:solidFill>
              </a:rPr>
              <a:t>the place where an animal and/or plant naturally lives </a:t>
            </a:r>
            <a:endParaRPr sz="3150"/>
          </a:p>
        </p:txBody>
      </p:sp>
      <p:pic>
        <p:nvPicPr>
          <p:cNvPr id="807" name="Google Shape;807;g27e576c1a67_0_1074"/>
          <p:cNvPicPr preferRelativeResize="0"/>
          <p:nvPr/>
        </p:nvPicPr>
        <p:blipFill>
          <a:blip r:embed="rId4">
            <a:alphaModFix/>
          </a:blip>
          <a:stretch>
            <a:fillRect/>
          </a:stretch>
        </p:blipFill>
        <p:spPr>
          <a:xfrm>
            <a:off x="619138" y="2166125"/>
            <a:ext cx="7905725" cy="4299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descr="Lightbulb and gear" id="813" name="Google Shape;813;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g27e576c1a67_0_1083"/>
          <p:cNvSpPr txBox="1"/>
          <p:nvPr/>
        </p:nvSpPr>
        <p:spPr>
          <a:xfrm>
            <a:off x="701907" y="80605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 do </a:t>
            </a:r>
            <a:r>
              <a:rPr b="1" lang="en-US" sz="3000">
                <a:solidFill>
                  <a:schemeClr val="dk1"/>
                </a:solidFill>
                <a:latin typeface="Calibri"/>
                <a:ea typeface="Calibri"/>
                <a:cs typeface="Calibri"/>
                <a:sym typeface="Calibri"/>
              </a:rPr>
              <a:t>plants and animals interact with their environments</a:t>
            </a:r>
            <a:r>
              <a:rPr b="1" i="0" lang="en-US" sz="30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815" name="Google Shape;815;g27e576c1a67_0_1083"/>
          <p:cNvPicPr preferRelativeResize="0"/>
          <p:nvPr/>
        </p:nvPicPr>
        <p:blipFill>
          <a:blip r:embed="rId4">
            <a:alphaModFix/>
          </a:blip>
          <a:stretch>
            <a:fillRect/>
          </a:stretch>
        </p:blipFill>
        <p:spPr>
          <a:xfrm>
            <a:off x="232600" y="2604325"/>
            <a:ext cx="3971175" cy="3183100"/>
          </a:xfrm>
          <a:prstGeom prst="rect">
            <a:avLst/>
          </a:prstGeom>
          <a:noFill/>
          <a:ln>
            <a:noFill/>
          </a:ln>
        </p:spPr>
      </p:pic>
      <p:pic>
        <p:nvPicPr>
          <p:cNvPr id="816" name="Google Shape;816;g27e576c1a67_0_1083"/>
          <p:cNvPicPr preferRelativeResize="0"/>
          <p:nvPr/>
        </p:nvPicPr>
        <p:blipFill>
          <a:blip r:embed="rId5">
            <a:alphaModFix/>
          </a:blip>
          <a:stretch>
            <a:fillRect/>
          </a:stretch>
        </p:blipFill>
        <p:spPr>
          <a:xfrm>
            <a:off x="4491400" y="2799426"/>
            <a:ext cx="4341425" cy="2882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291745b13ca_0_384"/>
          <p:cNvSpPr txBox="1"/>
          <p:nvPr/>
        </p:nvSpPr>
        <p:spPr>
          <a:xfrm>
            <a:off x="1768500" y="111150"/>
            <a:ext cx="65997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Habitat</a:t>
            </a:r>
            <a:r>
              <a:rPr b="0" i="0" lang="en-US" sz="5600" u="none" cap="none" strike="noStrike">
                <a:solidFill>
                  <a:srgbClr val="FFC000"/>
                </a:solidFill>
                <a:latin typeface="Calibri"/>
                <a:ea typeface="Calibri"/>
                <a:cs typeface="Calibri"/>
                <a:sym typeface="Calibri"/>
              </a:rPr>
              <a:t> </a:t>
            </a:r>
            <a:r>
              <a:rPr lang="en-US" sz="5600">
                <a:solidFill>
                  <a:srgbClr val="FFC000"/>
                </a:solidFill>
                <a:latin typeface="Calibri"/>
                <a:ea typeface="Calibri"/>
                <a:cs typeface="Calibri"/>
                <a:sym typeface="Calibri"/>
              </a:rPr>
              <a:t>Simulation</a:t>
            </a:r>
            <a:endParaRPr b="0" i="0" sz="1400" u="none" cap="none" strike="noStrike">
              <a:solidFill>
                <a:srgbClr val="000000"/>
              </a:solidFill>
              <a:latin typeface="Arial"/>
              <a:ea typeface="Arial"/>
              <a:cs typeface="Arial"/>
              <a:sym typeface="Arial"/>
            </a:endParaRPr>
          </a:p>
        </p:txBody>
      </p:sp>
      <p:sp>
        <p:nvSpPr>
          <p:cNvPr id="823" name="Google Shape;823;g291745b13ca_0_384"/>
          <p:cNvSpPr txBox="1"/>
          <p:nvPr/>
        </p:nvSpPr>
        <p:spPr>
          <a:xfrm>
            <a:off x="1548750" y="1065450"/>
            <a:ext cx="6046500" cy="141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Habitat Simulation</a:t>
            </a:r>
            <a:r>
              <a:rPr b="0" i="0" lang="en-US" sz="3600" u="sng" cap="none" strike="noStrike">
                <a:solidFill>
                  <a:schemeClr val="hlink"/>
                </a:solidFill>
                <a:latin typeface="Calibri"/>
                <a:ea typeface="Calibri"/>
                <a:cs typeface="Calibri"/>
                <a:sym typeface="Calibri"/>
                <a:hlinkClick r:id="rId4"/>
              </a:rPr>
              <a:t> (</a:t>
            </a:r>
            <a:r>
              <a:rPr lang="en-US" sz="3600" u="sng">
                <a:solidFill>
                  <a:schemeClr val="hlink"/>
                </a:solidFill>
                <a:latin typeface="Calibri"/>
                <a:ea typeface="Calibri"/>
                <a:cs typeface="Calibri"/>
                <a:sym typeface="Calibri"/>
                <a:hlinkClick r:id="rId5"/>
              </a:rPr>
              <a:t>Smithsonian</a:t>
            </a:r>
            <a:r>
              <a:rPr b="0" i="0" lang="en-US" sz="3600" u="sng" cap="none" strike="noStrike">
                <a:solidFill>
                  <a:schemeClr val="hlink"/>
                </a:solidFill>
                <a:latin typeface="Calibri"/>
                <a:ea typeface="Calibri"/>
                <a:cs typeface="Calibri"/>
                <a:sym typeface="Calibri"/>
                <a:hlinkClick r:id="rId6"/>
              </a:rPr>
              <a:t>)</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descr="Cursor" id="824" name="Google Shape;824;g291745b13ca_0_384"/>
          <p:cNvPicPr preferRelativeResize="0"/>
          <p:nvPr/>
        </p:nvPicPr>
        <p:blipFill rotWithShape="1">
          <a:blip r:embed="rId7">
            <a:alphaModFix/>
          </a:blip>
          <a:srcRect b="0" l="0" r="0" t="0"/>
          <a:stretch/>
        </p:blipFill>
        <p:spPr>
          <a:xfrm rot="5400000">
            <a:off x="1714375" y="1589425"/>
            <a:ext cx="1060775" cy="1060775"/>
          </a:xfrm>
          <a:prstGeom prst="rect">
            <a:avLst/>
          </a:prstGeom>
          <a:noFill/>
          <a:ln>
            <a:noFill/>
          </a:ln>
        </p:spPr>
      </p:pic>
      <p:sp>
        <p:nvSpPr>
          <p:cNvPr id="825" name="Google Shape;825;g291745b13ca_0_384"/>
          <p:cNvSpPr txBox="1"/>
          <p:nvPr/>
        </p:nvSpPr>
        <p:spPr>
          <a:xfrm>
            <a:off x="147825" y="2560775"/>
            <a:ext cx="30663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to </a:t>
            </a:r>
            <a:r>
              <a:rPr i="1" lang="en-US" sz="1800">
                <a:solidFill>
                  <a:schemeClr val="dk1"/>
                </a:solidFill>
                <a:latin typeface="Calibri"/>
                <a:ea typeface="Calibri"/>
                <a:cs typeface="Calibri"/>
                <a:sym typeface="Calibri"/>
              </a:rPr>
              <a:t>engage with a simulation where your task is to put animals in their appropriate habitats.</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p:txBody>
      </p:sp>
      <p:sp>
        <p:nvSpPr>
          <p:cNvPr descr="Laptop" id="826" name="Google Shape;826;g291745b13ca_0_384"/>
          <p:cNvSpPr/>
          <p:nvPr/>
        </p:nvSpPr>
        <p:spPr>
          <a:xfrm>
            <a:off x="44367" y="0"/>
            <a:ext cx="735300" cy="7353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7" name="Google Shape;827;g291745b13ca_0_384"/>
          <p:cNvPicPr preferRelativeResize="0"/>
          <p:nvPr/>
        </p:nvPicPr>
        <p:blipFill>
          <a:blip r:embed="rId9">
            <a:alphaModFix/>
          </a:blip>
          <a:stretch>
            <a:fillRect/>
          </a:stretch>
        </p:blipFill>
        <p:spPr>
          <a:xfrm>
            <a:off x="3489975" y="2650200"/>
            <a:ext cx="5425226" cy="407175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id="833" name="Google Shape;833;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descr="IEP Translation – Communication from OSEP regarding the ..." id="838" name="Google Shape;838;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39" name="Google Shape;839;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40" name="Google Shape;840;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41" name="Google Shape;841;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42" name="Google Shape;842;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91a9c54469_0_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a:t>
            </a:r>
            <a:r>
              <a:rPr b="1" lang="en-US" sz="3600"/>
              <a:t>: </a:t>
            </a:r>
            <a:r>
              <a:rPr lang="en-US" sz="3600"/>
              <a:t>organisms that move, grow, change, and respond to its environment</a:t>
            </a:r>
            <a:endParaRPr sz="3600"/>
          </a:p>
        </p:txBody>
      </p:sp>
      <p:sp>
        <p:nvSpPr>
          <p:cNvPr descr="Rewind" id="167" name="Google Shape;167;g291a9c54469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 name="Google Shape;168;g291a9c54469_0_2"/>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69" name="Google Shape;169;g291a9c54469_0_2"/>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9295eb51f2_0_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Non-living Thing</a:t>
            </a:r>
            <a:r>
              <a:rPr b="1" lang="en-US" sz="3600"/>
              <a:t>: </a:t>
            </a:r>
            <a:r>
              <a:rPr lang="en-US" sz="3600">
                <a:solidFill>
                  <a:srgbClr val="0C0C0C"/>
                </a:solidFill>
              </a:rPr>
              <a:t>do not grow, reproduce, and need food</a:t>
            </a:r>
            <a:endParaRPr/>
          </a:p>
        </p:txBody>
      </p:sp>
      <p:sp>
        <p:nvSpPr>
          <p:cNvPr descr="Rewind" id="176" name="Google Shape;176;g29295eb51f2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 name="Google Shape;177;g29295eb51f2_0_2"/>
          <p:cNvPicPr preferRelativeResize="0"/>
          <p:nvPr/>
        </p:nvPicPr>
        <p:blipFill rotWithShape="1">
          <a:blip r:embed="rId4">
            <a:alphaModFix/>
          </a:blip>
          <a:srcRect b="0" l="0" r="0" t="0"/>
          <a:stretch/>
        </p:blipFill>
        <p:spPr>
          <a:xfrm>
            <a:off x="2040263" y="2033425"/>
            <a:ext cx="5063476" cy="459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descr="Questions" id="183" name="Google Shape;183;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