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15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6" r:id="rId15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7" roundtripDataSignature="AMtx7mixaibeZwyHw+DRV1vzF3GAGN782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viewProps" Target="view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theme" Target="theme/theme1.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customschemas.google.com/relationships/presentationmetadata" Target="meta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e0fc6a52a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e0fc6a52a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62" name="Google Shape;162;ge0fc6a52a1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three domains are bacteria, archaea, and eukarya. Today we will be focusing on organisms belonging to the eukarya domain, which includes all eukaryotes. </a:t>
            </a:r>
            <a:endParaRPr/>
          </a:p>
        </p:txBody>
      </p:sp>
      <p:sp>
        <p:nvSpPr>
          <p:cNvPr id="262" name="Google Shape;262;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e29fe07769_1_3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9" name="Google Shape;1049;ge29fe07769_1_3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Sea urchins are herbivores that play a critical role within reef habitats maintaining a balance between coral and algae. </a:t>
            </a:r>
            <a:endParaRPr/>
          </a:p>
        </p:txBody>
      </p:sp>
      <p:sp>
        <p:nvSpPr>
          <p:cNvPr id="1050" name="Google Shape;1050;ge29fe07769_1_3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e29fe07769_1_4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8" name="Google Shape;1058;ge29fe07769_1_4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Sea cucumbers reside in the benthic (bottom) zone and eat tiny particles either as deposit or suspension feeders. </a:t>
            </a:r>
            <a:endParaRPr/>
          </a:p>
        </p:txBody>
      </p:sp>
      <p:sp>
        <p:nvSpPr>
          <p:cNvPr id="1059" name="Google Shape;1059;ge29fe07769_1_4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e29fe07769_1_4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8" name="Google Shape;1068;ge29fe07769_1_4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Sea feathers are ancient sea creatures that suspension feed using flexible extensions from their arms. Infestors will sometimes live on the sea feather and eat its waste. </a:t>
            </a:r>
            <a:endParaRPr/>
          </a:p>
        </p:txBody>
      </p:sp>
      <p:sp>
        <p:nvSpPr>
          <p:cNvPr id="1069" name="Google Shape;1069;ge29fe07769_1_4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e29fe07769_1_4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7" name="Google Shape;1077;ge29fe07769_1_4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look at the word “echinoderm” a little closer to help us remember the meaning. </a:t>
            </a:r>
            <a:endParaRPr/>
          </a:p>
        </p:txBody>
      </p:sp>
      <p:sp>
        <p:nvSpPr>
          <p:cNvPr id="1078" name="Google Shape;1078;ge29fe07769_1_4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e29fe07769_1_5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4" name="Google Shape;1084;ge29fe07769_1_5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prefix of “echino-” means “spiny”.</a:t>
            </a:r>
            <a:endParaRPr/>
          </a:p>
        </p:txBody>
      </p:sp>
      <p:sp>
        <p:nvSpPr>
          <p:cNvPr id="1085" name="Google Shape;1085;ge29fe07769_1_5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e29fe07769_1_6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4" name="Google Shape;1094;ge29fe07769_1_6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And “derm” means “skin”. So the term “echinoderm” literally translates to “spiny skin”.</a:t>
            </a:r>
            <a:endParaRPr/>
          </a:p>
        </p:txBody>
      </p:sp>
      <p:sp>
        <p:nvSpPr>
          <p:cNvPr id="1095" name="Google Shape;1095;ge29fe07769_1_6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e29fe07769_1_4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4" name="Google Shape;1104;ge29fe07769_1_4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105" name="Google Shape;1105;ge29fe07769_1_4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e29fe07769_1_4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0" name="Google Shape;1110;ge29fe07769_1_4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phylum do sea stars and sea urchins belong to? </a:t>
            </a:r>
            <a:endParaRPr/>
          </a:p>
          <a:p>
            <a:pPr marL="0" marR="0" lvl="0" indent="0" algn="l" rtl="0">
              <a:lnSpc>
                <a:spcPct val="100000"/>
              </a:lnSpc>
              <a:spcBef>
                <a:spcPts val="0"/>
              </a:spcBef>
              <a:spcAft>
                <a:spcPts val="0"/>
              </a:spcAft>
              <a:buClr>
                <a:schemeClr val="dk1"/>
              </a:buClr>
              <a:buSzPts val="1200"/>
              <a:buFont typeface="Calibri"/>
              <a:buNone/>
            </a:pPr>
            <a:r>
              <a:rPr lang="en-US"/>
              <a:t>Annelida</a:t>
            </a:r>
            <a:endParaRPr/>
          </a:p>
          <a:p>
            <a:pPr marL="0" marR="0" lvl="0" indent="0" algn="l" rtl="0">
              <a:lnSpc>
                <a:spcPct val="100000"/>
              </a:lnSpc>
              <a:spcBef>
                <a:spcPts val="0"/>
              </a:spcBef>
              <a:spcAft>
                <a:spcPts val="0"/>
              </a:spcAft>
              <a:buClr>
                <a:schemeClr val="dk1"/>
              </a:buClr>
              <a:buSzPts val="1200"/>
              <a:buFont typeface="Calibri"/>
              <a:buNone/>
            </a:pPr>
            <a:r>
              <a:rPr lang="en-US"/>
              <a:t>Echinodermata</a:t>
            </a:r>
            <a:endParaRPr/>
          </a:p>
          <a:p>
            <a:pPr marL="0" marR="0" lvl="0" indent="0" algn="l" rtl="0">
              <a:lnSpc>
                <a:spcPct val="100000"/>
              </a:lnSpc>
              <a:spcBef>
                <a:spcPts val="0"/>
              </a:spcBef>
              <a:spcAft>
                <a:spcPts val="0"/>
              </a:spcAft>
              <a:buClr>
                <a:schemeClr val="dk1"/>
              </a:buClr>
              <a:buSzPts val="1200"/>
              <a:buFont typeface="Calibri"/>
              <a:buNone/>
            </a:pPr>
            <a:r>
              <a:rPr lang="en-US"/>
              <a:t>Nematoda</a:t>
            </a:r>
            <a:endParaRPr/>
          </a:p>
          <a:p>
            <a:pPr marL="0" marR="0" lvl="0" indent="0" algn="l" rtl="0">
              <a:lnSpc>
                <a:spcPct val="100000"/>
              </a:lnSpc>
              <a:spcBef>
                <a:spcPts val="0"/>
              </a:spcBef>
              <a:spcAft>
                <a:spcPts val="0"/>
              </a:spcAft>
              <a:buClr>
                <a:schemeClr val="dk1"/>
              </a:buClr>
              <a:buSzPts val="1200"/>
              <a:buFont typeface="Calibri"/>
              <a:buNone/>
            </a:pPr>
            <a:r>
              <a:rPr lang="en-US"/>
              <a:t>Mollusca</a:t>
            </a:r>
            <a:endParaRPr/>
          </a:p>
          <a:p>
            <a:pPr marL="0" lvl="0" indent="0" algn="l" rtl="0">
              <a:lnSpc>
                <a:spcPct val="100000"/>
              </a:lnSpc>
              <a:spcBef>
                <a:spcPts val="0"/>
              </a:spcBef>
              <a:spcAft>
                <a:spcPts val="0"/>
              </a:spcAft>
              <a:buSzPts val="1400"/>
              <a:buNone/>
            </a:pPr>
            <a:endParaRPr/>
          </a:p>
        </p:txBody>
      </p:sp>
      <p:sp>
        <p:nvSpPr>
          <p:cNvPr id="1111" name="Google Shape;1111;ge29fe07769_1_4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e29fe07769_1_4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8" name="Google Shape;1118;ge29fe07769_1_4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phylum do sea stars and sea urchins belong to?</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[Sea stars and sea urchins, along with with sea cucumbers and sea feathers, belong to the phylum echinodermata.]</a:t>
            </a:r>
            <a:endParaRPr/>
          </a:p>
          <a:p>
            <a:pPr marL="0" lvl="0" indent="0" algn="l" rtl="0">
              <a:lnSpc>
                <a:spcPct val="100000"/>
              </a:lnSpc>
              <a:spcBef>
                <a:spcPts val="0"/>
              </a:spcBef>
              <a:spcAft>
                <a:spcPts val="0"/>
              </a:spcAft>
              <a:buSzPts val="1400"/>
              <a:buNone/>
            </a:pPr>
            <a:endParaRPr/>
          </a:p>
        </p:txBody>
      </p:sp>
      <p:sp>
        <p:nvSpPr>
          <p:cNvPr id="1119" name="Google Shape;1119;ge29fe07769_1_4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e29fe07769_1_6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6" name="Google Shape;1126;ge29fe07769_1_6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role do sea urchins play in reef habitats?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[Sea urchins are herbivores that help to create balance between coral and algae populations.]</a:t>
            </a:r>
            <a:endParaRPr/>
          </a:p>
        </p:txBody>
      </p:sp>
      <p:sp>
        <p:nvSpPr>
          <p:cNvPr id="1127" name="Google Shape;1127;ge29fe07769_1_6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u="none"/>
              <a:t>Kingdom is the second highest level of scientific classification.</a:t>
            </a:r>
            <a:endParaRPr/>
          </a:p>
          <a:p>
            <a:pPr marL="0" lvl="0" indent="0" algn="l" rtl="0">
              <a:lnSpc>
                <a:spcPct val="100000"/>
              </a:lnSpc>
              <a:spcBef>
                <a:spcPts val="0"/>
              </a:spcBef>
              <a:spcAft>
                <a:spcPts val="0"/>
              </a:spcAft>
              <a:buSzPts val="1400"/>
              <a:buNone/>
            </a:pPr>
            <a:endParaRPr/>
          </a:p>
        </p:txBody>
      </p:sp>
      <p:sp>
        <p:nvSpPr>
          <p:cNvPr id="283" name="Google Shape;283;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e29fe07769_1_6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5" name="Google Shape;1135;ge29fe07769_1_6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Why are sea stars referred to as keystone species?</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[Keystone species play an important role in shaping their ecosystems through feeding patterns. The often increase diversity by keeping any one organism from becoming overpopulated. Starfish serve as important opportunistic predators in their ecosystem and keep populations of other organisms in check.] </a:t>
            </a:r>
            <a:endParaRPr/>
          </a:p>
        </p:txBody>
      </p:sp>
      <p:sp>
        <p:nvSpPr>
          <p:cNvPr id="1136" name="Google Shape;1136;ge29fe07769_1_6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e29fe07769_1_6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3" name="Google Shape;1143;ge29fe07769_1_6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What does the term “echinoderm” mean? </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a:t>[“spiny skin”]</a:t>
            </a:r>
            <a:endParaRPr/>
          </a:p>
        </p:txBody>
      </p:sp>
      <p:sp>
        <p:nvSpPr>
          <p:cNvPr id="1144" name="Google Shape;1144;ge29fe07769_1_6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e29fe07769_1_6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1" name="Google Shape;1151;ge29fe07769_1_6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the phylum Arthropoda. </a:t>
            </a:r>
            <a:endParaRPr/>
          </a:p>
        </p:txBody>
      </p:sp>
      <p:sp>
        <p:nvSpPr>
          <p:cNvPr id="1152" name="Google Shape;1152;ge29fe07769_1_6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e29fe07769_1_6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9" name="Google Shape;1159;ge29fe07769_1_6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Arthropoda is a diverse phylum consisting of organisms with similar body plans and exoskeletons made of chitin.</a:t>
            </a:r>
            <a:endParaRPr sz="1200"/>
          </a:p>
          <a:p>
            <a:pPr marL="0" lvl="0" indent="0" algn="l" rtl="0">
              <a:lnSpc>
                <a:spcPct val="100000"/>
              </a:lnSpc>
              <a:spcBef>
                <a:spcPts val="0"/>
              </a:spcBef>
              <a:spcAft>
                <a:spcPts val="0"/>
              </a:spcAft>
              <a:buSzPts val="1400"/>
              <a:buNone/>
            </a:pPr>
            <a:endParaRPr/>
          </a:p>
        </p:txBody>
      </p:sp>
      <p:sp>
        <p:nvSpPr>
          <p:cNvPr id="1160" name="Google Shape;1160;ge29fe07769_1_6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e5af6dcd01_0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0" name="Google Shape;1170;ge5af6dcd01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171" name="Google Shape;1171;ge5af6dcd01_0_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e5af6dcd01_0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6" name="Google Shape;1176;ge5af6dcd01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arthropods?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[Arthropods are diverse phylum consisting of organisms with similar body plans and exoskeletons.]</a:t>
            </a:r>
            <a:endParaRPr/>
          </a:p>
        </p:txBody>
      </p:sp>
      <p:sp>
        <p:nvSpPr>
          <p:cNvPr id="1177" name="Google Shape;1177;ge5af6dcd01_0_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e29fe07769_1_6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6" name="Google Shape;1186;ge29fe07769_1_6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description but there is a bit more you need to know. </a:t>
            </a:r>
            <a:endParaRPr/>
          </a:p>
        </p:txBody>
      </p:sp>
      <p:sp>
        <p:nvSpPr>
          <p:cNvPr id="1187" name="Google Shape;1187;ge29fe07769_1_6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1"/>
        <p:cNvGrpSpPr/>
        <p:nvPr/>
      </p:nvGrpSpPr>
      <p:grpSpPr>
        <a:xfrm>
          <a:off x="0" y="0"/>
          <a:ext cx="0" cy="0"/>
          <a:chOff x="0" y="0"/>
          <a:chExt cx="0" cy="0"/>
        </a:xfrm>
      </p:grpSpPr>
      <p:sp>
        <p:nvSpPr>
          <p:cNvPr id="1192" name="Google Shape;1192;ge29fe07769_1_6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3" name="Google Shape;1193;ge29fe07769_1_6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Lobsters, crabs, scorpions, and insects all belong to the phylum arthropoda. These organisms have bodies with a head, thorax, and abdomen. </a:t>
            </a:r>
            <a:endParaRPr sz="1200"/>
          </a:p>
          <a:p>
            <a:pPr marL="0" lvl="0" indent="0" algn="l" rtl="0">
              <a:lnSpc>
                <a:spcPct val="100000"/>
              </a:lnSpc>
              <a:spcBef>
                <a:spcPts val="0"/>
              </a:spcBef>
              <a:spcAft>
                <a:spcPts val="0"/>
              </a:spcAft>
              <a:buSzPts val="1400"/>
              <a:buNone/>
            </a:pPr>
            <a:endParaRPr/>
          </a:p>
        </p:txBody>
      </p:sp>
      <p:sp>
        <p:nvSpPr>
          <p:cNvPr id="1194" name="Google Shape;1194;ge29fe07769_1_6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e29fe07769_1_6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1" name="Google Shape;1201;ge29fe07769_1_6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Echinoderms are marine organisms with radial symmetry, a complete digestive system, and nerve cords but no brain.  </a:t>
            </a:r>
            <a:endParaRPr sz="1200"/>
          </a:p>
          <a:p>
            <a:pPr marL="0" lvl="0" indent="0" algn="l" rtl="0">
              <a:lnSpc>
                <a:spcPct val="100000"/>
              </a:lnSpc>
              <a:spcBef>
                <a:spcPts val="0"/>
              </a:spcBef>
              <a:spcAft>
                <a:spcPts val="0"/>
              </a:spcAft>
              <a:buSzPts val="1400"/>
              <a:buNone/>
            </a:pPr>
            <a:endParaRPr/>
          </a:p>
        </p:txBody>
      </p:sp>
      <p:sp>
        <p:nvSpPr>
          <p:cNvPr id="1202" name="Google Shape;1202;ge29fe07769_1_6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e29fe07769_1_6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0" name="Google Shape;1210;ge29fe07769_1_6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Echinoderms are marine organisms with radial symmetry, a complete digestive system, and nerve cords but no brain.  </a:t>
            </a:r>
            <a:endParaRPr sz="1200"/>
          </a:p>
          <a:p>
            <a:pPr marL="0" lvl="0" indent="0" algn="l" rtl="0">
              <a:lnSpc>
                <a:spcPct val="100000"/>
              </a:lnSpc>
              <a:spcBef>
                <a:spcPts val="0"/>
              </a:spcBef>
              <a:spcAft>
                <a:spcPts val="0"/>
              </a:spcAft>
              <a:buSzPts val="1400"/>
              <a:buNone/>
            </a:pPr>
            <a:endParaRPr/>
          </a:p>
        </p:txBody>
      </p:sp>
      <p:sp>
        <p:nvSpPr>
          <p:cNvPr id="1211" name="Google Shape;1211;ge29fe07769_1_6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4 eukaryotic kingdoms are protista, fungi, animalia, and plantae. Today we will be focusing on Animalia - the animal kingdom. </a:t>
            </a:r>
            <a:endParaRPr/>
          </a:p>
        </p:txBody>
      </p:sp>
      <p:sp>
        <p:nvSpPr>
          <p:cNvPr id="294" name="Google Shape;294;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e29fe07769_1_7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8" name="Google Shape;1218;ge29fe07769_1_7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219" name="Google Shape;1219;ge29fe07769_1_7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e29fe07769_1_7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4" name="Google Shape;1224;ge29fe07769_1_7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the three common body segments that arthropods share called?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1) head, 2) thorax, and 3) abdomen.]</a:t>
            </a:r>
            <a:endParaRPr/>
          </a:p>
        </p:txBody>
      </p:sp>
      <p:sp>
        <p:nvSpPr>
          <p:cNvPr id="1225" name="Google Shape;1225;ge29fe07769_1_7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3"/>
        <p:cNvGrpSpPr/>
        <p:nvPr/>
      </p:nvGrpSpPr>
      <p:grpSpPr>
        <a:xfrm>
          <a:off x="0" y="0"/>
          <a:ext cx="0" cy="0"/>
          <a:chOff x="0" y="0"/>
          <a:chExt cx="0" cy="0"/>
        </a:xfrm>
      </p:grpSpPr>
      <p:sp>
        <p:nvSpPr>
          <p:cNvPr id="1234" name="Google Shape;1234;ge29fe07769_1_7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5" name="Google Shape;1235;ge29fe07769_1_7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hard exoskeletons that arthropods have made of?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b="1"/>
              <a:t>Chitin</a:t>
            </a:r>
            <a:r>
              <a:rPr lang="en-US"/>
              <a:t> - and when arthropods shed this layer due to growth the process is known as </a:t>
            </a:r>
            <a:r>
              <a:rPr lang="en-US" b="1"/>
              <a:t>molting</a:t>
            </a:r>
            <a:r>
              <a:rPr lang="en-US"/>
              <a:t>.]</a:t>
            </a:r>
            <a:endParaRPr/>
          </a:p>
        </p:txBody>
      </p:sp>
      <p:sp>
        <p:nvSpPr>
          <p:cNvPr id="1236" name="Google Shape;1236;ge29fe07769_1_7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e29fe07769_1_7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3" name="Google Shape;1243;ge29fe07769_1_7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Finally, let’s learn about the phylum Chordata. </a:t>
            </a:r>
            <a:endParaRPr/>
          </a:p>
        </p:txBody>
      </p:sp>
      <p:sp>
        <p:nvSpPr>
          <p:cNvPr id="1244" name="Google Shape;1244;ge29fe07769_1_7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ge29fe07769_1_7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1" name="Google Shape;1251;ge29fe07769_1_7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chordata phylum includes all animals that have a spinal cord - including us!</a:t>
            </a:r>
            <a:endParaRPr sz="1200"/>
          </a:p>
          <a:p>
            <a:pPr marL="0" lvl="0" indent="0" algn="l" rtl="0">
              <a:lnSpc>
                <a:spcPct val="100000"/>
              </a:lnSpc>
              <a:spcBef>
                <a:spcPts val="0"/>
              </a:spcBef>
              <a:spcAft>
                <a:spcPts val="0"/>
              </a:spcAft>
              <a:buSzPts val="1400"/>
              <a:buNone/>
            </a:pPr>
            <a:endParaRPr/>
          </a:p>
        </p:txBody>
      </p:sp>
      <p:sp>
        <p:nvSpPr>
          <p:cNvPr id="1252" name="Google Shape;1252;ge29fe07769_1_7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e5af6dcd01_0_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ge5af6dcd01_0_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261" name="Google Shape;1261;ge5af6dcd01_0_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ge5af6dcd01_0_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6" name="Google Shape;1266;ge5af6dcd01_0_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chordata phylum?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chordata phylum includes all animals that have a spinal cord - including us!]</a:t>
            </a:r>
            <a:endParaRPr/>
          </a:p>
        </p:txBody>
      </p:sp>
      <p:sp>
        <p:nvSpPr>
          <p:cNvPr id="1267" name="Google Shape;1267;ge5af6dcd01_0_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ge29fe07769_1_7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4" name="Google Shape;1274;ge29fe07769_1_7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description but there is a bit more you need to know. </a:t>
            </a:r>
            <a:endParaRPr/>
          </a:p>
        </p:txBody>
      </p:sp>
      <p:sp>
        <p:nvSpPr>
          <p:cNvPr id="1275" name="Google Shape;1275;ge29fe07769_1_7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ge29fe07769_1_7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1" name="Google Shape;1281;ge29fe07769_1_7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spinal cord consists of a bundle of nerves and cartilage that carries sensory signals from the body to the brain and response signals from the brain to the body. </a:t>
            </a:r>
            <a:endParaRPr sz="1200"/>
          </a:p>
          <a:p>
            <a:pPr marL="0" lvl="0" indent="0" algn="l" rtl="0">
              <a:lnSpc>
                <a:spcPct val="100000"/>
              </a:lnSpc>
              <a:spcBef>
                <a:spcPts val="0"/>
              </a:spcBef>
              <a:spcAft>
                <a:spcPts val="0"/>
              </a:spcAft>
              <a:buSzPts val="1400"/>
              <a:buNone/>
            </a:pPr>
            <a:endParaRPr/>
          </a:p>
        </p:txBody>
      </p:sp>
      <p:sp>
        <p:nvSpPr>
          <p:cNvPr id="1282" name="Google Shape;1282;ge29fe07769_1_7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e29fe07769_1_7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9" name="Google Shape;1289;ge29fe07769_1_7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vertebrates, the spinal cord is protected by the backbone, but not all chordates have backbones. </a:t>
            </a:r>
            <a:endParaRPr/>
          </a:p>
        </p:txBody>
      </p:sp>
      <p:sp>
        <p:nvSpPr>
          <p:cNvPr id="1290" name="Google Shape;1290;ge29fe07769_1_7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Next is the </a:t>
            </a:r>
            <a:r>
              <a:rPr lang="en-US" sz="1200" b="1"/>
              <a:t>phylum</a:t>
            </a:r>
            <a:r>
              <a:rPr lang="en-US" sz="1200"/>
              <a:t> level of the classification system.</a:t>
            </a:r>
            <a:endParaRPr sz="1200"/>
          </a:p>
          <a:p>
            <a:pPr marL="0" lvl="0" indent="0" algn="l" rtl="0">
              <a:lnSpc>
                <a:spcPct val="100000"/>
              </a:lnSpc>
              <a:spcBef>
                <a:spcPts val="0"/>
              </a:spcBef>
              <a:spcAft>
                <a:spcPts val="0"/>
              </a:spcAft>
              <a:buSzPts val="1400"/>
              <a:buNone/>
            </a:pPr>
            <a:endParaRPr/>
          </a:p>
        </p:txBody>
      </p:sp>
      <p:sp>
        <p:nvSpPr>
          <p:cNvPr id="313" name="Google Shape;313;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e29fe07769_1_7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8" name="Google Shape;1298;ge29fe07769_1_7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Tunicates are a common example of chordates that do not have backbones. These simple aquatic organisms are filter feeders. </a:t>
            </a:r>
            <a:endParaRPr sz="1200"/>
          </a:p>
          <a:p>
            <a:pPr marL="0" lvl="0" indent="0" algn="l" rtl="0">
              <a:lnSpc>
                <a:spcPct val="100000"/>
              </a:lnSpc>
              <a:spcBef>
                <a:spcPts val="0"/>
              </a:spcBef>
              <a:spcAft>
                <a:spcPts val="0"/>
              </a:spcAft>
              <a:buSzPts val="1400"/>
              <a:buNone/>
            </a:pPr>
            <a:endParaRPr/>
          </a:p>
        </p:txBody>
      </p:sp>
      <p:sp>
        <p:nvSpPr>
          <p:cNvPr id="1299" name="Google Shape;1299;ge29fe07769_1_7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e29fe07769_1_7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6" name="Google Shape;1306;ge29fe07769_1_7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307" name="Google Shape;1307;ge29fe07769_1_7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e29fe07769_1_7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2" name="Google Shape;1312;ge29fe07769_1_7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the two main components of the spinal cord?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[nerves and cartilage]</a:t>
            </a:r>
            <a:endParaRPr/>
          </a:p>
        </p:txBody>
      </p:sp>
      <p:sp>
        <p:nvSpPr>
          <p:cNvPr id="1313" name="Google Shape;1313;ge29fe07769_1_7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e29fe07769_1_7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0" name="Google Shape;1320;ge29fe07769_1_7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does the spinal cord accomplish?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spinal cord carries sensory signals from the body to the brain and response signals from the brain to the body.]</a:t>
            </a:r>
            <a:endParaRPr/>
          </a:p>
        </p:txBody>
      </p:sp>
      <p:sp>
        <p:nvSpPr>
          <p:cNvPr id="1321" name="Google Shape;1321;ge29fe07769_1_7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e29fe07769_1_8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9" name="Google Shape;1329;ge29fe07769_1_8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does the spinal cord accomplish?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spinal cord carries sensory signals from the body to the brain and response signals from the brain to the body.]</a:t>
            </a:r>
            <a:endParaRPr/>
          </a:p>
        </p:txBody>
      </p:sp>
      <p:sp>
        <p:nvSpPr>
          <p:cNvPr id="1330" name="Google Shape;1330;ge29fe07769_1_8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e29fe07769_1_8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8" name="Google Shape;1338;ge29fe07769_1_8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Which phylum includes organisms with spinal cords? </a:t>
            </a:r>
            <a:endParaRPr/>
          </a:p>
          <a:p>
            <a:pPr marL="0" marR="0" lvl="0" indent="0" algn="l" rtl="0">
              <a:lnSpc>
                <a:spcPct val="100000"/>
              </a:lnSpc>
              <a:spcBef>
                <a:spcPts val="0"/>
              </a:spcBef>
              <a:spcAft>
                <a:spcPts val="0"/>
              </a:spcAft>
              <a:buClr>
                <a:schemeClr val="dk1"/>
              </a:buClr>
              <a:buSzPts val="1200"/>
              <a:buFont typeface="Calibri"/>
              <a:buNone/>
            </a:pPr>
            <a:r>
              <a:rPr lang="en-US"/>
              <a:t>Annelida</a:t>
            </a:r>
            <a:endParaRPr/>
          </a:p>
          <a:p>
            <a:pPr marL="0" marR="0" lvl="0" indent="0" algn="l" rtl="0">
              <a:lnSpc>
                <a:spcPct val="100000"/>
              </a:lnSpc>
              <a:spcBef>
                <a:spcPts val="0"/>
              </a:spcBef>
              <a:spcAft>
                <a:spcPts val="0"/>
              </a:spcAft>
              <a:buClr>
                <a:schemeClr val="dk1"/>
              </a:buClr>
              <a:buSzPts val="1200"/>
              <a:buFont typeface="Calibri"/>
              <a:buNone/>
            </a:pPr>
            <a:r>
              <a:rPr lang="en-US"/>
              <a:t>Echinodermata</a:t>
            </a:r>
            <a:endParaRPr/>
          </a:p>
          <a:p>
            <a:pPr marL="0" marR="0" lvl="0" indent="0" algn="l" rtl="0">
              <a:lnSpc>
                <a:spcPct val="100000"/>
              </a:lnSpc>
              <a:spcBef>
                <a:spcPts val="0"/>
              </a:spcBef>
              <a:spcAft>
                <a:spcPts val="0"/>
              </a:spcAft>
              <a:buClr>
                <a:schemeClr val="dk1"/>
              </a:buClr>
              <a:buSzPts val="1200"/>
              <a:buFont typeface="Calibri"/>
              <a:buNone/>
            </a:pPr>
            <a:r>
              <a:rPr lang="en-US"/>
              <a:t>Nematoda</a:t>
            </a:r>
            <a:endParaRPr/>
          </a:p>
          <a:p>
            <a:pPr marL="0" marR="0" lvl="0" indent="0" algn="l" rtl="0">
              <a:lnSpc>
                <a:spcPct val="100000"/>
              </a:lnSpc>
              <a:spcBef>
                <a:spcPts val="0"/>
              </a:spcBef>
              <a:spcAft>
                <a:spcPts val="0"/>
              </a:spcAft>
              <a:buClr>
                <a:schemeClr val="dk1"/>
              </a:buClr>
              <a:buSzPts val="1200"/>
              <a:buFont typeface="Calibri"/>
              <a:buNone/>
            </a:pPr>
            <a:r>
              <a:rPr lang="en-US"/>
              <a:t>Chordata</a:t>
            </a:r>
            <a:endParaRPr/>
          </a:p>
          <a:p>
            <a:pPr marL="0" lvl="0" indent="0" algn="l" rtl="0">
              <a:lnSpc>
                <a:spcPct val="100000"/>
              </a:lnSpc>
              <a:spcBef>
                <a:spcPts val="0"/>
              </a:spcBef>
              <a:spcAft>
                <a:spcPts val="0"/>
              </a:spcAft>
              <a:buSzPts val="1400"/>
              <a:buNone/>
            </a:pPr>
            <a:endParaRPr/>
          </a:p>
        </p:txBody>
      </p:sp>
      <p:sp>
        <p:nvSpPr>
          <p:cNvPr id="1339" name="Google Shape;1339;ge29fe07769_1_8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e29fe07769_1_8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6" name="Google Shape;1346;ge29fe07769_1_8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Which phylum includes organisms with spinal cords?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[Chordata is the phylum that includes all organisms with spinal cords. Some of these organisms have backbones (vertebrates) and some to not (invertebrates).]</a:t>
            </a:r>
            <a:endParaRPr/>
          </a:p>
          <a:p>
            <a:pPr marL="0" lvl="0" indent="0" algn="l" rtl="0">
              <a:lnSpc>
                <a:spcPct val="100000"/>
              </a:lnSpc>
              <a:spcBef>
                <a:spcPts val="0"/>
              </a:spcBef>
              <a:spcAft>
                <a:spcPts val="0"/>
              </a:spcAft>
              <a:buSzPts val="1400"/>
              <a:buNone/>
            </a:pPr>
            <a:endParaRPr/>
          </a:p>
        </p:txBody>
      </p:sp>
      <p:sp>
        <p:nvSpPr>
          <p:cNvPr id="1347" name="Google Shape;1347;ge29fe07769_1_8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e29fe07769_1_8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4" name="Google Shape;1354;ge29fe07769_1_8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1355" name="Google Shape;1355;ge29fe07769_1_8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e29fe07769_1_9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1" name="Google Shape;1361;ge29fe07769_1_9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Animals that belong to the porifera phylum are multicellular, sessile, and aquatic. They have asymmetry and primarily filter feed using specialized collar cells.  </a:t>
            </a:r>
            <a:endParaRPr sz="1200"/>
          </a:p>
          <a:p>
            <a:pPr marL="0" lvl="0" indent="0" algn="l" rtl="0">
              <a:lnSpc>
                <a:spcPct val="100000"/>
              </a:lnSpc>
              <a:spcBef>
                <a:spcPts val="0"/>
              </a:spcBef>
              <a:spcAft>
                <a:spcPts val="0"/>
              </a:spcAft>
              <a:buSzPts val="1400"/>
              <a:buNone/>
            </a:pPr>
            <a:endParaRPr/>
          </a:p>
        </p:txBody>
      </p:sp>
      <p:sp>
        <p:nvSpPr>
          <p:cNvPr id="1362" name="Google Shape;1362;ge29fe07769_1_9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ge29fe07769_1_9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9" name="Google Shape;1369;ge29fe07769_1_9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Cnidaria include multicellular marine animals that exhibit radial symmetry.</a:t>
            </a:r>
            <a:endParaRPr/>
          </a:p>
        </p:txBody>
      </p:sp>
      <p:sp>
        <p:nvSpPr>
          <p:cNvPr id="1370" name="Google Shape;1370;ge29fe07769_1_9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e0fc6a52a1_0_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 name="Google Shape;323;ge0fc6a52a1_0_1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24" name="Google Shape;324;ge0fc6a52a1_0_1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ge29fe07769_1_9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7" name="Google Shape;1377;ge29fe07769_1_9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Platyhelminthes organisms exhibit bilateral symmetry and cephalization.</a:t>
            </a:r>
            <a:endParaRPr sz="1200"/>
          </a:p>
          <a:p>
            <a:pPr marL="0" lvl="0" indent="0" algn="l" rtl="0">
              <a:lnSpc>
                <a:spcPct val="100000"/>
              </a:lnSpc>
              <a:spcBef>
                <a:spcPts val="0"/>
              </a:spcBef>
              <a:spcAft>
                <a:spcPts val="0"/>
              </a:spcAft>
              <a:buSzPts val="1400"/>
              <a:buNone/>
            </a:pPr>
            <a:endParaRPr/>
          </a:p>
        </p:txBody>
      </p:sp>
      <p:sp>
        <p:nvSpPr>
          <p:cNvPr id="1378" name="Google Shape;1378;ge29fe07769_1_9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140</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ge29fe07769_1_9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7" name="Google Shape;1387;ge29fe07769_1_9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Nematoda are multicellular animals exhibiting bilateral symmetry and having a complete digestive system. </a:t>
            </a:r>
            <a:endParaRPr/>
          </a:p>
          <a:p>
            <a:pPr marL="0" lvl="0" indent="0" algn="l" rtl="0">
              <a:lnSpc>
                <a:spcPct val="100000"/>
              </a:lnSpc>
              <a:spcBef>
                <a:spcPts val="0"/>
              </a:spcBef>
              <a:spcAft>
                <a:spcPts val="0"/>
              </a:spcAft>
              <a:buSzPts val="1400"/>
              <a:buNone/>
            </a:pPr>
            <a:endParaRPr/>
          </a:p>
        </p:txBody>
      </p:sp>
      <p:sp>
        <p:nvSpPr>
          <p:cNvPr id="1388" name="Google Shape;1388;ge29fe07769_1_9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ge5af6dcd01_0_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7" name="Google Shape;1397;ge5af6dcd01_0_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Annelida, also called segmented worms, are organisms with bilateral symmetry, a complete digestive system, and a closed circulatory system. </a:t>
            </a:r>
            <a:endParaRPr sz="1200"/>
          </a:p>
          <a:p>
            <a:pPr marL="0" lvl="0" indent="0" algn="l" rtl="0">
              <a:lnSpc>
                <a:spcPct val="100000"/>
              </a:lnSpc>
              <a:spcBef>
                <a:spcPts val="0"/>
              </a:spcBef>
              <a:spcAft>
                <a:spcPts val="0"/>
              </a:spcAft>
              <a:buSzPts val="1400"/>
              <a:buNone/>
            </a:pPr>
            <a:endParaRPr/>
          </a:p>
        </p:txBody>
      </p:sp>
      <p:sp>
        <p:nvSpPr>
          <p:cNvPr id="1398" name="Google Shape;1398;ge5af6dcd01_0_1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142</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e29fe07769_1_9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5" name="Google Shape;1405;ge29fe07769_1_9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Mollusca is a diverse phylum that includes organisms with modified feet, many having some form of a shell. </a:t>
            </a:r>
            <a:endParaRPr sz="1200"/>
          </a:p>
          <a:p>
            <a:pPr marL="0" lvl="0" indent="0" algn="l" rtl="0">
              <a:lnSpc>
                <a:spcPct val="100000"/>
              </a:lnSpc>
              <a:spcBef>
                <a:spcPts val="0"/>
              </a:spcBef>
              <a:spcAft>
                <a:spcPts val="0"/>
              </a:spcAft>
              <a:buSzPts val="1400"/>
              <a:buNone/>
            </a:pPr>
            <a:endParaRPr/>
          </a:p>
        </p:txBody>
      </p:sp>
      <p:sp>
        <p:nvSpPr>
          <p:cNvPr id="1406" name="Google Shape;1406;ge29fe07769_1_9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143</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e29fe07769_1_9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3" name="Google Shape;1413;ge29fe07769_1_9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Echinoderms are marine organisms with radial symmetry, a complete digestive system, and nerve cords but no brain.  </a:t>
            </a:r>
            <a:endParaRPr sz="1200"/>
          </a:p>
          <a:p>
            <a:pPr marL="0" lvl="0" indent="0" algn="l" rtl="0">
              <a:lnSpc>
                <a:spcPct val="100000"/>
              </a:lnSpc>
              <a:spcBef>
                <a:spcPts val="0"/>
              </a:spcBef>
              <a:spcAft>
                <a:spcPts val="0"/>
              </a:spcAft>
              <a:buSzPts val="1400"/>
              <a:buNone/>
            </a:pPr>
            <a:endParaRPr/>
          </a:p>
        </p:txBody>
      </p:sp>
      <p:sp>
        <p:nvSpPr>
          <p:cNvPr id="1414" name="Google Shape;1414;ge29fe07769_1_9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e29fe07769_1_9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1" name="Google Shape;1421;ge29fe07769_1_9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Arthropoda is a diverse phylum consisting of organisms with similar body plans and exoskeletons made of chitin.</a:t>
            </a:r>
            <a:endParaRPr sz="1200"/>
          </a:p>
          <a:p>
            <a:pPr marL="0" lvl="0" indent="0" algn="l" rtl="0">
              <a:lnSpc>
                <a:spcPct val="100000"/>
              </a:lnSpc>
              <a:spcBef>
                <a:spcPts val="0"/>
              </a:spcBef>
              <a:spcAft>
                <a:spcPts val="0"/>
              </a:spcAft>
              <a:buSzPts val="1400"/>
              <a:buNone/>
            </a:pPr>
            <a:endParaRPr/>
          </a:p>
        </p:txBody>
      </p:sp>
      <p:sp>
        <p:nvSpPr>
          <p:cNvPr id="1422" name="Google Shape;1422;ge29fe07769_1_9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145</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e29fe07769_1_9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1" name="Google Shape;1431;ge29fe07769_1_9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chordata phylum includes all animals that have a spinal cord - including us!</a:t>
            </a:r>
            <a:endParaRPr sz="1200"/>
          </a:p>
          <a:p>
            <a:pPr marL="0" lvl="0" indent="0" algn="l" rtl="0">
              <a:lnSpc>
                <a:spcPct val="100000"/>
              </a:lnSpc>
              <a:spcBef>
                <a:spcPts val="0"/>
              </a:spcBef>
              <a:spcAft>
                <a:spcPts val="0"/>
              </a:spcAft>
              <a:buSzPts val="1400"/>
              <a:buNone/>
            </a:pPr>
            <a:endParaRPr/>
          </a:p>
        </p:txBody>
      </p:sp>
      <p:sp>
        <p:nvSpPr>
          <p:cNvPr id="1432" name="Google Shape;1432;ge29fe07769_1_9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146</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ge0fc6a52a1_0_8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9" name="Google Shape;1439;ge0fc6a52a1_0_8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0" name="Google Shape;1440;ge0fc6a52a1_0_8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147</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Google Shape;1447;gb6e18f940a_0_1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8" name="Google Shape;1448;gb6e18f940a_0_1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a:t>Explicit cue to revisit the big question at the end of the lesson:  </a:t>
            </a:r>
            <a:r>
              <a:rPr lang="en-US"/>
              <a:t>Okay everyone.  Now that we’ve learned more about the seven animal phyla, let’s reflect once more on our big question.  Was there anything that we predicted earlier that was correct or incorrect? Do you have any new thoughts to share? </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Feedback: Offering students an opportunity to evaluate their earlier hypotheses and make changes based on their new understandings is an important part of the iterative process in science. This is a great opportunity to help students build an epistemic understanding by explicitly stating how continuing to change and build on hypotheses as your knowledge grows is an important part of the discipline of science!</a:t>
            </a:r>
            <a:endParaRPr/>
          </a:p>
        </p:txBody>
      </p:sp>
      <p:sp>
        <p:nvSpPr>
          <p:cNvPr id="1449" name="Google Shape;1449;gb6e18f940a_0_1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148</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6" name="Google Shape;1456;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1457" name="Google Shape;1457;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level of classification is most specific and detailed?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species level is most specific and exclusive. The characteristics that define organisms at the species level are very specific to one type of organism.]</a:t>
            </a:r>
            <a:endParaRPr/>
          </a:p>
        </p:txBody>
      </p:sp>
      <p:sp>
        <p:nvSpPr>
          <p:cNvPr id="330" name="Google Shape;330;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e11c2072fd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ge11c2072fd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the three domains?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[Bacteria, archaea, and eukarya]</a:t>
            </a:r>
            <a:endParaRPr/>
          </a:p>
        </p:txBody>
      </p:sp>
      <p:sp>
        <p:nvSpPr>
          <p:cNvPr id="340" name="Google Shape;340;ge11c2072fd_0_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many kingdoms are there? </a:t>
            </a:r>
            <a:endParaRPr sz="1200" b="1"/>
          </a:p>
        </p:txBody>
      </p:sp>
      <p:sp>
        <p:nvSpPr>
          <p:cNvPr id="370" name="Google Shape;370;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many kingdoms are there?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[There are four kingdoms - protista, plantae, fungi, and animalia.]</a:t>
            </a:r>
            <a:endParaRPr/>
          </a:p>
        </p:txBody>
      </p:sp>
      <p:sp>
        <p:nvSpPr>
          <p:cNvPr id="380" name="Google Shape;380;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e3b5d1817a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e3b5d1817a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of these is in the correct order?</a:t>
            </a:r>
            <a:endParaRPr/>
          </a:p>
        </p:txBody>
      </p:sp>
      <p:sp>
        <p:nvSpPr>
          <p:cNvPr id="401" name="Google Shape;401;ge3b5d1817a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this lesson we will discuss animal phyla. We will be looking at nine major animal phyla. </a:t>
            </a:r>
            <a:endParaRPr/>
          </a:p>
        </p:txBody>
      </p:sp>
      <p:sp>
        <p:nvSpPr>
          <p:cNvPr id="192" name="Google Shape;19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e3b5d1817a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ge3b5d1817a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of these is in the correct order?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[Domain, Kingdom, Phylum, Class, Order, Family]</a:t>
            </a:r>
            <a:endParaRPr/>
          </a:p>
        </p:txBody>
      </p:sp>
      <p:sp>
        <p:nvSpPr>
          <p:cNvPr id="409" name="Google Shape;409;ge3b5d1817a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e3b5d1817a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e3b5d1817a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Let’s take a look at seven major examples of animal phyla. </a:t>
            </a:r>
            <a:endParaRPr/>
          </a:p>
        </p:txBody>
      </p:sp>
      <p:sp>
        <p:nvSpPr>
          <p:cNvPr id="417" name="Google Shape;417;ge3b5d1817a_0_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e0fc6a52a1_0_3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3" name="Google Shape;423;ge0fc6a52a1_0_3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look at the first example, porifora. </a:t>
            </a:r>
            <a:endParaRPr/>
          </a:p>
        </p:txBody>
      </p:sp>
      <p:sp>
        <p:nvSpPr>
          <p:cNvPr id="424" name="Google Shape;424;ge0fc6a52a1_0_3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Animals that belong to the porifera phylum are multicellular, sessile, and aquatic. They have asymmetry and primarily filter feed using specialized collar cells.  </a:t>
            </a:r>
            <a:endParaRPr sz="1200"/>
          </a:p>
          <a:p>
            <a:pPr marL="0" lvl="0" indent="0" algn="l" rtl="0">
              <a:lnSpc>
                <a:spcPct val="100000"/>
              </a:lnSpc>
              <a:spcBef>
                <a:spcPts val="0"/>
              </a:spcBef>
              <a:spcAft>
                <a:spcPts val="0"/>
              </a:spcAft>
              <a:buSzPts val="1400"/>
              <a:buNone/>
            </a:pPr>
            <a:endParaRPr/>
          </a:p>
        </p:txBody>
      </p:sp>
      <p:sp>
        <p:nvSpPr>
          <p:cNvPr id="432" name="Google Shape;432;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e5af6dcd01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ge5af6dcd01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41" name="Google Shape;441;ge5af6dcd01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e5af6dcd01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e5af6dcd01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porifera?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[Porifera are multicellular and sessile aquatic animals that have asymmetry and primarily filter feed using specialized collar cells.]</a:t>
            </a:r>
            <a:endParaRPr/>
          </a:p>
        </p:txBody>
      </p:sp>
      <p:sp>
        <p:nvSpPr>
          <p:cNvPr id="447" name="Google Shape;447;ge5af6dcd01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e11c2072fd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ge11c2072fd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description but there is a bit more you need to know. </a:t>
            </a:r>
            <a:endParaRPr/>
          </a:p>
        </p:txBody>
      </p:sp>
      <p:sp>
        <p:nvSpPr>
          <p:cNvPr id="455" name="Google Shape;455;ge11c2072fd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e3b5d1817a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e3b5d1817a_0_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All organisms belonging to the porifera phylum are commonly called </a:t>
            </a:r>
            <a:r>
              <a:rPr lang="en-US" b="1"/>
              <a:t>sponges</a:t>
            </a:r>
            <a:r>
              <a:rPr lang="en-US"/>
              <a:t>. Tiny structural components called </a:t>
            </a:r>
            <a:r>
              <a:rPr lang="en-US" b="1"/>
              <a:t>spicules</a:t>
            </a:r>
            <a:r>
              <a:rPr lang="en-US"/>
              <a:t> give sponges their shape. </a:t>
            </a:r>
            <a:endParaRPr/>
          </a:p>
        </p:txBody>
      </p:sp>
      <p:sp>
        <p:nvSpPr>
          <p:cNvPr id="462" name="Google Shape;462;ge3b5d1817a_0_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e3b5d1817a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e3b5d1817a_0_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Sponges can reproduce sexually, through the release of sperm and eggs or asexually by means of budding and fragmentation. </a:t>
            </a:r>
            <a:endParaRPr/>
          </a:p>
        </p:txBody>
      </p:sp>
      <p:sp>
        <p:nvSpPr>
          <p:cNvPr id="471" name="Google Shape;471;ge3b5d1817a_0_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e3b5d1817a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e3b5d1817a_0_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Sponges are sessile, which means that they do not move - they stay planted throughout their lifetime. </a:t>
            </a:r>
            <a:endParaRPr/>
          </a:p>
        </p:txBody>
      </p:sp>
      <p:sp>
        <p:nvSpPr>
          <p:cNvPr id="479" name="Google Shape;479;ge3b5d1817a_0_5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b6e18f940a_0_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gb6e18f940a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How do scientists use levels of classification to study and organize living things? </a:t>
            </a:r>
            <a:r>
              <a:rPr lang="en-US" b="0"/>
              <a:t> </a:t>
            </a:r>
            <a:endParaRPr/>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99" name="Google Shape;199;gb6e18f940a_0_9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e11c2072f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e11c2072f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87" name="Google Shape;487;ge11c2072fd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e11c2072fd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ge11c2072fd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phylum do sponges belong to?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[Sponges belong to the phylum </a:t>
            </a:r>
            <a:r>
              <a:rPr lang="en-US" b="1"/>
              <a:t>porifera</a:t>
            </a:r>
            <a:r>
              <a:rPr lang="en-US"/>
              <a:t>.]</a:t>
            </a:r>
            <a:endParaRPr/>
          </a:p>
        </p:txBody>
      </p:sp>
      <p:sp>
        <p:nvSpPr>
          <p:cNvPr id="493" name="Google Shape;493;ge11c2072fd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e3b5d1817a_0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ge3b5d1817a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reproductive strategies to sponges use?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[Sponges can reproduce sexually or asexually.]</a:t>
            </a:r>
            <a:endParaRPr/>
          </a:p>
        </p:txBody>
      </p:sp>
      <p:sp>
        <p:nvSpPr>
          <p:cNvPr id="501" name="Google Shape;501;ge3b5d1817a_0_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e0fc6a52a1_0_4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ge0fc6a52a1_0_4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the phylum cnidaria. </a:t>
            </a:r>
            <a:endParaRPr/>
          </a:p>
        </p:txBody>
      </p:sp>
      <p:sp>
        <p:nvSpPr>
          <p:cNvPr id="509" name="Google Shape;509;ge0fc6a52a1_0_4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e3b5d1817a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ge3b5d1817a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Cnidaria include multicellular marine animals that exhibit radial symmetry.</a:t>
            </a:r>
            <a:endParaRPr/>
          </a:p>
        </p:txBody>
      </p:sp>
      <p:sp>
        <p:nvSpPr>
          <p:cNvPr id="517" name="Google Shape;517;ge3b5d1817a_0_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e5af6dcd01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5" name="Google Shape;525;ge5af6dcd01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526" name="Google Shape;526;ge5af6dcd01_0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e5af6dcd01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ge5af6dcd01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cnidarians?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[Cnidarians are multicellular marine animals that exhibit radial symmetry.]</a:t>
            </a:r>
            <a:endParaRPr/>
          </a:p>
        </p:txBody>
      </p:sp>
      <p:sp>
        <p:nvSpPr>
          <p:cNvPr id="532" name="Google Shape;532;ge5af6dcd01_0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e3b5d1817a_0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ge3b5d1817a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description but there is a bit more you need to know. </a:t>
            </a:r>
            <a:endParaRPr/>
          </a:p>
        </p:txBody>
      </p:sp>
      <p:sp>
        <p:nvSpPr>
          <p:cNvPr id="540" name="Google Shape;540;ge3b5d1817a_0_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e3b5d1817a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ge3b5d1817a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Cnidarians include jellies, corals, hydras, and anemones. </a:t>
            </a:r>
            <a:endParaRPr/>
          </a:p>
        </p:txBody>
      </p:sp>
      <p:sp>
        <p:nvSpPr>
          <p:cNvPr id="547" name="Google Shape;547;ge3b5d1817a_0_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e29fe07769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ge29fe07769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Cnidarians include sessile and motile organisms. Some organisms can change from one lifestyle to another.</a:t>
            </a:r>
            <a:endParaRPr/>
          </a:p>
        </p:txBody>
      </p:sp>
      <p:sp>
        <p:nvSpPr>
          <p:cNvPr id="555" name="Google Shape;555;ge29fe07769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e0fc6a52a1_0_9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e0fc6a52a1_0_9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Feedback: Restating and expanding upon student responses is a great way to include their ideas in the discussion and expand on them to make connections.</a:t>
            </a:r>
            <a:endParaRPr/>
          </a:p>
        </p:txBody>
      </p:sp>
      <p:sp>
        <p:nvSpPr>
          <p:cNvPr id="207" name="Google Shape;207;ge0fc6a52a1_0_9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e29fe07769_1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ge29fe07769_1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Many cnidarians have nematocysts - special cells that help them stun and capture their food. </a:t>
            </a:r>
            <a:endParaRPr/>
          </a:p>
        </p:txBody>
      </p:sp>
      <p:sp>
        <p:nvSpPr>
          <p:cNvPr id="563" name="Google Shape;563;ge29fe07769_1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e29fe07769_1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ge29fe07769_1_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Cnidarians play an important role in adding structure to reef ecosystems and providing habitats for other marine organisms. </a:t>
            </a:r>
            <a:endParaRPr/>
          </a:p>
        </p:txBody>
      </p:sp>
      <p:sp>
        <p:nvSpPr>
          <p:cNvPr id="572" name="Google Shape;572;ge29fe07769_1_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e11c2072fd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e11c2072fd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580" name="Google Shape;580;ge11c2072fd_0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e11c2072fd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ge11c2072fd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type of symmetry do cnidarians have? </a:t>
            </a:r>
            <a:endParaRPr/>
          </a:p>
          <a:p>
            <a:pPr marL="0" lvl="0" indent="0" algn="l" rtl="0">
              <a:lnSpc>
                <a:spcPct val="100000"/>
              </a:lnSpc>
              <a:spcBef>
                <a:spcPts val="0"/>
              </a:spcBef>
              <a:spcAft>
                <a:spcPts val="0"/>
              </a:spcAft>
              <a:buSzPts val="1400"/>
              <a:buNone/>
            </a:pPr>
            <a:r>
              <a:rPr lang="en-US"/>
              <a:t>Asymmetry</a:t>
            </a:r>
            <a:endParaRPr/>
          </a:p>
          <a:p>
            <a:pPr marL="0" lvl="0" indent="0" algn="l" rtl="0">
              <a:lnSpc>
                <a:spcPct val="100000"/>
              </a:lnSpc>
              <a:spcBef>
                <a:spcPts val="0"/>
              </a:spcBef>
              <a:spcAft>
                <a:spcPts val="0"/>
              </a:spcAft>
              <a:buSzPts val="1400"/>
              <a:buNone/>
            </a:pPr>
            <a:r>
              <a:rPr lang="en-US"/>
              <a:t>Bilateral symmetry</a:t>
            </a:r>
            <a:endParaRPr/>
          </a:p>
          <a:p>
            <a:pPr marL="0" lvl="0" indent="0" algn="l" rtl="0">
              <a:lnSpc>
                <a:spcPct val="100000"/>
              </a:lnSpc>
              <a:spcBef>
                <a:spcPts val="0"/>
              </a:spcBef>
              <a:spcAft>
                <a:spcPts val="0"/>
              </a:spcAft>
              <a:buSzPts val="1400"/>
              <a:buNone/>
            </a:pPr>
            <a:r>
              <a:rPr lang="en-US"/>
              <a:t>Radial symmetry</a:t>
            </a:r>
            <a:endParaRPr/>
          </a:p>
          <a:p>
            <a:pPr marL="0" lvl="0" indent="0" algn="l" rtl="0">
              <a:lnSpc>
                <a:spcPct val="100000"/>
              </a:lnSpc>
              <a:spcBef>
                <a:spcPts val="0"/>
              </a:spcBef>
              <a:spcAft>
                <a:spcPts val="0"/>
              </a:spcAft>
              <a:buSzPts val="1400"/>
              <a:buNone/>
            </a:pPr>
            <a:r>
              <a:rPr lang="en-US"/>
              <a:t>Oblong symmetry</a:t>
            </a:r>
            <a:endParaRPr/>
          </a:p>
        </p:txBody>
      </p:sp>
      <p:sp>
        <p:nvSpPr>
          <p:cNvPr id="586" name="Google Shape;586;ge11c2072fd_0_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e29fe07769_1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ge29fe07769_1_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type of symmetry do cnidarians have?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[Cnidarians have </a:t>
            </a:r>
            <a:r>
              <a:rPr lang="en-US" b="1"/>
              <a:t>radial</a:t>
            </a:r>
            <a:r>
              <a:rPr lang="en-US"/>
              <a:t> symmetry.]</a:t>
            </a:r>
            <a:endParaRPr/>
          </a:p>
        </p:txBody>
      </p:sp>
      <p:sp>
        <p:nvSpPr>
          <p:cNvPr id="594" name="Google Shape;594;ge29fe07769_1_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e29fe07769_1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ge29fe07769_1_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the stinging cells called that help cnidarians ward off predators and capture prey? </a:t>
            </a:r>
            <a:endParaRPr/>
          </a:p>
          <a:p>
            <a:pPr marL="0" lvl="0" indent="0" algn="l" rtl="0">
              <a:lnSpc>
                <a:spcPct val="100000"/>
              </a:lnSpc>
              <a:spcBef>
                <a:spcPts val="0"/>
              </a:spcBef>
              <a:spcAft>
                <a:spcPts val="0"/>
              </a:spcAft>
              <a:buSzPts val="1400"/>
              <a:buNone/>
            </a:pPr>
            <a:r>
              <a:rPr lang="en-US"/>
              <a:t>Nematodes </a:t>
            </a:r>
            <a:endParaRPr/>
          </a:p>
          <a:p>
            <a:pPr marL="0" lvl="0" indent="0" algn="l" rtl="0">
              <a:lnSpc>
                <a:spcPct val="100000"/>
              </a:lnSpc>
              <a:spcBef>
                <a:spcPts val="0"/>
              </a:spcBef>
              <a:spcAft>
                <a:spcPts val="0"/>
              </a:spcAft>
              <a:buSzPts val="1400"/>
              <a:buNone/>
            </a:pPr>
            <a:r>
              <a:rPr lang="en-US"/>
              <a:t>Nematocysts</a:t>
            </a:r>
            <a:endParaRPr/>
          </a:p>
          <a:p>
            <a:pPr marL="0" lvl="0" indent="0" algn="l" rtl="0">
              <a:lnSpc>
                <a:spcPct val="100000"/>
              </a:lnSpc>
              <a:spcBef>
                <a:spcPts val="0"/>
              </a:spcBef>
              <a:spcAft>
                <a:spcPts val="0"/>
              </a:spcAft>
              <a:buSzPts val="1400"/>
              <a:buNone/>
            </a:pPr>
            <a:r>
              <a:rPr lang="en-US"/>
              <a:t>Pneumoniums</a:t>
            </a:r>
            <a:endParaRPr/>
          </a:p>
          <a:p>
            <a:pPr marL="0" lvl="0" indent="0" algn="l" rtl="0">
              <a:lnSpc>
                <a:spcPct val="100000"/>
              </a:lnSpc>
              <a:spcBef>
                <a:spcPts val="0"/>
              </a:spcBef>
              <a:spcAft>
                <a:spcPts val="0"/>
              </a:spcAft>
              <a:buSzPts val="1400"/>
              <a:buNone/>
            </a:pPr>
            <a:r>
              <a:rPr lang="en-US"/>
              <a:t>Pneumatophores </a:t>
            </a:r>
            <a:endParaRPr/>
          </a:p>
        </p:txBody>
      </p:sp>
      <p:sp>
        <p:nvSpPr>
          <p:cNvPr id="602" name="Google Shape;602;ge29fe07769_1_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e29fe07769_1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ge29fe07769_1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the stinging cells called that help cnidarians ward off predators and capture prey?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[These special cells are called nematocysts and they are the reason that jellyfish stings are painful!]</a:t>
            </a:r>
            <a:endParaRPr/>
          </a:p>
        </p:txBody>
      </p:sp>
      <p:sp>
        <p:nvSpPr>
          <p:cNvPr id="610" name="Google Shape;610;ge29fe07769_1_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e29fe07769_1_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ge29fe07769_1_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the phylum Platyhelminthes. </a:t>
            </a:r>
            <a:endParaRPr/>
          </a:p>
        </p:txBody>
      </p:sp>
      <p:sp>
        <p:nvSpPr>
          <p:cNvPr id="618" name="Google Shape;618;ge29fe07769_1_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e29fe07769_1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ge29fe07769_1_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Platyhelminthes organisms exhibit bilateral symmetry and cephalization.</a:t>
            </a:r>
            <a:endParaRPr sz="1200"/>
          </a:p>
          <a:p>
            <a:pPr marL="0" lvl="0" indent="0" algn="l" rtl="0">
              <a:lnSpc>
                <a:spcPct val="100000"/>
              </a:lnSpc>
              <a:spcBef>
                <a:spcPts val="0"/>
              </a:spcBef>
              <a:spcAft>
                <a:spcPts val="0"/>
              </a:spcAft>
              <a:buSzPts val="1400"/>
              <a:buNone/>
            </a:pPr>
            <a:endParaRPr/>
          </a:p>
        </p:txBody>
      </p:sp>
      <p:sp>
        <p:nvSpPr>
          <p:cNvPr id="626" name="Google Shape;626;ge29fe07769_1_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e5af6dcd01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ge5af6dcd01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637" name="Google Shape;637;ge5af6dcd01_0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e0fc6a52a1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e0fc6a52a1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look at the animal phyla, let’s review some other words &amp; concepts that you already learned and make sure you are firm in your understanding. </a:t>
            </a:r>
            <a:endParaRPr/>
          </a:p>
        </p:txBody>
      </p:sp>
      <p:sp>
        <p:nvSpPr>
          <p:cNvPr id="218" name="Google Shape;218;ge0fc6a52a1_0_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e5af6dcd01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ge5af6dcd01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platyhelminthes?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[Platyhelminthes are multicellular animals exhibiting bilateral symmetry and cephalization.]</a:t>
            </a:r>
            <a:endParaRPr/>
          </a:p>
        </p:txBody>
      </p:sp>
      <p:sp>
        <p:nvSpPr>
          <p:cNvPr id="643" name="Google Shape;643;ge5af6dcd01_0_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e0fc6a52a1_0_4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ge0fc6a52a1_0_4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description but there is a bit more you need to know. </a:t>
            </a:r>
            <a:endParaRPr/>
          </a:p>
        </p:txBody>
      </p:sp>
      <p:sp>
        <p:nvSpPr>
          <p:cNvPr id="653" name="Google Shape;653;ge0fc6a52a1_0_4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e29fe07769_1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ge29fe07769_1_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Organisms belonging to the platyhelminthes phylum are commonly called </a:t>
            </a:r>
            <a:r>
              <a:rPr lang="en-US" b="1"/>
              <a:t>flatworms</a:t>
            </a:r>
            <a:r>
              <a:rPr lang="en-US"/>
              <a:t>. </a:t>
            </a:r>
            <a:endParaRPr/>
          </a:p>
        </p:txBody>
      </p:sp>
      <p:sp>
        <p:nvSpPr>
          <p:cNvPr id="660" name="Google Shape;660;ge29fe07769_1_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e29fe07769_1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ge29fe07769_1_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Flatworms are bilaterally symmetric, meaning that they can be divided into two similar halves. </a:t>
            </a:r>
            <a:endParaRPr/>
          </a:p>
        </p:txBody>
      </p:sp>
      <p:sp>
        <p:nvSpPr>
          <p:cNvPr id="670" name="Google Shape;670;ge29fe07769_1_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e29fe07769_1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ge29fe07769_1_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Flatworms exhibit cephalization, which means that sensory organs are concentrated on one end of the body.</a:t>
            </a:r>
            <a:endParaRPr/>
          </a:p>
        </p:txBody>
      </p:sp>
      <p:sp>
        <p:nvSpPr>
          <p:cNvPr id="679" name="Google Shape;679;ge29fe07769_1_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e29fe07769_1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ge29fe07769_1_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Flatworms are bilaterally symmetric, meaning that they can be divided into two similar halves. </a:t>
            </a:r>
            <a:endParaRPr/>
          </a:p>
        </p:txBody>
      </p:sp>
      <p:sp>
        <p:nvSpPr>
          <p:cNvPr id="688" name="Google Shape;688;ge29fe07769_1_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e0fc6a52a1_0_5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5" name="Google Shape;695;ge0fc6a52a1_0_5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696" name="Google Shape;696;ge0fc6a52a1_0_5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e29fe07769_1_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ge29fe07769_1_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phylum do flatworms belong to?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[Flatworms belong to the phylum </a:t>
            </a:r>
            <a:r>
              <a:rPr lang="en-US" b="1"/>
              <a:t>platyhelminthes</a:t>
            </a:r>
            <a:r>
              <a:rPr lang="en-US"/>
              <a:t>.]</a:t>
            </a:r>
            <a:endParaRPr/>
          </a:p>
        </p:txBody>
      </p:sp>
      <p:sp>
        <p:nvSpPr>
          <p:cNvPr id="702" name="Google Shape;702;ge29fe07769_1_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e29fe07769_1_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ge29fe07769_1_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type of symmetry do platyhelminthes have? </a:t>
            </a:r>
            <a:endParaRPr/>
          </a:p>
          <a:p>
            <a:pPr marL="0" lvl="0" indent="0" algn="l" rtl="0">
              <a:lnSpc>
                <a:spcPct val="100000"/>
              </a:lnSpc>
              <a:spcBef>
                <a:spcPts val="0"/>
              </a:spcBef>
              <a:spcAft>
                <a:spcPts val="0"/>
              </a:spcAft>
              <a:buSzPts val="1400"/>
              <a:buNone/>
            </a:pPr>
            <a:r>
              <a:rPr lang="en-US"/>
              <a:t>Asymmetry</a:t>
            </a:r>
            <a:endParaRPr/>
          </a:p>
          <a:p>
            <a:pPr marL="0" lvl="0" indent="0" algn="l" rtl="0">
              <a:lnSpc>
                <a:spcPct val="100000"/>
              </a:lnSpc>
              <a:spcBef>
                <a:spcPts val="0"/>
              </a:spcBef>
              <a:spcAft>
                <a:spcPts val="0"/>
              </a:spcAft>
              <a:buSzPts val="1400"/>
              <a:buNone/>
            </a:pPr>
            <a:r>
              <a:rPr lang="en-US"/>
              <a:t>Bilateral symmetry</a:t>
            </a:r>
            <a:endParaRPr/>
          </a:p>
          <a:p>
            <a:pPr marL="0" lvl="0" indent="0" algn="l" rtl="0">
              <a:lnSpc>
                <a:spcPct val="100000"/>
              </a:lnSpc>
              <a:spcBef>
                <a:spcPts val="0"/>
              </a:spcBef>
              <a:spcAft>
                <a:spcPts val="0"/>
              </a:spcAft>
              <a:buSzPts val="1400"/>
              <a:buNone/>
            </a:pPr>
            <a:r>
              <a:rPr lang="en-US"/>
              <a:t>Radial symmetry</a:t>
            </a:r>
            <a:endParaRPr/>
          </a:p>
          <a:p>
            <a:pPr marL="0" lvl="0" indent="0" algn="l" rtl="0">
              <a:lnSpc>
                <a:spcPct val="100000"/>
              </a:lnSpc>
              <a:spcBef>
                <a:spcPts val="0"/>
              </a:spcBef>
              <a:spcAft>
                <a:spcPts val="0"/>
              </a:spcAft>
              <a:buSzPts val="1400"/>
              <a:buNone/>
            </a:pPr>
            <a:r>
              <a:rPr lang="en-US"/>
              <a:t>Oblong symmetry</a:t>
            </a:r>
            <a:endParaRPr/>
          </a:p>
        </p:txBody>
      </p:sp>
      <p:sp>
        <p:nvSpPr>
          <p:cNvPr id="710" name="Google Shape;710;ge29fe07769_1_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e29fe07769_1_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7" name="Google Shape;717;ge29fe07769_1_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type of symmetry do platyhelminthes?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[Platyhelminthes have </a:t>
            </a:r>
            <a:r>
              <a:rPr lang="en-US" b="1"/>
              <a:t>bilateral symmetry</a:t>
            </a:r>
            <a:r>
              <a:rPr lang="en-US"/>
              <a:t>. Remember that the prefix “bi” means two - they have two equal halves.]</a:t>
            </a:r>
            <a:endParaRPr/>
          </a:p>
        </p:txBody>
      </p:sp>
      <p:sp>
        <p:nvSpPr>
          <p:cNvPr id="718" name="Google Shape;718;ge29fe07769_1_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a:t>
            </a:r>
            <a:r>
              <a:rPr lang="en-US" sz="1200"/>
              <a:t>e use a classification system to organize different types of living things according to their different characteristics.</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Incorporating visuals is a great way to help students make connections with new content. </a:t>
            </a:r>
            <a:endParaRPr/>
          </a:p>
          <a:p>
            <a:pPr marL="0" lvl="0" indent="0" algn="l" rtl="0">
              <a:lnSpc>
                <a:spcPct val="100000"/>
              </a:lnSpc>
              <a:spcBef>
                <a:spcPts val="0"/>
              </a:spcBef>
              <a:spcAft>
                <a:spcPts val="0"/>
              </a:spcAft>
              <a:buSzPts val="1400"/>
              <a:buNone/>
            </a:pPr>
            <a:endParaRPr/>
          </a:p>
        </p:txBody>
      </p:sp>
      <p:sp>
        <p:nvSpPr>
          <p:cNvPr id="224" name="Google Shape;224;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e29fe07769_1_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ge29fe07769_1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Describe what it means for an organism to have cephalization.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[Cephalization means that sensory organs are concentrated toward one end of the organism.] </a:t>
            </a:r>
            <a:endParaRPr/>
          </a:p>
        </p:txBody>
      </p:sp>
      <p:sp>
        <p:nvSpPr>
          <p:cNvPr id="726" name="Google Shape;726;ge29fe07769_1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e29fe07769_1_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5" name="Google Shape;735;ge29fe07769_1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the phylum Nematoda. </a:t>
            </a:r>
            <a:endParaRPr/>
          </a:p>
        </p:txBody>
      </p:sp>
      <p:sp>
        <p:nvSpPr>
          <p:cNvPr id="736" name="Google Shape;736;ge29fe07769_1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e29fe07769_1_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ge29fe07769_1_1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Nematoda are multicellular animals exhibiting bilateral symmetry and having a complete digestive system. </a:t>
            </a:r>
            <a:endParaRPr sz="1200"/>
          </a:p>
          <a:p>
            <a:pPr marL="0" lvl="0" indent="0" algn="l" rtl="0">
              <a:lnSpc>
                <a:spcPct val="100000"/>
              </a:lnSpc>
              <a:spcBef>
                <a:spcPts val="0"/>
              </a:spcBef>
              <a:spcAft>
                <a:spcPts val="0"/>
              </a:spcAft>
              <a:buSzPts val="1400"/>
              <a:buNone/>
            </a:pPr>
            <a:endParaRPr/>
          </a:p>
        </p:txBody>
      </p:sp>
      <p:sp>
        <p:nvSpPr>
          <p:cNvPr id="744" name="Google Shape;744;ge29fe07769_1_1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e5af6dcd01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ge5af6dcd01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755" name="Google Shape;755;ge5af6dcd01_0_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e5af6dcd01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ge5af6dcd01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nematoda?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[Nematoda are multicellular animals exhibiting bilateral symmetry and having a complete digestive system.]</a:t>
            </a:r>
            <a:endParaRPr/>
          </a:p>
        </p:txBody>
      </p:sp>
      <p:sp>
        <p:nvSpPr>
          <p:cNvPr id="761" name="Google Shape;761;ge5af6dcd01_0_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e29fe07769_1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0" name="Google Shape;770;ge29fe07769_1_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description but there is a bit more you need to know. </a:t>
            </a:r>
            <a:endParaRPr/>
          </a:p>
        </p:txBody>
      </p:sp>
      <p:sp>
        <p:nvSpPr>
          <p:cNvPr id="771" name="Google Shape;771;ge29fe07769_1_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e29fe07769_1_1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ge29fe07769_1_1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Platyhelminthes organisms exhibit bilateral symmetry and cephalization.</a:t>
            </a:r>
            <a:endParaRPr sz="1200"/>
          </a:p>
          <a:p>
            <a:pPr marL="0" lvl="0" indent="0" algn="l" rtl="0">
              <a:lnSpc>
                <a:spcPct val="100000"/>
              </a:lnSpc>
              <a:spcBef>
                <a:spcPts val="0"/>
              </a:spcBef>
              <a:spcAft>
                <a:spcPts val="0"/>
              </a:spcAft>
              <a:buSzPts val="1400"/>
              <a:buNone/>
            </a:pPr>
            <a:endParaRPr/>
          </a:p>
        </p:txBody>
      </p:sp>
      <p:sp>
        <p:nvSpPr>
          <p:cNvPr id="778" name="Google Shape;778;ge29fe07769_1_1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e29fe07769_1_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ge29fe07769_1_1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Unlike flatworms, which have a digestive cavity with a single opening, roundworms have a complete digestive system with mouth and anus.</a:t>
            </a:r>
            <a:endParaRPr sz="1200"/>
          </a:p>
          <a:p>
            <a:pPr marL="0" lvl="0" indent="0" algn="l" rtl="0">
              <a:lnSpc>
                <a:spcPct val="100000"/>
              </a:lnSpc>
              <a:spcBef>
                <a:spcPts val="0"/>
              </a:spcBef>
              <a:spcAft>
                <a:spcPts val="0"/>
              </a:spcAft>
              <a:buSzPts val="1400"/>
              <a:buNone/>
            </a:pPr>
            <a:endParaRPr/>
          </a:p>
        </p:txBody>
      </p:sp>
      <p:sp>
        <p:nvSpPr>
          <p:cNvPr id="788" name="Google Shape;788;ge29fe07769_1_1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e29fe07769_1_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5" name="Google Shape;795;ge29fe07769_1_1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Unlike flatworms, which have a digestive cavity with a single opening, roundworms have a complete digestive system with mouth and anus.</a:t>
            </a:r>
            <a:endParaRPr sz="1200"/>
          </a:p>
          <a:p>
            <a:pPr marL="0" lvl="0" indent="0" algn="l" rtl="0">
              <a:lnSpc>
                <a:spcPct val="100000"/>
              </a:lnSpc>
              <a:spcBef>
                <a:spcPts val="0"/>
              </a:spcBef>
              <a:spcAft>
                <a:spcPts val="0"/>
              </a:spcAft>
              <a:buSzPts val="1400"/>
              <a:buNone/>
            </a:pPr>
            <a:endParaRPr/>
          </a:p>
        </p:txBody>
      </p:sp>
      <p:sp>
        <p:nvSpPr>
          <p:cNvPr id="796" name="Google Shape;796;ge29fe07769_1_1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e29fe07769_1_2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3" name="Google Shape;803;ge29fe07769_1_2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804" name="Google Shape;804;ge29fe07769_1_2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classification of living things includes 8 levels. </a:t>
            </a:r>
            <a:endParaRPr/>
          </a:p>
        </p:txBody>
      </p:sp>
      <p:sp>
        <p:nvSpPr>
          <p:cNvPr id="232" name="Google Shape;232;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e29fe07769_1_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ge29fe07769_1_2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one major difference between platyhelminthes and nematoda?</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[Nematoda have complete digestive systems and platyhelminthes do not.]</a:t>
            </a:r>
            <a:endParaRPr sz="1200"/>
          </a:p>
          <a:p>
            <a:pPr marL="0" lvl="0" indent="0" algn="l" rtl="0">
              <a:lnSpc>
                <a:spcPct val="100000"/>
              </a:lnSpc>
              <a:spcBef>
                <a:spcPts val="0"/>
              </a:spcBef>
              <a:spcAft>
                <a:spcPts val="0"/>
              </a:spcAft>
              <a:buSzPts val="1400"/>
              <a:buNone/>
            </a:pPr>
            <a:endParaRPr/>
          </a:p>
        </p:txBody>
      </p:sp>
      <p:sp>
        <p:nvSpPr>
          <p:cNvPr id="810" name="Google Shape;810;ge29fe07769_1_2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e29fe07769_1_2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8" name="Google Shape;818;ge29fe07769_1_2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the phylum Annelida. </a:t>
            </a:r>
            <a:endParaRPr/>
          </a:p>
        </p:txBody>
      </p:sp>
      <p:sp>
        <p:nvSpPr>
          <p:cNvPr id="819" name="Google Shape;819;ge29fe07769_1_2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e29fe07769_1_2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6" name="Google Shape;826;ge29fe07769_1_2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Annelida, also called segmented worms, are organisms with bilateral symmetry, a complete digestive system, and a closed circulatory system. </a:t>
            </a:r>
            <a:endParaRPr sz="1200"/>
          </a:p>
          <a:p>
            <a:pPr marL="0" lvl="0" indent="0" algn="l" rtl="0">
              <a:lnSpc>
                <a:spcPct val="100000"/>
              </a:lnSpc>
              <a:spcBef>
                <a:spcPts val="0"/>
              </a:spcBef>
              <a:spcAft>
                <a:spcPts val="0"/>
              </a:spcAft>
              <a:buSzPts val="1400"/>
              <a:buNone/>
            </a:pPr>
            <a:endParaRPr/>
          </a:p>
        </p:txBody>
      </p:sp>
      <p:sp>
        <p:nvSpPr>
          <p:cNvPr id="827" name="Google Shape;827;ge29fe07769_1_2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e5af6dcd01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ge5af6dcd01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836" name="Google Shape;836;ge5af6dcd01_0_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e5af6dcd01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ge5af6dcd01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annelida?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[Annelida, also called segmented worms, are organisms with bilateral symmetry, a complete digestive system, and a closed circulatory system. </a:t>
            </a:r>
            <a:endParaRPr/>
          </a:p>
        </p:txBody>
      </p:sp>
      <p:sp>
        <p:nvSpPr>
          <p:cNvPr id="842" name="Google Shape;842;ge5af6dcd01_0_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e29fe07769_1_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ge29fe07769_1_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description but there is a bit more you need to know. </a:t>
            </a:r>
            <a:endParaRPr/>
          </a:p>
        </p:txBody>
      </p:sp>
      <p:sp>
        <p:nvSpPr>
          <p:cNvPr id="850" name="Google Shape;850;ge29fe07769_1_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e29fe07769_1_2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ge29fe07769_1_2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phylum annelida includes earthworms, polychaete worms, and leeches. Leeches are parasitic. </a:t>
            </a:r>
            <a:endParaRPr/>
          </a:p>
        </p:txBody>
      </p:sp>
      <p:sp>
        <p:nvSpPr>
          <p:cNvPr id="857" name="Google Shape;857;ge29fe07769_1_2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e29fe07769_1_2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6" name="Google Shape;866;ge29fe07769_1_2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Segmented worms have closed circulatory systems. Their blood is pumped through blood vessels. </a:t>
            </a:r>
            <a:endParaRPr sz="1200"/>
          </a:p>
          <a:p>
            <a:pPr marL="0" lvl="0" indent="0" algn="l" rtl="0">
              <a:lnSpc>
                <a:spcPct val="100000"/>
              </a:lnSpc>
              <a:spcBef>
                <a:spcPts val="0"/>
              </a:spcBef>
              <a:spcAft>
                <a:spcPts val="0"/>
              </a:spcAft>
              <a:buSzPts val="1400"/>
              <a:buNone/>
            </a:pPr>
            <a:endParaRPr/>
          </a:p>
        </p:txBody>
      </p:sp>
      <p:sp>
        <p:nvSpPr>
          <p:cNvPr id="867" name="Google Shape;867;ge29fe07769_1_2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e29fe07769_1_2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5" name="Google Shape;875;ge29fe07769_1_2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876" name="Google Shape;876;ge29fe07769_1_2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e29fe07769_1_2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ge29fe07769_1_2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Which of these does not belong to the annelida phylum? </a:t>
            </a:r>
            <a:endParaRPr/>
          </a:p>
          <a:p>
            <a:pPr marL="0" marR="0" lvl="0" indent="0" algn="l" rtl="0">
              <a:lnSpc>
                <a:spcPct val="100000"/>
              </a:lnSpc>
              <a:spcBef>
                <a:spcPts val="0"/>
              </a:spcBef>
              <a:spcAft>
                <a:spcPts val="0"/>
              </a:spcAft>
              <a:buClr>
                <a:schemeClr val="dk1"/>
              </a:buClr>
              <a:buSzPts val="1200"/>
              <a:buFont typeface="Calibri"/>
              <a:buNone/>
            </a:pPr>
            <a:r>
              <a:rPr lang="en-US"/>
              <a:t>Earthworms</a:t>
            </a:r>
            <a:endParaRPr/>
          </a:p>
          <a:p>
            <a:pPr marL="0" marR="0" lvl="0" indent="0" algn="l" rtl="0">
              <a:lnSpc>
                <a:spcPct val="100000"/>
              </a:lnSpc>
              <a:spcBef>
                <a:spcPts val="0"/>
              </a:spcBef>
              <a:spcAft>
                <a:spcPts val="0"/>
              </a:spcAft>
              <a:buClr>
                <a:schemeClr val="dk1"/>
              </a:buClr>
              <a:buSzPts val="1200"/>
              <a:buFont typeface="Calibri"/>
              <a:buNone/>
            </a:pPr>
            <a:r>
              <a:rPr lang="en-US"/>
              <a:t>Polychaete worms</a:t>
            </a:r>
            <a:endParaRPr/>
          </a:p>
          <a:p>
            <a:pPr marL="0" marR="0" lvl="0" indent="0" algn="l" rtl="0">
              <a:lnSpc>
                <a:spcPct val="100000"/>
              </a:lnSpc>
              <a:spcBef>
                <a:spcPts val="0"/>
              </a:spcBef>
              <a:spcAft>
                <a:spcPts val="0"/>
              </a:spcAft>
              <a:buClr>
                <a:schemeClr val="dk1"/>
              </a:buClr>
              <a:buSzPts val="1200"/>
              <a:buFont typeface="Calibri"/>
              <a:buNone/>
            </a:pPr>
            <a:r>
              <a:rPr lang="en-US"/>
              <a:t>Flatworms</a:t>
            </a:r>
            <a:endParaRPr/>
          </a:p>
          <a:p>
            <a:pPr marL="0" marR="0" lvl="0" indent="0" algn="l" rtl="0">
              <a:lnSpc>
                <a:spcPct val="100000"/>
              </a:lnSpc>
              <a:spcBef>
                <a:spcPts val="0"/>
              </a:spcBef>
              <a:spcAft>
                <a:spcPts val="0"/>
              </a:spcAft>
              <a:buClr>
                <a:schemeClr val="dk1"/>
              </a:buClr>
              <a:buSzPts val="1200"/>
              <a:buFont typeface="Calibri"/>
              <a:buNone/>
            </a:pPr>
            <a:r>
              <a:rPr lang="en-US"/>
              <a:t>Leeches </a:t>
            </a:r>
            <a:endParaRPr/>
          </a:p>
          <a:p>
            <a:pPr marL="0" lvl="0" indent="0" algn="l" rtl="0">
              <a:lnSpc>
                <a:spcPct val="100000"/>
              </a:lnSpc>
              <a:spcBef>
                <a:spcPts val="0"/>
              </a:spcBef>
              <a:spcAft>
                <a:spcPts val="0"/>
              </a:spcAft>
              <a:buSzPts val="1400"/>
              <a:buNone/>
            </a:pPr>
            <a:endParaRPr/>
          </a:p>
        </p:txBody>
      </p:sp>
      <p:sp>
        <p:nvSpPr>
          <p:cNvPr id="882" name="Google Shape;882;ge29fe07769_1_2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classification of living things is hierarchical and ordered. This means that as you move through the levels of organization the classification becomes more and more specific and detailed. There are eight levels of classification. </a:t>
            </a:r>
            <a:endParaRPr/>
          </a:p>
          <a:p>
            <a:pPr marL="0" lvl="0" indent="0" algn="l" rtl="0">
              <a:lnSpc>
                <a:spcPct val="100000"/>
              </a:lnSpc>
              <a:spcBef>
                <a:spcPts val="0"/>
              </a:spcBef>
              <a:spcAft>
                <a:spcPts val="0"/>
              </a:spcAft>
              <a:buSzPts val="1400"/>
              <a:buNone/>
            </a:pPr>
            <a:endParaRPr/>
          </a:p>
        </p:txBody>
      </p:sp>
      <p:sp>
        <p:nvSpPr>
          <p:cNvPr id="241" name="Google Shape;241;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ge29fe07769_1_2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ge29fe07769_1_2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Which of these does not belong to the annelida phylum?</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[Flatworms belong to the platyhelminthes phylum.]</a:t>
            </a:r>
            <a:endParaRPr/>
          </a:p>
          <a:p>
            <a:pPr marL="0" lvl="0" indent="0" algn="l" rtl="0">
              <a:lnSpc>
                <a:spcPct val="100000"/>
              </a:lnSpc>
              <a:spcBef>
                <a:spcPts val="0"/>
              </a:spcBef>
              <a:spcAft>
                <a:spcPts val="0"/>
              </a:spcAft>
              <a:buSzPts val="1400"/>
              <a:buNone/>
            </a:pPr>
            <a:endParaRPr/>
          </a:p>
        </p:txBody>
      </p:sp>
      <p:sp>
        <p:nvSpPr>
          <p:cNvPr id="890" name="Google Shape;890;ge29fe07769_1_2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e29fe07769_1_2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ge29fe07769_1_2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the phylum Mollusca. </a:t>
            </a:r>
            <a:endParaRPr/>
          </a:p>
        </p:txBody>
      </p:sp>
      <p:sp>
        <p:nvSpPr>
          <p:cNvPr id="898" name="Google Shape;898;ge29fe07769_1_2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e29fe07769_1_2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5" name="Google Shape;905;ge29fe07769_1_2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Molluscs are a diverse phylum that includes organisms with modified feet, many having some form of a shell. </a:t>
            </a:r>
            <a:endParaRPr sz="1200"/>
          </a:p>
          <a:p>
            <a:pPr marL="0" lvl="0" indent="0" algn="l" rtl="0">
              <a:lnSpc>
                <a:spcPct val="100000"/>
              </a:lnSpc>
              <a:spcBef>
                <a:spcPts val="0"/>
              </a:spcBef>
              <a:spcAft>
                <a:spcPts val="0"/>
              </a:spcAft>
              <a:buSzPts val="1400"/>
              <a:buNone/>
            </a:pPr>
            <a:endParaRPr/>
          </a:p>
        </p:txBody>
      </p:sp>
      <p:sp>
        <p:nvSpPr>
          <p:cNvPr id="906" name="Google Shape;906;ge29fe07769_1_2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e5af6dcd01_0_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4" name="Google Shape;914;ge5af6dcd01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915" name="Google Shape;915;ge5af6dcd01_0_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e5af6dcd01_0_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ge5af6dcd01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molluscs?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[Molluscs are a diverse phylum that includes organisms with modified feet, many having some form of a shell.]</a:t>
            </a:r>
            <a:endParaRPr/>
          </a:p>
        </p:txBody>
      </p:sp>
      <p:sp>
        <p:nvSpPr>
          <p:cNvPr id="921" name="Google Shape;921;ge5af6dcd01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e29fe07769_1_2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8" name="Google Shape;928;ge29fe07769_1_2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description but there is a bit more you need to know. </a:t>
            </a:r>
            <a:endParaRPr/>
          </a:p>
        </p:txBody>
      </p:sp>
      <p:sp>
        <p:nvSpPr>
          <p:cNvPr id="929" name="Google Shape;929;ge29fe07769_1_2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e29fe07769_1_3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ge29fe07769_1_3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Organisms within the phylum mollusca include squids, octopi, snails, cuttlefish, nautiluses, and shellfish. </a:t>
            </a:r>
            <a:endParaRPr sz="1200"/>
          </a:p>
          <a:p>
            <a:pPr marL="0" lvl="0" indent="0" algn="l" rtl="0">
              <a:lnSpc>
                <a:spcPct val="100000"/>
              </a:lnSpc>
              <a:spcBef>
                <a:spcPts val="0"/>
              </a:spcBef>
              <a:spcAft>
                <a:spcPts val="0"/>
              </a:spcAft>
              <a:buSzPts val="1400"/>
              <a:buNone/>
            </a:pPr>
            <a:endParaRPr/>
          </a:p>
        </p:txBody>
      </p:sp>
      <p:sp>
        <p:nvSpPr>
          <p:cNvPr id="936" name="Google Shape;936;ge29fe07769_1_3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e29fe07769_1_3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3" name="Google Shape;943;ge29fe07769_1_3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While some molluscs such as snails and many shellfish have a single foot, others, such as the octopus and cuttlefish, have many feet. </a:t>
            </a:r>
            <a:endParaRPr/>
          </a:p>
        </p:txBody>
      </p:sp>
      <p:sp>
        <p:nvSpPr>
          <p:cNvPr id="944" name="Google Shape;944;ge29fe07769_1_3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e29fe07769_1_3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ge29fe07769_1_3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Molluscs are major parts of nearly every ecosystem, and this is in part because they have varied diets. </a:t>
            </a:r>
            <a:endParaRPr sz="1200"/>
          </a:p>
          <a:p>
            <a:pPr marL="0" lvl="0" indent="0" algn="l" rtl="0">
              <a:lnSpc>
                <a:spcPct val="100000"/>
              </a:lnSpc>
              <a:spcBef>
                <a:spcPts val="0"/>
              </a:spcBef>
              <a:spcAft>
                <a:spcPts val="0"/>
              </a:spcAft>
              <a:buSzPts val="1400"/>
              <a:buNone/>
            </a:pPr>
            <a:endParaRPr/>
          </a:p>
        </p:txBody>
      </p:sp>
      <p:sp>
        <p:nvSpPr>
          <p:cNvPr id="955" name="Google Shape;955;ge29fe07769_1_3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e29fe07769_1_3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2" name="Google Shape;962;ge29fe07769_1_3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963" name="Google Shape;963;ge29fe07769_1_3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Domain is the highest level of classification.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52" name="Google Shape;252;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e29fe07769_1_3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8" name="Google Shape;968;ge29fe07769_1_3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phylum do clams, snails, and squids belong to? </a:t>
            </a:r>
            <a:endParaRPr/>
          </a:p>
          <a:p>
            <a:pPr marL="0" marR="0" lvl="0" indent="0" algn="l" rtl="0">
              <a:lnSpc>
                <a:spcPct val="100000"/>
              </a:lnSpc>
              <a:spcBef>
                <a:spcPts val="0"/>
              </a:spcBef>
              <a:spcAft>
                <a:spcPts val="0"/>
              </a:spcAft>
              <a:buClr>
                <a:schemeClr val="dk1"/>
              </a:buClr>
              <a:buSzPts val="1200"/>
              <a:buFont typeface="Calibri"/>
              <a:buNone/>
            </a:pPr>
            <a:r>
              <a:rPr lang="en-US"/>
              <a:t>Annelida</a:t>
            </a:r>
            <a:endParaRPr/>
          </a:p>
          <a:p>
            <a:pPr marL="0" marR="0" lvl="0" indent="0" algn="l" rtl="0">
              <a:lnSpc>
                <a:spcPct val="100000"/>
              </a:lnSpc>
              <a:spcBef>
                <a:spcPts val="0"/>
              </a:spcBef>
              <a:spcAft>
                <a:spcPts val="0"/>
              </a:spcAft>
              <a:buClr>
                <a:schemeClr val="dk1"/>
              </a:buClr>
              <a:buSzPts val="1200"/>
              <a:buFont typeface="Calibri"/>
              <a:buNone/>
            </a:pPr>
            <a:r>
              <a:rPr lang="en-US"/>
              <a:t>Platyhelminthes </a:t>
            </a:r>
            <a:endParaRPr/>
          </a:p>
          <a:p>
            <a:pPr marL="0" marR="0" lvl="0" indent="0" algn="l" rtl="0">
              <a:lnSpc>
                <a:spcPct val="100000"/>
              </a:lnSpc>
              <a:spcBef>
                <a:spcPts val="0"/>
              </a:spcBef>
              <a:spcAft>
                <a:spcPts val="0"/>
              </a:spcAft>
              <a:buClr>
                <a:schemeClr val="dk1"/>
              </a:buClr>
              <a:buSzPts val="1200"/>
              <a:buFont typeface="Calibri"/>
              <a:buNone/>
            </a:pPr>
            <a:r>
              <a:rPr lang="en-US"/>
              <a:t>Nematoda</a:t>
            </a:r>
            <a:endParaRPr/>
          </a:p>
          <a:p>
            <a:pPr marL="0" marR="0" lvl="0" indent="0" algn="l" rtl="0">
              <a:lnSpc>
                <a:spcPct val="100000"/>
              </a:lnSpc>
              <a:spcBef>
                <a:spcPts val="0"/>
              </a:spcBef>
              <a:spcAft>
                <a:spcPts val="0"/>
              </a:spcAft>
              <a:buClr>
                <a:schemeClr val="dk1"/>
              </a:buClr>
              <a:buSzPts val="1200"/>
              <a:buFont typeface="Calibri"/>
              <a:buNone/>
            </a:pPr>
            <a:r>
              <a:rPr lang="en-US"/>
              <a:t>Mollusca</a:t>
            </a:r>
            <a:endParaRPr/>
          </a:p>
          <a:p>
            <a:pPr marL="0" lvl="0" indent="0" algn="l" rtl="0">
              <a:lnSpc>
                <a:spcPct val="100000"/>
              </a:lnSpc>
              <a:spcBef>
                <a:spcPts val="0"/>
              </a:spcBef>
              <a:spcAft>
                <a:spcPts val="0"/>
              </a:spcAft>
              <a:buSzPts val="1400"/>
              <a:buNone/>
            </a:pPr>
            <a:endParaRPr/>
          </a:p>
        </p:txBody>
      </p:sp>
      <p:sp>
        <p:nvSpPr>
          <p:cNvPr id="969" name="Google Shape;969;ge29fe07769_1_3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e29fe07769_1_3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ge29fe07769_1_3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phylum do clams, snails, and squids all belong to?</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[These organisms belong to the phylum mollusca.]</a:t>
            </a:r>
            <a:endParaRPr/>
          </a:p>
          <a:p>
            <a:pPr marL="0" lvl="0" indent="0" algn="l" rtl="0">
              <a:lnSpc>
                <a:spcPct val="100000"/>
              </a:lnSpc>
              <a:spcBef>
                <a:spcPts val="0"/>
              </a:spcBef>
              <a:spcAft>
                <a:spcPts val="0"/>
              </a:spcAft>
              <a:buSzPts val="1400"/>
              <a:buNone/>
            </a:pPr>
            <a:endParaRPr/>
          </a:p>
        </p:txBody>
      </p:sp>
      <p:sp>
        <p:nvSpPr>
          <p:cNvPr id="977" name="Google Shape;977;ge29fe07769_1_3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e29fe07769_1_3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4" name="Google Shape;984;ge29fe07769_1_3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characteristic of the colluscs makes this phylum well-suited for inhabiting diverse ecosystems?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[Molluscs are widely varied in their diets.] </a:t>
            </a:r>
            <a:endParaRPr/>
          </a:p>
        </p:txBody>
      </p:sp>
      <p:sp>
        <p:nvSpPr>
          <p:cNvPr id="985" name="Google Shape;985;ge29fe07769_1_3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e29fe07769_1_3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2" name="Google Shape;992;ge29fe07769_1_3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the phylum Echinodermata. </a:t>
            </a:r>
            <a:endParaRPr/>
          </a:p>
        </p:txBody>
      </p:sp>
      <p:sp>
        <p:nvSpPr>
          <p:cNvPr id="993" name="Google Shape;993;ge29fe07769_1_3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e29fe07769_1_3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ge29fe07769_1_3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Echinoderms are marine organisms with radial symmetry, a complete digestive system, and nerve cords but no brain.  </a:t>
            </a:r>
            <a:endParaRPr sz="1200"/>
          </a:p>
          <a:p>
            <a:pPr marL="0" lvl="0" indent="0" algn="l" rtl="0">
              <a:lnSpc>
                <a:spcPct val="100000"/>
              </a:lnSpc>
              <a:spcBef>
                <a:spcPts val="0"/>
              </a:spcBef>
              <a:spcAft>
                <a:spcPts val="0"/>
              </a:spcAft>
              <a:buSzPts val="1400"/>
              <a:buNone/>
            </a:pPr>
            <a:endParaRPr/>
          </a:p>
        </p:txBody>
      </p:sp>
      <p:sp>
        <p:nvSpPr>
          <p:cNvPr id="1001" name="Google Shape;1001;ge29fe07769_1_3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e5af6dcd01_0_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9" name="Google Shape;1009;ge5af6dcd01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010" name="Google Shape;1010;ge5af6dcd01_0_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e5af6dcd01_0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5" name="Google Shape;1015;ge5af6dcd01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echinoderms?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[Echinoderms are marine organisms with radial symmetry, a complete digestive system, and nerve cords but no brain.]</a:t>
            </a:r>
            <a:endParaRPr/>
          </a:p>
        </p:txBody>
      </p:sp>
      <p:sp>
        <p:nvSpPr>
          <p:cNvPr id="1016" name="Google Shape;1016;ge5af6dcd01_0_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e29fe07769_1_3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3" name="Google Shape;1023;ge29fe07769_1_3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description but there is a bit more you need to know. </a:t>
            </a:r>
            <a:endParaRPr/>
          </a:p>
        </p:txBody>
      </p:sp>
      <p:sp>
        <p:nvSpPr>
          <p:cNvPr id="1024" name="Google Shape;1024;ge29fe07769_1_3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e29fe07769_1_3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0" name="Google Shape;1030;ge29fe07769_1_3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Echinoderms include sea stars, sea urchins, sea cucumbers, and feather stars. </a:t>
            </a:r>
            <a:endParaRPr/>
          </a:p>
        </p:txBody>
      </p:sp>
      <p:sp>
        <p:nvSpPr>
          <p:cNvPr id="1031" name="Google Shape;1031;ge29fe07769_1_3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e29fe07769_1_4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ge29fe07769_1_4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Sea stars are opportunistic and predatory feeders that often eat shellfish. They are known as a </a:t>
            </a:r>
            <a:r>
              <a:rPr lang="en-US" b="1"/>
              <a:t>keystone species</a:t>
            </a:r>
            <a:r>
              <a:rPr lang="en-US"/>
              <a:t>. Keystone species play an important role in shaping their ecosystems through feeding patterns. The often increase diversity by keeping any one organism from becoming overpopulated. </a:t>
            </a:r>
            <a:endParaRPr/>
          </a:p>
        </p:txBody>
      </p:sp>
      <p:sp>
        <p:nvSpPr>
          <p:cNvPr id="1042" name="Google Shape;1042;ge29fe07769_1_4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6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ge0fc6a52a1_0_89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e0fc6a52a1_0_89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e0fc6a52a1_0_89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ge0fc6a52a1_0_902"/>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e0fc6a52a1_0_90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97" name="Google Shape;97;ge0fc6a52a1_0_90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e0fc6a52a1_0_90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e0fc6a52a1_0_90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ge0fc6a52a1_0_90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e0fc6a52a1_0_90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3" name="Google Shape;103;ge0fc6a52a1_0_90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e0fc6a52a1_0_90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e0fc6a52a1_0_90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ge0fc6a52a1_0_914"/>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ge0fc6a52a1_0_914"/>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9" name="Google Shape;109;ge0fc6a52a1_0_91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ge0fc6a52a1_0_91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e0fc6a52a1_0_9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ge0fc6a52a1_0_9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ge0fc6a52a1_0_920"/>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5" name="Google Shape;115;ge0fc6a52a1_0_920"/>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16" name="Google Shape;116;ge0fc6a52a1_0_92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e0fc6a52a1_0_92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ge0fc6a52a1_0_92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ge0fc6a52a1_0_9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ge0fc6a52a1_0_927"/>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2" name="Google Shape;122;ge0fc6a52a1_0_927"/>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3" name="Google Shape;123;ge0fc6a52a1_0_927"/>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4" name="Google Shape;124;ge0fc6a52a1_0_927"/>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5" name="Google Shape;125;ge0fc6a52a1_0_92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e0fc6a52a1_0_92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e0fc6a52a1_0_92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ge0fc6a52a1_0_9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e0fc6a52a1_0_93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ge0fc6a52a1_0_93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e0fc6a52a1_0_93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e0fc6a52a1_0_941"/>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e0fc6a52a1_0_941"/>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36" name="Google Shape;136;ge0fc6a52a1_0_941"/>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37" name="Google Shape;137;ge0fc6a52a1_0_94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e0fc6a52a1_0_94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ge0fc6a52a1_0_94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e0fc6a52a1_0_948"/>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e0fc6a52a1_0_948"/>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3" name="Google Shape;143;ge0fc6a52a1_0_948"/>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44" name="Google Shape;144;ge0fc6a52a1_0_948"/>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e0fc6a52a1_0_94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e0fc6a52a1_0_94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e0fc6a52a1_0_9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e0fc6a52a1_0_955"/>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0" name="Google Shape;150;ge0fc6a52a1_0_95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e0fc6a52a1_0_95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ge0fc6a52a1_0_9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e0fc6a52a1_0_961"/>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e0fc6a52a1_0_961"/>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56" name="Google Shape;156;ge0fc6a52a1_0_96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ge0fc6a52a1_0_96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e0fc6a52a1_0_96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5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5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6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6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6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6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6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6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e0fc6a52a1_0_8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ge0fc6a52a1_0_89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ge0fc6a52a1_0_89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e0fc6a52a1_0_89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e0fc6a52a1_0_89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2.jpg"/><Relationship Id="rId4" Type="http://schemas.openxmlformats.org/officeDocument/2006/relationships/image" Target="../media/image21.jpg"/></Relationships>
</file>

<file path=ppt/slides/_rels/slide10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68.png"/></Relationships>
</file>

<file path=ppt/slides/_rels/slide10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10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10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0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10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72.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9.pn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1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1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5.png"/></Relationships>
</file>

<file path=ppt/slides/_rels/slide1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3.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1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1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3.png"/><Relationship Id="rId4" Type="http://schemas.openxmlformats.org/officeDocument/2006/relationships/image" Target="../media/image42.png"/></Relationships>
</file>

<file path=ppt/slides/_rels/slide1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51.png"/><Relationship Id="rId4" Type="http://schemas.openxmlformats.org/officeDocument/2006/relationships/image" Target="../media/image50.png"/></Relationships>
</file>

<file path=ppt/slides/_rels/slide1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79.png"/><Relationship Id="rId4" Type="http://schemas.openxmlformats.org/officeDocument/2006/relationships/image" Target="../media/image78.png"/></Relationships>
</file>

<file path=ppt/slides/_rels/slide1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7.xml.rels><?xml version="1.0" encoding="UTF-8" standalone="yes"?>
<Relationships xmlns="http://schemas.openxmlformats.org/package/2006/relationships"><Relationship Id="rId3" Type="http://schemas.openxmlformats.org/officeDocument/2006/relationships/hyperlink" Target="https://quizlet.com/107383159/animal-phyla-matching-flash-cards/" TargetMode="External"/><Relationship Id="rId2" Type="http://schemas.openxmlformats.org/officeDocument/2006/relationships/notesSlide" Target="../notesSlides/notesSlide147.xml"/><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image" Target="../media/image90.png"/></Relationships>
</file>

<file path=ppt/slides/_rels/slide1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50.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9.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9.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4.png"/></Relationships>
</file>

<file path=ppt/slides/_rels/slide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6.png"/></Relationships>
</file>

<file path=ppt/slides/_rels/slide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9.png"/></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8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8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3.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8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9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6.png"/></Relationships>
</file>

<file path=ppt/slides/_rels/slide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9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70.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9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ge0fc6a52a1_0_0"/>
          <p:cNvGrpSpPr/>
          <p:nvPr/>
        </p:nvGrpSpPr>
        <p:grpSpPr>
          <a:xfrm>
            <a:off x="1505008" y="297180"/>
            <a:ext cx="5828913" cy="6263098"/>
            <a:chOff x="814636" y="0"/>
            <a:chExt cx="5828913" cy="6263098"/>
          </a:xfrm>
        </p:grpSpPr>
        <p:sp>
          <p:nvSpPr>
            <p:cNvPr id="165" name="Google Shape;165;ge0fc6a52a1_0_0"/>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ge0fc6a52a1_0_0"/>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67" name="Google Shape;167;ge0fc6a52a1_0_0"/>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ge0fc6a52a1_0_0"/>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ge0fc6a52a1_0_0"/>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70" name="Google Shape;170;ge0fc6a52a1_0_0"/>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ge0fc6a52a1_0_0"/>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ge0fc6a52a1_0_0"/>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73" name="Google Shape;173;ge0fc6a52a1_0_0"/>
            <p:cNvSpPr/>
            <p:nvPr/>
          </p:nvSpPr>
          <p:spPr>
            <a:xfrm>
              <a:off x="814643" y="1875958"/>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ge0fc6a52a1_0_0"/>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ge0fc6a52a1_0_0"/>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76" name="Google Shape;176;ge0fc6a52a1_0_0"/>
            <p:cNvSpPr/>
            <p:nvPr/>
          </p:nvSpPr>
          <p:spPr>
            <a:xfrm>
              <a:off x="814636" y="281541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ge0fc6a52a1_0_0"/>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ge0fc6a52a1_0_0"/>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79" name="Google Shape;179;ge0fc6a52a1_0_0"/>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ge0fc6a52a1_0_0"/>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ge0fc6a52a1_0_0"/>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Extension </a:t>
              </a:r>
              <a:r>
                <a:rPr lang="en-US" sz="2800" b="0" i="0" u="none" strike="noStrike" cap="none">
                  <a:solidFill>
                    <a:schemeClr val="lt1"/>
                  </a:solidFill>
                  <a:latin typeface="Calibri"/>
                  <a:ea typeface="Calibri"/>
                  <a:cs typeface="Calibri"/>
                  <a:sym typeface="Calibri"/>
                </a:rPr>
                <a:t>Activity</a:t>
              </a:r>
              <a:endParaRPr sz="1400" b="0" i="0" u="none" strike="noStrike" cap="none">
                <a:solidFill>
                  <a:srgbClr val="000000"/>
                </a:solidFill>
                <a:latin typeface="Arial"/>
                <a:ea typeface="Arial"/>
                <a:cs typeface="Arial"/>
                <a:sym typeface="Arial"/>
              </a:endParaRPr>
            </a:p>
          </p:txBody>
        </p:sp>
        <p:sp>
          <p:nvSpPr>
            <p:cNvPr id="182" name="Google Shape;182;ge0fc6a52a1_0_0"/>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83" name="Google Shape;183;ge0fc6a52a1_0_0"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84" name="Google Shape;184;ge0fc6a52a1_0_0"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85" name="Google Shape;185;ge0fc6a52a1_0_0"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86" name="Google Shape;186;ge0fc6a52a1_0_0"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87" name="Google Shape;187;ge0fc6a52a1_0_0"/>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 name="Google Shape;188;ge0fc6a52a1_0_0"/>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grpSp>
        <p:nvGrpSpPr>
          <p:cNvPr id="264" name="Google Shape;264;p14"/>
          <p:cNvGrpSpPr/>
          <p:nvPr/>
        </p:nvGrpSpPr>
        <p:grpSpPr>
          <a:xfrm>
            <a:off x="589933" y="482771"/>
            <a:ext cx="7973429" cy="2889252"/>
            <a:chOff x="81935" y="482771"/>
            <a:chExt cx="7973429" cy="2889252"/>
          </a:xfrm>
        </p:grpSpPr>
        <p:sp>
          <p:nvSpPr>
            <p:cNvPr id="265" name="Google Shape;265;p14"/>
            <p:cNvSpPr/>
            <p:nvPr/>
          </p:nvSpPr>
          <p:spPr>
            <a:xfrm>
              <a:off x="4068650" y="1603602"/>
              <a:ext cx="2904320" cy="647591"/>
            </a:xfrm>
            <a:custGeom>
              <a:avLst/>
              <a:gdLst/>
              <a:ahLst/>
              <a:cxnLst/>
              <a:rect l="l" t="t" r="r" b="b"/>
              <a:pathLst>
                <a:path w="120000" h="120000" extrusionOk="0">
                  <a:moveTo>
                    <a:pt x="0" y="0"/>
                  </a:moveTo>
                  <a:lnTo>
                    <a:pt x="0" y="71538"/>
                  </a:lnTo>
                  <a:lnTo>
                    <a:pt x="120000" y="71538"/>
                  </a:lnTo>
                  <a:lnTo>
                    <a:pt x="120000" y="120000"/>
                  </a:lnTo>
                </a:path>
              </a:pathLst>
            </a:custGeom>
            <a:noFill/>
            <a:ln w="9525" cap="flat" cmpd="sng">
              <a:solidFill>
                <a:srgbClr val="3B6495"/>
              </a:solidFill>
              <a:prstDash val="solid"/>
              <a:round/>
              <a:headEnd type="none" w="sm" len="sm"/>
              <a:tailEnd type="none" w="sm" len="sm"/>
            </a:ln>
          </p:spPr>
        </p:sp>
        <p:sp>
          <p:nvSpPr>
            <p:cNvPr id="266" name="Google Shape;266;p14"/>
            <p:cNvSpPr/>
            <p:nvPr/>
          </p:nvSpPr>
          <p:spPr>
            <a:xfrm>
              <a:off x="4022930" y="1603602"/>
              <a:ext cx="91440" cy="647591"/>
            </a:xfrm>
            <a:custGeom>
              <a:avLst/>
              <a:gdLst/>
              <a:ahLst/>
              <a:cxnLst/>
              <a:rect l="l" t="t" r="r" b="b"/>
              <a:pathLst>
                <a:path w="120000" h="120000" extrusionOk="0">
                  <a:moveTo>
                    <a:pt x="60000" y="0"/>
                  </a:moveTo>
                  <a:lnTo>
                    <a:pt x="60000" y="120000"/>
                  </a:lnTo>
                </a:path>
              </a:pathLst>
            </a:custGeom>
            <a:noFill/>
            <a:ln w="9525" cap="flat" cmpd="sng">
              <a:solidFill>
                <a:srgbClr val="3B6495"/>
              </a:solidFill>
              <a:prstDash val="solid"/>
              <a:round/>
              <a:headEnd type="none" w="sm" len="sm"/>
              <a:tailEnd type="none" w="sm" len="sm"/>
            </a:ln>
          </p:spPr>
        </p:sp>
        <p:sp>
          <p:nvSpPr>
            <p:cNvPr id="267" name="Google Shape;267;p14"/>
            <p:cNvSpPr/>
            <p:nvPr/>
          </p:nvSpPr>
          <p:spPr>
            <a:xfrm>
              <a:off x="1164329" y="1603602"/>
              <a:ext cx="2904320" cy="647591"/>
            </a:xfrm>
            <a:custGeom>
              <a:avLst/>
              <a:gdLst/>
              <a:ahLst/>
              <a:cxnLst/>
              <a:rect l="l" t="t" r="r" b="b"/>
              <a:pathLst>
                <a:path w="120000" h="120000" extrusionOk="0">
                  <a:moveTo>
                    <a:pt x="120000" y="0"/>
                  </a:moveTo>
                  <a:lnTo>
                    <a:pt x="120000" y="71538"/>
                  </a:lnTo>
                  <a:lnTo>
                    <a:pt x="0" y="71538"/>
                  </a:lnTo>
                  <a:lnTo>
                    <a:pt x="0" y="120000"/>
                  </a:lnTo>
                </a:path>
              </a:pathLst>
            </a:custGeom>
            <a:noFill/>
            <a:ln w="9525" cap="flat" cmpd="sng">
              <a:solidFill>
                <a:srgbClr val="3B6495"/>
              </a:solidFill>
              <a:prstDash val="solid"/>
              <a:round/>
              <a:headEnd type="none" w="sm" len="sm"/>
              <a:tailEnd type="none" w="sm" len="sm"/>
            </a:ln>
          </p:spPr>
        </p:sp>
        <p:sp>
          <p:nvSpPr>
            <p:cNvPr id="268" name="Google Shape;268;p14"/>
            <p:cNvSpPr/>
            <p:nvPr/>
          </p:nvSpPr>
          <p:spPr>
            <a:xfrm>
              <a:off x="2986256" y="482771"/>
              <a:ext cx="2164787" cy="1120830"/>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14"/>
            <p:cNvSpPr txBox="1"/>
            <p:nvPr/>
          </p:nvSpPr>
          <p:spPr>
            <a:xfrm>
              <a:off x="2986256" y="482771"/>
              <a:ext cx="2164787" cy="1120830"/>
            </a:xfrm>
            <a:prstGeom prst="rect">
              <a:avLst/>
            </a:prstGeom>
            <a:noFill/>
            <a:ln>
              <a:noFill/>
            </a:ln>
          </p:spPr>
          <p:txBody>
            <a:bodyPr spcFirstLastPara="1" wrap="square" lIns="27300" tIns="27300" rIns="27300" bIns="158150" anchor="ctr" anchorCtr="0">
              <a:noAutofit/>
            </a:bodyPr>
            <a:lstStyle/>
            <a:p>
              <a:pPr marL="0" marR="0" lvl="0" indent="0" algn="ctr" rtl="0">
                <a:lnSpc>
                  <a:spcPct val="90000"/>
                </a:lnSpc>
                <a:spcBef>
                  <a:spcPts val="0"/>
                </a:spcBef>
                <a:spcAft>
                  <a:spcPts val="0"/>
                </a:spcAft>
                <a:buClr>
                  <a:srgbClr val="000000"/>
                </a:buClr>
                <a:buSzPts val="4300"/>
                <a:buFont typeface="Arial"/>
                <a:buNone/>
              </a:pPr>
              <a:r>
                <a:rPr lang="en-US" sz="4300" b="0" i="0" u="none" strike="noStrike" cap="none">
                  <a:solidFill>
                    <a:schemeClr val="lt1"/>
                  </a:solidFill>
                  <a:latin typeface="Calibri"/>
                  <a:ea typeface="Calibri"/>
                  <a:cs typeface="Calibri"/>
                  <a:sym typeface="Calibri"/>
                </a:rPr>
                <a:t>Domains</a:t>
              </a:r>
              <a:endParaRPr sz="4300" b="0" i="0" u="none" strike="noStrike" cap="none">
                <a:solidFill>
                  <a:schemeClr val="lt1"/>
                </a:solidFill>
                <a:latin typeface="Calibri"/>
                <a:ea typeface="Calibri"/>
                <a:cs typeface="Calibri"/>
                <a:sym typeface="Calibri"/>
              </a:endParaRPr>
            </a:p>
          </p:txBody>
        </p:sp>
        <p:sp>
          <p:nvSpPr>
            <p:cNvPr id="270" name="Google Shape;270;p14"/>
            <p:cNvSpPr/>
            <p:nvPr/>
          </p:nvSpPr>
          <p:spPr>
            <a:xfrm>
              <a:off x="81935" y="2251193"/>
              <a:ext cx="2164787" cy="1120830"/>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4"/>
            <p:cNvSpPr txBox="1"/>
            <p:nvPr/>
          </p:nvSpPr>
          <p:spPr>
            <a:xfrm>
              <a:off x="81935" y="2251193"/>
              <a:ext cx="2164787" cy="1120830"/>
            </a:xfrm>
            <a:prstGeom prst="rect">
              <a:avLst/>
            </a:prstGeom>
            <a:noFill/>
            <a:ln>
              <a:noFill/>
            </a:ln>
          </p:spPr>
          <p:txBody>
            <a:bodyPr spcFirstLastPara="1" wrap="square" lIns="27300" tIns="27300" rIns="27300" bIns="158150" anchor="ctr" anchorCtr="0">
              <a:noAutofit/>
            </a:bodyPr>
            <a:lstStyle/>
            <a:p>
              <a:pPr marL="0" marR="0" lvl="0" indent="0" algn="ctr" rtl="0">
                <a:lnSpc>
                  <a:spcPct val="90000"/>
                </a:lnSpc>
                <a:spcBef>
                  <a:spcPts val="0"/>
                </a:spcBef>
                <a:spcAft>
                  <a:spcPts val="0"/>
                </a:spcAft>
                <a:buClr>
                  <a:srgbClr val="000000"/>
                </a:buClr>
                <a:buSzPts val="4300"/>
                <a:buFont typeface="Arial"/>
                <a:buNone/>
              </a:pPr>
              <a:r>
                <a:rPr lang="en-US" sz="4300" b="0" i="0" u="none" strike="noStrike" cap="none">
                  <a:solidFill>
                    <a:schemeClr val="lt1"/>
                  </a:solidFill>
                  <a:latin typeface="Calibri"/>
                  <a:ea typeface="Calibri"/>
                  <a:cs typeface="Calibri"/>
                  <a:sym typeface="Calibri"/>
                </a:rPr>
                <a:t>Bacteria</a:t>
              </a:r>
              <a:endParaRPr sz="4300" b="0" i="0" u="none" strike="noStrike" cap="none">
                <a:solidFill>
                  <a:schemeClr val="lt1"/>
                </a:solidFill>
                <a:latin typeface="Calibri"/>
                <a:ea typeface="Calibri"/>
                <a:cs typeface="Calibri"/>
                <a:sym typeface="Calibri"/>
              </a:endParaRPr>
            </a:p>
          </p:txBody>
        </p:sp>
        <p:sp>
          <p:nvSpPr>
            <p:cNvPr id="272" name="Google Shape;272;p14"/>
            <p:cNvSpPr/>
            <p:nvPr/>
          </p:nvSpPr>
          <p:spPr>
            <a:xfrm>
              <a:off x="2986256" y="2251193"/>
              <a:ext cx="2164787" cy="1120830"/>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14"/>
            <p:cNvSpPr txBox="1"/>
            <p:nvPr/>
          </p:nvSpPr>
          <p:spPr>
            <a:xfrm>
              <a:off x="2986256" y="2251193"/>
              <a:ext cx="2164787" cy="1120830"/>
            </a:xfrm>
            <a:prstGeom prst="rect">
              <a:avLst/>
            </a:prstGeom>
            <a:noFill/>
            <a:ln>
              <a:noFill/>
            </a:ln>
          </p:spPr>
          <p:txBody>
            <a:bodyPr spcFirstLastPara="1" wrap="square" lIns="27300" tIns="27300" rIns="27300" bIns="158150" anchor="ctr" anchorCtr="0">
              <a:noAutofit/>
            </a:bodyPr>
            <a:lstStyle/>
            <a:p>
              <a:pPr marL="0" marR="0" lvl="0" indent="0" algn="ctr" rtl="0">
                <a:lnSpc>
                  <a:spcPct val="90000"/>
                </a:lnSpc>
                <a:spcBef>
                  <a:spcPts val="0"/>
                </a:spcBef>
                <a:spcAft>
                  <a:spcPts val="0"/>
                </a:spcAft>
                <a:buClr>
                  <a:srgbClr val="000000"/>
                </a:buClr>
                <a:buSzPts val="4300"/>
                <a:buFont typeface="Arial"/>
                <a:buNone/>
              </a:pPr>
              <a:r>
                <a:rPr lang="en-US" sz="4300" b="0" i="0" u="none" strike="noStrike" cap="none">
                  <a:solidFill>
                    <a:schemeClr val="lt1"/>
                  </a:solidFill>
                  <a:latin typeface="Calibri"/>
                  <a:ea typeface="Calibri"/>
                  <a:cs typeface="Calibri"/>
                  <a:sym typeface="Calibri"/>
                </a:rPr>
                <a:t>Archaea</a:t>
              </a:r>
              <a:endParaRPr sz="4300" b="0" i="0" u="none" strike="noStrike" cap="none">
                <a:solidFill>
                  <a:schemeClr val="lt1"/>
                </a:solidFill>
                <a:latin typeface="Calibri"/>
                <a:ea typeface="Calibri"/>
                <a:cs typeface="Calibri"/>
                <a:sym typeface="Calibri"/>
              </a:endParaRPr>
            </a:p>
          </p:txBody>
        </p:sp>
        <p:sp>
          <p:nvSpPr>
            <p:cNvPr id="274" name="Google Shape;274;p14"/>
            <p:cNvSpPr/>
            <p:nvPr/>
          </p:nvSpPr>
          <p:spPr>
            <a:xfrm>
              <a:off x="5890577" y="2251193"/>
              <a:ext cx="2164787" cy="1120830"/>
            </a:xfrm>
            <a:prstGeom prst="rect">
              <a:avLst/>
            </a:prstGeom>
            <a:gradFill>
              <a:gsLst>
                <a:gs pos="0">
                  <a:srgbClr val="3E7FCD"/>
                </a:gs>
                <a:gs pos="100000">
                  <a:srgbClr val="96C0FF"/>
                </a:gs>
              </a:gsLst>
              <a:lin ang="16200000"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14"/>
            <p:cNvSpPr txBox="1"/>
            <p:nvPr/>
          </p:nvSpPr>
          <p:spPr>
            <a:xfrm>
              <a:off x="5890577" y="2251193"/>
              <a:ext cx="2164787" cy="1120830"/>
            </a:xfrm>
            <a:prstGeom prst="rect">
              <a:avLst/>
            </a:prstGeom>
            <a:noFill/>
            <a:ln>
              <a:noFill/>
            </a:ln>
          </p:spPr>
          <p:txBody>
            <a:bodyPr spcFirstLastPara="1" wrap="square" lIns="27300" tIns="27300" rIns="27300" bIns="158150" anchor="ctr" anchorCtr="0">
              <a:noAutofit/>
            </a:bodyPr>
            <a:lstStyle/>
            <a:p>
              <a:pPr marL="0" marR="0" lvl="0" indent="0" algn="ctr" rtl="0">
                <a:lnSpc>
                  <a:spcPct val="90000"/>
                </a:lnSpc>
                <a:spcBef>
                  <a:spcPts val="0"/>
                </a:spcBef>
                <a:spcAft>
                  <a:spcPts val="0"/>
                </a:spcAft>
                <a:buClr>
                  <a:srgbClr val="000000"/>
                </a:buClr>
                <a:buSzPts val="4300"/>
                <a:buFont typeface="Arial"/>
                <a:buNone/>
              </a:pPr>
              <a:r>
                <a:rPr lang="en-US" sz="4300" b="0" i="0" u="none" strike="noStrike" cap="none">
                  <a:solidFill>
                    <a:schemeClr val="lt1"/>
                  </a:solidFill>
                  <a:latin typeface="Calibri"/>
                  <a:ea typeface="Calibri"/>
                  <a:cs typeface="Calibri"/>
                  <a:sym typeface="Calibri"/>
                </a:rPr>
                <a:t>Eukarya</a:t>
              </a:r>
              <a:endParaRPr sz="4300" b="0" i="0" u="none" strike="noStrike" cap="none">
                <a:solidFill>
                  <a:schemeClr val="lt1"/>
                </a:solidFill>
                <a:latin typeface="Calibri"/>
                <a:ea typeface="Calibri"/>
                <a:cs typeface="Calibri"/>
                <a:sym typeface="Calibri"/>
              </a:endParaRPr>
            </a:p>
          </p:txBody>
        </p:sp>
      </p:grpSp>
      <p:pic>
        <p:nvPicPr>
          <p:cNvPr id="276" name="Google Shape;276;p14" descr="dreamstime_xl_7116413.jpg"/>
          <p:cNvPicPr preferRelativeResize="0"/>
          <p:nvPr/>
        </p:nvPicPr>
        <p:blipFill rotWithShape="1">
          <a:blip r:embed="rId3">
            <a:alphaModFix/>
          </a:blip>
          <a:srcRect/>
          <a:stretch/>
        </p:blipFill>
        <p:spPr>
          <a:xfrm>
            <a:off x="507998" y="3605388"/>
            <a:ext cx="2502499" cy="1587501"/>
          </a:xfrm>
          <a:prstGeom prst="rect">
            <a:avLst/>
          </a:prstGeom>
          <a:noFill/>
          <a:ln>
            <a:noFill/>
          </a:ln>
        </p:spPr>
      </p:pic>
      <p:pic>
        <p:nvPicPr>
          <p:cNvPr id="277" name="Google Shape;277;p14" descr="dreamstime_xl_33474810.jpg"/>
          <p:cNvPicPr preferRelativeResize="0"/>
          <p:nvPr/>
        </p:nvPicPr>
        <p:blipFill rotWithShape="1">
          <a:blip r:embed="rId4">
            <a:alphaModFix/>
          </a:blip>
          <a:srcRect/>
          <a:stretch/>
        </p:blipFill>
        <p:spPr>
          <a:xfrm>
            <a:off x="3378335" y="3596418"/>
            <a:ext cx="2465934" cy="1596471"/>
          </a:xfrm>
          <a:prstGeom prst="rect">
            <a:avLst/>
          </a:prstGeom>
          <a:noFill/>
          <a:ln>
            <a:noFill/>
          </a:ln>
        </p:spPr>
      </p:pic>
      <p:pic>
        <p:nvPicPr>
          <p:cNvPr id="278" name="Google Shape;278;p14" descr="dreamstime_xl_10769502.jpg"/>
          <p:cNvPicPr preferRelativeResize="0"/>
          <p:nvPr/>
        </p:nvPicPr>
        <p:blipFill rotWithShape="1">
          <a:blip r:embed="rId5">
            <a:alphaModFix/>
          </a:blip>
          <a:srcRect/>
          <a:stretch/>
        </p:blipFill>
        <p:spPr>
          <a:xfrm>
            <a:off x="6325127" y="3605388"/>
            <a:ext cx="2441277" cy="1620485"/>
          </a:xfrm>
          <a:prstGeom prst="rect">
            <a:avLst/>
          </a:prstGeom>
          <a:noFill/>
          <a:ln>
            <a:noFill/>
          </a:ln>
        </p:spPr>
      </p:pic>
      <p:sp>
        <p:nvSpPr>
          <p:cNvPr id="279" name="Google Shape;279;p14" descr="Rewind"/>
          <p:cNvSpPr/>
          <p:nvPr/>
        </p:nvSpPr>
        <p:spPr>
          <a:xfrm>
            <a:off x="0" y="0"/>
            <a:ext cx="849600" cy="849600"/>
          </a:xfrm>
          <a:prstGeom prst="ellipse">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ge29fe07769_1_39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ge29fe07769_1_393"/>
          <p:cNvSpPr txBox="1"/>
          <p:nvPr/>
        </p:nvSpPr>
        <p:spPr>
          <a:xfrm>
            <a:off x="395550" y="345525"/>
            <a:ext cx="83529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Sea urchins are herbivores that play a critical role within reef habitats maintaining a balance between coral and algae.  </a:t>
            </a:r>
            <a:endParaRPr sz="4000" b="0" i="0" u="none" strike="noStrike" cap="none">
              <a:solidFill>
                <a:schemeClr val="dk1"/>
              </a:solidFill>
              <a:latin typeface="Calibri"/>
              <a:ea typeface="Calibri"/>
              <a:cs typeface="Calibri"/>
              <a:sym typeface="Calibri"/>
            </a:endParaRPr>
          </a:p>
        </p:txBody>
      </p:sp>
      <p:pic>
        <p:nvPicPr>
          <p:cNvPr id="1054" name="Google Shape;1054;ge29fe07769_1_393"/>
          <p:cNvPicPr preferRelativeResize="0"/>
          <p:nvPr/>
        </p:nvPicPr>
        <p:blipFill>
          <a:blip r:embed="rId4">
            <a:alphaModFix/>
          </a:blip>
          <a:stretch>
            <a:fillRect/>
          </a:stretch>
        </p:blipFill>
        <p:spPr>
          <a:xfrm>
            <a:off x="266375" y="3301549"/>
            <a:ext cx="4405974" cy="2937350"/>
          </a:xfrm>
          <a:prstGeom prst="rect">
            <a:avLst/>
          </a:prstGeom>
          <a:noFill/>
          <a:ln>
            <a:noFill/>
          </a:ln>
        </p:spPr>
      </p:pic>
      <p:pic>
        <p:nvPicPr>
          <p:cNvPr id="1055" name="Google Shape;1055;ge29fe07769_1_393"/>
          <p:cNvPicPr preferRelativeResize="0"/>
          <p:nvPr/>
        </p:nvPicPr>
        <p:blipFill>
          <a:blip r:embed="rId5">
            <a:alphaModFix/>
          </a:blip>
          <a:stretch>
            <a:fillRect/>
          </a:stretch>
        </p:blipFill>
        <p:spPr>
          <a:xfrm>
            <a:off x="4572000" y="3301549"/>
            <a:ext cx="4299291" cy="293735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ge29fe07769_1_41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ge29fe07769_1_413"/>
          <p:cNvSpPr txBox="1"/>
          <p:nvPr/>
        </p:nvSpPr>
        <p:spPr>
          <a:xfrm>
            <a:off x="395550" y="319350"/>
            <a:ext cx="83529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Sea cucumbers reside in the benthic (bottom) zone and eat tiny particles either as deposit or suspension feeders.  </a:t>
            </a:r>
            <a:endParaRPr sz="4000" b="0" i="0" u="none" strike="noStrike" cap="none">
              <a:solidFill>
                <a:schemeClr val="dk1"/>
              </a:solidFill>
              <a:latin typeface="Calibri"/>
              <a:ea typeface="Calibri"/>
              <a:cs typeface="Calibri"/>
              <a:sym typeface="Calibri"/>
            </a:endParaRPr>
          </a:p>
        </p:txBody>
      </p:sp>
      <p:pic>
        <p:nvPicPr>
          <p:cNvPr id="1063" name="Google Shape;1063;ge29fe07769_1_413"/>
          <p:cNvPicPr preferRelativeResize="0"/>
          <p:nvPr/>
        </p:nvPicPr>
        <p:blipFill>
          <a:blip r:embed="rId4">
            <a:alphaModFix/>
          </a:blip>
          <a:stretch>
            <a:fillRect/>
          </a:stretch>
        </p:blipFill>
        <p:spPr>
          <a:xfrm>
            <a:off x="3974821" y="3350924"/>
            <a:ext cx="4319829" cy="3266000"/>
          </a:xfrm>
          <a:prstGeom prst="rect">
            <a:avLst/>
          </a:prstGeom>
          <a:noFill/>
          <a:ln>
            <a:noFill/>
          </a:ln>
        </p:spPr>
      </p:pic>
      <p:pic>
        <p:nvPicPr>
          <p:cNvPr id="1064" name="Google Shape;1064;ge29fe07769_1_413"/>
          <p:cNvPicPr preferRelativeResize="0"/>
          <p:nvPr/>
        </p:nvPicPr>
        <p:blipFill>
          <a:blip r:embed="rId5">
            <a:alphaModFix/>
          </a:blip>
          <a:stretch>
            <a:fillRect/>
          </a:stretch>
        </p:blipFill>
        <p:spPr>
          <a:xfrm rot="5400000">
            <a:off x="176036" y="3659735"/>
            <a:ext cx="4112250" cy="2056125"/>
          </a:xfrm>
          <a:prstGeom prst="rect">
            <a:avLst/>
          </a:prstGeom>
          <a:noFill/>
          <a:ln>
            <a:noFill/>
          </a:ln>
        </p:spPr>
      </p:pic>
      <p:sp>
        <p:nvSpPr>
          <p:cNvPr id="1065" name="Google Shape;1065;ge29fe07769_1_413"/>
          <p:cNvSpPr/>
          <p:nvPr/>
        </p:nvSpPr>
        <p:spPr>
          <a:xfrm>
            <a:off x="5653675" y="4861925"/>
            <a:ext cx="802800" cy="4350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ge29fe07769_1_42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ge29fe07769_1_424"/>
          <p:cNvSpPr txBox="1"/>
          <p:nvPr/>
        </p:nvSpPr>
        <p:spPr>
          <a:xfrm>
            <a:off x="395550" y="568025"/>
            <a:ext cx="8352900" cy="317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Sea feathers are ancient sea creatures that suspension feed using flexible extensions from their arms. Infestors will sometimes live on the sea feather and eat its waste. </a:t>
            </a:r>
            <a:endParaRPr sz="4000" b="0" i="0" u="none" strike="noStrike" cap="none">
              <a:solidFill>
                <a:schemeClr val="dk1"/>
              </a:solidFill>
              <a:latin typeface="Calibri"/>
              <a:ea typeface="Calibri"/>
              <a:cs typeface="Calibri"/>
              <a:sym typeface="Calibri"/>
            </a:endParaRPr>
          </a:p>
        </p:txBody>
      </p:sp>
      <p:pic>
        <p:nvPicPr>
          <p:cNvPr id="1073" name="Google Shape;1073;ge29fe07769_1_424"/>
          <p:cNvPicPr preferRelativeResize="0"/>
          <p:nvPr/>
        </p:nvPicPr>
        <p:blipFill>
          <a:blip r:embed="rId4">
            <a:alphaModFix/>
          </a:blip>
          <a:stretch>
            <a:fillRect/>
          </a:stretch>
        </p:blipFill>
        <p:spPr>
          <a:xfrm>
            <a:off x="3983150" y="4372538"/>
            <a:ext cx="4943700" cy="1930500"/>
          </a:xfrm>
          <a:prstGeom prst="rect">
            <a:avLst/>
          </a:prstGeom>
          <a:noFill/>
          <a:ln>
            <a:noFill/>
          </a:ln>
        </p:spPr>
      </p:pic>
      <p:pic>
        <p:nvPicPr>
          <p:cNvPr id="1074" name="Google Shape;1074;ge29fe07769_1_424"/>
          <p:cNvPicPr preferRelativeResize="0"/>
          <p:nvPr/>
        </p:nvPicPr>
        <p:blipFill>
          <a:blip r:embed="rId5">
            <a:alphaModFix/>
          </a:blip>
          <a:stretch>
            <a:fillRect/>
          </a:stretch>
        </p:blipFill>
        <p:spPr>
          <a:xfrm>
            <a:off x="150200" y="3950875"/>
            <a:ext cx="3698476" cy="2773857"/>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ge29fe07769_1_456" descr="Artificial Intelligence"/>
          <p:cNvSpPr/>
          <p:nvPr/>
        </p:nvSpPr>
        <p:spPr>
          <a:xfrm>
            <a:off x="892768" y="1482969"/>
            <a:ext cx="4185000" cy="3892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1" name="Google Shape;1081;ge29fe07769_1_456"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Google Shape;1087;ge29fe07769_1_537"/>
          <p:cNvSpPr txBox="1"/>
          <p:nvPr/>
        </p:nvSpPr>
        <p:spPr>
          <a:xfrm>
            <a:off x="490650" y="1952775"/>
            <a:ext cx="79407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0">
                <a:solidFill>
                  <a:schemeClr val="dk1"/>
                </a:solidFill>
                <a:latin typeface="Calibri"/>
                <a:ea typeface="Calibri"/>
                <a:cs typeface="Calibri"/>
                <a:sym typeface="Calibri"/>
              </a:rPr>
              <a:t>Echinoderm</a:t>
            </a:r>
            <a:endParaRPr sz="12000">
              <a:solidFill>
                <a:schemeClr val="dk1"/>
              </a:solidFill>
              <a:latin typeface="Calibri"/>
              <a:ea typeface="Calibri"/>
              <a:cs typeface="Calibri"/>
              <a:sym typeface="Calibri"/>
            </a:endParaRPr>
          </a:p>
        </p:txBody>
      </p:sp>
      <p:sp>
        <p:nvSpPr>
          <p:cNvPr id="1088" name="Google Shape;1088;ge29fe07769_1_537"/>
          <p:cNvSpPr/>
          <p:nvPr/>
        </p:nvSpPr>
        <p:spPr>
          <a:xfrm>
            <a:off x="262825" y="1607025"/>
            <a:ext cx="4664100" cy="2779200"/>
          </a:xfrm>
          <a:prstGeom prst="donut">
            <a:avLst>
              <a:gd name="adj" fmla="val 5983"/>
            </a:avLst>
          </a:prstGeom>
          <a:gradFill>
            <a:gsLst>
              <a:gs pos="0">
                <a:srgbClr val="98C2F5"/>
              </a:gs>
              <a:gs pos="50000">
                <a:srgbClr val="BFD7F7"/>
              </a:gs>
              <a:gs pos="100000">
                <a:srgbClr val="DFEBFB"/>
              </a:gs>
            </a:gsLst>
            <a:path path="circle">
              <a:fillToRect t="100000" r="100000"/>
            </a:path>
            <a:tileRect l="-100000" b="-100000"/>
          </a:gra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89" name="Google Shape;1089;ge29fe07769_1_537"/>
          <p:cNvSpPr txBox="1"/>
          <p:nvPr/>
        </p:nvSpPr>
        <p:spPr>
          <a:xfrm>
            <a:off x="1665920" y="4682715"/>
            <a:ext cx="2364300" cy="861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000">
                <a:solidFill>
                  <a:schemeClr val="dk1"/>
                </a:solidFill>
                <a:latin typeface="Calibri"/>
                <a:ea typeface="Calibri"/>
                <a:cs typeface="Calibri"/>
                <a:sym typeface="Calibri"/>
              </a:rPr>
              <a:t>spiny</a:t>
            </a:r>
            <a:endParaRPr sz="5000">
              <a:solidFill>
                <a:schemeClr val="dk1"/>
              </a:solidFill>
              <a:latin typeface="Calibri"/>
              <a:ea typeface="Calibri"/>
              <a:cs typeface="Calibri"/>
              <a:sym typeface="Calibri"/>
            </a:endParaRPr>
          </a:p>
        </p:txBody>
      </p:sp>
      <p:sp>
        <p:nvSpPr>
          <p:cNvPr id="1090" name="Google Shape;1090;ge29fe07769_1_537" descr="Artificial Intelligence"/>
          <p:cNvSpPr/>
          <p:nvPr/>
        </p:nvSpPr>
        <p:spPr>
          <a:xfrm>
            <a:off x="0" y="0"/>
            <a:ext cx="903300" cy="925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91" name="Google Shape;1091;ge29fe07769_1_537" descr="Labor"/>
          <p:cNvPicPr preferRelativeResize="0"/>
          <p:nvPr/>
        </p:nvPicPr>
        <p:blipFill rotWithShape="1">
          <a:blip r:embed="rId4">
            <a:alphaModFix/>
          </a:blip>
          <a:srcRect/>
          <a:stretch/>
        </p:blipFill>
        <p:spPr>
          <a:xfrm>
            <a:off x="836400" y="61274"/>
            <a:ext cx="802950" cy="80295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ge29fe07769_1_621"/>
          <p:cNvSpPr txBox="1"/>
          <p:nvPr/>
        </p:nvSpPr>
        <p:spPr>
          <a:xfrm>
            <a:off x="490650" y="1952775"/>
            <a:ext cx="7940700" cy="193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0">
                <a:solidFill>
                  <a:schemeClr val="dk1"/>
                </a:solidFill>
                <a:latin typeface="Calibri"/>
                <a:ea typeface="Calibri"/>
                <a:cs typeface="Calibri"/>
                <a:sym typeface="Calibri"/>
              </a:rPr>
              <a:t>Echinoderm</a:t>
            </a:r>
            <a:endParaRPr sz="12000">
              <a:solidFill>
                <a:schemeClr val="dk1"/>
              </a:solidFill>
              <a:latin typeface="Calibri"/>
              <a:ea typeface="Calibri"/>
              <a:cs typeface="Calibri"/>
              <a:sym typeface="Calibri"/>
            </a:endParaRPr>
          </a:p>
        </p:txBody>
      </p:sp>
      <p:sp>
        <p:nvSpPr>
          <p:cNvPr id="1098" name="Google Shape;1098;ge29fe07769_1_621"/>
          <p:cNvSpPr/>
          <p:nvPr/>
        </p:nvSpPr>
        <p:spPr>
          <a:xfrm>
            <a:off x="4355325" y="1685100"/>
            <a:ext cx="4664100" cy="2779200"/>
          </a:xfrm>
          <a:prstGeom prst="donut">
            <a:avLst>
              <a:gd name="adj" fmla="val 5983"/>
            </a:avLst>
          </a:prstGeom>
          <a:gradFill>
            <a:gsLst>
              <a:gs pos="0">
                <a:srgbClr val="98C2F5"/>
              </a:gs>
              <a:gs pos="50000">
                <a:srgbClr val="BFD7F7"/>
              </a:gs>
              <a:gs pos="100000">
                <a:srgbClr val="DFEBFB"/>
              </a:gs>
            </a:gsLst>
            <a:path path="circle">
              <a:fillToRect t="100000" r="100000"/>
            </a:path>
            <a:tileRect l="-100000" b="-100000"/>
          </a:gra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099" name="Google Shape;1099;ge29fe07769_1_621"/>
          <p:cNvSpPr txBox="1"/>
          <p:nvPr/>
        </p:nvSpPr>
        <p:spPr>
          <a:xfrm>
            <a:off x="5780720" y="4615790"/>
            <a:ext cx="2364300" cy="861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000">
                <a:solidFill>
                  <a:schemeClr val="dk1"/>
                </a:solidFill>
                <a:latin typeface="Calibri"/>
                <a:ea typeface="Calibri"/>
                <a:cs typeface="Calibri"/>
                <a:sym typeface="Calibri"/>
              </a:rPr>
              <a:t>skin</a:t>
            </a:r>
            <a:endParaRPr sz="5000">
              <a:solidFill>
                <a:schemeClr val="dk1"/>
              </a:solidFill>
              <a:latin typeface="Calibri"/>
              <a:ea typeface="Calibri"/>
              <a:cs typeface="Calibri"/>
              <a:sym typeface="Calibri"/>
            </a:endParaRPr>
          </a:p>
        </p:txBody>
      </p:sp>
      <p:sp>
        <p:nvSpPr>
          <p:cNvPr id="1100" name="Google Shape;1100;ge29fe07769_1_621" descr="Artificial Intelligence"/>
          <p:cNvSpPr/>
          <p:nvPr/>
        </p:nvSpPr>
        <p:spPr>
          <a:xfrm>
            <a:off x="0" y="0"/>
            <a:ext cx="903300" cy="925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01" name="Google Shape;1101;ge29fe07769_1_621" descr="Labor"/>
          <p:cNvPicPr preferRelativeResize="0"/>
          <p:nvPr/>
        </p:nvPicPr>
        <p:blipFill rotWithShape="1">
          <a:blip r:embed="rId4">
            <a:alphaModFix/>
          </a:blip>
          <a:srcRect/>
          <a:stretch/>
        </p:blipFill>
        <p:spPr>
          <a:xfrm>
            <a:off x="836400" y="61274"/>
            <a:ext cx="802950" cy="80295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ge29fe07769_1_436"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ge29fe07769_1_441"/>
          <p:cNvSpPr txBox="1"/>
          <p:nvPr/>
        </p:nvSpPr>
        <p:spPr>
          <a:xfrm>
            <a:off x="634951" y="601500"/>
            <a:ext cx="7874100" cy="501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What phylum do sea stars and sea urchins belong to?</a:t>
            </a:r>
            <a:endParaRPr sz="40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Annelida</a:t>
            </a: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Echinodermata </a:t>
            </a: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Nematoda</a:t>
            </a: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Mollusca </a:t>
            </a:r>
            <a:endParaRPr sz="40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4000">
              <a:solidFill>
                <a:schemeClr val="dk1"/>
              </a:solidFill>
              <a:latin typeface="Calibri"/>
              <a:ea typeface="Calibri"/>
              <a:cs typeface="Calibri"/>
              <a:sym typeface="Calibri"/>
            </a:endParaRPr>
          </a:p>
        </p:txBody>
      </p:sp>
      <p:sp>
        <p:nvSpPr>
          <p:cNvPr id="1114" name="Google Shape;1114;ge29fe07769_1_441"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15" name="Google Shape;1115;ge29fe07769_1_441"/>
          <p:cNvPicPr preferRelativeResize="0"/>
          <p:nvPr/>
        </p:nvPicPr>
        <p:blipFill>
          <a:blip r:embed="rId4">
            <a:alphaModFix/>
          </a:blip>
          <a:stretch>
            <a:fillRect/>
          </a:stretch>
        </p:blipFill>
        <p:spPr>
          <a:xfrm>
            <a:off x="4572000" y="3713375"/>
            <a:ext cx="3751748" cy="2813826"/>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ge29fe07769_1_449"/>
          <p:cNvSpPr txBox="1"/>
          <p:nvPr/>
        </p:nvSpPr>
        <p:spPr>
          <a:xfrm>
            <a:off x="634951" y="601500"/>
            <a:ext cx="7874100" cy="501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What phylum do sea stars and sea urchins belong to?</a:t>
            </a:r>
            <a:endParaRPr sz="40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Annelida</a:t>
            </a: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rgbClr val="FF0000"/>
              </a:buClr>
              <a:buSzPts val="4000"/>
              <a:buFont typeface="Calibri"/>
              <a:buAutoNum type="alphaUcPeriod"/>
            </a:pPr>
            <a:r>
              <a:rPr lang="en-US" sz="4000">
                <a:solidFill>
                  <a:srgbClr val="FF0000"/>
                </a:solidFill>
                <a:latin typeface="Calibri"/>
                <a:ea typeface="Calibri"/>
                <a:cs typeface="Calibri"/>
                <a:sym typeface="Calibri"/>
              </a:rPr>
              <a:t>Echinodermata</a:t>
            </a:r>
            <a:r>
              <a:rPr lang="en-US" sz="4000">
                <a:solidFill>
                  <a:schemeClr val="dk1"/>
                </a:solidFill>
                <a:latin typeface="Calibri"/>
                <a:ea typeface="Calibri"/>
                <a:cs typeface="Calibri"/>
                <a:sym typeface="Calibri"/>
              </a:rPr>
              <a:t> </a:t>
            </a: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Nematoda</a:t>
            </a: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Mollusca </a:t>
            </a:r>
            <a:endParaRPr sz="40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4000">
              <a:solidFill>
                <a:schemeClr val="dk1"/>
              </a:solidFill>
              <a:latin typeface="Calibri"/>
              <a:ea typeface="Calibri"/>
              <a:cs typeface="Calibri"/>
              <a:sym typeface="Calibri"/>
            </a:endParaRPr>
          </a:p>
        </p:txBody>
      </p:sp>
      <p:sp>
        <p:nvSpPr>
          <p:cNvPr id="1122" name="Google Shape;1122;ge29fe07769_1_449"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23" name="Google Shape;1123;ge29fe07769_1_449"/>
          <p:cNvPicPr preferRelativeResize="0"/>
          <p:nvPr/>
        </p:nvPicPr>
        <p:blipFill>
          <a:blip r:embed="rId4">
            <a:alphaModFix/>
          </a:blip>
          <a:stretch>
            <a:fillRect/>
          </a:stretch>
        </p:blipFill>
        <p:spPr>
          <a:xfrm>
            <a:off x="4572000" y="3713375"/>
            <a:ext cx="3751748" cy="2813826"/>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ge29fe07769_1_630"/>
          <p:cNvSpPr txBox="1"/>
          <p:nvPr/>
        </p:nvSpPr>
        <p:spPr>
          <a:xfrm>
            <a:off x="395550" y="568025"/>
            <a:ext cx="83529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What role do sea urchins play in reef habitats?  </a:t>
            </a:r>
            <a:endParaRPr sz="4000" b="0" i="0" u="none" strike="noStrike" cap="none">
              <a:solidFill>
                <a:schemeClr val="dk1"/>
              </a:solidFill>
              <a:latin typeface="Calibri"/>
              <a:ea typeface="Calibri"/>
              <a:cs typeface="Calibri"/>
              <a:sym typeface="Calibri"/>
            </a:endParaRPr>
          </a:p>
        </p:txBody>
      </p:sp>
      <p:pic>
        <p:nvPicPr>
          <p:cNvPr id="1130" name="Google Shape;1130;ge29fe07769_1_630"/>
          <p:cNvPicPr preferRelativeResize="0"/>
          <p:nvPr/>
        </p:nvPicPr>
        <p:blipFill>
          <a:blip r:embed="rId3">
            <a:alphaModFix/>
          </a:blip>
          <a:stretch>
            <a:fillRect/>
          </a:stretch>
        </p:blipFill>
        <p:spPr>
          <a:xfrm>
            <a:off x="266375" y="3301549"/>
            <a:ext cx="4405974" cy="2937350"/>
          </a:xfrm>
          <a:prstGeom prst="rect">
            <a:avLst/>
          </a:prstGeom>
          <a:noFill/>
          <a:ln>
            <a:noFill/>
          </a:ln>
        </p:spPr>
      </p:pic>
      <p:pic>
        <p:nvPicPr>
          <p:cNvPr id="1131" name="Google Shape;1131;ge29fe07769_1_630"/>
          <p:cNvPicPr preferRelativeResize="0"/>
          <p:nvPr/>
        </p:nvPicPr>
        <p:blipFill>
          <a:blip r:embed="rId4">
            <a:alphaModFix/>
          </a:blip>
          <a:stretch>
            <a:fillRect/>
          </a:stretch>
        </p:blipFill>
        <p:spPr>
          <a:xfrm>
            <a:off x="4572000" y="3301549"/>
            <a:ext cx="4299291" cy="2937350"/>
          </a:xfrm>
          <a:prstGeom prst="rect">
            <a:avLst/>
          </a:prstGeom>
          <a:noFill/>
          <a:ln>
            <a:noFill/>
          </a:ln>
        </p:spPr>
      </p:pic>
      <p:sp>
        <p:nvSpPr>
          <p:cNvPr id="1132" name="Google Shape;1132;ge29fe07769_1_630" descr="Questions"/>
          <p:cNvSpPr/>
          <p:nvPr/>
        </p:nvSpPr>
        <p:spPr>
          <a:xfrm>
            <a:off x="0" y="0"/>
            <a:ext cx="702600" cy="6945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0"/>
          <p:cNvSpPr/>
          <p:nvPr/>
        </p:nvSpPr>
        <p:spPr>
          <a:xfrm>
            <a:off x="6661484" y="2539774"/>
            <a:ext cx="1413300" cy="595800"/>
          </a:xfrm>
          <a:prstGeom prst="leftArrow">
            <a:avLst>
              <a:gd name="adj1" fmla="val 50000"/>
              <a:gd name="adj2" fmla="val 50000"/>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6" name="Google Shape;286;p20"/>
          <p:cNvSpPr/>
          <p:nvPr/>
        </p:nvSpPr>
        <p:spPr>
          <a:xfrm rot="10800000">
            <a:off x="961724" y="2539744"/>
            <a:ext cx="1413300" cy="595800"/>
          </a:xfrm>
          <a:prstGeom prst="leftArrow">
            <a:avLst>
              <a:gd name="adj1" fmla="val 50000"/>
              <a:gd name="adj2" fmla="val 50000"/>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7" name="Google Shape;287;p20"/>
          <p:cNvPicPr preferRelativeResize="0"/>
          <p:nvPr/>
        </p:nvPicPr>
        <p:blipFill rotWithShape="1">
          <a:blip r:embed="rId3">
            <a:alphaModFix/>
          </a:blip>
          <a:srcRect t="12820"/>
          <a:stretch/>
        </p:blipFill>
        <p:spPr>
          <a:xfrm>
            <a:off x="3381911" y="1942124"/>
            <a:ext cx="2152371" cy="4915879"/>
          </a:xfrm>
          <a:prstGeom prst="rect">
            <a:avLst/>
          </a:prstGeom>
          <a:noFill/>
          <a:ln>
            <a:noFill/>
          </a:ln>
        </p:spPr>
      </p:pic>
      <p:sp>
        <p:nvSpPr>
          <p:cNvPr id="288" name="Google Shape;288;p20"/>
          <p:cNvSpPr/>
          <p:nvPr/>
        </p:nvSpPr>
        <p:spPr>
          <a:xfrm>
            <a:off x="2486188" y="2442425"/>
            <a:ext cx="4064100" cy="7905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9" name="Google Shape;289;p20"/>
          <p:cNvSpPr txBox="1"/>
          <p:nvPr/>
        </p:nvSpPr>
        <p:spPr>
          <a:xfrm>
            <a:off x="771601" y="618675"/>
            <a:ext cx="78741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Kingdom</a:t>
            </a:r>
            <a:r>
              <a:rPr lang="en-US" sz="4000" b="0" i="0" u="none" strike="noStrike" cap="none">
                <a:solidFill>
                  <a:schemeClr val="dk1"/>
                </a:solidFill>
                <a:latin typeface="Calibri"/>
                <a:ea typeface="Calibri"/>
                <a:cs typeface="Calibri"/>
                <a:sym typeface="Calibri"/>
              </a:rPr>
              <a:t>: the second highest level of scientific classification</a:t>
            </a:r>
            <a:endParaRPr sz="4000" b="0" i="0" u="none" strike="noStrike" cap="none">
              <a:solidFill>
                <a:schemeClr val="dk1"/>
              </a:solidFill>
              <a:latin typeface="Calibri"/>
              <a:ea typeface="Calibri"/>
              <a:cs typeface="Calibri"/>
              <a:sym typeface="Calibri"/>
            </a:endParaRPr>
          </a:p>
        </p:txBody>
      </p:sp>
      <p:sp>
        <p:nvSpPr>
          <p:cNvPr id="290" name="Google Shape;290;p20"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ge29fe07769_1_639"/>
          <p:cNvSpPr txBox="1"/>
          <p:nvPr/>
        </p:nvSpPr>
        <p:spPr>
          <a:xfrm>
            <a:off x="395550" y="568025"/>
            <a:ext cx="83529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Why are sea stars referred to as keystone species?  </a:t>
            </a:r>
            <a:endParaRPr sz="4000" b="0" i="0" u="none" strike="noStrike" cap="none">
              <a:solidFill>
                <a:schemeClr val="dk1"/>
              </a:solidFill>
              <a:latin typeface="Calibri"/>
              <a:ea typeface="Calibri"/>
              <a:cs typeface="Calibri"/>
              <a:sym typeface="Calibri"/>
            </a:endParaRPr>
          </a:p>
        </p:txBody>
      </p:sp>
      <p:sp>
        <p:nvSpPr>
          <p:cNvPr id="1139" name="Google Shape;1139;ge29fe07769_1_639"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40" name="Google Shape;1140;ge29fe07769_1_639"/>
          <p:cNvPicPr preferRelativeResize="0"/>
          <p:nvPr/>
        </p:nvPicPr>
        <p:blipFill>
          <a:blip r:embed="rId4">
            <a:alphaModFix/>
          </a:blip>
          <a:stretch>
            <a:fillRect/>
          </a:stretch>
        </p:blipFill>
        <p:spPr>
          <a:xfrm>
            <a:off x="546413" y="2659075"/>
            <a:ext cx="8051174" cy="3864399"/>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ge29fe07769_1_648"/>
          <p:cNvSpPr txBox="1"/>
          <p:nvPr/>
        </p:nvSpPr>
        <p:spPr>
          <a:xfrm>
            <a:off x="395550" y="568025"/>
            <a:ext cx="83529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What does the term “echinoderm” mean?  </a:t>
            </a:r>
            <a:endParaRPr sz="4000" b="0" i="0" u="none" strike="noStrike" cap="none">
              <a:solidFill>
                <a:schemeClr val="dk1"/>
              </a:solidFill>
              <a:latin typeface="Calibri"/>
              <a:ea typeface="Calibri"/>
              <a:cs typeface="Calibri"/>
              <a:sym typeface="Calibri"/>
            </a:endParaRPr>
          </a:p>
        </p:txBody>
      </p:sp>
      <p:sp>
        <p:nvSpPr>
          <p:cNvPr id="1147" name="Google Shape;1147;ge29fe07769_1_648"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48" name="Google Shape;1148;ge29fe07769_1_648"/>
          <p:cNvPicPr preferRelativeResize="0"/>
          <p:nvPr/>
        </p:nvPicPr>
        <p:blipFill>
          <a:blip r:embed="rId4">
            <a:alphaModFix/>
          </a:blip>
          <a:stretch>
            <a:fillRect/>
          </a:stretch>
        </p:blipFill>
        <p:spPr>
          <a:xfrm rot="-5400000">
            <a:off x="2539886" y="1720637"/>
            <a:ext cx="4064224" cy="51603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ge29fe07769_1_656"/>
          <p:cNvSpPr txBox="1"/>
          <p:nvPr/>
        </p:nvSpPr>
        <p:spPr>
          <a:xfrm>
            <a:off x="150950" y="1253475"/>
            <a:ext cx="87342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Arthropoda</a:t>
            </a:r>
            <a:endParaRPr sz="1400" b="0" i="0" u="none" strike="noStrike" cap="none">
              <a:solidFill>
                <a:srgbClr val="000000"/>
              </a:solidFill>
              <a:latin typeface="Arial"/>
              <a:ea typeface="Arial"/>
              <a:cs typeface="Arial"/>
              <a:sym typeface="Arial"/>
            </a:endParaRPr>
          </a:p>
        </p:txBody>
      </p:sp>
      <p:sp>
        <p:nvSpPr>
          <p:cNvPr id="1155" name="Google Shape;1155;ge29fe07769_1_656" descr="Artificial Intelligence"/>
          <p:cNvSpPr/>
          <p:nvPr/>
        </p:nvSpPr>
        <p:spPr>
          <a:xfrm>
            <a:off x="1789975" y="2468250"/>
            <a:ext cx="2969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56" name="Google Shape;1156;ge29fe07769_1_656" descr="Blog"/>
          <p:cNvPicPr preferRelativeResize="0"/>
          <p:nvPr/>
        </p:nvPicPr>
        <p:blipFill rotWithShape="1">
          <a:blip r:embed="rId4">
            <a:alphaModFix/>
          </a:blip>
          <a:srcRect/>
          <a:stretch/>
        </p:blipFill>
        <p:spPr>
          <a:xfrm>
            <a:off x="4572000" y="2714712"/>
            <a:ext cx="2601876" cy="2601876"/>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ge29fe07769_1_66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ge29fe07769_1_663"/>
          <p:cNvSpPr txBox="1"/>
          <p:nvPr/>
        </p:nvSpPr>
        <p:spPr>
          <a:xfrm>
            <a:off x="853075" y="186550"/>
            <a:ext cx="80133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u="sng">
                <a:solidFill>
                  <a:schemeClr val="dk1"/>
                </a:solidFill>
                <a:latin typeface="Calibri"/>
                <a:ea typeface="Calibri"/>
                <a:cs typeface="Calibri"/>
                <a:sym typeface="Calibri"/>
              </a:rPr>
              <a:t>Arthropoda</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diverse phylum consisting of organisms with similar body plans and exoskeletons </a:t>
            </a:r>
            <a:endParaRPr sz="4000" b="0" i="0" u="none" strike="noStrike" cap="none">
              <a:solidFill>
                <a:schemeClr val="dk1"/>
              </a:solidFill>
              <a:latin typeface="Calibri"/>
              <a:ea typeface="Calibri"/>
              <a:cs typeface="Calibri"/>
              <a:sym typeface="Calibri"/>
            </a:endParaRPr>
          </a:p>
        </p:txBody>
      </p:sp>
      <p:pic>
        <p:nvPicPr>
          <p:cNvPr id="1164" name="Google Shape;1164;ge29fe07769_1_663"/>
          <p:cNvPicPr preferRelativeResize="0"/>
          <p:nvPr/>
        </p:nvPicPr>
        <p:blipFill>
          <a:blip r:embed="rId4">
            <a:alphaModFix/>
          </a:blip>
          <a:stretch>
            <a:fillRect/>
          </a:stretch>
        </p:blipFill>
        <p:spPr>
          <a:xfrm>
            <a:off x="3225525" y="2581900"/>
            <a:ext cx="2692949" cy="4034499"/>
          </a:xfrm>
          <a:prstGeom prst="rect">
            <a:avLst/>
          </a:prstGeom>
          <a:noFill/>
          <a:ln>
            <a:noFill/>
          </a:ln>
        </p:spPr>
      </p:pic>
      <p:pic>
        <p:nvPicPr>
          <p:cNvPr id="1165" name="Google Shape;1165;ge29fe07769_1_663"/>
          <p:cNvPicPr preferRelativeResize="0"/>
          <p:nvPr/>
        </p:nvPicPr>
        <p:blipFill>
          <a:blip r:embed="rId5">
            <a:alphaModFix/>
          </a:blip>
          <a:stretch>
            <a:fillRect/>
          </a:stretch>
        </p:blipFill>
        <p:spPr>
          <a:xfrm>
            <a:off x="130075" y="4970170"/>
            <a:ext cx="2920726" cy="1646230"/>
          </a:xfrm>
          <a:prstGeom prst="rect">
            <a:avLst/>
          </a:prstGeom>
          <a:noFill/>
          <a:ln>
            <a:noFill/>
          </a:ln>
        </p:spPr>
      </p:pic>
      <p:pic>
        <p:nvPicPr>
          <p:cNvPr id="1166" name="Google Shape;1166;ge29fe07769_1_663"/>
          <p:cNvPicPr preferRelativeResize="0"/>
          <p:nvPr/>
        </p:nvPicPr>
        <p:blipFill>
          <a:blip r:embed="rId6">
            <a:alphaModFix/>
          </a:blip>
          <a:stretch>
            <a:fillRect/>
          </a:stretch>
        </p:blipFill>
        <p:spPr>
          <a:xfrm>
            <a:off x="6171224" y="4669250"/>
            <a:ext cx="2920726" cy="1947150"/>
          </a:xfrm>
          <a:prstGeom prst="rect">
            <a:avLst/>
          </a:prstGeom>
          <a:noFill/>
          <a:ln>
            <a:noFill/>
          </a:ln>
        </p:spPr>
      </p:pic>
      <p:pic>
        <p:nvPicPr>
          <p:cNvPr id="1167" name="Google Shape;1167;ge29fe07769_1_663" descr="Blog"/>
          <p:cNvPicPr preferRelativeResize="0"/>
          <p:nvPr/>
        </p:nvPicPr>
        <p:blipFill rotWithShape="1">
          <a:blip r:embed="rId7">
            <a:alphaModFix/>
          </a:blip>
          <a:srcRect/>
          <a:stretch/>
        </p:blipFill>
        <p:spPr>
          <a:xfrm>
            <a:off x="735292" y="199641"/>
            <a:ext cx="474009" cy="474009"/>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ge5af6dcd01_0_109"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ge5af6dcd01_0_114"/>
          <p:cNvSpPr txBox="1"/>
          <p:nvPr/>
        </p:nvSpPr>
        <p:spPr>
          <a:xfrm>
            <a:off x="1171656" y="290816"/>
            <a:ext cx="6800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are arthropods?</a:t>
            </a:r>
            <a:endParaRPr sz="1400" b="0" i="0" u="none" strike="noStrike" cap="none">
              <a:solidFill>
                <a:srgbClr val="000000"/>
              </a:solidFill>
              <a:latin typeface="Arial"/>
              <a:ea typeface="Arial"/>
              <a:cs typeface="Arial"/>
              <a:sym typeface="Arial"/>
            </a:endParaRPr>
          </a:p>
        </p:txBody>
      </p:sp>
      <p:sp>
        <p:nvSpPr>
          <p:cNvPr id="1180" name="Google Shape;1180;ge5af6dcd01_0_114"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81" name="Google Shape;1181;ge5af6dcd01_0_114"/>
          <p:cNvPicPr preferRelativeResize="0"/>
          <p:nvPr/>
        </p:nvPicPr>
        <p:blipFill>
          <a:blip r:embed="rId4">
            <a:alphaModFix/>
          </a:blip>
          <a:stretch>
            <a:fillRect/>
          </a:stretch>
        </p:blipFill>
        <p:spPr>
          <a:xfrm>
            <a:off x="3186513" y="1561050"/>
            <a:ext cx="2692949" cy="4034499"/>
          </a:xfrm>
          <a:prstGeom prst="rect">
            <a:avLst/>
          </a:prstGeom>
          <a:noFill/>
          <a:ln>
            <a:noFill/>
          </a:ln>
        </p:spPr>
      </p:pic>
      <p:pic>
        <p:nvPicPr>
          <p:cNvPr id="1182" name="Google Shape;1182;ge5af6dcd01_0_114"/>
          <p:cNvPicPr preferRelativeResize="0"/>
          <p:nvPr/>
        </p:nvPicPr>
        <p:blipFill>
          <a:blip r:embed="rId5">
            <a:alphaModFix/>
          </a:blip>
          <a:stretch>
            <a:fillRect/>
          </a:stretch>
        </p:blipFill>
        <p:spPr>
          <a:xfrm>
            <a:off x="91062" y="3949320"/>
            <a:ext cx="2920726" cy="1646230"/>
          </a:xfrm>
          <a:prstGeom prst="rect">
            <a:avLst/>
          </a:prstGeom>
          <a:noFill/>
          <a:ln>
            <a:noFill/>
          </a:ln>
        </p:spPr>
      </p:pic>
      <p:pic>
        <p:nvPicPr>
          <p:cNvPr id="1183" name="Google Shape;1183;ge5af6dcd01_0_114"/>
          <p:cNvPicPr preferRelativeResize="0"/>
          <p:nvPr/>
        </p:nvPicPr>
        <p:blipFill>
          <a:blip r:embed="rId6">
            <a:alphaModFix/>
          </a:blip>
          <a:stretch>
            <a:fillRect/>
          </a:stretch>
        </p:blipFill>
        <p:spPr>
          <a:xfrm>
            <a:off x="6132211" y="3648400"/>
            <a:ext cx="2920726" cy="194715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pic>
        <p:nvPicPr>
          <p:cNvPr id="1189" name="Google Shape;1189;ge29fe07769_1_670"/>
          <p:cNvPicPr preferRelativeResize="0"/>
          <p:nvPr/>
        </p:nvPicPr>
        <p:blipFill rotWithShape="1">
          <a:blip r:embed="rId3">
            <a:alphaModFix/>
          </a:blip>
          <a:srcRect/>
          <a:stretch/>
        </p:blipFill>
        <p:spPr>
          <a:xfrm>
            <a:off x="0" y="406400"/>
            <a:ext cx="9144000" cy="6035568"/>
          </a:xfrm>
          <a:prstGeom prst="rect">
            <a:avLst/>
          </a:prstGeom>
          <a:noFill/>
          <a:ln>
            <a:noFill/>
          </a:ln>
        </p:spPr>
      </p:pic>
      <p:sp>
        <p:nvSpPr>
          <p:cNvPr id="1190" name="Google Shape;1190;ge29fe07769_1_670"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sp>
        <p:nvSpPr>
          <p:cNvPr id="1196" name="Google Shape;1196;ge29fe07769_1_67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7" name="Google Shape;1197;ge29fe07769_1_676"/>
          <p:cNvSpPr txBox="1"/>
          <p:nvPr/>
        </p:nvSpPr>
        <p:spPr>
          <a:xfrm>
            <a:off x="395550" y="579200"/>
            <a:ext cx="83529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Lobsters, crabs, scorpions, and insects all belong to the phylum arthropoda. These organisms have bodies with a </a:t>
            </a:r>
            <a:r>
              <a:rPr lang="en-US" sz="4000" b="1">
                <a:solidFill>
                  <a:schemeClr val="dk1"/>
                </a:solidFill>
                <a:latin typeface="Calibri"/>
                <a:ea typeface="Calibri"/>
                <a:cs typeface="Calibri"/>
                <a:sym typeface="Calibri"/>
              </a:rPr>
              <a:t>head</a:t>
            </a:r>
            <a:r>
              <a:rPr lang="en-US" sz="4000">
                <a:solidFill>
                  <a:schemeClr val="dk1"/>
                </a:solidFill>
                <a:latin typeface="Calibri"/>
                <a:ea typeface="Calibri"/>
                <a:cs typeface="Calibri"/>
                <a:sym typeface="Calibri"/>
              </a:rPr>
              <a:t>, </a:t>
            </a:r>
            <a:r>
              <a:rPr lang="en-US" sz="4000" b="1">
                <a:solidFill>
                  <a:schemeClr val="dk1"/>
                </a:solidFill>
                <a:latin typeface="Calibri"/>
                <a:ea typeface="Calibri"/>
                <a:cs typeface="Calibri"/>
                <a:sym typeface="Calibri"/>
              </a:rPr>
              <a:t>thorax</a:t>
            </a:r>
            <a:r>
              <a:rPr lang="en-US" sz="4000">
                <a:solidFill>
                  <a:schemeClr val="dk1"/>
                </a:solidFill>
                <a:latin typeface="Calibri"/>
                <a:ea typeface="Calibri"/>
                <a:cs typeface="Calibri"/>
                <a:sym typeface="Calibri"/>
              </a:rPr>
              <a:t>, and </a:t>
            </a:r>
            <a:r>
              <a:rPr lang="en-US" sz="4000" b="1">
                <a:solidFill>
                  <a:schemeClr val="dk1"/>
                </a:solidFill>
                <a:latin typeface="Calibri"/>
                <a:ea typeface="Calibri"/>
                <a:cs typeface="Calibri"/>
                <a:sym typeface="Calibri"/>
              </a:rPr>
              <a:t>abdomen</a:t>
            </a:r>
            <a:r>
              <a:rPr lang="en-US" sz="4000">
                <a:solidFill>
                  <a:schemeClr val="dk1"/>
                </a:solidFill>
                <a:latin typeface="Calibri"/>
                <a:ea typeface="Calibri"/>
                <a:cs typeface="Calibri"/>
                <a:sym typeface="Calibri"/>
              </a:rPr>
              <a:t>.</a:t>
            </a:r>
            <a:endParaRPr sz="4000" i="0" strike="noStrike" cap="none">
              <a:solidFill>
                <a:schemeClr val="dk1"/>
              </a:solidFill>
              <a:latin typeface="Calibri"/>
              <a:ea typeface="Calibri"/>
              <a:cs typeface="Calibri"/>
              <a:sym typeface="Calibri"/>
            </a:endParaRPr>
          </a:p>
        </p:txBody>
      </p:sp>
      <p:pic>
        <p:nvPicPr>
          <p:cNvPr id="1198" name="Google Shape;1198;ge29fe07769_1_676"/>
          <p:cNvPicPr preferRelativeResize="0"/>
          <p:nvPr/>
        </p:nvPicPr>
        <p:blipFill>
          <a:blip r:embed="rId4">
            <a:alphaModFix/>
          </a:blip>
          <a:stretch>
            <a:fillRect/>
          </a:stretch>
        </p:blipFill>
        <p:spPr>
          <a:xfrm>
            <a:off x="2816928" y="3134300"/>
            <a:ext cx="3510146" cy="3482075"/>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ge29fe07769_1_682"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ge29fe07769_1_682"/>
          <p:cNvSpPr txBox="1"/>
          <p:nvPr/>
        </p:nvSpPr>
        <p:spPr>
          <a:xfrm>
            <a:off x="395550" y="579200"/>
            <a:ext cx="83529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Arthropod exoskeletons are made up of a hard material called </a:t>
            </a:r>
            <a:r>
              <a:rPr lang="en-US" sz="4000" b="1">
                <a:solidFill>
                  <a:schemeClr val="dk1"/>
                </a:solidFill>
                <a:latin typeface="Calibri"/>
                <a:ea typeface="Calibri"/>
                <a:cs typeface="Calibri"/>
                <a:sym typeface="Calibri"/>
              </a:rPr>
              <a:t>chitin</a:t>
            </a:r>
            <a:r>
              <a:rPr lang="en-US" sz="4000">
                <a:solidFill>
                  <a:schemeClr val="dk1"/>
                </a:solidFill>
                <a:latin typeface="Calibri"/>
                <a:ea typeface="Calibri"/>
                <a:cs typeface="Calibri"/>
                <a:sym typeface="Calibri"/>
              </a:rPr>
              <a:t>. As they outgrow their exoskeleton, they shed them in a process called </a:t>
            </a:r>
            <a:r>
              <a:rPr lang="en-US" sz="4000" b="1">
                <a:solidFill>
                  <a:schemeClr val="dk1"/>
                </a:solidFill>
                <a:latin typeface="Calibri"/>
                <a:ea typeface="Calibri"/>
                <a:cs typeface="Calibri"/>
                <a:sym typeface="Calibri"/>
              </a:rPr>
              <a:t>molting</a:t>
            </a:r>
            <a:r>
              <a:rPr lang="en-US" sz="4000">
                <a:solidFill>
                  <a:schemeClr val="dk1"/>
                </a:solidFill>
                <a:latin typeface="Calibri"/>
                <a:ea typeface="Calibri"/>
                <a:cs typeface="Calibri"/>
                <a:sym typeface="Calibri"/>
              </a:rPr>
              <a:t>. </a:t>
            </a:r>
            <a:endParaRPr sz="4000" b="0" i="0" u="none" strike="noStrike" cap="none">
              <a:solidFill>
                <a:schemeClr val="dk1"/>
              </a:solidFill>
              <a:latin typeface="Calibri"/>
              <a:ea typeface="Calibri"/>
              <a:cs typeface="Calibri"/>
              <a:sym typeface="Calibri"/>
            </a:endParaRPr>
          </a:p>
        </p:txBody>
      </p:sp>
      <p:pic>
        <p:nvPicPr>
          <p:cNvPr id="1206" name="Google Shape;1206;ge29fe07769_1_682"/>
          <p:cNvPicPr preferRelativeResize="0"/>
          <p:nvPr/>
        </p:nvPicPr>
        <p:blipFill>
          <a:blip r:embed="rId4">
            <a:alphaModFix/>
          </a:blip>
          <a:stretch>
            <a:fillRect/>
          </a:stretch>
        </p:blipFill>
        <p:spPr>
          <a:xfrm>
            <a:off x="5817225" y="3134300"/>
            <a:ext cx="2293602" cy="3418900"/>
          </a:xfrm>
          <a:prstGeom prst="rect">
            <a:avLst/>
          </a:prstGeom>
          <a:noFill/>
          <a:ln>
            <a:noFill/>
          </a:ln>
        </p:spPr>
      </p:pic>
      <p:pic>
        <p:nvPicPr>
          <p:cNvPr id="1207" name="Google Shape;1207;ge29fe07769_1_682"/>
          <p:cNvPicPr preferRelativeResize="0"/>
          <p:nvPr/>
        </p:nvPicPr>
        <p:blipFill>
          <a:blip r:embed="rId5">
            <a:alphaModFix/>
          </a:blip>
          <a:stretch>
            <a:fillRect/>
          </a:stretch>
        </p:blipFill>
        <p:spPr>
          <a:xfrm>
            <a:off x="955300" y="3134300"/>
            <a:ext cx="4385684" cy="34189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ge29fe07769_1_69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4" name="Google Shape;1214;ge29fe07769_1_695"/>
          <p:cNvSpPr txBox="1"/>
          <p:nvPr/>
        </p:nvSpPr>
        <p:spPr>
          <a:xfrm>
            <a:off x="395550" y="579200"/>
            <a:ext cx="83529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Arthropods are the most diverse group of organisms, accounting for about ¾ of known species.</a:t>
            </a:r>
            <a:endParaRPr sz="4000" b="0" i="0" u="none" strike="noStrike" cap="none">
              <a:solidFill>
                <a:schemeClr val="dk1"/>
              </a:solidFill>
              <a:latin typeface="Calibri"/>
              <a:ea typeface="Calibri"/>
              <a:cs typeface="Calibri"/>
              <a:sym typeface="Calibri"/>
            </a:endParaRPr>
          </a:p>
        </p:txBody>
      </p:sp>
      <p:pic>
        <p:nvPicPr>
          <p:cNvPr id="1215" name="Google Shape;1215;ge29fe07769_1_695"/>
          <p:cNvPicPr preferRelativeResize="0"/>
          <p:nvPr/>
        </p:nvPicPr>
        <p:blipFill>
          <a:blip r:embed="rId4">
            <a:alphaModFix/>
          </a:blip>
          <a:stretch>
            <a:fillRect/>
          </a:stretch>
        </p:blipFill>
        <p:spPr>
          <a:xfrm>
            <a:off x="1137113" y="2604175"/>
            <a:ext cx="6869786" cy="4034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296" name="Google Shape;296;p22"/>
          <p:cNvGrpSpPr/>
          <p:nvPr/>
        </p:nvGrpSpPr>
        <p:grpSpPr>
          <a:xfrm>
            <a:off x="1728164" y="470518"/>
            <a:ext cx="5605987" cy="5926210"/>
            <a:chOff x="1087020" y="2016"/>
            <a:chExt cx="5605987" cy="5926210"/>
          </a:xfrm>
        </p:grpSpPr>
        <p:sp>
          <p:nvSpPr>
            <p:cNvPr id="297" name="Google Shape;297;p22"/>
            <p:cNvSpPr/>
            <p:nvPr/>
          </p:nvSpPr>
          <p:spPr>
            <a:xfrm>
              <a:off x="1087020" y="2016"/>
              <a:ext cx="2669464" cy="1839260"/>
            </a:xfrm>
            <a:prstGeom prst="roundRect">
              <a:avLst>
                <a:gd name="adj" fmla="val 16667"/>
              </a:avLst>
            </a:prstGeom>
            <a:blipFill rotWithShape="1">
              <a:blip r:embed="rId3">
                <a:alphaModFix/>
              </a:blip>
              <a:stretch>
                <a:fillRect l="-14998" r="-14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22"/>
            <p:cNvSpPr/>
            <p:nvPr/>
          </p:nvSpPr>
          <p:spPr>
            <a:xfrm>
              <a:off x="1087020" y="1841277"/>
              <a:ext cx="2669464" cy="99037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22"/>
            <p:cNvSpPr txBox="1"/>
            <p:nvPr/>
          </p:nvSpPr>
          <p:spPr>
            <a:xfrm>
              <a:off x="1087020" y="1841277"/>
              <a:ext cx="2669464" cy="990371"/>
            </a:xfrm>
            <a:prstGeom prst="rect">
              <a:avLst/>
            </a:prstGeom>
            <a:noFill/>
            <a:ln>
              <a:noFill/>
            </a:ln>
          </p:spPr>
          <p:txBody>
            <a:bodyPr spcFirstLastPara="1" wrap="square" lIns="320025" tIns="320025" rIns="320025" bIns="0" anchor="t" anchorCtr="0">
              <a:noAutofit/>
            </a:bodyPr>
            <a:lstStyle/>
            <a:p>
              <a:pPr marL="0" marR="0" lvl="0" indent="0" algn="ctr" rtl="0">
                <a:lnSpc>
                  <a:spcPct val="90000"/>
                </a:lnSpc>
                <a:spcBef>
                  <a:spcPts val="0"/>
                </a:spcBef>
                <a:spcAft>
                  <a:spcPts val="0"/>
                </a:spcAft>
                <a:buClr>
                  <a:srgbClr val="000000"/>
                </a:buClr>
                <a:buSzPts val="4500"/>
                <a:buFont typeface="Arial"/>
                <a:buNone/>
              </a:pPr>
              <a:r>
                <a:rPr lang="en-US" sz="4500" b="0" i="0" u="none" strike="noStrike" cap="none">
                  <a:solidFill>
                    <a:schemeClr val="dk1"/>
                  </a:solidFill>
                  <a:latin typeface="Calibri"/>
                  <a:ea typeface="Calibri"/>
                  <a:cs typeface="Calibri"/>
                  <a:sym typeface="Calibri"/>
                </a:rPr>
                <a:t>Protista</a:t>
              </a:r>
              <a:endParaRPr sz="4500" b="0" i="0" u="none" strike="noStrike" cap="none">
                <a:solidFill>
                  <a:schemeClr val="dk1"/>
                </a:solidFill>
                <a:latin typeface="Calibri"/>
                <a:ea typeface="Calibri"/>
                <a:cs typeface="Calibri"/>
                <a:sym typeface="Calibri"/>
              </a:endParaRPr>
            </a:p>
          </p:txBody>
        </p:sp>
        <p:sp>
          <p:nvSpPr>
            <p:cNvPr id="300" name="Google Shape;300;p22"/>
            <p:cNvSpPr/>
            <p:nvPr/>
          </p:nvSpPr>
          <p:spPr>
            <a:xfrm>
              <a:off x="4023543" y="2016"/>
              <a:ext cx="2669464" cy="1839260"/>
            </a:xfrm>
            <a:prstGeom prst="roundRect">
              <a:avLst>
                <a:gd name="adj" fmla="val 16667"/>
              </a:avLst>
            </a:prstGeom>
            <a:blipFill rotWithShape="1">
              <a:blip r:embed="rId4">
                <a:alphaModFix/>
              </a:blip>
              <a:stretch>
                <a:fillRect l="-1997" r="-199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22"/>
            <p:cNvSpPr/>
            <p:nvPr/>
          </p:nvSpPr>
          <p:spPr>
            <a:xfrm>
              <a:off x="4023543" y="1841277"/>
              <a:ext cx="2669464" cy="99037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22"/>
            <p:cNvSpPr txBox="1"/>
            <p:nvPr/>
          </p:nvSpPr>
          <p:spPr>
            <a:xfrm>
              <a:off x="4023543" y="1841277"/>
              <a:ext cx="2669464" cy="990371"/>
            </a:xfrm>
            <a:prstGeom prst="rect">
              <a:avLst/>
            </a:prstGeom>
            <a:noFill/>
            <a:ln>
              <a:noFill/>
            </a:ln>
          </p:spPr>
          <p:txBody>
            <a:bodyPr spcFirstLastPara="1" wrap="square" lIns="320025" tIns="320025" rIns="320025" bIns="0" anchor="t" anchorCtr="0">
              <a:noAutofit/>
            </a:bodyPr>
            <a:lstStyle/>
            <a:p>
              <a:pPr marL="0" marR="0" lvl="0" indent="0" algn="ctr" rtl="0">
                <a:lnSpc>
                  <a:spcPct val="90000"/>
                </a:lnSpc>
                <a:spcBef>
                  <a:spcPts val="0"/>
                </a:spcBef>
                <a:spcAft>
                  <a:spcPts val="0"/>
                </a:spcAft>
                <a:buClr>
                  <a:srgbClr val="000000"/>
                </a:buClr>
                <a:buSzPts val="4500"/>
                <a:buFont typeface="Arial"/>
                <a:buNone/>
              </a:pPr>
              <a:r>
                <a:rPr lang="en-US" sz="4500" b="0" i="0" u="none" strike="noStrike" cap="none">
                  <a:solidFill>
                    <a:schemeClr val="dk1"/>
                  </a:solidFill>
                  <a:latin typeface="Calibri"/>
                  <a:ea typeface="Calibri"/>
                  <a:cs typeface="Calibri"/>
                  <a:sym typeface="Calibri"/>
                </a:rPr>
                <a:t>Plantae</a:t>
              </a:r>
              <a:endParaRPr sz="4500" b="0" i="0" u="none" strike="noStrike" cap="none">
                <a:solidFill>
                  <a:schemeClr val="dk1"/>
                </a:solidFill>
                <a:latin typeface="Calibri"/>
                <a:ea typeface="Calibri"/>
                <a:cs typeface="Calibri"/>
                <a:sym typeface="Calibri"/>
              </a:endParaRPr>
            </a:p>
          </p:txBody>
        </p:sp>
        <p:sp>
          <p:nvSpPr>
            <p:cNvPr id="303" name="Google Shape;303;p22"/>
            <p:cNvSpPr/>
            <p:nvPr/>
          </p:nvSpPr>
          <p:spPr>
            <a:xfrm>
              <a:off x="1087020" y="3098594"/>
              <a:ext cx="2669464" cy="1839260"/>
            </a:xfrm>
            <a:prstGeom prst="roundRect">
              <a:avLst>
                <a:gd name="adj" fmla="val 16667"/>
              </a:avLst>
            </a:prstGeom>
            <a:blipFill rotWithShape="1">
              <a:blip r:embed="rId5">
                <a:alphaModFix/>
              </a:blip>
              <a:stretch>
                <a:fillRect t="-21994" b="-21994"/>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22"/>
            <p:cNvSpPr/>
            <p:nvPr/>
          </p:nvSpPr>
          <p:spPr>
            <a:xfrm>
              <a:off x="1087020" y="4937855"/>
              <a:ext cx="2669464" cy="99037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22"/>
            <p:cNvSpPr txBox="1"/>
            <p:nvPr/>
          </p:nvSpPr>
          <p:spPr>
            <a:xfrm>
              <a:off x="1087020" y="4937855"/>
              <a:ext cx="2669464" cy="990371"/>
            </a:xfrm>
            <a:prstGeom prst="rect">
              <a:avLst/>
            </a:prstGeom>
            <a:noFill/>
            <a:ln>
              <a:noFill/>
            </a:ln>
          </p:spPr>
          <p:txBody>
            <a:bodyPr spcFirstLastPara="1" wrap="square" lIns="320025" tIns="320025" rIns="320025" bIns="0" anchor="t" anchorCtr="0">
              <a:noAutofit/>
            </a:bodyPr>
            <a:lstStyle/>
            <a:p>
              <a:pPr marL="0" marR="0" lvl="0" indent="0" algn="ctr" rtl="0">
                <a:lnSpc>
                  <a:spcPct val="90000"/>
                </a:lnSpc>
                <a:spcBef>
                  <a:spcPts val="0"/>
                </a:spcBef>
                <a:spcAft>
                  <a:spcPts val="0"/>
                </a:spcAft>
                <a:buClr>
                  <a:srgbClr val="000000"/>
                </a:buClr>
                <a:buSzPts val="4500"/>
                <a:buFont typeface="Arial"/>
                <a:buNone/>
              </a:pPr>
              <a:r>
                <a:rPr lang="en-US" sz="4500" b="0" i="0" u="none" strike="noStrike" cap="none">
                  <a:solidFill>
                    <a:schemeClr val="dk1"/>
                  </a:solidFill>
                  <a:latin typeface="Calibri"/>
                  <a:ea typeface="Calibri"/>
                  <a:cs typeface="Calibri"/>
                  <a:sym typeface="Calibri"/>
                </a:rPr>
                <a:t>Fungi</a:t>
              </a:r>
              <a:endParaRPr sz="4500" b="0" i="0" u="none" strike="noStrike" cap="none">
                <a:solidFill>
                  <a:schemeClr val="dk1"/>
                </a:solidFill>
                <a:latin typeface="Calibri"/>
                <a:ea typeface="Calibri"/>
                <a:cs typeface="Calibri"/>
                <a:sym typeface="Calibri"/>
              </a:endParaRPr>
            </a:p>
          </p:txBody>
        </p:sp>
        <p:sp>
          <p:nvSpPr>
            <p:cNvPr id="306" name="Google Shape;306;p22"/>
            <p:cNvSpPr/>
            <p:nvPr/>
          </p:nvSpPr>
          <p:spPr>
            <a:xfrm>
              <a:off x="4023543" y="3098594"/>
              <a:ext cx="2669464" cy="1839260"/>
            </a:xfrm>
            <a:prstGeom prst="roundRect">
              <a:avLst>
                <a:gd name="adj" fmla="val 16667"/>
              </a:avLst>
            </a:prstGeom>
            <a:blipFill rotWithShape="1">
              <a:blip r:embed="rId6">
                <a:alphaModFix/>
              </a:blip>
              <a:stretch>
                <a:fillRect l="-1997" r="-199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22"/>
            <p:cNvSpPr/>
            <p:nvPr/>
          </p:nvSpPr>
          <p:spPr>
            <a:xfrm>
              <a:off x="4023543" y="4937855"/>
              <a:ext cx="2669464" cy="99037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22"/>
            <p:cNvSpPr txBox="1"/>
            <p:nvPr/>
          </p:nvSpPr>
          <p:spPr>
            <a:xfrm>
              <a:off x="4023543" y="4937855"/>
              <a:ext cx="2669464" cy="990371"/>
            </a:xfrm>
            <a:prstGeom prst="rect">
              <a:avLst/>
            </a:prstGeom>
            <a:noFill/>
            <a:ln>
              <a:noFill/>
            </a:ln>
          </p:spPr>
          <p:txBody>
            <a:bodyPr spcFirstLastPara="1" wrap="square" lIns="320025" tIns="320025" rIns="320025" bIns="0" anchor="t" anchorCtr="0">
              <a:noAutofit/>
            </a:bodyPr>
            <a:lstStyle/>
            <a:p>
              <a:pPr marL="0" marR="0" lvl="0" indent="0" algn="ctr" rtl="0">
                <a:lnSpc>
                  <a:spcPct val="90000"/>
                </a:lnSpc>
                <a:spcBef>
                  <a:spcPts val="0"/>
                </a:spcBef>
                <a:spcAft>
                  <a:spcPts val="0"/>
                </a:spcAft>
                <a:buClr>
                  <a:srgbClr val="000000"/>
                </a:buClr>
                <a:buSzPts val="4500"/>
                <a:buFont typeface="Arial"/>
                <a:buNone/>
              </a:pPr>
              <a:r>
                <a:rPr lang="en-US" sz="4500" b="0" i="0" u="none" strike="noStrike" cap="none">
                  <a:solidFill>
                    <a:schemeClr val="dk1"/>
                  </a:solidFill>
                  <a:latin typeface="Calibri"/>
                  <a:ea typeface="Calibri"/>
                  <a:cs typeface="Calibri"/>
                  <a:sym typeface="Calibri"/>
                </a:rPr>
                <a:t>Animalia</a:t>
              </a:r>
              <a:endParaRPr sz="4500" b="0" i="0" u="none" strike="noStrike" cap="none">
                <a:solidFill>
                  <a:schemeClr val="dk1"/>
                </a:solidFill>
                <a:latin typeface="Calibri"/>
                <a:ea typeface="Calibri"/>
                <a:cs typeface="Calibri"/>
                <a:sym typeface="Calibri"/>
              </a:endParaRPr>
            </a:p>
          </p:txBody>
        </p:sp>
      </p:grpSp>
      <p:sp>
        <p:nvSpPr>
          <p:cNvPr id="309" name="Google Shape;309;p22" descr="Rewind"/>
          <p:cNvSpPr/>
          <p:nvPr/>
        </p:nvSpPr>
        <p:spPr>
          <a:xfrm>
            <a:off x="0" y="0"/>
            <a:ext cx="849600" cy="849600"/>
          </a:xfrm>
          <a:prstGeom prst="ellipse">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ge29fe07769_1_704"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ge29fe07769_1_709"/>
          <p:cNvSpPr txBox="1"/>
          <p:nvPr/>
        </p:nvSpPr>
        <p:spPr>
          <a:xfrm>
            <a:off x="395550" y="568025"/>
            <a:ext cx="83529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What are the three common body segments that arthropods share called?</a:t>
            </a:r>
            <a:endParaRPr sz="4000" b="0" i="0" u="none" strike="noStrike" cap="none">
              <a:solidFill>
                <a:schemeClr val="dk1"/>
              </a:solidFill>
              <a:latin typeface="Calibri"/>
              <a:ea typeface="Calibri"/>
              <a:cs typeface="Calibri"/>
              <a:sym typeface="Calibri"/>
            </a:endParaRPr>
          </a:p>
        </p:txBody>
      </p:sp>
      <p:sp>
        <p:nvSpPr>
          <p:cNvPr id="1228" name="Google Shape;1228;ge29fe07769_1_709"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29" name="Google Shape;1229;ge29fe07769_1_709"/>
          <p:cNvPicPr preferRelativeResize="0"/>
          <p:nvPr/>
        </p:nvPicPr>
        <p:blipFill rotWithShape="1">
          <a:blip r:embed="rId4">
            <a:alphaModFix/>
          </a:blip>
          <a:srcRect t="24482"/>
          <a:stretch/>
        </p:blipFill>
        <p:spPr>
          <a:xfrm>
            <a:off x="2470000" y="3245000"/>
            <a:ext cx="4204000" cy="2334750"/>
          </a:xfrm>
          <a:prstGeom prst="rect">
            <a:avLst/>
          </a:prstGeom>
          <a:noFill/>
          <a:ln>
            <a:noFill/>
          </a:ln>
        </p:spPr>
      </p:pic>
      <p:sp>
        <p:nvSpPr>
          <p:cNvPr id="1230" name="Google Shape;1230;ge29fe07769_1_709"/>
          <p:cNvSpPr txBox="1"/>
          <p:nvPr/>
        </p:nvSpPr>
        <p:spPr>
          <a:xfrm>
            <a:off x="2888150" y="2798600"/>
            <a:ext cx="479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b="1">
                <a:latin typeface="Calibri"/>
                <a:ea typeface="Calibri"/>
                <a:cs typeface="Calibri"/>
                <a:sym typeface="Calibri"/>
              </a:rPr>
              <a:t>1</a:t>
            </a:r>
            <a:endParaRPr sz="1700" b="1">
              <a:latin typeface="Calibri"/>
              <a:ea typeface="Calibri"/>
              <a:cs typeface="Calibri"/>
              <a:sym typeface="Calibri"/>
            </a:endParaRPr>
          </a:p>
        </p:txBody>
      </p:sp>
      <p:sp>
        <p:nvSpPr>
          <p:cNvPr id="1231" name="Google Shape;1231;ge29fe07769_1_709"/>
          <p:cNvSpPr txBox="1"/>
          <p:nvPr/>
        </p:nvSpPr>
        <p:spPr>
          <a:xfrm>
            <a:off x="3873200" y="2798600"/>
            <a:ext cx="479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b="1">
                <a:solidFill>
                  <a:schemeClr val="dk1"/>
                </a:solidFill>
                <a:latin typeface="Calibri"/>
                <a:ea typeface="Calibri"/>
                <a:cs typeface="Calibri"/>
                <a:sym typeface="Calibri"/>
              </a:rPr>
              <a:t>2</a:t>
            </a:r>
            <a:endParaRPr/>
          </a:p>
        </p:txBody>
      </p:sp>
      <p:sp>
        <p:nvSpPr>
          <p:cNvPr id="1232" name="Google Shape;1232;ge29fe07769_1_709"/>
          <p:cNvSpPr txBox="1"/>
          <p:nvPr/>
        </p:nvSpPr>
        <p:spPr>
          <a:xfrm>
            <a:off x="5174175" y="2798600"/>
            <a:ext cx="479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b="1">
                <a:solidFill>
                  <a:schemeClr val="dk1"/>
                </a:solidFill>
                <a:latin typeface="Calibri"/>
                <a:ea typeface="Calibri"/>
                <a:cs typeface="Calibri"/>
                <a:sym typeface="Calibri"/>
              </a:rPr>
              <a:t>3</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Google Shape;1238;ge29fe07769_1_724"/>
          <p:cNvSpPr txBox="1"/>
          <p:nvPr/>
        </p:nvSpPr>
        <p:spPr>
          <a:xfrm>
            <a:off x="395550" y="568025"/>
            <a:ext cx="83529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What is the hard exoskeleton that arthropods have made of?</a:t>
            </a:r>
            <a:endParaRPr sz="4000" b="0" i="0" u="none" strike="noStrike" cap="none">
              <a:solidFill>
                <a:schemeClr val="dk1"/>
              </a:solidFill>
              <a:latin typeface="Calibri"/>
              <a:ea typeface="Calibri"/>
              <a:cs typeface="Calibri"/>
              <a:sym typeface="Calibri"/>
            </a:endParaRPr>
          </a:p>
        </p:txBody>
      </p:sp>
      <p:sp>
        <p:nvSpPr>
          <p:cNvPr id="1239" name="Google Shape;1239;ge29fe07769_1_724"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40" name="Google Shape;1240;ge29fe07769_1_724"/>
          <p:cNvPicPr preferRelativeResize="0"/>
          <p:nvPr/>
        </p:nvPicPr>
        <p:blipFill>
          <a:blip r:embed="rId4">
            <a:alphaModFix/>
          </a:blip>
          <a:stretch>
            <a:fillRect/>
          </a:stretch>
        </p:blipFill>
        <p:spPr>
          <a:xfrm>
            <a:off x="2379163" y="2420625"/>
            <a:ext cx="4385684" cy="341890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ge29fe07769_1_735"/>
          <p:cNvSpPr txBox="1"/>
          <p:nvPr/>
        </p:nvSpPr>
        <p:spPr>
          <a:xfrm>
            <a:off x="150950" y="1253475"/>
            <a:ext cx="87342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Chordata</a:t>
            </a:r>
            <a:endParaRPr sz="1400" b="0" i="0" u="none" strike="noStrike" cap="none">
              <a:solidFill>
                <a:srgbClr val="000000"/>
              </a:solidFill>
              <a:latin typeface="Arial"/>
              <a:ea typeface="Arial"/>
              <a:cs typeface="Arial"/>
              <a:sym typeface="Arial"/>
            </a:endParaRPr>
          </a:p>
        </p:txBody>
      </p:sp>
      <p:sp>
        <p:nvSpPr>
          <p:cNvPr id="1247" name="Google Shape;1247;ge29fe07769_1_735" descr="Artificial Intelligence"/>
          <p:cNvSpPr/>
          <p:nvPr/>
        </p:nvSpPr>
        <p:spPr>
          <a:xfrm>
            <a:off x="1789975" y="2468250"/>
            <a:ext cx="2969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48" name="Google Shape;1248;ge29fe07769_1_735" descr="Blog"/>
          <p:cNvPicPr preferRelativeResize="0"/>
          <p:nvPr/>
        </p:nvPicPr>
        <p:blipFill rotWithShape="1">
          <a:blip r:embed="rId4">
            <a:alphaModFix/>
          </a:blip>
          <a:srcRect/>
          <a:stretch/>
        </p:blipFill>
        <p:spPr>
          <a:xfrm>
            <a:off x="4572000" y="2714712"/>
            <a:ext cx="2601876" cy="2601876"/>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sp>
        <p:nvSpPr>
          <p:cNvPr id="1254" name="Google Shape;1254;ge29fe07769_1_742"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5" name="Google Shape;1255;ge29fe07769_1_742"/>
          <p:cNvSpPr txBox="1"/>
          <p:nvPr/>
        </p:nvSpPr>
        <p:spPr>
          <a:xfrm>
            <a:off x="735300" y="330525"/>
            <a:ext cx="81102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u="sng">
                <a:solidFill>
                  <a:schemeClr val="dk1"/>
                </a:solidFill>
                <a:latin typeface="Calibri"/>
                <a:ea typeface="Calibri"/>
                <a:cs typeface="Calibri"/>
                <a:sym typeface="Calibri"/>
              </a:rPr>
              <a:t>Chordata</a:t>
            </a:r>
            <a:r>
              <a:rPr lang="en-US" sz="4000">
                <a:solidFill>
                  <a:schemeClr val="dk1"/>
                </a:solidFill>
                <a:latin typeface="Calibri"/>
                <a:ea typeface="Calibri"/>
                <a:cs typeface="Calibri"/>
                <a:sym typeface="Calibri"/>
              </a:rPr>
              <a:t>: includes all animals that have a spinal cord</a:t>
            </a:r>
            <a:endParaRPr sz="4000" i="0" strike="noStrike" cap="none">
              <a:solidFill>
                <a:schemeClr val="dk1"/>
              </a:solidFill>
              <a:latin typeface="Calibri"/>
              <a:ea typeface="Calibri"/>
              <a:cs typeface="Calibri"/>
              <a:sym typeface="Calibri"/>
            </a:endParaRPr>
          </a:p>
        </p:txBody>
      </p:sp>
      <p:pic>
        <p:nvPicPr>
          <p:cNvPr id="1256" name="Google Shape;1256;ge29fe07769_1_742"/>
          <p:cNvPicPr preferRelativeResize="0"/>
          <p:nvPr/>
        </p:nvPicPr>
        <p:blipFill>
          <a:blip r:embed="rId4">
            <a:alphaModFix/>
          </a:blip>
          <a:stretch>
            <a:fillRect/>
          </a:stretch>
        </p:blipFill>
        <p:spPr>
          <a:xfrm>
            <a:off x="1484875" y="2032900"/>
            <a:ext cx="6174261" cy="4650401"/>
          </a:xfrm>
          <a:prstGeom prst="rect">
            <a:avLst/>
          </a:prstGeom>
          <a:noFill/>
          <a:ln>
            <a:noFill/>
          </a:ln>
        </p:spPr>
      </p:pic>
      <p:pic>
        <p:nvPicPr>
          <p:cNvPr id="1257" name="Google Shape;1257;ge29fe07769_1_742" descr="Blog"/>
          <p:cNvPicPr preferRelativeResize="0"/>
          <p:nvPr/>
        </p:nvPicPr>
        <p:blipFill rotWithShape="1">
          <a:blip r:embed="rId5">
            <a:alphaModFix/>
          </a:blip>
          <a:srcRect/>
          <a:stretch/>
        </p:blipFill>
        <p:spPr>
          <a:xfrm>
            <a:off x="735292" y="199641"/>
            <a:ext cx="474009" cy="474009"/>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ge5af6dcd01_0_125"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ge5af6dcd01_0_130"/>
          <p:cNvSpPr txBox="1"/>
          <p:nvPr/>
        </p:nvSpPr>
        <p:spPr>
          <a:xfrm>
            <a:off x="1171656" y="290816"/>
            <a:ext cx="6800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is the chordata phylum?</a:t>
            </a:r>
            <a:endParaRPr sz="1400" b="0" i="0" u="none" strike="noStrike" cap="none">
              <a:solidFill>
                <a:srgbClr val="000000"/>
              </a:solidFill>
              <a:latin typeface="Arial"/>
              <a:ea typeface="Arial"/>
              <a:cs typeface="Arial"/>
              <a:sym typeface="Arial"/>
            </a:endParaRPr>
          </a:p>
        </p:txBody>
      </p:sp>
      <p:sp>
        <p:nvSpPr>
          <p:cNvPr id="1270" name="Google Shape;1270;ge5af6dcd01_0_130"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71" name="Google Shape;1271;ge5af6dcd01_0_130"/>
          <p:cNvPicPr preferRelativeResize="0"/>
          <p:nvPr/>
        </p:nvPicPr>
        <p:blipFill>
          <a:blip r:embed="rId4">
            <a:alphaModFix/>
          </a:blip>
          <a:stretch>
            <a:fillRect/>
          </a:stretch>
        </p:blipFill>
        <p:spPr>
          <a:xfrm>
            <a:off x="1484875" y="1430850"/>
            <a:ext cx="6174261" cy="4650401"/>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pic>
        <p:nvPicPr>
          <p:cNvPr id="1277" name="Google Shape;1277;ge29fe07769_1_752"/>
          <p:cNvPicPr preferRelativeResize="0"/>
          <p:nvPr/>
        </p:nvPicPr>
        <p:blipFill rotWithShape="1">
          <a:blip r:embed="rId3">
            <a:alphaModFix/>
          </a:blip>
          <a:srcRect/>
          <a:stretch/>
        </p:blipFill>
        <p:spPr>
          <a:xfrm>
            <a:off x="0" y="406400"/>
            <a:ext cx="9144000" cy="6035568"/>
          </a:xfrm>
          <a:prstGeom prst="rect">
            <a:avLst/>
          </a:prstGeom>
          <a:noFill/>
          <a:ln>
            <a:noFill/>
          </a:ln>
        </p:spPr>
      </p:pic>
      <p:sp>
        <p:nvSpPr>
          <p:cNvPr id="1278" name="Google Shape;1278;ge29fe07769_1_752"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Google Shape;1284;ge29fe07769_1_758"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5" name="Google Shape;1285;ge29fe07769_1_758"/>
          <p:cNvSpPr txBox="1"/>
          <p:nvPr/>
        </p:nvSpPr>
        <p:spPr>
          <a:xfrm>
            <a:off x="395550" y="579200"/>
            <a:ext cx="8352900" cy="317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The spinal cord consists of a bundle of nerves and cartilage that carries sensory signals from the body to the brain and response signals from the brain to the body.</a:t>
            </a:r>
            <a:endParaRPr sz="4000" i="0" strike="noStrike" cap="none">
              <a:solidFill>
                <a:schemeClr val="dk1"/>
              </a:solidFill>
              <a:latin typeface="Calibri"/>
              <a:ea typeface="Calibri"/>
              <a:cs typeface="Calibri"/>
              <a:sym typeface="Calibri"/>
            </a:endParaRPr>
          </a:p>
        </p:txBody>
      </p:sp>
      <p:pic>
        <p:nvPicPr>
          <p:cNvPr id="1286" name="Google Shape;1286;ge29fe07769_1_758"/>
          <p:cNvPicPr preferRelativeResize="0"/>
          <p:nvPr/>
        </p:nvPicPr>
        <p:blipFill>
          <a:blip r:embed="rId4">
            <a:alphaModFix/>
          </a:blip>
          <a:stretch>
            <a:fillRect/>
          </a:stretch>
        </p:blipFill>
        <p:spPr>
          <a:xfrm>
            <a:off x="2841563" y="3813100"/>
            <a:ext cx="3460865" cy="2803300"/>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ge29fe07769_1_76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ge29fe07769_1_766"/>
          <p:cNvSpPr txBox="1"/>
          <p:nvPr/>
        </p:nvSpPr>
        <p:spPr>
          <a:xfrm>
            <a:off x="395550" y="579200"/>
            <a:ext cx="83529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In vertebrates, the spinal cord is protected by the backbone, but not all chordates have backbones.</a:t>
            </a:r>
            <a:endParaRPr sz="4000" i="0" strike="noStrike" cap="none">
              <a:solidFill>
                <a:schemeClr val="dk1"/>
              </a:solidFill>
              <a:latin typeface="Calibri"/>
              <a:ea typeface="Calibri"/>
              <a:cs typeface="Calibri"/>
              <a:sym typeface="Calibri"/>
            </a:endParaRPr>
          </a:p>
        </p:txBody>
      </p:sp>
      <p:pic>
        <p:nvPicPr>
          <p:cNvPr id="1294" name="Google Shape;1294;ge29fe07769_1_766"/>
          <p:cNvPicPr preferRelativeResize="0"/>
          <p:nvPr/>
        </p:nvPicPr>
        <p:blipFill>
          <a:blip r:embed="rId4">
            <a:alphaModFix/>
          </a:blip>
          <a:stretch>
            <a:fillRect/>
          </a:stretch>
        </p:blipFill>
        <p:spPr>
          <a:xfrm>
            <a:off x="4204721" y="3102612"/>
            <a:ext cx="4039195" cy="3041275"/>
          </a:xfrm>
          <a:prstGeom prst="rect">
            <a:avLst/>
          </a:prstGeom>
          <a:noFill/>
          <a:ln>
            <a:noFill/>
          </a:ln>
        </p:spPr>
      </p:pic>
      <p:pic>
        <p:nvPicPr>
          <p:cNvPr id="1295" name="Google Shape;1295;ge29fe07769_1_766"/>
          <p:cNvPicPr preferRelativeResize="0"/>
          <p:nvPr/>
        </p:nvPicPr>
        <p:blipFill>
          <a:blip r:embed="rId5">
            <a:alphaModFix/>
          </a:blip>
          <a:stretch>
            <a:fillRect/>
          </a:stretch>
        </p:blipFill>
        <p:spPr>
          <a:xfrm>
            <a:off x="910700" y="2671113"/>
            <a:ext cx="2695611" cy="39042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8"/>
          <p:cNvSpPr/>
          <p:nvPr/>
        </p:nvSpPr>
        <p:spPr>
          <a:xfrm>
            <a:off x="5175584" y="1961622"/>
            <a:ext cx="1413163" cy="595745"/>
          </a:xfrm>
          <a:prstGeom prst="leftArrow">
            <a:avLst>
              <a:gd name="adj1" fmla="val 50000"/>
              <a:gd name="adj2" fmla="val 50000"/>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6" name="Google Shape;316;p28"/>
          <p:cNvSpPr/>
          <p:nvPr/>
        </p:nvSpPr>
        <p:spPr>
          <a:xfrm rot="10800000">
            <a:off x="834735" y="1961623"/>
            <a:ext cx="1413163" cy="595745"/>
          </a:xfrm>
          <a:prstGeom prst="leftArrow">
            <a:avLst>
              <a:gd name="adj1" fmla="val 50000"/>
              <a:gd name="adj2" fmla="val 50000"/>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7" name="Google Shape;317;p28"/>
          <p:cNvPicPr preferRelativeResize="0"/>
          <p:nvPr/>
        </p:nvPicPr>
        <p:blipFill rotWithShape="1">
          <a:blip r:embed="rId3">
            <a:alphaModFix/>
          </a:blip>
          <a:srcRect t="12820"/>
          <a:stretch/>
        </p:blipFill>
        <p:spPr>
          <a:xfrm>
            <a:off x="2247899" y="536555"/>
            <a:ext cx="2673684" cy="6106522"/>
          </a:xfrm>
          <a:prstGeom prst="rect">
            <a:avLst/>
          </a:prstGeom>
          <a:noFill/>
          <a:ln>
            <a:noFill/>
          </a:ln>
        </p:spPr>
      </p:pic>
      <p:sp>
        <p:nvSpPr>
          <p:cNvPr id="318" name="Google Shape;318;p28"/>
          <p:cNvSpPr/>
          <p:nvPr/>
        </p:nvSpPr>
        <p:spPr>
          <a:xfrm>
            <a:off x="186663" y="1632545"/>
            <a:ext cx="6994769" cy="1172307"/>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9" name="Google Shape;319;p28"/>
          <p:cNvSpPr txBox="1"/>
          <p:nvPr/>
        </p:nvSpPr>
        <p:spPr>
          <a:xfrm>
            <a:off x="5555289" y="4473252"/>
            <a:ext cx="3439776" cy="21698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US" sz="4500" b="1" i="0" u="sng" strike="noStrike" cap="none">
                <a:solidFill>
                  <a:schemeClr val="dk1"/>
                </a:solidFill>
                <a:latin typeface="Calibri"/>
                <a:ea typeface="Calibri"/>
                <a:cs typeface="Calibri"/>
                <a:sym typeface="Calibri"/>
              </a:rPr>
              <a:t>Phylum</a:t>
            </a:r>
            <a:r>
              <a:rPr lang="en-US" sz="4500" b="0" i="0" u="none" strike="noStrike" cap="none">
                <a:solidFill>
                  <a:schemeClr val="dk1"/>
                </a:solidFill>
                <a:latin typeface="Calibri"/>
                <a:ea typeface="Calibri"/>
                <a:cs typeface="Calibri"/>
                <a:sym typeface="Calibri"/>
              </a:rPr>
              <a:t>: the third level of classification</a:t>
            </a:r>
            <a:endParaRPr sz="4500" b="0" i="0" u="none" strike="noStrike" cap="none">
              <a:solidFill>
                <a:schemeClr val="dk1"/>
              </a:solidFill>
              <a:latin typeface="Calibri"/>
              <a:ea typeface="Calibri"/>
              <a:cs typeface="Calibri"/>
              <a:sym typeface="Calibri"/>
            </a:endParaRPr>
          </a:p>
        </p:txBody>
      </p:sp>
      <p:sp>
        <p:nvSpPr>
          <p:cNvPr id="320" name="Google Shape;320;p28"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ge29fe07769_1_77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2" name="Google Shape;1302;ge29fe07769_1_775"/>
          <p:cNvSpPr txBox="1"/>
          <p:nvPr/>
        </p:nvSpPr>
        <p:spPr>
          <a:xfrm>
            <a:off x="395550" y="579200"/>
            <a:ext cx="83529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Tunicates are a common example of chordates that do not have backbones. These simple aquatic organisms are filter feeders.</a:t>
            </a:r>
            <a:endParaRPr sz="4000" i="0" strike="noStrike" cap="none">
              <a:solidFill>
                <a:schemeClr val="dk1"/>
              </a:solidFill>
              <a:latin typeface="Calibri"/>
              <a:ea typeface="Calibri"/>
              <a:cs typeface="Calibri"/>
              <a:sym typeface="Calibri"/>
            </a:endParaRPr>
          </a:p>
        </p:txBody>
      </p:sp>
      <p:pic>
        <p:nvPicPr>
          <p:cNvPr id="1303" name="Google Shape;1303;ge29fe07769_1_775"/>
          <p:cNvPicPr preferRelativeResize="0"/>
          <p:nvPr/>
        </p:nvPicPr>
        <p:blipFill>
          <a:blip r:embed="rId4">
            <a:alphaModFix/>
          </a:blip>
          <a:stretch>
            <a:fillRect/>
          </a:stretch>
        </p:blipFill>
        <p:spPr>
          <a:xfrm>
            <a:off x="2476500" y="3139075"/>
            <a:ext cx="4191000" cy="33528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ge29fe07769_1_784"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ge29fe07769_1_789"/>
          <p:cNvSpPr txBox="1"/>
          <p:nvPr/>
        </p:nvSpPr>
        <p:spPr>
          <a:xfrm>
            <a:off x="395550" y="568025"/>
            <a:ext cx="83529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What are the two main components of the spinal cord?</a:t>
            </a:r>
            <a:endParaRPr sz="4000" b="0" i="0" u="none" strike="noStrike" cap="none">
              <a:solidFill>
                <a:schemeClr val="dk1"/>
              </a:solidFill>
              <a:latin typeface="Calibri"/>
              <a:ea typeface="Calibri"/>
              <a:cs typeface="Calibri"/>
              <a:sym typeface="Calibri"/>
            </a:endParaRPr>
          </a:p>
        </p:txBody>
      </p:sp>
      <p:sp>
        <p:nvSpPr>
          <p:cNvPr id="1316" name="Google Shape;1316;ge29fe07769_1_789"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17" name="Google Shape;1317;ge29fe07769_1_789"/>
          <p:cNvPicPr preferRelativeResize="0"/>
          <p:nvPr/>
        </p:nvPicPr>
        <p:blipFill>
          <a:blip r:embed="rId4">
            <a:alphaModFix/>
          </a:blip>
          <a:stretch>
            <a:fillRect/>
          </a:stretch>
        </p:blipFill>
        <p:spPr>
          <a:xfrm>
            <a:off x="2841563" y="2686825"/>
            <a:ext cx="3460865" cy="280330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Google Shape;1323;ge29fe07769_1_797"/>
          <p:cNvSpPr txBox="1"/>
          <p:nvPr/>
        </p:nvSpPr>
        <p:spPr>
          <a:xfrm>
            <a:off x="395550" y="802200"/>
            <a:ext cx="83529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What does the spinal cord accomplish?</a:t>
            </a:r>
            <a:endParaRPr sz="4000" b="0" i="0" u="none" strike="noStrike" cap="none">
              <a:solidFill>
                <a:schemeClr val="dk1"/>
              </a:solidFill>
              <a:latin typeface="Calibri"/>
              <a:ea typeface="Calibri"/>
              <a:cs typeface="Calibri"/>
              <a:sym typeface="Calibri"/>
            </a:endParaRPr>
          </a:p>
        </p:txBody>
      </p:sp>
      <p:sp>
        <p:nvSpPr>
          <p:cNvPr id="1324" name="Google Shape;1324;ge29fe07769_1_797"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25" name="Google Shape;1325;ge29fe07769_1_797"/>
          <p:cNvPicPr preferRelativeResize="0"/>
          <p:nvPr/>
        </p:nvPicPr>
        <p:blipFill>
          <a:blip r:embed="rId4">
            <a:alphaModFix/>
          </a:blip>
          <a:stretch>
            <a:fillRect/>
          </a:stretch>
        </p:blipFill>
        <p:spPr>
          <a:xfrm>
            <a:off x="867788" y="2709125"/>
            <a:ext cx="3460865" cy="2803300"/>
          </a:xfrm>
          <a:prstGeom prst="rect">
            <a:avLst/>
          </a:prstGeom>
          <a:noFill/>
          <a:ln>
            <a:noFill/>
          </a:ln>
        </p:spPr>
      </p:pic>
      <p:pic>
        <p:nvPicPr>
          <p:cNvPr id="1326" name="Google Shape;1326;ge29fe07769_1_797"/>
          <p:cNvPicPr preferRelativeResize="0"/>
          <p:nvPr/>
        </p:nvPicPr>
        <p:blipFill rotWithShape="1">
          <a:blip r:embed="rId5">
            <a:alphaModFix/>
          </a:blip>
          <a:srcRect/>
          <a:stretch/>
        </p:blipFill>
        <p:spPr>
          <a:xfrm>
            <a:off x="4430471" y="2812687"/>
            <a:ext cx="4039195" cy="3041275"/>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sp>
        <p:nvSpPr>
          <p:cNvPr id="1332" name="Google Shape;1332;ge29fe07769_1_805"/>
          <p:cNvSpPr txBox="1"/>
          <p:nvPr/>
        </p:nvSpPr>
        <p:spPr>
          <a:xfrm>
            <a:off x="395550" y="802200"/>
            <a:ext cx="83529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What does the spinal cord accomplish?</a:t>
            </a:r>
            <a:endParaRPr sz="4000" b="0" i="0" u="none" strike="noStrike" cap="none">
              <a:solidFill>
                <a:schemeClr val="dk1"/>
              </a:solidFill>
              <a:latin typeface="Calibri"/>
              <a:ea typeface="Calibri"/>
              <a:cs typeface="Calibri"/>
              <a:sym typeface="Calibri"/>
            </a:endParaRPr>
          </a:p>
        </p:txBody>
      </p:sp>
      <p:sp>
        <p:nvSpPr>
          <p:cNvPr id="1333" name="Google Shape;1333;ge29fe07769_1_805"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34" name="Google Shape;1334;ge29fe07769_1_805"/>
          <p:cNvPicPr preferRelativeResize="0"/>
          <p:nvPr/>
        </p:nvPicPr>
        <p:blipFill>
          <a:blip r:embed="rId4">
            <a:alphaModFix/>
          </a:blip>
          <a:stretch>
            <a:fillRect/>
          </a:stretch>
        </p:blipFill>
        <p:spPr>
          <a:xfrm>
            <a:off x="867788" y="2709125"/>
            <a:ext cx="3460865" cy="2803300"/>
          </a:xfrm>
          <a:prstGeom prst="rect">
            <a:avLst/>
          </a:prstGeom>
          <a:noFill/>
          <a:ln>
            <a:noFill/>
          </a:ln>
        </p:spPr>
      </p:pic>
      <p:pic>
        <p:nvPicPr>
          <p:cNvPr id="1335" name="Google Shape;1335;ge29fe07769_1_805"/>
          <p:cNvPicPr preferRelativeResize="0"/>
          <p:nvPr/>
        </p:nvPicPr>
        <p:blipFill rotWithShape="1">
          <a:blip r:embed="rId5">
            <a:alphaModFix/>
          </a:blip>
          <a:srcRect/>
          <a:stretch/>
        </p:blipFill>
        <p:spPr>
          <a:xfrm>
            <a:off x="4430471" y="2812687"/>
            <a:ext cx="4039195" cy="3041275"/>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ge29fe07769_1_820"/>
          <p:cNvSpPr txBox="1"/>
          <p:nvPr/>
        </p:nvSpPr>
        <p:spPr>
          <a:xfrm>
            <a:off x="634951" y="601500"/>
            <a:ext cx="7874100" cy="501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Which phylum includes organisms with spinal cords? </a:t>
            </a:r>
            <a:endParaRPr sz="40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Annelida</a:t>
            </a: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Echinodermata </a:t>
            </a: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Nematoda</a:t>
            </a: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Chordata</a:t>
            </a:r>
            <a:endParaRPr sz="40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4000">
              <a:solidFill>
                <a:schemeClr val="dk1"/>
              </a:solidFill>
              <a:latin typeface="Calibri"/>
              <a:ea typeface="Calibri"/>
              <a:cs typeface="Calibri"/>
              <a:sym typeface="Calibri"/>
            </a:endParaRPr>
          </a:p>
        </p:txBody>
      </p:sp>
      <p:sp>
        <p:nvSpPr>
          <p:cNvPr id="1342" name="Google Shape;1342;ge29fe07769_1_820"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43" name="Google Shape;1343;ge29fe07769_1_820"/>
          <p:cNvPicPr preferRelativeResize="0"/>
          <p:nvPr/>
        </p:nvPicPr>
        <p:blipFill>
          <a:blip r:embed="rId4">
            <a:alphaModFix/>
          </a:blip>
          <a:stretch>
            <a:fillRect/>
          </a:stretch>
        </p:blipFill>
        <p:spPr>
          <a:xfrm>
            <a:off x="4670700" y="2497900"/>
            <a:ext cx="3721025" cy="2802649"/>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ge29fe07769_1_828"/>
          <p:cNvSpPr txBox="1"/>
          <p:nvPr/>
        </p:nvSpPr>
        <p:spPr>
          <a:xfrm>
            <a:off x="634951" y="601500"/>
            <a:ext cx="7874100" cy="501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Which phylum includes organisms with spinal cords? </a:t>
            </a:r>
            <a:endParaRPr sz="40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Annelida</a:t>
            </a: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Echinodermata </a:t>
            </a: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Nematoda</a:t>
            </a: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rgbClr val="FF0000"/>
              </a:buClr>
              <a:buSzPts val="4000"/>
              <a:buFont typeface="Calibri"/>
              <a:buAutoNum type="alphaUcPeriod"/>
            </a:pPr>
            <a:r>
              <a:rPr lang="en-US" sz="4000">
                <a:solidFill>
                  <a:srgbClr val="FF0000"/>
                </a:solidFill>
                <a:latin typeface="Calibri"/>
                <a:ea typeface="Calibri"/>
                <a:cs typeface="Calibri"/>
                <a:sym typeface="Calibri"/>
              </a:rPr>
              <a:t>Chordata</a:t>
            </a:r>
            <a:endParaRPr sz="4000">
              <a:solidFill>
                <a:srgbClr val="FF0000"/>
              </a:solidFill>
              <a:latin typeface="Calibri"/>
              <a:ea typeface="Calibri"/>
              <a:cs typeface="Calibri"/>
              <a:sym typeface="Calibri"/>
            </a:endParaRPr>
          </a:p>
          <a:p>
            <a:pPr marL="0" marR="0" lvl="0" indent="0" algn="l" rtl="0">
              <a:lnSpc>
                <a:spcPct val="100000"/>
              </a:lnSpc>
              <a:spcBef>
                <a:spcPts val="0"/>
              </a:spcBef>
              <a:spcAft>
                <a:spcPts val="0"/>
              </a:spcAft>
              <a:buNone/>
            </a:pPr>
            <a:endParaRPr sz="4000">
              <a:solidFill>
                <a:schemeClr val="dk1"/>
              </a:solidFill>
              <a:latin typeface="Calibri"/>
              <a:ea typeface="Calibri"/>
              <a:cs typeface="Calibri"/>
              <a:sym typeface="Calibri"/>
            </a:endParaRPr>
          </a:p>
        </p:txBody>
      </p:sp>
      <p:sp>
        <p:nvSpPr>
          <p:cNvPr id="1350" name="Google Shape;1350;ge29fe07769_1_828"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51" name="Google Shape;1351;ge29fe07769_1_828"/>
          <p:cNvPicPr preferRelativeResize="0"/>
          <p:nvPr/>
        </p:nvPicPr>
        <p:blipFill>
          <a:blip r:embed="rId4">
            <a:alphaModFix/>
          </a:blip>
          <a:stretch>
            <a:fillRect/>
          </a:stretch>
        </p:blipFill>
        <p:spPr>
          <a:xfrm>
            <a:off x="4670700" y="2497900"/>
            <a:ext cx="3721025" cy="2802649"/>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ge29fe07769_1_835"/>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358" name="Google Shape;1358;ge29fe07769_1_835"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ge29fe07769_1_916"/>
          <p:cNvSpPr txBox="1"/>
          <p:nvPr/>
        </p:nvSpPr>
        <p:spPr>
          <a:xfrm>
            <a:off x="765826" y="211775"/>
            <a:ext cx="78741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u="sng">
                <a:solidFill>
                  <a:schemeClr val="dk1"/>
                </a:solidFill>
                <a:latin typeface="Calibri"/>
                <a:ea typeface="Calibri"/>
                <a:cs typeface="Calibri"/>
                <a:sym typeface="Calibri"/>
              </a:rPr>
              <a:t>Porifera</a:t>
            </a:r>
            <a:r>
              <a:rPr lang="en-US" sz="4000" b="0" i="0" u="none" strike="noStrike" cap="none">
                <a:solidFill>
                  <a:schemeClr val="dk1"/>
                </a:solidFill>
                <a:latin typeface="Calibri"/>
                <a:ea typeface="Calibri"/>
                <a:cs typeface="Calibri"/>
                <a:sym typeface="Calibri"/>
              </a:rPr>
              <a:t>: multic</a:t>
            </a:r>
            <a:r>
              <a:rPr lang="en-US" sz="4000">
                <a:solidFill>
                  <a:schemeClr val="dk1"/>
                </a:solidFill>
                <a:latin typeface="Calibri"/>
                <a:ea typeface="Calibri"/>
                <a:cs typeface="Calibri"/>
                <a:sym typeface="Calibri"/>
              </a:rPr>
              <a:t>ellular and sessile </a:t>
            </a:r>
            <a:r>
              <a:rPr lang="en-US" sz="4000" b="0" i="0" u="none" strike="noStrike" cap="none">
                <a:solidFill>
                  <a:schemeClr val="dk1"/>
                </a:solidFill>
                <a:latin typeface="Calibri"/>
                <a:ea typeface="Calibri"/>
                <a:cs typeface="Calibri"/>
                <a:sym typeface="Calibri"/>
              </a:rPr>
              <a:t>aquatic animals that have asymmetry</a:t>
            </a:r>
            <a:r>
              <a:rPr lang="en-US" sz="4000">
                <a:solidFill>
                  <a:schemeClr val="dk1"/>
                </a:solidFill>
                <a:latin typeface="Calibri"/>
                <a:ea typeface="Calibri"/>
                <a:cs typeface="Calibri"/>
                <a:sym typeface="Calibri"/>
              </a:rPr>
              <a:t> and primarily filter feed using specialized collar cells</a:t>
            </a:r>
            <a:endParaRPr sz="4000" b="0" i="0" u="none" strike="noStrike" cap="none">
              <a:solidFill>
                <a:schemeClr val="dk1"/>
              </a:solidFill>
              <a:latin typeface="Calibri"/>
              <a:ea typeface="Calibri"/>
              <a:cs typeface="Calibri"/>
              <a:sym typeface="Calibri"/>
            </a:endParaRPr>
          </a:p>
        </p:txBody>
      </p:sp>
      <p:pic>
        <p:nvPicPr>
          <p:cNvPr id="1365" name="Google Shape;1365;ge29fe07769_1_916"/>
          <p:cNvPicPr preferRelativeResize="0"/>
          <p:nvPr/>
        </p:nvPicPr>
        <p:blipFill>
          <a:blip r:embed="rId3">
            <a:alphaModFix/>
          </a:blip>
          <a:stretch>
            <a:fillRect/>
          </a:stretch>
        </p:blipFill>
        <p:spPr>
          <a:xfrm>
            <a:off x="1454675" y="3290400"/>
            <a:ext cx="6234651" cy="3262801"/>
          </a:xfrm>
          <a:prstGeom prst="rect">
            <a:avLst/>
          </a:prstGeom>
          <a:noFill/>
          <a:ln>
            <a:noFill/>
          </a:ln>
        </p:spPr>
      </p:pic>
      <p:sp>
        <p:nvSpPr>
          <p:cNvPr id="1366" name="Google Shape;1366;ge29fe07769_1_916"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Google Shape;1372;ge29fe07769_1_923"/>
          <p:cNvSpPr txBox="1"/>
          <p:nvPr/>
        </p:nvSpPr>
        <p:spPr>
          <a:xfrm>
            <a:off x="634951" y="251050"/>
            <a:ext cx="78741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u="sng">
                <a:solidFill>
                  <a:schemeClr val="dk1"/>
                </a:solidFill>
                <a:latin typeface="Calibri"/>
                <a:ea typeface="Calibri"/>
                <a:cs typeface="Calibri"/>
                <a:sym typeface="Calibri"/>
              </a:rPr>
              <a:t>Cnidaria</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multicellular marine animals that exhibit radial symmetry </a:t>
            </a:r>
            <a:endParaRPr sz="4000" b="0" i="0" u="none" strike="noStrike" cap="none">
              <a:solidFill>
                <a:schemeClr val="dk1"/>
              </a:solidFill>
              <a:latin typeface="Calibri"/>
              <a:ea typeface="Calibri"/>
              <a:cs typeface="Calibri"/>
              <a:sym typeface="Calibri"/>
            </a:endParaRPr>
          </a:p>
        </p:txBody>
      </p:sp>
      <p:pic>
        <p:nvPicPr>
          <p:cNvPr id="1373" name="Google Shape;1373;ge29fe07769_1_923"/>
          <p:cNvPicPr preferRelativeResize="0"/>
          <p:nvPr/>
        </p:nvPicPr>
        <p:blipFill>
          <a:blip r:embed="rId3">
            <a:alphaModFix/>
          </a:blip>
          <a:stretch>
            <a:fillRect/>
          </a:stretch>
        </p:blipFill>
        <p:spPr>
          <a:xfrm>
            <a:off x="1924623" y="2330600"/>
            <a:ext cx="5294749" cy="4096224"/>
          </a:xfrm>
          <a:prstGeom prst="rect">
            <a:avLst/>
          </a:prstGeom>
          <a:noFill/>
          <a:ln>
            <a:noFill/>
          </a:ln>
        </p:spPr>
      </p:pic>
      <p:sp>
        <p:nvSpPr>
          <p:cNvPr id="1374" name="Google Shape;1374;ge29fe07769_1_923"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e0fc6a52a1_0_187"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ge29fe07769_1_930"/>
          <p:cNvSpPr txBox="1"/>
          <p:nvPr/>
        </p:nvSpPr>
        <p:spPr>
          <a:xfrm>
            <a:off x="634951" y="313575"/>
            <a:ext cx="78741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u="sng">
                <a:solidFill>
                  <a:schemeClr val="dk1"/>
                </a:solidFill>
                <a:latin typeface="Calibri"/>
                <a:ea typeface="Calibri"/>
                <a:cs typeface="Calibri"/>
                <a:sym typeface="Calibri"/>
              </a:rPr>
              <a:t>Platyhelminthes</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multicellular animals exhibiting bilateral symmetry and cephalization</a:t>
            </a:r>
            <a:endParaRPr sz="4000" b="0" i="0" u="none" strike="noStrike" cap="none">
              <a:solidFill>
                <a:schemeClr val="dk1"/>
              </a:solidFill>
              <a:latin typeface="Calibri"/>
              <a:ea typeface="Calibri"/>
              <a:cs typeface="Calibri"/>
              <a:sym typeface="Calibri"/>
            </a:endParaRPr>
          </a:p>
        </p:txBody>
      </p:sp>
      <p:pic>
        <p:nvPicPr>
          <p:cNvPr id="1381" name="Google Shape;1381;ge29fe07769_1_930"/>
          <p:cNvPicPr preferRelativeResize="0"/>
          <p:nvPr/>
        </p:nvPicPr>
        <p:blipFill>
          <a:blip r:embed="rId3">
            <a:alphaModFix/>
          </a:blip>
          <a:stretch>
            <a:fillRect/>
          </a:stretch>
        </p:blipFill>
        <p:spPr>
          <a:xfrm>
            <a:off x="785875" y="3072550"/>
            <a:ext cx="3865349" cy="2578151"/>
          </a:xfrm>
          <a:prstGeom prst="rect">
            <a:avLst/>
          </a:prstGeom>
          <a:noFill/>
          <a:ln>
            <a:noFill/>
          </a:ln>
        </p:spPr>
      </p:pic>
      <p:pic>
        <p:nvPicPr>
          <p:cNvPr id="1382" name="Google Shape;1382;ge29fe07769_1_930"/>
          <p:cNvPicPr preferRelativeResize="0"/>
          <p:nvPr/>
        </p:nvPicPr>
        <p:blipFill>
          <a:blip r:embed="rId4">
            <a:alphaModFix/>
          </a:blip>
          <a:stretch>
            <a:fillRect/>
          </a:stretch>
        </p:blipFill>
        <p:spPr>
          <a:xfrm>
            <a:off x="4792446" y="2541000"/>
            <a:ext cx="2057400" cy="2057400"/>
          </a:xfrm>
          <a:prstGeom prst="rect">
            <a:avLst/>
          </a:prstGeom>
          <a:noFill/>
          <a:ln>
            <a:noFill/>
          </a:ln>
        </p:spPr>
      </p:pic>
      <p:pic>
        <p:nvPicPr>
          <p:cNvPr id="1383" name="Google Shape;1383;ge29fe07769_1_930"/>
          <p:cNvPicPr preferRelativeResize="0"/>
          <p:nvPr/>
        </p:nvPicPr>
        <p:blipFill>
          <a:blip r:embed="rId5">
            <a:alphaModFix/>
          </a:blip>
          <a:stretch>
            <a:fillRect/>
          </a:stretch>
        </p:blipFill>
        <p:spPr>
          <a:xfrm>
            <a:off x="4792450" y="4707925"/>
            <a:ext cx="2745774" cy="1997677"/>
          </a:xfrm>
          <a:prstGeom prst="rect">
            <a:avLst/>
          </a:prstGeom>
          <a:noFill/>
          <a:ln>
            <a:noFill/>
          </a:ln>
        </p:spPr>
      </p:pic>
      <p:sp>
        <p:nvSpPr>
          <p:cNvPr id="1384" name="Google Shape;1384;ge29fe07769_1_930" descr="Rewind"/>
          <p:cNvSpPr/>
          <p:nvPr/>
        </p:nvSpPr>
        <p:spPr>
          <a:xfrm>
            <a:off x="0" y="0"/>
            <a:ext cx="849600" cy="849600"/>
          </a:xfrm>
          <a:prstGeom prst="ellipse">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ge29fe07769_1_939"/>
          <p:cNvSpPr txBox="1"/>
          <p:nvPr/>
        </p:nvSpPr>
        <p:spPr>
          <a:xfrm>
            <a:off x="634951" y="287400"/>
            <a:ext cx="78741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u="sng">
                <a:solidFill>
                  <a:schemeClr val="dk1"/>
                </a:solidFill>
                <a:latin typeface="Calibri"/>
                <a:ea typeface="Calibri"/>
                <a:cs typeface="Calibri"/>
                <a:sym typeface="Calibri"/>
              </a:rPr>
              <a:t>Nematoda</a:t>
            </a:r>
            <a:r>
              <a:rPr lang="en-US" sz="4000" b="0" i="0" u="none" strike="noStrike" cap="none">
                <a:solidFill>
                  <a:schemeClr val="dk1"/>
                </a:solidFill>
                <a:latin typeface="Calibri"/>
                <a:ea typeface="Calibri"/>
                <a:cs typeface="Calibri"/>
                <a:sym typeface="Calibri"/>
              </a:rPr>
              <a:t>: multicellular animals exhibiting bilateral symmetry and having a complete digestive system.</a:t>
            </a:r>
            <a:endParaRPr sz="4000" b="0" i="0" u="none" strike="noStrike" cap="none">
              <a:solidFill>
                <a:schemeClr val="dk1"/>
              </a:solidFill>
              <a:latin typeface="Calibri"/>
              <a:ea typeface="Calibri"/>
              <a:cs typeface="Calibri"/>
              <a:sym typeface="Calibri"/>
            </a:endParaRPr>
          </a:p>
        </p:txBody>
      </p:sp>
      <p:pic>
        <p:nvPicPr>
          <p:cNvPr id="1391" name="Google Shape;1391;ge29fe07769_1_939"/>
          <p:cNvPicPr preferRelativeResize="0"/>
          <p:nvPr/>
        </p:nvPicPr>
        <p:blipFill>
          <a:blip r:embed="rId3">
            <a:alphaModFix/>
          </a:blip>
          <a:stretch>
            <a:fillRect/>
          </a:stretch>
        </p:blipFill>
        <p:spPr>
          <a:xfrm>
            <a:off x="3448050" y="2604200"/>
            <a:ext cx="2247900" cy="3657600"/>
          </a:xfrm>
          <a:prstGeom prst="rect">
            <a:avLst/>
          </a:prstGeom>
          <a:noFill/>
          <a:ln>
            <a:noFill/>
          </a:ln>
        </p:spPr>
      </p:pic>
      <p:pic>
        <p:nvPicPr>
          <p:cNvPr id="1392" name="Google Shape;1392;ge29fe07769_1_939"/>
          <p:cNvPicPr preferRelativeResize="0"/>
          <p:nvPr/>
        </p:nvPicPr>
        <p:blipFill>
          <a:blip r:embed="rId4">
            <a:alphaModFix/>
          </a:blip>
          <a:stretch>
            <a:fillRect/>
          </a:stretch>
        </p:blipFill>
        <p:spPr>
          <a:xfrm>
            <a:off x="735300" y="3429000"/>
            <a:ext cx="2466975" cy="1847850"/>
          </a:xfrm>
          <a:prstGeom prst="rect">
            <a:avLst/>
          </a:prstGeom>
          <a:noFill/>
          <a:ln>
            <a:noFill/>
          </a:ln>
        </p:spPr>
      </p:pic>
      <p:pic>
        <p:nvPicPr>
          <p:cNvPr id="1393" name="Google Shape;1393;ge29fe07769_1_939"/>
          <p:cNvPicPr preferRelativeResize="0"/>
          <p:nvPr/>
        </p:nvPicPr>
        <p:blipFill>
          <a:blip r:embed="rId5">
            <a:alphaModFix/>
          </a:blip>
          <a:stretch>
            <a:fillRect/>
          </a:stretch>
        </p:blipFill>
        <p:spPr>
          <a:xfrm>
            <a:off x="5941733" y="3428998"/>
            <a:ext cx="1881292" cy="1847850"/>
          </a:xfrm>
          <a:prstGeom prst="rect">
            <a:avLst/>
          </a:prstGeom>
          <a:noFill/>
          <a:ln>
            <a:noFill/>
          </a:ln>
        </p:spPr>
      </p:pic>
      <p:sp>
        <p:nvSpPr>
          <p:cNvPr id="1394" name="Google Shape;1394;ge29fe07769_1_939" descr="Rewind"/>
          <p:cNvSpPr/>
          <p:nvPr/>
        </p:nvSpPr>
        <p:spPr>
          <a:xfrm>
            <a:off x="0" y="0"/>
            <a:ext cx="849600" cy="849600"/>
          </a:xfrm>
          <a:prstGeom prst="ellipse">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ge5af6dcd01_0_140"/>
          <p:cNvSpPr txBox="1"/>
          <p:nvPr/>
        </p:nvSpPr>
        <p:spPr>
          <a:xfrm>
            <a:off x="591875" y="153500"/>
            <a:ext cx="83529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u="sng">
                <a:solidFill>
                  <a:schemeClr val="dk1"/>
                </a:solidFill>
                <a:latin typeface="Calibri"/>
                <a:ea typeface="Calibri"/>
                <a:cs typeface="Calibri"/>
                <a:sym typeface="Calibri"/>
              </a:rPr>
              <a:t>Annelida</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also called segmented worms, are organisms with bilateral symmetry, a complete digestive system, and a closed circulatory system</a:t>
            </a:r>
            <a:endParaRPr sz="4000" b="0" i="0" u="none" strike="noStrike" cap="none">
              <a:solidFill>
                <a:schemeClr val="dk1"/>
              </a:solidFill>
              <a:latin typeface="Calibri"/>
              <a:ea typeface="Calibri"/>
              <a:cs typeface="Calibri"/>
              <a:sym typeface="Calibri"/>
            </a:endParaRPr>
          </a:p>
        </p:txBody>
      </p:sp>
      <p:pic>
        <p:nvPicPr>
          <p:cNvPr id="1401" name="Google Shape;1401;ge5af6dcd01_0_140"/>
          <p:cNvPicPr preferRelativeResize="0"/>
          <p:nvPr/>
        </p:nvPicPr>
        <p:blipFill>
          <a:blip r:embed="rId3">
            <a:alphaModFix/>
          </a:blip>
          <a:stretch>
            <a:fillRect/>
          </a:stretch>
        </p:blipFill>
        <p:spPr>
          <a:xfrm>
            <a:off x="1452427" y="2984375"/>
            <a:ext cx="6239152" cy="3468675"/>
          </a:xfrm>
          <a:prstGeom prst="rect">
            <a:avLst/>
          </a:prstGeom>
          <a:noFill/>
          <a:ln>
            <a:noFill/>
          </a:ln>
        </p:spPr>
      </p:pic>
      <p:sp>
        <p:nvSpPr>
          <p:cNvPr id="1402" name="Google Shape;1402;ge5af6dcd01_0_140"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ge29fe07769_1_955"/>
          <p:cNvSpPr txBox="1"/>
          <p:nvPr/>
        </p:nvSpPr>
        <p:spPr>
          <a:xfrm>
            <a:off x="395550" y="166600"/>
            <a:ext cx="83529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u="sng">
                <a:solidFill>
                  <a:schemeClr val="dk1"/>
                </a:solidFill>
                <a:latin typeface="Calibri"/>
                <a:ea typeface="Calibri"/>
                <a:cs typeface="Calibri"/>
                <a:sym typeface="Calibri"/>
              </a:rPr>
              <a:t>Mollusca</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a diverse phylum that includes organisms with modified feet, many having some form of a shell</a:t>
            </a:r>
            <a:endParaRPr sz="4000" b="0" i="0" u="none" strike="noStrike" cap="none">
              <a:solidFill>
                <a:schemeClr val="dk1"/>
              </a:solidFill>
              <a:latin typeface="Calibri"/>
              <a:ea typeface="Calibri"/>
              <a:cs typeface="Calibri"/>
              <a:sym typeface="Calibri"/>
            </a:endParaRPr>
          </a:p>
        </p:txBody>
      </p:sp>
      <p:pic>
        <p:nvPicPr>
          <p:cNvPr id="1409" name="Google Shape;1409;ge29fe07769_1_955"/>
          <p:cNvPicPr preferRelativeResize="0"/>
          <p:nvPr/>
        </p:nvPicPr>
        <p:blipFill>
          <a:blip r:embed="rId3">
            <a:alphaModFix/>
          </a:blip>
          <a:stretch>
            <a:fillRect/>
          </a:stretch>
        </p:blipFill>
        <p:spPr>
          <a:xfrm>
            <a:off x="1710300" y="2442125"/>
            <a:ext cx="5723400" cy="3577125"/>
          </a:xfrm>
          <a:prstGeom prst="rect">
            <a:avLst/>
          </a:prstGeom>
          <a:noFill/>
          <a:ln>
            <a:noFill/>
          </a:ln>
        </p:spPr>
      </p:pic>
      <p:sp>
        <p:nvSpPr>
          <p:cNvPr id="1410" name="Google Shape;1410;ge29fe07769_1_955"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16" name="Google Shape;1416;ge29fe07769_1_962"/>
          <p:cNvSpPr txBox="1"/>
          <p:nvPr/>
        </p:nvSpPr>
        <p:spPr>
          <a:xfrm>
            <a:off x="849600" y="278175"/>
            <a:ext cx="77961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u="sng">
                <a:solidFill>
                  <a:schemeClr val="dk1"/>
                </a:solidFill>
                <a:latin typeface="Calibri"/>
                <a:ea typeface="Calibri"/>
                <a:cs typeface="Calibri"/>
                <a:sym typeface="Calibri"/>
              </a:rPr>
              <a:t>Echinodermata</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marine organisms with radial symmetry, a complete digestive system, and nerve cords but no brain</a:t>
            </a:r>
            <a:endParaRPr sz="4000" b="0" i="0" u="none" strike="noStrike" cap="none">
              <a:solidFill>
                <a:schemeClr val="dk1"/>
              </a:solidFill>
              <a:latin typeface="Calibri"/>
              <a:ea typeface="Calibri"/>
              <a:cs typeface="Calibri"/>
              <a:sym typeface="Calibri"/>
            </a:endParaRPr>
          </a:p>
        </p:txBody>
      </p:sp>
      <p:pic>
        <p:nvPicPr>
          <p:cNvPr id="1417" name="Google Shape;1417;ge29fe07769_1_962"/>
          <p:cNvPicPr preferRelativeResize="0"/>
          <p:nvPr/>
        </p:nvPicPr>
        <p:blipFill>
          <a:blip r:embed="rId3">
            <a:alphaModFix/>
          </a:blip>
          <a:stretch>
            <a:fillRect/>
          </a:stretch>
        </p:blipFill>
        <p:spPr>
          <a:xfrm rot="-5400000">
            <a:off x="2539886" y="2144362"/>
            <a:ext cx="4064224" cy="5160300"/>
          </a:xfrm>
          <a:prstGeom prst="rect">
            <a:avLst/>
          </a:prstGeom>
          <a:noFill/>
          <a:ln>
            <a:noFill/>
          </a:ln>
        </p:spPr>
      </p:pic>
      <p:sp>
        <p:nvSpPr>
          <p:cNvPr id="1418" name="Google Shape;1418;ge29fe07769_1_962"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ge29fe07769_1_969"/>
          <p:cNvSpPr txBox="1"/>
          <p:nvPr/>
        </p:nvSpPr>
        <p:spPr>
          <a:xfrm>
            <a:off x="849600" y="291275"/>
            <a:ext cx="78990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u="sng">
                <a:solidFill>
                  <a:schemeClr val="dk1"/>
                </a:solidFill>
                <a:latin typeface="Calibri"/>
                <a:ea typeface="Calibri"/>
                <a:cs typeface="Calibri"/>
                <a:sym typeface="Calibri"/>
              </a:rPr>
              <a:t>Arthropoda</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diverse phylum consisting of organisms with similar body plans and exoskeletons </a:t>
            </a:r>
            <a:endParaRPr sz="4000" b="0" i="0" u="none" strike="noStrike" cap="none">
              <a:solidFill>
                <a:schemeClr val="dk1"/>
              </a:solidFill>
              <a:latin typeface="Calibri"/>
              <a:ea typeface="Calibri"/>
              <a:cs typeface="Calibri"/>
              <a:sym typeface="Calibri"/>
            </a:endParaRPr>
          </a:p>
        </p:txBody>
      </p:sp>
      <p:pic>
        <p:nvPicPr>
          <p:cNvPr id="1425" name="Google Shape;1425;ge29fe07769_1_969"/>
          <p:cNvPicPr preferRelativeResize="0"/>
          <p:nvPr/>
        </p:nvPicPr>
        <p:blipFill>
          <a:blip r:embed="rId3">
            <a:alphaModFix/>
          </a:blip>
          <a:stretch>
            <a:fillRect/>
          </a:stretch>
        </p:blipFill>
        <p:spPr>
          <a:xfrm>
            <a:off x="3225525" y="2581900"/>
            <a:ext cx="2692949" cy="4034499"/>
          </a:xfrm>
          <a:prstGeom prst="rect">
            <a:avLst/>
          </a:prstGeom>
          <a:noFill/>
          <a:ln>
            <a:noFill/>
          </a:ln>
        </p:spPr>
      </p:pic>
      <p:pic>
        <p:nvPicPr>
          <p:cNvPr id="1426" name="Google Shape;1426;ge29fe07769_1_969"/>
          <p:cNvPicPr preferRelativeResize="0"/>
          <p:nvPr/>
        </p:nvPicPr>
        <p:blipFill>
          <a:blip r:embed="rId4">
            <a:alphaModFix/>
          </a:blip>
          <a:stretch>
            <a:fillRect/>
          </a:stretch>
        </p:blipFill>
        <p:spPr>
          <a:xfrm>
            <a:off x="130075" y="4970170"/>
            <a:ext cx="2920726" cy="1646230"/>
          </a:xfrm>
          <a:prstGeom prst="rect">
            <a:avLst/>
          </a:prstGeom>
          <a:noFill/>
          <a:ln>
            <a:noFill/>
          </a:ln>
        </p:spPr>
      </p:pic>
      <p:pic>
        <p:nvPicPr>
          <p:cNvPr id="1427" name="Google Shape;1427;ge29fe07769_1_969"/>
          <p:cNvPicPr preferRelativeResize="0"/>
          <p:nvPr/>
        </p:nvPicPr>
        <p:blipFill>
          <a:blip r:embed="rId5">
            <a:alphaModFix/>
          </a:blip>
          <a:stretch>
            <a:fillRect/>
          </a:stretch>
        </p:blipFill>
        <p:spPr>
          <a:xfrm>
            <a:off x="6171224" y="4669250"/>
            <a:ext cx="2920726" cy="1947150"/>
          </a:xfrm>
          <a:prstGeom prst="rect">
            <a:avLst/>
          </a:prstGeom>
          <a:noFill/>
          <a:ln>
            <a:noFill/>
          </a:ln>
        </p:spPr>
      </p:pic>
      <p:sp>
        <p:nvSpPr>
          <p:cNvPr id="1428" name="Google Shape;1428;ge29fe07769_1_969" descr="Rewind"/>
          <p:cNvSpPr/>
          <p:nvPr/>
        </p:nvSpPr>
        <p:spPr>
          <a:xfrm>
            <a:off x="0" y="0"/>
            <a:ext cx="849600" cy="849600"/>
          </a:xfrm>
          <a:prstGeom prst="ellipse">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sp>
        <p:nvSpPr>
          <p:cNvPr id="1434" name="Google Shape;1434;ge29fe07769_1_978"/>
          <p:cNvSpPr txBox="1"/>
          <p:nvPr/>
        </p:nvSpPr>
        <p:spPr>
          <a:xfrm>
            <a:off x="474075" y="278200"/>
            <a:ext cx="83529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u="sng">
                <a:solidFill>
                  <a:schemeClr val="dk1"/>
                </a:solidFill>
                <a:latin typeface="Calibri"/>
                <a:ea typeface="Calibri"/>
                <a:cs typeface="Calibri"/>
                <a:sym typeface="Calibri"/>
              </a:rPr>
              <a:t>Chordata</a:t>
            </a:r>
            <a:r>
              <a:rPr lang="en-US" sz="4000">
                <a:solidFill>
                  <a:schemeClr val="dk1"/>
                </a:solidFill>
                <a:latin typeface="Calibri"/>
                <a:ea typeface="Calibri"/>
                <a:cs typeface="Calibri"/>
                <a:sym typeface="Calibri"/>
              </a:rPr>
              <a:t>: includes all animals that have a spinal cord</a:t>
            </a:r>
            <a:endParaRPr sz="4000" i="0" strike="noStrike" cap="none">
              <a:solidFill>
                <a:schemeClr val="dk1"/>
              </a:solidFill>
              <a:latin typeface="Calibri"/>
              <a:ea typeface="Calibri"/>
              <a:cs typeface="Calibri"/>
              <a:sym typeface="Calibri"/>
            </a:endParaRPr>
          </a:p>
        </p:txBody>
      </p:sp>
      <p:pic>
        <p:nvPicPr>
          <p:cNvPr id="1435" name="Google Shape;1435;ge29fe07769_1_978"/>
          <p:cNvPicPr preferRelativeResize="0"/>
          <p:nvPr/>
        </p:nvPicPr>
        <p:blipFill>
          <a:blip r:embed="rId3">
            <a:alphaModFix/>
          </a:blip>
          <a:stretch>
            <a:fillRect/>
          </a:stretch>
        </p:blipFill>
        <p:spPr>
          <a:xfrm>
            <a:off x="1484875" y="2032900"/>
            <a:ext cx="6174261" cy="4650401"/>
          </a:xfrm>
          <a:prstGeom prst="rect">
            <a:avLst/>
          </a:prstGeom>
          <a:noFill/>
          <a:ln>
            <a:noFill/>
          </a:ln>
        </p:spPr>
      </p:pic>
      <p:sp>
        <p:nvSpPr>
          <p:cNvPr id="1436" name="Google Shape;1436;ge29fe07769_1_978"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ge0fc6a52a1_0_882"/>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Extension Activity</a:t>
            </a:r>
            <a:endParaRPr sz="1400" b="0" i="0" u="none" strike="noStrike" cap="none">
              <a:solidFill>
                <a:srgbClr val="000000"/>
              </a:solidFill>
              <a:latin typeface="Arial"/>
              <a:ea typeface="Arial"/>
              <a:cs typeface="Arial"/>
              <a:sym typeface="Arial"/>
            </a:endParaRPr>
          </a:p>
        </p:txBody>
      </p:sp>
      <p:sp>
        <p:nvSpPr>
          <p:cNvPr id="1443" name="Google Shape;1443;ge0fc6a52a1_0_882"/>
          <p:cNvSpPr txBox="1"/>
          <p:nvPr/>
        </p:nvSpPr>
        <p:spPr>
          <a:xfrm>
            <a:off x="1048200" y="2038675"/>
            <a:ext cx="6802200" cy="4186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Quizlet Matching Activity</a:t>
            </a:r>
            <a:endParaRPr sz="3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500"/>
              <a:buFont typeface="Arial"/>
              <a:buNone/>
            </a:pPr>
            <a:r>
              <a:rPr lang="en-US" sz="2500" b="0" i="0" u="none" strike="noStrike" cap="none">
                <a:solidFill>
                  <a:schemeClr val="dk1"/>
                </a:solidFill>
                <a:latin typeface="Calibri"/>
                <a:ea typeface="Calibri"/>
                <a:cs typeface="Calibri"/>
                <a:sym typeface="Calibri"/>
              </a:rPr>
              <a:t>Use the activity resource linked above to </a:t>
            </a:r>
            <a:r>
              <a:rPr lang="en-US" sz="2500">
                <a:solidFill>
                  <a:schemeClr val="dk1"/>
                </a:solidFill>
                <a:latin typeface="Calibri"/>
                <a:ea typeface="Calibri"/>
                <a:cs typeface="Calibri"/>
                <a:sym typeface="Calibri"/>
              </a:rPr>
              <a:t>have your students play the animal phyla Quizlet matching game. You can have students time themselves and compete or complete the activity as a class in order to review the many phyla that were covered during the lesson. </a:t>
            </a:r>
            <a:endParaRPr sz="25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44" name="Google Shape;1444;ge0fc6a52a1_0_882" descr="Cursor"/>
          <p:cNvPicPr preferRelativeResize="0"/>
          <p:nvPr/>
        </p:nvPicPr>
        <p:blipFill rotWithShape="1">
          <a:blip r:embed="rId4">
            <a:alphaModFix/>
          </a:blip>
          <a:srcRect/>
          <a:stretch/>
        </p:blipFill>
        <p:spPr>
          <a:xfrm rot="5400000">
            <a:off x="1538864" y="2464059"/>
            <a:ext cx="601550" cy="601525"/>
          </a:xfrm>
          <a:prstGeom prst="rect">
            <a:avLst/>
          </a:prstGeom>
          <a:noFill/>
          <a:ln>
            <a:noFill/>
          </a:ln>
        </p:spPr>
      </p:pic>
      <p:sp>
        <p:nvSpPr>
          <p:cNvPr id="1445" name="Google Shape;1445;ge0fc6a52a1_0_882"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gb6e18f940a_0_176"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gb6e18f940a_0_176"/>
          <p:cNvSpPr txBox="1"/>
          <p:nvPr/>
        </p:nvSpPr>
        <p:spPr>
          <a:xfrm>
            <a:off x="548383" y="328862"/>
            <a:ext cx="8421300" cy="138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Big Question: </a:t>
            </a:r>
            <a:r>
              <a:rPr lang="en-US" sz="2800">
                <a:solidFill>
                  <a:schemeClr val="dk1"/>
                </a:solidFill>
                <a:latin typeface="Calibri"/>
                <a:ea typeface="Calibri"/>
                <a:cs typeface="Calibri"/>
                <a:sym typeface="Calibri"/>
              </a:rPr>
              <a:t>What are the seven major phyla found within the animal kingdom and what features characterize each group</a:t>
            </a:r>
            <a:r>
              <a:rPr lang="en-US" sz="28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1453" name="Google Shape;1453;gb6e18f940a_0_176"/>
          <p:cNvPicPr preferRelativeResize="0"/>
          <p:nvPr/>
        </p:nvPicPr>
        <p:blipFill>
          <a:blip r:embed="rId4">
            <a:alphaModFix/>
          </a:blip>
          <a:stretch>
            <a:fillRect/>
          </a:stretch>
        </p:blipFill>
        <p:spPr>
          <a:xfrm>
            <a:off x="1439875" y="2002153"/>
            <a:ext cx="6264262" cy="4357747"/>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pic>
        <p:nvPicPr>
          <p:cNvPr id="1459" name="Google Shape;1459;p5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9"/>
          <p:cNvSpPr txBox="1"/>
          <p:nvPr/>
        </p:nvSpPr>
        <p:spPr>
          <a:xfrm>
            <a:off x="1171656" y="290816"/>
            <a:ext cx="6800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Which level of classification is most specific and detailed?</a:t>
            </a:r>
            <a:endParaRPr sz="1400" b="0" i="0" u="none" strike="noStrike" cap="none">
              <a:solidFill>
                <a:srgbClr val="000000"/>
              </a:solidFill>
              <a:latin typeface="Arial"/>
              <a:ea typeface="Arial"/>
              <a:cs typeface="Arial"/>
              <a:sym typeface="Arial"/>
            </a:endParaRPr>
          </a:p>
        </p:txBody>
      </p:sp>
      <p:grpSp>
        <p:nvGrpSpPr>
          <p:cNvPr id="333" name="Google Shape;333;p9"/>
          <p:cNvGrpSpPr/>
          <p:nvPr/>
        </p:nvGrpSpPr>
        <p:grpSpPr>
          <a:xfrm>
            <a:off x="3041047" y="1491427"/>
            <a:ext cx="3061918" cy="4726534"/>
            <a:chOff x="2481385" y="0"/>
            <a:chExt cx="3868500" cy="6858000"/>
          </a:xfrm>
        </p:grpSpPr>
        <p:pic>
          <p:nvPicPr>
            <p:cNvPr id="334" name="Google Shape;334;p9"/>
            <p:cNvPicPr preferRelativeResize="0"/>
            <p:nvPr/>
          </p:nvPicPr>
          <p:blipFill rotWithShape="1">
            <a:blip r:embed="rId3">
              <a:alphaModFix/>
            </a:blip>
            <a:srcRect t="12823"/>
            <a:stretch/>
          </p:blipFill>
          <p:spPr>
            <a:xfrm>
              <a:off x="3128107" y="879230"/>
              <a:ext cx="2673685" cy="5978770"/>
            </a:xfrm>
            <a:prstGeom prst="rect">
              <a:avLst/>
            </a:prstGeom>
            <a:noFill/>
            <a:ln>
              <a:noFill/>
            </a:ln>
          </p:spPr>
        </p:pic>
        <p:sp>
          <p:nvSpPr>
            <p:cNvPr id="335" name="Google Shape;335;p9"/>
            <p:cNvSpPr/>
            <p:nvPr/>
          </p:nvSpPr>
          <p:spPr>
            <a:xfrm>
              <a:off x="2481385" y="0"/>
              <a:ext cx="3868500" cy="87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36" name="Google Shape;336;p9" descr="Questions"/>
          <p:cNvSpPr/>
          <p:nvPr/>
        </p:nvSpPr>
        <p:spPr>
          <a:xfrm>
            <a:off x="0" y="0"/>
            <a:ext cx="702600" cy="6945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e11c2072fd_0_25"/>
          <p:cNvSpPr txBox="1"/>
          <p:nvPr/>
        </p:nvSpPr>
        <p:spPr>
          <a:xfrm>
            <a:off x="1171656" y="290816"/>
            <a:ext cx="6800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are the three domains?</a:t>
            </a:r>
            <a:endParaRPr sz="1400" b="0" i="0" u="none" strike="noStrike" cap="none">
              <a:solidFill>
                <a:srgbClr val="000000"/>
              </a:solidFill>
              <a:latin typeface="Arial"/>
              <a:ea typeface="Arial"/>
              <a:cs typeface="Arial"/>
              <a:sym typeface="Arial"/>
            </a:endParaRPr>
          </a:p>
        </p:txBody>
      </p:sp>
      <p:sp>
        <p:nvSpPr>
          <p:cNvPr id="343" name="Google Shape;343;ge11c2072fd_0_25"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44" name="Google Shape;344;ge11c2072fd_0_25"/>
          <p:cNvGrpSpPr/>
          <p:nvPr/>
        </p:nvGrpSpPr>
        <p:grpSpPr>
          <a:xfrm>
            <a:off x="471695" y="1269996"/>
            <a:ext cx="8189799" cy="3013680"/>
            <a:chOff x="81935" y="482771"/>
            <a:chExt cx="8189799" cy="3013680"/>
          </a:xfrm>
        </p:grpSpPr>
        <p:sp>
          <p:nvSpPr>
            <p:cNvPr id="345" name="Google Shape;345;ge11c2072fd_0_25"/>
            <p:cNvSpPr/>
            <p:nvPr/>
          </p:nvSpPr>
          <p:spPr>
            <a:xfrm>
              <a:off x="4068650" y="1603602"/>
              <a:ext cx="2904300" cy="647700"/>
            </a:xfrm>
            <a:custGeom>
              <a:avLst/>
              <a:gdLst/>
              <a:ahLst/>
              <a:cxnLst/>
              <a:rect l="l" t="t" r="r" b="b"/>
              <a:pathLst>
                <a:path w="120000" h="120000" extrusionOk="0">
                  <a:moveTo>
                    <a:pt x="0" y="0"/>
                  </a:moveTo>
                  <a:lnTo>
                    <a:pt x="0" y="71538"/>
                  </a:lnTo>
                  <a:lnTo>
                    <a:pt x="120000" y="71538"/>
                  </a:lnTo>
                  <a:lnTo>
                    <a:pt x="120000" y="120000"/>
                  </a:lnTo>
                </a:path>
              </a:pathLst>
            </a:custGeom>
            <a:noFill/>
            <a:ln w="9525" cap="flat" cmpd="sng">
              <a:solidFill>
                <a:srgbClr val="3B6495"/>
              </a:solidFill>
              <a:prstDash val="solid"/>
              <a:round/>
              <a:headEnd type="none" w="sm" len="sm"/>
              <a:tailEnd type="none" w="sm" len="sm"/>
            </a:ln>
          </p:spPr>
        </p:sp>
        <p:sp>
          <p:nvSpPr>
            <p:cNvPr id="346" name="Google Shape;346;ge11c2072fd_0_25"/>
            <p:cNvSpPr/>
            <p:nvPr/>
          </p:nvSpPr>
          <p:spPr>
            <a:xfrm>
              <a:off x="4022930" y="1603602"/>
              <a:ext cx="91500" cy="647700"/>
            </a:xfrm>
            <a:custGeom>
              <a:avLst/>
              <a:gdLst/>
              <a:ahLst/>
              <a:cxnLst/>
              <a:rect l="l" t="t" r="r" b="b"/>
              <a:pathLst>
                <a:path w="120000" h="120000" extrusionOk="0">
                  <a:moveTo>
                    <a:pt x="60000" y="0"/>
                  </a:moveTo>
                  <a:lnTo>
                    <a:pt x="60000" y="120000"/>
                  </a:lnTo>
                </a:path>
              </a:pathLst>
            </a:custGeom>
            <a:noFill/>
            <a:ln w="9525" cap="flat" cmpd="sng">
              <a:solidFill>
                <a:srgbClr val="3B6495"/>
              </a:solidFill>
              <a:prstDash val="solid"/>
              <a:round/>
              <a:headEnd type="none" w="sm" len="sm"/>
              <a:tailEnd type="none" w="sm" len="sm"/>
            </a:ln>
          </p:spPr>
        </p:sp>
        <p:sp>
          <p:nvSpPr>
            <p:cNvPr id="347" name="Google Shape;347;ge11c2072fd_0_25"/>
            <p:cNvSpPr/>
            <p:nvPr/>
          </p:nvSpPr>
          <p:spPr>
            <a:xfrm>
              <a:off x="1164329" y="1603602"/>
              <a:ext cx="2904300" cy="647700"/>
            </a:xfrm>
            <a:custGeom>
              <a:avLst/>
              <a:gdLst/>
              <a:ahLst/>
              <a:cxnLst/>
              <a:rect l="l" t="t" r="r" b="b"/>
              <a:pathLst>
                <a:path w="120000" h="120000" extrusionOk="0">
                  <a:moveTo>
                    <a:pt x="120000" y="0"/>
                  </a:moveTo>
                  <a:lnTo>
                    <a:pt x="120000" y="71538"/>
                  </a:lnTo>
                  <a:lnTo>
                    <a:pt x="0" y="71538"/>
                  </a:lnTo>
                  <a:lnTo>
                    <a:pt x="0" y="120000"/>
                  </a:lnTo>
                </a:path>
              </a:pathLst>
            </a:custGeom>
            <a:noFill/>
            <a:ln w="9525" cap="flat" cmpd="sng">
              <a:solidFill>
                <a:srgbClr val="3B6495"/>
              </a:solidFill>
              <a:prstDash val="solid"/>
              <a:round/>
              <a:headEnd type="none" w="sm" len="sm"/>
              <a:tailEnd type="none" w="sm" len="sm"/>
            </a:ln>
          </p:spPr>
        </p:sp>
        <p:sp>
          <p:nvSpPr>
            <p:cNvPr id="348" name="Google Shape;348;ge11c2072fd_0_25"/>
            <p:cNvSpPr/>
            <p:nvPr/>
          </p:nvSpPr>
          <p:spPr>
            <a:xfrm>
              <a:off x="2986256" y="482771"/>
              <a:ext cx="2164800" cy="1120800"/>
            </a:xfrm>
            <a:prstGeom prst="rect">
              <a:avLst/>
            </a:prstGeom>
            <a:gradFill>
              <a:gsLst>
                <a:gs pos="0">
                  <a:srgbClr val="3E7FCD"/>
                </a:gs>
                <a:gs pos="100000">
                  <a:srgbClr val="96C0FF"/>
                </a:gs>
              </a:gsLst>
              <a:lin ang="16200038"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e11c2072fd_0_25"/>
            <p:cNvSpPr txBox="1"/>
            <p:nvPr/>
          </p:nvSpPr>
          <p:spPr>
            <a:xfrm>
              <a:off x="2986256" y="482771"/>
              <a:ext cx="2164800" cy="1120800"/>
            </a:xfrm>
            <a:prstGeom prst="rect">
              <a:avLst/>
            </a:prstGeom>
            <a:noFill/>
            <a:ln>
              <a:noFill/>
            </a:ln>
          </p:spPr>
          <p:txBody>
            <a:bodyPr spcFirstLastPara="1" wrap="square" lIns="27300" tIns="27300" rIns="27300" bIns="158150" anchor="ctr" anchorCtr="0">
              <a:noAutofit/>
            </a:bodyPr>
            <a:lstStyle/>
            <a:p>
              <a:pPr marL="0" marR="0" lvl="0" indent="0" algn="ctr" rtl="0">
                <a:lnSpc>
                  <a:spcPct val="90000"/>
                </a:lnSpc>
                <a:spcBef>
                  <a:spcPts val="0"/>
                </a:spcBef>
                <a:spcAft>
                  <a:spcPts val="0"/>
                </a:spcAft>
                <a:buClr>
                  <a:srgbClr val="000000"/>
                </a:buClr>
                <a:buSzPts val="4300"/>
                <a:buFont typeface="Arial"/>
                <a:buNone/>
              </a:pPr>
              <a:r>
                <a:rPr lang="en-US" sz="4300" b="0" i="0" u="none" strike="noStrike" cap="none">
                  <a:solidFill>
                    <a:schemeClr val="lt1"/>
                  </a:solidFill>
                  <a:latin typeface="Calibri"/>
                  <a:ea typeface="Calibri"/>
                  <a:cs typeface="Calibri"/>
                  <a:sym typeface="Calibri"/>
                </a:rPr>
                <a:t>Domains</a:t>
              </a:r>
              <a:endParaRPr sz="4300" b="0" i="0" u="none" strike="noStrike" cap="none">
                <a:solidFill>
                  <a:schemeClr val="lt1"/>
                </a:solidFill>
                <a:latin typeface="Calibri"/>
                <a:ea typeface="Calibri"/>
                <a:cs typeface="Calibri"/>
                <a:sym typeface="Calibri"/>
              </a:endParaRPr>
            </a:p>
          </p:txBody>
        </p:sp>
        <p:sp>
          <p:nvSpPr>
            <p:cNvPr id="350" name="Google Shape;350;ge11c2072fd_0_25"/>
            <p:cNvSpPr/>
            <p:nvPr/>
          </p:nvSpPr>
          <p:spPr>
            <a:xfrm>
              <a:off x="3419213" y="1354528"/>
              <a:ext cx="1948200" cy="373500"/>
            </a:xfrm>
            <a:prstGeom prst="rect">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ge11c2072fd_0_25"/>
            <p:cNvSpPr txBox="1"/>
            <p:nvPr/>
          </p:nvSpPr>
          <p:spPr>
            <a:xfrm>
              <a:off x="3419213" y="1354528"/>
              <a:ext cx="1948200" cy="373500"/>
            </a:xfrm>
            <a:prstGeom prst="rect">
              <a:avLst/>
            </a:prstGeom>
            <a:noFill/>
            <a:ln>
              <a:noFill/>
            </a:ln>
          </p:spPr>
          <p:txBody>
            <a:bodyPr spcFirstLastPara="1" wrap="square" lIns="60950" tIns="15225" rIns="60950" bIns="15225" anchor="ctr" anchorCtr="0">
              <a:noAutofit/>
            </a:bodyPr>
            <a:lstStyle/>
            <a:p>
              <a:pPr marL="0" marR="0" lvl="0" indent="0" algn="r" rtl="0">
                <a:lnSpc>
                  <a:spcPct val="9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352" name="Google Shape;352;ge11c2072fd_0_25"/>
            <p:cNvSpPr/>
            <p:nvPr/>
          </p:nvSpPr>
          <p:spPr>
            <a:xfrm>
              <a:off x="81935" y="2251193"/>
              <a:ext cx="2164800" cy="1120800"/>
            </a:xfrm>
            <a:prstGeom prst="rect">
              <a:avLst/>
            </a:prstGeom>
            <a:gradFill>
              <a:gsLst>
                <a:gs pos="0">
                  <a:srgbClr val="3E7FCD"/>
                </a:gs>
                <a:gs pos="100000">
                  <a:srgbClr val="96C0FF"/>
                </a:gs>
              </a:gsLst>
              <a:lin ang="16200038"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ge11c2072fd_0_25"/>
            <p:cNvSpPr txBox="1"/>
            <p:nvPr/>
          </p:nvSpPr>
          <p:spPr>
            <a:xfrm>
              <a:off x="81935" y="2251193"/>
              <a:ext cx="2164800" cy="1120800"/>
            </a:xfrm>
            <a:prstGeom prst="rect">
              <a:avLst/>
            </a:prstGeom>
            <a:noFill/>
            <a:ln>
              <a:noFill/>
            </a:ln>
          </p:spPr>
          <p:txBody>
            <a:bodyPr spcFirstLastPara="1" wrap="square" lIns="27300" tIns="27300" rIns="27300" bIns="158150" anchor="ctr" anchorCtr="0">
              <a:noAutofit/>
            </a:bodyPr>
            <a:lstStyle/>
            <a:p>
              <a:pPr marL="0" marR="0" lvl="0" indent="0" algn="ctr" rtl="0">
                <a:lnSpc>
                  <a:spcPct val="90000"/>
                </a:lnSpc>
                <a:spcBef>
                  <a:spcPts val="0"/>
                </a:spcBef>
                <a:spcAft>
                  <a:spcPts val="0"/>
                </a:spcAft>
                <a:buClr>
                  <a:srgbClr val="000000"/>
                </a:buClr>
                <a:buSzPts val="4300"/>
                <a:buFont typeface="Arial"/>
                <a:buNone/>
              </a:pPr>
              <a:endParaRPr sz="4300" b="0" i="0" u="none" strike="noStrike" cap="none">
                <a:solidFill>
                  <a:schemeClr val="lt1"/>
                </a:solidFill>
                <a:latin typeface="Calibri"/>
                <a:ea typeface="Calibri"/>
                <a:cs typeface="Calibri"/>
                <a:sym typeface="Calibri"/>
              </a:endParaRPr>
            </a:p>
          </p:txBody>
        </p:sp>
        <p:sp>
          <p:nvSpPr>
            <p:cNvPr id="354" name="Google Shape;354;ge11c2072fd_0_25"/>
            <p:cNvSpPr/>
            <p:nvPr/>
          </p:nvSpPr>
          <p:spPr>
            <a:xfrm>
              <a:off x="514893" y="3122951"/>
              <a:ext cx="1948200" cy="373500"/>
            </a:xfrm>
            <a:prstGeom prst="rect">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ge11c2072fd_0_25"/>
            <p:cNvSpPr txBox="1"/>
            <p:nvPr/>
          </p:nvSpPr>
          <p:spPr>
            <a:xfrm>
              <a:off x="514893" y="3122951"/>
              <a:ext cx="1948200" cy="373500"/>
            </a:xfrm>
            <a:prstGeom prst="rect">
              <a:avLst/>
            </a:prstGeom>
            <a:noFill/>
            <a:ln>
              <a:noFill/>
            </a:ln>
          </p:spPr>
          <p:txBody>
            <a:bodyPr spcFirstLastPara="1" wrap="square" lIns="60950" tIns="15225" rIns="60950" bIns="15225" anchor="ctr" anchorCtr="0">
              <a:noAutofit/>
            </a:bodyPr>
            <a:lstStyle/>
            <a:p>
              <a:pPr marL="0" marR="0" lvl="0" indent="0" algn="r" rtl="0">
                <a:lnSpc>
                  <a:spcPct val="9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356" name="Google Shape;356;ge11c2072fd_0_25"/>
            <p:cNvSpPr/>
            <p:nvPr/>
          </p:nvSpPr>
          <p:spPr>
            <a:xfrm>
              <a:off x="2986256" y="2251193"/>
              <a:ext cx="2164800" cy="1120800"/>
            </a:xfrm>
            <a:prstGeom prst="rect">
              <a:avLst/>
            </a:prstGeom>
            <a:gradFill>
              <a:gsLst>
                <a:gs pos="0">
                  <a:srgbClr val="3E7FCD"/>
                </a:gs>
                <a:gs pos="100000">
                  <a:srgbClr val="96C0FF"/>
                </a:gs>
              </a:gsLst>
              <a:lin ang="16200038"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ge11c2072fd_0_25"/>
            <p:cNvSpPr txBox="1"/>
            <p:nvPr/>
          </p:nvSpPr>
          <p:spPr>
            <a:xfrm>
              <a:off x="2986256" y="2251193"/>
              <a:ext cx="2164800" cy="1120800"/>
            </a:xfrm>
            <a:prstGeom prst="rect">
              <a:avLst/>
            </a:prstGeom>
            <a:noFill/>
            <a:ln>
              <a:noFill/>
            </a:ln>
          </p:spPr>
          <p:txBody>
            <a:bodyPr spcFirstLastPara="1" wrap="square" lIns="27300" tIns="27300" rIns="27300" bIns="158150" anchor="ctr" anchorCtr="0">
              <a:noAutofit/>
            </a:bodyPr>
            <a:lstStyle/>
            <a:p>
              <a:pPr marL="0" marR="0" lvl="0" indent="0" algn="ctr" rtl="0">
                <a:lnSpc>
                  <a:spcPct val="90000"/>
                </a:lnSpc>
                <a:spcBef>
                  <a:spcPts val="0"/>
                </a:spcBef>
                <a:spcAft>
                  <a:spcPts val="0"/>
                </a:spcAft>
                <a:buClr>
                  <a:srgbClr val="000000"/>
                </a:buClr>
                <a:buSzPts val="4300"/>
                <a:buFont typeface="Arial"/>
                <a:buNone/>
              </a:pPr>
              <a:endParaRPr sz="4300" b="0" i="0" u="none" strike="noStrike" cap="none">
                <a:solidFill>
                  <a:schemeClr val="lt1"/>
                </a:solidFill>
                <a:latin typeface="Calibri"/>
                <a:ea typeface="Calibri"/>
                <a:cs typeface="Calibri"/>
                <a:sym typeface="Calibri"/>
              </a:endParaRPr>
            </a:p>
          </p:txBody>
        </p:sp>
        <p:sp>
          <p:nvSpPr>
            <p:cNvPr id="358" name="Google Shape;358;ge11c2072fd_0_25"/>
            <p:cNvSpPr/>
            <p:nvPr/>
          </p:nvSpPr>
          <p:spPr>
            <a:xfrm>
              <a:off x="3419213" y="3122951"/>
              <a:ext cx="1948200" cy="373500"/>
            </a:xfrm>
            <a:prstGeom prst="rect">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ge11c2072fd_0_25"/>
            <p:cNvSpPr txBox="1"/>
            <p:nvPr/>
          </p:nvSpPr>
          <p:spPr>
            <a:xfrm>
              <a:off x="3419213" y="3122951"/>
              <a:ext cx="1948200" cy="373500"/>
            </a:xfrm>
            <a:prstGeom prst="rect">
              <a:avLst/>
            </a:prstGeom>
            <a:noFill/>
            <a:ln>
              <a:noFill/>
            </a:ln>
          </p:spPr>
          <p:txBody>
            <a:bodyPr spcFirstLastPara="1" wrap="square" lIns="60950" tIns="15225" rIns="60950" bIns="15225" anchor="ctr" anchorCtr="0">
              <a:noAutofit/>
            </a:bodyPr>
            <a:lstStyle/>
            <a:p>
              <a:pPr marL="0" marR="0" lvl="0" indent="0" algn="r" rtl="0">
                <a:lnSpc>
                  <a:spcPct val="9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360" name="Google Shape;360;ge11c2072fd_0_25"/>
            <p:cNvSpPr/>
            <p:nvPr/>
          </p:nvSpPr>
          <p:spPr>
            <a:xfrm>
              <a:off x="5890577" y="2251193"/>
              <a:ext cx="2164800" cy="1120800"/>
            </a:xfrm>
            <a:prstGeom prst="rect">
              <a:avLst/>
            </a:prstGeom>
            <a:gradFill>
              <a:gsLst>
                <a:gs pos="0">
                  <a:srgbClr val="3E7FCD"/>
                </a:gs>
                <a:gs pos="100000">
                  <a:srgbClr val="96C0FF"/>
                </a:gs>
              </a:gsLst>
              <a:lin ang="16200038" scaled="0"/>
            </a:gra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ge11c2072fd_0_25"/>
            <p:cNvSpPr txBox="1"/>
            <p:nvPr/>
          </p:nvSpPr>
          <p:spPr>
            <a:xfrm>
              <a:off x="5890577" y="2251193"/>
              <a:ext cx="2164800" cy="1120800"/>
            </a:xfrm>
            <a:prstGeom prst="rect">
              <a:avLst/>
            </a:prstGeom>
            <a:noFill/>
            <a:ln>
              <a:noFill/>
            </a:ln>
          </p:spPr>
          <p:txBody>
            <a:bodyPr spcFirstLastPara="1" wrap="square" lIns="27300" tIns="27300" rIns="27300" bIns="158150" anchor="ctr" anchorCtr="0">
              <a:noAutofit/>
            </a:bodyPr>
            <a:lstStyle/>
            <a:p>
              <a:pPr marL="0" marR="0" lvl="0" indent="0" algn="ctr" rtl="0">
                <a:lnSpc>
                  <a:spcPct val="90000"/>
                </a:lnSpc>
                <a:spcBef>
                  <a:spcPts val="0"/>
                </a:spcBef>
                <a:spcAft>
                  <a:spcPts val="0"/>
                </a:spcAft>
                <a:buClr>
                  <a:srgbClr val="000000"/>
                </a:buClr>
                <a:buSzPts val="4300"/>
                <a:buFont typeface="Arial"/>
                <a:buNone/>
              </a:pPr>
              <a:endParaRPr sz="4300" b="0" i="0" u="none" strike="noStrike" cap="none">
                <a:solidFill>
                  <a:schemeClr val="lt1"/>
                </a:solidFill>
                <a:latin typeface="Calibri"/>
                <a:ea typeface="Calibri"/>
                <a:cs typeface="Calibri"/>
                <a:sym typeface="Calibri"/>
              </a:endParaRPr>
            </a:p>
          </p:txBody>
        </p:sp>
        <p:sp>
          <p:nvSpPr>
            <p:cNvPr id="362" name="Google Shape;362;ge11c2072fd_0_25"/>
            <p:cNvSpPr/>
            <p:nvPr/>
          </p:nvSpPr>
          <p:spPr>
            <a:xfrm>
              <a:off x="6323534" y="3122951"/>
              <a:ext cx="1948200" cy="373500"/>
            </a:xfrm>
            <a:prstGeom prst="rect">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ge11c2072fd_0_25"/>
            <p:cNvSpPr txBox="1"/>
            <p:nvPr/>
          </p:nvSpPr>
          <p:spPr>
            <a:xfrm>
              <a:off x="6323534" y="3122951"/>
              <a:ext cx="1948200" cy="373500"/>
            </a:xfrm>
            <a:prstGeom prst="rect">
              <a:avLst/>
            </a:prstGeom>
            <a:noFill/>
            <a:ln>
              <a:noFill/>
            </a:ln>
          </p:spPr>
          <p:txBody>
            <a:bodyPr spcFirstLastPara="1" wrap="square" lIns="60950" tIns="15225" rIns="60950" bIns="15225" anchor="ctr" anchorCtr="0">
              <a:noAutofit/>
            </a:bodyPr>
            <a:lstStyle/>
            <a:p>
              <a:pPr marL="0" marR="0" lvl="0" indent="0" algn="r" rtl="0">
                <a:lnSpc>
                  <a:spcPct val="9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grpSp>
      <p:pic>
        <p:nvPicPr>
          <p:cNvPr id="364" name="Google Shape;364;ge11c2072fd_0_25" descr="dreamstime_xl_7116413.jpg"/>
          <p:cNvPicPr preferRelativeResize="0"/>
          <p:nvPr/>
        </p:nvPicPr>
        <p:blipFill rotWithShape="1">
          <a:blip r:embed="rId4">
            <a:alphaModFix/>
          </a:blip>
          <a:srcRect/>
          <a:stretch/>
        </p:blipFill>
        <p:spPr>
          <a:xfrm>
            <a:off x="442798" y="4279288"/>
            <a:ext cx="2502498" cy="1587502"/>
          </a:xfrm>
          <a:prstGeom prst="rect">
            <a:avLst/>
          </a:prstGeom>
          <a:noFill/>
          <a:ln>
            <a:noFill/>
          </a:ln>
        </p:spPr>
      </p:pic>
      <p:pic>
        <p:nvPicPr>
          <p:cNvPr id="365" name="Google Shape;365;ge11c2072fd_0_25" descr="dreamstime_xl_33474810.jpg"/>
          <p:cNvPicPr preferRelativeResize="0"/>
          <p:nvPr/>
        </p:nvPicPr>
        <p:blipFill rotWithShape="1">
          <a:blip r:embed="rId5">
            <a:alphaModFix/>
          </a:blip>
          <a:srcRect/>
          <a:stretch/>
        </p:blipFill>
        <p:spPr>
          <a:xfrm>
            <a:off x="3313135" y="4274793"/>
            <a:ext cx="2465932" cy="1596472"/>
          </a:xfrm>
          <a:prstGeom prst="rect">
            <a:avLst/>
          </a:prstGeom>
          <a:noFill/>
          <a:ln>
            <a:noFill/>
          </a:ln>
        </p:spPr>
      </p:pic>
      <p:pic>
        <p:nvPicPr>
          <p:cNvPr id="366" name="Google Shape;366;ge11c2072fd_0_25" descr="dreamstime_xl_10769502.jpg"/>
          <p:cNvPicPr preferRelativeResize="0"/>
          <p:nvPr/>
        </p:nvPicPr>
        <p:blipFill rotWithShape="1">
          <a:blip r:embed="rId6">
            <a:alphaModFix/>
          </a:blip>
          <a:srcRect/>
          <a:stretch/>
        </p:blipFill>
        <p:spPr>
          <a:xfrm>
            <a:off x="6259927" y="4283763"/>
            <a:ext cx="2441279" cy="162048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6"/>
          <p:cNvSpPr txBox="1"/>
          <p:nvPr/>
        </p:nvSpPr>
        <p:spPr>
          <a:xfrm>
            <a:off x="1675048" y="215438"/>
            <a:ext cx="6287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many kingdoms are there? </a:t>
            </a:r>
            <a:endParaRPr sz="3600" b="0" i="0" u="none" strike="noStrike" cap="none">
              <a:solidFill>
                <a:schemeClr val="dk1"/>
              </a:solidFill>
              <a:latin typeface="Calibri"/>
              <a:ea typeface="Calibri"/>
              <a:cs typeface="Calibri"/>
              <a:sym typeface="Calibri"/>
            </a:endParaRPr>
          </a:p>
        </p:txBody>
      </p:sp>
      <p:sp>
        <p:nvSpPr>
          <p:cNvPr id="373" name="Google Shape;373;p26"/>
          <p:cNvSpPr txBox="1"/>
          <p:nvPr/>
        </p:nvSpPr>
        <p:spPr>
          <a:xfrm>
            <a:off x="544332" y="1365187"/>
            <a:ext cx="8164960" cy="2215991"/>
          </a:xfrm>
          <a:prstGeom prst="rect">
            <a:avLst/>
          </a:prstGeom>
          <a:noFill/>
          <a:ln>
            <a:noFill/>
          </a:ln>
        </p:spPr>
        <p:txBody>
          <a:bodyPr spcFirstLastPara="1" wrap="square" lIns="91425" tIns="45700" rIns="91425" bIns="45700" anchor="t" anchorCtr="0">
            <a:spAutoFit/>
          </a:bodyPr>
          <a:lstStyle/>
          <a:p>
            <a:pPr marL="514350" marR="0" lvl="0" indent="-514350" algn="l" rtl="0">
              <a:lnSpc>
                <a:spcPct val="100000"/>
              </a:lnSpc>
              <a:spcBef>
                <a:spcPts val="0"/>
              </a:spcBef>
              <a:spcAft>
                <a:spcPts val="0"/>
              </a:spcAft>
              <a:buClr>
                <a:schemeClr val="dk1"/>
              </a:buClr>
              <a:buSzPts val="3000"/>
              <a:buFont typeface="Calibri"/>
              <a:buAutoNum type="alphaUcPeriod"/>
            </a:pPr>
            <a:r>
              <a:rPr lang="en-US" sz="3000" b="0" i="0" u="none" strike="noStrike" cap="none">
                <a:solidFill>
                  <a:schemeClr val="dk1"/>
                </a:solidFill>
                <a:latin typeface="Calibri"/>
                <a:ea typeface="Calibri"/>
                <a:cs typeface="Calibri"/>
                <a:sym typeface="Calibri"/>
              </a:rPr>
              <a:t>2 </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chemeClr val="dk1"/>
              </a:buClr>
              <a:buSzPts val="3000"/>
              <a:buFont typeface="Calibri"/>
              <a:buAutoNum type="alphaUcPeriod"/>
            </a:pPr>
            <a:r>
              <a:rPr lang="en-US" sz="3000" b="0" i="0" u="none" strike="noStrike" cap="none">
                <a:solidFill>
                  <a:schemeClr val="dk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chemeClr val="dk1"/>
              </a:buClr>
              <a:buSzPts val="3000"/>
              <a:buFont typeface="Calibri"/>
              <a:buAutoNum type="alphaUcPeriod"/>
            </a:pPr>
            <a:r>
              <a:rPr lang="en-US" sz="3000" b="0" i="0" u="none" strike="noStrike" cap="none">
                <a:solidFill>
                  <a:schemeClr val="dk1"/>
                </a:solidFill>
                <a:latin typeface="Calibri"/>
                <a:ea typeface="Calibri"/>
                <a:cs typeface="Calibri"/>
                <a:sym typeface="Calibri"/>
              </a:rPr>
              <a:t>4</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chemeClr val="dk1"/>
              </a:buClr>
              <a:buSzPts val="3000"/>
              <a:buFont typeface="Calibri"/>
              <a:buAutoNum type="alphaUcPeriod"/>
            </a:pPr>
            <a:r>
              <a:rPr lang="en-US" sz="3000" b="0" i="0" u="none" strike="noStrike" cap="none">
                <a:solidFill>
                  <a:schemeClr val="dk1"/>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74" name="Google Shape;374;p26"/>
          <p:cNvPicPr preferRelativeResize="0"/>
          <p:nvPr/>
        </p:nvPicPr>
        <p:blipFill rotWithShape="1">
          <a:blip r:embed="rId3">
            <a:alphaModFix/>
          </a:blip>
          <a:srcRect t="12823"/>
          <a:stretch/>
        </p:blipFill>
        <p:spPr>
          <a:xfrm>
            <a:off x="5202881" y="1365187"/>
            <a:ext cx="2084901" cy="4761776"/>
          </a:xfrm>
          <a:prstGeom prst="rect">
            <a:avLst/>
          </a:prstGeom>
          <a:noFill/>
          <a:ln>
            <a:noFill/>
          </a:ln>
        </p:spPr>
      </p:pic>
      <p:sp>
        <p:nvSpPr>
          <p:cNvPr id="375" name="Google Shape;375;p26"/>
          <p:cNvSpPr/>
          <p:nvPr/>
        </p:nvSpPr>
        <p:spPr>
          <a:xfrm>
            <a:off x="5046781" y="1836620"/>
            <a:ext cx="2488200" cy="762000"/>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6" name="Google Shape;376;p26" descr="Questions"/>
          <p:cNvSpPr/>
          <p:nvPr/>
        </p:nvSpPr>
        <p:spPr>
          <a:xfrm>
            <a:off x="0" y="0"/>
            <a:ext cx="702600" cy="6945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7"/>
          <p:cNvSpPr txBox="1"/>
          <p:nvPr/>
        </p:nvSpPr>
        <p:spPr>
          <a:xfrm>
            <a:off x="1675048" y="215438"/>
            <a:ext cx="6287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many kingdoms are there? </a:t>
            </a:r>
            <a:endParaRPr sz="3600" b="0" i="0" u="none" strike="noStrike" cap="none">
              <a:solidFill>
                <a:schemeClr val="dk1"/>
              </a:solidFill>
              <a:latin typeface="Calibri"/>
              <a:ea typeface="Calibri"/>
              <a:cs typeface="Calibri"/>
              <a:sym typeface="Calibri"/>
            </a:endParaRPr>
          </a:p>
        </p:txBody>
      </p:sp>
      <p:sp>
        <p:nvSpPr>
          <p:cNvPr id="383" name="Google Shape;383;p27"/>
          <p:cNvSpPr txBox="1"/>
          <p:nvPr/>
        </p:nvSpPr>
        <p:spPr>
          <a:xfrm>
            <a:off x="544332" y="1365187"/>
            <a:ext cx="8165100" cy="2216400"/>
          </a:xfrm>
          <a:prstGeom prst="rect">
            <a:avLst/>
          </a:prstGeom>
          <a:noFill/>
          <a:ln>
            <a:noFill/>
          </a:ln>
        </p:spPr>
        <p:txBody>
          <a:bodyPr spcFirstLastPara="1" wrap="square" lIns="91425" tIns="45700" rIns="91425" bIns="45700" anchor="t" anchorCtr="0">
            <a:spAutoFit/>
          </a:bodyPr>
          <a:lstStyle/>
          <a:p>
            <a:pPr marL="514350" marR="0" lvl="0" indent="-514350" algn="l" rtl="0">
              <a:lnSpc>
                <a:spcPct val="100000"/>
              </a:lnSpc>
              <a:spcBef>
                <a:spcPts val="0"/>
              </a:spcBef>
              <a:spcAft>
                <a:spcPts val="0"/>
              </a:spcAft>
              <a:buClr>
                <a:schemeClr val="dk1"/>
              </a:buClr>
              <a:buSzPts val="3000"/>
              <a:buFont typeface="Calibri"/>
              <a:buAutoNum type="alphaUcPeriod"/>
            </a:pPr>
            <a:r>
              <a:rPr lang="en-US" sz="3000" b="0" i="0" u="none" strike="noStrike" cap="none">
                <a:solidFill>
                  <a:schemeClr val="dk1"/>
                </a:solidFill>
                <a:latin typeface="Calibri"/>
                <a:ea typeface="Calibri"/>
                <a:cs typeface="Calibri"/>
                <a:sym typeface="Calibri"/>
              </a:rPr>
              <a:t>2 </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chemeClr val="dk1"/>
              </a:buClr>
              <a:buSzPts val="3000"/>
              <a:buFont typeface="Calibri"/>
              <a:buAutoNum type="alphaUcPeriod"/>
            </a:pPr>
            <a:r>
              <a:rPr lang="en-US" sz="3000" b="0" i="0" u="none" strike="noStrike" cap="none">
                <a:solidFill>
                  <a:schemeClr val="dk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a:p>
            <a:pPr marL="514350" marR="0" lvl="0" indent="-514350" algn="l" rtl="0">
              <a:lnSpc>
                <a:spcPct val="100000"/>
              </a:lnSpc>
              <a:spcBef>
                <a:spcPts val="0"/>
              </a:spcBef>
              <a:spcAft>
                <a:spcPts val="0"/>
              </a:spcAft>
              <a:buClr>
                <a:srgbClr val="FF0000"/>
              </a:buClr>
              <a:buSzPts val="3000"/>
              <a:buFont typeface="Calibri"/>
              <a:buAutoNum type="alphaUcPeriod"/>
            </a:pPr>
            <a:r>
              <a:rPr lang="en-US" sz="3000" b="0" i="0" u="none" strike="noStrike" cap="none">
                <a:solidFill>
                  <a:srgbClr val="FF0000"/>
                </a:solidFill>
                <a:latin typeface="Calibri"/>
                <a:ea typeface="Calibri"/>
                <a:cs typeface="Calibri"/>
                <a:sym typeface="Calibri"/>
              </a:rPr>
              <a:t>4</a:t>
            </a:r>
            <a:endParaRPr sz="1400" b="0" i="0" u="none" strike="noStrike" cap="none">
              <a:solidFill>
                <a:srgbClr val="FF0000"/>
              </a:solidFill>
              <a:latin typeface="Arial"/>
              <a:ea typeface="Arial"/>
              <a:cs typeface="Arial"/>
              <a:sym typeface="Arial"/>
            </a:endParaRPr>
          </a:p>
          <a:p>
            <a:pPr marL="514350" marR="0" lvl="0" indent="-514350" algn="l" rtl="0">
              <a:lnSpc>
                <a:spcPct val="100000"/>
              </a:lnSpc>
              <a:spcBef>
                <a:spcPts val="0"/>
              </a:spcBef>
              <a:spcAft>
                <a:spcPts val="0"/>
              </a:spcAft>
              <a:buClr>
                <a:schemeClr val="dk1"/>
              </a:buClr>
              <a:buSzPts val="3000"/>
              <a:buFont typeface="Calibri"/>
              <a:buAutoNum type="alphaUcPeriod"/>
            </a:pPr>
            <a:r>
              <a:rPr lang="en-US" sz="3000" b="0" i="0" u="none" strike="noStrike" cap="none">
                <a:solidFill>
                  <a:schemeClr val="dk1"/>
                </a:solidFill>
                <a:latin typeface="Calibri"/>
                <a:ea typeface="Calibri"/>
                <a:cs typeface="Calibri"/>
                <a:sym typeface="Calibri"/>
              </a:rPr>
              <a:t>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384" name="Google Shape;384;p27"/>
          <p:cNvGrpSpPr/>
          <p:nvPr/>
        </p:nvGrpSpPr>
        <p:grpSpPr>
          <a:xfrm>
            <a:off x="3304530" y="1486304"/>
            <a:ext cx="4762764" cy="5034821"/>
            <a:chOff x="533729" y="1369"/>
            <a:chExt cx="4762764" cy="5034821"/>
          </a:xfrm>
        </p:grpSpPr>
        <p:sp>
          <p:nvSpPr>
            <p:cNvPr id="385" name="Google Shape;385;p27"/>
            <p:cNvSpPr/>
            <p:nvPr/>
          </p:nvSpPr>
          <p:spPr>
            <a:xfrm>
              <a:off x="533729" y="1369"/>
              <a:ext cx="2267937" cy="1562609"/>
            </a:xfrm>
            <a:prstGeom prst="roundRect">
              <a:avLst>
                <a:gd name="adj" fmla="val 16667"/>
              </a:avLst>
            </a:prstGeom>
            <a:blipFill rotWithShape="1">
              <a:blip r:embed="rId3">
                <a:alphaModFix/>
              </a:blip>
              <a:stretch>
                <a:fillRect l="-14998" r="-14996"/>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27"/>
            <p:cNvSpPr/>
            <p:nvPr/>
          </p:nvSpPr>
          <p:spPr>
            <a:xfrm>
              <a:off x="533729" y="1563978"/>
              <a:ext cx="2267937" cy="84140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27"/>
            <p:cNvSpPr txBox="1"/>
            <p:nvPr/>
          </p:nvSpPr>
          <p:spPr>
            <a:xfrm>
              <a:off x="533729" y="1563978"/>
              <a:ext cx="2267937" cy="841404"/>
            </a:xfrm>
            <a:prstGeom prst="rect">
              <a:avLst/>
            </a:prstGeom>
            <a:noFill/>
            <a:ln>
              <a:noFill/>
            </a:ln>
          </p:spPr>
          <p:txBody>
            <a:bodyPr spcFirstLastPara="1" wrap="square" lIns="270250" tIns="270250" rIns="270250" bIns="0" anchor="t" anchorCtr="0">
              <a:noAutofit/>
            </a:bodyPr>
            <a:lstStyle/>
            <a:p>
              <a:pPr marL="0" marR="0" lvl="0" indent="0" algn="ctr" rtl="0">
                <a:lnSpc>
                  <a:spcPct val="90000"/>
                </a:lnSpc>
                <a:spcBef>
                  <a:spcPts val="0"/>
                </a:spcBef>
                <a:spcAft>
                  <a:spcPts val="0"/>
                </a:spcAft>
                <a:buClr>
                  <a:srgbClr val="000000"/>
                </a:buClr>
                <a:buSzPts val="3800"/>
                <a:buFont typeface="Arial"/>
                <a:buNone/>
              </a:pPr>
              <a:r>
                <a:rPr lang="en-US" sz="3800" b="0" i="0" u="none" strike="noStrike" cap="none">
                  <a:solidFill>
                    <a:schemeClr val="dk1"/>
                  </a:solidFill>
                  <a:latin typeface="Calibri"/>
                  <a:ea typeface="Calibri"/>
                  <a:cs typeface="Calibri"/>
                  <a:sym typeface="Calibri"/>
                </a:rPr>
                <a:t>Protista</a:t>
              </a:r>
              <a:endParaRPr sz="3800" b="0" i="0" u="none" strike="noStrike" cap="none">
                <a:solidFill>
                  <a:schemeClr val="dk1"/>
                </a:solidFill>
                <a:latin typeface="Calibri"/>
                <a:ea typeface="Calibri"/>
                <a:cs typeface="Calibri"/>
                <a:sym typeface="Calibri"/>
              </a:endParaRPr>
            </a:p>
          </p:txBody>
        </p:sp>
        <p:sp>
          <p:nvSpPr>
            <p:cNvPr id="388" name="Google Shape;388;p27"/>
            <p:cNvSpPr/>
            <p:nvPr/>
          </p:nvSpPr>
          <p:spPr>
            <a:xfrm>
              <a:off x="3028556" y="1369"/>
              <a:ext cx="2267937" cy="1562609"/>
            </a:xfrm>
            <a:prstGeom prst="roundRect">
              <a:avLst>
                <a:gd name="adj" fmla="val 16667"/>
              </a:avLst>
            </a:prstGeom>
            <a:blipFill rotWithShape="1">
              <a:blip r:embed="rId4">
                <a:alphaModFix/>
              </a:blip>
              <a:stretch>
                <a:fillRect l="-1997" r="-199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27"/>
            <p:cNvSpPr/>
            <p:nvPr/>
          </p:nvSpPr>
          <p:spPr>
            <a:xfrm>
              <a:off x="3028556" y="1563978"/>
              <a:ext cx="2267937" cy="84140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27"/>
            <p:cNvSpPr txBox="1"/>
            <p:nvPr/>
          </p:nvSpPr>
          <p:spPr>
            <a:xfrm>
              <a:off x="3028556" y="1563978"/>
              <a:ext cx="2267937" cy="841404"/>
            </a:xfrm>
            <a:prstGeom prst="rect">
              <a:avLst/>
            </a:prstGeom>
            <a:noFill/>
            <a:ln>
              <a:noFill/>
            </a:ln>
          </p:spPr>
          <p:txBody>
            <a:bodyPr spcFirstLastPara="1" wrap="square" lIns="270250" tIns="270250" rIns="270250" bIns="0" anchor="t" anchorCtr="0">
              <a:noAutofit/>
            </a:bodyPr>
            <a:lstStyle/>
            <a:p>
              <a:pPr marL="0" marR="0" lvl="0" indent="0" algn="ctr" rtl="0">
                <a:lnSpc>
                  <a:spcPct val="90000"/>
                </a:lnSpc>
                <a:spcBef>
                  <a:spcPts val="0"/>
                </a:spcBef>
                <a:spcAft>
                  <a:spcPts val="0"/>
                </a:spcAft>
                <a:buClr>
                  <a:srgbClr val="000000"/>
                </a:buClr>
                <a:buSzPts val="3800"/>
                <a:buFont typeface="Arial"/>
                <a:buNone/>
              </a:pPr>
              <a:r>
                <a:rPr lang="en-US" sz="3800" b="0" i="0" u="none" strike="noStrike" cap="none">
                  <a:solidFill>
                    <a:schemeClr val="dk1"/>
                  </a:solidFill>
                  <a:latin typeface="Calibri"/>
                  <a:ea typeface="Calibri"/>
                  <a:cs typeface="Calibri"/>
                  <a:sym typeface="Calibri"/>
                </a:rPr>
                <a:t>Plantae</a:t>
              </a:r>
              <a:endParaRPr sz="3800" b="0" i="0" u="none" strike="noStrike" cap="none">
                <a:solidFill>
                  <a:schemeClr val="dk1"/>
                </a:solidFill>
                <a:latin typeface="Calibri"/>
                <a:ea typeface="Calibri"/>
                <a:cs typeface="Calibri"/>
                <a:sym typeface="Calibri"/>
              </a:endParaRPr>
            </a:p>
          </p:txBody>
        </p:sp>
        <p:sp>
          <p:nvSpPr>
            <p:cNvPr id="391" name="Google Shape;391;p27"/>
            <p:cNvSpPr/>
            <p:nvPr/>
          </p:nvSpPr>
          <p:spPr>
            <a:xfrm>
              <a:off x="533729" y="2632177"/>
              <a:ext cx="2267937" cy="1562609"/>
            </a:xfrm>
            <a:prstGeom prst="roundRect">
              <a:avLst>
                <a:gd name="adj" fmla="val 16667"/>
              </a:avLst>
            </a:prstGeom>
            <a:blipFill rotWithShape="1">
              <a:blip r:embed="rId5">
                <a:alphaModFix/>
              </a:blip>
              <a:stretch>
                <a:fillRect t="-21994" b="-21994"/>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p27"/>
            <p:cNvSpPr/>
            <p:nvPr/>
          </p:nvSpPr>
          <p:spPr>
            <a:xfrm>
              <a:off x="533729" y="4194786"/>
              <a:ext cx="2267937" cy="84140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27"/>
            <p:cNvSpPr txBox="1"/>
            <p:nvPr/>
          </p:nvSpPr>
          <p:spPr>
            <a:xfrm>
              <a:off x="533729" y="4194786"/>
              <a:ext cx="2267937" cy="841404"/>
            </a:xfrm>
            <a:prstGeom prst="rect">
              <a:avLst/>
            </a:prstGeom>
            <a:noFill/>
            <a:ln>
              <a:noFill/>
            </a:ln>
          </p:spPr>
          <p:txBody>
            <a:bodyPr spcFirstLastPara="1" wrap="square" lIns="270250" tIns="270250" rIns="270250" bIns="0" anchor="t" anchorCtr="0">
              <a:noAutofit/>
            </a:bodyPr>
            <a:lstStyle/>
            <a:p>
              <a:pPr marL="0" marR="0" lvl="0" indent="0" algn="ctr" rtl="0">
                <a:lnSpc>
                  <a:spcPct val="90000"/>
                </a:lnSpc>
                <a:spcBef>
                  <a:spcPts val="0"/>
                </a:spcBef>
                <a:spcAft>
                  <a:spcPts val="0"/>
                </a:spcAft>
                <a:buClr>
                  <a:srgbClr val="000000"/>
                </a:buClr>
                <a:buSzPts val="3800"/>
                <a:buFont typeface="Arial"/>
                <a:buNone/>
              </a:pPr>
              <a:r>
                <a:rPr lang="en-US" sz="3800" b="0" i="0" u="none" strike="noStrike" cap="none">
                  <a:solidFill>
                    <a:schemeClr val="dk1"/>
                  </a:solidFill>
                  <a:latin typeface="Calibri"/>
                  <a:ea typeface="Calibri"/>
                  <a:cs typeface="Calibri"/>
                  <a:sym typeface="Calibri"/>
                </a:rPr>
                <a:t>Fungi</a:t>
              </a:r>
              <a:endParaRPr sz="3800" b="0" i="0" u="none" strike="noStrike" cap="none">
                <a:solidFill>
                  <a:schemeClr val="dk1"/>
                </a:solidFill>
                <a:latin typeface="Calibri"/>
                <a:ea typeface="Calibri"/>
                <a:cs typeface="Calibri"/>
                <a:sym typeface="Calibri"/>
              </a:endParaRPr>
            </a:p>
          </p:txBody>
        </p:sp>
        <p:sp>
          <p:nvSpPr>
            <p:cNvPr id="394" name="Google Shape;394;p27"/>
            <p:cNvSpPr/>
            <p:nvPr/>
          </p:nvSpPr>
          <p:spPr>
            <a:xfrm>
              <a:off x="3028556" y="2632177"/>
              <a:ext cx="2267937" cy="1562609"/>
            </a:xfrm>
            <a:prstGeom prst="roundRect">
              <a:avLst>
                <a:gd name="adj" fmla="val 16667"/>
              </a:avLst>
            </a:prstGeom>
            <a:blipFill rotWithShape="1">
              <a:blip r:embed="rId6">
                <a:alphaModFix/>
              </a:blip>
              <a:stretch>
                <a:fillRect l="-1997" r="-1998"/>
              </a:stretch>
            </a:blip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27"/>
            <p:cNvSpPr/>
            <p:nvPr/>
          </p:nvSpPr>
          <p:spPr>
            <a:xfrm>
              <a:off x="3028556" y="4194786"/>
              <a:ext cx="2267937" cy="84140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27"/>
            <p:cNvSpPr txBox="1"/>
            <p:nvPr/>
          </p:nvSpPr>
          <p:spPr>
            <a:xfrm>
              <a:off x="3028556" y="4194786"/>
              <a:ext cx="2267937" cy="841404"/>
            </a:xfrm>
            <a:prstGeom prst="rect">
              <a:avLst/>
            </a:prstGeom>
            <a:noFill/>
            <a:ln>
              <a:noFill/>
            </a:ln>
          </p:spPr>
          <p:txBody>
            <a:bodyPr spcFirstLastPara="1" wrap="square" lIns="270250" tIns="270250" rIns="270250" bIns="0" anchor="t" anchorCtr="0">
              <a:noAutofit/>
            </a:bodyPr>
            <a:lstStyle/>
            <a:p>
              <a:pPr marL="0" marR="0" lvl="0" indent="0" algn="ctr" rtl="0">
                <a:lnSpc>
                  <a:spcPct val="90000"/>
                </a:lnSpc>
                <a:spcBef>
                  <a:spcPts val="0"/>
                </a:spcBef>
                <a:spcAft>
                  <a:spcPts val="0"/>
                </a:spcAft>
                <a:buClr>
                  <a:srgbClr val="000000"/>
                </a:buClr>
                <a:buSzPts val="3800"/>
                <a:buFont typeface="Arial"/>
                <a:buNone/>
              </a:pPr>
              <a:r>
                <a:rPr lang="en-US" sz="3800" b="0" i="0" u="none" strike="noStrike" cap="none">
                  <a:solidFill>
                    <a:schemeClr val="dk1"/>
                  </a:solidFill>
                  <a:latin typeface="Calibri"/>
                  <a:ea typeface="Calibri"/>
                  <a:cs typeface="Calibri"/>
                  <a:sym typeface="Calibri"/>
                </a:rPr>
                <a:t>Animalia</a:t>
              </a:r>
              <a:endParaRPr sz="3800" b="0" i="0" u="none" strike="noStrike" cap="none">
                <a:solidFill>
                  <a:schemeClr val="dk1"/>
                </a:solidFill>
                <a:latin typeface="Calibri"/>
                <a:ea typeface="Calibri"/>
                <a:cs typeface="Calibri"/>
                <a:sym typeface="Calibri"/>
              </a:endParaRPr>
            </a:p>
          </p:txBody>
        </p:sp>
      </p:grpSp>
      <p:sp>
        <p:nvSpPr>
          <p:cNvPr id="397" name="Google Shape;397;p27" descr="Questions"/>
          <p:cNvSpPr/>
          <p:nvPr/>
        </p:nvSpPr>
        <p:spPr>
          <a:xfrm>
            <a:off x="0" y="0"/>
            <a:ext cx="702600" cy="6945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e3b5d1817a_0_8"/>
          <p:cNvSpPr txBox="1"/>
          <p:nvPr/>
        </p:nvSpPr>
        <p:spPr>
          <a:xfrm>
            <a:off x="1033374" y="199889"/>
            <a:ext cx="7387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Which of these is in the correct order?</a:t>
            </a:r>
            <a:endParaRPr sz="3600" b="0" i="0" u="none" strike="noStrike" cap="none">
              <a:solidFill>
                <a:schemeClr val="dk1"/>
              </a:solidFill>
              <a:latin typeface="Calibri"/>
              <a:ea typeface="Calibri"/>
              <a:cs typeface="Calibri"/>
              <a:sym typeface="Calibri"/>
            </a:endParaRPr>
          </a:p>
        </p:txBody>
      </p:sp>
      <p:sp>
        <p:nvSpPr>
          <p:cNvPr id="404" name="Google Shape;404;ge3b5d1817a_0_8"/>
          <p:cNvSpPr txBox="1"/>
          <p:nvPr/>
        </p:nvSpPr>
        <p:spPr>
          <a:xfrm>
            <a:off x="214650" y="1366500"/>
            <a:ext cx="8714700" cy="2801400"/>
          </a:xfrm>
          <a:prstGeom prst="rect">
            <a:avLst/>
          </a:prstGeom>
          <a:noFill/>
          <a:ln>
            <a:noFill/>
          </a:ln>
        </p:spPr>
        <p:txBody>
          <a:bodyPr spcFirstLastPara="1" wrap="square" lIns="91425" tIns="45700" rIns="91425" bIns="45700" anchor="t" anchorCtr="0">
            <a:spAutoFit/>
          </a:bodyPr>
          <a:lstStyle/>
          <a:p>
            <a:pPr marL="457200" marR="0" lvl="0" indent="-431800" algn="l" rtl="0">
              <a:lnSpc>
                <a:spcPct val="150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Kingdom, Domain, Phylum, Family, Class, Order</a:t>
            </a:r>
            <a:endParaRPr sz="1400" b="0" i="0" u="none" strike="noStrike" cap="none">
              <a:solidFill>
                <a:srgbClr val="000000"/>
              </a:solidFill>
              <a:latin typeface="Arial"/>
              <a:ea typeface="Arial"/>
              <a:cs typeface="Arial"/>
              <a:sym typeface="Arial"/>
            </a:endParaRPr>
          </a:p>
          <a:p>
            <a:pPr marL="457200" marR="0" lvl="0" indent="-431800" algn="l" rtl="0">
              <a:lnSpc>
                <a:spcPct val="150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Domain, Kingdom, Order, Class,  Phylum, Family</a:t>
            </a:r>
            <a:endParaRPr sz="1400" b="0" i="0" u="none" strike="noStrike" cap="none">
              <a:solidFill>
                <a:srgbClr val="000000"/>
              </a:solidFill>
              <a:latin typeface="Arial"/>
              <a:ea typeface="Arial"/>
              <a:cs typeface="Arial"/>
              <a:sym typeface="Arial"/>
            </a:endParaRPr>
          </a:p>
          <a:p>
            <a:pPr marL="457200" marR="0" lvl="0" indent="-431800" algn="l" rtl="0">
              <a:lnSpc>
                <a:spcPct val="150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Family, Domain, Kingdom, Order, Phylum, Class</a:t>
            </a:r>
            <a:endParaRPr sz="1400" b="0" i="0" u="none" strike="noStrike" cap="none">
              <a:solidFill>
                <a:srgbClr val="000000"/>
              </a:solidFill>
              <a:latin typeface="Arial"/>
              <a:ea typeface="Arial"/>
              <a:cs typeface="Arial"/>
              <a:sym typeface="Arial"/>
            </a:endParaRPr>
          </a:p>
          <a:p>
            <a:pPr marL="457200" marR="0" lvl="0" indent="-431800" algn="l" rtl="0">
              <a:lnSpc>
                <a:spcPct val="150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Domain, Kingdom, Phylum, Class, Order, Family</a:t>
            </a:r>
            <a:endParaRPr sz="3200" b="0" i="0" u="none" strike="noStrike" cap="none">
              <a:solidFill>
                <a:schemeClr val="dk1"/>
              </a:solidFill>
              <a:latin typeface="Calibri"/>
              <a:ea typeface="Calibri"/>
              <a:cs typeface="Calibri"/>
              <a:sym typeface="Calibri"/>
            </a:endParaRPr>
          </a:p>
        </p:txBody>
      </p:sp>
      <p:sp>
        <p:nvSpPr>
          <p:cNvPr id="405" name="Google Shape;405;ge3b5d1817a_0_8"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
          <p:cNvSpPr txBox="1">
            <a:spLocks noGrp="1"/>
          </p:cNvSpPr>
          <p:nvPr>
            <p:ph type="ctrTitle"/>
          </p:nvPr>
        </p:nvSpPr>
        <p:spPr>
          <a:xfrm>
            <a:off x="685800" y="207819"/>
            <a:ext cx="7772400" cy="1987634"/>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7200"/>
              <a:buFont typeface="Calibri"/>
              <a:buNone/>
            </a:pPr>
            <a:r>
              <a:rPr lang="en-US" sz="7200"/>
              <a:t>Animal Phyla</a:t>
            </a:r>
            <a:endParaRPr sz="7200"/>
          </a:p>
        </p:txBody>
      </p:sp>
      <p:pic>
        <p:nvPicPr>
          <p:cNvPr id="195" name="Google Shape;195;p2"/>
          <p:cNvPicPr preferRelativeResize="0"/>
          <p:nvPr/>
        </p:nvPicPr>
        <p:blipFill>
          <a:blip r:embed="rId3">
            <a:alphaModFix/>
          </a:blip>
          <a:stretch>
            <a:fillRect/>
          </a:stretch>
        </p:blipFill>
        <p:spPr>
          <a:xfrm>
            <a:off x="1439875" y="2002153"/>
            <a:ext cx="6264262" cy="435774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e3b5d1817a_0_16"/>
          <p:cNvSpPr txBox="1"/>
          <p:nvPr/>
        </p:nvSpPr>
        <p:spPr>
          <a:xfrm>
            <a:off x="1033374" y="199889"/>
            <a:ext cx="73875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Which of these is in the correct order?</a:t>
            </a:r>
            <a:endParaRPr sz="3600" b="0" i="0" u="none" strike="noStrike" cap="none">
              <a:solidFill>
                <a:schemeClr val="dk1"/>
              </a:solidFill>
              <a:latin typeface="Calibri"/>
              <a:ea typeface="Calibri"/>
              <a:cs typeface="Calibri"/>
              <a:sym typeface="Calibri"/>
            </a:endParaRPr>
          </a:p>
        </p:txBody>
      </p:sp>
      <p:sp>
        <p:nvSpPr>
          <p:cNvPr id="412" name="Google Shape;412;ge3b5d1817a_0_16"/>
          <p:cNvSpPr txBox="1"/>
          <p:nvPr/>
        </p:nvSpPr>
        <p:spPr>
          <a:xfrm>
            <a:off x="214650" y="1366500"/>
            <a:ext cx="8714700" cy="2801400"/>
          </a:xfrm>
          <a:prstGeom prst="rect">
            <a:avLst/>
          </a:prstGeom>
          <a:noFill/>
          <a:ln>
            <a:noFill/>
          </a:ln>
        </p:spPr>
        <p:txBody>
          <a:bodyPr spcFirstLastPara="1" wrap="square" lIns="91425" tIns="45700" rIns="91425" bIns="45700" anchor="t" anchorCtr="0">
            <a:spAutoFit/>
          </a:bodyPr>
          <a:lstStyle/>
          <a:p>
            <a:pPr marL="457200" marR="0" lvl="0" indent="-431800" algn="l" rtl="0">
              <a:lnSpc>
                <a:spcPct val="150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Kingdom, Domain, Phylum, Family, Class, Order</a:t>
            </a:r>
            <a:endParaRPr sz="1400" b="0" i="0" u="none" strike="noStrike" cap="none">
              <a:solidFill>
                <a:srgbClr val="000000"/>
              </a:solidFill>
              <a:latin typeface="Arial"/>
              <a:ea typeface="Arial"/>
              <a:cs typeface="Arial"/>
              <a:sym typeface="Arial"/>
            </a:endParaRPr>
          </a:p>
          <a:p>
            <a:pPr marL="457200" marR="0" lvl="0" indent="-431800" algn="l" rtl="0">
              <a:lnSpc>
                <a:spcPct val="150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Domain, Kingdom, Order, Class,  Phylum, Family</a:t>
            </a:r>
            <a:endParaRPr sz="1400" b="0" i="0" u="none" strike="noStrike" cap="none">
              <a:solidFill>
                <a:srgbClr val="000000"/>
              </a:solidFill>
              <a:latin typeface="Arial"/>
              <a:ea typeface="Arial"/>
              <a:cs typeface="Arial"/>
              <a:sym typeface="Arial"/>
            </a:endParaRPr>
          </a:p>
          <a:p>
            <a:pPr marL="457200" marR="0" lvl="0" indent="-431800" algn="l" rtl="0">
              <a:lnSpc>
                <a:spcPct val="150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Family, Domain, Kingdom, Order, Phylum, Class</a:t>
            </a:r>
            <a:endParaRPr sz="1400" b="0" i="0" u="none" strike="noStrike" cap="none">
              <a:solidFill>
                <a:srgbClr val="000000"/>
              </a:solidFill>
              <a:latin typeface="Arial"/>
              <a:ea typeface="Arial"/>
              <a:cs typeface="Arial"/>
              <a:sym typeface="Arial"/>
            </a:endParaRPr>
          </a:p>
          <a:p>
            <a:pPr marL="457200" marR="0" lvl="0" indent="-431800" algn="l" rtl="0">
              <a:lnSpc>
                <a:spcPct val="150000"/>
              </a:lnSpc>
              <a:spcBef>
                <a:spcPts val="0"/>
              </a:spcBef>
              <a:spcAft>
                <a:spcPts val="0"/>
              </a:spcAft>
              <a:buClr>
                <a:srgbClr val="FF0000"/>
              </a:buClr>
              <a:buSzPts val="3200"/>
              <a:buFont typeface="Calibri"/>
              <a:buAutoNum type="alphaUcPeriod"/>
            </a:pPr>
            <a:r>
              <a:rPr lang="en-US" sz="3200" b="0" i="0" u="none" strike="noStrike" cap="none">
                <a:solidFill>
                  <a:srgbClr val="FF0000"/>
                </a:solidFill>
                <a:latin typeface="Calibri"/>
                <a:ea typeface="Calibri"/>
                <a:cs typeface="Calibri"/>
                <a:sym typeface="Calibri"/>
              </a:rPr>
              <a:t>Domain, Kingdom, Phylum, Class, Order, Family</a:t>
            </a:r>
            <a:endParaRPr sz="3200" b="0" i="0" u="none" strike="noStrike" cap="none">
              <a:solidFill>
                <a:srgbClr val="FF0000"/>
              </a:solidFill>
              <a:latin typeface="Calibri"/>
              <a:ea typeface="Calibri"/>
              <a:cs typeface="Calibri"/>
              <a:sym typeface="Calibri"/>
            </a:endParaRPr>
          </a:p>
        </p:txBody>
      </p:sp>
      <p:sp>
        <p:nvSpPr>
          <p:cNvPr id="413" name="Google Shape;413;ge3b5d1817a_0_16"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e3b5d1817a_0_30"/>
          <p:cNvSpPr txBox="1"/>
          <p:nvPr/>
        </p:nvSpPr>
        <p:spPr>
          <a:xfrm>
            <a:off x="1171656" y="290816"/>
            <a:ext cx="6800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Let’s take a look at nine major examples of animal phyla.</a:t>
            </a:r>
            <a:endParaRPr sz="1400" b="0" i="0" u="none" strike="noStrike" cap="none">
              <a:solidFill>
                <a:srgbClr val="000000"/>
              </a:solidFill>
              <a:latin typeface="Arial"/>
              <a:ea typeface="Arial"/>
              <a:cs typeface="Arial"/>
              <a:sym typeface="Arial"/>
            </a:endParaRPr>
          </a:p>
        </p:txBody>
      </p:sp>
      <p:pic>
        <p:nvPicPr>
          <p:cNvPr id="420" name="Google Shape;420;ge3b5d1817a_0_30"/>
          <p:cNvPicPr preferRelativeResize="0"/>
          <p:nvPr/>
        </p:nvPicPr>
        <p:blipFill>
          <a:blip r:embed="rId3">
            <a:alphaModFix/>
          </a:blip>
          <a:stretch>
            <a:fillRect/>
          </a:stretch>
        </p:blipFill>
        <p:spPr>
          <a:xfrm>
            <a:off x="1439875" y="2002153"/>
            <a:ext cx="6264262" cy="435774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e0fc6a52a1_0_366"/>
          <p:cNvSpPr txBox="1"/>
          <p:nvPr/>
        </p:nvSpPr>
        <p:spPr>
          <a:xfrm>
            <a:off x="150950" y="1253475"/>
            <a:ext cx="87342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Porifora</a:t>
            </a:r>
            <a:endParaRPr sz="1400" b="0" i="0" u="none" strike="noStrike" cap="none">
              <a:solidFill>
                <a:srgbClr val="000000"/>
              </a:solidFill>
              <a:latin typeface="Arial"/>
              <a:ea typeface="Arial"/>
              <a:cs typeface="Arial"/>
              <a:sym typeface="Arial"/>
            </a:endParaRPr>
          </a:p>
        </p:txBody>
      </p:sp>
      <p:sp>
        <p:nvSpPr>
          <p:cNvPr id="427" name="Google Shape;427;ge0fc6a52a1_0_366" descr="Artificial Intelligence"/>
          <p:cNvSpPr/>
          <p:nvPr/>
        </p:nvSpPr>
        <p:spPr>
          <a:xfrm>
            <a:off x="1789975" y="2468250"/>
            <a:ext cx="2969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8" name="Google Shape;428;ge0fc6a52a1_0_366" descr="Blog"/>
          <p:cNvPicPr preferRelativeResize="0"/>
          <p:nvPr/>
        </p:nvPicPr>
        <p:blipFill rotWithShape="1">
          <a:blip r:embed="rId4">
            <a:alphaModFix/>
          </a:blip>
          <a:srcRect/>
          <a:stretch/>
        </p:blipFill>
        <p:spPr>
          <a:xfrm>
            <a:off x="4572000" y="2714712"/>
            <a:ext cx="2601875" cy="26018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1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13"/>
          <p:cNvSpPr txBox="1"/>
          <p:nvPr/>
        </p:nvSpPr>
        <p:spPr>
          <a:xfrm>
            <a:off x="873775" y="159425"/>
            <a:ext cx="80673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u="sng">
                <a:solidFill>
                  <a:schemeClr val="dk1"/>
                </a:solidFill>
                <a:latin typeface="Calibri"/>
                <a:ea typeface="Calibri"/>
                <a:cs typeface="Calibri"/>
                <a:sym typeface="Calibri"/>
              </a:rPr>
              <a:t>Porifera</a:t>
            </a:r>
            <a:r>
              <a:rPr lang="en-US" sz="4000" b="0" i="0" u="none" strike="noStrike" cap="none">
                <a:solidFill>
                  <a:schemeClr val="dk1"/>
                </a:solidFill>
                <a:latin typeface="Calibri"/>
                <a:ea typeface="Calibri"/>
                <a:cs typeface="Calibri"/>
                <a:sym typeface="Calibri"/>
              </a:rPr>
              <a:t>: multic</a:t>
            </a:r>
            <a:r>
              <a:rPr lang="en-US" sz="4000">
                <a:solidFill>
                  <a:schemeClr val="dk1"/>
                </a:solidFill>
                <a:latin typeface="Calibri"/>
                <a:ea typeface="Calibri"/>
                <a:cs typeface="Calibri"/>
                <a:sym typeface="Calibri"/>
              </a:rPr>
              <a:t>ellular and sessile </a:t>
            </a:r>
            <a:r>
              <a:rPr lang="en-US" sz="4000" b="0" i="0" u="none" strike="noStrike" cap="none">
                <a:solidFill>
                  <a:schemeClr val="dk1"/>
                </a:solidFill>
                <a:latin typeface="Calibri"/>
                <a:ea typeface="Calibri"/>
                <a:cs typeface="Calibri"/>
                <a:sym typeface="Calibri"/>
              </a:rPr>
              <a:t>aquatic animals that have asymmetry</a:t>
            </a:r>
            <a:r>
              <a:rPr lang="en-US" sz="4000">
                <a:solidFill>
                  <a:schemeClr val="dk1"/>
                </a:solidFill>
                <a:latin typeface="Calibri"/>
                <a:ea typeface="Calibri"/>
                <a:cs typeface="Calibri"/>
                <a:sym typeface="Calibri"/>
              </a:rPr>
              <a:t> and primarily filter feed using specialized collar cells</a:t>
            </a:r>
            <a:endParaRPr sz="4000" b="0" i="0" u="none" strike="noStrike" cap="none">
              <a:solidFill>
                <a:schemeClr val="dk1"/>
              </a:solidFill>
              <a:latin typeface="Calibri"/>
              <a:ea typeface="Calibri"/>
              <a:cs typeface="Calibri"/>
              <a:sym typeface="Calibri"/>
            </a:endParaRPr>
          </a:p>
        </p:txBody>
      </p:sp>
      <p:pic>
        <p:nvPicPr>
          <p:cNvPr id="436" name="Google Shape;436;p13"/>
          <p:cNvPicPr preferRelativeResize="0"/>
          <p:nvPr/>
        </p:nvPicPr>
        <p:blipFill>
          <a:blip r:embed="rId4">
            <a:alphaModFix/>
          </a:blip>
          <a:stretch>
            <a:fillRect/>
          </a:stretch>
        </p:blipFill>
        <p:spPr>
          <a:xfrm>
            <a:off x="1454675" y="3290400"/>
            <a:ext cx="6234651" cy="3262801"/>
          </a:xfrm>
          <a:prstGeom prst="rect">
            <a:avLst/>
          </a:prstGeom>
          <a:noFill/>
          <a:ln>
            <a:noFill/>
          </a:ln>
        </p:spPr>
      </p:pic>
      <p:pic>
        <p:nvPicPr>
          <p:cNvPr id="437" name="Google Shape;437;p13" descr="Blog"/>
          <p:cNvPicPr preferRelativeResize="0"/>
          <p:nvPr/>
        </p:nvPicPr>
        <p:blipFill rotWithShape="1">
          <a:blip r:embed="rId5">
            <a:alphaModFix/>
          </a:blip>
          <a:srcRect/>
          <a:stretch/>
        </p:blipFill>
        <p:spPr>
          <a:xfrm>
            <a:off x="735292" y="130641"/>
            <a:ext cx="474009" cy="47400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ge5af6dcd01_0_1"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ge5af6dcd01_0_6"/>
          <p:cNvSpPr txBox="1"/>
          <p:nvPr/>
        </p:nvSpPr>
        <p:spPr>
          <a:xfrm>
            <a:off x="1171656" y="290816"/>
            <a:ext cx="6800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are porifera?</a:t>
            </a:r>
            <a:endParaRPr sz="1400" b="0" i="0" u="none" strike="noStrike" cap="none">
              <a:solidFill>
                <a:srgbClr val="000000"/>
              </a:solidFill>
              <a:latin typeface="Arial"/>
              <a:ea typeface="Arial"/>
              <a:cs typeface="Arial"/>
              <a:sym typeface="Arial"/>
            </a:endParaRPr>
          </a:p>
        </p:txBody>
      </p:sp>
      <p:sp>
        <p:nvSpPr>
          <p:cNvPr id="450" name="Google Shape;450;ge5af6dcd01_0_6"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1" name="Google Shape;451;ge5af6dcd01_0_6"/>
          <p:cNvPicPr preferRelativeResize="0"/>
          <p:nvPr/>
        </p:nvPicPr>
        <p:blipFill>
          <a:blip r:embed="rId4">
            <a:alphaModFix/>
          </a:blip>
          <a:stretch>
            <a:fillRect/>
          </a:stretch>
        </p:blipFill>
        <p:spPr>
          <a:xfrm>
            <a:off x="1454675" y="1942350"/>
            <a:ext cx="6234651" cy="32628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ge11c2072fd_0_14"/>
          <p:cNvPicPr preferRelativeResize="0"/>
          <p:nvPr/>
        </p:nvPicPr>
        <p:blipFill rotWithShape="1">
          <a:blip r:embed="rId3">
            <a:alphaModFix/>
          </a:blip>
          <a:srcRect/>
          <a:stretch/>
        </p:blipFill>
        <p:spPr>
          <a:xfrm>
            <a:off x="0" y="406400"/>
            <a:ext cx="9144000" cy="6035568"/>
          </a:xfrm>
          <a:prstGeom prst="rect">
            <a:avLst/>
          </a:prstGeom>
          <a:noFill/>
          <a:ln>
            <a:noFill/>
          </a:ln>
        </p:spPr>
      </p:pic>
      <p:sp>
        <p:nvSpPr>
          <p:cNvPr id="458" name="Google Shape;458;ge11c2072fd_0_1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e3b5d1817a_0_37"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ge3b5d1817a_0_37"/>
          <p:cNvSpPr txBox="1"/>
          <p:nvPr/>
        </p:nvSpPr>
        <p:spPr>
          <a:xfrm>
            <a:off x="634950" y="198700"/>
            <a:ext cx="8196300" cy="317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000">
                <a:solidFill>
                  <a:schemeClr val="dk1"/>
                </a:solidFill>
                <a:latin typeface="Calibri"/>
                <a:ea typeface="Calibri"/>
                <a:cs typeface="Calibri"/>
                <a:sym typeface="Calibri"/>
              </a:rPr>
              <a:t>All organisms belonging to the porifera phylum are commonly called </a:t>
            </a:r>
            <a:r>
              <a:rPr lang="en-US" sz="4000" b="1">
                <a:solidFill>
                  <a:schemeClr val="dk1"/>
                </a:solidFill>
                <a:latin typeface="Calibri"/>
                <a:ea typeface="Calibri"/>
                <a:cs typeface="Calibri"/>
                <a:sym typeface="Calibri"/>
              </a:rPr>
              <a:t>sponges</a:t>
            </a:r>
            <a:r>
              <a:rPr lang="en-US" sz="4000">
                <a:solidFill>
                  <a:schemeClr val="dk1"/>
                </a:solidFill>
                <a:latin typeface="Calibri"/>
                <a:ea typeface="Calibri"/>
                <a:cs typeface="Calibri"/>
                <a:sym typeface="Calibri"/>
              </a:rPr>
              <a:t>. Tiny structural components called </a:t>
            </a:r>
            <a:r>
              <a:rPr lang="en-US" sz="4000" b="1">
                <a:solidFill>
                  <a:schemeClr val="dk1"/>
                </a:solidFill>
                <a:latin typeface="Calibri"/>
                <a:ea typeface="Calibri"/>
                <a:cs typeface="Calibri"/>
                <a:sym typeface="Calibri"/>
              </a:rPr>
              <a:t>spicules</a:t>
            </a:r>
            <a:r>
              <a:rPr lang="en-US" sz="4000">
                <a:solidFill>
                  <a:schemeClr val="dk1"/>
                </a:solidFill>
                <a:latin typeface="Calibri"/>
                <a:ea typeface="Calibri"/>
                <a:cs typeface="Calibri"/>
                <a:sym typeface="Calibri"/>
              </a:rPr>
              <a:t> give sponges their shape.</a:t>
            </a:r>
            <a:endParaRPr sz="40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endParaRPr sz="4000">
              <a:solidFill>
                <a:schemeClr val="dk1"/>
              </a:solidFill>
              <a:latin typeface="Calibri"/>
              <a:ea typeface="Calibri"/>
              <a:cs typeface="Calibri"/>
              <a:sym typeface="Calibri"/>
            </a:endParaRPr>
          </a:p>
        </p:txBody>
      </p:sp>
      <p:pic>
        <p:nvPicPr>
          <p:cNvPr id="466" name="Google Shape;466;ge3b5d1817a_0_37"/>
          <p:cNvPicPr preferRelativeResize="0"/>
          <p:nvPr/>
        </p:nvPicPr>
        <p:blipFill>
          <a:blip r:embed="rId4">
            <a:alphaModFix/>
          </a:blip>
          <a:stretch>
            <a:fillRect/>
          </a:stretch>
        </p:blipFill>
        <p:spPr>
          <a:xfrm>
            <a:off x="4138725" y="3429000"/>
            <a:ext cx="4544325" cy="2397125"/>
          </a:xfrm>
          <a:prstGeom prst="rect">
            <a:avLst/>
          </a:prstGeom>
          <a:noFill/>
          <a:ln>
            <a:noFill/>
          </a:ln>
        </p:spPr>
      </p:pic>
      <p:pic>
        <p:nvPicPr>
          <p:cNvPr id="467" name="Google Shape;467;ge3b5d1817a_0_37"/>
          <p:cNvPicPr preferRelativeResize="0"/>
          <p:nvPr/>
        </p:nvPicPr>
        <p:blipFill>
          <a:blip r:embed="rId5">
            <a:alphaModFix/>
          </a:blip>
          <a:stretch>
            <a:fillRect/>
          </a:stretch>
        </p:blipFill>
        <p:spPr>
          <a:xfrm>
            <a:off x="563050" y="3429000"/>
            <a:ext cx="2892943" cy="239712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ge3b5d1817a_0_4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ge3b5d1817a_0_45"/>
          <p:cNvSpPr txBox="1"/>
          <p:nvPr/>
        </p:nvSpPr>
        <p:spPr>
          <a:xfrm>
            <a:off x="857451" y="342650"/>
            <a:ext cx="7874100" cy="317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000">
                <a:solidFill>
                  <a:schemeClr val="dk1"/>
                </a:solidFill>
                <a:latin typeface="Calibri"/>
                <a:ea typeface="Calibri"/>
                <a:cs typeface="Calibri"/>
                <a:sym typeface="Calibri"/>
              </a:rPr>
              <a:t>Sponges can reproduce sexually, through the release of sperm and eggs or asexually by means of budding and fragmentation. </a:t>
            </a:r>
            <a:endParaRPr sz="40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endParaRPr sz="4000">
              <a:solidFill>
                <a:schemeClr val="dk1"/>
              </a:solidFill>
              <a:latin typeface="Calibri"/>
              <a:ea typeface="Calibri"/>
              <a:cs typeface="Calibri"/>
              <a:sym typeface="Calibri"/>
            </a:endParaRPr>
          </a:p>
        </p:txBody>
      </p:sp>
      <p:pic>
        <p:nvPicPr>
          <p:cNvPr id="475" name="Google Shape;475;ge3b5d1817a_0_45"/>
          <p:cNvPicPr preferRelativeResize="0"/>
          <p:nvPr/>
        </p:nvPicPr>
        <p:blipFill>
          <a:blip r:embed="rId4">
            <a:alphaModFix/>
          </a:blip>
          <a:stretch>
            <a:fillRect/>
          </a:stretch>
        </p:blipFill>
        <p:spPr>
          <a:xfrm>
            <a:off x="2022475" y="3790775"/>
            <a:ext cx="5099059" cy="2647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ge3b5d1817a_0_5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ge3b5d1817a_0_54"/>
          <p:cNvSpPr txBox="1"/>
          <p:nvPr/>
        </p:nvSpPr>
        <p:spPr>
          <a:xfrm>
            <a:off x="805101" y="290300"/>
            <a:ext cx="78741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000">
                <a:solidFill>
                  <a:schemeClr val="dk1"/>
                </a:solidFill>
                <a:latin typeface="Calibri"/>
                <a:ea typeface="Calibri"/>
                <a:cs typeface="Calibri"/>
                <a:sym typeface="Calibri"/>
              </a:rPr>
              <a:t>Sponges are </a:t>
            </a:r>
            <a:r>
              <a:rPr lang="en-US" sz="4000" b="1">
                <a:solidFill>
                  <a:schemeClr val="dk1"/>
                </a:solidFill>
                <a:latin typeface="Calibri"/>
                <a:ea typeface="Calibri"/>
                <a:cs typeface="Calibri"/>
                <a:sym typeface="Calibri"/>
              </a:rPr>
              <a:t>sessile</a:t>
            </a:r>
            <a:r>
              <a:rPr lang="en-US" sz="4000">
                <a:solidFill>
                  <a:schemeClr val="dk1"/>
                </a:solidFill>
                <a:latin typeface="Calibri"/>
                <a:ea typeface="Calibri"/>
                <a:cs typeface="Calibri"/>
                <a:sym typeface="Calibri"/>
              </a:rPr>
              <a:t>, which means that they do not move - they stay planted throughout their lifetime. </a:t>
            </a:r>
            <a:endParaRPr sz="40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endParaRPr sz="4000">
              <a:solidFill>
                <a:schemeClr val="dk1"/>
              </a:solidFill>
              <a:latin typeface="Calibri"/>
              <a:ea typeface="Calibri"/>
              <a:cs typeface="Calibri"/>
              <a:sym typeface="Calibri"/>
            </a:endParaRPr>
          </a:p>
        </p:txBody>
      </p:sp>
      <p:pic>
        <p:nvPicPr>
          <p:cNvPr id="483" name="Google Shape;483;ge3b5d1817a_0_54"/>
          <p:cNvPicPr preferRelativeResize="0"/>
          <p:nvPr/>
        </p:nvPicPr>
        <p:blipFill>
          <a:blip r:embed="rId4">
            <a:alphaModFix/>
          </a:blip>
          <a:stretch>
            <a:fillRect/>
          </a:stretch>
        </p:blipFill>
        <p:spPr>
          <a:xfrm>
            <a:off x="2078663" y="3108275"/>
            <a:ext cx="4986667" cy="3262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b6e18f940a_0_93"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gb6e18f940a_0_93"/>
          <p:cNvSpPr txBox="1"/>
          <p:nvPr/>
        </p:nvSpPr>
        <p:spPr>
          <a:xfrm>
            <a:off x="548383" y="328862"/>
            <a:ext cx="8421300" cy="138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Big Question: </a:t>
            </a:r>
            <a:r>
              <a:rPr lang="en-US" sz="2800">
                <a:solidFill>
                  <a:schemeClr val="dk1"/>
                </a:solidFill>
                <a:latin typeface="Calibri"/>
                <a:ea typeface="Calibri"/>
                <a:cs typeface="Calibri"/>
                <a:sym typeface="Calibri"/>
              </a:rPr>
              <a:t>What are the eight major phyla found within the animal kingdom and what features characterize each group</a:t>
            </a:r>
            <a:r>
              <a:rPr lang="en-US" sz="28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203" name="Google Shape;203;gb6e18f940a_0_93"/>
          <p:cNvPicPr preferRelativeResize="0"/>
          <p:nvPr/>
        </p:nvPicPr>
        <p:blipFill>
          <a:blip r:embed="rId4">
            <a:alphaModFix/>
          </a:blip>
          <a:stretch>
            <a:fillRect/>
          </a:stretch>
        </p:blipFill>
        <p:spPr>
          <a:xfrm>
            <a:off x="1439875" y="2002153"/>
            <a:ext cx="6264262" cy="435774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e11c2072fd_0_0"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e11c2072fd_0_5"/>
          <p:cNvSpPr txBox="1"/>
          <p:nvPr/>
        </p:nvSpPr>
        <p:spPr>
          <a:xfrm>
            <a:off x="1171656" y="290816"/>
            <a:ext cx="6800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a:t>
            </a:r>
            <a:r>
              <a:rPr lang="en-US" sz="3600">
                <a:solidFill>
                  <a:schemeClr val="dk1"/>
                </a:solidFill>
                <a:latin typeface="Calibri"/>
                <a:ea typeface="Calibri"/>
                <a:cs typeface="Calibri"/>
                <a:sym typeface="Calibri"/>
              </a:rPr>
              <a:t>phylum do sponges belong to</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96" name="Google Shape;496;ge11c2072fd_0_5"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7" name="Google Shape;497;ge11c2072fd_0_5"/>
          <p:cNvPicPr preferRelativeResize="0"/>
          <p:nvPr/>
        </p:nvPicPr>
        <p:blipFill>
          <a:blip r:embed="rId4">
            <a:alphaModFix/>
          </a:blip>
          <a:stretch>
            <a:fillRect/>
          </a:stretch>
        </p:blipFill>
        <p:spPr>
          <a:xfrm>
            <a:off x="1454675" y="1963400"/>
            <a:ext cx="6234651" cy="32628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ge3b5d1817a_0_63"/>
          <p:cNvSpPr txBox="1"/>
          <p:nvPr/>
        </p:nvSpPr>
        <p:spPr>
          <a:xfrm>
            <a:off x="1171656" y="290816"/>
            <a:ext cx="6800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a:t>
            </a:r>
            <a:r>
              <a:rPr lang="en-US" sz="3600">
                <a:solidFill>
                  <a:schemeClr val="dk1"/>
                </a:solidFill>
                <a:latin typeface="Calibri"/>
                <a:ea typeface="Calibri"/>
                <a:cs typeface="Calibri"/>
                <a:sym typeface="Calibri"/>
              </a:rPr>
              <a:t>reproductive strategies do sponges use</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504" name="Google Shape;504;ge3b5d1817a_0_63"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5" name="Google Shape;505;ge3b5d1817a_0_63"/>
          <p:cNvPicPr preferRelativeResize="0"/>
          <p:nvPr/>
        </p:nvPicPr>
        <p:blipFill>
          <a:blip r:embed="rId4">
            <a:alphaModFix/>
          </a:blip>
          <a:stretch>
            <a:fillRect/>
          </a:stretch>
        </p:blipFill>
        <p:spPr>
          <a:xfrm>
            <a:off x="1454675" y="1963400"/>
            <a:ext cx="6234651" cy="32628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e0fc6a52a1_0_451"/>
          <p:cNvSpPr txBox="1"/>
          <p:nvPr/>
        </p:nvSpPr>
        <p:spPr>
          <a:xfrm>
            <a:off x="150950" y="1253475"/>
            <a:ext cx="87342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Cnidaria</a:t>
            </a:r>
            <a:endParaRPr sz="1400" b="0" i="0" u="none" strike="noStrike" cap="none">
              <a:solidFill>
                <a:srgbClr val="000000"/>
              </a:solidFill>
              <a:latin typeface="Arial"/>
              <a:ea typeface="Arial"/>
              <a:cs typeface="Arial"/>
              <a:sym typeface="Arial"/>
            </a:endParaRPr>
          </a:p>
        </p:txBody>
      </p:sp>
      <p:sp>
        <p:nvSpPr>
          <p:cNvPr id="512" name="Google Shape;512;ge0fc6a52a1_0_451" descr="Artificial Intelligence"/>
          <p:cNvSpPr/>
          <p:nvPr/>
        </p:nvSpPr>
        <p:spPr>
          <a:xfrm>
            <a:off x="1789975" y="2468250"/>
            <a:ext cx="2969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3" name="Google Shape;513;ge0fc6a52a1_0_451" descr="Blog"/>
          <p:cNvPicPr preferRelativeResize="0"/>
          <p:nvPr/>
        </p:nvPicPr>
        <p:blipFill rotWithShape="1">
          <a:blip r:embed="rId4">
            <a:alphaModFix/>
          </a:blip>
          <a:srcRect/>
          <a:stretch/>
        </p:blipFill>
        <p:spPr>
          <a:xfrm>
            <a:off x="4572000" y="2714712"/>
            <a:ext cx="2601875" cy="26018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ge3b5d1817a_0_7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ge3b5d1817a_0_70"/>
          <p:cNvSpPr txBox="1"/>
          <p:nvPr/>
        </p:nvSpPr>
        <p:spPr>
          <a:xfrm>
            <a:off x="913125" y="211800"/>
            <a:ext cx="79101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u="sng">
                <a:solidFill>
                  <a:schemeClr val="dk1"/>
                </a:solidFill>
                <a:latin typeface="Calibri"/>
                <a:ea typeface="Calibri"/>
                <a:cs typeface="Calibri"/>
                <a:sym typeface="Calibri"/>
              </a:rPr>
              <a:t>Cnidaria</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multicellular marine animals that exhibit radial symmetry </a:t>
            </a:r>
            <a:endParaRPr sz="4000" b="0" i="0" u="none" strike="noStrike" cap="none">
              <a:solidFill>
                <a:schemeClr val="dk1"/>
              </a:solidFill>
              <a:latin typeface="Calibri"/>
              <a:ea typeface="Calibri"/>
              <a:cs typeface="Calibri"/>
              <a:sym typeface="Calibri"/>
            </a:endParaRPr>
          </a:p>
        </p:txBody>
      </p:sp>
      <p:pic>
        <p:nvPicPr>
          <p:cNvPr id="521" name="Google Shape;521;ge3b5d1817a_0_70"/>
          <p:cNvPicPr preferRelativeResize="0"/>
          <p:nvPr/>
        </p:nvPicPr>
        <p:blipFill>
          <a:blip r:embed="rId4">
            <a:alphaModFix/>
          </a:blip>
          <a:stretch>
            <a:fillRect/>
          </a:stretch>
        </p:blipFill>
        <p:spPr>
          <a:xfrm>
            <a:off x="1924623" y="2330600"/>
            <a:ext cx="5294749" cy="4096224"/>
          </a:xfrm>
          <a:prstGeom prst="rect">
            <a:avLst/>
          </a:prstGeom>
          <a:noFill/>
          <a:ln>
            <a:noFill/>
          </a:ln>
        </p:spPr>
      </p:pic>
      <p:pic>
        <p:nvPicPr>
          <p:cNvPr id="522" name="Google Shape;522;ge3b5d1817a_0_70" descr="Blog"/>
          <p:cNvPicPr preferRelativeResize="0"/>
          <p:nvPr/>
        </p:nvPicPr>
        <p:blipFill rotWithShape="1">
          <a:blip r:embed="rId5">
            <a:alphaModFix/>
          </a:blip>
          <a:srcRect/>
          <a:stretch/>
        </p:blipFill>
        <p:spPr>
          <a:xfrm>
            <a:off x="735292" y="130641"/>
            <a:ext cx="474009" cy="47400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e5af6dcd01_0_17"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e5af6dcd01_0_22"/>
          <p:cNvSpPr txBox="1"/>
          <p:nvPr/>
        </p:nvSpPr>
        <p:spPr>
          <a:xfrm>
            <a:off x="1171656" y="290816"/>
            <a:ext cx="6800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are cnidarians?</a:t>
            </a:r>
            <a:endParaRPr sz="1400" b="0" i="0" u="none" strike="noStrike" cap="none">
              <a:solidFill>
                <a:srgbClr val="000000"/>
              </a:solidFill>
              <a:latin typeface="Arial"/>
              <a:ea typeface="Arial"/>
              <a:cs typeface="Arial"/>
              <a:sym typeface="Arial"/>
            </a:endParaRPr>
          </a:p>
        </p:txBody>
      </p:sp>
      <p:sp>
        <p:nvSpPr>
          <p:cNvPr id="535" name="Google Shape;535;ge5af6dcd01_0_22"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6" name="Google Shape;536;ge5af6dcd01_0_22"/>
          <p:cNvPicPr preferRelativeResize="0"/>
          <p:nvPr/>
        </p:nvPicPr>
        <p:blipFill>
          <a:blip r:embed="rId4">
            <a:alphaModFix/>
          </a:blip>
          <a:stretch>
            <a:fillRect/>
          </a:stretch>
        </p:blipFill>
        <p:spPr>
          <a:xfrm>
            <a:off x="1924623" y="1545325"/>
            <a:ext cx="5294749" cy="409622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ge3b5d1817a_0_85"/>
          <p:cNvPicPr preferRelativeResize="0"/>
          <p:nvPr/>
        </p:nvPicPr>
        <p:blipFill rotWithShape="1">
          <a:blip r:embed="rId3">
            <a:alphaModFix/>
          </a:blip>
          <a:srcRect/>
          <a:stretch/>
        </p:blipFill>
        <p:spPr>
          <a:xfrm>
            <a:off x="0" y="406400"/>
            <a:ext cx="9144000" cy="6035568"/>
          </a:xfrm>
          <a:prstGeom prst="rect">
            <a:avLst/>
          </a:prstGeom>
          <a:noFill/>
          <a:ln>
            <a:noFill/>
          </a:ln>
        </p:spPr>
      </p:pic>
      <p:sp>
        <p:nvSpPr>
          <p:cNvPr id="543" name="Google Shape;543;ge3b5d1817a_0_85"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e3b5d1817a_0_78"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ge3b5d1817a_0_78"/>
          <p:cNvSpPr txBox="1"/>
          <p:nvPr/>
        </p:nvSpPr>
        <p:spPr>
          <a:xfrm>
            <a:off x="634951" y="355750"/>
            <a:ext cx="78741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Cnidarians include jellies, corals, hydras, and anemones.</a:t>
            </a:r>
            <a:endParaRPr sz="4000" b="0" i="0" u="none" strike="noStrike" cap="none">
              <a:solidFill>
                <a:schemeClr val="dk1"/>
              </a:solidFill>
              <a:latin typeface="Calibri"/>
              <a:ea typeface="Calibri"/>
              <a:cs typeface="Calibri"/>
              <a:sym typeface="Calibri"/>
            </a:endParaRPr>
          </a:p>
        </p:txBody>
      </p:sp>
      <p:pic>
        <p:nvPicPr>
          <p:cNvPr id="551" name="Google Shape;551;ge3b5d1817a_0_78"/>
          <p:cNvPicPr preferRelativeResize="0"/>
          <p:nvPr/>
        </p:nvPicPr>
        <p:blipFill>
          <a:blip r:embed="rId4">
            <a:alphaModFix/>
          </a:blip>
          <a:stretch>
            <a:fillRect/>
          </a:stretch>
        </p:blipFill>
        <p:spPr>
          <a:xfrm>
            <a:off x="1924623" y="2330600"/>
            <a:ext cx="5294749" cy="40962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ge29fe07769_1_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ge29fe07769_1_0"/>
          <p:cNvSpPr txBox="1"/>
          <p:nvPr/>
        </p:nvSpPr>
        <p:spPr>
          <a:xfrm>
            <a:off x="634951" y="395025"/>
            <a:ext cx="78741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Cnidarians include sessile and motile organisms. Some organisms can change from one lifestyle to another.</a:t>
            </a:r>
            <a:endParaRPr sz="4000" b="0" i="0" u="none" strike="noStrike" cap="none">
              <a:solidFill>
                <a:schemeClr val="dk1"/>
              </a:solidFill>
              <a:latin typeface="Calibri"/>
              <a:ea typeface="Calibri"/>
              <a:cs typeface="Calibri"/>
              <a:sym typeface="Calibri"/>
            </a:endParaRPr>
          </a:p>
        </p:txBody>
      </p:sp>
      <p:pic>
        <p:nvPicPr>
          <p:cNvPr id="559" name="Google Shape;559;ge29fe07769_1_0"/>
          <p:cNvPicPr preferRelativeResize="0"/>
          <p:nvPr/>
        </p:nvPicPr>
        <p:blipFill>
          <a:blip r:embed="rId4">
            <a:alphaModFix/>
          </a:blip>
          <a:stretch>
            <a:fillRect/>
          </a:stretch>
        </p:blipFill>
        <p:spPr>
          <a:xfrm>
            <a:off x="2594888" y="2955075"/>
            <a:ext cx="3954225" cy="3651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e0fc6a52a1_0_972"/>
          <p:cNvSpPr txBox="1"/>
          <p:nvPr/>
        </p:nvSpPr>
        <p:spPr>
          <a:xfrm>
            <a:off x="2301072" y="481461"/>
            <a:ext cx="4633984"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Calibri"/>
                <a:ea typeface="Calibri"/>
                <a:cs typeface="Calibri"/>
                <a:sym typeface="Calibri"/>
              </a:rPr>
              <a:t>Demonstration</a:t>
            </a:r>
            <a:endParaRPr sz="1400" b="0" i="0" u="none" strike="noStrike" cap="none" dirty="0">
              <a:solidFill>
                <a:srgbClr val="000000"/>
              </a:solidFill>
              <a:latin typeface="Arial"/>
              <a:ea typeface="Arial"/>
              <a:cs typeface="Arial"/>
              <a:sym typeface="Arial"/>
            </a:endParaRPr>
          </a:p>
        </p:txBody>
      </p:sp>
      <p:sp>
        <p:nvSpPr>
          <p:cNvPr id="210" name="Google Shape;210;ge0fc6a52a1_0_972" descr="Classroom"/>
          <p:cNvSpPr/>
          <p:nvPr/>
        </p:nvSpPr>
        <p:spPr>
          <a:xfrm>
            <a:off x="-1" y="-5"/>
            <a:ext cx="9963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ge0fc6a52a1_0_972"/>
          <p:cNvSpPr txBox="1"/>
          <p:nvPr/>
        </p:nvSpPr>
        <p:spPr>
          <a:xfrm>
            <a:off x="1338150" y="1750750"/>
            <a:ext cx="6411900" cy="3570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a:latin typeface="Calibri"/>
                <a:ea typeface="Calibri"/>
                <a:cs typeface="Calibri"/>
                <a:sym typeface="Calibri"/>
              </a:rPr>
              <a:t>“What is an animal?” Think-Pair-Share</a:t>
            </a:r>
            <a:endParaRPr sz="2800" b="1">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endParaRPr sz="1700" b="1">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500"/>
              <a:buFont typeface="Arial"/>
              <a:buNone/>
            </a:pPr>
            <a:r>
              <a:rPr lang="en-US" sz="2500">
                <a:latin typeface="Calibri"/>
                <a:ea typeface="Calibri"/>
                <a:cs typeface="Calibri"/>
                <a:sym typeface="Calibri"/>
              </a:rPr>
              <a:t>Have students engage in a think-pair-share discussion about what characteristics qualify an organism as an animal. Have students come up with specific examples and write their ideas on the board while you prompt students to consider what features are unique to animals. </a:t>
            </a:r>
            <a:endParaRPr sz="25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500"/>
              <a:buFont typeface="Arial"/>
              <a:buNone/>
            </a:pPr>
            <a:endParaRPr sz="2500" b="0" i="0" u="none" strike="noStrike" cap="none">
              <a:solidFill>
                <a:srgbClr val="000000"/>
              </a:solidFill>
              <a:latin typeface="Calibri"/>
              <a:ea typeface="Calibri"/>
              <a:cs typeface="Calibri"/>
              <a:sym typeface="Calibri"/>
            </a:endParaRPr>
          </a:p>
        </p:txBody>
      </p:sp>
      <p:pic>
        <p:nvPicPr>
          <p:cNvPr id="212" name="Google Shape;212;ge0fc6a52a1_0_972"/>
          <p:cNvPicPr preferRelativeResize="0"/>
          <p:nvPr/>
        </p:nvPicPr>
        <p:blipFill>
          <a:blip r:embed="rId4">
            <a:alphaModFix/>
          </a:blip>
          <a:stretch>
            <a:fillRect/>
          </a:stretch>
        </p:blipFill>
        <p:spPr>
          <a:xfrm>
            <a:off x="3311975" y="5130300"/>
            <a:ext cx="2520175" cy="1418500"/>
          </a:xfrm>
          <a:prstGeom prst="rect">
            <a:avLst/>
          </a:prstGeom>
          <a:noFill/>
          <a:ln>
            <a:noFill/>
          </a:ln>
        </p:spPr>
      </p:pic>
      <p:pic>
        <p:nvPicPr>
          <p:cNvPr id="213" name="Google Shape;213;ge0fc6a52a1_0_972"/>
          <p:cNvPicPr preferRelativeResize="0"/>
          <p:nvPr/>
        </p:nvPicPr>
        <p:blipFill>
          <a:blip r:embed="rId5">
            <a:alphaModFix/>
          </a:blip>
          <a:stretch>
            <a:fillRect/>
          </a:stretch>
        </p:blipFill>
        <p:spPr>
          <a:xfrm>
            <a:off x="652051" y="5130300"/>
            <a:ext cx="2118943" cy="1418498"/>
          </a:xfrm>
          <a:prstGeom prst="rect">
            <a:avLst/>
          </a:prstGeom>
          <a:noFill/>
          <a:ln>
            <a:noFill/>
          </a:ln>
        </p:spPr>
      </p:pic>
      <p:pic>
        <p:nvPicPr>
          <p:cNvPr id="214" name="Google Shape;214;ge0fc6a52a1_0_972"/>
          <p:cNvPicPr preferRelativeResize="0"/>
          <p:nvPr/>
        </p:nvPicPr>
        <p:blipFill>
          <a:blip r:embed="rId6">
            <a:alphaModFix/>
          </a:blip>
          <a:stretch>
            <a:fillRect/>
          </a:stretch>
        </p:blipFill>
        <p:spPr>
          <a:xfrm>
            <a:off x="6373125" y="5130300"/>
            <a:ext cx="1891325" cy="1418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ge29fe07769_1_8"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ge29fe07769_1_8"/>
          <p:cNvSpPr txBox="1"/>
          <p:nvPr/>
        </p:nvSpPr>
        <p:spPr>
          <a:xfrm>
            <a:off x="634951" y="368825"/>
            <a:ext cx="78741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Many cnidarians have nematocysts - special cells that help them stun and capture their food.</a:t>
            </a:r>
            <a:endParaRPr sz="4000" b="0" i="0" u="none" strike="noStrike" cap="none">
              <a:solidFill>
                <a:schemeClr val="dk1"/>
              </a:solidFill>
              <a:latin typeface="Calibri"/>
              <a:ea typeface="Calibri"/>
              <a:cs typeface="Calibri"/>
              <a:sym typeface="Calibri"/>
            </a:endParaRPr>
          </a:p>
        </p:txBody>
      </p:sp>
      <p:pic>
        <p:nvPicPr>
          <p:cNvPr id="567" name="Google Shape;567;ge29fe07769_1_8"/>
          <p:cNvPicPr preferRelativeResize="0"/>
          <p:nvPr/>
        </p:nvPicPr>
        <p:blipFill>
          <a:blip r:embed="rId4">
            <a:alphaModFix/>
          </a:blip>
          <a:stretch>
            <a:fillRect/>
          </a:stretch>
        </p:blipFill>
        <p:spPr>
          <a:xfrm>
            <a:off x="735300" y="2737988"/>
            <a:ext cx="3017395" cy="3878400"/>
          </a:xfrm>
          <a:prstGeom prst="rect">
            <a:avLst/>
          </a:prstGeom>
          <a:noFill/>
          <a:ln>
            <a:noFill/>
          </a:ln>
        </p:spPr>
      </p:pic>
      <p:pic>
        <p:nvPicPr>
          <p:cNvPr id="568" name="Google Shape;568;ge29fe07769_1_8"/>
          <p:cNvPicPr preferRelativeResize="0"/>
          <p:nvPr/>
        </p:nvPicPr>
        <p:blipFill>
          <a:blip r:embed="rId5">
            <a:alphaModFix/>
          </a:blip>
          <a:stretch>
            <a:fillRect/>
          </a:stretch>
        </p:blipFill>
        <p:spPr>
          <a:xfrm>
            <a:off x="4035845" y="3157950"/>
            <a:ext cx="4572000" cy="30384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ge29fe07769_1_17"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ge29fe07769_1_17"/>
          <p:cNvSpPr txBox="1"/>
          <p:nvPr/>
        </p:nvSpPr>
        <p:spPr>
          <a:xfrm>
            <a:off x="634951" y="329575"/>
            <a:ext cx="78741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Cnidarians play an important role in adding structure to reef ecosystems and providing habitats for other marine organisms.</a:t>
            </a:r>
            <a:endParaRPr sz="4000" b="0" i="0" u="none" strike="noStrike" cap="none">
              <a:solidFill>
                <a:schemeClr val="dk1"/>
              </a:solidFill>
              <a:latin typeface="Calibri"/>
              <a:ea typeface="Calibri"/>
              <a:cs typeface="Calibri"/>
              <a:sym typeface="Calibri"/>
            </a:endParaRPr>
          </a:p>
        </p:txBody>
      </p:sp>
      <p:pic>
        <p:nvPicPr>
          <p:cNvPr id="576" name="Google Shape;576;ge29fe07769_1_17"/>
          <p:cNvPicPr preferRelativeResize="0"/>
          <p:nvPr/>
        </p:nvPicPr>
        <p:blipFill>
          <a:blip r:embed="rId4">
            <a:alphaModFix/>
          </a:blip>
          <a:stretch>
            <a:fillRect/>
          </a:stretch>
        </p:blipFill>
        <p:spPr>
          <a:xfrm>
            <a:off x="2149385" y="3344300"/>
            <a:ext cx="4845225" cy="323172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e11c2072fd_0_20"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ge11c2072fd_0_92"/>
          <p:cNvSpPr txBox="1"/>
          <p:nvPr/>
        </p:nvSpPr>
        <p:spPr>
          <a:xfrm>
            <a:off x="1171656" y="290816"/>
            <a:ext cx="6800700" cy="3971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a:r>
            <a:r>
              <a:rPr lang="en-US" sz="3600">
                <a:solidFill>
                  <a:schemeClr val="dk1"/>
                </a:solidFill>
                <a:latin typeface="Calibri"/>
                <a:ea typeface="Calibri"/>
                <a:cs typeface="Calibri"/>
                <a:sym typeface="Calibri"/>
              </a:rPr>
              <a:t>at type of symmetry do cnidarians have? </a:t>
            </a:r>
            <a:endParaRPr sz="36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Asymmetry</a:t>
            </a: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Bilateral symmetry</a:t>
            </a: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Radial symmetry </a:t>
            </a: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Oblong symmetry </a:t>
            </a:r>
            <a:endParaRPr sz="3600">
              <a:solidFill>
                <a:schemeClr val="dk1"/>
              </a:solidFill>
              <a:latin typeface="Calibri"/>
              <a:ea typeface="Calibri"/>
              <a:cs typeface="Calibri"/>
              <a:sym typeface="Calibri"/>
            </a:endParaRPr>
          </a:p>
        </p:txBody>
      </p:sp>
      <p:sp>
        <p:nvSpPr>
          <p:cNvPr id="589" name="Google Shape;589;ge11c2072fd_0_92"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0" name="Google Shape;590;ge11c2072fd_0_92"/>
          <p:cNvPicPr preferRelativeResize="0"/>
          <p:nvPr/>
        </p:nvPicPr>
        <p:blipFill>
          <a:blip r:embed="rId4">
            <a:alphaModFix/>
          </a:blip>
          <a:stretch>
            <a:fillRect/>
          </a:stretch>
        </p:blipFill>
        <p:spPr>
          <a:xfrm>
            <a:off x="5415775" y="4261916"/>
            <a:ext cx="3445338" cy="229128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ge29fe07769_1_27"/>
          <p:cNvSpPr txBox="1"/>
          <p:nvPr/>
        </p:nvSpPr>
        <p:spPr>
          <a:xfrm>
            <a:off x="1171656" y="290816"/>
            <a:ext cx="6800700" cy="3971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a:r>
            <a:r>
              <a:rPr lang="en-US" sz="3600">
                <a:solidFill>
                  <a:schemeClr val="dk1"/>
                </a:solidFill>
                <a:latin typeface="Calibri"/>
                <a:ea typeface="Calibri"/>
                <a:cs typeface="Calibri"/>
                <a:sym typeface="Calibri"/>
              </a:rPr>
              <a:t>at type of symmetry do cnidarians have? </a:t>
            </a:r>
            <a:endParaRPr sz="36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Asymmetry</a:t>
            </a: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Bilateral symmetry</a:t>
            </a: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rgbClr val="FF0000"/>
              </a:buClr>
              <a:buSzPts val="3600"/>
              <a:buFont typeface="Calibri"/>
              <a:buAutoNum type="alphaUcPeriod"/>
            </a:pPr>
            <a:r>
              <a:rPr lang="en-US" sz="3600">
                <a:solidFill>
                  <a:srgbClr val="FF0000"/>
                </a:solidFill>
                <a:latin typeface="Calibri"/>
                <a:ea typeface="Calibri"/>
                <a:cs typeface="Calibri"/>
                <a:sym typeface="Calibri"/>
              </a:rPr>
              <a:t>Radial symmetry </a:t>
            </a:r>
            <a:endParaRPr sz="3600">
              <a:solidFill>
                <a:srgbClr val="FF0000"/>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Oblong symmetry </a:t>
            </a:r>
            <a:endParaRPr sz="3600">
              <a:solidFill>
                <a:schemeClr val="dk1"/>
              </a:solidFill>
              <a:latin typeface="Calibri"/>
              <a:ea typeface="Calibri"/>
              <a:cs typeface="Calibri"/>
              <a:sym typeface="Calibri"/>
            </a:endParaRPr>
          </a:p>
        </p:txBody>
      </p:sp>
      <p:sp>
        <p:nvSpPr>
          <p:cNvPr id="597" name="Google Shape;597;ge29fe07769_1_27"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8" name="Google Shape;598;ge29fe07769_1_27"/>
          <p:cNvPicPr preferRelativeResize="0"/>
          <p:nvPr/>
        </p:nvPicPr>
        <p:blipFill>
          <a:blip r:embed="rId4">
            <a:alphaModFix/>
          </a:blip>
          <a:stretch>
            <a:fillRect/>
          </a:stretch>
        </p:blipFill>
        <p:spPr>
          <a:xfrm>
            <a:off x="5415775" y="4261916"/>
            <a:ext cx="3445338" cy="229128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ge29fe07769_1_34"/>
          <p:cNvSpPr txBox="1"/>
          <p:nvPr/>
        </p:nvSpPr>
        <p:spPr>
          <a:xfrm>
            <a:off x="1171656" y="290816"/>
            <a:ext cx="6800700" cy="4525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a:r>
            <a:r>
              <a:rPr lang="en-US" sz="3600">
                <a:solidFill>
                  <a:schemeClr val="dk1"/>
                </a:solidFill>
                <a:latin typeface="Calibri"/>
                <a:ea typeface="Calibri"/>
                <a:cs typeface="Calibri"/>
                <a:sym typeface="Calibri"/>
              </a:rPr>
              <a:t>at are the stinging cells called that help cnidarians ward off predators and capture prey? </a:t>
            </a:r>
            <a:endParaRPr sz="36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Nematodes</a:t>
            </a: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Nematocysts</a:t>
            </a: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Pneumoniums </a:t>
            </a: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Pneumatophores</a:t>
            </a:r>
            <a:endParaRPr sz="3600">
              <a:solidFill>
                <a:schemeClr val="dk1"/>
              </a:solidFill>
              <a:latin typeface="Calibri"/>
              <a:ea typeface="Calibri"/>
              <a:cs typeface="Calibri"/>
              <a:sym typeface="Calibri"/>
            </a:endParaRPr>
          </a:p>
        </p:txBody>
      </p:sp>
      <p:sp>
        <p:nvSpPr>
          <p:cNvPr id="605" name="Google Shape;605;ge29fe07769_1_34"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6" name="Google Shape;606;ge29fe07769_1_34"/>
          <p:cNvPicPr preferRelativeResize="0"/>
          <p:nvPr/>
        </p:nvPicPr>
        <p:blipFill rotWithShape="1">
          <a:blip r:embed="rId4">
            <a:alphaModFix/>
          </a:blip>
          <a:srcRect t="71439"/>
          <a:stretch/>
        </p:blipFill>
        <p:spPr>
          <a:xfrm>
            <a:off x="5396500" y="4951116"/>
            <a:ext cx="3017400" cy="11077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ge29fe07769_1_42"/>
          <p:cNvSpPr txBox="1"/>
          <p:nvPr/>
        </p:nvSpPr>
        <p:spPr>
          <a:xfrm>
            <a:off x="1171656" y="290816"/>
            <a:ext cx="6800700" cy="4525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a:r>
            <a:r>
              <a:rPr lang="en-US" sz="3600">
                <a:solidFill>
                  <a:schemeClr val="dk1"/>
                </a:solidFill>
                <a:latin typeface="Calibri"/>
                <a:ea typeface="Calibri"/>
                <a:cs typeface="Calibri"/>
                <a:sym typeface="Calibri"/>
              </a:rPr>
              <a:t>at are the stinging cells called that help cnidarians ward off predators and capture prey? </a:t>
            </a:r>
            <a:endParaRPr sz="36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Nematodes</a:t>
            </a: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rgbClr val="FF0000"/>
              </a:buClr>
              <a:buSzPts val="3600"/>
              <a:buFont typeface="Calibri"/>
              <a:buAutoNum type="alphaUcPeriod"/>
            </a:pPr>
            <a:r>
              <a:rPr lang="en-US" sz="3600">
                <a:solidFill>
                  <a:srgbClr val="FF0000"/>
                </a:solidFill>
                <a:latin typeface="Calibri"/>
                <a:ea typeface="Calibri"/>
                <a:cs typeface="Calibri"/>
                <a:sym typeface="Calibri"/>
              </a:rPr>
              <a:t>Nematocysts</a:t>
            </a:r>
            <a:endParaRPr sz="3600">
              <a:solidFill>
                <a:srgbClr val="FF0000"/>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Pneumoniums </a:t>
            </a: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Pneumatophores</a:t>
            </a:r>
            <a:endParaRPr sz="3600">
              <a:solidFill>
                <a:schemeClr val="dk1"/>
              </a:solidFill>
              <a:latin typeface="Calibri"/>
              <a:ea typeface="Calibri"/>
              <a:cs typeface="Calibri"/>
              <a:sym typeface="Calibri"/>
            </a:endParaRPr>
          </a:p>
        </p:txBody>
      </p:sp>
      <p:sp>
        <p:nvSpPr>
          <p:cNvPr id="613" name="Google Shape;613;ge29fe07769_1_42"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4" name="Google Shape;614;ge29fe07769_1_42"/>
          <p:cNvPicPr preferRelativeResize="0"/>
          <p:nvPr/>
        </p:nvPicPr>
        <p:blipFill rotWithShape="1">
          <a:blip r:embed="rId4">
            <a:alphaModFix/>
          </a:blip>
          <a:srcRect t="71439"/>
          <a:stretch/>
        </p:blipFill>
        <p:spPr>
          <a:xfrm>
            <a:off x="5396500" y="4951116"/>
            <a:ext cx="3017400" cy="11077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ge29fe07769_1_49"/>
          <p:cNvSpPr txBox="1"/>
          <p:nvPr/>
        </p:nvSpPr>
        <p:spPr>
          <a:xfrm>
            <a:off x="150950" y="1253475"/>
            <a:ext cx="87342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Platyhelminthes</a:t>
            </a:r>
            <a:endParaRPr sz="1400" b="0" i="0" u="none" strike="noStrike" cap="none">
              <a:solidFill>
                <a:srgbClr val="000000"/>
              </a:solidFill>
              <a:latin typeface="Arial"/>
              <a:ea typeface="Arial"/>
              <a:cs typeface="Arial"/>
              <a:sym typeface="Arial"/>
            </a:endParaRPr>
          </a:p>
        </p:txBody>
      </p:sp>
      <p:sp>
        <p:nvSpPr>
          <p:cNvPr id="621" name="Google Shape;621;ge29fe07769_1_49" descr="Artificial Intelligence"/>
          <p:cNvSpPr/>
          <p:nvPr/>
        </p:nvSpPr>
        <p:spPr>
          <a:xfrm>
            <a:off x="1789975" y="2468250"/>
            <a:ext cx="2969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22" name="Google Shape;622;ge29fe07769_1_49" descr="Blog"/>
          <p:cNvPicPr preferRelativeResize="0"/>
          <p:nvPr/>
        </p:nvPicPr>
        <p:blipFill rotWithShape="1">
          <a:blip r:embed="rId4">
            <a:alphaModFix/>
          </a:blip>
          <a:srcRect/>
          <a:stretch/>
        </p:blipFill>
        <p:spPr>
          <a:xfrm>
            <a:off x="4572000" y="2714712"/>
            <a:ext cx="2601876" cy="260187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ge29fe07769_1_5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ge29fe07769_1_56"/>
          <p:cNvSpPr txBox="1"/>
          <p:nvPr/>
        </p:nvSpPr>
        <p:spPr>
          <a:xfrm>
            <a:off x="1053776" y="208875"/>
            <a:ext cx="78741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u="sng">
                <a:solidFill>
                  <a:schemeClr val="dk1"/>
                </a:solidFill>
                <a:latin typeface="Calibri"/>
                <a:ea typeface="Calibri"/>
                <a:cs typeface="Calibri"/>
                <a:sym typeface="Calibri"/>
              </a:rPr>
              <a:t>Platyhelminthes</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multicellular animals exhibiting bilateral symmetry and cephalization</a:t>
            </a:r>
            <a:endParaRPr sz="4000" b="0" i="0" u="none" strike="noStrike" cap="none">
              <a:solidFill>
                <a:schemeClr val="dk1"/>
              </a:solidFill>
              <a:latin typeface="Calibri"/>
              <a:ea typeface="Calibri"/>
              <a:cs typeface="Calibri"/>
              <a:sym typeface="Calibri"/>
            </a:endParaRPr>
          </a:p>
        </p:txBody>
      </p:sp>
      <p:pic>
        <p:nvPicPr>
          <p:cNvPr id="630" name="Google Shape;630;ge29fe07769_1_56"/>
          <p:cNvPicPr preferRelativeResize="0"/>
          <p:nvPr/>
        </p:nvPicPr>
        <p:blipFill>
          <a:blip r:embed="rId4">
            <a:alphaModFix/>
          </a:blip>
          <a:stretch>
            <a:fillRect/>
          </a:stretch>
        </p:blipFill>
        <p:spPr>
          <a:xfrm>
            <a:off x="785875" y="3072550"/>
            <a:ext cx="3865349" cy="2578151"/>
          </a:xfrm>
          <a:prstGeom prst="rect">
            <a:avLst/>
          </a:prstGeom>
          <a:noFill/>
          <a:ln>
            <a:noFill/>
          </a:ln>
        </p:spPr>
      </p:pic>
      <p:pic>
        <p:nvPicPr>
          <p:cNvPr id="631" name="Google Shape;631;ge29fe07769_1_56"/>
          <p:cNvPicPr preferRelativeResize="0"/>
          <p:nvPr/>
        </p:nvPicPr>
        <p:blipFill>
          <a:blip r:embed="rId5">
            <a:alphaModFix/>
          </a:blip>
          <a:stretch>
            <a:fillRect/>
          </a:stretch>
        </p:blipFill>
        <p:spPr>
          <a:xfrm>
            <a:off x="4792446" y="2541000"/>
            <a:ext cx="2057400" cy="2057400"/>
          </a:xfrm>
          <a:prstGeom prst="rect">
            <a:avLst/>
          </a:prstGeom>
          <a:noFill/>
          <a:ln>
            <a:noFill/>
          </a:ln>
        </p:spPr>
      </p:pic>
      <p:pic>
        <p:nvPicPr>
          <p:cNvPr id="632" name="Google Shape;632;ge29fe07769_1_56"/>
          <p:cNvPicPr preferRelativeResize="0"/>
          <p:nvPr/>
        </p:nvPicPr>
        <p:blipFill>
          <a:blip r:embed="rId6">
            <a:alphaModFix/>
          </a:blip>
          <a:stretch>
            <a:fillRect/>
          </a:stretch>
        </p:blipFill>
        <p:spPr>
          <a:xfrm>
            <a:off x="4792450" y="4707925"/>
            <a:ext cx="2745774" cy="1997677"/>
          </a:xfrm>
          <a:prstGeom prst="rect">
            <a:avLst/>
          </a:prstGeom>
          <a:noFill/>
          <a:ln>
            <a:noFill/>
          </a:ln>
        </p:spPr>
      </p:pic>
      <p:pic>
        <p:nvPicPr>
          <p:cNvPr id="633" name="Google Shape;633;ge29fe07769_1_56" descr="Blog"/>
          <p:cNvPicPr preferRelativeResize="0"/>
          <p:nvPr/>
        </p:nvPicPr>
        <p:blipFill rotWithShape="1">
          <a:blip r:embed="rId7">
            <a:alphaModFix/>
          </a:blip>
          <a:srcRect/>
          <a:stretch/>
        </p:blipFill>
        <p:spPr>
          <a:xfrm>
            <a:off x="735292" y="130641"/>
            <a:ext cx="474009" cy="47400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ge5af6dcd01_0_31"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e0fc6a52a1_0_104" descr="Rewind"/>
          <p:cNvSpPr/>
          <p:nvPr/>
        </p:nvSpPr>
        <p:spPr>
          <a:xfrm>
            <a:off x="1828800" y="914400"/>
            <a:ext cx="5486400" cy="4654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e5af6dcd01_0_36"/>
          <p:cNvSpPr txBox="1"/>
          <p:nvPr/>
        </p:nvSpPr>
        <p:spPr>
          <a:xfrm>
            <a:off x="1171656" y="290816"/>
            <a:ext cx="6800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are platyhelminthes?</a:t>
            </a:r>
            <a:endParaRPr sz="1400" b="0" i="0" u="none" strike="noStrike" cap="none">
              <a:solidFill>
                <a:srgbClr val="000000"/>
              </a:solidFill>
              <a:latin typeface="Arial"/>
              <a:ea typeface="Arial"/>
              <a:cs typeface="Arial"/>
              <a:sym typeface="Arial"/>
            </a:endParaRPr>
          </a:p>
        </p:txBody>
      </p:sp>
      <p:sp>
        <p:nvSpPr>
          <p:cNvPr id="646" name="Google Shape;646;ge5af6dcd01_0_36"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7" name="Google Shape;647;ge5af6dcd01_0_36"/>
          <p:cNvPicPr preferRelativeResize="0"/>
          <p:nvPr/>
        </p:nvPicPr>
        <p:blipFill>
          <a:blip r:embed="rId4">
            <a:alphaModFix/>
          </a:blip>
          <a:stretch>
            <a:fillRect/>
          </a:stretch>
        </p:blipFill>
        <p:spPr>
          <a:xfrm>
            <a:off x="1195825" y="2130225"/>
            <a:ext cx="3865349" cy="2578151"/>
          </a:xfrm>
          <a:prstGeom prst="rect">
            <a:avLst/>
          </a:prstGeom>
          <a:noFill/>
          <a:ln>
            <a:noFill/>
          </a:ln>
        </p:spPr>
      </p:pic>
      <p:pic>
        <p:nvPicPr>
          <p:cNvPr id="648" name="Google Shape;648;ge5af6dcd01_0_36"/>
          <p:cNvPicPr preferRelativeResize="0"/>
          <p:nvPr/>
        </p:nvPicPr>
        <p:blipFill>
          <a:blip r:embed="rId5">
            <a:alphaModFix/>
          </a:blip>
          <a:stretch>
            <a:fillRect/>
          </a:stretch>
        </p:blipFill>
        <p:spPr>
          <a:xfrm>
            <a:off x="5202396" y="1598675"/>
            <a:ext cx="2057400" cy="2057400"/>
          </a:xfrm>
          <a:prstGeom prst="rect">
            <a:avLst/>
          </a:prstGeom>
          <a:noFill/>
          <a:ln>
            <a:noFill/>
          </a:ln>
        </p:spPr>
      </p:pic>
      <p:pic>
        <p:nvPicPr>
          <p:cNvPr id="649" name="Google Shape;649;ge5af6dcd01_0_36"/>
          <p:cNvPicPr preferRelativeResize="0"/>
          <p:nvPr/>
        </p:nvPicPr>
        <p:blipFill>
          <a:blip r:embed="rId6">
            <a:alphaModFix/>
          </a:blip>
          <a:stretch>
            <a:fillRect/>
          </a:stretch>
        </p:blipFill>
        <p:spPr>
          <a:xfrm>
            <a:off x="5202400" y="3765600"/>
            <a:ext cx="2745774" cy="199767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pic>
        <p:nvPicPr>
          <p:cNvPr id="655" name="Google Shape;655;ge0fc6a52a1_0_459"/>
          <p:cNvPicPr preferRelativeResize="0"/>
          <p:nvPr/>
        </p:nvPicPr>
        <p:blipFill rotWithShape="1">
          <a:blip r:embed="rId3">
            <a:alphaModFix/>
          </a:blip>
          <a:srcRect/>
          <a:stretch/>
        </p:blipFill>
        <p:spPr>
          <a:xfrm>
            <a:off x="0" y="406400"/>
            <a:ext cx="9144000" cy="6035568"/>
          </a:xfrm>
          <a:prstGeom prst="rect">
            <a:avLst/>
          </a:prstGeom>
          <a:noFill/>
          <a:ln>
            <a:noFill/>
          </a:ln>
        </p:spPr>
      </p:pic>
      <p:sp>
        <p:nvSpPr>
          <p:cNvPr id="656" name="Google Shape;656;ge0fc6a52a1_0_459"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ge29fe07769_1_6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ge29fe07769_1_66"/>
          <p:cNvSpPr txBox="1"/>
          <p:nvPr/>
        </p:nvSpPr>
        <p:spPr>
          <a:xfrm>
            <a:off x="785876" y="239850"/>
            <a:ext cx="78741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Organisms belonging to the platyhelminthes phylum are commonly called </a:t>
            </a:r>
            <a:r>
              <a:rPr lang="en-US" sz="4000" b="1">
                <a:solidFill>
                  <a:schemeClr val="dk1"/>
                </a:solidFill>
                <a:latin typeface="Calibri"/>
                <a:ea typeface="Calibri"/>
                <a:cs typeface="Calibri"/>
                <a:sym typeface="Calibri"/>
              </a:rPr>
              <a:t>flatworms</a:t>
            </a:r>
            <a:r>
              <a:rPr lang="en-US" sz="4000">
                <a:solidFill>
                  <a:schemeClr val="dk1"/>
                </a:solidFill>
                <a:latin typeface="Calibri"/>
                <a:ea typeface="Calibri"/>
                <a:cs typeface="Calibri"/>
                <a:sym typeface="Calibri"/>
              </a:rPr>
              <a:t>.</a:t>
            </a:r>
            <a:endParaRPr sz="4000" b="0" i="0" u="none" strike="noStrike" cap="none">
              <a:solidFill>
                <a:schemeClr val="dk1"/>
              </a:solidFill>
              <a:latin typeface="Calibri"/>
              <a:ea typeface="Calibri"/>
              <a:cs typeface="Calibri"/>
              <a:sym typeface="Calibri"/>
            </a:endParaRPr>
          </a:p>
        </p:txBody>
      </p:sp>
      <p:pic>
        <p:nvPicPr>
          <p:cNvPr id="664" name="Google Shape;664;ge29fe07769_1_66"/>
          <p:cNvPicPr preferRelativeResize="0"/>
          <p:nvPr/>
        </p:nvPicPr>
        <p:blipFill>
          <a:blip r:embed="rId4">
            <a:alphaModFix/>
          </a:blip>
          <a:stretch>
            <a:fillRect/>
          </a:stretch>
        </p:blipFill>
        <p:spPr>
          <a:xfrm>
            <a:off x="785875" y="3072550"/>
            <a:ext cx="3865349" cy="2578151"/>
          </a:xfrm>
          <a:prstGeom prst="rect">
            <a:avLst/>
          </a:prstGeom>
          <a:noFill/>
          <a:ln>
            <a:noFill/>
          </a:ln>
        </p:spPr>
      </p:pic>
      <p:pic>
        <p:nvPicPr>
          <p:cNvPr id="665" name="Google Shape;665;ge29fe07769_1_66"/>
          <p:cNvPicPr preferRelativeResize="0"/>
          <p:nvPr/>
        </p:nvPicPr>
        <p:blipFill>
          <a:blip r:embed="rId5">
            <a:alphaModFix/>
          </a:blip>
          <a:stretch>
            <a:fillRect/>
          </a:stretch>
        </p:blipFill>
        <p:spPr>
          <a:xfrm>
            <a:off x="4792446" y="2541000"/>
            <a:ext cx="2057400" cy="2057400"/>
          </a:xfrm>
          <a:prstGeom prst="rect">
            <a:avLst/>
          </a:prstGeom>
          <a:noFill/>
          <a:ln>
            <a:noFill/>
          </a:ln>
        </p:spPr>
      </p:pic>
      <p:pic>
        <p:nvPicPr>
          <p:cNvPr id="666" name="Google Shape;666;ge29fe07769_1_66"/>
          <p:cNvPicPr preferRelativeResize="0"/>
          <p:nvPr/>
        </p:nvPicPr>
        <p:blipFill>
          <a:blip r:embed="rId6">
            <a:alphaModFix/>
          </a:blip>
          <a:stretch>
            <a:fillRect/>
          </a:stretch>
        </p:blipFill>
        <p:spPr>
          <a:xfrm>
            <a:off x="4792450" y="4707925"/>
            <a:ext cx="2745774" cy="1997677"/>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ge29fe07769_1_7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ge29fe07769_1_76"/>
          <p:cNvSpPr txBox="1"/>
          <p:nvPr/>
        </p:nvSpPr>
        <p:spPr>
          <a:xfrm>
            <a:off x="579201" y="423075"/>
            <a:ext cx="78741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Flatworms are </a:t>
            </a:r>
            <a:r>
              <a:rPr lang="en-US" sz="4000" b="1">
                <a:solidFill>
                  <a:schemeClr val="dk1"/>
                </a:solidFill>
                <a:latin typeface="Calibri"/>
                <a:ea typeface="Calibri"/>
                <a:cs typeface="Calibri"/>
                <a:sym typeface="Calibri"/>
              </a:rPr>
              <a:t>bilaterally symmetric</a:t>
            </a:r>
            <a:r>
              <a:rPr lang="en-US" sz="4000">
                <a:solidFill>
                  <a:schemeClr val="dk1"/>
                </a:solidFill>
                <a:latin typeface="Calibri"/>
                <a:ea typeface="Calibri"/>
                <a:cs typeface="Calibri"/>
                <a:sym typeface="Calibri"/>
              </a:rPr>
              <a:t>, meaning that they can be divided into two similar halves.</a:t>
            </a:r>
            <a:endParaRPr sz="4000" b="0" i="0" u="none" strike="noStrike" cap="none">
              <a:solidFill>
                <a:schemeClr val="dk1"/>
              </a:solidFill>
              <a:latin typeface="Calibri"/>
              <a:ea typeface="Calibri"/>
              <a:cs typeface="Calibri"/>
              <a:sym typeface="Calibri"/>
            </a:endParaRPr>
          </a:p>
        </p:txBody>
      </p:sp>
      <p:pic>
        <p:nvPicPr>
          <p:cNvPr id="674" name="Google Shape;674;ge29fe07769_1_76"/>
          <p:cNvPicPr preferRelativeResize="0"/>
          <p:nvPr/>
        </p:nvPicPr>
        <p:blipFill>
          <a:blip r:embed="rId4">
            <a:alphaModFix/>
          </a:blip>
          <a:stretch>
            <a:fillRect/>
          </a:stretch>
        </p:blipFill>
        <p:spPr>
          <a:xfrm>
            <a:off x="4813625" y="4288025"/>
            <a:ext cx="2857500" cy="1466850"/>
          </a:xfrm>
          <a:prstGeom prst="rect">
            <a:avLst/>
          </a:prstGeom>
          <a:noFill/>
          <a:ln>
            <a:noFill/>
          </a:ln>
        </p:spPr>
      </p:pic>
      <p:pic>
        <p:nvPicPr>
          <p:cNvPr id="675" name="Google Shape;675;ge29fe07769_1_76"/>
          <p:cNvPicPr preferRelativeResize="0"/>
          <p:nvPr/>
        </p:nvPicPr>
        <p:blipFill>
          <a:blip r:embed="rId5">
            <a:alphaModFix/>
          </a:blip>
          <a:stretch>
            <a:fillRect/>
          </a:stretch>
        </p:blipFill>
        <p:spPr>
          <a:xfrm>
            <a:off x="1178325" y="2927575"/>
            <a:ext cx="3333750" cy="15144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ge29fe07769_1_88"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ge29fe07769_1_88"/>
          <p:cNvSpPr txBox="1"/>
          <p:nvPr/>
        </p:nvSpPr>
        <p:spPr>
          <a:xfrm>
            <a:off x="262050" y="501125"/>
            <a:ext cx="86199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Flatworms exhibit </a:t>
            </a:r>
            <a:r>
              <a:rPr lang="en-US" sz="4000" b="1">
                <a:solidFill>
                  <a:schemeClr val="dk1"/>
                </a:solidFill>
                <a:latin typeface="Calibri"/>
                <a:ea typeface="Calibri"/>
                <a:cs typeface="Calibri"/>
                <a:sym typeface="Calibri"/>
              </a:rPr>
              <a:t>cephalization</a:t>
            </a:r>
            <a:r>
              <a:rPr lang="en-US" sz="4000">
                <a:solidFill>
                  <a:schemeClr val="dk1"/>
                </a:solidFill>
                <a:latin typeface="Calibri"/>
                <a:ea typeface="Calibri"/>
                <a:cs typeface="Calibri"/>
                <a:sym typeface="Calibri"/>
              </a:rPr>
              <a:t>, which means that sensory organs are concentrated on one end of the body.</a:t>
            </a:r>
            <a:endParaRPr sz="4000" b="0" i="0" u="none" strike="noStrike" cap="none">
              <a:solidFill>
                <a:schemeClr val="dk1"/>
              </a:solidFill>
              <a:latin typeface="Calibri"/>
              <a:ea typeface="Calibri"/>
              <a:cs typeface="Calibri"/>
              <a:sym typeface="Calibri"/>
            </a:endParaRPr>
          </a:p>
        </p:txBody>
      </p:sp>
      <p:pic>
        <p:nvPicPr>
          <p:cNvPr id="683" name="Google Shape;683;ge29fe07769_1_88"/>
          <p:cNvPicPr preferRelativeResize="0"/>
          <p:nvPr/>
        </p:nvPicPr>
        <p:blipFill>
          <a:blip r:embed="rId4">
            <a:alphaModFix/>
          </a:blip>
          <a:stretch>
            <a:fillRect/>
          </a:stretch>
        </p:blipFill>
        <p:spPr>
          <a:xfrm>
            <a:off x="3309538" y="2642825"/>
            <a:ext cx="2524925" cy="3718026"/>
          </a:xfrm>
          <a:prstGeom prst="rect">
            <a:avLst/>
          </a:prstGeom>
          <a:noFill/>
          <a:ln>
            <a:noFill/>
          </a:ln>
        </p:spPr>
      </p:pic>
      <p:sp>
        <p:nvSpPr>
          <p:cNvPr id="684" name="Google Shape;684;ge29fe07769_1_88"/>
          <p:cNvSpPr/>
          <p:nvPr/>
        </p:nvSpPr>
        <p:spPr>
          <a:xfrm>
            <a:off x="2921688" y="2440625"/>
            <a:ext cx="3033000" cy="1159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ge29fe07769_1_98"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ge29fe07769_1_98"/>
          <p:cNvSpPr txBox="1"/>
          <p:nvPr/>
        </p:nvSpPr>
        <p:spPr>
          <a:xfrm>
            <a:off x="558900" y="467675"/>
            <a:ext cx="80262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Some flatworms are </a:t>
            </a:r>
            <a:r>
              <a:rPr lang="en-US" sz="4000" b="1">
                <a:solidFill>
                  <a:schemeClr val="dk1"/>
                </a:solidFill>
                <a:latin typeface="Calibri"/>
                <a:ea typeface="Calibri"/>
                <a:cs typeface="Calibri"/>
                <a:sym typeface="Calibri"/>
              </a:rPr>
              <a:t>parasitic</a:t>
            </a:r>
            <a:r>
              <a:rPr lang="en-US" sz="4000">
                <a:solidFill>
                  <a:schemeClr val="dk1"/>
                </a:solidFill>
                <a:latin typeface="Calibri"/>
                <a:ea typeface="Calibri"/>
                <a:cs typeface="Calibri"/>
                <a:sym typeface="Calibri"/>
              </a:rPr>
              <a:t> - they will attach themselves to their host’s digestive system and feed on the nutrients that the host consumes.</a:t>
            </a:r>
            <a:endParaRPr sz="4000" b="0" i="0" u="none" strike="noStrike" cap="none">
              <a:solidFill>
                <a:schemeClr val="dk1"/>
              </a:solidFill>
              <a:latin typeface="Calibri"/>
              <a:ea typeface="Calibri"/>
              <a:cs typeface="Calibri"/>
              <a:sym typeface="Calibri"/>
            </a:endParaRPr>
          </a:p>
        </p:txBody>
      </p:sp>
      <p:pic>
        <p:nvPicPr>
          <p:cNvPr id="692" name="Google Shape;692;ge29fe07769_1_98"/>
          <p:cNvPicPr preferRelativeResize="0"/>
          <p:nvPr/>
        </p:nvPicPr>
        <p:blipFill>
          <a:blip r:embed="rId4">
            <a:alphaModFix/>
          </a:blip>
          <a:stretch>
            <a:fillRect/>
          </a:stretch>
        </p:blipFill>
        <p:spPr>
          <a:xfrm>
            <a:off x="2423538" y="3161800"/>
            <a:ext cx="4296924" cy="286462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ge0fc6a52a1_0_542"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ge29fe07769_1_107"/>
          <p:cNvSpPr txBox="1"/>
          <p:nvPr/>
        </p:nvSpPr>
        <p:spPr>
          <a:xfrm>
            <a:off x="1171656" y="569616"/>
            <a:ext cx="6800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a:t>
            </a:r>
            <a:r>
              <a:rPr lang="en-US" sz="3600">
                <a:solidFill>
                  <a:schemeClr val="dk1"/>
                </a:solidFill>
                <a:latin typeface="Calibri"/>
                <a:ea typeface="Calibri"/>
                <a:cs typeface="Calibri"/>
                <a:sym typeface="Calibri"/>
              </a:rPr>
              <a:t>phylum do flatworms belong to</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705" name="Google Shape;705;ge29fe07769_1_107"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6" name="Google Shape;706;ge29fe07769_1_107"/>
          <p:cNvPicPr preferRelativeResize="0"/>
          <p:nvPr/>
        </p:nvPicPr>
        <p:blipFill>
          <a:blip r:embed="rId4">
            <a:alphaModFix/>
          </a:blip>
          <a:stretch>
            <a:fillRect/>
          </a:stretch>
        </p:blipFill>
        <p:spPr>
          <a:xfrm>
            <a:off x="2250325" y="2118725"/>
            <a:ext cx="4643351" cy="30970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ge29fe07769_1_122"/>
          <p:cNvSpPr txBox="1"/>
          <p:nvPr/>
        </p:nvSpPr>
        <p:spPr>
          <a:xfrm>
            <a:off x="1171656" y="290816"/>
            <a:ext cx="6800700" cy="3971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a:r>
            <a:r>
              <a:rPr lang="en-US" sz="3600">
                <a:solidFill>
                  <a:schemeClr val="dk1"/>
                </a:solidFill>
                <a:latin typeface="Calibri"/>
                <a:ea typeface="Calibri"/>
                <a:cs typeface="Calibri"/>
                <a:sym typeface="Calibri"/>
              </a:rPr>
              <a:t>at type of symmetry do platyhelminthes have? </a:t>
            </a:r>
            <a:endParaRPr sz="36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Asymmetry</a:t>
            </a: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Bilateral symmetry</a:t>
            </a: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Radial symmetry </a:t>
            </a: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Oblong symmetry </a:t>
            </a:r>
            <a:endParaRPr sz="3600">
              <a:solidFill>
                <a:schemeClr val="dk1"/>
              </a:solidFill>
              <a:latin typeface="Calibri"/>
              <a:ea typeface="Calibri"/>
              <a:cs typeface="Calibri"/>
              <a:sym typeface="Calibri"/>
            </a:endParaRPr>
          </a:p>
        </p:txBody>
      </p:sp>
      <p:sp>
        <p:nvSpPr>
          <p:cNvPr id="713" name="Google Shape;713;ge29fe07769_1_122"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4" name="Google Shape;714;ge29fe07769_1_122"/>
          <p:cNvPicPr preferRelativeResize="0"/>
          <p:nvPr/>
        </p:nvPicPr>
        <p:blipFill>
          <a:blip r:embed="rId4">
            <a:alphaModFix/>
          </a:blip>
          <a:stretch>
            <a:fillRect/>
          </a:stretch>
        </p:blipFill>
        <p:spPr>
          <a:xfrm>
            <a:off x="5360025" y="4261925"/>
            <a:ext cx="3333750" cy="15144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ge29fe07769_1_130"/>
          <p:cNvSpPr txBox="1"/>
          <p:nvPr/>
        </p:nvSpPr>
        <p:spPr>
          <a:xfrm>
            <a:off x="1171656" y="290816"/>
            <a:ext cx="6800700" cy="3971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a:r>
            <a:r>
              <a:rPr lang="en-US" sz="3600">
                <a:solidFill>
                  <a:schemeClr val="dk1"/>
                </a:solidFill>
                <a:latin typeface="Calibri"/>
                <a:ea typeface="Calibri"/>
                <a:cs typeface="Calibri"/>
                <a:sym typeface="Calibri"/>
              </a:rPr>
              <a:t>at type of symmetry do platyhelminthes have? </a:t>
            </a:r>
            <a:endParaRPr sz="36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Asymmetry</a:t>
            </a: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rgbClr val="FF0000"/>
              </a:buClr>
              <a:buSzPts val="3600"/>
              <a:buFont typeface="Calibri"/>
              <a:buAutoNum type="alphaUcPeriod"/>
            </a:pPr>
            <a:r>
              <a:rPr lang="en-US" sz="3600">
                <a:solidFill>
                  <a:srgbClr val="FF0000"/>
                </a:solidFill>
                <a:latin typeface="Calibri"/>
                <a:ea typeface="Calibri"/>
                <a:cs typeface="Calibri"/>
                <a:sym typeface="Calibri"/>
              </a:rPr>
              <a:t>Bilateral symmetry</a:t>
            </a:r>
            <a:endParaRPr sz="3600">
              <a:solidFill>
                <a:srgbClr val="FF0000"/>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Radial symmetry </a:t>
            </a:r>
            <a:endParaRPr sz="3600">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chemeClr val="dk1"/>
              </a:buClr>
              <a:buSzPts val="3600"/>
              <a:buFont typeface="Calibri"/>
              <a:buAutoNum type="alphaUcPeriod"/>
            </a:pPr>
            <a:r>
              <a:rPr lang="en-US" sz="3600">
                <a:solidFill>
                  <a:schemeClr val="dk1"/>
                </a:solidFill>
                <a:latin typeface="Calibri"/>
                <a:ea typeface="Calibri"/>
                <a:cs typeface="Calibri"/>
                <a:sym typeface="Calibri"/>
              </a:rPr>
              <a:t>Oblong symmetry </a:t>
            </a:r>
            <a:endParaRPr sz="3600">
              <a:solidFill>
                <a:schemeClr val="dk1"/>
              </a:solidFill>
              <a:latin typeface="Calibri"/>
              <a:ea typeface="Calibri"/>
              <a:cs typeface="Calibri"/>
              <a:sym typeface="Calibri"/>
            </a:endParaRPr>
          </a:p>
        </p:txBody>
      </p:sp>
      <p:sp>
        <p:nvSpPr>
          <p:cNvPr id="721" name="Google Shape;721;ge29fe07769_1_130"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22" name="Google Shape;722;ge29fe07769_1_130"/>
          <p:cNvPicPr preferRelativeResize="0"/>
          <p:nvPr/>
        </p:nvPicPr>
        <p:blipFill>
          <a:blip r:embed="rId4">
            <a:alphaModFix/>
          </a:blip>
          <a:stretch>
            <a:fillRect/>
          </a:stretch>
        </p:blipFill>
        <p:spPr>
          <a:xfrm>
            <a:off x="5360025" y="4261925"/>
            <a:ext cx="3333750" cy="1514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4"/>
          <p:cNvPicPr preferRelativeResize="0"/>
          <p:nvPr/>
        </p:nvPicPr>
        <p:blipFill rotWithShape="1">
          <a:blip r:embed="rId3">
            <a:alphaModFix/>
          </a:blip>
          <a:srcRect/>
          <a:stretch/>
        </p:blipFill>
        <p:spPr>
          <a:xfrm>
            <a:off x="1874054" y="2245348"/>
            <a:ext cx="5395900" cy="4046925"/>
          </a:xfrm>
          <a:prstGeom prst="rect">
            <a:avLst/>
          </a:prstGeom>
          <a:noFill/>
          <a:ln>
            <a:noFill/>
          </a:ln>
        </p:spPr>
      </p:pic>
      <p:sp>
        <p:nvSpPr>
          <p:cNvPr id="227" name="Google Shape;227;p4"/>
          <p:cNvSpPr txBox="1"/>
          <p:nvPr/>
        </p:nvSpPr>
        <p:spPr>
          <a:xfrm>
            <a:off x="849602" y="284425"/>
            <a:ext cx="7954500" cy="1708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500" b="1" i="0" u="sng" strike="noStrike" cap="none">
                <a:solidFill>
                  <a:schemeClr val="dk1"/>
                </a:solidFill>
                <a:latin typeface="Calibri"/>
                <a:ea typeface="Calibri"/>
                <a:cs typeface="Calibri"/>
                <a:sym typeface="Calibri"/>
              </a:rPr>
              <a:t>Scientific Classification:</a:t>
            </a:r>
            <a:r>
              <a:rPr lang="en-US" sz="3500" b="0" i="0" u="none" strike="noStrike" cap="none">
                <a:solidFill>
                  <a:schemeClr val="dk1"/>
                </a:solidFill>
                <a:latin typeface="Calibri"/>
                <a:ea typeface="Calibri"/>
                <a:cs typeface="Calibri"/>
                <a:sym typeface="Calibri"/>
              </a:rPr>
              <a:t> system to organize different types of living things according to their different characteristics</a:t>
            </a:r>
            <a:endParaRPr sz="3500" b="0" i="0" u="none" strike="noStrike" cap="none">
              <a:solidFill>
                <a:schemeClr val="dk1"/>
              </a:solidFill>
              <a:latin typeface="Calibri"/>
              <a:ea typeface="Calibri"/>
              <a:cs typeface="Calibri"/>
              <a:sym typeface="Calibri"/>
            </a:endParaRPr>
          </a:p>
        </p:txBody>
      </p:sp>
      <p:sp>
        <p:nvSpPr>
          <p:cNvPr id="228" name="Google Shape;228;p4"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ge29fe07769_1_137"/>
          <p:cNvSpPr txBox="1"/>
          <p:nvPr/>
        </p:nvSpPr>
        <p:spPr>
          <a:xfrm>
            <a:off x="795350" y="281700"/>
            <a:ext cx="80490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Describe what it means for an organism to have cephalization.</a:t>
            </a:r>
            <a:endParaRPr sz="1400" b="0" i="0" u="none" strike="noStrike" cap="none">
              <a:solidFill>
                <a:srgbClr val="000000"/>
              </a:solidFill>
              <a:latin typeface="Arial"/>
              <a:ea typeface="Arial"/>
              <a:cs typeface="Arial"/>
              <a:sym typeface="Arial"/>
            </a:endParaRPr>
          </a:p>
        </p:txBody>
      </p:sp>
      <p:sp>
        <p:nvSpPr>
          <p:cNvPr id="729" name="Google Shape;729;ge29fe07769_1_137"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0" name="Google Shape;730;ge29fe07769_1_137"/>
          <p:cNvPicPr preferRelativeResize="0"/>
          <p:nvPr/>
        </p:nvPicPr>
        <p:blipFill>
          <a:blip r:embed="rId4">
            <a:alphaModFix/>
          </a:blip>
          <a:stretch>
            <a:fillRect/>
          </a:stretch>
        </p:blipFill>
        <p:spPr>
          <a:xfrm>
            <a:off x="2127075" y="4438200"/>
            <a:ext cx="3406149" cy="2271875"/>
          </a:xfrm>
          <a:prstGeom prst="rect">
            <a:avLst/>
          </a:prstGeom>
          <a:noFill/>
          <a:ln>
            <a:noFill/>
          </a:ln>
        </p:spPr>
      </p:pic>
      <p:pic>
        <p:nvPicPr>
          <p:cNvPr id="731" name="Google Shape;731;ge29fe07769_1_137"/>
          <p:cNvPicPr preferRelativeResize="0"/>
          <p:nvPr/>
        </p:nvPicPr>
        <p:blipFill>
          <a:blip r:embed="rId5">
            <a:alphaModFix/>
          </a:blip>
          <a:stretch>
            <a:fillRect/>
          </a:stretch>
        </p:blipFill>
        <p:spPr>
          <a:xfrm>
            <a:off x="1171648" y="1918025"/>
            <a:ext cx="2199300" cy="3238500"/>
          </a:xfrm>
          <a:prstGeom prst="rect">
            <a:avLst/>
          </a:prstGeom>
          <a:noFill/>
          <a:ln>
            <a:noFill/>
          </a:ln>
        </p:spPr>
      </p:pic>
      <p:pic>
        <p:nvPicPr>
          <p:cNvPr id="732" name="Google Shape;732;ge29fe07769_1_137"/>
          <p:cNvPicPr preferRelativeResize="0"/>
          <p:nvPr/>
        </p:nvPicPr>
        <p:blipFill>
          <a:blip r:embed="rId6">
            <a:alphaModFix/>
          </a:blip>
          <a:stretch>
            <a:fillRect/>
          </a:stretch>
        </p:blipFill>
        <p:spPr>
          <a:xfrm>
            <a:off x="5685624" y="1922616"/>
            <a:ext cx="2189191" cy="478298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ge29fe07769_1_146"/>
          <p:cNvSpPr txBox="1"/>
          <p:nvPr/>
        </p:nvSpPr>
        <p:spPr>
          <a:xfrm>
            <a:off x="150950" y="1253475"/>
            <a:ext cx="87342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Nematoda</a:t>
            </a:r>
            <a:endParaRPr sz="1400" b="0" i="0" u="none" strike="noStrike" cap="none">
              <a:solidFill>
                <a:srgbClr val="000000"/>
              </a:solidFill>
              <a:latin typeface="Arial"/>
              <a:ea typeface="Arial"/>
              <a:cs typeface="Arial"/>
              <a:sym typeface="Arial"/>
            </a:endParaRPr>
          </a:p>
        </p:txBody>
      </p:sp>
      <p:sp>
        <p:nvSpPr>
          <p:cNvPr id="739" name="Google Shape;739;ge29fe07769_1_146" descr="Artificial Intelligence"/>
          <p:cNvSpPr/>
          <p:nvPr/>
        </p:nvSpPr>
        <p:spPr>
          <a:xfrm>
            <a:off x="1789975" y="2468250"/>
            <a:ext cx="2969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40" name="Google Shape;740;ge29fe07769_1_146" descr="Blog"/>
          <p:cNvPicPr preferRelativeResize="0"/>
          <p:nvPr/>
        </p:nvPicPr>
        <p:blipFill rotWithShape="1">
          <a:blip r:embed="rId4">
            <a:alphaModFix/>
          </a:blip>
          <a:srcRect/>
          <a:stretch/>
        </p:blipFill>
        <p:spPr>
          <a:xfrm>
            <a:off x="4572000" y="2714712"/>
            <a:ext cx="2601876" cy="260187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e29fe07769_1_15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ge29fe07769_1_153"/>
          <p:cNvSpPr txBox="1"/>
          <p:nvPr/>
        </p:nvSpPr>
        <p:spPr>
          <a:xfrm>
            <a:off x="988326" y="208850"/>
            <a:ext cx="78741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u="sng">
                <a:solidFill>
                  <a:schemeClr val="dk1"/>
                </a:solidFill>
                <a:latin typeface="Calibri"/>
                <a:ea typeface="Calibri"/>
                <a:cs typeface="Calibri"/>
                <a:sym typeface="Calibri"/>
              </a:rPr>
              <a:t>Nematoda</a:t>
            </a:r>
            <a:r>
              <a:rPr lang="en-US" sz="4000" b="0" i="0" u="none" strike="noStrike" cap="none">
                <a:solidFill>
                  <a:schemeClr val="dk1"/>
                </a:solidFill>
                <a:latin typeface="Calibri"/>
                <a:ea typeface="Calibri"/>
                <a:cs typeface="Calibri"/>
                <a:sym typeface="Calibri"/>
              </a:rPr>
              <a:t>: multicellular animals exhibiting bilateral symmetry and having a complete digestive system</a:t>
            </a:r>
            <a:endParaRPr sz="4000" b="0" i="0" u="none" strike="noStrike" cap="none">
              <a:solidFill>
                <a:schemeClr val="dk1"/>
              </a:solidFill>
              <a:latin typeface="Calibri"/>
              <a:ea typeface="Calibri"/>
              <a:cs typeface="Calibri"/>
              <a:sym typeface="Calibri"/>
            </a:endParaRPr>
          </a:p>
        </p:txBody>
      </p:sp>
      <p:pic>
        <p:nvPicPr>
          <p:cNvPr id="748" name="Google Shape;748;ge29fe07769_1_153"/>
          <p:cNvPicPr preferRelativeResize="0"/>
          <p:nvPr/>
        </p:nvPicPr>
        <p:blipFill>
          <a:blip r:embed="rId4">
            <a:alphaModFix/>
          </a:blip>
          <a:stretch>
            <a:fillRect/>
          </a:stretch>
        </p:blipFill>
        <p:spPr>
          <a:xfrm>
            <a:off x="3448050" y="2604200"/>
            <a:ext cx="2247900" cy="3657600"/>
          </a:xfrm>
          <a:prstGeom prst="rect">
            <a:avLst/>
          </a:prstGeom>
          <a:noFill/>
          <a:ln>
            <a:noFill/>
          </a:ln>
        </p:spPr>
      </p:pic>
      <p:pic>
        <p:nvPicPr>
          <p:cNvPr id="749" name="Google Shape;749;ge29fe07769_1_153"/>
          <p:cNvPicPr preferRelativeResize="0"/>
          <p:nvPr/>
        </p:nvPicPr>
        <p:blipFill>
          <a:blip r:embed="rId5">
            <a:alphaModFix/>
          </a:blip>
          <a:stretch>
            <a:fillRect/>
          </a:stretch>
        </p:blipFill>
        <p:spPr>
          <a:xfrm>
            <a:off x="735300" y="3429000"/>
            <a:ext cx="2466975" cy="1847850"/>
          </a:xfrm>
          <a:prstGeom prst="rect">
            <a:avLst/>
          </a:prstGeom>
          <a:noFill/>
          <a:ln>
            <a:noFill/>
          </a:ln>
        </p:spPr>
      </p:pic>
      <p:pic>
        <p:nvPicPr>
          <p:cNvPr id="750" name="Google Shape;750;ge29fe07769_1_153"/>
          <p:cNvPicPr preferRelativeResize="0"/>
          <p:nvPr/>
        </p:nvPicPr>
        <p:blipFill>
          <a:blip r:embed="rId6">
            <a:alphaModFix/>
          </a:blip>
          <a:stretch>
            <a:fillRect/>
          </a:stretch>
        </p:blipFill>
        <p:spPr>
          <a:xfrm>
            <a:off x="5941733" y="3428998"/>
            <a:ext cx="1881292" cy="1847850"/>
          </a:xfrm>
          <a:prstGeom prst="rect">
            <a:avLst/>
          </a:prstGeom>
          <a:noFill/>
          <a:ln>
            <a:noFill/>
          </a:ln>
        </p:spPr>
      </p:pic>
      <p:pic>
        <p:nvPicPr>
          <p:cNvPr id="751" name="Google Shape;751;ge29fe07769_1_153" descr="Blog"/>
          <p:cNvPicPr preferRelativeResize="0"/>
          <p:nvPr/>
        </p:nvPicPr>
        <p:blipFill rotWithShape="1">
          <a:blip r:embed="rId7">
            <a:alphaModFix/>
          </a:blip>
          <a:srcRect/>
          <a:stretch/>
        </p:blipFill>
        <p:spPr>
          <a:xfrm>
            <a:off x="735292" y="208841"/>
            <a:ext cx="474009" cy="47400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ge5af6dcd01_0_47"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ge5af6dcd01_0_52"/>
          <p:cNvSpPr txBox="1"/>
          <p:nvPr/>
        </p:nvSpPr>
        <p:spPr>
          <a:xfrm>
            <a:off x="1171656" y="290816"/>
            <a:ext cx="6800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are nematoda?</a:t>
            </a:r>
            <a:endParaRPr sz="1400" b="0" i="0" u="none" strike="noStrike" cap="none">
              <a:solidFill>
                <a:srgbClr val="000000"/>
              </a:solidFill>
              <a:latin typeface="Arial"/>
              <a:ea typeface="Arial"/>
              <a:cs typeface="Arial"/>
              <a:sym typeface="Arial"/>
            </a:endParaRPr>
          </a:p>
        </p:txBody>
      </p:sp>
      <p:sp>
        <p:nvSpPr>
          <p:cNvPr id="764" name="Google Shape;764;ge5af6dcd01_0_52"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5" name="Google Shape;765;ge5af6dcd01_0_52"/>
          <p:cNvPicPr preferRelativeResize="0"/>
          <p:nvPr/>
        </p:nvPicPr>
        <p:blipFill>
          <a:blip r:embed="rId4">
            <a:alphaModFix/>
          </a:blip>
          <a:stretch>
            <a:fillRect/>
          </a:stretch>
        </p:blipFill>
        <p:spPr>
          <a:xfrm>
            <a:off x="3740888" y="1600200"/>
            <a:ext cx="2247900" cy="3657600"/>
          </a:xfrm>
          <a:prstGeom prst="rect">
            <a:avLst/>
          </a:prstGeom>
          <a:noFill/>
          <a:ln>
            <a:noFill/>
          </a:ln>
        </p:spPr>
      </p:pic>
      <p:pic>
        <p:nvPicPr>
          <p:cNvPr id="766" name="Google Shape;766;ge5af6dcd01_0_52"/>
          <p:cNvPicPr preferRelativeResize="0"/>
          <p:nvPr/>
        </p:nvPicPr>
        <p:blipFill>
          <a:blip r:embed="rId5">
            <a:alphaModFix/>
          </a:blip>
          <a:stretch>
            <a:fillRect/>
          </a:stretch>
        </p:blipFill>
        <p:spPr>
          <a:xfrm>
            <a:off x="1028138" y="2425000"/>
            <a:ext cx="2466975" cy="1847850"/>
          </a:xfrm>
          <a:prstGeom prst="rect">
            <a:avLst/>
          </a:prstGeom>
          <a:noFill/>
          <a:ln>
            <a:noFill/>
          </a:ln>
        </p:spPr>
      </p:pic>
      <p:pic>
        <p:nvPicPr>
          <p:cNvPr id="767" name="Google Shape;767;ge5af6dcd01_0_52"/>
          <p:cNvPicPr preferRelativeResize="0"/>
          <p:nvPr/>
        </p:nvPicPr>
        <p:blipFill>
          <a:blip r:embed="rId6">
            <a:alphaModFix/>
          </a:blip>
          <a:stretch>
            <a:fillRect/>
          </a:stretch>
        </p:blipFill>
        <p:spPr>
          <a:xfrm>
            <a:off x="6234570" y="2424998"/>
            <a:ext cx="1881292" cy="18478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pic>
        <p:nvPicPr>
          <p:cNvPr id="773" name="Google Shape;773;ge29fe07769_1_165"/>
          <p:cNvPicPr preferRelativeResize="0"/>
          <p:nvPr/>
        </p:nvPicPr>
        <p:blipFill rotWithShape="1">
          <a:blip r:embed="rId3">
            <a:alphaModFix/>
          </a:blip>
          <a:srcRect/>
          <a:stretch/>
        </p:blipFill>
        <p:spPr>
          <a:xfrm>
            <a:off x="0" y="406400"/>
            <a:ext cx="9144000" cy="6035568"/>
          </a:xfrm>
          <a:prstGeom prst="rect">
            <a:avLst/>
          </a:prstGeom>
          <a:noFill/>
          <a:ln>
            <a:noFill/>
          </a:ln>
        </p:spPr>
      </p:pic>
      <p:sp>
        <p:nvSpPr>
          <p:cNvPr id="774" name="Google Shape;774;ge29fe07769_1_165"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ge29fe07769_1_171"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ge29fe07769_1_171"/>
          <p:cNvSpPr txBox="1"/>
          <p:nvPr/>
        </p:nvSpPr>
        <p:spPr>
          <a:xfrm>
            <a:off x="634951" y="339750"/>
            <a:ext cx="78741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Organisms belonging to the nematoda phylum are commonly called </a:t>
            </a:r>
            <a:r>
              <a:rPr lang="en-US" sz="4000" b="1">
                <a:solidFill>
                  <a:schemeClr val="dk1"/>
                </a:solidFill>
                <a:latin typeface="Calibri"/>
                <a:ea typeface="Calibri"/>
                <a:cs typeface="Calibri"/>
                <a:sym typeface="Calibri"/>
              </a:rPr>
              <a:t>roundworms</a:t>
            </a:r>
            <a:r>
              <a:rPr lang="en-US" sz="4000">
                <a:solidFill>
                  <a:schemeClr val="dk1"/>
                </a:solidFill>
                <a:latin typeface="Calibri"/>
                <a:ea typeface="Calibri"/>
                <a:cs typeface="Calibri"/>
                <a:sym typeface="Calibri"/>
              </a:rPr>
              <a:t>.</a:t>
            </a:r>
            <a:endParaRPr sz="4000" b="0" i="0" u="none" strike="noStrike" cap="none">
              <a:solidFill>
                <a:schemeClr val="dk1"/>
              </a:solidFill>
              <a:latin typeface="Calibri"/>
              <a:ea typeface="Calibri"/>
              <a:cs typeface="Calibri"/>
              <a:sym typeface="Calibri"/>
            </a:endParaRPr>
          </a:p>
        </p:txBody>
      </p:sp>
      <p:pic>
        <p:nvPicPr>
          <p:cNvPr id="782" name="Google Shape;782;ge29fe07769_1_171"/>
          <p:cNvPicPr preferRelativeResize="0"/>
          <p:nvPr/>
        </p:nvPicPr>
        <p:blipFill>
          <a:blip r:embed="rId4">
            <a:alphaModFix/>
          </a:blip>
          <a:stretch>
            <a:fillRect/>
          </a:stretch>
        </p:blipFill>
        <p:spPr>
          <a:xfrm>
            <a:off x="3448050" y="2604200"/>
            <a:ext cx="2247900" cy="3657600"/>
          </a:xfrm>
          <a:prstGeom prst="rect">
            <a:avLst/>
          </a:prstGeom>
          <a:noFill/>
          <a:ln>
            <a:noFill/>
          </a:ln>
        </p:spPr>
      </p:pic>
      <p:pic>
        <p:nvPicPr>
          <p:cNvPr id="783" name="Google Shape;783;ge29fe07769_1_171"/>
          <p:cNvPicPr preferRelativeResize="0"/>
          <p:nvPr/>
        </p:nvPicPr>
        <p:blipFill>
          <a:blip r:embed="rId5">
            <a:alphaModFix/>
          </a:blip>
          <a:stretch>
            <a:fillRect/>
          </a:stretch>
        </p:blipFill>
        <p:spPr>
          <a:xfrm>
            <a:off x="735300" y="3429000"/>
            <a:ext cx="2466975" cy="1847850"/>
          </a:xfrm>
          <a:prstGeom prst="rect">
            <a:avLst/>
          </a:prstGeom>
          <a:noFill/>
          <a:ln>
            <a:noFill/>
          </a:ln>
        </p:spPr>
      </p:pic>
      <p:pic>
        <p:nvPicPr>
          <p:cNvPr id="784" name="Google Shape;784;ge29fe07769_1_171"/>
          <p:cNvPicPr preferRelativeResize="0"/>
          <p:nvPr/>
        </p:nvPicPr>
        <p:blipFill>
          <a:blip r:embed="rId6">
            <a:alphaModFix/>
          </a:blip>
          <a:stretch>
            <a:fillRect/>
          </a:stretch>
        </p:blipFill>
        <p:spPr>
          <a:xfrm>
            <a:off x="5941733" y="3428998"/>
            <a:ext cx="1881292" cy="18478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ge29fe07769_1_18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ge29fe07769_1_180"/>
          <p:cNvSpPr txBox="1"/>
          <p:nvPr/>
        </p:nvSpPr>
        <p:spPr>
          <a:xfrm>
            <a:off x="634951" y="182700"/>
            <a:ext cx="7874100" cy="3170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Unlike flatworms, which have a digestive cavity with a single opening, roundworms have a complete digestive system with mouth and anus.</a:t>
            </a:r>
            <a:endParaRPr sz="4000" b="0" i="0" u="none" strike="noStrike" cap="none">
              <a:solidFill>
                <a:schemeClr val="dk1"/>
              </a:solidFill>
              <a:latin typeface="Calibri"/>
              <a:ea typeface="Calibri"/>
              <a:cs typeface="Calibri"/>
              <a:sym typeface="Calibri"/>
            </a:endParaRPr>
          </a:p>
        </p:txBody>
      </p:sp>
      <p:pic>
        <p:nvPicPr>
          <p:cNvPr id="792" name="Google Shape;792;ge29fe07769_1_180"/>
          <p:cNvPicPr preferRelativeResize="0"/>
          <p:nvPr/>
        </p:nvPicPr>
        <p:blipFill>
          <a:blip r:embed="rId4">
            <a:alphaModFix/>
          </a:blip>
          <a:stretch>
            <a:fillRect/>
          </a:stretch>
        </p:blipFill>
        <p:spPr>
          <a:xfrm>
            <a:off x="1000125" y="4030338"/>
            <a:ext cx="7143750" cy="22764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sp>
        <p:nvSpPr>
          <p:cNvPr id="798" name="Google Shape;798;ge29fe07769_1_19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ge29fe07769_1_193"/>
          <p:cNvSpPr txBox="1"/>
          <p:nvPr/>
        </p:nvSpPr>
        <p:spPr>
          <a:xfrm>
            <a:off x="634951" y="1025250"/>
            <a:ext cx="78741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Roundworms can also be parasitic. </a:t>
            </a:r>
            <a:endParaRPr sz="4000" b="0" i="0" u="none" strike="noStrike" cap="none">
              <a:solidFill>
                <a:schemeClr val="dk1"/>
              </a:solidFill>
              <a:latin typeface="Calibri"/>
              <a:ea typeface="Calibri"/>
              <a:cs typeface="Calibri"/>
              <a:sym typeface="Calibri"/>
            </a:endParaRPr>
          </a:p>
        </p:txBody>
      </p:sp>
      <p:pic>
        <p:nvPicPr>
          <p:cNvPr id="800" name="Google Shape;800;ge29fe07769_1_193"/>
          <p:cNvPicPr preferRelativeResize="0"/>
          <p:nvPr/>
        </p:nvPicPr>
        <p:blipFill>
          <a:blip r:embed="rId4">
            <a:alphaModFix/>
          </a:blip>
          <a:stretch>
            <a:fillRect/>
          </a:stretch>
        </p:blipFill>
        <p:spPr>
          <a:xfrm>
            <a:off x="1000125" y="3260913"/>
            <a:ext cx="7143750" cy="22764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ge29fe07769_1_209"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grpSp>
        <p:nvGrpSpPr>
          <p:cNvPr id="234" name="Google Shape;234;p5"/>
          <p:cNvGrpSpPr/>
          <p:nvPr/>
        </p:nvGrpSpPr>
        <p:grpSpPr>
          <a:xfrm>
            <a:off x="2330310" y="1"/>
            <a:ext cx="4316023" cy="6486768"/>
            <a:chOff x="2481385" y="0"/>
            <a:chExt cx="3868615" cy="6857999"/>
          </a:xfrm>
        </p:grpSpPr>
        <p:pic>
          <p:nvPicPr>
            <p:cNvPr id="235" name="Google Shape;235;p5"/>
            <p:cNvPicPr preferRelativeResize="0"/>
            <p:nvPr/>
          </p:nvPicPr>
          <p:blipFill rotWithShape="1">
            <a:blip r:embed="rId3">
              <a:alphaModFix/>
            </a:blip>
            <a:srcRect t="12820"/>
            <a:stretch/>
          </p:blipFill>
          <p:spPr>
            <a:xfrm>
              <a:off x="3128107" y="879230"/>
              <a:ext cx="2673684" cy="5978769"/>
            </a:xfrm>
            <a:prstGeom prst="rect">
              <a:avLst/>
            </a:prstGeom>
            <a:noFill/>
            <a:ln>
              <a:noFill/>
            </a:ln>
          </p:spPr>
        </p:pic>
        <p:sp>
          <p:nvSpPr>
            <p:cNvPr id="236" name="Google Shape;236;p5"/>
            <p:cNvSpPr/>
            <p:nvPr/>
          </p:nvSpPr>
          <p:spPr>
            <a:xfrm>
              <a:off x="2481385" y="0"/>
              <a:ext cx="3868615" cy="87923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37" name="Google Shape;237;p5"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ge29fe07769_1_200"/>
          <p:cNvSpPr txBox="1"/>
          <p:nvPr/>
        </p:nvSpPr>
        <p:spPr>
          <a:xfrm>
            <a:off x="702601" y="208850"/>
            <a:ext cx="78741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What is one major difference between platyhelminthes and nematoda?</a:t>
            </a:r>
            <a:endParaRPr sz="4000" b="0" i="0" u="none" strike="noStrike" cap="none">
              <a:solidFill>
                <a:schemeClr val="dk1"/>
              </a:solidFill>
              <a:latin typeface="Calibri"/>
              <a:ea typeface="Calibri"/>
              <a:cs typeface="Calibri"/>
              <a:sym typeface="Calibri"/>
            </a:endParaRPr>
          </a:p>
        </p:txBody>
      </p:sp>
      <p:sp>
        <p:nvSpPr>
          <p:cNvPr id="813" name="Google Shape;813;ge29fe07769_1_200"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4" name="Google Shape;814;ge29fe07769_1_200"/>
          <p:cNvPicPr preferRelativeResize="0"/>
          <p:nvPr/>
        </p:nvPicPr>
        <p:blipFill>
          <a:blip r:embed="rId4">
            <a:alphaModFix/>
          </a:blip>
          <a:stretch>
            <a:fillRect/>
          </a:stretch>
        </p:blipFill>
        <p:spPr>
          <a:xfrm>
            <a:off x="3575850" y="4638922"/>
            <a:ext cx="5304024" cy="1690225"/>
          </a:xfrm>
          <a:prstGeom prst="rect">
            <a:avLst/>
          </a:prstGeom>
          <a:noFill/>
          <a:ln>
            <a:noFill/>
          </a:ln>
        </p:spPr>
      </p:pic>
      <p:pic>
        <p:nvPicPr>
          <p:cNvPr id="815" name="Google Shape;815;ge29fe07769_1_200"/>
          <p:cNvPicPr preferRelativeResize="0"/>
          <p:nvPr/>
        </p:nvPicPr>
        <p:blipFill>
          <a:blip r:embed="rId5">
            <a:alphaModFix/>
          </a:blip>
          <a:stretch>
            <a:fillRect/>
          </a:stretch>
        </p:blipFill>
        <p:spPr>
          <a:xfrm>
            <a:off x="185850" y="2449551"/>
            <a:ext cx="5489574" cy="21893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ge29fe07769_1_217"/>
          <p:cNvSpPr txBox="1"/>
          <p:nvPr/>
        </p:nvSpPr>
        <p:spPr>
          <a:xfrm>
            <a:off x="150950" y="1253475"/>
            <a:ext cx="87342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Annelida</a:t>
            </a:r>
            <a:endParaRPr sz="1400" b="0" i="0" u="none" strike="noStrike" cap="none">
              <a:solidFill>
                <a:srgbClr val="000000"/>
              </a:solidFill>
              <a:latin typeface="Arial"/>
              <a:ea typeface="Arial"/>
              <a:cs typeface="Arial"/>
              <a:sym typeface="Arial"/>
            </a:endParaRPr>
          </a:p>
        </p:txBody>
      </p:sp>
      <p:sp>
        <p:nvSpPr>
          <p:cNvPr id="822" name="Google Shape;822;ge29fe07769_1_217" descr="Artificial Intelligence"/>
          <p:cNvSpPr/>
          <p:nvPr/>
        </p:nvSpPr>
        <p:spPr>
          <a:xfrm>
            <a:off x="1789975" y="2468250"/>
            <a:ext cx="2969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3" name="Google Shape;823;ge29fe07769_1_217" descr="Blog"/>
          <p:cNvPicPr preferRelativeResize="0"/>
          <p:nvPr/>
        </p:nvPicPr>
        <p:blipFill rotWithShape="1">
          <a:blip r:embed="rId4">
            <a:alphaModFix/>
          </a:blip>
          <a:srcRect/>
          <a:stretch/>
        </p:blipFill>
        <p:spPr>
          <a:xfrm>
            <a:off x="4572000" y="2714712"/>
            <a:ext cx="2601876" cy="260187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ge29fe07769_1_22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ge29fe07769_1_224"/>
          <p:cNvSpPr txBox="1"/>
          <p:nvPr/>
        </p:nvSpPr>
        <p:spPr>
          <a:xfrm>
            <a:off x="591875" y="153500"/>
            <a:ext cx="83529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u="sng">
                <a:solidFill>
                  <a:schemeClr val="dk1"/>
                </a:solidFill>
                <a:latin typeface="Calibri"/>
                <a:ea typeface="Calibri"/>
                <a:cs typeface="Calibri"/>
                <a:sym typeface="Calibri"/>
              </a:rPr>
              <a:t>Annelida</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also called segmented worms, are organisms with bilateral symmetry, a complete digestive system, and a closed circulatory system</a:t>
            </a:r>
            <a:endParaRPr sz="4000" b="0" i="0" u="none" strike="noStrike" cap="none">
              <a:solidFill>
                <a:schemeClr val="dk1"/>
              </a:solidFill>
              <a:latin typeface="Calibri"/>
              <a:ea typeface="Calibri"/>
              <a:cs typeface="Calibri"/>
              <a:sym typeface="Calibri"/>
            </a:endParaRPr>
          </a:p>
        </p:txBody>
      </p:sp>
      <p:pic>
        <p:nvPicPr>
          <p:cNvPr id="831" name="Google Shape;831;ge29fe07769_1_224"/>
          <p:cNvPicPr preferRelativeResize="0"/>
          <p:nvPr/>
        </p:nvPicPr>
        <p:blipFill>
          <a:blip r:embed="rId4">
            <a:alphaModFix/>
          </a:blip>
          <a:stretch>
            <a:fillRect/>
          </a:stretch>
        </p:blipFill>
        <p:spPr>
          <a:xfrm>
            <a:off x="1452427" y="2984375"/>
            <a:ext cx="6239152" cy="3468675"/>
          </a:xfrm>
          <a:prstGeom prst="rect">
            <a:avLst/>
          </a:prstGeom>
          <a:noFill/>
          <a:ln>
            <a:noFill/>
          </a:ln>
        </p:spPr>
      </p:pic>
      <p:pic>
        <p:nvPicPr>
          <p:cNvPr id="832" name="Google Shape;832;ge29fe07769_1_224" descr="Blog"/>
          <p:cNvPicPr preferRelativeResize="0"/>
          <p:nvPr/>
        </p:nvPicPr>
        <p:blipFill rotWithShape="1">
          <a:blip r:embed="rId5">
            <a:alphaModFix/>
          </a:blip>
          <a:srcRect/>
          <a:stretch/>
        </p:blipFill>
        <p:spPr>
          <a:xfrm>
            <a:off x="735292" y="208841"/>
            <a:ext cx="474009" cy="47400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ge5af6dcd01_0_65"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ge5af6dcd01_0_70"/>
          <p:cNvSpPr txBox="1"/>
          <p:nvPr/>
        </p:nvSpPr>
        <p:spPr>
          <a:xfrm>
            <a:off x="1171656" y="290816"/>
            <a:ext cx="6800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are annelida?</a:t>
            </a:r>
            <a:endParaRPr sz="1400" b="0" i="0" u="none" strike="noStrike" cap="none">
              <a:solidFill>
                <a:srgbClr val="000000"/>
              </a:solidFill>
              <a:latin typeface="Arial"/>
              <a:ea typeface="Arial"/>
              <a:cs typeface="Arial"/>
              <a:sym typeface="Arial"/>
            </a:endParaRPr>
          </a:p>
        </p:txBody>
      </p:sp>
      <p:sp>
        <p:nvSpPr>
          <p:cNvPr id="845" name="Google Shape;845;ge5af6dcd01_0_70"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46" name="Google Shape;846;ge5af6dcd01_0_70"/>
          <p:cNvPicPr preferRelativeResize="0"/>
          <p:nvPr/>
        </p:nvPicPr>
        <p:blipFill>
          <a:blip r:embed="rId4">
            <a:alphaModFix/>
          </a:blip>
          <a:stretch>
            <a:fillRect/>
          </a:stretch>
        </p:blipFill>
        <p:spPr>
          <a:xfrm>
            <a:off x="1452427" y="1694663"/>
            <a:ext cx="6239152" cy="346867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pic>
        <p:nvPicPr>
          <p:cNvPr id="852" name="Google Shape;852;ge29fe07769_1_241"/>
          <p:cNvPicPr preferRelativeResize="0"/>
          <p:nvPr/>
        </p:nvPicPr>
        <p:blipFill rotWithShape="1">
          <a:blip r:embed="rId3">
            <a:alphaModFix/>
          </a:blip>
          <a:srcRect/>
          <a:stretch/>
        </p:blipFill>
        <p:spPr>
          <a:xfrm>
            <a:off x="0" y="406400"/>
            <a:ext cx="9144000" cy="6035568"/>
          </a:xfrm>
          <a:prstGeom prst="rect">
            <a:avLst/>
          </a:prstGeom>
          <a:noFill/>
          <a:ln>
            <a:noFill/>
          </a:ln>
        </p:spPr>
      </p:pic>
      <p:sp>
        <p:nvSpPr>
          <p:cNvPr id="853" name="Google Shape;853;ge29fe07769_1_241"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ge29fe07769_1_23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0" name="Google Shape;860;ge29fe07769_1_234"/>
          <p:cNvSpPr txBox="1"/>
          <p:nvPr/>
        </p:nvSpPr>
        <p:spPr>
          <a:xfrm>
            <a:off x="395550" y="512275"/>
            <a:ext cx="83529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Annelida include earthworms, polychaete worms, and leeches.</a:t>
            </a:r>
            <a:endParaRPr sz="4000" i="0" strike="noStrike" cap="none">
              <a:solidFill>
                <a:schemeClr val="dk1"/>
              </a:solidFill>
              <a:latin typeface="Calibri"/>
              <a:ea typeface="Calibri"/>
              <a:cs typeface="Calibri"/>
              <a:sym typeface="Calibri"/>
            </a:endParaRPr>
          </a:p>
        </p:txBody>
      </p:sp>
      <p:pic>
        <p:nvPicPr>
          <p:cNvPr id="861" name="Google Shape;861;ge29fe07769_1_234"/>
          <p:cNvPicPr preferRelativeResize="0"/>
          <p:nvPr/>
        </p:nvPicPr>
        <p:blipFill>
          <a:blip r:embed="rId4">
            <a:alphaModFix/>
          </a:blip>
          <a:stretch>
            <a:fillRect/>
          </a:stretch>
        </p:blipFill>
        <p:spPr>
          <a:xfrm>
            <a:off x="4230688" y="4521700"/>
            <a:ext cx="4237474" cy="2336300"/>
          </a:xfrm>
          <a:prstGeom prst="rect">
            <a:avLst/>
          </a:prstGeom>
          <a:noFill/>
          <a:ln>
            <a:noFill/>
          </a:ln>
        </p:spPr>
      </p:pic>
      <p:pic>
        <p:nvPicPr>
          <p:cNvPr id="862" name="Google Shape;862;ge29fe07769_1_234"/>
          <p:cNvPicPr preferRelativeResize="0"/>
          <p:nvPr/>
        </p:nvPicPr>
        <p:blipFill>
          <a:blip r:embed="rId5">
            <a:alphaModFix/>
          </a:blip>
          <a:stretch>
            <a:fillRect/>
          </a:stretch>
        </p:blipFill>
        <p:spPr>
          <a:xfrm>
            <a:off x="395550" y="2020975"/>
            <a:ext cx="3187880" cy="4717325"/>
          </a:xfrm>
          <a:prstGeom prst="rect">
            <a:avLst/>
          </a:prstGeom>
          <a:noFill/>
          <a:ln>
            <a:noFill/>
          </a:ln>
        </p:spPr>
      </p:pic>
      <p:pic>
        <p:nvPicPr>
          <p:cNvPr id="863" name="Google Shape;863;ge29fe07769_1_234"/>
          <p:cNvPicPr preferRelativeResize="0"/>
          <p:nvPr/>
        </p:nvPicPr>
        <p:blipFill>
          <a:blip r:embed="rId6">
            <a:alphaModFix/>
          </a:blip>
          <a:stretch>
            <a:fillRect/>
          </a:stretch>
        </p:blipFill>
        <p:spPr>
          <a:xfrm>
            <a:off x="3858300" y="2020975"/>
            <a:ext cx="4982250" cy="28160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ge29fe07769_1_251"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ge29fe07769_1_251"/>
          <p:cNvSpPr txBox="1"/>
          <p:nvPr/>
        </p:nvSpPr>
        <p:spPr>
          <a:xfrm>
            <a:off x="395550" y="512275"/>
            <a:ext cx="83529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Segmented worms have closed circulatory systems. Their blood is pumped through blood vessels.</a:t>
            </a:r>
            <a:endParaRPr sz="4000" i="0" strike="noStrike" cap="none">
              <a:solidFill>
                <a:schemeClr val="dk1"/>
              </a:solidFill>
              <a:latin typeface="Calibri"/>
              <a:ea typeface="Calibri"/>
              <a:cs typeface="Calibri"/>
              <a:sym typeface="Calibri"/>
            </a:endParaRPr>
          </a:p>
        </p:txBody>
      </p:sp>
      <p:pic>
        <p:nvPicPr>
          <p:cNvPr id="871" name="Google Shape;871;ge29fe07769_1_251"/>
          <p:cNvPicPr preferRelativeResize="0"/>
          <p:nvPr/>
        </p:nvPicPr>
        <p:blipFill>
          <a:blip r:embed="rId4">
            <a:alphaModFix/>
          </a:blip>
          <a:stretch>
            <a:fillRect/>
          </a:stretch>
        </p:blipFill>
        <p:spPr>
          <a:xfrm>
            <a:off x="791076" y="2676300"/>
            <a:ext cx="2541549" cy="3760925"/>
          </a:xfrm>
          <a:prstGeom prst="rect">
            <a:avLst/>
          </a:prstGeom>
          <a:noFill/>
          <a:ln>
            <a:noFill/>
          </a:ln>
        </p:spPr>
      </p:pic>
      <p:pic>
        <p:nvPicPr>
          <p:cNvPr id="872" name="Google Shape;872;ge29fe07769_1_251"/>
          <p:cNvPicPr preferRelativeResize="0"/>
          <p:nvPr/>
        </p:nvPicPr>
        <p:blipFill>
          <a:blip r:embed="rId5">
            <a:alphaModFix/>
          </a:blip>
          <a:stretch>
            <a:fillRect/>
          </a:stretch>
        </p:blipFill>
        <p:spPr>
          <a:xfrm>
            <a:off x="3646425" y="2926925"/>
            <a:ext cx="4756325" cy="32596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ge29fe07769_1_261"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ge29fe07769_1_266"/>
          <p:cNvSpPr txBox="1"/>
          <p:nvPr/>
        </p:nvSpPr>
        <p:spPr>
          <a:xfrm>
            <a:off x="634951" y="601500"/>
            <a:ext cx="7874100" cy="4402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Which of these does not belong to the annelida phylum? </a:t>
            </a:r>
            <a:endParaRPr sz="40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Earthworms</a:t>
            </a: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Polychaete worms</a:t>
            </a: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Flatworms </a:t>
            </a: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Leeches</a:t>
            </a:r>
            <a:endParaRPr sz="4000">
              <a:solidFill>
                <a:schemeClr val="dk1"/>
              </a:solidFill>
              <a:latin typeface="Calibri"/>
              <a:ea typeface="Calibri"/>
              <a:cs typeface="Calibri"/>
              <a:sym typeface="Calibri"/>
            </a:endParaRPr>
          </a:p>
        </p:txBody>
      </p:sp>
      <p:sp>
        <p:nvSpPr>
          <p:cNvPr id="885" name="Google Shape;885;ge29fe07769_1_266"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86" name="Google Shape;886;ge29fe07769_1_266"/>
          <p:cNvPicPr preferRelativeResize="0"/>
          <p:nvPr/>
        </p:nvPicPr>
        <p:blipFill>
          <a:blip r:embed="rId4">
            <a:alphaModFix/>
          </a:blip>
          <a:stretch>
            <a:fillRect/>
          </a:stretch>
        </p:blipFill>
        <p:spPr>
          <a:xfrm>
            <a:off x="4140551" y="4065050"/>
            <a:ext cx="4368500" cy="24286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cxnSp>
        <p:nvCxnSpPr>
          <p:cNvPr id="243" name="Google Shape;243;p6"/>
          <p:cNvCxnSpPr/>
          <p:nvPr/>
        </p:nvCxnSpPr>
        <p:spPr>
          <a:xfrm>
            <a:off x="6486769" y="234462"/>
            <a:ext cx="39077" cy="6369538"/>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sp>
        <p:nvSpPr>
          <p:cNvPr id="244" name="Google Shape;244;p6"/>
          <p:cNvSpPr txBox="1"/>
          <p:nvPr/>
        </p:nvSpPr>
        <p:spPr>
          <a:xfrm rot="-5400000">
            <a:off x="4376616" y="3067539"/>
            <a:ext cx="5892922"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rgbClr val="FF0000"/>
                </a:solidFill>
                <a:latin typeface="Calibri"/>
                <a:ea typeface="Calibri"/>
                <a:cs typeface="Calibri"/>
                <a:sym typeface="Calibri"/>
              </a:rPr>
              <a:t>Becomes More Specific and Detailed</a:t>
            </a:r>
            <a:endParaRPr sz="3000" b="0" i="0" u="none" strike="noStrike" cap="none">
              <a:solidFill>
                <a:srgbClr val="FF0000"/>
              </a:solidFill>
              <a:latin typeface="Calibri"/>
              <a:ea typeface="Calibri"/>
              <a:cs typeface="Calibri"/>
              <a:sym typeface="Calibri"/>
            </a:endParaRPr>
          </a:p>
        </p:txBody>
      </p:sp>
      <p:grpSp>
        <p:nvGrpSpPr>
          <p:cNvPr id="245" name="Google Shape;245;p6"/>
          <p:cNvGrpSpPr/>
          <p:nvPr/>
        </p:nvGrpSpPr>
        <p:grpSpPr>
          <a:xfrm>
            <a:off x="2022069" y="0"/>
            <a:ext cx="4327932" cy="6290999"/>
            <a:chOff x="2481385" y="0"/>
            <a:chExt cx="3868615" cy="6857999"/>
          </a:xfrm>
        </p:grpSpPr>
        <p:pic>
          <p:nvPicPr>
            <p:cNvPr id="246" name="Google Shape;246;p6"/>
            <p:cNvPicPr preferRelativeResize="0"/>
            <p:nvPr/>
          </p:nvPicPr>
          <p:blipFill rotWithShape="1">
            <a:blip r:embed="rId3">
              <a:alphaModFix/>
            </a:blip>
            <a:srcRect t="12820"/>
            <a:stretch/>
          </p:blipFill>
          <p:spPr>
            <a:xfrm>
              <a:off x="3128107" y="879230"/>
              <a:ext cx="2673684" cy="5978769"/>
            </a:xfrm>
            <a:prstGeom prst="rect">
              <a:avLst/>
            </a:prstGeom>
            <a:noFill/>
            <a:ln>
              <a:noFill/>
            </a:ln>
          </p:spPr>
        </p:pic>
        <p:sp>
          <p:nvSpPr>
            <p:cNvPr id="247" name="Google Shape;247;p6"/>
            <p:cNvSpPr/>
            <p:nvPr/>
          </p:nvSpPr>
          <p:spPr>
            <a:xfrm>
              <a:off x="2481385" y="0"/>
              <a:ext cx="3868615" cy="87923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48" name="Google Shape;248;p6"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ge29fe07769_1_275"/>
          <p:cNvSpPr txBox="1"/>
          <p:nvPr/>
        </p:nvSpPr>
        <p:spPr>
          <a:xfrm>
            <a:off x="634951" y="601500"/>
            <a:ext cx="7874100" cy="4402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Which of these does not belong to the annelida phylum? </a:t>
            </a:r>
            <a:endParaRPr sz="40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Earthworms</a:t>
            </a: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Polychaete worms</a:t>
            </a: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rgbClr val="FF0000"/>
              </a:buClr>
              <a:buSzPts val="4000"/>
              <a:buFont typeface="Calibri"/>
              <a:buAutoNum type="alphaUcPeriod"/>
            </a:pPr>
            <a:r>
              <a:rPr lang="en-US" sz="4000">
                <a:solidFill>
                  <a:srgbClr val="FF0000"/>
                </a:solidFill>
                <a:latin typeface="Calibri"/>
                <a:ea typeface="Calibri"/>
                <a:cs typeface="Calibri"/>
                <a:sym typeface="Calibri"/>
              </a:rPr>
              <a:t>Flatworms</a:t>
            </a:r>
            <a:r>
              <a:rPr lang="en-US" sz="4000">
                <a:solidFill>
                  <a:schemeClr val="dk1"/>
                </a:solidFill>
                <a:latin typeface="Calibri"/>
                <a:ea typeface="Calibri"/>
                <a:cs typeface="Calibri"/>
                <a:sym typeface="Calibri"/>
              </a:rPr>
              <a:t> </a:t>
            </a: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Leeches</a:t>
            </a:r>
            <a:endParaRPr sz="4000">
              <a:solidFill>
                <a:schemeClr val="dk1"/>
              </a:solidFill>
              <a:latin typeface="Calibri"/>
              <a:ea typeface="Calibri"/>
              <a:cs typeface="Calibri"/>
              <a:sym typeface="Calibri"/>
            </a:endParaRPr>
          </a:p>
        </p:txBody>
      </p:sp>
      <p:sp>
        <p:nvSpPr>
          <p:cNvPr id="893" name="Google Shape;893;ge29fe07769_1_275"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4" name="Google Shape;894;ge29fe07769_1_275"/>
          <p:cNvPicPr preferRelativeResize="0"/>
          <p:nvPr/>
        </p:nvPicPr>
        <p:blipFill>
          <a:blip r:embed="rId4">
            <a:alphaModFix/>
          </a:blip>
          <a:stretch>
            <a:fillRect/>
          </a:stretch>
        </p:blipFill>
        <p:spPr>
          <a:xfrm>
            <a:off x="4140551" y="4065050"/>
            <a:ext cx="4368500" cy="2428676"/>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ge29fe07769_1_282"/>
          <p:cNvSpPr txBox="1"/>
          <p:nvPr/>
        </p:nvSpPr>
        <p:spPr>
          <a:xfrm>
            <a:off x="150950" y="1253475"/>
            <a:ext cx="87342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Mollusca</a:t>
            </a:r>
            <a:endParaRPr sz="1400" b="0" i="0" u="none" strike="noStrike" cap="none">
              <a:solidFill>
                <a:srgbClr val="000000"/>
              </a:solidFill>
              <a:latin typeface="Arial"/>
              <a:ea typeface="Arial"/>
              <a:cs typeface="Arial"/>
              <a:sym typeface="Arial"/>
            </a:endParaRPr>
          </a:p>
        </p:txBody>
      </p:sp>
      <p:sp>
        <p:nvSpPr>
          <p:cNvPr id="901" name="Google Shape;901;ge29fe07769_1_282" descr="Artificial Intelligence"/>
          <p:cNvSpPr/>
          <p:nvPr/>
        </p:nvSpPr>
        <p:spPr>
          <a:xfrm>
            <a:off x="1789975" y="2468250"/>
            <a:ext cx="2969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02" name="Google Shape;902;ge29fe07769_1_282" descr="Blog"/>
          <p:cNvPicPr preferRelativeResize="0"/>
          <p:nvPr/>
        </p:nvPicPr>
        <p:blipFill rotWithShape="1">
          <a:blip r:embed="rId4">
            <a:alphaModFix/>
          </a:blip>
          <a:srcRect/>
          <a:stretch/>
        </p:blipFill>
        <p:spPr>
          <a:xfrm>
            <a:off x="4572000" y="2714712"/>
            <a:ext cx="2601876" cy="2601876"/>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ge29fe07769_1_289"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ge29fe07769_1_289"/>
          <p:cNvSpPr txBox="1"/>
          <p:nvPr/>
        </p:nvSpPr>
        <p:spPr>
          <a:xfrm>
            <a:off x="395550" y="166600"/>
            <a:ext cx="83529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u="sng">
                <a:solidFill>
                  <a:schemeClr val="dk1"/>
                </a:solidFill>
                <a:latin typeface="Calibri"/>
                <a:ea typeface="Calibri"/>
                <a:cs typeface="Calibri"/>
                <a:sym typeface="Calibri"/>
              </a:rPr>
              <a:t>Mollusca</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a diverse phylum that includes organisms with modified feet, many having some form of a shell</a:t>
            </a:r>
            <a:endParaRPr sz="4000" b="0" i="0" u="none" strike="noStrike" cap="none">
              <a:solidFill>
                <a:schemeClr val="dk1"/>
              </a:solidFill>
              <a:latin typeface="Calibri"/>
              <a:ea typeface="Calibri"/>
              <a:cs typeface="Calibri"/>
              <a:sym typeface="Calibri"/>
            </a:endParaRPr>
          </a:p>
        </p:txBody>
      </p:sp>
      <p:pic>
        <p:nvPicPr>
          <p:cNvPr id="910" name="Google Shape;910;ge29fe07769_1_289"/>
          <p:cNvPicPr preferRelativeResize="0"/>
          <p:nvPr/>
        </p:nvPicPr>
        <p:blipFill>
          <a:blip r:embed="rId4">
            <a:alphaModFix/>
          </a:blip>
          <a:stretch>
            <a:fillRect/>
          </a:stretch>
        </p:blipFill>
        <p:spPr>
          <a:xfrm>
            <a:off x="1710300" y="2442125"/>
            <a:ext cx="5723400" cy="3577125"/>
          </a:xfrm>
          <a:prstGeom prst="rect">
            <a:avLst/>
          </a:prstGeom>
          <a:noFill/>
          <a:ln>
            <a:noFill/>
          </a:ln>
        </p:spPr>
      </p:pic>
      <p:pic>
        <p:nvPicPr>
          <p:cNvPr id="911" name="Google Shape;911;ge29fe07769_1_289" descr="Blog"/>
          <p:cNvPicPr preferRelativeResize="0"/>
          <p:nvPr/>
        </p:nvPicPr>
        <p:blipFill rotWithShape="1">
          <a:blip r:embed="rId5">
            <a:alphaModFix/>
          </a:blip>
          <a:srcRect/>
          <a:stretch/>
        </p:blipFill>
        <p:spPr>
          <a:xfrm>
            <a:off x="735292" y="208841"/>
            <a:ext cx="474009" cy="47400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ge5af6dcd01_0_81"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ge5af6dcd01_0_86"/>
          <p:cNvSpPr txBox="1"/>
          <p:nvPr/>
        </p:nvSpPr>
        <p:spPr>
          <a:xfrm>
            <a:off x="1171656" y="290816"/>
            <a:ext cx="6800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are molluscs?</a:t>
            </a:r>
            <a:endParaRPr sz="1400" b="0" i="0" u="none" strike="noStrike" cap="none">
              <a:solidFill>
                <a:srgbClr val="000000"/>
              </a:solidFill>
              <a:latin typeface="Arial"/>
              <a:ea typeface="Arial"/>
              <a:cs typeface="Arial"/>
              <a:sym typeface="Arial"/>
            </a:endParaRPr>
          </a:p>
        </p:txBody>
      </p:sp>
      <p:sp>
        <p:nvSpPr>
          <p:cNvPr id="924" name="Google Shape;924;ge5af6dcd01_0_86"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25" name="Google Shape;925;ge5af6dcd01_0_86"/>
          <p:cNvPicPr preferRelativeResize="0"/>
          <p:nvPr/>
        </p:nvPicPr>
        <p:blipFill>
          <a:blip r:embed="rId4">
            <a:alphaModFix/>
          </a:blip>
          <a:stretch>
            <a:fillRect/>
          </a:stretch>
        </p:blipFill>
        <p:spPr>
          <a:xfrm>
            <a:off x="1710300" y="1761550"/>
            <a:ext cx="5723400" cy="357712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pic>
        <p:nvPicPr>
          <p:cNvPr id="931" name="Google Shape;931;ge29fe07769_1_297"/>
          <p:cNvPicPr preferRelativeResize="0"/>
          <p:nvPr/>
        </p:nvPicPr>
        <p:blipFill rotWithShape="1">
          <a:blip r:embed="rId3">
            <a:alphaModFix/>
          </a:blip>
          <a:srcRect/>
          <a:stretch/>
        </p:blipFill>
        <p:spPr>
          <a:xfrm>
            <a:off x="0" y="406400"/>
            <a:ext cx="9144000" cy="6035568"/>
          </a:xfrm>
          <a:prstGeom prst="rect">
            <a:avLst/>
          </a:prstGeom>
          <a:noFill/>
          <a:ln>
            <a:noFill/>
          </a:ln>
        </p:spPr>
      </p:pic>
      <p:sp>
        <p:nvSpPr>
          <p:cNvPr id="932" name="Google Shape;932;ge29fe07769_1_297"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ge29fe07769_1_30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9" name="Google Shape;939;ge29fe07769_1_303"/>
          <p:cNvSpPr txBox="1"/>
          <p:nvPr/>
        </p:nvSpPr>
        <p:spPr>
          <a:xfrm>
            <a:off x="618050" y="166600"/>
            <a:ext cx="83529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Organisms within the phylum mollusca include squids, octopi, snails, cuttlefish, nautiluses, and shellfish. </a:t>
            </a:r>
            <a:endParaRPr sz="4000" i="0" strike="noStrike" cap="none">
              <a:solidFill>
                <a:schemeClr val="dk1"/>
              </a:solidFill>
              <a:latin typeface="Calibri"/>
              <a:ea typeface="Calibri"/>
              <a:cs typeface="Calibri"/>
              <a:sym typeface="Calibri"/>
            </a:endParaRPr>
          </a:p>
        </p:txBody>
      </p:sp>
      <p:pic>
        <p:nvPicPr>
          <p:cNvPr id="940" name="Google Shape;940;ge29fe07769_1_303"/>
          <p:cNvPicPr preferRelativeResize="0"/>
          <p:nvPr/>
        </p:nvPicPr>
        <p:blipFill>
          <a:blip r:embed="rId4">
            <a:alphaModFix/>
          </a:blip>
          <a:stretch>
            <a:fillRect/>
          </a:stretch>
        </p:blipFill>
        <p:spPr>
          <a:xfrm>
            <a:off x="1710300" y="2442125"/>
            <a:ext cx="5723400" cy="357712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ge29fe07769_1_31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ge29fe07769_1_310"/>
          <p:cNvSpPr txBox="1"/>
          <p:nvPr/>
        </p:nvSpPr>
        <p:spPr>
          <a:xfrm>
            <a:off x="582875" y="331825"/>
            <a:ext cx="83529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While molluscs such as snails and many shellfish have a single foot, others, such as the octopus and cuttlefish, have many feet. </a:t>
            </a:r>
            <a:endParaRPr sz="4000" i="0" strike="noStrike" cap="none">
              <a:solidFill>
                <a:schemeClr val="dk1"/>
              </a:solidFill>
              <a:latin typeface="Calibri"/>
              <a:ea typeface="Calibri"/>
              <a:cs typeface="Calibri"/>
              <a:sym typeface="Calibri"/>
            </a:endParaRPr>
          </a:p>
        </p:txBody>
      </p:sp>
      <p:pic>
        <p:nvPicPr>
          <p:cNvPr id="948" name="Google Shape;948;ge29fe07769_1_310"/>
          <p:cNvPicPr preferRelativeResize="0"/>
          <p:nvPr/>
        </p:nvPicPr>
        <p:blipFill>
          <a:blip r:embed="rId4">
            <a:alphaModFix/>
          </a:blip>
          <a:stretch>
            <a:fillRect/>
          </a:stretch>
        </p:blipFill>
        <p:spPr>
          <a:xfrm>
            <a:off x="1109975" y="5001876"/>
            <a:ext cx="2385224" cy="1726026"/>
          </a:xfrm>
          <a:prstGeom prst="rect">
            <a:avLst/>
          </a:prstGeom>
          <a:noFill/>
          <a:ln>
            <a:noFill/>
          </a:ln>
        </p:spPr>
      </p:pic>
      <p:pic>
        <p:nvPicPr>
          <p:cNvPr id="949" name="Google Shape;949;ge29fe07769_1_310"/>
          <p:cNvPicPr preferRelativeResize="0"/>
          <p:nvPr/>
        </p:nvPicPr>
        <p:blipFill rotWithShape="1">
          <a:blip r:embed="rId5">
            <a:alphaModFix/>
          </a:blip>
          <a:srcRect b="9231"/>
          <a:stretch/>
        </p:blipFill>
        <p:spPr>
          <a:xfrm>
            <a:off x="582875" y="2806275"/>
            <a:ext cx="3439424" cy="2412450"/>
          </a:xfrm>
          <a:prstGeom prst="rect">
            <a:avLst/>
          </a:prstGeom>
          <a:noFill/>
          <a:ln>
            <a:noFill/>
          </a:ln>
        </p:spPr>
      </p:pic>
      <p:pic>
        <p:nvPicPr>
          <p:cNvPr id="950" name="Google Shape;950;ge29fe07769_1_310"/>
          <p:cNvPicPr preferRelativeResize="0"/>
          <p:nvPr/>
        </p:nvPicPr>
        <p:blipFill>
          <a:blip r:embed="rId6">
            <a:alphaModFix/>
          </a:blip>
          <a:stretch>
            <a:fillRect/>
          </a:stretch>
        </p:blipFill>
        <p:spPr>
          <a:xfrm>
            <a:off x="5279400" y="2886913"/>
            <a:ext cx="2385225" cy="1788915"/>
          </a:xfrm>
          <a:prstGeom prst="rect">
            <a:avLst/>
          </a:prstGeom>
          <a:noFill/>
          <a:ln>
            <a:noFill/>
          </a:ln>
        </p:spPr>
      </p:pic>
      <p:pic>
        <p:nvPicPr>
          <p:cNvPr id="951" name="Google Shape;951;ge29fe07769_1_310"/>
          <p:cNvPicPr preferRelativeResize="0"/>
          <p:nvPr/>
        </p:nvPicPr>
        <p:blipFill>
          <a:blip r:embed="rId7">
            <a:alphaModFix/>
          </a:blip>
          <a:stretch>
            <a:fillRect/>
          </a:stretch>
        </p:blipFill>
        <p:spPr>
          <a:xfrm>
            <a:off x="4647349" y="4675816"/>
            <a:ext cx="3649327" cy="205208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ge29fe07769_1_321"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8" name="Google Shape;958;ge29fe07769_1_321"/>
          <p:cNvSpPr txBox="1"/>
          <p:nvPr/>
        </p:nvSpPr>
        <p:spPr>
          <a:xfrm>
            <a:off x="395550" y="389625"/>
            <a:ext cx="83529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Molluscs are major parts of nearly every ecosystem, and this is in part because they have varied diets.</a:t>
            </a:r>
            <a:endParaRPr sz="4000" i="0" strike="noStrike" cap="none">
              <a:solidFill>
                <a:schemeClr val="dk1"/>
              </a:solidFill>
              <a:latin typeface="Calibri"/>
              <a:ea typeface="Calibri"/>
              <a:cs typeface="Calibri"/>
              <a:sym typeface="Calibri"/>
            </a:endParaRPr>
          </a:p>
        </p:txBody>
      </p:sp>
      <p:pic>
        <p:nvPicPr>
          <p:cNvPr id="959" name="Google Shape;959;ge29fe07769_1_321"/>
          <p:cNvPicPr preferRelativeResize="0"/>
          <p:nvPr/>
        </p:nvPicPr>
        <p:blipFill>
          <a:blip r:embed="rId4">
            <a:alphaModFix/>
          </a:blip>
          <a:stretch>
            <a:fillRect/>
          </a:stretch>
        </p:blipFill>
        <p:spPr>
          <a:xfrm>
            <a:off x="1952625" y="2838350"/>
            <a:ext cx="5238750" cy="294322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ge29fe07769_1_329"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2"/>
          <p:cNvSpPr/>
          <p:nvPr/>
        </p:nvSpPr>
        <p:spPr>
          <a:xfrm>
            <a:off x="6133284" y="2034321"/>
            <a:ext cx="1026900" cy="508800"/>
          </a:xfrm>
          <a:prstGeom prst="leftArrow">
            <a:avLst>
              <a:gd name="adj1" fmla="val 50000"/>
              <a:gd name="adj2" fmla="val 50000"/>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5" name="Google Shape;255;p12"/>
          <p:cNvSpPr/>
          <p:nvPr/>
        </p:nvSpPr>
        <p:spPr>
          <a:xfrm rot="10800000">
            <a:off x="2200352" y="2034375"/>
            <a:ext cx="1026900" cy="508800"/>
          </a:xfrm>
          <a:prstGeom prst="leftArrow">
            <a:avLst>
              <a:gd name="adj1" fmla="val 50000"/>
              <a:gd name="adj2" fmla="val 50000"/>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6" name="Google Shape;256;p12"/>
          <p:cNvPicPr preferRelativeResize="0"/>
          <p:nvPr/>
        </p:nvPicPr>
        <p:blipFill rotWithShape="1">
          <a:blip r:embed="rId3">
            <a:alphaModFix/>
          </a:blip>
          <a:srcRect t="12820"/>
          <a:stretch/>
        </p:blipFill>
        <p:spPr>
          <a:xfrm>
            <a:off x="3535462" y="2034241"/>
            <a:ext cx="2073087" cy="4734782"/>
          </a:xfrm>
          <a:prstGeom prst="rect">
            <a:avLst/>
          </a:prstGeom>
          <a:noFill/>
          <a:ln>
            <a:noFill/>
          </a:ln>
        </p:spPr>
      </p:pic>
      <p:sp>
        <p:nvSpPr>
          <p:cNvPr id="257" name="Google Shape;257;p12"/>
          <p:cNvSpPr txBox="1"/>
          <p:nvPr/>
        </p:nvSpPr>
        <p:spPr>
          <a:xfrm>
            <a:off x="813701" y="388250"/>
            <a:ext cx="78741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Domain</a:t>
            </a:r>
            <a:r>
              <a:rPr lang="en-US" sz="4000" b="0" i="0" u="none" strike="noStrike" cap="none">
                <a:solidFill>
                  <a:schemeClr val="dk1"/>
                </a:solidFill>
                <a:latin typeface="Calibri"/>
                <a:ea typeface="Calibri"/>
                <a:cs typeface="Calibri"/>
                <a:sym typeface="Calibri"/>
              </a:rPr>
              <a:t>: highest level of scientific classification</a:t>
            </a:r>
            <a:endParaRPr sz="4000" b="0" i="0" u="none" strike="noStrike" cap="none">
              <a:solidFill>
                <a:schemeClr val="dk1"/>
              </a:solidFill>
              <a:latin typeface="Calibri"/>
              <a:ea typeface="Calibri"/>
              <a:cs typeface="Calibri"/>
              <a:sym typeface="Calibri"/>
            </a:endParaRPr>
          </a:p>
        </p:txBody>
      </p:sp>
      <p:sp>
        <p:nvSpPr>
          <p:cNvPr id="258" name="Google Shape;258;p12"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ge29fe07769_1_334"/>
          <p:cNvSpPr txBox="1"/>
          <p:nvPr/>
        </p:nvSpPr>
        <p:spPr>
          <a:xfrm>
            <a:off x="634951" y="601500"/>
            <a:ext cx="7874100" cy="501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What phylum do clams, snails, and squids all belong to?</a:t>
            </a:r>
            <a:endParaRPr sz="40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Annelida</a:t>
            </a: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Platyhelminthes </a:t>
            </a: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Nematoda</a:t>
            </a: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Mollusca </a:t>
            </a:r>
            <a:endParaRPr sz="40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4000">
              <a:solidFill>
                <a:schemeClr val="dk1"/>
              </a:solidFill>
              <a:latin typeface="Calibri"/>
              <a:ea typeface="Calibri"/>
              <a:cs typeface="Calibri"/>
              <a:sym typeface="Calibri"/>
            </a:endParaRPr>
          </a:p>
        </p:txBody>
      </p:sp>
      <p:sp>
        <p:nvSpPr>
          <p:cNvPr id="972" name="Google Shape;972;ge29fe07769_1_334"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73" name="Google Shape;973;ge29fe07769_1_334"/>
          <p:cNvPicPr preferRelativeResize="0"/>
          <p:nvPr/>
        </p:nvPicPr>
        <p:blipFill>
          <a:blip r:embed="rId4">
            <a:alphaModFix/>
          </a:blip>
          <a:stretch>
            <a:fillRect/>
          </a:stretch>
        </p:blipFill>
        <p:spPr>
          <a:xfrm rot="-2232196">
            <a:off x="2974300" y="2953087"/>
            <a:ext cx="6096001" cy="229552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ge29fe07769_1_342"/>
          <p:cNvSpPr txBox="1"/>
          <p:nvPr/>
        </p:nvSpPr>
        <p:spPr>
          <a:xfrm>
            <a:off x="634951" y="601500"/>
            <a:ext cx="7874100" cy="501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What phylum do clams, snails, and squids all belong to?</a:t>
            </a:r>
            <a:endParaRPr sz="400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Annelida</a:t>
            </a: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Platyhelminthes </a:t>
            </a: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chemeClr val="dk1"/>
              </a:buClr>
              <a:buSzPts val="4000"/>
              <a:buFont typeface="Calibri"/>
              <a:buAutoNum type="alphaUcPeriod"/>
            </a:pPr>
            <a:r>
              <a:rPr lang="en-US" sz="4000">
                <a:solidFill>
                  <a:schemeClr val="dk1"/>
                </a:solidFill>
                <a:latin typeface="Calibri"/>
                <a:ea typeface="Calibri"/>
                <a:cs typeface="Calibri"/>
                <a:sym typeface="Calibri"/>
              </a:rPr>
              <a:t>Nematoda</a:t>
            </a:r>
            <a:endParaRPr sz="4000">
              <a:solidFill>
                <a:schemeClr val="dk1"/>
              </a:solidFill>
              <a:latin typeface="Calibri"/>
              <a:ea typeface="Calibri"/>
              <a:cs typeface="Calibri"/>
              <a:sym typeface="Calibri"/>
            </a:endParaRPr>
          </a:p>
          <a:p>
            <a:pPr marL="457200" marR="0" lvl="0" indent="-482600" algn="l" rtl="0">
              <a:lnSpc>
                <a:spcPct val="100000"/>
              </a:lnSpc>
              <a:spcBef>
                <a:spcPts val="0"/>
              </a:spcBef>
              <a:spcAft>
                <a:spcPts val="0"/>
              </a:spcAft>
              <a:buClr>
                <a:srgbClr val="FF0000"/>
              </a:buClr>
              <a:buSzPts val="4000"/>
              <a:buFont typeface="Calibri"/>
              <a:buAutoNum type="alphaUcPeriod"/>
            </a:pPr>
            <a:r>
              <a:rPr lang="en-US" sz="4000">
                <a:solidFill>
                  <a:srgbClr val="FF0000"/>
                </a:solidFill>
                <a:latin typeface="Calibri"/>
                <a:ea typeface="Calibri"/>
                <a:cs typeface="Calibri"/>
                <a:sym typeface="Calibri"/>
              </a:rPr>
              <a:t>Mollusca</a:t>
            </a:r>
            <a:r>
              <a:rPr lang="en-US" sz="4000">
                <a:solidFill>
                  <a:schemeClr val="dk1"/>
                </a:solidFill>
                <a:latin typeface="Calibri"/>
                <a:ea typeface="Calibri"/>
                <a:cs typeface="Calibri"/>
                <a:sym typeface="Calibri"/>
              </a:rPr>
              <a:t> </a:t>
            </a:r>
            <a:endParaRPr sz="40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4000">
              <a:solidFill>
                <a:schemeClr val="dk1"/>
              </a:solidFill>
              <a:latin typeface="Calibri"/>
              <a:ea typeface="Calibri"/>
              <a:cs typeface="Calibri"/>
              <a:sym typeface="Calibri"/>
            </a:endParaRPr>
          </a:p>
        </p:txBody>
      </p:sp>
      <p:sp>
        <p:nvSpPr>
          <p:cNvPr id="980" name="Google Shape;980;ge29fe07769_1_342"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81" name="Google Shape;981;ge29fe07769_1_342"/>
          <p:cNvPicPr preferRelativeResize="0"/>
          <p:nvPr/>
        </p:nvPicPr>
        <p:blipFill>
          <a:blip r:embed="rId4">
            <a:alphaModFix/>
          </a:blip>
          <a:stretch>
            <a:fillRect/>
          </a:stretch>
        </p:blipFill>
        <p:spPr>
          <a:xfrm rot="-2232196">
            <a:off x="2802675" y="2823937"/>
            <a:ext cx="6096001" cy="229552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ge29fe07769_1_349"/>
          <p:cNvSpPr txBox="1"/>
          <p:nvPr/>
        </p:nvSpPr>
        <p:spPr>
          <a:xfrm>
            <a:off x="702601" y="237100"/>
            <a:ext cx="78741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What characteristic of the molluscs makes this phylum well-suited for inhabiting diverse ecosystems? </a:t>
            </a:r>
            <a:endParaRPr sz="40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4000">
              <a:solidFill>
                <a:schemeClr val="dk1"/>
              </a:solidFill>
              <a:latin typeface="Calibri"/>
              <a:ea typeface="Calibri"/>
              <a:cs typeface="Calibri"/>
              <a:sym typeface="Calibri"/>
            </a:endParaRPr>
          </a:p>
        </p:txBody>
      </p:sp>
      <p:sp>
        <p:nvSpPr>
          <p:cNvPr id="988" name="Google Shape;988;ge29fe07769_1_349"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89" name="Google Shape;989;ge29fe07769_1_349"/>
          <p:cNvPicPr preferRelativeResize="0"/>
          <p:nvPr/>
        </p:nvPicPr>
        <p:blipFill>
          <a:blip r:embed="rId4">
            <a:alphaModFix/>
          </a:blip>
          <a:stretch>
            <a:fillRect/>
          </a:stretch>
        </p:blipFill>
        <p:spPr>
          <a:xfrm>
            <a:off x="1734025" y="2792200"/>
            <a:ext cx="5675950" cy="35474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ge29fe07769_1_359"/>
          <p:cNvSpPr txBox="1"/>
          <p:nvPr/>
        </p:nvSpPr>
        <p:spPr>
          <a:xfrm>
            <a:off x="150950" y="1253475"/>
            <a:ext cx="87342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Echinodermata</a:t>
            </a:r>
            <a:endParaRPr sz="1400" b="0" i="0" u="none" strike="noStrike" cap="none">
              <a:solidFill>
                <a:srgbClr val="000000"/>
              </a:solidFill>
              <a:latin typeface="Arial"/>
              <a:ea typeface="Arial"/>
              <a:cs typeface="Arial"/>
              <a:sym typeface="Arial"/>
            </a:endParaRPr>
          </a:p>
        </p:txBody>
      </p:sp>
      <p:sp>
        <p:nvSpPr>
          <p:cNvPr id="996" name="Google Shape;996;ge29fe07769_1_359" descr="Artificial Intelligence"/>
          <p:cNvSpPr/>
          <p:nvPr/>
        </p:nvSpPr>
        <p:spPr>
          <a:xfrm>
            <a:off x="1789975" y="2468250"/>
            <a:ext cx="2969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7" name="Google Shape;997;ge29fe07769_1_359" descr="Blog"/>
          <p:cNvPicPr preferRelativeResize="0"/>
          <p:nvPr/>
        </p:nvPicPr>
        <p:blipFill rotWithShape="1">
          <a:blip r:embed="rId4">
            <a:alphaModFix/>
          </a:blip>
          <a:srcRect/>
          <a:stretch/>
        </p:blipFill>
        <p:spPr>
          <a:xfrm>
            <a:off x="4572000" y="2714712"/>
            <a:ext cx="2601876" cy="2601876"/>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ge29fe07769_1_366"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4" name="Google Shape;1004;ge29fe07769_1_366"/>
          <p:cNvSpPr txBox="1"/>
          <p:nvPr/>
        </p:nvSpPr>
        <p:spPr>
          <a:xfrm>
            <a:off x="873875" y="199650"/>
            <a:ext cx="80448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u="sng">
                <a:solidFill>
                  <a:schemeClr val="dk1"/>
                </a:solidFill>
                <a:latin typeface="Calibri"/>
                <a:ea typeface="Calibri"/>
                <a:cs typeface="Calibri"/>
                <a:sym typeface="Calibri"/>
              </a:rPr>
              <a:t>Echinodermata</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marine organisms with radial symmetry, a complete digestive system, and nerve cords but no brain</a:t>
            </a:r>
            <a:endParaRPr sz="4000" b="0" i="0" u="none" strike="noStrike" cap="none">
              <a:solidFill>
                <a:schemeClr val="dk1"/>
              </a:solidFill>
              <a:latin typeface="Calibri"/>
              <a:ea typeface="Calibri"/>
              <a:cs typeface="Calibri"/>
              <a:sym typeface="Calibri"/>
            </a:endParaRPr>
          </a:p>
        </p:txBody>
      </p:sp>
      <p:pic>
        <p:nvPicPr>
          <p:cNvPr id="1005" name="Google Shape;1005;ge29fe07769_1_366"/>
          <p:cNvPicPr preferRelativeResize="0"/>
          <p:nvPr/>
        </p:nvPicPr>
        <p:blipFill>
          <a:blip r:embed="rId4">
            <a:alphaModFix/>
          </a:blip>
          <a:stretch>
            <a:fillRect/>
          </a:stretch>
        </p:blipFill>
        <p:spPr>
          <a:xfrm rot="-5400000">
            <a:off x="2539886" y="2144362"/>
            <a:ext cx="4064224" cy="5160300"/>
          </a:xfrm>
          <a:prstGeom prst="rect">
            <a:avLst/>
          </a:prstGeom>
          <a:noFill/>
          <a:ln>
            <a:noFill/>
          </a:ln>
        </p:spPr>
      </p:pic>
      <p:pic>
        <p:nvPicPr>
          <p:cNvPr id="1006" name="Google Shape;1006;ge29fe07769_1_366" descr="Blog"/>
          <p:cNvPicPr preferRelativeResize="0"/>
          <p:nvPr/>
        </p:nvPicPr>
        <p:blipFill rotWithShape="1">
          <a:blip r:embed="rId5">
            <a:alphaModFix/>
          </a:blip>
          <a:srcRect/>
          <a:stretch/>
        </p:blipFill>
        <p:spPr>
          <a:xfrm>
            <a:off x="735292" y="199641"/>
            <a:ext cx="474009" cy="474009"/>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ge5af6dcd01_0_95"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8" name="Google Shape;1018;ge5af6dcd01_0_100"/>
          <p:cNvSpPr txBox="1"/>
          <p:nvPr/>
        </p:nvSpPr>
        <p:spPr>
          <a:xfrm>
            <a:off x="1171656" y="290816"/>
            <a:ext cx="6800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are echinoderms?</a:t>
            </a:r>
            <a:endParaRPr sz="1400" b="0" i="0" u="none" strike="noStrike" cap="none">
              <a:solidFill>
                <a:srgbClr val="000000"/>
              </a:solidFill>
              <a:latin typeface="Arial"/>
              <a:ea typeface="Arial"/>
              <a:cs typeface="Arial"/>
              <a:sym typeface="Arial"/>
            </a:endParaRPr>
          </a:p>
        </p:txBody>
      </p:sp>
      <p:sp>
        <p:nvSpPr>
          <p:cNvPr id="1019" name="Google Shape;1019;ge5af6dcd01_0_100" descr="Questions"/>
          <p:cNvSpPr/>
          <p:nvPr/>
        </p:nvSpPr>
        <p:spPr>
          <a:xfrm>
            <a:off x="0" y="0"/>
            <a:ext cx="702600" cy="694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0" name="Google Shape;1020;ge5af6dcd01_0_100"/>
          <p:cNvPicPr preferRelativeResize="0"/>
          <p:nvPr/>
        </p:nvPicPr>
        <p:blipFill>
          <a:blip r:embed="rId4">
            <a:alphaModFix/>
          </a:blip>
          <a:stretch>
            <a:fillRect/>
          </a:stretch>
        </p:blipFill>
        <p:spPr>
          <a:xfrm rot="-5400000">
            <a:off x="2539886" y="1267462"/>
            <a:ext cx="4064224" cy="51603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pic>
        <p:nvPicPr>
          <p:cNvPr id="1026" name="Google Shape;1026;ge29fe07769_1_374"/>
          <p:cNvPicPr preferRelativeResize="0"/>
          <p:nvPr/>
        </p:nvPicPr>
        <p:blipFill rotWithShape="1">
          <a:blip r:embed="rId3">
            <a:alphaModFix/>
          </a:blip>
          <a:srcRect/>
          <a:stretch/>
        </p:blipFill>
        <p:spPr>
          <a:xfrm>
            <a:off x="0" y="406400"/>
            <a:ext cx="9144000" cy="6035568"/>
          </a:xfrm>
          <a:prstGeom prst="rect">
            <a:avLst/>
          </a:prstGeom>
          <a:noFill/>
          <a:ln>
            <a:noFill/>
          </a:ln>
        </p:spPr>
      </p:pic>
      <p:sp>
        <p:nvSpPr>
          <p:cNvPr id="1027" name="Google Shape;1027;ge29fe07769_1_37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ge29fe07769_1_38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4" name="Google Shape;1034;ge29fe07769_1_380"/>
          <p:cNvSpPr txBox="1"/>
          <p:nvPr/>
        </p:nvSpPr>
        <p:spPr>
          <a:xfrm>
            <a:off x="395550" y="291275"/>
            <a:ext cx="83529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Echinoderms include sea stars, sea urchins, sea cucumbers, and feather stars.</a:t>
            </a:r>
            <a:endParaRPr sz="4000" b="0" i="0" u="none" strike="noStrike" cap="none">
              <a:solidFill>
                <a:schemeClr val="dk1"/>
              </a:solidFill>
              <a:latin typeface="Calibri"/>
              <a:ea typeface="Calibri"/>
              <a:cs typeface="Calibri"/>
              <a:sym typeface="Calibri"/>
            </a:endParaRPr>
          </a:p>
        </p:txBody>
      </p:sp>
      <p:pic>
        <p:nvPicPr>
          <p:cNvPr id="1035" name="Google Shape;1035;ge29fe07769_1_380"/>
          <p:cNvPicPr preferRelativeResize="0"/>
          <p:nvPr/>
        </p:nvPicPr>
        <p:blipFill>
          <a:blip r:embed="rId4">
            <a:alphaModFix/>
          </a:blip>
          <a:stretch>
            <a:fillRect/>
          </a:stretch>
        </p:blipFill>
        <p:spPr>
          <a:xfrm>
            <a:off x="988750" y="4059050"/>
            <a:ext cx="3335448" cy="2501601"/>
          </a:xfrm>
          <a:prstGeom prst="rect">
            <a:avLst/>
          </a:prstGeom>
          <a:noFill/>
          <a:ln>
            <a:noFill/>
          </a:ln>
        </p:spPr>
      </p:pic>
      <p:pic>
        <p:nvPicPr>
          <p:cNvPr id="1036" name="Google Shape;1036;ge29fe07769_1_380"/>
          <p:cNvPicPr preferRelativeResize="0"/>
          <p:nvPr/>
        </p:nvPicPr>
        <p:blipFill>
          <a:blip r:embed="rId5">
            <a:alphaModFix/>
          </a:blip>
          <a:stretch>
            <a:fillRect/>
          </a:stretch>
        </p:blipFill>
        <p:spPr>
          <a:xfrm>
            <a:off x="4572000" y="4448499"/>
            <a:ext cx="3335451" cy="2223654"/>
          </a:xfrm>
          <a:prstGeom prst="rect">
            <a:avLst/>
          </a:prstGeom>
          <a:noFill/>
          <a:ln>
            <a:noFill/>
          </a:ln>
        </p:spPr>
      </p:pic>
      <p:pic>
        <p:nvPicPr>
          <p:cNvPr id="1037" name="Google Shape;1037;ge29fe07769_1_380"/>
          <p:cNvPicPr preferRelativeResize="0"/>
          <p:nvPr/>
        </p:nvPicPr>
        <p:blipFill>
          <a:blip r:embed="rId6">
            <a:alphaModFix/>
          </a:blip>
          <a:stretch>
            <a:fillRect/>
          </a:stretch>
        </p:blipFill>
        <p:spPr>
          <a:xfrm>
            <a:off x="5034350" y="2490243"/>
            <a:ext cx="3335450" cy="1877507"/>
          </a:xfrm>
          <a:prstGeom prst="rect">
            <a:avLst/>
          </a:prstGeom>
          <a:noFill/>
          <a:ln>
            <a:noFill/>
          </a:ln>
        </p:spPr>
      </p:pic>
      <p:pic>
        <p:nvPicPr>
          <p:cNvPr id="1038" name="Google Shape;1038;ge29fe07769_1_380"/>
          <p:cNvPicPr preferRelativeResize="0"/>
          <p:nvPr/>
        </p:nvPicPr>
        <p:blipFill>
          <a:blip r:embed="rId7">
            <a:alphaModFix/>
          </a:blip>
          <a:stretch>
            <a:fillRect/>
          </a:stretch>
        </p:blipFill>
        <p:spPr>
          <a:xfrm>
            <a:off x="1215475" y="2518700"/>
            <a:ext cx="3702199" cy="145002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ge29fe07769_1_40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5" name="Google Shape;1045;ge29fe07769_1_404"/>
          <p:cNvSpPr txBox="1"/>
          <p:nvPr/>
        </p:nvSpPr>
        <p:spPr>
          <a:xfrm>
            <a:off x="395550" y="307625"/>
            <a:ext cx="8352900" cy="255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a:solidFill>
                  <a:schemeClr val="dk1"/>
                </a:solidFill>
                <a:latin typeface="Calibri"/>
                <a:ea typeface="Calibri"/>
                <a:cs typeface="Calibri"/>
                <a:sym typeface="Calibri"/>
              </a:rPr>
              <a:t>Sea stars are opportunistic and predatory feeders that often eat shellfish. They are known as a </a:t>
            </a:r>
            <a:r>
              <a:rPr lang="en-US" sz="4000" b="1">
                <a:solidFill>
                  <a:schemeClr val="dk1"/>
                </a:solidFill>
                <a:latin typeface="Calibri"/>
                <a:ea typeface="Calibri"/>
                <a:cs typeface="Calibri"/>
                <a:sym typeface="Calibri"/>
              </a:rPr>
              <a:t>keystone species</a:t>
            </a:r>
            <a:r>
              <a:rPr lang="en-US" sz="4000">
                <a:solidFill>
                  <a:schemeClr val="dk1"/>
                </a:solidFill>
                <a:latin typeface="Calibri"/>
                <a:ea typeface="Calibri"/>
                <a:cs typeface="Calibri"/>
                <a:sym typeface="Calibri"/>
              </a:rPr>
              <a:t>.  </a:t>
            </a:r>
            <a:endParaRPr sz="4000" b="0" i="0" u="none" strike="noStrike" cap="none">
              <a:solidFill>
                <a:schemeClr val="dk1"/>
              </a:solidFill>
              <a:latin typeface="Calibri"/>
              <a:ea typeface="Calibri"/>
              <a:cs typeface="Calibri"/>
              <a:sym typeface="Calibri"/>
            </a:endParaRPr>
          </a:p>
        </p:txBody>
      </p:sp>
      <p:pic>
        <p:nvPicPr>
          <p:cNvPr id="1046" name="Google Shape;1046;ge29fe07769_1_404"/>
          <p:cNvPicPr preferRelativeResize="0"/>
          <p:nvPr/>
        </p:nvPicPr>
        <p:blipFill>
          <a:blip r:embed="rId4">
            <a:alphaModFix/>
          </a:blip>
          <a:stretch>
            <a:fillRect/>
          </a:stretch>
        </p:blipFill>
        <p:spPr>
          <a:xfrm>
            <a:off x="546413" y="2993600"/>
            <a:ext cx="8051174" cy="386439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4678</Words>
  <Application>Microsoft Office PowerPoint</Application>
  <PresentationFormat>On-screen Show (4:3)</PresentationFormat>
  <Paragraphs>639</Paragraphs>
  <Slides>150</Slides>
  <Notes>150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150</vt:i4>
      </vt:variant>
    </vt:vector>
  </HeadingPairs>
  <TitlesOfParts>
    <vt:vector size="154" baseType="lpstr">
      <vt:lpstr>Arial</vt:lpstr>
      <vt:lpstr>Calibri</vt:lpstr>
      <vt:lpstr>Office Theme</vt:lpstr>
      <vt:lpstr>Office Theme</vt:lpstr>
      <vt:lpstr>PowerPoint Presentation</vt:lpstr>
      <vt:lpstr>Animal Phyla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Mathews</dc:creator>
  <cp:lastModifiedBy>Kunemund, Rachel (rk8vm)</cp:lastModifiedBy>
  <cp:revision>1</cp:revision>
  <dcterms:created xsi:type="dcterms:W3CDTF">2016-08-28T21:22:49Z</dcterms:created>
  <dcterms:modified xsi:type="dcterms:W3CDTF">2021-08-03T19:11:29Z</dcterms:modified>
</cp:coreProperties>
</file>