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8" r:id="rId1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8" roundtripDataSignature="AMtx7mgfLVTo7x2q8jqUlUfAOKuicWoc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customschemas.google.com/relationships/presentationmetadata" Target="meta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Arial"/>
                <a:ea typeface="Arial"/>
                <a:cs typeface="Arial"/>
                <a:sym typeface="Arial"/>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57162b6c3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e57162b6c3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Kingdom is the second highest level of scientific classification. </a:t>
            </a:r>
            <a:endParaRPr/>
          </a:p>
        </p:txBody>
      </p:sp>
      <p:sp>
        <p:nvSpPr>
          <p:cNvPr id="189" name="Google Shape;189;ge57162b6c3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57162b6c3_0_9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e57162b6c3_0_9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is the difference between a pistil and a stamen in a flowering plant?</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[The </a:t>
            </a:r>
            <a:r>
              <a:rPr lang="en-US"/>
              <a:t>pistil is the female gametophyte. It includes the stigma, style, and ovary and it produces ovules.</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The stamen is the male gametophyte, which includes the anther and filament and produces pollen.]</a:t>
            </a:r>
            <a:endParaRPr/>
          </a:p>
        </p:txBody>
      </p:sp>
      <p:sp>
        <p:nvSpPr>
          <p:cNvPr id="994" name="Google Shape;994;ge57162b6c3_0_9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e57162b6c3_0_9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ge57162b6c3_0_9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take a look at cycads.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1002" name="Google Shape;1002;ge57162b6c3_0_9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e57162b6c3_0_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e57162b6c3_0_9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Cycads are palm-like plants growing in a tropical and subtropical regions and bearing large male or female cones. </a:t>
            </a:r>
            <a:endParaRPr/>
          </a:p>
        </p:txBody>
      </p:sp>
      <p:sp>
        <p:nvSpPr>
          <p:cNvPr id="1010" name="Google Shape;1010;ge57162b6c3_0_9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e57162b6c3_0_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ge57162b6c3_0_9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19" name="Google Shape;1019;ge57162b6c3_0_9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e57162b6c3_0_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e57162b6c3_0_9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cycads?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Cycads are palm-like plants growing in tropical and subtropical regions and bearing large male or female cones.]</a:t>
            </a:r>
            <a:endParaRPr/>
          </a:p>
        </p:txBody>
      </p:sp>
      <p:sp>
        <p:nvSpPr>
          <p:cNvPr id="1025" name="Google Shape;1025;ge57162b6c3_0_9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e57162b6c3_0_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ge57162b6c3_0_9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1033" name="Google Shape;1033;ge57162b6c3_0_9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e57162b6c3_0_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e57162b6c3_0_9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Unlike conifers, cycads either have male or female cones - one individual does not have both. </a:t>
            </a:r>
            <a:endParaRPr/>
          </a:p>
        </p:txBody>
      </p:sp>
      <p:sp>
        <p:nvSpPr>
          <p:cNvPr id="1040" name="Google Shape;1040;ge57162b6c3_0_9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e57162b6c3_0_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e57162b6c3_0_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Cycads have been around for about 60 million years, making them the oldest seed plants. </a:t>
            </a:r>
            <a:endParaRPr/>
          </a:p>
        </p:txBody>
      </p:sp>
      <p:sp>
        <p:nvSpPr>
          <p:cNvPr id="1048" name="Google Shape;1048;ge57162b6c3_0_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e57162b6c3_0_9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e57162b6c3_0_9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56" name="Google Shape;1056;ge57162b6c3_0_9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e57162b6c3_0_9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e57162b6c3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True/False: Cycads are either male or female.</a:t>
            </a:r>
            <a:endParaRPr/>
          </a:p>
        </p:txBody>
      </p:sp>
      <p:sp>
        <p:nvSpPr>
          <p:cNvPr id="1062" name="Google Shape;1062;ge57162b6c3_0_9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57162b6c3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e57162b6c3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is the phylum level of the classification system. </a:t>
            </a:r>
            <a:endParaRPr/>
          </a:p>
        </p:txBody>
      </p:sp>
      <p:sp>
        <p:nvSpPr>
          <p:cNvPr id="200" name="Google Shape;200;ge57162b6c3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e57162b6c3_0_9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e57162b6c3_0_9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solidFill>
                  <a:srgbClr val="FF0000"/>
                </a:solidFill>
              </a:rPr>
              <a:t>True</a:t>
            </a:r>
            <a:r>
              <a:rPr lang="en-US"/>
              <a:t>/False: Cycads are either male or female.</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[True - they are can only be one.]</a:t>
            </a:r>
            <a:endParaRPr/>
          </a:p>
        </p:txBody>
      </p:sp>
      <p:sp>
        <p:nvSpPr>
          <p:cNvPr id="1070" name="Google Shape;1070;ge57162b6c3_0_9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e57162b6c3_0_10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e57162b6c3_0_10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we’ll look at the ginkgos.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1078" name="Google Shape;1078;ge57162b6c3_0_10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e57162b6c3_0_10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e57162b6c3_0_10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Ginkgos are trees with fan-like leaves and separate sexes, some being male and others female. </a:t>
            </a:r>
            <a:endParaRPr/>
          </a:p>
        </p:txBody>
      </p:sp>
      <p:sp>
        <p:nvSpPr>
          <p:cNvPr id="1086" name="Google Shape;1086;ge57162b6c3_0_10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e57162b6c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e57162b6c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96" name="Google Shape;1096;ge57162b6c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e57162b6c3_0_1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e57162b6c3_0_10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ginkgos?</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[Ginkgos are trees with fan-like leaves and separate sexes, some being male and others female.]</a:t>
            </a:r>
            <a:endParaRPr/>
          </a:p>
        </p:txBody>
      </p:sp>
      <p:sp>
        <p:nvSpPr>
          <p:cNvPr id="1102" name="Google Shape;1102;ge57162b6c3_0_10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e57162b6c3_0_10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e57162b6c3_0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1111" name="Google Shape;1111;ge57162b6c3_0_10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57162b6c3_0_10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ge57162b6c3_0_10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Male ginkgos hav</a:t>
            </a:r>
            <a:endParaRPr/>
          </a:p>
        </p:txBody>
      </p:sp>
      <p:sp>
        <p:nvSpPr>
          <p:cNvPr id="1118" name="Google Shape;1118;ge57162b6c3_0_10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127" name="Google Shape;112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a:t>Biotic factors are the living things that influence or affect an ecosystem. And, we will learn more about ecosystems later in the unit. </a:t>
            </a:r>
            <a:endParaRPr b="0"/>
          </a:p>
          <a:p>
            <a:pPr marL="0" lvl="0" indent="0" algn="l" rtl="0">
              <a:lnSpc>
                <a:spcPct val="100000"/>
              </a:lnSpc>
              <a:spcBef>
                <a:spcPts val="0"/>
              </a:spcBef>
              <a:spcAft>
                <a:spcPts val="0"/>
              </a:spcAft>
              <a:buSzPts val="1400"/>
              <a:buNone/>
            </a:pPr>
            <a:endParaRPr/>
          </a:p>
        </p:txBody>
      </p:sp>
      <p:sp>
        <p:nvSpPr>
          <p:cNvPr id="1134" name="Google Shape;113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storm severity, ocean temperature, ocean pH).</a:t>
            </a:r>
            <a:endParaRPr/>
          </a:p>
        </p:txBody>
      </p:sp>
      <p:sp>
        <p:nvSpPr>
          <p:cNvPr id="1145" name="Google Shape;114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57162b6c3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e57162b6c3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three domains are bacteria, archaea, and eukarya. Today we will be focusing on organisms belonging to the eukarya domain, which includes all eukaryotes.</a:t>
            </a:r>
            <a:endParaRPr/>
          </a:p>
        </p:txBody>
      </p:sp>
      <p:sp>
        <p:nvSpPr>
          <p:cNvPr id="211" name="Google Shape;211;ge57162b6c3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biotic factors, let’s reflect once more on our big question. Was there anything that we predicted earlier that was correct or incorrect? Do you have any new hypotheses to share? </a:t>
            </a:r>
            <a:endParaRPr b="1"/>
          </a:p>
        </p:txBody>
      </p:sp>
      <p:sp>
        <p:nvSpPr>
          <p:cNvPr id="1156" name="Google Shape;115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173" name="Google Shape;117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57162b6c3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e57162b6c3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4 eukaryotic kingdoms are protista, fungi, animalia, and plantae. Today we will be focusing on plantae - the plant kingdom. </a:t>
            </a:r>
            <a:endParaRPr/>
          </a:p>
        </p:txBody>
      </p:sp>
      <p:sp>
        <p:nvSpPr>
          <p:cNvPr id="232" name="Google Shape;232;ge57162b6c3_0_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51" name="Google Shape;25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Which level of classification is most specific and detailed?</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[The species level is most specific and exclusive. The characteristics that define organisms at the species level are very specific to one type of organism. </a:t>
            </a:r>
            <a:endParaRPr/>
          </a:p>
          <a:p>
            <a:pPr marL="0" lvl="0" indent="0" algn="l" rtl="0">
              <a:lnSpc>
                <a:spcPct val="100000"/>
              </a:lnSpc>
              <a:spcBef>
                <a:spcPts val="0"/>
              </a:spcBef>
              <a:spcAft>
                <a:spcPts val="0"/>
              </a:spcAft>
              <a:buSzPts val="1400"/>
              <a:buNone/>
            </a:pPr>
            <a:endParaRPr/>
          </a:p>
        </p:txBody>
      </p:sp>
      <p:sp>
        <p:nvSpPr>
          <p:cNvPr id="257" name="Google Shape;25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domains?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en-US"/>
              <a:t>[Bacteria, archaea, and eukarya]</a:t>
            </a:r>
            <a:endParaRPr/>
          </a:p>
        </p:txBody>
      </p:sp>
      <p:sp>
        <p:nvSpPr>
          <p:cNvPr id="267" name="Google Shape;26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57162b6c3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e57162b6c3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How many kingdoms are there?</a:t>
            </a:r>
            <a:endParaRPr/>
          </a:p>
        </p:txBody>
      </p:sp>
      <p:sp>
        <p:nvSpPr>
          <p:cNvPr id="289" name="Google Shape;289;ge57162b6c3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57162b6c3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e57162b6c3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How many kingdoms are there?</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[There are four kingdoms - protista, plantae, fungi, and animalia.]</a:t>
            </a:r>
            <a:endParaRPr/>
          </a:p>
        </p:txBody>
      </p:sp>
      <p:sp>
        <p:nvSpPr>
          <p:cNvPr id="299" name="Google Shape;299;ge57162b6c3_0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57162b6c3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e57162b6c3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Which of these is in the correct order?</a:t>
            </a:r>
            <a:endParaRPr/>
          </a:p>
        </p:txBody>
      </p:sp>
      <p:sp>
        <p:nvSpPr>
          <p:cNvPr id="320" name="Google Shape;320;ge57162b6c3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major plant divisions.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57162b6c3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e57162b6c3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Which of these is in the correct order?</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[Domain, Kingdom Phylum, Class, Order, Family]</a:t>
            </a:r>
            <a:endParaRPr/>
          </a:p>
        </p:txBody>
      </p:sp>
      <p:sp>
        <p:nvSpPr>
          <p:cNvPr id="328" name="Google Shape;328;ge57162b6c3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take a look at the major plant divisions.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336" name="Google Shape;33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Scientists divide the Plantae kingdom into two major groups - the green algae and the embryophytes. Embryophytes are also commonly called land plants. </a:t>
            </a:r>
            <a:endParaRPr b="0"/>
          </a:p>
          <a:p>
            <a:pPr marL="0" lvl="0" indent="0" algn="l" rtl="0">
              <a:lnSpc>
                <a:spcPct val="100000"/>
              </a:lnSpc>
              <a:spcBef>
                <a:spcPts val="0"/>
              </a:spcBef>
              <a:spcAft>
                <a:spcPts val="0"/>
              </a:spcAft>
              <a:buSzPts val="1400"/>
              <a:buNone/>
            </a:pPr>
            <a:endParaRPr/>
          </a:p>
        </p:txBody>
      </p:sp>
      <p:sp>
        <p:nvSpPr>
          <p:cNvPr id="344" name="Google Shape;34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57162b6c3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e57162b6c3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The embryophytes can generally be grouped into vascular and nonvascular plants. These used to be the only two major categories for land plants - similar to phyla for animals. </a:t>
            </a:r>
            <a:endParaRPr b="0"/>
          </a:p>
          <a:p>
            <a:pPr marL="0" lvl="0" indent="0" algn="l" rtl="0">
              <a:lnSpc>
                <a:spcPct val="100000"/>
              </a:lnSpc>
              <a:spcBef>
                <a:spcPts val="0"/>
              </a:spcBef>
              <a:spcAft>
                <a:spcPts val="0"/>
              </a:spcAft>
              <a:buSzPts val="1400"/>
              <a:buNone/>
            </a:pPr>
            <a:endParaRPr/>
          </a:p>
        </p:txBody>
      </p:sp>
      <p:sp>
        <p:nvSpPr>
          <p:cNvPr id="359" name="Google Shape;359;ge57162b6c3_0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57162b6c3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e57162b6c3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Scientists now divide the bryophytes into three different categories representing major evolutionary branches - liverworts, hornworts, and mosses. </a:t>
            </a:r>
            <a:endParaRPr b="0"/>
          </a:p>
          <a:p>
            <a:pPr marL="0" lvl="0" indent="0" algn="l" rtl="0">
              <a:lnSpc>
                <a:spcPct val="100000"/>
              </a:lnSpc>
              <a:spcBef>
                <a:spcPts val="0"/>
              </a:spcBef>
              <a:spcAft>
                <a:spcPts val="0"/>
              </a:spcAft>
              <a:buSzPts val="1400"/>
              <a:buNone/>
            </a:pPr>
            <a:endParaRPr/>
          </a:p>
        </p:txBody>
      </p:sp>
      <p:sp>
        <p:nvSpPr>
          <p:cNvPr id="373" name="Google Shape;373;ge57162b6c3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57162b6c3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e57162b6c3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Before we look at specifics about the plant divisions, it’s important to understand that there are two dominant reproductive strategies among plants. Gametophytes reproduce sexually, having haploid gametes that fuse to form a diploid zygote. Sporophytes have diploid cells that must undergo meiosis in order to produce haploid spores. </a:t>
            </a:r>
            <a:endParaRPr b="0"/>
          </a:p>
          <a:p>
            <a:pPr marL="0" lvl="0" indent="0" algn="l" rtl="0">
              <a:lnSpc>
                <a:spcPct val="100000"/>
              </a:lnSpc>
              <a:spcBef>
                <a:spcPts val="0"/>
              </a:spcBef>
              <a:spcAft>
                <a:spcPts val="0"/>
              </a:spcAft>
              <a:buSzPts val="1400"/>
              <a:buNone/>
            </a:pPr>
            <a:endParaRPr/>
          </a:p>
        </p:txBody>
      </p:sp>
      <p:sp>
        <p:nvSpPr>
          <p:cNvPr id="390" name="Google Shape;390;ge57162b6c3_0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98" name="Google Shape;39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the two major groups of the Plantae kingdom?</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Green algae and the embryophytes]</a:t>
            </a:r>
            <a:endParaRPr b="0"/>
          </a:p>
        </p:txBody>
      </p:sp>
      <p:sp>
        <p:nvSpPr>
          <p:cNvPr id="404" name="Google Shape;40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57162b6c3_0_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e57162b6c3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is the difference between gametophytes and sporophytes?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Gametophytes reproduce sexually, having haploid gametes that fuse to form a diploid zygote.</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Sporophytes have diploid cells that must undergo meiosis in order to produce haploid spores.]</a:t>
            </a:r>
            <a:endParaRPr/>
          </a:p>
        </p:txBody>
      </p:sp>
      <p:sp>
        <p:nvSpPr>
          <p:cNvPr id="418" name="Google Shape;418;ge57162b6c3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57162b6c3_0_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e57162b6c3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by looking at the green algae.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426" name="Google Shape;426;ge57162b6c3_0_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scientists divide plants into distinct and logical categories for study?</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to make predictions about the differences between these factors is a great way to activate and elicit student ideas and prior knowledge. This type of activity is evidence of the teacher planning for students’ engagement with science ideas.</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57162b6c3_0_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e57162b6c3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Green algae are eukaryotic photosynthesizers ranging from unicellular to more complex multicellular forms. </a:t>
            </a:r>
            <a:endParaRPr/>
          </a:p>
        </p:txBody>
      </p:sp>
      <p:sp>
        <p:nvSpPr>
          <p:cNvPr id="434" name="Google Shape;434;ge57162b6c3_0_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57162b6c3_0_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e57162b6c3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44" name="Google Shape;444;ge57162b6c3_0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57162b6c3_0_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e57162b6c3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green algae?</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Green algae are eukaryotic photosynthesizers ranging from unicellular forms to more complex multicellular forms.]</a:t>
            </a:r>
            <a:endParaRPr b="0"/>
          </a:p>
        </p:txBody>
      </p:sp>
      <p:sp>
        <p:nvSpPr>
          <p:cNvPr id="450" name="Google Shape;450;ge57162b6c3_0_3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e57162b6c3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e57162b6c3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459" name="Google Shape;459;ge57162b6c3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e57162b6c3_0_3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e57162b6c3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green algae have diverse forms, all green algae contain chloroplasts - the structures which allow them to photosynthesize. </a:t>
            </a:r>
            <a:endParaRPr/>
          </a:p>
        </p:txBody>
      </p:sp>
      <p:sp>
        <p:nvSpPr>
          <p:cNvPr id="466" name="Google Shape;466;ge57162b6c3_0_3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e57162b6c3_0_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e57162b6c3_0_3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76" name="Google Shape;476;ge57162b6c3_0_3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57162b6c3_0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e57162b6c3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is one thing that all green algae contain?</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They all contain chloroplasts. This allows them to photosynthesize.]</a:t>
            </a:r>
            <a:endParaRPr b="0"/>
          </a:p>
        </p:txBody>
      </p:sp>
      <p:sp>
        <p:nvSpPr>
          <p:cNvPr id="482" name="Google Shape;482;ge57162b6c3_0_3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57162b6c3_0_4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e57162b6c3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move on to look at the embryophytes. We’ll start with the liverworts.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491" name="Google Shape;491;ge57162b6c3_0_4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e57162b6c3_0_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e57162b6c3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Liverworts are small plants which have a gametophyte-dominant life cycle and are characterized by their flattened stem shape. </a:t>
            </a:r>
            <a:endParaRPr/>
          </a:p>
        </p:txBody>
      </p:sp>
      <p:sp>
        <p:nvSpPr>
          <p:cNvPr id="499" name="Google Shape;499;ge57162b6c3_0_4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e57162b6c3_0_4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e57162b6c3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08" name="Google Shape;508;ge57162b6c3_0_4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57162b6c3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e57162b6c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Restating and expanding upon student responses is a great way to include their ideas in the discussion and expand on them to make connections.</a:t>
            </a:r>
            <a:endParaRPr/>
          </a:p>
        </p:txBody>
      </p:sp>
      <p:sp>
        <p:nvSpPr>
          <p:cNvPr id="134" name="Google Shape;134;ge57162b6c3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57162b6c3_0_4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e57162b6c3_0_4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liverworts?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Liverworts are small plants which have a gametophyte-dominant life cycle and are characterized by their flattened stem shape.]</a:t>
            </a:r>
            <a:endParaRPr b="0"/>
          </a:p>
        </p:txBody>
      </p:sp>
      <p:sp>
        <p:nvSpPr>
          <p:cNvPr id="514" name="Google Shape;514;ge57162b6c3_0_4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e57162b6c3_0_4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e57162b6c3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522" name="Google Shape;522;ge57162b6c3_0_4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e57162b6c3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e57162b6c3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Liverworts often have a flattened shape with small scale-like leaves that grow in ranks or segments. Their ribbon-like or branching body is called a </a:t>
            </a:r>
            <a:r>
              <a:rPr lang="en-US" b="1"/>
              <a:t>thallus</a:t>
            </a:r>
            <a:r>
              <a:rPr lang="en-US"/>
              <a:t>.</a:t>
            </a:r>
            <a:endParaRPr/>
          </a:p>
        </p:txBody>
      </p:sp>
      <p:sp>
        <p:nvSpPr>
          <p:cNvPr id="529" name="Google Shape;529;ge57162b6c3_0_4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e57162b6c3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e57162b6c3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37" name="Google Shape;537;ge57162b6c3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57162b6c3_0_4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e57162b6c3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How are liverworts shaped?</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Liverworts often have a flattened shape with small scale-like leaves that grow in ranks or segments. Their ribbon-like or branching body is called a thallus.]</a:t>
            </a:r>
            <a:endParaRPr b="0"/>
          </a:p>
        </p:txBody>
      </p:sp>
      <p:sp>
        <p:nvSpPr>
          <p:cNvPr id="543" name="Google Shape;543;ge57162b6c3_0_4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e57162b6c3_0_4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e57162b6c3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look at hornworts.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551" name="Google Shape;551;ge57162b6c3_0_4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57162b6c3_0_4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e57162b6c3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Hornworts are flattened gametophyte plants which grown horn-like sporophyte structures. </a:t>
            </a:r>
            <a:endParaRPr/>
          </a:p>
        </p:txBody>
      </p:sp>
      <p:sp>
        <p:nvSpPr>
          <p:cNvPr id="559" name="Google Shape;559;ge57162b6c3_0_4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57162b6c3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e57162b6c3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68" name="Google Shape;568;ge57162b6c3_0_4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57162b6c3_0_4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e57162b6c3_0_4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hornworts?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Hornworts are flattened gametophyte plants which grow horn-like sporophyte structures.]</a:t>
            </a:r>
            <a:endParaRPr b="0"/>
          </a:p>
        </p:txBody>
      </p:sp>
      <p:sp>
        <p:nvSpPr>
          <p:cNvPr id="574" name="Google Shape;574;ge57162b6c3_0_4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57162b6c3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57162b6c3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582" name="Google Shape;582;ge57162b6c3_0_4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e57162b6c3_0_5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e57162b6c3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Hornworts, like liverworts, have a thallus structure, but hornworts additionally grow spore-producing structures that resemble horns. </a:t>
            </a:r>
            <a:endParaRPr/>
          </a:p>
        </p:txBody>
      </p:sp>
      <p:sp>
        <p:nvSpPr>
          <p:cNvPr id="589" name="Google Shape;589;ge57162b6c3_0_5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57162b6c3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e57162b6c3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98" name="Google Shape;598;ge57162b6c3_0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57162b6c3_0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e57162b6c3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How are hornworts different from liverworts?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Hornworts, like liverworts, have a thallus structure, but hornworts additionally grow spore-producing structures that resemble horns.]</a:t>
            </a:r>
            <a:endParaRPr b="0"/>
          </a:p>
        </p:txBody>
      </p:sp>
      <p:sp>
        <p:nvSpPr>
          <p:cNvPr id="604" name="Google Shape;604;ge57162b6c3_0_5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57162b6c3_0_5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e57162b6c3_0_5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last grouping for bryophytes is mosses.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615" name="Google Shape;615;ge57162b6c3_0_5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57162b6c3_0_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e57162b6c3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Mosses are nonvascular plants with narrow leaves through which they absorb nutrients and water. </a:t>
            </a:r>
            <a:endParaRPr/>
          </a:p>
        </p:txBody>
      </p:sp>
      <p:sp>
        <p:nvSpPr>
          <p:cNvPr id="623" name="Google Shape;623;ge57162b6c3_0_5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57162b6c3_0_5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e57162b6c3_0_5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32" name="Google Shape;632;ge57162b6c3_0_5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57162b6c3_0_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e57162b6c3_0_5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mosses?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Mosses are nonvascular plants with narrow leaves through which they absorb nutrients and water.]</a:t>
            </a:r>
            <a:endParaRPr b="0"/>
          </a:p>
        </p:txBody>
      </p:sp>
      <p:sp>
        <p:nvSpPr>
          <p:cNvPr id="638" name="Google Shape;638;ge57162b6c3_0_5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7162b6c3_0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e57162b6c3_0_5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646" name="Google Shape;646;ge57162b6c3_0_5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e57162b6c3_0_5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e57162b6c3_0_5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Unlike many other plants, mosses do not have extensive root structures. </a:t>
            </a:r>
            <a:endParaRPr/>
          </a:p>
        </p:txBody>
      </p:sp>
      <p:sp>
        <p:nvSpPr>
          <p:cNvPr id="653" name="Google Shape;653;ge57162b6c3_0_5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e57162b6c3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e57162b6c3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Rather than absorbing water and nutrients through their roots, mosses, absorb these through their small leaves. Sometimes their leaves are only the width of one cell. </a:t>
            </a:r>
            <a:endParaRPr/>
          </a:p>
        </p:txBody>
      </p:sp>
      <p:sp>
        <p:nvSpPr>
          <p:cNvPr id="661" name="Google Shape;661;ge57162b6c3_0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use a classification system to organize different types of living things according to their different characteristics.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Incorporating visuals is a great way to help students make connections with new content. </a:t>
            </a:r>
            <a:endParaRPr/>
          </a:p>
        </p:txBody>
      </p:sp>
      <p:sp>
        <p:nvSpPr>
          <p:cNvPr id="151" name="Google Shape;15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e57162b6c3_0_6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e57162b6c3_0_6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69" name="Google Shape;669;ge57162b6c3_0_6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e57162b6c3_0_6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e57162b6c3_0_6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do liverworts, hornworts, and mosses all have in common?</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All of these plants are nonvascular and have a gametophyte-dominant life cycle.]</a:t>
            </a:r>
            <a:endParaRPr b="0"/>
          </a:p>
        </p:txBody>
      </p:sp>
      <p:sp>
        <p:nvSpPr>
          <p:cNvPr id="675" name="Google Shape;675;ge57162b6c3_0_6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57162b6c3_0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e57162b6c3_0_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is the ribbon-like or branching body of the liverwort plant called?</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[The main portion of the liverwort plant body is called the thallus.]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endParaRPr b="0"/>
          </a:p>
        </p:txBody>
      </p:sp>
      <p:sp>
        <p:nvSpPr>
          <p:cNvPr id="688" name="Google Shape;688;ge57162b6c3_0_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57162b6c3_0_6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e57162b6c3_0_6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Where do mosses absorb most of the water and nutrients they need?</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Mosses absorb most water and nutrients through their leaves.]</a:t>
            </a:r>
            <a:endParaRPr b="0"/>
          </a:p>
        </p:txBody>
      </p:sp>
      <p:sp>
        <p:nvSpPr>
          <p:cNvPr id="697" name="Google Shape;697;ge57162b6c3_0_6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e57162b6c3_0_6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e57162b6c3_0_6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Scientists divide the tracheophytes into at least seven different classifications.</a:t>
            </a:r>
            <a:endParaRPr/>
          </a:p>
        </p:txBody>
      </p:sp>
      <p:sp>
        <p:nvSpPr>
          <p:cNvPr id="705" name="Google Shape;705;ge57162b6c3_0_6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57162b6c3_0_6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e57162b6c3_0_6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First we’ll look at clubmosses.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726" name="Google Shape;726;ge57162b6c3_0_6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57162b6c3_0_6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e57162b6c3_0_6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Clubmosses are vascular plants having branching stems and bearing simple leaves. </a:t>
            </a:r>
            <a:endParaRPr/>
          </a:p>
        </p:txBody>
      </p:sp>
      <p:sp>
        <p:nvSpPr>
          <p:cNvPr id="734" name="Google Shape;734;ge57162b6c3_0_6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57162b6c3_0_6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e57162b6c3_0_6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43" name="Google Shape;743;ge57162b6c3_0_6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e57162b6c3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e57162b6c3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clubmosses?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Clubmosses are vascular plants having branching stems and bearing simple leaves.]</a:t>
            </a:r>
            <a:endParaRPr b="0"/>
          </a:p>
        </p:txBody>
      </p:sp>
      <p:sp>
        <p:nvSpPr>
          <p:cNvPr id="749" name="Google Shape;749;ge57162b6c3_0_6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e57162b6c3_0_7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e57162b6c3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757" name="Google Shape;757;ge57162b6c3_0_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classification of living things includes 8 levels. </a:t>
            </a:r>
            <a:endParaRPr/>
          </a:p>
        </p:txBody>
      </p:sp>
      <p:sp>
        <p:nvSpPr>
          <p:cNvPr id="159" name="Google Shape;15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e57162b6c3_0_7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e57162b6c3_0_7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leaves of clubmoss plants are called microphylls.</a:t>
            </a:r>
            <a:endParaRPr/>
          </a:p>
        </p:txBody>
      </p:sp>
      <p:sp>
        <p:nvSpPr>
          <p:cNvPr id="764" name="Google Shape;764;ge57162b6c3_0_7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e57162b6c3_0_7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e57162b6c3_0_7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72" name="Google Shape;772;ge57162b6c3_0_7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e57162b6c3_0_7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e57162b6c3_0_7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the leaves of clubmoss plants called?</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Microphylls]</a:t>
            </a:r>
            <a:endParaRPr b="0"/>
          </a:p>
        </p:txBody>
      </p:sp>
      <p:sp>
        <p:nvSpPr>
          <p:cNvPr id="778" name="Google Shape;778;ge57162b6c3_0_7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57162b6c3_0_7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e57162b6c3_0_7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take a look at ferns and horsetails.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786" name="Google Shape;786;ge57162b6c3_0_7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57162b6c3_0_7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e57162b6c3_0_7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Ferns and horsetails were some of the first vascular plants to develop circulatory systems that allow them to grow longer. </a:t>
            </a:r>
            <a:endParaRPr/>
          </a:p>
        </p:txBody>
      </p:sp>
      <p:sp>
        <p:nvSpPr>
          <p:cNvPr id="794" name="Google Shape;794;ge57162b6c3_0_7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57162b6c3_0_7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e57162b6c3_0_7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04" name="Google Shape;804;ge57162b6c3_0_7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e57162b6c3_0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e57162b6c3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ferns and horsetails?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Ferns and horsetails were some of the first vascular plants to develop circulatory systems that allow them to grow longer.]</a:t>
            </a:r>
            <a:endParaRPr b="0"/>
          </a:p>
        </p:txBody>
      </p:sp>
      <p:sp>
        <p:nvSpPr>
          <p:cNvPr id="810" name="Google Shape;810;ge57162b6c3_0_7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e57162b6c3_0_7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e57162b6c3_0_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819" name="Google Shape;819;ge57162b6c3_0_7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57162b6c3_0_7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e57162b6c3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Ferns have specialized leaves called fronds. Fronds unroll as they mature and spread out into a fan shape. </a:t>
            </a:r>
            <a:endParaRPr/>
          </a:p>
        </p:txBody>
      </p:sp>
      <p:sp>
        <p:nvSpPr>
          <p:cNvPr id="826" name="Google Shape;826;ge57162b6c3_0_7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57162b6c3_0_7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e57162b6c3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Horsetails have adapted to extreme environments with hard silica in their epidermal cells. </a:t>
            </a:r>
            <a:endParaRPr/>
          </a:p>
        </p:txBody>
      </p:sp>
      <p:sp>
        <p:nvSpPr>
          <p:cNvPr id="834" name="Google Shape;834;ge57162b6c3_0_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57162b6c3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e57162b6c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classification of living things is hierarchical and ordered. This means that as you move through the levels of organization, the classification becomes more and more specific and detailed. There are eight levels of classification. </a:t>
            </a:r>
            <a:endParaRPr/>
          </a:p>
        </p:txBody>
      </p:sp>
      <p:sp>
        <p:nvSpPr>
          <p:cNvPr id="168" name="Google Shape;168;ge57162b6c3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e57162b6c3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e57162b6c3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42" name="Google Shape;842;ge57162b6c3_0_7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57162b6c3_0_7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e57162b6c3_0_7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fronds?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Specialized leaves on ferns. They unroll as they mature and spread out into a fan shape.]</a:t>
            </a:r>
            <a:endParaRPr b="0"/>
          </a:p>
        </p:txBody>
      </p:sp>
      <p:sp>
        <p:nvSpPr>
          <p:cNvPr id="848" name="Google Shape;848;ge57162b6c3_0_7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57162b6c3_0_7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e57162b6c3_0_7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How have horsetails adapted to extreme environments?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[They</a:t>
            </a:r>
            <a:r>
              <a:rPr lang="en-US"/>
              <a:t>’ve adapted with hard silica in their epidermal cells.]</a:t>
            </a:r>
            <a:endParaRPr b="0"/>
          </a:p>
        </p:txBody>
      </p:sp>
      <p:sp>
        <p:nvSpPr>
          <p:cNvPr id="856" name="Google Shape;856;ge57162b6c3_0_7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57162b6c3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e57162b6c3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take a look at conifers.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864" name="Google Shape;864;ge57162b6c3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57162b6c3_0_8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e57162b6c3_0_8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Conifers are trees that bear cones and needle or scale-like leaves that are typically evergreen. </a:t>
            </a:r>
            <a:endParaRPr/>
          </a:p>
        </p:txBody>
      </p:sp>
      <p:sp>
        <p:nvSpPr>
          <p:cNvPr id="872" name="Google Shape;872;ge57162b6c3_0_8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e57162b6c3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e57162b6c3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82" name="Google Shape;882;ge57162b6c3_0_8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e57162b6c3_0_8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e57162b6c3_0_8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conifers?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Conifers are trees that bear cones and needle or scale-likes leaves that are typically evergreen.]</a:t>
            </a:r>
            <a:endParaRPr b="0"/>
          </a:p>
        </p:txBody>
      </p:sp>
      <p:sp>
        <p:nvSpPr>
          <p:cNvPr id="888" name="Google Shape;888;ge57162b6c3_0_8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57162b6c3_0_8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e57162b6c3_0_8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897" name="Google Shape;897;ge57162b6c3_0_8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e57162b6c3_0_8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e57162b6c3_0_8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Conifers have a sporophyte-dominant life cycles. Their male and female cones produce haploid gametes that combine to produce diploid seeds, which then grow into a mature tree. </a:t>
            </a:r>
            <a:endParaRPr/>
          </a:p>
        </p:txBody>
      </p:sp>
      <p:sp>
        <p:nvSpPr>
          <p:cNvPr id="904" name="Google Shape;904;ge57162b6c3_0_8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57162b6c3_0_8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e57162b6c3_0_8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12" name="Google Shape;912;ge57162b6c3_0_8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57162b6c3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e57162b6c3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Domain is the highest level of classification. </a:t>
            </a:r>
            <a:endParaRPr/>
          </a:p>
        </p:txBody>
      </p:sp>
      <p:sp>
        <p:nvSpPr>
          <p:cNvPr id="179" name="Google Shape;179;ge57162b6c3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e57162b6c3_0_8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e57162b6c3_0_8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type of life cycle do conifers have?</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Conifers have a sporophyte-dominant life cycle. Their male and female cones produce haploid gametes that combine to produce diploid seeds, which then grow into a mature tree.]</a:t>
            </a:r>
            <a:endParaRPr b="0"/>
          </a:p>
        </p:txBody>
      </p:sp>
      <p:sp>
        <p:nvSpPr>
          <p:cNvPr id="918" name="Google Shape;918;ge57162b6c3_0_8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e57162b6c3_0_8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e57162b6c3_0_8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take a look at flowering plants.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Slides such as this are important for their use of cues with students. By telling students what is coming either with images or words, it helps them know what to expect. </a:t>
            </a:r>
            <a:endParaRPr/>
          </a:p>
        </p:txBody>
      </p:sp>
      <p:sp>
        <p:nvSpPr>
          <p:cNvPr id="926" name="Google Shape;926;ge57162b6c3_0_8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e57162b6c3_0_8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e57162b6c3_0_8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Flowering plants, also called angiosperms, these plants produce flowers and seeds. </a:t>
            </a:r>
            <a:endParaRPr/>
          </a:p>
        </p:txBody>
      </p:sp>
      <p:sp>
        <p:nvSpPr>
          <p:cNvPr id="934" name="Google Shape;934;ge57162b6c3_0_8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57162b6c3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e57162b6c3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43" name="Google Shape;943;ge57162b6c3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e57162b6c3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e57162b6c3_0_8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What are flowering plants?</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US" sz="1200"/>
              <a:t>[</a:t>
            </a:r>
            <a:r>
              <a:rPr lang="en-US"/>
              <a:t>Flowering plants, also called angiosperms, these plants produce flowers and seeds.]</a:t>
            </a:r>
            <a:endParaRPr b="0"/>
          </a:p>
        </p:txBody>
      </p:sp>
      <p:sp>
        <p:nvSpPr>
          <p:cNvPr id="949" name="Google Shape;949;ge57162b6c3_0_8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e57162b6c3_0_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e57162b6c3_0_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description, but there is a bit more you need to know.</a:t>
            </a:r>
            <a:endParaRPr/>
          </a:p>
        </p:txBody>
      </p:sp>
      <p:sp>
        <p:nvSpPr>
          <p:cNvPr id="957" name="Google Shape;957;ge57162b6c3_0_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e57162b6c3_0_8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e57162b6c3_0_8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Like the conifers, flowers have male and female parts that produce haploid gametes. </a:t>
            </a:r>
            <a:endParaRPr/>
          </a:p>
        </p:txBody>
      </p:sp>
      <p:sp>
        <p:nvSpPr>
          <p:cNvPr id="964" name="Google Shape;964;ge57162b6c3_0_8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e57162b6c3_0_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e57162b6c3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stamen is the male gametophyte, which includes the anther and filament and produces pollen. </a:t>
            </a:r>
            <a:endParaRPr/>
          </a:p>
        </p:txBody>
      </p:sp>
      <p:sp>
        <p:nvSpPr>
          <p:cNvPr id="972" name="Google Shape;972;ge57162b6c3_0_9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162b6c3_0_9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e57162b6c3_0_9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pistil is the female gametophyte. It includes the stigma, style, and ovary and it produces ovules. </a:t>
            </a:r>
            <a:endParaRPr/>
          </a:p>
        </p:txBody>
      </p:sp>
      <p:sp>
        <p:nvSpPr>
          <p:cNvPr id="980" name="Google Shape;980;ge57162b6c3_0_9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e57162b6c3_0_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e57162b6c3_0_9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88" name="Google Shape;988;ge57162b6c3_0_9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7.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png"/></Relationships>
</file>

<file path=ppt/slides/_rels/slide119.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1059"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12.png"/><Relationship Id="rId7" Type="http://schemas.openxmlformats.org/officeDocument/2006/relationships/image" Target="../media/image74.jp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81.png"/><Relationship Id="rId5" Type="http://schemas.openxmlformats.org/officeDocument/2006/relationships/image" Target="../media/image73.jpg"/><Relationship Id="rId10" Type="http://schemas.openxmlformats.org/officeDocument/2006/relationships/image" Target="../media/image80.jpg"/><Relationship Id="rId4" Type="http://schemas.openxmlformats.org/officeDocument/2006/relationships/image" Target="../media/image71.png"/><Relationship Id="rId9" Type="http://schemas.openxmlformats.org/officeDocument/2006/relationships/image" Target="../media/image79.jpg"/></Relationships>
</file>

<file path=ppt/slides/_rels/slide12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9.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e57162b6c3_0_87"/>
          <p:cNvSpPr txBox="1"/>
          <p:nvPr/>
        </p:nvSpPr>
        <p:spPr>
          <a:xfrm>
            <a:off x="849550" y="424776"/>
            <a:ext cx="7467300" cy="111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u="sng">
                <a:solidFill>
                  <a:srgbClr val="0C0C0C"/>
                </a:solidFill>
              </a:rPr>
              <a:t>Kingdom</a:t>
            </a:r>
            <a:r>
              <a:rPr lang="en-US" sz="3000" b="1" i="0" u="none" strike="noStrike" cap="none">
                <a:solidFill>
                  <a:srgbClr val="0C0C0C"/>
                </a:solidFill>
                <a:latin typeface="Arial"/>
                <a:ea typeface="Arial"/>
                <a:cs typeface="Arial"/>
                <a:sym typeface="Arial"/>
              </a:rPr>
              <a:t>: </a:t>
            </a:r>
            <a:r>
              <a:rPr lang="en-US" sz="3000">
                <a:solidFill>
                  <a:srgbClr val="0C0C0C"/>
                </a:solidFill>
              </a:rPr>
              <a:t>the second highest level of scientific classification</a:t>
            </a:r>
            <a:endParaRPr sz="3000" b="1" i="0" u="none" strike="noStrike" cap="none">
              <a:solidFill>
                <a:schemeClr val="dk1"/>
              </a:solidFill>
              <a:latin typeface="Arial"/>
              <a:ea typeface="Arial"/>
              <a:cs typeface="Arial"/>
              <a:sym typeface="Arial"/>
            </a:endParaRPr>
          </a:p>
        </p:txBody>
      </p:sp>
      <p:sp>
        <p:nvSpPr>
          <p:cNvPr id="192" name="Google Shape;192;ge57162b6c3_0_8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e57162b6c3_0_87"/>
          <p:cNvSpPr/>
          <p:nvPr/>
        </p:nvSpPr>
        <p:spPr>
          <a:xfrm>
            <a:off x="6715234" y="2262674"/>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4" name="Google Shape;194;ge57162b6c3_0_87"/>
          <p:cNvSpPr/>
          <p:nvPr/>
        </p:nvSpPr>
        <p:spPr>
          <a:xfrm rot="10800000">
            <a:off x="1015474" y="2262644"/>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95" name="Google Shape;195;ge57162b6c3_0_87"/>
          <p:cNvPicPr preferRelativeResize="0"/>
          <p:nvPr/>
        </p:nvPicPr>
        <p:blipFill rotWithShape="1">
          <a:blip r:embed="rId4">
            <a:alphaModFix/>
          </a:blip>
          <a:srcRect t="12823"/>
          <a:stretch/>
        </p:blipFill>
        <p:spPr>
          <a:xfrm>
            <a:off x="3435661" y="1665024"/>
            <a:ext cx="2152371" cy="4915881"/>
          </a:xfrm>
          <a:prstGeom prst="rect">
            <a:avLst/>
          </a:prstGeom>
          <a:noFill/>
          <a:ln>
            <a:noFill/>
          </a:ln>
        </p:spPr>
      </p:pic>
      <p:sp>
        <p:nvSpPr>
          <p:cNvPr id="196" name="Google Shape;196;ge57162b6c3_0_87"/>
          <p:cNvSpPr/>
          <p:nvPr/>
        </p:nvSpPr>
        <p:spPr>
          <a:xfrm>
            <a:off x="2539938" y="2165325"/>
            <a:ext cx="4064100" cy="7905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e57162b6c3_0_925"/>
          <p:cNvSpPr txBox="1"/>
          <p:nvPr/>
        </p:nvSpPr>
        <p:spPr>
          <a:xfrm>
            <a:off x="858450" y="404975"/>
            <a:ext cx="791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is the difference between the pistil and the stamen in a flowering plant?</a:t>
            </a:r>
            <a:endParaRPr sz="1400" b="0" i="0" u="none" strike="noStrike" cap="none">
              <a:solidFill>
                <a:srgbClr val="000000"/>
              </a:solidFill>
              <a:latin typeface="Arial"/>
              <a:ea typeface="Arial"/>
              <a:cs typeface="Arial"/>
              <a:sym typeface="Arial"/>
            </a:endParaRPr>
          </a:p>
        </p:txBody>
      </p:sp>
      <p:sp>
        <p:nvSpPr>
          <p:cNvPr id="997" name="Google Shape;997;ge57162b6c3_0_92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8" name="Google Shape;998;ge57162b6c3_0_925"/>
          <p:cNvPicPr preferRelativeResize="0"/>
          <p:nvPr/>
        </p:nvPicPr>
        <p:blipFill>
          <a:blip r:embed="rId4">
            <a:alphaModFix/>
          </a:blip>
          <a:stretch>
            <a:fillRect/>
          </a:stretch>
        </p:blipFill>
        <p:spPr>
          <a:xfrm>
            <a:off x="2037752" y="2334150"/>
            <a:ext cx="5553900" cy="4169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ge57162b6c3_0_933"/>
          <p:cNvSpPr txBox="1"/>
          <p:nvPr/>
        </p:nvSpPr>
        <p:spPr>
          <a:xfrm>
            <a:off x="2949750" y="1610500"/>
            <a:ext cx="3244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Cycads</a:t>
            </a:r>
            <a:endParaRPr sz="6600" b="1" i="0" u="none" strike="noStrike" cap="none">
              <a:solidFill>
                <a:schemeClr val="dk1"/>
              </a:solidFill>
              <a:latin typeface="Arial"/>
              <a:ea typeface="Arial"/>
              <a:cs typeface="Arial"/>
              <a:sym typeface="Arial"/>
            </a:endParaRPr>
          </a:p>
        </p:txBody>
      </p:sp>
      <p:sp>
        <p:nvSpPr>
          <p:cNvPr id="1005" name="Google Shape;1005;ge57162b6c3_0_93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6" name="Google Shape;1006;ge57162b6c3_0_93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e57162b6c3_0_940"/>
          <p:cNvSpPr txBox="1">
            <a:spLocks noGrp="1"/>
          </p:cNvSpPr>
          <p:nvPr>
            <p:ph type="ctrTitle"/>
          </p:nvPr>
        </p:nvSpPr>
        <p:spPr>
          <a:xfrm>
            <a:off x="950800" y="387900"/>
            <a:ext cx="77283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Cycads</a:t>
            </a:r>
            <a:r>
              <a:rPr lang="en-US" sz="3400" b="1"/>
              <a:t>: </a:t>
            </a:r>
            <a:r>
              <a:rPr lang="en-US" sz="3400"/>
              <a:t>palm-like plants growing in tropical and subtropical regions and bearing large male or female cones</a:t>
            </a:r>
            <a:endParaRPr sz="3400" b="1"/>
          </a:p>
        </p:txBody>
      </p:sp>
      <p:sp>
        <p:nvSpPr>
          <p:cNvPr id="1013" name="Google Shape;1013;ge57162b6c3_0_94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4" name="Google Shape;1014;ge57162b6c3_0_94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1015" name="Google Shape;1015;ge57162b6c3_0_940"/>
          <p:cNvPicPr preferRelativeResize="0"/>
          <p:nvPr/>
        </p:nvPicPr>
        <p:blipFill>
          <a:blip r:embed="rId5">
            <a:alphaModFix/>
          </a:blip>
          <a:stretch>
            <a:fillRect/>
          </a:stretch>
        </p:blipFill>
        <p:spPr>
          <a:xfrm>
            <a:off x="1372137" y="2121775"/>
            <a:ext cx="6399724" cy="424669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e57162b6c3_0_94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e57162b6c3_0_954"/>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cycads?</a:t>
            </a:r>
            <a:endParaRPr sz="1400" b="0" i="0" u="none" strike="noStrike" cap="none">
              <a:solidFill>
                <a:srgbClr val="000000"/>
              </a:solidFill>
              <a:latin typeface="Arial"/>
              <a:ea typeface="Arial"/>
              <a:cs typeface="Arial"/>
              <a:sym typeface="Arial"/>
            </a:endParaRPr>
          </a:p>
        </p:txBody>
      </p:sp>
      <p:sp>
        <p:nvSpPr>
          <p:cNvPr id="1028" name="Google Shape;1028;ge57162b6c3_0_95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9" name="Google Shape;1029;ge57162b6c3_0_954"/>
          <p:cNvPicPr preferRelativeResize="0"/>
          <p:nvPr/>
        </p:nvPicPr>
        <p:blipFill>
          <a:blip r:embed="rId4">
            <a:alphaModFix/>
          </a:blip>
          <a:stretch>
            <a:fillRect/>
          </a:stretch>
        </p:blipFill>
        <p:spPr>
          <a:xfrm>
            <a:off x="1372149" y="1706125"/>
            <a:ext cx="6399724" cy="42466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e57162b6c3_0_96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6" name="Google Shape;1036;ge57162b6c3_0_962"/>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e57162b6c3_0_96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e57162b6c3_0_968"/>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Either male or female cones</a:t>
            </a:r>
            <a:endParaRPr sz="1400" i="0" u="none" strike="noStrike" cap="none">
              <a:solidFill>
                <a:srgbClr val="000000"/>
              </a:solidFill>
            </a:endParaRPr>
          </a:p>
        </p:txBody>
      </p:sp>
      <p:pic>
        <p:nvPicPr>
          <p:cNvPr id="1044" name="Google Shape;1044;ge57162b6c3_0_968"/>
          <p:cNvPicPr preferRelativeResize="0"/>
          <p:nvPr/>
        </p:nvPicPr>
        <p:blipFill>
          <a:blip r:embed="rId4">
            <a:alphaModFix/>
          </a:blip>
          <a:stretch>
            <a:fillRect/>
          </a:stretch>
        </p:blipFill>
        <p:spPr>
          <a:xfrm>
            <a:off x="2575973" y="1244325"/>
            <a:ext cx="3992050" cy="532274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e57162b6c3_0_97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ge57162b6c3_0_976"/>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Have been around for about 60 million years</a:t>
            </a:r>
            <a:endParaRPr sz="1400" i="0" u="none" strike="noStrike" cap="none">
              <a:solidFill>
                <a:srgbClr val="000000"/>
              </a:solidFill>
            </a:endParaRPr>
          </a:p>
        </p:txBody>
      </p:sp>
      <p:pic>
        <p:nvPicPr>
          <p:cNvPr id="1052" name="Google Shape;1052;ge57162b6c3_0_976"/>
          <p:cNvPicPr preferRelativeResize="0"/>
          <p:nvPr/>
        </p:nvPicPr>
        <p:blipFill>
          <a:blip r:embed="rId4">
            <a:alphaModFix/>
          </a:blip>
          <a:stretch>
            <a:fillRect/>
          </a:stretch>
        </p:blipFill>
        <p:spPr>
          <a:xfrm>
            <a:off x="1048203" y="1906250"/>
            <a:ext cx="7047599" cy="42285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e57162b6c3_0_98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e57162b6c3_0_989"/>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True/False: Cycads are either male or female.</a:t>
            </a:r>
            <a:endParaRPr sz="1400" b="0" i="0" u="none" strike="noStrike" cap="none">
              <a:solidFill>
                <a:srgbClr val="000000"/>
              </a:solidFill>
              <a:latin typeface="Arial"/>
              <a:ea typeface="Arial"/>
              <a:cs typeface="Arial"/>
              <a:sym typeface="Arial"/>
            </a:endParaRPr>
          </a:p>
        </p:txBody>
      </p:sp>
      <p:sp>
        <p:nvSpPr>
          <p:cNvPr id="1065" name="Google Shape;1065;ge57162b6c3_0_98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6" name="Google Shape;1066;ge57162b6c3_0_989"/>
          <p:cNvPicPr preferRelativeResize="0"/>
          <p:nvPr/>
        </p:nvPicPr>
        <p:blipFill>
          <a:blip r:embed="rId4">
            <a:alphaModFix/>
          </a:blip>
          <a:stretch>
            <a:fillRect/>
          </a:stretch>
        </p:blipFill>
        <p:spPr>
          <a:xfrm>
            <a:off x="1372149" y="1706125"/>
            <a:ext cx="6399724" cy="4246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e57162b6c3_0_100"/>
          <p:cNvSpPr txBox="1"/>
          <p:nvPr/>
        </p:nvSpPr>
        <p:spPr>
          <a:xfrm>
            <a:off x="949525" y="317026"/>
            <a:ext cx="7467300" cy="111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u="sng">
                <a:solidFill>
                  <a:srgbClr val="0C0C0C"/>
                </a:solidFill>
              </a:rPr>
              <a:t>Phylum</a:t>
            </a:r>
            <a:r>
              <a:rPr lang="en-US" sz="3000" b="1" i="0" u="none" strike="noStrike" cap="none">
                <a:solidFill>
                  <a:srgbClr val="0C0C0C"/>
                </a:solidFill>
                <a:latin typeface="Arial"/>
                <a:ea typeface="Arial"/>
                <a:cs typeface="Arial"/>
                <a:sym typeface="Arial"/>
              </a:rPr>
              <a:t>: </a:t>
            </a:r>
            <a:r>
              <a:rPr lang="en-US" sz="3000">
                <a:solidFill>
                  <a:srgbClr val="0C0C0C"/>
                </a:solidFill>
              </a:rPr>
              <a:t>the third level of classification</a:t>
            </a:r>
            <a:endParaRPr sz="3000" b="1" i="0" u="none" strike="noStrike" cap="none">
              <a:solidFill>
                <a:schemeClr val="dk1"/>
              </a:solidFill>
              <a:latin typeface="Arial"/>
              <a:ea typeface="Arial"/>
              <a:cs typeface="Arial"/>
              <a:sym typeface="Arial"/>
            </a:endParaRPr>
          </a:p>
        </p:txBody>
      </p:sp>
      <p:sp>
        <p:nvSpPr>
          <p:cNvPr id="203" name="Google Shape;203;ge57162b6c3_0_10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e57162b6c3_0_100"/>
          <p:cNvSpPr/>
          <p:nvPr/>
        </p:nvSpPr>
        <p:spPr>
          <a:xfrm>
            <a:off x="6822984" y="2801449"/>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 name="Google Shape;205;ge57162b6c3_0_100"/>
          <p:cNvSpPr/>
          <p:nvPr/>
        </p:nvSpPr>
        <p:spPr>
          <a:xfrm rot="10800000">
            <a:off x="1015474" y="2801444"/>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06" name="Google Shape;206;ge57162b6c3_0_100"/>
          <p:cNvPicPr preferRelativeResize="0"/>
          <p:nvPr/>
        </p:nvPicPr>
        <p:blipFill rotWithShape="1">
          <a:blip r:embed="rId4">
            <a:alphaModFix/>
          </a:blip>
          <a:srcRect t="12823"/>
          <a:stretch/>
        </p:blipFill>
        <p:spPr>
          <a:xfrm>
            <a:off x="3435661" y="1665024"/>
            <a:ext cx="2152371" cy="4915881"/>
          </a:xfrm>
          <a:prstGeom prst="rect">
            <a:avLst/>
          </a:prstGeom>
          <a:noFill/>
          <a:ln>
            <a:noFill/>
          </a:ln>
        </p:spPr>
      </p:pic>
      <p:sp>
        <p:nvSpPr>
          <p:cNvPr id="207" name="Google Shape;207;ge57162b6c3_0_100"/>
          <p:cNvSpPr/>
          <p:nvPr/>
        </p:nvSpPr>
        <p:spPr>
          <a:xfrm>
            <a:off x="2651113" y="2704100"/>
            <a:ext cx="4064100" cy="7905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e57162b6c3_0_996"/>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rgbClr val="FF0000"/>
                </a:solidFill>
              </a:rPr>
              <a:t>True</a:t>
            </a:r>
            <a:r>
              <a:rPr lang="en-US" sz="3600">
                <a:solidFill>
                  <a:schemeClr val="dk1"/>
                </a:solidFill>
              </a:rPr>
              <a:t>/False: Cycads are either male or female.</a:t>
            </a:r>
            <a:endParaRPr sz="1400" b="0" i="0" u="none" strike="noStrike" cap="none">
              <a:solidFill>
                <a:srgbClr val="000000"/>
              </a:solidFill>
              <a:latin typeface="Arial"/>
              <a:ea typeface="Arial"/>
              <a:cs typeface="Arial"/>
              <a:sym typeface="Arial"/>
            </a:endParaRPr>
          </a:p>
        </p:txBody>
      </p:sp>
      <p:sp>
        <p:nvSpPr>
          <p:cNvPr id="1073" name="Google Shape;1073;ge57162b6c3_0_99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4" name="Google Shape;1074;ge57162b6c3_0_996"/>
          <p:cNvPicPr preferRelativeResize="0"/>
          <p:nvPr/>
        </p:nvPicPr>
        <p:blipFill>
          <a:blip r:embed="rId4">
            <a:alphaModFix/>
          </a:blip>
          <a:stretch>
            <a:fillRect/>
          </a:stretch>
        </p:blipFill>
        <p:spPr>
          <a:xfrm>
            <a:off x="1372149" y="1706125"/>
            <a:ext cx="6399724" cy="42466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ge57162b6c3_0_1003"/>
          <p:cNvSpPr txBox="1"/>
          <p:nvPr/>
        </p:nvSpPr>
        <p:spPr>
          <a:xfrm>
            <a:off x="2778600" y="1610500"/>
            <a:ext cx="35868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Ginkgos</a:t>
            </a:r>
            <a:endParaRPr sz="6600" b="1" i="0" u="none" strike="noStrike" cap="none">
              <a:solidFill>
                <a:schemeClr val="dk1"/>
              </a:solidFill>
              <a:latin typeface="Arial"/>
              <a:ea typeface="Arial"/>
              <a:cs typeface="Arial"/>
              <a:sym typeface="Arial"/>
            </a:endParaRPr>
          </a:p>
        </p:txBody>
      </p:sp>
      <p:sp>
        <p:nvSpPr>
          <p:cNvPr id="1081" name="Google Shape;1081;ge57162b6c3_0_100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2" name="Google Shape;1082;ge57162b6c3_0_100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e57162b6c3_0_1010"/>
          <p:cNvSpPr txBox="1">
            <a:spLocks noGrp="1"/>
          </p:cNvSpPr>
          <p:nvPr>
            <p:ph type="ctrTitle"/>
          </p:nvPr>
        </p:nvSpPr>
        <p:spPr>
          <a:xfrm>
            <a:off x="950800" y="387900"/>
            <a:ext cx="77283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Ginkgos</a:t>
            </a:r>
            <a:r>
              <a:rPr lang="en-US" sz="3400" b="1"/>
              <a:t>: </a:t>
            </a:r>
            <a:r>
              <a:rPr lang="en-US" sz="3400"/>
              <a:t>trees with fan-like leaves and separate sexes, some being male and others female</a:t>
            </a:r>
            <a:endParaRPr sz="3400" b="1"/>
          </a:p>
        </p:txBody>
      </p:sp>
      <p:sp>
        <p:nvSpPr>
          <p:cNvPr id="1089" name="Google Shape;1089;ge57162b6c3_0_101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0" name="Google Shape;1090;ge57162b6c3_0_101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1091" name="Google Shape;1091;ge57162b6c3_0_1010"/>
          <p:cNvPicPr preferRelativeResize="0"/>
          <p:nvPr/>
        </p:nvPicPr>
        <p:blipFill>
          <a:blip r:embed="rId5">
            <a:alphaModFix/>
          </a:blip>
          <a:stretch>
            <a:fillRect/>
          </a:stretch>
        </p:blipFill>
        <p:spPr>
          <a:xfrm>
            <a:off x="4694925" y="2515025"/>
            <a:ext cx="3170854" cy="4038175"/>
          </a:xfrm>
          <a:prstGeom prst="rect">
            <a:avLst/>
          </a:prstGeom>
          <a:noFill/>
          <a:ln>
            <a:noFill/>
          </a:ln>
        </p:spPr>
      </p:pic>
      <p:pic>
        <p:nvPicPr>
          <p:cNvPr id="1092" name="Google Shape;1092;ge57162b6c3_0_1010"/>
          <p:cNvPicPr preferRelativeResize="0"/>
          <p:nvPr/>
        </p:nvPicPr>
        <p:blipFill>
          <a:blip r:embed="rId6">
            <a:alphaModFix/>
          </a:blip>
          <a:stretch>
            <a:fillRect/>
          </a:stretch>
        </p:blipFill>
        <p:spPr>
          <a:xfrm>
            <a:off x="1246225" y="2515025"/>
            <a:ext cx="2936855" cy="40381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e57162b6c3_0_10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e57162b6c3_0_1025"/>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ginkgos?</a:t>
            </a:r>
            <a:endParaRPr sz="1400" b="0" i="0" u="none" strike="noStrike" cap="none">
              <a:solidFill>
                <a:srgbClr val="000000"/>
              </a:solidFill>
              <a:latin typeface="Arial"/>
              <a:ea typeface="Arial"/>
              <a:cs typeface="Arial"/>
              <a:sym typeface="Arial"/>
            </a:endParaRPr>
          </a:p>
        </p:txBody>
      </p:sp>
      <p:sp>
        <p:nvSpPr>
          <p:cNvPr id="1105" name="Google Shape;1105;ge57162b6c3_0_102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6" name="Google Shape;1106;ge57162b6c3_0_1025"/>
          <p:cNvPicPr preferRelativeResize="0"/>
          <p:nvPr/>
        </p:nvPicPr>
        <p:blipFill>
          <a:blip r:embed="rId4">
            <a:alphaModFix/>
          </a:blip>
          <a:stretch>
            <a:fillRect/>
          </a:stretch>
        </p:blipFill>
        <p:spPr>
          <a:xfrm>
            <a:off x="4710925" y="1776125"/>
            <a:ext cx="3170854" cy="4038175"/>
          </a:xfrm>
          <a:prstGeom prst="rect">
            <a:avLst/>
          </a:prstGeom>
          <a:noFill/>
          <a:ln>
            <a:noFill/>
          </a:ln>
        </p:spPr>
      </p:pic>
      <p:pic>
        <p:nvPicPr>
          <p:cNvPr id="1107" name="Google Shape;1107;ge57162b6c3_0_1025"/>
          <p:cNvPicPr preferRelativeResize="0"/>
          <p:nvPr/>
        </p:nvPicPr>
        <p:blipFill>
          <a:blip r:embed="rId5">
            <a:alphaModFix/>
          </a:blip>
          <a:stretch>
            <a:fillRect/>
          </a:stretch>
        </p:blipFill>
        <p:spPr>
          <a:xfrm>
            <a:off x="1262225" y="1776125"/>
            <a:ext cx="2936855" cy="40381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e57162b6c3_0_1034"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4" name="Google Shape;1114;ge57162b6c3_0_1034"/>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e57162b6c3_0_104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1" name="Google Shape;1121;ge57162b6c3_0_1040"/>
          <p:cNvPicPr preferRelativeResize="0"/>
          <p:nvPr/>
        </p:nvPicPr>
        <p:blipFill>
          <a:blip r:embed="rId4">
            <a:alphaModFix/>
          </a:blip>
          <a:stretch>
            <a:fillRect/>
          </a:stretch>
        </p:blipFill>
        <p:spPr>
          <a:xfrm>
            <a:off x="685125" y="2205038"/>
            <a:ext cx="3810000" cy="2447925"/>
          </a:xfrm>
          <a:prstGeom prst="rect">
            <a:avLst/>
          </a:prstGeom>
          <a:noFill/>
          <a:ln>
            <a:noFill/>
          </a:ln>
        </p:spPr>
      </p:pic>
      <p:pic>
        <p:nvPicPr>
          <p:cNvPr id="1122" name="Google Shape;1122;ge57162b6c3_0_1040"/>
          <p:cNvPicPr preferRelativeResize="0"/>
          <p:nvPr/>
        </p:nvPicPr>
        <p:blipFill>
          <a:blip r:embed="rId5">
            <a:alphaModFix/>
          </a:blip>
          <a:stretch>
            <a:fillRect/>
          </a:stretch>
        </p:blipFill>
        <p:spPr>
          <a:xfrm>
            <a:off x="4648875" y="2205038"/>
            <a:ext cx="3810000" cy="2447925"/>
          </a:xfrm>
          <a:prstGeom prst="rect">
            <a:avLst/>
          </a:prstGeom>
          <a:noFill/>
          <a:ln>
            <a:noFill/>
          </a:ln>
        </p:spPr>
      </p:pic>
      <p:sp>
        <p:nvSpPr>
          <p:cNvPr id="1123" name="Google Shape;1123;ge57162b6c3_0_1040"/>
          <p:cNvSpPr/>
          <p:nvPr/>
        </p:nvSpPr>
        <p:spPr>
          <a:xfrm>
            <a:off x="778200" y="4272013"/>
            <a:ext cx="339900" cy="319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37"/>
          <p:cNvSpPr txBox="1"/>
          <p:nvPr/>
        </p:nvSpPr>
        <p:spPr>
          <a:xfrm>
            <a:off x="2585396" y="628581"/>
            <a:ext cx="419554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rgbClr val="FF0000"/>
                </a:solidFill>
                <a:latin typeface="Arial"/>
                <a:ea typeface="Arial"/>
                <a:cs typeface="Arial"/>
                <a:sym typeface="Arial"/>
              </a:rPr>
              <a:t>Remember!!!</a:t>
            </a:r>
            <a:endParaRPr sz="1400" b="0" i="0" u="none" strike="noStrike" cap="none" dirty="0">
              <a:solidFill>
                <a:srgbClr val="000000"/>
              </a:solidFill>
              <a:latin typeface="Arial"/>
              <a:ea typeface="Arial"/>
              <a:cs typeface="Arial"/>
              <a:sym typeface="Arial"/>
            </a:endParaRPr>
          </a:p>
        </p:txBody>
      </p:sp>
      <p:sp>
        <p:nvSpPr>
          <p:cNvPr id="1130" name="Google Shape;1130;p3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38"/>
          <p:cNvSpPr txBox="1">
            <a:spLocks noGrp="1"/>
          </p:cNvSpPr>
          <p:nvPr>
            <p:ph type="ctrTitle"/>
          </p:nvPr>
        </p:nvSpPr>
        <p:spPr>
          <a:xfrm>
            <a:off x="401935" y="427701"/>
            <a:ext cx="8551146"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400"/>
              <a:buFont typeface="Arial"/>
              <a:buNone/>
            </a:pPr>
            <a:r>
              <a:rPr lang="en-US" sz="3400" b="1" u="sng"/>
              <a:t>Biotic Factors</a:t>
            </a:r>
            <a:r>
              <a:rPr lang="en-US" sz="3400" b="1"/>
              <a:t>: </a:t>
            </a:r>
            <a:r>
              <a:rPr lang="en-US" sz="3400"/>
              <a:t>living things, plants or animals, that influence or affect an ecosystem</a:t>
            </a:r>
            <a:endParaRPr sz="3400" b="1"/>
          </a:p>
        </p:txBody>
      </p:sp>
      <p:pic>
        <p:nvPicPr>
          <p:cNvPr id="1137" name="Google Shape;1137;p38"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1138" name="Google Shape;1138;p38"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1139" name="Google Shape;1139;p38"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1140" name="Google Shape;1140;p38"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
        <p:nvSpPr>
          <p:cNvPr id="1141" name="Google Shape;1141;p38" descr="Rewind"/>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36"/>
          <p:cNvSpPr txBox="1"/>
          <p:nvPr/>
        </p:nvSpPr>
        <p:spPr>
          <a:xfrm>
            <a:off x="1768509" y="111160"/>
            <a:ext cx="638917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Arial"/>
                <a:ea typeface="Arial"/>
                <a:cs typeface="Arial"/>
                <a:sym typeface="Arial"/>
              </a:rPr>
              <a:t>Simulation Activity</a:t>
            </a:r>
            <a:endParaRPr sz="1400" b="0" i="0" u="none" strike="noStrike" cap="none" dirty="0">
              <a:solidFill>
                <a:srgbClr val="000000"/>
              </a:solidFill>
              <a:latin typeface="Arial"/>
              <a:ea typeface="Arial"/>
              <a:cs typeface="Arial"/>
              <a:sym typeface="Arial"/>
            </a:endParaRPr>
          </a:p>
        </p:txBody>
      </p:sp>
      <p:sp>
        <p:nvSpPr>
          <p:cNvPr id="1148" name="Google Shape;1148;p36"/>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Biotic Factors</a:t>
            </a:r>
            <a:endParaRPr sz="36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(Gizmos)</a:t>
            </a:r>
            <a:endParaRPr sz="1400" b="0" i="0" u="none" strike="noStrike" cap="none">
              <a:solidFill>
                <a:srgbClr val="000000"/>
              </a:solidFill>
              <a:latin typeface="Arial"/>
              <a:ea typeface="Arial"/>
              <a:cs typeface="Arial"/>
              <a:sym typeface="Arial"/>
            </a:endParaRPr>
          </a:p>
        </p:txBody>
      </p:sp>
      <p:pic>
        <p:nvPicPr>
          <p:cNvPr id="1149" name="Google Shape;1149;p36"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150" name="Google Shape;1150;p36"/>
          <p:cNvSpPr txBox="1"/>
          <p:nvPr/>
        </p:nvSpPr>
        <p:spPr>
          <a:xfrm>
            <a:off x="411982" y="2230734"/>
            <a:ext cx="2552282"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Arial"/>
                <a:ea typeface="Arial"/>
                <a:cs typeface="Arial"/>
                <a:sym typeface="Arial"/>
              </a:rPr>
              <a:t>Click the link above to explore the different biotic factors in the coral reef.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Arial"/>
                <a:ea typeface="Arial"/>
                <a:cs typeface="Arial"/>
                <a:sym typeface="Arial"/>
              </a:rPr>
              <a:t>In this simulation activity, you’ll learn about the characteristics of the biotic factors and how they are involved in the environment. </a:t>
            </a:r>
            <a:endParaRPr sz="1400" b="0" i="0" u="none" strike="noStrike" cap="none">
              <a:solidFill>
                <a:srgbClr val="000000"/>
              </a:solidFill>
              <a:latin typeface="Arial"/>
              <a:ea typeface="Arial"/>
              <a:cs typeface="Arial"/>
              <a:sym typeface="Arial"/>
            </a:endParaRPr>
          </a:p>
        </p:txBody>
      </p:sp>
      <p:sp>
        <p:nvSpPr>
          <p:cNvPr id="1151" name="Google Shape;1151;p36"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2" name="Google Shape;1152;p36"/>
          <p:cNvPicPr preferRelativeResize="0"/>
          <p:nvPr/>
        </p:nvPicPr>
        <p:blipFill rotWithShape="1">
          <a:blip r:embed="rId6">
            <a:alphaModFix/>
          </a:blip>
          <a:srcRect/>
          <a:stretch/>
        </p:blipFill>
        <p:spPr>
          <a:xfrm>
            <a:off x="3187007" y="2230734"/>
            <a:ext cx="5956993" cy="4058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e57162b6c3_0_4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 name="Google Shape;214;ge57162b6c3_0_41"/>
          <p:cNvGrpSpPr/>
          <p:nvPr/>
        </p:nvGrpSpPr>
        <p:grpSpPr>
          <a:xfrm>
            <a:off x="589933" y="482771"/>
            <a:ext cx="7973442" cy="2889222"/>
            <a:chOff x="81935" y="482771"/>
            <a:chExt cx="7973442" cy="2889222"/>
          </a:xfrm>
        </p:grpSpPr>
        <p:sp>
          <p:nvSpPr>
            <p:cNvPr id="215" name="Google Shape;215;ge57162b6c3_0_41"/>
            <p:cNvSpPr/>
            <p:nvPr/>
          </p:nvSpPr>
          <p:spPr>
            <a:xfrm>
              <a:off x="4068650" y="1603602"/>
              <a:ext cx="2904300" cy="647700"/>
            </a:xfrm>
            <a:custGeom>
              <a:avLst/>
              <a:gdLst/>
              <a:ahLst/>
              <a:cxnLst/>
              <a:rect l="l" t="t" r="r" b="b"/>
              <a:pathLst>
                <a:path w="120000" h="120000" extrusionOk="0">
                  <a:moveTo>
                    <a:pt x="0" y="0"/>
                  </a:moveTo>
                  <a:lnTo>
                    <a:pt x="0" y="71538"/>
                  </a:lnTo>
                  <a:lnTo>
                    <a:pt x="120000" y="71538"/>
                  </a:lnTo>
                  <a:lnTo>
                    <a:pt x="120000" y="120000"/>
                  </a:lnTo>
                </a:path>
              </a:pathLst>
            </a:custGeom>
            <a:noFill/>
            <a:ln w="9525" cap="flat" cmpd="sng">
              <a:solidFill>
                <a:srgbClr val="3B6495"/>
              </a:solidFill>
              <a:prstDash val="solid"/>
              <a:round/>
              <a:headEnd type="none" w="sm" len="sm"/>
              <a:tailEnd type="none" w="sm" len="sm"/>
            </a:ln>
          </p:spPr>
        </p:sp>
        <p:sp>
          <p:nvSpPr>
            <p:cNvPr id="216" name="Google Shape;216;ge57162b6c3_0_41"/>
            <p:cNvSpPr/>
            <p:nvPr/>
          </p:nvSpPr>
          <p:spPr>
            <a:xfrm>
              <a:off x="4022930" y="1603602"/>
              <a:ext cx="91500" cy="647700"/>
            </a:xfrm>
            <a:custGeom>
              <a:avLst/>
              <a:gdLst/>
              <a:ahLst/>
              <a:cxnLst/>
              <a:rect l="l" t="t" r="r" b="b"/>
              <a:pathLst>
                <a:path w="120000" h="120000" extrusionOk="0">
                  <a:moveTo>
                    <a:pt x="60000" y="0"/>
                  </a:moveTo>
                  <a:lnTo>
                    <a:pt x="60000" y="120000"/>
                  </a:lnTo>
                </a:path>
              </a:pathLst>
            </a:custGeom>
            <a:noFill/>
            <a:ln w="9525" cap="flat" cmpd="sng">
              <a:solidFill>
                <a:srgbClr val="3B6495"/>
              </a:solidFill>
              <a:prstDash val="solid"/>
              <a:round/>
              <a:headEnd type="none" w="sm" len="sm"/>
              <a:tailEnd type="none" w="sm" len="sm"/>
            </a:ln>
          </p:spPr>
        </p:sp>
        <p:sp>
          <p:nvSpPr>
            <p:cNvPr id="217" name="Google Shape;217;ge57162b6c3_0_41"/>
            <p:cNvSpPr/>
            <p:nvPr/>
          </p:nvSpPr>
          <p:spPr>
            <a:xfrm>
              <a:off x="1164329" y="1603602"/>
              <a:ext cx="2904300" cy="647700"/>
            </a:xfrm>
            <a:custGeom>
              <a:avLst/>
              <a:gdLst/>
              <a:ahLst/>
              <a:cxnLst/>
              <a:rect l="l" t="t" r="r" b="b"/>
              <a:pathLst>
                <a:path w="120000" h="120000" extrusionOk="0">
                  <a:moveTo>
                    <a:pt x="120000" y="0"/>
                  </a:moveTo>
                  <a:lnTo>
                    <a:pt x="120000" y="71538"/>
                  </a:lnTo>
                  <a:lnTo>
                    <a:pt x="0" y="71538"/>
                  </a:lnTo>
                  <a:lnTo>
                    <a:pt x="0" y="120000"/>
                  </a:lnTo>
                </a:path>
              </a:pathLst>
            </a:custGeom>
            <a:noFill/>
            <a:ln w="9525" cap="flat" cmpd="sng">
              <a:solidFill>
                <a:srgbClr val="3B6495"/>
              </a:solidFill>
              <a:prstDash val="solid"/>
              <a:round/>
              <a:headEnd type="none" w="sm" len="sm"/>
              <a:tailEnd type="none" w="sm" len="sm"/>
            </a:ln>
          </p:spPr>
        </p:sp>
        <p:sp>
          <p:nvSpPr>
            <p:cNvPr id="218" name="Google Shape;218;ge57162b6c3_0_41"/>
            <p:cNvSpPr/>
            <p:nvPr/>
          </p:nvSpPr>
          <p:spPr>
            <a:xfrm>
              <a:off x="2986256" y="482771"/>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e57162b6c3_0_41"/>
            <p:cNvSpPr txBox="1"/>
            <p:nvPr/>
          </p:nvSpPr>
          <p:spPr>
            <a:xfrm>
              <a:off x="2986256" y="482771"/>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rgbClr val="FFFFFF"/>
                  </a:solidFill>
                  <a:latin typeface="Calibri"/>
                  <a:ea typeface="Calibri"/>
                  <a:cs typeface="Calibri"/>
                  <a:sym typeface="Calibri"/>
                </a:rPr>
                <a:t>Domains</a:t>
              </a:r>
              <a:endParaRPr sz="4300" b="0" i="0" u="none" strike="noStrike" cap="none">
                <a:solidFill>
                  <a:srgbClr val="FFFFFF"/>
                </a:solidFill>
                <a:latin typeface="Calibri"/>
                <a:ea typeface="Calibri"/>
                <a:cs typeface="Calibri"/>
                <a:sym typeface="Calibri"/>
              </a:endParaRPr>
            </a:p>
          </p:txBody>
        </p:sp>
        <p:sp>
          <p:nvSpPr>
            <p:cNvPr id="220" name="Google Shape;220;ge57162b6c3_0_41"/>
            <p:cNvSpPr/>
            <p:nvPr/>
          </p:nvSpPr>
          <p:spPr>
            <a:xfrm>
              <a:off x="81935"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e57162b6c3_0_41"/>
            <p:cNvSpPr txBox="1"/>
            <p:nvPr/>
          </p:nvSpPr>
          <p:spPr>
            <a:xfrm>
              <a:off x="81935"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rgbClr val="FFFFFF"/>
                  </a:solidFill>
                  <a:latin typeface="Calibri"/>
                  <a:ea typeface="Calibri"/>
                  <a:cs typeface="Calibri"/>
                  <a:sym typeface="Calibri"/>
                </a:rPr>
                <a:t>Bacteria</a:t>
              </a:r>
              <a:endParaRPr sz="4300" b="0" i="0" u="none" strike="noStrike" cap="none">
                <a:solidFill>
                  <a:srgbClr val="FFFFFF"/>
                </a:solidFill>
                <a:latin typeface="Calibri"/>
                <a:ea typeface="Calibri"/>
                <a:cs typeface="Calibri"/>
                <a:sym typeface="Calibri"/>
              </a:endParaRPr>
            </a:p>
          </p:txBody>
        </p:sp>
        <p:sp>
          <p:nvSpPr>
            <p:cNvPr id="222" name="Google Shape;222;ge57162b6c3_0_41"/>
            <p:cNvSpPr/>
            <p:nvPr/>
          </p:nvSpPr>
          <p:spPr>
            <a:xfrm>
              <a:off x="2986256"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e57162b6c3_0_41"/>
            <p:cNvSpPr txBox="1"/>
            <p:nvPr/>
          </p:nvSpPr>
          <p:spPr>
            <a:xfrm>
              <a:off x="2986256"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rgbClr val="FFFFFF"/>
                  </a:solidFill>
                  <a:latin typeface="Calibri"/>
                  <a:ea typeface="Calibri"/>
                  <a:cs typeface="Calibri"/>
                  <a:sym typeface="Calibri"/>
                </a:rPr>
                <a:t>Archaea</a:t>
              </a:r>
              <a:endParaRPr sz="4300" b="0" i="0" u="none" strike="noStrike" cap="none">
                <a:solidFill>
                  <a:srgbClr val="FFFFFF"/>
                </a:solidFill>
                <a:latin typeface="Calibri"/>
                <a:ea typeface="Calibri"/>
                <a:cs typeface="Calibri"/>
                <a:sym typeface="Calibri"/>
              </a:endParaRPr>
            </a:p>
          </p:txBody>
        </p:sp>
        <p:sp>
          <p:nvSpPr>
            <p:cNvPr id="224" name="Google Shape;224;ge57162b6c3_0_41"/>
            <p:cNvSpPr/>
            <p:nvPr/>
          </p:nvSpPr>
          <p:spPr>
            <a:xfrm>
              <a:off x="5890577"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e57162b6c3_0_41"/>
            <p:cNvSpPr txBox="1"/>
            <p:nvPr/>
          </p:nvSpPr>
          <p:spPr>
            <a:xfrm>
              <a:off x="5890577"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rgbClr val="FFFFFF"/>
                  </a:solidFill>
                  <a:latin typeface="Calibri"/>
                  <a:ea typeface="Calibri"/>
                  <a:cs typeface="Calibri"/>
                  <a:sym typeface="Calibri"/>
                </a:rPr>
                <a:t>Eukarya</a:t>
              </a:r>
              <a:endParaRPr sz="4300" b="0" i="0" u="none" strike="noStrike" cap="none">
                <a:solidFill>
                  <a:srgbClr val="FFFFFF"/>
                </a:solidFill>
                <a:latin typeface="Calibri"/>
                <a:ea typeface="Calibri"/>
                <a:cs typeface="Calibri"/>
                <a:sym typeface="Calibri"/>
              </a:endParaRPr>
            </a:p>
          </p:txBody>
        </p:sp>
      </p:grpSp>
      <p:pic>
        <p:nvPicPr>
          <p:cNvPr id="226" name="Google Shape;226;ge57162b6c3_0_41" descr="dreamstime_xl_7116413.jpg"/>
          <p:cNvPicPr preferRelativeResize="0"/>
          <p:nvPr/>
        </p:nvPicPr>
        <p:blipFill rotWithShape="1">
          <a:blip r:embed="rId4">
            <a:alphaModFix/>
          </a:blip>
          <a:srcRect/>
          <a:stretch/>
        </p:blipFill>
        <p:spPr>
          <a:xfrm>
            <a:off x="507998" y="3605388"/>
            <a:ext cx="2502500" cy="1587503"/>
          </a:xfrm>
          <a:prstGeom prst="rect">
            <a:avLst/>
          </a:prstGeom>
          <a:noFill/>
          <a:ln>
            <a:noFill/>
          </a:ln>
        </p:spPr>
      </p:pic>
      <p:pic>
        <p:nvPicPr>
          <p:cNvPr id="227" name="Google Shape;227;ge57162b6c3_0_41" descr="dreamstime_xl_33474810.jpg"/>
          <p:cNvPicPr preferRelativeResize="0"/>
          <p:nvPr/>
        </p:nvPicPr>
        <p:blipFill rotWithShape="1">
          <a:blip r:embed="rId5">
            <a:alphaModFix/>
          </a:blip>
          <a:srcRect/>
          <a:stretch/>
        </p:blipFill>
        <p:spPr>
          <a:xfrm>
            <a:off x="3378335" y="3596418"/>
            <a:ext cx="2465931" cy="1596472"/>
          </a:xfrm>
          <a:prstGeom prst="rect">
            <a:avLst/>
          </a:prstGeom>
          <a:noFill/>
          <a:ln>
            <a:noFill/>
          </a:ln>
        </p:spPr>
      </p:pic>
      <p:pic>
        <p:nvPicPr>
          <p:cNvPr id="228" name="Google Shape;228;ge57162b6c3_0_41" descr="dreamstime_xl_10769502.jpg"/>
          <p:cNvPicPr preferRelativeResize="0"/>
          <p:nvPr/>
        </p:nvPicPr>
        <p:blipFill rotWithShape="1">
          <a:blip r:embed="rId6">
            <a:alphaModFix/>
          </a:blip>
          <a:srcRect/>
          <a:stretch/>
        </p:blipFill>
        <p:spPr>
          <a:xfrm>
            <a:off x="6325127" y="3605388"/>
            <a:ext cx="2441275" cy="162048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3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9"/>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Arial"/>
                <a:ea typeface="Arial"/>
                <a:cs typeface="Arial"/>
                <a:sym typeface="Arial"/>
              </a:rPr>
              <a:t>Big Question: </a:t>
            </a:r>
            <a:r>
              <a:rPr lang="en-US" sz="3000" b="0" i="0" u="none" strike="noStrike" cap="none">
                <a:solidFill>
                  <a:schemeClr val="dk1"/>
                </a:solidFill>
                <a:latin typeface="Arial"/>
                <a:ea typeface="Arial"/>
                <a:cs typeface="Arial"/>
                <a:sym typeface="Arial"/>
              </a:rPr>
              <a:t>What is the difference between biotic and abiotic factors?</a:t>
            </a:r>
            <a:endParaRPr sz="1400" b="0" i="0" u="none" strike="noStrike" cap="none">
              <a:solidFill>
                <a:srgbClr val="000000"/>
              </a:solidFill>
              <a:latin typeface="Arial"/>
              <a:ea typeface="Arial"/>
              <a:cs typeface="Arial"/>
              <a:sym typeface="Arial"/>
            </a:endParaRPr>
          </a:p>
        </p:txBody>
      </p:sp>
      <p:pic>
        <p:nvPicPr>
          <p:cNvPr id="1160" name="Google Shape;1160;p39"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1161" name="Google Shape;1161;p39"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1162" name="Google Shape;1162;p39"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1163" name="Google Shape;1163;p39"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1164" name="Google Shape;1164;p39"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1165" name="Google Shape;1165;p39"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1166" name="Google Shape;1166;p39"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1167" name="Google Shape;1167;p39"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1168" name="Google Shape;1168;p3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9" name="Google Shape;1169;p3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p4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e57162b6c3_0_11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5" name="Google Shape;235;ge57162b6c3_0_110"/>
          <p:cNvGrpSpPr/>
          <p:nvPr/>
        </p:nvGrpSpPr>
        <p:grpSpPr>
          <a:xfrm>
            <a:off x="1728164" y="470518"/>
            <a:ext cx="5605923" cy="5926139"/>
            <a:chOff x="1087020" y="2016"/>
            <a:chExt cx="5605923" cy="5926139"/>
          </a:xfrm>
        </p:grpSpPr>
        <p:sp>
          <p:nvSpPr>
            <p:cNvPr id="236" name="Google Shape;236;ge57162b6c3_0_110"/>
            <p:cNvSpPr/>
            <p:nvPr/>
          </p:nvSpPr>
          <p:spPr>
            <a:xfrm>
              <a:off x="1087020" y="2016"/>
              <a:ext cx="2669400" cy="1839300"/>
            </a:xfrm>
            <a:prstGeom prst="roundRect">
              <a:avLst>
                <a:gd name="adj" fmla="val 16667"/>
              </a:avLst>
            </a:prstGeom>
            <a:blipFill rotWithShape="1">
              <a:blip r:embed="rId4">
                <a:alphaModFix/>
              </a:blip>
              <a:stretch>
                <a:fillRect l="-14999" r="-14988"/>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e57162b6c3_0_110"/>
            <p:cNvSpPr/>
            <p:nvPr/>
          </p:nvSpPr>
          <p:spPr>
            <a:xfrm>
              <a:off x="1087020" y="1841277"/>
              <a:ext cx="2669400" cy="99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e57162b6c3_0_110"/>
            <p:cNvSpPr txBox="1"/>
            <p:nvPr/>
          </p:nvSpPr>
          <p:spPr>
            <a:xfrm>
              <a:off x="1087020" y="1841277"/>
              <a:ext cx="2669400" cy="990300"/>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rgbClr val="000000"/>
                  </a:solidFill>
                  <a:latin typeface="Calibri"/>
                  <a:ea typeface="Calibri"/>
                  <a:cs typeface="Calibri"/>
                  <a:sym typeface="Calibri"/>
                </a:rPr>
                <a:t>Protista</a:t>
              </a:r>
              <a:endParaRPr sz="4500" b="0" i="0" u="none" strike="noStrike" cap="none">
                <a:solidFill>
                  <a:srgbClr val="000000"/>
                </a:solidFill>
                <a:latin typeface="Calibri"/>
                <a:ea typeface="Calibri"/>
                <a:cs typeface="Calibri"/>
                <a:sym typeface="Calibri"/>
              </a:endParaRPr>
            </a:p>
          </p:txBody>
        </p:sp>
        <p:sp>
          <p:nvSpPr>
            <p:cNvPr id="239" name="Google Shape;239;ge57162b6c3_0_110"/>
            <p:cNvSpPr/>
            <p:nvPr/>
          </p:nvSpPr>
          <p:spPr>
            <a:xfrm>
              <a:off x="4023543" y="2016"/>
              <a:ext cx="2669400" cy="1839300"/>
            </a:xfrm>
            <a:prstGeom prst="roundRect">
              <a:avLst>
                <a:gd name="adj" fmla="val 16667"/>
              </a:avLst>
            </a:prstGeom>
            <a:blipFill rotWithShape="1">
              <a:blip r:embed="rId5">
                <a:alphaModFix/>
              </a:blip>
              <a:stretch>
                <a:fillRect l="-1999" r="-1989"/>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e57162b6c3_0_110"/>
            <p:cNvSpPr/>
            <p:nvPr/>
          </p:nvSpPr>
          <p:spPr>
            <a:xfrm>
              <a:off x="4023543" y="1841277"/>
              <a:ext cx="2669400" cy="99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e57162b6c3_0_110"/>
            <p:cNvSpPr txBox="1"/>
            <p:nvPr/>
          </p:nvSpPr>
          <p:spPr>
            <a:xfrm>
              <a:off x="4023543" y="1841277"/>
              <a:ext cx="2669400" cy="990300"/>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rgbClr val="000000"/>
                  </a:solidFill>
                  <a:latin typeface="Calibri"/>
                  <a:ea typeface="Calibri"/>
                  <a:cs typeface="Calibri"/>
                  <a:sym typeface="Calibri"/>
                </a:rPr>
                <a:t>Plantae</a:t>
              </a:r>
              <a:endParaRPr sz="4500" b="0" i="0" u="none" strike="noStrike" cap="none">
                <a:solidFill>
                  <a:srgbClr val="000000"/>
                </a:solidFill>
                <a:latin typeface="Calibri"/>
                <a:ea typeface="Calibri"/>
                <a:cs typeface="Calibri"/>
                <a:sym typeface="Calibri"/>
              </a:endParaRPr>
            </a:p>
          </p:txBody>
        </p:sp>
        <p:sp>
          <p:nvSpPr>
            <p:cNvPr id="242" name="Google Shape;242;ge57162b6c3_0_110"/>
            <p:cNvSpPr/>
            <p:nvPr/>
          </p:nvSpPr>
          <p:spPr>
            <a:xfrm>
              <a:off x="1087020" y="3098594"/>
              <a:ext cx="2669400" cy="1839300"/>
            </a:xfrm>
            <a:prstGeom prst="roundRect">
              <a:avLst>
                <a:gd name="adj" fmla="val 16667"/>
              </a:avLst>
            </a:prstGeom>
            <a:blipFill rotWithShape="1">
              <a:blip r:embed="rId6">
                <a:alphaModFix/>
              </a:blip>
              <a:stretch>
                <a:fillRect t="-21988" b="-21988"/>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e57162b6c3_0_110"/>
            <p:cNvSpPr/>
            <p:nvPr/>
          </p:nvSpPr>
          <p:spPr>
            <a:xfrm>
              <a:off x="1087020" y="4937855"/>
              <a:ext cx="2669400" cy="99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e57162b6c3_0_110"/>
            <p:cNvSpPr txBox="1"/>
            <p:nvPr/>
          </p:nvSpPr>
          <p:spPr>
            <a:xfrm>
              <a:off x="1087020" y="4937855"/>
              <a:ext cx="2669400" cy="990300"/>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rgbClr val="000000"/>
                  </a:solidFill>
                  <a:latin typeface="Calibri"/>
                  <a:ea typeface="Calibri"/>
                  <a:cs typeface="Calibri"/>
                  <a:sym typeface="Calibri"/>
                </a:rPr>
                <a:t>Fungi</a:t>
              </a:r>
              <a:endParaRPr sz="4500" b="0" i="0" u="none" strike="noStrike" cap="none">
                <a:solidFill>
                  <a:srgbClr val="000000"/>
                </a:solidFill>
                <a:latin typeface="Calibri"/>
                <a:ea typeface="Calibri"/>
                <a:cs typeface="Calibri"/>
                <a:sym typeface="Calibri"/>
              </a:endParaRPr>
            </a:p>
          </p:txBody>
        </p:sp>
        <p:sp>
          <p:nvSpPr>
            <p:cNvPr id="245" name="Google Shape;245;ge57162b6c3_0_110"/>
            <p:cNvSpPr/>
            <p:nvPr/>
          </p:nvSpPr>
          <p:spPr>
            <a:xfrm>
              <a:off x="4023543" y="3098594"/>
              <a:ext cx="2669400" cy="1839300"/>
            </a:xfrm>
            <a:prstGeom prst="roundRect">
              <a:avLst>
                <a:gd name="adj" fmla="val 16667"/>
              </a:avLst>
            </a:prstGeom>
            <a:blipFill rotWithShape="1">
              <a:blip r:embed="rId7">
                <a:alphaModFix/>
              </a:blip>
              <a:stretch>
                <a:fillRect l="-1999" r="-1989"/>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e57162b6c3_0_110"/>
            <p:cNvSpPr/>
            <p:nvPr/>
          </p:nvSpPr>
          <p:spPr>
            <a:xfrm>
              <a:off x="4023543" y="4937855"/>
              <a:ext cx="2669400" cy="99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e57162b6c3_0_110"/>
            <p:cNvSpPr txBox="1"/>
            <p:nvPr/>
          </p:nvSpPr>
          <p:spPr>
            <a:xfrm>
              <a:off x="4023543" y="4937855"/>
              <a:ext cx="2669400" cy="990300"/>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rgbClr val="000000"/>
                  </a:solidFill>
                  <a:latin typeface="Calibri"/>
                  <a:ea typeface="Calibri"/>
                  <a:cs typeface="Calibri"/>
                  <a:sym typeface="Calibri"/>
                </a:rPr>
                <a:t>Animalia</a:t>
              </a:r>
              <a:endParaRPr sz="45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8"/>
          <p:cNvSpPr txBox="1"/>
          <p:nvPr/>
        </p:nvSpPr>
        <p:spPr>
          <a:xfrm>
            <a:off x="997001" y="367100"/>
            <a:ext cx="7773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Which level of classification is most specific and detailed?</a:t>
            </a:r>
            <a:endParaRPr sz="1400" b="0" i="0" u="none" strike="noStrike" cap="none">
              <a:solidFill>
                <a:srgbClr val="000000"/>
              </a:solidFill>
              <a:latin typeface="Arial"/>
              <a:ea typeface="Arial"/>
              <a:cs typeface="Arial"/>
              <a:sym typeface="Arial"/>
            </a:endParaRPr>
          </a:p>
        </p:txBody>
      </p:sp>
      <p:sp>
        <p:nvSpPr>
          <p:cNvPr id="260" name="Google Shape;260;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1" name="Google Shape;261;p8"/>
          <p:cNvGrpSpPr/>
          <p:nvPr/>
        </p:nvGrpSpPr>
        <p:grpSpPr>
          <a:xfrm>
            <a:off x="2861544" y="1567700"/>
            <a:ext cx="3420915" cy="5141442"/>
            <a:chOff x="2481385" y="0"/>
            <a:chExt cx="3868500" cy="6857999"/>
          </a:xfrm>
        </p:grpSpPr>
        <p:pic>
          <p:nvPicPr>
            <p:cNvPr id="262" name="Google Shape;262;p8"/>
            <p:cNvPicPr preferRelativeResize="0"/>
            <p:nvPr/>
          </p:nvPicPr>
          <p:blipFill rotWithShape="1">
            <a:blip r:embed="rId4">
              <a:alphaModFix/>
            </a:blip>
            <a:srcRect t="12823"/>
            <a:stretch/>
          </p:blipFill>
          <p:spPr>
            <a:xfrm>
              <a:off x="3128107" y="879230"/>
              <a:ext cx="2673684" cy="5978769"/>
            </a:xfrm>
            <a:prstGeom prst="rect">
              <a:avLst/>
            </a:prstGeom>
            <a:noFill/>
            <a:ln>
              <a:noFill/>
            </a:ln>
          </p:spPr>
        </p:pic>
        <p:sp>
          <p:nvSpPr>
            <p:cNvPr id="263" name="Google Shape;263;p8"/>
            <p:cNvSpPr/>
            <p:nvPr/>
          </p:nvSpPr>
          <p:spPr>
            <a:xfrm>
              <a:off x="2481385" y="0"/>
              <a:ext cx="3868500" cy="879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
          <p:cNvSpPr txBox="1"/>
          <p:nvPr/>
        </p:nvSpPr>
        <p:spPr>
          <a:xfrm>
            <a:off x="1137669" y="424771"/>
            <a:ext cx="716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the three domains?</a:t>
            </a:r>
            <a:endParaRPr sz="1400" b="0" i="0" u="none" strike="noStrike" cap="none">
              <a:solidFill>
                <a:srgbClr val="000000"/>
              </a:solidFill>
              <a:latin typeface="Arial"/>
              <a:ea typeface="Arial"/>
              <a:cs typeface="Arial"/>
              <a:sym typeface="Arial"/>
            </a:endParaRPr>
          </a:p>
        </p:txBody>
      </p:sp>
      <p:sp>
        <p:nvSpPr>
          <p:cNvPr id="270" name="Google Shape;270;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1" name="Google Shape;271;p9"/>
          <p:cNvGrpSpPr/>
          <p:nvPr/>
        </p:nvGrpSpPr>
        <p:grpSpPr>
          <a:xfrm>
            <a:off x="471695" y="1269996"/>
            <a:ext cx="7973442" cy="2889222"/>
            <a:chOff x="81935" y="482771"/>
            <a:chExt cx="7973442" cy="2889222"/>
          </a:xfrm>
        </p:grpSpPr>
        <p:sp>
          <p:nvSpPr>
            <p:cNvPr id="272" name="Google Shape;272;p9"/>
            <p:cNvSpPr/>
            <p:nvPr/>
          </p:nvSpPr>
          <p:spPr>
            <a:xfrm>
              <a:off x="4068650" y="1603602"/>
              <a:ext cx="2904300" cy="647700"/>
            </a:xfrm>
            <a:custGeom>
              <a:avLst/>
              <a:gdLst/>
              <a:ahLst/>
              <a:cxnLst/>
              <a:rect l="l" t="t" r="r" b="b"/>
              <a:pathLst>
                <a:path w="120000" h="120000" extrusionOk="0">
                  <a:moveTo>
                    <a:pt x="0" y="0"/>
                  </a:moveTo>
                  <a:lnTo>
                    <a:pt x="0" y="71538"/>
                  </a:lnTo>
                  <a:lnTo>
                    <a:pt x="120000" y="71538"/>
                  </a:lnTo>
                  <a:lnTo>
                    <a:pt x="120000" y="120000"/>
                  </a:lnTo>
                </a:path>
              </a:pathLst>
            </a:custGeom>
            <a:noFill/>
            <a:ln w="9525" cap="flat" cmpd="sng">
              <a:solidFill>
                <a:srgbClr val="3B6495"/>
              </a:solidFill>
              <a:prstDash val="solid"/>
              <a:round/>
              <a:headEnd type="none" w="sm" len="sm"/>
              <a:tailEnd type="none" w="sm" len="sm"/>
            </a:ln>
          </p:spPr>
        </p:sp>
        <p:sp>
          <p:nvSpPr>
            <p:cNvPr id="273" name="Google Shape;273;p9"/>
            <p:cNvSpPr/>
            <p:nvPr/>
          </p:nvSpPr>
          <p:spPr>
            <a:xfrm>
              <a:off x="4022930" y="1603602"/>
              <a:ext cx="91500" cy="647700"/>
            </a:xfrm>
            <a:custGeom>
              <a:avLst/>
              <a:gdLst/>
              <a:ahLst/>
              <a:cxnLst/>
              <a:rect l="l" t="t" r="r" b="b"/>
              <a:pathLst>
                <a:path w="120000" h="120000" extrusionOk="0">
                  <a:moveTo>
                    <a:pt x="60000" y="0"/>
                  </a:moveTo>
                  <a:lnTo>
                    <a:pt x="60000" y="120000"/>
                  </a:lnTo>
                </a:path>
              </a:pathLst>
            </a:custGeom>
            <a:noFill/>
            <a:ln w="9525" cap="flat" cmpd="sng">
              <a:solidFill>
                <a:srgbClr val="3B6495"/>
              </a:solidFill>
              <a:prstDash val="solid"/>
              <a:round/>
              <a:headEnd type="none" w="sm" len="sm"/>
              <a:tailEnd type="none" w="sm" len="sm"/>
            </a:ln>
          </p:spPr>
        </p:sp>
        <p:sp>
          <p:nvSpPr>
            <p:cNvPr id="274" name="Google Shape;274;p9"/>
            <p:cNvSpPr/>
            <p:nvPr/>
          </p:nvSpPr>
          <p:spPr>
            <a:xfrm>
              <a:off x="1164329" y="1603602"/>
              <a:ext cx="2904300" cy="647700"/>
            </a:xfrm>
            <a:custGeom>
              <a:avLst/>
              <a:gdLst/>
              <a:ahLst/>
              <a:cxnLst/>
              <a:rect l="l" t="t" r="r" b="b"/>
              <a:pathLst>
                <a:path w="120000" h="120000" extrusionOk="0">
                  <a:moveTo>
                    <a:pt x="120000" y="0"/>
                  </a:moveTo>
                  <a:lnTo>
                    <a:pt x="120000" y="71538"/>
                  </a:lnTo>
                  <a:lnTo>
                    <a:pt x="0" y="71538"/>
                  </a:lnTo>
                  <a:lnTo>
                    <a:pt x="0" y="120000"/>
                  </a:lnTo>
                </a:path>
              </a:pathLst>
            </a:custGeom>
            <a:noFill/>
            <a:ln w="9525" cap="flat" cmpd="sng">
              <a:solidFill>
                <a:srgbClr val="3B6495"/>
              </a:solidFill>
              <a:prstDash val="solid"/>
              <a:round/>
              <a:headEnd type="none" w="sm" len="sm"/>
              <a:tailEnd type="none" w="sm" len="sm"/>
            </a:ln>
          </p:spPr>
        </p:sp>
        <p:sp>
          <p:nvSpPr>
            <p:cNvPr id="275" name="Google Shape;275;p9"/>
            <p:cNvSpPr/>
            <p:nvPr/>
          </p:nvSpPr>
          <p:spPr>
            <a:xfrm>
              <a:off x="2986256" y="482771"/>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9"/>
            <p:cNvSpPr txBox="1"/>
            <p:nvPr/>
          </p:nvSpPr>
          <p:spPr>
            <a:xfrm>
              <a:off x="2986256" y="482771"/>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rgbClr val="FFFFFF"/>
                  </a:solidFill>
                  <a:latin typeface="Calibri"/>
                  <a:ea typeface="Calibri"/>
                  <a:cs typeface="Calibri"/>
                  <a:sym typeface="Calibri"/>
                </a:rPr>
                <a:t>Domains</a:t>
              </a:r>
              <a:endParaRPr sz="4300" b="0" i="0" u="none" strike="noStrike" cap="none">
                <a:solidFill>
                  <a:srgbClr val="FFFFFF"/>
                </a:solidFill>
                <a:latin typeface="Calibri"/>
                <a:ea typeface="Calibri"/>
                <a:cs typeface="Calibri"/>
                <a:sym typeface="Calibri"/>
              </a:endParaRPr>
            </a:p>
          </p:txBody>
        </p:sp>
        <p:sp>
          <p:nvSpPr>
            <p:cNvPr id="277" name="Google Shape;277;p9"/>
            <p:cNvSpPr/>
            <p:nvPr/>
          </p:nvSpPr>
          <p:spPr>
            <a:xfrm>
              <a:off x="81935"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9"/>
            <p:cNvSpPr txBox="1"/>
            <p:nvPr/>
          </p:nvSpPr>
          <p:spPr>
            <a:xfrm>
              <a:off x="81935"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rgbClr val="FFFFFF"/>
                </a:solidFill>
                <a:latin typeface="Calibri"/>
                <a:ea typeface="Calibri"/>
                <a:cs typeface="Calibri"/>
                <a:sym typeface="Calibri"/>
              </a:endParaRPr>
            </a:p>
          </p:txBody>
        </p:sp>
        <p:sp>
          <p:nvSpPr>
            <p:cNvPr id="279" name="Google Shape;279;p9"/>
            <p:cNvSpPr/>
            <p:nvPr/>
          </p:nvSpPr>
          <p:spPr>
            <a:xfrm>
              <a:off x="2986256"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9"/>
            <p:cNvSpPr txBox="1"/>
            <p:nvPr/>
          </p:nvSpPr>
          <p:spPr>
            <a:xfrm>
              <a:off x="2986256"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rgbClr val="FFFFFF"/>
                </a:solidFill>
                <a:latin typeface="Calibri"/>
                <a:ea typeface="Calibri"/>
                <a:cs typeface="Calibri"/>
                <a:sym typeface="Calibri"/>
              </a:endParaRPr>
            </a:p>
          </p:txBody>
        </p:sp>
        <p:sp>
          <p:nvSpPr>
            <p:cNvPr id="281" name="Google Shape;281;p9"/>
            <p:cNvSpPr/>
            <p:nvPr/>
          </p:nvSpPr>
          <p:spPr>
            <a:xfrm>
              <a:off x="5890577"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9"/>
            <p:cNvSpPr txBox="1"/>
            <p:nvPr/>
          </p:nvSpPr>
          <p:spPr>
            <a:xfrm>
              <a:off x="5890577"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rgbClr val="FFFFFF"/>
                </a:solidFill>
                <a:latin typeface="Calibri"/>
                <a:ea typeface="Calibri"/>
                <a:cs typeface="Calibri"/>
                <a:sym typeface="Calibri"/>
              </a:endParaRPr>
            </a:p>
          </p:txBody>
        </p:sp>
      </p:grpSp>
      <p:pic>
        <p:nvPicPr>
          <p:cNvPr id="283" name="Google Shape;283;p9" descr="dreamstime_xl_7116413.jpg"/>
          <p:cNvPicPr preferRelativeResize="0"/>
          <p:nvPr/>
        </p:nvPicPr>
        <p:blipFill rotWithShape="1">
          <a:blip r:embed="rId4">
            <a:alphaModFix/>
          </a:blip>
          <a:srcRect/>
          <a:stretch/>
        </p:blipFill>
        <p:spPr>
          <a:xfrm>
            <a:off x="442798" y="4279288"/>
            <a:ext cx="2502500" cy="1587503"/>
          </a:xfrm>
          <a:prstGeom prst="rect">
            <a:avLst/>
          </a:prstGeom>
          <a:noFill/>
          <a:ln>
            <a:noFill/>
          </a:ln>
        </p:spPr>
      </p:pic>
      <p:pic>
        <p:nvPicPr>
          <p:cNvPr id="284" name="Google Shape;284;p9" descr="dreamstime_xl_33474810.jpg"/>
          <p:cNvPicPr preferRelativeResize="0"/>
          <p:nvPr/>
        </p:nvPicPr>
        <p:blipFill rotWithShape="1">
          <a:blip r:embed="rId5">
            <a:alphaModFix/>
          </a:blip>
          <a:srcRect/>
          <a:stretch/>
        </p:blipFill>
        <p:spPr>
          <a:xfrm>
            <a:off x="3313135" y="4274793"/>
            <a:ext cx="2465931" cy="1596472"/>
          </a:xfrm>
          <a:prstGeom prst="rect">
            <a:avLst/>
          </a:prstGeom>
          <a:noFill/>
          <a:ln>
            <a:noFill/>
          </a:ln>
        </p:spPr>
      </p:pic>
      <p:pic>
        <p:nvPicPr>
          <p:cNvPr id="285" name="Google Shape;285;p9" descr="dreamstime_xl_10769502.jpg"/>
          <p:cNvPicPr preferRelativeResize="0"/>
          <p:nvPr/>
        </p:nvPicPr>
        <p:blipFill rotWithShape="1">
          <a:blip r:embed="rId6">
            <a:alphaModFix/>
          </a:blip>
          <a:srcRect/>
          <a:stretch/>
        </p:blipFill>
        <p:spPr>
          <a:xfrm>
            <a:off x="6259927" y="4283763"/>
            <a:ext cx="2441281" cy="16204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e57162b6c3_0_161"/>
          <p:cNvSpPr txBox="1"/>
          <p:nvPr/>
        </p:nvSpPr>
        <p:spPr>
          <a:xfrm>
            <a:off x="1137669" y="424771"/>
            <a:ext cx="716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How many kingdoms are there?</a:t>
            </a:r>
            <a:endParaRPr sz="1400" b="0" i="0" u="none" strike="noStrike" cap="none">
              <a:solidFill>
                <a:srgbClr val="000000"/>
              </a:solidFill>
              <a:latin typeface="Arial"/>
              <a:ea typeface="Arial"/>
              <a:cs typeface="Arial"/>
              <a:sym typeface="Arial"/>
            </a:endParaRPr>
          </a:p>
        </p:txBody>
      </p:sp>
      <p:sp>
        <p:nvSpPr>
          <p:cNvPr id="292" name="Google Shape;292;ge57162b6c3_0_1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e57162b6c3_0_161"/>
          <p:cNvSpPr txBox="1"/>
          <p:nvPr/>
        </p:nvSpPr>
        <p:spPr>
          <a:xfrm>
            <a:off x="605905" y="1365175"/>
            <a:ext cx="2900400" cy="2524200"/>
          </a:xfrm>
          <a:prstGeom prst="rect">
            <a:avLst/>
          </a:prstGeom>
          <a:noFill/>
          <a:ln>
            <a:noFill/>
          </a:ln>
        </p:spPr>
        <p:txBody>
          <a:bodyPr spcFirstLastPara="1" wrap="square" lIns="91425" tIns="45700" rIns="91425" bIns="45700" anchor="t" anchorCtr="0">
            <a:spAutoFit/>
          </a:bodyPr>
          <a:lstStyle/>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2 </a:t>
            </a:r>
            <a:endParaRPr sz="3500" b="0" i="0" u="none" strike="noStrike" cap="none">
              <a:solidFill>
                <a:srgbClr val="000000"/>
              </a:solidFill>
              <a:latin typeface="Arial"/>
              <a:ea typeface="Arial"/>
              <a:cs typeface="Arial"/>
              <a:sym typeface="Arial"/>
            </a:endParaRPr>
          </a:p>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3</a:t>
            </a:r>
            <a:endParaRPr sz="3500" b="0" i="0" u="none" strike="noStrike" cap="none">
              <a:solidFill>
                <a:srgbClr val="000000"/>
              </a:solidFill>
              <a:latin typeface="Arial"/>
              <a:ea typeface="Arial"/>
              <a:cs typeface="Arial"/>
              <a:sym typeface="Arial"/>
            </a:endParaRPr>
          </a:p>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4</a:t>
            </a:r>
            <a:endParaRPr sz="3500" b="0" i="0" u="none" strike="noStrike" cap="none">
              <a:solidFill>
                <a:srgbClr val="000000"/>
              </a:solidFill>
              <a:latin typeface="Arial"/>
              <a:ea typeface="Arial"/>
              <a:cs typeface="Arial"/>
              <a:sym typeface="Arial"/>
            </a:endParaRPr>
          </a:p>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6</a:t>
            </a:r>
            <a:endParaRPr sz="3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94" name="Google Shape;294;ge57162b6c3_0_161"/>
          <p:cNvPicPr preferRelativeResize="0"/>
          <p:nvPr/>
        </p:nvPicPr>
        <p:blipFill rotWithShape="1">
          <a:blip r:embed="rId4">
            <a:alphaModFix/>
          </a:blip>
          <a:srcRect t="12823"/>
          <a:stretch/>
        </p:blipFill>
        <p:spPr>
          <a:xfrm>
            <a:off x="5202881" y="1365187"/>
            <a:ext cx="2084901" cy="4761775"/>
          </a:xfrm>
          <a:prstGeom prst="rect">
            <a:avLst/>
          </a:prstGeom>
          <a:noFill/>
          <a:ln>
            <a:noFill/>
          </a:ln>
        </p:spPr>
      </p:pic>
      <p:sp>
        <p:nvSpPr>
          <p:cNvPr id="295" name="Google Shape;295;ge57162b6c3_0_161"/>
          <p:cNvSpPr/>
          <p:nvPr/>
        </p:nvSpPr>
        <p:spPr>
          <a:xfrm>
            <a:off x="5046781" y="1836620"/>
            <a:ext cx="2488200" cy="7620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e57162b6c3_0_186"/>
          <p:cNvSpPr txBox="1"/>
          <p:nvPr/>
        </p:nvSpPr>
        <p:spPr>
          <a:xfrm>
            <a:off x="1137669" y="424771"/>
            <a:ext cx="716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How many kingdoms are there?</a:t>
            </a:r>
            <a:endParaRPr sz="1400" b="0" i="0" u="none" strike="noStrike" cap="none">
              <a:solidFill>
                <a:srgbClr val="000000"/>
              </a:solidFill>
              <a:latin typeface="Arial"/>
              <a:ea typeface="Arial"/>
              <a:cs typeface="Arial"/>
              <a:sym typeface="Arial"/>
            </a:endParaRPr>
          </a:p>
        </p:txBody>
      </p:sp>
      <p:sp>
        <p:nvSpPr>
          <p:cNvPr id="302" name="Google Shape;302;ge57162b6c3_0_1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e57162b6c3_0_186"/>
          <p:cNvSpPr txBox="1"/>
          <p:nvPr/>
        </p:nvSpPr>
        <p:spPr>
          <a:xfrm>
            <a:off x="605905" y="1365175"/>
            <a:ext cx="2900400" cy="2524200"/>
          </a:xfrm>
          <a:prstGeom prst="rect">
            <a:avLst/>
          </a:prstGeom>
          <a:noFill/>
          <a:ln>
            <a:noFill/>
          </a:ln>
        </p:spPr>
        <p:txBody>
          <a:bodyPr spcFirstLastPara="1" wrap="square" lIns="91425" tIns="45700" rIns="91425" bIns="45700" anchor="t" anchorCtr="0">
            <a:spAutoFit/>
          </a:bodyPr>
          <a:lstStyle/>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2 </a:t>
            </a:r>
            <a:endParaRPr sz="3500" b="0" i="0" u="none" strike="noStrike" cap="none">
              <a:solidFill>
                <a:srgbClr val="000000"/>
              </a:solidFill>
              <a:latin typeface="Arial"/>
              <a:ea typeface="Arial"/>
              <a:cs typeface="Arial"/>
              <a:sym typeface="Arial"/>
            </a:endParaRPr>
          </a:p>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3</a:t>
            </a:r>
            <a:endParaRPr sz="3500" b="0" i="0" u="none" strike="noStrike" cap="none">
              <a:solidFill>
                <a:srgbClr val="000000"/>
              </a:solidFill>
              <a:latin typeface="Arial"/>
              <a:ea typeface="Arial"/>
              <a:cs typeface="Arial"/>
              <a:sym typeface="Arial"/>
            </a:endParaRPr>
          </a:p>
          <a:p>
            <a:pPr marL="514350" marR="0" lvl="0" indent="-546100" algn="l" rtl="0">
              <a:lnSpc>
                <a:spcPct val="100000"/>
              </a:lnSpc>
              <a:spcBef>
                <a:spcPts val="0"/>
              </a:spcBef>
              <a:spcAft>
                <a:spcPts val="0"/>
              </a:spcAft>
              <a:buClr>
                <a:srgbClr val="FF0000"/>
              </a:buClr>
              <a:buSzPts val="3500"/>
              <a:buFont typeface="Calibri"/>
              <a:buAutoNum type="alphaUcPeriod"/>
            </a:pPr>
            <a:r>
              <a:rPr lang="en-US" sz="3500" b="0" i="0" u="none" strike="noStrike" cap="none">
                <a:solidFill>
                  <a:srgbClr val="FF0000"/>
                </a:solidFill>
                <a:latin typeface="Calibri"/>
                <a:ea typeface="Calibri"/>
                <a:cs typeface="Calibri"/>
                <a:sym typeface="Calibri"/>
              </a:rPr>
              <a:t>4</a:t>
            </a:r>
            <a:endParaRPr sz="3500" b="0" i="0" u="none" strike="noStrike" cap="none">
              <a:solidFill>
                <a:srgbClr val="FF0000"/>
              </a:solidFill>
              <a:latin typeface="Arial"/>
              <a:ea typeface="Arial"/>
              <a:cs typeface="Arial"/>
              <a:sym typeface="Arial"/>
            </a:endParaRPr>
          </a:p>
          <a:p>
            <a:pPr marL="514350" marR="0" lvl="0" indent="-546100" algn="l" rtl="0">
              <a:lnSpc>
                <a:spcPct val="100000"/>
              </a:lnSpc>
              <a:spcBef>
                <a:spcPts val="0"/>
              </a:spcBef>
              <a:spcAft>
                <a:spcPts val="0"/>
              </a:spcAft>
              <a:buClr>
                <a:srgbClr val="000000"/>
              </a:buClr>
              <a:buSzPts val="3500"/>
              <a:buFont typeface="Calibri"/>
              <a:buAutoNum type="alphaUcPeriod"/>
            </a:pPr>
            <a:r>
              <a:rPr lang="en-US" sz="3500" b="0" i="0" u="none" strike="noStrike" cap="none">
                <a:solidFill>
                  <a:srgbClr val="000000"/>
                </a:solidFill>
                <a:latin typeface="Calibri"/>
                <a:ea typeface="Calibri"/>
                <a:cs typeface="Calibri"/>
                <a:sym typeface="Calibri"/>
              </a:rPr>
              <a:t>6</a:t>
            </a:r>
            <a:endParaRPr sz="3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04" name="Google Shape;304;ge57162b6c3_0_186"/>
          <p:cNvGrpSpPr/>
          <p:nvPr/>
        </p:nvGrpSpPr>
        <p:grpSpPr>
          <a:xfrm>
            <a:off x="3304530" y="1486304"/>
            <a:ext cx="4762827" cy="5034917"/>
            <a:chOff x="533729" y="1369"/>
            <a:chExt cx="4762827" cy="5034917"/>
          </a:xfrm>
        </p:grpSpPr>
        <p:sp>
          <p:nvSpPr>
            <p:cNvPr id="305" name="Google Shape;305;ge57162b6c3_0_186"/>
            <p:cNvSpPr/>
            <p:nvPr/>
          </p:nvSpPr>
          <p:spPr>
            <a:xfrm>
              <a:off x="533729" y="1369"/>
              <a:ext cx="2268000" cy="1562700"/>
            </a:xfrm>
            <a:prstGeom prst="roundRect">
              <a:avLst>
                <a:gd name="adj" fmla="val 16667"/>
              </a:avLst>
            </a:prstGeom>
            <a:blipFill rotWithShape="1">
              <a:blip r:embed="rId4">
                <a:alphaModFix/>
              </a:blip>
              <a:stretch>
                <a:fillRect l="-14999" r="-14988"/>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e57162b6c3_0_186"/>
            <p:cNvSpPr/>
            <p:nvPr/>
          </p:nvSpPr>
          <p:spPr>
            <a:xfrm>
              <a:off x="533729" y="1563978"/>
              <a:ext cx="2268000" cy="84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e57162b6c3_0_186"/>
            <p:cNvSpPr txBox="1"/>
            <p:nvPr/>
          </p:nvSpPr>
          <p:spPr>
            <a:xfrm>
              <a:off x="533729" y="1563978"/>
              <a:ext cx="2268000" cy="841500"/>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rgbClr val="000000"/>
                  </a:solidFill>
                  <a:latin typeface="Calibri"/>
                  <a:ea typeface="Calibri"/>
                  <a:cs typeface="Calibri"/>
                  <a:sym typeface="Calibri"/>
                </a:rPr>
                <a:t>Protista</a:t>
              </a:r>
              <a:endParaRPr sz="3800" b="0" i="0" u="none" strike="noStrike" cap="none">
                <a:solidFill>
                  <a:srgbClr val="000000"/>
                </a:solidFill>
                <a:latin typeface="Calibri"/>
                <a:ea typeface="Calibri"/>
                <a:cs typeface="Calibri"/>
                <a:sym typeface="Calibri"/>
              </a:endParaRPr>
            </a:p>
          </p:txBody>
        </p:sp>
        <p:sp>
          <p:nvSpPr>
            <p:cNvPr id="308" name="Google Shape;308;ge57162b6c3_0_186"/>
            <p:cNvSpPr/>
            <p:nvPr/>
          </p:nvSpPr>
          <p:spPr>
            <a:xfrm>
              <a:off x="3028556" y="1369"/>
              <a:ext cx="2268000" cy="1562700"/>
            </a:xfrm>
            <a:prstGeom prst="roundRect">
              <a:avLst>
                <a:gd name="adj" fmla="val 16667"/>
              </a:avLst>
            </a:prstGeom>
            <a:blipFill rotWithShape="1">
              <a:blip r:embed="rId5">
                <a:alphaModFix/>
              </a:blip>
              <a:stretch>
                <a:fillRect l="-1999" r="-1989"/>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e57162b6c3_0_186"/>
            <p:cNvSpPr/>
            <p:nvPr/>
          </p:nvSpPr>
          <p:spPr>
            <a:xfrm>
              <a:off x="3028556" y="1563978"/>
              <a:ext cx="2268000" cy="84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e57162b6c3_0_186"/>
            <p:cNvSpPr txBox="1"/>
            <p:nvPr/>
          </p:nvSpPr>
          <p:spPr>
            <a:xfrm>
              <a:off x="3028556" y="1563978"/>
              <a:ext cx="2268000" cy="841500"/>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rgbClr val="000000"/>
                  </a:solidFill>
                  <a:latin typeface="Calibri"/>
                  <a:ea typeface="Calibri"/>
                  <a:cs typeface="Calibri"/>
                  <a:sym typeface="Calibri"/>
                </a:rPr>
                <a:t>Plantae</a:t>
              </a:r>
              <a:endParaRPr sz="3800" b="0" i="0" u="none" strike="noStrike" cap="none">
                <a:solidFill>
                  <a:srgbClr val="000000"/>
                </a:solidFill>
                <a:latin typeface="Calibri"/>
                <a:ea typeface="Calibri"/>
                <a:cs typeface="Calibri"/>
                <a:sym typeface="Calibri"/>
              </a:endParaRPr>
            </a:p>
          </p:txBody>
        </p:sp>
        <p:sp>
          <p:nvSpPr>
            <p:cNvPr id="311" name="Google Shape;311;ge57162b6c3_0_186"/>
            <p:cNvSpPr/>
            <p:nvPr/>
          </p:nvSpPr>
          <p:spPr>
            <a:xfrm>
              <a:off x="533729" y="2632177"/>
              <a:ext cx="2268000" cy="1562700"/>
            </a:xfrm>
            <a:prstGeom prst="roundRect">
              <a:avLst>
                <a:gd name="adj" fmla="val 16667"/>
              </a:avLst>
            </a:prstGeom>
            <a:blipFill rotWithShape="1">
              <a:blip r:embed="rId6">
                <a:alphaModFix/>
              </a:blip>
              <a:stretch>
                <a:fillRect t="-21988" b="-21988"/>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e57162b6c3_0_186"/>
            <p:cNvSpPr/>
            <p:nvPr/>
          </p:nvSpPr>
          <p:spPr>
            <a:xfrm>
              <a:off x="533729" y="4194786"/>
              <a:ext cx="2268000" cy="84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e57162b6c3_0_186"/>
            <p:cNvSpPr txBox="1"/>
            <p:nvPr/>
          </p:nvSpPr>
          <p:spPr>
            <a:xfrm>
              <a:off x="533729" y="4194786"/>
              <a:ext cx="2268000" cy="841500"/>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rgbClr val="000000"/>
                  </a:solidFill>
                  <a:latin typeface="Calibri"/>
                  <a:ea typeface="Calibri"/>
                  <a:cs typeface="Calibri"/>
                  <a:sym typeface="Calibri"/>
                </a:rPr>
                <a:t>Fungi</a:t>
              </a:r>
              <a:endParaRPr sz="3800" b="0" i="0" u="none" strike="noStrike" cap="none">
                <a:solidFill>
                  <a:srgbClr val="000000"/>
                </a:solidFill>
                <a:latin typeface="Calibri"/>
                <a:ea typeface="Calibri"/>
                <a:cs typeface="Calibri"/>
                <a:sym typeface="Calibri"/>
              </a:endParaRPr>
            </a:p>
          </p:txBody>
        </p:sp>
        <p:sp>
          <p:nvSpPr>
            <p:cNvPr id="314" name="Google Shape;314;ge57162b6c3_0_186"/>
            <p:cNvSpPr/>
            <p:nvPr/>
          </p:nvSpPr>
          <p:spPr>
            <a:xfrm>
              <a:off x="3028556" y="2632177"/>
              <a:ext cx="2268000" cy="1562700"/>
            </a:xfrm>
            <a:prstGeom prst="roundRect">
              <a:avLst>
                <a:gd name="adj" fmla="val 16667"/>
              </a:avLst>
            </a:prstGeom>
            <a:blipFill rotWithShape="1">
              <a:blip r:embed="rId7">
                <a:alphaModFix/>
              </a:blip>
              <a:stretch>
                <a:fillRect l="-1999" r="-1989"/>
              </a:stretch>
            </a:blipFill>
            <a:ln>
              <a:noFill/>
            </a:ln>
            <a:effectLst>
              <a:outerShdw blurRad="40000" dist="23000" dir="5400000" rotWithShape="0">
                <a:srgbClr val="000000">
                  <a:alpha val="341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e57162b6c3_0_186"/>
            <p:cNvSpPr/>
            <p:nvPr/>
          </p:nvSpPr>
          <p:spPr>
            <a:xfrm>
              <a:off x="3028556" y="4194786"/>
              <a:ext cx="2268000" cy="84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e57162b6c3_0_186"/>
            <p:cNvSpPr txBox="1"/>
            <p:nvPr/>
          </p:nvSpPr>
          <p:spPr>
            <a:xfrm>
              <a:off x="3028556" y="4194786"/>
              <a:ext cx="2268000" cy="841500"/>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rgbClr val="000000"/>
                  </a:solidFill>
                  <a:latin typeface="Calibri"/>
                  <a:ea typeface="Calibri"/>
                  <a:cs typeface="Calibri"/>
                  <a:sym typeface="Calibri"/>
                </a:rPr>
                <a:t>Animalia</a:t>
              </a:r>
              <a:endParaRPr sz="3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e57162b6c3_0_209"/>
          <p:cNvSpPr txBox="1"/>
          <p:nvPr/>
        </p:nvSpPr>
        <p:spPr>
          <a:xfrm>
            <a:off x="920025" y="286225"/>
            <a:ext cx="79278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Which of these is in the correct order?</a:t>
            </a:r>
            <a:endParaRPr sz="1400" b="0" i="0" u="none" strike="noStrike" cap="none">
              <a:solidFill>
                <a:srgbClr val="000000"/>
              </a:solidFill>
              <a:latin typeface="Arial"/>
              <a:ea typeface="Arial"/>
              <a:cs typeface="Arial"/>
              <a:sym typeface="Arial"/>
            </a:endParaRPr>
          </a:p>
        </p:txBody>
      </p:sp>
      <p:sp>
        <p:nvSpPr>
          <p:cNvPr id="323" name="Google Shape;323;ge57162b6c3_0_2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e57162b6c3_0_209"/>
          <p:cNvSpPr txBox="1"/>
          <p:nvPr/>
        </p:nvSpPr>
        <p:spPr>
          <a:xfrm>
            <a:off x="214650" y="1366500"/>
            <a:ext cx="8714700" cy="28014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Kingdom, Domain, Phylum, Family, Class, Order</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Domain, Kingdom, Order, Class,  Phylum, Family</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Family, Domain, Kingdom, Order, Phylum, Class</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Domain, Kingdom, Phylum, Class, Order, Family</a:t>
            </a: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266100" y="258750"/>
            <a:ext cx="76587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a:solidFill>
                  <a:schemeClr val="dk1"/>
                </a:solidFill>
              </a:rPr>
              <a:t>Plant Divisions</a:t>
            </a:r>
            <a:endParaRPr sz="8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Intro</a:t>
            </a:r>
            <a:endParaRPr sz="1400" b="0" i="0" u="none" strike="noStrike" cap="none">
              <a:solidFill>
                <a:srgbClr val="000000"/>
              </a:solidFill>
              <a:latin typeface="Arial"/>
              <a:ea typeface="Arial"/>
              <a:cs typeface="Arial"/>
              <a:sym typeface="Arial"/>
            </a:endParaRPr>
          </a:p>
        </p:txBody>
      </p:sp>
      <p:pic>
        <p:nvPicPr>
          <p:cNvPr id="122" name="Google Shape;122;p2"/>
          <p:cNvPicPr preferRelativeResize="0"/>
          <p:nvPr/>
        </p:nvPicPr>
        <p:blipFill>
          <a:blip r:embed="rId3">
            <a:alphaModFix/>
          </a:blip>
          <a:stretch>
            <a:fillRect/>
          </a:stretch>
        </p:blipFill>
        <p:spPr>
          <a:xfrm>
            <a:off x="2778159" y="1524299"/>
            <a:ext cx="3587690" cy="5333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e57162b6c3_0_230"/>
          <p:cNvSpPr txBox="1"/>
          <p:nvPr/>
        </p:nvSpPr>
        <p:spPr>
          <a:xfrm>
            <a:off x="920025" y="286225"/>
            <a:ext cx="79278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Which of these is in the correct order?</a:t>
            </a:r>
            <a:endParaRPr sz="1400" b="0" i="0" u="none" strike="noStrike" cap="none">
              <a:solidFill>
                <a:srgbClr val="000000"/>
              </a:solidFill>
              <a:latin typeface="Arial"/>
              <a:ea typeface="Arial"/>
              <a:cs typeface="Arial"/>
              <a:sym typeface="Arial"/>
            </a:endParaRPr>
          </a:p>
        </p:txBody>
      </p:sp>
      <p:sp>
        <p:nvSpPr>
          <p:cNvPr id="331" name="Google Shape;331;ge57162b6c3_0_23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e57162b6c3_0_230"/>
          <p:cNvSpPr txBox="1"/>
          <p:nvPr/>
        </p:nvSpPr>
        <p:spPr>
          <a:xfrm>
            <a:off x="214650" y="1366500"/>
            <a:ext cx="8714700" cy="28014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Kingdom, Domain, Phylum, Family, Class, Order</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Domain, Kingdom, Order, Class,  Phylum, Family</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000000"/>
              </a:buClr>
              <a:buSzPts val="3200"/>
              <a:buFont typeface="Calibri"/>
              <a:buAutoNum type="alphaUcPeriod"/>
            </a:pPr>
            <a:r>
              <a:rPr lang="en-US" sz="3200" b="0" i="0" u="none" strike="noStrike" cap="none">
                <a:solidFill>
                  <a:srgbClr val="000000"/>
                </a:solidFill>
                <a:latin typeface="Calibri"/>
                <a:ea typeface="Calibri"/>
                <a:cs typeface="Calibri"/>
                <a:sym typeface="Calibri"/>
              </a:rPr>
              <a:t>Family, Domain, Kingdom, Order, Phylum, Class</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Domain, Kingdom, Phylum, Class, Order, Family</a:t>
            </a:r>
            <a:endParaRPr sz="3200" b="0" i="0" u="none" strike="noStrike" cap="none">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0"/>
          <p:cNvSpPr txBox="1"/>
          <p:nvPr/>
        </p:nvSpPr>
        <p:spPr>
          <a:xfrm>
            <a:off x="1658950" y="1487350"/>
            <a:ext cx="6234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Plant Divisions</a:t>
            </a:r>
            <a:endParaRPr sz="6600" b="1" i="0" u="none" strike="noStrike" cap="none">
              <a:solidFill>
                <a:schemeClr val="dk1"/>
              </a:solidFill>
              <a:latin typeface="Arial"/>
              <a:ea typeface="Arial"/>
              <a:cs typeface="Arial"/>
              <a:sym typeface="Arial"/>
            </a:endParaRPr>
          </a:p>
        </p:txBody>
      </p:sp>
      <p:sp>
        <p:nvSpPr>
          <p:cNvPr id="339" name="Google Shape;339;p1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1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1"/>
          <p:cNvSpPr txBox="1">
            <a:spLocks noGrp="1"/>
          </p:cNvSpPr>
          <p:nvPr>
            <p:ph type="ctrTitle"/>
          </p:nvPr>
        </p:nvSpPr>
        <p:spPr>
          <a:xfrm>
            <a:off x="401935" y="427701"/>
            <a:ext cx="8551146"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a:t>Scientists divide the Plantae kingdom into two major groups - the green algae and embryophytes.</a:t>
            </a:r>
            <a:endParaRPr sz="3400"/>
          </a:p>
        </p:txBody>
      </p:sp>
      <p:sp>
        <p:nvSpPr>
          <p:cNvPr id="347" name="Google Shape;347;p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8" name="Google Shape;348;p11"/>
          <p:cNvPicPr preferRelativeResize="0"/>
          <p:nvPr/>
        </p:nvPicPr>
        <p:blipFill rotWithShape="1">
          <a:blip r:embed="rId4">
            <a:alphaModFix/>
          </a:blip>
          <a:srcRect t="21028" b="63414"/>
          <a:stretch/>
        </p:blipFill>
        <p:spPr>
          <a:xfrm>
            <a:off x="264138" y="3103625"/>
            <a:ext cx="3234575" cy="1123875"/>
          </a:xfrm>
          <a:prstGeom prst="rect">
            <a:avLst/>
          </a:prstGeom>
          <a:noFill/>
          <a:ln>
            <a:noFill/>
          </a:ln>
        </p:spPr>
      </p:pic>
      <p:sp>
        <p:nvSpPr>
          <p:cNvPr id="349" name="Google Shape;349;p11"/>
          <p:cNvSpPr txBox="1"/>
          <p:nvPr/>
        </p:nvSpPr>
        <p:spPr>
          <a:xfrm>
            <a:off x="3498713" y="3237250"/>
            <a:ext cx="2085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Calibri"/>
                <a:ea typeface="Calibri"/>
                <a:cs typeface="Calibri"/>
                <a:sym typeface="Calibri"/>
              </a:rPr>
              <a:t>Plantae</a:t>
            </a:r>
            <a:endParaRPr sz="2600" b="1">
              <a:latin typeface="Calibri"/>
              <a:ea typeface="Calibri"/>
              <a:cs typeface="Calibri"/>
              <a:sym typeface="Calibri"/>
            </a:endParaRPr>
          </a:p>
        </p:txBody>
      </p:sp>
      <p:sp>
        <p:nvSpPr>
          <p:cNvPr id="350" name="Google Shape;350;p11"/>
          <p:cNvSpPr txBox="1"/>
          <p:nvPr/>
        </p:nvSpPr>
        <p:spPr>
          <a:xfrm>
            <a:off x="6479813" y="4135250"/>
            <a:ext cx="2259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Calibri"/>
                <a:ea typeface="Calibri"/>
                <a:cs typeface="Calibri"/>
                <a:sym typeface="Calibri"/>
              </a:rPr>
              <a:t>Embryophytes</a:t>
            </a:r>
            <a:endParaRPr sz="2600" b="1">
              <a:latin typeface="Calibri"/>
              <a:ea typeface="Calibri"/>
              <a:cs typeface="Calibri"/>
              <a:sym typeface="Calibri"/>
            </a:endParaRPr>
          </a:p>
        </p:txBody>
      </p:sp>
      <p:pic>
        <p:nvPicPr>
          <p:cNvPr id="351" name="Google Shape;351;p11"/>
          <p:cNvPicPr preferRelativeResize="0"/>
          <p:nvPr/>
        </p:nvPicPr>
        <p:blipFill>
          <a:blip r:embed="rId5">
            <a:alphaModFix/>
          </a:blip>
          <a:stretch>
            <a:fillRect/>
          </a:stretch>
        </p:blipFill>
        <p:spPr>
          <a:xfrm>
            <a:off x="6344099" y="2399780"/>
            <a:ext cx="2531325" cy="1690850"/>
          </a:xfrm>
          <a:prstGeom prst="rect">
            <a:avLst/>
          </a:prstGeom>
          <a:noFill/>
          <a:ln>
            <a:noFill/>
          </a:ln>
        </p:spPr>
      </p:pic>
      <p:pic>
        <p:nvPicPr>
          <p:cNvPr id="352" name="Google Shape;352;p11"/>
          <p:cNvPicPr preferRelativeResize="0"/>
          <p:nvPr/>
        </p:nvPicPr>
        <p:blipFill>
          <a:blip r:embed="rId6">
            <a:alphaModFix/>
          </a:blip>
          <a:stretch>
            <a:fillRect/>
          </a:stretch>
        </p:blipFill>
        <p:spPr>
          <a:xfrm>
            <a:off x="6339625" y="4612975"/>
            <a:ext cx="2540244" cy="1690850"/>
          </a:xfrm>
          <a:prstGeom prst="rect">
            <a:avLst/>
          </a:prstGeom>
          <a:noFill/>
          <a:ln>
            <a:noFill/>
          </a:ln>
        </p:spPr>
      </p:pic>
      <p:cxnSp>
        <p:nvCxnSpPr>
          <p:cNvPr id="353" name="Google Shape;353;p11"/>
          <p:cNvCxnSpPr/>
          <p:nvPr/>
        </p:nvCxnSpPr>
        <p:spPr>
          <a:xfrm rot="10800000" flipH="1">
            <a:off x="4702913" y="2223550"/>
            <a:ext cx="1864200" cy="1337100"/>
          </a:xfrm>
          <a:prstGeom prst="straightConnector1">
            <a:avLst/>
          </a:prstGeom>
          <a:noFill/>
          <a:ln w="9525" cap="flat" cmpd="sng">
            <a:solidFill>
              <a:srgbClr val="1F497D"/>
            </a:solidFill>
            <a:prstDash val="solid"/>
            <a:round/>
            <a:headEnd type="none" w="med" len="med"/>
            <a:tailEnd type="triangle" w="med" len="med"/>
          </a:ln>
        </p:spPr>
      </p:cxnSp>
      <p:cxnSp>
        <p:nvCxnSpPr>
          <p:cNvPr id="354" name="Google Shape;354;p11"/>
          <p:cNvCxnSpPr>
            <a:endCxn id="350" idx="1"/>
          </p:cNvCxnSpPr>
          <p:nvPr/>
        </p:nvCxnSpPr>
        <p:spPr>
          <a:xfrm>
            <a:off x="4691813" y="3649850"/>
            <a:ext cx="1788000" cy="777900"/>
          </a:xfrm>
          <a:prstGeom prst="straightConnector1">
            <a:avLst/>
          </a:prstGeom>
          <a:noFill/>
          <a:ln w="9525" cap="flat" cmpd="sng">
            <a:solidFill>
              <a:srgbClr val="1F497D"/>
            </a:solidFill>
            <a:prstDash val="solid"/>
            <a:round/>
            <a:headEnd type="none" w="med" len="med"/>
            <a:tailEnd type="triangle" w="med" len="med"/>
          </a:ln>
        </p:spPr>
      </p:cxnSp>
      <p:sp>
        <p:nvSpPr>
          <p:cNvPr id="355" name="Google Shape;355;p11"/>
          <p:cNvSpPr txBox="1"/>
          <p:nvPr/>
        </p:nvSpPr>
        <p:spPr>
          <a:xfrm>
            <a:off x="6567125" y="1897725"/>
            <a:ext cx="2085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Calibri"/>
                <a:ea typeface="Calibri"/>
                <a:cs typeface="Calibri"/>
                <a:sym typeface="Calibri"/>
              </a:rPr>
              <a:t>Green Algae</a:t>
            </a:r>
            <a:endParaRPr sz="2600" b="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e57162b6c3_0_244"/>
          <p:cNvSpPr txBox="1">
            <a:spLocks noGrp="1"/>
          </p:cNvSpPr>
          <p:nvPr>
            <p:ph type="ctrTitle"/>
          </p:nvPr>
        </p:nvSpPr>
        <p:spPr>
          <a:xfrm>
            <a:off x="401935" y="427701"/>
            <a:ext cx="8551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a:t>The embryophytes can generally be grouped into vascular and nonvascular plants. </a:t>
            </a:r>
            <a:endParaRPr sz="3400"/>
          </a:p>
        </p:txBody>
      </p:sp>
      <p:sp>
        <p:nvSpPr>
          <p:cNvPr id="362" name="Google Shape;362;ge57162b6c3_0_24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e57162b6c3_0_244"/>
          <p:cNvSpPr txBox="1"/>
          <p:nvPr/>
        </p:nvSpPr>
        <p:spPr>
          <a:xfrm>
            <a:off x="3363275" y="2176525"/>
            <a:ext cx="2416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900" b="1">
                <a:latin typeface="Calibri"/>
                <a:ea typeface="Calibri"/>
                <a:cs typeface="Calibri"/>
                <a:sym typeface="Calibri"/>
              </a:rPr>
              <a:t>Embryophytes</a:t>
            </a:r>
            <a:endParaRPr sz="2900" b="1">
              <a:latin typeface="Calibri"/>
              <a:ea typeface="Calibri"/>
              <a:cs typeface="Calibri"/>
              <a:sym typeface="Calibri"/>
            </a:endParaRPr>
          </a:p>
        </p:txBody>
      </p:sp>
      <p:sp>
        <p:nvSpPr>
          <p:cNvPr id="364" name="Google Shape;364;ge57162b6c3_0_244"/>
          <p:cNvSpPr txBox="1"/>
          <p:nvPr/>
        </p:nvSpPr>
        <p:spPr>
          <a:xfrm>
            <a:off x="5779425" y="3475200"/>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Tracheophyta</a:t>
            </a:r>
            <a:endParaRPr sz="2600" b="1">
              <a:latin typeface="Calibri"/>
              <a:ea typeface="Calibri"/>
              <a:cs typeface="Calibri"/>
              <a:sym typeface="Calibri"/>
            </a:endParaRPr>
          </a:p>
          <a:p>
            <a:pPr marL="0" lvl="0" indent="0" algn="ctr" rtl="0">
              <a:spcBef>
                <a:spcPts val="0"/>
              </a:spcBef>
              <a:spcAft>
                <a:spcPts val="0"/>
              </a:spcAft>
              <a:buNone/>
            </a:pPr>
            <a:r>
              <a:rPr lang="en-US" sz="2600" b="1">
                <a:latin typeface="Calibri"/>
                <a:ea typeface="Calibri"/>
                <a:cs typeface="Calibri"/>
                <a:sym typeface="Calibri"/>
              </a:rPr>
              <a:t>“tube plants”</a:t>
            </a:r>
            <a:endParaRPr sz="2600" b="1">
              <a:latin typeface="Calibri"/>
              <a:ea typeface="Calibri"/>
              <a:cs typeface="Calibri"/>
              <a:sym typeface="Calibri"/>
            </a:endParaRPr>
          </a:p>
        </p:txBody>
      </p:sp>
      <p:sp>
        <p:nvSpPr>
          <p:cNvPr id="365" name="Google Shape;365;ge57162b6c3_0_244"/>
          <p:cNvSpPr txBox="1"/>
          <p:nvPr/>
        </p:nvSpPr>
        <p:spPr>
          <a:xfrm>
            <a:off x="1103375" y="3475200"/>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Bryophyta</a:t>
            </a:r>
            <a:endParaRPr sz="2600" b="1">
              <a:latin typeface="Calibri"/>
              <a:ea typeface="Calibri"/>
              <a:cs typeface="Calibri"/>
              <a:sym typeface="Calibri"/>
            </a:endParaRPr>
          </a:p>
          <a:p>
            <a:pPr marL="0" lvl="0" indent="0" algn="ctr" rtl="0">
              <a:spcBef>
                <a:spcPts val="0"/>
              </a:spcBef>
              <a:spcAft>
                <a:spcPts val="0"/>
              </a:spcAft>
              <a:buNone/>
            </a:pPr>
            <a:r>
              <a:rPr lang="en-US" sz="2600" b="1">
                <a:latin typeface="Calibri"/>
                <a:ea typeface="Calibri"/>
                <a:cs typeface="Calibri"/>
                <a:sym typeface="Calibri"/>
              </a:rPr>
              <a:t>“moss plants”</a:t>
            </a:r>
            <a:endParaRPr sz="2600" b="1">
              <a:latin typeface="Calibri"/>
              <a:ea typeface="Calibri"/>
              <a:cs typeface="Calibri"/>
              <a:sym typeface="Calibri"/>
            </a:endParaRPr>
          </a:p>
        </p:txBody>
      </p:sp>
      <p:cxnSp>
        <p:nvCxnSpPr>
          <p:cNvPr id="366" name="Google Shape;366;ge57162b6c3_0_244"/>
          <p:cNvCxnSpPr>
            <a:stCxn id="363" idx="1"/>
            <a:endCxn id="365" idx="0"/>
          </p:cNvCxnSpPr>
          <p:nvPr/>
        </p:nvCxnSpPr>
        <p:spPr>
          <a:xfrm flipH="1">
            <a:off x="2233175" y="2492125"/>
            <a:ext cx="1130100" cy="983100"/>
          </a:xfrm>
          <a:prstGeom prst="straightConnector1">
            <a:avLst/>
          </a:prstGeom>
          <a:noFill/>
          <a:ln w="9525" cap="flat" cmpd="sng">
            <a:solidFill>
              <a:srgbClr val="1F497D"/>
            </a:solidFill>
            <a:prstDash val="solid"/>
            <a:round/>
            <a:headEnd type="none" w="med" len="med"/>
            <a:tailEnd type="triangle" w="med" len="med"/>
          </a:ln>
        </p:spPr>
      </p:cxnSp>
      <p:cxnSp>
        <p:nvCxnSpPr>
          <p:cNvPr id="367" name="Google Shape;367;ge57162b6c3_0_244"/>
          <p:cNvCxnSpPr>
            <a:stCxn id="363" idx="3"/>
            <a:endCxn id="364" idx="0"/>
          </p:cNvCxnSpPr>
          <p:nvPr/>
        </p:nvCxnSpPr>
        <p:spPr>
          <a:xfrm>
            <a:off x="5779475" y="2492125"/>
            <a:ext cx="1129800" cy="983100"/>
          </a:xfrm>
          <a:prstGeom prst="straightConnector1">
            <a:avLst/>
          </a:prstGeom>
          <a:noFill/>
          <a:ln w="9525" cap="flat" cmpd="sng">
            <a:solidFill>
              <a:srgbClr val="1F497D"/>
            </a:solidFill>
            <a:prstDash val="solid"/>
            <a:round/>
            <a:headEnd type="none" w="med" len="med"/>
            <a:tailEnd type="triangle" w="med" len="med"/>
          </a:ln>
        </p:spPr>
      </p:cxnSp>
      <p:pic>
        <p:nvPicPr>
          <p:cNvPr id="368" name="Google Shape;368;ge57162b6c3_0_244"/>
          <p:cNvPicPr preferRelativeResize="0"/>
          <p:nvPr/>
        </p:nvPicPr>
        <p:blipFill>
          <a:blip r:embed="rId4">
            <a:alphaModFix/>
          </a:blip>
          <a:stretch>
            <a:fillRect/>
          </a:stretch>
        </p:blipFill>
        <p:spPr>
          <a:xfrm>
            <a:off x="853650" y="4378900"/>
            <a:ext cx="2759349" cy="1841849"/>
          </a:xfrm>
          <a:prstGeom prst="rect">
            <a:avLst/>
          </a:prstGeom>
          <a:noFill/>
          <a:ln>
            <a:noFill/>
          </a:ln>
        </p:spPr>
      </p:pic>
      <p:pic>
        <p:nvPicPr>
          <p:cNvPr id="369" name="Google Shape;369;ge57162b6c3_0_244"/>
          <p:cNvPicPr preferRelativeResize="0"/>
          <p:nvPr/>
        </p:nvPicPr>
        <p:blipFill>
          <a:blip r:embed="rId5">
            <a:alphaModFix/>
          </a:blip>
          <a:stretch>
            <a:fillRect/>
          </a:stretch>
        </p:blipFill>
        <p:spPr>
          <a:xfrm>
            <a:off x="5528423" y="4378902"/>
            <a:ext cx="2761916" cy="1841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57162b6c3_0_264"/>
          <p:cNvSpPr txBox="1">
            <a:spLocks noGrp="1"/>
          </p:cNvSpPr>
          <p:nvPr>
            <p:ph type="ctrTitle"/>
          </p:nvPr>
        </p:nvSpPr>
        <p:spPr>
          <a:xfrm>
            <a:off x="401935" y="427701"/>
            <a:ext cx="8551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a:t>Scientists now divide the bryophytes into three different categories representing major evolutionary branches. </a:t>
            </a:r>
            <a:endParaRPr sz="3400"/>
          </a:p>
        </p:txBody>
      </p:sp>
      <p:sp>
        <p:nvSpPr>
          <p:cNvPr id="376" name="Google Shape;376;ge57162b6c3_0_2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e57162b6c3_0_264"/>
          <p:cNvSpPr txBox="1"/>
          <p:nvPr/>
        </p:nvSpPr>
        <p:spPr>
          <a:xfrm>
            <a:off x="3445100" y="2462675"/>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Bryophyta</a:t>
            </a:r>
            <a:endParaRPr sz="2600" b="1">
              <a:latin typeface="Calibri"/>
              <a:ea typeface="Calibri"/>
              <a:cs typeface="Calibri"/>
              <a:sym typeface="Calibri"/>
            </a:endParaRPr>
          </a:p>
          <a:p>
            <a:pPr marL="0" lvl="0" indent="0" algn="ctr" rtl="0">
              <a:spcBef>
                <a:spcPts val="0"/>
              </a:spcBef>
              <a:spcAft>
                <a:spcPts val="0"/>
              </a:spcAft>
              <a:buNone/>
            </a:pPr>
            <a:r>
              <a:rPr lang="en-US" sz="2600" b="1">
                <a:latin typeface="Calibri"/>
                <a:ea typeface="Calibri"/>
                <a:cs typeface="Calibri"/>
                <a:sym typeface="Calibri"/>
              </a:rPr>
              <a:t>“moss plants”</a:t>
            </a:r>
            <a:endParaRPr sz="2600" b="1">
              <a:latin typeface="Calibri"/>
              <a:ea typeface="Calibri"/>
              <a:cs typeface="Calibri"/>
              <a:sym typeface="Calibri"/>
            </a:endParaRPr>
          </a:p>
        </p:txBody>
      </p:sp>
      <p:sp>
        <p:nvSpPr>
          <p:cNvPr id="378" name="Google Shape;378;ge57162b6c3_0_264"/>
          <p:cNvSpPr txBox="1"/>
          <p:nvPr/>
        </p:nvSpPr>
        <p:spPr>
          <a:xfrm>
            <a:off x="6363000" y="3945800"/>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Mosses</a:t>
            </a:r>
            <a:endParaRPr sz="2600" b="1">
              <a:latin typeface="Calibri"/>
              <a:ea typeface="Calibri"/>
              <a:cs typeface="Calibri"/>
              <a:sym typeface="Calibri"/>
            </a:endParaRPr>
          </a:p>
        </p:txBody>
      </p:sp>
      <p:sp>
        <p:nvSpPr>
          <p:cNvPr id="379" name="Google Shape;379;ge57162b6c3_0_264"/>
          <p:cNvSpPr txBox="1"/>
          <p:nvPr/>
        </p:nvSpPr>
        <p:spPr>
          <a:xfrm>
            <a:off x="3445100" y="3945800"/>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Hornworts</a:t>
            </a:r>
            <a:endParaRPr sz="2600" b="1">
              <a:latin typeface="Calibri"/>
              <a:ea typeface="Calibri"/>
              <a:cs typeface="Calibri"/>
              <a:sym typeface="Calibri"/>
            </a:endParaRPr>
          </a:p>
        </p:txBody>
      </p:sp>
      <p:sp>
        <p:nvSpPr>
          <p:cNvPr id="380" name="Google Shape;380;ge57162b6c3_0_264"/>
          <p:cNvSpPr txBox="1"/>
          <p:nvPr/>
        </p:nvSpPr>
        <p:spPr>
          <a:xfrm>
            <a:off x="322775" y="3945800"/>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Liverworts</a:t>
            </a:r>
            <a:endParaRPr sz="2600" b="1">
              <a:latin typeface="Calibri"/>
              <a:ea typeface="Calibri"/>
              <a:cs typeface="Calibri"/>
              <a:sym typeface="Calibri"/>
            </a:endParaRPr>
          </a:p>
        </p:txBody>
      </p:sp>
      <p:pic>
        <p:nvPicPr>
          <p:cNvPr id="381" name="Google Shape;381;ge57162b6c3_0_264"/>
          <p:cNvPicPr preferRelativeResize="0"/>
          <p:nvPr/>
        </p:nvPicPr>
        <p:blipFill>
          <a:blip r:embed="rId4">
            <a:alphaModFix/>
          </a:blip>
          <a:stretch>
            <a:fillRect/>
          </a:stretch>
        </p:blipFill>
        <p:spPr>
          <a:xfrm>
            <a:off x="299438" y="4530800"/>
            <a:ext cx="2306568" cy="1729926"/>
          </a:xfrm>
          <a:prstGeom prst="rect">
            <a:avLst/>
          </a:prstGeom>
          <a:noFill/>
          <a:ln>
            <a:noFill/>
          </a:ln>
        </p:spPr>
      </p:pic>
      <p:pic>
        <p:nvPicPr>
          <p:cNvPr id="382" name="Google Shape;382;ge57162b6c3_0_264"/>
          <p:cNvPicPr preferRelativeResize="0"/>
          <p:nvPr/>
        </p:nvPicPr>
        <p:blipFill>
          <a:blip r:embed="rId5">
            <a:alphaModFix/>
          </a:blip>
          <a:stretch>
            <a:fillRect/>
          </a:stretch>
        </p:blipFill>
        <p:spPr>
          <a:xfrm>
            <a:off x="3421768" y="4530800"/>
            <a:ext cx="2306567" cy="1729926"/>
          </a:xfrm>
          <a:prstGeom prst="rect">
            <a:avLst/>
          </a:prstGeom>
          <a:noFill/>
          <a:ln>
            <a:noFill/>
          </a:ln>
        </p:spPr>
      </p:pic>
      <p:pic>
        <p:nvPicPr>
          <p:cNvPr id="383" name="Google Shape;383;ge57162b6c3_0_264"/>
          <p:cNvPicPr preferRelativeResize="0"/>
          <p:nvPr/>
        </p:nvPicPr>
        <p:blipFill>
          <a:blip r:embed="rId6">
            <a:alphaModFix/>
          </a:blip>
          <a:stretch>
            <a:fillRect/>
          </a:stretch>
        </p:blipFill>
        <p:spPr>
          <a:xfrm>
            <a:off x="6252911" y="4530800"/>
            <a:ext cx="2591649" cy="1729926"/>
          </a:xfrm>
          <a:prstGeom prst="rect">
            <a:avLst/>
          </a:prstGeom>
          <a:noFill/>
          <a:ln>
            <a:noFill/>
          </a:ln>
        </p:spPr>
      </p:pic>
      <p:cxnSp>
        <p:nvCxnSpPr>
          <p:cNvPr id="384" name="Google Shape;384;ge57162b6c3_0_264"/>
          <p:cNvCxnSpPr>
            <a:stCxn id="377" idx="1"/>
            <a:endCxn id="380" idx="0"/>
          </p:cNvCxnSpPr>
          <p:nvPr/>
        </p:nvCxnSpPr>
        <p:spPr>
          <a:xfrm flipH="1">
            <a:off x="1452800" y="2955275"/>
            <a:ext cx="1992300" cy="990600"/>
          </a:xfrm>
          <a:prstGeom prst="straightConnector1">
            <a:avLst/>
          </a:prstGeom>
          <a:noFill/>
          <a:ln w="9525" cap="flat" cmpd="sng">
            <a:solidFill>
              <a:srgbClr val="1F497D"/>
            </a:solidFill>
            <a:prstDash val="solid"/>
            <a:round/>
            <a:headEnd type="none" w="med" len="med"/>
            <a:tailEnd type="triangle" w="med" len="med"/>
          </a:ln>
        </p:spPr>
      </p:cxnSp>
      <p:cxnSp>
        <p:nvCxnSpPr>
          <p:cNvPr id="385" name="Google Shape;385;ge57162b6c3_0_264"/>
          <p:cNvCxnSpPr>
            <a:stCxn id="377" idx="2"/>
            <a:endCxn id="379" idx="0"/>
          </p:cNvCxnSpPr>
          <p:nvPr/>
        </p:nvCxnSpPr>
        <p:spPr>
          <a:xfrm>
            <a:off x="4575050" y="3447875"/>
            <a:ext cx="0" cy="498000"/>
          </a:xfrm>
          <a:prstGeom prst="straightConnector1">
            <a:avLst/>
          </a:prstGeom>
          <a:noFill/>
          <a:ln w="9525" cap="flat" cmpd="sng">
            <a:solidFill>
              <a:srgbClr val="1F497D"/>
            </a:solidFill>
            <a:prstDash val="solid"/>
            <a:round/>
            <a:headEnd type="none" w="med" len="med"/>
            <a:tailEnd type="triangle" w="med" len="med"/>
          </a:ln>
        </p:spPr>
      </p:cxnSp>
      <p:cxnSp>
        <p:nvCxnSpPr>
          <p:cNvPr id="386" name="Google Shape;386;ge57162b6c3_0_264"/>
          <p:cNvCxnSpPr>
            <a:stCxn id="377" idx="3"/>
            <a:endCxn id="378" idx="0"/>
          </p:cNvCxnSpPr>
          <p:nvPr/>
        </p:nvCxnSpPr>
        <p:spPr>
          <a:xfrm>
            <a:off x="5705000" y="2955275"/>
            <a:ext cx="1788000" cy="990600"/>
          </a:xfrm>
          <a:prstGeom prst="straightConnector1">
            <a:avLst/>
          </a:prstGeom>
          <a:noFill/>
          <a:ln w="9525" cap="flat" cmpd="sng">
            <a:solidFill>
              <a:srgbClr val="1F497D"/>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e57162b6c3_0_28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e57162b6c3_0_287"/>
          <p:cNvSpPr txBox="1"/>
          <p:nvPr/>
        </p:nvSpPr>
        <p:spPr>
          <a:xfrm>
            <a:off x="634951" y="735300"/>
            <a:ext cx="787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00000"/>
                </a:solidFill>
                <a:latin typeface="Calibri"/>
                <a:ea typeface="Calibri"/>
                <a:cs typeface="Calibri"/>
                <a:sym typeface="Calibri"/>
              </a:rPr>
              <a:t>Gametophytes vs Sporophytes</a:t>
            </a:r>
            <a:endParaRPr sz="4000" b="1" i="0" strike="noStrike" cap="none">
              <a:solidFill>
                <a:srgbClr val="000000"/>
              </a:solidFill>
              <a:latin typeface="Calibri"/>
              <a:ea typeface="Calibri"/>
              <a:cs typeface="Calibri"/>
              <a:sym typeface="Calibri"/>
            </a:endParaRPr>
          </a:p>
        </p:txBody>
      </p:sp>
      <p:pic>
        <p:nvPicPr>
          <p:cNvPr id="394" name="Google Shape;394;ge57162b6c3_0_287"/>
          <p:cNvPicPr preferRelativeResize="0"/>
          <p:nvPr/>
        </p:nvPicPr>
        <p:blipFill>
          <a:blip r:embed="rId4">
            <a:alphaModFix/>
          </a:blip>
          <a:stretch>
            <a:fillRect/>
          </a:stretch>
        </p:blipFill>
        <p:spPr>
          <a:xfrm>
            <a:off x="1049950" y="1922840"/>
            <a:ext cx="7044100" cy="42264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3"/>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the two major groups of the Plantae kingdom?</a:t>
            </a:r>
            <a:endParaRPr sz="1400" b="0" i="0" u="none" strike="noStrike" cap="none">
              <a:solidFill>
                <a:srgbClr val="000000"/>
              </a:solidFill>
              <a:latin typeface="Arial"/>
              <a:ea typeface="Arial"/>
              <a:cs typeface="Arial"/>
              <a:sym typeface="Arial"/>
            </a:endParaRPr>
          </a:p>
        </p:txBody>
      </p:sp>
      <p:sp>
        <p:nvSpPr>
          <p:cNvPr id="407" name="Google Shape;407;p1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8" name="Google Shape;408;p13"/>
          <p:cNvPicPr preferRelativeResize="0"/>
          <p:nvPr/>
        </p:nvPicPr>
        <p:blipFill rotWithShape="1">
          <a:blip r:embed="rId4">
            <a:alphaModFix/>
          </a:blip>
          <a:srcRect t="21028" b="63414"/>
          <a:stretch/>
        </p:blipFill>
        <p:spPr>
          <a:xfrm>
            <a:off x="264138" y="3103625"/>
            <a:ext cx="3234575" cy="1123875"/>
          </a:xfrm>
          <a:prstGeom prst="rect">
            <a:avLst/>
          </a:prstGeom>
          <a:noFill/>
          <a:ln>
            <a:noFill/>
          </a:ln>
        </p:spPr>
      </p:pic>
      <p:sp>
        <p:nvSpPr>
          <p:cNvPr id="409" name="Google Shape;409;p13"/>
          <p:cNvSpPr txBox="1"/>
          <p:nvPr/>
        </p:nvSpPr>
        <p:spPr>
          <a:xfrm>
            <a:off x="3498713" y="3237250"/>
            <a:ext cx="2085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Calibri"/>
                <a:ea typeface="Calibri"/>
                <a:cs typeface="Calibri"/>
                <a:sym typeface="Calibri"/>
              </a:rPr>
              <a:t>Plantae</a:t>
            </a:r>
            <a:endParaRPr sz="2600" b="1">
              <a:latin typeface="Calibri"/>
              <a:ea typeface="Calibri"/>
              <a:cs typeface="Calibri"/>
              <a:sym typeface="Calibri"/>
            </a:endParaRPr>
          </a:p>
        </p:txBody>
      </p:sp>
      <p:pic>
        <p:nvPicPr>
          <p:cNvPr id="410" name="Google Shape;410;p13"/>
          <p:cNvPicPr preferRelativeResize="0"/>
          <p:nvPr/>
        </p:nvPicPr>
        <p:blipFill>
          <a:blip r:embed="rId5">
            <a:alphaModFix/>
          </a:blip>
          <a:stretch>
            <a:fillRect/>
          </a:stretch>
        </p:blipFill>
        <p:spPr>
          <a:xfrm>
            <a:off x="6344099" y="2399780"/>
            <a:ext cx="2531325" cy="1690850"/>
          </a:xfrm>
          <a:prstGeom prst="rect">
            <a:avLst/>
          </a:prstGeom>
          <a:noFill/>
          <a:ln>
            <a:noFill/>
          </a:ln>
        </p:spPr>
      </p:pic>
      <p:pic>
        <p:nvPicPr>
          <p:cNvPr id="411" name="Google Shape;411;p13"/>
          <p:cNvPicPr preferRelativeResize="0"/>
          <p:nvPr/>
        </p:nvPicPr>
        <p:blipFill>
          <a:blip r:embed="rId6">
            <a:alphaModFix/>
          </a:blip>
          <a:stretch>
            <a:fillRect/>
          </a:stretch>
        </p:blipFill>
        <p:spPr>
          <a:xfrm>
            <a:off x="6339625" y="4612975"/>
            <a:ext cx="2540244" cy="1690850"/>
          </a:xfrm>
          <a:prstGeom prst="rect">
            <a:avLst/>
          </a:prstGeom>
          <a:noFill/>
          <a:ln>
            <a:noFill/>
          </a:ln>
        </p:spPr>
      </p:pic>
      <p:cxnSp>
        <p:nvCxnSpPr>
          <p:cNvPr id="412" name="Google Shape;412;p13"/>
          <p:cNvCxnSpPr/>
          <p:nvPr/>
        </p:nvCxnSpPr>
        <p:spPr>
          <a:xfrm rot="10800000" flipH="1">
            <a:off x="4702913" y="2223550"/>
            <a:ext cx="1864200" cy="1337100"/>
          </a:xfrm>
          <a:prstGeom prst="straightConnector1">
            <a:avLst/>
          </a:prstGeom>
          <a:noFill/>
          <a:ln w="9525" cap="flat" cmpd="sng">
            <a:solidFill>
              <a:srgbClr val="1F497D"/>
            </a:solidFill>
            <a:prstDash val="solid"/>
            <a:round/>
            <a:headEnd type="none" w="med" len="med"/>
            <a:tailEnd type="triangle" w="med" len="med"/>
          </a:ln>
        </p:spPr>
      </p:cxnSp>
      <p:cxnSp>
        <p:nvCxnSpPr>
          <p:cNvPr id="413" name="Google Shape;413;p13"/>
          <p:cNvCxnSpPr>
            <a:endCxn id="414" idx="1"/>
          </p:cNvCxnSpPr>
          <p:nvPr/>
        </p:nvCxnSpPr>
        <p:spPr>
          <a:xfrm>
            <a:off x="4691813" y="3649850"/>
            <a:ext cx="1788000" cy="777900"/>
          </a:xfrm>
          <a:prstGeom prst="straightConnector1">
            <a:avLst/>
          </a:prstGeom>
          <a:noFill/>
          <a:ln w="9525" cap="flat" cmpd="sng">
            <a:solidFill>
              <a:srgbClr val="1F497D"/>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e57162b6c3_0_314"/>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is the difference between gametophytes and sporophytes?</a:t>
            </a:r>
            <a:endParaRPr sz="1400" b="0" i="0" u="none" strike="noStrike" cap="none">
              <a:solidFill>
                <a:srgbClr val="000000"/>
              </a:solidFill>
              <a:latin typeface="Arial"/>
              <a:ea typeface="Arial"/>
              <a:cs typeface="Arial"/>
              <a:sym typeface="Arial"/>
            </a:endParaRPr>
          </a:p>
        </p:txBody>
      </p:sp>
      <p:sp>
        <p:nvSpPr>
          <p:cNvPr id="421" name="Google Shape;421;ge57162b6c3_0_3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ge57162b6c3_0_314"/>
          <p:cNvPicPr preferRelativeResize="0"/>
          <p:nvPr/>
        </p:nvPicPr>
        <p:blipFill>
          <a:blip r:embed="rId4">
            <a:alphaModFix/>
          </a:blip>
          <a:stretch>
            <a:fillRect/>
          </a:stretch>
        </p:blipFill>
        <p:spPr>
          <a:xfrm>
            <a:off x="1049950" y="1922840"/>
            <a:ext cx="7044100" cy="42264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e57162b6c3_0_328"/>
          <p:cNvSpPr txBox="1"/>
          <p:nvPr/>
        </p:nvSpPr>
        <p:spPr>
          <a:xfrm>
            <a:off x="2008950" y="1487350"/>
            <a:ext cx="5126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Green Algae</a:t>
            </a:r>
            <a:endParaRPr sz="6600" b="1" i="0" u="none" strike="noStrike" cap="none">
              <a:solidFill>
                <a:schemeClr val="dk1"/>
              </a:solidFill>
              <a:latin typeface="Arial"/>
              <a:ea typeface="Arial"/>
              <a:cs typeface="Arial"/>
              <a:sym typeface="Arial"/>
            </a:endParaRPr>
          </a:p>
        </p:txBody>
      </p:sp>
      <p:sp>
        <p:nvSpPr>
          <p:cNvPr id="429" name="Google Shape;429;ge57162b6c3_0_328"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e57162b6c3_0_32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609138"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Arial"/>
                <a:ea typeface="Arial"/>
                <a:cs typeface="Arial"/>
                <a:sym typeface="Arial"/>
              </a:rPr>
              <a:t>Big Question: </a:t>
            </a:r>
            <a:r>
              <a:rPr lang="en-US" sz="3000">
                <a:solidFill>
                  <a:schemeClr val="dk1"/>
                </a:solidFill>
              </a:rPr>
              <a:t>How do scientists divide plants into distinct and logical categories for study?</a:t>
            </a:r>
            <a:endParaRPr sz="3000" b="0" i="0" u="none" strike="noStrike" cap="none">
              <a:solidFill>
                <a:schemeClr val="dk1"/>
              </a:solidFill>
              <a:latin typeface="Arial"/>
              <a:ea typeface="Arial"/>
              <a:cs typeface="Arial"/>
              <a:sym typeface="Arial"/>
            </a:endParaRPr>
          </a:p>
        </p:txBody>
      </p:sp>
      <p:pic>
        <p:nvPicPr>
          <p:cNvPr id="130" name="Google Shape;130;p3"/>
          <p:cNvPicPr preferRelativeResize="0"/>
          <p:nvPr/>
        </p:nvPicPr>
        <p:blipFill>
          <a:blip r:embed="rId4">
            <a:alphaModFix/>
          </a:blip>
          <a:stretch>
            <a:fillRect/>
          </a:stretch>
        </p:blipFill>
        <p:spPr>
          <a:xfrm>
            <a:off x="2778159" y="1524299"/>
            <a:ext cx="3587690" cy="5333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e57162b6c3_0_335"/>
          <p:cNvSpPr txBox="1">
            <a:spLocks noGrp="1"/>
          </p:cNvSpPr>
          <p:nvPr>
            <p:ph type="ctrTitle"/>
          </p:nvPr>
        </p:nvSpPr>
        <p:spPr>
          <a:xfrm>
            <a:off x="726600" y="187775"/>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Green Algae</a:t>
            </a:r>
            <a:r>
              <a:rPr lang="en-US" sz="3400" b="1"/>
              <a:t>: </a:t>
            </a:r>
            <a:r>
              <a:rPr lang="en-US" sz="3400"/>
              <a:t>eukaryotic photosynthesizers ranging from unicellular to more complex multicellular forms</a:t>
            </a:r>
            <a:endParaRPr sz="3400" b="1"/>
          </a:p>
        </p:txBody>
      </p:sp>
      <p:sp>
        <p:nvSpPr>
          <p:cNvPr id="437" name="Google Shape;437;ge57162b6c3_0_335"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ge57162b6c3_0_335"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439" name="Google Shape;439;ge57162b6c3_0_335"/>
          <p:cNvPicPr preferRelativeResize="0"/>
          <p:nvPr/>
        </p:nvPicPr>
        <p:blipFill>
          <a:blip r:embed="rId5">
            <a:alphaModFix/>
          </a:blip>
          <a:stretch>
            <a:fillRect/>
          </a:stretch>
        </p:blipFill>
        <p:spPr>
          <a:xfrm>
            <a:off x="152400" y="2319050"/>
            <a:ext cx="4350400" cy="3262800"/>
          </a:xfrm>
          <a:prstGeom prst="rect">
            <a:avLst/>
          </a:prstGeom>
          <a:noFill/>
          <a:ln>
            <a:noFill/>
          </a:ln>
        </p:spPr>
      </p:pic>
      <p:pic>
        <p:nvPicPr>
          <p:cNvPr id="440" name="Google Shape;440;ge57162b6c3_0_335"/>
          <p:cNvPicPr preferRelativeResize="0"/>
          <p:nvPr/>
        </p:nvPicPr>
        <p:blipFill>
          <a:blip r:embed="rId6">
            <a:alphaModFix/>
          </a:blip>
          <a:stretch>
            <a:fillRect/>
          </a:stretch>
        </p:blipFill>
        <p:spPr>
          <a:xfrm>
            <a:off x="4655200" y="2319050"/>
            <a:ext cx="4336401" cy="32523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e57162b6c3_0_34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e57162b6c3_0_353"/>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green algae?</a:t>
            </a:r>
            <a:endParaRPr sz="1400" b="0" i="0" u="none" strike="noStrike" cap="none">
              <a:solidFill>
                <a:srgbClr val="000000"/>
              </a:solidFill>
              <a:latin typeface="Arial"/>
              <a:ea typeface="Arial"/>
              <a:cs typeface="Arial"/>
              <a:sym typeface="Arial"/>
            </a:endParaRPr>
          </a:p>
        </p:txBody>
      </p:sp>
      <p:sp>
        <p:nvSpPr>
          <p:cNvPr id="453" name="Google Shape;453;ge57162b6c3_0_35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 name="Google Shape;454;ge57162b6c3_0_353"/>
          <p:cNvPicPr preferRelativeResize="0"/>
          <p:nvPr/>
        </p:nvPicPr>
        <p:blipFill>
          <a:blip r:embed="rId4">
            <a:alphaModFix/>
          </a:blip>
          <a:stretch>
            <a:fillRect/>
          </a:stretch>
        </p:blipFill>
        <p:spPr>
          <a:xfrm>
            <a:off x="152400" y="1797600"/>
            <a:ext cx="4350400" cy="3262800"/>
          </a:xfrm>
          <a:prstGeom prst="rect">
            <a:avLst/>
          </a:prstGeom>
          <a:noFill/>
          <a:ln>
            <a:noFill/>
          </a:ln>
        </p:spPr>
      </p:pic>
      <p:pic>
        <p:nvPicPr>
          <p:cNvPr id="455" name="Google Shape;455;ge57162b6c3_0_353"/>
          <p:cNvPicPr preferRelativeResize="0"/>
          <p:nvPr/>
        </p:nvPicPr>
        <p:blipFill>
          <a:blip r:embed="rId5">
            <a:alphaModFix/>
          </a:blip>
          <a:stretch>
            <a:fillRect/>
          </a:stretch>
        </p:blipFill>
        <p:spPr>
          <a:xfrm>
            <a:off x="4655200" y="1797600"/>
            <a:ext cx="4336401" cy="3252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e57162b6c3_0_36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e57162b6c3_0_368"/>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e57162b6c3_0_37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e57162b6c3_0_378"/>
          <p:cNvSpPr txBox="1"/>
          <p:nvPr/>
        </p:nvSpPr>
        <p:spPr>
          <a:xfrm>
            <a:off x="849600" y="235650"/>
            <a:ext cx="79125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While green algae have diverse forms, all green algae contain chloroplasts - the structures which allow them to photosynthesize.</a:t>
            </a:r>
            <a:endParaRPr sz="1400" b="0" i="0" u="none" strike="noStrike" cap="none">
              <a:solidFill>
                <a:srgbClr val="000000"/>
              </a:solidFill>
              <a:latin typeface="Arial"/>
              <a:ea typeface="Arial"/>
              <a:cs typeface="Arial"/>
              <a:sym typeface="Arial"/>
            </a:endParaRPr>
          </a:p>
        </p:txBody>
      </p:sp>
      <p:pic>
        <p:nvPicPr>
          <p:cNvPr id="470" name="Google Shape;470;ge57162b6c3_0_378"/>
          <p:cNvPicPr preferRelativeResize="0"/>
          <p:nvPr/>
        </p:nvPicPr>
        <p:blipFill>
          <a:blip r:embed="rId4">
            <a:alphaModFix/>
          </a:blip>
          <a:stretch>
            <a:fillRect/>
          </a:stretch>
        </p:blipFill>
        <p:spPr>
          <a:xfrm>
            <a:off x="635413" y="2783675"/>
            <a:ext cx="2839075" cy="4000550"/>
          </a:xfrm>
          <a:prstGeom prst="rect">
            <a:avLst/>
          </a:prstGeom>
          <a:noFill/>
          <a:ln>
            <a:noFill/>
          </a:ln>
        </p:spPr>
      </p:pic>
      <p:pic>
        <p:nvPicPr>
          <p:cNvPr id="471" name="Google Shape;471;ge57162b6c3_0_378"/>
          <p:cNvPicPr preferRelativeResize="0"/>
          <p:nvPr/>
        </p:nvPicPr>
        <p:blipFill>
          <a:blip r:embed="rId5">
            <a:alphaModFix/>
          </a:blip>
          <a:stretch>
            <a:fillRect/>
          </a:stretch>
        </p:blipFill>
        <p:spPr>
          <a:xfrm>
            <a:off x="5514663" y="4631025"/>
            <a:ext cx="2993925" cy="2005725"/>
          </a:xfrm>
          <a:prstGeom prst="rect">
            <a:avLst/>
          </a:prstGeom>
          <a:noFill/>
          <a:ln>
            <a:noFill/>
          </a:ln>
        </p:spPr>
      </p:pic>
      <p:pic>
        <p:nvPicPr>
          <p:cNvPr id="472" name="Google Shape;472;ge57162b6c3_0_378"/>
          <p:cNvPicPr preferRelativeResize="0"/>
          <p:nvPr/>
        </p:nvPicPr>
        <p:blipFill>
          <a:blip r:embed="rId6">
            <a:alphaModFix/>
          </a:blip>
          <a:stretch>
            <a:fillRect/>
          </a:stretch>
        </p:blipFill>
        <p:spPr>
          <a:xfrm>
            <a:off x="3613863" y="2783674"/>
            <a:ext cx="2772775" cy="207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e57162b6c3_0_39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e57162b6c3_0_395"/>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is one thing that all green algae contain?</a:t>
            </a:r>
            <a:endParaRPr sz="1400" b="0" i="0" u="none" strike="noStrike" cap="none">
              <a:solidFill>
                <a:srgbClr val="000000"/>
              </a:solidFill>
              <a:latin typeface="Arial"/>
              <a:ea typeface="Arial"/>
              <a:cs typeface="Arial"/>
              <a:sym typeface="Arial"/>
            </a:endParaRPr>
          </a:p>
        </p:txBody>
      </p:sp>
      <p:sp>
        <p:nvSpPr>
          <p:cNvPr id="485" name="Google Shape;485;ge57162b6c3_0_39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 name="Google Shape;486;ge57162b6c3_0_395"/>
          <p:cNvPicPr preferRelativeResize="0"/>
          <p:nvPr/>
        </p:nvPicPr>
        <p:blipFill>
          <a:blip r:embed="rId4">
            <a:alphaModFix/>
          </a:blip>
          <a:stretch>
            <a:fillRect/>
          </a:stretch>
        </p:blipFill>
        <p:spPr>
          <a:xfrm>
            <a:off x="3905122" y="4035904"/>
            <a:ext cx="3652993" cy="2354546"/>
          </a:xfrm>
          <a:prstGeom prst="rect">
            <a:avLst/>
          </a:prstGeom>
          <a:noFill/>
          <a:ln>
            <a:noFill/>
          </a:ln>
        </p:spPr>
      </p:pic>
      <p:pic>
        <p:nvPicPr>
          <p:cNvPr id="487" name="Google Shape;487;ge57162b6c3_0_395"/>
          <p:cNvPicPr preferRelativeResize="0"/>
          <p:nvPr/>
        </p:nvPicPr>
        <p:blipFill>
          <a:blip r:embed="rId5">
            <a:alphaModFix/>
          </a:blip>
          <a:stretch>
            <a:fillRect/>
          </a:stretch>
        </p:blipFill>
        <p:spPr>
          <a:xfrm>
            <a:off x="1585890" y="1867275"/>
            <a:ext cx="3383159" cy="244127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e57162b6c3_0_405"/>
          <p:cNvSpPr txBox="1"/>
          <p:nvPr/>
        </p:nvSpPr>
        <p:spPr>
          <a:xfrm>
            <a:off x="2253150" y="1487350"/>
            <a:ext cx="4637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Liverworts</a:t>
            </a:r>
            <a:endParaRPr sz="6600" b="1" i="0" u="none" strike="noStrike" cap="none">
              <a:solidFill>
                <a:schemeClr val="dk1"/>
              </a:solidFill>
              <a:latin typeface="Arial"/>
              <a:ea typeface="Arial"/>
              <a:cs typeface="Arial"/>
              <a:sym typeface="Arial"/>
            </a:endParaRPr>
          </a:p>
        </p:txBody>
      </p:sp>
      <p:sp>
        <p:nvSpPr>
          <p:cNvPr id="494" name="Google Shape;494;ge57162b6c3_0_405"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5" name="Google Shape;495;ge57162b6c3_0_40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e57162b6c3_0_412"/>
          <p:cNvSpPr txBox="1">
            <a:spLocks noGrp="1"/>
          </p:cNvSpPr>
          <p:nvPr>
            <p:ph type="ctrTitle"/>
          </p:nvPr>
        </p:nvSpPr>
        <p:spPr>
          <a:xfrm>
            <a:off x="988300" y="187775"/>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Liverworts</a:t>
            </a:r>
            <a:r>
              <a:rPr lang="en-US" sz="3400" b="1"/>
              <a:t>: </a:t>
            </a:r>
            <a:r>
              <a:rPr lang="en-US" sz="3400"/>
              <a:t>small plants which have a gametophyte-dominant life cycle and are characterized by their flattened stem shape</a:t>
            </a:r>
            <a:endParaRPr sz="3400" b="1"/>
          </a:p>
        </p:txBody>
      </p:sp>
      <p:sp>
        <p:nvSpPr>
          <p:cNvPr id="502" name="Google Shape;502;ge57162b6c3_0_41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3" name="Google Shape;503;ge57162b6c3_0_41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504" name="Google Shape;504;ge57162b6c3_0_412"/>
          <p:cNvPicPr preferRelativeResize="0"/>
          <p:nvPr/>
        </p:nvPicPr>
        <p:blipFill>
          <a:blip r:embed="rId5">
            <a:alphaModFix/>
          </a:blip>
          <a:stretch>
            <a:fillRect/>
          </a:stretch>
        </p:blipFill>
        <p:spPr>
          <a:xfrm>
            <a:off x="1663400" y="2046888"/>
            <a:ext cx="5817224" cy="43629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e57162b6c3_0_42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e57162b6c3_0_2"/>
          <p:cNvSpPr txBox="1"/>
          <p:nvPr/>
        </p:nvSpPr>
        <p:spPr>
          <a:xfrm>
            <a:off x="1768509" y="203535"/>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rPr>
              <a:t>Demonstration</a:t>
            </a:r>
            <a:endParaRPr sz="1400" b="0" i="0" u="none" strike="noStrike" cap="none">
              <a:solidFill>
                <a:srgbClr val="000000"/>
              </a:solidFill>
              <a:latin typeface="Arial"/>
              <a:ea typeface="Arial"/>
              <a:cs typeface="Arial"/>
              <a:sym typeface="Arial"/>
            </a:endParaRPr>
          </a:p>
        </p:txBody>
      </p:sp>
      <p:sp>
        <p:nvSpPr>
          <p:cNvPr id="137" name="Google Shape;137;ge57162b6c3_0_2"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e57162b6c3_0_2"/>
          <p:cNvSpPr txBox="1"/>
          <p:nvPr/>
        </p:nvSpPr>
        <p:spPr>
          <a:xfrm>
            <a:off x="1340363" y="1427475"/>
            <a:ext cx="6411900" cy="3570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Calibri"/>
                <a:ea typeface="Calibri"/>
                <a:cs typeface="Calibri"/>
                <a:sym typeface="Calibri"/>
              </a:rPr>
              <a:t>“What is a</a:t>
            </a:r>
            <a:r>
              <a:rPr lang="en-US" sz="2800" b="1">
                <a:latin typeface="Calibri"/>
                <a:ea typeface="Calibri"/>
                <a:cs typeface="Calibri"/>
                <a:sym typeface="Calibri"/>
              </a:rPr>
              <a:t> plant</a:t>
            </a:r>
            <a:r>
              <a:rPr lang="en-US" sz="2800" b="1" i="0" u="none" strike="noStrike" cap="none">
                <a:solidFill>
                  <a:srgbClr val="000000"/>
                </a:solidFill>
                <a:latin typeface="Calibri"/>
                <a:ea typeface="Calibri"/>
                <a:cs typeface="Calibri"/>
                <a:sym typeface="Calibri"/>
              </a:rPr>
              <a:t>?” Think-Pair-Share</a:t>
            </a:r>
            <a:endParaRPr sz="2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17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Calibri"/>
                <a:ea typeface="Calibri"/>
                <a:cs typeface="Calibri"/>
                <a:sym typeface="Calibri"/>
              </a:rPr>
              <a:t>Have students engage in a think-pair-share discussion about what characteristics qualify an organism as an </a:t>
            </a:r>
            <a:r>
              <a:rPr lang="en-US" sz="2500">
                <a:latin typeface="Calibri"/>
                <a:ea typeface="Calibri"/>
                <a:cs typeface="Calibri"/>
                <a:sym typeface="Calibri"/>
              </a:rPr>
              <a:t>plant</a:t>
            </a:r>
            <a:r>
              <a:rPr lang="en-US" sz="2500" b="0" i="0" u="none" strike="noStrike" cap="none">
                <a:solidFill>
                  <a:srgbClr val="000000"/>
                </a:solidFill>
                <a:latin typeface="Calibri"/>
                <a:ea typeface="Calibri"/>
                <a:cs typeface="Calibri"/>
                <a:sym typeface="Calibri"/>
              </a:rPr>
              <a:t>. Have students come up with specific examples and write their ideas on the board while you prompt students to consider what features are unique to animals. </a:t>
            </a:r>
            <a:endParaRPr sz="25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Calibri"/>
              <a:ea typeface="Calibri"/>
              <a:cs typeface="Calibri"/>
              <a:sym typeface="Calibri"/>
            </a:endParaRPr>
          </a:p>
        </p:txBody>
      </p:sp>
      <p:pic>
        <p:nvPicPr>
          <p:cNvPr id="139" name="Google Shape;139;ge57162b6c3_0_2"/>
          <p:cNvPicPr preferRelativeResize="0"/>
          <p:nvPr/>
        </p:nvPicPr>
        <p:blipFill>
          <a:blip r:embed="rId4">
            <a:alphaModFix/>
          </a:blip>
          <a:stretch>
            <a:fillRect/>
          </a:stretch>
        </p:blipFill>
        <p:spPr>
          <a:xfrm>
            <a:off x="938912" y="4770025"/>
            <a:ext cx="2018400" cy="1513800"/>
          </a:xfrm>
          <a:prstGeom prst="rect">
            <a:avLst/>
          </a:prstGeom>
          <a:noFill/>
          <a:ln>
            <a:noFill/>
          </a:ln>
        </p:spPr>
      </p:pic>
      <p:pic>
        <p:nvPicPr>
          <p:cNvPr id="140" name="Google Shape;140;ge57162b6c3_0_2"/>
          <p:cNvPicPr preferRelativeResize="0"/>
          <p:nvPr/>
        </p:nvPicPr>
        <p:blipFill>
          <a:blip r:embed="rId5">
            <a:alphaModFix/>
          </a:blip>
          <a:stretch>
            <a:fillRect/>
          </a:stretch>
        </p:blipFill>
        <p:spPr>
          <a:xfrm>
            <a:off x="5942113" y="4770026"/>
            <a:ext cx="2262963" cy="1513800"/>
          </a:xfrm>
          <a:prstGeom prst="rect">
            <a:avLst/>
          </a:prstGeom>
          <a:noFill/>
          <a:ln>
            <a:noFill/>
          </a:ln>
        </p:spPr>
      </p:pic>
      <p:pic>
        <p:nvPicPr>
          <p:cNvPr id="141" name="Google Shape;141;ge57162b6c3_0_2"/>
          <p:cNvPicPr preferRelativeResize="0"/>
          <p:nvPr/>
        </p:nvPicPr>
        <p:blipFill>
          <a:blip r:embed="rId6">
            <a:alphaModFix/>
          </a:blip>
          <a:stretch>
            <a:fillRect/>
          </a:stretch>
        </p:blipFill>
        <p:spPr>
          <a:xfrm>
            <a:off x="3104113" y="4770025"/>
            <a:ext cx="2691202" cy="1513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e57162b6c3_0_426"/>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liverworts?</a:t>
            </a:r>
            <a:endParaRPr sz="1400" b="0" i="0" u="none" strike="noStrike" cap="none">
              <a:solidFill>
                <a:srgbClr val="000000"/>
              </a:solidFill>
              <a:latin typeface="Arial"/>
              <a:ea typeface="Arial"/>
              <a:cs typeface="Arial"/>
              <a:sym typeface="Arial"/>
            </a:endParaRPr>
          </a:p>
        </p:txBody>
      </p:sp>
      <p:sp>
        <p:nvSpPr>
          <p:cNvPr id="517" name="Google Shape;517;ge57162b6c3_0_42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8" name="Google Shape;518;ge57162b6c3_0_426"/>
          <p:cNvPicPr preferRelativeResize="0"/>
          <p:nvPr/>
        </p:nvPicPr>
        <p:blipFill>
          <a:blip r:embed="rId4">
            <a:alphaModFix/>
          </a:blip>
          <a:stretch>
            <a:fillRect/>
          </a:stretch>
        </p:blipFill>
        <p:spPr>
          <a:xfrm>
            <a:off x="1663387" y="1692813"/>
            <a:ext cx="5817224" cy="43629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e57162b6c3_0_43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5" name="Google Shape;525;ge57162b6c3_0_436"/>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e57162b6c3_0_44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e57162b6c3_0_442"/>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Their ribbon-like or branching body is called a </a:t>
            </a:r>
            <a:r>
              <a:rPr lang="en-US" sz="3600" b="1">
                <a:solidFill>
                  <a:schemeClr val="dk1"/>
                </a:solidFill>
              </a:rPr>
              <a:t>thallus</a:t>
            </a:r>
            <a:r>
              <a:rPr lang="en-US" sz="3600">
                <a:solidFill>
                  <a:schemeClr val="dk1"/>
                </a:solidFill>
              </a:rPr>
              <a:t>.</a:t>
            </a:r>
            <a:endParaRPr sz="1400" b="0" i="0" u="none" strike="noStrike" cap="none">
              <a:solidFill>
                <a:srgbClr val="000000"/>
              </a:solidFill>
              <a:latin typeface="Arial"/>
              <a:ea typeface="Arial"/>
              <a:cs typeface="Arial"/>
              <a:sym typeface="Arial"/>
            </a:endParaRPr>
          </a:p>
        </p:txBody>
      </p:sp>
      <p:pic>
        <p:nvPicPr>
          <p:cNvPr id="533" name="Google Shape;533;ge57162b6c3_0_442"/>
          <p:cNvPicPr preferRelativeResize="0"/>
          <p:nvPr/>
        </p:nvPicPr>
        <p:blipFill>
          <a:blip r:embed="rId4">
            <a:alphaModFix/>
          </a:blip>
          <a:stretch>
            <a:fillRect/>
          </a:stretch>
        </p:blipFill>
        <p:spPr>
          <a:xfrm>
            <a:off x="1579905" y="1644574"/>
            <a:ext cx="5984176" cy="44881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e57162b6c3_0_45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e57162b6c3_0_457"/>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How are liverworts shaped?</a:t>
            </a:r>
            <a:endParaRPr sz="1400" b="0" i="0" u="none" strike="noStrike" cap="none">
              <a:solidFill>
                <a:srgbClr val="000000"/>
              </a:solidFill>
              <a:latin typeface="Arial"/>
              <a:ea typeface="Arial"/>
              <a:cs typeface="Arial"/>
              <a:sym typeface="Arial"/>
            </a:endParaRPr>
          </a:p>
        </p:txBody>
      </p:sp>
      <p:sp>
        <p:nvSpPr>
          <p:cNvPr id="546" name="Google Shape;546;ge57162b6c3_0_45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ge57162b6c3_0_457"/>
          <p:cNvPicPr preferRelativeResize="0"/>
          <p:nvPr/>
        </p:nvPicPr>
        <p:blipFill>
          <a:blip r:embed="rId4">
            <a:alphaModFix/>
          </a:blip>
          <a:stretch>
            <a:fillRect/>
          </a:stretch>
        </p:blipFill>
        <p:spPr>
          <a:xfrm>
            <a:off x="1579918" y="1644574"/>
            <a:ext cx="5984176" cy="44881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e57162b6c3_0_466"/>
          <p:cNvSpPr txBox="1"/>
          <p:nvPr/>
        </p:nvSpPr>
        <p:spPr>
          <a:xfrm>
            <a:off x="2253150" y="1487350"/>
            <a:ext cx="4637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Hornworts</a:t>
            </a:r>
            <a:endParaRPr sz="6600" b="1" i="0" u="none" strike="noStrike" cap="none">
              <a:solidFill>
                <a:schemeClr val="dk1"/>
              </a:solidFill>
              <a:latin typeface="Arial"/>
              <a:ea typeface="Arial"/>
              <a:cs typeface="Arial"/>
              <a:sym typeface="Arial"/>
            </a:endParaRPr>
          </a:p>
        </p:txBody>
      </p:sp>
      <p:sp>
        <p:nvSpPr>
          <p:cNvPr id="554" name="Google Shape;554;ge57162b6c3_0_466"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5" name="Google Shape;555;ge57162b6c3_0_46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e57162b6c3_0_473"/>
          <p:cNvSpPr txBox="1">
            <a:spLocks noGrp="1"/>
          </p:cNvSpPr>
          <p:nvPr>
            <p:ph type="ctrTitle"/>
          </p:nvPr>
        </p:nvSpPr>
        <p:spPr>
          <a:xfrm>
            <a:off x="1219200" y="187775"/>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Hornworts</a:t>
            </a:r>
            <a:r>
              <a:rPr lang="en-US" sz="3400" b="1"/>
              <a:t>: </a:t>
            </a:r>
            <a:r>
              <a:rPr lang="en-US" sz="3400"/>
              <a:t>flattened gametophyte plants which grow horn-like sporophyte structures</a:t>
            </a:r>
            <a:endParaRPr sz="3400" b="1"/>
          </a:p>
        </p:txBody>
      </p:sp>
      <p:sp>
        <p:nvSpPr>
          <p:cNvPr id="562" name="Google Shape;562;ge57162b6c3_0_47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3" name="Google Shape;563;ge57162b6c3_0_473"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564" name="Google Shape;564;ge57162b6c3_0_473"/>
          <p:cNvPicPr preferRelativeResize="0"/>
          <p:nvPr/>
        </p:nvPicPr>
        <p:blipFill>
          <a:blip r:embed="rId5">
            <a:alphaModFix/>
          </a:blip>
          <a:stretch>
            <a:fillRect/>
          </a:stretch>
        </p:blipFill>
        <p:spPr>
          <a:xfrm>
            <a:off x="1983050" y="1866625"/>
            <a:ext cx="5177900" cy="4542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e57162b6c3_0_48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e57162b6c3_0_487"/>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hornworts?</a:t>
            </a:r>
            <a:endParaRPr sz="1400" b="0" i="0" u="none" strike="noStrike" cap="none">
              <a:solidFill>
                <a:srgbClr val="000000"/>
              </a:solidFill>
              <a:latin typeface="Arial"/>
              <a:ea typeface="Arial"/>
              <a:cs typeface="Arial"/>
              <a:sym typeface="Arial"/>
            </a:endParaRPr>
          </a:p>
        </p:txBody>
      </p:sp>
      <p:sp>
        <p:nvSpPr>
          <p:cNvPr id="577" name="Google Shape;577;ge57162b6c3_0_48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ge57162b6c3_0_487"/>
          <p:cNvPicPr preferRelativeResize="0"/>
          <p:nvPr/>
        </p:nvPicPr>
        <p:blipFill>
          <a:blip r:embed="rId4">
            <a:alphaModFix/>
          </a:blip>
          <a:stretch>
            <a:fillRect/>
          </a:stretch>
        </p:blipFill>
        <p:spPr>
          <a:xfrm>
            <a:off x="1983050" y="1697300"/>
            <a:ext cx="5177900" cy="4542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e57162b6c3_0_495"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ge57162b6c3_0_495"/>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e57162b6c3_0_50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e57162b6c3_0_501"/>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Grow spore-producing structures that resemble horns</a:t>
            </a:r>
            <a:endParaRPr sz="1400" b="0" i="0" u="none" strike="noStrike" cap="none">
              <a:solidFill>
                <a:srgbClr val="000000"/>
              </a:solidFill>
              <a:latin typeface="Arial"/>
              <a:ea typeface="Arial"/>
              <a:cs typeface="Arial"/>
              <a:sym typeface="Arial"/>
            </a:endParaRPr>
          </a:p>
        </p:txBody>
      </p:sp>
      <p:pic>
        <p:nvPicPr>
          <p:cNvPr id="593" name="Google Shape;593;ge57162b6c3_0_501"/>
          <p:cNvPicPr preferRelativeResize="0"/>
          <p:nvPr/>
        </p:nvPicPr>
        <p:blipFill>
          <a:blip r:embed="rId4">
            <a:alphaModFix/>
          </a:blip>
          <a:stretch>
            <a:fillRect/>
          </a:stretch>
        </p:blipFill>
        <p:spPr>
          <a:xfrm>
            <a:off x="120575" y="2107563"/>
            <a:ext cx="2926278" cy="3262800"/>
          </a:xfrm>
          <a:prstGeom prst="rect">
            <a:avLst/>
          </a:prstGeom>
          <a:noFill/>
          <a:ln>
            <a:noFill/>
          </a:ln>
        </p:spPr>
      </p:pic>
      <p:pic>
        <p:nvPicPr>
          <p:cNvPr id="594" name="Google Shape;594;ge57162b6c3_0_501"/>
          <p:cNvPicPr preferRelativeResize="0"/>
          <p:nvPr/>
        </p:nvPicPr>
        <p:blipFill>
          <a:blip r:embed="rId5">
            <a:alphaModFix/>
          </a:blip>
          <a:stretch>
            <a:fillRect/>
          </a:stretch>
        </p:blipFill>
        <p:spPr>
          <a:xfrm>
            <a:off x="3024414" y="2107574"/>
            <a:ext cx="5998986" cy="3262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e57162b6c3_0_51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e57162b6c3_0_515"/>
          <p:cNvSpPr txBox="1"/>
          <p:nvPr/>
        </p:nvSpPr>
        <p:spPr>
          <a:xfrm>
            <a:off x="858450" y="23562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How are hornworts different from liverworts?</a:t>
            </a:r>
            <a:endParaRPr sz="1400" b="0" i="0" u="none" strike="noStrike" cap="none">
              <a:solidFill>
                <a:srgbClr val="000000"/>
              </a:solidFill>
              <a:latin typeface="Arial"/>
              <a:ea typeface="Arial"/>
              <a:cs typeface="Arial"/>
              <a:sym typeface="Arial"/>
            </a:endParaRPr>
          </a:p>
        </p:txBody>
      </p:sp>
      <p:sp>
        <p:nvSpPr>
          <p:cNvPr id="607" name="Google Shape;607;ge57162b6c3_0_51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e57162b6c3_0_515"/>
          <p:cNvSpPr/>
          <p:nvPr/>
        </p:nvSpPr>
        <p:spPr>
          <a:xfrm>
            <a:off x="186247" y="1532913"/>
            <a:ext cx="4319400" cy="4892700"/>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9" name="Google Shape;609;ge57162b6c3_0_515"/>
          <p:cNvSpPr/>
          <p:nvPr/>
        </p:nvSpPr>
        <p:spPr>
          <a:xfrm>
            <a:off x="4638405" y="1532937"/>
            <a:ext cx="4319400" cy="4892700"/>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10" name="Google Shape;610;ge57162b6c3_0_515"/>
          <p:cNvPicPr preferRelativeResize="0"/>
          <p:nvPr/>
        </p:nvPicPr>
        <p:blipFill>
          <a:blip r:embed="rId4">
            <a:alphaModFix/>
          </a:blip>
          <a:stretch>
            <a:fillRect/>
          </a:stretch>
        </p:blipFill>
        <p:spPr>
          <a:xfrm>
            <a:off x="297250" y="2182000"/>
            <a:ext cx="4097400" cy="3594550"/>
          </a:xfrm>
          <a:prstGeom prst="rect">
            <a:avLst/>
          </a:prstGeom>
          <a:noFill/>
          <a:ln>
            <a:noFill/>
          </a:ln>
        </p:spPr>
      </p:pic>
      <p:pic>
        <p:nvPicPr>
          <p:cNvPr id="611" name="Google Shape;611;ge57162b6c3_0_515"/>
          <p:cNvPicPr preferRelativeResize="0"/>
          <p:nvPr/>
        </p:nvPicPr>
        <p:blipFill>
          <a:blip r:embed="rId5">
            <a:alphaModFix/>
          </a:blip>
          <a:stretch>
            <a:fillRect/>
          </a:stretch>
        </p:blipFill>
        <p:spPr>
          <a:xfrm>
            <a:off x="4749400" y="2442755"/>
            <a:ext cx="4097400" cy="30730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e57162b6c3_0_546"/>
          <p:cNvSpPr txBox="1"/>
          <p:nvPr/>
        </p:nvSpPr>
        <p:spPr>
          <a:xfrm>
            <a:off x="2908650" y="1487350"/>
            <a:ext cx="3326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Mosses</a:t>
            </a:r>
            <a:endParaRPr sz="6600" b="1" i="0" u="none" strike="noStrike" cap="none">
              <a:solidFill>
                <a:schemeClr val="dk1"/>
              </a:solidFill>
              <a:latin typeface="Arial"/>
              <a:ea typeface="Arial"/>
              <a:cs typeface="Arial"/>
              <a:sym typeface="Arial"/>
            </a:endParaRPr>
          </a:p>
        </p:txBody>
      </p:sp>
      <p:sp>
        <p:nvSpPr>
          <p:cNvPr id="618" name="Google Shape;618;ge57162b6c3_0_546"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ge57162b6c3_0_54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e57162b6c3_0_553"/>
          <p:cNvSpPr txBox="1">
            <a:spLocks noGrp="1"/>
          </p:cNvSpPr>
          <p:nvPr>
            <p:ph type="ctrTitle"/>
          </p:nvPr>
        </p:nvSpPr>
        <p:spPr>
          <a:xfrm>
            <a:off x="1219200" y="187775"/>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Mosses</a:t>
            </a:r>
            <a:r>
              <a:rPr lang="en-US" sz="3400" b="1"/>
              <a:t>: </a:t>
            </a:r>
            <a:r>
              <a:rPr lang="en-US" sz="3400"/>
              <a:t>nonvascular plants with narrow leaves through which they absorb nutrients and water</a:t>
            </a:r>
            <a:endParaRPr sz="3400" b="1"/>
          </a:p>
        </p:txBody>
      </p:sp>
      <p:sp>
        <p:nvSpPr>
          <p:cNvPr id="626" name="Google Shape;626;ge57162b6c3_0_55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7" name="Google Shape;627;ge57162b6c3_0_553"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628" name="Google Shape;628;ge57162b6c3_0_553"/>
          <p:cNvPicPr preferRelativeResize="0"/>
          <p:nvPr/>
        </p:nvPicPr>
        <p:blipFill>
          <a:blip r:embed="rId5">
            <a:alphaModFix/>
          </a:blip>
          <a:stretch>
            <a:fillRect/>
          </a:stretch>
        </p:blipFill>
        <p:spPr>
          <a:xfrm>
            <a:off x="1340000" y="2074425"/>
            <a:ext cx="6464001" cy="38784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e57162b6c3_0_56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e57162b6c3_0_567"/>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mosses?</a:t>
            </a:r>
            <a:endParaRPr sz="1400" b="0" i="0" u="none" strike="noStrike" cap="none">
              <a:solidFill>
                <a:srgbClr val="000000"/>
              </a:solidFill>
              <a:latin typeface="Arial"/>
              <a:ea typeface="Arial"/>
              <a:cs typeface="Arial"/>
              <a:sym typeface="Arial"/>
            </a:endParaRPr>
          </a:p>
        </p:txBody>
      </p:sp>
      <p:sp>
        <p:nvSpPr>
          <p:cNvPr id="641" name="Google Shape;641;ge57162b6c3_0_56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2" name="Google Shape;642;ge57162b6c3_0_567"/>
          <p:cNvPicPr preferRelativeResize="0"/>
          <p:nvPr/>
        </p:nvPicPr>
        <p:blipFill>
          <a:blip r:embed="rId4">
            <a:alphaModFix/>
          </a:blip>
          <a:stretch>
            <a:fillRect/>
          </a:stretch>
        </p:blipFill>
        <p:spPr>
          <a:xfrm>
            <a:off x="1340000" y="2074425"/>
            <a:ext cx="6464001" cy="38784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e57162b6c3_0_57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9" name="Google Shape;649;ge57162b6c3_0_576"/>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e57162b6c3_0_58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e57162b6c3_0_582"/>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No extensive root structures</a:t>
            </a:r>
            <a:endParaRPr sz="1400" b="0" i="0" u="none" strike="noStrike" cap="none">
              <a:solidFill>
                <a:srgbClr val="000000"/>
              </a:solidFill>
              <a:latin typeface="Arial"/>
              <a:ea typeface="Arial"/>
              <a:cs typeface="Arial"/>
              <a:sym typeface="Arial"/>
            </a:endParaRPr>
          </a:p>
        </p:txBody>
      </p:sp>
      <p:pic>
        <p:nvPicPr>
          <p:cNvPr id="657" name="Google Shape;657;ge57162b6c3_0_582"/>
          <p:cNvPicPr preferRelativeResize="0"/>
          <p:nvPr/>
        </p:nvPicPr>
        <p:blipFill>
          <a:blip r:embed="rId4">
            <a:alphaModFix/>
          </a:blip>
          <a:stretch>
            <a:fillRect/>
          </a:stretch>
        </p:blipFill>
        <p:spPr>
          <a:xfrm>
            <a:off x="1481500" y="1459825"/>
            <a:ext cx="6181000" cy="46357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e57162b6c3_0_59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e57162b6c3_0_592"/>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Absorb water and nutrients through small leaves</a:t>
            </a:r>
            <a:endParaRPr sz="1400" b="0" i="0" u="none" strike="noStrike" cap="none">
              <a:solidFill>
                <a:srgbClr val="000000"/>
              </a:solidFill>
              <a:latin typeface="Arial"/>
              <a:ea typeface="Arial"/>
              <a:cs typeface="Arial"/>
              <a:sym typeface="Arial"/>
            </a:endParaRPr>
          </a:p>
        </p:txBody>
      </p:sp>
      <p:pic>
        <p:nvPicPr>
          <p:cNvPr id="665" name="Google Shape;665;ge57162b6c3_0_592"/>
          <p:cNvPicPr preferRelativeResize="0"/>
          <p:nvPr/>
        </p:nvPicPr>
        <p:blipFill>
          <a:blip r:embed="rId4">
            <a:alphaModFix/>
          </a:blip>
          <a:stretch>
            <a:fillRect/>
          </a:stretch>
        </p:blipFill>
        <p:spPr>
          <a:xfrm>
            <a:off x="1816975" y="1375875"/>
            <a:ext cx="5510049" cy="4892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p:nvPr/>
        </p:nvSpPr>
        <p:spPr>
          <a:xfrm>
            <a:off x="849550" y="424777"/>
            <a:ext cx="7467300" cy="157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u="sng">
                <a:solidFill>
                  <a:srgbClr val="0C0C0C"/>
                </a:solidFill>
              </a:rPr>
              <a:t>Scientific Classification</a:t>
            </a:r>
            <a:r>
              <a:rPr lang="en-US" sz="3000" b="1" i="0" u="none" strike="noStrike" cap="none">
                <a:solidFill>
                  <a:srgbClr val="0C0C0C"/>
                </a:solidFill>
                <a:latin typeface="Arial"/>
                <a:ea typeface="Arial"/>
                <a:cs typeface="Arial"/>
                <a:sym typeface="Arial"/>
              </a:rPr>
              <a:t>: </a:t>
            </a:r>
            <a:r>
              <a:rPr lang="en-US" sz="3000">
                <a:solidFill>
                  <a:srgbClr val="0C0C0C"/>
                </a:solidFill>
              </a:rPr>
              <a:t>system to organize different types of living things according to their different characteristics</a:t>
            </a:r>
            <a:endParaRPr sz="3000" b="1" i="0" u="none" strike="noStrike" cap="none">
              <a:solidFill>
                <a:schemeClr val="dk1"/>
              </a:solidFill>
              <a:latin typeface="Arial"/>
              <a:ea typeface="Arial"/>
              <a:cs typeface="Arial"/>
              <a:sym typeface="Arial"/>
            </a:endParaRPr>
          </a:p>
        </p:txBody>
      </p:sp>
      <p:sp>
        <p:nvSpPr>
          <p:cNvPr id="154" name="Google Shape;154;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5"/>
          <p:cNvPicPr preferRelativeResize="0"/>
          <p:nvPr/>
        </p:nvPicPr>
        <p:blipFill rotWithShape="1">
          <a:blip r:embed="rId4">
            <a:alphaModFix/>
          </a:blip>
          <a:srcRect/>
          <a:stretch/>
        </p:blipFill>
        <p:spPr>
          <a:xfrm>
            <a:off x="1874054" y="2245348"/>
            <a:ext cx="5395900" cy="40469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e57162b6c3_0_60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e57162b6c3_0_605"/>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do liverworts, hornworts, and mosses all have in common?</a:t>
            </a:r>
            <a:endParaRPr sz="1400" b="0" i="0" u="none" strike="noStrike" cap="none">
              <a:solidFill>
                <a:srgbClr val="000000"/>
              </a:solidFill>
              <a:latin typeface="Arial"/>
              <a:ea typeface="Arial"/>
              <a:cs typeface="Arial"/>
              <a:sym typeface="Arial"/>
            </a:endParaRPr>
          </a:p>
        </p:txBody>
      </p:sp>
      <p:sp>
        <p:nvSpPr>
          <p:cNvPr id="678" name="Google Shape;678;ge57162b6c3_0_60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e57162b6c3_0_605"/>
          <p:cNvSpPr txBox="1"/>
          <p:nvPr/>
        </p:nvSpPr>
        <p:spPr>
          <a:xfrm>
            <a:off x="6404889" y="2275075"/>
            <a:ext cx="2312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Mosses</a:t>
            </a:r>
            <a:endParaRPr sz="2600" b="1">
              <a:latin typeface="Calibri"/>
              <a:ea typeface="Calibri"/>
              <a:cs typeface="Calibri"/>
              <a:sym typeface="Calibri"/>
            </a:endParaRPr>
          </a:p>
        </p:txBody>
      </p:sp>
      <p:sp>
        <p:nvSpPr>
          <p:cNvPr id="680" name="Google Shape;680;ge57162b6c3_0_605"/>
          <p:cNvSpPr txBox="1"/>
          <p:nvPr/>
        </p:nvSpPr>
        <p:spPr>
          <a:xfrm>
            <a:off x="3418745" y="2275075"/>
            <a:ext cx="2312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Hornworts</a:t>
            </a:r>
            <a:endParaRPr sz="2600" b="1">
              <a:latin typeface="Calibri"/>
              <a:ea typeface="Calibri"/>
              <a:cs typeface="Calibri"/>
              <a:sym typeface="Calibri"/>
            </a:endParaRPr>
          </a:p>
        </p:txBody>
      </p:sp>
      <p:sp>
        <p:nvSpPr>
          <p:cNvPr id="681" name="Google Shape;681;ge57162b6c3_0_605"/>
          <p:cNvSpPr txBox="1"/>
          <p:nvPr/>
        </p:nvSpPr>
        <p:spPr>
          <a:xfrm>
            <a:off x="223396" y="2275075"/>
            <a:ext cx="2312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Liverworts</a:t>
            </a:r>
            <a:endParaRPr sz="2600" b="1">
              <a:latin typeface="Calibri"/>
              <a:ea typeface="Calibri"/>
              <a:cs typeface="Calibri"/>
              <a:sym typeface="Calibri"/>
            </a:endParaRPr>
          </a:p>
        </p:txBody>
      </p:sp>
      <p:pic>
        <p:nvPicPr>
          <p:cNvPr id="682" name="Google Shape;682;ge57162b6c3_0_605"/>
          <p:cNvPicPr preferRelativeResize="0"/>
          <p:nvPr/>
        </p:nvPicPr>
        <p:blipFill>
          <a:blip r:embed="rId4">
            <a:alphaModFix/>
          </a:blip>
          <a:stretch>
            <a:fillRect/>
          </a:stretch>
        </p:blipFill>
        <p:spPr>
          <a:xfrm>
            <a:off x="199512" y="2996865"/>
            <a:ext cx="2360512" cy="2134434"/>
          </a:xfrm>
          <a:prstGeom prst="rect">
            <a:avLst/>
          </a:prstGeom>
          <a:noFill/>
          <a:ln>
            <a:noFill/>
          </a:ln>
        </p:spPr>
      </p:pic>
      <p:pic>
        <p:nvPicPr>
          <p:cNvPr id="683" name="Google Shape;683;ge57162b6c3_0_605"/>
          <p:cNvPicPr preferRelativeResize="0"/>
          <p:nvPr/>
        </p:nvPicPr>
        <p:blipFill>
          <a:blip r:embed="rId5">
            <a:alphaModFix/>
          </a:blip>
          <a:stretch>
            <a:fillRect/>
          </a:stretch>
        </p:blipFill>
        <p:spPr>
          <a:xfrm>
            <a:off x="3394868" y="2996865"/>
            <a:ext cx="2360513" cy="2134434"/>
          </a:xfrm>
          <a:prstGeom prst="rect">
            <a:avLst/>
          </a:prstGeom>
          <a:noFill/>
          <a:ln>
            <a:noFill/>
          </a:ln>
        </p:spPr>
      </p:pic>
      <p:pic>
        <p:nvPicPr>
          <p:cNvPr id="684" name="Google Shape;684;ge57162b6c3_0_605"/>
          <p:cNvPicPr preferRelativeResize="0"/>
          <p:nvPr/>
        </p:nvPicPr>
        <p:blipFill>
          <a:blip r:embed="rId6">
            <a:alphaModFix/>
          </a:blip>
          <a:stretch>
            <a:fillRect/>
          </a:stretch>
        </p:blipFill>
        <p:spPr>
          <a:xfrm>
            <a:off x="6292225" y="2996865"/>
            <a:ext cx="2652261" cy="213443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e57162b6c3_0_618"/>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is the ribbon-like or branching body of the liverwort plant called?</a:t>
            </a:r>
            <a:endParaRPr sz="1400" b="0" i="0" u="none" strike="noStrike" cap="none">
              <a:solidFill>
                <a:srgbClr val="000000"/>
              </a:solidFill>
              <a:latin typeface="Arial"/>
              <a:ea typeface="Arial"/>
              <a:cs typeface="Arial"/>
              <a:sym typeface="Arial"/>
            </a:endParaRPr>
          </a:p>
        </p:txBody>
      </p:sp>
      <p:sp>
        <p:nvSpPr>
          <p:cNvPr id="691" name="Google Shape;691;ge57162b6c3_0_61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e57162b6c3_0_618"/>
          <p:cNvSpPr txBox="1"/>
          <p:nvPr/>
        </p:nvSpPr>
        <p:spPr>
          <a:xfrm>
            <a:off x="519775" y="1875475"/>
            <a:ext cx="5018400" cy="2893800"/>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0"/>
              </a:spcBef>
              <a:spcAft>
                <a:spcPts val="0"/>
              </a:spcAft>
              <a:buSzPts val="3200"/>
              <a:buAutoNum type="alphaUcPeriod"/>
            </a:pPr>
            <a:r>
              <a:rPr lang="en-US" sz="3200"/>
              <a:t>Sporophyte</a:t>
            </a:r>
            <a:endParaRPr sz="3200"/>
          </a:p>
          <a:p>
            <a:pPr marL="457200" lvl="0" indent="-431800" algn="l" rtl="0">
              <a:lnSpc>
                <a:spcPct val="150000"/>
              </a:lnSpc>
              <a:spcBef>
                <a:spcPts val="0"/>
              </a:spcBef>
              <a:spcAft>
                <a:spcPts val="0"/>
              </a:spcAft>
              <a:buSzPts val="3200"/>
              <a:buAutoNum type="alphaUcPeriod"/>
            </a:pPr>
            <a:r>
              <a:rPr lang="en-US" sz="3200"/>
              <a:t>Gametophyte</a:t>
            </a:r>
            <a:endParaRPr sz="3200"/>
          </a:p>
          <a:p>
            <a:pPr marL="457200" lvl="0" indent="-431800" algn="l" rtl="0">
              <a:lnSpc>
                <a:spcPct val="150000"/>
              </a:lnSpc>
              <a:spcBef>
                <a:spcPts val="0"/>
              </a:spcBef>
              <a:spcAft>
                <a:spcPts val="0"/>
              </a:spcAft>
              <a:buSzPts val="3200"/>
              <a:buAutoNum type="alphaUcPeriod"/>
            </a:pPr>
            <a:r>
              <a:rPr lang="en-US" sz="3200"/>
              <a:t>Platyhelminthes</a:t>
            </a:r>
            <a:endParaRPr sz="3200"/>
          </a:p>
          <a:p>
            <a:pPr marL="457200" lvl="0" indent="-431800" algn="l" rtl="0">
              <a:lnSpc>
                <a:spcPct val="150000"/>
              </a:lnSpc>
              <a:spcBef>
                <a:spcPts val="0"/>
              </a:spcBef>
              <a:spcAft>
                <a:spcPts val="0"/>
              </a:spcAft>
              <a:buClr>
                <a:srgbClr val="FF0000"/>
              </a:buClr>
              <a:buSzPts val="3200"/>
              <a:buAutoNum type="alphaUcPeriod"/>
            </a:pPr>
            <a:r>
              <a:rPr lang="en-US" sz="3200">
                <a:solidFill>
                  <a:srgbClr val="FF0000"/>
                </a:solidFill>
              </a:rPr>
              <a:t>Thallus</a:t>
            </a:r>
            <a:endParaRPr sz="3200">
              <a:solidFill>
                <a:srgbClr val="FF0000"/>
              </a:solidFill>
            </a:endParaRPr>
          </a:p>
        </p:txBody>
      </p:sp>
      <p:pic>
        <p:nvPicPr>
          <p:cNvPr id="693" name="Google Shape;693;ge57162b6c3_0_618"/>
          <p:cNvPicPr preferRelativeResize="0"/>
          <p:nvPr/>
        </p:nvPicPr>
        <p:blipFill>
          <a:blip r:embed="rId4">
            <a:alphaModFix/>
          </a:blip>
          <a:stretch>
            <a:fillRect/>
          </a:stretch>
        </p:blipFill>
        <p:spPr>
          <a:xfrm>
            <a:off x="5243849" y="3259476"/>
            <a:ext cx="3747024" cy="33881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e57162b6c3_0_632"/>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Where do mosses absorb most of the water and nutrients they need?</a:t>
            </a:r>
            <a:endParaRPr sz="1400" b="0" i="0" u="none" strike="noStrike" cap="none">
              <a:solidFill>
                <a:srgbClr val="000000"/>
              </a:solidFill>
              <a:latin typeface="Arial"/>
              <a:ea typeface="Arial"/>
              <a:cs typeface="Arial"/>
              <a:sym typeface="Arial"/>
            </a:endParaRPr>
          </a:p>
        </p:txBody>
      </p:sp>
      <p:sp>
        <p:nvSpPr>
          <p:cNvPr id="700" name="Google Shape;700;ge57162b6c3_0_63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1" name="Google Shape;701;ge57162b6c3_0_632"/>
          <p:cNvPicPr preferRelativeResize="0"/>
          <p:nvPr/>
        </p:nvPicPr>
        <p:blipFill>
          <a:blip r:embed="rId4">
            <a:alphaModFix/>
          </a:blip>
          <a:stretch>
            <a:fillRect/>
          </a:stretch>
        </p:blipFill>
        <p:spPr>
          <a:xfrm>
            <a:off x="1655963" y="1937050"/>
            <a:ext cx="5832075" cy="43740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e57162b6c3_0_645"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e57162b6c3_0_645"/>
          <p:cNvSpPr txBox="1"/>
          <p:nvPr/>
        </p:nvSpPr>
        <p:spPr>
          <a:xfrm>
            <a:off x="3623700" y="1064788"/>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Tracheophyta</a:t>
            </a:r>
            <a:endParaRPr sz="2600" b="1">
              <a:latin typeface="Calibri"/>
              <a:ea typeface="Calibri"/>
              <a:cs typeface="Calibri"/>
              <a:sym typeface="Calibri"/>
            </a:endParaRPr>
          </a:p>
          <a:p>
            <a:pPr marL="0" lvl="0" indent="0" algn="ctr" rtl="0">
              <a:spcBef>
                <a:spcPts val="0"/>
              </a:spcBef>
              <a:spcAft>
                <a:spcPts val="0"/>
              </a:spcAft>
              <a:buNone/>
            </a:pPr>
            <a:r>
              <a:rPr lang="en-US" sz="2600" b="1">
                <a:latin typeface="Calibri"/>
                <a:ea typeface="Calibri"/>
                <a:cs typeface="Calibri"/>
                <a:sym typeface="Calibri"/>
              </a:rPr>
              <a:t>“tube plants”</a:t>
            </a:r>
            <a:endParaRPr sz="2600" b="1">
              <a:latin typeface="Calibri"/>
              <a:ea typeface="Calibri"/>
              <a:cs typeface="Calibri"/>
              <a:sym typeface="Calibri"/>
            </a:endParaRPr>
          </a:p>
        </p:txBody>
      </p:sp>
      <p:sp>
        <p:nvSpPr>
          <p:cNvPr id="709" name="Google Shape;709;ge57162b6c3_0_645"/>
          <p:cNvSpPr txBox="1"/>
          <p:nvPr/>
        </p:nvSpPr>
        <p:spPr>
          <a:xfrm>
            <a:off x="4572000" y="2073675"/>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Conifers</a:t>
            </a:r>
            <a:endParaRPr sz="2600" b="1">
              <a:latin typeface="Calibri"/>
              <a:ea typeface="Calibri"/>
              <a:cs typeface="Calibri"/>
              <a:sym typeface="Calibri"/>
            </a:endParaRPr>
          </a:p>
        </p:txBody>
      </p:sp>
      <p:sp>
        <p:nvSpPr>
          <p:cNvPr id="710" name="Google Shape;710;ge57162b6c3_0_645"/>
          <p:cNvSpPr txBox="1"/>
          <p:nvPr/>
        </p:nvSpPr>
        <p:spPr>
          <a:xfrm>
            <a:off x="2312100" y="1873588"/>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Ferns and Horsetails</a:t>
            </a:r>
            <a:endParaRPr sz="2600" b="1">
              <a:latin typeface="Calibri"/>
              <a:ea typeface="Calibri"/>
              <a:cs typeface="Calibri"/>
              <a:sym typeface="Calibri"/>
            </a:endParaRPr>
          </a:p>
        </p:txBody>
      </p:sp>
      <p:sp>
        <p:nvSpPr>
          <p:cNvPr id="711" name="Google Shape;711;ge57162b6c3_0_645"/>
          <p:cNvSpPr txBox="1"/>
          <p:nvPr/>
        </p:nvSpPr>
        <p:spPr>
          <a:xfrm>
            <a:off x="52200" y="2073688"/>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Clubmosses</a:t>
            </a:r>
            <a:endParaRPr sz="2600" b="1">
              <a:latin typeface="Calibri"/>
              <a:ea typeface="Calibri"/>
              <a:cs typeface="Calibri"/>
              <a:sym typeface="Calibri"/>
            </a:endParaRPr>
          </a:p>
        </p:txBody>
      </p:sp>
      <p:sp>
        <p:nvSpPr>
          <p:cNvPr id="712" name="Google Shape;712;ge57162b6c3_0_645"/>
          <p:cNvSpPr txBox="1"/>
          <p:nvPr/>
        </p:nvSpPr>
        <p:spPr>
          <a:xfrm>
            <a:off x="787500" y="3951988"/>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Cycads</a:t>
            </a:r>
            <a:endParaRPr sz="2600" b="1">
              <a:latin typeface="Calibri"/>
              <a:ea typeface="Calibri"/>
              <a:cs typeface="Calibri"/>
              <a:sym typeface="Calibri"/>
            </a:endParaRPr>
          </a:p>
        </p:txBody>
      </p:sp>
      <p:sp>
        <p:nvSpPr>
          <p:cNvPr id="713" name="Google Shape;713;ge57162b6c3_0_645"/>
          <p:cNvSpPr txBox="1"/>
          <p:nvPr/>
        </p:nvSpPr>
        <p:spPr>
          <a:xfrm>
            <a:off x="3494250" y="3951988"/>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Ginkgos</a:t>
            </a:r>
            <a:endParaRPr sz="2600" b="1">
              <a:latin typeface="Calibri"/>
              <a:ea typeface="Calibri"/>
              <a:cs typeface="Calibri"/>
              <a:sym typeface="Calibri"/>
            </a:endParaRPr>
          </a:p>
        </p:txBody>
      </p:sp>
      <p:sp>
        <p:nvSpPr>
          <p:cNvPr id="714" name="Google Shape;714;ge57162b6c3_0_645"/>
          <p:cNvSpPr txBox="1"/>
          <p:nvPr/>
        </p:nvSpPr>
        <p:spPr>
          <a:xfrm>
            <a:off x="6831900" y="1873588"/>
            <a:ext cx="22599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Flowering Plants</a:t>
            </a:r>
            <a:endParaRPr sz="2600" b="1">
              <a:latin typeface="Calibri"/>
              <a:ea typeface="Calibri"/>
              <a:cs typeface="Calibri"/>
              <a:sym typeface="Calibri"/>
            </a:endParaRPr>
          </a:p>
        </p:txBody>
      </p:sp>
      <p:sp>
        <p:nvSpPr>
          <p:cNvPr id="715" name="Google Shape;715;ge57162b6c3_0_645"/>
          <p:cNvSpPr txBox="1"/>
          <p:nvPr/>
        </p:nvSpPr>
        <p:spPr>
          <a:xfrm>
            <a:off x="6201000" y="3951988"/>
            <a:ext cx="2259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latin typeface="Calibri"/>
                <a:ea typeface="Calibri"/>
                <a:cs typeface="Calibri"/>
                <a:sym typeface="Calibri"/>
              </a:rPr>
              <a:t>Gnetae</a:t>
            </a:r>
            <a:endParaRPr sz="2600" b="1">
              <a:latin typeface="Calibri"/>
              <a:ea typeface="Calibri"/>
              <a:cs typeface="Calibri"/>
              <a:sym typeface="Calibri"/>
            </a:endParaRPr>
          </a:p>
        </p:txBody>
      </p:sp>
      <p:pic>
        <p:nvPicPr>
          <p:cNvPr id="716" name="Google Shape;716;ge57162b6c3_0_645"/>
          <p:cNvPicPr preferRelativeResize="0"/>
          <p:nvPr/>
        </p:nvPicPr>
        <p:blipFill>
          <a:blip r:embed="rId4">
            <a:alphaModFix/>
          </a:blip>
          <a:stretch>
            <a:fillRect/>
          </a:stretch>
        </p:blipFill>
        <p:spPr>
          <a:xfrm>
            <a:off x="243150" y="2600801"/>
            <a:ext cx="1677298" cy="1258487"/>
          </a:xfrm>
          <a:prstGeom prst="rect">
            <a:avLst/>
          </a:prstGeom>
          <a:noFill/>
          <a:ln>
            <a:noFill/>
          </a:ln>
        </p:spPr>
      </p:pic>
      <p:pic>
        <p:nvPicPr>
          <p:cNvPr id="717" name="Google Shape;717;ge57162b6c3_0_645"/>
          <p:cNvPicPr preferRelativeResize="0"/>
          <p:nvPr/>
        </p:nvPicPr>
        <p:blipFill>
          <a:blip r:embed="rId5">
            <a:alphaModFix/>
          </a:blip>
          <a:stretch>
            <a:fillRect/>
          </a:stretch>
        </p:blipFill>
        <p:spPr>
          <a:xfrm>
            <a:off x="2603400" y="2833594"/>
            <a:ext cx="1677300" cy="943481"/>
          </a:xfrm>
          <a:prstGeom prst="rect">
            <a:avLst/>
          </a:prstGeom>
          <a:noFill/>
          <a:ln>
            <a:noFill/>
          </a:ln>
        </p:spPr>
      </p:pic>
      <p:pic>
        <p:nvPicPr>
          <p:cNvPr id="718" name="Google Shape;718;ge57162b6c3_0_645"/>
          <p:cNvPicPr preferRelativeResize="0"/>
          <p:nvPr/>
        </p:nvPicPr>
        <p:blipFill>
          <a:blip r:embed="rId6">
            <a:alphaModFix/>
          </a:blip>
          <a:stretch>
            <a:fillRect/>
          </a:stretch>
        </p:blipFill>
        <p:spPr>
          <a:xfrm>
            <a:off x="4843875" y="2682387"/>
            <a:ext cx="1868850" cy="1245900"/>
          </a:xfrm>
          <a:prstGeom prst="rect">
            <a:avLst/>
          </a:prstGeom>
          <a:noFill/>
          <a:ln>
            <a:noFill/>
          </a:ln>
        </p:spPr>
      </p:pic>
      <p:pic>
        <p:nvPicPr>
          <p:cNvPr id="719" name="Google Shape;719;ge57162b6c3_0_645"/>
          <p:cNvPicPr preferRelativeResize="0"/>
          <p:nvPr/>
        </p:nvPicPr>
        <p:blipFill>
          <a:blip r:embed="rId7">
            <a:alphaModFix/>
          </a:blip>
          <a:stretch>
            <a:fillRect/>
          </a:stretch>
        </p:blipFill>
        <p:spPr>
          <a:xfrm>
            <a:off x="7275900" y="2746054"/>
            <a:ext cx="1677300" cy="1118560"/>
          </a:xfrm>
          <a:prstGeom prst="rect">
            <a:avLst/>
          </a:prstGeom>
          <a:noFill/>
          <a:ln>
            <a:noFill/>
          </a:ln>
        </p:spPr>
      </p:pic>
      <p:pic>
        <p:nvPicPr>
          <p:cNvPr id="720" name="Google Shape;720;ge57162b6c3_0_645"/>
          <p:cNvPicPr preferRelativeResize="0"/>
          <p:nvPr/>
        </p:nvPicPr>
        <p:blipFill>
          <a:blip r:embed="rId8">
            <a:alphaModFix/>
          </a:blip>
          <a:stretch>
            <a:fillRect/>
          </a:stretch>
        </p:blipFill>
        <p:spPr>
          <a:xfrm>
            <a:off x="1078801" y="4536860"/>
            <a:ext cx="1677300" cy="1256352"/>
          </a:xfrm>
          <a:prstGeom prst="rect">
            <a:avLst/>
          </a:prstGeom>
          <a:noFill/>
          <a:ln>
            <a:noFill/>
          </a:ln>
        </p:spPr>
      </p:pic>
      <p:pic>
        <p:nvPicPr>
          <p:cNvPr id="721" name="Google Shape;721;ge57162b6c3_0_645"/>
          <p:cNvPicPr preferRelativeResize="0"/>
          <p:nvPr/>
        </p:nvPicPr>
        <p:blipFill>
          <a:blip r:embed="rId9">
            <a:alphaModFix/>
          </a:blip>
          <a:stretch>
            <a:fillRect/>
          </a:stretch>
        </p:blipFill>
        <p:spPr>
          <a:xfrm>
            <a:off x="3785550" y="4560684"/>
            <a:ext cx="1677301" cy="1115980"/>
          </a:xfrm>
          <a:prstGeom prst="rect">
            <a:avLst/>
          </a:prstGeom>
          <a:noFill/>
          <a:ln>
            <a:noFill/>
          </a:ln>
        </p:spPr>
      </p:pic>
      <p:pic>
        <p:nvPicPr>
          <p:cNvPr id="722" name="Google Shape;722;ge57162b6c3_0_645"/>
          <p:cNvPicPr preferRelativeResize="0"/>
          <p:nvPr/>
        </p:nvPicPr>
        <p:blipFill>
          <a:blip r:embed="rId10">
            <a:alphaModFix/>
          </a:blip>
          <a:stretch>
            <a:fillRect/>
          </a:stretch>
        </p:blipFill>
        <p:spPr>
          <a:xfrm>
            <a:off x="6492300" y="4489675"/>
            <a:ext cx="1677301" cy="125798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e57162b6c3_0_667"/>
          <p:cNvSpPr txBox="1"/>
          <p:nvPr/>
        </p:nvSpPr>
        <p:spPr>
          <a:xfrm>
            <a:off x="1939650" y="1610500"/>
            <a:ext cx="5264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Clubmosses</a:t>
            </a:r>
            <a:endParaRPr sz="6600" b="1" i="0" u="none" strike="noStrike" cap="none">
              <a:solidFill>
                <a:schemeClr val="dk1"/>
              </a:solidFill>
              <a:latin typeface="Arial"/>
              <a:ea typeface="Arial"/>
              <a:cs typeface="Arial"/>
              <a:sym typeface="Arial"/>
            </a:endParaRPr>
          </a:p>
        </p:txBody>
      </p:sp>
      <p:sp>
        <p:nvSpPr>
          <p:cNvPr id="729" name="Google Shape;729;ge57162b6c3_0_667"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ge57162b6c3_0_66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e57162b6c3_0_674"/>
          <p:cNvSpPr txBox="1">
            <a:spLocks noGrp="1"/>
          </p:cNvSpPr>
          <p:nvPr>
            <p:ph type="ctrTitle"/>
          </p:nvPr>
        </p:nvSpPr>
        <p:spPr>
          <a:xfrm>
            <a:off x="1219200" y="187775"/>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Clubmosses</a:t>
            </a:r>
            <a:r>
              <a:rPr lang="en-US" sz="3400" b="1"/>
              <a:t>: </a:t>
            </a:r>
            <a:r>
              <a:rPr lang="en-US" sz="3400"/>
              <a:t>vascular plants having branching stems and bearing simple leaves</a:t>
            </a:r>
            <a:endParaRPr sz="3400" b="1"/>
          </a:p>
        </p:txBody>
      </p:sp>
      <p:sp>
        <p:nvSpPr>
          <p:cNvPr id="737" name="Google Shape;737;ge57162b6c3_0_674"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ge57162b6c3_0_674"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39" name="Google Shape;739;ge57162b6c3_0_674"/>
          <p:cNvPicPr preferRelativeResize="0"/>
          <p:nvPr/>
        </p:nvPicPr>
        <p:blipFill>
          <a:blip r:embed="rId5">
            <a:alphaModFix/>
          </a:blip>
          <a:stretch>
            <a:fillRect/>
          </a:stretch>
        </p:blipFill>
        <p:spPr>
          <a:xfrm>
            <a:off x="1609690" y="1801550"/>
            <a:ext cx="5924626" cy="44452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e57162b6c3_0_683"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e57162b6c3_0_688"/>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clubmosses?</a:t>
            </a:r>
            <a:endParaRPr sz="1400" b="0" i="0" u="none" strike="noStrike" cap="none">
              <a:solidFill>
                <a:srgbClr val="000000"/>
              </a:solidFill>
              <a:latin typeface="Arial"/>
              <a:ea typeface="Arial"/>
              <a:cs typeface="Arial"/>
              <a:sym typeface="Arial"/>
            </a:endParaRPr>
          </a:p>
        </p:txBody>
      </p:sp>
      <p:sp>
        <p:nvSpPr>
          <p:cNvPr id="752" name="Google Shape;752;ge57162b6c3_0_68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3" name="Google Shape;753;ge57162b6c3_0_688"/>
          <p:cNvPicPr preferRelativeResize="0"/>
          <p:nvPr/>
        </p:nvPicPr>
        <p:blipFill>
          <a:blip r:embed="rId4">
            <a:alphaModFix/>
          </a:blip>
          <a:stretch>
            <a:fillRect/>
          </a:stretch>
        </p:blipFill>
        <p:spPr>
          <a:xfrm>
            <a:off x="1609690" y="1801550"/>
            <a:ext cx="5924626" cy="44452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e57162b6c3_0_70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ge57162b6c3_0_701"/>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2" name="Google Shape;162;p6"/>
          <p:cNvGrpSpPr/>
          <p:nvPr/>
        </p:nvGrpSpPr>
        <p:grpSpPr>
          <a:xfrm>
            <a:off x="2413957" y="185513"/>
            <a:ext cx="4316085" cy="6486981"/>
            <a:chOff x="2481385" y="0"/>
            <a:chExt cx="3868500" cy="6857999"/>
          </a:xfrm>
        </p:grpSpPr>
        <p:pic>
          <p:nvPicPr>
            <p:cNvPr id="163" name="Google Shape;163;p6"/>
            <p:cNvPicPr preferRelativeResize="0"/>
            <p:nvPr/>
          </p:nvPicPr>
          <p:blipFill rotWithShape="1">
            <a:blip r:embed="rId4">
              <a:alphaModFix/>
            </a:blip>
            <a:srcRect t="12823"/>
            <a:stretch/>
          </p:blipFill>
          <p:spPr>
            <a:xfrm>
              <a:off x="3128107" y="879230"/>
              <a:ext cx="2673684" cy="5978769"/>
            </a:xfrm>
            <a:prstGeom prst="rect">
              <a:avLst/>
            </a:prstGeom>
            <a:noFill/>
            <a:ln>
              <a:noFill/>
            </a:ln>
          </p:spPr>
        </p:pic>
        <p:sp>
          <p:nvSpPr>
            <p:cNvPr id="164" name="Google Shape;164;p6"/>
            <p:cNvSpPr/>
            <p:nvPr/>
          </p:nvSpPr>
          <p:spPr>
            <a:xfrm>
              <a:off x="2481385" y="0"/>
              <a:ext cx="3868500" cy="879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e57162b6c3_0_70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ge57162b6c3_0_707"/>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rPr>
              <a:t>Microphylls</a:t>
            </a:r>
            <a:endParaRPr sz="1400" b="1" i="0" u="none" strike="noStrike" cap="none">
              <a:solidFill>
                <a:srgbClr val="000000"/>
              </a:solidFill>
            </a:endParaRPr>
          </a:p>
        </p:txBody>
      </p:sp>
      <p:pic>
        <p:nvPicPr>
          <p:cNvPr id="768" name="Google Shape;768;ge57162b6c3_0_707"/>
          <p:cNvPicPr preferRelativeResize="0"/>
          <p:nvPr/>
        </p:nvPicPr>
        <p:blipFill>
          <a:blip r:embed="rId4">
            <a:alphaModFix/>
          </a:blip>
          <a:stretch>
            <a:fillRect/>
          </a:stretch>
        </p:blipFill>
        <p:spPr>
          <a:xfrm>
            <a:off x="1212700" y="1237150"/>
            <a:ext cx="6718600" cy="50389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e57162b6c3_0_71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e57162b6c3_0_720"/>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the leaves of clubmoss plants called?</a:t>
            </a:r>
            <a:endParaRPr sz="1400" b="0" i="0" u="none" strike="noStrike" cap="none">
              <a:solidFill>
                <a:srgbClr val="000000"/>
              </a:solidFill>
              <a:latin typeface="Arial"/>
              <a:ea typeface="Arial"/>
              <a:cs typeface="Arial"/>
              <a:sym typeface="Arial"/>
            </a:endParaRPr>
          </a:p>
        </p:txBody>
      </p:sp>
      <p:sp>
        <p:nvSpPr>
          <p:cNvPr id="781" name="Google Shape;781;ge57162b6c3_0_72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2" name="Google Shape;782;ge57162b6c3_0_720"/>
          <p:cNvPicPr preferRelativeResize="0"/>
          <p:nvPr/>
        </p:nvPicPr>
        <p:blipFill>
          <a:blip r:embed="rId4">
            <a:alphaModFix/>
          </a:blip>
          <a:stretch>
            <a:fillRect/>
          </a:stretch>
        </p:blipFill>
        <p:spPr>
          <a:xfrm>
            <a:off x="1358850" y="1717025"/>
            <a:ext cx="6426299" cy="481972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e57162b6c3_0_728"/>
          <p:cNvSpPr txBox="1"/>
          <p:nvPr/>
        </p:nvSpPr>
        <p:spPr>
          <a:xfrm>
            <a:off x="1134831" y="1131553"/>
            <a:ext cx="8482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5400" b="1" dirty="0">
                <a:solidFill>
                  <a:schemeClr val="dk1"/>
                </a:solidFill>
              </a:rPr>
              <a:t>Ferns and Horsetails</a:t>
            </a:r>
            <a:endParaRPr sz="5400" b="1" i="0" u="none" strike="noStrike" cap="none" dirty="0">
              <a:solidFill>
                <a:schemeClr val="dk1"/>
              </a:solidFill>
              <a:latin typeface="Arial"/>
              <a:ea typeface="Arial"/>
              <a:cs typeface="Arial"/>
              <a:sym typeface="Arial"/>
            </a:endParaRPr>
          </a:p>
        </p:txBody>
      </p:sp>
      <p:sp>
        <p:nvSpPr>
          <p:cNvPr id="789" name="Google Shape;789;ge57162b6c3_0_728" descr="Artificial Intelligence"/>
          <p:cNvSpPr/>
          <p:nvPr/>
        </p:nvSpPr>
        <p:spPr>
          <a:xfrm>
            <a:off x="1432781" y="2437429"/>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0" name="Google Shape;790;ge57162b6c3_0_72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e57162b6c3_0_735"/>
          <p:cNvSpPr txBox="1">
            <a:spLocks noGrp="1"/>
          </p:cNvSpPr>
          <p:nvPr>
            <p:ph type="ctrTitle"/>
          </p:nvPr>
        </p:nvSpPr>
        <p:spPr>
          <a:xfrm>
            <a:off x="1219200" y="403300"/>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Ferns and Horsetails</a:t>
            </a:r>
            <a:r>
              <a:rPr lang="en-US" sz="3400" b="1"/>
              <a:t>: </a:t>
            </a:r>
            <a:r>
              <a:rPr lang="en-US" sz="3400"/>
              <a:t>some of the first vascular plants to develop circulatory systems that allow them to grow longer</a:t>
            </a:r>
            <a:endParaRPr sz="3400" b="1"/>
          </a:p>
        </p:txBody>
      </p:sp>
      <p:sp>
        <p:nvSpPr>
          <p:cNvPr id="797" name="Google Shape;797;ge57162b6c3_0_735"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8" name="Google Shape;798;ge57162b6c3_0_735"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99" name="Google Shape;799;ge57162b6c3_0_735"/>
          <p:cNvPicPr preferRelativeResize="0"/>
          <p:nvPr/>
        </p:nvPicPr>
        <p:blipFill>
          <a:blip r:embed="rId5">
            <a:alphaModFix/>
          </a:blip>
          <a:stretch>
            <a:fillRect/>
          </a:stretch>
        </p:blipFill>
        <p:spPr>
          <a:xfrm>
            <a:off x="402500" y="2630989"/>
            <a:ext cx="4331350" cy="2436387"/>
          </a:xfrm>
          <a:prstGeom prst="rect">
            <a:avLst/>
          </a:prstGeom>
          <a:noFill/>
          <a:ln>
            <a:noFill/>
          </a:ln>
        </p:spPr>
      </p:pic>
      <p:pic>
        <p:nvPicPr>
          <p:cNvPr id="800" name="Google Shape;800;ge57162b6c3_0_735"/>
          <p:cNvPicPr preferRelativeResize="0"/>
          <p:nvPr/>
        </p:nvPicPr>
        <p:blipFill>
          <a:blip r:embed="rId6">
            <a:alphaModFix/>
          </a:blip>
          <a:stretch>
            <a:fillRect/>
          </a:stretch>
        </p:blipFill>
        <p:spPr>
          <a:xfrm>
            <a:off x="5086938" y="2631000"/>
            <a:ext cx="3654563" cy="24363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e57162b6c3_0_74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e57162b6c3_0_750"/>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ferns and horsetails?</a:t>
            </a:r>
            <a:endParaRPr sz="1400" b="0" i="0" u="none" strike="noStrike" cap="none">
              <a:solidFill>
                <a:srgbClr val="000000"/>
              </a:solidFill>
              <a:latin typeface="Arial"/>
              <a:ea typeface="Arial"/>
              <a:cs typeface="Arial"/>
              <a:sym typeface="Arial"/>
            </a:endParaRPr>
          </a:p>
        </p:txBody>
      </p:sp>
      <p:sp>
        <p:nvSpPr>
          <p:cNvPr id="813" name="Google Shape;813;ge57162b6c3_0_75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4" name="Google Shape;814;ge57162b6c3_0_750"/>
          <p:cNvPicPr preferRelativeResize="0"/>
          <p:nvPr/>
        </p:nvPicPr>
        <p:blipFill>
          <a:blip r:embed="rId4">
            <a:alphaModFix/>
          </a:blip>
          <a:stretch>
            <a:fillRect/>
          </a:stretch>
        </p:blipFill>
        <p:spPr>
          <a:xfrm>
            <a:off x="402500" y="2630989"/>
            <a:ext cx="4331350" cy="2436387"/>
          </a:xfrm>
          <a:prstGeom prst="rect">
            <a:avLst/>
          </a:prstGeom>
          <a:noFill/>
          <a:ln>
            <a:noFill/>
          </a:ln>
        </p:spPr>
      </p:pic>
      <p:pic>
        <p:nvPicPr>
          <p:cNvPr id="815" name="Google Shape;815;ge57162b6c3_0_750"/>
          <p:cNvPicPr preferRelativeResize="0"/>
          <p:nvPr/>
        </p:nvPicPr>
        <p:blipFill>
          <a:blip r:embed="rId5">
            <a:alphaModFix/>
          </a:blip>
          <a:stretch>
            <a:fillRect/>
          </a:stretch>
        </p:blipFill>
        <p:spPr>
          <a:xfrm>
            <a:off x="5086938" y="2631000"/>
            <a:ext cx="3654563" cy="24363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e57162b6c3_0_75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2" name="Google Shape;822;ge57162b6c3_0_759"/>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e57162b6c3_0_765"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e57162b6c3_0_765"/>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rPr>
              <a:t>Fronds</a:t>
            </a:r>
            <a:endParaRPr sz="1400" b="1" i="0" u="none" strike="noStrike" cap="none">
              <a:solidFill>
                <a:srgbClr val="000000"/>
              </a:solidFill>
            </a:endParaRPr>
          </a:p>
        </p:txBody>
      </p:sp>
      <p:pic>
        <p:nvPicPr>
          <p:cNvPr id="830" name="Google Shape;830;ge57162b6c3_0_765"/>
          <p:cNvPicPr preferRelativeResize="0"/>
          <p:nvPr/>
        </p:nvPicPr>
        <p:blipFill>
          <a:blip r:embed="rId4">
            <a:alphaModFix/>
          </a:blip>
          <a:stretch>
            <a:fillRect/>
          </a:stretch>
        </p:blipFill>
        <p:spPr>
          <a:xfrm>
            <a:off x="1098972" y="1198150"/>
            <a:ext cx="6946049" cy="52635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e57162b6c3_0_77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e57162b6c3_0_773"/>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Horsetails have adapted to extreme environments</a:t>
            </a:r>
            <a:endParaRPr sz="1400" i="0" u="none" strike="noStrike" cap="none">
              <a:solidFill>
                <a:srgbClr val="000000"/>
              </a:solidFill>
            </a:endParaRPr>
          </a:p>
        </p:txBody>
      </p:sp>
      <p:pic>
        <p:nvPicPr>
          <p:cNvPr id="838" name="Google Shape;838;ge57162b6c3_0_773"/>
          <p:cNvPicPr preferRelativeResize="0"/>
          <p:nvPr/>
        </p:nvPicPr>
        <p:blipFill>
          <a:blip r:embed="rId4">
            <a:alphaModFix/>
          </a:blip>
          <a:stretch>
            <a:fillRect/>
          </a:stretch>
        </p:blipFill>
        <p:spPr>
          <a:xfrm>
            <a:off x="865590" y="1506025"/>
            <a:ext cx="7412825" cy="4447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e57162b6c3_0_2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1" name="Google Shape;171;ge57162b6c3_0_21"/>
          <p:cNvGrpSpPr/>
          <p:nvPr/>
        </p:nvGrpSpPr>
        <p:grpSpPr>
          <a:xfrm>
            <a:off x="2413957" y="185513"/>
            <a:ext cx="4316085" cy="6486981"/>
            <a:chOff x="2481385" y="0"/>
            <a:chExt cx="3868500" cy="6857999"/>
          </a:xfrm>
        </p:grpSpPr>
        <p:pic>
          <p:nvPicPr>
            <p:cNvPr id="172" name="Google Shape;172;ge57162b6c3_0_21"/>
            <p:cNvPicPr preferRelativeResize="0"/>
            <p:nvPr/>
          </p:nvPicPr>
          <p:blipFill rotWithShape="1">
            <a:blip r:embed="rId4">
              <a:alphaModFix/>
            </a:blip>
            <a:srcRect t="12823"/>
            <a:stretch/>
          </p:blipFill>
          <p:spPr>
            <a:xfrm>
              <a:off x="3128107" y="879230"/>
              <a:ext cx="2673684" cy="5978769"/>
            </a:xfrm>
            <a:prstGeom prst="rect">
              <a:avLst/>
            </a:prstGeom>
            <a:noFill/>
            <a:ln>
              <a:noFill/>
            </a:ln>
          </p:spPr>
        </p:pic>
        <p:sp>
          <p:nvSpPr>
            <p:cNvPr id="173" name="Google Shape;173;ge57162b6c3_0_21"/>
            <p:cNvSpPr/>
            <p:nvPr/>
          </p:nvSpPr>
          <p:spPr>
            <a:xfrm>
              <a:off x="2481385" y="0"/>
              <a:ext cx="3868500" cy="879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cxnSp>
        <p:nvCxnSpPr>
          <p:cNvPr id="174" name="Google Shape;174;ge57162b6c3_0_21"/>
          <p:cNvCxnSpPr/>
          <p:nvPr/>
        </p:nvCxnSpPr>
        <p:spPr>
          <a:xfrm>
            <a:off x="6486769" y="234462"/>
            <a:ext cx="39000" cy="63696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0"/>
              </a:srgbClr>
            </a:outerShdw>
          </a:effectLst>
        </p:spPr>
      </p:cxnSp>
      <p:sp>
        <p:nvSpPr>
          <p:cNvPr id="175" name="Google Shape;175;ge57162b6c3_0_21"/>
          <p:cNvSpPr txBox="1"/>
          <p:nvPr/>
        </p:nvSpPr>
        <p:spPr>
          <a:xfrm rot="-5400000">
            <a:off x="4376678" y="3067499"/>
            <a:ext cx="5892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FF0000"/>
                </a:solidFill>
                <a:latin typeface="Calibri"/>
                <a:ea typeface="Calibri"/>
                <a:cs typeface="Calibri"/>
                <a:sym typeface="Calibri"/>
              </a:rPr>
              <a:t>Becomes More Specific and Detailed</a:t>
            </a:r>
            <a:endParaRPr sz="3000" b="0" i="0" u="none" strike="noStrike" cap="none">
              <a:solidFill>
                <a:srgbClr val="FF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e57162b6c3_0_78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e57162b6c3_0_786"/>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fronds?</a:t>
            </a:r>
            <a:endParaRPr sz="1400" b="0" i="0" u="none" strike="noStrike" cap="none">
              <a:solidFill>
                <a:srgbClr val="000000"/>
              </a:solidFill>
              <a:latin typeface="Arial"/>
              <a:ea typeface="Arial"/>
              <a:cs typeface="Arial"/>
              <a:sym typeface="Arial"/>
            </a:endParaRPr>
          </a:p>
        </p:txBody>
      </p:sp>
      <p:sp>
        <p:nvSpPr>
          <p:cNvPr id="851" name="Google Shape;851;ge57162b6c3_0_78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2" name="Google Shape;852;ge57162b6c3_0_786"/>
          <p:cNvPicPr preferRelativeResize="0"/>
          <p:nvPr/>
        </p:nvPicPr>
        <p:blipFill>
          <a:blip r:embed="rId4">
            <a:alphaModFix/>
          </a:blip>
          <a:stretch>
            <a:fillRect/>
          </a:stretch>
        </p:blipFill>
        <p:spPr>
          <a:xfrm>
            <a:off x="1098972" y="1198150"/>
            <a:ext cx="6946049" cy="52635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e57162b6c3_0_795"/>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How have horsetails adapted to extreme environments?</a:t>
            </a:r>
            <a:endParaRPr sz="1400" b="0" i="0" u="none" strike="noStrike" cap="none">
              <a:solidFill>
                <a:srgbClr val="000000"/>
              </a:solidFill>
              <a:latin typeface="Arial"/>
              <a:ea typeface="Arial"/>
              <a:cs typeface="Arial"/>
              <a:sym typeface="Arial"/>
            </a:endParaRPr>
          </a:p>
        </p:txBody>
      </p:sp>
      <p:sp>
        <p:nvSpPr>
          <p:cNvPr id="859" name="Google Shape;859;ge57162b6c3_0_79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0" name="Google Shape;860;ge57162b6c3_0_795"/>
          <p:cNvPicPr preferRelativeResize="0"/>
          <p:nvPr/>
        </p:nvPicPr>
        <p:blipFill>
          <a:blip r:embed="rId4">
            <a:alphaModFix/>
          </a:blip>
          <a:stretch>
            <a:fillRect/>
          </a:stretch>
        </p:blipFill>
        <p:spPr>
          <a:xfrm>
            <a:off x="865578" y="1844675"/>
            <a:ext cx="7412825" cy="44476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e57162b6c3_0_803"/>
          <p:cNvSpPr txBox="1"/>
          <p:nvPr/>
        </p:nvSpPr>
        <p:spPr>
          <a:xfrm>
            <a:off x="2776500" y="1595100"/>
            <a:ext cx="3591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Conifers</a:t>
            </a:r>
            <a:endParaRPr sz="6600" b="1" i="0" u="none" strike="noStrike" cap="none">
              <a:solidFill>
                <a:schemeClr val="dk1"/>
              </a:solidFill>
              <a:latin typeface="Arial"/>
              <a:ea typeface="Arial"/>
              <a:cs typeface="Arial"/>
              <a:sym typeface="Arial"/>
            </a:endParaRPr>
          </a:p>
        </p:txBody>
      </p:sp>
      <p:sp>
        <p:nvSpPr>
          <p:cNvPr id="867" name="Google Shape;867;ge57162b6c3_0_80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ge57162b6c3_0_80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e57162b6c3_0_810"/>
          <p:cNvSpPr txBox="1">
            <a:spLocks noGrp="1"/>
          </p:cNvSpPr>
          <p:nvPr>
            <p:ph type="ctrTitle"/>
          </p:nvPr>
        </p:nvSpPr>
        <p:spPr>
          <a:xfrm>
            <a:off x="1219200" y="403300"/>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Conifers</a:t>
            </a:r>
            <a:r>
              <a:rPr lang="en-US" sz="3400" b="1"/>
              <a:t>: </a:t>
            </a:r>
            <a:r>
              <a:rPr lang="en-US" sz="3400"/>
              <a:t>trees that bear cones and needle or scale-like leaves that are typically evergreen</a:t>
            </a:r>
            <a:endParaRPr sz="3400" b="1"/>
          </a:p>
        </p:txBody>
      </p:sp>
      <p:sp>
        <p:nvSpPr>
          <p:cNvPr id="875" name="Google Shape;875;ge57162b6c3_0_81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6" name="Google Shape;876;ge57162b6c3_0_81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877" name="Google Shape;877;ge57162b6c3_0_810"/>
          <p:cNvPicPr preferRelativeResize="0"/>
          <p:nvPr/>
        </p:nvPicPr>
        <p:blipFill>
          <a:blip r:embed="rId5">
            <a:alphaModFix/>
          </a:blip>
          <a:stretch>
            <a:fillRect/>
          </a:stretch>
        </p:blipFill>
        <p:spPr>
          <a:xfrm>
            <a:off x="241725" y="2566950"/>
            <a:ext cx="4249170" cy="2834149"/>
          </a:xfrm>
          <a:prstGeom prst="rect">
            <a:avLst/>
          </a:prstGeom>
          <a:noFill/>
          <a:ln>
            <a:noFill/>
          </a:ln>
        </p:spPr>
      </p:pic>
      <p:pic>
        <p:nvPicPr>
          <p:cNvPr id="878" name="Google Shape;878;ge57162b6c3_0_810"/>
          <p:cNvPicPr preferRelativeResize="0"/>
          <p:nvPr/>
        </p:nvPicPr>
        <p:blipFill>
          <a:blip r:embed="rId6">
            <a:alphaModFix/>
          </a:blip>
          <a:stretch>
            <a:fillRect/>
          </a:stretch>
        </p:blipFill>
        <p:spPr>
          <a:xfrm>
            <a:off x="4653100" y="2567980"/>
            <a:ext cx="4249175" cy="283209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e57162b6c3_0_821"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e57162b6c3_0_826"/>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conifers?</a:t>
            </a:r>
            <a:endParaRPr sz="1400" b="0" i="0" u="none" strike="noStrike" cap="none">
              <a:solidFill>
                <a:srgbClr val="000000"/>
              </a:solidFill>
              <a:latin typeface="Arial"/>
              <a:ea typeface="Arial"/>
              <a:cs typeface="Arial"/>
              <a:sym typeface="Arial"/>
            </a:endParaRPr>
          </a:p>
        </p:txBody>
      </p:sp>
      <p:sp>
        <p:nvSpPr>
          <p:cNvPr id="891" name="Google Shape;891;ge57162b6c3_0_82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2" name="Google Shape;892;ge57162b6c3_0_826"/>
          <p:cNvPicPr preferRelativeResize="0"/>
          <p:nvPr/>
        </p:nvPicPr>
        <p:blipFill>
          <a:blip r:embed="rId4">
            <a:alphaModFix/>
          </a:blip>
          <a:stretch>
            <a:fillRect/>
          </a:stretch>
        </p:blipFill>
        <p:spPr>
          <a:xfrm>
            <a:off x="241725" y="2011925"/>
            <a:ext cx="4249170" cy="2834149"/>
          </a:xfrm>
          <a:prstGeom prst="rect">
            <a:avLst/>
          </a:prstGeom>
          <a:noFill/>
          <a:ln>
            <a:noFill/>
          </a:ln>
        </p:spPr>
      </p:pic>
      <p:pic>
        <p:nvPicPr>
          <p:cNvPr id="893" name="Google Shape;893;ge57162b6c3_0_826"/>
          <p:cNvPicPr preferRelativeResize="0"/>
          <p:nvPr/>
        </p:nvPicPr>
        <p:blipFill>
          <a:blip r:embed="rId5">
            <a:alphaModFix/>
          </a:blip>
          <a:stretch>
            <a:fillRect/>
          </a:stretch>
        </p:blipFill>
        <p:spPr>
          <a:xfrm>
            <a:off x="4653100" y="2012955"/>
            <a:ext cx="4249175" cy="283209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e57162b6c3_0_83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0" name="Google Shape;900;ge57162b6c3_0_836"/>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e57162b6c3_0_84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e57162b6c3_0_842"/>
          <p:cNvSpPr txBox="1"/>
          <p:nvPr/>
        </p:nvSpPr>
        <p:spPr>
          <a:xfrm>
            <a:off x="849600" y="235650"/>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Conifers have a sporophyte-dominant life cycles</a:t>
            </a:r>
            <a:endParaRPr sz="1400" i="0" u="none" strike="noStrike" cap="none">
              <a:solidFill>
                <a:srgbClr val="000000"/>
              </a:solidFill>
            </a:endParaRPr>
          </a:p>
        </p:txBody>
      </p:sp>
      <p:pic>
        <p:nvPicPr>
          <p:cNvPr id="908" name="Google Shape;908;ge57162b6c3_0_842"/>
          <p:cNvPicPr preferRelativeResize="0"/>
          <p:nvPr/>
        </p:nvPicPr>
        <p:blipFill>
          <a:blip r:embed="rId4">
            <a:alphaModFix/>
          </a:blip>
          <a:stretch>
            <a:fillRect/>
          </a:stretch>
        </p:blipFill>
        <p:spPr>
          <a:xfrm>
            <a:off x="1707162" y="1977525"/>
            <a:ext cx="5729676" cy="434242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e57162b6c3_0_85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e57162b6c3_0_31"/>
          <p:cNvSpPr txBox="1"/>
          <p:nvPr/>
        </p:nvSpPr>
        <p:spPr>
          <a:xfrm>
            <a:off x="849550" y="424776"/>
            <a:ext cx="7467300" cy="111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u="sng">
                <a:solidFill>
                  <a:srgbClr val="0C0C0C"/>
                </a:solidFill>
              </a:rPr>
              <a:t>Domain</a:t>
            </a:r>
            <a:r>
              <a:rPr lang="en-US" sz="3000" b="1" i="0" u="none" strike="noStrike" cap="none">
                <a:solidFill>
                  <a:srgbClr val="0C0C0C"/>
                </a:solidFill>
                <a:latin typeface="Arial"/>
                <a:ea typeface="Arial"/>
                <a:cs typeface="Arial"/>
                <a:sym typeface="Arial"/>
              </a:rPr>
              <a:t>: </a:t>
            </a:r>
            <a:r>
              <a:rPr lang="en-US" sz="3000">
                <a:solidFill>
                  <a:srgbClr val="0C0C0C"/>
                </a:solidFill>
              </a:rPr>
              <a:t>highest level of scientific classification</a:t>
            </a:r>
            <a:endParaRPr sz="3000" b="1" i="0" u="none" strike="noStrike" cap="none">
              <a:solidFill>
                <a:schemeClr val="dk1"/>
              </a:solidFill>
              <a:latin typeface="Arial"/>
              <a:ea typeface="Arial"/>
              <a:cs typeface="Arial"/>
              <a:sym typeface="Arial"/>
            </a:endParaRPr>
          </a:p>
        </p:txBody>
      </p:sp>
      <p:sp>
        <p:nvSpPr>
          <p:cNvPr id="182" name="Google Shape;182;ge57162b6c3_0_3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e57162b6c3_0_31"/>
          <p:cNvSpPr/>
          <p:nvPr/>
        </p:nvSpPr>
        <p:spPr>
          <a:xfrm>
            <a:off x="6025021" y="1772646"/>
            <a:ext cx="1026900" cy="508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4" name="Google Shape;184;ge57162b6c3_0_31"/>
          <p:cNvSpPr/>
          <p:nvPr/>
        </p:nvSpPr>
        <p:spPr>
          <a:xfrm rot="10800000">
            <a:off x="2092089" y="1772700"/>
            <a:ext cx="1026900" cy="508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85" name="Google Shape;185;ge57162b6c3_0_31"/>
          <p:cNvPicPr preferRelativeResize="0"/>
          <p:nvPr/>
        </p:nvPicPr>
        <p:blipFill rotWithShape="1">
          <a:blip r:embed="rId4">
            <a:alphaModFix/>
          </a:blip>
          <a:srcRect t="12823"/>
          <a:stretch/>
        </p:blipFill>
        <p:spPr>
          <a:xfrm>
            <a:off x="3427200" y="1772566"/>
            <a:ext cx="2073086" cy="473478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e57162b6c3_0_855"/>
          <p:cNvSpPr txBox="1"/>
          <p:nvPr/>
        </p:nvSpPr>
        <p:spPr>
          <a:xfrm>
            <a:off x="858450" y="404975"/>
            <a:ext cx="791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type of life cycle do conifers have?</a:t>
            </a:r>
            <a:endParaRPr sz="1400" b="0" i="0" u="none" strike="noStrike" cap="none">
              <a:solidFill>
                <a:srgbClr val="000000"/>
              </a:solidFill>
              <a:latin typeface="Arial"/>
              <a:ea typeface="Arial"/>
              <a:cs typeface="Arial"/>
              <a:sym typeface="Arial"/>
            </a:endParaRPr>
          </a:p>
        </p:txBody>
      </p:sp>
      <p:sp>
        <p:nvSpPr>
          <p:cNvPr id="921" name="Google Shape;921;ge57162b6c3_0_85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2" name="Google Shape;922;ge57162b6c3_0_855"/>
          <p:cNvPicPr preferRelativeResize="0"/>
          <p:nvPr/>
        </p:nvPicPr>
        <p:blipFill>
          <a:blip r:embed="rId4">
            <a:alphaModFix/>
          </a:blip>
          <a:stretch>
            <a:fillRect/>
          </a:stretch>
        </p:blipFill>
        <p:spPr>
          <a:xfrm>
            <a:off x="1431575" y="1688650"/>
            <a:ext cx="6280852" cy="41892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e57162b6c3_0_863"/>
          <p:cNvSpPr txBox="1"/>
          <p:nvPr/>
        </p:nvSpPr>
        <p:spPr>
          <a:xfrm>
            <a:off x="985200" y="1610500"/>
            <a:ext cx="7173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a:solidFill>
                  <a:schemeClr val="dk1"/>
                </a:solidFill>
              </a:rPr>
              <a:t>Flowering Plants</a:t>
            </a:r>
            <a:endParaRPr sz="6600" b="1" i="0" u="none" strike="noStrike" cap="none">
              <a:solidFill>
                <a:schemeClr val="dk1"/>
              </a:solidFill>
              <a:latin typeface="Arial"/>
              <a:ea typeface="Arial"/>
              <a:cs typeface="Arial"/>
              <a:sym typeface="Arial"/>
            </a:endParaRPr>
          </a:p>
        </p:txBody>
      </p:sp>
      <p:sp>
        <p:nvSpPr>
          <p:cNvPr id="929" name="Google Shape;929;ge57162b6c3_0_863"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0" name="Google Shape;930;ge57162b6c3_0_86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e57162b6c3_0_870"/>
          <p:cNvSpPr txBox="1">
            <a:spLocks noGrp="1"/>
          </p:cNvSpPr>
          <p:nvPr>
            <p:ph type="ctrTitle"/>
          </p:nvPr>
        </p:nvSpPr>
        <p:spPr>
          <a:xfrm>
            <a:off x="1219200" y="403300"/>
            <a:ext cx="76908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400" b="1" u="sng"/>
              <a:t>Flowering Plants</a:t>
            </a:r>
            <a:r>
              <a:rPr lang="en-US" sz="3400" b="1"/>
              <a:t>: </a:t>
            </a:r>
            <a:r>
              <a:rPr lang="en-US" sz="3400"/>
              <a:t>also called angiosperms, these plants produce flowers and seeds</a:t>
            </a:r>
            <a:endParaRPr sz="3400" b="1"/>
          </a:p>
        </p:txBody>
      </p:sp>
      <p:sp>
        <p:nvSpPr>
          <p:cNvPr id="937" name="Google Shape;937;ge57162b6c3_0_87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8" name="Google Shape;938;ge57162b6c3_0_87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939" name="Google Shape;939;ge57162b6c3_0_870"/>
          <p:cNvPicPr preferRelativeResize="0"/>
          <p:nvPr/>
        </p:nvPicPr>
        <p:blipFill>
          <a:blip r:embed="rId5">
            <a:alphaModFix/>
          </a:blip>
          <a:stretch>
            <a:fillRect/>
          </a:stretch>
        </p:blipFill>
        <p:spPr>
          <a:xfrm>
            <a:off x="1520100" y="2029425"/>
            <a:ext cx="6103798" cy="457784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e57162b6c3_0_88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e57162b6c3_0_885"/>
          <p:cNvSpPr txBox="1"/>
          <p:nvPr/>
        </p:nvSpPr>
        <p:spPr>
          <a:xfrm>
            <a:off x="858450" y="404975"/>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What are flowering plants?</a:t>
            </a:r>
            <a:endParaRPr sz="1400" b="0" i="0" u="none" strike="noStrike" cap="none">
              <a:solidFill>
                <a:srgbClr val="000000"/>
              </a:solidFill>
              <a:latin typeface="Arial"/>
              <a:ea typeface="Arial"/>
              <a:cs typeface="Arial"/>
              <a:sym typeface="Arial"/>
            </a:endParaRPr>
          </a:p>
        </p:txBody>
      </p:sp>
      <p:sp>
        <p:nvSpPr>
          <p:cNvPr id="952" name="Google Shape;952;ge57162b6c3_0_88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3" name="Google Shape;953;ge57162b6c3_0_885"/>
          <p:cNvPicPr preferRelativeResize="0"/>
          <p:nvPr/>
        </p:nvPicPr>
        <p:blipFill>
          <a:blip r:embed="rId4">
            <a:alphaModFix/>
          </a:blip>
          <a:stretch>
            <a:fillRect/>
          </a:stretch>
        </p:blipFill>
        <p:spPr>
          <a:xfrm>
            <a:off x="1431575" y="1688650"/>
            <a:ext cx="6280852" cy="418924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e57162b6c3_0_89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0" name="Google Shape;960;ge57162b6c3_0_892"/>
          <p:cNvPicPr preferRelativeResize="0"/>
          <p:nvPr/>
        </p:nvPicPr>
        <p:blipFill rotWithShape="1">
          <a:blip r:embed="rId4">
            <a:alphaModFix/>
          </a:blip>
          <a:srcRect/>
          <a:stretch/>
        </p:blipFill>
        <p:spPr>
          <a:xfrm>
            <a:off x="282988" y="779975"/>
            <a:ext cx="8578025" cy="5662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e57162b6c3_0_89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ge57162b6c3_0_898"/>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Produce haploid gametes</a:t>
            </a:r>
            <a:endParaRPr sz="1400" i="0" u="none" strike="noStrike" cap="none">
              <a:solidFill>
                <a:srgbClr val="000000"/>
              </a:solidFill>
            </a:endParaRPr>
          </a:p>
        </p:txBody>
      </p:sp>
      <p:pic>
        <p:nvPicPr>
          <p:cNvPr id="968" name="Google Shape;968;ge57162b6c3_0_898"/>
          <p:cNvPicPr preferRelativeResize="0"/>
          <p:nvPr/>
        </p:nvPicPr>
        <p:blipFill>
          <a:blip r:embed="rId4">
            <a:alphaModFix/>
          </a:blip>
          <a:stretch>
            <a:fillRect/>
          </a:stretch>
        </p:blipFill>
        <p:spPr>
          <a:xfrm>
            <a:off x="1223038" y="1459850"/>
            <a:ext cx="6697925" cy="50287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e57162b6c3_0_90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e57162b6c3_0_906"/>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The stamen is the male gametophyte</a:t>
            </a:r>
            <a:endParaRPr sz="1400" i="0" u="none" strike="noStrike" cap="none">
              <a:solidFill>
                <a:srgbClr val="000000"/>
              </a:solidFill>
            </a:endParaRPr>
          </a:p>
        </p:txBody>
      </p:sp>
      <p:pic>
        <p:nvPicPr>
          <p:cNvPr id="976" name="Google Shape;976;ge57162b6c3_0_906"/>
          <p:cNvPicPr preferRelativeResize="0"/>
          <p:nvPr/>
        </p:nvPicPr>
        <p:blipFill>
          <a:blip r:embed="rId4">
            <a:alphaModFix/>
          </a:blip>
          <a:stretch>
            <a:fillRect/>
          </a:stretch>
        </p:blipFill>
        <p:spPr>
          <a:xfrm>
            <a:off x="1223038" y="1459850"/>
            <a:ext cx="6697925" cy="5028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e57162b6c3_0_91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e57162b6c3_0_913"/>
          <p:cNvSpPr txBox="1"/>
          <p:nvPr/>
        </p:nvSpPr>
        <p:spPr>
          <a:xfrm>
            <a:off x="849600" y="235650"/>
            <a:ext cx="791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rPr>
              <a:t>The pistil is the female gametophyte</a:t>
            </a:r>
            <a:endParaRPr sz="1400" i="0" u="none" strike="noStrike" cap="none">
              <a:solidFill>
                <a:srgbClr val="000000"/>
              </a:solidFill>
            </a:endParaRPr>
          </a:p>
        </p:txBody>
      </p:sp>
      <p:pic>
        <p:nvPicPr>
          <p:cNvPr id="984" name="Google Shape;984;ge57162b6c3_0_913"/>
          <p:cNvPicPr preferRelativeResize="0"/>
          <p:nvPr/>
        </p:nvPicPr>
        <p:blipFill>
          <a:blip r:embed="rId4">
            <a:alphaModFix/>
          </a:blip>
          <a:stretch>
            <a:fillRect/>
          </a:stretch>
        </p:blipFill>
        <p:spPr>
          <a:xfrm>
            <a:off x="1223038" y="1459850"/>
            <a:ext cx="6697925" cy="50287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e57162b6c3_0_9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3672</Words>
  <Application>Microsoft Office PowerPoint</Application>
  <PresentationFormat>On-screen Show (4:3)</PresentationFormat>
  <Paragraphs>496</Paragraphs>
  <Slides>122</Slides>
  <Notes>122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122</vt:i4>
      </vt:variant>
    </vt:vector>
  </HeadingPairs>
  <TitlesOfParts>
    <vt:vector size="1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Scientists divide the Plantae kingdom into two major groups - the green algae and embryophytes.</vt:lpstr>
      <vt:lpstr>The embryophytes can generally be grouped into vascular and nonvascular plants. </vt:lpstr>
      <vt:lpstr>Scientists now divide the bryophytes into three different categories representing major evolutionary branches. </vt:lpstr>
      <vt:lpstr>PowerPoint Presentation</vt:lpstr>
      <vt:lpstr>PowerPoint Presentation</vt:lpstr>
      <vt:lpstr>PowerPoint Presentation</vt:lpstr>
      <vt:lpstr>PowerPoint Presentation</vt:lpstr>
      <vt:lpstr>PowerPoint Presentation</vt:lpstr>
      <vt:lpstr>Green Algae: eukaryotic photosynthesizers ranging from unicellular to more complex multicellular 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Liverworts: small plants which have a gametophyte-dominant life cycle and are characterized by their flattened stem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Hornworts: flattened gametophyte plants which grow horn-like sporophyte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Mosses: nonvascular plants with narrow leaves through which they absorb nutrients and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Clubmosses: vascular plants having branching stems and bearing simple leaves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Ferns and Horsetails: some of the first vascular plants to develop circulatory systems that allow them to grow longer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Conifers: trees that bear cones and needle or scale-like leaves that are typically evergreen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Flowering Plants: also called angiosperms, these plants produce flowers and seeds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Cycads: palm-like plants growing in tropical and subtropical regions and bearing large male or female cones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Ginkgos: trees with fan-like leaves and separate sexes, some being male and others female</vt:lpstr>
      <vt:lpstr>PowerPoint Presentation</vt:lpstr>
      <vt:lpstr>PowerPoint Presentation</vt:lpstr>
      <vt:lpstr>PowerPoint Presentation</vt:lpstr>
      <vt:lpstr>PowerPoint Presentation</vt:lpstr>
      <vt:lpstr>PowerPoint Presentation</vt:lpstr>
      <vt:lpstr>Biotic Factors: living things, plants or animals, that influence or affect an ecosystem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2020-08-31T14:30:37Z</dcterms:created>
  <dcterms:modified xsi:type="dcterms:W3CDTF">2021-08-03T19:13:07Z</dcterms:modified>
</cp:coreProperties>
</file>