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405"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406"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407"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8" r:id="rId15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5" roundtripDataSignature="AMtx7mgjd3vIGP2TRg2JndPtSorK4nKh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customschemas.google.com/relationships/presentationmetadata" Target="meta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how the phrase “form fits function” applies to the cells that make up multicellular organisms.</a:t>
            </a:r>
            <a:endParaRPr/>
          </a:p>
          <a:p>
            <a:pPr marL="0" lvl="0" indent="0" algn="l" rtl="0">
              <a:spcBef>
                <a:spcPts val="0"/>
              </a:spcBef>
              <a:spcAft>
                <a:spcPts val="0"/>
              </a:spcAft>
              <a:buNone/>
            </a:pPr>
            <a:endParaRPr/>
          </a:p>
          <a:p>
            <a:pPr marL="0" lvl="0" indent="0" algn="l" rtl="0">
              <a:spcBef>
                <a:spcPts val="0"/>
              </a:spcBef>
              <a:spcAft>
                <a:spcPts val="0"/>
              </a:spcAft>
              <a:buNone/>
            </a:pPr>
            <a:r>
              <a:rPr lang="en-US"/>
              <a:t>[Cells in multicellular organisms take on special forms and carry out specific functions to support life’s processes.]</a:t>
            </a:r>
            <a:endParaRPr/>
          </a:p>
        </p:txBody>
      </p:sp>
      <p:sp>
        <p:nvSpPr>
          <p:cNvPr id="181" name="Google Shape;18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955" name="Google Shape;955;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0" name="Google Shape;960;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This group of birds is an example of a community.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61" name="Google Shape;961;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b6d4c319d7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gb6d4c319d7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 This group of birds is an example of a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they are a population because they are the same type of bird.]</a:t>
            </a:r>
            <a:endParaRPr/>
          </a:p>
        </p:txBody>
      </p:sp>
      <p:sp>
        <p:nvSpPr>
          <p:cNvPr id="969" name="Google Shape;969;gb6d4c319d7_0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the difference between an individual, a population, and a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[An individual is a single organism; a population is a group of the same type organism; and a community is a group of different populations living in the same place.]</a:t>
            </a:r>
            <a:endParaRPr/>
          </a:p>
        </p:txBody>
      </p:sp>
      <p:sp>
        <p:nvSpPr>
          <p:cNvPr id="977" name="Google Shape;977;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3" name="Google Shape;993;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994" name="Google Shape;994;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community is a group of different populations living in the same place.  All the animals in this photo are part of a community.</a:t>
            </a:r>
            <a:endParaRPr/>
          </a:p>
        </p:txBody>
      </p:sp>
      <p:sp>
        <p:nvSpPr>
          <p:cNvPr id="1001" name="Google Shape;1001;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Only living things are part of a community.</a:t>
            </a:r>
            <a:endParaRPr/>
          </a:p>
        </p:txBody>
      </p:sp>
      <p:sp>
        <p:nvSpPr>
          <p:cNvPr id="1009" name="Google Shape;1009;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community, let’s reflect once more on our big question.  Was there anything that we predicted earlier that was correct or incorrect? Do you have any new hypotheses to share? </a:t>
            </a:r>
            <a:endParaRPr b="1"/>
          </a:p>
        </p:txBody>
      </p:sp>
      <p:sp>
        <p:nvSpPr>
          <p:cNvPr id="1017" name="Google Shape;1017;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4" name="Google Shape;102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a:t>
            </a:r>
            <a:endParaRPr/>
          </a:p>
        </p:txBody>
      </p:sp>
      <p:sp>
        <p:nvSpPr>
          <p:cNvPr id="1025" name="Google Shape;1025;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define our new term, individual.</a:t>
            </a:r>
            <a:endParaRPr/>
          </a:p>
        </p:txBody>
      </p:sp>
      <p:sp>
        <p:nvSpPr>
          <p:cNvPr id="189" name="Google Shape;18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e011b4efe3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ge011b4efe3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040" name="Google Shape;1040;ge011b4efe3_0_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continue learning about levels of organization in ecology.</a:t>
            </a:r>
            <a:endParaRPr/>
          </a:p>
        </p:txBody>
      </p:sp>
      <p:sp>
        <p:nvSpPr>
          <p:cNvPr id="1070" name="Google Shape;1070;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8" name="Google Shape;107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next level we’ll learn about is ecosystem.</a:t>
            </a:r>
            <a:endParaRPr/>
          </a:p>
        </p:txBody>
      </p:sp>
      <p:sp>
        <p:nvSpPr>
          <p:cNvPr id="1079" name="Google Shape;107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you think levels of organization are important within ecosystems?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088" name="Google Shape;1088;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define the term ecosystem, let’s review some other words that you already learned, and make sure you are firm in your understanding. </a:t>
            </a:r>
            <a:endParaRPr/>
          </a:p>
        </p:txBody>
      </p:sp>
      <p:sp>
        <p:nvSpPr>
          <p:cNvPr id="1096" name="Google Shape;1096;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different organisms living within ecosystems, and they range in structure from unicellular organisms (like amoeba) to multicellular organisms (like bees). </a:t>
            </a:r>
            <a:endParaRPr/>
          </a:p>
        </p:txBody>
      </p:sp>
      <p:sp>
        <p:nvSpPr>
          <p:cNvPr id="1102" name="Google Shape;1102;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important concept to remember in science is that </a:t>
            </a:r>
            <a:r>
              <a:rPr lang="en-US" i="1"/>
              <a:t>form fits function</a:t>
            </a:r>
            <a:r>
              <a:rPr lang="en-US" i="0"/>
              <a:t>. The is true for cells as well as whole organisms!  Recall that cells within multicellular organisms are specialized and have specific jobs to help organisms carry out life’s processes.  Further, the differences in the ways that organisms look are purposeful – as we’ll learn about in this unit.</a:t>
            </a:r>
            <a:endParaRPr/>
          </a:p>
        </p:txBody>
      </p:sp>
      <p:sp>
        <p:nvSpPr>
          <p:cNvPr id="1109" name="Google Shape;1109;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7" name="Google Shape;1117;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individual is a single organism.  This fish is an example of an individual organism.</a:t>
            </a:r>
            <a:endParaRPr/>
          </a:p>
        </p:txBody>
      </p:sp>
      <p:sp>
        <p:nvSpPr>
          <p:cNvPr id="1118" name="Google Shape;1118;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Population is a group of the types of organisms.  So, one of these fish would be an individual, but a group of them would makes up a population.</a:t>
            </a:r>
            <a:endParaRPr/>
          </a:p>
        </p:txBody>
      </p:sp>
      <p:sp>
        <p:nvSpPr>
          <p:cNvPr id="1126" name="Google Shape;1126;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community is a group of different populations living in the same place.  All the animals in this photo are part of a community.</a:t>
            </a:r>
            <a:endParaRPr/>
          </a:p>
        </p:txBody>
      </p:sp>
      <p:sp>
        <p:nvSpPr>
          <p:cNvPr id="1138" name="Google Shape;1138;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individual is a single organism.  This fish is an example of an individual organism.</a:t>
            </a:r>
            <a:endParaRPr/>
          </a:p>
        </p:txBody>
      </p:sp>
      <p:sp>
        <p:nvSpPr>
          <p:cNvPr id="197" name="Google Shape;197;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Only living things are part of a community.</a:t>
            </a:r>
            <a:endParaRPr/>
          </a:p>
        </p:txBody>
      </p:sp>
      <p:sp>
        <p:nvSpPr>
          <p:cNvPr id="1146" name="Google Shape;1146;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3" name="Google Shape;1153;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154" name="Google Shape;1154;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how the phrase “form fits function” applies to the cells that make up multicellular organisms.</a:t>
            </a:r>
            <a:endParaRPr/>
          </a:p>
          <a:p>
            <a:pPr marL="0" lvl="0" indent="0" algn="l" rtl="0">
              <a:spcBef>
                <a:spcPts val="0"/>
              </a:spcBef>
              <a:spcAft>
                <a:spcPts val="0"/>
              </a:spcAft>
              <a:buNone/>
            </a:pPr>
            <a:endParaRPr/>
          </a:p>
          <a:p>
            <a:pPr marL="0" lvl="0" indent="0" algn="l" rtl="0">
              <a:spcBef>
                <a:spcPts val="0"/>
              </a:spcBef>
              <a:spcAft>
                <a:spcPts val="0"/>
              </a:spcAft>
              <a:buNone/>
            </a:pPr>
            <a:r>
              <a:rPr lang="en-US"/>
              <a:t>[Multicellular organisms have cells that take on special forms, which carry out specific functions to support life’s processes.]</a:t>
            </a:r>
            <a:endParaRPr/>
          </a:p>
        </p:txBody>
      </p:sp>
      <p:sp>
        <p:nvSpPr>
          <p:cNvPr id="1160" name="Google Shape;1160;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7" name="Google Shape;1167;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Why is this photo </a:t>
            </a:r>
            <a:r>
              <a:rPr lang="en-US" b="0" i="1"/>
              <a:t>not </a:t>
            </a:r>
            <a:r>
              <a:rPr lang="en-US" b="0" i="0"/>
              <a:t>an example of individuals?</a:t>
            </a:r>
            <a:endParaRPr/>
          </a:p>
          <a:p>
            <a:pPr marL="0" lvl="0" indent="0" algn="l" rtl="0">
              <a:spcBef>
                <a:spcPts val="0"/>
              </a:spcBef>
              <a:spcAft>
                <a:spcPts val="0"/>
              </a:spcAft>
              <a:buNone/>
            </a:pPr>
            <a:endParaRPr/>
          </a:p>
          <a:p>
            <a:pPr marL="0" lvl="0" indent="0" algn="l" rtl="0">
              <a:spcBef>
                <a:spcPts val="0"/>
              </a:spcBef>
              <a:spcAft>
                <a:spcPts val="0"/>
              </a:spcAft>
              <a:buNone/>
            </a:pPr>
            <a:r>
              <a:rPr lang="en-US" b="0" i="0"/>
              <a:t>[Because there are many different types of organisms in this picture.]</a:t>
            </a:r>
            <a:endParaRPr b="0"/>
          </a:p>
        </p:txBody>
      </p:sp>
      <p:sp>
        <p:nvSpPr>
          <p:cNvPr id="1168" name="Google Shape;1168;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b6d4c319d7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gb6d4c319d7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the difference between an individual, a population, and a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a:t>[An individual is a single organism; a population is a group of the same type organism; and a community is a group of different populations living in the same place.]</a:t>
            </a:r>
            <a:endParaRPr/>
          </a:p>
        </p:txBody>
      </p:sp>
      <p:sp>
        <p:nvSpPr>
          <p:cNvPr id="1176" name="Google Shape;1176;gb6d4c319d7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define the term ecosystem. </a:t>
            </a:r>
            <a:endParaRPr/>
          </a:p>
        </p:txBody>
      </p:sp>
      <p:sp>
        <p:nvSpPr>
          <p:cNvPr id="1193" name="Google Shape;1193;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ecosystem is a community of organisms that interact with each other and the environment.  </a:t>
            </a:r>
            <a:endParaRPr/>
          </a:p>
        </p:txBody>
      </p:sp>
      <p:sp>
        <p:nvSpPr>
          <p:cNvPr id="1201" name="Google Shape;1201;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b6d4c319d7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9" name="Google Shape;1209;gb6d4c319d7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210" name="Google Shape;1210;gb6d4c319d7_0_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b6d4c319d7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5" name="Google Shape;1215;gb6d4c319d7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ecosystem?</a:t>
            </a:r>
            <a:endParaRPr/>
          </a:p>
          <a:p>
            <a:pPr marL="0" lvl="0" indent="0" algn="l" rtl="0">
              <a:spcBef>
                <a:spcPts val="0"/>
              </a:spcBef>
              <a:spcAft>
                <a:spcPts val="0"/>
              </a:spcAft>
              <a:buNone/>
            </a:pPr>
            <a:endParaRPr/>
          </a:p>
          <a:p>
            <a:pPr marL="0" lvl="0" indent="0" algn="l" rtl="0">
              <a:spcBef>
                <a:spcPts val="0"/>
              </a:spcBef>
              <a:spcAft>
                <a:spcPts val="0"/>
              </a:spcAft>
              <a:buNone/>
            </a:pPr>
            <a:r>
              <a:rPr lang="en-US" b="0" i="0"/>
              <a:t>[</a:t>
            </a:r>
            <a:r>
              <a:rPr lang="en-US"/>
              <a:t>An ecosystem is a community of organisms that interact with each other and the environment.]</a:t>
            </a:r>
            <a:endParaRPr b="0"/>
          </a:p>
        </p:txBody>
      </p:sp>
      <p:sp>
        <p:nvSpPr>
          <p:cNvPr id="1216" name="Google Shape;1216;gb6d4c319d7_0_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3" name="Google Shape;1223;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1224" name="Google Shape;1224;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6d4c319d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b6d4c319d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06" name="Google Shape;206;gb6d4c319d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0" name="Google Shape;1230;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ecosystem is made up of living things (like this turtle and these fish)....</a:t>
            </a:r>
            <a:endParaRPr/>
          </a:p>
        </p:txBody>
      </p:sp>
      <p:sp>
        <p:nvSpPr>
          <p:cNvPr id="1231" name="Google Shape;1231;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2" name="Google Shape;124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non-living things (like the water and this sand) interacting together.</a:t>
            </a:r>
            <a:endParaRPr/>
          </a:p>
        </p:txBody>
      </p:sp>
      <p:sp>
        <p:nvSpPr>
          <p:cNvPr id="1243" name="Google Shape;1243;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254" name="Google Shape;1254;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ecosystem?</a:t>
            </a:r>
            <a:endParaRPr/>
          </a:p>
          <a:p>
            <a:pPr marL="0" lvl="0" indent="0" algn="l" rtl="0">
              <a:spcBef>
                <a:spcPts val="0"/>
              </a:spcBef>
              <a:spcAft>
                <a:spcPts val="0"/>
              </a:spcAft>
              <a:buNone/>
            </a:pPr>
            <a:endParaRPr/>
          </a:p>
          <a:p>
            <a:pPr marL="0" lvl="0" indent="0" algn="l" rtl="0">
              <a:spcBef>
                <a:spcPts val="0"/>
              </a:spcBef>
              <a:spcAft>
                <a:spcPts val="0"/>
              </a:spcAft>
              <a:buNone/>
            </a:pPr>
            <a:r>
              <a:rPr lang="en-US"/>
              <a:t>[An ecosystem is a community of organisms interacting with each other and their environment.]</a:t>
            </a:r>
            <a:endParaRPr/>
          </a:p>
        </p:txBody>
      </p:sp>
      <p:sp>
        <p:nvSpPr>
          <p:cNvPr id="1260" name="Google Shape;1260;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7" name="Google Shape;1267;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Describe the difference between a community and an ecosystem.</a:t>
            </a:r>
            <a:endParaRPr/>
          </a:p>
          <a:p>
            <a:pPr marL="0" lvl="0" indent="0" algn="l" rtl="0">
              <a:spcBef>
                <a:spcPts val="0"/>
              </a:spcBef>
              <a:spcAft>
                <a:spcPts val="0"/>
              </a:spcAft>
              <a:buNone/>
            </a:pPr>
            <a:endParaRPr/>
          </a:p>
          <a:p>
            <a:pPr marL="0" lvl="0" indent="0" algn="l" rtl="0">
              <a:spcBef>
                <a:spcPts val="0"/>
              </a:spcBef>
              <a:spcAft>
                <a:spcPts val="0"/>
              </a:spcAft>
              <a:buNone/>
            </a:pPr>
            <a:r>
              <a:rPr lang="en-US"/>
              <a:t>[A community is different species living in the same place; however, an ecosystem also includes the non-living things in a habitat that organisms interact with.]</a:t>
            </a:r>
            <a:endParaRPr/>
          </a:p>
        </p:txBody>
      </p:sp>
      <p:sp>
        <p:nvSpPr>
          <p:cNvPr id="1268" name="Google Shape;1268;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7" name="Google Shape;1277;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ecosystems.</a:t>
            </a:r>
            <a:endParaRPr/>
          </a:p>
        </p:txBody>
      </p:sp>
      <p:sp>
        <p:nvSpPr>
          <p:cNvPr id="1278" name="Google Shape;1278;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of an ecosystem. The living fish and coral interact with the water and rocks in this ecosystem.</a:t>
            </a:r>
            <a:endParaRPr/>
          </a:p>
        </p:txBody>
      </p:sp>
      <p:sp>
        <p:nvSpPr>
          <p:cNvPr id="1285" name="Google Shape;1285;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2" name="Google Shape;1292;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is an example of an ecosystem. The living animals and trees interact with the soil and water supply in this ecosystem.</a:t>
            </a:r>
            <a:endParaRPr/>
          </a:p>
          <a:p>
            <a:pPr marL="0" lvl="0" indent="0" algn="l" rtl="0">
              <a:spcBef>
                <a:spcPts val="0"/>
              </a:spcBef>
              <a:spcAft>
                <a:spcPts val="0"/>
              </a:spcAft>
              <a:buNone/>
            </a:pPr>
            <a:endParaRPr/>
          </a:p>
        </p:txBody>
      </p:sp>
      <p:sp>
        <p:nvSpPr>
          <p:cNvPr id="1293" name="Google Shape;1293;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0" name="Google Shape;1300;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301" name="Google Shape;1301;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Name 2 other examples of ecosystems.</a:t>
            </a:r>
            <a:endParaRPr/>
          </a:p>
          <a:p>
            <a:pPr marL="0" lvl="0" indent="0" algn="l" rtl="0">
              <a:spcBef>
                <a:spcPts val="0"/>
              </a:spcBef>
              <a:spcAft>
                <a:spcPts val="0"/>
              </a:spcAft>
              <a:buNone/>
            </a:pPr>
            <a:endParaRPr/>
          </a:p>
          <a:p>
            <a:pPr marL="0" lvl="0" indent="0" algn="l" rtl="0">
              <a:spcBef>
                <a:spcPts val="0"/>
              </a:spcBef>
              <a:spcAft>
                <a:spcPts val="0"/>
              </a:spcAft>
              <a:buNone/>
            </a:pPr>
            <a:r>
              <a:rPr lang="en-US" b="0"/>
              <a:t>[Answers will vary.]</a:t>
            </a:r>
            <a:endParaRPr/>
          </a:p>
        </p:txBody>
      </p:sp>
      <p:sp>
        <p:nvSpPr>
          <p:cNvPr id="1307" name="Google Shape;1307;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b6d4c319d7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b6d4c319d7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individual?</a:t>
            </a:r>
            <a:endParaRPr/>
          </a:p>
          <a:p>
            <a:pPr marL="0" lvl="0" indent="0" algn="l" rtl="0">
              <a:spcBef>
                <a:spcPts val="0"/>
              </a:spcBef>
              <a:spcAft>
                <a:spcPts val="0"/>
              </a:spcAft>
              <a:buNone/>
            </a:pPr>
            <a:endParaRPr/>
          </a:p>
          <a:p>
            <a:pPr marL="0" lvl="0" indent="0" algn="l" rtl="0">
              <a:spcBef>
                <a:spcPts val="0"/>
              </a:spcBef>
              <a:spcAft>
                <a:spcPts val="0"/>
              </a:spcAft>
              <a:buNone/>
            </a:pPr>
            <a:r>
              <a:rPr lang="en-US"/>
              <a:t>[An individual is a single organism.]</a:t>
            </a:r>
            <a:endParaRPr/>
          </a:p>
        </p:txBody>
      </p:sp>
      <p:sp>
        <p:nvSpPr>
          <p:cNvPr id="212" name="Google Shape;212;gb6d4c319d7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talk about some non-examples of </a:t>
            </a:r>
            <a:r>
              <a:rPr lang="en-US" b="1"/>
              <a:t>ecosystems</a:t>
            </a:r>
            <a:r>
              <a:rPr lang="en-US"/>
              <a:t>.</a:t>
            </a:r>
            <a:endParaRPr/>
          </a:p>
        </p:txBody>
      </p:sp>
      <p:sp>
        <p:nvSpPr>
          <p:cNvPr id="1315" name="Google Shape;1315;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1" name="Google Shape;1321;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fish is not an example of an ecosystem – this is an individual organism.</a:t>
            </a:r>
            <a:endParaRPr/>
          </a:p>
        </p:txBody>
      </p:sp>
      <p:sp>
        <p:nvSpPr>
          <p:cNvPr id="1322" name="Google Shape;1322;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7" name="Google Shape;1327;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328" name="Google Shape;1328;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3" name="Google Shape;1333;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Describe the difference between a community and an ecosystem.</a:t>
            </a:r>
            <a:endParaRPr/>
          </a:p>
          <a:p>
            <a:pPr marL="0" lvl="0" indent="0" algn="l" rtl="0">
              <a:spcBef>
                <a:spcPts val="0"/>
              </a:spcBef>
              <a:spcAft>
                <a:spcPts val="0"/>
              </a:spcAft>
              <a:buNone/>
            </a:pPr>
            <a:endParaRPr/>
          </a:p>
          <a:p>
            <a:pPr marL="0" lvl="0" indent="0" algn="l" rtl="0">
              <a:spcBef>
                <a:spcPts val="0"/>
              </a:spcBef>
              <a:spcAft>
                <a:spcPts val="0"/>
              </a:spcAft>
              <a:buNone/>
            </a:pPr>
            <a:r>
              <a:rPr lang="en-US"/>
              <a:t>[A community is different species living in the same place; however, an ecosystem also includes the non-living things in a habitat that organisms interact with.]</a:t>
            </a:r>
            <a:endParaRPr/>
          </a:p>
        </p:txBody>
      </p:sp>
      <p:sp>
        <p:nvSpPr>
          <p:cNvPr id="1334" name="Google Shape;1334;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4" name="Google Shape;1344;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345" name="Google Shape;1345;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1" name="Google Shape;1351;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ecosystem is a community of organisms that interact with each other and the environment.  </a:t>
            </a:r>
            <a:endParaRPr/>
          </a:p>
        </p:txBody>
      </p:sp>
      <p:sp>
        <p:nvSpPr>
          <p:cNvPr id="1352" name="Google Shape;1352;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9" name="Google Shape;1359;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ecosystem is made up of living AND non-living things interacting together.</a:t>
            </a:r>
            <a:endParaRPr/>
          </a:p>
        </p:txBody>
      </p:sp>
      <p:sp>
        <p:nvSpPr>
          <p:cNvPr id="1360" name="Google Shape;1360;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0" name="Google Shape;1370;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ecosystem, let’s reflect once more on our big question.  Was there anything that we predicted earlier that was correct or incorrect? Do you have any new hypotheses to share? </a:t>
            </a:r>
            <a:endParaRPr b="1"/>
          </a:p>
        </p:txBody>
      </p:sp>
      <p:sp>
        <p:nvSpPr>
          <p:cNvPr id="1371" name="Google Shape;1371;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8" name="Google Shape;1378;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a:t>
            </a:r>
            <a:endParaRPr/>
          </a:p>
        </p:txBody>
      </p:sp>
      <p:sp>
        <p:nvSpPr>
          <p:cNvPr id="1379" name="Google Shape;1379;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individuals</a:t>
            </a:r>
            <a:r>
              <a:rPr lang="en-US"/>
              <a:t>.  </a:t>
            </a:r>
            <a:endParaRPr/>
          </a:p>
        </p:txBody>
      </p:sp>
      <p:sp>
        <p:nvSpPr>
          <p:cNvPr id="220" name="Google Shape;22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bird is an example of an individual because it is a single organism.</a:t>
            </a:r>
            <a:endParaRPr/>
          </a:p>
        </p:txBody>
      </p:sp>
      <p:sp>
        <p:nvSpPr>
          <p:cNvPr id="227" name="Google Shape;227;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frog is an example of an individual because it is a single organism.</a:t>
            </a:r>
            <a:endParaRPr/>
          </a:p>
        </p:txBody>
      </p:sp>
      <p:sp>
        <p:nvSpPr>
          <p:cNvPr id="235" name="Google Shape;23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e011b4efe3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e011b4efe3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amoeba is also an example of an individual. As a unicellular organism, it certainly is not as complex as the other examples, yet it still performs all functions needed to support life - it is a single organism.</a:t>
            </a:r>
            <a:endParaRPr/>
          </a:p>
        </p:txBody>
      </p:sp>
      <p:sp>
        <p:nvSpPr>
          <p:cNvPr id="243" name="Google Shape;243;ge011b4efe3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51" name="Google Shape;25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are going to start learning about levels of organization in ecology.</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Define the term individual.</a:t>
            </a:r>
            <a:endParaRPr/>
          </a:p>
          <a:p>
            <a:pPr marL="0" lvl="0" indent="0" algn="l" rtl="0">
              <a:spcBef>
                <a:spcPts val="0"/>
              </a:spcBef>
              <a:spcAft>
                <a:spcPts val="0"/>
              </a:spcAft>
              <a:buNone/>
            </a:pPr>
            <a:endParaRPr/>
          </a:p>
          <a:p>
            <a:pPr marL="0" lvl="0" indent="0" algn="l" rtl="0">
              <a:spcBef>
                <a:spcPts val="0"/>
              </a:spcBef>
              <a:spcAft>
                <a:spcPts val="0"/>
              </a:spcAft>
              <a:buNone/>
            </a:pPr>
            <a:r>
              <a:rPr lang="en-US"/>
              <a:t>[An individual is a single organism.]</a:t>
            </a:r>
            <a:endParaRPr/>
          </a:p>
        </p:txBody>
      </p:sp>
      <p:sp>
        <p:nvSpPr>
          <p:cNvPr id="257" name="Google Shape;257;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a:t>
            </a:r>
            <a:r>
              <a:rPr lang="en-US" b="1"/>
              <a:t> </a:t>
            </a:r>
            <a:r>
              <a:rPr lang="en-US" b="0"/>
              <a:t>These bison are an example of an individual.</a:t>
            </a:r>
            <a:endParaRPr/>
          </a:p>
          <a:p>
            <a:pPr marL="0" lvl="0" indent="0" algn="l" rtl="0">
              <a:spcBef>
                <a:spcPts val="0"/>
              </a:spcBef>
              <a:spcAft>
                <a:spcPts val="0"/>
              </a:spcAft>
              <a:buNone/>
            </a:pPr>
            <a:endParaRPr b="0"/>
          </a:p>
          <a:p>
            <a:pPr marL="0" lvl="0" indent="0" algn="l" rtl="0">
              <a:spcBef>
                <a:spcPts val="0"/>
              </a:spcBef>
              <a:spcAft>
                <a:spcPts val="0"/>
              </a:spcAft>
              <a:buNone/>
            </a:pPr>
            <a:endParaRPr b="1"/>
          </a:p>
        </p:txBody>
      </p:sp>
      <p:sp>
        <p:nvSpPr>
          <p:cNvPr id="265" name="Google Shape;26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b6d4c319d7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b6d4c319d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a:t>
            </a:r>
            <a:r>
              <a:rPr lang="en-US">
                <a:solidFill>
                  <a:srgbClr val="FF0000"/>
                </a:solidFill>
              </a:rPr>
              <a:t>False</a:t>
            </a:r>
            <a:r>
              <a:rPr lang="en-US"/>
              <a:t>:</a:t>
            </a:r>
            <a:r>
              <a:rPr lang="en-US" b="1"/>
              <a:t> </a:t>
            </a:r>
            <a:r>
              <a:rPr lang="en-US" b="0"/>
              <a:t>These bison are an example of an individual.</a:t>
            </a:r>
            <a:endParaRPr/>
          </a:p>
          <a:p>
            <a:pPr marL="0" lvl="0" indent="0" algn="l" rtl="0">
              <a:spcBef>
                <a:spcPts val="0"/>
              </a:spcBef>
              <a:spcAft>
                <a:spcPts val="0"/>
              </a:spcAft>
              <a:buNone/>
            </a:pPr>
            <a:endParaRPr b="0"/>
          </a:p>
          <a:p>
            <a:pPr marL="0" lvl="0" indent="0" algn="l" rtl="0">
              <a:spcBef>
                <a:spcPts val="0"/>
              </a:spcBef>
              <a:spcAft>
                <a:spcPts val="0"/>
              </a:spcAft>
              <a:buNone/>
            </a:pPr>
            <a:r>
              <a:rPr lang="en-US" b="0"/>
              <a:t>[False. This is a </a:t>
            </a:r>
            <a:r>
              <a:rPr lang="en-US" b="0" u="sng"/>
              <a:t>group</a:t>
            </a:r>
            <a:r>
              <a:rPr lang="en-US" b="0"/>
              <a:t> of bison, not an </a:t>
            </a:r>
            <a:r>
              <a:rPr lang="en-US" b="0" i="1"/>
              <a:t>individual </a:t>
            </a:r>
            <a:r>
              <a:rPr lang="en-US" b="0" i="0"/>
              <a:t>bison</a:t>
            </a:r>
            <a:r>
              <a:rPr lang="en-US" b="0" i="0" u="none"/>
              <a:t>. </a:t>
            </a:r>
            <a:r>
              <a:rPr lang="en-US"/>
              <a:t>If we were to focus on any one bison in particular, that single bison would be an individual.</a:t>
            </a:r>
            <a:r>
              <a:rPr lang="en-US" b="0" i="0" u="none"/>
              <a:t>]</a:t>
            </a:r>
            <a:endParaRPr b="1"/>
          </a:p>
        </p:txBody>
      </p:sp>
      <p:sp>
        <p:nvSpPr>
          <p:cNvPr id="273" name="Google Shape;273;gb6d4c319d7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Name 2 other examples of individuals.</a:t>
            </a:r>
            <a:endParaRPr/>
          </a:p>
          <a:p>
            <a:pPr marL="0" lvl="0" indent="0" algn="l" rtl="0">
              <a:spcBef>
                <a:spcPts val="0"/>
              </a:spcBef>
              <a:spcAft>
                <a:spcPts val="0"/>
              </a:spcAft>
              <a:buNone/>
            </a:pPr>
            <a:endParaRPr/>
          </a:p>
          <a:p>
            <a:pPr marL="0" lvl="0" indent="0" algn="l" rtl="0">
              <a:spcBef>
                <a:spcPts val="0"/>
              </a:spcBef>
              <a:spcAft>
                <a:spcPts val="0"/>
              </a:spcAft>
              <a:buNone/>
            </a:pPr>
            <a:r>
              <a:rPr lang="en-US" b="0"/>
              <a:t>[Answers will vary.]</a:t>
            </a:r>
            <a:endParaRPr/>
          </a:p>
        </p:txBody>
      </p:sp>
      <p:sp>
        <p:nvSpPr>
          <p:cNvPr id="281" name="Google Shape;28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individuals</a:t>
            </a:r>
            <a:r>
              <a:rPr lang="en-US"/>
              <a:t>.  </a:t>
            </a:r>
            <a:endParaRPr/>
          </a:p>
        </p:txBody>
      </p:sp>
      <p:sp>
        <p:nvSpPr>
          <p:cNvPr id="289" name="Google Shape;28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not an example of individuals because there are many different types of organisms in this picture, including different species of fish and coral.</a:t>
            </a:r>
            <a:endParaRPr/>
          </a:p>
        </p:txBody>
      </p:sp>
      <p:sp>
        <p:nvSpPr>
          <p:cNvPr id="296" name="Google Shape;29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also not an example of individuals because there are several different types of organisms in this picture, like bears, flowers, and trees. When we focus on individuals specifically, we would not include other elements of the individual’s environment. </a:t>
            </a:r>
            <a:endParaRPr/>
          </a:p>
        </p:txBody>
      </p:sp>
      <p:sp>
        <p:nvSpPr>
          <p:cNvPr id="304" name="Google Shape;30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12" name="Google Shape;31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Why is this photo </a:t>
            </a:r>
            <a:r>
              <a:rPr lang="en-US" b="0" i="1"/>
              <a:t>not </a:t>
            </a:r>
            <a:r>
              <a:rPr lang="en-US" b="0" i="0"/>
              <a:t>an example of individuals?</a:t>
            </a:r>
            <a:endParaRPr/>
          </a:p>
          <a:p>
            <a:pPr marL="0" lvl="0" indent="0" algn="l" rtl="0">
              <a:spcBef>
                <a:spcPts val="0"/>
              </a:spcBef>
              <a:spcAft>
                <a:spcPts val="0"/>
              </a:spcAft>
              <a:buNone/>
            </a:pPr>
            <a:endParaRPr/>
          </a:p>
          <a:p>
            <a:pPr marL="0" lvl="0" indent="0" algn="l" rtl="0">
              <a:spcBef>
                <a:spcPts val="0"/>
              </a:spcBef>
              <a:spcAft>
                <a:spcPts val="0"/>
              </a:spcAft>
              <a:buNone/>
            </a:pPr>
            <a:r>
              <a:rPr lang="en-US" b="0" i="0"/>
              <a:t>[Because there are many different types of organisms in this picture.]</a:t>
            </a:r>
            <a:endParaRPr b="0"/>
          </a:p>
        </p:txBody>
      </p:sp>
      <p:sp>
        <p:nvSpPr>
          <p:cNvPr id="318" name="Google Shape;318;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326" name="Google Shape;32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first level we’ll learn about is individual.</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individual is a single organism. The term individual does not include other organisms or other factors within the organism’s environment.</a:t>
            </a:r>
            <a:endParaRPr/>
          </a:p>
        </p:txBody>
      </p:sp>
      <p:sp>
        <p:nvSpPr>
          <p:cNvPr id="333" name="Google Shape;333;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Providing a simulation activity is a great way to make science thinking visible. In this simulation, students have the opportunity to make predictions and apply an idea to a new situation by changing the variables in the simulation (i.e., populations of creatures).</a:t>
            </a:r>
            <a:endParaRPr/>
          </a:p>
        </p:txBody>
      </p:sp>
      <p:sp>
        <p:nvSpPr>
          <p:cNvPr id="341" name="Google Shape;341;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individuals, let’s reflect once more on our big question.  Was there anything that we predicted earlier that was correct or incorrect? Do you have any new hypotheses to share? </a:t>
            </a:r>
            <a:endParaRPr b="1"/>
          </a:p>
        </p:txBody>
      </p:sp>
      <p:sp>
        <p:nvSpPr>
          <p:cNvPr id="352" name="Google Shape;35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a:t>
            </a:r>
            <a:endParaRPr/>
          </a:p>
        </p:txBody>
      </p:sp>
      <p:sp>
        <p:nvSpPr>
          <p:cNvPr id="360" name="Google Shape;36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e011b4efe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e011b4efe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375" name="Google Shape;375;ge011b4efe3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will continue learning about levels of organization in ecology.</a:t>
            </a:r>
            <a:endParaRPr/>
          </a:p>
        </p:txBody>
      </p:sp>
      <p:sp>
        <p:nvSpPr>
          <p:cNvPr id="405" name="Google Shape;40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next level we’ll learn about is population.</a:t>
            </a:r>
            <a:endParaRPr/>
          </a:p>
        </p:txBody>
      </p:sp>
      <p:sp>
        <p:nvSpPr>
          <p:cNvPr id="414" name="Google Shape;41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you think levels of organization are important within ecosystems?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427" name="Google Shape;427;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011b4efe3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e011b4efe3_0_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Use the provided questions to engage students in the process of making predictions about ecological levels of organization. For this presentation, you might focus solely on </a:t>
            </a:r>
            <a:r>
              <a:rPr lang="en-US" b="1"/>
              <a:t>population</a:t>
            </a:r>
            <a:r>
              <a:rPr lang="en-US"/>
              <a:t>. Consider drawing connections between the ecological levels and related words that students have used or heard before. Ex) When you think of a population, what comes to mind? What components would you include in describing a “community” as you understand it?</a:t>
            </a:r>
            <a:endParaRPr/>
          </a:p>
        </p:txBody>
      </p:sp>
      <p:sp>
        <p:nvSpPr>
          <p:cNvPr id="435" name="Google Shape;435;ge011b4efe3_0_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you think levels of organization are important within ecosystems?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35" name="Google Shape;13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define the term population, let’s review some other words that you already learned, and make sure you are firm in your understanding. </a:t>
            </a:r>
            <a:endParaRPr/>
          </a:p>
        </p:txBody>
      </p:sp>
      <p:sp>
        <p:nvSpPr>
          <p:cNvPr id="444" name="Google Shape;44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different organisms living within ecosystems, and they range in structure from unicellular organisms (like amoeba) to multicellular organisms (like bees). </a:t>
            </a:r>
            <a:endParaRPr/>
          </a:p>
        </p:txBody>
      </p:sp>
      <p:sp>
        <p:nvSpPr>
          <p:cNvPr id="450" name="Google Shape;450;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important concept to remember in science is that </a:t>
            </a:r>
            <a:r>
              <a:rPr lang="en-US" i="1"/>
              <a:t>form fits function</a:t>
            </a:r>
            <a:r>
              <a:rPr lang="en-US" i="0"/>
              <a:t>. The is true for cells as well as whole organisms!  Recall that cells within multicellular organisms are specialized and have specific jobs to help organisms carry out life’s processes.  Further, the differences in the ways that organisms look are purposeful – as we’ll learn about in this unit.</a:t>
            </a:r>
            <a:endParaRPr/>
          </a:p>
        </p:txBody>
      </p:sp>
      <p:sp>
        <p:nvSpPr>
          <p:cNvPr id="457" name="Google Shape;457;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individual is a single organism.  This fish is an example of an individual organism.</a:t>
            </a:r>
            <a:endParaRPr/>
          </a:p>
        </p:txBody>
      </p:sp>
      <p:sp>
        <p:nvSpPr>
          <p:cNvPr id="466" name="Google Shape;466;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474" name="Google Shape;474;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how the phrase “form fits function” applies to the cells that make up multicellular organisms.</a:t>
            </a:r>
            <a:endParaRPr/>
          </a:p>
          <a:p>
            <a:pPr marL="0" lvl="0" indent="0" algn="l" rtl="0">
              <a:spcBef>
                <a:spcPts val="0"/>
              </a:spcBef>
              <a:spcAft>
                <a:spcPts val="0"/>
              </a:spcAft>
              <a:buNone/>
            </a:pPr>
            <a:endParaRPr/>
          </a:p>
          <a:p>
            <a:pPr marL="0" lvl="0" indent="0" algn="l" rtl="0">
              <a:spcBef>
                <a:spcPts val="0"/>
              </a:spcBef>
              <a:spcAft>
                <a:spcPts val="0"/>
              </a:spcAft>
              <a:buNone/>
            </a:pPr>
            <a:r>
              <a:rPr lang="en-US"/>
              <a:t>[Multicellular organisms take on special forms, that carry out specific functions to support life’s processes.]</a:t>
            </a:r>
            <a:endParaRPr/>
          </a:p>
        </p:txBody>
      </p:sp>
      <p:sp>
        <p:nvSpPr>
          <p:cNvPr id="480" name="Google Shape;48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Define the term individual.</a:t>
            </a:r>
            <a:endParaRPr/>
          </a:p>
          <a:p>
            <a:pPr marL="0" lvl="0" indent="0" algn="l" rtl="0">
              <a:spcBef>
                <a:spcPts val="0"/>
              </a:spcBef>
              <a:spcAft>
                <a:spcPts val="0"/>
              </a:spcAft>
              <a:buNone/>
            </a:pPr>
            <a:endParaRPr/>
          </a:p>
          <a:p>
            <a:pPr marL="0" lvl="0" indent="0" algn="l" rtl="0">
              <a:spcBef>
                <a:spcPts val="0"/>
              </a:spcBef>
              <a:spcAft>
                <a:spcPts val="0"/>
              </a:spcAft>
              <a:buNone/>
            </a:pPr>
            <a:r>
              <a:rPr lang="en-US"/>
              <a:t>[An individual is a single organism.]</a:t>
            </a:r>
            <a:endParaRPr/>
          </a:p>
        </p:txBody>
      </p:sp>
      <p:sp>
        <p:nvSpPr>
          <p:cNvPr id="488" name="Google Shape;48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Why is this photo </a:t>
            </a:r>
            <a:r>
              <a:rPr lang="en-US" b="0" i="1"/>
              <a:t>not </a:t>
            </a:r>
            <a:r>
              <a:rPr lang="en-US" b="0" i="0"/>
              <a:t>an example of individuals?</a:t>
            </a:r>
            <a:endParaRPr/>
          </a:p>
          <a:p>
            <a:pPr marL="0" lvl="0" indent="0" algn="l" rtl="0">
              <a:spcBef>
                <a:spcPts val="0"/>
              </a:spcBef>
              <a:spcAft>
                <a:spcPts val="0"/>
              </a:spcAft>
              <a:buNone/>
            </a:pPr>
            <a:endParaRPr/>
          </a:p>
          <a:p>
            <a:pPr marL="0" lvl="0" indent="0" algn="l" rtl="0">
              <a:spcBef>
                <a:spcPts val="0"/>
              </a:spcBef>
              <a:spcAft>
                <a:spcPts val="0"/>
              </a:spcAft>
              <a:buNone/>
            </a:pPr>
            <a:r>
              <a:rPr lang="en-US" b="0" i="0"/>
              <a:t>[Because there are many different types of organisms in this picture.]</a:t>
            </a:r>
            <a:endParaRPr b="0"/>
          </a:p>
        </p:txBody>
      </p:sp>
      <p:sp>
        <p:nvSpPr>
          <p:cNvPr id="496" name="Google Shape;496;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define population. </a:t>
            </a:r>
            <a:endParaRPr/>
          </a:p>
        </p:txBody>
      </p:sp>
      <p:sp>
        <p:nvSpPr>
          <p:cNvPr id="504" name="Google Shape;504;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Population is a group of the types of organisms living within a certain area.  So, one of these fish would be an individual, but a group of them would makes up a population. When scientists talk about populations they refer to a group of similar organisms within a given area - they have to specify the area that they are referring to. Similarly, when we consider human populations, we often talk about them within specific cities, counties, countries, etc. </a:t>
            </a:r>
            <a:endParaRPr/>
          </a:p>
        </p:txBody>
      </p:sp>
      <p:sp>
        <p:nvSpPr>
          <p:cNvPr id="512" name="Google Shape;51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Use the provided questions to engage students in the process of making predictions about ecological levels of organization. For this presentation, you might focus solely on</a:t>
            </a:r>
            <a:r>
              <a:rPr lang="en-US" b="1"/>
              <a:t> individual</a:t>
            </a:r>
            <a:r>
              <a:rPr lang="en-US"/>
              <a:t>. Consider drawing connections between the ecological levels and related words that students have used or heard before. Ex) When you think of a population, what comes to mind? What components would you include in describing a “community” as you understand it?</a:t>
            </a:r>
            <a:endParaRPr/>
          </a:p>
          <a:p>
            <a:pPr marL="0" lvl="0" indent="0" algn="l" rtl="0">
              <a:spcBef>
                <a:spcPts val="0"/>
              </a:spcBef>
              <a:spcAft>
                <a:spcPts val="0"/>
              </a:spcAft>
              <a:buNone/>
            </a:pPr>
            <a:endParaRPr/>
          </a:p>
          <a:p>
            <a:pPr marL="0" lvl="0" indent="0" algn="l" rtl="0">
              <a:spcBef>
                <a:spcPts val="0"/>
              </a:spcBef>
              <a:spcAft>
                <a:spcPts val="0"/>
              </a:spcAft>
              <a:buNone/>
            </a:pPr>
            <a:r>
              <a:rPr lang="en-US"/>
              <a:t>The resource for these questions can be found by clicking the included link.</a:t>
            </a:r>
            <a:endParaRPr/>
          </a:p>
        </p:txBody>
      </p:sp>
      <p:sp>
        <p:nvSpPr>
          <p:cNvPr id="143" name="Google Shape;143;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b6d4c319d7_0_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b6d4c319d7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525" name="Google Shape;525;gb6d4c319d7_0_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b6d4c319d7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b6d4c319d7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population?</a:t>
            </a:r>
            <a:endParaRPr/>
          </a:p>
          <a:p>
            <a:pPr marL="0" lvl="0" indent="0" algn="l" rtl="0">
              <a:spcBef>
                <a:spcPts val="0"/>
              </a:spcBef>
              <a:spcAft>
                <a:spcPts val="0"/>
              </a:spcAft>
              <a:buNone/>
            </a:pPr>
            <a:endParaRPr/>
          </a:p>
          <a:p>
            <a:pPr marL="0" lvl="0" indent="0" algn="l" rtl="0">
              <a:spcBef>
                <a:spcPts val="0"/>
              </a:spcBef>
              <a:spcAft>
                <a:spcPts val="0"/>
              </a:spcAft>
              <a:buNone/>
            </a:pPr>
            <a:r>
              <a:rPr lang="en-US"/>
              <a:t>[A population is a group of the same types of organisms within a certain area.]</a:t>
            </a:r>
            <a:endParaRPr/>
          </a:p>
        </p:txBody>
      </p:sp>
      <p:sp>
        <p:nvSpPr>
          <p:cNvPr id="531" name="Google Shape;531;gb6d4c319d7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look at some examples of </a:t>
            </a:r>
            <a:r>
              <a:rPr lang="en-US" b="1"/>
              <a:t>populations</a:t>
            </a:r>
            <a:r>
              <a:rPr lang="en-US"/>
              <a:t>.  </a:t>
            </a:r>
            <a:endParaRPr/>
          </a:p>
        </p:txBody>
      </p:sp>
      <p:sp>
        <p:nvSpPr>
          <p:cNvPr id="539" name="Google Shape;539;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bison are an example of a population because they are a group of the same types of organisms. </a:t>
            </a:r>
            <a:endParaRPr/>
          </a:p>
        </p:txBody>
      </p:sp>
      <p:sp>
        <p:nvSpPr>
          <p:cNvPr id="546" name="Google Shape;546;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birds are an example of a population because they are a group of the same types of organisms. </a:t>
            </a:r>
            <a:endParaRPr/>
          </a:p>
        </p:txBody>
      </p:sp>
      <p:sp>
        <p:nvSpPr>
          <p:cNvPr id="554" name="Google Shape;554;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ants are an example of a population because they are a group of the same types of organisms. </a:t>
            </a:r>
            <a:endParaRPr/>
          </a:p>
        </p:txBody>
      </p:sp>
      <p:sp>
        <p:nvSpPr>
          <p:cNvPr id="562" name="Google Shape;562;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570" name="Google Shape;570;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population?</a:t>
            </a:r>
            <a:endParaRPr/>
          </a:p>
          <a:p>
            <a:pPr marL="0" lvl="0" indent="0" algn="l" rtl="0">
              <a:spcBef>
                <a:spcPts val="0"/>
              </a:spcBef>
              <a:spcAft>
                <a:spcPts val="0"/>
              </a:spcAft>
              <a:buNone/>
            </a:pPr>
            <a:endParaRPr/>
          </a:p>
          <a:p>
            <a:pPr marL="0" lvl="0" indent="0" algn="l" rtl="0">
              <a:spcBef>
                <a:spcPts val="0"/>
              </a:spcBef>
              <a:spcAft>
                <a:spcPts val="0"/>
              </a:spcAft>
              <a:buNone/>
            </a:pPr>
            <a:r>
              <a:rPr lang="en-US"/>
              <a:t>[A population is a group of the same types of organisms living within a certain area.]</a:t>
            </a:r>
            <a:endParaRPr/>
          </a:p>
        </p:txBody>
      </p:sp>
      <p:sp>
        <p:nvSpPr>
          <p:cNvPr id="576" name="Google Shape;576;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a:t>
            </a:r>
            <a:r>
              <a:rPr lang="en-US" b="1"/>
              <a:t> </a:t>
            </a:r>
            <a:r>
              <a:rPr lang="en-US" b="0"/>
              <a:t>These bison are an example of a population.</a:t>
            </a:r>
            <a:endParaRPr/>
          </a:p>
          <a:p>
            <a:pPr marL="0" lvl="0" indent="0" algn="l" rtl="0">
              <a:spcBef>
                <a:spcPts val="0"/>
              </a:spcBef>
              <a:spcAft>
                <a:spcPts val="0"/>
              </a:spcAft>
              <a:buNone/>
            </a:pPr>
            <a:endParaRPr b="0"/>
          </a:p>
          <a:p>
            <a:pPr marL="0" lvl="0" indent="0" algn="l" rtl="0">
              <a:spcBef>
                <a:spcPts val="0"/>
              </a:spcBef>
              <a:spcAft>
                <a:spcPts val="0"/>
              </a:spcAft>
              <a:buNone/>
            </a:pPr>
            <a:endParaRPr b="1"/>
          </a:p>
        </p:txBody>
      </p:sp>
      <p:sp>
        <p:nvSpPr>
          <p:cNvPr id="588" name="Google Shape;588;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b6d4c319d7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gb6d4c319d7_0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True</a:t>
            </a:r>
            <a:r>
              <a:rPr lang="en-US"/>
              <a:t>/False:</a:t>
            </a:r>
            <a:r>
              <a:rPr lang="en-US" b="1"/>
              <a:t> </a:t>
            </a:r>
            <a:r>
              <a:rPr lang="en-US" b="0"/>
              <a:t>These bison are an example of a population.</a:t>
            </a:r>
            <a:endParaRPr/>
          </a:p>
          <a:p>
            <a:pPr marL="0" lvl="0" indent="0" algn="l" rtl="0">
              <a:spcBef>
                <a:spcPts val="0"/>
              </a:spcBef>
              <a:spcAft>
                <a:spcPts val="0"/>
              </a:spcAft>
              <a:buNone/>
            </a:pPr>
            <a:endParaRPr b="0"/>
          </a:p>
          <a:p>
            <a:pPr marL="0" lvl="0" indent="0" algn="l" rtl="0">
              <a:spcBef>
                <a:spcPts val="0"/>
              </a:spcBef>
              <a:spcAft>
                <a:spcPts val="0"/>
              </a:spcAft>
              <a:buNone/>
            </a:pPr>
            <a:r>
              <a:rPr lang="en-US" b="0"/>
              <a:t>[True – they are all bison</a:t>
            </a:r>
            <a:r>
              <a:rPr lang="en-US" b="0" i="0" u="none"/>
              <a:t>.]</a:t>
            </a:r>
            <a:endParaRPr b="1"/>
          </a:p>
        </p:txBody>
      </p:sp>
      <p:sp>
        <p:nvSpPr>
          <p:cNvPr id="596" name="Google Shape;596;gb6d4c319d7_0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define the term individual, let’s review some other words that you already learned, and make sure you are firm in your understanding. </a:t>
            </a:r>
            <a:endParaRPr/>
          </a:p>
        </p:txBody>
      </p:sp>
      <p:sp>
        <p:nvSpPr>
          <p:cNvPr id="153" name="Google Shape;153;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Name 2 other examples of populations.</a:t>
            </a:r>
            <a:endParaRPr/>
          </a:p>
          <a:p>
            <a:pPr marL="0" lvl="0" indent="0" algn="l" rtl="0">
              <a:spcBef>
                <a:spcPts val="0"/>
              </a:spcBef>
              <a:spcAft>
                <a:spcPts val="0"/>
              </a:spcAft>
              <a:buNone/>
            </a:pPr>
            <a:endParaRPr/>
          </a:p>
          <a:p>
            <a:pPr marL="0" lvl="0" indent="0" algn="l" rtl="0">
              <a:spcBef>
                <a:spcPts val="0"/>
              </a:spcBef>
              <a:spcAft>
                <a:spcPts val="0"/>
              </a:spcAft>
              <a:buNone/>
            </a:pPr>
            <a:r>
              <a:rPr lang="en-US" b="0"/>
              <a:t>[Answers will vary.]</a:t>
            </a:r>
            <a:endParaRPr/>
          </a:p>
        </p:txBody>
      </p:sp>
      <p:sp>
        <p:nvSpPr>
          <p:cNvPr id="604" name="Google Shape;604;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populations</a:t>
            </a:r>
            <a:r>
              <a:rPr lang="en-US"/>
              <a:t>.  </a:t>
            </a:r>
            <a:endParaRPr/>
          </a:p>
        </p:txBody>
      </p:sp>
      <p:sp>
        <p:nvSpPr>
          <p:cNvPr id="612" name="Google Shape;612;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cow is not an example of a population – this is an individual organism.</a:t>
            </a:r>
            <a:endParaRPr/>
          </a:p>
        </p:txBody>
      </p:sp>
      <p:sp>
        <p:nvSpPr>
          <p:cNvPr id="619" name="Google Shape;619;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6" name="Google Shape;62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27" name="Google Shape;627;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Describe the difference between an individual and a population.</a:t>
            </a:r>
            <a:endParaRPr/>
          </a:p>
          <a:p>
            <a:pPr marL="0" lvl="0" indent="0" algn="l" rtl="0">
              <a:spcBef>
                <a:spcPts val="0"/>
              </a:spcBef>
              <a:spcAft>
                <a:spcPts val="0"/>
              </a:spcAft>
              <a:buNone/>
            </a:pPr>
            <a:endParaRPr/>
          </a:p>
          <a:p>
            <a:pPr marL="0" lvl="0" indent="0" algn="l" rtl="0">
              <a:spcBef>
                <a:spcPts val="0"/>
              </a:spcBef>
              <a:spcAft>
                <a:spcPts val="0"/>
              </a:spcAft>
              <a:buNone/>
            </a:pPr>
            <a:r>
              <a:rPr lang="en-US" sz="1200"/>
              <a:t>[An individual is a single organism, and a population is a group of the same type of organism li</a:t>
            </a:r>
            <a:r>
              <a:rPr lang="en-US"/>
              <a:t>ving in a certain area</a:t>
            </a:r>
            <a:r>
              <a:rPr lang="en-US" sz="1200"/>
              <a:t>.]</a:t>
            </a:r>
            <a:endParaRPr/>
          </a:p>
          <a:p>
            <a:pPr marL="0" lvl="0" indent="0" algn="l" rtl="0">
              <a:spcBef>
                <a:spcPts val="0"/>
              </a:spcBef>
              <a:spcAft>
                <a:spcPts val="0"/>
              </a:spcAft>
              <a:buNone/>
            </a:pPr>
            <a:endParaRPr b="0"/>
          </a:p>
        </p:txBody>
      </p:sp>
      <p:sp>
        <p:nvSpPr>
          <p:cNvPr id="633" name="Google Shape;63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648" name="Google Shape;648;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Population is a group of the types of organisms living within a certain area. </a:t>
            </a:r>
            <a:endParaRPr/>
          </a:p>
        </p:txBody>
      </p:sp>
      <p:sp>
        <p:nvSpPr>
          <p:cNvPr id="655" name="Google Shape;65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population, let’s reflect once more on our big question.  Was there anything that we predicted earlier that was correct or incorrect? Do you have any new hypotheses to share? </a:t>
            </a:r>
            <a:endParaRPr b="1"/>
          </a:p>
        </p:txBody>
      </p:sp>
      <p:sp>
        <p:nvSpPr>
          <p:cNvPr id="667" name="Google Shape;667;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a:t>
            </a:r>
            <a:endParaRPr/>
          </a:p>
        </p:txBody>
      </p:sp>
      <p:sp>
        <p:nvSpPr>
          <p:cNvPr id="675" name="Google Shape;67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different organisms living within ecosystems, and they range in structure from unicellular organisms (like amoeba) to multicellular organisms (like bees). </a:t>
            </a:r>
            <a:endParaRPr/>
          </a:p>
        </p:txBody>
      </p:sp>
      <p:sp>
        <p:nvSpPr>
          <p:cNvPr id="159" name="Google Shape;15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e011b4efe3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ge011b4efe3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690" name="Google Shape;690;ge011b4efe3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will continue learning about levels of organization in ecology.</a:t>
            </a:r>
            <a:endParaRPr/>
          </a:p>
        </p:txBody>
      </p:sp>
      <p:sp>
        <p:nvSpPr>
          <p:cNvPr id="720" name="Google Shape;720;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next level we’ll learn about is community.</a:t>
            </a:r>
            <a:endParaRPr/>
          </a:p>
        </p:txBody>
      </p:sp>
      <p:sp>
        <p:nvSpPr>
          <p:cNvPr id="729" name="Google Shape;729;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Why do you think levels of organization are important within ecosystems?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738" name="Google Shape;738;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define the term population, let’s review some other words that you already learned, and make sure you are firm in your understanding. </a:t>
            </a:r>
            <a:endParaRPr/>
          </a:p>
        </p:txBody>
      </p:sp>
      <p:sp>
        <p:nvSpPr>
          <p:cNvPr id="746" name="Google Shape;746;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different organisms living within ecosystems, and they range in structure from unicellular organisms (like amoeba) to multicellular organisms (like bees). </a:t>
            </a:r>
            <a:endParaRPr/>
          </a:p>
        </p:txBody>
      </p:sp>
      <p:sp>
        <p:nvSpPr>
          <p:cNvPr id="752" name="Google Shape;752;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important concept to remember in science is that </a:t>
            </a:r>
            <a:r>
              <a:rPr lang="en-US" i="1"/>
              <a:t>form fits function</a:t>
            </a:r>
            <a:r>
              <a:rPr lang="en-US" i="0"/>
              <a:t>. The is true for cells as well as whole organisms!  Recall that cells within multicellular organisms are specialized and have specific jobs to help organisms carry out life’s processes.  Further, the differences in the ways that organisms look are purposeful – as we’ll learn about in this unit.</a:t>
            </a:r>
            <a:endParaRPr/>
          </a:p>
        </p:txBody>
      </p:sp>
      <p:sp>
        <p:nvSpPr>
          <p:cNvPr id="759" name="Google Shape;759;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Google Shape;767;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individual is a single organism.  This fish is an example of an individual organism.</a:t>
            </a:r>
            <a:endParaRPr/>
          </a:p>
        </p:txBody>
      </p:sp>
      <p:sp>
        <p:nvSpPr>
          <p:cNvPr id="768" name="Google Shape;768;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Population is a group of the types of organisms living in a certain area.  So, one of these fish would be an individual, but a group of them would makes up a population.</a:t>
            </a:r>
            <a:endParaRPr/>
          </a:p>
        </p:txBody>
      </p:sp>
      <p:sp>
        <p:nvSpPr>
          <p:cNvPr id="776" name="Google Shape;776;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788" name="Google Shape;788;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important concept to remember in science is that </a:t>
            </a:r>
            <a:r>
              <a:rPr lang="en-US" i="1"/>
              <a:t>form fits function</a:t>
            </a:r>
            <a:r>
              <a:rPr lang="en-US" i="0"/>
              <a:t>. Th</a:t>
            </a:r>
            <a:r>
              <a:rPr lang="en-US"/>
              <a:t>is</a:t>
            </a:r>
            <a:r>
              <a:rPr lang="en-US" i="0"/>
              <a:t> is true for cells as well as whole organisms!  Recall that cells within multicellular organisms are specialized and have specific jobs to help organisms carry out life’s processes.  Further, the differences in the ways that organisms look are purposeful – as we’ll learn about in this unit.</a:t>
            </a:r>
            <a:endParaRPr/>
          </a:p>
        </p:txBody>
      </p:sp>
      <p:sp>
        <p:nvSpPr>
          <p:cNvPr id="166" name="Google Shape;16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3" name="Google Shape;793;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Explain how the phrase “form fits function” applies to the cells that make up multicellular organisms.</a:t>
            </a:r>
            <a:endParaRPr/>
          </a:p>
          <a:p>
            <a:pPr marL="0" lvl="0" indent="0" algn="l" rtl="0">
              <a:spcBef>
                <a:spcPts val="0"/>
              </a:spcBef>
              <a:spcAft>
                <a:spcPts val="0"/>
              </a:spcAft>
              <a:buNone/>
            </a:pPr>
            <a:endParaRPr/>
          </a:p>
          <a:p>
            <a:pPr marL="0" lvl="0" indent="0" algn="l" rtl="0">
              <a:spcBef>
                <a:spcPts val="0"/>
              </a:spcBef>
              <a:spcAft>
                <a:spcPts val="0"/>
              </a:spcAft>
              <a:buNone/>
            </a:pPr>
            <a:r>
              <a:rPr lang="en-US"/>
              <a:t>[Multicellular organisms have cells that take on special forms, which carry out specific functions to support life’s processes.]</a:t>
            </a:r>
            <a:endParaRPr/>
          </a:p>
        </p:txBody>
      </p:sp>
      <p:sp>
        <p:nvSpPr>
          <p:cNvPr id="794" name="Google Shape;794;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Why is this photo </a:t>
            </a:r>
            <a:r>
              <a:rPr lang="en-US" b="0" i="1"/>
              <a:t>not </a:t>
            </a:r>
            <a:r>
              <a:rPr lang="en-US" b="0" i="0"/>
              <a:t>an example of individuals?</a:t>
            </a:r>
            <a:endParaRPr/>
          </a:p>
          <a:p>
            <a:pPr marL="0" lvl="0" indent="0" algn="l" rtl="0">
              <a:spcBef>
                <a:spcPts val="0"/>
              </a:spcBef>
              <a:spcAft>
                <a:spcPts val="0"/>
              </a:spcAft>
              <a:buNone/>
            </a:pPr>
            <a:endParaRPr/>
          </a:p>
          <a:p>
            <a:pPr marL="0" lvl="0" indent="0" algn="l" rtl="0">
              <a:spcBef>
                <a:spcPts val="0"/>
              </a:spcBef>
              <a:spcAft>
                <a:spcPts val="0"/>
              </a:spcAft>
              <a:buNone/>
            </a:pPr>
            <a:r>
              <a:rPr lang="en-US" b="0" i="0"/>
              <a:t>[Because there are many different types of organisms in this picture.]</a:t>
            </a:r>
            <a:endParaRPr b="0"/>
          </a:p>
        </p:txBody>
      </p:sp>
      <p:sp>
        <p:nvSpPr>
          <p:cNvPr id="802" name="Google Shape;802;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b6d4c319d7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b6d4c319d7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Describe the difference between an individual and a population.</a:t>
            </a:r>
            <a:endParaRPr/>
          </a:p>
          <a:p>
            <a:pPr marL="0" lvl="0" indent="0" algn="l" rtl="0">
              <a:spcBef>
                <a:spcPts val="0"/>
              </a:spcBef>
              <a:spcAft>
                <a:spcPts val="0"/>
              </a:spcAft>
              <a:buNone/>
            </a:pPr>
            <a:endParaRPr/>
          </a:p>
          <a:p>
            <a:pPr marL="0" lvl="0" indent="0" algn="l" rtl="0">
              <a:spcBef>
                <a:spcPts val="0"/>
              </a:spcBef>
              <a:spcAft>
                <a:spcPts val="0"/>
              </a:spcAft>
              <a:buNone/>
            </a:pPr>
            <a:r>
              <a:rPr lang="en-US" sz="1200"/>
              <a:t>[An individual is a single organism, and a population is a group of the same type of organism li</a:t>
            </a:r>
            <a:r>
              <a:rPr lang="en-US"/>
              <a:t>ving in a certain area</a:t>
            </a:r>
            <a:r>
              <a:rPr lang="en-US" sz="1200"/>
              <a:t>.]</a:t>
            </a:r>
            <a:endParaRPr/>
          </a:p>
          <a:p>
            <a:pPr marL="0" lvl="0" indent="0" algn="l" rtl="0">
              <a:spcBef>
                <a:spcPts val="0"/>
              </a:spcBef>
              <a:spcAft>
                <a:spcPts val="0"/>
              </a:spcAft>
              <a:buNone/>
            </a:pPr>
            <a:endParaRPr b="0"/>
          </a:p>
        </p:txBody>
      </p:sp>
      <p:sp>
        <p:nvSpPr>
          <p:cNvPr id="810" name="Google Shape;810;gb6d4c319d7_0_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community. </a:t>
            </a:r>
            <a:endParaRPr/>
          </a:p>
        </p:txBody>
      </p:sp>
      <p:sp>
        <p:nvSpPr>
          <p:cNvPr id="825" name="Google Shape;825;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community is a group of different populations living in the same place.  All the animals in this photo are part of a community.</a:t>
            </a:r>
            <a:endParaRPr/>
          </a:p>
        </p:txBody>
      </p:sp>
      <p:sp>
        <p:nvSpPr>
          <p:cNvPr id="833" name="Google Shape;833;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b6d4c319d7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b6d4c319d7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842" name="Google Shape;842;gb6d4c319d7_0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b6d4c319d7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b6d4c319d7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community?</a:t>
            </a:r>
            <a:endParaRPr/>
          </a:p>
          <a:p>
            <a:pPr marL="0" lvl="0" indent="0" algn="l" rtl="0">
              <a:spcBef>
                <a:spcPts val="0"/>
              </a:spcBef>
              <a:spcAft>
                <a:spcPts val="0"/>
              </a:spcAft>
              <a:buNone/>
            </a:pPr>
            <a:endParaRPr/>
          </a:p>
          <a:p>
            <a:pPr marL="0" lvl="0" indent="0" algn="l" rtl="0">
              <a:spcBef>
                <a:spcPts val="0"/>
              </a:spcBef>
              <a:spcAft>
                <a:spcPts val="0"/>
              </a:spcAft>
              <a:buNone/>
            </a:pPr>
            <a:r>
              <a:rPr lang="en-US" b="0" i="0"/>
              <a:t>[</a:t>
            </a:r>
            <a:r>
              <a:rPr lang="en-US"/>
              <a:t>A community is a group of different populations living in the same place.]</a:t>
            </a:r>
            <a:endParaRPr b="0"/>
          </a:p>
        </p:txBody>
      </p:sp>
      <p:sp>
        <p:nvSpPr>
          <p:cNvPr id="848" name="Google Shape;848;gb6d4c319d7_0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856" name="Google Shape;856;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Only living things are part of a community.</a:t>
            </a:r>
            <a:endParaRPr/>
          </a:p>
        </p:txBody>
      </p:sp>
      <p:sp>
        <p:nvSpPr>
          <p:cNvPr id="863" name="Google Shape;863;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these deer and grasses are part of this community because they are living things...</a:t>
            </a:r>
            <a:endParaRPr/>
          </a:p>
        </p:txBody>
      </p:sp>
      <p:sp>
        <p:nvSpPr>
          <p:cNvPr id="871" name="Google Shape;871;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75" name="Google Shape;17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the rock and the water are not part of the community, because they are non-living things.</a:t>
            </a:r>
            <a:endParaRPr/>
          </a:p>
        </p:txBody>
      </p:sp>
      <p:sp>
        <p:nvSpPr>
          <p:cNvPr id="880" name="Google Shape;88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8" name="Google Shape;88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communities</a:t>
            </a:r>
            <a:r>
              <a:rPr lang="en-US"/>
              <a:t>.  </a:t>
            </a:r>
            <a:endParaRPr/>
          </a:p>
        </p:txBody>
      </p:sp>
      <p:sp>
        <p:nvSpPr>
          <p:cNvPr id="889" name="Google Shape;88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animals at this watering hole are an example of a community because they are many different organisms living together. </a:t>
            </a:r>
            <a:endParaRPr/>
          </a:p>
        </p:txBody>
      </p:sp>
      <p:sp>
        <p:nvSpPr>
          <p:cNvPr id="896" name="Google Shape;896;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the fish and coral are an example of a community because there are many different living things living together.</a:t>
            </a:r>
            <a:endParaRPr/>
          </a:p>
        </p:txBody>
      </p:sp>
      <p:sp>
        <p:nvSpPr>
          <p:cNvPr id="904" name="Google Shape;904;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910" name="Google Shape;910;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0"/>
              <a:t>What is a community?</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b="0"/>
              <a:t>[A community is a group of different </a:t>
            </a:r>
            <a:r>
              <a:rPr lang="en-US"/>
              <a:t>populations</a:t>
            </a:r>
            <a:r>
              <a:rPr lang="en-US" b="0"/>
              <a:t> living in the same place.]</a:t>
            </a:r>
            <a:endParaRPr/>
          </a:p>
        </p:txBody>
      </p:sp>
      <p:sp>
        <p:nvSpPr>
          <p:cNvPr id="916" name="Google Shape;916;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Name 2 other examples of communities.</a:t>
            </a:r>
            <a:endParaRPr/>
          </a:p>
          <a:p>
            <a:pPr marL="0" lvl="0" indent="0" algn="l" rtl="0">
              <a:spcBef>
                <a:spcPts val="0"/>
              </a:spcBef>
              <a:spcAft>
                <a:spcPts val="0"/>
              </a:spcAft>
              <a:buNone/>
            </a:pPr>
            <a:endParaRPr/>
          </a:p>
          <a:p>
            <a:pPr marL="0" lvl="0" indent="0" algn="l" rtl="0">
              <a:spcBef>
                <a:spcPts val="0"/>
              </a:spcBef>
              <a:spcAft>
                <a:spcPts val="0"/>
              </a:spcAft>
              <a:buNone/>
            </a:pPr>
            <a:r>
              <a:rPr lang="en-US" b="0"/>
              <a:t>[Answers will vary.]</a:t>
            </a:r>
            <a:endParaRPr/>
          </a:p>
        </p:txBody>
      </p:sp>
      <p:sp>
        <p:nvSpPr>
          <p:cNvPr id="924" name="Google Shape;924;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talk about some non-examples of </a:t>
            </a:r>
            <a:r>
              <a:rPr lang="en-US" b="1"/>
              <a:t>communities</a:t>
            </a:r>
            <a:r>
              <a:rPr lang="en-US"/>
              <a:t>.  </a:t>
            </a:r>
            <a:endParaRPr/>
          </a:p>
        </p:txBody>
      </p:sp>
      <p:sp>
        <p:nvSpPr>
          <p:cNvPr id="932" name="Google Shape;93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birds are not an example of a community because they are a group of organisms that are the </a:t>
            </a:r>
            <a:r>
              <a:rPr lang="en-US" i="1"/>
              <a:t>same </a:t>
            </a:r>
            <a:r>
              <a:rPr lang="en-US" b="1" i="0"/>
              <a:t>species</a:t>
            </a:r>
            <a:r>
              <a:rPr lang="en-US" i="0"/>
              <a:t>.</a:t>
            </a:r>
            <a:endParaRPr/>
          </a:p>
        </p:txBody>
      </p:sp>
      <p:sp>
        <p:nvSpPr>
          <p:cNvPr id="939" name="Google Shape;939;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individual giraffe, not a community.</a:t>
            </a:r>
            <a:endParaRPr/>
          </a:p>
        </p:txBody>
      </p:sp>
      <p:sp>
        <p:nvSpPr>
          <p:cNvPr id="947" name="Google Shape;947;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5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5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8" name="Google Shape;28;p14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9" name="Google Shape;29;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1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4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14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4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4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4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4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4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5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5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5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5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5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5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0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12.jpg"/><Relationship Id="rId4" Type="http://schemas.openxmlformats.org/officeDocument/2006/relationships/image" Target="../media/image40.png"/></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0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0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1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12.jpg"/><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image" Target="../media/image9.png"/></Relationships>
</file>

<file path=ppt/slides/_rels/slide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1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_rels/slide1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_rels/slide1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1.jpg"/><Relationship Id="rId4" Type="http://schemas.openxmlformats.org/officeDocument/2006/relationships/image" Target="../media/image40.png"/></Relationships>
</file>

<file path=ppt/slides/_rels/slide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4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639"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www.ck12.org/biology/ecological-organization/lesson/Levels-of-Ecological-Organization-MS-L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www.ck12.org/biology/ecological-organization/lesson/Levels-of-Ecological-Organization-MS-L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7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8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40.png"/></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22.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8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png"/></Relationships>
</file>

<file path=ppt/slides/_rels/slide9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_rels/slide9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458753" y="297180"/>
            <a:ext cx="5875231" cy="6262953"/>
            <a:chOff x="768381" y="0"/>
            <a:chExt cx="5875231"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p:nvPr/>
          </p:nvSpPr>
          <p:spPr>
            <a:xfrm>
              <a:off x="768381" y="2815383"/>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
            <p:cNvSpPr/>
            <p:nvPr/>
          </p:nvSpPr>
          <p:spPr>
            <a:xfrm rot="10800000">
              <a:off x="1480912" y="281542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txBox="1"/>
            <p:nvPr/>
          </p:nvSpPr>
          <p:spPr>
            <a:xfrm>
              <a:off x="1444448" y="1877103"/>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0" name="Google Shape;100;p1"/>
            <p:cNvSpPr/>
            <p:nvPr/>
          </p:nvSpPr>
          <p:spPr>
            <a:xfrm>
              <a:off x="768386" y="1877103"/>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3" name="Google Shape;103;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6" name="Google Shape;106;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7" name="Google Shape;107;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8" name="Google Shape;108;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09" name="Google Shape;109;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0" name="Google Shape;110;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1" name="Google Shape;111;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2" name="Google Shape;112;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
        <p:nvSpPr>
          <p:cNvPr id="113" name="Google Shape;113;p1"/>
          <p:cNvSpPr txBox="1"/>
          <p:nvPr/>
        </p:nvSpPr>
        <p:spPr>
          <a:xfrm>
            <a:off x="2181445" y="312340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p:nvPr/>
        </p:nvSpPr>
        <p:spPr>
          <a:xfrm>
            <a:off x="719081" y="480267"/>
            <a:ext cx="81543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Explain how the phrase “form fits function” applies to the cells that make up multicellular organisms.</a:t>
            </a:r>
            <a:endParaRPr/>
          </a:p>
        </p:txBody>
      </p:sp>
      <p:sp>
        <p:nvSpPr>
          <p:cNvPr id="184" name="Google Shape;184;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10" descr="Image result for form fits function"/>
          <p:cNvPicPr preferRelativeResize="0"/>
          <p:nvPr/>
        </p:nvPicPr>
        <p:blipFill rotWithShape="1">
          <a:blip r:embed="rId4">
            <a:alphaModFix/>
          </a:blip>
          <a:srcRect/>
          <a:stretch/>
        </p:blipFill>
        <p:spPr>
          <a:xfrm>
            <a:off x="1834970" y="2327274"/>
            <a:ext cx="5474057" cy="41116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9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94"/>
          <p:cNvSpPr txBox="1"/>
          <p:nvPr/>
        </p:nvSpPr>
        <p:spPr>
          <a:xfrm>
            <a:off x="508000" y="231107"/>
            <a:ext cx="8127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True/False:</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This group of birds is an example of a community.</a:t>
            </a:r>
            <a:endParaRPr sz="3600" b="1">
              <a:solidFill>
                <a:schemeClr val="dk1"/>
              </a:solidFill>
              <a:latin typeface="Calibri"/>
              <a:ea typeface="Calibri"/>
              <a:cs typeface="Calibri"/>
              <a:sym typeface="Calibri"/>
            </a:endParaRPr>
          </a:p>
        </p:txBody>
      </p:sp>
      <p:sp>
        <p:nvSpPr>
          <p:cNvPr id="964" name="Google Shape;964;p94"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5" name="Google Shape;965;p94" descr="Image result for birds"/>
          <p:cNvPicPr preferRelativeResize="0"/>
          <p:nvPr/>
        </p:nvPicPr>
        <p:blipFill rotWithShape="1">
          <a:blip r:embed="rId4">
            <a:alphaModFix/>
          </a:blip>
          <a:srcRect/>
          <a:stretch/>
        </p:blipFill>
        <p:spPr>
          <a:xfrm>
            <a:off x="-1" y="1714500"/>
            <a:ext cx="9144000" cy="51435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b6d4c319d7_0_96"/>
          <p:cNvSpPr txBox="1"/>
          <p:nvPr/>
        </p:nvSpPr>
        <p:spPr>
          <a:xfrm>
            <a:off x="508000" y="231107"/>
            <a:ext cx="8127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a:t>
            </a:r>
            <a:r>
              <a:rPr lang="en-US" sz="3600" b="1">
                <a:solidFill>
                  <a:schemeClr val="dk1"/>
                </a:solidFill>
                <a:latin typeface="Calibri"/>
                <a:ea typeface="Calibri"/>
                <a:cs typeface="Calibri"/>
                <a:sym typeface="Calibri"/>
              </a:rPr>
              <a:t> </a:t>
            </a:r>
            <a:r>
              <a:rPr lang="en-US" sz="3600">
                <a:solidFill>
                  <a:schemeClr val="dk1"/>
                </a:solidFill>
                <a:latin typeface="Calibri"/>
                <a:ea typeface="Calibri"/>
                <a:cs typeface="Calibri"/>
                <a:sym typeface="Calibri"/>
              </a:rPr>
              <a:t>This group of birds is an example of a community.</a:t>
            </a:r>
            <a:endParaRPr sz="3600" b="1">
              <a:solidFill>
                <a:schemeClr val="dk1"/>
              </a:solidFill>
              <a:latin typeface="Calibri"/>
              <a:ea typeface="Calibri"/>
              <a:cs typeface="Calibri"/>
              <a:sym typeface="Calibri"/>
            </a:endParaRPr>
          </a:p>
        </p:txBody>
      </p:sp>
      <p:sp>
        <p:nvSpPr>
          <p:cNvPr id="972" name="Google Shape;972;gb6d4c319d7_0_96" descr="Questions"/>
          <p:cNvSpPr/>
          <p:nvPr/>
        </p:nvSpPr>
        <p:spPr>
          <a:xfrm>
            <a:off x="-1" y="-1"/>
            <a:ext cx="890700" cy="83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3" name="Google Shape;973;gb6d4c319d7_0_96" descr="Image result for birds"/>
          <p:cNvPicPr preferRelativeResize="0"/>
          <p:nvPr/>
        </p:nvPicPr>
        <p:blipFill rotWithShape="1">
          <a:blip r:embed="rId4">
            <a:alphaModFix/>
          </a:blip>
          <a:srcRect/>
          <a:stretch/>
        </p:blipFill>
        <p:spPr>
          <a:xfrm>
            <a:off x="-1" y="1714500"/>
            <a:ext cx="9144000" cy="51435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95"/>
          <p:cNvSpPr txBox="1"/>
          <p:nvPr/>
        </p:nvSpPr>
        <p:spPr>
          <a:xfrm>
            <a:off x="705825" y="236400"/>
            <a:ext cx="8127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Explain the difference between an individual, a population, and a community.</a:t>
            </a:r>
            <a:endParaRPr/>
          </a:p>
        </p:txBody>
      </p:sp>
      <p:sp>
        <p:nvSpPr>
          <p:cNvPr id="980" name="Google Shape;980;p95"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1" name="Google Shape;981;p95"/>
          <p:cNvPicPr preferRelativeResize="0"/>
          <p:nvPr/>
        </p:nvPicPr>
        <p:blipFill>
          <a:blip r:embed="rId4">
            <a:alphaModFix/>
          </a:blip>
          <a:stretch>
            <a:fillRect/>
          </a:stretch>
        </p:blipFill>
        <p:spPr>
          <a:xfrm>
            <a:off x="310650" y="1670274"/>
            <a:ext cx="4261350" cy="2523900"/>
          </a:xfrm>
          <a:prstGeom prst="rect">
            <a:avLst/>
          </a:prstGeom>
          <a:noFill/>
          <a:ln>
            <a:noFill/>
          </a:ln>
        </p:spPr>
      </p:pic>
      <p:pic>
        <p:nvPicPr>
          <p:cNvPr id="982" name="Google Shape;982;p95"/>
          <p:cNvPicPr preferRelativeResize="0"/>
          <p:nvPr/>
        </p:nvPicPr>
        <p:blipFill>
          <a:blip r:embed="rId4">
            <a:alphaModFix/>
          </a:blip>
          <a:stretch>
            <a:fillRect/>
          </a:stretch>
        </p:blipFill>
        <p:spPr>
          <a:xfrm>
            <a:off x="2441325" y="4275724"/>
            <a:ext cx="4261350" cy="2523900"/>
          </a:xfrm>
          <a:prstGeom prst="rect">
            <a:avLst/>
          </a:prstGeom>
          <a:noFill/>
          <a:ln>
            <a:noFill/>
          </a:ln>
        </p:spPr>
      </p:pic>
      <p:pic>
        <p:nvPicPr>
          <p:cNvPr id="983" name="Google Shape;983;p95"/>
          <p:cNvPicPr preferRelativeResize="0"/>
          <p:nvPr/>
        </p:nvPicPr>
        <p:blipFill>
          <a:blip r:embed="rId4">
            <a:alphaModFix/>
          </a:blip>
          <a:stretch>
            <a:fillRect/>
          </a:stretch>
        </p:blipFill>
        <p:spPr>
          <a:xfrm>
            <a:off x="4572000" y="1670274"/>
            <a:ext cx="4261350" cy="2523900"/>
          </a:xfrm>
          <a:prstGeom prst="rect">
            <a:avLst/>
          </a:prstGeom>
          <a:noFill/>
          <a:ln>
            <a:noFill/>
          </a:ln>
        </p:spPr>
      </p:pic>
      <p:pic>
        <p:nvPicPr>
          <p:cNvPr id="984" name="Google Shape;984;p95" descr="dreamstime_xl_27989256 (1).jpg"/>
          <p:cNvPicPr preferRelativeResize="0"/>
          <p:nvPr/>
        </p:nvPicPr>
        <p:blipFill rotWithShape="1">
          <a:blip r:embed="rId5">
            <a:alphaModFix/>
          </a:blip>
          <a:srcRect/>
          <a:stretch/>
        </p:blipFill>
        <p:spPr>
          <a:xfrm>
            <a:off x="1162100" y="1796737"/>
            <a:ext cx="2558448" cy="2270974"/>
          </a:xfrm>
          <a:prstGeom prst="rect">
            <a:avLst/>
          </a:prstGeom>
          <a:noFill/>
          <a:ln>
            <a:noFill/>
          </a:ln>
        </p:spPr>
      </p:pic>
      <p:pic>
        <p:nvPicPr>
          <p:cNvPr id="985" name="Google Shape;985;p95" descr="dreamstime_xl_27989256 (1).jpg"/>
          <p:cNvPicPr preferRelativeResize="0"/>
          <p:nvPr/>
        </p:nvPicPr>
        <p:blipFill rotWithShape="1">
          <a:blip r:embed="rId5">
            <a:alphaModFix/>
          </a:blip>
          <a:srcRect/>
          <a:stretch/>
        </p:blipFill>
        <p:spPr>
          <a:xfrm>
            <a:off x="4958901" y="1953774"/>
            <a:ext cx="1090601" cy="1036224"/>
          </a:xfrm>
          <a:prstGeom prst="rect">
            <a:avLst/>
          </a:prstGeom>
          <a:noFill/>
          <a:ln>
            <a:noFill/>
          </a:ln>
        </p:spPr>
      </p:pic>
      <p:pic>
        <p:nvPicPr>
          <p:cNvPr id="986" name="Google Shape;986;p95" descr="dreamstime_xl_27989256 (1).jpg"/>
          <p:cNvPicPr preferRelativeResize="0"/>
          <p:nvPr/>
        </p:nvPicPr>
        <p:blipFill rotWithShape="1">
          <a:blip r:embed="rId5">
            <a:alphaModFix/>
          </a:blip>
          <a:srcRect/>
          <a:stretch/>
        </p:blipFill>
        <p:spPr>
          <a:xfrm>
            <a:off x="5443398" y="2989995"/>
            <a:ext cx="968992" cy="920676"/>
          </a:xfrm>
          <a:prstGeom prst="rect">
            <a:avLst/>
          </a:prstGeom>
          <a:noFill/>
          <a:ln>
            <a:noFill/>
          </a:ln>
        </p:spPr>
      </p:pic>
      <p:pic>
        <p:nvPicPr>
          <p:cNvPr id="987" name="Google Shape;987;p95" descr="dreamstime_xl_27989256 (1).jpg"/>
          <p:cNvPicPr preferRelativeResize="0"/>
          <p:nvPr/>
        </p:nvPicPr>
        <p:blipFill rotWithShape="1">
          <a:blip r:embed="rId5">
            <a:alphaModFix/>
          </a:blip>
          <a:srcRect/>
          <a:stretch/>
        </p:blipFill>
        <p:spPr>
          <a:xfrm>
            <a:off x="6226093" y="2011544"/>
            <a:ext cx="968992" cy="920676"/>
          </a:xfrm>
          <a:prstGeom prst="rect">
            <a:avLst/>
          </a:prstGeom>
          <a:noFill/>
          <a:ln>
            <a:noFill/>
          </a:ln>
        </p:spPr>
      </p:pic>
      <p:pic>
        <p:nvPicPr>
          <p:cNvPr id="988" name="Google Shape;988;p95" descr="dreamstime_xl_27989256 (1).jpg"/>
          <p:cNvPicPr preferRelativeResize="0"/>
          <p:nvPr/>
        </p:nvPicPr>
        <p:blipFill rotWithShape="1">
          <a:blip r:embed="rId5">
            <a:alphaModFix/>
          </a:blip>
          <a:srcRect/>
          <a:stretch/>
        </p:blipFill>
        <p:spPr>
          <a:xfrm>
            <a:off x="6682265" y="2878747"/>
            <a:ext cx="1009821" cy="959466"/>
          </a:xfrm>
          <a:prstGeom prst="rect">
            <a:avLst/>
          </a:prstGeom>
          <a:noFill/>
          <a:ln>
            <a:noFill/>
          </a:ln>
        </p:spPr>
      </p:pic>
      <p:pic>
        <p:nvPicPr>
          <p:cNvPr id="989" name="Google Shape;989;p95" descr="dreamstime_xl_27989256 (1).jpg"/>
          <p:cNvPicPr preferRelativeResize="0"/>
          <p:nvPr/>
        </p:nvPicPr>
        <p:blipFill rotWithShape="1">
          <a:blip r:embed="rId5">
            <a:alphaModFix/>
          </a:blip>
          <a:srcRect/>
          <a:stretch/>
        </p:blipFill>
        <p:spPr>
          <a:xfrm>
            <a:off x="7477458" y="2043244"/>
            <a:ext cx="968992" cy="920676"/>
          </a:xfrm>
          <a:prstGeom prst="rect">
            <a:avLst/>
          </a:prstGeom>
          <a:noFill/>
          <a:ln>
            <a:noFill/>
          </a:ln>
        </p:spPr>
      </p:pic>
      <p:pic>
        <p:nvPicPr>
          <p:cNvPr id="990" name="Google Shape;990;p95" descr="Image result for community ecology"/>
          <p:cNvPicPr preferRelativeResize="0"/>
          <p:nvPr/>
        </p:nvPicPr>
        <p:blipFill rotWithShape="1">
          <a:blip r:embed="rId6">
            <a:alphaModFix/>
          </a:blip>
          <a:srcRect l="7500" t="19076" r="9166" b="17399"/>
          <a:stretch/>
        </p:blipFill>
        <p:spPr>
          <a:xfrm>
            <a:off x="2860450" y="4559126"/>
            <a:ext cx="3423101" cy="19570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9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997" name="Google Shape;997;p9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pic>
        <p:nvPicPr>
          <p:cNvPr id="1003" name="Google Shape;1003;p97" descr="Image result for community ecology"/>
          <p:cNvPicPr preferRelativeResize="0"/>
          <p:nvPr/>
        </p:nvPicPr>
        <p:blipFill rotWithShape="1">
          <a:blip r:embed="rId3">
            <a:alphaModFix/>
          </a:blip>
          <a:srcRect l="7500" t="19074" r="9166" b="15446"/>
          <a:stretch/>
        </p:blipFill>
        <p:spPr>
          <a:xfrm>
            <a:off x="762000" y="1636750"/>
            <a:ext cx="7620000" cy="4490725"/>
          </a:xfrm>
          <a:prstGeom prst="rect">
            <a:avLst/>
          </a:prstGeom>
          <a:noFill/>
          <a:ln>
            <a:noFill/>
          </a:ln>
        </p:spPr>
      </p:pic>
      <p:sp>
        <p:nvSpPr>
          <p:cNvPr id="1004" name="Google Shape;1004;p97"/>
          <p:cNvSpPr txBox="1"/>
          <p:nvPr/>
        </p:nvSpPr>
        <p:spPr>
          <a:xfrm>
            <a:off x="889000" y="469900"/>
            <a:ext cx="7366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Community:</a:t>
            </a:r>
            <a:r>
              <a:rPr lang="en-US" sz="3600">
                <a:solidFill>
                  <a:schemeClr val="dk1"/>
                </a:solidFill>
                <a:latin typeface="Calibri"/>
                <a:ea typeface="Calibri"/>
                <a:cs typeface="Calibri"/>
                <a:sym typeface="Calibri"/>
              </a:rPr>
              <a:t>  a group of different populations living in the same place</a:t>
            </a:r>
            <a:endParaRPr sz="3600" b="1" u="sng">
              <a:solidFill>
                <a:schemeClr val="dk1"/>
              </a:solidFill>
              <a:latin typeface="Calibri"/>
              <a:ea typeface="Calibri"/>
              <a:cs typeface="Calibri"/>
              <a:sym typeface="Calibri"/>
            </a:endParaRPr>
          </a:p>
        </p:txBody>
      </p:sp>
      <p:sp>
        <p:nvSpPr>
          <p:cNvPr id="1005" name="Google Shape;1005;p9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pic>
        <p:nvPicPr>
          <p:cNvPr id="1011" name="Google Shape;1011;p98"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1012" name="Google Shape;1012;p98"/>
          <p:cNvSpPr txBox="1"/>
          <p:nvPr/>
        </p:nvSpPr>
        <p:spPr>
          <a:xfrm>
            <a:off x="533400" y="742265"/>
            <a:ext cx="8166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Only </a:t>
            </a:r>
            <a:r>
              <a:rPr lang="en-US" sz="3600" b="1">
                <a:solidFill>
                  <a:schemeClr val="dk1"/>
                </a:solidFill>
                <a:latin typeface="Calibri"/>
                <a:ea typeface="Calibri"/>
                <a:cs typeface="Calibri"/>
                <a:sym typeface="Calibri"/>
              </a:rPr>
              <a:t>living </a:t>
            </a:r>
            <a:r>
              <a:rPr lang="en-US" sz="3600">
                <a:solidFill>
                  <a:schemeClr val="dk1"/>
                </a:solidFill>
                <a:latin typeface="Calibri"/>
                <a:ea typeface="Calibri"/>
                <a:cs typeface="Calibri"/>
                <a:sym typeface="Calibri"/>
              </a:rPr>
              <a:t>things are part of a community.</a:t>
            </a:r>
            <a:endParaRPr/>
          </a:p>
        </p:txBody>
      </p:sp>
      <p:sp>
        <p:nvSpPr>
          <p:cNvPr id="1013" name="Google Shape;1013;p9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0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00"/>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you think levels of organization are important within ecosystems?</a:t>
            </a:r>
            <a:endParaRPr/>
          </a:p>
        </p:txBody>
      </p:sp>
      <p:pic>
        <p:nvPicPr>
          <p:cNvPr id="1021" name="Google Shape;1021;p100" descr="1a733f37-d010-4ebb-9fe1-b1acfcde27f8.jpg"/>
          <p:cNvPicPr preferRelativeResize="0"/>
          <p:nvPr/>
        </p:nvPicPr>
        <p:blipFill rotWithShape="1">
          <a:blip r:embed="rId4">
            <a:alphaModFix/>
          </a:blip>
          <a:srcRect/>
          <a:stretch/>
        </p:blipFill>
        <p:spPr>
          <a:xfrm>
            <a:off x="1177719" y="1981200"/>
            <a:ext cx="6788562" cy="4063687"/>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10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1"/>
          <p:cNvSpPr txBox="1"/>
          <p:nvPr/>
        </p:nvSpPr>
        <p:spPr>
          <a:xfrm>
            <a:off x="2737203" y="901725"/>
            <a:ext cx="366959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Individual</a:t>
            </a:r>
            <a:endParaRPr/>
          </a:p>
        </p:txBody>
      </p:sp>
      <p:sp>
        <p:nvSpPr>
          <p:cNvPr id="192" name="Google Shape;192;p1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3" name="Google Shape;193;p1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grpSp>
        <p:nvGrpSpPr>
          <p:cNvPr id="1042" name="Google Shape;1042;ge011b4efe3_0_100"/>
          <p:cNvGrpSpPr/>
          <p:nvPr/>
        </p:nvGrpSpPr>
        <p:grpSpPr>
          <a:xfrm>
            <a:off x="1458753" y="297180"/>
            <a:ext cx="5875231" cy="6263098"/>
            <a:chOff x="768381" y="0"/>
            <a:chExt cx="5875231" cy="6263098"/>
          </a:xfrm>
        </p:grpSpPr>
        <p:sp>
          <p:nvSpPr>
            <p:cNvPr id="1043" name="Google Shape;1043;ge011b4efe3_0_10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ge011b4efe3_0_10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1045" name="Google Shape;1045;ge011b4efe3_0_10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ge011b4efe3_0_10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ge011b4efe3_0_10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1048" name="Google Shape;1048;ge011b4efe3_0_10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ge011b4efe3_0_10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ge011b4efe3_0_100"/>
            <p:cNvSpPr/>
            <p:nvPr/>
          </p:nvSpPr>
          <p:spPr>
            <a:xfrm>
              <a:off x="768381" y="2815383"/>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ge011b4efe3_0_100"/>
            <p:cNvSpPr/>
            <p:nvPr/>
          </p:nvSpPr>
          <p:spPr>
            <a:xfrm rot="10800000">
              <a:off x="1480912" y="281542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ge011b4efe3_0_100"/>
            <p:cNvSpPr txBox="1"/>
            <p:nvPr/>
          </p:nvSpPr>
          <p:spPr>
            <a:xfrm>
              <a:off x="1444448" y="1877103"/>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53" name="Google Shape;1053;ge011b4efe3_0_100"/>
            <p:cNvSpPr/>
            <p:nvPr/>
          </p:nvSpPr>
          <p:spPr>
            <a:xfrm>
              <a:off x="768386" y="1877103"/>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ge011b4efe3_0_10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ge011b4efe3_0_10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56" name="Google Shape;1056;ge011b4efe3_0_10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ge011b4efe3_0_10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ge011b4efe3_0_10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59" name="Google Shape;1059;ge011b4efe3_0_10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60" name="Google Shape;1060;ge011b4efe3_0_10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61" name="Google Shape;1061;ge011b4efe3_0_10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062" name="Google Shape;1062;ge011b4efe3_0_10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063" name="Google Shape;1063;ge011b4efe3_0_10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064" name="Google Shape;1064;ge011b4efe3_0_10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65" name="Google Shape;1065;ge011b4efe3_0_10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
        <p:nvSpPr>
          <p:cNvPr id="1066" name="Google Shape;1066;ge011b4efe3_0_100"/>
          <p:cNvSpPr txBox="1"/>
          <p:nvPr/>
        </p:nvSpPr>
        <p:spPr>
          <a:xfrm>
            <a:off x="2181445" y="312340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04"/>
          <p:cNvSpPr txBox="1">
            <a:spLocks noGrp="1"/>
          </p:cNvSpPr>
          <p:nvPr>
            <p:ph type="ctrTitle"/>
          </p:nvPr>
        </p:nvSpPr>
        <p:spPr>
          <a:xfrm>
            <a:off x="685800" y="207819"/>
            <a:ext cx="7772400" cy="19876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Levels of Organization</a:t>
            </a:r>
            <a:endParaRPr/>
          </a:p>
        </p:txBody>
      </p:sp>
      <p:pic>
        <p:nvPicPr>
          <p:cNvPr id="1073" name="Google Shape;1073;p104" descr="1a733f37-d010-4ebb-9fe1-b1acfcde27f8.jpg"/>
          <p:cNvPicPr preferRelativeResize="0"/>
          <p:nvPr/>
        </p:nvPicPr>
        <p:blipFill rotWithShape="1">
          <a:blip r:embed="rId3">
            <a:alphaModFix/>
          </a:blip>
          <a:srcRect/>
          <a:stretch/>
        </p:blipFill>
        <p:spPr>
          <a:xfrm>
            <a:off x="1597297" y="2395979"/>
            <a:ext cx="5862281" cy="3509208"/>
          </a:xfrm>
          <a:prstGeom prst="rect">
            <a:avLst/>
          </a:prstGeom>
          <a:noFill/>
          <a:ln>
            <a:noFill/>
          </a:ln>
        </p:spPr>
      </p:pic>
      <p:sp>
        <p:nvSpPr>
          <p:cNvPr id="1074" name="Google Shape;1074;p10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5" name="Google Shape;1075;p10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05"/>
          <p:cNvSpPr txBox="1">
            <a:spLocks noGrp="1"/>
          </p:cNvSpPr>
          <p:nvPr>
            <p:ph type="ctrTitle"/>
          </p:nvPr>
        </p:nvSpPr>
        <p:spPr>
          <a:xfrm>
            <a:off x="685800" y="207819"/>
            <a:ext cx="7772400" cy="112568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Ecosystem</a:t>
            </a:r>
            <a:endParaRPr/>
          </a:p>
        </p:txBody>
      </p:sp>
      <p:sp>
        <p:nvSpPr>
          <p:cNvPr id="1082" name="Google Shape;1082;p10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3" name="Google Shape;1083;p10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084" name="Google Shape;1084;p105" descr="Image result for real ecosystem"/>
          <p:cNvPicPr preferRelativeResize="0"/>
          <p:nvPr/>
        </p:nvPicPr>
        <p:blipFill rotWithShape="1">
          <a:blip r:embed="rId3">
            <a:alphaModFix/>
          </a:blip>
          <a:srcRect/>
          <a:stretch/>
        </p:blipFill>
        <p:spPr>
          <a:xfrm>
            <a:off x="366765" y="1572065"/>
            <a:ext cx="8458200" cy="507492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06"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06"/>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you think levels of organization are important within ecosystems?</a:t>
            </a:r>
            <a:endParaRPr/>
          </a:p>
        </p:txBody>
      </p:sp>
      <p:pic>
        <p:nvPicPr>
          <p:cNvPr id="1092" name="Google Shape;1092;p106" descr="1a733f37-d010-4ebb-9fe1-b1acfcde27f8.jpg"/>
          <p:cNvPicPr preferRelativeResize="0"/>
          <p:nvPr/>
        </p:nvPicPr>
        <p:blipFill rotWithShape="1">
          <a:blip r:embed="rId4">
            <a:alphaModFix/>
          </a:blip>
          <a:srcRect/>
          <a:stretch/>
        </p:blipFill>
        <p:spPr>
          <a:xfrm>
            <a:off x="1177719" y="1981200"/>
            <a:ext cx="6788562" cy="406368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08"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09"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5" name="Google Shape;1105;p109" descr="Image result for multicellular organisms"/>
          <p:cNvPicPr preferRelativeResize="0"/>
          <p:nvPr/>
        </p:nvPicPr>
        <p:blipFill rotWithShape="1">
          <a:blip r:embed="rId4">
            <a:alphaModFix/>
          </a:blip>
          <a:srcRect/>
          <a:stretch/>
        </p:blipFill>
        <p:spPr>
          <a:xfrm>
            <a:off x="0" y="1098550"/>
            <a:ext cx="9144000" cy="51435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10"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0"/>
          <p:cNvSpPr txBox="1"/>
          <p:nvPr/>
        </p:nvSpPr>
        <p:spPr>
          <a:xfrm>
            <a:off x="2157412" y="608242"/>
            <a:ext cx="482917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Form fits function!</a:t>
            </a:r>
            <a:endParaRPr/>
          </a:p>
        </p:txBody>
      </p:sp>
      <p:pic>
        <p:nvPicPr>
          <p:cNvPr id="1113" name="Google Shape;1113;p110" descr="Image result for form fits function"/>
          <p:cNvPicPr preferRelativeResize="0"/>
          <p:nvPr/>
        </p:nvPicPr>
        <p:blipFill rotWithShape="1">
          <a:blip r:embed="rId4">
            <a:alphaModFix/>
          </a:blip>
          <a:srcRect/>
          <a:stretch/>
        </p:blipFill>
        <p:spPr>
          <a:xfrm>
            <a:off x="130175" y="1641475"/>
            <a:ext cx="4286250" cy="3219450"/>
          </a:xfrm>
          <a:prstGeom prst="rect">
            <a:avLst/>
          </a:prstGeom>
          <a:noFill/>
          <a:ln>
            <a:noFill/>
          </a:ln>
        </p:spPr>
      </p:pic>
      <p:pic>
        <p:nvPicPr>
          <p:cNvPr id="1114" name="Google Shape;1114;p110" descr="Image result for form fits function"/>
          <p:cNvPicPr preferRelativeResize="0"/>
          <p:nvPr/>
        </p:nvPicPr>
        <p:blipFill rotWithShape="1">
          <a:blip r:embed="rId5">
            <a:alphaModFix/>
          </a:blip>
          <a:srcRect/>
          <a:stretch/>
        </p:blipFill>
        <p:spPr>
          <a:xfrm>
            <a:off x="4076699" y="2903861"/>
            <a:ext cx="4651375" cy="3492177"/>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p111"/>
          <p:cNvSpPr txBox="1"/>
          <p:nvPr/>
        </p:nvSpPr>
        <p:spPr>
          <a:xfrm>
            <a:off x="298449" y="809230"/>
            <a:ext cx="85471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Individual</a:t>
            </a:r>
            <a:r>
              <a:rPr lang="en-US" sz="4000">
                <a:solidFill>
                  <a:schemeClr val="dk1"/>
                </a:solidFill>
                <a:latin typeface="Calibri"/>
                <a:ea typeface="Calibri"/>
                <a:cs typeface="Calibri"/>
                <a:sym typeface="Calibri"/>
              </a:rPr>
              <a:t>:  a single organism</a:t>
            </a:r>
            <a:endParaRPr sz="4000" b="1" u="sng">
              <a:solidFill>
                <a:schemeClr val="dk1"/>
              </a:solidFill>
              <a:latin typeface="Calibri"/>
              <a:ea typeface="Calibri"/>
              <a:cs typeface="Calibri"/>
              <a:sym typeface="Calibri"/>
            </a:endParaRPr>
          </a:p>
        </p:txBody>
      </p:sp>
      <p:pic>
        <p:nvPicPr>
          <p:cNvPr id="1121" name="Google Shape;1121;p111" descr="dreamstime_xl_27989256 (1).jpg"/>
          <p:cNvPicPr preferRelativeResize="0"/>
          <p:nvPr/>
        </p:nvPicPr>
        <p:blipFill rotWithShape="1">
          <a:blip r:embed="rId3">
            <a:alphaModFix/>
          </a:blip>
          <a:srcRect/>
          <a:stretch/>
        </p:blipFill>
        <p:spPr>
          <a:xfrm>
            <a:off x="2469931" y="2195453"/>
            <a:ext cx="4204138" cy="3731738"/>
          </a:xfrm>
          <a:prstGeom prst="rect">
            <a:avLst/>
          </a:prstGeom>
          <a:noFill/>
          <a:ln>
            <a:noFill/>
          </a:ln>
        </p:spPr>
      </p:pic>
      <p:sp>
        <p:nvSpPr>
          <p:cNvPr id="1122" name="Google Shape;1122;p11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pic>
        <p:nvPicPr>
          <p:cNvPr id="1128" name="Google Shape;1128;p112" descr="dreamstime_xl_27989256 (1).jpg"/>
          <p:cNvPicPr preferRelativeResize="0"/>
          <p:nvPr/>
        </p:nvPicPr>
        <p:blipFill rotWithShape="1">
          <a:blip r:embed="rId3">
            <a:alphaModFix/>
          </a:blip>
          <a:srcRect/>
          <a:stretch/>
        </p:blipFill>
        <p:spPr>
          <a:xfrm>
            <a:off x="427789" y="1795162"/>
            <a:ext cx="2675680" cy="2375025"/>
          </a:xfrm>
          <a:prstGeom prst="rect">
            <a:avLst/>
          </a:prstGeom>
          <a:noFill/>
          <a:ln>
            <a:noFill/>
          </a:ln>
        </p:spPr>
      </p:pic>
      <p:pic>
        <p:nvPicPr>
          <p:cNvPr id="1129" name="Google Shape;1129;p112" descr="dreamstime_xl_27989256 (1).jpg"/>
          <p:cNvPicPr preferRelativeResize="0"/>
          <p:nvPr/>
        </p:nvPicPr>
        <p:blipFill rotWithShape="1">
          <a:blip r:embed="rId3">
            <a:alphaModFix/>
          </a:blip>
          <a:srcRect/>
          <a:stretch/>
        </p:blipFill>
        <p:spPr>
          <a:xfrm>
            <a:off x="1616457" y="4170187"/>
            <a:ext cx="2377336" cy="2110205"/>
          </a:xfrm>
          <a:prstGeom prst="rect">
            <a:avLst/>
          </a:prstGeom>
          <a:noFill/>
          <a:ln>
            <a:noFill/>
          </a:ln>
        </p:spPr>
      </p:pic>
      <p:pic>
        <p:nvPicPr>
          <p:cNvPr id="1130" name="Google Shape;1130;p112" descr="dreamstime_xl_27989256 (1).jpg"/>
          <p:cNvPicPr preferRelativeResize="0"/>
          <p:nvPr/>
        </p:nvPicPr>
        <p:blipFill rotWithShape="1">
          <a:blip r:embed="rId3">
            <a:alphaModFix/>
          </a:blip>
          <a:srcRect/>
          <a:stretch/>
        </p:blipFill>
        <p:spPr>
          <a:xfrm>
            <a:off x="3536724" y="1927572"/>
            <a:ext cx="2377335" cy="2110204"/>
          </a:xfrm>
          <a:prstGeom prst="rect">
            <a:avLst/>
          </a:prstGeom>
          <a:noFill/>
          <a:ln>
            <a:noFill/>
          </a:ln>
        </p:spPr>
      </p:pic>
      <p:pic>
        <p:nvPicPr>
          <p:cNvPr id="1131" name="Google Shape;1131;p112" descr="dreamstime_xl_27989256 (1).jpg"/>
          <p:cNvPicPr preferRelativeResize="0"/>
          <p:nvPr/>
        </p:nvPicPr>
        <p:blipFill rotWithShape="1">
          <a:blip r:embed="rId3">
            <a:alphaModFix/>
          </a:blip>
          <a:srcRect/>
          <a:stretch/>
        </p:blipFill>
        <p:spPr>
          <a:xfrm>
            <a:off x="4655899" y="3915206"/>
            <a:ext cx="2477490" cy="2199105"/>
          </a:xfrm>
          <a:prstGeom prst="rect">
            <a:avLst/>
          </a:prstGeom>
          <a:noFill/>
          <a:ln>
            <a:noFill/>
          </a:ln>
        </p:spPr>
      </p:pic>
      <p:pic>
        <p:nvPicPr>
          <p:cNvPr id="1132" name="Google Shape;1132;p112" descr="dreamstime_xl_27989256 (1).jpg"/>
          <p:cNvPicPr preferRelativeResize="0"/>
          <p:nvPr/>
        </p:nvPicPr>
        <p:blipFill rotWithShape="1">
          <a:blip r:embed="rId3">
            <a:alphaModFix/>
          </a:blip>
          <a:srcRect/>
          <a:stretch/>
        </p:blipFill>
        <p:spPr>
          <a:xfrm>
            <a:off x="6606827" y="2000227"/>
            <a:ext cx="2377336" cy="2110205"/>
          </a:xfrm>
          <a:prstGeom prst="rect">
            <a:avLst/>
          </a:prstGeom>
          <a:noFill/>
          <a:ln>
            <a:noFill/>
          </a:ln>
        </p:spPr>
      </p:pic>
      <p:sp>
        <p:nvSpPr>
          <p:cNvPr id="1133" name="Google Shape;1133;p112"/>
          <p:cNvSpPr txBox="1"/>
          <p:nvPr/>
        </p:nvSpPr>
        <p:spPr>
          <a:xfrm>
            <a:off x="1257300" y="528627"/>
            <a:ext cx="68707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Population:</a:t>
            </a:r>
            <a:r>
              <a:rPr lang="en-US" sz="3600">
                <a:solidFill>
                  <a:schemeClr val="dk1"/>
                </a:solidFill>
                <a:latin typeface="Calibri"/>
                <a:ea typeface="Calibri"/>
                <a:cs typeface="Calibri"/>
                <a:sym typeface="Calibri"/>
              </a:rPr>
              <a:t>  a group of the same types of organisms</a:t>
            </a:r>
            <a:endParaRPr sz="3600" b="1" u="sng">
              <a:solidFill>
                <a:schemeClr val="dk1"/>
              </a:solidFill>
              <a:latin typeface="Calibri"/>
              <a:ea typeface="Calibri"/>
              <a:cs typeface="Calibri"/>
              <a:sym typeface="Calibri"/>
            </a:endParaRPr>
          </a:p>
        </p:txBody>
      </p:sp>
      <p:sp>
        <p:nvSpPr>
          <p:cNvPr id="1134" name="Google Shape;1134;p11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1140" name="Google Shape;1140;p113" descr="Image result for community ecology"/>
          <p:cNvPicPr preferRelativeResize="0"/>
          <p:nvPr/>
        </p:nvPicPr>
        <p:blipFill rotWithShape="1">
          <a:blip r:embed="rId3">
            <a:alphaModFix/>
          </a:blip>
          <a:srcRect l="7500" t="19074" r="9166" b="7592"/>
          <a:stretch/>
        </p:blipFill>
        <p:spPr>
          <a:xfrm>
            <a:off x="762000" y="1636751"/>
            <a:ext cx="7620000" cy="5029200"/>
          </a:xfrm>
          <a:prstGeom prst="rect">
            <a:avLst/>
          </a:prstGeom>
          <a:noFill/>
          <a:ln>
            <a:noFill/>
          </a:ln>
        </p:spPr>
      </p:pic>
      <p:sp>
        <p:nvSpPr>
          <p:cNvPr id="1141" name="Google Shape;1141;p113"/>
          <p:cNvSpPr txBox="1"/>
          <p:nvPr/>
        </p:nvSpPr>
        <p:spPr>
          <a:xfrm>
            <a:off x="889000" y="469900"/>
            <a:ext cx="73660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Community:</a:t>
            </a:r>
            <a:r>
              <a:rPr lang="en-US" sz="3600">
                <a:solidFill>
                  <a:schemeClr val="dk1"/>
                </a:solidFill>
                <a:latin typeface="Calibri"/>
                <a:ea typeface="Calibri"/>
                <a:cs typeface="Calibri"/>
                <a:sym typeface="Calibri"/>
              </a:rPr>
              <a:t>  a group of different populations living in the same place</a:t>
            </a:r>
            <a:endParaRPr sz="3600" b="1" u="sng">
              <a:solidFill>
                <a:schemeClr val="dk1"/>
              </a:solidFill>
              <a:latin typeface="Calibri"/>
              <a:ea typeface="Calibri"/>
              <a:cs typeface="Calibri"/>
              <a:sym typeface="Calibri"/>
            </a:endParaRPr>
          </a:p>
        </p:txBody>
      </p:sp>
      <p:sp>
        <p:nvSpPr>
          <p:cNvPr id="1142" name="Google Shape;1142;p1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2"/>
          <p:cNvSpPr txBox="1"/>
          <p:nvPr/>
        </p:nvSpPr>
        <p:spPr>
          <a:xfrm>
            <a:off x="298449" y="809230"/>
            <a:ext cx="85471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Individual</a:t>
            </a:r>
            <a:r>
              <a:rPr lang="en-US" sz="4000">
                <a:solidFill>
                  <a:schemeClr val="dk1"/>
                </a:solidFill>
                <a:latin typeface="Calibri"/>
                <a:ea typeface="Calibri"/>
                <a:cs typeface="Calibri"/>
                <a:sym typeface="Calibri"/>
              </a:rPr>
              <a:t>:  a single organism</a:t>
            </a:r>
            <a:endParaRPr sz="4000" b="1" u="sng">
              <a:solidFill>
                <a:schemeClr val="dk1"/>
              </a:solidFill>
              <a:latin typeface="Calibri"/>
              <a:ea typeface="Calibri"/>
              <a:cs typeface="Calibri"/>
              <a:sym typeface="Calibri"/>
            </a:endParaRPr>
          </a:p>
        </p:txBody>
      </p:sp>
      <p:sp>
        <p:nvSpPr>
          <p:cNvPr id="200" name="Google Shape;200;p1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 name="Google Shape;201;p12"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02" name="Google Shape;202;p12" descr="dreamstime_xl_27989256 (1).jpg"/>
          <p:cNvPicPr preferRelativeResize="0"/>
          <p:nvPr/>
        </p:nvPicPr>
        <p:blipFill rotWithShape="1">
          <a:blip r:embed="rId5">
            <a:alphaModFix/>
          </a:blip>
          <a:srcRect/>
          <a:stretch/>
        </p:blipFill>
        <p:spPr>
          <a:xfrm>
            <a:off x="2469931" y="2195453"/>
            <a:ext cx="4204138" cy="3731738"/>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pic>
        <p:nvPicPr>
          <p:cNvPr id="1148" name="Google Shape;1148;p114"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1149" name="Google Shape;1149;p114"/>
          <p:cNvSpPr txBox="1"/>
          <p:nvPr/>
        </p:nvSpPr>
        <p:spPr>
          <a:xfrm>
            <a:off x="533400" y="742265"/>
            <a:ext cx="8166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Only </a:t>
            </a:r>
            <a:r>
              <a:rPr lang="en-US" sz="3600" b="1">
                <a:solidFill>
                  <a:schemeClr val="dk1"/>
                </a:solidFill>
                <a:latin typeface="Calibri"/>
                <a:ea typeface="Calibri"/>
                <a:cs typeface="Calibri"/>
                <a:sym typeface="Calibri"/>
              </a:rPr>
              <a:t>living </a:t>
            </a:r>
            <a:r>
              <a:rPr lang="en-US" sz="3600">
                <a:solidFill>
                  <a:schemeClr val="dk1"/>
                </a:solidFill>
                <a:latin typeface="Calibri"/>
                <a:ea typeface="Calibri"/>
                <a:cs typeface="Calibri"/>
                <a:sym typeface="Calibri"/>
              </a:rPr>
              <a:t>things are part of a community.</a:t>
            </a:r>
            <a:endParaRPr/>
          </a:p>
        </p:txBody>
      </p:sp>
      <p:sp>
        <p:nvSpPr>
          <p:cNvPr id="1150" name="Google Shape;1150;p11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1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16"/>
          <p:cNvSpPr txBox="1"/>
          <p:nvPr/>
        </p:nvSpPr>
        <p:spPr>
          <a:xfrm>
            <a:off x="494881" y="849542"/>
            <a:ext cx="815423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Explain how the phrase “form fits function” applies to the cells that make up multicellular organisms.</a:t>
            </a:r>
            <a:endParaRPr/>
          </a:p>
        </p:txBody>
      </p:sp>
      <p:sp>
        <p:nvSpPr>
          <p:cNvPr id="1163" name="Google Shape;1163;p11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4" name="Google Shape;1164;p116" descr="Image result for form fits function"/>
          <p:cNvPicPr preferRelativeResize="0"/>
          <p:nvPr/>
        </p:nvPicPr>
        <p:blipFill rotWithShape="1">
          <a:blip r:embed="rId4">
            <a:alphaModFix/>
          </a:blip>
          <a:srcRect/>
          <a:stretch/>
        </p:blipFill>
        <p:spPr>
          <a:xfrm>
            <a:off x="1834970" y="2327274"/>
            <a:ext cx="5474057" cy="41116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17"/>
          <p:cNvSpPr txBox="1"/>
          <p:nvPr/>
        </p:nvSpPr>
        <p:spPr>
          <a:xfrm>
            <a:off x="890650" y="323400"/>
            <a:ext cx="80184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Why is this photo </a:t>
            </a:r>
            <a:r>
              <a:rPr lang="en-US" sz="3400" i="1">
                <a:solidFill>
                  <a:schemeClr val="dk1"/>
                </a:solidFill>
                <a:latin typeface="Calibri"/>
                <a:ea typeface="Calibri"/>
                <a:cs typeface="Calibri"/>
                <a:sym typeface="Calibri"/>
              </a:rPr>
              <a:t>not </a:t>
            </a:r>
            <a:r>
              <a:rPr lang="en-US" sz="3400">
                <a:solidFill>
                  <a:schemeClr val="dk1"/>
                </a:solidFill>
                <a:latin typeface="Calibri"/>
                <a:ea typeface="Calibri"/>
                <a:cs typeface="Calibri"/>
                <a:sym typeface="Calibri"/>
              </a:rPr>
              <a:t>an example of individuals?</a:t>
            </a:r>
            <a:endParaRPr/>
          </a:p>
        </p:txBody>
      </p:sp>
      <p:sp>
        <p:nvSpPr>
          <p:cNvPr id="1171" name="Google Shape;1171;p117"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2" name="Google Shape;1172;p117" descr="Image result for pond ecosystem"/>
          <p:cNvPicPr preferRelativeResize="0"/>
          <p:nvPr/>
        </p:nvPicPr>
        <p:blipFill rotWithShape="1">
          <a:blip r:embed="rId4">
            <a:alphaModFix/>
          </a:blip>
          <a:srcRect/>
          <a:stretch/>
        </p:blipFill>
        <p:spPr>
          <a:xfrm>
            <a:off x="1123950" y="1685924"/>
            <a:ext cx="6896100" cy="51720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gb6d4c319d7_0_132"/>
          <p:cNvSpPr txBox="1"/>
          <p:nvPr/>
        </p:nvSpPr>
        <p:spPr>
          <a:xfrm>
            <a:off x="705825" y="236400"/>
            <a:ext cx="8127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Explain the difference between an individual, a population, and a community.</a:t>
            </a:r>
            <a:endParaRPr/>
          </a:p>
        </p:txBody>
      </p:sp>
      <p:sp>
        <p:nvSpPr>
          <p:cNvPr id="1179" name="Google Shape;1179;gb6d4c319d7_0_132" descr="Questions"/>
          <p:cNvSpPr/>
          <p:nvPr/>
        </p:nvSpPr>
        <p:spPr>
          <a:xfrm>
            <a:off x="-1" y="-1"/>
            <a:ext cx="890700" cy="83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0" name="Google Shape;1180;gb6d4c319d7_0_132"/>
          <p:cNvPicPr preferRelativeResize="0"/>
          <p:nvPr/>
        </p:nvPicPr>
        <p:blipFill>
          <a:blip r:embed="rId4">
            <a:alphaModFix/>
          </a:blip>
          <a:stretch>
            <a:fillRect/>
          </a:stretch>
        </p:blipFill>
        <p:spPr>
          <a:xfrm>
            <a:off x="310650" y="1670274"/>
            <a:ext cx="4261350" cy="2523900"/>
          </a:xfrm>
          <a:prstGeom prst="rect">
            <a:avLst/>
          </a:prstGeom>
          <a:noFill/>
          <a:ln>
            <a:noFill/>
          </a:ln>
        </p:spPr>
      </p:pic>
      <p:pic>
        <p:nvPicPr>
          <p:cNvPr id="1181" name="Google Shape;1181;gb6d4c319d7_0_132"/>
          <p:cNvPicPr preferRelativeResize="0"/>
          <p:nvPr/>
        </p:nvPicPr>
        <p:blipFill>
          <a:blip r:embed="rId4">
            <a:alphaModFix/>
          </a:blip>
          <a:stretch>
            <a:fillRect/>
          </a:stretch>
        </p:blipFill>
        <p:spPr>
          <a:xfrm>
            <a:off x="2441325" y="4275724"/>
            <a:ext cx="4261350" cy="2523900"/>
          </a:xfrm>
          <a:prstGeom prst="rect">
            <a:avLst/>
          </a:prstGeom>
          <a:noFill/>
          <a:ln>
            <a:noFill/>
          </a:ln>
        </p:spPr>
      </p:pic>
      <p:pic>
        <p:nvPicPr>
          <p:cNvPr id="1182" name="Google Shape;1182;gb6d4c319d7_0_132"/>
          <p:cNvPicPr preferRelativeResize="0"/>
          <p:nvPr/>
        </p:nvPicPr>
        <p:blipFill>
          <a:blip r:embed="rId4">
            <a:alphaModFix/>
          </a:blip>
          <a:stretch>
            <a:fillRect/>
          </a:stretch>
        </p:blipFill>
        <p:spPr>
          <a:xfrm>
            <a:off x="4572000" y="1670274"/>
            <a:ext cx="4261350" cy="2523900"/>
          </a:xfrm>
          <a:prstGeom prst="rect">
            <a:avLst/>
          </a:prstGeom>
          <a:noFill/>
          <a:ln>
            <a:noFill/>
          </a:ln>
        </p:spPr>
      </p:pic>
      <p:pic>
        <p:nvPicPr>
          <p:cNvPr id="1183" name="Google Shape;1183;gb6d4c319d7_0_132" descr="dreamstime_xl_27989256 (1).jpg"/>
          <p:cNvPicPr preferRelativeResize="0"/>
          <p:nvPr/>
        </p:nvPicPr>
        <p:blipFill rotWithShape="1">
          <a:blip r:embed="rId5">
            <a:alphaModFix/>
          </a:blip>
          <a:srcRect/>
          <a:stretch/>
        </p:blipFill>
        <p:spPr>
          <a:xfrm>
            <a:off x="1162100" y="1796737"/>
            <a:ext cx="2558448" cy="2270974"/>
          </a:xfrm>
          <a:prstGeom prst="rect">
            <a:avLst/>
          </a:prstGeom>
          <a:noFill/>
          <a:ln>
            <a:noFill/>
          </a:ln>
        </p:spPr>
      </p:pic>
      <p:pic>
        <p:nvPicPr>
          <p:cNvPr id="1184" name="Google Shape;1184;gb6d4c319d7_0_132" descr="dreamstime_xl_27989256 (1).jpg"/>
          <p:cNvPicPr preferRelativeResize="0"/>
          <p:nvPr/>
        </p:nvPicPr>
        <p:blipFill rotWithShape="1">
          <a:blip r:embed="rId5">
            <a:alphaModFix/>
          </a:blip>
          <a:srcRect/>
          <a:stretch/>
        </p:blipFill>
        <p:spPr>
          <a:xfrm>
            <a:off x="4958901" y="1953774"/>
            <a:ext cx="1090601" cy="1036224"/>
          </a:xfrm>
          <a:prstGeom prst="rect">
            <a:avLst/>
          </a:prstGeom>
          <a:noFill/>
          <a:ln>
            <a:noFill/>
          </a:ln>
        </p:spPr>
      </p:pic>
      <p:pic>
        <p:nvPicPr>
          <p:cNvPr id="1185" name="Google Shape;1185;gb6d4c319d7_0_132" descr="dreamstime_xl_27989256 (1).jpg"/>
          <p:cNvPicPr preferRelativeResize="0"/>
          <p:nvPr/>
        </p:nvPicPr>
        <p:blipFill rotWithShape="1">
          <a:blip r:embed="rId5">
            <a:alphaModFix/>
          </a:blip>
          <a:srcRect/>
          <a:stretch/>
        </p:blipFill>
        <p:spPr>
          <a:xfrm>
            <a:off x="5443398" y="2989995"/>
            <a:ext cx="968992" cy="920676"/>
          </a:xfrm>
          <a:prstGeom prst="rect">
            <a:avLst/>
          </a:prstGeom>
          <a:noFill/>
          <a:ln>
            <a:noFill/>
          </a:ln>
        </p:spPr>
      </p:pic>
      <p:pic>
        <p:nvPicPr>
          <p:cNvPr id="1186" name="Google Shape;1186;gb6d4c319d7_0_132" descr="dreamstime_xl_27989256 (1).jpg"/>
          <p:cNvPicPr preferRelativeResize="0"/>
          <p:nvPr/>
        </p:nvPicPr>
        <p:blipFill rotWithShape="1">
          <a:blip r:embed="rId5">
            <a:alphaModFix/>
          </a:blip>
          <a:srcRect/>
          <a:stretch/>
        </p:blipFill>
        <p:spPr>
          <a:xfrm>
            <a:off x="6226093" y="2011544"/>
            <a:ext cx="968992" cy="920676"/>
          </a:xfrm>
          <a:prstGeom prst="rect">
            <a:avLst/>
          </a:prstGeom>
          <a:noFill/>
          <a:ln>
            <a:noFill/>
          </a:ln>
        </p:spPr>
      </p:pic>
      <p:pic>
        <p:nvPicPr>
          <p:cNvPr id="1187" name="Google Shape;1187;gb6d4c319d7_0_132" descr="dreamstime_xl_27989256 (1).jpg"/>
          <p:cNvPicPr preferRelativeResize="0"/>
          <p:nvPr/>
        </p:nvPicPr>
        <p:blipFill rotWithShape="1">
          <a:blip r:embed="rId5">
            <a:alphaModFix/>
          </a:blip>
          <a:srcRect/>
          <a:stretch/>
        </p:blipFill>
        <p:spPr>
          <a:xfrm>
            <a:off x="6682265" y="2878747"/>
            <a:ext cx="1009821" cy="959466"/>
          </a:xfrm>
          <a:prstGeom prst="rect">
            <a:avLst/>
          </a:prstGeom>
          <a:noFill/>
          <a:ln>
            <a:noFill/>
          </a:ln>
        </p:spPr>
      </p:pic>
      <p:pic>
        <p:nvPicPr>
          <p:cNvPr id="1188" name="Google Shape;1188;gb6d4c319d7_0_132" descr="dreamstime_xl_27989256 (1).jpg"/>
          <p:cNvPicPr preferRelativeResize="0"/>
          <p:nvPr/>
        </p:nvPicPr>
        <p:blipFill rotWithShape="1">
          <a:blip r:embed="rId5">
            <a:alphaModFix/>
          </a:blip>
          <a:srcRect/>
          <a:stretch/>
        </p:blipFill>
        <p:spPr>
          <a:xfrm>
            <a:off x="7477458" y="2043244"/>
            <a:ext cx="968992" cy="920676"/>
          </a:xfrm>
          <a:prstGeom prst="rect">
            <a:avLst/>
          </a:prstGeom>
          <a:noFill/>
          <a:ln>
            <a:noFill/>
          </a:ln>
        </p:spPr>
      </p:pic>
      <p:pic>
        <p:nvPicPr>
          <p:cNvPr id="1189" name="Google Shape;1189;gb6d4c319d7_0_132" descr="Image result for community ecology"/>
          <p:cNvPicPr preferRelativeResize="0"/>
          <p:nvPr/>
        </p:nvPicPr>
        <p:blipFill rotWithShape="1">
          <a:blip r:embed="rId6">
            <a:alphaModFix/>
          </a:blip>
          <a:srcRect l="7500" t="19076" r="9166" b="17399"/>
          <a:stretch/>
        </p:blipFill>
        <p:spPr>
          <a:xfrm>
            <a:off x="2860450" y="4559126"/>
            <a:ext cx="3423101" cy="19570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119"/>
          <p:cNvSpPr txBox="1"/>
          <p:nvPr/>
        </p:nvSpPr>
        <p:spPr>
          <a:xfrm>
            <a:off x="2697128" y="869904"/>
            <a:ext cx="398107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Calibri"/>
                <a:ea typeface="Calibri"/>
                <a:cs typeface="Calibri"/>
                <a:sym typeface="Calibri"/>
              </a:rPr>
              <a:t>Ecosystem</a:t>
            </a:r>
            <a:endParaRPr dirty="0"/>
          </a:p>
        </p:txBody>
      </p:sp>
      <p:sp>
        <p:nvSpPr>
          <p:cNvPr id="1196" name="Google Shape;1196;p11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7" name="Google Shape;1197;p11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20"/>
          <p:cNvSpPr txBox="1"/>
          <p:nvPr/>
        </p:nvSpPr>
        <p:spPr>
          <a:xfrm>
            <a:off x="1323550" y="187775"/>
            <a:ext cx="7532700" cy="1643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400"/>
              <a:buFont typeface="Arial"/>
              <a:buNone/>
            </a:pPr>
            <a:r>
              <a:rPr lang="en-US" sz="3400" b="1" u="sng">
                <a:solidFill>
                  <a:srgbClr val="0C0C0C"/>
                </a:solidFill>
                <a:latin typeface="Calibri"/>
                <a:ea typeface="Calibri"/>
                <a:cs typeface="Calibri"/>
                <a:sym typeface="Calibri"/>
              </a:rPr>
              <a:t>Ecosystem</a:t>
            </a:r>
            <a:r>
              <a:rPr lang="en-US" sz="3400" b="1">
                <a:solidFill>
                  <a:srgbClr val="0C0C0C"/>
                </a:solidFill>
                <a:latin typeface="Calibri"/>
                <a:ea typeface="Calibri"/>
                <a:cs typeface="Calibri"/>
                <a:sym typeface="Calibri"/>
              </a:rPr>
              <a:t>: </a:t>
            </a:r>
            <a:r>
              <a:rPr lang="en-US" sz="3400">
                <a:solidFill>
                  <a:srgbClr val="0C0C0C"/>
                </a:solidFill>
                <a:latin typeface="Calibri"/>
                <a:ea typeface="Calibri"/>
                <a:cs typeface="Calibri"/>
                <a:sym typeface="Calibri"/>
              </a:rPr>
              <a:t>a community of organisms that interact with each other and the environment</a:t>
            </a:r>
            <a:endParaRPr sz="3400" b="1">
              <a:solidFill>
                <a:schemeClr val="dk1"/>
              </a:solidFill>
              <a:latin typeface="Calibri"/>
              <a:ea typeface="Calibri"/>
              <a:cs typeface="Calibri"/>
              <a:sym typeface="Calibri"/>
            </a:endParaRPr>
          </a:p>
        </p:txBody>
      </p:sp>
      <p:sp>
        <p:nvSpPr>
          <p:cNvPr id="1204" name="Google Shape;1204;p12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5" name="Google Shape;1205;p120"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1206" name="Google Shape;1206;p120" descr="Image result for real ecosystem"/>
          <p:cNvPicPr preferRelativeResize="0"/>
          <p:nvPr/>
        </p:nvPicPr>
        <p:blipFill rotWithShape="1">
          <a:blip r:embed="rId5">
            <a:alphaModFix/>
          </a:blip>
          <a:srcRect/>
          <a:stretch/>
        </p:blipFill>
        <p:spPr>
          <a:xfrm>
            <a:off x="992800" y="1996051"/>
            <a:ext cx="7158375" cy="42950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gb6d4c319d7_0_14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gb6d4c319d7_0_153"/>
          <p:cNvSpPr txBox="1"/>
          <p:nvPr/>
        </p:nvSpPr>
        <p:spPr>
          <a:xfrm>
            <a:off x="890650" y="323400"/>
            <a:ext cx="8018400" cy="615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What is an ecosystem?</a:t>
            </a:r>
            <a:endParaRPr/>
          </a:p>
        </p:txBody>
      </p:sp>
      <p:sp>
        <p:nvSpPr>
          <p:cNvPr id="1219" name="Google Shape;1219;gb6d4c319d7_0_153" descr="Questions"/>
          <p:cNvSpPr/>
          <p:nvPr/>
        </p:nvSpPr>
        <p:spPr>
          <a:xfrm>
            <a:off x="-1" y="-1"/>
            <a:ext cx="890700" cy="83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0" name="Google Shape;1220;gb6d4c319d7_0_153" descr="Image result for real ecosystem"/>
          <p:cNvPicPr preferRelativeResize="0"/>
          <p:nvPr/>
        </p:nvPicPr>
        <p:blipFill rotWithShape="1">
          <a:blip r:embed="rId4">
            <a:alphaModFix/>
          </a:blip>
          <a:srcRect/>
          <a:stretch/>
        </p:blipFill>
        <p:spPr>
          <a:xfrm>
            <a:off x="992813" y="1574001"/>
            <a:ext cx="7158375" cy="42950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pic>
        <p:nvPicPr>
          <p:cNvPr id="1226" name="Google Shape;1226;p121"/>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227" name="Google Shape;1227;p12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b6d4c319d7_0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22"/>
          <p:cNvSpPr txBox="1">
            <a:spLocks noGrp="1"/>
          </p:cNvSpPr>
          <p:nvPr>
            <p:ph type="ctrTitle"/>
          </p:nvPr>
        </p:nvSpPr>
        <p:spPr>
          <a:xfrm>
            <a:off x="685800" y="0"/>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r>
              <a:rPr lang="en-US" sz="5400" b="1" u="sng"/>
              <a:t>Ecosystem</a:t>
            </a:r>
            <a:endParaRPr/>
          </a:p>
        </p:txBody>
      </p:sp>
      <p:sp>
        <p:nvSpPr>
          <p:cNvPr id="1234" name="Google Shape;1234;p122"/>
          <p:cNvSpPr txBox="1">
            <a:spLocks noGrp="1"/>
          </p:cNvSpPr>
          <p:nvPr>
            <p:ph type="subTitle" idx="1"/>
          </p:nvPr>
        </p:nvSpPr>
        <p:spPr>
          <a:xfrm>
            <a:off x="685800" y="1084013"/>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FF0000"/>
              </a:buClr>
              <a:buSzPts val="3200"/>
              <a:buNone/>
            </a:pPr>
            <a:r>
              <a:rPr lang="en-US" b="1">
                <a:solidFill>
                  <a:srgbClr val="FF0000"/>
                </a:solidFill>
              </a:rPr>
              <a:t>Living</a:t>
            </a:r>
            <a:r>
              <a:rPr lang="en-US">
                <a:solidFill>
                  <a:srgbClr val="000000"/>
                </a:solidFill>
              </a:rPr>
              <a:t> and non-living things </a:t>
            </a:r>
            <a:endParaRPr/>
          </a:p>
          <a:p>
            <a:pPr marL="0" lvl="0" indent="0" algn="ctr" rtl="0">
              <a:spcBef>
                <a:spcPts val="640"/>
              </a:spcBef>
              <a:spcAft>
                <a:spcPts val="0"/>
              </a:spcAft>
              <a:buClr>
                <a:srgbClr val="000000"/>
              </a:buClr>
              <a:buSzPts val="3200"/>
              <a:buNone/>
            </a:pPr>
            <a:r>
              <a:rPr lang="en-US">
                <a:solidFill>
                  <a:srgbClr val="000000"/>
                </a:solidFill>
              </a:rPr>
              <a:t>interacting together</a:t>
            </a:r>
            <a:endParaRPr/>
          </a:p>
        </p:txBody>
      </p:sp>
      <p:pic>
        <p:nvPicPr>
          <p:cNvPr id="1235" name="Google Shape;1235;p122" descr="dreamstime_xl_10900685.jpg"/>
          <p:cNvPicPr preferRelativeResize="0"/>
          <p:nvPr/>
        </p:nvPicPr>
        <p:blipFill rotWithShape="1">
          <a:blip r:embed="rId3">
            <a:alphaModFix/>
          </a:blip>
          <a:srcRect/>
          <a:stretch/>
        </p:blipFill>
        <p:spPr>
          <a:xfrm>
            <a:off x="1541210" y="2242938"/>
            <a:ext cx="6152511" cy="4347360"/>
          </a:xfrm>
          <a:prstGeom prst="rect">
            <a:avLst/>
          </a:prstGeom>
          <a:noFill/>
          <a:ln>
            <a:noFill/>
          </a:ln>
        </p:spPr>
      </p:pic>
      <p:sp>
        <p:nvSpPr>
          <p:cNvPr id="1236" name="Google Shape;1236;p122"/>
          <p:cNvSpPr/>
          <p:nvPr/>
        </p:nvSpPr>
        <p:spPr>
          <a:xfrm>
            <a:off x="1787804" y="5671335"/>
            <a:ext cx="863078" cy="826042"/>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237" name="Google Shape;1237;p122"/>
          <p:cNvSpPr/>
          <p:nvPr/>
        </p:nvSpPr>
        <p:spPr>
          <a:xfrm>
            <a:off x="5573016" y="2605869"/>
            <a:ext cx="1903215" cy="1450368"/>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8" name="Google Shape;1238;p122"/>
          <p:cNvSpPr/>
          <p:nvPr/>
        </p:nvSpPr>
        <p:spPr>
          <a:xfrm>
            <a:off x="2642997" y="4250076"/>
            <a:ext cx="2572458" cy="1754141"/>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9" name="Google Shape;1239;p12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23"/>
          <p:cNvSpPr txBox="1">
            <a:spLocks noGrp="1"/>
          </p:cNvSpPr>
          <p:nvPr>
            <p:ph type="ctrTitle"/>
          </p:nvPr>
        </p:nvSpPr>
        <p:spPr>
          <a:xfrm>
            <a:off x="685800" y="0"/>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r>
              <a:rPr lang="en-US" sz="5400" b="1" u="sng"/>
              <a:t>Ecosystem</a:t>
            </a:r>
            <a:endParaRPr b="1" u="sng"/>
          </a:p>
        </p:txBody>
      </p:sp>
      <p:sp>
        <p:nvSpPr>
          <p:cNvPr id="1246" name="Google Shape;1246;p123"/>
          <p:cNvSpPr txBox="1">
            <a:spLocks noGrp="1"/>
          </p:cNvSpPr>
          <p:nvPr>
            <p:ph type="subTitle" idx="1"/>
          </p:nvPr>
        </p:nvSpPr>
        <p:spPr>
          <a:xfrm>
            <a:off x="685800" y="1084013"/>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000000"/>
              </a:buClr>
              <a:buSzPts val="3200"/>
              <a:buNone/>
            </a:pPr>
            <a:r>
              <a:rPr lang="en-US">
                <a:solidFill>
                  <a:srgbClr val="000000"/>
                </a:solidFill>
              </a:rPr>
              <a:t>Living and </a:t>
            </a:r>
            <a:r>
              <a:rPr lang="en-US" b="1">
                <a:solidFill>
                  <a:srgbClr val="FF0000"/>
                </a:solidFill>
              </a:rPr>
              <a:t>non-living things</a:t>
            </a:r>
            <a:r>
              <a:rPr lang="en-US">
                <a:solidFill>
                  <a:srgbClr val="000000"/>
                </a:solidFill>
              </a:rPr>
              <a:t> </a:t>
            </a:r>
            <a:endParaRPr/>
          </a:p>
          <a:p>
            <a:pPr marL="0" lvl="0" indent="0" algn="ctr" rtl="0">
              <a:spcBef>
                <a:spcPts val="640"/>
              </a:spcBef>
              <a:spcAft>
                <a:spcPts val="0"/>
              </a:spcAft>
              <a:buClr>
                <a:srgbClr val="000000"/>
              </a:buClr>
              <a:buSzPts val="3200"/>
              <a:buNone/>
            </a:pPr>
            <a:r>
              <a:rPr lang="en-US">
                <a:solidFill>
                  <a:srgbClr val="000000"/>
                </a:solidFill>
              </a:rPr>
              <a:t>interacting together</a:t>
            </a:r>
            <a:endParaRPr/>
          </a:p>
        </p:txBody>
      </p:sp>
      <p:pic>
        <p:nvPicPr>
          <p:cNvPr id="1247" name="Google Shape;1247;p123" descr="dreamstime_xl_10900685.jpg"/>
          <p:cNvPicPr preferRelativeResize="0"/>
          <p:nvPr/>
        </p:nvPicPr>
        <p:blipFill rotWithShape="1">
          <a:blip r:embed="rId3">
            <a:alphaModFix/>
          </a:blip>
          <a:srcRect/>
          <a:stretch/>
        </p:blipFill>
        <p:spPr>
          <a:xfrm>
            <a:off x="1541210" y="2242938"/>
            <a:ext cx="6152511" cy="4347360"/>
          </a:xfrm>
          <a:prstGeom prst="rect">
            <a:avLst/>
          </a:prstGeom>
          <a:noFill/>
          <a:ln>
            <a:noFill/>
          </a:ln>
        </p:spPr>
      </p:pic>
      <p:sp>
        <p:nvSpPr>
          <p:cNvPr id="1248" name="Google Shape;1248;p123"/>
          <p:cNvSpPr/>
          <p:nvPr/>
        </p:nvSpPr>
        <p:spPr>
          <a:xfrm>
            <a:off x="3378330" y="2242938"/>
            <a:ext cx="1652179" cy="826042"/>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1249" name="Google Shape;1249;p123"/>
          <p:cNvSpPr/>
          <p:nvPr/>
        </p:nvSpPr>
        <p:spPr>
          <a:xfrm>
            <a:off x="4118112" y="5930244"/>
            <a:ext cx="3871521" cy="813713"/>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0" name="Google Shape;1250;p12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2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25"/>
          <p:cNvSpPr txBox="1"/>
          <p:nvPr/>
        </p:nvSpPr>
        <p:spPr>
          <a:xfrm>
            <a:off x="2324100" y="825500"/>
            <a:ext cx="4495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an ecosystem?</a:t>
            </a:r>
            <a:endParaRPr/>
          </a:p>
        </p:txBody>
      </p:sp>
      <p:pic>
        <p:nvPicPr>
          <p:cNvPr id="1263" name="Google Shape;1263;p125" descr="Image result for real ecosystem"/>
          <p:cNvPicPr preferRelativeResize="0"/>
          <p:nvPr/>
        </p:nvPicPr>
        <p:blipFill rotWithShape="1">
          <a:blip r:embed="rId3">
            <a:alphaModFix/>
          </a:blip>
          <a:srcRect/>
          <a:stretch/>
        </p:blipFill>
        <p:spPr>
          <a:xfrm>
            <a:off x="902467" y="1918815"/>
            <a:ext cx="7643865" cy="4586319"/>
          </a:xfrm>
          <a:prstGeom prst="rect">
            <a:avLst/>
          </a:prstGeom>
          <a:noFill/>
          <a:ln>
            <a:noFill/>
          </a:ln>
        </p:spPr>
      </p:pic>
      <p:sp>
        <p:nvSpPr>
          <p:cNvPr id="1264" name="Google Shape;1264;p12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26"/>
          <p:cNvSpPr txBox="1"/>
          <p:nvPr/>
        </p:nvSpPr>
        <p:spPr>
          <a:xfrm>
            <a:off x="1022350" y="350725"/>
            <a:ext cx="7665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Describe the difference between a community and an ecosystem.</a:t>
            </a:r>
            <a:endParaRPr/>
          </a:p>
        </p:txBody>
      </p:sp>
      <p:sp>
        <p:nvSpPr>
          <p:cNvPr id="1271" name="Google Shape;1271;p12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2" name="Google Shape;1272;p126" descr="dreamstime_xl_10900685.jpg"/>
          <p:cNvPicPr preferRelativeResize="0"/>
          <p:nvPr/>
        </p:nvPicPr>
        <p:blipFill rotWithShape="1">
          <a:blip r:embed="rId4">
            <a:alphaModFix/>
          </a:blip>
          <a:srcRect/>
          <a:stretch/>
        </p:blipFill>
        <p:spPr>
          <a:xfrm>
            <a:off x="1541210" y="2242938"/>
            <a:ext cx="6152511" cy="4347360"/>
          </a:xfrm>
          <a:prstGeom prst="rect">
            <a:avLst/>
          </a:prstGeom>
          <a:noFill/>
          <a:ln>
            <a:noFill/>
          </a:ln>
        </p:spPr>
      </p:pic>
      <p:sp>
        <p:nvSpPr>
          <p:cNvPr id="1273" name="Google Shape;1273;p126"/>
          <p:cNvSpPr/>
          <p:nvPr/>
        </p:nvSpPr>
        <p:spPr>
          <a:xfrm>
            <a:off x="2491234" y="2242938"/>
            <a:ext cx="3323331" cy="823131"/>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4" name="Google Shape;1274;p126"/>
          <p:cNvSpPr/>
          <p:nvPr/>
        </p:nvSpPr>
        <p:spPr>
          <a:xfrm>
            <a:off x="2642997" y="4250076"/>
            <a:ext cx="2572458" cy="1754141"/>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2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1" name="Google Shape;1281;p127"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pic>
        <p:nvPicPr>
          <p:cNvPr id="1287" name="Google Shape;1287;p128" descr="dreamstime_xl_33532950.jpg"/>
          <p:cNvPicPr preferRelativeResize="0"/>
          <p:nvPr/>
        </p:nvPicPr>
        <p:blipFill rotWithShape="1">
          <a:blip r:embed="rId3">
            <a:alphaModFix/>
          </a:blip>
          <a:srcRect/>
          <a:stretch/>
        </p:blipFill>
        <p:spPr>
          <a:xfrm>
            <a:off x="707752" y="852835"/>
            <a:ext cx="7728496" cy="5152330"/>
          </a:xfrm>
          <a:prstGeom prst="rect">
            <a:avLst/>
          </a:prstGeom>
          <a:noFill/>
          <a:ln>
            <a:noFill/>
          </a:ln>
        </p:spPr>
      </p:pic>
      <p:sp>
        <p:nvSpPr>
          <p:cNvPr id="1288" name="Google Shape;1288;p12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9" name="Google Shape;1289;p128"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pic>
        <p:nvPicPr>
          <p:cNvPr id="1295" name="Google Shape;1295;p129" descr="dreamstime_xl_10976305.jpg"/>
          <p:cNvPicPr preferRelativeResize="0"/>
          <p:nvPr/>
        </p:nvPicPr>
        <p:blipFill rotWithShape="1">
          <a:blip r:embed="rId3">
            <a:alphaModFix/>
          </a:blip>
          <a:srcRect/>
          <a:stretch/>
        </p:blipFill>
        <p:spPr>
          <a:xfrm>
            <a:off x="660273" y="830577"/>
            <a:ext cx="7823453" cy="5196846"/>
          </a:xfrm>
          <a:prstGeom prst="rect">
            <a:avLst/>
          </a:prstGeom>
          <a:noFill/>
          <a:ln>
            <a:noFill/>
          </a:ln>
        </p:spPr>
      </p:pic>
      <p:sp>
        <p:nvSpPr>
          <p:cNvPr id="1296" name="Google Shape;1296;p12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7" name="Google Shape;1297;p129"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02"/>
        <p:cNvGrpSpPr/>
        <p:nvPr/>
      </p:nvGrpSpPr>
      <p:grpSpPr>
        <a:xfrm>
          <a:off x="0" y="0"/>
          <a:ext cx="0" cy="0"/>
          <a:chOff x="0" y="0"/>
          <a:chExt cx="0" cy="0"/>
        </a:xfrm>
      </p:grpSpPr>
      <p:sp>
        <p:nvSpPr>
          <p:cNvPr id="1303" name="Google Shape;1303;p13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31"/>
          <p:cNvSpPr txBox="1"/>
          <p:nvPr/>
        </p:nvSpPr>
        <p:spPr>
          <a:xfrm>
            <a:off x="866774" y="825500"/>
            <a:ext cx="7769226"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chemeClr val="dk1"/>
                </a:solidFill>
                <a:latin typeface="Calibri"/>
                <a:ea typeface="Calibri"/>
                <a:cs typeface="Calibri"/>
                <a:sym typeface="Calibri"/>
              </a:rPr>
              <a:t>Name two other examples of ecosystems.</a:t>
            </a:r>
            <a:endParaRPr sz="3400" b="1">
              <a:solidFill>
                <a:schemeClr val="dk1"/>
              </a:solidFill>
              <a:latin typeface="Calibri"/>
              <a:ea typeface="Calibri"/>
              <a:cs typeface="Calibri"/>
              <a:sym typeface="Calibri"/>
            </a:endParaRPr>
          </a:p>
        </p:txBody>
      </p:sp>
      <p:sp>
        <p:nvSpPr>
          <p:cNvPr id="1310" name="Google Shape;1310;p131"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1" name="Google Shape;1311;p131"/>
          <p:cNvPicPr preferRelativeResize="0"/>
          <p:nvPr/>
        </p:nvPicPr>
        <p:blipFill>
          <a:blip r:embed="rId4">
            <a:alphaModFix/>
          </a:blip>
          <a:stretch>
            <a:fillRect/>
          </a:stretch>
        </p:blipFill>
        <p:spPr>
          <a:xfrm>
            <a:off x="1009675" y="1593449"/>
            <a:ext cx="7124650" cy="4679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b6d4c319d7_0_5"/>
          <p:cNvSpPr txBox="1"/>
          <p:nvPr/>
        </p:nvSpPr>
        <p:spPr>
          <a:xfrm>
            <a:off x="688258" y="774714"/>
            <a:ext cx="815430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dirty="0">
                <a:solidFill>
                  <a:schemeClr val="dk1"/>
                </a:solidFill>
                <a:latin typeface="Calibri"/>
                <a:ea typeface="Calibri"/>
                <a:cs typeface="Calibri"/>
                <a:sym typeface="Calibri"/>
              </a:rPr>
              <a:t>What is an individual?</a:t>
            </a:r>
            <a:endParaRPr sz="4000" dirty="0"/>
          </a:p>
        </p:txBody>
      </p:sp>
      <p:sp>
        <p:nvSpPr>
          <p:cNvPr id="215" name="Google Shape;215;gb6d4c319d7_0_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6" name="Google Shape;216;gb6d4c319d7_0_5" descr="dreamstime_xl_27989256 (1).jpg"/>
          <p:cNvPicPr preferRelativeResize="0"/>
          <p:nvPr/>
        </p:nvPicPr>
        <p:blipFill rotWithShape="1">
          <a:blip r:embed="rId4">
            <a:alphaModFix/>
          </a:blip>
          <a:srcRect/>
          <a:stretch/>
        </p:blipFill>
        <p:spPr>
          <a:xfrm>
            <a:off x="2469931" y="1997628"/>
            <a:ext cx="4204141" cy="3731735"/>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3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8" name="Google Shape;1318;p132"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1324" name="Google Shape;1324;p133" descr="dreamstime_xl_27989256 (1).jpg"/>
          <p:cNvPicPr preferRelativeResize="0"/>
          <p:nvPr/>
        </p:nvPicPr>
        <p:blipFill rotWithShape="1">
          <a:blip r:embed="rId3">
            <a:alphaModFix/>
          </a:blip>
          <a:srcRect/>
          <a:stretch/>
        </p:blipFill>
        <p:spPr>
          <a:xfrm>
            <a:off x="1614610" y="1244600"/>
            <a:ext cx="5275359" cy="4682591"/>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3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35"/>
          <p:cNvSpPr txBox="1"/>
          <p:nvPr/>
        </p:nvSpPr>
        <p:spPr>
          <a:xfrm>
            <a:off x="1022400" y="350725"/>
            <a:ext cx="7731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Describe the difference between a community and an ecosystem.</a:t>
            </a:r>
            <a:endParaRPr/>
          </a:p>
        </p:txBody>
      </p:sp>
      <p:sp>
        <p:nvSpPr>
          <p:cNvPr id="1337" name="Google Shape;1337;p13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8" name="Google Shape;1338;p135"/>
          <p:cNvPicPr preferRelativeResize="0"/>
          <p:nvPr/>
        </p:nvPicPr>
        <p:blipFill>
          <a:blip r:embed="rId4">
            <a:alphaModFix/>
          </a:blip>
          <a:stretch>
            <a:fillRect/>
          </a:stretch>
        </p:blipFill>
        <p:spPr>
          <a:xfrm>
            <a:off x="310650" y="1670272"/>
            <a:ext cx="4261350" cy="4797062"/>
          </a:xfrm>
          <a:prstGeom prst="rect">
            <a:avLst/>
          </a:prstGeom>
          <a:noFill/>
          <a:ln>
            <a:noFill/>
          </a:ln>
        </p:spPr>
      </p:pic>
      <p:pic>
        <p:nvPicPr>
          <p:cNvPr id="1339" name="Google Shape;1339;p135"/>
          <p:cNvPicPr preferRelativeResize="0"/>
          <p:nvPr/>
        </p:nvPicPr>
        <p:blipFill>
          <a:blip r:embed="rId4">
            <a:alphaModFix/>
          </a:blip>
          <a:stretch>
            <a:fillRect/>
          </a:stretch>
        </p:blipFill>
        <p:spPr>
          <a:xfrm>
            <a:off x="4572000" y="1670272"/>
            <a:ext cx="4261350" cy="4797062"/>
          </a:xfrm>
          <a:prstGeom prst="rect">
            <a:avLst/>
          </a:prstGeom>
          <a:noFill/>
          <a:ln>
            <a:noFill/>
          </a:ln>
        </p:spPr>
      </p:pic>
      <p:pic>
        <p:nvPicPr>
          <p:cNvPr id="1340" name="Google Shape;1340;p135" descr="Image result for community ecology"/>
          <p:cNvPicPr preferRelativeResize="0"/>
          <p:nvPr/>
        </p:nvPicPr>
        <p:blipFill rotWithShape="1">
          <a:blip r:embed="rId5">
            <a:alphaModFix/>
          </a:blip>
          <a:srcRect l="7500" t="19074" r="9166" b="7590"/>
          <a:stretch/>
        </p:blipFill>
        <p:spPr>
          <a:xfrm>
            <a:off x="715075" y="2929476"/>
            <a:ext cx="3452501" cy="2278651"/>
          </a:xfrm>
          <a:prstGeom prst="rect">
            <a:avLst/>
          </a:prstGeom>
          <a:noFill/>
          <a:ln>
            <a:noFill/>
          </a:ln>
        </p:spPr>
      </p:pic>
      <p:pic>
        <p:nvPicPr>
          <p:cNvPr id="1341" name="Google Shape;1341;p135" descr="Image result for real ecosystem"/>
          <p:cNvPicPr preferRelativeResize="0"/>
          <p:nvPr/>
        </p:nvPicPr>
        <p:blipFill rotWithShape="1">
          <a:blip r:embed="rId6">
            <a:alphaModFix/>
          </a:blip>
          <a:srcRect/>
          <a:stretch/>
        </p:blipFill>
        <p:spPr>
          <a:xfrm>
            <a:off x="4715516" y="2876502"/>
            <a:ext cx="3974325" cy="2384591"/>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13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348" name="Google Shape;1348;p13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37"/>
          <p:cNvSpPr txBox="1"/>
          <p:nvPr/>
        </p:nvSpPr>
        <p:spPr>
          <a:xfrm>
            <a:off x="907000" y="296175"/>
            <a:ext cx="7994100" cy="1587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400"/>
              <a:buFont typeface="Arial"/>
              <a:buNone/>
            </a:pPr>
            <a:r>
              <a:rPr lang="en-US" sz="3400" b="1" u="sng">
                <a:solidFill>
                  <a:srgbClr val="0C0C0C"/>
                </a:solidFill>
                <a:latin typeface="Calibri"/>
                <a:ea typeface="Calibri"/>
                <a:cs typeface="Calibri"/>
                <a:sym typeface="Calibri"/>
              </a:rPr>
              <a:t>Ecosystem</a:t>
            </a:r>
            <a:r>
              <a:rPr lang="en-US" sz="3400" b="1">
                <a:solidFill>
                  <a:srgbClr val="0C0C0C"/>
                </a:solidFill>
                <a:latin typeface="Calibri"/>
                <a:ea typeface="Calibri"/>
                <a:cs typeface="Calibri"/>
                <a:sym typeface="Calibri"/>
              </a:rPr>
              <a:t>: </a:t>
            </a:r>
            <a:r>
              <a:rPr lang="en-US" sz="3400">
                <a:solidFill>
                  <a:srgbClr val="0C0C0C"/>
                </a:solidFill>
                <a:latin typeface="Calibri"/>
                <a:ea typeface="Calibri"/>
                <a:cs typeface="Calibri"/>
                <a:sym typeface="Calibri"/>
              </a:rPr>
              <a:t>a community of organisms that interact with each other and the environment</a:t>
            </a:r>
            <a:endParaRPr sz="3400" b="1">
              <a:solidFill>
                <a:schemeClr val="dk1"/>
              </a:solidFill>
              <a:latin typeface="Calibri"/>
              <a:ea typeface="Calibri"/>
              <a:cs typeface="Calibri"/>
              <a:sym typeface="Calibri"/>
            </a:endParaRPr>
          </a:p>
        </p:txBody>
      </p:sp>
      <p:pic>
        <p:nvPicPr>
          <p:cNvPr id="1355" name="Google Shape;1355;p137" descr="Image result for real ecosystem"/>
          <p:cNvPicPr preferRelativeResize="0"/>
          <p:nvPr/>
        </p:nvPicPr>
        <p:blipFill rotWithShape="1">
          <a:blip r:embed="rId3">
            <a:alphaModFix/>
          </a:blip>
          <a:srcRect/>
          <a:stretch/>
        </p:blipFill>
        <p:spPr>
          <a:xfrm>
            <a:off x="750067" y="2083915"/>
            <a:ext cx="7643865" cy="4586319"/>
          </a:xfrm>
          <a:prstGeom prst="rect">
            <a:avLst/>
          </a:prstGeom>
          <a:noFill/>
          <a:ln>
            <a:noFill/>
          </a:ln>
        </p:spPr>
      </p:pic>
      <p:sp>
        <p:nvSpPr>
          <p:cNvPr id="1356" name="Google Shape;1356;p13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138"/>
          <p:cNvSpPr txBox="1">
            <a:spLocks noGrp="1"/>
          </p:cNvSpPr>
          <p:nvPr>
            <p:ph type="ctrTitle"/>
          </p:nvPr>
        </p:nvSpPr>
        <p:spPr>
          <a:xfrm>
            <a:off x="685800" y="0"/>
            <a:ext cx="777240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 </a:t>
            </a:r>
            <a:r>
              <a:rPr lang="en-US" sz="5400" b="1" u="sng"/>
              <a:t>Ecosystem</a:t>
            </a:r>
            <a:endParaRPr/>
          </a:p>
        </p:txBody>
      </p:sp>
      <p:sp>
        <p:nvSpPr>
          <p:cNvPr id="1363" name="Google Shape;1363;p138"/>
          <p:cNvSpPr txBox="1">
            <a:spLocks noGrp="1"/>
          </p:cNvSpPr>
          <p:nvPr>
            <p:ph type="subTitle" idx="1"/>
          </p:nvPr>
        </p:nvSpPr>
        <p:spPr>
          <a:xfrm>
            <a:off x="685800" y="1084013"/>
            <a:ext cx="77724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FF0000"/>
              </a:buClr>
              <a:buSzPts val="3200"/>
              <a:buNone/>
            </a:pPr>
            <a:r>
              <a:rPr lang="en-US" b="1">
                <a:solidFill>
                  <a:srgbClr val="FF0000"/>
                </a:solidFill>
              </a:rPr>
              <a:t>Living</a:t>
            </a:r>
            <a:r>
              <a:rPr lang="en-US">
                <a:solidFill>
                  <a:srgbClr val="000000"/>
                </a:solidFill>
              </a:rPr>
              <a:t> and </a:t>
            </a:r>
            <a:r>
              <a:rPr lang="en-US" b="1">
                <a:solidFill>
                  <a:srgbClr val="FF0000"/>
                </a:solidFill>
              </a:rPr>
              <a:t>non-living</a:t>
            </a:r>
            <a:r>
              <a:rPr lang="en-US">
                <a:solidFill>
                  <a:srgbClr val="000000"/>
                </a:solidFill>
              </a:rPr>
              <a:t> things </a:t>
            </a:r>
            <a:endParaRPr/>
          </a:p>
          <a:p>
            <a:pPr marL="0" lvl="0" indent="0" algn="ctr" rtl="0">
              <a:spcBef>
                <a:spcPts val="640"/>
              </a:spcBef>
              <a:spcAft>
                <a:spcPts val="0"/>
              </a:spcAft>
              <a:buClr>
                <a:srgbClr val="000000"/>
              </a:buClr>
              <a:buSzPts val="3200"/>
              <a:buNone/>
            </a:pPr>
            <a:r>
              <a:rPr lang="en-US">
                <a:solidFill>
                  <a:srgbClr val="000000"/>
                </a:solidFill>
              </a:rPr>
              <a:t>interacting together</a:t>
            </a:r>
            <a:endParaRPr/>
          </a:p>
        </p:txBody>
      </p:sp>
      <p:pic>
        <p:nvPicPr>
          <p:cNvPr id="1364" name="Google Shape;1364;p138" descr="dreamstime_xl_10900685.jpg"/>
          <p:cNvPicPr preferRelativeResize="0"/>
          <p:nvPr/>
        </p:nvPicPr>
        <p:blipFill rotWithShape="1">
          <a:blip r:embed="rId3">
            <a:alphaModFix/>
          </a:blip>
          <a:srcRect/>
          <a:stretch/>
        </p:blipFill>
        <p:spPr>
          <a:xfrm>
            <a:off x="1541210" y="2242938"/>
            <a:ext cx="6152511" cy="4347360"/>
          </a:xfrm>
          <a:prstGeom prst="rect">
            <a:avLst/>
          </a:prstGeom>
          <a:noFill/>
          <a:ln>
            <a:noFill/>
          </a:ln>
        </p:spPr>
      </p:pic>
      <p:sp>
        <p:nvSpPr>
          <p:cNvPr id="1365" name="Google Shape;1365;p138"/>
          <p:cNvSpPr/>
          <p:nvPr/>
        </p:nvSpPr>
        <p:spPr>
          <a:xfrm>
            <a:off x="2491234" y="2242938"/>
            <a:ext cx="3323331" cy="823131"/>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6" name="Google Shape;1366;p138"/>
          <p:cNvSpPr/>
          <p:nvPr/>
        </p:nvSpPr>
        <p:spPr>
          <a:xfrm>
            <a:off x="2642997" y="4250076"/>
            <a:ext cx="2572458" cy="1754141"/>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7" name="Google Shape;1367;p13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4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0"/>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you think levels of organization are important within ecosystems?</a:t>
            </a:r>
            <a:endParaRPr/>
          </a:p>
        </p:txBody>
      </p:sp>
      <p:pic>
        <p:nvPicPr>
          <p:cNvPr id="1375" name="Google Shape;1375;p140" descr="1a733f37-d010-4ebb-9fe1-b1acfcde27f8.jpg"/>
          <p:cNvPicPr preferRelativeResize="0"/>
          <p:nvPr/>
        </p:nvPicPr>
        <p:blipFill rotWithShape="1">
          <a:blip r:embed="rId4">
            <a:alphaModFix/>
          </a:blip>
          <a:srcRect/>
          <a:stretch/>
        </p:blipFill>
        <p:spPr>
          <a:xfrm>
            <a:off x="1177719" y="1981200"/>
            <a:ext cx="6788562" cy="4063687"/>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pic>
        <p:nvPicPr>
          <p:cNvPr id="1381" name="Google Shape;1381;p14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3" name="Google Shape;223;p1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0" name="Google Shape;230;p14"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231" name="Google Shape;231;p14" descr="Image result for bird"/>
          <p:cNvPicPr preferRelativeResize="0"/>
          <p:nvPr/>
        </p:nvPicPr>
        <p:blipFill rotWithShape="1">
          <a:blip r:embed="rId5">
            <a:alphaModFix/>
          </a:blip>
          <a:srcRect/>
          <a:stretch/>
        </p:blipFill>
        <p:spPr>
          <a:xfrm>
            <a:off x="653143" y="833442"/>
            <a:ext cx="7837714" cy="587828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1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239" name="Google Shape;239;p15" descr="Image result for frog"/>
          <p:cNvPicPr preferRelativeResize="0"/>
          <p:nvPr/>
        </p:nvPicPr>
        <p:blipFill rotWithShape="1">
          <a:blip r:embed="rId5">
            <a:alphaModFix/>
          </a:blip>
          <a:srcRect/>
          <a:stretch/>
        </p:blipFill>
        <p:spPr>
          <a:xfrm>
            <a:off x="285750" y="863600"/>
            <a:ext cx="8572500" cy="571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e011b4efe3_0_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6" name="Google Shape;246;ge011b4efe3_0_3"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247" name="Google Shape;247;ge011b4efe3_0_3"/>
          <p:cNvPicPr preferRelativeResize="0"/>
          <p:nvPr/>
        </p:nvPicPr>
        <p:blipFill>
          <a:blip r:embed="rId5">
            <a:alphaModFix/>
          </a:blip>
          <a:stretch>
            <a:fillRect/>
          </a:stretch>
        </p:blipFill>
        <p:spPr>
          <a:xfrm>
            <a:off x="1897413" y="1616225"/>
            <a:ext cx="5349175" cy="3625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ctrTitle"/>
          </p:nvPr>
        </p:nvSpPr>
        <p:spPr>
          <a:xfrm>
            <a:off x="685800" y="207819"/>
            <a:ext cx="7772400" cy="19876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Levels of Organization</a:t>
            </a:r>
            <a:endParaRPr/>
          </a:p>
        </p:txBody>
      </p:sp>
      <p:pic>
        <p:nvPicPr>
          <p:cNvPr id="120" name="Google Shape;120;p2" descr="1a733f37-d010-4ebb-9fe1-b1acfcde27f8.jpg"/>
          <p:cNvPicPr preferRelativeResize="0"/>
          <p:nvPr/>
        </p:nvPicPr>
        <p:blipFill rotWithShape="1">
          <a:blip r:embed="rId3">
            <a:alphaModFix/>
          </a:blip>
          <a:srcRect/>
          <a:stretch/>
        </p:blipFill>
        <p:spPr>
          <a:xfrm>
            <a:off x="1597297" y="2472179"/>
            <a:ext cx="5862281" cy="3509208"/>
          </a:xfrm>
          <a:prstGeom prst="rect">
            <a:avLst/>
          </a:prstGeom>
          <a:noFill/>
          <a:ln>
            <a:noFill/>
          </a:ln>
        </p:spPr>
      </p:pic>
      <p:sp>
        <p:nvSpPr>
          <p:cNvPr id="121" name="Google Shape;121;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7"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17" descr="dreamstime_xl_27989256 (1).jpg"/>
          <p:cNvPicPr preferRelativeResize="0"/>
          <p:nvPr/>
        </p:nvPicPr>
        <p:blipFill rotWithShape="1">
          <a:blip r:embed="rId4">
            <a:alphaModFix/>
          </a:blip>
          <a:srcRect/>
          <a:stretch/>
        </p:blipFill>
        <p:spPr>
          <a:xfrm>
            <a:off x="2469931" y="2195453"/>
            <a:ext cx="4204138" cy="3731738"/>
          </a:xfrm>
          <a:prstGeom prst="rect">
            <a:avLst/>
          </a:prstGeom>
          <a:noFill/>
          <a:ln>
            <a:noFill/>
          </a:ln>
        </p:spPr>
      </p:pic>
      <p:sp>
        <p:nvSpPr>
          <p:cNvPr id="261" name="Google Shape;261;p17"/>
          <p:cNvSpPr txBox="1"/>
          <p:nvPr/>
        </p:nvSpPr>
        <p:spPr>
          <a:xfrm>
            <a:off x="831850" y="537750"/>
            <a:ext cx="78828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Define the term </a:t>
            </a:r>
            <a:r>
              <a:rPr lang="en-US" sz="4000" b="1">
                <a:solidFill>
                  <a:schemeClr val="dk1"/>
                </a:solidFill>
                <a:latin typeface="Calibri"/>
                <a:ea typeface="Calibri"/>
                <a:cs typeface="Calibri"/>
                <a:sym typeface="Calibri"/>
              </a:rPr>
              <a:t>individual</a:t>
            </a:r>
            <a:r>
              <a:rPr lang="en-US" sz="4000">
                <a:solidFill>
                  <a:schemeClr val="dk1"/>
                </a:solidFill>
                <a:latin typeface="Calibri"/>
                <a:ea typeface="Calibri"/>
                <a:cs typeface="Calibri"/>
                <a:sym typeface="Calibri"/>
              </a:rPr>
              <a:t>.</a:t>
            </a:r>
            <a:endParaRPr sz="4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8"/>
          <p:cNvSpPr txBox="1"/>
          <p:nvPr/>
        </p:nvSpPr>
        <p:spPr>
          <a:xfrm>
            <a:off x="1447800" y="635000"/>
            <a:ext cx="62484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True/False:</a:t>
            </a:r>
            <a:r>
              <a:rPr lang="en-US" sz="3400" b="1">
                <a:solidFill>
                  <a:schemeClr val="dk1"/>
                </a:solidFill>
                <a:latin typeface="Calibri"/>
                <a:ea typeface="Calibri"/>
                <a:cs typeface="Calibri"/>
                <a:sym typeface="Calibri"/>
              </a:rPr>
              <a:t> </a:t>
            </a:r>
            <a:r>
              <a:rPr lang="en-US" sz="3400">
                <a:solidFill>
                  <a:schemeClr val="dk1"/>
                </a:solidFill>
                <a:latin typeface="Calibri"/>
                <a:ea typeface="Calibri"/>
                <a:cs typeface="Calibri"/>
                <a:sym typeface="Calibri"/>
              </a:rPr>
              <a:t>These bison are an example of an individual.</a:t>
            </a:r>
            <a:endParaRPr sz="3400" b="1">
              <a:solidFill>
                <a:schemeClr val="dk1"/>
              </a:solidFill>
              <a:latin typeface="Calibri"/>
              <a:ea typeface="Calibri"/>
              <a:cs typeface="Calibri"/>
              <a:sym typeface="Calibri"/>
            </a:endParaRPr>
          </a:p>
        </p:txBody>
      </p:sp>
      <p:pic>
        <p:nvPicPr>
          <p:cNvPr id="268" name="Google Shape;268;p18" descr="Image result for bison"/>
          <p:cNvPicPr preferRelativeResize="0"/>
          <p:nvPr/>
        </p:nvPicPr>
        <p:blipFill rotWithShape="1">
          <a:blip r:embed="rId3">
            <a:alphaModFix/>
          </a:blip>
          <a:srcRect/>
          <a:stretch/>
        </p:blipFill>
        <p:spPr>
          <a:xfrm>
            <a:off x="292100" y="2032001"/>
            <a:ext cx="8559800" cy="4707890"/>
          </a:xfrm>
          <a:prstGeom prst="rect">
            <a:avLst/>
          </a:prstGeom>
          <a:noFill/>
          <a:ln>
            <a:noFill/>
          </a:ln>
        </p:spPr>
      </p:pic>
      <p:sp>
        <p:nvSpPr>
          <p:cNvPr id="269" name="Google Shape;269;p18" descr="Questions"/>
          <p:cNvSpPr/>
          <p:nvPr/>
        </p:nvSpPr>
        <p:spPr>
          <a:xfrm>
            <a:off x="-1" y="-1"/>
            <a:ext cx="890649" cy="8312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b6d4c319d7_0_13"/>
          <p:cNvSpPr txBox="1"/>
          <p:nvPr/>
        </p:nvSpPr>
        <p:spPr>
          <a:xfrm>
            <a:off x="1447800" y="635000"/>
            <a:ext cx="62484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True/</a:t>
            </a:r>
            <a:r>
              <a:rPr lang="en-US" sz="3400">
                <a:solidFill>
                  <a:srgbClr val="FF0000"/>
                </a:solidFill>
                <a:latin typeface="Calibri"/>
                <a:ea typeface="Calibri"/>
                <a:cs typeface="Calibri"/>
                <a:sym typeface="Calibri"/>
              </a:rPr>
              <a:t>False</a:t>
            </a:r>
            <a:r>
              <a:rPr lang="en-US" sz="3400">
                <a:solidFill>
                  <a:schemeClr val="dk1"/>
                </a:solidFill>
                <a:latin typeface="Calibri"/>
                <a:ea typeface="Calibri"/>
                <a:cs typeface="Calibri"/>
                <a:sym typeface="Calibri"/>
              </a:rPr>
              <a:t>:</a:t>
            </a:r>
            <a:r>
              <a:rPr lang="en-US" sz="3400" b="1">
                <a:solidFill>
                  <a:schemeClr val="dk1"/>
                </a:solidFill>
                <a:latin typeface="Calibri"/>
                <a:ea typeface="Calibri"/>
                <a:cs typeface="Calibri"/>
                <a:sym typeface="Calibri"/>
              </a:rPr>
              <a:t> </a:t>
            </a:r>
            <a:r>
              <a:rPr lang="en-US" sz="3400">
                <a:solidFill>
                  <a:schemeClr val="dk1"/>
                </a:solidFill>
                <a:latin typeface="Calibri"/>
                <a:ea typeface="Calibri"/>
                <a:cs typeface="Calibri"/>
                <a:sym typeface="Calibri"/>
              </a:rPr>
              <a:t>These bison are an example of an individual.</a:t>
            </a:r>
            <a:endParaRPr sz="3400" b="1">
              <a:solidFill>
                <a:schemeClr val="dk1"/>
              </a:solidFill>
              <a:latin typeface="Calibri"/>
              <a:ea typeface="Calibri"/>
              <a:cs typeface="Calibri"/>
              <a:sym typeface="Calibri"/>
            </a:endParaRPr>
          </a:p>
        </p:txBody>
      </p:sp>
      <p:pic>
        <p:nvPicPr>
          <p:cNvPr id="276" name="Google Shape;276;gb6d4c319d7_0_13" descr="Image result for bison"/>
          <p:cNvPicPr preferRelativeResize="0"/>
          <p:nvPr/>
        </p:nvPicPr>
        <p:blipFill rotWithShape="1">
          <a:blip r:embed="rId3">
            <a:alphaModFix/>
          </a:blip>
          <a:srcRect/>
          <a:stretch/>
        </p:blipFill>
        <p:spPr>
          <a:xfrm>
            <a:off x="292100" y="2032001"/>
            <a:ext cx="8559800" cy="4707892"/>
          </a:xfrm>
          <a:prstGeom prst="rect">
            <a:avLst/>
          </a:prstGeom>
          <a:noFill/>
          <a:ln>
            <a:noFill/>
          </a:ln>
        </p:spPr>
      </p:pic>
      <p:sp>
        <p:nvSpPr>
          <p:cNvPr id="277" name="Google Shape;277;gb6d4c319d7_0_13" descr="Questions"/>
          <p:cNvSpPr/>
          <p:nvPr/>
        </p:nvSpPr>
        <p:spPr>
          <a:xfrm>
            <a:off x="-1" y="-1"/>
            <a:ext cx="890700" cy="831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9"/>
          <p:cNvSpPr txBox="1"/>
          <p:nvPr/>
        </p:nvSpPr>
        <p:spPr>
          <a:xfrm>
            <a:off x="866774" y="825500"/>
            <a:ext cx="7410450"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chemeClr val="dk1"/>
                </a:solidFill>
                <a:latin typeface="Calibri"/>
                <a:ea typeface="Calibri"/>
                <a:cs typeface="Calibri"/>
                <a:sym typeface="Calibri"/>
              </a:rPr>
              <a:t>Name two other examples of individuals.</a:t>
            </a:r>
            <a:endParaRPr sz="3400" b="1">
              <a:solidFill>
                <a:schemeClr val="dk1"/>
              </a:solidFill>
              <a:latin typeface="Calibri"/>
              <a:ea typeface="Calibri"/>
              <a:cs typeface="Calibri"/>
              <a:sym typeface="Calibri"/>
            </a:endParaRPr>
          </a:p>
        </p:txBody>
      </p:sp>
      <p:sp>
        <p:nvSpPr>
          <p:cNvPr id="284" name="Google Shape;284;p19"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19"/>
          <p:cNvPicPr preferRelativeResize="0"/>
          <p:nvPr/>
        </p:nvPicPr>
        <p:blipFill>
          <a:blip r:embed="rId4">
            <a:alphaModFix/>
          </a:blip>
          <a:stretch>
            <a:fillRect/>
          </a:stretch>
        </p:blipFill>
        <p:spPr>
          <a:xfrm>
            <a:off x="1200913" y="1659399"/>
            <a:ext cx="6742176" cy="4427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p20"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1"/>
          <p:cNvPicPr preferRelativeResize="0"/>
          <p:nvPr/>
        </p:nvPicPr>
        <p:blipFill rotWithShape="1">
          <a:blip r:embed="rId3">
            <a:alphaModFix/>
          </a:blip>
          <a:srcRect/>
          <a:stretch/>
        </p:blipFill>
        <p:spPr>
          <a:xfrm>
            <a:off x="0" y="785644"/>
            <a:ext cx="9144000" cy="6072356"/>
          </a:xfrm>
          <a:prstGeom prst="rect">
            <a:avLst/>
          </a:prstGeom>
          <a:noFill/>
          <a:ln>
            <a:noFill/>
          </a:ln>
        </p:spPr>
      </p:pic>
      <p:sp>
        <p:nvSpPr>
          <p:cNvPr id="299" name="Google Shape;299;p2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0" name="Google Shape;300;p21"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22" descr="Image result for forest with animals"/>
          <p:cNvPicPr preferRelativeResize="0"/>
          <p:nvPr/>
        </p:nvPicPr>
        <p:blipFill rotWithShape="1">
          <a:blip r:embed="rId3">
            <a:alphaModFix/>
          </a:blip>
          <a:srcRect/>
          <a:stretch/>
        </p:blipFill>
        <p:spPr>
          <a:xfrm>
            <a:off x="1124691" y="701770"/>
            <a:ext cx="6894618" cy="6048893"/>
          </a:xfrm>
          <a:prstGeom prst="rect">
            <a:avLst/>
          </a:prstGeom>
          <a:noFill/>
          <a:ln>
            <a:noFill/>
          </a:ln>
        </p:spPr>
      </p:pic>
      <p:sp>
        <p:nvSpPr>
          <p:cNvPr id="307" name="Google Shape;307;p2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 name="Google Shape;308;p22"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4"/>
          <p:cNvSpPr txBox="1"/>
          <p:nvPr/>
        </p:nvSpPr>
        <p:spPr>
          <a:xfrm>
            <a:off x="1012500" y="323400"/>
            <a:ext cx="78834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Why is this photo </a:t>
            </a:r>
            <a:r>
              <a:rPr lang="en-US" sz="3400" i="1">
                <a:solidFill>
                  <a:schemeClr val="dk1"/>
                </a:solidFill>
                <a:latin typeface="Calibri"/>
                <a:ea typeface="Calibri"/>
                <a:cs typeface="Calibri"/>
                <a:sym typeface="Calibri"/>
              </a:rPr>
              <a:t>not </a:t>
            </a:r>
            <a:r>
              <a:rPr lang="en-US" sz="3400">
                <a:solidFill>
                  <a:schemeClr val="dk1"/>
                </a:solidFill>
                <a:latin typeface="Calibri"/>
                <a:ea typeface="Calibri"/>
                <a:cs typeface="Calibri"/>
                <a:sym typeface="Calibri"/>
              </a:rPr>
              <a:t>an example of individuals?</a:t>
            </a:r>
            <a:endParaRPr/>
          </a:p>
        </p:txBody>
      </p:sp>
      <p:sp>
        <p:nvSpPr>
          <p:cNvPr id="321" name="Google Shape;321;p24"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24" descr="Image result for pond ecosystem"/>
          <p:cNvPicPr preferRelativeResize="0"/>
          <p:nvPr/>
        </p:nvPicPr>
        <p:blipFill rotWithShape="1">
          <a:blip r:embed="rId4">
            <a:alphaModFix/>
          </a:blip>
          <a:srcRect/>
          <a:stretch/>
        </p:blipFill>
        <p:spPr>
          <a:xfrm>
            <a:off x="1123950" y="1685924"/>
            <a:ext cx="6896100" cy="51720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329" name="Google Shape;329;p2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ctrTitle"/>
          </p:nvPr>
        </p:nvSpPr>
        <p:spPr>
          <a:xfrm>
            <a:off x="685800" y="207819"/>
            <a:ext cx="7772400" cy="19876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Individual</a:t>
            </a:r>
            <a:endParaRPr/>
          </a:p>
        </p:txBody>
      </p:sp>
      <p:sp>
        <p:nvSpPr>
          <p:cNvPr id="129" name="Google Shape;129;p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0" name="Google Shape;130;p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31" name="Google Shape;131;p3" descr="dreamstime_xl_27989256 (1).jpg"/>
          <p:cNvPicPr preferRelativeResize="0"/>
          <p:nvPr/>
        </p:nvPicPr>
        <p:blipFill rotWithShape="1">
          <a:blip r:embed="rId3">
            <a:alphaModFix/>
          </a:blip>
          <a:srcRect/>
          <a:stretch/>
        </p:blipFill>
        <p:spPr>
          <a:xfrm>
            <a:off x="2469931" y="2195453"/>
            <a:ext cx="4204138" cy="373173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6"/>
          <p:cNvSpPr txBox="1"/>
          <p:nvPr/>
        </p:nvSpPr>
        <p:spPr>
          <a:xfrm>
            <a:off x="298449" y="809230"/>
            <a:ext cx="85471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Individual</a:t>
            </a:r>
            <a:r>
              <a:rPr lang="en-US" sz="4000">
                <a:solidFill>
                  <a:schemeClr val="dk1"/>
                </a:solidFill>
                <a:latin typeface="Calibri"/>
                <a:ea typeface="Calibri"/>
                <a:cs typeface="Calibri"/>
                <a:sym typeface="Calibri"/>
              </a:rPr>
              <a:t>:  a single organism</a:t>
            </a:r>
            <a:endParaRPr sz="4000" b="1" u="sng">
              <a:solidFill>
                <a:schemeClr val="dk1"/>
              </a:solidFill>
              <a:latin typeface="Calibri"/>
              <a:ea typeface="Calibri"/>
              <a:cs typeface="Calibri"/>
              <a:sym typeface="Calibri"/>
            </a:endParaRPr>
          </a:p>
        </p:txBody>
      </p:sp>
      <p:pic>
        <p:nvPicPr>
          <p:cNvPr id="336" name="Google Shape;336;p26" descr="dreamstime_xl_27989256 (1).jpg"/>
          <p:cNvPicPr preferRelativeResize="0"/>
          <p:nvPr/>
        </p:nvPicPr>
        <p:blipFill rotWithShape="1">
          <a:blip r:embed="rId3">
            <a:alphaModFix/>
          </a:blip>
          <a:srcRect/>
          <a:stretch/>
        </p:blipFill>
        <p:spPr>
          <a:xfrm>
            <a:off x="2469931" y="2195453"/>
            <a:ext cx="4204138" cy="3731738"/>
          </a:xfrm>
          <a:prstGeom prst="rect">
            <a:avLst/>
          </a:prstGeom>
          <a:noFill/>
          <a:ln>
            <a:noFill/>
          </a:ln>
        </p:spPr>
      </p:pic>
      <p:sp>
        <p:nvSpPr>
          <p:cNvPr id="337" name="Google Shape;337;p2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27"/>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344" name="Google Shape;344;p27"/>
          <p:cNvSpPr txBox="1"/>
          <p:nvPr/>
        </p:nvSpPr>
        <p:spPr>
          <a:xfrm>
            <a:off x="1998019" y="968043"/>
            <a:ext cx="500451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Forest Ecosystems Gizmo</a:t>
            </a:r>
            <a:r>
              <a:rPr lang="en-US" sz="3600">
                <a:solidFill>
                  <a:schemeClr val="dk1"/>
                </a:solidFill>
                <a:latin typeface="Calibri"/>
                <a:ea typeface="Calibri"/>
                <a:cs typeface="Calibri"/>
                <a:sym typeface="Calibri"/>
              </a:rPr>
              <a:t> </a:t>
            </a:r>
            <a:endParaRPr/>
          </a:p>
        </p:txBody>
      </p:sp>
      <p:pic>
        <p:nvPicPr>
          <p:cNvPr id="345" name="Google Shape;345;p2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346" name="Google Shape;346;p27"/>
          <p:cNvSpPr txBox="1"/>
          <p:nvPr/>
        </p:nvSpPr>
        <p:spPr>
          <a:xfrm>
            <a:off x="411982" y="2230734"/>
            <a:ext cx="3099844"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the Forest Ecosystems Gizmo.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simulation activity, you’ll observe and manipulate the populations of four creatures (trees, deer, bears, and mushrooms) in a forest, and investigate the feeding relationships in the forest. Determine which creatures are producers, consumers, and decomposers. Pictographs and line graphs show changes in populations over time.</a:t>
            </a:r>
            <a:endParaRPr/>
          </a:p>
        </p:txBody>
      </p:sp>
      <p:sp>
        <p:nvSpPr>
          <p:cNvPr id="347" name="Google Shape;347;p27"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8" name="Google Shape;348;p27"/>
          <p:cNvPicPr preferRelativeResize="0"/>
          <p:nvPr/>
        </p:nvPicPr>
        <p:blipFill rotWithShape="1">
          <a:blip r:embed="rId6">
            <a:alphaModFix/>
          </a:blip>
          <a:srcRect/>
          <a:stretch/>
        </p:blipFill>
        <p:spPr>
          <a:xfrm>
            <a:off x="3607988" y="2480971"/>
            <a:ext cx="5143500" cy="34766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8"/>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you think levels of organization are important within ecosystems?</a:t>
            </a:r>
            <a:endParaRPr/>
          </a:p>
        </p:txBody>
      </p:sp>
      <p:pic>
        <p:nvPicPr>
          <p:cNvPr id="356" name="Google Shape;356;p28" descr="1a733f37-d010-4ebb-9fe1-b1acfcde27f8.jpg"/>
          <p:cNvPicPr preferRelativeResize="0"/>
          <p:nvPr/>
        </p:nvPicPr>
        <p:blipFill rotWithShape="1">
          <a:blip r:embed="rId4">
            <a:alphaModFix/>
          </a:blip>
          <a:srcRect/>
          <a:stretch/>
        </p:blipFill>
        <p:spPr>
          <a:xfrm>
            <a:off x="1177719" y="1981200"/>
            <a:ext cx="6788562" cy="406368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grpSp>
        <p:nvGrpSpPr>
          <p:cNvPr id="377" name="Google Shape;377;ge011b4efe3_0_13"/>
          <p:cNvGrpSpPr/>
          <p:nvPr/>
        </p:nvGrpSpPr>
        <p:grpSpPr>
          <a:xfrm>
            <a:off x="1458753" y="297180"/>
            <a:ext cx="5875231" cy="6263098"/>
            <a:chOff x="768381" y="0"/>
            <a:chExt cx="5875231" cy="6263098"/>
          </a:xfrm>
        </p:grpSpPr>
        <p:sp>
          <p:nvSpPr>
            <p:cNvPr id="378" name="Google Shape;378;ge011b4efe3_0_13"/>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ge011b4efe3_0_13"/>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380" name="Google Shape;380;ge011b4efe3_0_13"/>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ge011b4efe3_0_13"/>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ge011b4efe3_0_13"/>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383" name="Google Shape;383;ge011b4efe3_0_13"/>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e011b4efe3_0_13"/>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ge011b4efe3_0_13"/>
            <p:cNvSpPr/>
            <p:nvPr/>
          </p:nvSpPr>
          <p:spPr>
            <a:xfrm>
              <a:off x="768381" y="2815383"/>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ge011b4efe3_0_13"/>
            <p:cNvSpPr/>
            <p:nvPr/>
          </p:nvSpPr>
          <p:spPr>
            <a:xfrm rot="10800000">
              <a:off x="1480912" y="281542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ge011b4efe3_0_13"/>
            <p:cNvSpPr txBox="1"/>
            <p:nvPr/>
          </p:nvSpPr>
          <p:spPr>
            <a:xfrm>
              <a:off x="1444448" y="1877103"/>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388" name="Google Shape;388;ge011b4efe3_0_13"/>
            <p:cNvSpPr/>
            <p:nvPr/>
          </p:nvSpPr>
          <p:spPr>
            <a:xfrm>
              <a:off x="768386" y="1877103"/>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ge011b4efe3_0_13"/>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ge011b4efe3_0_13"/>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391" name="Google Shape;391;ge011b4efe3_0_13"/>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ge011b4efe3_0_13"/>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ge011b4efe3_0_13"/>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394" name="Google Shape;394;ge011b4efe3_0_13"/>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95" name="Google Shape;395;ge011b4efe3_0_13"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396" name="Google Shape;396;ge011b4efe3_0_13"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397" name="Google Shape;397;ge011b4efe3_0_13"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398" name="Google Shape;398;ge011b4efe3_0_13"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399" name="Google Shape;399;ge011b4efe3_0_13"/>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0" name="Google Shape;400;ge011b4efe3_0_13"/>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
        <p:nvSpPr>
          <p:cNvPr id="401" name="Google Shape;401;ge011b4efe3_0_13"/>
          <p:cNvSpPr txBox="1"/>
          <p:nvPr/>
        </p:nvSpPr>
        <p:spPr>
          <a:xfrm>
            <a:off x="2181445" y="312340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2"/>
          <p:cNvSpPr txBox="1">
            <a:spLocks noGrp="1"/>
          </p:cNvSpPr>
          <p:nvPr>
            <p:ph type="ctrTitle"/>
          </p:nvPr>
        </p:nvSpPr>
        <p:spPr>
          <a:xfrm>
            <a:off x="685800" y="207819"/>
            <a:ext cx="7772400" cy="19876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Levels of Organization</a:t>
            </a:r>
            <a:endParaRPr/>
          </a:p>
        </p:txBody>
      </p:sp>
      <p:pic>
        <p:nvPicPr>
          <p:cNvPr id="408" name="Google Shape;408;p32" descr="1a733f37-d010-4ebb-9fe1-b1acfcde27f8.jpg"/>
          <p:cNvPicPr preferRelativeResize="0"/>
          <p:nvPr/>
        </p:nvPicPr>
        <p:blipFill rotWithShape="1">
          <a:blip r:embed="rId3">
            <a:alphaModFix/>
          </a:blip>
          <a:srcRect/>
          <a:stretch/>
        </p:blipFill>
        <p:spPr>
          <a:xfrm>
            <a:off x="1597297" y="2395979"/>
            <a:ext cx="5862281" cy="3509208"/>
          </a:xfrm>
          <a:prstGeom prst="rect">
            <a:avLst/>
          </a:prstGeom>
          <a:noFill/>
          <a:ln>
            <a:noFill/>
          </a:ln>
        </p:spPr>
      </p:pic>
      <p:sp>
        <p:nvSpPr>
          <p:cNvPr id="409" name="Google Shape;409;p3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3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3"/>
          <p:cNvSpPr txBox="1">
            <a:spLocks noGrp="1"/>
          </p:cNvSpPr>
          <p:nvPr>
            <p:ph type="ctrTitle"/>
          </p:nvPr>
        </p:nvSpPr>
        <p:spPr>
          <a:xfrm>
            <a:off x="685800" y="207819"/>
            <a:ext cx="7772400" cy="19876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Population</a:t>
            </a:r>
            <a:endParaRPr/>
          </a:p>
        </p:txBody>
      </p:sp>
      <p:sp>
        <p:nvSpPr>
          <p:cNvPr id="417" name="Google Shape;417;p3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3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419" name="Google Shape;419;p33" descr="dreamstime_xl_27989256 (1).jpg"/>
          <p:cNvPicPr preferRelativeResize="0"/>
          <p:nvPr/>
        </p:nvPicPr>
        <p:blipFill rotWithShape="1">
          <a:blip r:embed="rId3">
            <a:alphaModFix/>
          </a:blip>
          <a:srcRect/>
          <a:stretch/>
        </p:blipFill>
        <p:spPr>
          <a:xfrm>
            <a:off x="427789" y="1795162"/>
            <a:ext cx="2675680" cy="2375025"/>
          </a:xfrm>
          <a:prstGeom prst="rect">
            <a:avLst/>
          </a:prstGeom>
          <a:noFill/>
          <a:ln>
            <a:noFill/>
          </a:ln>
        </p:spPr>
      </p:pic>
      <p:pic>
        <p:nvPicPr>
          <p:cNvPr id="420" name="Google Shape;420;p33" descr="dreamstime_xl_27989256 (1).jpg"/>
          <p:cNvPicPr preferRelativeResize="0"/>
          <p:nvPr/>
        </p:nvPicPr>
        <p:blipFill rotWithShape="1">
          <a:blip r:embed="rId3">
            <a:alphaModFix/>
          </a:blip>
          <a:srcRect/>
          <a:stretch/>
        </p:blipFill>
        <p:spPr>
          <a:xfrm>
            <a:off x="1616457" y="4170187"/>
            <a:ext cx="2377336" cy="2110205"/>
          </a:xfrm>
          <a:prstGeom prst="rect">
            <a:avLst/>
          </a:prstGeom>
          <a:noFill/>
          <a:ln>
            <a:noFill/>
          </a:ln>
        </p:spPr>
      </p:pic>
      <p:pic>
        <p:nvPicPr>
          <p:cNvPr id="421" name="Google Shape;421;p33" descr="dreamstime_xl_27989256 (1).jpg"/>
          <p:cNvPicPr preferRelativeResize="0"/>
          <p:nvPr/>
        </p:nvPicPr>
        <p:blipFill rotWithShape="1">
          <a:blip r:embed="rId3">
            <a:alphaModFix/>
          </a:blip>
          <a:srcRect/>
          <a:stretch/>
        </p:blipFill>
        <p:spPr>
          <a:xfrm>
            <a:off x="3536724" y="1927572"/>
            <a:ext cx="2377335" cy="2110204"/>
          </a:xfrm>
          <a:prstGeom prst="rect">
            <a:avLst/>
          </a:prstGeom>
          <a:noFill/>
          <a:ln>
            <a:noFill/>
          </a:ln>
        </p:spPr>
      </p:pic>
      <p:pic>
        <p:nvPicPr>
          <p:cNvPr id="422" name="Google Shape;422;p33" descr="dreamstime_xl_27989256 (1).jpg"/>
          <p:cNvPicPr preferRelativeResize="0"/>
          <p:nvPr/>
        </p:nvPicPr>
        <p:blipFill rotWithShape="1">
          <a:blip r:embed="rId3">
            <a:alphaModFix/>
          </a:blip>
          <a:srcRect/>
          <a:stretch/>
        </p:blipFill>
        <p:spPr>
          <a:xfrm>
            <a:off x="4655899" y="3915206"/>
            <a:ext cx="2477490" cy="2199105"/>
          </a:xfrm>
          <a:prstGeom prst="rect">
            <a:avLst/>
          </a:prstGeom>
          <a:noFill/>
          <a:ln>
            <a:noFill/>
          </a:ln>
        </p:spPr>
      </p:pic>
      <p:pic>
        <p:nvPicPr>
          <p:cNvPr id="423" name="Google Shape;423;p33" descr="dreamstime_xl_27989256 (1).jpg"/>
          <p:cNvPicPr preferRelativeResize="0"/>
          <p:nvPr/>
        </p:nvPicPr>
        <p:blipFill rotWithShape="1">
          <a:blip r:embed="rId3">
            <a:alphaModFix/>
          </a:blip>
          <a:srcRect/>
          <a:stretch/>
        </p:blipFill>
        <p:spPr>
          <a:xfrm>
            <a:off x="6606827" y="2000227"/>
            <a:ext cx="2377336" cy="211020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4"/>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you think levels of organization are important within ecosystems?</a:t>
            </a:r>
            <a:endParaRPr/>
          </a:p>
        </p:txBody>
      </p:sp>
      <p:pic>
        <p:nvPicPr>
          <p:cNvPr id="431" name="Google Shape;431;p34" descr="1a733f37-d010-4ebb-9fe1-b1acfcde27f8.jpg"/>
          <p:cNvPicPr preferRelativeResize="0"/>
          <p:nvPr/>
        </p:nvPicPr>
        <p:blipFill rotWithShape="1">
          <a:blip r:embed="rId4">
            <a:alphaModFix/>
          </a:blip>
          <a:srcRect/>
          <a:stretch/>
        </p:blipFill>
        <p:spPr>
          <a:xfrm>
            <a:off x="1177719" y="1981200"/>
            <a:ext cx="6788562" cy="406368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e011b4efe3_0_129"/>
          <p:cNvSpPr txBox="1"/>
          <p:nvPr/>
        </p:nvSpPr>
        <p:spPr>
          <a:xfrm>
            <a:off x="2300999" y="703610"/>
            <a:ext cx="4572411" cy="95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Demonstration</a:t>
            </a:r>
            <a:endParaRPr/>
          </a:p>
        </p:txBody>
      </p:sp>
      <p:sp>
        <p:nvSpPr>
          <p:cNvPr id="438" name="Google Shape;438;ge011b4efe3_0_129"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ge011b4efe3_0_129"/>
          <p:cNvSpPr txBox="1"/>
          <p:nvPr/>
        </p:nvSpPr>
        <p:spPr>
          <a:xfrm>
            <a:off x="1221013" y="1991025"/>
            <a:ext cx="67020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u="sng">
                <a:solidFill>
                  <a:schemeClr val="hlink"/>
                </a:solidFill>
                <a:latin typeface="Calibri"/>
                <a:ea typeface="Calibri"/>
                <a:cs typeface="Calibri"/>
                <a:sym typeface="Calibri"/>
                <a:hlinkClick r:id="rId4"/>
              </a:rPr>
              <a:t>Levels of Scientific Questioning</a:t>
            </a:r>
            <a:endParaRPr sz="2100">
              <a:latin typeface="Calibri"/>
              <a:ea typeface="Calibri"/>
              <a:cs typeface="Calibri"/>
              <a:sym typeface="Calibri"/>
            </a:endParaRPr>
          </a:p>
          <a:p>
            <a:pPr marL="0" lvl="0" indent="0" algn="ctr"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r>
              <a:rPr lang="en-US" sz="1700">
                <a:latin typeface="Calibri"/>
                <a:ea typeface="Calibri"/>
                <a:cs typeface="Calibri"/>
                <a:sym typeface="Calibri"/>
              </a:rPr>
              <a:t>Scientists study nature at a variety of levels. Today, we are going to look at these different levels of organization and consider why they might be important. Let’s consider the scientific questions below and make some predictions about what the definition of each level is or what other examples might fit into the same category...</a:t>
            </a:r>
            <a:endParaRPr sz="1700">
              <a:latin typeface="Calibri"/>
              <a:ea typeface="Calibri"/>
              <a:cs typeface="Calibri"/>
              <a:sym typeface="Calibri"/>
            </a:endParaRPr>
          </a:p>
        </p:txBody>
      </p:sp>
      <p:pic>
        <p:nvPicPr>
          <p:cNvPr id="440" name="Google Shape;440;ge011b4efe3_0_129"/>
          <p:cNvPicPr preferRelativeResize="0"/>
          <p:nvPr/>
        </p:nvPicPr>
        <p:blipFill>
          <a:blip r:embed="rId5">
            <a:alphaModFix/>
          </a:blip>
          <a:stretch>
            <a:fillRect/>
          </a:stretch>
        </p:blipFill>
        <p:spPr>
          <a:xfrm>
            <a:off x="1156013" y="4018547"/>
            <a:ext cx="6831974" cy="2331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you think levels of organization are important within ecosystems?</a:t>
            </a:r>
            <a:endParaRPr/>
          </a:p>
        </p:txBody>
      </p:sp>
      <p:pic>
        <p:nvPicPr>
          <p:cNvPr id="139" name="Google Shape;139;p4" descr="1a733f37-d010-4ebb-9fe1-b1acfcde27f8.jpg"/>
          <p:cNvPicPr preferRelativeResize="0"/>
          <p:nvPr/>
        </p:nvPicPr>
        <p:blipFill rotWithShape="1">
          <a:blip r:embed="rId4">
            <a:alphaModFix/>
          </a:blip>
          <a:srcRect/>
          <a:stretch/>
        </p:blipFill>
        <p:spPr>
          <a:xfrm>
            <a:off x="1177719" y="1981200"/>
            <a:ext cx="6788562" cy="406368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3" name="Google Shape;453;p37" descr="Image result for multicellular organisms"/>
          <p:cNvPicPr preferRelativeResize="0"/>
          <p:nvPr/>
        </p:nvPicPr>
        <p:blipFill rotWithShape="1">
          <a:blip r:embed="rId4">
            <a:alphaModFix/>
          </a:blip>
          <a:srcRect/>
          <a:stretch/>
        </p:blipFill>
        <p:spPr>
          <a:xfrm>
            <a:off x="0" y="109855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8"/>
          <p:cNvSpPr txBox="1"/>
          <p:nvPr/>
        </p:nvSpPr>
        <p:spPr>
          <a:xfrm>
            <a:off x="2157412" y="608242"/>
            <a:ext cx="482917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Form fits function!</a:t>
            </a:r>
            <a:endParaRPr/>
          </a:p>
        </p:txBody>
      </p:sp>
      <p:pic>
        <p:nvPicPr>
          <p:cNvPr id="461" name="Google Shape;461;p38" descr="Image result for form fits function"/>
          <p:cNvPicPr preferRelativeResize="0"/>
          <p:nvPr/>
        </p:nvPicPr>
        <p:blipFill rotWithShape="1">
          <a:blip r:embed="rId4">
            <a:alphaModFix/>
          </a:blip>
          <a:srcRect/>
          <a:stretch/>
        </p:blipFill>
        <p:spPr>
          <a:xfrm>
            <a:off x="130175" y="1641475"/>
            <a:ext cx="4286250" cy="3219450"/>
          </a:xfrm>
          <a:prstGeom prst="rect">
            <a:avLst/>
          </a:prstGeom>
          <a:noFill/>
          <a:ln>
            <a:noFill/>
          </a:ln>
        </p:spPr>
      </p:pic>
      <p:pic>
        <p:nvPicPr>
          <p:cNvPr id="462" name="Google Shape;462;p38" descr="Image result for form fits function"/>
          <p:cNvPicPr preferRelativeResize="0"/>
          <p:nvPr/>
        </p:nvPicPr>
        <p:blipFill rotWithShape="1">
          <a:blip r:embed="rId5">
            <a:alphaModFix/>
          </a:blip>
          <a:srcRect/>
          <a:stretch/>
        </p:blipFill>
        <p:spPr>
          <a:xfrm>
            <a:off x="4076699" y="2903861"/>
            <a:ext cx="4651375" cy="349217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9"/>
          <p:cNvSpPr txBox="1"/>
          <p:nvPr/>
        </p:nvSpPr>
        <p:spPr>
          <a:xfrm>
            <a:off x="298449" y="809230"/>
            <a:ext cx="85471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Individual</a:t>
            </a:r>
            <a:r>
              <a:rPr lang="en-US" sz="4000">
                <a:solidFill>
                  <a:schemeClr val="dk1"/>
                </a:solidFill>
                <a:latin typeface="Calibri"/>
                <a:ea typeface="Calibri"/>
                <a:cs typeface="Calibri"/>
                <a:sym typeface="Calibri"/>
              </a:rPr>
              <a:t>:  a single organism</a:t>
            </a:r>
            <a:endParaRPr sz="4000" b="1" u="sng">
              <a:solidFill>
                <a:schemeClr val="dk1"/>
              </a:solidFill>
              <a:latin typeface="Calibri"/>
              <a:ea typeface="Calibri"/>
              <a:cs typeface="Calibri"/>
              <a:sym typeface="Calibri"/>
            </a:endParaRPr>
          </a:p>
        </p:txBody>
      </p:sp>
      <p:pic>
        <p:nvPicPr>
          <p:cNvPr id="469" name="Google Shape;469;p39" descr="dreamstime_xl_27989256 (1).jpg"/>
          <p:cNvPicPr preferRelativeResize="0"/>
          <p:nvPr/>
        </p:nvPicPr>
        <p:blipFill rotWithShape="1">
          <a:blip r:embed="rId3">
            <a:alphaModFix/>
          </a:blip>
          <a:srcRect/>
          <a:stretch/>
        </p:blipFill>
        <p:spPr>
          <a:xfrm>
            <a:off x="2469931" y="2195453"/>
            <a:ext cx="4204138" cy="3731738"/>
          </a:xfrm>
          <a:prstGeom prst="rect">
            <a:avLst/>
          </a:prstGeom>
          <a:noFill/>
          <a:ln>
            <a:noFill/>
          </a:ln>
        </p:spPr>
      </p:pic>
      <p:sp>
        <p:nvSpPr>
          <p:cNvPr id="470" name="Google Shape;470;p3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1"/>
          <p:cNvSpPr txBox="1"/>
          <p:nvPr/>
        </p:nvSpPr>
        <p:spPr>
          <a:xfrm>
            <a:off x="494881" y="849542"/>
            <a:ext cx="815423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Explain how the phrase “form fits function” applies to the cells that make up multicellular organisms.</a:t>
            </a:r>
            <a:endParaRPr/>
          </a:p>
        </p:txBody>
      </p:sp>
      <p:sp>
        <p:nvSpPr>
          <p:cNvPr id="483" name="Google Shape;483;p4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4" name="Google Shape;484;p41" descr="Image result for form fits function"/>
          <p:cNvPicPr preferRelativeResize="0"/>
          <p:nvPr/>
        </p:nvPicPr>
        <p:blipFill rotWithShape="1">
          <a:blip r:embed="rId4">
            <a:alphaModFix/>
          </a:blip>
          <a:srcRect/>
          <a:stretch/>
        </p:blipFill>
        <p:spPr>
          <a:xfrm>
            <a:off x="1834970" y="2327274"/>
            <a:ext cx="5474057" cy="41116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42"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1" name="Google Shape;491;p42" descr="dreamstime_xl_27989256 (1).jpg"/>
          <p:cNvPicPr preferRelativeResize="0"/>
          <p:nvPr/>
        </p:nvPicPr>
        <p:blipFill rotWithShape="1">
          <a:blip r:embed="rId4">
            <a:alphaModFix/>
          </a:blip>
          <a:srcRect/>
          <a:stretch/>
        </p:blipFill>
        <p:spPr>
          <a:xfrm>
            <a:off x="2469931" y="2195453"/>
            <a:ext cx="4204138" cy="3731738"/>
          </a:xfrm>
          <a:prstGeom prst="rect">
            <a:avLst/>
          </a:prstGeom>
          <a:noFill/>
          <a:ln>
            <a:noFill/>
          </a:ln>
        </p:spPr>
      </p:pic>
      <p:sp>
        <p:nvSpPr>
          <p:cNvPr id="492" name="Google Shape;492;p42"/>
          <p:cNvSpPr txBox="1"/>
          <p:nvPr/>
        </p:nvSpPr>
        <p:spPr>
          <a:xfrm>
            <a:off x="963750" y="471825"/>
            <a:ext cx="78300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Define the term </a:t>
            </a:r>
            <a:r>
              <a:rPr lang="en-US" sz="4000" b="1">
                <a:solidFill>
                  <a:schemeClr val="dk1"/>
                </a:solidFill>
                <a:latin typeface="Calibri"/>
                <a:ea typeface="Calibri"/>
                <a:cs typeface="Calibri"/>
                <a:sym typeface="Calibri"/>
              </a:rPr>
              <a:t>individual</a:t>
            </a:r>
            <a:r>
              <a:rPr lang="en-US" sz="4000">
                <a:solidFill>
                  <a:schemeClr val="dk1"/>
                </a:solidFill>
                <a:latin typeface="Calibri"/>
                <a:ea typeface="Calibri"/>
                <a:cs typeface="Calibri"/>
                <a:sym typeface="Calibri"/>
              </a:rPr>
              <a:t>.</a:t>
            </a:r>
            <a:endParaRPr sz="40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3"/>
          <p:cNvSpPr txBox="1"/>
          <p:nvPr/>
        </p:nvSpPr>
        <p:spPr>
          <a:xfrm>
            <a:off x="972950" y="428900"/>
            <a:ext cx="78438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Why is this photo </a:t>
            </a:r>
            <a:r>
              <a:rPr lang="en-US" sz="3400" i="1">
                <a:solidFill>
                  <a:schemeClr val="dk1"/>
                </a:solidFill>
                <a:latin typeface="Calibri"/>
                <a:ea typeface="Calibri"/>
                <a:cs typeface="Calibri"/>
                <a:sym typeface="Calibri"/>
              </a:rPr>
              <a:t>not </a:t>
            </a:r>
            <a:r>
              <a:rPr lang="en-US" sz="3400">
                <a:solidFill>
                  <a:schemeClr val="dk1"/>
                </a:solidFill>
                <a:latin typeface="Calibri"/>
                <a:ea typeface="Calibri"/>
                <a:cs typeface="Calibri"/>
                <a:sym typeface="Calibri"/>
              </a:rPr>
              <a:t>an example of individuals?</a:t>
            </a:r>
            <a:endParaRPr/>
          </a:p>
        </p:txBody>
      </p:sp>
      <p:sp>
        <p:nvSpPr>
          <p:cNvPr id="499" name="Google Shape;499;p43"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0" name="Google Shape;500;p43" descr="Image result for pond ecosystem"/>
          <p:cNvPicPr preferRelativeResize="0"/>
          <p:nvPr/>
        </p:nvPicPr>
        <p:blipFill rotWithShape="1">
          <a:blip r:embed="rId4">
            <a:alphaModFix/>
          </a:blip>
          <a:srcRect/>
          <a:stretch/>
        </p:blipFill>
        <p:spPr>
          <a:xfrm>
            <a:off x="1123950" y="1685924"/>
            <a:ext cx="6896100" cy="51720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4"/>
          <p:cNvSpPr txBox="1"/>
          <p:nvPr/>
        </p:nvSpPr>
        <p:spPr>
          <a:xfrm>
            <a:off x="2737203" y="901725"/>
            <a:ext cx="401359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Population</a:t>
            </a:r>
            <a:endParaRPr/>
          </a:p>
        </p:txBody>
      </p:sp>
      <p:sp>
        <p:nvSpPr>
          <p:cNvPr id="507" name="Google Shape;507;p44"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8" name="Google Shape;508;p44"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45" descr="dreamstime_xl_27989256 (1).jpg"/>
          <p:cNvPicPr preferRelativeResize="0"/>
          <p:nvPr/>
        </p:nvPicPr>
        <p:blipFill rotWithShape="1">
          <a:blip r:embed="rId3">
            <a:alphaModFix/>
          </a:blip>
          <a:srcRect/>
          <a:stretch/>
        </p:blipFill>
        <p:spPr>
          <a:xfrm>
            <a:off x="427789" y="1795162"/>
            <a:ext cx="2675680" cy="2375025"/>
          </a:xfrm>
          <a:prstGeom prst="rect">
            <a:avLst/>
          </a:prstGeom>
          <a:noFill/>
          <a:ln>
            <a:noFill/>
          </a:ln>
        </p:spPr>
      </p:pic>
      <p:pic>
        <p:nvPicPr>
          <p:cNvPr id="515" name="Google Shape;515;p45" descr="dreamstime_xl_27989256 (1).jpg"/>
          <p:cNvPicPr preferRelativeResize="0"/>
          <p:nvPr/>
        </p:nvPicPr>
        <p:blipFill rotWithShape="1">
          <a:blip r:embed="rId3">
            <a:alphaModFix/>
          </a:blip>
          <a:srcRect/>
          <a:stretch/>
        </p:blipFill>
        <p:spPr>
          <a:xfrm>
            <a:off x="1616457" y="4170187"/>
            <a:ext cx="2377336" cy="2110205"/>
          </a:xfrm>
          <a:prstGeom prst="rect">
            <a:avLst/>
          </a:prstGeom>
          <a:noFill/>
          <a:ln>
            <a:noFill/>
          </a:ln>
        </p:spPr>
      </p:pic>
      <p:pic>
        <p:nvPicPr>
          <p:cNvPr id="516" name="Google Shape;516;p45" descr="dreamstime_xl_27989256 (1).jpg"/>
          <p:cNvPicPr preferRelativeResize="0"/>
          <p:nvPr/>
        </p:nvPicPr>
        <p:blipFill rotWithShape="1">
          <a:blip r:embed="rId3">
            <a:alphaModFix/>
          </a:blip>
          <a:srcRect/>
          <a:stretch/>
        </p:blipFill>
        <p:spPr>
          <a:xfrm>
            <a:off x="3536724" y="1927572"/>
            <a:ext cx="2377335" cy="2110204"/>
          </a:xfrm>
          <a:prstGeom prst="rect">
            <a:avLst/>
          </a:prstGeom>
          <a:noFill/>
          <a:ln>
            <a:noFill/>
          </a:ln>
        </p:spPr>
      </p:pic>
      <p:pic>
        <p:nvPicPr>
          <p:cNvPr id="517" name="Google Shape;517;p45" descr="dreamstime_xl_27989256 (1).jpg"/>
          <p:cNvPicPr preferRelativeResize="0"/>
          <p:nvPr/>
        </p:nvPicPr>
        <p:blipFill rotWithShape="1">
          <a:blip r:embed="rId3">
            <a:alphaModFix/>
          </a:blip>
          <a:srcRect/>
          <a:stretch/>
        </p:blipFill>
        <p:spPr>
          <a:xfrm>
            <a:off x="4655899" y="3915206"/>
            <a:ext cx="2477490" cy="2199105"/>
          </a:xfrm>
          <a:prstGeom prst="rect">
            <a:avLst/>
          </a:prstGeom>
          <a:noFill/>
          <a:ln>
            <a:noFill/>
          </a:ln>
        </p:spPr>
      </p:pic>
      <p:pic>
        <p:nvPicPr>
          <p:cNvPr id="518" name="Google Shape;518;p45" descr="dreamstime_xl_27989256 (1).jpg"/>
          <p:cNvPicPr preferRelativeResize="0"/>
          <p:nvPr/>
        </p:nvPicPr>
        <p:blipFill rotWithShape="1">
          <a:blip r:embed="rId3">
            <a:alphaModFix/>
          </a:blip>
          <a:srcRect/>
          <a:stretch/>
        </p:blipFill>
        <p:spPr>
          <a:xfrm>
            <a:off x="6606827" y="2000227"/>
            <a:ext cx="2377336" cy="2110205"/>
          </a:xfrm>
          <a:prstGeom prst="rect">
            <a:avLst/>
          </a:prstGeom>
          <a:noFill/>
          <a:ln>
            <a:noFill/>
          </a:ln>
        </p:spPr>
      </p:pic>
      <p:sp>
        <p:nvSpPr>
          <p:cNvPr id="519" name="Google Shape;519;p45"/>
          <p:cNvSpPr txBox="1"/>
          <p:nvPr/>
        </p:nvSpPr>
        <p:spPr>
          <a:xfrm>
            <a:off x="1257300" y="475875"/>
            <a:ext cx="76551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Population:</a:t>
            </a:r>
            <a:r>
              <a:rPr lang="en-US" sz="3600">
                <a:solidFill>
                  <a:schemeClr val="dk1"/>
                </a:solidFill>
                <a:latin typeface="Calibri"/>
                <a:ea typeface="Calibri"/>
                <a:cs typeface="Calibri"/>
                <a:sym typeface="Calibri"/>
              </a:rPr>
              <a:t>  a group of the same types of organisms within a certain area</a:t>
            </a:r>
            <a:endParaRPr sz="3600" b="1" u="sng">
              <a:solidFill>
                <a:schemeClr val="dk1"/>
              </a:solidFill>
              <a:latin typeface="Calibri"/>
              <a:ea typeface="Calibri"/>
              <a:cs typeface="Calibri"/>
              <a:sym typeface="Calibri"/>
            </a:endParaRPr>
          </a:p>
        </p:txBody>
      </p:sp>
      <p:sp>
        <p:nvSpPr>
          <p:cNvPr id="520" name="Google Shape;520;p4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1" name="Google Shape;521;p45"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5"/>
          <p:cNvSpPr txBox="1"/>
          <p:nvPr/>
        </p:nvSpPr>
        <p:spPr>
          <a:xfrm>
            <a:off x="2301072" y="693336"/>
            <a:ext cx="4613436"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46" name="Google Shape;146;p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txBox="1"/>
          <p:nvPr/>
        </p:nvSpPr>
        <p:spPr>
          <a:xfrm>
            <a:off x="1221013" y="1911900"/>
            <a:ext cx="67020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100" u="sng">
                <a:solidFill>
                  <a:schemeClr val="hlink"/>
                </a:solidFill>
                <a:latin typeface="Calibri"/>
                <a:ea typeface="Calibri"/>
                <a:cs typeface="Calibri"/>
                <a:sym typeface="Calibri"/>
                <a:hlinkClick r:id="rId4"/>
              </a:rPr>
              <a:t>Levels of Scientific Questioning</a:t>
            </a:r>
            <a:endParaRPr sz="2100">
              <a:latin typeface="Calibri"/>
              <a:ea typeface="Calibri"/>
              <a:cs typeface="Calibri"/>
              <a:sym typeface="Calibri"/>
            </a:endParaRPr>
          </a:p>
          <a:p>
            <a:pPr marL="0" lvl="0" indent="0" algn="ctr"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r>
              <a:rPr lang="en-US" sz="1700">
                <a:latin typeface="Calibri"/>
                <a:ea typeface="Calibri"/>
                <a:cs typeface="Calibri"/>
                <a:sym typeface="Calibri"/>
              </a:rPr>
              <a:t>Scientists study nature at a variety of levels. Today, we are going to look at these different levels of organization and consider why they might be important. Let’s consider the scientific questions below and make some predictions about what the definition of each level is or what other examples might fit into the same category...</a:t>
            </a:r>
            <a:endParaRPr sz="1700">
              <a:latin typeface="Calibri"/>
              <a:ea typeface="Calibri"/>
              <a:cs typeface="Calibri"/>
              <a:sym typeface="Calibri"/>
            </a:endParaRPr>
          </a:p>
        </p:txBody>
      </p:sp>
      <p:pic>
        <p:nvPicPr>
          <p:cNvPr id="148" name="Google Shape;148;p5"/>
          <p:cNvPicPr preferRelativeResize="0"/>
          <p:nvPr/>
        </p:nvPicPr>
        <p:blipFill>
          <a:blip r:embed="rId5">
            <a:alphaModFix/>
          </a:blip>
          <a:stretch>
            <a:fillRect/>
          </a:stretch>
        </p:blipFill>
        <p:spPr>
          <a:xfrm>
            <a:off x="1156013" y="3939422"/>
            <a:ext cx="6831974" cy="2331826"/>
          </a:xfrm>
          <a:prstGeom prst="rect">
            <a:avLst/>
          </a:prstGeom>
          <a:noFill/>
          <a:ln>
            <a:noFill/>
          </a:ln>
        </p:spPr>
      </p:pic>
      <p:pic>
        <p:nvPicPr>
          <p:cNvPr id="149" name="Google Shape;149;p5" descr="Cursor"/>
          <p:cNvPicPr preferRelativeResize="0"/>
          <p:nvPr/>
        </p:nvPicPr>
        <p:blipFill rotWithShape="1">
          <a:blip r:embed="rId6">
            <a:alphaModFix/>
          </a:blip>
          <a:srcRect/>
          <a:stretch/>
        </p:blipFill>
        <p:spPr>
          <a:xfrm rot="5400000">
            <a:off x="2386385" y="2074100"/>
            <a:ext cx="480750" cy="4807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b6d4c319d7_0_2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gb6d4c319d7_0_31" descr="Questions"/>
          <p:cNvSpPr/>
          <p:nvPr/>
        </p:nvSpPr>
        <p:spPr>
          <a:xfrm>
            <a:off x="-1" y="-1"/>
            <a:ext cx="890700" cy="83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4" name="Google Shape;534;gb6d4c319d7_0_31" descr="dreamstime_xl_27989256 (1).jpg"/>
          <p:cNvPicPr preferRelativeResize="0"/>
          <p:nvPr/>
        </p:nvPicPr>
        <p:blipFill rotWithShape="1">
          <a:blip r:embed="rId4">
            <a:alphaModFix/>
          </a:blip>
          <a:srcRect/>
          <a:stretch/>
        </p:blipFill>
        <p:spPr>
          <a:xfrm>
            <a:off x="2469931" y="2195453"/>
            <a:ext cx="4204141" cy="3731735"/>
          </a:xfrm>
          <a:prstGeom prst="rect">
            <a:avLst/>
          </a:prstGeom>
          <a:noFill/>
          <a:ln>
            <a:noFill/>
          </a:ln>
        </p:spPr>
      </p:pic>
      <p:sp>
        <p:nvSpPr>
          <p:cNvPr id="535" name="Google Shape;535;gb6d4c319d7_0_31"/>
          <p:cNvSpPr txBox="1"/>
          <p:nvPr/>
        </p:nvSpPr>
        <p:spPr>
          <a:xfrm>
            <a:off x="963750" y="471825"/>
            <a:ext cx="7830000" cy="708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 population?</a:t>
            </a:r>
            <a:endParaRPr sz="4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2" name="Google Shape;542;p4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9" name="Google Shape;549;p4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50" name="Google Shape;550;p47" descr="Image result for bison"/>
          <p:cNvPicPr preferRelativeResize="0"/>
          <p:nvPr/>
        </p:nvPicPr>
        <p:blipFill rotWithShape="1">
          <a:blip r:embed="rId5">
            <a:alphaModFix/>
          </a:blip>
          <a:srcRect/>
          <a:stretch/>
        </p:blipFill>
        <p:spPr>
          <a:xfrm>
            <a:off x="0" y="914400"/>
            <a:ext cx="9144000" cy="5029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7" name="Google Shape;557;p4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58" name="Google Shape;558;p48" descr="Image result for birds"/>
          <p:cNvPicPr preferRelativeResize="0"/>
          <p:nvPr/>
        </p:nvPicPr>
        <p:blipFill rotWithShape="1">
          <a:blip r:embed="rId5">
            <a:alphaModFix/>
          </a:blip>
          <a:srcRect/>
          <a:stretch/>
        </p:blipFill>
        <p:spPr>
          <a:xfrm>
            <a:off x="0" y="857250"/>
            <a:ext cx="9144000"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5" name="Google Shape;565;p49"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66" name="Google Shape;566;p49" descr="Image result for ants"/>
          <p:cNvPicPr preferRelativeResize="0"/>
          <p:nvPr/>
        </p:nvPicPr>
        <p:blipFill rotWithShape="1">
          <a:blip r:embed="rId5">
            <a:alphaModFix/>
          </a:blip>
          <a:srcRect/>
          <a:stretch/>
        </p:blipFill>
        <p:spPr>
          <a:xfrm>
            <a:off x="23813" y="1047750"/>
            <a:ext cx="9096375" cy="4762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51" descr="dreamstime_xl_27989256 (1).jpg"/>
          <p:cNvPicPr preferRelativeResize="0"/>
          <p:nvPr/>
        </p:nvPicPr>
        <p:blipFill rotWithShape="1">
          <a:blip r:embed="rId3">
            <a:alphaModFix/>
          </a:blip>
          <a:srcRect/>
          <a:stretch/>
        </p:blipFill>
        <p:spPr>
          <a:xfrm>
            <a:off x="427789" y="1795162"/>
            <a:ext cx="2675680" cy="2375025"/>
          </a:xfrm>
          <a:prstGeom prst="rect">
            <a:avLst/>
          </a:prstGeom>
          <a:noFill/>
          <a:ln>
            <a:noFill/>
          </a:ln>
        </p:spPr>
      </p:pic>
      <p:pic>
        <p:nvPicPr>
          <p:cNvPr id="579" name="Google Shape;579;p51" descr="dreamstime_xl_27989256 (1).jpg"/>
          <p:cNvPicPr preferRelativeResize="0"/>
          <p:nvPr/>
        </p:nvPicPr>
        <p:blipFill rotWithShape="1">
          <a:blip r:embed="rId3">
            <a:alphaModFix/>
          </a:blip>
          <a:srcRect/>
          <a:stretch/>
        </p:blipFill>
        <p:spPr>
          <a:xfrm>
            <a:off x="1616457" y="4170187"/>
            <a:ext cx="2377336" cy="2110205"/>
          </a:xfrm>
          <a:prstGeom prst="rect">
            <a:avLst/>
          </a:prstGeom>
          <a:noFill/>
          <a:ln>
            <a:noFill/>
          </a:ln>
        </p:spPr>
      </p:pic>
      <p:pic>
        <p:nvPicPr>
          <p:cNvPr id="580" name="Google Shape;580;p51" descr="dreamstime_xl_27989256 (1).jpg"/>
          <p:cNvPicPr preferRelativeResize="0"/>
          <p:nvPr/>
        </p:nvPicPr>
        <p:blipFill rotWithShape="1">
          <a:blip r:embed="rId3">
            <a:alphaModFix/>
          </a:blip>
          <a:srcRect/>
          <a:stretch/>
        </p:blipFill>
        <p:spPr>
          <a:xfrm>
            <a:off x="3536724" y="1927572"/>
            <a:ext cx="2377335" cy="2110204"/>
          </a:xfrm>
          <a:prstGeom prst="rect">
            <a:avLst/>
          </a:prstGeom>
          <a:noFill/>
          <a:ln>
            <a:noFill/>
          </a:ln>
        </p:spPr>
      </p:pic>
      <p:pic>
        <p:nvPicPr>
          <p:cNvPr id="581" name="Google Shape;581;p51" descr="dreamstime_xl_27989256 (1).jpg"/>
          <p:cNvPicPr preferRelativeResize="0"/>
          <p:nvPr/>
        </p:nvPicPr>
        <p:blipFill rotWithShape="1">
          <a:blip r:embed="rId3">
            <a:alphaModFix/>
          </a:blip>
          <a:srcRect/>
          <a:stretch/>
        </p:blipFill>
        <p:spPr>
          <a:xfrm>
            <a:off x="4655899" y="3915206"/>
            <a:ext cx="2477490" cy="2199105"/>
          </a:xfrm>
          <a:prstGeom prst="rect">
            <a:avLst/>
          </a:prstGeom>
          <a:noFill/>
          <a:ln>
            <a:noFill/>
          </a:ln>
        </p:spPr>
      </p:pic>
      <p:pic>
        <p:nvPicPr>
          <p:cNvPr id="582" name="Google Shape;582;p51" descr="dreamstime_xl_27989256 (1).jpg"/>
          <p:cNvPicPr preferRelativeResize="0"/>
          <p:nvPr/>
        </p:nvPicPr>
        <p:blipFill rotWithShape="1">
          <a:blip r:embed="rId3">
            <a:alphaModFix/>
          </a:blip>
          <a:srcRect/>
          <a:stretch/>
        </p:blipFill>
        <p:spPr>
          <a:xfrm>
            <a:off x="6606827" y="2000227"/>
            <a:ext cx="2377336" cy="2110205"/>
          </a:xfrm>
          <a:prstGeom prst="rect">
            <a:avLst/>
          </a:prstGeom>
          <a:noFill/>
          <a:ln>
            <a:noFill/>
          </a:ln>
        </p:spPr>
      </p:pic>
      <p:sp>
        <p:nvSpPr>
          <p:cNvPr id="583" name="Google Shape;583;p51"/>
          <p:cNvSpPr txBox="1"/>
          <p:nvPr/>
        </p:nvSpPr>
        <p:spPr>
          <a:xfrm>
            <a:off x="1257300" y="528627"/>
            <a:ext cx="68707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population?</a:t>
            </a:r>
            <a:endParaRPr/>
          </a:p>
        </p:txBody>
      </p:sp>
      <p:sp>
        <p:nvSpPr>
          <p:cNvPr id="584" name="Google Shape;584;p51" descr="Questions"/>
          <p:cNvSpPr/>
          <p:nvPr/>
        </p:nvSpPr>
        <p:spPr>
          <a:xfrm>
            <a:off x="-1" y="-1"/>
            <a:ext cx="890649" cy="8312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2"/>
          <p:cNvSpPr txBox="1"/>
          <p:nvPr/>
        </p:nvSpPr>
        <p:spPr>
          <a:xfrm>
            <a:off x="890650" y="448800"/>
            <a:ext cx="77976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True/False: These bison are an example of a population.</a:t>
            </a:r>
            <a:endParaRPr sz="3400" b="1">
              <a:solidFill>
                <a:schemeClr val="dk1"/>
              </a:solidFill>
              <a:latin typeface="Calibri"/>
              <a:ea typeface="Calibri"/>
              <a:cs typeface="Calibri"/>
              <a:sym typeface="Calibri"/>
            </a:endParaRPr>
          </a:p>
        </p:txBody>
      </p:sp>
      <p:pic>
        <p:nvPicPr>
          <p:cNvPr id="591" name="Google Shape;591;p52" descr="Image result for bison"/>
          <p:cNvPicPr preferRelativeResize="0"/>
          <p:nvPr/>
        </p:nvPicPr>
        <p:blipFill rotWithShape="1">
          <a:blip r:embed="rId3">
            <a:alphaModFix/>
          </a:blip>
          <a:srcRect/>
          <a:stretch/>
        </p:blipFill>
        <p:spPr>
          <a:xfrm>
            <a:off x="292100" y="2032001"/>
            <a:ext cx="8559800" cy="4707890"/>
          </a:xfrm>
          <a:prstGeom prst="rect">
            <a:avLst/>
          </a:prstGeom>
          <a:noFill/>
          <a:ln>
            <a:noFill/>
          </a:ln>
        </p:spPr>
      </p:pic>
      <p:sp>
        <p:nvSpPr>
          <p:cNvPr id="592" name="Google Shape;592;p52" descr="Questions"/>
          <p:cNvSpPr/>
          <p:nvPr/>
        </p:nvSpPr>
        <p:spPr>
          <a:xfrm>
            <a:off x="-1" y="-1"/>
            <a:ext cx="890649" cy="8312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b6d4c319d7_0_38"/>
          <p:cNvSpPr txBox="1"/>
          <p:nvPr/>
        </p:nvSpPr>
        <p:spPr>
          <a:xfrm>
            <a:off x="890650" y="448800"/>
            <a:ext cx="77976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rgbClr val="FF0000"/>
                </a:solidFill>
                <a:latin typeface="Calibri"/>
                <a:ea typeface="Calibri"/>
                <a:cs typeface="Calibri"/>
                <a:sym typeface="Calibri"/>
              </a:rPr>
              <a:t>True</a:t>
            </a:r>
            <a:r>
              <a:rPr lang="en-US" sz="3400">
                <a:solidFill>
                  <a:schemeClr val="dk1"/>
                </a:solidFill>
                <a:latin typeface="Calibri"/>
                <a:ea typeface="Calibri"/>
                <a:cs typeface="Calibri"/>
                <a:sym typeface="Calibri"/>
              </a:rPr>
              <a:t>/False: These bison are an example of a population.</a:t>
            </a:r>
            <a:endParaRPr sz="3400" b="1">
              <a:solidFill>
                <a:schemeClr val="dk1"/>
              </a:solidFill>
              <a:latin typeface="Calibri"/>
              <a:ea typeface="Calibri"/>
              <a:cs typeface="Calibri"/>
              <a:sym typeface="Calibri"/>
            </a:endParaRPr>
          </a:p>
        </p:txBody>
      </p:sp>
      <p:pic>
        <p:nvPicPr>
          <p:cNvPr id="599" name="Google Shape;599;gb6d4c319d7_0_38" descr="Image result for bison"/>
          <p:cNvPicPr preferRelativeResize="0"/>
          <p:nvPr/>
        </p:nvPicPr>
        <p:blipFill rotWithShape="1">
          <a:blip r:embed="rId3">
            <a:alphaModFix/>
          </a:blip>
          <a:srcRect/>
          <a:stretch/>
        </p:blipFill>
        <p:spPr>
          <a:xfrm>
            <a:off x="292100" y="2032001"/>
            <a:ext cx="8559800" cy="4707892"/>
          </a:xfrm>
          <a:prstGeom prst="rect">
            <a:avLst/>
          </a:prstGeom>
          <a:noFill/>
          <a:ln>
            <a:noFill/>
          </a:ln>
        </p:spPr>
      </p:pic>
      <p:sp>
        <p:nvSpPr>
          <p:cNvPr id="600" name="Google Shape;600;gb6d4c319d7_0_38" descr="Questions"/>
          <p:cNvSpPr/>
          <p:nvPr/>
        </p:nvSpPr>
        <p:spPr>
          <a:xfrm>
            <a:off x="-1" y="-1"/>
            <a:ext cx="890700" cy="831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6"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53"/>
          <p:cNvSpPr txBox="1"/>
          <p:nvPr/>
        </p:nvSpPr>
        <p:spPr>
          <a:xfrm>
            <a:off x="866774" y="825500"/>
            <a:ext cx="7629526"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chemeClr val="dk1"/>
                </a:solidFill>
                <a:latin typeface="Calibri"/>
                <a:ea typeface="Calibri"/>
                <a:cs typeface="Calibri"/>
                <a:sym typeface="Calibri"/>
              </a:rPr>
              <a:t>Name two other examples of populations.</a:t>
            </a:r>
            <a:endParaRPr sz="3400" b="1">
              <a:solidFill>
                <a:schemeClr val="dk1"/>
              </a:solidFill>
              <a:latin typeface="Calibri"/>
              <a:ea typeface="Calibri"/>
              <a:cs typeface="Calibri"/>
              <a:sym typeface="Calibri"/>
            </a:endParaRPr>
          </a:p>
        </p:txBody>
      </p:sp>
      <p:sp>
        <p:nvSpPr>
          <p:cNvPr id="607" name="Google Shape;607;p53"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8" name="Google Shape;608;p53"/>
          <p:cNvPicPr preferRelativeResize="0"/>
          <p:nvPr/>
        </p:nvPicPr>
        <p:blipFill>
          <a:blip r:embed="rId4">
            <a:alphaModFix/>
          </a:blip>
          <a:stretch>
            <a:fillRect/>
          </a:stretch>
        </p:blipFill>
        <p:spPr>
          <a:xfrm>
            <a:off x="1134975" y="1830849"/>
            <a:ext cx="6874050" cy="4514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5" name="Google Shape;615;p5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p55" descr="dreamstime_xl_6119266.jpg"/>
          <p:cNvPicPr preferRelativeResize="0"/>
          <p:nvPr/>
        </p:nvPicPr>
        <p:blipFill rotWithShape="1">
          <a:blip r:embed="rId3">
            <a:alphaModFix/>
          </a:blip>
          <a:srcRect/>
          <a:stretch/>
        </p:blipFill>
        <p:spPr>
          <a:xfrm>
            <a:off x="1510631" y="1429504"/>
            <a:ext cx="5708316" cy="4502725"/>
          </a:xfrm>
          <a:prstGeom prst="rect">
            <a:avLst/>
          </a:prstGeom>
          <a:noFill/>
          <a:ln>
            <a:noFill/>
          </a:ln>
        </p:spPr>
      </p:pic>
      <p:sp>
        <p:nvSpPr>
          <p:cNvPr id="622" name="Google Shape;622;p5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3" name="Google Shape;623;p55"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5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7"/>
          <p:cNvSpPr txBox="1"/>
          <p:nvPr/>
        </p:nvSpPr>
        <p:spPr>
          <a:xfrm>
            <a:off x="468850" y="317477"/>
            <a:ext cx="82062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Describe the difference between an individual and a population.</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636" name="Google Shape;636;p57"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7" name="Google Shape;637;p57"/>
          <p:cNvPicPr preferRelativeResize="0"/>
          <p:nvPr/>
        </p:nvPicPr>
        <p:blipFill>
          <a:blip r:embed="rId4">
            <a:alphaModFix/>
          </a:blip>
          <a:stretch>
            <a:fillRect/>
          </a:stretch>
        </p:blipFill>
        <p:spPr>
          <a:xfrm>
            <a:off x="310650" y="1670272"/>
            <a:ext cx="4261350" cy="4797062"/>
          </a:xfrm>
          <a:prstGeom prst="rect">
            <a:avLst/>
          </a:prstGeom>
          <a:noFill/>
          <a:ln>
            <a:noFill/>
          </a:ln>
        </p:spPr>
      </p:pic>
      <p:pic>
        <p:nvPicPr>
          <p:cNvPr id="638" name="Google Shape;638;p57"/>
          <p:cNvPicPr preferRelativeResize="0"/>
          <p:nvPr/>
        </p:nvPicPr>
        <p:blipFill>
          <a:blip r:embed="rId4">
            <a:alphaModFix/>
          </a:blip>
          <a:stretch>
            <a:fillRect/>
          </a:stretch>
        </p:blipFill>
        <p:spPr>
          <a:xfrm>
            <a:off x="4572000" y="1670272"/>
            <a:ext cx="4261350" cy="4797062"/>
          </a:xfrm>
          <a:prstGeom prst="rect">
            <a:avLst/>
          </a:prstGeom>
          <a:noFill/>
          <a:ln>
            <a:noFill/>
          </a:ln>
        </p:spPr>
      </p:pic>
      <p:pic>
        <p:nvPicPr>
          <p:cNvPr id="639" name="Google Shape;639;p57" descr="dreamstime_xl_27989256 (1).jpg"/>
          <p:cNvPicPr preferRelativeResize="0"/>
          <p:nvPr/>
        </p:nvPicPr>
        <p:blipFill rotWithShape="1">
          <a:blip r:embed="rId5">
            <a:alphaModFix/>
          </a:blip>
          <a:srcRect/>
          <a:stretch/>
        </p:blipFill>
        <p:spPr>
          <a:xfrm>
            <a:off x="4958901" y="3090349"/>
            <a:ext cx="1090601" cy="1036224"/>
          </a:xfrm>
          <a:prstGeom prst="rect">
            <a:avLst/>
          </a:prstGeom>
          <a:noFill/>
          <a:ln>
            <a:noFill/>
          </a:ln>
        </p:spPr>
      </p:pic>
      <p:pic>
        <p:nvPicPr>
          <p:cNvPr id="640" name="Google Shape;640;p57" descr="dreamstime_xl_27989256 (1).jpg"/>
          <p:cNvPicPr preferRelativeResize="0"/>
          <p:nvPr/>
        </p:nvPicPr>
        <p:blipFill rotWithShape="1">
          <a:blip r:embed="rId5">
            <a:alphaModFix/>
          </a:blip>
          <a:srcRect/>
          <a:stretch/>
        </p:blipFill>
        <p:spPr>
          <a:xfrm>
            <a:off x="5443398" y="4126570"/>
            <a:ext cx="968992" cy="920676"/>
          </a:xfrm>
          <a:prstGeom prst="rect">
            <a:avLst/>
          </a:prstGeom>
          <a:noFill/>
          <a:ln>
            <a:noFill/>
          </a:ln>
        </p:spPr>
      </p:pic>
      <p:pic>
        <p:nvPicPr>
          <p:cNvPr id="641" name="Google Shape;641;p57" descr="dreamstime_xl_27989256 (1).jpg"/>
          <p:cNvPicPr preferRelativeResize="0"/>
          <p:nvPr/>
        </p:nvPicPr>
        <p:blipFill rotWithShape="1">
          <a:blip r:embed="rId5">
            <a:alphaModFix/>
          </a:blip>
          <a:srcRect/>
          <a:stretch/>
        </p:blipFill>
        <p:spPr>
          <a:xfrm>
            <a:off x="6226093" y="3148119"/>
            <a:ext cx="968992" cy="920676"/>
          </a:xfrm>
          <a:prstGeom prst="rect">
            <a:avLst/>
          </a:prstGeom>
          <a:noFill/>
          <a:ln>
            <a:noFill/>
          </a:ln>
        </p:spPr>
      </p:pic>
      <p:pic>
        <p:nvPicPr>
          <p:cNvPr id="642" name="Google Shape;642;p57" descr="dreamstime_xl_27989256 (1).jpg"/>
          <p:cNvPicPr preferRelativeResize="0"/>
          <p:nvPr/>
        </p:nvPicPr>
        <p:blipFill rotWithShape="1">
          <a:blip r:embed="rId5">
            <a:alphaModFix/>
          </a:blip>
          <a:srcRect/>
          <a:stretch/>
        </p:blipFill>
        <p:spPr>
          <a:xfrm>
            <a:off x="6682265" y="4015322"/>
            <a:ext cx="1009821" cy="959466"/>
          </a:xfrm>
          <a:prstGeom prst="rect">
            <a:avLst/>
          </a:prstGeom>
          <a:noFill/>
          <a:ln>
            <a:noFill/>
          </a:ln>
        </p:spPr>
      </p:pic>
      <p:pic>
        <p:nvPicPr>
          <p:cNvPr id="643" name="Google Shape;643;p57" descr="dreamstime_xl_27989256 (1).jpg"/>
          <p:cNvPicPr preferRelativeResize="0"/>
          <p:nvPr/>
        </p:nvPicPr>
        <p:blipFill rotWithShape="1">
          <a:blip r:embed="rId5">
            <a:alphaModFix/>
          </a:blip>
          <a:srcRect/>
          <a:stretch/>
        </p:blipFill>
        <p:spPr>
          <a:xfrm>
            <a:off x="7477458" y="3179819"/>
            <a:ext cx="968992" cy="920676"/>
          </a:xfrm>
          <a:prstGeom prst="rect">
            <a:avLst/>
          </a:prstGeom>
          <a:noFill/>
          <a:ln>
            <a:noFill/>
          </a:ln>
        </p:spPr>
      </p:pic>
      <p:pic>
        <p:nvPicPr>
          <p:cNvPr id="644" name="Google Shape;644;p57" descr="dreamstime_xl_27989256 (1).jpg"/>
          <p:cNvPicPr preferRelativeResize="0"/>
          <p:nvPr/>
        </p:nvPicPr>
        <p:blipFill rotWithShape="1">
          <a:blip r:embed="rId5">
            <a:alphaModFix/>
          </a:blip>
          <a:srcRect/>
          <a:stretch/>
        </p:blipFill>
        <p:spPr>
          <a:xfrm>
            <a:off x="769726" y="2585022"/>
            <a:ext cx="3343199" cy="2967547"/>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58"/>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651" name="Google Shape;651;p58"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59" descr="dreamstime_xl_27989256 (1).jpg"/>
          <p:cNvPicPr preferRelativeResize="0"/>
          <p:nvPr/>
        </p:nvPicPr>
        <p:blipFill rotWithShape="1">
          <a:blip r:embed="rId3">
            <a:alphaModFix/>
          </a:blip>
          <a:srcRect/>
          <a:stretch/>
        </p:blipFill>
        <p:spPr>
          <a:xfrm>
            <a:off x="427789" y="1795162"/>
            <a:ext cx="2675680" cy="2375025"/>
          </a:xfrm>
          <a:prstGeom prst="rect">
            <a:avLst/>
          </a:prstGeom>
          <a:noFill/>
          <a:ln>
            <a:noFill/>
          </a:ln>
        </p:spPr>
      </p:pic>
      <p:pic>
        <p:nvPicPr>
          <p:cNvPr id="658" name="Google Shape;658;p59" descr="dreamstime_xl_27989256 (1).jpg"/>
          <p:cNvPicPr preferRelativeResize="0"/>
          <p:nvPr/>
        </p:nvPicPr>
        <p:blipFill rotWithShape="1">
          <a:blip r:embed="rId3">
            <a:alphaModFix/>
          </a:blip>
          <a:srcRect/>
          <a:stretch/>
        </p:blipFill>
        <p:spPr>
          <a:xfrm>
            <a:off x="1616457" y="4170187"/>
            <a:ext cx="2377336" cy="2110205"/>
          </a:xfrm>
          <a:prstGeom prst="rect">
            <a:avLst/>
          </a:prstGeom>
          <a:noFill/>
          <a:ln>
            <a:noFill/>
          </a:ln>
        </p:spPr>
      </p:pic>
      <p:pic>
        <p:nvPicPr>
          <p:cNvPr id="659" name="Google Shape;659;p59" descr="dreamstime_xl_27989256 (1).jpg"/>
          <p:cNvPicPr preferRelativeResize="0"/>
          <p:nvPr/>
        </p:nvPicPr>
        <p:blipFill rotWithShape="1">
          <a:blip r:embed="rId3">
            <a:alphaModFix/>
          </a:blip>
          <a:srcRect/>
          <a:stretch/>
        </p:blipFill>
        <p:spPr>
          <a:xfrm>
            <a:off x="3536724" y="1927572"/>
            <a:ext cx="2377335" cy="2110204"/>
          </a:xfrm>
          <a:prstGeom prst="rect">
            <a:avLst/>
          </a:prstGeom>
          <a:noFill/>
          <a:ln>
            <a:noFill/>
          </a:ln>
        </p:spPr>
      </p:pic>
      <p:pic>
        <p:nvPicPr>
          <p:cNvPr id="660" name="Google Shape;660;p59" descr="dreamstime_xl_27989256 (1).jpg"/>
          <p:cNvPicPr preferRelativeResize="0"/>
          <p:nvPr/>
        </p:nvPicPr>
        <p:blipFill rotWithShape="1">
          <a:blip r:embed="rId3">
            <a:alphaModFix/>
          </a:blip>
          <a:srcRect/>
          <a:stretch/>
        </p:blipFill>
        <p:spPr>
          <a:xfrm>
            <a:off x="4655899" y="3915206"/>
            <a:ext cx="2477490" cy="2199105"/>
          </a:xfrm>
          <a:prstGeom prst="rect">
            <a:avLst/>
          </a:prstGeom>
          <a:noFill/>
          <a:ln>
            <a:noFill/>
          </a:ln>
        </p:spPr>
      </p:pic>
      <p:pic>
        <p:nvPicPr>
          <p:cNvPr id="661" name="Google Shape;661;p59" descr="dreamstime_xl_27989256 (1).jpg"/>
          <p:cNvPicPr preferRelativeResize="0"/>
          <p:nvPr/>
        </p:nvPicPr>
        <p:blipFill rotWithShape="1">
          <a:blip r:embed="rId3">
            <a:alphaModFix/>
          </a:blip>
          <a:srcRect/>
          <a:stretch/>
        </p:blipFill>
        <p:spPr>
          <a:xfrm>
            <a:off x="6606827" y="2000227"/>
            <a:ext cx="2377336" cy="2110205"/>
          </a:xfrm>
          <a:prstGeom prst="rect">
            <a:avLst/>
          </a:prstGeom>
          <a:noFill/>
          <a:ln>
            <a:noFill/>
          </a:ln>
        </p:spPr>
      </p:pic>
      <p:sp>
        <p:nvSpPr>
          <p:cNvPr id="662" name="Google Shape;662;p59"/>
          <p:cNvSpPr txBox="1"/>
          <p:nvPr/>
        </p:nvSpPr>
        <p:spPr>
          <a:xfrm>
            <a:off x="1257300" y="528627"/>
            <a:ext cx="68707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Population:</a:t>
            </a:r>
            <a:r>
              <a:rPr lang="en-US" sz="3600">
                <a:solidFill>
                  <a:schemeClr val="dk1"/>
                </a:solidFill>
                <a:latin typeface="Calibri"/>
                <a:ea typeface="Calibri"/>
                <a:cs typeface="Calibri"/>
                <a:sym typeface="Calibri"/>
              </a:rPr>
              <a:t>  a group of the same types of organisms</a:t>
            </a:r>
            <a:endParaRPr sz="3600" b="1" u="sng">
              <a:solidFill>
                <a:schemeClr val="dk1"/>
              </a:solidFill>
              <a:latin typeface="Calibri"/>
              <a:ea typeface="Calibri"/>
              <a:cs typeface="Calibri"/>
              <a:sym typeface="Calibri"/>
            </a:endParaRPr>
          </a:p>
        </p:txBody>
      </p:sp>
      <p:sp>
        <p:nvSpPr>
          <p:cNvPr id="663" name="Google Shape;663;p5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6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1"/>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you think levels of organization are important within ecosystems?</a:t>
            </a:r>
            <a:endParaRPr/>
          </a:p>
        </p:txBody>
      </p:sp>
      <p:pic>
        <p:nvPicPr>
          <p:cNvPr id="671" name="Google Shape;671;p61" descr="1a733f37-d010-4ebb-9fe1-b1acfcde27f8.jpg"/>
          <p:cNvPicPr preferRelativeResize="0"/>
          <p:nvPr/>
        </p:nvPicPr>
        <p:blipFill rotWithShape="1">
          <a:blip r:embed="rId4">
            <a:alphaModFix/>
          </a:blip>
          <a:srcRect/>
          <a:stretch/>
        </p:blipFill>
        <p:spPr>
          <a:xfrm>
            <a:off x="1177719" y="1981200"/>
            <a:ext cx="6788562" cy="406368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 name="Google Shape;162;p7" descr="Image result for multicellular organisms"/>
          <p:cNvPicPr preferRelativeResize="0"/>
          <p:nvPr/>
        </p:nvPicPr>
        <p:blipFill rotWithShape="1">
          <a:blip r:embed="rId4">
            <a:alphaModFix/>
          </a:blip>
          <a:srcRect/>
          <a:stretch/>
        </p:blipFill>
        <p:spPr>
          <a:xfrm>
            <a:off x="0" y="1098550"/>
            <a:ext cx="914400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grpSp>
        <p:nvGrpSpPr>
          <p:cNvPr id="692" name="Google Shape;692;ge011b4efe3_0_42"/>
          <p:cNvGrpSpPr/>
          <p:nvPr/>
        </p:nvGrpSpPr>
        <p:grpSpPr>
          <a:xfrm>
            <a:off x="1458753" y="297180"/>
            <a:ext cx="5875231" cy="6263098"/>
            <a:chOff x="768381" y="0"/>
            <a:chExt cx="5875231" cy="6263098"/>
          </a:xfrm>
        </p:grpSpPr>
        <p:sp>
          <p:nvSpPr>
            <p:cNvPr id="693" name="Google Shape;693;ge011b4efe3_0_42"/>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ge011b4efe3_0_42"/>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695" name="Google Shape;695;ge011b4efe3_0_42"/>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ge011b4efe3_0_42"/>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ge011b4efe3_0_42"/>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698" name="Google Shape;698;ge011b4efe3_0_42"/>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ge011b4efe3_0_42"/>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ge011b4efe3_0_42"/>
            <p:cNvSpPr/>
            <p:nvPr/>
          </p:nvSpPr>
          <p:spPr>
            <a:xfrm>
              <a:off x="768381" y="2815383"/>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ge011b4efe3_0_42"/>
            <p:cNvSpPr/>
            <p:nvPr/>
          </p:nvSpPr>
          <p:spPr>
            <a:xfrm rot="10800000">
              <a:off x="1480912" y="281542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ge011b4efe3_0_42"/>
            <p:cNvSpPr txBox="1"/>
            <p:nvPr/>
          </p:nvSpPr>
          <p:spPr>
            <a:xfrm>
              <a:off x="1444448" y="1877103"/>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703" name="Google Shape;703;ge011b4efe3_0_42"/>
            <p:cNvSpPr/>
            <p:nvPr/>
          </p:nvSpPr>
          <p:spPr>
            <a:xfrm>
              <a:off x="768386" y="1877103"/>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ge011b4efe3_0_42"/>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ge011b4efe3_0_42"/>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706" name="Google Shape;706;ge011b4efe3_0_42"/>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ge011b4efe3_0_42"/>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ge011b4efe3_0_42"/>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709" name="Google Shape;709;ge011b4efe3_0_42"/>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10" name="Google Shape;710;ge011b4efe3_0_4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711" name="Google Shape;711;ge011b4efe3_0_4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712" name="Google Shape;712;ge011b4efe3_0_4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713" name="Google Shape;713;ge011b4efe3_0_4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714" name="Google Shape;714;ge011b4efe3_0_42"/>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15" name="Google Shape;715;ge011b4efe3_0_42"/>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
        <p:nvSpPr>
          <p:cNvPr id="716" name="Google Shape;716;ge011b4efe3_0_42"/>
          <p:cNvSpPr txBox="1"/>
          <p:nvPr/>
        </p:nvSpPr>
        <p:spPr>
          <a:xfrm>
            <a:off x="2181445" y="312340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txBox="1">
            <a:spLocks noGrp="1"/>
          </p:cNvSpPr>
          <p:nvPr>
            <p:ph type="ctrTitle"/>
          </p:nvPr>
        </p:nvSpPr>
        <p:spPr>
          <a:xfrm>
            <a:off x="685800" y="207819"/>
            <a:ext cx="7772400" cy="19876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Levels of Organization</a:t>
            </a:r>
            <a:endParaRPr/>
          </a:p>
        </p:txBody>
      </p:sp>
      <p:pic>
        <p:nvPicPr>
          <p:cNvPr id="723" name="Google Shape;723;p65" descr="1a733f37-d010-4ebb-9fe1-b1acfcde27f8.jpg"/>
          <p:cNvPicPr preferRelativeResize="0"/>
          <p:nvPr/>
        </p:nvPicPr>
        <p:blipFill rotWithShape="1">
          <a:blip r:embed="rId3">
            <a:alphaModFix/>
          </a:blip>
          <a:srcRect/>
          <a:stretch/>
        </p:blipFill>
        <p:spPr>
          <a:xfrm>
            <a:off x="1597297" y="2395979"/>
            <a:ext cx="5862281" cy="3509208"/>
          </a:xfrm>
          <a:prstGeom prst="rect">
            <a:avLst/>
          </a:prstGeom>
          <a:noFill/>
          <a:ln>
            <a:noFill/>
          </a:ln>
        </p:spPr>
      </p:pic>
      <p:sp>
        <p:nvSpPr>
          <p:cNvPr id="724" name="Google Shape;724;p6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5" name="Google Shape;725;p6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66"/>
          <p:cNvSpPr txBox="1">
            <a:spLocks noGrp="1"/>
          </p:cNvSpPr>
          <p:nvPr>
            <p:ph type="ctrTitle"/>
          </p:nvPr>
        </p:nvSpPr>
        <p:spPr>
          <a:xfrm>
            <a:off x="685800" y="207819"/>
            <a:ext cx="7772400" cy="198763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a:t>Community</a:t>
            </a:r>
            <a:endParaRPr/>
          </a:p>
        </p:txBody>
      </p:sp>
      <p:sp>
        <p:nvSpPr>
          <p:cNvPr id="732" name="Google Shape;732;p6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3" name="Google Shape;733;p6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734" name="Google Shape;734;p66" descr="Image result for community ecology"/>
          <p:cNvPicPr preferRelativeResize="0"/>
          <p:nvPr/>
        </p:nvPicPr>
        <p:blipFill rotWithShape="1">
          <a:blip r:embed="rId3">
            <a:alphaModFix/>
          </a:blip>
          <a:srcRect l="7500" t="19073" r="9166" b="16530"/>
          <a:stretch/>
        </p:blipFill>
        <p:spPr>
          <a:xfrm>
            <a:off x="762000" y="1938225"/>
            <a:ext cx="7620000" cy="441617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7"/>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Why do you think levels of organization are important within ecosystems?</a:t>
            </a:r>
            <a:endParaRPr/>
          </a:p>
        </p:txBody>
      </p:sp>
      <p:pic>
        <p:nvPicPr>
          <p:cNvPr id="742" name="Google Shape;742;p67" descr="1a733f37-d010-4ebb-9fe1-b1acfcde27f8.jpg"/>
          <p:cNvPicPr preferRelativeResize="0"/>
          <p:nvPr/>
        </p:nvPicPr>
        <p:blipFill rotWithShape="1">
          <a:blip r:embed="rId4">
            <a:alphaModFix/>
          </a:blip>
          <a:srcRect/>
          <a:stretch/>
        </p:blipFill>
        <p:spPr>
          <a:xfrm>
            <a:off x="1177719" y="1981200"/>
            <a:ext cx="6788562" cy="406368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70"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5" name="Google Shape;755;p70" descr="Image result for multicellular organisms"/>
          <p:cNvPicPr preferRelativeResize="0"/>
          <p:nvPr/>
        </p:nvPicPr>
        <p:blipFill rotWithShape="1">
          <a:blip r:embed="rId4">
            <a:alphaModFix/>
          </a:blip>
          <a:srcRect/>
          <a:stretch/>
        </p:blipFill>
        <p:spPr>
          <a:xfrm>
            <a:off x="0" y="1098550"/>
            <a:ext cx="9144000"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1"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1"/>
          <p:cNvSpPr txBox="1"/>
          <p:nvPr/>
        </p:nvSpPr>
        <p:spPr>
          <a:xfrm>
            <a:off x="2157412" y="608242"/>
            <a:ext cx="482917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Form fits function!</a:t>
            </a:r>
            <a:endParaRPr/>
          </a:p>
        </p:txBody>
      </p:sp>
      <p:pic>
        <p:nvPicPr>
          <p:cNvPr id="763" name="Google Shape;763;p71" descr="Image result for form fits function"/>
          <p:cNvPicPr preferRelativeResize="0"/>
          <p:nvPr/>
        </p:nvPicPr>
        <p:blipFill rotWithShape="1">
          <a:blip r:embed="rId4">
            <a:alphaModFix/>
          </a:blip>
          <a:srcRect/>
          <a:stretch/>
        </p:blipFill>
        <p:spPr>
          <a:xfrm>
            <a:off x="130175" y="1641475"/>
            <a:ext cx="4286250" cy="3219450"/>
          </a:xfrm>
          <a:prstGeom prst="rect">
            <a:avLst/>
          </a:prstGeom>
          <a:noFill/>
          <a:ln>
            <a:noFill/>
          </a:ln>
        </p:spPr>
      </p:pic>
      <p:pic>
        <p:nvPicPr>
          <p:cNvPr id="764" name="Google Shape;764;p71" descr="Image result for form fits function"/>
          <p:cNvPicPr preferRelativeResize="0"/>
          <p:nvPr/>
        </p:nvPicPr>
        <p:blipFill rotWithShape="1">
          <a:blip r:embed="rId5">
            <a:alphaModFix/>
          </a:blip>
          <a:srcRect/>
          <a:stretch/>
        </p:blipFill>
        <p:spPr>
          <a:xfrm>
            <a:off x="4076699" y="2903861"/>
            <a:ext cx="4651375" cy="349217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72"/>
          <p:cNvSpPr txBox="1"/>
          <p:nvPr/>
        </p:nvSpPr>
        <p:spPr>
          <a:xfrm>
            <a:off x="298449" y="809230"/>
            <a:ext cx="85471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Individual</a:t>
            </a:r>
            <a:r>
              <a:rPr lang="en-US" sz="4000">
                <a:solidFill>
                  <a:schemeClr val="dk1"/>
                </a:solidFill>
                <a:latin typeface="Calibri"/>
                <a:ea typeface="Calibri"/>
                <a:cs typeface="Calibri"/>
                <a:sym typeface="Calibri"/>
              </a:rPr>
              <a:t>:  a single organism</a:t>
            </a:r>
            <a:endParaRPr sz="4000" b="1" u="sng">
              <a:solidFill>
                <a:schemeClr val="dk1"/>
              </a:solidFill>
              <a:latin typeface="Calibri"/>
              <a:ea typeface="Calibri"/>
              <a:cs typeface="Calibri"/>
              <a:sym typeface="Calibri"/>
            </a:endParaRPr>
          </a:p>
        </p:txBody>
      </p:sp>
      <p:pic>
        <p:nvPicPr>
          <p:cNvPr id="771" name="Google Shape;771;p72" descr="dreamstime_xl_27989256 (1).jpg"/>
          <p:cNvPicPr preferRelativeResize="0"/>
          <p:nvPr/>
        </p:nvPicPr>
        <p:blipFill rotWithShape="1">
          <a:blip r:embed="rId3">
            <a:alphaModFix/>
          </a:blip>
          <a:srcRect/>
          <a:stretch/>
        </p:blipFill>
        <p:spPr>
          <a:xfrm>
            <a:off x="2469931" y="2195453"/>
            <a:ext cx="4204138" cy="3731738"/>
          </a:xfrm>
          <a:prstGeom prst="rect">
            <a:avLst/>
          </a:prstGeom>
          <a:noFill/>
          <a:ln>
            <a:noFill/>
          </a:ln>
        </p:spPr>
      </p:pic>
      <p:sp>
        <p:nvSpPr>
          <p:cNvPr id="772" name="Google Shape;772;p7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73" descr="dreamstime_xl_27989256 (1).jpg"/>
          <p:cNvPicPr preferRelativeResize="0"/>
          <p:nvPr/>
        </p:nvPicPr>
        <p:blipFill rotWithShape="1">
          <a:blip r:embed="rId3">
            <a:alphaModFix/>
          </a:blip>
          <a:srcRect/>
          <a:stretch/>
        </p:blipFill>
        <p:spPr>
          <a:xfrm>
            <a:off x="427789" y="1795162"/>
            <a:ext cx="2675680" cy="2375025"/>
          </a:xfrm>
          <a:prstGeom prst="rect">
            <a:avLst/>
          </a:prstGeom>
          <a:noFill/>
          <a:ln>
            <a:noFill/>
          </a:ln>
        </p:spPr>
      </p:pic>
      <p:pic>
        <p:nvPicPr>
          <p:cNvPr id="779" name="Google Shape;779;p73" descr="dreamstime_xl_27989256 (1).jpg"/>
          <p:cNvPicPr preferRelativeResize="0"/>
          <p:nvPr/>
        </p:nvPicPr>
        <p:blipFill rotWithShape="1">
          <a:blip r:embed="rId3">
            <a:alphaModFix/>
          </a:blip>
          <a:srcRect/>
          <a:stretch/>
        </p:blipFill>
        <p:spPr>
          <a:xfrm>
            <a:off x="1616457" y="4170187"/>
            <a:ext cx="2377336" cy="2110205"/>
          </a:xfrm>
          <a:prstGeom prst="rect">
            <a:avLst/>
          </a:prstGeom>
          <a:noFill/>
          <a:ln>
            <a:noFill/>
          </a:ln>
        </p:spPr>
      </p:pic>
      <p:pic>
        <p:nvPicPr>
          <p:cNvPr id="780" name="Google Shape;780;p73" descr="dreamstime_xl_27989256 (1).jpg"/>
          <p:cNvPicPr preferRelativeResize="0"/>
          <p:nvPr/>
        </p:nvPicPr>
        <p:blipFill rotWithShape="1">
          <a:blip r:embed="rId3">
            <a:alphaModFix/>
          </a:blip>
          <a:srcRect/>
          <a:stretch/>
        </p:blipFill>
        <p:spPr>
          <a:xfrm>
            <a:off x="3536724" y="1927572"/>
            <a:ext cx="2377335" cy="2110204"/>
          </a:xfrm>
          <a:prstGeom prst="rect">
            <a:avLst/>
          </a:prstGeom>
          <a:noFill/>
          <a:ln>
            <a:noFill/>
          </a:ln>
        </p:spPr>
      </p:pic>
      <p:pic>
        <p:nvPicPr>
          <p:cNvPr id="781" name="Google Shape;781;p73" descr="dreamstime_xl_27989256 (1).jpg"/>
          <p:cNvPicPr preferRelativeResize="0"/>
          <p:nvPr/>
        </p:nvPicPr>
        <p:blipFill rotWithShape="1">
          <a:blip r:embed="rId3">
            <a:alphaModFix/>
          </a:blip>
          <a:srcRect/>
          <a:stretch/>
        </p:blipFill>
        <p:spPr>
          <a:xfrm>
            <a:off x="4655899" y="3915206"/>
            <a:ext cx="2477490" cy="2199105"/>
          </a:xfrm>
          <a:prstGeom prst="rect">
            <a:avLst/>
          </a:prstGeom>
          <a:noFill/>
          <a:ln>
            <a:noFill/>
          </a:ln>
        </p:spPr>
      </p:pic>
      <p:pic>
        <p:nvPicPr>
          <p:cNvPr id="782" name="Google Shape;782;p73" descr="dreamstime_xl_27989256 (1).jpg"/>
          <p:cNvPicPr preferRelativeResize="0"/>
          <p:nvPr/>
        </p:nvPicPr>
        <p:blipFill rotWithShape="1">
          <a:blip r:embed="rId3">
            <a:alphaModFix/>
          </a:blip>
          <a:srcRect/>
          <a:stretch/>
        </p:blipFill>
        <p:spPr>
          <a:xfrm>
            <a:off x="6606827" y="2000227"/>
            <a:ext cx="2377336" cy="2110205"/>
          </a:xfrm>
          <a:prstGeom prst="rect">
            <a:avLst/>
          </a:prstGeom>
          <a:noFill/>
          <a:ln>
            <a:noFill/>
          </a:ln>
        </p:spPr>
      </p:pic>
      <p:sp>
        <p:nvSpPr>
          <p:cNvPr id="783" name="Google Shape;783;p73"/>
          <p:cNvSpPr txBox="1"/>
          <p:nvPr/>
        </p:nvSpPr>
        <p:spPr>
          <a:xfrm>
            <a:off x="927575" y="304425"/>
            <a:ext cx="78135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Population:</a:t>
            </a:r>
            <a:r>
              <a:rPr lang="en-US" sz="3600">
                <a:solidFill>
                  <a:schemeClr val="dk1"/>
                </a:solidFill>
                <a:latin typeface="Calibri"/>
                <a:ea typeface="Calibri"/>
                <a:cs typeface="Calibri"/>
                <a:sym typeface="Calibri"/>
              </a:rPr>
              <a:t>  a group of the same types of organisms living in a certain area</a:t>
            </a:r>
            <a:endParaRPr sz="3600" b="1" u="sng">
              <a:solidFill>
                <a:schemeClr val="dk1"/>
              </a:solidFill>
              <a:latin typeface="Calibri"/>
              <a:ea typeface="Calibri"/>
              <a:cs typeface="Calibri"/>
              <a:sym typeface="Calibri"/>
            </a:endParaRPr>
          </a:p>
        </p:txBody>
      </p:sp>
      <p:sp>
        <p:nvSpPr>
          <p:cNvPr id="784" name="Google Shape;784;p7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7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txBox="1"/>
          <p:nvPr/>
        </p:nvSpPr>
        <p:spPr>
          <a:xfrm>
            <a:off x="2157412" y="608242"/>
            <a:ext cx="482917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Form fits function!</a:t>
            </a:r>
            <a:endParaRPr/>
          </a:p>
        </p:txBody>
      </p:sp>
      <p:pic>
        <p:nvPicPr>
          <p:cNvPr id="170" name="Google Shape;170;p8" descr="Image result for form fits function"/>
          <p:cNvPicPr preferRelativeResize="0"/>
          <p:nvPr/>
        </p:nvPicPr>
        <p:blipFill rotWithShape="1">
          <a:blip r:embed="rId4">
            <a:alphaModFix/>
          </a:blip>
          <a:srcRect/>
          <a:stretch/>
        </p:blipFill>
        <p:spPr>
          <a:xfrm>
            <a:off x="130175" y="1641475"/>
            <a:ext cx="4286250" cy="3219450"/>
          </a:xfrm>
          <a:prstGeom prst="rect">
            <a:avLst/>
          </a:prstGeom>
          <a:noFill/>
          <a:ln>
            <a:noFill/>
          </a:ln>
        </p:spPr>
      </p:pic>
      <p:pic>
        <p:nvPicPr>
          <p:cNvPr id="171" name="Google Shape;171;p8" descr="Image result for form fits function"/>
          <p:cNvPicPr preferRelativeResize="0"/>
          <p:nvPr/>
        </p:nvPicPr>
        <p:blipFill rotWithShape="1">
          <a:blip r:embed="rId5">
            <a:alphaModFix/>
          </a:blip>
          <a:srcRect/>
          <a:stretch/>
        </p:blipFill>
        <p:spPr>
          <a:xfrm>
            <a:off x="4076699" y="2903861"/>
            <a:ext cx="4651375" cy="3492177"/>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75"/>
          <p:cNvSpPr txBox="1"/>
          <p:nvPr/>
        </p:nvSpPr>
        <p:spPr>
          <a:xfrm>
            <a:off x="494881" y="849542"/>
            <a:ext cx="815423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Explain how the phrase “form fits function” applies to the cells that make up multicellular organisms.</a:t>
            </a:r>
            <a:endParaRPr/>
          </a:p>
        </p:txBody>
      </p:sp>
      <p:sp>
        <p:nvSpPr>
          <p:cNvPr id="797" name="Google Shape;797;p7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8" name="Google Shape;798;p75" descr="Image result for form fits function"/>
          <p:cNvPicPr preferRelativeResize="0"/>
          <p:nvPr/>
        </p:nvPicPr>
        <p:blipFill rotWithShape="1">
          <a:blip r:embed="rId4">
            <a:alphaModFix/>
          </a:blip>
          <a:srcRect/>
          <a:stretch/>
        </p:blipFill>
        <p:spPr>
          <a:xfrm>
            <a:off x="1834970" y="2327274"/>
            <a:ext cx="5474057" cy="41116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6"/>
          <p:cNvSpPr txBox="1"/>
          <p:nvPr/>
        </p:nvSpPr>
        <p:spPr>
          <a:xfrm>
            <a:off x="1044825" y="362975"/>
            <a:ext cx="7785000" cy="1139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Why is this photo </a:t>
            </a:r>
            <a:r>
              <a:rPr lang="en-US" sz="3400" i="1">
                <a:solidFill>
                  <a:schemeClr val="dk1"/>
                </a:solidFill>
                <a:latin typeface="Calibri"/>
                <a:ea typeface="Calibri"/>
                <a:cs typeface="Calibri"/>
                <a:sym typeface="Calibri"/>
              </a:rPr>
              <a:t>not </a:t>
            </a:r>
            <a:r>
              <a:rPr lang="en-US" sz="3400">
                <a:solidFill>
                  <a:schemeClr val="dk1"/>
                </a:solidFill>
                <a:latin typeface="Calibri"/>
                <a:ea typeface="Calibri"/>
                <a:cs typeface="Calibri"/>
                <a:sym typeface="Calibri"/>
              </a:rPr>
              <a:t>an example of individuals?</a:t>
            </a:r>
            <a:endParaRPr/>
          </a:p>
        </p:txBody>
      </p:sp>
      <p:sp>
        <p:nvSpPr>
          <p:cNvPr id="805" name="Google Shape;805;p76"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6" name="Google Shape;806;p76" descr="Image result for pond ecosystem"/>
          <p:cNvPicPr preferRelativeResize="0"/>
          <p:nvPr/>
        </p:nvPicPr>
        <p:blipFill rotWithShape="1">
          <a:blip r:embed="rId4">
            <a:alphaModFix/>
          </a:blip>
          <a:srcRect/>
          <a:stretch/>
        </p:blipFill>
        <p:spPr>
          <a:xfrm>
            <a:off x="1123950" y="1685924"/>
            <a:ext cx="6896100" cy="51720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b6d4c319d7_0_68"/>
          <p:cNvSpPr txBox="1"/>
          <p:nvPr/>
        </p:nvSpPr>
        <p:spPr>
          <a:xfrm>
            <a:off x="468850" y="317477"/>
            <a:ext cx="82062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Describe the difference between an individual and a population.</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p:txBody>
      </p:sp>
      <p:sp>
        <p:nvSpPr>
          <p:cNvPr id="813" name="Google Shape;813;gb6d4c319d7_0_68" descr="Questions"/>
          <p:cNvSpPr/>
          <p:nvPr/>
        </p:nvSpPr>
        <p:spPr>
          <a:xfrm>
            <a:off x="-1" y="-1"/>
            <a:ext cx="890700" cy="83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4" name="Google Shape;814;gb6d4c319d7_0_68"/>
          <p:cNvPicPr preferRelativeResize="0"/>
          <p:nvPr/>
        </p:nvPicPr>
        <p:blipFill>
          <a:blip r:embed="rId4">
            <a:alphaModFix/>
          </a:blip>
          <a:stretch>
            <a:fillRect/>
          </a:stretch>
        </p:blipFill>
        <p:spPr>
          <a:xfrm>
            <a:off x="310650" y="1670272"/>
            <a:ext cx="4261350" cy="4797062"/>
          </a:xfrm>
          <a:prstGeom prst="rect">
            <a:avLst/>
          </a:prstGeom>
          <a:noFill/>
          <a:ln>
            <a:noFill/>
          </a:ln>
        </p:spPr>
      </p:pic>
      <p:pic>
        <p:nvPicPr>
          <p:cNvPr id="815" name="Google Shape;815;gb6d4c319d7_0_68"/>
          <p:cNvPicPr preferRelativeResize="0"/>
          <p:nvPr/>
        </p:nvPicPr>
        <p:blipFill>
          <a:blip r:embed="rId4">
            <a:alphaModFix/>
          </a:blip>
          <a:stretch>
            <a:fillRect/>
          </a:stretch>
        </p:blipFill>
        <p:spPr>
          <a:xfrm>
            <a:off x="4572000" y="1670272"/>
            <a:ext cx="4261350" cy="4797062"/>
          </a:xfrm>
          <a:prstGeom prst="rect">
            <a:avLst/>
          </a:prstGeom>
          <a:noFill/>
          <a:ln>
            <a:noFill/>
          </a:ln>
        </p:spPr>
      </p:pic>
      <p:pic>
        <p:nvPicPr>
          <p:cNvPr id="816" name="Google Shape;816;gb6d4c319d7_0_68" descr="dreamstime_xl_27989256 (1).jpg"/>
          <p:cNvPicPr preferRelativeResize="0"/>
          <p:nvPr/>
        </p:nvPicPr>
        <p:blipFill rotWithShape="1">
          <a:blip r:embed="rId5">
            <a:alphaModFix/>
          </a:blip>
          <a:srcRect/>
          <a:stretch/>
        </p:blipFill>
        <p:spPr>
          <a:xfrm>
            <a:off x="4958901" y="3090349"/>
            <a:ext cx="1090601" cy="1036224"/>
          </a:xfrm>
          <a:prstGeom prst="rect">
            <a:avLst/>
          </a:prstGeom>
          <a:noFill/>
          <a:ln>
            <a:noFill/>
          </a:ln>
        </p:spPr>
      </p:pic>
      <p:pic>
        <p:nvPicPr>
          <p:cNvPr id="817" name="Google Shape;817;gb6d4c319d7_0_68" descr="dreamstime_xl_27989256 (1).jpg"/>
          <p:cNvPicPr preferRelativeResize="0"/>
          <p:nvPr/>
        </p:nvPicPr>
        <p:blipFill rotWithShape="1">
          <a:blip r:embed="rId5">
            <a:alphaModFix/>
          </a:blip>
          <a:srcRect/>
          <a:stretch/>
        </p:blipFill>
        <p:spPr>
          <a:xfrm>
            <a:off x="5443398" y="4126570"/>
            <a:ext cx="968992" cy="920676"/>
          </a:xfrm>
          <a:prstGeom prst="rect">
            <a:avLst/>
          </a:prstGeom>
          <a:noFill/>
          <a:ln>
            <a:noFill/>
          </a:ln>
        </p:spPr>
      </p:pic>
      <p:pic>
        <p:nvPicPr>
          <p:cNvPr id="818" name="Google Shape;818;gb6d4c319d7_0_68" descr="dreamstime_xl_27989256 (1).jpg"/>
          <p:cNvPicPr preferRelativeResize="0"/>
          <p:nvPr/>
        </p:nvPicPr>
        <p:blipFill rotWithShape="1">
          <a:blip r:embed="rId5">
            <a:alphaModFix/>
          </a:blip>
          <a:srcRect/>
          <a:stretch/>
        </p:blipFill>
        <p:spPr>
          <a:xfrm>
            <a:off x="6226093" y="3148119"/>
            <a:ext cx="968992" cy="920676"/>
          </a:xfrm>
          <a:prstGeom prst="rect">
            <a:avLst/>
          </a:prstGeom>
          <a:noFill/>
          <a:ln>
            <a:noFill/>
          </a:ln>
        </p:spPr>
      </p:pic>
      <p:pic>
        <p:nvPicPr>
          <p:cNvPr id="819" name="Google Shape;819;gb6d4c319d7_0_68" descr="dreamstime_xl_27989256 (1).jpg"/>
          <p:cNvPicPr preferRelativeResize="0"/>
          <p:nvPr/>
        </p:nvPicPr>
        <p:blipFill rotWithShape="1">
          <a:blip r:embed="rId5">
            <a:alphaModFix/>
          </a:blip>
          <a:srcRect/>
          <a:stretch/>
        </p:blipFill>
        <p:spPr>
          <a:xfrm>
            <a:off x="6682265" y="4015322"/>
            <a:ext cx="1009821" cy="959466"/>
          </a:xfrm>
          <a:prstGeom prst="rect">
            <a:avLst/>
          </a:prstGeom>
          <a:noFill/>
          <a:ln>
            <a:noFill/>
          </a:ln>
        </p:spPr>
      </p:pic>
      <p:pic>
        <p:nvPicPr>
          <p:cNvPr id="820" name="Google Shape;820;gb6d4c319d7_0_68" descr="dreamstime_xl_27989256 (1).jpg"/>
          <p:cNvPicPr preferRelativeResize="0"/>
          <p:nvPr/>
        </p:nvPicPr>
        <p:blipFill rotWithShape="1">
          <a:blip r:embed="rId5">
            <a:alphaModFix/>
          </a:blip>
          <a:srcRect/>
          <a:stretch/>
        </p:blipFill>
        <p:spPr>
          <a:xfrm>
            <a:off x="7477458" y="3179819"/>
            <a:ext cx="968992" cy="920676"/>
          </a:xfrm>
          <a:prstGeom prst="rect">
            <a:avLst/>
          </a:prstGeom>
          <a:noFill/>
          <a:ln>
            <a:noFill/>
          </a:ln>
        </p:spPr>
      </p:pic>
      <p:pic>
        <p:nvPicPr>
          <p:cNvPr id="821" name="Google Shape;821;gb6d4c319d7_0_68" descr="dreamstime_xl_27989256 (1).jpg"/>
          <p:cNvPicPr preferRelativeResize="0"/>
          <p:nvPr/>
        </p:nvPicPr>
        <p:blipFill rotWithShape="1">
          <a:blip r:embed="rId5">
            <a:alphaModFix/>
          </a:blip>
          <a:srcRect/>
          <a:stretch/>
        </p:blipFill>
        <p:spPr>
          <a:xfrm>
            <a:off x="769726" y="2585022"/>
            <a:ext cx="3343199" cy="296754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78"/>
          <p:cNvSpPr txBox="1"/>
          <p:nvPr/>
        </p:nvSpPr>
        <p:spPr>
          <a:xfrm>
            <a:off x="2737203" y="901725"/>
            <a:ext cx="4275529"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Community</a:t>
            </a:r>
            <a:endParaRPr/>
          </a:p>
        </p:txBody>
      </p:sp>
      <p:sp>
        <p:nvSpPr>
          <p:cNvPr id="828" name="Google Shape;828;p7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9" name="Google Shape;829;p7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79" descr="Image result for community ecology"/>
          <p:cNvPicPr preferRelativeResize="0"/>
          <p:nvPr/>
        </p:nvPicPr>
        <p:blipFill rotWithShape="1">
          <a:blip r:embed="rId3">
            <a:alphaModFix/>
          </a:blip>
          <a:srcRect l="7500" t="19072" r="9166" b="17835"/>
          <a:stretch/>
        </p:blipFill>
        <p:spPr>
          <a:xfrm>
            <a:off x="762000" y="1636750"/>
            <a:ext cx="7620000" cy="4326725"/>
          </a:xfrm>
          <a:prstGeom prst="rect">
            <a:avLst/>
          </a:prstGeom>
          <a:noFill/>
          <a:ln>
            <a:noFill/>
          </a:ln>
        </p:spPr>
      </p:pic>
      <p:sp>
        <p:nvSpPr>
          <p:cNvPr id="836" name="Google Shape;836;p79"/>
          <p:cNvSpPr txBox="1"/>
          <p:nvPr/>
        </p:nvSpPr>
        <p:spPr>
          <a:xfrm>
            <a:off x="889000" y="272075"/>
            <a:ext cx="7365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Community:</a:t>
            </a:r>
            <a:r>
              <a:rPr lang="en-US" sz="3600">
                <a:solidFill>
                  <a:schemeClr val="dk1"/>
                </a:solidFill>
                <a:latin typeface="Calibri"/>
                <a:ea typeface="Calibri"/>
                <a:cs typeface="Calibri"/>
                <a:sym typeface="Calibri"/>
              </a:rPr>
              <a:t>  a group of different populations living in the same place</a:t>
            </a:r>
            <a:endParaRPr sz="3600" b="1" u="sng">
              <a:solidFill>
                <a:schemeClr val="dk1"/>
              </a:solidFill>
              <a:latin typeface="Calibri"/>
              <a:ea typeface="Calibri"/>
              <a:cs typeface="Calibri"/>
              <a:sym typeface="Calibri"/>
            </a:endParaRPr>
          </a:p>
        </p:txBody>
      </p:sp>
      <p:sp>
        <p:nvSpPr>
          <p:cNvPr id="837" name="Google Shape;837;p7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8" name="Google Shape;838;p79"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b6d4c319d7_0_8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b6d4c319d7_0_87"/>
          <p:cNvSpPr txBox="1"/>
          <p:nvPr/>
        </p:nvSpPr>
        <p:spPr>
          <a:xfrm>
            <a:off x="1044825" y="362975"/>
            <a:ext cx="7785000" cy="630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a:solidFill>
                  <a:schemeClr val="dk1"/>
                </a:solidFill>
                <a:latin typeface="Calibri"/>
                <a:ea typeface="Calibri"/>
                <a:cs typeface="Calibri"/>
                <a:sym typeface="Calibri"/>
              </a:rPr>
              <a:t>What is a community?</a:t>
            </a:r>
            <a:endParaRPr sz="1500"/>
          </a:p>
        </p:txBody>
      </p:sp>
      <p:sp>
        <p:nvSpPr>
          <p:cNvPr id="851" name="Google Shape;851;gb6d4c319d7_0_87" descr="Questions"/>
          <p:cNvSpPr/>
          <p:nvPr/>
        </p:nvSpPr>
        <p:spPr>
          <a:xfrm>
            <a:off x="-1" y="-1"/>
            <a:ext cx="890700" cy="831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2" name="Google Shape;852;gb6d4c319d7_0_87" descr="Image result for community ecology"/>
          <p:cNvPicPr preferRelativeResize="0"/>
          <p:nvPr/>
        </p:nvPicPr>
        <p:blipFill rotWithShape="1">
          <a:blip r:embed="rId4">
            <a:alphaModFix/>
          </a:blip>
          <a:srcRect l="7500" t="19072" r="9166" b="17835"/>
          <a:stretch/>
        </p:blipFill>
        <p:spPr>
          <a:xfrm>
            <a:off x="762000" y="1636750"/>
            <a:ext cx="7620000" cy="43267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pic>
        <p:nvPicPr>
          <p:cNvPr id="858" name="Google Shape;858;p8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859" name="Google Shape;859;p8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81"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866" name="Google Shape;866;p81"/>
          <p:cNvSpPr txBox="1"/>
          <p:nvPr/>
        </p:nvSpPr>
        <p:spPr>
          <a:xfrm>
            <a:off x="533400" y="742265"/>
            <a:ext cx="8166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Only </a:t>
            </a:r>
            <a:r>
              <a:rPr lang="en-US" sz="3600" b="1">
                <a:solidFill>
                  <a:schemeClr val="dk1"/>
                </a:solidFill>
                <a:latin typeface="Calibri"/>
                <a:ea typeface="Calibri"/>
                <a:cs typeface="Calibri"/>
                <a:sym typeface="Calibri"/>
              </a:rPr>
              <a:t>living </a:t>
            </a:r>
            <a:r>
              <a:rPr lang="en-US" sz="3600">
                <a:solidFill>
                  <a:schemeClr val="dk1"/>
                </a:solidFill>
                <a:latin typeface="Calibri"/>
                <a:ea typeface="Calibri"/>
                <a:cs typeface="Calibri"/>
                <a:sym typeface="Calibri"/>
              </a:rPr>
              <a:t>things are part of a community.</a:t>
            </a:r>
            <a:endParaRPr/>
          </a:p>
        </p:txBody>
      </p:sp>
      <p:sp>
        <p:nvSpPr>
          <p:cNvPr id="867" name="Google Shape;867;p8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82"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874" name="Google Shape;874;p8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2"/>
          <p:cNvSpPr/>
          <p:nvPr/>
        </p:nvSpPr>
        <p:spPr>
          <a:xfrm rot="-9394435">
            <a:off x="6411766" y="1538176"/>
            <a:ext cx="850900" cy="1828800"/>
          </a:xfrm>
          <a:prstGeom prst="up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6" name="Google Shape;876;p82"/>
          <p:cNvSpPr/>
          <p:nvPr/>
        </p:nvSpPr>
        <p:spPr>
          <a:xfrm>
            <a:off x="546100" y="3429000"/>
            <a:ext cx="850900" cy="1828800"/>
          </a:xfrm>
          <a:prstGeom prst="up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83" descr="Image result for ecology community"/>
          <p:cNvPicPr preferRelativeResize="0"/>
          <p:nvPr/>
        </p:nvPicPr>
        <p:blipFill rotWithShape="1">
          <a:blip r:embed="rId3">
            <a:alphaModFix/>
          </a:blip>
          <a:srcRect/>
          <a:stretch/>
        </p:blipFill>
        <p:spPr>
          <a:xfrm>
            <a:off x="0" y="2089150"/>
            <a:ext cx="9144000" cy="3517900"/>
          </a:xfrm>
          <a:prstGeom prst="rect">
            <a:avLst/>
          </a:prstGeom>
          <a:noFill/>
          <a:ln>
            <a:noFill/>
          </a:ln>
        </p:spPr>
      </p:pic>
      <p:sp>
        <p:nvSpPr>
          <p:cNvPr id="883" name="Google Shape;883;p8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83"/>
          <p:cNvSpPr/>
          <p:nvPr/>
        </p:nvSpPr>
        <p:spPr>
          <a:xfrm rot="-9394435">
            <a:off x="4789634" y="3192574"/>
            <a:ext cx="850900" cy="1828800"/>
          </a:xfrm>
          <a:prstGeom prst="up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5" name="Google Shape;885;p83"/>
          <p:cNvSpPr/>
          <p:nvPr/>
        </p:nvSpPr>
        <p:spPr>
          <a:xfrm>
            <a:off x="1943100" y="3098800"/>
            <a:ext cx="850900" cy="1828800"/>
          </a:xfrm>
          <a:prstGeom prst="up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8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2" name="Google Shape;892;p8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pic>
        <p:nvPicPr>
          <p:cNvPr id="898" name="Google Shape;898;p85" descr="Image result for ecology community"/>
          <p:cNvPicPr preferRelativeResize="0"/>
          <p:nvPr/>
        </p:nvPicPr>
        <p:blipFill rotWithShape="1">
          <a:blip r:embed="rId3">
            <a:alphaModFix/>
          </a:blip>
          <a:srcRect/>
          <a:stretch/>
        </p:blipFill>
        <p:spPr>
          <a:xfrm>
            <a:off x="1151059" y="1092200"/>
            <a:ext cx="6841881" cy="5110163"/>
          </a:xfrm>
          <a:prstGeom prst="rect">
            <a:avLst/>
          </a:prstGeom>
          <a:noFill/>
          <a:ln>
            <a:noFill/>
          </a:ln>
        </p:spPr>
      </p:pic>
      <p:sp>
        <p:nvSpPr>
          <p:cNvPr id="899" name="Google Shape;899;p8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0" name="Google Shape;900;p85"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86" descr="Image result for ocean community"/>
          <p:cNvPicPr preferRelativeResize="0"/>
          <p:nvPr/>
        </p:nvPicPr>
        <p:blipFill rotWithShape="1">
          <a:blip r:embed="rId3">
            <a:alphaModFix/>
          </a:blip>
          <a:srcRect/>
          <a:stretch/>
        </p:blipFill>
        <p:spPr>
          <a:xfrm>
            <a:off x="285750" y="1014413"/>
            <a:ext cx="8572500" cy="48291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8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600"/>
              <a:buFont typeface="Calibri"/>
              <a:buNone/>
            </a:pPr>
            <a:r>
              <a:rPr lang="en-US" sz="3600"/>
              <a:t>What is a </a:t>
            </a:r>
            <a:r>
              <a:rPr lang="en-US" sz="3600" b="1"/>
              <a:t>community</a:t>
            </a:r>
            <a:r>
              <a:rPr lang="en-US" sz="3600"/>
              <a:t>? </a:t>
            </a:r>
            <a:endParaRPr/>
          </a:p>
        </p:txBody>
      </p:sp>
      <p:pic>
        <p:nvPicPr>
          <p:cNvPr id="919" name="Google Shape;919;p88" descr="Image result for community ecology"/>
          <p:cNvPicPr preferRelativeResize="0"/>
          <p:nvPr/>
        </p:nvPicPr>
        <p:blipFill rotWithShape="1">
          <a:blip r:embed="rId3">
            <a:alphaModFix/>
          </a:blip>
          <a:srcRect l="7500" t="19076" r="9166" b="17399"/>
          <a:stretch/>
        </p:blipFill>
        <p:spPr>
          <a:xfrm>
            <a:off x="762000" y="1636750"/>
            <a:ext cx="7620000" cy="4356551"/>
          </a:xfrm>
          <a:prstGeom prst="rect">
            <a:avLst/>
          </a:prstGeom>
          <a:noFill/>
          <a:ln>
            <a:noFill/>
          </a:ln>
        </p:spPr>
      </p:pic>
      <p:sp>
        <p:nvSpPr>
          <p:cNvPr id="920" name="Google Shape;920;p88" descr="Questions"/>
          <p:cNvSpPr/>
          <p:nvPr/>
        </p:nvSpPr>
        <p:spPr>
          <a:xfrm>
            <a:off x="-1" y="-1"/>
            <a:ext cx="890649" cy="83127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89"/>
          <p:cNvSpPr txBox="1"/>
          <p:nvPr/>
        </p:nvSpPr>
        <p:spPr>
          <a:xfrm>
            <a:off x="866774" y="825500"/>
            <a:ext cx="7769226"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chemeClr val="dk1"/>
                </a:solidFill>
                <a:latin typeface="Calibri"/>
                <a:ea typeface="Calibri"/>
                <a:cs typeface="Calibri"/>
                <a:sym typeface="Calibri"/>
              </a:rPr>
              <a:t>Name two other examples of communities.</a:t>
            </a:r>
            <a:endParaRPr sz="3400" b="1">
              <a:solidFill>
                <a:schemeClr val="dk1"/>
              </a:solidFill>
              <a:latin typeface="Calibri"/>
              <a:ea typeface="Calibri"/>
              <a:cs typeface="Calibri"/>
              <a:sym typeface="Calibri"/>
            </a:endParaRPr>
          </a:p>
        </p:txBody>
      </p:sp>
      <p:sp>
        <p:nvSpPr>
          <p:cNvPr id="927" name="Google Shape;927;p89" descr="Questions"/>
          <p:cNvSpPr/>
          <p:nvPr/>
        </p:nvSpPr>
        <p:spPr>
          <a:xfrm>
            <a:off x="-1" y="-1"/>
            <a:ext cx="890649" cy="83127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8" name="Google Shape;928;p89"/>
          <p:cNvPicPr preferRelativeResize="0"/>
          <p:nvPr/>
        </p:nvPicPr>
        <p:blipFill>
          <a:blip r:embed="rId4">
            <a:alphaModFix/>
          </a:blip>
          <a:stretch>
            <a:fillRect/>
          </a:stretch>
        </p:blipFill>
        <p:spPr>
          <a:xfrm>
            <a:off x="1385550" y="1804474"/>
            <a:ext cx="6372900" cy="41853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9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5" name="Google Shape;935;p9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91" descr="Image result for birds"/>
          <p:cNvPicPr preferRelativeResize="0"/>
          <p:nvPr/>
        </p:nvPicPr>
        <p:blipFill rotWithShape="1">
          <a:blip r:embed="rId3">
            <a:alphaModFix/>
          </a:blip>
          <a:srcRect/>
          <a:stretch/>
        </p:blipFill>
        <p:spPr>
          <a:xfrm>
            <a:off x="0" y="857250"/>
            <a:ext cx="9144000" cy="5143500"/>
          </a:xfrm>
          <a:prstGeom prst="rect">
            <a:avLst/>
          </a:prstGeom>
          <a:noFill/>
          <a:ln>
            <a:noFill/>
          </a:ln>
        </p:spPr>
      </p:pic>
      <p:sp>
        <p:nvSpPr>
          <p:cNvPr id="942" name="Google Shape;942;p9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3" name="Google Shape;943;p91"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pic>
        <p:nvPicPr>
          <p:cNvPr id="949" name="Google Shape;949;p92" descr="dreamstime_xl_13610313.jpg"/>
          <p:cNvPicPr preferRelativeResize="0"/>
          <p:nvPr/>
        </p:nvPicPr>
        <p:blipFill rotWithShape="1">
          <a:blip r:embed="rId3">
            <a:alphaModFix/>
          </a:blip>
          <a:srcRect/>
          <a:stretch/>
        </p:blipFill>
        <p:spPr>
          <a:xfrm>
            <a:off x="1309082" y="1584659"/>
            <a:ext cx="6553472" cy="4368981"/>
          </a:xfrm>
          <a:prstGeom prst="rect">
            <a:avLst/>
          </a:prstGeom>
          <a:noFill/>
          <a:ln>
            <a:noFill/>
          </a:ln>
        </p:spPr>
      </p:pic>
      <p:sp>
        <p:nvSpPr>
          <p:cNvPr id="950" name="Google Shape;950;p9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1" name="Google Shape;951;p92"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4765</Words>
  <Application>Microsoft Office PowerPoint</Application>
  <PresentationFormat>On-screen Show (4:3)</PresentationFormat>
  <Paragraphs>532</Paragraphs>
  <Slides>149</Slides>
  <Notes>149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149</vt:i4>
      </vt:variant>
    </vt:vector>
  </HeadingPairs>
  <TitlesOfParts>
    <vt:vector size="152" baseType="lpstr">
      <vt:lpstr>Arial</vt:lpstr>
      <vt:lpstr>Calibri</vt:lpstr>
      <vt:lpstr>Office Theme</vt:lpstr>
      <vt:lpstr>PowerPoint Presentation</vt:lpstr>
      <vt:lpstr>Levels of Organization</vt:lpstr>
      <vt:lpstr>Individual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Levels of Organization</vt:lpstr>
      <vt:lpstr>Population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Levels of Organization</vt:lpstr>
      <vt:lpstr>Community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community?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Levels of Organization</vt:lpstr>
      <vt:lpstr>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Ecosystem</vt:lpstr>
      <vt:lpstr>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Ecosystem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2017-06-20T17:46:12Z</dcterms:created>
  <dcterms:modified xsi:type="dcterms:W3CDTF">2021-08-03T19:35:01Z</dcterms:modified>
</cp:coreProperties>
</file>