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2"/>
  </p:notesMasterIdLst>
  <p:sldIdLst>
    <p:sldId id="303" r:id="rId2"/>
    <p:sldId id="304" r:id="rId3"/>
    <p:sldId id="257" r:id="rId4"/>
    <p:sldId id="307" r:id="rId5"/>
    <p:sldId id="423" r:id="rId6"/>
    <p:sldId id="259" r:id="rId7"/>
    <p:sldId id="261" r:id="rId8"/>
    <p:sldId id="314" r:id="rId9"/>
    <p:sldId id="424" r:id="rId10"/>
    <p:sldId id="427" r:id="rId11"/>
    <p:sldId id="425" r:id="rId12"/>
    <p:sldId id="428" r:id="rId13"/>
    <p:sldId id="426" r:id="rId14"/>
    <p:sldId id="429" r:id="rId15"/>
    <p:sldId id="320" r:id="rId16"/>
    <p:sldId id="321" r:id="rId17"/>
    <p:sldId id="322" r:id="rId18"/>
    <p:sldId id="323" r:id="rId19"/>
    <p:sldId id="324" r:id="rId20"/>
    <p:sldId id="325" r:id="rId21"/>
    <p:sldId id="326" r:id="rId22"/>
    <p:sldId id="430" r:id="rId23"/>
    <p:sldId id="431" r:id="rId24"/>
    <p:sldId id="329" r:id="rId25"/>
    <p:sldId id="330" r:id="rId26"/>
    <p:sldId id="331" r:id="rId27"/>
    <p:sldId id="432" r:id="rId28"/>
    <p:sldId id="332" r:id="rId29"/>
    <p:sldId id="333" r:id="rId30"/>
    <p:sldId id="334" r:id="rId31"/>
    <p:sldId id="336" r:id="rId32"/>
    <p:sldId id="337" r:id="rId33"/>
    <p:sldId id="433" r:id="rId34"/>
    <p:sldId id="338" r:id="rId35"/>
    <p:sldId id="339" r:id="rId36"/>
    <p:sldId id="341" r:id="rId37"/>
    <p:sldId id="434" r:id="rId38"/>
    <p:sldId id="435" r:id="rId39"/>
    <p:sldId id="436" r:id="rId40"/>
    <p:sldId id="437" r:id="rId41"/>
    <p:sldId id="354" r:id="rId42"/>
    <p:sldId id="438" r:id="rId43"/>
    <p:sldId id="439" r:id="rId44"/>
    <p:sldId id="440" r:id="rId45"/>
    <p:sldId id="266" r:id="rId46"/>
    <p:sldId id="267" r:id="rId47"/>
    <p:sldId id="268" r:id="rId48"/>
    <p:sldId id="441" r:id="rId49"/>
    <p:sldId id="270" r:id="rId50"/>
    <p:sldId id="271" r:id="rId51"/>
    <p:sldId id="442" r:id="rId52"/>
    <p:sldId id="273" r:id="rId53"/>
    <p:sldId id="274" r:id="rId54"/>
    <p:sldId id="443" r:id="rId55"/>
    <p:sldId id="276" r:id="rId56"/>
    <p:sldId id="277" r:id="rId57"/>
    <p:sldId id="444" r:id="rId58"/>
    <p:sldId id="279" r:id="rId59"/>
    <p:sldId id="361" r:id="rId60"/>
    <p:sldId id="422" r:id="rId6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71" roundtripDataSignature="AMtx7mj96LAX+GUB9uMxOBnHgzkjSgZla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9"/>
    <p:restoredTop sz="94603"/>
  </p:normalViewPr>
  <p:slideViewPr>
    <p:cSldViewPr snapToGrid="0">
      <p:cViewPr varScale="1">
        <p:scale>
          <a:sx n="109" d="100"/>
          <a:sy n="109" d="100"/>
        </p:scale>
        <p:origin x="1720"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17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slide" Target="slides/slide60.xml"/><Relationship Id="rId173"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171"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7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4" name="Google Shape;494;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800">
                <a:latin typeface="Calibri"/>
                <a:ea typeface="Calibri"/>
                <a:cs typeface="Calibri"/>
                <a:sym typeface="Calibri"/>
              </a:rPr>
              <a:t>OK everyone, get ready for our next lesson.  Just as a reminder, these are the different components that our lesson may include, and you’ll see these icons in the top left corner of each slide so that you can follow along more easily!</a:t>
            </a:r>
            <a:endParaRPr/>
          </a:p>
        </p:txBody>
      </p:sp>
      <p:sp>
        <p:nvSpPr>
          <p:cNvPr id="495" name="Google Shape;495;p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0568432cb1_0_3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g20568432cb1_0_3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dirty="0">
                <a:solidFill>
                  <a:schemeClr val="dk1"/>
                </a:solidFill>
              </a:rPr>
              <a:t>Name the four layers of the earth: crust, mantle, outer core, inner core</a:t>
            </a:r>
            <a:endParaRPr sz="1300" dirty="0"/>
          </a:p>
          <a:p>
            <a:pPr marL="0" lvl="0" indent="0" algn="l" rtl="0">
              <a:lnSpc>
                <a:spcPct val="100000"/>
              </a:lnSpc>
              <a:spcBef>
                <a:spcPts val="0"/>
              </a:spcBef>
              <a:spcAft>
                <a:spcPts val="0"/>
              </a:spcAft>
              <a:buSzPts val="1400"/>
              <a:buNone/>
            </a:pPr>
            <a:endParaRPr dirty="0"/>
          </a:p>
        </p:txBody>
      </p:sp>
      <p:sp>
        <p:nvSpPr>
          <p:cNvPr id="153" name="Google Shape;153;g20568432cb1_0_3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10</a:t>
            </a:fld>
            <a:endParaRPr/>
          </a:p>
        </p:txBody>
      </p:sp>
    </p:spTree>
    <p:extLst>
      <p:ext uri="{BB962C8B-B14F-4D97-AF65-F5344CB8AC3E}">
        <p14:creationId xmlns:p14="http://schemas.microsoft.com/office/powerpoint/2010/main" val="778674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0568432cb1_0_3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g20568432cb1_0_3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dirty="0">
                <a:solidFill>
                  <a:schemeClr val="dk1"/>
                </a:solidFill>
              </a:rPr>
              <a:t>What is earth’s crust? </a:t>
            </a:r>
            <a:endParaRPr sz="1300" dirty="0"/>
          </a:p>
          <a:p>
            <a:pPr marL="0" lvl="0" indent="0" algn="l" rtl="0">
              <a:lnSpc>
                <a:spcPct val="100000"/>
              </a:lnSpc>
              <a:spcBef>
                <a:spcPts val="0"/>
              </a:spcBef>
              <a:spcAft>
                <a:spcPts val="0"/>
              </a:spcAft>
              <a:buSzPts val="1400"/>
              <a:buNone/>
            </a:pPr>
            <a:endParaRPr dirty="0"/>
          </a:p>
        </p:txBody>
      </p:sp>
      <p:sp>
        <p:nvSpPr>
          <p:cNvPr id="153" name="Google Shape;153;g20568432cb1_0_3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11</a:t>
            </a:fld>
            <a:endParaRPr/>
          </a:p>
        </p:txBody>
      </p:sp>
    </p:spTree>
    <p:extLst>
      <p:ext uri="{BB962C8B-B14F-4D97-AF65-F5344CB8AC3E}">
        <p14:creationId xmlns:p14="http://schemas.microsoft.com/office/powerpoint/2010/main" val="3868447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0568432cb1_0_3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g20568432cb1_0_3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dirty="0">
                <a:solidFill>
                  <a:schemeClr val="dk1"/>
                </a:solidFill>
              </a:rPr>
              <a:t>What is earth’s crust? The outermost thin shell layer of the planet earth</a:t>
            </a:r>
            <a:endParaRPr sz="1300" dirty="0"/>
          </a:p>
          <a:p>
            <a:pPr marL="0" lvl="0" indent="0" algn="l" rtl="0">
              <a:lnSpc>
                <a:spcPct val="100000"/>
              </a:lnSpc>
              <a:spcBef>
                <a:spcPts val="0"/>
              </a:spcBef>
              <a:spcAft>
                <a:spcPts val="0"/>
              </a:spcAft>
              <a:buSzPts val="1400"/>
              <a:buNone/>
            </a:pPr>
            <a:endParaRPr dirty="0"/>
          </a:p>
        </p:txBody>
      </p:sp>
      <p:sp>
        <p:nvSpPr>
          <p:cNvPr id="153" name="Google Shape;153;g20568432cb1_0_3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12</a:t>
            </a:fld>
            <a:endParaRPr/>
          </a:p>
        </p:txBody>
      </p:sp>
    </p:spTree>
    <p:extLst>
      <p:ext uri="{BB962C8B-B14F-4D97-AF65-F5344CB8AC3E}">
        <p14:creationId xmlns:p14="http://schemas.microsoft.com/office/powerpoint/2010/main" val="3697840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0ff2c1a251_0_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20ff2c1a251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rPr>
              <a:t>T/F the crust is earth’s thickest layer.</a:t>
            </a:r>
            <a:endParaRPr dirty="0"/>
          </a:p>
        </p:txBody>
      </p:sp>
    </p:spTree>
    <p:extLst>
      <p:ext uri="{BB962C8B-B14F-4D97-AF65-F5344CB8AC3E}">
        <p14:creationId xmlns:p14="http://schemas.microsoft.com/office/powerpoint/2010/main" val="219764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0ff2c1a251_0_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20ff2c1a251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rPr>
              <a:t>False: the crust is earth’s thinnest layer.</a:t>
            </a:r>
            <a:endParaRPr dirty="0"/>
          </a:p>
        </p:txBody>
      </p:sp>
    </p:spTree>
    <p:extLst>
      <p:ext uri="{BB962C8B-B14F-4D97-AF65-F5344CB8AC3E}">
        <p14:creationId xmlns:p14="http://schemas.microsoft.com/office/powerpoint/2010/main" val="2192865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p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7" name="Google Shape;657;p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Now, let’s define earth’s inner core.</a:t>
            </a:r>
            <a:endParaRPr dirty="0"/>
          </a:p>
        </p:txBody>
      </p:sp>
      <p:sp>
        <p:nvSpPr>
          <p:cNvPr id="658" name="Google Shape;658;p6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5" name="Google Shape;665;p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Earth’s inner core is the inner most layer of the earth</a:t>
            </a:r>
            <a:endParaRPr dirty="0"/>
          </a:p>
        </p:txBody>
      </p:sp>
      <p:sp>
        <p:nvSpPr>
          <p:cNvPr id="666" name="Google Shape;666;p6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gd7d111f907_0_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4" name="Google Shape;674;gd7d111f907_0_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check your understanding.</a:t>
            </a:r>
            <a:endParaRPr b="0"/>
          </a:p>
        </p:txBody>
      </p:sp>
      <p:sp>
        <p:nvSpPr>
          <p:cNvPr id="675" name="Google Shape;675;gd7d111f907_0_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gd7d111f907_0_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0" name="Google Shape;680;gd7d111f907_0_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What is earth’s inner core?</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[Earth materials like soil and rock are worn away and moved by wind and water.]</a:t>
            </a:r>
            <a:endParaRPr dirty="0"/>
          </a:p>
        </p:txBody>
      </p:sp>
      <p:sp>
        <p:nvSpPr>
          <p:cNvPr id="681" name="Google Shape;681;gd7d111f907_0_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8" name="Google Shape;688;p6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That is the basic definition, but there is a bit more you need to know. </a:t>
            </a:r>
            <a:endParaRPr/>
          </a:p>
        </p:txBody>
      </p:sp>
      <p:sp>
        <p:nvSpPr>
          <p:cNvPr id="689" name="Google Shape;689;p6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4" name="Google Shape;524;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Today we are going to learn about earth’s inner core.</a:t>
            </a:r>
            <a:endParaRPr dirty="0"/>
          </a:p>
        </p:txBody>
      </p:sp>
      <p:sp>
        <p:nvSpPr>
          <p:cNvPr id="525" name="Google Shape;525;p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p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5" name="Google Shape;695;p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The earth’s inner core is mostly solid and shaped like a ball. </a:t>
            </a:r>
            <a:endParaRPr dirty="0"/>
          </a:p>
        </p:txBody>
      </p:sp>
      <p:sp>
        <p:nvSpPr>
          <p:cNvPr id="696" name="Google Shape;696;p6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p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3" name="Google Shape;703;p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The core is earth’s hottest layer with temperatures reaching up to 13,000 degrees Fahrenheit. </a:t>
            </a:r>
            <a:endParaRPr dirty="0"/>
          </a:p>
        </p:txBody>
      </p:sp>
      <p:sp>
        <p:nvSpPr>
          <p:cNvPr id="704" name="Google Shape;704;p6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p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3" name="Google Shape;703;p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Earth’s inner core is mostly made up of iron and nickel</a:t>
            </a:r>
            <a:endParaRPr dirty="0"/>
          </a:p>
        </p:txBody>
      </p:sp>
      <p:sp>
        <p:nvSpPr>
          <p:cNvPr id="704" name="Google Shape;704;p6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extLst>
      <p:ext uri="{BB962C8B-B14F-4D97-AF65-F5344CB8AC3E}">
        <p14:creationId xmlns:p14="http://schemas.microsoft.com/office/powerpoint/2010/main" val="40154805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p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3" name="Google Shape;703;p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The earth’s inner core contains about 10% of the earth’s magnetic field. Without earth’s magnetic field life on earth wouldn't be possible</a:t>
            </a:r>
            <a:endParaRPr dirty="0"/>
          </a:p>
        </p:txBody>
      </p:sp>
      <p:sp>
        <p:nvSpPr>
          <p:cNvPr id="704" name="Google Shape;704;p6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extLst>
      <p:ext uri="{BB962C8B-B14F-4D97-AF65-F5344CB8AC3E}">
        <p14:creationId xmlns:p14="http://schemas.microsoft.com/office/powerpoint/2010/main" val="11155534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p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1" name="Google Shape;731;p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check your understanding.</a:t>
            </a:r>
            <a:endParaRPr b="0"/>
          </a:p>
        </p:txBody>
      </p:sp>
      <p:sp>
        <p:nvSpPr>
          <p:cNvPr id="732" name="Google Shape;732;p6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7" name="Google Shape;737;p6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What is earths inner core? The innermost layer of the earth.</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[Earth materials like soil and rock are worn away and moved by wind and water.]</a:t>
            </a:r>
            <a:endParaRPr dirty="0"/>
          </a:p>
        </p:txBody>
      </p:sp>
      <p:sp>
        <p:nvSpPr>
          <p:cNvPr id="738" name="Google Shape;738;p6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p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5" name="Google Shape;745;p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What is earth’s inner core made up of?</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a:t>
            </a:r>
            <a:r>
              <a:rPr lang="en-US" i="1" dirty="0"/>
              <a:t>Answers will vary; students should mention the commonalities and differences described.</a:t>
            </a:r>
            <a:r>
              <a:rPr lang="en-US" i="0" dirty="0"/>
              <a:t>]</a:t>
            </a:r>
            <a:endParaRPr i="0"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Feedback: Asking students open-ended questions offers opportunities for students to show their depth of knowledge and build understanding together as well as enables you to offer feedback. </a:t>
            </a:r>
            <a:endParaRPr dirty="0"/>
          </a:p>
        </p:txBody>
      </p:sp>
      <p:sp>
        <p:nvSpPr>
          <p:cNvPr id="746" name="Google Shape;746;p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p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5" name="Google Shape;745;p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What is earth’s inner core made up of?</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a:t>
            </a:r>
            <a:r>
              <a:rPr lang="en-US" i="1" dirty="0"/>
              <a:t>Answers will vary; students should mention the commonalities and differences described.</a:t>
            </a:r>
            <a:r>
              <a:rPr lang="en-US" i="0" dirty="0"/>
              <a:t>]</a:t>
            </a:r>
            <a:endParaRPr i="0"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Feedback: Asking students open-ended questions offers opportunities for students to show their depth of knowledge and build understanding together as well as enables you to offer feedback. </a:t>
            </a:r>
            <a:endParaRPr dirty="0"/>
          </a:p>
        </p:txBody>
      </p:sp>
      <p:sp>
        <p:nvSpPr>
          <p:cNvPr id="746" name="Google Shape;746;p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extLst>
      <p:ext uri="{BB962C8B-B14F-4D97-AF65-F5344CB8AC3E}">
        <p14:creationId xmlns:p14="http://schemas.microsoft.com/office/powerpoint/2010/main" val="35680898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p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9" name="Google Shape;759;p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Now, let’s talk about some examples</a:t>
            </a:r>
            <a:r>
              <a:rPr lang="en-US" b="1"/>
              <a:t> </a:t>
            </a:r>
            <a:r>
              <a:rPr lang="en-US"/>
              <a:t>of </a:t>
            </a:r>
            <a:r>
              <a:rPr lang="en-US" b="1"/>
              <a:t>erosion</a:t>
            </a:r>
            <a:r>
              <a:rPr lang="en-US" b="0"/>
              <a:t>.  </a:t>
            </a:r>
            <a:endParaRPr b="0"/>
          </a:p>
        </p:txBody>
      </p:sp>
      <p:sp>
        <p:nvSpPr>
          <p:cNvPr id="760" name="Google Shape;760;p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p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6" name="Google Shape;766;p7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The inner core is the central layer that is shaped like a ball</a:t>
            </a:r>
            <a:endParaRPr dirty="0"/>
          </a:p>
        </p:txBody>
      </p:sp>
      <p:sp>
        <p:nvSpPr>
          <p:cNvPr id="767" name="Google Shape;767;p7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4d1d765357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g24d1d765357_0_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Our “big question” is: How can learning about Earth and space systems help us understand our planet and the universe we live in?</a:t>
            </a:r>
            <a:endParaRPr sz="1200">
              <a:solidFill>
                <a:schemeClr val="dk1"/>
              </a:solidFill>
              <a:highlight>
                <a:schemeClr val="lt1"/>
              </a:highlight>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endParaRPr sz="1200" b="1">
              <a:solidFill>
                <a:schemeClr val="dk1"/>
              </a:solidFill>
            </a:endParaRPr>
          </a:p>
          <a:p>
            <a:pPr marL="0" lvl="0" indent="0" algn="l" rtl="0">
              <a:lnSpc>
                <a:spcPct val="115000"/>
              </a:lnSpc>
              <a:spcBef>
                <a:spcPts val="0"/>
              </a:spcBef>
              <a:spcAft>
                <a:spcPts val="0"/>
              </a:spcAft>
              <a:buSzPts val="1100"/>
              <a:buNone/>
            </a:pPr>
            <a:r>
              <a:rPr lang="en" sz="1200">
                <a:solidFill>
                  <a:schemeClr val="dk1"/>
                </a:solidFill>
              </a:rPr>
              <a:t>[Pause and illicit predictions from students.]</a:t>
            </a:r>
            <a:endParaRPr sz="1200"/>
          </a:p>
          <a:p>
            <a:pPr marL="0" lvl="0" indent="0" algn="l" rtl="0">
              <a:lnSpc>
                <a:spcPct val="100000"/>
              </a:lnSpc>
              <a:spcBef>
                <a:spcPts val="0"/>
              </a:spcBef>
              <a:spcAft>
                <a:spcPts val="0"/>
              </a:spcAft>
              <a:buSzPts val="1400"/>
              <a:buNone/>
            </a:pPr>
            <a:endParaRPr sz="1200"/>
          </a:p>
          <a:p>
            <a:pPr marL="0" lvl="0" indent="0" algn="l" rtl="0">
              <a:spcBef>
                <a:spcPts val="0"/>
              </a:spcBef>
              <a:spcAft>
                <a:spcPts val="0"/>
              </a:spcAft>
              <a:buClr>
                <a:schemeClr val="dk1"/>
              </a:buClr>
              <a:buSzPts val="1400"/>
              <a:buFont typeface="Arial"/>
              <a:buNone/>
            </a:pPr>
            <a:r>
              <a:rPr lang="en" sz="1200">
                <a:solidFill>
                  <a:schemeClr val="dk1"/>
                </a:solidFill>
              </a:rPr>
              <a:t>Be sure to keep this question and your predictions in mind as we move through this video and questions.</a:t>
            </a:r>
            <a:endParaRPr sz="1200" b="1"/>
          </a:p>
        </p:txBody>
      </p:sp>
      <p:sp>
        <p:nvSpPr>
          <p:cNvPr id="137" name="Google Shape;137;g24d1d765357_0_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p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4" name="Google Shape;774;p7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Here is another example of the inner core and how it sits at the center of the planet</a:t>
            </a:r>
            <a:endParaRPr dirty="0"/>
          </a:p>
        </p:txBody>
      </p:sp>
      <p:sp>
        <p:nvSpPr>
          <p:cNvPr id="775" name="Google Shape;775;p7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p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1" name="Google Shape;791;p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Let’s check-in for understanding.</a:t>
            </a:r>
            <a:endParaRPr/>
          </a:p>
        </p:txBody>
      </p:sp>
      <p:sp>
        <p:nvSpPr>
          <p:cNvPr id="792" name="Google Shape;792;p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p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7" name="Google Shape;797;p7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T/F the earth’s inner core is flat</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a:t>
            </a:r>
            <a:r>
              <a:rPr lang="en-US" i="1" dirty="0"/>
              <a:t>Answers will vary.</a:t>
            </a:r>
            <a:r>
              <a:rPr lang="en-US" i="0" dirty="0"/>
              <a:t>]</a:t>
            </a:r>
            <a:endParaRPr dirty="0"/>
          </a:p>
        </p:txBody>
      </p:sp>
      <p:sp>
        <p:nvSpPr>
          <p:cNvPr id="798" name="Google Shape;798;p7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p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7" name="Google Shape;797;p7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False, the inner core is shaped like a ball.</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a:t>
            </a:r>
            <a:r>
              <a:rPr lang="en-US" i="1" dirty="0"/>
              <a:t>Answers will vary.</a:t>
            </a:r>
            <a:r>
              <a:rPr lang="en-US" i="0" dirty="0"/>
              <a:t>]</a:t>
            </a:r>
            <a:endParaRPr dirty="0"/>
          </a:p>
        </p:txBody>
      </p:sp>
      <p:sp>
        <p:nvSpPr>
          <p:cNvPr id="798" name="Google Shape;798;p7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extLst>
      <p:ext uri="{BB962C8B-B14F-4D97-AF65-F5344CB8AC3E}">
        <p14:creationId xmlns:p14="http://schemas.microsoft.com/office/powerpoint/2010/main" val="11862545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p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5" name="Google Shape;805;p7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Next, let’s talk about some non-examples of </a:t>
            </a:r>
            <a:r>
              <a:rPr lang="en-US" b="1"/>
              <a:t>erosion</a:t>
            </a:r>
            <a:r>
              <a:rPr lang="en-US" b="0"/>
              <a:t>. </a:t>
            </a:r>
            <a:endParaRPr b="0"/>
          </a:p>
          <a:p>
            <a:pPr marL="0" lvl="0" indent="0" algn="l" rtl="0">
              <a:lnSpc>
                <a:spcPct val="100000"/>
              </a:lnSpc>
              <a:spcBef>
                <a:spcPts val="0"/>
              </a:spcBef>
              <a:spcAft>
                <a:spcPts val="0"/>
              </a:spcAft>
              <a:buSzPts val="1400"/>
              <a:buNone/>
            </a:pPr>
            <a:endParaRPr/>
          </a:p>
        </p:txBody>
      </p:sp>
      <p:sp>
        <p:nvSpPr>
          <p:cNvPr id="806" name="Google Shape;806;p7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p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2" name="Google Shape;812;p7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lake is NOT an example of erosion.  Although it can weather the Earth around it, it’s not moving so it’s not eroding anything.</a:t>
            </a:r>
            <a:endParaRPr/>
          </a:p>
        </p:txBody>
      </p:sp>
      <p:sp>
        <p:nvSpPr>
          <p:cNvPr id="813" name="Google Shape;813;p7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p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8" name="Google Shape;828;p8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Let’s check-in for understanding.</a:t>
            </a:r>
            <a:endParaRPr/>
          </a:p>
        </p:txBody>
      </p:sp>
      <p:sp>
        <p:nvSpPr>
          <p:cNvPr id="829" name="Google Shape;829;p8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7" name="Google Shape;737;p6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What is earths inner core? The innermost layer of the earth.</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[Earth materials like soil and rock are worn away and moved by wind and water.]</a:t>
            </a:r>
            <a:endParaRPr dirty="0"/>
          </a:p>
        </p:txBody>
      </p:sp>
      <p:sp>
        <p:nvSpPr>
          <p:cNvPr id="738" name="Google Shape;738;p6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extLst>
      <p:ext uri="{BB962C8B-B14F-4D97-AF65-F5344CB8AC3E}">
        <p14:creationId xmlns:p14="http://schemas.microsoft.com/office/powerpoint/2010/main" val="12535708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7" name="Google Shape;737;p6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Earth’s inner core contributes to the movement of the outer core and earth’s magnetic field-making life on earth possible.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[Earth materials like soil and rock are worn away and moved by wind and water.]</a:t>
            </a:r>
            <a:endParaRPr dirty="0"/>
          </a:p>
        </p:txBody>
      </p:sp>
      <p:sp>
        <p:nvSpPr>
          <p:cNvPr id="738" name="Google Shape;738;p6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extLst>
      <p:ext uri="{BB962C8B-B14F-4D97-AF65-F5344CB8AC3E}">
        <p14:creationId xmlns:p14="http://schemas.microsoft.com/office/powerpoint/2010/main" val="30548158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Earths inner core is a SOLID or Liquid  ball at the center of the planet</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5930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2" name="Google Shape;552;p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Before we move on to our new vocabulary term, let’s review some other words &amp; concepts that you already learned and make sure you are firm in your understanding.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It is important to repeat key information to draw students’ attention to key content as is done in the following slides. This helps to keep students from becoming overwhelmed. </a:t>
            </a:r>
            <a:endParaRPr/>
          </a:p>
        </p:txBody>
      </p:sp>
      <p:sp>
        <p:nvSpPr>
          <p:cNvPr id="553" name="Google Shape;553;p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SOLID</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782730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0"/>
        <p:cNvGrpSpPr/>
        <p:nvPr/>
      </p:nvGrpSpPr>
      <p:grpSpPr>
        <a:xfrm>
          <a:off x="0" y="0"/>
          <a:ext cx="0" cy="0"/>
          <a:chOff x="0" y="0"/>
          <a:chExt cx="0" cy="0"/>
        </a:xfrm>
      </p:grpSpPr>
      <p:sp>
        <p:nvSpPr>
          <p:cNvPr id="951" name="Google Shape;951;p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2" name="Google Shape;952;p8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 remember!</a:t>
            </a:r>
            <a:endParaRPr/>
          </a:p>
          <a:p>
            <a:pPr marL="0" lvl="0" indent="0" algn="l" rtl="0">
              <a:lnSpc>
                <a:spcPct val="100000"/>
              </a:lnSpc>
              <a:spcBef>
                <a:spcPts val="0"/>
              </a:spcBef>
              <a:spcAft>
                <a:spcPts val="0"/>
              </a:spcAft>
              <a:buSzPts val="1400"/>
              <a:buNone/>
            </a:pPr>
            <a:endParaRPr/>
          </a:p>
        </p:txBody>
      </p:sp>
      <p:sp>
        <p:nvSpPr>
          <p:cNvPr id="953" name="Google Shape;953;p8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5" name="Google Shape;665;p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Earth’s inner core is the inner most layer of the earth</a:t>
            </a:r>
            <a:endParaRPr dirty="0"/>
          </a:p>
        </p:txBody>
      </p:sp>
      <p:sp>
        <p:nvSpPr>
          <p:cNvPr id="666" name="Google Shape;666;p6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42</a:t>
            </a:fld>
            <a:endParaRPr/>
          </a:p>
        </p:txBody>
      </p:sp>
    </p:spTree>
    <p:extLst>
      <p:ext uri="{BB962C8B-B14F-4D97-AF65-F5344CB8AC3E}">
        <p14:creationId xmlns:p14="http://schemas.microsoft.com/office/powerpoint/2010/main" val="19630741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p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3" name="Google Shape;703;p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The earth’s inner core contains about 10% of the earth’s magnetic field. Without earth’s magnetic field life on earth wouldn't be possible</a:t>
            </a:r>
            <a:endParaRPr dirty="0"/>
          </a:p>
        </p:txBody>
      </p:sp>
      <p:sp>
        <p:nvSpPr>
          <p:cNvPr id="704" name="Google Shape;704;p6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43</a:t>
            </a:fld>
            <a:endParaRPr/>
          </a:p>
        </p:txBody>
      </p:sp>
    </p:spTree>
    <p:extLst>
      <p:ext uri="{BB962C8B-B14F-4D97-AF65-F5344CB8AC3E}">
        <p14:creationId xmlns:p14="http://schemas.microsoft.com/office/powerpoint/2010/main" val="12729985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4d1d765357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g24d1d765357_0_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Our “big question” is: How can learning about Earth and space systems help us understand our planet and the universe we live in?</a:t>
            </a:r>
            <a:endParaRPr sz="1200">
              <a:solidFill>
                <a:schemeClr val="dk1"/>
              </a:solidFill>
              <a:highlight>
                <a:schemeClr val="lt1"/>
              </a:highlight>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endParaRPr sz="1200" b="1">
              <a:solidFill>
                <a:schemeClr val="dk1"/>
              </a:solidFill>
            </a:endParaRPr>
          </a:p>
          <a:p>
            <a:pPr marL="0" lvl="0" indent="0" algn="l" rtl="0">
              <a:lnSpc>
                <a:spcPct val="115000"/>
              </a:lnSpc>
              <a:spcBef>
                <a:spcPts val="0"/>
              </a:spcBef>
              <a:spcAft>
                <a:spcPts val="0"/>
              </a:spcAft>
              <a:buSzPts val="1100"/>
              <a:buNone/>
            </a:pPr>
            <a:r>
              <a:rPr lang="en" sz="1200">
                <a:solidFill>
                  <a:schemeClr val="dk1"/>
                </a:solidFill>
              </a:rPr>
              <a:t>[Pause and illicit predictions from students.]</a:t>
            </a:r>
            <a:endParaRPr sz="1200"/>
          </a:p>
          <a:p>
            <a:pPr marL="0" lvl="0" indent="0" algn="l" rtl="0">
              <a:lnSpc>
                <a:spcPct val="100000"/>
              </a:lnSpc>
              <a:spcBef>
                <a:spcPts val="0"/>
              </a:spcBef>
              <a:spcAft>
                <a:spcPts val="0"/>
              </a:spcAft>
              <a:buSzPts val="1400"/>
              <a:buNone/>
            </a:pPr>
            <a:endParaRPr sz="1200"/>
          </a:p>
          <a:p>
            <a:pPr marL="0" lvl="0" indent="0" algn="l" rtl="0">
              <a:spcBef>
                <a:spcPts val="0"/>
              </a:spcBef>
              <a:spcAft>
                <a:spcPts val="0"/>
              </a:spcAft>
              <a:buClr>
                <a:schemeClr val="dk1"/>
              </a:buClr>
              <a:buSzPts val="1400"/>
              <a:buFont typeface="Arial"/>
              <a:buNone/>
            </a:pPr>
            <a:r>
              <a:rPr lang="en" sz="1200">
                <a:solidFill>
                  <a:schemeClr val="dk1"/>
                </a:solidFill>
              </a:rPr>
              <a:t>Be sure to keep this question and your predictions in mind as we move through this video and questions.</a:t>
            </a:r>
            <a:endParaRPr sz="1200" b="1"/>
          </a:p>
        </p:txBody>
      </p:sp>
      <p:sp>
        <p:nvSpPr>
          <p:cNvPr id="137" name="Google Shape;137;g24d1d765357_0_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44</a:t>
            </a:fld>
            <a:endParaRPr/>
          </a:p>
        </p:txBody>
      </p:sp>
    </p:spTree>
    <p:extLst>
      <p:ext uri="{BB962C8B-B14F-4D97-AF65-F5344CB8AC3E}">
        <p14:creationId xmlns:p14="http://schemas.microsoft.com/office/powerpoint/2010/main" val="7736190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0568432cb1_0_8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g20568432cb1_0_80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42424"/>
                </a:solidFill>
                <a:latin typeface="Calibri"/>
                <a:ea typeface="Calibri"/>
                <a:cs typeface="Calibri"/>
                <a:sym typeface="Calibri"/>
              </a:rPr>
              <a:t>The questions you answer next will help you to complete the Frayer model. </a:t>
            </a:r>
            <a:endParaRPr sz="1200">
              <a:solidFill>
                <a:srgbClr val="242424"/>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endParaRPr sz="1200">
              <a:solidFill>
                <a:srgbClr val="242424"/>
              </a:solidFill>
            </a:endParaRPr>
          </a:p>
          <a:p>
            <a:pPr marL="177800" lvl="0" indent="-165100" algn="l" rtl="0">
              <a:lnSpc>
                <a:spcPct val="115000"/>
              </a:lnSpc>
              <a:spcBef>
                <a:spcPts val="0"/>
              </a:spcBef>
              <a:spcAft>
                <a:spcPts val="0"/>
              </a:spcAft>
              <a:buClr>
                <a:schemeClr val="dk1"/>
              </a:buClr>
              <a:buSzPts val="1100"/>
              <a:buFont typeface="Arial"/>
              <a:buNone/>
            </a:pPr>
            <a:endParaRPr>
              <a:solidFill>
                <a:schemeClr val="dk1"/>
              </a:solidFill>
            </a:endParaRPr>
          </a:p>
        </p:txBody>
      </p:sp>
      <p:sp>
        <p:nvSpPr>
          <p:cNvPr id="214" name="Google Shape;214;g20568432cb1_0_80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0568432cb1_0_8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g20568432cb1_0_88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Here is the Frayer Model again. You will now answer the question below and other questions to complete the Frayer model. </a:t>
            </a:r>
            <a:r>
              <a:rPr lang="en" sz="1200" dirty="0">
                <a:solidFill>
                  <a:srgbClr val="242424"/>
                </a:solidFill>
                <a:latin typeface="Calibri"/>
                <a:ea typeface="Calibri"/>
                <a:cs typeface="Calibri"/>
                <a:sym typeface="Calibri"/>
              </a:rPr>
              <a:t>Select the best response for each question </a:t>
            </a:r>
            <a:r>
              <a:rPr lang="en" sz="1200" dirty="0">
                <a:solidFill>
                  <a:schemeClr val="dk1"/>
                </a:solidFill>
                <a:latin typeface="Calibri"/>
                <a:ea typeface="Calibri"/>
                <a:cs typeface="Calibri"/>
                <a:sym typeface="Calibri"/>
              </a:rPr>
              <a:t>using the information you just learned. As you select responses, you will see how this model looks filled in for the term </a:t>
            </a:r>
            <a:r>
              <a:rPr lang="en" sz="1200" b="1" dirty="0">
                <a:solidFill>
                  <a:schemeClr val="dk1"/>
                </a:solidFill>
                <a:latin typeface="Calibri"/>
                <a:ea typeface="Calibri"/>
                <a:cs typeface="Calibri"/>
                <a:sym typeface="Calibri"/>
              </a:rPr>
              <a:t>Earth’s inner core</a:t>
            </a:r>
            <a:r>
              <a:rPr lang="en" sz="1200" dirty="0">
                <a:solidFill>
                  <a:schemeClr val="dk1"/>
                </a:solidFill>
                <a:latin typeface="Calibri"/>
                <a:ea typeface="Calibri"/>
                <a:cs typeface="Calibri"/>
                <a:sym typeface="Calibri"/>
              </a:rPr>
              <a:t>. Once you answer a question, click the arrow on the bottom right to continue. </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endParaRPr sz="1200" dirty="0">
              <a:solidFill>
                <a:schemeClr val="dk1"/>
              </a:solidFill>
            </a:endParaRPr>
          </a:p>
        </p:txBody>
      </p:sp>
      <p:sp>
        <p:nvSpPr>
          <p:cNvPr id="220" name="Google Shape;220;g20568432cb1_0_88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b="0" i="0" u="none" strike="noStrike" cap="none">
                <a:solidFill>
                  <a:schemeClr val="dk1"/>
                </a:solidFill>
                <a:latin typeface="Calibri"/>
                <a:ea typeface="Calibri"/>
                <a:cs typeface="Calibri"/>
                <a:sym typeface="Calibri"/>
              </a:rPr>
              <a:t>46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0568432cb1_0_89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g20568432cb1_0_89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 sz="1200">
                <a:solidFill>
                  <a:schemeClr val="dk1"/>
                </a:solidFill>
              </a:rPr>
              <a:t>Choose the one correct picture of </a:t>
            </a:r>
            <a:r>
              <a:rPr lang="en" sz="1200" b="1">
                <a:solidFill>
                  <a:schemeClr val="dk1"/>
                </a:solidFill>
              </a:rPr>
              <a:t>Earth’s crust </a:t>
            </a:r>
            <a:r>
              <a:rPr lang="en" sz="1200">
                <a:solidFill>
                  <a:schemeClr val="dk1"/>
                </a:solidFill>
              </a:rPr>
              <a:t>from these four choices and drag and place it in the picture box below.</a:t>
            </a:r>
            <a:endParaRPr/>
          </a:p>
        </p:txBody>
      </p:sp>
      <p:sp>
        <p:nvSpPr>
          <p:cNvPr id="236" name="Google Shape;236;g20568432cb1_0_89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b="0" i="0" u="none" strike="noStrike" cap="none">
                <a:solidFill>
                  <a:schemeClr val="dk1"/>
                </a:solidFill>
                <a:latin typeface="Calibri"/>
                <a:ea typeface="Calibri"/>
                <a:cs typeface="Calibri"/>
                <a:sym typeface="Calibri"/>
              </a:rPr>
              <a:t>47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0568432cb1_0_89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g20568432cb1_0_89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 sz="1200" dirty="0">
                <a:solidFill>
                  <a:schemeClr val="dk1"/>
                </a:solidFill>
              </a:rPr>
              <a:t>T</a:t>
            </a:r>
            <a:r>
              <a:rPr lang="en-US" sz="1200" dirty="0">
                <a:solidFill>
                  <a:schemeClr val="dk1"/>
                </a:solidFill>
              </a:rPr>
              <a:t>h</a:t>
            </a:r>
            <a:r>
              <a:rPr lang="en" sz="1200" dirty="0">
                <a:solidFill>
                  <a:schemeClr val="dk1"/>
                </a:solidFill>
              </a:rPr>
              <a:t>e correct a</a:t>
            </a:r>
            <a:r>
              <a:rPr lang="en-US" sz="1200" dirty="0">
                <a:solidFill>
                  <a:schemeClr val="dk1"/>
                </a:solidFill>
              </a:rPr>
              <a:t>ns</a:t>
            </a:r>
            <a:r>
              <a:rPr lang="en" sz="1200" dirty="0" err="1">
                <a:solidFill>
                  <a:schemeClr val="dk1"/>
                </a:solidFill>
              </a:rPr>
              <a:t>wer</a:t>
            </a:r>
            <a:r>
              <a:rPr lang="en" sz="1200" dirty="0">
                <a:solidFill>
                  <a:schemeClr val="dk1"/>
                </a:solidFill>
              </a:rPr>
              <a:t> is C. </a:t>
            </a:r>
            <a:endParaRPr dirty="0"/>
          </a:p>
        </p:txBody>
      </p:sp>
      <p:sp>
        <p:nvSpPr>
          <p:cNvPr id="236" name="Google Shape;236;g20568432cb1_0_89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b="0" i="0" u="none" strike="noStrike" cap="none">
                <a:solidFill>
                  <a:schemeClr val="dk1"/>
                </a:solidFill>
                <a:latin typeface="Calibri"/>
                <a:ea typeface="Calibri"/>
                <a:cs typeface="Calibri"/>
                <a:sym typeface="Calibri"/>
              </a:rPr>
              <a:t>48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234306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0568432cb1_0_10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g20568432cb1_0_10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00"/>
              <a:buNone/>
            </a:pPr>
            <a:r>
              <a:rPr lang="en" sz="1200" dirty="0">
                <a:solidFill>
                  <a:schemeClr val="dk1"/>
                </a:solidFill>
              </a:rPr>
              <a:t>Here is the Frayer Model filled in with a picture of </a:t>
            </a:r>
            <a:r>
              <a:rPr lang="en" sz="1200" b="1" dirty="0">
                <a:solidFill>
                  <a:schemeClr val="dk1"/>
                </a:solidFill>
              </a:rPr>
              <a:t>Earth’s inner core</a:t>
            </a:r>
            <a:r>
              <a:rPr lang="en" sz="1200" dirty="0">
                <a:solidFill>
                  <a:schemeClr val="dk1"/>
                </a:solidFill>
              </a:rPr>
              <a:t>.</a:t>
            </a:r>
            <a:endParaRPr dirty="0"/>
          </a:p>
        </p:txBody>
      </p:sp>
      <p:sp>
        <p:nvSpPr>
          <p:cNvPr id="270" name="Google Shape;270;g20568432cb1_0_10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b="0" i="0" u="none" strike="noStrike" cap="none">
                <a:solidFill>
                  <a:schemeClr val="dk1"/>
                </a:solidFill>
                <a:latin typeface="Calibri"/>
                <a:ea typeface="Calibri"/>
                <a:cs typeface="Calibri"/>
                <a:sym typeface="Calibri"/>
              </a:rPr>
              <a:t>49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0568432cb1_0_3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g20568432cb1_0_3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dirty="0">
                <a:solidFill>
                  <a:schemeClr val="dk1"/>
                </a:solidFill>
              </a:rPr>
              <a:t>The earth is made up of four layers: crust, mantle, outer core, inner core</a:t>
            </a:r>
            <a:endParaRPr sz="1300" dirty="0"/>
          </a:p>
          <a:p>
            <a:pPr marL="0" lvl="0" indent="0" algn="l" rtl="0">
              <a:lnSpc>
                <a:spcPct val="100000"/>
              </a:lnSpc>
              <a:spcBef>
                <a:spcPts val="0"/>
              </a:spcBef>
              <a:spcAft>
                <a:spcPts val="0"/>
              </a:spcAft>
              <a:buSzPts val="1400"/>
              <a:buNone/>
            </a:pPr>
            <a:endParaRPr dirty="0"/>
          </a:p>
        </p:txBody>
      </p:sp>
      <p:sp>
        <p:nvSpPr>
          <p:cNvPr id="153" name="Google Shape;153;g20568432cb1_0_3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5</a:t>
            </a:fld>
            <a:endParaRPr/>
          </a:p>
        </p:txBody>
      </p:sp>
    </p:spTree>
    <p:extLst>
      <p:ext uri="{BB962C8B-B14F-4D97-AF65-F5344CB8AC3E}">
        <p14:creationId xmlns:p14="http://schemas.microsoft.com/office/powerpoint/2010/main" val="23357605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20568432cb1_0_10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g20568432cb1_0_10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 sz="1200" dirty="0">
                <a:solidFill>
                  <a:schemeClr val="dk1"/>
                </a:solidFill>
              </a:rPr>
              <a:t>Choose the one correct definition of </a:t>
            </a:r>
            <a:r>
              <a:rPr lang="en" sz="1200" b="1" dirty="0">
                <a:solidFill>
                  <a:schemeClr val="dk1"/>
                </a:solidFill>
              </a:rPr>
              <a:t>Earth’s inner core</a:t>
            </a:r>
            <a:r>
              <a:rPr lang="en" sz="1200" dirty="0">
                <a:solidFill>
                  <a:schemeClr val="dk1"/>
                </a:solidFill>
              </a:rPr>
              <a:t> from these four choices and drag and place it in the definition box below.</a:t>
            </a:r>
            <a:endParaRPr sz="1200" dirty="0">
              <a:solidFill>
                <a:schemeClr val="dk1"/>
              </a:solidFill>
            </a:endParaRPr>
          </a:p>
        </p:txBody>
      </p:sp>
      <p:sp>
        <p:nvSpPr>
          <p:cNvPr id="289" name="Google Shape;289;g20568432cb1_0_106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b="0" i="0" u="none" strike="noStrike" cap="none">
                <a:solidFill>
                  <a:schemeClr val="dk1"/>
                </a:solidFill>
                <a:latin typeface="Calibri"/>
                <a:ea typeface="Calibri"/>
                <a:cs typeface="Calibri"/>
                <a:sym typeface="Calibri"/>
              </a:rPr>
              <a:t>50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20568432cb1_0_10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g20568432cb1_0_10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 sz="1200" dirty="0">
                <a:solidFill>
                  <a:schemeClr val="dk1"/>
                </a:solidFill>
              </a:rPr>
              <a:t>The innermost solid layer of the planet is the correct a</a:t>
            </a:r>
            <a:r>
              <a:rPr lang="en-US" sz="1200" dirty="0">
                <a:solidFill>
                  <a:schemeClr val="dk1"/>
                </a:solidFill>
              </a:rPr>
              <a:t>ns</a:t>
            </a:r>
            <a:r>
              <a:rPr lang="en" sz="1200" dirty="0" err="1">
                <a:solidFill>
                  <a:schemeClr val="dk1"/>
                </a:solidFill>
              </a:rPr>
              <a:t>wer</a:t>
            </a:r>
            <a:r>
              <a:rPr lang="en" sz="1200" dirty="0">
                <a:solidFill>
                  <a:schemeClr val="dk1"/>
                </a:solidFill>
              </a:rPr>
              <a:t>.</a:t>
            </a:r>
            <a:endParaRPr sz="1200" dirty="0">
              <a:solidFill>
                <a:schemeClr val="dk1"/>
              </a:solidFill>
            </a:endParaRPr>
          </a:p>
        </p:txBody>
      </p:sp>
      <p:sp>
        <p:nvSpPr>
          <p:cNvPr id="289" name="Google Shape;289;g20568432cb1_0_106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b="0" i="0" u="none" strike="noStrike" cap="none">
                <a:solidFill>
                  <a:schemeClr val="dk1"/>
                </a:solidFill>
                <a:latin typeface="Calibri"/>
                <a:ea typeface="Calibri"/>
                <a:cs typeface="Calibri"/>
                <a:sym typeface="Calibri"/>
              </a:rPr>
              <a:t>51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371914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24c17280fde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g24c17280fde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 sz="1200" dirty="0">
                <a:solidFill>
                  <a:schemeClr val="dk1"/>
                </a:solidFill>
              </a:rPr>
              <a:t>Here is the Frayer Model with a picture and the definition filled in for </a:t>
            </a:r>
            <a:r>
              <a:rPr lang="en" sz="1200" b="1" dirty="0">
                <a:solidFill>
                  <a:schemeClr val="dk1"/>
                </a:solidFill>
              </a:rPr>
              <a:t>Earth’s inner core</a:t>
            </a:r>
            <a:r>
              <a:rPr lang="en" sz="1200" dirty="0">
                <a:solidFill>
                  <a:schemeClr val="dk1"/>
                </a:solidFill>
              </a:rPr>
              <a:t>: The innermost layer of planet Earth.</a:t>
            </a:r>
            <a:endParaRPr dirty="0"/>
          </a:p>
        </p:txBody>
      </p:sp>
      <p:sp>
        <p:nvSpPr>
          <p:cNvPr id="322" name="Google Shape;322;g24c17280fde_0_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b="0" i="0" u="none" strike="noStrike" cap="none">
                <a:solidFill>
                  <a:schemeClr val="dk1"/>
                </a:solidFill>
                <a:latin typeface="Calibri"/>
                <a:ea typeface="Calibri"/>
                <a:cs typeface="Calibri"/>
                <a:sym typeface="Calibri"/>
              </a:rPr>
              <a:t>52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24c17280fde_0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g24c17280fde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00"/>
              <a:buNone/>
            </a:pPr>
            <a:r>
              <a:rPr lang="en" sz="1200" dirty="0">
                <a:solidFill>
                  <a:schemeClr val="dk1"/>
                </a:solidFill>
                <a:latin typeface="Calibri"/>
                <a:ea typeface="Calibri"/>
                <a:cs typeface="Calibri"/>
                <a:sym typeface="Calibri"/>
              </a:rPr>
              <a:t>Choose the one correct example of </a:t>
            </a:r>
            <a:r>
              <a:rPr lang="en" sz="1200" b="1" dirty="0">
                <a:solidFill>
                  <a:schemeClr val="dk1"/>
                </a:solidFill>
                <a:latin typeface="Calibri"/>
                <a:ea typeface="Calibri"/>
                <a:cs typeface="Calibri"/>
                <a:sym typeface="Calibri"/>
              </a:rPr>
              <a:t>Earth’s inner core</a:t>
            </a:r>
            <a:r>
              <a:rPr lang="en" sz="1200" dirty="0">
                <a:solidFill>
                  <a:schemeClr val="dk1"/>
                </a:solidFill>
                <a:latin typeface="Calibri"/>
                <a:ea typeface="Calibri"/>
                <a:cs typeface="Calibri"/>
                <a:sym typeface="Calibri"/>
              </a:rPr>
              <a:t> from these four choices and drag and place it in the example box below. </a:t>
            </a:r>
            <a:endParaRPr sz="1200" dirty="0">
              <a:solidFill>
                <a:schemeClr val="dk1"/>
              </a:solidFill>
            </a:endParaRPr>
          </a:p>
        </p:txBody>
      </p:sp>
      <p:sp>
        <p:nvSpPr>
          <p:cNvPr id="342" name="Google Shape;342;g24c17280fde_0_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b="0" i="0" u="none" strike="noStrike" cap="none">
                <a:solidFill>
                  <a:schemeClr val="dk1"/>
                </a:solidFill>
                <a:latin typeface="Calibri"/>
                <a:ea typeface="Calibri"/>
                <a:cs typeface="Calibri"/>
                <a:sym typeface="Calibri"/>
              </a:rPr>
              <a:t>53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24c17280fde_0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g24c17280fde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00"/>
              <a:buNone/>
            </a:pPr>
            <a:r>
              <a:rPr lang="en" sz="1200" dirty="0">
                <a:solidFill>
                  <a:schemeClr val="dk1"/>
                </a:solidFill>
                <a:latin typeface="Calibri"/>
                <a:ea typeface="Calibri"/>
                <a:cs typeface="Calibri"/>
                <a:sym typeface="Calibri"/>
              </a:rPr>
              <a:t>The correct a</a:t>
            </a:r>
            <a:r>
              <a:rPr lang="en-US" sz="1200" dirty="0">
                <a:solidFill>
                  <a:schemeClr val="dk1"/>
                </a:solidFill>
                <a:latin typeface="Calibri"/>
                <a:ea typeface="Calibri"/>
                <a:cs typeface="Calibri"/>
                <a:sym typeface="Calibri"/>
              </a:rPr>
              <a:t>ns</a:t>
            </a:r>
            <a:r>
              <a:rPr lang="en" sz="1200" dirty="0" err="1">
                <a:solidFill>
                  <a:schemeClr val="dk1"/>
                </a:solidFill>
                <a:latin typeface="Calibri"/>
                <a:ea typeface="Calibri"/>
                <a:cs typeface="Calibri"/>
                <a:sym typeface="Calibri"/>
              </a:rPr>
              <a:t>wer</a:t>
            </a:r>
            <a:r>
              <a:rPr lang="en" sz="1200" dirty="0">
                <a:solidFill>
                  <a:schemeClr val="dk1"/>
                </a:solidFill>
                <a:latin typeface="Calibri"/>
                <a:ea typeface="Calibri"/>
                <a:cs typeface="Calibri"/>
                <a:sym typeface="Calibri"/>
              </a:rPr>
              <a:t> is C: The solid ball made of iron and nickel in the center of the earth</a:t>
            </a:r>
            <a:endParaRPr sz="1200" dirty="0">
              <a:solidFill>
                <a:schemeClr val="dk1"/>
              </a:solidFill>
            </a:endParaRPr>
          </a:p>
        </p:txBody>
      </p:sp>
      <p:sp>
        <p:nvSpPr>
          <p:cNvPr id="342" name="Google Shape;342;g24c17280fde_0_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b="0" i="0" u="none" strike="noStrike" cap="none">
                <a:solidFill>
                  <a:schemeClr val="dk1"/>
                </a:solidFill>
                <a:latin typeface="Calibri"/>
                <a:ea typeface="Calibri"/>
                <a:cs typeface="Calibri"/>
                <a:sym typeface="Calibri"/>
              </a:rPr>
              <a:t>54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360063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24c17280fde_0_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g24c17280fde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00"/>
              <a:buNone/>
            </a:pPr>
            <a:r>
              <a:rPr lang="en" sz="1200" dirty="0">
                <a:solidFill>
                  <a:schemeClr val="dk1"/>
                </a:solidFill>
              </a:rPr>
              <a:t>Here is the Frayer Model with a picture, definition, and an example of </a:t>
            </a:r>
            <a:r>
              <a:rPr lang="en" sz="1200" b="1" dirty="0">
                <a:solidFill>
                  <a:schemeClr val="dk1"/>
                </a:solidFill>
              </a:rPr>
              <a:t>Earth’s inner core</a:t>
            </a:r>
            <a:r>
              <a:rPr lang="en" sz="1200" dirty="0">
                <a:solidFill>
                  <a:schemeClr val="dk1"/>
                </a:solidFill>
              </a:rPr>
              <a:t>: The solid ball </a:t>
            </a:r>
            <a:r>
              <a:rPr lang="en-US" sz="1200" dirty="0">
                <a:solidFill>
                  <a:schemeClr val="dk1"/>
                </a:solidFill>
              </a:rPr>
              <a:t>ma</a:t>
            </a:r>
            <a:r>
              <a:rPr lang="en" sz="1200" dirty="0">
                <a:solidFill>
                  <a:schemeClr val="dk1"/>
                </a:solidFill>
              </a:rPr>
              <a:t>de of iron and nickel in the center of the earth</a:t>
            </a:r>
            <a:endParaRPr sz="1200" dirty="0"/>
          </a:p>
        </p:txBody>
      </p:sp>
      <p:sp>
        <p:nvSpPr>
          <p:cNvPr id="375" name="Google Shape;375;g24c17280fde_0_6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b="0" i="0" u="none" strike="noStrike" cap="none">
                <a:solidFill>
                  <a:schemeClr val="dk1"/>
                </a:solidFill>
                <a:latin typeface="Calibri"/>
                <a:ea typeface="Calibri"/>
                <a:cs typeface="Calibri"/>
                <a:sym typeface="Calibri"/>
              </a:rPr>
              <a:t>55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24c17280fde_0_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g24c17280fde_0_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00"/>
              <a:buNone/>
            </a:pPr>
            <a:r>
              <a:rPr lang="en" sz="1200" dirty="0">
                <a:solidFill>
                  <a:schemeClr val="dk1"/>
                </a:solidFill>
                <a:latin typeface="Calibri"/>
                <a:ea typeface="Calibri"/>
                <a:cs typeface="Calibri"/>
                <a:sym typeface="Calibri"/>
              </a:rPr>
              <a:t>Choose the one correct response for “how does the</a:t>
            </a:r>
            <a:r>
              <a:rPr lang="en" sz="1200" b="1" dirty="0">
                <a:solidFill>
                  <a:schemeClr val="dk1"/>
                </a:solidFill>
                <a:latin typeface="Calibri"/>
                <a:ea typeface="Calibri"/>
                <a:cs typeface="Calibri"/>
                <a:sym typeface="Calibri"/>
              </a:rPr>
              <a:t> Earth’s inner core </a:t>
            </a:r>
            <a:r>
              <a:rPr lang="en" sz="1200" dirty="0">
                <a:solidFill>
                  <a:schemeClr val="dk1"/>
                </a:solidFill>
                <a:latin typeface="Calibri"/>
                <a:ea typeface="Calibri"/>
                <a:cs typeface="Calibri"/>
                <a:sym typeface="Calibri"/>
              </a:rPr>
              <a:t>impact my life?” from these four choices and drag and place it in the box below. </a:t>
            </a:r>
            <a:endParaRPr sz="1200" dirty="0">
              <a:solidFill>
                <a:schemeClr val="dk1"/>
              </a:solidFill>
            </a:endParaRPr>
          </a:p>
        </p:txBody>
      </p:sp>
      <p:sp>
        <p:nvSpPr>
          <p:cNvPr id="396" name="Google Shape;396;g24c17280fde_0_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b="0" i="0" u="none" strike="noStrike" cap="none">
                <a:solidFill>
                  <a:schemeClr val="dk1"/>
                </a:solidFill>
                <a:latin typeface="Calibri"/>
                <a:ea typeface="Calibri"/>
                <a:cs typeface="Calibri"/>
                <a:sym typeface="Calibri"/>
              </a:rPr>
              <a:t>56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24c17280fde_0_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g24c17280fde_0_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00"/>
              <a:buNone/>
            </a:pPr>
            <a:r>
              <a:rPr lang="en" sz="1200" dirty="0">
                <a:solidFill>
                  <a:schemeClr val="dk1"/>
                </a:solidFill>
                <a:latin typeface="Calibri"/>
                <a:ea typeface="Calibri"/>
                <a:cs typeface="Calibri"/>
                <a:sym typeface="Calibri"/>
              </a:rPr>
              <a:t>The correct a</a:t>
            </a:r>
            <a:r>
              <a:rPr lang="en-US" sz="1200" dirty="0">
                <a:solidFill>
                  <a:schemeClr val="dk1"/>
                </a:solidFill>
                <a:latin typeface="Calibri"/>
                <a:ea typeface="Calibri"/>
                <a:cs typeface="Calibri"/>
                <a:sym typeface="Calibri"/>
              </a:rPr>
              <a:t>ns</a:t>
            </a:r>
            <a:r>
              <a:rPr lang="en" sz="1200" dirty="0" err="1">
                <a:solidFill>
                  <a:schemeClr val="dk1"/>
                </a:solidFill>
                <a:latin typeface="Calibri"/>
                <a:ea typeface="Calibri"/>
                <a:cs typeface="Calibri"/>
                <a:sym typeface="Calibri"/>
              </a:rPr>
              <a:t>wer</a:t>
            </a:r>
            <a:r>
              <a:rPr lang="en" sz="1200" dirty="0">
                <a:solidFill>
                  <a:schemeClr val="dk1"/>
                </a:solidFill>
                <a:latin typeface="Calibri"/>
                <a:ea typeface="Calibri"/>
                <a:cs typeface="Calibri"/>
                <a:sym typeface="Calibri"/>
              </a:rPr>
              <a:t> is A : The inner core </a:t>
            </a:r>
            <a:r>
              <a:rPr lang="en-US" sz="1200" dirty="0">
                <a:solidFill>
                  <a:schemeClr val="dk1"/>
                </a:solidFill>
                <a:latin typeface="Calibri"/>
                <a:ea typeface="Calibri"/>
                <a:cs typeface="Calibri"/>
                <a:sym typeface="Calibri"/>
              </a:rPr>
              <a:t>contributes </a:t>
            </a:r>
            <a:r>
              <a:rPr lang="en" sz="1200" dirty="0">
                <a:solidFill>
                  <a:schemeClr val="dk1"/>
                </a:solidFill>
                <a:latin typeface="Calibri"/>
                <a:ea typeface="Calibri"/>
                <a:cs typeface="Calibri"/>
                <a:sym typeface="Calibri"/>
              </a:rPr>
              <a:t>the earth’s magnetic field which makes life on earth possible. </a:t>
            </a:r>
            <a:endParaRPr sz="1200" dirty="0">
              <a:solidFill>
                <a:schemeClr val="dk1"/>
              </a:solidFill>
            </a:endParaRPr>
          </a:p>
        </p:txBody>
      </p:sp>
      <p:sp>
        <p:nvSpPr>
          <p:cNvPr id="396" name="Google Shape;396;g24c17280fde_0_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b="0" i="0" u="none" strike="noStrike" cap="none">
                <a:solidFill>
                  <a:schemeClr val="dk1"/>
                </a:solidFill>
                <a:latin typeface="Calibri"/>
                <a:ea typeface="Calibri"/>
                <a:cs typeface="Calibri"/>
                <a:sym typeface="Calibri"/>
              </a:rPr>
              <a:t>57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9973633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24c17280fde_0_10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g24c17280fde_0_10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00"/>
              <a:buNone/>
            </a:pPr>
            <a:r>
              <a:rPr lang="en" sz="1200" dirty="0">
                <a:solidFill>
                  <a:schemeClr val="dk1"/>
                </a:solidFill>
              </a:rPr>
              <a:t>Here is the Frayer Model with a picture, definition, example, and a correct response to “how does </a:t>
            </a:r>
            <a:r>
              <a:rPr lang="en" sz="1200" b="1" dirty="0">
                <a:solidFill>
                  <a:schemeClr val="dk1"/>
                </a:solidFill>
              </a:rPr>
              <a:t>Earth’s inner core</a:t>
            </a:r>
            <a:r>
              <a:rPr lang="en" sz="1200" dirty="0">
                <a:solidFill>
                  <a:schemeClr val="dk1"/>
                </a:solidFill>
              </a:rPr>
              <a:t> impact my life?”: </a:t>
            </a:r>
            <a:r>
              <a:rPr lang="en" sz="1200" dirty="0">
                <a:solidFill>
                  <a:schemeClr val="dk1"/>
                </a:solidFill>
                <a:latin typeface="Calibri"/>
                <a:ea typeface="Calibri"/>
                <a:cs typeface="Calibri"/>
                <a:sym typeface="Calibri"/>
              </a:rPr>
              <a:t>The Earth’s crust impacts your life by providing land to live on where we can build homes, grow food, and explore.</a:t>
            </a:r>
            <a:endParaRPr dirty="0"/>
          </a:p>
        </p:txBody>
      </p:sp>
      <p:sp>
        <p:nvSpPr>
          <p:cNvPr id="429" name="Google Shape;429;g24c17280fde_0_10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b="0" i="0" u="none" strike="noStrike" cap="none">
                <a:solidFill>
                  <a:schemeClr val="dk1"/>
                </a:solidFill>
                <a:latin typeface="Calibri"/>
                <a:ea typeface="Calibri"/>
                <a:cs typeface="Calibri"/>
                <a:sym typeface="Calibri"/>
              </a:rPr>
              <a:t>58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4"/>
        <p:cNvGrpSpPr/>
        <p:nvPr/>
      </p:nvGrpSpPr>
      <p:grpSpPr>
        <a:xfrm>
          <a:off x="0" y="0"/>
          <a:ext cx="0" cy="0"/>
          <a:chOff x="0" y="0"/>
          <a:chExt cx="0" cy="0"/>
        </a:xfrm>
      </p:grpSpPr>
      <p:sp>
        <p:nvSpPr>
          <p:cNvPr id="1015" name="Google Shape;1015;p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6" name="Google Shape;1016;p8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Thanks for watching, and please continue watching CAPs available from this website.  </a:t>
            </a:r>
            <a:endParaRPr/>
          </a:p>
        </p:txBody>
      </p:sp>
      <p:sp>
        <p:nvSpPr>
          <p:cNvPr id="1017" name="Google Shape;1017;p8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0568432cb1_0_3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g20568432cb1_0_3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rPr>
              <a:t>Earth’s crust</a:t>
            </a:r>
            <a:r>
              <a:rPr lang="en">
                <a:solidFill>
                  <a:schemeClr val="dk1"/>
                </a:solidFill>
              </a:rPr>
              <a:t> is the outermost thin shell layer of planet Earth.</a:t>
            </a:r>
            <a:endParaRPr sz="1300"/>
          </a:p>
          <a:p>
            <a:pPr marL="0" lvl="0" indent="0" algn="l" rtl="0">
              <a:lnSpc>
                <a:spcPct val="100000"/>
              </a:lnSpc>
              <a:spcBef>
                <a:spcPts val="0"/>
              </a:spcBef>
              <a:spcAft>
                <a:spcPts val="0"/>
              </a:spcAft>
              <a:buSzPts val="1400"/>
              <a:buNone/>
            </a:pPr>
            <a:endParaRPr/>
          </a:p>
        </p:txBody>
      </p:sp>
      <p:sp>
        <p:nvSpPr>
          <p:cNvPr id="153" name="Google Shape;153;g20568432cb1_0_3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4" name="Google Shape;644;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0ff2c1a251_0_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20ff2c1a251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The Earth’s Crust is the outermost layer of Earth. It includes continents and oceans, which are made of rocks, water, and other minerals. Humans live on the crust, even though it is a pretty thin layer of Earth. Think about it like an eggshell - the eggshell is thin but contains and protects the rest of the egg.</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9" name="Google Shape;609;p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check your understanding.</a:t>
            </a:r>
            <a:endParaRPr b="0"/>
          </a:p>
        </p:txBody>
      </p:sp>
      <p:sp>
        <p:nvSpPr>
          <p:cNvPr id="610" name="Google Shape;610;p5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0568432cb1_0_3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g20568432cb1_0_3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dirty="0">
                <a:solidFill>
                  <a:schemeClr val="dk1"/>
                </a:solidFill>
              </a:rPr>
              <a:t>Name the four layers of the earth:</a:t>
            </a:r>
            <a:endParaRPr sz="1300" dirty="0"/>
          </a:p>
          <a:p>
            <a:pPr marL="0" lvl="0" indent="0" algn="l" rtl="0">
              <a:lnSpc>
                <a:spcPct val="100000"/>
              </a:lnSpc>
              <a:spcBef>
                <a:spcPts val="0"/>
              </a:spcBef>
              <a:spcAft>
                <a:spcPts val="0"/>
              </a:spcAft>
              <a:buSzPts val="1400"/>
              <a:buNone/>
            </a:pPr>
            <a:endParaRPr dirty="0"/>
          </a:p>
        </p:txBody>
      </p:sp>
      <p:sp>
        <p:nvSpPr>
          <p:cNvPr id="153" name="Google Shape;153;g20568432cb1_0_3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9</a:t>
            </a:fld>
            <a:endParaRPr/>
          </a:p>
        </p:txBody>
      </p:sp>
    </p:spTree>
    <p:extLst>
      <p:ext uri="{BB962C8B-B14F-4D97-AF65-F5344CB8AC3E}">
        <p14:creationId xmlns:p14="http://schemas.microsoft.com/office/powerpoint/2010/main" val="4281273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90"/>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9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9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9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9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9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99"/>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9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9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9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00"/>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00"/>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10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0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0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9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9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9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9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9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9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9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9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9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9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9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9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9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9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9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9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9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9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9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9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9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9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9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9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9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9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9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9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9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9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9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9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9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9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98"/>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9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9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9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9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8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8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8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8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1.gif"/></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21.gif"/></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21.gif"/></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jpe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png"/></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jpe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png"/></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6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60.xml"/><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39.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grpSp>
        <p:nvGrpSpPr>
          <p:cNvPr id="497" name="Google Shape;497;p44"/>
          <p:cNvGrpSpPr/>
          <p:nvPr/>
        </p:nvGrpSpPr>
        <p:grpSpPr>
          <a:xfrm>
            <a:off x="1505008" y="297180"/>
            <a:ext cx="5828913" cy="6262953"/>
            <a:chOff x="814636" y="0"/>
            <a:chExt cx="5828913" cy="6262953"/>
          </a:xfrm>
        </p:grpSpPr>
        <p:sp>
          <p:nvSpPr>
            <p:cNvPr id="498" name="Google Shape;498;p44"/>
            <p:cNvSpPr/>
            <p:nvPr/>
          </p:nvSpPr>
          <p:spPr>
            <a:xfrm rot="10800000">
              <a:off x="1480984" y="68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 name="Google Shape;499;p44"/>
            <p:cNvSpPr txBox="1"/>
            <p:nvPr/>
          </p:nvSpPr>
          <p:spPr>
            <a:xfrm>
              <a:off x="1661623" y="68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“Big Idea” Question</a:t>
              </a:r>
              <a:endParaRPr sz="1400" b="0" i="0" u="none" strike="noStrike" cap="none">
                <a:solidFill>
                  <a:srgbClr val="000000"/>
                </a:solidFill>
                <a:latin typeface="Arial"/>
                <a:ea typeface="Arial"/>
                <a:cs typeface="Arial"/>
                <a:sym typeface="Arial"/>
              </a:endParaRPr>
            </a:p>
          </p:txBody>
        </p:sp>
        <p:sp>
          <p:nvSpPr>
            <p:cNvPr id="500" name="Google Shape;500;p44"/>
            <p:cNvSpPr/>
            <p:nvPr/>
          </p:nvSpPr>
          <p:spPr>
            <a:xfrm>
              <a:off x="848401" y="0"/>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 name="Google Shape;501;p44"/>
            <p:cNvSpPr/>
            <p:nvPr/>
          </p:nvSpPr>
          <p:spPr>
            <a:xfrm rot="10800000">
              <a:off x="1480984" y="938929"/>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2" name="Google Shape;502;p44"/>
            <p:cNvSpPr txBox="1"/>
            <p:nvPr/>
          </p:nvSpPr>
          <p:spPr>
            <a:xfrm>
              <a:off x="1661623" y="938929"/>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Review Concepts</a:t>
              </a:r>
              <a:endParaRPr sz="1400" b="0" i="0" u="none" strike="noStrike" cap="none">
                <a:solidFill>
                  <a:srgbClr val="000000"/>
                </a:solidFill>
                <a:latin typeface="Arial"/>
                <a:ea typeface="Arial"/>
                <a:cs typeface="Arial"/>
                <a:sym typeface="Arial"/>
              </a:endParaRPr>
            </a:p>
          </p:txBody>
        </p:sp>
        <p:sp>
          <p:nvSpPr>
            <p:cNvPr id="503" name="Google Shape;503;p44"/>
            <p:cNvSpPr/>
            <p:nvPr/>
          </p:nvSpPr>
          <p:spPr>
            <a:xfrm>
              <a:off x="824716" y="938929"/>
              <a:ext cx="722555" cy="722555"/>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 name="Google Shape;504;p44"/>
            <p:cNvSpPr/>
            <p:nvPr/>
          </p:nvSpPr>
          <p:spPr>
            <a:xfrm rot="10800000">
              <a:off x="1480984" y="1877172"/>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5" name="Google Shape;505;p44"/>
            <p:cNvSpPr txBox="1"/>
            <p:nvPr/>
          </p:nvSpPr>
          <p:spPr>
            <a:xfrm>
              <a:off x="1661623" y="1877172"/>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Check-In Questions</a:t>
              </a:r>
              <a:endParaRPr sz="1400" b="0" i="0" u="none" strike="noStrike" cap="none">
                <a:solidFill>
                  <a:srgbClr val="000000"/>
                </a:solidFill>
                <a:latin typeface="Arial"/>
                <a:ea typeface="Arial"/>
                <a:cs typeface="Arial"/>
                <a:sym typeface="Arial"/>
              </a:endParaRPr>
            </a:p>
          </p:txBody>
        </p:sp>
        <p:sp>
          <p:nvSpPr>
            <p:cNvPr id="506" name="Google Shape;506;p44"/>
            <p:cNvSpPr/>
            <p:nvPr/>
          </p:nvSpPr>
          <p:spPr>
            <a:xfrm>
              <a:off x="814643" y="1875958"/>
              <a:ext cx="722555" cy="722555"/>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 name="Google Shape;507;p44"/>
            <p:cNvSpPr/>
            <p:nvPr/>
          </p:nvSpPr>
          <p:spPr>
            <a:xfrm rot="10800000">
              <a:off x="1480984" y="281541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44"/>
            <p:cNvSpPr txBox="1"/>
            <p:nvPr/>
          </p:nvSpPr>
          <p:spPr>
            <a:xfrm>
              <a:off x="1661623" y="281541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Teacher Demo</a:t>
              </a:r>
              <a:endParaRPr sz="1400" b="0" i="0" u="none" strike="noStrike" cap="none">
                <a:solidFill>
                  <a:srgbClr val="000000"/>
                </a:solidFill>
                <a:latin typeface="Arial"/>
                <a:ea typeface="Arial"/>
                <a:cs typeface="Arial"/>
                <a:sym typeface="Arial"/>
              </a:endParaRPr>
            </a:p>
          </p:txBody>
        </p:sp>
        <p:sp>
          <p:nvSpPr>
            <p:cNvPr id="509" name="Google Shape;509;p44"/>
            <p:cNvSpPr/>
            <p:nvPr/>
          </p:nvSpPr>
          <p:spPr>
            <a:xfrm>
              <a:off x="814636" y="2815415"/>
              <a:ext cx="722555" cy="722555"/>
            </a:xfrm>
            <a:prstGeom prst="ellipse">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0" name="Google Shape;510;p44"/>
            <p:cNvSpPr/>
            <p:nvPr/>
          </p:nvSpPr>
          <p:spPr>
            <a:xfrm rot="10800000">
              <a:off x="1480984" y="3753659"/>
              <a:ext cx="5162565" cy="1571051"/>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1" name="Google Shape;511;p44"/>
            <p:cNvSpPr txBox="1"/>
            <p:nvPr/>
          </p:nvSpPr>
          <p:spPr>
            <a:xfrm>
              <a:off x="1873747" y="3753659"/>
              <a:ext cx="4769802" cy="1571051"/>
            </a:xfrm>
            <a:prstGeom prst="rect">
              <a:avLst/>
            </a:prstGeom>
            <a:noFill/>
            <a:ln>
              <a:noFill/>
            </a:ln>
          </p:spPr>
          <p:txBody>
            <a:bodyPr spcFirstLastPara="1" wrap="square" lIns="318625" tIns="106675" rIns="199125" bIns="106675" anchor="t"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Vocabulary</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98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Student-Friendly Definition</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Examples &amp; Non-Examples</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Morphological Word Parts</a:t>
              </a:r>
              <a:endParaRPr sz="1400" b="0" i="0" u="none" strike="noStrike" cap="none">
                <a:solidFill>
                  <a:srgbClr val="000000"/>
                </a:solidFill>
                <a:latin typeface="Arial"/>
                <a:ea typeface="Arial"/>
                <a:cs typeface="Arial"/>
                <a:sym typeface="Arial"/>
              </a:endParaRPr>
            </a:p>
          </p:txBody>
        </p:sp>
        <p:sp>
          <p:nvSpPr>
            <p:cNvPr id="512" name="Google Shape;512;p44"/>
            <p:cNvSpPr/>
            <p:nvPr/>
          </p:nvSpPr>
          <p:spPr>
            <a:xfrm>
              <a:off x="822078" y="4170465"/>
              <a:ext cx="722555" cy="722555"/>
            </a:xfrm>
            <a:prstGeom prst="ellipse">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 name="Google Shape;513;p44"/>
            <p:cNvSpPr/>
            <p:nvPr/>
          </p:nvSpPr>
          <p:spPr>
            <a:xfrm rot="10800000">
              <a:off x="1480984" y="5540398"/>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4" name="Google Shape;514;p44"/>
            <p:cNvSpPr txBox="1"/>
            <p:nvPr/>
          </p:nvSpPr>
          <p:spPr>
            <a:xfrm>
              <a:off x="1661623" y="5540398"/>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Simulation/Activity</a:t>
              </a:r>
              <a:endParaRPr sz="1400" b="0" i="0" u="none" strike="noStrike" cap="none">
                <a:solidFill>
                  <a:srgbClr val="000000"/>
                </a:solidFill>
                <a:latin typeface="Arial"/>
                <a:ea typeface="Arial"/>
                <a:cs typeface="Arial"/>
                <a:sym typeface="Arial"/>
              </a:endParaRPr>
            </a:p>
          </p:txBody>
        </p:sp>
        <p:sp>
          <p:nvSpPr>
            <p:cNvPr id="515" name="Google Shape;515;p44"/>
            <p:cNvSpPr/>
            <p:nvPr/>
          </p:nvSpPr>
          <p:spPr>
            <a:xfrm>
              <a:off x="826125" y="5531381"/>
              <a:ext cx="722555" cy="722555"/>
            </a:xfrm>
            <a:prstGeom prst="ellipse">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516" name="Google Shape;516;p44" descr="Comment Like"/>
          <p:cNvPicPr preferRelativeResize="0"/>
          <p:nvPr/>
        </p:nvPicPr>
        <p:blipFill rotWithShape="1">
          <a:blip r:embed="rId9">
            <a:alphaModFix/>
          </a:blip>
          <a:srcRect/>
          <a:stretch/>
        </p:blipFill>
        <p:spPr>
          <a:xfrm>
            <a:off x="5531643" y="4959793"/>
            <a:ext cx="347619" cy="347619"/>
          </a:xfrm>
          <a:prstGeom prst="rect">
            <a:avLst/>
          </a:prstGeom>
          <a:noFill/>
          <a:ln>
            <a:noFill/>
          </a:ln>
        </p:spPr>
      </p:pic>
      <p:pic>
        <p:nvPicPr>
          <p:cNvPr id="517" name="Google Shape;517;p44" descr="Comment Dislike"/>
          <p:cNvPicPr preferRelativeResize="0"/>
          <p:nvPr/>
        </p:nvPicPr>
        <p:blipFill rotWithShape="1">
          <a:blip r:embed="rId10">
            <a:alphaModFix/>
          </a:blip>
          <a:srcRect/>
          <a:stretch/>
        </p:blipFill>
        <p:spPr>
          <a:xfrm>
            <a:off x="5850764" y="4959793"/>
            <a:ext cx="347619" cy="347619"/>
          </a:xfrm>
          <a:prstGeom prst="rect">
            <a:avLst/>
          </a:prstGeom>
          <a:noFill/>
          <a:ln>
            <a:noFill/>
          </a:ln>
        </p:spPr>
      </p:pic>
      <p:pic>
        <p:nvPicPr>
          <p:cNvPr id="518" name="Google Shape;518;p44" descr="Blog"/>
          <p:cNvPicPr preferRelativeResize="0"/>
          <p:nvPr/>
        </p:nvPicPr>
        <p:blipFill rotWithShape="1">
          <a:blip r:embed="rId11">
            <a:alphaModFix/>
          </a:blip>
          <a:srcRect/>
          <a:stretch/>
        </p:blipFill>
        <p:spPr>
          <a:xfrm>
            <a:off x="5646139" y="4638246"/>
            <a:ext cx="347619" cy="347619"/>
          </a:xfrm>
          <a:prstGeom prst="rect">
            <a:avLst/>
          </a:prstGeom>
          <a:noFill/>
          <a:ln>
            <a:noFill/>
          </a:ln>
        </p:spPr>
      </p:pic>
      <p:pic>
        <p:nvPicPr>
          <p:cNvPr id="519" name="Google Shape;519;p44" descr="Labor"/>
          <p:cNvPicPr preferRelativeResize="0"/>
          <p:nvPr/>
        </p:nvPicPr>
        <p:blipFill rotWithShape="1">
          <a:blip r:embed="rId12">
            <a:alphaModFix/>
          </a:blip>
          <a:srcRect/>
          <a:stretch/>
        </p:blipFill>
        <p:spPr>
          <a:xfrm>
            <a:off x="5531643" y="5249239"/>
            <a:ext cx="302792" cy="302792"/>
          </a:xfrm>
          <a:prstGeom prst="rect">
            <a:avLst/>
          </a:prstGeom>
          <a:noFill/>
          <a:ln>
            <a:noFill/>
          </a:ln>
        </p:spPr>
      </p:pic>
      <p:sp>
        <p:nvSpPr>
          <p:cNvPr id="520" name="Google Shape;520;p44"/>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21" name="Google Shape;521;p44"/>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Intro</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8"/>
          <p:cNvSpPr txBox="1">
            <a:spLocks noGrp="1"/>
          </p:cNvSpPr>
          <p:nvPr>
            <p:ph type="ctrTitle"/>
          </p:nvPr>
        </p:nvSpPr>
        <p:spPr>
          <a:xfrm>
            <a:off x="611100" y="610799"/>
            <a:ext cx="8451300" cy="1102500"/>
          </a:xfrm>
          <a:prstGeom prst="rect">
            <a:avLst/>
          </a:prstGeom>
          <a:noFill/>
          <a:ln>
            <a:noFill/>
          </a:ln>
        </p:spPr>
        <p:txBody>
          <a:bodyPr spcFirstLastPara="1" wrap="square" lIns="91425" tIns="45700" rIns="91425" bIns="45700" anchor="ctr" anchorCtr="0">
            <a:normAutofit/>
          </a:bodyPr>
          <a:lstStyle/>
          <a:p>
            <a:pPr>
              <a:buSzPct val="100000"/>
            </a:pPr>
            <a:r>
              <a:rPr lang="en" sz="3600" dirty="0"/>
              <a:t>Name the four layers of the earth:</a:t>
            </a:r>
            <a:endParaRPr sz="3600" dirty="0"/>
          </a:p>
        </p:txBody>
      </p:sp>
      <p:pic>
        <p:nvPicPr>
          <p:cNvPr id="1026" name="Picture 2" descr="Earth Layer About the Earth | Earth layers, Earth layers project, Earth's  layers">
            <a:extLst>
              <a:ext uri="{FF2B5EF4-FFF2-40B4-BE49-F238E27FC236}">
                <a16:creationId xmlns:a16="http://schemas.microsoft.com/office/drawing/2014/main" id="{D0265A54-B125-05E2-0EA2-F21B174172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9526" y="1564633"/>
            <a:ext cx="6844947" cy="5180478"/>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620;p56" descr="Questions">
            <a:extLst>
              <a:ext uri="{FF2B5EF4-FFF2-40B4-BE49-F238E27FC236}">
                <a16:creationId xmlns:a16="http://schemas.microsoft.com/office/drawing/2014/main" id="{27761F55-0EBE-7E8E-27C3-8CC5011072CE}"/>
              </a:ext>
            </a:extLst>
          </p:cNvPr>
          <p:cNvSpPr/>
          <p:nvPr/>
        </p:nvSpPr>
        <p:spPr>
          <a:xfrm>
            <a:off x="35367" y="88104"/>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Rectangle 1">
            <a:extLst>
              <a:ext uri="{FF2B5EF4-FFF2-40B4-BE49-F238E27FC236}">
                <a16:creationId xmlns:a16="http://schemas.microsoft.com/office/drawing/2014/main" id="{DA6891E3-2E42-8442-0758-F93F0DA9AF8C}"/>
              </a:ext>
            </a:extLst>
          </p:cNvPr>
          <p:cNvSpPr/>
          <p:nvPr/>
        </p:nvSpPr>
        <p:spPr>
          <a:xfrm>
            <a:off x="6468533" y="2517422"/>
            <a:ext cx="1525940" cy="197555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0302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8"/>
          <p:cNvSpPr txBox="1">
            <a:spLocks noGrp="1"/>
          </p:cNvSpPr>
          <p:nvPr>
            <p:ph type="ctrTitle"/>
          </p:nvPr>
        </p:nvSpPr>
        <p:spPr>
          <a:xfrm>
            <a:off x="611100" y="610799"/>
            <a:ext cx="8451300" cy="1102500"/>
          </a:xfrm>
          <a:prstGeom prst="rect">
            <a:avLst/>
          </a:prstGeom>
          <a:noFill/>
          <a:ln>
            <a:noFill/>
          </a:ln>
        </p:spPr>
        <p:txBody>
          <a:bodyPr spcFirstLastPara="1" wrap="square" lIns="91425" tIns="45700" rIns="91425" bIns="45700" anchor="ctr" anchorCtr="0">
            <a:normAutofit/>
          </a:bodyPr>
          <a:lstStyle/>
          <a:p>
            <a:pPr>
              <a:buSzPct val="100000"/>
            </a:pPr>
            <a:r>
              <a:rPr lang="en" sz="3600" dirty="0"/>
              <a:t>What is the earth’s crust?</a:t>
            </a:r>
            <a:endParaRPr sz="3600" dirty="0"/>
          </a:p>
        </p:txBody>
      </p:sp>
      <p:pic>
        <p:nvPicPr>
          <p:cNvPr id="157" name="Google Shape;157;p28"/>
          <p:cNvPicPr preferRelativeResize="0"/>
          <p:nvPr/>
        </p:nvPicPr>
        <p:blipFill>
          <a:blip r:embed="rId3">
            <a:alphaModFix/>
          </a:blip>
          <a:stretch>
            <a:fillRect/>
          </a:stretch>
        </p:blipFill>
        <p:spPr>
          <a:xfrm>
            <a:off x="2009422" y="1944324"/>
            <a:ext cx="5640810" cy="3982342"/>
          </a:xfrm>
          <a:prstGeom prst="rect">
            <a:avLst/>
          </a:prstGeom>
          <a:noFill/>
          <a:ln>
            <a:noFill/>
          </a:ln>
        </p:spPr>
      </p:pic>
      <p:sp>
        <p:nvSpPr>
          <p:cNvPr id="3" name="Google Shape;620;p56" descr="Questions">
            <a:extLst>
              <a:ext uri="{FF2B5EF4-FFF2-40B4-BE49-F238E27FC236}">
                <a16:creationId xmlns:a16="http://schemas.microsoft.com/office/drawing/2014/main" id="{3BBC8825-44FA-E51D-5B94-D7458D34C4B0}"/>
              </a:ext>
            </a:extLst>
          </p:cNvPr>
          <p:cNvSpPr/>
          <p:nvPr/>
        </p:nvSpPr>
        <p:spPr>
          <a:xfrm>
            <a:off x="35367" y="88104"/>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606119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8"/>
          <p:cNvSpPr txBox="1">
            <a:spLocks noGrp="1"/>
          </p:cNvSpPr>
          <p:nvPr>
            <p:ph type="ctrTitle"/>
          </p:nvPr>
        </p:nvSpPr>
        <p:spPr>
          <a:xfrm>
            <a:off x="611100" y="610799"/>
            <a:ext cx="8451300" cy="1102500"/>
          </a:xfrm>
          <a:prstGeom prst="rect">
            <a:avLst/>
          </a:prstGeom>
          <a:noFill/>
          <a:ln>
            <a:noFill/>
          </a:ln>
        </p:spPr>
        <p:txBody>
          <a:bodyPr spcFirstLastPara="1" wrap="square" lIns="91425" tIns="45700" rIns="91425" bIns="45700" anchor="ctr" anchorCtr="0">
            <a:normAutofit fontScale="90000"/>
          </a:bodyPr>
          <a:lstStyle/>
          <a:p>
            <a:pPr>
              <a:buSzPct val="100000"/>
            </a:pPr>
            <a:r>
              <a:rPr lang="en" sz="3600" b="1" u="sng" dirty="0"/>
              <a:t>Earth’s crust</a:t>
            </a:r>
            <a:r>
              <a:rPr lang="en" sz="3600" dirty="0"/>
              <a:t>: the outermost thin shell layer of planet Earth</a:t>
            </a:r>
            <a:endParaRPr sz="3600" b="1" u="sng" dirty="0"/>
          </a:p>
        </p:txBody>
      </p:sp>
      <p:pic>
        <p:nvPicPr>
          <p:cNvPr id="157" name="Google Shape;157;p28"/>
          <p:cNvPicPr preferRelativeResize="0"/>
          <p:nvPr/>
        </p:nvPicPr>
        <p:blipFill>
          <a:blip r:embed="rId3">
            <a:alphaModFix/>
          </a:blip>
          <a:stretch>
            <a:fillRect/>
          </a:stretch>
        </p:blipFill>
        <p:spPr>
          <a:xfrm>
            <a:off x="2009422" y="1944324"/>
            <a:ext cx="5640810" cy="3982342"/>
          </a:xfrm>
          <a:prstGeom prst="rect">
            <a:avLst/>
          </a:prstGeom>
          <a:noFill/>
          <a:ln>
            <a:noFill/>
          </a:ln>
        </p:spPr>
      </p:pic>
      <p:sp>
        <p:nvSpPr>
          <p:cNvPr id="3" name="Google Shape;620;p56" descr="Questions">
            <a:extLst>
              <a:ext uri="{FF2B5EF4-FFF2-40B4-BE49-F238E27FC236}">
                <a16:creationId xmlns:a16="http://schemas.microsoft.com/office/drawing/2014/main" id="{3BBC8825-44FA-E51D-5B94-D7458D34C4B0}"/>
              </a:ext>
            </a:extLst>
          </p:cNvPr>
          <p:cNvSpPr/>
          <p:nvPr/>
        </p:nvSpPr>
        <p:spPr>
          <a:xfrm>
            <a:off x="35367" y="88104"/>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85924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70" name="Google Shape;170;p30"/>
          <p:cNvPicPr preferRelativeResize="0"/>
          <p:nvPr/>
        </p:nvPicPr>
        <p:blipFill>
          <a:blip r:embed="rId3">
            <a:alphaModFix/>
          </a:blip>
          <a:stretch>
            <a:fillRect/>
          </a:stretch>
        </p:blipFill>
        <p:spPr>
          <a:xfrm>
            <a:off x="1671789" y="1944825"/>
            <a:ext cx="5800425" cy="2726200"/>
          </a:xfrm>
          <a:prstGeom prst="rect">
            <a:avLst/>
          </a:prstGeom>
          <a:noFill/>
          <a:ln>
            <a:noFill/>
          </a:ln>
        </p:spPr>
      </p:pic>
      <p:sp>
        <p:nvSpPr>
          <p:cNvPr id="171" name="Google Shape;171;p30"/>
          <p:cNvSpPr/>
          <p:nvPr/>
        </p:nvSpPr>
        <p:spPr>
          <a:xfrm>
            <a:off x="3302350" y="1894725"/>
            <a:ext cx="1914300" cy="4383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 name="Google Shape;155;p28">
            <a:extLst>
              <a:ext uri="{FF2B5EF4-FFF2-40B4-BE49-F238E27FC236}">
                <a16:creationId xmlns:a16="http://schemas.microsoft.com/office/drawing/2014/main" id="{9CBF730D-96D1-1478-67D1-598BD007A8C7}"/>
              </a:ext>
            </a:extLst>
          </p:cNvPr>
          <p:cNvSpPr txBox="1">
            <a:spLocks/>
          </p:cNvSpPr>
          <p:nvPr/>
        </p:nvSpPr>
        <p:spPr>
          <a:xfrm>
            <a:off x="611100" y="610799"/>
            <a:ext cx="8451300" cy="1102500"/>
          </a:xfrm>
          <a:prstGeom prst="rect">
            <a:avLst/>
          </a:prstGeom>
          <a:noFill/>
          <a:ln>
            <a:noFill/>
          </a:ln>
        </p:spPr>
        <p:txBody>
          <a:bodyPr spcFirstLastPara="1" wrap="square" lIns="91425" tIns="45700" rIns="91425" bIns="45700" anchor="ctr" anchorCtr="0">
            <a:normAutofit fontScale="97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ct val="100000"/>
            </a:pPr>
            <a:r>
              <a:rPr lang="en-US" sz="3600" dirty="0"/>
              <a:t>True or False: the earth’s crust is the earth’s thickest layer.</a:t>
            </a:r>
          </a:p>
        </p:txBody>
      </p:sp>
      <p:sp>
        <p:nvSpPr>
          <p:cNvPr id="4" name="Google Shape;620;p56" descr="Questions">
            <a:extLst>
              <a:ext uri="{FF2B5EF4-FFF2-40B4-BE49-F238E27FC236}">
                <a16:creationId xmlns:a16="http://schemas.microsoft.com/office/drawing/2014/main" id="{E5EAC41B-A353-D5D6-D820-948E6B9064D5}"/>
              </a:ext>
            </a:extLst>
          </p:cNvPr>
          <p:cNvSpPr/>
          <p:nvPr/>
        </p:nvSpPr>
        <p:spPr>
          <a:xfrm>
            <a:off x="35367" y="88104"/>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436712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70" name="Google Shape;170;p30"/>
          <p:cNvPicPr preferRelativeResize="0"/>
          <p:nvPr/>
        </p:nvPicPr>
        <p:blipFill>
          <a:blip r:embed="rId3">
            <a:alphaModFix/>
          </a:blip>
          <a:stretch>
            <a:fillRect/>
          </a:stretch>
        </p:blipFill>
        <p:spPr>
          <a:xfrm>
            <a:off x="1671789" y="1944825"/>
            <a:ext cx="5800425" cy="2726200"/>
          </a:xfrm>
          <a:prstGeom prst="rect">
            <a:avLst/>
          </a:prstGeom>
          <a:noFill/>
          <a:ln>
            <a:noFill/>
          </a:ln>
        </p:spPr>
      </p:pic>
      <p:sp>
        <p:nvSpPr>
          <p:cNvPr id="171" name="Google Shape;171;p30"/>
          <p:cNvSpPr/>
          <p:nvPr/>
        </p:nvSpPr>
        <p:spPr>
          <a:xfrm>
            <a:off x="3302350" y="1894725"/>
            <a:ext cx="1914300" cy="4383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 name="Google Shape;155;p28">
            <a:extLst>
              <a:ext uri="{FF2B5EF4-FFF2-40B4-BE49-F238E27FC236}">
                <a16:creationId xmlns:a16="http://schemas.microsoft.com/office/drawing/2014/main" id="{9CBF730D-96D1-1478-67D1-598BD007A8C7}"/>
              </a:ext>
            </a:extLst>
          </p:cNvPr>
          <p:cNvSpPr txBox="1">
            <a:spLocks/>
          </p:cNvSpPr>
          <p:nvPr/>
        </p:nvSpPr>
        <p:spPr>
          <a:xfrm>
            <a:off x="611100" y="610799"/>
            <a:ext cx="8451300" cy="1102500"/>
          </a:xfrm>
          <a:prstGeom prst="rect">
            <a:avLst/>
          </a:prstGeom>
          <a:noFill/>
          <a:ln>
            <a:noFill/>
          </a:ln>
        </p:spPr>
        <p:txBody>
          <a:bodyPr spcFirstLastPara="1" wrap="square" lIns="91425" tIns="45700" rIns="91425" bIns="45700" anchor="ctr" anchorCtr="0">
            <a:normAutofit fontScale="97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ct val="100000"/>
            </a:pPr>
            <a:r>
              <a:rPr lang="en-US" sz="3600" dirty="0"/>
              <a:t>True or </a:t>
            </a:r>
            <a:r>
              <a:rPr lang="en-US" sz="3600" b="1" dirty="0">
                <a:solidFill>
                  <a:srgbClr val="FF0000"/>
                </a:solidFill>
              </a:rPr>
              <a:t>False</a:t>
            </a:r>
            <a:r>
              <a:rPr lang="en-US" sz="3600" dirty="0"/>
              <a:t>: the crust is the earth’s </a:t>
            </a:r>
            <a:r>
              <a:rPr lang="en-US" sz="3600" strike="sngStrike" dirty="0"/>
              <a:t>thickest</a:t>
            </a:r>
            <a:r>
              <a:rPr lang="en-US" sz="3600" dirty="0"/>
              <a:t> </a:t>
            </a:r>
            <a:r>
              <a:rPr lang="en-US" sz="3600" dirty="0">
                <a:solidFill>
                  <a:srgbClr val="FF0000"/>
                </a:solidFill>
              </a:rPr>
              <a:t>thinnest</a:t>
            </a:r>
            <a:r>
              <a:rPr lang="en-US" sz="3600" dirty="0"/>
              <a:t> layer.</a:t>
            </a:r>
          </a:p>
        </p:txBody>
      </p:sp>
      <p:sp>
        <p:nvSpPr>
          <p:cNvPr id="4" name="Google Shape;620;p56" descr="Questions">
            <a:extLst>
              <a:ext uri="{FF2B5EF4-FFF2-40B4-BE49-F238E27FC236}">
                <a16:creationId xmlns:a16="http://schemas.microsoft.com/office/drawing/2014/main" id="{E5EAC41B-A353-D5D6-D820-948E6B9064D5}"/>
              </a:ext>
            </a:extLst>
          </p:cNvPr>
          <p:cNvSpPr/>
          <p:nvPr/>
        </p:nvSpPr>
        <p:spPr>
          <a:xfrm>
            <a:off x="35367" y="88104"/>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574158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61"/>
          <p:cNvSpPr txBox="1"/>
          <p:nvPr/>
        </p:nvSpPr>
        <p:spPr>
          <a:xfrm>
            <a:off x="3171969" y="901725"/>
            <a:ext cx="4131942" cy="11079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600"/>
              <a:buFont typeface="Arial"/>
              <a:buNone/>
            </a:pPr>
            <a:r>
              <a:rPr lang="en-US" sz="6600" b="1" i="0" u="none" strike="noStrike" cap="none" dirty="0">
                <a:solidFill>
                  <a:schemeClr val="dk1"/>
                </a:solidFill>
                <a:latin typeface="Calibri"/>
                <a:ea typeface="Calibri"/>
                <a:cs typeface="Calibri"/>
                <a:sym typeface="Calibri"/>
              </a:rPr>
              <a:t>Inner Core</a:t>
            </a:r>
            <a:endParaRPr sz="1400" b="0" i="0" u="none" strike="noStrike" cap="none" dirty="0">
              <a:solidFill>
                <a:srgbClr val="000000"/>
              </a:solidFill>
              <a:latin typeface="Arial"/>
              <a:ea typeface="Arial"/>
              <a:cs typeface="Arial"/>
              <a:sym typeface="Arial"/>
            </a:endParaRPr>
          </a:p>
        </p:txBody>
      </p:sp>
      <p:sp>
        <p:nvSpPr>
          <p:cNvPr id="661" name="Google Shape;661;p61" descr="Artificial Intelligence"/>
          <p:cNvSpPr/>
          <p:nvPr/>
        </p:nvSpPr>
        <p:spPr>
          <a:xfrm>
            <a:off x="1432781" y="2468252"/>
            <a:ext cx="3326789" cy="309489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62" name="Google Shape;662;p61" descr="Blog"/>
          <p:cNvPicPr preferRelativeResize="0"/>
          <p:nvPr/>
        </p:nvPicPr>
        <p:blipFill rotWithShape="1">
          <a:blip r:embed="rId4">
            <a:alphaModFix/>
          </a:blip>
          <a:srcRect/>
          <a:stretch/>
        </p:blipFill>
        <p:spPr>
          <a:xfrm>
            <a:off x="4572000" y="2595544"/>
            <a:ext cx="2840308" cy="284030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62"/>
          <p:cNvSpPr txBox="1">
            <a:spLocks noGrp="1"/>
          </p:cNvSpPr>
          <p:nvPr>
            <p:ph type="title"/>
          </p:nvPr>
        </p:nvSpPr>
        <p:spPr>
          <a:xfrm>
            <a:off x="109104" y="422556"/>
            <a:ext cx="8925791" cy="185021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959"/>
              <a:buFont typeface="Calibri"/>
              <a:buNone/>
            </a:pPr>
            <a:r>
              <a:rPr lang="en-US" sz="3959" b="1" u="sng" dirty="0"/>
              <a:t>Inner core</a:t>
            </a:r>
            <a:r>
              <a:rPr lang="en-US" sz="3959" dirty="0"/>
              <a:t>: the innermost layer of the earth </a:t>
            </a:r>
            <a:endParaRPr dirty="0"/>
          </a:p>
        </p:txBody>
      </p:sp>
      <p:sp>
        <p:nvSpPr>
          <p:cNvPr id="670" name="Google Shape;670;p62"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71" name="Google Shape;671;p62" descr="Blog"/>
          <p:cNvPicPr preferRelativeResize="0"/>
          <p:nvPr/>
        </p:nvPicPr>
        <p:blipFill rotWithShape="1">
          <a:blip r:embed="rId4">
            <a:alphaModFix/>
          </a:blip>
          <a:srcRect/>
          <a:stretch/>
        </p:blipFill>
        <p:spPr>
          <a:xfrm>
            <a:off x="849542" y="187766"/>
            <a:ext cx="474009" cy="474009"/>
          </a:xfrm>
          <a:prstGeom prst="rect">
            <a:avLst/>
          </a:prstGeom>
          <a:noFill/>
          <a:ln>
            <a:noFill/>
          </a:ln>
        </p:spPr>
      </p:pic>
      <p:pic>
        <p:nvPicPr>
          <p:cNvPr id="4" name="Picture 3">
            <a:extLst>
              <a:ext uri="{FF2B5EF4-FFF2-40B4-BE49-F238E27FC236}">
                <a16:creationId xmlns:a16="http://schemas.microsoft.com/office/drawing/2014/main" id="{1B888715-15F1-2658-3432-67350A7A2288}"/>
              </a:ext>
            </a:extLst>
          </p:cNvPr>
          <p:cNvPicPr>
            <a:picLocks noChangeAspect="1"/>
          </p:cNvPicPr>
          <p:nvPr/>
        </p:nvPicPr>
        <p:blipFill>
          <a:blip r:embed="rId5"/>
          <a:stretch>
            <a:fillRect/>
          </a:stretch>
        </p:blipFill>
        <p:spPr>
          <a:xfrm>
            <a:off x="2151800" y="1927497"/>
            <a:ext cx="4840398" cy="4670857"/>
          </a:xfrm>
          <a:prstGeom prst="rect">
            <a:avLst/>
          </a:prstGeom>
        </p:spPr>
      </p:pic>
      <p:cxnSp>
        <p:nvCxnSpPr>
          <p:cNvPr id="5" name="Straight Arrow Connector 4">
            <a:extLst>
              <a:ext uri="{FF2B5EF4-FFF2-40B4-BE49-F238E27FC236}">
                <a16:creationId xmlns:a16="http://schemas.microsoft.com/office/drawing/2014/main" id="{B364F121-15B2-2E14-86FE-46151F82F1F8}"/>
              </a:ext>
            </a:extLst>
          </p:cNvPr>
          <p:cNvCxnSpPr>
            <a:cxnSpLocks/>
          </p:cNvCxnSpPr>
          <p:nvPr/>
        </p:nvCxnSpPr>
        <p:spPr>
          <a:xfrm flipH="1" flipV="1">
            <a:off x="4989688" y="4258650"/>
            <a:ext cx="2867379" cy="427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gd7d111f907_0_40" descr="Questions"/>
          <p:cNvSpPr/>
          <p:nvPr/>
        </p:nvSpPr>
        <p:spPr>
          <a:xfrm>
            <a:off x="2286000" y="1113692"/>
            <a:ext cx="4572000" cy="4443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gd7d111f907_0_45"/>
          <p:cNvSpPr txBox="1"/>
          <p:nvPr/>
        </p:nvSpPr>
        <p:spPr>
          <a:xfrm>
            <a:off x="1117601" y="545446"/>
            <a:ext cx="7913510"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0" i="0" u="none" strike="noStrike" cap="none" dirty="0">
                <a:solidFill>
                  <a:schemeClr val="dk1"/>
                </a:solidFill>
                <a:latin typeface="Calibri"/>
                <a:ea typeface="Calibri"/>
                <a:cs typeface="Calibri"/>
                <a:sym typeface="Calibri"/>
              </a:rPr>
              <a:t>What is earth’s inner core?</a:t>
            </a:r>
            <a:endParaRPr sz="1400" b="0" i="0" u="none" strike="noStrike" cap="none" dirty="0">
              <a:solidFill>
                <a:srgbClr val="000000"/>
              </a:solidFill>
              <a:latin typeface="Arial"/>
              <a:ea typeface="Arial"/>
              <a:cs typeface="Arial"/>
              <a:sym typeface="Arial"/>
            </a:endParaRPr>
          </a:p>
        </p:txBody>
      </p:sp>
      <p:sp>
        <p:nvSpPr>
          <p:cNvPr id="685" name="Google Shape;685;gd7d111f907_0_45" descr="Questions"/>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BC8DC438-1AC3-9E56-DDF4-504277C9D74B}"/>
              </a:ext>
            </a:extLst>
          </p:cNvPr>
          <p:cNvPicPr>
            <a:picLocks noChangeAspect="1"/>
          </p:cNvPicPr>
          <p:nvPr/>
        </p:nvPicPr>
        <p:blipFill>
          <a:blip r:embed="rId4"/>
          <a:stretch>
            <a:fillRect/>
          </a:stretch>
        </p:blipFill>
        <p:spPr>
          <a:xfrm>
            <a:off x="2151801" y="1746875"/>
            <a:ext cx="4840398" cy="4670857"/>
          </a:xfrm>
          <a:prstGeom prst="rect">
            <a:avLst/>
          </a:prstGeom>
        </p:spPr>
      </p:pic>
      <p:cxnSp>
        <p:nvCxnSpPr>
          <p:cNvPr id="3" name="Straight Arrow Connector 2">
            <a:extLst>
              <a:ext uri="{FF2B5EF4-FFF2-40B4-BE49-F238E27FC236}">
                <a16:creationId xmlns:a16="http://schemas.microsoft.com/office/drawing/2014/main" id="{DBFC9673-1F90-F85B-F81C-D9C677B17B0D}"/>
              </a:ext>
            </a:extLst>
          </p:cNvPr>
          <p:cNvCxnSpPr>
            <a:cxnSpLocks/>
          </p:cNvCxnSpPr>
          <p:nvPr/>
        </p:nvCxnSpPr>
        <p:spPr>
          <a:xfrm flipH="1" flipV="1">
            <a:off x="4989688" y="4078028"/>
            <a:ext cx="2867379" cy="427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pic>
        <p:nvPicPr>
          <p:cNvPr id="691" name="Google Shape;691;p63"/>
          <p:cNvPicPr preferRelativeResize="0"/>
          <p:nvPr/>
        </p:nvPicPr>
        <p:blipFill rotWithShape="1">
          <a:blip r:embed="rId3">
            <a:alphaModFix/>
          </a:blip>
          <a:srcRect/>
          <a:stretch/>
        </p:blipFill>
        <p:spPr>
          <a:xfrm>
            <a:off x="0" y="406400"/>
            <a:ext cx="9144000" cy="6035566"/>
          </a:xfrm>
          <a:prstGeom prst="rect">
            <a:avLst/>
          </a:prstGeom>
          <a:noFill/>
          <a:ln>
            <a:noFill/>
          </a:ln>
        </p:spPr>
      </p:pic>
      <p:sp>
        <p:nvSpPr>
          <p:cNvPr id="692" name="Google Shape;692;p63" descr="Artificial Intelligence"/>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4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dirty="0"/>
              <a:t>Earth’s Inner Core</a:t>
            </a:r>
            <a:endParaRPr dirty="0"/>
          </a:p>
        </p:txBody>
      </p:sp>
      <p:sp>
        <p:nvSpPr>
          <p:cNvPr id="529" name="Google Shape;529;p45"/>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30" name="Google Shape;530;p45"/>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Intro</a:t>
            </a:r>
            <a:endParaRPr sz="1400" b="0" i="0" u="none" strike="noStrike" cap="none">
              <a:solidFill>
                <a:srgbClr val="000000"/>
              </a:solidFill>
              <a:latin typeface="Arial"/>
              <a:ea typeface="Arial"/>
              <a:cs typeface="Arial"/>
              <a:sym typeface="Arial"/>
            </a:endParaRPr>
          </a:p>
        </p:txBody>
      </p:sp>
      <p:pic>
        <p:nvPicPr>
          <p:cNvPr id="4" name="Picture 3">
            <a:extLst>
              <a:ext uri="{FF2B5EF4-FFF2-40B4-BE49-F238E27FC236}">
                <a16:creationId xmlns:a16="http://schemas.microsoft.com/office/drawing/2014/main" id="{658BD85B-33C4-4862-04E9-3915759902AD}"/>
              </a:ext>
            </a:extLst>
          </p:cNvPr>
          <p:cNvPicPr>
            <a:picLocks noChangeAspect="1"/>
          </p:cNvPicPr>
          <p:nvPr/>
        </p:nvPicPr>
        <p:blipFill>
          <a:blip r:embed="rId3"/>
          <a:stretch>
            <a:fillRect/>
          </a:stretch>
        </p:blipFill>
        <p:spPr>
          <a:xfrm>
            <a:off x="2151801" y="1746875"/>
            <a:ext cx="4840398" cy="4670857"/>
          </a:xfrm>
          <a:prstGeom prst="rect">
            <a:avLst/>
          </a:prstGeom>
        </p:spPr>
      </p:pic>
      <p:cxnSp>
        <p:nvCxnSpPr>
          <p:cNvPr id="6" name="Straight Arrow Connector 5">
            <a:extLst>
              <a:ext uri="{FF2B5EF4-FFF2-40B4-BE49-F238E27FC236}">
                <a16:creationId xmlns:a16="http://schemas.microsoft.com/office/drawing/2014/main" id="{09D465A5-EEAA-BFE9-8271-4CBD95C9D56C}"/>
              </a:ext>
            </a:extLst>
          </p:cNvPr>
          <p:cNvCxnSpPr>
            <a:cxnSpLocks/>
          </p:cNvCxnSpPr>
          <p:nvPr/>
        </p:nvCxnSpPr>
        <p:spPr>
          <a:xfrm flipH="1" flipV="1">
            <a:off x="4989688" y="4078028"/>
            <a:ext cx="2867379" cy="427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Google Shape;698;p64"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0" name="Google Shape;700;p64"/>
          <p:cNvSpPr txBox="1"/>
          <p:nvPr/>
        </p:nvSpPr>
        <p:spPr>
          <a:xfrm>
            <a:off x="857250" y="453625"/>
            <a:ext cx="7429500"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dirty="0">
                <a:solidFill>
                  <a:schemeClr val="dk1"/>
                </a:solidFill>
                <a:latin typeface="Calibri"/>
                <a:ea typeface="Calibri"/>
                <a:cs typeface="Calibri"/>
                <a:sym typeface="Calibri"/>
              </a:rPr>
              <a:t>The inner core is a mostly solid ball at earth’s center</a:t>
            </a:r>
            <a:endParaRPr sz="1400" b="0" i="0" u="none" strike="noStrike" cap="none" dirty="0">
              <a:solidFill>
                <a:srgbClr val="000000"/>
              </a:solidFill>
              <a:latin typeface="Arial"/>
              <a:ea typeface="Arial"/>
              <a:cs typeface="Arial"/>
              <a:sym typeface="Arial"/>
            </a:endParaRPr>
          </a:p>
        </p:txBody>
      </p:sp>
      <p:pic>
        <p:nvPicPr>
          <p:cNvPr id="5122" name="Picture 2" descr="Earth's Interior Is Cooling “Much Faster Than Expected”">
            <a:extLst>
              <a:ext uri="{FF2B5EF4-FFF2-40B4-BE49-F238E27FC236}">
                <a16:creationId xmlns:a16="http://schemas.microsoft.com/office/drawing/2014/main" id="{43A40014-58A5-8624-77A6-A88185135F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527" y="1834539"/>
            <a:ext cx="8210946" cy="46186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p65"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mc:AlternateContent xmlns:mc="http://schemas.openxmlformats.org/markup-compatibility/2006" xmlns:a14="http://schemas.microsoft.com/office/drawing/2010/main">
        <mc:Choice Requires="a14">
          <p:sp>
            <p:nvSpPr>
              <p:cNvPr id="708" name="Google Shape;708;p65"/>
              <p:cNvSpPr txBox="1"/>
              <p:nvPr/>
            </p:nvSpPr>
            <p:spPr>
              <a:xfrm>
                <a:off x="124178" y="348005"/>
                <a:ext cx="9019821" cy="193895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dirty="0">
                    <a:solidFill>
                      <a:schemeClr val="dk1"/>
                    </a:solidFill>
                    <a:latin typeface="Calibri"/>
                    <a:ea typeface="Calibri"/>
                    <a:cs typeface="Calibri"/>
                    <a:sym typeface="Calibri"/>
                  </a:rPr>
                  <a:t>It is the hottest layer of earth. Temperatures at the core are very hot, estimated up to 13,000</a:t>
                </a:r>
                <a14:m>
                  <m:oMath xmlns:m="http://schemas.openxmlformats.org/officeDocument/2006/math">
                    <m:r>
                      <a:rPr lang="en-US" sz="4000" b="0" i="1" u="none" strike="noStrike" cap="none" smtClean="0">
                        <a:solidFill>
                          <a:schemeClr val="dk1"/>
                        </a:solidFill>
                        <a:latin typeface="Cambria Math" panose="02040503050406030204" pitchFamily="18" charset="0"/>
                        <a:ea typeface="Cambria Math" panose="02040503050406030204" pitchFamily="18" charset="0"/>
                        <a:cs typeface="Calibri"/>
                        <a:sym typeface="Calibri"/>
                      </a:rPr>
                      <m:t>℉</m:t>
                    </m:r>
                  </m:oMath>
                </a14:m>
                <a:r>
                  <a:rPr lang="en-US" sz="4000" b="0"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p:txBody>
          </p:sp>
        </mc:Choice>
        <mc:Fallback xmlns="">
          <p:sp>
            <p:nvSpPr>
              <p:cNvPr id="708" name="Google Shape;708;p65"/>
              <p:cNvSpPr txBox="1">
                <a:spLocks noRot="1" noChangeAspect="1" noMove="1" noResize="1" noEditPoints="1" noAdjustHandles="1" noChangeArrowheads="1" noChangeShapeType="1" noTextEdit="1"/>
              </p:cNvSpPr>
              <p:nvPr/>
            </p:nvSpPr>
            <p:spPr>
              <a:xfrm>
                <a:off x="124178" y="348005"/>
                <a:ext cx="9019821" cy="1938952"/>
              </a:xfrm>
              <a:prstGeom prst="rect">
                <a:avLst/>
              </a:prstGeom>
              <a:blipFill>
                <a:blip r:embed="rId4"/>
                <a:stretch>
                  <a:fillRect t="-5882" b="-13725"/>
                </a:stretch>
              </a:blipFill>
              <a:ln>
                <a:noFill/>
              </a:ln>
            </p:spPr>
            <p:txBody>
              <a:bodyPr/>
              <a:lstStyle/>
              <a:p>
                <a:r>
                  <a:rPr lang="en-US">
                    <a:noFill/>
                  </a:rPr>
                  <a:t> </a:t>
                </a:r>
              </a:p>
            </p:txBody>
          </p:sp>
        </mc:Fallback>
      </mc:AlternateContent>
      <p:pic>
        <p:nvPicPr>
          <p:cNvPr id="2" name="Picture 1">
            <a:extLst>
              <a:ext uri="{FF2B5EF4-FFF2-40B4-BE49-F238E27FC236}">
                <a16:creationId xmlns:a16="http://schemas.microsoft.com/office/drawing/2014/main" id="{6A2501E4-8FA4-EF21-DF74-092276E11DAC}"/>
              </a:ext>
            </a:extLst>
          </p:cNvPr>
          <p:cNvPicPr>
            <a:picLocks noChangeAspect="1"/>
          </p:cNvPicPr>
          <p:nvPr/>
        </p:nvPicPr>
        <p:blipFill>
          <a:blip r:embed="rId5"/>
          <a:stretch>
            <a:fillRect/>
          </a:stretch>
        </p:blipFill>
        <p:spPr>
          <a:xfrm>
            <a:off x="365970" y="2191074"/>
            <a:ext cx="2913108" cy="4606572"/>
          </a:xfrm>
          <a:prstGeom prst="rect">
            <a:avLst/>
          </a:prstGeom>
        </p:spPr>
      </p:pic>
      <p:pic>
        <p:nvPicPr>
          <p:cNvPr id="3" name="Picture 2">
            <a:extLst>
              <a:ext uri="{FF2B5EF4-FFF2-40B4-BE49-F238E27FC236}">
                <a16:creationId xmlns:a16="http://schemas.microsoft.com/office/drawing/2014/main" id="{A95609C8-5749-270E-38A8-ABB6D0FB6A79}"/>
              </a:ext>
            </a:extLst>
          </p:cNvPr>
          <p:cNvPicPr>
            <a:picLocks noChangeAspect="1"/>
          </p:cNvPicPr>
          <p:nvPr/>
        </p:nvPicPr>
        <p:blipFill>
          <a:blip r:embed="rId6"/>
          <a:stretch>
            <a:fillRect/>
          </a:stretch>
        </p:blipFill>
        <p:spPr>
          <a:xfrm>
            <a:off x="4797721" y="2191074"/>
            <a:ext cx="4049945" cy="460657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p65"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8" name="Google Shape;708;p65"/>
          <p:cNvSpPr txBox="1"/>
          <p:nvPr/>
        </p:nvSpPr>
        <p:spPr>
          <a:xfrm>
            <a:off x="124178" y="348005"/>
            <a:ext cx="9019821" cy="13233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dirty="0">
                <a:solidFill>
                  <a:schemeClr val="dk1"/>
                </a:solidFill>
                <a:latin typeface="Calibri"/>
                <a:ea typeface="Calibri"/>
                <a:cs typeface="Calibri"/>
                <a:sym typeface="Calibri"/>
              </a:rPr>
              <a:t>The core is made up mostly of iron and nickel</a:t>
            </a:r>
            <a:endParaRPr sz="1400" b="0" i="0" u="none" strike="noStrike" cap="none" dirty="0">
              <a:solidFill>
                <a:srgbClr val="000000"/>
              </a:solidFill>
              <a:latin typeface="Arial"/>
              <a:ea typeface="Arial"/>
              <a:cs typeface="Arial"/>
              <a:sym typeface="Arial"/>
            </a:endParaRPr>
          </a:p>
        </p:txBody>
      </p:sp>
      <p:pic>
        <p:nvPicPr>
          <p:cNvPr id="6146" name="Picture 2" descr="Iron - Simple English Wikipedia, the free encyclopedia">
            <a:extLst>
              <a:ext uri="{FF2B5EF4-FFF2-40B4-BE49-F238E27FC236}">
                <a16:creationId xmlns:a16="http://schemas.microsoft.com/office/drawing/2014/main" id="{374B8A02-C2A4-E6EE-40EF-99114BA640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311" y="2543528"/>
            <a:ext cx="3657600" cy="22225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Nickel - Wikipedia">
            <a:extLst>
              <a:ext uri="{FF2B5EF4-FFF2-40B4-BE49-F238E27FC236}">
                <a16:creationId xmlns:a16="http://schemas.microsoft.com/office/drawing/2014/main" id="{D952231D-F2DA-1BB7-90BD-7E49250D86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8091" y="2441928"/>
            <a:ext cx="3492500"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4245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p65"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8" name="Google Shape;708;p65"/>
          <p:cNvSpPr txBox="1"/>
          <p:nvPr/>
        </p:nvSpPr>
        <p:spPr>
          <a:xfrm>
            <a:off x="124179" y="235116"/>
            <a:ext cx="9019821" cy="193895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dirty="0">
                <a:solidFill>
                  <a:schemeClr val="dk1"/>
                </a:solidFill>
                <a:latin typeface="Calibri"/>
                <a:ea typeface="Calibri"/>
                <a:cs typeface="Calibri"/>
                <a:sym typeface="Calibri"/>
              </a:rPr>
              <a:t>The inner core spins and helps the movement of liquid in the outer core which generates earth’s magnetic field.</a:t>
            </a:r>
            <a:endParaRPr sz="1400" b="0" i="0" u="none" strike="noStrike" cap="none" dirty="0">
              <a:solidFill>
                <a:srgbClr val="000000"/>
              </a:solidFill>
              <a:latin typeface="Arial"/>
              <a:ea typeface="Arial"/>
              <a:cs typeface="Arial"/>
              <a:sym typeface="Arial"/>
            </a:endParaRPr>
          </a:p>
        </p:txBody>
      </p:sp>
      <p:pic>
        <p:nvPicPr>
          <p:cNvPr id="4098" name="Picture 2" descr="Earth moves far under our feet: Study shows Earth's inner core oscillates">
            <a:extLst>
              <a:ext uri="{FF2B5EF4-FFF2-40B4-BE49-F238E27FC236}">
                <a16:creationId xmlns:a16="http://schemas.microsoft.com/office/drawing/2014/main" id="{D3C474E4-CAB7-B5FB-A56C-DC1CB73D3B7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1222263" y="2524024"/>
            <a:ext cx="6699474" cy="3771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737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4" name="Google Shape;734;p68"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Google Shape;740;p69"/>
          <p:cNvSpPr txBox="1"/>
          <p:nvPr/>
        </p:nvSpPr>
        <p:spPr>
          <a:xfrm>
            <a:off x="1507067" y="355592"/>
            <a:ext cx="6129866" cy="14465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0" i="0" u="none" strike="noStrike" cap="none" dirty="0">
                <a:solidFill>
                  <a:schemeClr val="dk1"/>
                </a:solidFill>
                <a:latin typeface="Calibri"/>
                <a:ea typeface="Calibri"/>
                <a:cs typeface="Calibri"/>
                <a:sym typeface="Calibri"/>
              </a:rPr>
              <a:t>What is earth’s inner core? </a:t>
            </a:r>
            <a:endParaRPr sz="1400" b="0" i="0" u="none" strike="noStrike" cap="none" dirty="0">
              <a:solidFill>
                <a:srgbClr val="000000"/>
              </a:solidFill>
              <a:latin typeface="Arial"/>
              <a:ea typeface="Arial"/>
              <a:cs typeface="Arial"/>
              <a:sym typeface="Arial"/>
            </a:endParaRPr>
          </a:p>
        </p:txBody>
      </p:sp>
      <p:sp>
        <p:nvSpPr>
          <p:cNvPr id="742" name="Google Shape;742;p69"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C333F14D-D374-8F1D-972B-80C6403921CF}"/>
              </a:ext>
            </a:extLst>
          </p:cNvPr>
          <p:cNvPicPr>
            <a:picLocks noChangeAspect="1"/>
          </p:cNvPicPr>
          <p:nvPr/>
        </p:nvPicPr>
        <p:blipFill>
          <a:blip r:embed="rId4"/>
          <a:stretch>
            <a:fillRect/>
          </a:stretch>
        </p:blipFill>
        <p:spPr>
          <a:xfrm>
            <a:off x="2151801" y="1746875"/>
            <a:ext cx="4840398" cy="4670857"/>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sp>
        <p:nvSpPr>
          <p:cNvPr id="754" name="Google Shape;754;p70"/>
          <p:cNvSpPr txBox="1"/>
          <p:nvPr/>
        </p:nvSpPr>
        <p:spPr>
          <a:xfrm>
            <a:off x="415640" y="537089"/>
            <a:ext cx="8312720"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dirty="0">
                <a:solidFill>
                  <a:schemeClr val="dk1"/>
                </a:solidFill>
                <a:latin typeface="Calibri"/>
                <a:ea typeface="Calibri"/>
                <a:cs typeface="Calibri"/>
                <a:sym typeface="Calibri"/>
              </a:rPr>
              <a:t>What is earth’s inner core made of?</a:t>
            </a:r>
            <a:endParaRPr sz="1400" b="0" i="0" u="none" strike="noStrike" cap="none" dirty="0">
              <a:solidFill>
                <a:srgbClr val="000000"/>
              </a:solidFill>
              <a:latin typeface="Arial"/>
              <a:ea typeface="Arial"/>
              <a:cs typeface="Arial"/>
              <a:sym typeface="Arial"/>
            </a:endParaRPr>
          </a:p>
        </p:txBody>
      </p:sp>
      <p:sp>
        <p:nvSpPr>
          <p:cNvPr id="756" name="Google Shape;756;p70"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1227756C-C1E6-9705-96BB-CF948A760F32}"/>
              </a:ext>
            </a:extLst>
          </p:cNvPr>
          <p:cNvSpPr txBox="1"/>
          <p:nvPr/>
        </p:nvSpPr>
        <p:spPr>
          <a:xfrm>
            <a:off x="824089" y="1614311"/>
            <a:ext cx="6829778" cy="1815882"/>
          </a:xfrm>
          <a:prstGeom prst="rect">
            <a:avLst/>
          </a:prstGeom>
          <a:noFill/>
        </p:spPr>
        <p:txBody>
          <a:bodyPr wrap="square" rtlCol="0">
            <a:spAutoFit/>
          </a:bodyPr>
          <a:lstStyle/>
          <a:p>
            <a:pPr marL="514350" marR="0" lvl="0" indent="-514350" rtl="0">
              <a:lnSpc>
                <a:spcPct val="100000"/>
              </a:lnSpc>
              <a:spcBef>
                <a:spcPts val="0"/>
              </a:spcBef>
              <a:spcAft>
                <a:spcPts val="0"/>
              </a:spcAft>
              <a:buClr>
                <a:srgbClr val="000000"/>
              </a:buClr>
              <a:buSzPts val="3200"/>
              <a:buFont typeface="Arial"/>
              <a:buAutoNum type="alphaUcPeriod"/>
            </a:pPr>
            <a:r>
              <a:rPr lang="en-US" sz="2800" b="0" i="0" u="none" strike="noStrike" cap="none" dirty="0">
                <a:solidFill>
                  <a:schemeClr val="dk1"/>
                </a:solidFill>
                <a:latin typeface="Calibri"/>
                <a:ea typeface="Calibri"/>
                <a:cs typeface="Calibri"/>
                <a:sym typeface="Calibri"/>
              </a:rPr>
              <a:t>Copper and Magnesium</a:t>
            </a:r>
          </a:p>
          <a:p>
            <a:pPr marL="514350" marR="0" lvl="0" indent="-514350" rtl="0">
              <a:lnSpc>
                <a:spcPct val="100000"/>
              </a:lnSpc>
              <a:spcBef>
                <a:spcPts val="0"/>
              </a:spcBef>
              <a:spcAft>
                <a:spcPts val="0"/>
              </a:spcAft>
              <a:buClr>
                <a:srgbClr val="000000"/>
              </a:buClr>
              <a:buSzPts val="3200"/>
              <a:buFont typeface="Arial"/>
              <a:buAutoNum type="alphaUcPeriod"/>
            </a:pPr>
            <a:r>
              <a:rPr lang="en-US" sz="2800" dirty="0">
                <a:solidFill>
                  <a:schemeClr val="dk1"/>
                </a:solidFill>
                <a:latin typeface="Calibri"/>
                <a:cs typeface="Calibri"/>
                <a:sym typeface="Calibri"/>
              </a:rPr>
              <a:t>Nickel and Dimes</a:t>
            </a:r>
          </a:p>
          <a:p>
            <a:pPr marL="514350" marR="0" lvl="0" indent="-514350" rtl="0">
              <a:lnSpc>
                <a:spcPct val="100000"/>
              </a:lnSpc>
              <a:spcBef>
                <a:spcPts val="0"/>
              </a:spcBef>
              <a:spcAft>
                <a:spcPts val="0"/>
              </a:spcAft>
              <a:buClr>
                <a:srgbClr val="000000"/>
              </a:buClr>
              <a:buSzPts val="3200"/>
              <a:buFont typeface="Arial"/>
              <a:buAutoNum type="alphaUcPeriod"/>
            </a:pPr>
            <a:r>
              <a:rPr lang="en-US" sz="2800" b="0" i="0" u="none" strike="noStrike" cap="none" dirty="0">
                <a:solidFill>
                  <a:schemeClr val="dk1"/>
                </a:solidFill>
                <a:latin typeface="Calibri"/>
                <a:ea typeface="Arial"/>
                <a:cs typeface="Calibri"/>
                <a:sym typeface="Calibri"/>
              </a:rPr>
              <a:t>Iron and Nickel </a:t>
            </a:r>
          </a:p>
          <a:p>
            <a:pPr marL="514350" marR="0" lvl="0" indent="-514350" rtl="0">
              <a:lnSpc>
                <a:spcPct val="100000"/>
              </a:lnSpc>
              <a:spcBef>
                <a:spcPts val="0"/>
              </a:spcBef>
              <a:spcAft>
                <a:spcPts val="0"/>
              </a:spcAft>
              <a:buClr>
                <a:srgbClr val="000000"/>
              </a:buClr>
              <a:buSzPts val="3200"/>
              <a:buFont typeface="Arial"/>
              <a:buAutoNum type="alphaUcPeriod"/>
            </a:pPr>
            <a:r>
              <a:rPr lang="en-US" sz="2800" dirty="0">
                <a:solidFill>
                  <a:schemeClr val="dk1"/>
                </a:solidFill>
                <a:latin typeface="Calibri"/>
                <a:cs typeface="Calibri"/>
                <a:sym typeface="Calibri"/>
              </a:rPr>
              <a:t>Water and fire</a:t>
            </a:r>
            <a:endParaRPr lang="en-US" sz="2800" b="0" i="0" u="none" strike="noStrike" cap="none" dirty="0">
              <a:solidFill>
                <a:srgbClr val="000000"/>
              </a:solidFill>
              <a:latin typeface="Arial"/>
              <a:ea typeface="Arial"/>
              <a:cs typeface="Arial"/>
              <a:sym typeface="Arial"/>
            </a:endParaRPr>
          </a:p>
        </p:txBody>
      </p:sp>
      <p:pic>
        <p:nvPicPr>
          <p:cNvPr id="3" name="Picture 2">
            <a:extLst>
              <a:ext uri="{FF2B5EF4-FFF2-40B4-BE49-F238E27FC236}">
                <a16:creationId xmlns:a16="http://schemas.microsoft.com/office/drawing/2014/main" id="{C2235B42-CFEE-F1D5-D12F-79E7E5488B8B}"/>
              </a:ext>
            </a:extLst>
          </p:cNvPr>
          <p:cNvPicPr>
            <a:picLocks noChangeAspect="1"/>
          </p:cNvPicPr>
          <p:nvPr/>
        </p:nvPicPr>
        <p:blipFill>
          <a:blip r:embed="rId4"/>
          <a:stretch>
            <a:fillRect/>
          </a:stretch>
        </p:blipFill>
        <p:spPr>
          <a:xfrm>
            <a:off x="4944477" y="1942719"/>
            <a:ext cx="4049945" cy="4606572"/>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sp>
        <p:nvSpPr>
          <p:cNvPr id="754" name="Google Shape;754;p70"/>
          <p:cNvSpPr txBox="1"/>
          <p:nvPr/>
        </p:nvSpPr>
        <p:spPr>
          <a:xfrm>
            <a:off x="415640" y="537089"/>
            <a:ext cx="8312720"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dirty="0">
                <a:solidFill>
                  <a:schemeClr val="dk1"/>
                </a:solidFill>
                <a:latin typeface="Calibri"/>
                <a:ea typeface="Calibri"/>
                <a:cs typeface="Calibri"/>
                <a:sym typeface="Calibri"/>
              </a:rPr>
              <a:t>What is earth’s inner core made of?</a:t>
            </a:r>
            <a:endParaRPr sz="1400" b="0" i="0" u="none" strike="noStrike" cap="none" dirty="0">
              <a:solidFill>
                <a:srgbClr val="000000"/>
              </a:solidFill>
              <a:latin typeface="Arial"/>
              <a:ea typeface="Arial"/>
              <a:cs typeface="Arial"/>
              <a:sym typeface="Arial"/>
            </a:endParaRPr>
          </a:p>
        </p:txBody>
      </p:sp>
      <p:sp>
        <p:nvSpPr>
          <p:cNvPr id="756" name="Google Shape;756;p70"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1227756C-C1E6-9705-96BB-CF948A760F32}"/>
              </a:ext>
            </a:extLst>
          </p:cNvPr>
          <p:cNvSpPr txBox="1"/>
          <p:nvPr/>
        </p:nvSpPr>
        <p:spPr>
          <a:xfrm>
            <a:off x="824089" y="1614311"/>
            <a:ext cx="6829778" cy="1815882"/>
          </a:xfrm>
          <a:prstGeom prst="rect">
            <a:avLst/>
          </a:prstGeom>
          <a:noFill/>
        </p:spPr>
        <p:txBody>
          <a:bodyPr wrap="square" rtlCol="0">
            <a:spAutoFit/>
          </a:bodyPr>
          <a:lstStyle/>
          <a:p>
            <a:pPr marL="514350" marR="0" lvl="0" indent="-514350" rtl="0">
              <a:lnSpc>
                <a:spcPct val="100000"/>
              </a:lnSpc>
              <a:spcBef>
                <a:spcPts val="0"/>
              </a:spcBef>
              <a:spcAft>
                <a:spcPts val="0"/>
              </a:spcAft>
              <a:buClr>
                <a:srgbClr val="000000"/>
              </a:buClr>
              <a:buSzPts val="3200"/>
              <a:buFont typeface="Arial"/>
              <a:buAutoNum type="alphaUcPeriod"/>
            </a:pPr>
            <a:r>
              <a:rPr lang="en-US" sz="2800" b="0" i="0" u="none" strike="noStrike" cap="none" dirty="0">
                <a:solidFill>
                  <a:schemeClr val="dk1"/>
                </a:solidFill>
                <a:latin typeface="Calibri"/>
                <a:ea typeface="Calibri"/>
                <a:cs typeface="Calibri"/>
                <a:sym typeface="Calibri"/>
              </a:rPr>
              <a:t>Copper and Magnesium</a:t>
            </a:r>
          </a:p>
          <a:p>
            <a:pPr marL="514350" marR="0" lvl="0" indent="-514350" rtl="0">
              <a:lnSpc>
                <a:spcPct val="100000"/>
              </a:lnSpc>
              <a:spcBef>
                <a:spcPts val="0"/>
              </a:spcBef>
              <a:spcAft>
                <a:spcPts val="0"/>
              </a:spcAft>
              <a:buClr>
                <a:srgbClr val="000000"/>
              </a:buClr>
              <a:buSzPts val="3200"/>
              <a:buFont typeface="Arial"/>
              <a:buAutoNum type="alphaUcPeriod"/>
            </a:pPr>
            <a:r>
              <a:rPr lang="en-US" sz="2800" dirty="0">
                <a:solidFill>
                  <a:schemeClr val="dk1"/>
                </a:solidFill>
                <a:latin typeface="Calibri"/>
                <a:cs typeface="Calibri"/>
                <a:sym typeface="Calibri"/>
              </a:rPr>
              <a:t>Nickel and Dimes</a:t>
            </a:r>
          </a:p>
          <a:p>
            <a:pPr marL="514350" marR="0" lvl="0" indent="-514350" rtl="0">
              <a:lnSpc>
                <a:spcPct val="100000"/>
              </a:lnSpc>
              <a:spcBef>
                <a:spcPts val="0"/>
              </a:spcBef>
              <a:spcAft>
                <a:spcPts val="0"/>
              </a:spcAft>
              <a:buClr>
                <a:srgbClr val="000000"/>
              </a:buClr>
              <a:buSzPts val="3200"/>
              <a:buFont typeface="Arial"/>
              <a:buAutoNum type="alphaUcPeriod"/>
            </a:pPr>
            <a:r>
              <a:rPr lang="en-US" sz="2800" b="1" i="0" u="none" strike="noStrike" cap="none" dirty="0">
                <a:solidFill>
                  <a:srgbClr val="FF0000"/>
                </a:solidFill>
                <a:latin typeface="Calibri"/>
                <a:ea typeface="Arial"/>
                <a:cs typeface="Calibri"/>
                <a:sym typeface="Calibri"/>
              </a:rPr>
              <a:t>Iron and Nickel </a:t>
            </a:r>
          </a:p>
          <a:p>
            <a:pPr marL="514350" marR="0" lvl="0" indent="-514350" rtl="0">
              <a:lnSpc>
                <a:spcPct val="100000"/>
              </a:lnSpc>
              <a:spcBef>
                <a:spcPts val="0"/>
              </a:spcBef>
              <a:spcAft>
                <a:spcPts val="0"/>
              </a:spcAft>
              <a:buClr>
                <a:srgbClr val="000000"/>
              </a:buClr>
              <a:buSzPts val="3200"/>
              <a:buFont typeface="Arial"/>
              <a:buAutoNum type="alphaUcPeriod"/>
            </a:pPr>
            <a:r>
              <a:rPr lang="en-US" sz="2800" dirty="0">
                <a:solidFill>
                  <a:schemeClr val="dk1"/>
                </a:solidFill>
                <a:latin typeface="Calibri"/>
                <a:cs typeface="Calibri"/>
                <a:sym typeface="Calibri"/>
              </a:rPr>
              <a:t>Water and fire</a:t>
            </a:r>
            <a:endParaRPr lang="en-US" sz="2800" b="0" i="0" u="none" strike="noStrike" cap="none" dirty="0">
              <a:solidFill>
                <a:srgbClr val="000000"/>
              </a:solidFill>
              <a:latin typeface="Arial"/>
              <a:ea typeface="Arial"/>
              <a:cs typeface="Arial"/>
              <a:sym typeface="Arial"/>
            </a:endParaRPr>
          </a:p>
        </p:txBody>
      </p:sp>
      <p:pic>
        <p:nvPicPr>
          <p:cNvPr id="3" name="Picture 2">
            <a:extLst>
              <a:ext uri="{FF2B5EF4-FFF2-40B4-BE49-F238E27FC236}">
                <a16:creationId xmlns:a16="http://schemas.microsoft.com/office/drawing/2014/main" id="{C2235B42-CFEE-F1D5-D12F-79E7E5488B8B}"/>
              </a:ext>
            </a:extLst>
          </p:cNvPr>
          <p:cNvPicPr>
            <a:picLocks noChangeAspect="1"/>
          </p:cNvPicPr>
          <p:nvPr/>
        </p:nvPicPr>
        <p:blipFill>
          <a:blip r:embed="rId4"/>
          <a:stretch>
            <a:fillRect/>
          </a:stretch>
        </p:blipFill>
        <p:spPr>
          <a:xfrm>
            <a:off x="4944477" y="1942719"/>
            <a:ext cx="4049945" cy="4606572"/>
          </a:xfrm>
          <a:prstGeom prst="rect">
            <a:avLst/>
          </a:prstGeom>
        </p:spPr>
      </p:pic>
    </p:spTree>
    <p:extLst>
      <p:ext uri="{BB962C8B-B14F-4D97-AF65-F5344CB8AC3E}">
        <p14:creationId xmlns:p14="http://schemas.microsoft.com/office/powerpoint/2010/main" val="13020688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Google Shape;762;p71" descr="Artificial Intelligence"/>
          <p:cNvSpPr/>
          <p:nvPr/>
        </p:nvSpPr>
        <p:spPr>
          <a:xfrm>
            <a:off x="899353" y="1172306"/>
            <a:ext cx="4349262" cy="3997569"/>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63" name="Google Shape;763;p71" descr="Comment Like"/>
          <p:cNvPicPr preferRelativeResize="0"/>
          <p:nvPr/>
        </p:nvPicPr>
        <p:blipFill rotWithShape="1">
          <a:blip r:embed="rId4">
            <a:alphaModFix/>
          </a:blip>
          <a:srcRect/>
          <a:stretch/>
        </p:blipFill>
        <p:spPr>
          <a:xfrm>
            <a:off x="4572000" y="2036490"/>
            <a:ext cx="3133385" cy="313338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70" name="Google Shape;770;p72"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71" name="Google Shape;771;p72" descr="Comment Like"/>
          <p:cNvPicPr preferRelativeResize="0"/>
          <p:nvPr/>
        </p:nvPicPr>
        <p:blipFill rotWithShape="1">
          <a:blip r:embed="rId4">
            <a:alphaModFix/>
          </a:blip>
          <a:srcRect/>
          <a:stretch/>
        </p:blipFill>
        <p:spPr>
          <a:xfrm>
            <a:off x="779203" y="191374"/>
            <a:ext cx="557227" cy="557227"/>
          </a:xfrm>
          <a:prstGeom prst="rect">
            <a:avLst/>
          </a:prstGeom>
          <a:noFill/>
          <a:ln>
            <a:noFill/>
          </a:ln>
        </p:spPr>
      </p:pic>
      <p:pic>
        <p:nvPicPr>
          <p:cNvPr id="7170" name="Picture 2" descr="Earth's core has been leaking for billions of years">
            <a:extLst>
              <a:ext uri="{FF2B5EF4-FFF2-40B4-BE49-F238E27FC236}">
                <a16:creationId xmlns:a16="http://schemas.microsoft.com/office/drawing/2014/main" id="{AF2DE30E-187F-BDAB-9407-25C2A40D56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1326036"/>
            <a:ext cx="6013450" cy="553196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A90DF4B-AAB8-53B9-24ED-E4069B25B976}"/>
              </a:ext>
            </a:extLst>
          </p:cNvPr>
          <p:cNvSpPr txBox="1"/>
          <p:nvPr/>
        </p:nvSpPr>
        <p:spPr>
          <a:xfrm>
            <a:off x="2398889" y="409336"/>
            <a:ext cx="4572000" cy="830997"/>
          </a:xfrm>
          <a:prstGeom prst="rect">
            <a:avLst/>
          </a:prstGeom>
          <a:noFill/>
        </p:spPr>
        <p:txBody>
          <a:bodyPr wrap="square">
            <a:spAutoFit/>
          </a:bodyPr>
          <a:lstStyle/>
          <a:p>
            <a:pPr marL="0" lvl="0" indent="0" algn="l" rtl="0">
              <a:lnSpc>
                <a:spcPct val="100000"/>
              </a:lnSpc>
              <a:spcBef>
                <a:spcPts val="0"/>
              </a:spcBef>
              <a:spcAft>
                <a:spcPts val="0"/>
              </a:spcAft>
              <a:buSzPts val="1400"/>
              <a:buNone/>
            </a:pPr>
            <a:r>
              <a:rPr lang="en-US" sz="2400" dirty="0"/>
              <a:t>The inner core is the central layer that is shaped like a ball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6" descr="Lightbulb and gear"/>
          <p:cNvSpPr/>
          <p:nvPr/>
        </p:nvSpPr>
        <p:spPr>
          <a:xfrm>
            <a:off x="0" y="901125"/>
            <a:ext cx="573600" cy="5421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a:buSzPts val="1400"/>
            </a:pPr>
            <a:endParaRPr/>
          </a:p>
        </p:txBody>
      </p:sp>
      <p:sp>
        <p:nvSpPr>
          <p:cNvPr id="140" name="Google Shape;140;p26"/>
          <p:cNvSpPr txBox="1"/>
          <p:nvPr/>
        </p:nvSpPr>
        <p:spPr>
          <a:xfrm>
            <a:off x="573600" y="433425"/>
            <a:ext cx="8209500" cy="1477500"/>
          </a:xfrm>
          <a:prstGeom prst="rect">
            <a:avLst/>
          </a:prstGeom>
          <a:noFill/>
          <a:ln>
            <a:noFill/>
          </a:ln>
        </p:spPr>
        <p:txBody>
          <a:bodyPr spcFirstLastPara="1" wrap="square" lIns="91425" tIns="45700" rIns="91425" bIns="45700" anchor="t" anchorCtr="0">
            <a:spAutoFit/>
          </a:bodyPr>
          <a:lstStyle/>
          <a:p>
            <a:pPr algn="ctr">
              <a:buSzPts val="3000"/>
            </a:pPr>
            <a:r>
              <a:rPr lang="en" sz="3000" b="1" dirty="0">
                <a:solidFill>
                  <a:schemeClr val="dk1"/>
                </a:solidFill>
                <a:latin typeface="Calibri"/>
                <a:ea typeface="Calibri"/>
                <a:cs typeface="Calibri"/>
                <a:sym typeface="Calibri"/>
              </a:rPr>
              <a:t>Big Question: </a:t>
            </a:r>
            <a:r>
              <a:rPr lang="en" sz="3000" dirty="0">
                <a:solidFill>
                  <a:schemeClr val="dk1"/>
                </a:solidFill>
                <a:latin typeface="Calibri"/>
                <a:ea typeface="Calibri"/>
                <a:cs typeface="Calibri"/>
                <a:sym typeface="Calibri"/>
              </a:rPr>
              <a:t>How can learning about Earth and space systems help us understand our planet and the universe we live in?</a:t>
            </a:r>
            <a:endParaRPr sz="3000" dirty="0">
              <a:solidFill>
                <a:schemeClr val="dk1"/>
              </a:solidFill>
              <a:latin typeface="Calibri"/>
              <a:ea typeface="Calibri"/>
              <a:cs typeface="Calibri"/>
              <a:sym typeface="Calibri"/>
            </a:endParaRPr>
          </a:p>
        </p:txBody>
      </p:sp>
      <p:pic>
        <p:nvPicPr>
          <p:cNvPr id="141" name="Google Shape;141;p26"/>
          <p:cNvPicPr preferRelativeResize="0"/>
          <p:nvPr/>
        </p:nvPicPr>
        <p:blipFill>
          <a:blip r:embed="rId4">
            <a:alphaModFix/>
          </a:blip>
          <a:stretch>
            <a:fillRect/>
          </a:stretch>
        </p:blipFill>
        <p:spPr>
          <a:xfrm>
            <a:off x="1061157" y="2517422"/>
            <a:ext cx="6591108" cy="324262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777" name="Google Shape;777;p73"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78" name="Google Shape;778;p73" descr="Comment Like"/>
          <p:cNvPicPr preferRelativeResize="0"/>
          <p:nvPr/>
        </p:nvPicPr>
        <p:blipFill rotWithShape="1">
          <a:blip r:embed="rId4">
            <a:alphaModFix/>
          </a:blip>
          <a:srcRect/>
          <a:stretch/>
        </p:blipFill>
        <p:spPr>
          <a:xfrm>
            <a:off x="779203" y="191374"/>
            <a:ext cx="557227" cy="557227"/>
          </a:xfrm>
          <a:prstGeom prst="rect">
            <a:avLst/>
          </a:prstGeom>
          <a:noFill/>
          <a:ln>
            <a:noFill/>
          </a:ln>
        </p:spPr>
      </p:pic>
      <p:pic>
        <p:nvPicPr>
          <p:cNvPr id="8194" name="Picture 2" descr="Seismologists Probe Earth's Inner Core - College of Mines and Earth  Sciences - The University of Utah">
            <a:extLst>
              <a:ext uri="{FF2B5EF4-FFF2-40B4-BE49-F238E27FC236}">
                <a16:creationId xmlns:a16="http://schemas.microsoft.com/office/drawing/2014/main" id="{425131F8-6693-64C4-DFAA-E802AB2293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5134" y="1309511"/>
            <a:ext cx="5108222" cy="51082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217DFD8-A270-0A5F-0FAD-BC41CDE5303A}"/>
              </a:ext>
            </a:extLst>
          </p:cNvPr>
          <p:cNvSpPr txBox="1"/>
          <p:nvPr/>
        </p:nvSpPr>
        <p:spPr>
          <a:xfrm>
            <a:off x="2398889" y="409336"/>
            <a:ext cx="4572000" cy="1200329"/>
          </a:xfrm>
          <a:prstGeom prst="rect">
            <a:avLst/>
          </a:prstGeom>
          <a:noFill/>
        </p:spPr>
        <p:txBody>
          <a:bodyPr wrap="square">
            <a:spAutoFit/>
          </a:bodyPr>
          <a:lstStyle/>
          <a:p>
            <a:pPr marL="0" lvl="0" indent="0" algn="l" rtl="0">
              <a:lnSpc>
                <a:spcPct val="100000"/>
              </a:lnSpc>
              <a:spcBef>
                <a:spcPts val="0"/>
              </a:spcBef>
              <a:spcAft>
                <a:spcPts val="0"/>
              </a:spcAft>
              <a:buSzPts val="1400"/>
              <a:buNone/>
            </a:pPr>
            <a:r>
              <a:rPr lang="en-US" sz="2400" dirty="0"/>
              <a:t>Here you can see how the inner core rests within the liquid outer core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Google Shape;794;p75"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76"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1" name="Google Shape;801;p76"/>
          <p:cNvSpPr txBox="1"/>
          <p:nvPr/>
        </p:nvSpPr>
        <p:spPr>
          <a:xfrm>
            <a:off x="1246909" y="453260"/>
            <a:ext cx="6650100"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dirty="0">
                <a:solidFill>
                  <a:schemeClr val="dk1"/>
                </a:solidFill>
                <a:latin typeface="Calibri"/>
                <a:ea typeface="Calibri"/>
                <a:cs typeface="Calibri"/>
                <a:sym typeface="Calibri"/>
              </a:rPr>
              <a:t>True or False: The earth’s inner core is the flat.</a:t>
            </a:r>
            <a:endParaRPr sz="1400" b="0" i="0" u="none" strike="noStrike" cap="none" dirty="0">
              <a:solidFill>
                <a:srgbClr val="000000"/>
              </a:solidFill>
              <a:latin typeface="Arial"/>
              <a:ea typeface="Arial"/>
              <a:cs typeface="Arial"/>
              <a:sym typeface="Arial"/>
            </a:endParaRPr>
          </a:p>
        </p:txBody>
      </p:sp>
      <p:sp>
        <p:nvSpPr>
          <p:cNvPr id="4" name="TextBox 3">
            <a:extLst>
              <a:ext uri="{FF2B5EF4-FFF2-40B4-BE49-F238E27FC236}">
                <a16:creationId xmlns:a16="http://schemas.microsoft.com/office/drawing/2014/main" id="{84F49AE9-3689-E784-BC3F-B7038A05976F}"/>
              </a:ext>
            </a:extLst>
          </p:cNvPr>
          <p:cNvSpPr txBox="1"/>
          <p:nvPr/>
        </p:nvSpPr>
        <p:spPr>
          <a:xfrm>
            <a:off x="2286000" y="3277934"/>
            <a:ext cx="4572000" cy="307777"/>
          </a:xfrm>
          <a:prstGeom prst="rect">
            <a:avLst/>
          </a:prstGeom>
          <a:noFill/>
        </p:spPr>
        <p:txBody>
          <a:bodyPr wrap="square">
            <a:spAutoFit/>
          </a:bodyPr>
          <a:lstStyle/>
          <a:p>
            <a:endParaRPr lang="en-US" dirty="0"/>
          </a:p>
        </p:txBody>
      </p:sp>
      <p:pic>
        <p:nvPicPr>
          <p:cNvPr id="5" name="Picture 4">
            <a:extLst>
              <a:ext uri="{FF2B5EF4-FFF2-40B4-BE49-F238E27FC236}">
                <a16:creationId xmlns:a16="http://schemas.microsoft.com/office/drawing/2014/main" id="{2F899DDB-6A58-D40D-AE5C-27CEE6C7F42C}"/>
              </a:ext>
            </a:extLst>
          </p:cNvPr>
          <p:cNvPicPr>
            <a:picLocks noChangeAspect="1"/>
          </p:cNvPicPr>
          <p:nvPr/>
        </p:nvPicPr>
        <p:blipFill>
          <a:blip r:embed="rId4"/>
          <a:stretch>
            <a:fillRect/>
          </a:stretch>
        </p:blipFill>
        <p:spPr>
          <a:xfrm>
            <a:off x="2461656" y="2207546"/>
            <a:ext cx="4572000" cy="4300319"/>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76"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1" name="Google Shape;801;p76"/>
          <p:cNvSpPr txBox="1"/>
          <p:nvPr/>
        </p:nvSpPr>
        <p:spPr>
          <a:xfrm>
            <a:off x="1246909" y="453260"/>
            <a:ext cx="6650100"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dirty="0">
                <a:solidFill>
                  <a:schemeClr val="dk1"/>
                </a:solidFill>
                <a:latin typeface="Calibri"/>
                <a:ea typeface="Calibri"/>
                <a:cs typeface="Calibri"/>
                <a:sym typeface="Calibri"/>
              </a:rPr>
              <a:t>True or </a:t>
            </a:r>
            <a:r>
              <a:rPr lang="en-US" sz="3600" b="1" i="0" u="none" strike="noStrike" cap="none" dirty="0">
                <a:solidFill>
                  <a:srgbClr val="FF0000"/>
                </a:solidFill>
                <a:latin typeface="Calibri"/>
                <a:ea typeface="Calibri"/>
                <a:cs typeface="Calibri"/>
                <a:sym typeface="Calibri"/>
              </a:rPr>
              <a:t>False</a:t>
            </a:r>
            <a:r>
              <a:rPr lang="en-US" sz="3600" b="0" i="0" u="none" strike="noStrike" cap="none" dirty="0">
                <a:solidFill>
                  <a:schemeClr val="dk1"/>
                </a:solidFill>
                <a:latin typeface="Calibri"/>
                <a:ea typeface="Calibri"/>
                <a:cs typeface="Calibri"/>
                <a:sym typeface="Calibri"/>
              </a:rPr>
              <a:t>: The earth’s inner core is the flat.</a:t>
            </a:r>
            <a:endParaRPr sz="1400" b="0" i="0" u="none" strike="noStrike" cap="none" dirty="0">
              <a:solidFill>
                <a:srgbClr val="000000"/>
              </a:solidFill>
              <a:latin typeface="Arial"/>
              <a:ea typeface="Arial"/>
              <a:cs typeface="Arial"/>
              <a:sym typeface="Arial"/>
            </a:endParaRPr>
          </a:p>
        </p:txBody>
      </p:sp>
      <p:sp>
        <p:nvSpPr>
          <p:cNvPr id="4" name="TextBox 3">
            <a:extLst>
              <a:ext uri="{FF2B5EF4-FFF2-40B4-BE49-F238E27FC236}">
                <a16:creationId xmlns:a16="http://schemas.microsoft.com/office/drawing/2014/main" id="{84F49AE9-3689-E784-BC3F-B7038A05976F}"/>
              </a:ext>
            </a:extLst>
          </p:cNvPr>
          <p:cNvSpPr txBox="1"/>
          <p:nvPr/>
        </p:nvSpPr>
        <p:spPr>
          <a:xfrm>
            <a:off x="2286000" y="3277934"/>
            <a:ext cx="4572000" cy="307777"/>
          </a:xfrm>
          <a:prstGeom prst="rect">
            <a:avLst/>
          </a:prstGeom>
          <a:noFill/>
        </p:spPr>
        <p:txBody>
          <a:bodyPr wrap="square">
            <a:spAutoFit/>
          </a:bodyPr>
          <a:lstStyle/>
          <a:p>
            <a:endParaRPr lang="en-US" dirty="0"/>
          </a:p>
        </p:txBody>
      </p:sp>
      <p:pic>
        <p:nvPicPr>
          <p:cNvPr id="5" name="Picture 4">
            <a:extLst>
              <a:ext uri="{FF2B5EF4-FFF2-40B4-BE49-F238E27FC236}">
                <a16:creationId xmlns:a16="http://schemas.microsoft.com/office/drawing/2014/main" id="{2F899DDB-6A58-D40D-AE5C-27CEE6C7F42C}"/>
              </a:ext>
            </a:extLst>
          </p:cNvPr>
          <p:cNvPicPr>
            <a:picLocks noChangeAspect="1"/>
          </p:cNvPicPr>
          <p:nvPr/>
        </p:nvPicPr>
        <p:blipFill>
          <a:blip r:embed="rId4"/>
          <a:stretch>
            <a:fillRect/>
          </a:stretch>
        </p:blipFill>
        <p:spPr>
          <a:xfrm>
            <a:off x="2285959" y="1970479"/>
            <a:ext cx="4572000" cy="4300319"/>
          </a:xfrm>
          <a:prstGeom prst="rect">
            <a:avLst/>
          </a:prstGeom>
        </p:spPr>
      </p:pic>
    </p:spTree>
    <p:extLst>
      <p:ext uri="{BB962C8B-B14F-4D97-AF65-F5344CB8AC3E}">
        <p14:creationId xmlns:p14="http://schemas.microsoft.com/office/powerpoint/2010/main" val="18948908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808" name="Google Shape;808;p77" descr="Artificial Intelligence"/>
          <p:cNvSpPr/>
          <p:nvPr/>
        </p:nvSpPr>
        <p:spPr>
          <a:xfrm>
            <a:off x="899353" y="1172306"/>
            <a:ext cx="4349262" cy="3997569"/>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09" name="Google Shape;809;p77" descr="Comment Dislike"/>
          <p:cNvPicPr preferRelativeResize="0"/>
          <p:nvPr/>
        </p:nvPicPr>
        <p:blipFill rotWithShape="1">
          <a:blip r:embed="rId4">
            <a:alphaModFix/>
          </a:blip>
          <a:srcRect/>
          <a:stretch/>
        </p:blipFill>
        <p:spPr>
          <a:xfrm>
            <a:off x="4572000" y="1755137"/>
            <a:ext cx="3347725" cy="33477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sp>
        <p:nvSpPr>
          <p:cNvPr id="816" name="Google Shape;816;p78"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17" name="Google Shape;817;p78" descr="Comment Dislike"/>
          <p:cNvPicPr preferRelativeResize="0"/>
          <p:nvPr/>
        </p:nvPicPr>
        <p:blipFill rotWithShape="1">
          <a:blip r:embed="rId4">
            <a:alphaModFix/>
          </a:blip>
          <a:srcRect/>
          <a:stretch/>
        </p:blipFill>
        <p:spPr>
          <a:xfrm>
            <a:off x="847692" y="147772"/>
            <a:ext cx="553998" cy="553998"/>
          </a:xfrm>
          <a:prstGeom prst="rect">
            <a:avLst/>
          </a:prstGeom>
          <a:noFill/>
          <a:ln>
            <a:noFill/>
          </a:ln>
        </p:spPr>
      </p:pic>
      <p:pic>
        <p:nvPicPr>
          <p:cNvPr id="2" name="Picture 1">
            <a:extLst>
              <a:ext uri="{FF2B5EF4-FFF2-40B4-BE49-F238E27FC236}">
                <a16:creationId xmlns:a16="http://schemas.microsoft.com/office/drawing/2014/main" id="{B66BD7B6-574F-97E1-F02C-A3F1576EA66B}"/>
              </a:ext>
            </a:extLst>
          </p:cNvPr>
          <p:cNvPicPr>
            <a:picLocks noChangeAspect="1"/>
          </p:cNvPicPr>
          <p:nvPr/>
        </p:nvPicPr>
        <p:blipFill>
          <a:blip r:embed="rId5"/>
          <a:stretch>
            <a:fillRect/>
          </a:stretch>
        </p:blipFill>
        <p:spPr>
          <a:xfrm>
            <a:off x="2085009" y="8214"/>
            <a:ext cx="6957391" cy="6858000"/>
          </a:xfrm>
          <a:prstGeom prst="rect">
            <a:avLst/>
          </a:prstGeom>
        </p:spPr>
      </p:pic>
      <p:cxnSp>
        <p:nvCxnSpPr>
          <p:cNvPr id="4" name="Straight Arrow Connector 3">
            <a:extLst>
              <a:ext uri="{FF2B5EF4-FFF2-40B4-BE49-F238E27FC236}">
                <a16:creationId xmlns:a16="http://schemas.microsoft.com/office/drawing/2014/main" id="{F0769939-FE7E-70B3-D9FF-CB5A26DF78A9}"/>
              </a:ext>
            </a:extLst>
          </p:cNvPr>
          <p:cNvCxnSpPr/>
          <p:nvPr/>
        </p:nvCxnSpPr>
        <p:spPr>
          <a:xfrm>
            <a:off x="1401690" y="4120444"/>
            <a:ext cx="2968978"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420FF1C-9CE3-F464-20C7-9310C1F1D731}"/>
              </a:ext>
            </a:extLst>
          </p:cNvPr>
          <p:cNvSpPr txBox="1"/>
          <p:nvPr/>
        </p:nvSpPr>
        <p:spPr>
          <a:xfrm>
            <a:off x="258861" y="2550784"/>
            <a:ext cx="2968978" cy="1569660"/>
          </a:xfrm>
          <a:prstGeom prst="rect">
            <a:avLst/>
          </a:prstGeom>
          <a:noFill/>
        </p:spPr>
        <p:txBody>
          <a:bodyPr wrap="square" rtlCol="0">
            <a:spAutoFit/>
          </a:bodyPr>
          <a:lstStyle/>
          <a:p>
            <a:r>
              <a:rPr lang="en-US" sz="2400" dirty="0"/>
              <a:t>Outer Core is the liquid which surrounds the inner core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Google Shape;831;p80"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Google Shape;740;p69"/>
          <p:cNvSpPr txBox="1"/>
          <p:nvPr/>
        </p:nvSpPr>
        <p:spPr>
          <a:xfrm>
            <a:off x="1507067" y="355592"/>
            <a:ext cx="6129866" cy="14465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0" i="0" u="none" strike="noStrike" cap="none" dirty="0">
                <a:solidFill>
                  <a:schemeClr val="dk1"/>
                </a:solidFill>
                <a:latin typeface="Calibri"/>
                <a:ea typeface="Calibri"/>
                <a:cs typeface="Calibri"/>
                <a:sym typeface="Calibri"/>
              </a:rPr>
              <a:t>What is earth’s inner core? </a:t>
            </a:r>
            <a:endParaRPr sz="1400" b="0" i="0" u="none" strike="noStrike" cap="none" dirty="0">
              <a:solidFill>
                <a:srgbClr val="000000"/>
              </a:solidFill>
              <a:latin typeface="Arial"/>
              <a:ea typeface="Arial"/>
              <a:cs typeface="Arial"/>
              <a:sym typeface="Arial"/>
            </a:endParaRPr>
          </a:p>
        </p:txBody>
      </p:sp>
      <p:sp>
        <p:nvSpPr>
          <p:cNvPr id="742" name="Google Shape;742;p69"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C333F14D-D374-8F1D-972B-80C6403921CF}"/>
              </a:ext>
            </a:extLst>
          </p:cNvPr>
          <p:cNvPicPr>
            <a:picLocks noChangeAspect="1"/>
          </p:cNvPicPr>
          <p:nvPr/>
        </p:nvPicPr>
        <p:blipFill>
          <a:blip r:embed="rId4"/>
          <a:stretch>
            <a:fillRect/>
          </a:stretch>
        </p:blipFill>
        <p:spPr>
          <a:xfrm>
            <a:off x="2151801" y="1746875"/>
            <a:ext cx="4840398" cy="4670857"/>
          </a:xfrm>
          <a:prstGeom prst="rect">
            <a:avLst/>
          </a:prstGeom>
        </p:spPr>
      </p:pic>
    </p:spTree>
    <p:extLst>
      <p:ext uri="{BB962C8B-B14F-4D97-AF65-F5344CB8AC3E}">
        <p14:creationId xmlns:p14="http://schemas.microsoft.com/office/powerpoint/2010/main" val="2292700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Google Shape;740;p69"/>
          <p:cNvSpPr txBox="1"/>
          <p:nvPr/>
        </p:nvSpPr>
        <p:spPr>
          <a:xfrm>
            <a:off x="1507067" y="355592"/>
            <a:ext cx="6129866" cy="14465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dirty="0">
                <a:solidFill>
                  <a:schemeClr val="dk1"/>
                </a:solidFill>
                <a:latin typeface="Calibri"/>
                <a:cs typeface="Calibri"/>
                <a:sym typeface="Calibri"/>
              </a:rPr>
              <a:t>Why is earth’s inner core important for earth? </a:t>
            </a:r>
            <a:endParaRPr sz="1400" b="0" i="0" u="none" strike="noStrike" cap="none" dirty="0">
              <a:solidFill>
                <a:srgbClr val="000000"/>
              </a:solidFill>
              <a:latin typeface="Arial"/>
              <a:ea typeface="Arial"/>
              <a:cs typeface="Arial"/>
              <a:sym typeface="Arial"/>
            </a:endParaRPr>
          </a:p>
        </p:txBody>
      </p:sp>
      <p:sp>
        <p:nvSpPr>
          <p:cNvPr id="742" name="Google Shape;742;p69"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 name="Picture 2" descr="Earth's core has been leaking for billions of years">
            <a:extLst>
              <a:ext uri="{FF2B5EF4-FFF2-40B4-BE49-F238E27FC236}">
                <a16:creationId xmlns:a16="http://schemas.microsoft.com/office/drawing/2014/main" id="{267FA5F1-2754-2FFA-C464-68590D5CF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2489" y="1878308"/>
            <a:ext cx="4657011" cy="4284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1159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42;p69" descr="Questions">
            <a:extLst>
              <a:ext uri="{FF2B5EF4-FFF2-40B4-BE49-F238E27FC236}">
                <a16:creationId xmlns:a16="http://schemas.microsoft.com/office/drawing/2014/main" id="{34B5D70D-03EC-BE6E-63C9-800A04615AAD}"/>
              </a:ext>
            </a:extLst>
          </p:cNvPr>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 name="Picture 2" descr="Earth's Interior Is Cooling “Much Faster Than Expected”">
            <a:extLst>
              <a:ext uri="{FF2B5EF4-FFF2-40B4-BE49-F238E27FC236}">
                <a16:creationId xmlns:a16="http://schemas.microsoft.com/office/drawing/2014/main" id="{3B8C3076-FB36-9FED-538B-4555558D19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527" y="1834539"/>
            <a:ext cx="8210946" cy="4618657"/>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740;p69">
            <a:extLst>
              <a:ext uri="{FF2B5EF4-FFF2-40B4-BE49-F238E27FC236}">
                <a16:creationId xmlns:a16="http://schemas.microsoft.com/office/drawing/2014/main" id="{E6C2BDF8-0A2C-BAE1-859A-CA4864D522C4}"/>
              </a:ext>
            </a:extLst>
          </p:cNvPr>
          <p:cNvSpPr txBox="1"/>
          <p:nvPr/>
        </p:nvSpPr>
        <p:spPr>
          <a:xfrm>
            <a:off x="908755" y="482230"/>
            <a:ext cx="7636933" cy="10771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3200" dirty="0">
                <a:solidFill>
                  <a:schemeClr val="dk1"/>
                </a:solidFill>
                <a:latin typeface="Calibri"/>
                <a:cs typeface="Calibri"/>
                <a:sym typeface="Calibri"/>
              </a:rPr>
              <a:t>Earth’s inner core is a [solid or liquid] ball at the center of the planet. </a:t>
            </a:r>
            <a:endParaRPr sz="3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072969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48" descr="Rewind"/>
          <p:cNvSpPr/>
          <p:nvPr/>
        </p:nvSpPr>
        <p:spPr>
          <a:xfrm>
            <a:off x="1828800" y="914400"/>
            <a:ext cx="5486400" cy="465406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TextBox 2">
            <a:extLst>
              <a:ext uri="{FF2B5EF4-FFF2-40B4-BE49-F238E27FC236}">
                <a16:creationId xmlns:a16="http://schemas.microsoft.com/office/drawing/2014/main" id="{19317BE1-A63C-CDAF-000E-0FBC393E0464}"/>
              </a:ext>
            </a:extLst>
          </p:cNvPr>
          <p:cNvSpPr txBox="1"/>
          <p:nvPr/>
        </p:nvSpPr>
        <p:spPr>
          <a:xfrm>
            <a:off x="2286000" y="3277934"/>
            <a:ext cx="4572000" cy="307777"/>
          </a:xfrm>
          <a:prstGeom prst="rect">
            <a:avLst/>
          </a:prstGeom>
          <a:noFill/>
        </p:spPr>
        <p:txBody>
          <a:bodyPr wrap="square">
            <a:spAutoFit/>
          </a:bodyPr>
          <a:lstStyle/>
          <a:p>
            <a:r>
              <a:rPr lang="en-US" b="0" dirty="0">
                <a:effectLst/>
              </a:rPr>
              <a:t> </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42;p69" descr="Questions">
            <a:extLst>
              <a:ext uri="{FF2B5EF4-FFF2-40B4-BE49-F238E27FC236}">
                <a16:creationId xmlns:a16="http://schemas.microsoft.com/office/drawing/2014/main" id="{34B5D70D-03EC-BE6E-63C9-800A04615AAD}"/>
              </a:ext>
            </a:extLst>
          </p:cNvPr>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 name="Picture 2" descr="Earth's Interior Is Cooling “Much Faster Than Expected”">
            <a:extLst>
              <a:ext uri="{FF2B5EF4-FFF2-40B4-BE49-F238E27FC236}">
                <a16:creationId xmlns:a16="http://schemas.microsoft.com/office/drawing/2014/main" id="{3B8C3076-FB36-9FED-538B-4555558D19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527" y="1834539"/>
            <a:ext cx="8210946" cy="4618657"/>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740;p69">
            <a:extLst>
              <a:ext uri="{FF2B5EF4-FFF2-40B4-BE49-F238E27FC236}">
                <a16:creationId xmlns:a16="http://schemas.microsoft.com/office/drawing/2014/main" id="{E6C2BDF8-0A2C-BAE1-859A-CA4864D522C4}"/>
              </a:ext>
            </a:extLst>
          </p:cNvPr>
          <p:cNvSpPr txBox="1"/>
          <p:nvPr/>
        </p:nvSpPr>
        <p:spPr>
          <a:xfrm>
            <a:off x="908755" y="482230"/>
            <a:ext cx="7636933" cy="10771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3200" dirty="0">
                <a:solidFill>
                  <a:schemeClr val="dk1"/>
                </a:solidFill>
                <a:latin typeface="Calibri"/>
                <a:cs typeface="Calibri"/>
                <a:sym typeface="Calibri"/>
              </a:rPr>
              <a:t>Earth’s inner core is a [</a:t>
            </a:r>
            <a:r>
              <a:rPr lang="en-US" sz="3200" b="1" dirty="0">
                <a:solidFill>
                  <a:srgbClr val="FF0000"/>
                </a:solidFill>
                <a:latin typeface="Calibri"/>
                <a:cs typeface="Calibri"/>
                <a:sym typeface="Calibri"/>
              </a:rPr>
              <a:t>solid</a:t>
            </a:r>
            <a:r>
              <a:rPr lang="en-US" sz="3200" dirty="0">
                <a:solidFill>
                  <a:schemeClr val="dk1"/>
                </a:solidFill>
                <a:latin typeface="Calibri"/>
                <a:cs typeface="Calibri"/>
                <a:sym typeface="Calibri"/>
              </a:rPr>
              <a:t> or liquid] ball at the center of the planet. </a:t>
            </a:r>
            <a:endParaRPr sz="3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2919919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54"/>
        <p:cNvGrpSpPr/>
        <p:nvPr/>
      </p:nvGrpSpPr>
      <p:grpSpPr>
        <a:xfrm>
          <a:off x="0" y="0"/>
          <a:ext cx="0" cy="0"/>
          <a:chOff x="0" y="0"/>
          <a:chExt cx="0" cy="0"/>
        </a:xfrm>
      </p:grpSpPr>
      <p:sp>
        <p:nvSpPr>
          <p:cNvPr id="955" name="Google Shape;955;p82"/>
          <p:cNvSpPr txBox="1"/>
          <p:nvPr/>
        </p:nvSpPr>
        <p:spPr>
          <a:xfrm>
            <a:off x="2585397" y="628581"/>
            <a:ext cx="3973204"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0" i="0" u="none" strike="noStrike" cap="none">
                <a:solidFill>
                  <a:srgbClr val="FF0000"/>
                </a:solidFill>
                <a:latin typeface="Calibri"/>
                <a:ea typeface="Calibri"/>
                <a:cs typeface="Calibri"/>
                <a:sym typeface="Calibri"/>
              </a:rPr>
              <a:t>Remember!!!</a:t>
            </a:r>
            <a:endParaRPr sz="1400" b="0" i="0" u="none" strike="noStrike" cap="none">
              <a:solidFill>
                <a:srgbClr val="000000"/>
              </a:solidFill>
              <a:latin typeface="Arial"/>
              <a:ea typeface="Arial"/>
              <a:cs typeface="Arial"/>
              <a:sym typeface="Arial"/>
            </a:endParaRPr>
          </a:p>
        </p:txBody>
      </p:sp>
      <p:sp>
        <p:nvSpPr>
          <p:cNvPr id="956" name="Google Shape;956;p82" descr="Rewind"/>
          <p:cNvSpPr/>
          <p:nvPr/>
        </p:nvSpPr>
        <p:spPr>
          <a:xfrm>
            <a:off x="1928445" y="1500554"/>
            <a:ext cx="5287108" cy="4267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62"/>
          <p:cNvSpPr txBox="1">
            <a:spLocks noGrp="1"/>
          </p:cNvSpPr>
          <p:nvPr>
            <p:ph type="title"/>
          </p:nvPr>
        </p:nvSpPr>
        <p:spPr>
          <a:xfrm>
            <a:off x="109104" y="422556"/>
            <a:ext cx="8925791" cy="185021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959"/>
              <a:buFont typeface="Calibri"/>
              <a:buNone/>
            </a:pPr>
            <a:r>
              <a:rPr lang="en-US" sz="3959" b="1" u="sng" dirty="0"/>
              <a:t>Inner core</a:t>
            </a:r>
            <a:r>
              <a:rPr lang="en-US" sz="3959" dirty="0"/>
              <a:t>: the innermost layer of the earth </a:t>
            </a:r>
            <a:endParaRPr dirty="0"/>
          </a:p>
        </p:txBody>
      </p:sp>
      <p:pic>
        <p:nvPicPr>
          <p:cNvPr id="4" name="Picture 3">
            <a:extLst>
              <a:ext uri="{FF2B5EF4-FFF2-40B4-BE49-F238E27FC236}">
                <a16:creationId xmlns:a16="http://schemas.microsoft.com/office/drawing/2014/main" id="{1B888715-15F1-2658-3432-67350A7A2288}"/>
              </a:ext>
            </a:extLst>
          </p:cNvPr>
          <p:cNvPicPr>
            <a:picLocks noChangeAspect="1"/>
          </p:cNvPicPr>
          <p:nvPr/>
        </p:nvPicPr>
        <p:blipFill>
          <a:blip r:embed="rId3"/>
          <a:stretch>
            <a:fillRect/>
          </a:stretch>
        </p:blipFill>
        <p:spPr>
          <a:xfrm>
            <a:off x="2151800" y="1927497"/>
            <a:ext cx="4840398" cy="4670857"/>
          </a:xfrm>
          <a:prstGeom prst="rect">
            <a:avLst/>
          </a:prstGeom>
        </p:spPr>
      </p:pic>
      <p:cxnSp>
        <p:nvCxnSpPr>
          <p:cNvPr id="5" name="Straight Arrow Connector 4">
            <a:extLst>
              <a:ext uri="{FF2B5EF4-FFF2-40B4-BE49-F238E27FC236}">
                <a16:creationId xmlns:a16="http://schemas.microsoft.com/office/drawing/2014/main" id="{B364F121-15B2-2E14-86FE-46151F82F1F8}"/>
              </a:ext>
            </a:extLst>
          </p:cNvPr>
          <p:cNvCxnSpPr>
            <a:cxnSpLocks/>
          </p:cNvCxnSpPr>
          <p:nvPr/>
        </p:nvCxnSpPr>
        <p:spPr>
          <a:xfrm flipH="1" flipV="1">
            <a:off x="4989688" y="4258650"/>
            <a:ext cx="2867379" cy="427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Google Shape;972;p84" descr="Rewind">
            <a:extLst>
              <a:ext uri="{FF2B5EF4-FFF2-40B4-BE49-F238E27FC236}">
                <a16:creationId xmlns:a16="http://schemas.microsoft.com/office/drawing/2014/main" id="{B1287CCF-6994-9B1A-3BBD-47BB368F6B4F}"/>
              </a:ext>
            </a:extLst>
          </p:cNvPr>
          <p:cNvSpPr/>
          <p:nvPr/>
        </p:nvSpPr>
        <p:spPr>
          <a:xfrm>
            <a:off x="109104" y="54941"/>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9540756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8" name="Google Shape;708;p65"/>
          <p:cNvSpPr txBox="1"/>
          <p:nvPr/>
        </p:nvSpPr>
        <p:spPr>
          <a:xfrm>
            <a:off x="124179" y="314139"/>
            <a:ext cx="9019821" cy="193895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dirty="0">
                <a:solidFill>
                  <a:schemeClr val="dk1"/>
                </a:solidFill>
                <a:latin typeface="Calibri"/>
                <a:ea typeface="Calibri"/>
                <a:cs typeface="Calibri"/>
                <a:sym typeface="Calibri"/>
              </a:rPr>
              <a:t>The inner core spins and helps the movement of liquid in the outer core which generates earth’s magnetic field.</a:t>
            </a:r>
            <a:endParaRPr sz="1400" b="0" i="0" u="none" strike="noStrike" cap="none" dirty="0">
              <a:solidFill>
                <a:srgbClr val="000000"/>
              </a:solidFill>
              <a:latin typeface="Arial"/>
              <a:ea typeface="Arial"/>
              <a:cs typeface="Arial"/>
              <a:sym typeface="Arial"/>
            </a:endParaRPr>
          </a:p>
        </p:txBody>
      </p:sp>
      <p:pic>
        <p:nvPicPr>
          <p:cNvPr id="4098" name="Picture 2" descr="Earth moves far under our feet: Study shows Earth's inner core oscillates">
            <a:extLst>
              <a:ext uri="{FF2B5EF4-FFF2-40B4-BE49-F238E27FC236}">
                <a16:creationId xmlns:a16="http://schemas.microsoft.com/office/drawing/2014/main" id="{D3C474E4-CAB7-B5FB-A56C-DC1CB73D3B7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222263" y="2524024"/>
            <a:ext cx="6699474" cy="3771944"/>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972;p84" descr="Rewind">
            <a:extLst>
              <a:ext uri="{FF2B5EF4-FFF2-40B4-BE49-F238E27FC236}">
                <a16:creationId xmlns:a16="http://schemas.microsoft.com/office/drawing/2014/main" id="{3DD123F9-9C76-259B-736A-F98994F5EEC3}"/>
              </a:ext>
            </a:extLst>
          </p:cNvPr>
          <p:cNvSpPr/>
          <p:nvPr/>
        </p:nvSpPr>
        <p:spPr>
          <a:xfrm>
            <a:off x="0" y="43206"/>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0169666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6" descr="Lightbulb and gear"/>
          <p:cNvSpPr/>
          <p:nvPr/>
        </p:nvSpPr>
        <p:spPr>
          <a:xfrm>
            <a:off x="0" y="901125"/>
            <a:ext cx="573600" cy="5421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a:buSzPts val="1400"/>
            </a:pPr>
            <a:endParaRPr/>
          </a:p>
        </p:txBody>
      </p:sp>
      <p:sp>
        <p:nvSpPr>
          <p:cNvPr id="140" name="Google Shape;140;p26"/>
          <p:cNvSpPr txBox="1"/>
          <p:nvPr/>
        </p:nvSpPr>
        <p:spPr>
          <a:xfrm>
            <a:off x="573600" y="433425"/>
            <a:ext cx="8209500" cy="1477500"/>
          </a:xfrm>
          <a:prstGeom prst="rect">
            <a:avLst/>
          </a:prstGeom>
          <a:noFill/>
          <a:ln>
            <a:noFill/>
          </a:ln>
        </p:spPr>
        <p:txBody>
          <a:bodyPr spcFirstLastPara="1" wrap="square" lIns="91425" tIns="45700" rIns="91425" bIns="45700" anchor="t" anchorCtr="0">
            <a:spAutoFit/>
          </a:bodyPr>
          <a:lstStyle/>
          <a:p>
            <a:pPr algn="ctr">
              <a:buSzPts val="3000"/>
            </a:pPr>
            <a:r>
              <a:rPr lang="en" sz="3000" b="1" dirty="0">
                <a:solidFill>
                  <a:schemeClr val="dk1"/>
                </a:solidFill>
                <a:latin typeface="Calibri"/>
                <a:ea typeface="Calibri"/>
                <a:cs typeface="Calibri"/>
                <a:sym typeface="Calibri"/>
              </a:rPr>
              <a:t>Big Question: </a:t>
            </a:r>
            <a:r>
              <a:rPr lang="en" sz="3000" dirty="0">
                <a:solidFill>
                  <a:schemeClr val="dk1"/>
                </a:solidFill>
                <a:latin typeface="Calibri"/>
                <a:ea typeface="Calibri"/>
                <a:cs typeface="Calibri"/>
                <a:sym typeface="Calibri"/>
              </a:rPr>
              <a:t>How can learning about Earth and space systems help us understand our planet and the universe we live in?</a:t>
            </a:r>
            <a:endParaRPr sz="3000" dirty="0">
              <a:solidFill>
                <a:schemeClr val="dk1"/>
              </a:solidFill>
              <a:latin typeface="Calibri"/>
              <a:ea typeface="Calibri"/>
              <a:cs typeface="Calibri"/>
              <a:sym typeface="Calibri"/>
            </a:endParaRPr>
          </a:p>
        </p:txBody>
      </p:sp>
      <p:pic>
        <p:nvPicPr>
          <p:cNvPr id="141" name="Google Shape;141;p26"/>
          <p:cNvPicPr preferRelativeResize="0"/>
          <p:nvPr/>
        </p:nvPicPr>
        <p:blipFill>
          <a:blip r:embed="rId4">
            <a:alphaModFix/>
          </a:blip>
          <a:stretch>
            <a:fillRect/>
          </a:stretch>
        </p:blipFill>
        <p:spPr>
          <a:xfrm>
            <a:off x="1061157" y="2517422"/>
            <a:ext cx="6591108" cy="3242628"/>
          </a:xfrm>
          <a:prstGeom prst="rect">
            <a:avLst/>
          </a:prstGeom>
          <a:noFill/>
          <a:ln>
            <a:noFill/>
          </a:ln>
        </p:spPr>
      </p:pic>
    </p:spTree>
    <p:extLst>
      <p:ext uri="{BB962C8B-B14F-4D97-AF65-F5344CB8AC3E}">
        <p14:creationId xmlns:p14="http://schemas.microsoft.com/office/powerpoint/2010/main" val="18434160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p35" descr="Anchor with solid fill"/>
          <p:cNvPicPr preferRelativeResize="0"/>
          <p:nvPr/>
        </p:nvPicPr>
        <p:blipFill rotWithShape="1">
          <a:blip r:embed="rId3">
            <a:alphaModFix/>
          </a:blip>
          <a:srcRect/>
          <a:stretch/>
        </p:blipFill>
        <p:spPr>
          <a:xfrm>
            <a:off x="3250400" y="2107400"/>
            <a:ext cx="2643188" cy="2643188"/>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6"/>
          <p:cNvSpPr/>
          <p:nvPr/>
        </p:nvSpPr>
        <p:spPr>
          <a:xfrm>
            <a:off x="498763" y="1381991"/>
            <a:ext cx="8187900" cy="43539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endParaRPr>
          </a:p>
        </p:txBody>
      </p:sp>
      <p:cxnSp>
        <p:nvCxnSpPr>
          <p:cNvPr id="223" name="Google Shape;223;p36"/>
          <p:cNvCxnSpPr/>
          <p:nvPr/>
        </p:nvCxnSpPr>
        <p:spPr>
          <a:xfrm>
            <a:off x="4606850" y="1381991"/>
            <a:ext cx="0" cy="1322400"/>
          </a:xfrm>
          <a:prstGeom prst="straightConnector1">
            <a:avLst/>
          </a:prstGeom>
          <a:noFill/>
          <a:ln w="25400" cap="flat" cmpd="sng">
            <a:solidFill>
              <a:schemeClr val="dk1"/>
            </a:solidFill>
            <a:prstDash val="solid"/>
            <a:round/>
            <a:headEnd type="none" w="sm" len="sm"/>
            <a:tailEnd type="none" w="sm" len="sm"/>
          </a:ln>
        </p:spPr>
      </p:cxnSp>
      <p:cxnSp>
        <p:nvCxnSpPr>
          <p:cNvPr id="224" name="Google Shape;224;p36"/>
          <p:cNvCxnSpPr>
            <a:stCxn id="225" idx="4"/>
            <a:endCxn id="222" idx="2"/>
          </p:cNvCxnSpPr>
          <p:nvPr/>
        </p:nvCxnSpPr>
        <p:spPr>
          <a:xfrm>
            <a:off x="4571972" y="4391433"/>
            <a:ext cx="20700" cy="1344600"/>
          </a:xfrm>
          <a:prstGeom prst="straightConnector1">
            <a:avLst/>
          </a:prstGeom>
          <a:noFill/>
          <a:ln w="25400" cap="flat" cmpd="sng">
            <a:solidFill>
              <a:schemeClr val="dk1"/>
            </a:solidFill>
            <a:prstDash val="solid"/>
            <a:round/>
            <a:headEnd type="none" w="sm" len="sm"/>
            <a:tailEnd type="none" w="sm" len="sm"/>
          </a:ln>
        </p:spPr>
      </p:cxnSp>
      <p:cxnSp>
        <p:nvCxnSpPr>
          <p:cNvPr id="226" name="Google Shape;226;p36"/>
          <p:cNvCxnSpPr/>
          <p:nvPr/>
        </p:nvCxnSpPr>
        <p:spPr>
          <a:xfrm>
            <a:off x="498763" y="3548593"/>
            <a:ext cx="2389800" cy="0"/>
          </a:xfrm>
          <a:prstGeom prst="straightConnector1">
            <a:avLst/>
          </a:prstGeom>
          <a:noFill/>
          <a:ln w="25400" cap="flat" cmpd="sng">
            <a:solidFill>
              <a:schemeClr val="dk1"/>
            </a:solidFill>
            <a:prstDash val="solid"/>
            <a:round/>
            <a:headEnd type="none" w="sm" len="sm"/>
            <a:tailEnd type="none" w="sm" len="sm"/>
          </a:ln>
        </p:spPr>
      </p:cxnSp>
      <p:cxnSp>
        <p:nvCxnSpPr>
          <p:cNvPr id="227" name="Google Shape;227;p36"/>
          <p:cNvCxnSpPr/>
          <p:nvPr/>
        </p:nvCxnSpPr>
        <p:spPr>
          <a:xfrm>
            <a:off x="6255327" y="3520070"/>
            <a:ext cx="2431500" cy="0"/>
          </a:xfrm>
          <a:prstGeom prst="straightConnector1">
            <a:avLst/>
          </a:prstGeom>
          <a:noFill/>
          <a:ln w="25400" cap="flat" cmpd="sng">
            <a:solidFill>
              <a:schemeClr val="dk1"/>
            </a:solidFill>
            <a:prstDash val="solid"/>
            <a:round/>
            <a:headEnd type="none" w="sm" len="sm"/>
            <a:tailEnd type="none" w="sm" len="sm"/>
          </a:ln>
        </p:spPr>
      </p:cxnSp>
      <p:sp>
        <p:nvSpPr>
          <p:cNvPr id="225" name="Google Shape;225;p36"/>
          <p:cNvSpPr/>
          <p:nvPr/>
        </p:nvSpPr>
        <p:spPr>
          <a:xfrm>
            <a:off x="2888672" y="2704233"/>
            <a:ext cx="3366600" cy="1687200"/>
          </a:xfrm>
          <a:prstGeom prst="ellipse">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endParaRPr>
          </a:p>
        </p:txBody>
      </p:sp>
      <p:sp>
        <p:nvSpPr>
          <p:cNvPr id="228" name="Google Shape;228;p36"/>
          <p:cNvSpPr txBox="1"/>
          <p:nvPr/>
        </p:nvSpPr>
        <p:spPr>
          <a:xfrm>
            <a:off x="3014650" y="3204775"/>
            <a:ext cx="3163800" cy="600300"/>
          </a:xfrm>
          <a:prstGeom prst="rect">
            <a:avLst/>
          </a:prstGeom>
          <a:noFill/>
          <a:ln>
            <a:noFill/>
          </a:ln>
        </p:spPr>
        <p:txBody>
          <a:bodyPr spcFirstLastPara="1" wrap="square" lIns="91425" tIns="45700" rIns="91425" bIns="45700" anchor="t" anchorCtr="0">
            <a:spAutoFit/>
          </a:bodyPr>
          <a:lstStyle/>
          <a:p>
            <a:pPr algn="ctr"/>
            <a:r>
              <a:rPr lang="en" sz="3300" b="1" dirty="0">
                <a:latin typeface="Poppins"/>
                <a:ea typeface="Poppins"/>
                <a:cs typeface="Poppins"/>
                <a:sym typeface="Poppins"/>
              </a:rPr>
              <a:t>Inner Core</a:t>
            </a:r>
            <a:endParaRPr sz="1100" dirty="0"/>
          </a:p>
        </p:txBody>
      </p:sp>
      <p:sp>
        <p:nvSpPr>
          <p:cNvPr id="229" name="Google Shape;229;p36"/>
          <p:cNvSpPr txBox="1"/>
          <p:nvPr/>
        </p:nvSpPr>
        <p:spPr>
          <a:xfrm>
            <a:off x="494363" y="1383371"/>
            <a:ext cx="1146600" cy="369300"/>
          </a:xfrm>
          <a:prstGeom prst="rect">
            <a:avLst/>
          </a:prstGeom>
          <a:noFill/>
          <a:ln>
            <a:noFill/>
          </a:ln>
        </p:spPr>
        <p:txBody>
          <a:bodyPr spcFirstLastPara="1" wrap="square" lIns="91425" tIns="45700" rIns="91425" bIns="45700" anchor="t" anchorCtr="0">
            <a:spAutoFit/>
          </a:bodyPr>
          <a:lstStyle/>
          <a:p>
            <a:r>
              <a:rPr lang="en" sz="1800">
                <a:latin typeface="Helvetica Neue Light"/>
                <a:ea typeface="Helvetica Neue Light"/>
                <a:cs typeface="Helvetica Neue Light"/>
                <a:sym typeface="Helvetica Neue Light"/>
              </a:rPr>
              <a:t>Definition</a:t>
            </a:r>
            <a:endParaRPr/>
          </a:p>
        </p:txBody>
      </p:sp>
      <p:sp>
        <p:nvSpPr>
          <p:cNvPr id="230" name="Google Shape;230;p36"/>
          <p:cNvSpPr txBox="1"/>
          <p:nvPr/>
        </p:nvSpPr>
        <p:spPr>
          <a:xfrm>
            <a:off x="498763" y="5399809"/>
            <a:ext cx="1082400" cy="369300"/>
          </a:xfrm>
          <a:prstGeom prst="rect">
            <a:avLst/>
          </a:prstGeom>
          <a:noFill/>
          <a:ln>
            <a:noFill/>
          </a:ln>
        </p:spPr>
        <p:txBody>
          <a:bodyPr spcFirstLastPara="1" wrap="square" lIns="91425" tIns="45700" rIns="91425" bIns="45700" anchor="t" anchorCtr="0">
            <a:spAutoFit/>
          </a:bodyPr>
          <a:lstStyle/>
          <a:p>
            <a:r>
              <a:rPr lang="en" sz="1800">
                <a:latin typeface="Helvetica Neue Light"/>
                <a:ea typeface="Helvetica Neue Light"/>
                <a:cs typeface="Helvetica Neue Light"/>
                <a:sym typeface="Helvetica Neue Light"/>
              </a:rPr>
              <a:t>Example</a:t>
            </a:r>
            <a:endParaRPr/>
          </a:p>
        </p:txBody>
      </p:sp>
      <p:sp>
        <p:nvSpPr>
          <p:cNvPr id="231" name="Google Shape;231;p36"/>
          <p:cNvSpPr txBox="1"/>
          <p:nvPr/>
        </p:nvSpPr>
        <p:spPr>
          <a:xfrm>
            <a:off x="7783989" y="1364765"/>
            <a:ext cx="902700" cy="369300"/>
          </a:xfrm>
          <a:prstGeom prst="rect">
            <a:avLst/>
          </a:prstGeom>
          <a:noFill/>
          <a:ln>
            <a:noFill/>
          </a:ln>
        </p:spPr>
        <p:txBody>
          <a:bodyPr spcFirstLastPara="1" wrap="square" lIns="91425" tIns="45700" rIns="91425" bIns="45700" anchor="t" anchorCtr="0">
            <a:spAutoFit/>
          </a:bodyPr>
          <a:lstStyle/>
          <a:p>
            <a:r>
              <a:rPr lang="en" sz="1800">
                <a:latin typeface="Helvetica Neue Light"/>
                <a:ea typeface="Helvetica Neue Light"/>
                <a:cs typeface="Helvetica Neue Light"/>
                <a:sym typeface="Helvetica Neue Light"/>
              </a:rPr>
              <a:t>Picture</a:t>
            </a:r>
            <a:endParaRPr/>
          </a:p>
        </p:txBody>
      </p:sp>
      <p:sp>
        <p:nvSpPr>
          <p:cNvPr id="232" name="Google Shape;232;p36"/>
          <p:cNvSpPr txBox="1"/>
          <p:nvPr/>
        </p:nvSpPr>
        <p:spPr>
          <a:xfrm>
            <a:off x="4378531" y="5185478"/>
            <a:ext cx="4266706" cy="615513"/>
          </a:xfrm>
          <a:prstGeom prst="rect">
            <a:avLst/>
          </a:prstGeom>
          <a:noFill/>
          <a:ln>
            <a:noFill/>
          </a:ln>
        </p:spPr>
        <p:txBody>
          <a:bodyPr spcFirstLastPara="1" wrap="square" lIns="91425" tIns="45700" rIns="91425" bIns="45700" anchor="t" anchorCtr="0">
            <a:spAutoFit/>
          </a:bodyPr>
          <a:lstStyle/>
          <a:p>
            <a:pPr algn="r"/>
            <a:r>
              <a:rPr lang="en" sz="1700" dirty="0">
                <a:latin typeface="Helvetica Neue Light"/>
                <a:ea typeface="Helvetica Neue Light"/>
                <a:cs typeface="Helvetica Neue Light"/>
                <a:sym typeface="Helvetica Neue Light"/>
              </a:rPr>
              <a:t>How does Earth’s inner core impact my life?</a:t>
            </a:r>
            <a:endParaRPr sz="13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7"/>
          <p:cNvSpPr txBox="1"/>
          <p:nvPr/>
        </p:nvSpPr>
        <p:spPr>
          <a:xfrm>
            <a:off x="639552" y="1033043"/>
            <a:ext cx="7874100" cy="553957"/>
          </a:xfrm>
          <a:prstGeom prst="rect">
            <a:avLst/>
          </a:prstGeom>
          <a:noFill/>
          <a:ln>
            <a:noFill/>
          </a:ln>
        </p:spPr>
        <p:txBody>
          <a:bodyPr spcFirstLastPara="1" wrap="square" lIns="91425" tIns="45700" rIns="91425" bIns="45700" anchor="t" anchorCtr="0">
            <a:spAutoFit/>
          </a:bodyPr>
          <a:lstStyle/>
          <a:p>
            <a:pPr algn="ctr">
              <a:buSzPts val="3000"/>
            </a:pPr>
            <a:r>
              <a:rPr lang="en-US" sz="3000" b="1" u="sng" dirty="0">
                <a:solidFill>
                  <a:schemeClr val="dk1"/>
                </a:solidFill>
                <a:latin typeface="Calibri"/>
                <a:ea typeface="Calibri"/>
                <a:cs typeface="Calibri"/>
                <a:sym typeface="Calibri"/>
              </a:rPr>
              <a:t>I</a:t>
            </a:r>
            <a:r>
              <a:rPr lang="en" sz="3000" b="1" u="sng" dirty="0" err="1">
                <a:solidFill>
                  <a:schemeClr val="dk1"/>
                </a:solidFill>
                <a:latin typeface="Calibri"/>
                <a:ea typeface="Calibri"/>
                <a:cs typeface="Calibri"/>
                <a:sym typeface="Calibri"/>
              </a:rPr>
              <a:t>nner</a:t>
            </a:r>
            <a:r>
              <a:rPr lang="en" sz="3000" b="1" u="sng" dirty="0">
                <a:solidFill>
                  <a:schemeClr val="dk1"/>
                </a:solidFill>
                <a:latin typeface="Calibri"/>
                <a:ea typeface="Calibri"/>
                <a:cs typeface="Calibri"/>
                <a:sym typeface="Calibri"/>
              </a:rPr>
              <a:t> core</a:t>
            </a:r>
            <a:endParaRPr dirty="0"/>
          </a:p>
        </p:txBody>
      </p:sp>
      <p:sp>
        <p:nvSpPr>
          <p:cNvPr id="239" name="Google Shape;239;p37"/>
          <p:cNvSpPr txBox="1"/>
          <p:nvPr/>
        </p:nvSpPr>
        <p:spPr>
          <a:xfrm>
            <a:off x="393330" y="1916824"/>
            <a:ext cx="492300" cy="646500"/>
          </a:xfrm>
          <a:prstGeom prst="rect">
            <a:avLst/>
          </a:prstGeom>
          <a:noFill/>
          <a:ln>
            <a:noFill/>
          </a:ln>
        </p:spPr>
        <p:txBody>
          <a:bodyPr spcFirstLastPara="1" wrap="square" lIns="91425" tIns="45700" rIns="91425" bIns="45700" anchor="t" anchorCtr="0">
            <a:spAutoFit/>
          </a:bodyPr>
          <a:lstStyle/>
          <a:p>
            <a:r>
              <a:rPr lang="en" sz="3600"/>
              <a:t>A</a:t>
            </a:r>
            <a:endParaRPr/>
          </a:p>
        </p:txBody>
      </p:sp>
      <p:sp>
        <p:nvSpPr>
          <p:cNvPr id="240" name="Google Shape;240;p37"/>
          <p:cNvSpPr txBox="1"/>
          <p:nvPr/>
        </p:nvSpPr>
        <p:spPr>
          <a:xfrm>
            <a:off x="5011271" y="1904749"/>
            <a:ext cx="492300" cy="646500"/>
          </a:xfrm>
          <a:prstGeom prst="rect">
            <a:avLst/>
          </a:prstGeom>
          <a:noFill/>
          <a:ln>
            <a:noFill/>
          </a:ln>
        </p:spPr>
        <p:txBody>
          <a:bodyPr spcFirstLastPara="1" wrap="square" lIns="91425" tIns="45700" rIns="91425" bIns="45700" anchor="t" anchorCtr="0">
            <a:spAutoFit/>
          </a:bodyPr>
          <a:lstStyle/>
          <a:p>
            <a:r>
              <a:rPr lang="en" sz="3600"/>
              <a:t>B</a:t>
            </a:r>
            <a:endParaRPr/>
          </a:p>
        </p:txBody>
      </p:sp>
      <p:sp>
        <p:nvSpPr>
          <p:cNvPr id="241" name="Google Shape;241;p37"/>
          <p:cNvSpPr txBox="1"/>
          <p:nvPr/>
        </p:nvSpPr>
        <p:spPr>
          <a:xfrm>
            <a:off x="380507" y="3983804"/>
            <a:ext cx="518100" cy="646500"/>
          </a:xfrm>
          <a:prstGeom prst="rect">
            <a:avLst/>
          </a:prstGeom>
          <a:noFill/>
          <a:ln>
            <a:noFill/>
          </a:ln>
        </p:spPr>
        <p:txBody>
          <a:bodyPr spcFirstLastPara="1" wrap="square" lIns="91425" tIns="45700" rIns="91425" bIns="45700" anchor="t" anchorCtr="0">
            <a:spAutoFit/>
          </a:bodyPr>
          <a:lstStyle/>
          <a:p>
            <a:r>
              <a:rPr lang="en" sz="3600"/>
              <a:t>C</a:t>
            </a:r>
            <a:endParaRPr/>
          </a:p>
        </p:txBody>
      </p:sp>
      <p:sp>
        <p:nvSpPr>
          <p:cNvPr id="242" name="Google Shape;242;p37"/>
          <p:cNvSpPr txBox="1"/>
          <p:nvPr/>
        </p:nvSpPr>
        <p:spPr>
          <a:xfrm>
            <a:off x="4998446" y="3954677"/>
            <a:ext cx="518100" cy="646500"/>
          </a:xfrm>
          <a:prstGeom prst="rect">
            <a:avLst/>
          </a:prstGeom>
          <a:noFill/>
          <a:ln>
            <a:noFill/>
          </a:ln>
        </p:spPr>
        <p:txBody>
          <a:bodyPr spcFirstLastPara="1" wrap="square" lIns="91425" tIns="45700" rIns="91425" bIns="45700" anchor="t" anchorCtr="0">
            <a:spAutoFit/>
          </a:bodyPr>
          <a:lstStyle/>
          <a:p>
            <a:r>
              <a:rPr lang="en" sz="3600"/>
              <a:t>D</a:t>
            </a:r>
            <a:endParaRPr/>
          </a:p>
        </p:txBody>
      </p:sp>
      <p:pic>
        <p:nvPicPr>
          <p:cNvPr id="243" name="Google Shape;243;p37" descr="Anchor with solid fill"/>
          <p:cNvPicPr preferRelativeResize="0"/>
          <p:nvPr/>
        </p:nvPicPr>
        <p:blipFill rotWithShape="1">
          <a:blip r:embed="rId3">
            <a:alphaModFix/>
          </a:blip>
          <a:srcRect/>
          <a:stretch/>
        </p:blipFill>
        <p:spPr>
          <a:xfrm>
            <a:off x="0" y="857250"/>
            <a:ext cx="518100" cy="518100"/>
          </a:xfrm>
          <a:prstGeom prst="rect">
            <a:avLst/>
          </a:prstGeom>
          <a:noFill/>
          <a:ln>
            <a:noFill/>
          </a:ln>
        </p:spPr>
      </p:pic>
      <p:pic>
        <p:nvPicPr>
          <p:cNvPr id="244" name="Google Shape;244;p37"/>
          <p:cNvPicPr preferRelativeResize="0"/>
          <p:nvPr/>
        </p:nvPicPr>
        <p:blipFill>
          <a:blip r:embed="rId4">
            <a:alphaModFix/>
          </a:blip>
          <a:stretch>
            <a:fillRect/>
          </a:stretch>
        </p:blipFill>
        <p:spPr>
          <a:xfrm>
            <a:off x="1183478" y="3571699"/>
            <a:ext cx="2463267" cy="2429049"/>
          </a:xfrm>
          <a:prstGeom prst="rect">
            <a:avLst/>
          </a:prstGeom>
          <a:noFill/>
          <a:ln>
            <a:noFill/>
          </a:ln>
        </p:spPr>
      </p:pic>
      <p:sp>
        <p:nvSpPr>
          <p:cNvPr id="245" name="Google Shape;245;p37"/>
          <p:cNvSpPr/>
          <p:nvPr/>
        </p:nvSpPr>
        <p:spPr>
          <a:xfrm rot="9451995">
            <a:off x="2597103" y="4342362"/>
            <a:ext cx="518125" cy="364917"/>
          </a:xfrm>
          <a:prstGeom prst="rightArrow">
            <a:avLst>
              <a:gd name="adj1" fmla="val 50000"/>
              <a:gd name="adj2" fmla="val 50000"/>
            </a:avLst>
          </a:prstGeom>
          <a:solidFill>
            <a:srgbClr val="FF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dirty="0"/>
          </a:p>
        </p:txBody>
      </p:sp>
      <p:pic>
        <p:nvPicPr>
          <p:cNvPr id="248" name="Google Shape;248;p37"/>
          <p:cNvPicPr preferRelativeResize="0"/>
          <p:nvPr/>
        </p:nvPicPr>
        <p:blipFill>
          <a:blip r:embed="rId5">
            <a:alphaModFix/>
          </a:blip>
          <a:stretch>
            <a:fillRect/>
          </a:stretch>
        </p:blipFill>
        <p:spPr>
          <a:xfrm>
            <a:off x="1487519" y="1916824"/>
            <a:ext cx="1454019" cy="1645475"/>
          </a:xfrm>
          <a:prstGeom prst="rect">
            <a:avLst/>
          </a:prstGeom>
          <a:noFill/>
          <a:ln>
            <a:noFill/>
          </a:ln>
        </p:spPr>
      </p:pic>
      <p:pic>
        <p:nvPicPr>
          <p:cNvPr id="15362" name="Picture 2" descr="World Ocean Day: Things you can do to protect the planet's crucial resource  | Clemson News">
            <a:extLst>
              <a:ext uri="{FF2B5EF4-FFF2-40B4-BE49-F238E27FC236}">
                <a16:creationId xmlns:a16="http://schemas.microsoft.com/office/drawing/2014/main" id="{83030933-2EE9-BAFC-E9C0-5E91FEAD2E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8546" y="4122687"/>
            <a:ext cx="2834230" cy="1592477"/>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Ant - Wikipedia">
            <a:extLst>
              <a:ext uri="{FF2B5EF4-FFF2-40B4-BE49-F238E27FC236}">
                <a16:creationId xmlns:a16="http://schemas.microsoft.com/office/drawing/2014/main" id="{6C313CE7-D796-4930-7BCD-FD8A5DE0E2F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66178" y="1377002"/>
            <a:ext cx="1315156" cy="23484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7"/>
          <p:cNvSpPr txBox="1"/>
          <p:nvPr/>
        </p:nvSpPr>
        <p:spPr>
          <a:xfrm>
            <a:off x="639552" y="1033043"/>
            <a:ext cx="7874100" cy="553957"/>
          </a:xfrm>
          <a:prstGeom prst="rect">
            <a:avLst/>
          </a:prstGeom>
          <a:noFill/>
          <a:ln>
            <a:noFill/>
          </a:ln>
        </p:spPr>
        <p:txBody>
          <a:bodyPr spcFirstLastPara="1" wrap="square" lIns="91425" tIns="45700" rIns="91425" bIns="45700" anchor="t" anchorCtr="0">
            <a:spAutoFit/>
          </a:bodyPr>
          <a:lstStyle/>
          <a:p>
            <a:pPr algn="ctr">
              <a:buSzPts val="3000"/>
            </a:pPr>
            <a:r>
              <a:rPr lang="en-US" sz="3000" b="1" u="sng" dirty="0">
                <a:solidFill>
                  <a:schemeClr val="dk1"/>
                </a:solidFill>
                <a:latin typeface="Calibri"/>
                <a:ea typeface="Calibri"/>
                <a:cs typeface="Calibri"/>
                <a:sym typeface="Calibri"/>
              </a:rPr>
              <a:t>I</a:t>
            </a:r>
            <a:r>
              <a:rPr lang="en" sz="3000" b="1" u="sng" dirty="0" err="1">
                <a:solidFill>
                  <a:schemeClr val="dk1"/>
                </a:solidFill>
                <a:latin typeface="Calibri"/>
                <a:ea typeface="Calibri"/>
                <a:cs typeface="Calibri"/>
                <a:sym typeface="Calibri"/>
              </a:rPr>
              <a:t>nner</a:t>
            </a:r>
            <a:r>
              <a:rPr lang="en" sz="3000" b="1" u="sng" dirty="0">
                <a:solidFill>
                  <a:schemeClr val="dk1"/>
                </a:solidFill>
                <a:latin typeface="Calibri"/>
                <a:ea typeface="Calibri"/>
                <a:cs typeface="Calibri"/>
                <a:sym typeface="Calibri"/>
              </a:rPr>
              <a:t> core</a:t>
            </a:r>
            <a:endParaRPr dirty="0"/>
          </a:p>
        </p:txBody>
      </p:sp>
      <p:sp>
        <p:nvSpPr>
          <p:cNvPr id="239" name="Google Shape;239;p37"/>
          <p:cNvSpPr txBox="1"/>
          <p:nvPr/>
        </p:nvSpPr>
        <p:spPr>
          <a:xfrm>
            <a:off x="393330" y="1916824"/>
            <a:ext cx="492300" cy="646500"/>
          </a:xfrm>
          <a:prstGeom prst="rect">
            <a:avLst/>
          </a:prstGeom>
          <a:noFill/>
          <a:ln>
            <a:noFill/>
          </a:ln>
        </p:spPr>
        <p:txBody>
          <a:bodyPr spcFirstLastPara="1" wrap="square" lIns="91425" tIns="45700" rIns="91425" bIns="45700" anchor="t" anchorCtr="0">
            <a:spAutoFit/>
          </a:bodyPr>
          <a:lstStyle/>
          <a:p>
            <a:r>
              <a:rPr lang="en" sz="3600"/>
              <a:t>A</a:t>
            </a:r>
            <a:endParaRPr/>
          </a:p>
        </p:txBody>
      </p:sp>
      <p:sp>
        <p:nvSpPr>
          <p:cNvPr id="240" name="Google Shape;240;p37"/>
          <p:cNvSpPr txBox="1"/>
          <p:nvPr/>
        </p:nvSpPr>
        <p:spPr>
          <a:xfrm>
            <a:off x="5011271" y="1904749"/>
            <a:ext cx="492300" cy="646500"/>
          </a:xfrm>
          <a:prstGeom prst="rect">
            <a:avLst/>
          </a:prstGeom>
          <a:noFill/>
          <a:ln>
            <a:noFill/>
          </a:ln>
        </p:spPr>
        <p:txBody>
          <a:bodyPr spcFirstLastPara="1" wrap="square" lIns="91425" tIns="45700" rIns="91425" bIns="45700" anchor="t" anchorCtr="0">
            <a:spAutoFit/>
          </a:bodyPr>
          <a:lstStyle/>
          <a:p>
            <a:r>
              <a:rPr lang="en" sz="3600"/>
              <a:t>B</a:t>
            </a:r>
            <a:endParaRPr/>
          </a:p>
        </p:txBody>
      </p:sp>
      <p:sp>
        <p:nvSpPr>
          <p:cNvPr id="241" name="Google Shape;241;p37"/>
          <p:cNvSpPr txBox="1"/>
          <p:nvPr/>
        </p:nvSpPr>
        <p:spPr>
          <a:xfrm>
            <a:off x="380507" y="3983804"/>
            <a:ext cx="518100" cy="646500"/>
          </a:xfrm>
          <a:prstGeom prst="rect">
            <a:avLst/>
          </a:prstGeom>
          <a:noFill/>
          <a:ln>
            <a:noFill/>
          </a:ln>
        </p:spPr>
        <p:txBody>
          <a:bodyPr spcFirstLastPara="1" wrap="square" lIns="91425" tIns="45700" rIns="91425" bIns="45700" anchor="t" anchorCtr="0">
            <a:spAutoFit/>
          </a:bodyPr>
          <a:lstStyle/>
          <a:p>
            <a:r>
              <a:rPr lang="en" sz="3600"/>
              <a:t>C</a:t>
            </a:r>
            <a:endParaRPr/>
          </a:p>
        </p:txBody>
      </p:sp>
      <p:sp>
        <p:nvSpPr>
          <p:cNvPr id="242" name="Google Shape;242;p37"/>
          <p:cNvSpPr txBox="1"/>
          <p:nvPr/>
        </p:nvSpPr>
        <p:spPr>
          <a:xfrm>
            <a:off x="4998446" y="3954677"/>
            <a:ext cx="518100" cy="646500"/>
          </a:xfrm>
          <a:prstGeom prst="rect">
            <a:avLst/>
          </a:prstGeom>
          <a:noFill/>
          <a:ln>
            <a:noFill/>
          </a:ln>
        </p:spPr>
        <p:txBody>
          <a:bodyPr spcFirstLastPara="1" wrap="square" lIns="91425" tIns="45700" rIns="91425" bIns="45700" anchor="t" anchorCtr="0">
            <a:spAutoFit/>
          </a:bodyPr>
          <a:lstStyle/>
          <a:p>
            <a:r>
              <a:rPr lang="en" sz="3600"/>
              <a:t>D</a:t>
            </a:r>
            <a:endParaRPr/>
          </a:p>
        </p:txBody>
      </p:sp>
      <p:pic>
        <p:nvPicPr>
          <p:cNvPr id="243" name="Google Shape;243;p37" descr="Anchor with solid fill"/>
          <p:cNvPicPr preferRelativeResize="0"/>
          <p:nvPr/>
        </p:nvPicPr>
        <p:blipFill rotWithShape="1">
          <a:blip r:embed="rId3">
            <a:alphaModFix/>
          </a:blip>
          <a:srcRect/>
          <a:stretch/>
        </p:blipFill>
        <p:spPr>
          <a:xfrm>
            <a:off x="0" y="857250"/>
            <a:ext cx="518100" cy="518100"/>
          </a:xfrm>
          <a:prstGeom prst="rect">
            <a:avLst/>
          </a:prstGeom>
          <a:noFill/>
          <a:ln>
            <a:noFill/>
          </a:ln>
        </p:spPr>
      </p:pic>
      <p:pic>
        <p:nvPicPr>
          <p:cNvPr id="244" name="Google Shape;244;p37"/>
          <p:cNvPicPr preferRelativeResize="0"/>
          <p:nvPr/>
        </p:nvPicPr>
        <p:blipFill>
          <a:blip r:embed="rId4">
            <a:alphaModFix/>
          </a:blip>
          <a:stretch>
            <a:fillRect/>
          </a:stretch>
        </p:blipFill>
        <p:spPr>
          <a:xfrm>
            <a:off x="1183478" y="3571699"/>
            <a:ext cx="2463267" cy="2429049"/>
          </a:xfrm>
          <a:prstGeom prst="rect">
            <a:avLst/>
          </a:prstGeom>
          <a:noFill/>
          <a:ln>
            <a:noFill/>
          </a:ln>
        </p:spPr>
      </p:pic>
      <p:sp>
        <p:nvSpPr>
          <p:cNvPr id="245" name="Google Shape;245;p37"/>
          <p:cNvSpPr/>
          <p:nvPr/>
        </p:nvSpPr>
        <p:spPr>
          <a:xfrm rot="9451995">
            <a:off x="2597103" y="4342362"/>
            <a:ext cx="518125" cy="364917"/>
          </a:xfrm>
          <a:prstGeom prst="rightArrow">
            <a:avLst>
              <a:gd name="adj1" fmla="val 50000"/>
              <a:gd name="adj2" fmla="val 50000"/>
            </a:avLst>
          </a:prstGeom>
          <a:solidFill>
            <a:srgbClr val="FF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dirty="0"/>
          </a:p>
        </p:txBody>
      </p:sp>
      <p:pic>
        <p:nvPicPr>
          <p:cNvPr id="248" name="Google Shape;248;p37"/>
          <p:cNvPicPr preferRelativeResize="0"/>
          <p:nvPr/>
        </p:nvPicPr>
        <p:blipFill>
          <a:blip r:embed="rId5">
            <a:alphaModFix/>
          </a:blip>
          <a:stretch>
            <a:fillRect/>
          </a:stretch>
        </p:blipFill>
        <p:spPr>
          <a:xfrm>
            <a:off x="1487519" y="1916824"/>
            <a:ext cx="1454019" cy="1645475"/>
          </a:xfrm>
          <a:prstGeom prst="rect">
            <a:avLst/>
          </a:prstGeom>
          <a:noFill/>
          <a:ln>
            <a:noFill/>
          </a:ln>
        </p:spPr>
      </p:pic>
      <p:pic>
        <p:nvPicPr>
          <p:cNvPr id="15362" name="Picture 2" descr="World Ocean Day: Things you can do to protect the planet's crucial resource  | Clemson News">
            <a:extLst>
              <a:ext uri="{FF2B5EF4-FFF2-40B4-BE49-F238E27FC236}">
                <a16:creationId xmlns:a16="http://schemas.microsoft.com/office/drawing/2014/main" id="{83030933-2EE9-BAFC-E9C0-5E91FEAD2E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8546" y="4122687"/>
            <a:ext cx="2834230" cy="1592477"/>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Ant - Wikipedia">
            <a:extLst>
              <a:ext uri="{FF2B5EF4-FFF2-40B4-BE49-F238E27FC236}">
                <a16:creationId xmlns:a16="http://schemas.microsoft.com/office/drawing/2014/main" id="{6C313CE7-D796-4930-7BCD-FD8A5DE0E2F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66178" y="1377002"/>
            <a:ext cx="1315156" cy="2348493"/>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266;p38">
            <a:extLst>
              <a:ext uri="{FF2B5EF4-FFF2-40B4-BE49-F238E27FC236}">
                <a16:creationId xmlns:a16="http://schemas.microsoft.com/office/drawing/2014/main" id="{5ED1DE21-2E51-395C-5097-3E6C5CB4CDBC}"/>
              </a:ext>
            </a:extLst>
          </p:cNvPr>
          <p:cNvSpPr/>
          <p:nvPr/>
        </p:nvSpPr>
        <p:spPr>
          <a:xfrm>
            <a:off x="131626" y="3641494"/>
            <a:ext cx="3864600" cy="23508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23681456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9"/>
          <p:cNvSpPr/>
          <p:nvPr/>
        </p:nvSpPr>
        <p:spPr>
          <a:xfrm>
            <a:off x="498763" y="1381991"/>
            <a:ext cx="8187900" cy="43539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endParaRPr>
          </a:p>
        </p:txBody>
      </p:sp>
      <p:cxnSp>
        <p:nvCxnSpPr>
          <p:cNvPr id="273" name="Google Shape;273;p39"/>
          <p:cNvCxnSpPr/>
          <p:nvPr/>
        </p:nvCxnSpPr>
        <p:spPr>
          <a:xfrm>
            <a:off x="4606850" y="1381991"/>
            <a:ext cx="0" cy="1322400"/>
          </a:xfrm>
          <a:prstGeom prst="straightConnector1">
            <a:avLst/>
          </a:prstGeom>
          <a:noFill/>
          <a:ln w="25400" cap="flat" cmpd="sng">
            <a:solidFill>
              <a:schemeClr val="dk1"/>
            </a:solidFill>
            <a:prstDash val="solid"/>
            <a:round/>
            <a:headEnd type="none" w="sm" len="sm"/>
            <a:tailEnd type="none" w="sm" len="sm"/>
          </a:ln>
        </p:spPr>
      </p:cxnSp>
      <p:cxnSp>
        <p:nvCxnSpPr>
          <p:cNvPr id="274" name="Google Shape;274;p39"/>
          <p:cNvCxnSpPr>
            <a:stCxn id="275" idx="4"/>
            <a:endCxn id="272" idx="2"/>
          </p:cNvCxnSpPr>
          <p:nvPr/>
        </p:nvCxnSpPr>
        <p:spPr>
          <a:xfrm>
            <a:off x="4571972" y="4391433"/>
            <a:ext cx="20700" cy="1344600"/>
          </a:xfrm>
          <a:prstGeom prst="straightConnector1">
            <a:avLst/>
          </a:prstGeom>
          <a:noFill/>
          <a:ln w="25400" cap="flat" cmpd="sng">
            <a:solidFill>
              <a:schemeClr val="dk1"/>
            </a:solidFill>
            <a:prstDash val="solid"/>
            <a:round/>
            <a:headEnd type="none" w="sm" len="sm"/>
            <a:tailEnd type="none" w="sm" len="sm"/>
          </a:ln>
        </p:spPr>
      </p:cxnSp>
      <p:cxnSp>
        <p:nvCxnSpPr>
          <p:cNvPr id="276" name="Google Shape;276;p39"/>
          <p:cNvCxnSpPr/>
          <p:nvPr/>
        </p:nvCxnSpPr>
        <p:spPr>
          <a:xfrm>
            <a:off x="498763" y="3548593"/>
            <a:ext cx="2389800" cy="0"/>
          </a:xfrm>
          <a:prstGeom prst="straightConnector1">
            <a:avLst/>
          </a:prstGeom>
          <a:noFill/>
          <a:ln w="25400" cap="flat" cmpd="sng">
            <a:solidFill>
              <a:schemeClr val="dk1"/>
            </a:solidFill>
            <a:prstDash val="solid"/>
            <a:round/>
            <a:headEnd type="none" w="sm" len="sm"/>
            <a:tailEnd type="none" w="sm" len="sm"/>
          </a:ln>
        </p:spPr>
      </p:cxnSp>
      <p:cxnSp>
        <p:nvCxnSpPr>
          <p:cNvPr id="277" name="Google Shape;277;p39"/>
          <p:cNvCxnSpPr/>
          <p:nvPr/>
        </p:nvCxnSpPr>
        <p:spPr>
          <a:xfrm>
            <a:off x="6255327" y="3520070"/>
            <a:ext cx="2431500" cy="0"/>
          </a:xfrm>
          <a:prstGeom prst="straightConnector1">
            <a:avLst/>
          </a:prstGeom>
          <a:noFill/>
          <a:ln w="25400" cap="flat" cmpd="sng">
            <a:solidFill>
              <a:schemeClr val="dk1"/>
            </a:solidFill>
            <a:prstDash val="solid"/>
            <a:round/>
            <a:headEnd type="none" w="sm" len="sm"/>
            <a:tailEnd type="none" w="sm" len="sm"/>
          </a:ln>
        </p:spPr>
      </p:cxnSp>
      <p:sp>
        <p:nvSpPr>
          <p:cNvPr id="275" name="Google Shape;275;p39"/>
          <p:cNvSpPr/>
          <p:nvPr/>
        </p:nvSpPr>
        <p:spPr>
          <a:xfrm>
            <a:off x="2888672" y="2704233"/>
            <a:ext cx="3366600" cy="1687200"/>
          </a:xfrm>
          <a:prstGeom prst="ellipse">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endParaRPr>
          </a:p>
        </p:txBody>
      </p:sp>
      <p:sp>
        <p:nvSpPr>
          <p:cNvPr id="278" name="Google Shape;278;p39"/>
          <p:cNvSpPr txBox="1"/>
          <p:nvPr/>
        </p:nvSpPr>
        <p:spPr>
          <a:xfrm>
            <a:off x="3014650" y="3204775"/>
            <a:ext cx="3163800" cy="600124"/>
          </a:xfrm>
          <a:prstGeom prst="rect">
            <a:avLst/>
          </a:prstGeom>
          <a:noFill/>
          <a:ln>
            <a:noFill/>
          </a:ln>
        </p:spPr>
        <p:txBody>
          <a:bodyPr spcFirstLastPara="1" wrap="square" lIns="91425" tIns="45700" rIns="91425" bIns="45700" anchor="t" anchorCtr="0">
            <a:spAutoFit/>
          </a:bodyPr>
          <a:lstStyle/>
          <a:p>
            <a:pPr algn="ctr"/>
            <a:r>
              <a:rPr lang="en" sz="3300" b="1" dirty="0">
                <a:latin typeface="Poppins"/>
                <a:cs typeface="Poppins"/>
                <a:sym typeface="Poppins"/>
              </a:rPr>
              <a:t>Inner Core</a:t>
            </a:r>
            <a:endParaRPr sz="1100" dirty="0"/>
          </a:p>
        </p:txBody>
      </p:sp>
      <p:sp>
        <p:nvSpPr>
          <p:cNvPr id="279" name="Google Shape;279;p39"/>
          <p:cNvSpPr txBox="1"/>
          <p:nvPr/>
        </p:nvSpPr>
        <p:spPr>
          <a:xfrm>
            <a:off x="494363" y="1383371"/>
            <a:ext cx="1146600" cy="369300"/>
          </a:xfrm>
          <a:prstGeom prst="rect">
            <a:avLst/>
          </a:prstGeom>
          <a:noFill/>
          <a:ln>
            <a:noFill/>
          </a:ln>
        </p:spPr>
        <p:txBody>
          <a:bodyPr spcFirstLastPara="1" wrap="square" lIns="91425" tIns="45700" rIns="91425" bIns="45700" anchor="t" anchorCtr="0">
            <a:spAutoFit/>
          </a:bodyPr>
          <a:lstStyle/>
          <a:p>
            <a:r>
              <a:rPr lang="en" sz="1800">
                <a:latin typeface="Helvetica Neue Light"/>
                <a:ea typeface="Helvetica Neue Light"/>
                <a:cs typeface="Helvetica Neue Light"/>
                <a:sym typeface="Helvetica Neue Light"/>
              </a:rPr>
              <a:t>Definition</a:t>
            </a:r>
            <a:endParaRPr/>
          </a:p>
        </p:txBody>
      </p:sp>
      <p:sp>
        <p:nvSpPr>
          <p:cNvPr id="280" name="Google Shape;280;p39"/>
          <p:cNvSpPr txBox="1"/>
          <p:nvPr/>
        </p:nvSpPr>
        <p:spPr>
          <a:xfrm>
            <a:off x="498763" y="5399809"/>
            <a:ext cx="1082400" cy="369300"/>
          </a:xfrm>
          <a:prstGeom prst="rect">
            <a:avLst/>
          </a:prstGeom>
          <a:noFill/>
          <a:ln>
            <a:noFill/>
          </a:ln>
        </p:spPr>
        <p:txBody>
          <a:bodyPr spcFirstLastPara="1" wrap="square" lIns="91425" tIns="45700" rIns="91425" bIns="45700" anchor="t" anchorCtr="0">
            <a:spAutoFit/>
          </a:bodyPr>
          <a:lstStyle/>
          <a:p>
            <a:r>
              <a:rPr lang="en" sz="1800">
                <a:latin typeface="Helvetica Neue Light"/>
                <a:ea typeface="Helvetica Neue Light"/>
                <a:cs typeface="Helvetica Neue Light"/>
                <a:sym typeface="Helvetica Neue Light"/>
              </a:rPr>
              <a:t>Example</a:t>
            </a:r>
            <a:endParaRPr/>
          </a:p>
        </p:txBody>
      </p:sp>
      <p:sp>
        <p:nvSpPr>
          <p:cNvPr id="281" name="Google Shape;281;p39"/>
          <p:cNvSpPr txBox="1"/>
          <p:nvPr/>
        </p:nvSpPr>
        <p:spPr>
          <a:xfrm>
            <a:off x="7783989" y="1364765"/>
            <a:ext cx="902700" cy="369300"/>
          </a:xfrm>
          <a:prstGeom prst="rect">
            <a:avLst/>
          </a:prstGeom>
          <a:noFill/>
          <a:ln>
            <a:noFill/>
          </a:ln>
        </p:spPr>
        <p:txBody>
          <a:bodyPr spcFirstLastPara="1" wrap="square" lIns="91425" tIns="45700" rIns="91425" bIns="45700" anchor="t" anchorCtr="0">
            <a:spAutoFit/>
          </a:bodyPr>
          <a:lstStyle/>
          <a:p>
            <a:r>
              <a:rPr lang="en" sz="1800">
                <a:latin typeface="Helvetica Neue Light"/>
                <a:ea typeface="Helvetica Neue Light"/>
                <a:cs typeface="Helvetica Neue Light"/>
                <a:sym typeface="Helvetica Neue Light"/>
              </a:rPr>
              <a:t>Picture</a:t>
            </a:r>
            <a:endParaRPr/>
          </a:p>
        </p:txBody>
      </p:sp>
      <p:sp>
        <p:nvSpPr>
          <p:cNvPr id="282" name="Google Shape;282;p39"/>
          <p:cNvSpPr txBox="1"/>
          <p:nvPr/>
        </p:nvSpPr>
        <p:spPr>
          <a:xfrm>
            <a:off x="4582322" y="5120974"/>
            <a:ext cx="4038300" cy="615513"/>
          </a:xfrm>
          <a:prstGeom prst="rect">
            <a:avLst/>
          </a:prstGeom>
          <a:noFill/>
          <a:ln>
            <a:noFill/>
          </a:ln>
        </p:spPr>
        <p:txBody>
          <a:bodyPr spcFirstLastPara="1" wrap="square" lIns="91425" tIns="45700" rIns="91425" bIns="45700" anchor="t" anchorCtr="0">
            <a:spAutoFit/>
          </a:bodyPr>
          <a:lstStyle/>
          <a:p>
            <a:pPr algn="r"/>
            <a:r>
              <a:rPr lang="en" sz="1700" dirty="0">
                <a:latin typeface="Helvetica Neue Light"/>
                <a:ea typeface="Helvetica Neue Light"/>
                <a:cs typeface="Helvetica Neue Light"/>
                <a:sym typeface="Helvetica Neue Light"/>
              </a:rPr>
              <a:t>How does Earth’s inner core impact my life?</a:t>
            </a:r>
            <a:endParaRPr sz="1300" dirty="0"/>
          </a:p>
        </p:txBody>
      </p:sp>
      <p:grpSp>
        <p:nvGrpSpPr>
          <p:cNvPr id="283" name="Google Shape;283;p39"/>
          <p:cNvGrpSpPr/>
          <p:nvPr/>
        </p:nvGrpSpPr>
        <p:grpSpPr>
          <a:xfrm>
            <a:off x="6078655" y="1607422"/>
            <a:ext cx="1722563" cy="1687218"/>
            <a:chOff x="1183477" y="2714448"/>
            <a:chExt cx="2463267" cy="2429049"/>
          </a:xfrm>
        </p:grpSpPr>
        <p:pic>
          <p:nvPicPr>
            <p:cNvPr id="284" name="Google Shape;284;p39"/>
            <p:cNvPicPr preferRelativeResize="0"/>
            <p:nvPr/>
          </p:nvPicPr>
          <p:blipFill>
            <a:blip r:embed="rId3">
              <a:alphaModFix/>
            </a:blip>
            <a:stretch>
              <a:fillRect/>
            </a:stretch>
          </p:blipFill>
          <p:spPr>
            <a:xfrm>
              <a:off x="1183477" y="2714448"/>
              <a:ext cx="2463267" cy="2429049"/>
            </a:xfrm>
            <a:prstGeom prst="rect">
              <a:avLst/>
            </a:prstGeom>
            <a:noFill/>
            <a:ln>
              <a:noFill/>
            </a:ln>
          </p:spPr>
        </p:pic>
        <p:sp>
          <p:nvSpPr>
            <p:cNvPr id="285" name="Google Shape;285;p39"/>
            <p:cNvSpPr/>
            <p:nvPr/>
          </p:nvSpPr>
          <p:spPr>
            <a:xfrm rot="9451995" flipV="1">
              <a:off x="2748734" y="3532919"/>
              <a:ext cx="518125" cy="383684"/>
            </a:xfrm>
            <a:prstGeom prst="rightArrow">
              <a:avLst>
                <a:gd name="adj1" fmla="val 50000"/>
                <a:gd name="adj2" fmla="val 50000"/>
              </a:avLst>
            </a:prstGeom>
            <a:solidFill>
              <a:srgbClr val="FF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8"/>
          <p:cNvSpPr txBox="1">
            <a:spLocks noGrp="1"/>
          </p:cNvSpPr>
          <p:nvPr>
            <p:ph type="ctrTitle"/>
          </p:nvPr>
        </p:nvSpPr>
        <p:spPr>
          <a:xfrm>
            <a:off x="611100" y="610799"/>
            <a:ext cx="8451300" cy="1102500"/>
          </a:xfrm>
          <a:prstGeom prst="rect">
            <a:avLst/>
          </a:prstGeom>
          <a:noFill/>
          <a:ln>
            <a:noFill/>
          </a:ln>
        </p:spPr>
        <p:txBody>
          <a:bodyPr spcFirstLastPara="1" wrap="square" lIns="91425" tIns="45700" rIns="91425" bIns="45700" anchor="ctr" anchorCtr="0">
            <a:normAutofit fontScale="90000"/>
          </a:bodyPr>
          <a:lstStyle/>
          <a:p>
            <a:pPr>
              <a:buSzPct val="100000"/>
            </a:pPr>
            <a:r>
              <a:rPr lang="en" sz="3600" b="1" u="sng" dirty="0"/>
              <a:t>Earth’s Layers: </a:t>
            </a:r>
            <a:r>
              <a:rPr lang="en" sz="3600" dirty="0"/>
              <a:t>the earth has four main layers</a:t>
            </a:r>
            <a:endParaRPr sz="3600" dirty="0"/>
          </a:p>
        </p:txBody>
      </p:sp>
      <p:sp>
        <p:nvSpPr>
          <p:cNvPr id="2" name="Google Shape;578;p51" descr="Rewind">
            <a:extLst>
              <a:ext uri="{FF2B5EF4-FFF2-40B4-BE49-F238E27FC236}">
                <a16:creationId xmlns:a16="http://schemas.microsoft.com/office/drawing/2014/main" id="{4456E117-11CB-F610-9014-2FC5C1304F77}"/>
              </a:ext>
            </a:extLst>
          </p:cNvPr>
          <p:cNvSpPr/>
          <p:nvPr/>
        </p:nvSpPr>
        <p:spPr>
          <a:xfrm>
            <a:off x="0" y="-44997"/>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26" name="Picture 2" descr="Earth Layer About the Earth | Earth layers, Earth layers project, Earth's  layers">
            <a:extLst>
              <a:ext uri="{FF2B5EF4-FFF2-40B4-BE49-F238E27FC236}">
                <a16:creationId xmlns:a16="http://schemas.microsoft.com/office/drawing/2014/main" id="{D0265A54-B125-05E2-0EA2-F21B174172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9526" y="1564633"/>
            <a:ext cx="6844947" cy="5180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8408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0"/>
          <p:cNvSpPr txBox="1"/>
          <p:nvPr/>
        </p:nvSpPr>
        <p:spPr>
          <a:xfrm>
            <a:off x="626731" y="1060551"/>
            <a:ext cx="8209500" cy="1015800"/>
          </a:xfrm>
          <a:prstGeom prst="rect">
            <a:avLst/>
          </a:prstGeom>
          <a:noFill/>
          <a:ln>
            <a:noFill/>
          </a:ln>
        </p:spPr>
        <p:txBody>
          <a:bodyPr spcFirstLastPara="1" wrap="square" lIns="91425" tIns="45700" rIns="91425" bIns="45700" anchor="t" anchorCtr="0">
            <a:spAutoFit/>
          </a:bodyPr>
          <a:lstStyle/>
          <a:p>
            <a:pPr algn="ctr">
              <a:buSzPts val="3000"/>
            </a:pPr>
            <a:r>
              <a:rPr lang="en" sz="3000" b="1" u="sng" dirty="0">
                <a:solidFill>
                  <a:schemeClr val="dk1"/>
                </a:solidFill>
                <a:latin typeface="Calibri"/>
                <a:ea typeface="Calibri"/>
                <a:cs typeface="Calibri"/>
                <a:sym typeface="Calibri"/>
              </a:rPr>
              <a:t>Directions:</a:t>
            </a:r>
            <a:r>
              <a:rPr lang="en" sz="3000" b="1" dirty="0">
                <a:solidFill>
                  <a:schemeClr val="dk1"/>
                </a:solidFill>
                <a:latin typeface="Calibri"/>
                <a:ea typeface="Calibri"/>
                <a:cs typeface="Calibri"/>
                <a:sym typeface="Calibri"/>
              </a:rPr>
              <a:t> </a:t>
            </a:r>
            <a:r>
              <a:rPr lang="en" sz="3000" dirty="0">
                <a:solidFill>
                  <a:schemeClr val="dk1"/>
                </a:solidFill>
                <a:latin typeface="Calibri"/>
                <a:ea typeface="Calibri"/>
                <a:cs typeface="Calibri"/>
                <a:sym typeface="Calibri"/>
              </a:rPr>
              <a:t>Choose the correct </a:t>
            </a:r>
            <a:r>
              <a:rPr lang="en" sz="3000" i="1" dirty="0">
                <a:solidFill>
                  <a:schemeClr val="dk1"/>
                </a:solidFill>
                <a:latin typeface="Calibri"/>
                <a:ea typeface="Calibri"/>
                <a:cs typeface="Calibri"/>
                <a:sym typeface="Calibri"/>
              </a:rPr>
              <a:t>definition</a:t>
            </a:r>
            <a:r>
              <a:rPr lang="en" sz="3000" dirty="0">
                <a:solidFill>
                  <a:schemeClr val="dk1"/>
                </a:solidFill>
                <a:latin typeface="Calibri"/>
                <a:ea typeface="Calibri"/>
                <a:cs typeface="Calibri"/>
                <a:sym typeface="Calibri"/>
              </a:rPr>
              <a:t> of </a:t>
            </a:r>
            <a:r>
              <a:rPr lang="en" sz="3000" b="1" dirty="0">
                <a:solidFill>
                  <a:schemeClr val="dk1"/>
                </a:solidFill>
                <a:latin typeface="Calibri"/>
                <a:ea typeface="Calibri"/>
                <a:cs typeface="Calibri"/>
                <a:sym typeface="Calibri"/>
              </a:rPr>
              <a:t>Earth’s inner core </a:t>
            </a:r>
            <a:r>
              <a:rPr lang="en" sz="3000" dirty="0">
                <a:solidFill>
                  <a:schemeClr val="dk1"/>
                </a:solidFill>
                <a:latin typeface="Calibri"/>
                <a:ea typeface="Calibri"/>
                <a:cs typeface="Calibri"/>
                <a:sym typeface="Calibri"/>
              </a:rPr>
              <a:t>from the choices below. </a:t>
            </a:r>
            <a:endParaRPr dirty="0"/>
          </a:p>
        </p:txBody>
      </p:sp>
      <p:sp>
        <p:nvSpPr>
          <p:cNvPr id="292" name="Google Shape;292;p40"/>
          <p:cNvSpPr txBox="1"/>
          <p:nvPr/>
        </p:nvSpPr>
        <p:spPr>
          <a:xfrm>
            <a:off x="1073532" y="4983540"/>
            <a:ext cx="7874100" cy="461700"/>
          </a:xfrm>
          <a:prstGeom prst="rect">
            <a:avLst/>
          </a:prstGeom>
          <a:noFill/>
          <a:ln>
            <a:noFill/>
          </a:ln>
        </p:spPr>
        <p:txBody>
          <a:bodyPr spcFirstLastPara="1" wrap="square" lIns="91425" tIns="45700" rIns="91425" bIns="45700" anchor="t" anchorCtr="0">
            <a:spAutoFit/>
          </a:bodyPr>
          <a:lstStyle/>
          <a:p>
            <a:r>
              <a:rPr lang="en-US" sz="2400" dirty="0">
                <a:solidFill>
                  <a:srgbClr val="434343"/>
                </a:solidFill>
                <a:latin typeface="Helvetica Neue Light"/>
                <a:ea typeface="Helvetica Neue Light"/>
                <a:cs typeface="Helvetica Neue Light"/>
                <a:sym typeface="Helvetica Neue Light"/>
              </a:rPr>
              <a:t>A low pressure weather system</a:t>
            </a:r>
            <a:endParaRPr lang="en-US" dirty="0">
              <a:solidFill>
                <a:srgbClr val="434343"/>
              </a:solidFill>
            </a:endParaRPr>
          </a:p>
        </p:txBody>
      </p:sp>
      <p:sp>
        <p:nvSpPr>
          <p:cNvPr id="293" name="Google Shape;293;p40"/>
          <p:cNvSpPr txBox="1"/>
          <p:nvPr/>
        </p:nvSpPr>
        <p:spPr>
          <a:xfrm>
            <a:off x="1073532" y="4160370"/>
            <a:ext cx="7874100" cy="498558"/>
          </a:xfrm>
          <a:prstGeom prst="rect">
            <a:avLst/>
          </a:prstGeom>
          <a:noFill/>
          <a:ln>
            <a:noFill/>
          </a:ln>
        </p:spPr>
        <p:txBody>
          <a:bodyPr spcFirstLastPara="1" wrap="square" lIns="91425" tIns="45700" rIns="91425" bIns="45700" anchor="t" anchorCtr="0">
            <a:spAutoFit/>
          </a:bodyPr>
          <a:lstStyle/>
          <a:p>
            <a:pPr>
              <a:lnSpc>
                <a:spcPct val="110000"/>
              </a:lnSpc>
            </a:pPr>
            <a:r>
              <a:rPr lang="en" sz="2400" dirty="0">
                <a:solidFill>
                  <a:srgbClr val="43464D"/>
                </a:solidFill>
                <a:latin typeface="Helvetica Neue Light"/>
                <a:ea typeface="Helvetica Neue Light"/>
                <a:cs typeface="Helvetica Neue Light"/>
                <a:sym typeface="Helvetica Neue Light"/>
              </a:rPr>
              <a:t>The innermost solid layer of planet Earth</a:t>
            </a:r>
            <a:endParaRPr sz="2400" dirty="0">
              <a:latin typeface="Helvetica Neue Light"/>
              <a:ea typeface="Helvetica Neue Light"/>
              <a:cs typeface="Helvetica Neue Light"/>
              <a:sym typeface="Helvetica Neue Light"/>
            </a:endParaRPr>
          </a:p>
        </p:txBody>
      </p:sp>
      <p:sp>
        <p:nvSpPr>
          <p:cNvPr id="294" name="Google Shape;294;p40"/>
          <p:cNvSpPr txBox="1"/>
          <p:nvPr/>
        </p:nvSpPr>
        <p:spPr>
          <a:xfrm>
            <a:off x="1166884" y="2389497"/>
            <a:ext cx="7977000" cy="461700"/>
          </a:xfrm>
          <a:prstGeom prst="rect">
            <a:avLst/>
          </a:prstGeom>
          <a:noFill/>
          <a:ln>
            <a:noFill/>
          </a:ln>
        </p:spPr>
        <p:txBody>
          <a:bodyPr spcFirstLastPara="1" wrap="square" lIns="91425" tIns="45700" rIns="91425" bIns="45700" anchor="t" anchorCtr="0">
            <a:spAutoFit/>
          </a:bodyPr>
          <a:lstStyle/>
          <a:p>
            <a:endParaRPr sz="2400">
              <a:latin typeface="Helvetica Neue Light"/>
              <a:ea typeface="Helvetica Neue Light"/>
              <a:cs typeface="Helvetica Neue Light"/>
              <a:sym typeface="Helvetica Neue Light"/>
            </a:endParaRPr>
          </a:p>
        </p:txBody>
      </p:sp>
      <p:sp>
        <p:nvSpPr>
          <p:cNvPr id="295" name="Google Shape;295;p40"/>
          <p:cNvSpPr txBox="1"/>
          <p:nvPr/>
        </p:nvSpPr>
        <p:spPr>
          <a:xfrm>
            <a:off x="1073532" y="2492258"/>
            <a:ext cx="7874100" cy="461700"/>
          </a:xfrm>
          <a:prstGeom prst="rect">
            <a:avLst/>
          </a:prstGeom>
          <a:noFill/>
          <a:ln>
            <a:noFill/>
          </a:ln>
        </p:spPr>
        <p:txBody>
          <a:bodyPr spcFirstLastPara="1" wrap="square" lIns="91425" tIns="45700" rIns="91425" bIns="45700" anchor="t" anchorCtr="0">
            <a:spAutoFit/>
          </a:bodyPr>
          <a:lstStyle/>
          <a:p>
            <a:r>
              <a:rPr lang="en" sz="2400" dirty="0">
                <a:solidFill>
                  <a:srgbClr val="43464D"/>
                </a:solidFill>
                <a:latin typeface="Helvetica Neue Light"/>
                <a:ea typeface="Helvetica Neue Light"/>
                <a:cs typeface="Helvetica Neue Light"/>
                <a:sym typeface="Helvetica Neue Light"/>
              </a:rPr>
              <a:t>T</a:t>
            </a:r>
            <a:r>
              <a:rPr lang="en-US" sz="2400" dirty="0">
                <a:solidFill>
                  <a:srgbClr val="43464D"/>
                </a:solidFill>
                <a:latin typeface="Helvetica Neue Light"/>
                <a:ea typeface="Helvetica Neue Light"/>
                <a:cs typeface="Helvetica Neue Light"/>
                <a:sym typeface="Helvetica Neue Light"/>
              </a:rPr>
              <a:t>h</a:t>
            </a:r>
            <a:r>
              <a:rPr lang="en" sz="2400" dirty="0">
                <a:solidFill>
                  <a:srgbClr val="43464D"/>
                </a:solidFill>
                <a:latin typeface="Helvetica Neue Light"/>
                <a:ea typeface="Helvetica Neue Light"/>
                <a:cs typeface="Helvetica Neue Light"/>
                <a:sym typeface="Helvetica Neue Light"/>
              </a:rPr>
              <a:t>e process of using sun light for energy </a:t>
            </a:r>
            <a:endParaRPr sz="2400" dirty="0">
              <a:latin typeface="Helvetica Neue Light"/>
              <a:ea typeface="Helvetica Neue Light"/>
              <a:cs typeface="Helvetica Neue Light"/>
              <a:sym typeface="Helvetica Neue Light"/>
            </a:endParaRPr>
          </a:p>
        </p:txBody>
      </p:sp>
      <p:sp>
        <p:nvSpPr>
          <p:cNvPr id="296" name="Google Shape;296;p40"/>
          <p:cNvSpPr txBox="1"/>
          <p:nvPr/>
        </p:nvSpPr>
        <p:spPr>
          <a:xfrm>
            <a:off x="380509" y="2389497"/>
            <a:ext cx="492300" cy="646500"/>
          </a:xfrm>
          <a:prstGeom prst="rect">
            <a:avLst/>
          </a:prstGeom>
          <a:noFill/>
          <a:ln>
            <a:noFill/>
          </a:ln>
        </p:spPr>
        <p:txBody>
          <a:bodyPr spcFirstLastPara="1" wrap="square" lIns="91425" tIns="45700" rIns="91425" bIns="45700" anchor="t" anchorCtr="0">
            <a:spAutoFit/>
          </a:bodyPr>
          <a:lstStyle/>
          <a:p>
            <a:r>
              <a:rPr lang="en" sz="3600"/>
              <a:t>A</a:t>
            </a:r>
            <a:endParaRPr/>
          </a:p>
        </p:txBody>
      </p:sp>
      <p:sp>
        <p:nvSpPr>
          <p:cNvPr id="297" name="Google Shape;297;p40"/>
          <p:cNvSpPr txBox="1"/>
          <p:nvPr/>
        </p:nvSpPr>
        <p:spPr>
          <a:xfrm>
            <a:off x="380508" y="3286714"/>
            <a:ext cx="492300" cy="646500"/>
          </a:xfrm>
          <a:prstGeom prst="rect">
            <a:avLst/>
          </a:prstGeom>
          <a:noFill/>
          <a:ln>
            <a:noFill/>
          </a:ln>
        </p:spPr>
        <p:txBody>
          <a:bodyPr spcFirstLastPara="1" wrap="square" lIns="91425" tIns="45700" rIns="91425" bIns="45700" anchor="t" anchorCtr="0">
            <a:spAutoFit/>
          </a:bodyPr>
          <a:lstStyle/>
          <a:p>
            <a:r>
              <a:rPr lang="en" sz="3600"/>
              <a:t>B</a:t>
            </a:r>
            <a:endParaRPr/>
          </a:p>
        </p:txBody>
      </p:sp>
      <p:sp>
        <p:nvSpPr>
          <p:cNvPr id="298" name="Google Shape;298;p40"/>
          <p:cNvSpPr txBox="1"/>
          <p:nvPr/>
        </p:nvSpPr>
        <p:spPr>
          <a:xfrm>
            <a:off x="393332" y="4050854"/>
            <a:ext cx="518100" cy="646500"/>
          </a:xfrm>
          <a:prstGeom prst="rect">
            <a:avLst/>
          </a:prstGeom>
          <a:noFill/>
          <a:ln>
            <a:noFill/>
          </a:ln>
        </p:spPr>
        <p:txBody>
          <a:bodyPr spcFirstLastPara="1" wrap="square" lIns="91425" tIns="45700" rIns="91425" bIns="45700" anchor="t" anchorCtr="0">
            <a:spAutoFit/>
          </a:bodyPr>
          <a:lstStyle/>
          <a:p>
            <a:r>
              <a:rPr lang="en" sz="3600"/>
              <a:t>C</a:t>
            </a:r>
            <a:endParaRPr/>
          </a:p>
        </p:txBody>
      </p:sp>
      <p:sp>
        <p:nvSpPr>
          <p:cNvPr id="299" name="Google Shape;299;p40"/>
          <p:cNvSpPr txBox="1"/>
          <p:nvPr/>
        </p:nvSpPr>
        <p:spPr>
          <a:xfrm>
            <a:off x="393330" y="4999595"/>
            <a:ext cx="518100" cy="646500"/>
          </a:xfrm>
          <a:prstGeom prst="rect">
            <a:avLst/>
          </a:prstGeom>
          <a:noFill/>
          <a:ln>
            <a:noFill/>
          </a:ln>
        </p:spPr>
        <p:txBody>
          <a:bodyPr spcFirstLastPara="1" wrap="square" lIns="91425" tIns="45700" rIns="91425" bIns="45700" anchor="t" anchorCtr="0">
            <a:spAutoFit/>
          </a:bodyPr>
          <a:lstStyle/>
          <a:p>
            <a:r>
              <a:rPr lang="en" sz="3600"/>
              <a:t>D</a:t>
            </a:r>
            <a:endParaRPr/>
          </a:p>
        </p:txBody>
      </p:sp>
      <p:pic>
        <p:nvPicPr>
          <p:cNvPr id="300" name="Google Shape;300;p40" descr="Anchor with solid fill"/>
          <p:cNvPicPr preferRelativeResize="0"/>
          <p:nvPr/>
        </p:nvPicPr>
        <p:blipFill rotWithShape="1">
          <a:blip r:embed="rId3">
            <a:alphaModFix/>
          </a:blip>
          <a:srcRect/>
          <a:stretch/>
        </p:blipFill>
        <p:spPr>
          <a:xfrm>
            <a:off x="0" y="857250"/>
            <a:ext cx="518100" cy="518100"/>
          </a:xfrm>
          <a:prstGeom prst="rect">
            <a:avLst/>
          </a:prstGeom>
          <a:noFill/>
          <a:ln>
            <a:noFill/>
          </a:ln>
        </p:spPr>
      </p:pic>
      <p:sp>
        <p:nvSpPr>
          <p:cNvPr id="301" name="Google Shape;301;p40"/>
          <p:cNvSpPr txBox="1"/>
          <p:nvPr/>
        </p:nvSpPr>
        <p:spPr>
          <a:xfrm>
            <a:off x="1073532" y="3337208"/>
            <a:ext cx="7874100" cy="461700"/>
          </a:xfrm>
          <a:prstGeom prst="rect">
            <a:avLst/>
          </a:prstGeom>
          <a:noFill/>
          <a:ln>
            <a:noFill/>
          </a:ln>
        </p:spPr>
        <p:txBody>
          <a:bodyPr spcFirstLastPara="1" wrap="square" lIns="91425" tIns="45700" rIns="91425" bIns="45700" anchor="t" anchorCtr="0">
            <a:spAutoFit/>
          </a:bodyPr>
          <a:lstStyle/>
          <a:p>
            <a:r>
              <a:rPr lang="en" sz="2400">
                <a:solidFill>
                  <a:srgbClr val="43464D"/>
                </a:solidFill>
                <a:latin typeface="Helvetica Neue Light"/>
                <a:ea typeface="Helvetica Neue Light"/>
                <a:cs typeface="Helvetica Neue Light"/>
                <a:sym typeface="Helvetica Neue Light"/>
              </a:rPr>
              <a:t>Preserved remains of prehistoric life</a:t>
            </a:r>
            <a:endParaRPr sz="2400">
              <a:latin typeface="Helvetica Neue Light"/>
              <a:ea typeface="Helvetica Neue Light"/>
              <a:cs typeface="Helvetica Neue Light"/>
              <a:sym typeface="Helvetica Neue Light"/>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0"/>
          <p:cNvSpPr txBox="1"/>
          <p:nvPr/>
        </p:nvSpPr>
        <p:spPr>
          <a:xfrm>
            <a:off x="626731" y="1060551"/>
            <a:ext cx="8209500" cy="1015800"/>
          </a:xfrm>
          <a:prstGeom prst="rect">
            <a:avLst/>
          </a:prstGeom>
          <a:noFill/>
          <a:ln>
            <a:noFill/>
          </a:ln>
        </p:spPr>
        <p:txBody>
          <a:bodyPr spcFirstLastPara="1" wrap="square" lIns="91425" tIns="45700" rIns="91425" bIns="45700" anchor="t" anchorCtr="0">
            <a:spAutoFit/>
          </a:bodyPr>
          <a:lstStyle/>
          <a:p>
            <a:pPr algn="ctr">
              <a:buSzPts val="3000"/>
            </a:pPr>
            <a:r>
              <a:rPr lang="en" sz="3000" b="1" u="sng" dirty="0">
                <a:solidFill>
                  <a:schemeClr val="dk1"/>
                </a:solidFill>
                <a:latin typeface="Calibri"/>
                <a:ea typeface="Calibri"/>
                <a:cs typeface="Calibri"/>
                <a:sym typeface="Calibri"/>
              </a:rPr>
              <a:t>Directions:</a:t>
            </a:r>
            <a:r>
              <a:rPr lang="en" sz="3000" b="1" dirty="0">
                <a:solidFill>
                  <a:schemeClr val="dk1"/>
                </a:solidFill>
                <a:latin typeface="Calibri"/>
                <a:ea typeface="Calibri"/>
                <a:cs typeface="Calibri"/>
                <a:sym typeface="Calibri"/>
              </a:rPr>
              <a:t> </a:t>
            </a:r>
            <a:r>
              <a:rPr lang="en" sz="3000" dirty="0">
                <a:solidFill>
                  <a:schemeClr val="dk1"/>
                </a:solidFill>
                <a:latin typeface="Calibri"/>
                <a:ea typeface="Calibri"/>
                <a:cs typeface="Calibri"/>
                <a:sym typeface="Calibri"/>
              </a:rPr>
              <a:t>Choose the correct </a:t>
            </a:r>
            <a:r>
              <a:rPr lang="en" sz="3000" i="1" dirty="0">
                <a:solidFill>
                  <a:schemeClr val="dk1"/>
                </a:solidFill>
                <a:latin typeface="Calibri"/>
                <a:ea typeface="Calibri"/>
                <a:cs typeface="Calibri"/>
                <a:sym typeface="Calibri"/>
              </a:rPr>
              <a:t>definition</a:t>
            </a:r>
            <a:r>
              <a:rPr lang="en" sz="3000" dirty="0">
                <a:solidFill>
                  <a:schemeClr val="dk1"/>
                </a:solidFill>
                <a:latin typeface="Calibri"/>
                <a:ea typeface="Calibri"/>
                <a:cs typeface="Calibri"/>
                <a:sym typeface="Calibri"/>
              </a:rPr>
              <a:t> of </a:t>
            </a:r>
            <a:r>
              <a:rPr lang="en" sz="3000" b="1" dirty="0">
                <a:solidFill>
                  <a:schemeClr val="dk1"/>
                </a:solidFill>
                <a:latin typeface="Calibri"/>
                <a:ea typeface="Calibri"/>
                <a:cs typeface="Calibri"/>
                <a:sym typeface="Calibri"/>
              </a:rPr>
              <a:t>Earth’s inner core </a:t>
            </a:r>
            <a:r>
              <a:rPr lang="en" sz="3000" dirty="0">
                <a:solidFill>
                  <a:schemeClr val="dk1"/>
                </a:solidFill>
                <a:latin typeface="Calibri"/>
                <a:ea typeface="Calibri"/>
                <a:cs typeface="Calibri"/>
                <a:sym typeface="Calibri"/>
              </a:rPr>
              <a:t>from the choices below. </a:t>
            </a:r>
            <a:endParaRPr dirty="0"/>
          </a:p>
        </p:txBody>
      </p:sp>
      <p:sp>
        <p:nvSpPr>
          <p:cNvPr id="292" name="Google Shape;292;p40"/>
          <p:cNvSpPr txBox="1"/>
          <p:nvPr/>
        </p:nvSpPr>
        <p:spPr>
          <a:xfrm>
            <a:off x="1073532" y="4983540"/>
            <a:ext cx="7874100" cy="461700"/>
          </a:xfrm>
          <a:prstGeom prst="rect">
            <a:avLst/>
          </a:prstGeom>
          <a:noFill/>
          <a:ln>
            <a:noFill/>
          </a:ln>
        </p:spPr>
        <p:txBody>
          <a:bodyPr spcFirstLastPara="1" wrap="square" lIns="91425" tIns="45700" rIns="91425" bIns="45700" anchor="t" anchorCtr="0">
            <a:spAutoFit/>
          </a:bodyPr>
          <a:lstStyle/>
          <a:p>
            <a:r>
              <a:rPr lang="en-US" sz="2400" dirty="0">
                <a:solidFill>
                  <a:srgbClr val="434343"/>
                </a:solidFill>
                <a:latin typeface="Helvetica Neue Light"/>
                <a:ea typeface="Helvetica Neue Light"/>
                <a:cs typeface="Helvetica Neue Light"/>
                <a:sym typeface="Helvetica Neue Light"/>
              </a:rPr>
              <a:t>A low pressure weather system</a:t>
            </a:r>
            <a:endParaRPr lang="en-US" dirty="0">
              <a:solidFill>
                <a:srgbClr val="434343"/>
              </a:solidFill>
            </a:endParaRPr>
          </a:p>
        </p:txBody>
      </p:sp>
      <p:sp>
        <p:nvSpPr>
          <p:cNvPr id="293" name="Google Shape;293;p40"/>
          <p:cNvSpPr txBox="1"/>
          <p:nvPr/>
        </p:nvSpPr>
        <p:spPr>
          <a:xfrm>
            <a:off x="1073532" y="4160370"/>
            <a:ext cx="7874100" cy="498558"/>
          </a:xfrm>
          <a:prstGeom prst="rect">
            <a:avLst/>
          </a:prstGeom>
          <a:noFill/>
          <a:ln>
            <a:noFill/>
          </a:ln>
        </p:spPr>
        <p:txBody>
          <a:bodyPr spcFirstLastPara="1" wrap="square" lIns="91425" tIns="45700" rIns="91425" bIns="45700" anchor="t" anchorCtr="0">
            <a:spAutoFit/>
          </a:bodyPr>
          <a:lstStyle/>
          <a:p>
            <a:pPr>
              <a:lnSpc>
                <a:spcPct val="110000"/>
              </a:lnSpc>
            </a:pPr>
            <a:r>
              <a:rPr lang="en" sz="2400" dirty="0">
                <a:solidFill>
                  <a:srgbClr val="43464D"/>
                </a:solidFill>
                <a:latin typeface="Helvetica Neue Light"/>
                <a:ea typeface="Helvetica Neue Light"/>
                <a:cs typeface="Helvetica Neue Light"/>
                <a:sym typeface="Helvetica Neue Light"/>
              </a:rPr>
              <a:t>The innermost layer of planet Earth</a:t>
            </a:r>
            <a:endParaRPr sz="2400" dirty="0">
              <a:latin typeface="Helvetica Neue Light"/>
              <a:ea typeface="Helvetica Neue Light"/>
              <a:cs typeface="Helvetica Neue Light"/>
              <a:sym typeface="Helvetica Neue Light"/>
            </a:endParaRPr>
          </a:p>
        </p:txBody>
      </p:sp>
      <p:sp>
        <p:nvSpPr>
          <p:cNvPr id="294" name="Google Shape;294;p40"/>
          <p:cNvSpPr txBox="1"/>
          <p:nvPr/>
        </p:nvSpPr>
        <p:spPr>
          <a:xfrm>
            <a:off x="1166884" y="2389497"/>
            <a:ext cx="7977000" cy="461700"/>
          </a:xfrm>
          <a:prstGeom prst="rect">
            <a:avLst/>
          </a:prstGeom>
          <a:noFill/>
          <a:ln>
            <a:noFill/>
          </a:ln>
        </p:spPr>
        <p:txBody>
          <a:bodyPr spcFirstLastPara="1" wrap="square" lIns="91425" tIns="45700" rIns="91425" bIns="45700" anchor="t" anchorCtr="0">
            <a:spAutoFit/>
          </a:bodyPr>
          <a:lstStyle/>
          <a:p>
            <a:endParaRPr sz="2400">
              <a:latin typeface="Helvetica Neue Light"/>
              <a:ea typeface="Helvetica Neue Light"/>
              <a:cs typeface="Helvetica Neue Light"/>
              <a:sym typeface="Helvetica Neue Light"/>
            </a:endParaRPr>
          </a:p>
        </p:txBody>
      </p:sp>
      <p:sp>
        <p:nvSpPr>
          <p:cNvPr id="295" name="Google Shape;295;p40"/>
          <p:cNvSpPr txBox="1"/>
          <p:nvPr/>
        </p:nvSpPr>
        <p:spPr>
          <a:xfrm>
            <a:off x="1073532" y="2492258"/>
            <a:ext cx="7874100" cy="461700"/>
          </a:xfrm>
          <a:prstGeom prst="rect">
            <a:avLst/>
          </a:prstGeom>
          <a:noFill/>
          <a:ln>
            <a:noFill/>
          </a:ln>
        </p:spPr>
        <p:txBody>
          <a:bodyPr spcFirstLastPara="1" wrap="square" lIns="91425" tIns="45700" rIns="91425" bIns="45700" anchor="t" anchorCtr="0">
            <a:spAutoFit/>
          </a:bodyPr>
          <a:lstStyle/>
          <a:p>
            <a:r>
              <a:rPr lang="en" sz="2400" dirty="0">
                <a:solidFill>
                  <a:srgbClr val="43464D"/>
                </a:solidFill>
                <a:latin typeface="Helvetica Neue Light"/>
                <a:ea typeface="Helvetica Neue Light"/>
                <a:cs typeface="Helvetica Neue Light"/>
                <a:sym typeface="Helvetica Neue Light"/>
              </a:rPr>
              <a:t>T</a:t>
            </a:r>
            <a:r>
              <a:rPr lang="en-US" sz="2400" dirty="0">
                <a:solidFill>
                  <a:srgbClr val="43464D"/>
                </a:solidFill>
                <a:latin typeface="Helvetica Neue Light"/>
                <a:ea typeface="Helvetica Neue Light"/>
                <a:cs typeface="Helvetica Neue Light"/>
                <a:sym typeface="Helvetica Neue Light"/>
              </a:rPr>
              <a:t>h</a:t>
            </a:r>
            <a:r>
              <a:rPr lang="en" sz="2400" dirty="0">
                <a:solidFill>
                  <a:srgbClr val="43464D"/>
                </a:solidFill>
                <a:latin typeface="Helvetica Neue Light"/>
                <a:ea typeface="Helvetica Neue Light"/>
                <a:cs typeface="Helvetica Neue Light"/>
                <a:sym typeface="Helvetica Neue Light"/>
              </a:rPr>
              <a:t>e process of using sun light for energy </a:t>
            </a:r>
            <a:endParaRPr sz="2400" dirty="0">
              <a:latin typeface="Helvetica Neue Light"/>
              <a:ea typeface="Helvetica Neue Light"/>
              <a:cs typeface="Helvetica Neue Light"/>
              <a:sym typeface="Helvetica Neue Light"/>
            </a:endParaRPr>
          </a:p>
        </p:txBody>
      </p:sp>
      <p:sp>
        <p:nvSpPr>
          <p:cNvPr id="296" name="Google Shape;296;p40"/>
          <p:cNvSpPr txBox="1"/>
          <p:nvPr/>
        </p:nvSpPr>
        <p:spPr>
          <a:xfrm>
            <a:off x="380509" y="2389497"/>
            <a:ext cx="492300" cy="646500"/>
          </a:xfrm>
          <a:prstGeom prst="rect">
            <a:avLst/>
          </a:prstGeom>
          <a:noFill/>
          <a:ln>
            <a:noFill/>
          </a:ln>
        </p:spPr>
        <p:txBody>
          <a:bodyPr spcFirstLastPara="1" wrap="square" lIns="91425" tIns="45700" rIns="91425" bIns="45700" anchor="t" anchorCtr="0">
            <a:spAutoFit/>
          </a:bodyPr>
          <a:lstStyle/>
          <a:p>
            <a:r>
              <a:rPr lang="en" sz="3600"/>
              <a:t>A</a:t>
            </a:r>
            <a:endParaRPr/>
          </a:p>
        </p:txBody>
      </p:sp>
      <p:sp>
        <p:nvSpPr>
          <p:cNvPr id="297" name="Google Shape;297;p40"/>
          <p:cNvSpPr txBox="1"/>
          <p:nvPr/>
        </p:nvSpPr>
        <p:spPr>
          <a:xfrm>
            <a:off x="380508" y="3286714"/>
            <a:ext cx="492300" cy="646500"/>
          </a:xfrm>
          <a:prstGeom prst="rect">
            <a:avLst/>
          </a:prstGeom>
          <a:noFill/>
          <a:ln>
            <a:noFill/>
          </a:ln>
        </p:spPr>
        <p:txBody>
          <a:bodyPr spcFirstLastPara="1" wrap="square" lIns="91425" tIns="45700" rIns="91425" bIns="45700" anchor="t" anchorCtr="0">
            <a:spAutoFit/>
          </a:bodyPr>
          <a:lstStyle/>
          <a:p>
            <a:r>
              <a:rPr lang="en" sz="3600"/>
              <a:t>B</a:t>
            </a:r>
            <a:endParaRPr/>
          </a:p>
        </p:txBody>
      </p:sp>
      <p:sp>
        <p:nvSpPr>
          <p:cNvPr id="298" name="Google Shape;298;p40"/>
          <p:cNvSpPr txBox="1"/>
          <p:nvPr/>
        </p:nvSpPr>
        <p:spPr>
          <a:xfrm>
            <a:off x="393332" y="4050854"/>
            <a:ext cx="518100" cy="646500"/>
          </a:xfrm>
          <a:prstGeom prst="rect">
            <a:avLst/>
          </a:prstGeom>
          <a:noFill/>
          <a:ln>
            <a:noFill/>
          </a:ln>
        </p:spPr>
        <p:txBody>
          <a:bodyPr spcFirstLastPara="1" wrap="square" lIns="91425" tIns="45700" rIns="91425" bIns="45700" anchor="t" anchorCtr="0">
            <a:spAutoFit/>
          </a:bodyPr>
          <a:lstStyle/>
          <a:p>
            <a:r>
              <a:rPr lang="en" sz="3600"/>
              <a:t>C</a:t>
            </a:r>
            <a:endParaRPr/>
          </a:p>
        </p:txBody>
      </p:sp>
      <p:sp>
        <p:nvSpPr>
          <p:cNvPr id="299" name="Google Shape;299;p40"/>
          <p:cNvSpPr txBox="1"/>
          <p:nvPr/>
        </p:nvSpPr>
        <p:spPr>
          <a:xfrm>
            <a:off x="393330" y="4999595"/>
            <a:ext cx="518100" cy="646500"/>
          </a:xfrm>
          <a:prstGeom prst="rect">
            <a:avLst/>
          </a:prstGeom>
          <a:noFill/>
          <a:ln>
            <a:noFill/>
          </a:ln>
        </p:spPr>
        <p:txBody>
          <a:bodyPr spcFirstLastPara="1" wrap="square" lIns="91425" tIns="45700" rIns="91425" bIns="45700" anchor="t" anchorCtr="0">
            <a:spAutoFit/>
          </a:bodyPr>
          <a:lstStyle/>
          <a:p>
            <a:r>
              <a:rPr lang="en" sz="3600"/>
              <a:t>D</a:t>
            </a:r>
            <a:endParaRPr/>
          </a:p>
        </p:txBody>
      </p:sp>
      <p:pic>
        <p:nvPicPr>
          <p:cNvPr id="300" name="Google Shape;300;p40" descr="Anchor with solid fill"/>
          <p:cNvPicPr preferRelativeResize="0"/>
          <p:nvPr/>
        </p:nvPicPr>
        <p:blipFill rotWithShape="1">
          <a:blip r:embed="rId3">
            <a:alphaModFix/>
          </a:blip>
          <a:srcRect/>
          <a:stretch/>
        </p:blipFill>
        <p:spPr>
          <a:xfrm>
            <a:off x="0" y="857250"/>
            <a:ext cx="518100" cy="518100"/>
          </a:xfrm>
          <a:prstGeom prst="rect">
            <a:avLst/>
          </a:prstGeom>
          <a:noFill/>
          <a:ln>
            <a:noFill/>
          </a:ln>
        </p:spPr>
      </p:pic>
      <p:sp>
        <p:nvSpPr>
          <p:cNvPr id="301" name="Google Shape;301;p40"/>
          <p:cNvSpPr txBox="1"/>
          <p:nvPr/>
        </p:nvSpPr>
        <p:spPr>
          <a:xfrm>
            <a:off x="1073532" y="3337208"/>
            <a:ext cx="7874100" cy="461700"/>
          </a:xfrm>
          <a:prstGeom prst="rect">
            <a:avLst/>
          </a:prstGeom>
          <a:noFill/>
          <a:ln>
            <a:noFill/>
          </a:ln>
        </p:spPr>
        <p:txBody>
          <a:bodyPr spcFirstLastPara="1" wrap="square" lIns="91425" tIns="45700" rIns="91425" bIns="45700" anchor="t" anchorCtr="0">
            <a:spAutoFit/>
          </a:bodyPr>
          <a:lstStyle/>
          <a:p>
            <a:r>
              <a:rPr lang="en" sz="2400">
                <a:solidFill>
                  <a:srgbClr val="43464D"/>
                </a:solidFill>
                <a:latin typeface="Helvetica Neue Light"/>
                <a:ea typeface="Helvetica Neue Light"/>
                <a:cs typeface="Helvetica Neue Light"/>
                <a:sym typeface="Helvetica Neue Light"/>
              </a:rPr>
              <a:t>Preserved remains of prehistoric life</a:t>
            </a:r>
            <a:endParaRPr sz="2400">
              <a:latin typeface="Helvetica Neue Light"/>
              <a:ea typeface="Helvetica Neue Light"/>
              <a:cs typeface="Helvetica Neue Light"/>
              <a:sym typeface="Helvetica Neue Light"/>
            </a:endParaRPr>
          </a:p>
        </p:txBody>
      </p:sp>
      <p:sp>
        <p:nvSpPr>
          <p:cNvPr id="2" name="Google Shape;318;p41">
            <a:extLst>
              <a:ext uri="{FF2B5EF4-FFF2-40B4-BE49-F238E27FC236}">
                <a16:creationId xmlns:a16="http://schemas.microsoft.com/office/drawing/2014/main" id="{86A0FCF7-C832-07FB-A9B2-B729E5AA9726}"/>
              </a:ext>
            </a:extLst>
          </p:cNvPr>
          <p:cNvSpPr/>
          <p:nvPr/>
        </p:nvSpPr>
        <p:spPr>
          <a:xfrm>
            <a:off x="393325" y="3950400"/>
            <a:ext cx="6825000" cy="8973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9060245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2"/>
          <p:cNvSpPr/>
          <p:nvPr/>
        </p:nvSpPr>
        <p:spPr>
          <a:xfrm>
            <a:off x="498763" y="1381991"/>
            <a:ext cx="8187900" cy="43539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endParaRPr>
          </a:p>
        </p:txBody>
      </p:sp>
      <p:cxnSp>
        <p:nvCxnSpPr>
          <p:cNvPr id="325" name="Google Shape;325;p42"/>
          <p:cNvCxnSpPr/>
          <p:nvPr/>
        </p:nvCxnSpPr>
        <p:spPr>
          <a:xfrm>
            <a:off x="4606850" y="1381991"/>
            <a:ext cx="0" cy="1322400"/>
          </a:xfrm>
          <a:prstGeom prst="straightConnector1">
            <a:avLst/>
          </a:prstGeom>
          <a:noFill/>
          <a:ln w="25400" cap="flat" cmpd="sng">
            <a:solidFill>
              <a:schemeClr val="dk1"/>
            </a:solidFill>
            <a:prstDash val="solid"/>
            <a:round/>
            <a:headEnd type="none" w="sm" len="sm"/>
            <a:tailEnd type="none" w="sm" len="sm"/>
          </a:ln>
        </p:spPr>
      </p:cxnSp>
      <p:cxnSp>
        <p:nvCxnSpPr>
          <p:cNvPr id="326" name="Google Shape;326;p42"/>
          <p:cNvCxnSpPr>
            <a:stCxn id="327" idx="4"/>
            <a:endCxn id="324" idx="2"/>
          </p:cNvCxnSpPr>
          <p:nvPr/>
        </p:nvCxnSpPr>
        <p:spPr>
          <a:xfrm>
            <a:off x="4571972" y="4391433"/>
            <a:ext cx="20700" cy="1344600"/>
          </a:xfrm>
          <a:prstGeom prst="straightConnector1">
            <a:avLst/>
          </a:prstGeom>
          <a:noFill/>
          <a:ln w="25400" cap="flat" cmpd="sng">
            <a:solidFill>
              <a:schemeClr val="dk1"/>
            </a:solidFill>
            <a:prstDash val="solid"/>
            <a:round/>
            <a:headEnd type="none" w="sm" len="sm"/>
            <a:tailEnd type="none" w="sm" len="sm"/>
          </a:ln>
        </p:spPr>
      </p:cxnSp>
      <p:cxnSp>
        <p:nvCxnSpPr>
          <p:cNvPr id="328" name="Google Shape;328;p42"/>
          <p:cNvCxnSpPr/>
          <p:nvPr/>
        </p:nvCxnSpPr>
        <p:spPr>
          <a:xfrm>
            <a:off x="498763" y="3548593"/>
            <a:ext cx="2389800" cy="0"/>
          </a:xfrm>
          <a:prstGeom prst="straightConnector1">
            <a:avLst/>
          </a:prstGeom>
          <a:noFill/>
          <a:ln w="25400" cap="flat" cmpd="sng">
            <a:solidFill>
              <a:schemeClr val="dk1"/>
            </a:solidFill>
            <a:prstDash val="solid"/>
            <a:round/>
            <a:headEnd type="none" w="sm" len="sm"/>
            <a:tailEnd type="none" w="sm" len="sm"/>
          </a:ln>
        </p:spPr>
      </p:cxnSp>
      <p:cxnSp>
        <p:nvCxnSpPr>
          <p:cNvPr id="329" name="Google Shape;329;p42"/>
          <p:cNvCxnSpPr/>
          <p:nvPr/>
        </p:nvCxnSpPr>
        <p:spPr>
          <a:xfrm>
            <a:off x="6255327" y="3520070"/>
            <a:ext cx="2431500" cy="0"/>
          </a:xfrm>
          <a:prstGeom prst="straightConnector1">
            <a:avLst/>
          </a:prstGeom>
          <a:noFill/>
          <a:ln w="25400" cap="flat" cmpd="sng">
            <a:solidFill>
              <a:schemeClr val="dk1"/>
            </a:solidFill>
            <a:prstDash val="solid"/>
            <a:round/>
            <a:headEnd type="none" w="sm" len="sm"/>
            <a:tailEnd type="none" w="sm" len="sm"/>
          </a:ln>
        </p:spPr>
      </p:cxnSp>
      <p:sp>
        <p:nvSpPr>
          <p:cNvPr id="327" name="Google Shape;327;p42"/>
          <p:cNvSpPr/>
          <p:nvPr/>
        </p:nvSpPr>
        <p:spPr>
          <a:xfrm>
            <a:off x="2888672" y="2704233"/>
            <a:ext cx="3366600" cy="1687200"/>
          </a:xfrm>
          <a:prstGeom prst="ellipse">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endParaRPr>
          </a:p>
        </p:txBody>
      </p:sp>
      <p:sp>
        <p:nvSpPr>
          <p:cNvPr id="330" name="Google Shape;330;p42"/>
          <p:cNvSpPr txBox="1"/>
          <p:nvPr/>
        </p:nvSpPr>
        <p:spPr>
          <a:xfrm>
            <a:off x="3014650" y="3204775"/>
            <a:ext cx="3163800" cy="600300"/>
          </a:xfrm>
          <a:prstGeom prst="rect">
            <a:avLst/>
          </a:prstGeom>
          <a:noFill/>
          <a:ln>
            <a:noFill/>
          </a:ln>
        </p:spPr>
        <p:txBody>
          <a:bodyPr spcFirstLastPara="1" wrap="square" lIns="91425" tIns="45700" rIns="91425" bIns="45700" anchor="t" anchorCtr="0">
            <a:spAutoFit/>
          </a:bodyPr>
          <a:lstStyle/>
          <a:p>
            <a:pPr algn="ctr"/>
            <a:r>
              <a:rPr lang="en" sz="3300" b="1" dirty="0">
                <a:latin typeface="Poppins"/>
                <a:ea typeface="Poppins"/>
                <a:cs typeface="Poppins"/>
                <a:sym typeface="Poppins"/>
              </a:rPr>
              <a:t>Inner core</a:t>
            </a:r>
            <a:endParaRPr sz="1100" dirty="0"/>
          </a:p>
        </p:txBody>
      </p:sp>
      <p:sp>
        <p:nvSpPr>
          <p:cNvPr id="331" name="Google Shape;331;p42"/>
          <p:cNvSpPr txBox="1"/>
          <p:nvPr/>
        </p:nvSpPr>
        <p:spPr>
          <a:xfrm>
            <a:off x="494363" y="1383371"/>
            <a:ext cx="1146600" cy="369300"/>
          </a:xfrm>
          <a:prstGeom prst="rect">
            <a:avLst/>
          </a:prstGeom>
          <a:noFill/>
          <a:ln>
            <a:noFill/>
          </a:ln>
        </p:spPr>
        <p:txBody>
          <a:bodyPr spcFirstLastPara="1" wrap="square" lIns="91425" tIns="45700" rIns="91425" bIns="45700" anchor="t" anchorCtr="0">
            <a:spAutoFit/>
          </a:bodyPr>
          <a:lstStyle/>
          <a:p>
            <a:r>
              <a:rPr lang="en" sz="1800">
                <a:latin typeface="Helvetica Neue Light"/>
                <a:ea typeface="Helvetica Neue Light"/>
                <a:cs typeface="Helvetica Neue Light"/>
                <a:sym typeface="Helvetica Neue Light"/>
              </a:rPr>
              <a:t>Definition</a:t>
            </a:r>
            <a:endParaRPr/>
          </a:p>
        </p:txBody>
      </p:sp>
      <p:sp>
        <p:nvSpPr>
          <p:cNvPr id="332" name="Google Shape;332;p42"/>
          <p:cNvSpPr txBox="1"/>
          <p:nvPr/>
        </p:nvSpPr>
        <p:spPr>
          <a:xfrm>
            <a:off x="498763" y="5399809"/>
            <a:ext cx="1082400" cy="369300"/>
          </a:xfrm>
          <a:prstGeom prst="rect">
            <a:avLst/>
          </a:prstGeom>
          <a:noFill/>
          <a:ln>
            <a:noFill/>
          </a:ln>
        </p:spPr>
        <p:txBody>
          <a:bodyPr spcFirstLastPara="1" wrap="square" lIns="91425" tIns="45700" rIns="91425" bIns="45700" anchor="t" anchorCtr="0">
            <a:spAutoFit/>
          </a:bodyPr>
          <a:lstStyle/>
          <a:p>
            <a:r>
              <a:rPr lang="en" sz="1800">
                <a:latin typeface="Helvetica Neue Light"/>
                <a:ea typeface="Helvetica Neue Light"/>
                <a:cs typeface="Helvetica Neue Light"/>
                <a:sym typeface="Helvetica Neue Light"/>
              </a:rPr>
              <a:t>Example</a:t>
            </a:r>
            <a:endParaRPr/>
          </a:p>
        </p:txBody>
      </p:sp>
      <p:sp>
        <p:nvSpPr>
          <p:cNvPr id="333" name="Google Shape;333;p42"/>
          <p:cNvSpPr txBox="1"/>
          <p:nvPr/>
        </p:nvSpPr>
        <p:spPr>
          <a:xfrm>
            <a:off x="7783989" y="1364765"/>
            <a:ext cx="902700" cy="369300"/>
          </a:xfrm>
          <a:prstGeom prst="rect">
            <a:avLst/>
          </a:prstGeom>
          <a:noFill/>
          <a:ln>
            <a:noFill/>
          </a:ln>
        </p:spPr>
        <p:txBody>
          <a:bodyPr spcFirstLastPara="1" wrap="square" lIns="91425" tIns="45700" rIns="91425" bIns="45700" anchor="t" anchorCtr="0">
            <a:spAutoFit/>
          </a:bodyPr>
          <a:lstStyle/>
          <a:p>
            <a:r>
              <a:rPr lang="en" sz="1800">
                <a:latin typeface="Helvetica Neue Light"/>
                <a:ea typeface="Helvetica Neue Light"/>
                <a:cs typeface="Helvetica Neue Light"/>
                <a:sym typeface="Helvetica Neue Light"/>
              </a:rPr>
              <a:t>Picture</a:t>
            </a:r>
            <a:endParaRPr/>
          </a:p>
        </p:txBody>
      </p:sp>
      <p:sp>
        <p:nvSpPr>
          <p:cNvPr id="334" name="Google Shape;334;p42"/>
          <p:cNvSpPr txBox="1"/>
          <p:nvPr/>
        </p:nvSpPr>
        <p:spPr>
          <a:xfrm>
            <a:off x="4571972" y="5137604"/>
            <a:ext cx="4038300" cy="615513"/>
          </a:xfrm>
          <a:prstGeom prst="rect">
            <a:avLst/>
          </a:prstGeom>
          <a:noFill/>
          <a:ln>
            <a:noFill/>
          </a:ln>
        </p:spPr>
        <p:txBody>
          <a:bodyPr spcFirstLastPara="1" wrap="square" lIns="91425" tIns="45700" rIns="91425" bIns="45700" anchor="t" anchorCtr="0">
            <a:spAutoFit/>
          </a:bodyPr>
          <a:lstStyle/>
          <a:p>
            <a:pPr algn="r"/>
            <a:r>
              <a:rPr lang="en" sz="1700" dirty="0">
                <a:latin typeface="Helvetica Neue Light"/>
                <a:ea typeface="Helvetica Neue Light"/>
                <a:cs typeface="Helvetica Neue Light"/>
                <a:sym typeface="Helvetica Neue Light"/>
              </a:rPr>
              <a:t>How does Earth’s inner core impact my life?</a:t>
            </a:r>
            <a:endParaRPr sz="1300" dirty="0"/>
          </a:p>
        </p:txBody>
      </p:sp>
      <p:grpSp>
        <p:nvGrpSpPr>
          <p:cNvPr id="335" name="Google Shape;335;p42"/>
          <p:cNvGrpSpPr/>
          <p:nvPr/>
        </p:nvGrpSpPr>
        <p:grpSpPr>
          <a:xfrm>
            <a:off x="6324583" y="1783470"/>
            <a:ext cx="1722563" cy="1687218"/>
            <a:chOff x="1183477" y="2714448"/>
            <a:chExt cx="2463267" cy="2429049"/>
          </a:xfrm>
        </p:grpSpPr>
        <p:pic>
          <p:nvPicPr>
            <p:cNvPr id="336" name="Google Shape;336;p42"/>
            <p:cNvPicPr preferRelativeResize="0"/>
            <p:nvPr/>
          </p:nvPicPr>
          <p:blipFill>
            <a:blip r:embed="rId3">
              <a:alphaModFix/>
            </a:blip>
            <a:stretch>
              <a:fillRect/>
            </a:stretch>
          </p:blipFill>
          <p:spPr>
            <a:xfrm>
              <a:off x="1183477" y="2714448"/>
              <a:ext cx="2463267" cy="2429049"/>
            </a:xfrm>
            <a:prstGeom prst="rect">
              <a:avLst/>
            </a:prstGeom>
            <a:noFill/>
            <a:ln>
              <a:noFill/>
            </a:ln>
          </p:spPr>
        </p:pic>
        <p:sp>
          <p:nvSpPr>
            <p:cNvPr id="337" name="Google Shape;337;p42"/>
            <p:cNvSpPr/>
            <p:nvPr/>
          </p:nvSpPr>
          <p:spPr>
            <a:xfrm rot="9451995">
              <a:off x="2616317" y="3473454"/>
              <a:ext cx="518125" cy="364916"/>
            </a:xfrm>
            <a:prstGeom prst="rightArrow">
              <a:avLst>
                <a:gd name="adj1" fmla="val 50000"/>
                <a:gd name="adj2" fmla="val 50000"/>
              </a:avLst>
            </a:prstGeom>
            <a:solidFill>
              <a:srgbClr val="FF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338" name="Google Shape;338;p42"/>
          <p:cNvSpPr txBox="1"/>
          <p:nvPr/>
        </p:nvSpPr>
        <p:spPr>
          <a:xfrm>
            <a:off x="628800" y="1862575"/>
            <a:ext cx="3697200" cy="923400"/>
          </a:xfrm>
          <a:prstGeom prst="rect">
            <a:avLst/>
          </a:prstGeom>
          <a:noFill/>
          <a:ln>
            <a:noFill/>
          </a:ln>
        </p:spPr>
        <p:txBody>
          <a:bodyPr spcFirstLastPara="1" wrap="square" lIns="91425" tIns="91425" rIns="91425" bIns="91425" anchor="t" anchorCtr="0">
            <a:spAutoFit/>
          </a:bodyPr>
          <a:lstStyle/>
          <a:p>
            <a:r>
              <a:rPr lang="en" sz="2400" dirty="0">
                <a:latin typeface="Calibri"/>
                <a:ea typeface="Calibri"/>
                <a:cs typeface="Calibri"/>
                <a:sym typeface="Calibri"/>
              </a:rPr>
              <a:t>The innermost layer of planet Earth</a:t>
            </a:r>
            <a:endParaRPr sz="2400" dirty="0">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3"/>
          <p:cNvSpPr txBox="1"/>
          <p:nvPr/>
        </p:nvSpPr>
        <p:spPr>
          <a:xfrm>
            <a:off x="626731" y="1060551"/>
            <a:ext cx="8209500" cy="1015800"/>
          </a:xfrm>
          <a:prstGeom prst="rect">
            <a:avLst/>
          </a:prstGeom>
          <a:noFill/>
          <a:ln>
            <a:noFill/>
          </a:ln>
        </p:spPr>
        <p:txBody>
          <a:bodyPr spcFirstLastPara="1" wrap="square" lIns="91425" tIns="45700" rIns="91425" bIns="45700" anchor="t" anchorCtr="0">
            <a:spAutoFit/>
          </a:bodyPr>
          <a:lstStyle/>
          <a:p>
            <a:pPr algn="ctr">
              <a:buSzPts val="3000"/>
            </a:pPr>
            <a:r>
              <a:rPr lang="en" sz="3000" b="1" u="sng" dirty="0">
                <a:solidFill>
                  <a:schemeClr val="dk1"/>
                </a:solidFill>
                <a:latin typeface="Calibri"/>
                <a:ea typeface="Calibri"/>
                <a:cs typeface="Calibri"/>
                <a:sym typeface="Calibri"/>
              </a:rPr>
              <a:t>Directions:</a:t>
            </a:r>
            <a:r>
              <a:rPr lang="en" sz="3000" b="1" dirty="0">
                <a:solidFill>
                  <a:schemeClr val="dk1"/>
                </a:solidFill>
                <a:latin typeface="Calibri"/>
                <a:ea typeface="Calibri"/>
                <a:cs typeface="Calibri"/>
                <a:sym typeface="Calibri"/>
              </a:rPr>
              <a:t> </a:t>
            </a:r>
            <a:r>
              <a:rPr lang="en" sz="3000" dirty="0">
                <a:solidFill>
                  <a:schemeClr val="dk1"/>
                </a:solidFill>
                <a:latin typeface="Calibri"/>
                <a:ea typeface="Calibri"/>
                <a:cs typeface="Calibri"/>
                <a:sym typeface="Calibri"/>
              </a:rPr>
              <a:t>Choose the correct </a:t>
            </a:r>
            <a:r>
              <a:rPr lang="en" sz="3000" i="1" dirty="0">
                <a:solidFill>
                  <a:schemeClr val="dk1"/>
                </a:solidFill>
                <a:latin typeface="Calibri"/>
                <a:ea typeface="Calibri"/>
                <a:cs typeface="Calibri"/>
                <a:sym typeface="Calibri"/>
              </a:rPr>
              <a:t>example</a:t>
            </a:r>
            <a:r>
              <a:rPr lang="en" sz="3000" dirty="0">
                <a:solidFill>
                  <a:schemeClr val="dk1"/>
                </a:solidFill>
                <a:latin typeface="Calibri"/>
                <a:ea typeface="Calibri"/>
                <a:cs typeface="Calibri"/>
                <a:sym typeface="Calibri"/>
              </a:rPr>
              <a:t> of </a:t>
            </a:r>
            <a:r>
              <a:rPr lang="en" sz="3000" b="1" dirty="0">
                <a:solidFill>
                  <a:schemeClr val="dk1"/>
                </a:solidFill>
                <a:latin typeface="Calibri"/>
                <a:ea typeface="Calibri"/>
                <a:cs typeface="Calibri"/>
                <a:sym typeface="Calibri"/>
              </a:rPr>
              <a:t>Earth’s inner core</a:t>
            </a:r>
            <a:r>
              <a:rPr lang="en" sz="3000" dirty="0">
                <a:solidFill>
                  <a:schemeClr val="dk1"/>
                </a:solidFill>
                <a:latin typeface="Calibri"/>
                <a:ea typeface="Calibri"/>
                <a:cs typeface="Calibri"/>
                <a:sym typeface="Calibri"/>
              </a:rPr>
              <a:t> from the choices below. </a:t>
            </a:r>
            <a:endParaRPr dirty="0"/>
          </a:p>
        </p:txBody>
      </p:sp>
      <p:sp>
        <p:nvSpPr>
          <p:cNvPr id="345" name="Google Shape;345;p43"/>
          <p:cNvSpPr txBox="1"/>
          <p:nvPr/>
        </p:nvSpPr>
        <p:spPr>
          <a:xfrm>
            <a:off x="1073532" y="5184395"/>
            <a:ext cx="7874100" cy="461700"/>
          </a:xfrm>
          <a:prstGeom prst="rect">
            <a:avLst/>
          </a:prstGeom>
          <a:noFill/>
          <a:ln>
            <a:noFill/>
          </a:ln>
        </p:spPr>
        <p:txBody>
          <a:bodyPr spcFirstLastPara="1" wrap="square" lIns="91425" tIns="45700" rIns="91425" bIns="45700" anchor="t" anchorCtr="0">
            <a:spAutoFit/>
          </a:bodyPr>
          <a:lstStyle/>
          <a:p>
            <a:r>
              <a:rPr lang="en" sz="2400" dirty="0">
                <a:solidFill>
                  <a:srgbClr val="434343"/>
                </a:solidFill>
                <a:latin typeface="Helvetica Neue Light"/>
                <a:ea typeface="Helvetica Neue Light"/>
                <a:cs typeface="Helvetica Neue Light"/>
                <a:sym typeface="Helvetica Neue Light"/>
              </a:rPr>
              <a:t>Solar panels turning sunlight into electricity</a:t>
            </a:r>
            <a:endParaRPr dirty="0">
              <a:solidFill>
                <a:srgbClr val="434343"/>
              </a:solidFill>
            </a:endParaRPr>
          </a:p>
        </p:txBody>
      </p:sp>
      <p:sp>
        <p:nvSpPr>
          <p:cNvPr id="346" name="Google Shape;346;p43"/>
          <p:cNvSpPr txBox="1"/>
          <p:nvPr/>
        </p:nvSpPr>
        <p:spPr>
          <a:xfrm>
            <a:off x="1073532" y="4312770"/>
            <a:ext cx="7874100" cy="904823"/>
          </a:xfrm>
          <a:prstGeom prst="rect">
            <a:avLst/>
          </a:prstGeom>
          <a:noFill/>
          <a:ln>
            <a:noFill/>
          </a:ln>
        </p:spPr>
        <p:txBody>
          <a:bodyPr spcFirstLastPara="1" wrap="square" lIns="91425" tIns="45700" rIns="91425" bIns="45700" anchor="t" anchorCtr="0">
            <a:spAutoFit/>
          </a:bodyPr>
          <a:lstStyle/>
          <a:p>
            <a:pPr>
              <a:lnSpc>
                <a:spcPct val="110000"/>
              </a:lnSpc>
            </a:pPr>
            <a:r>
              <a:rPr lang="en" sz="2400" dirty="0">
                <a:solidFill>
                  <a:srgbClr val="43464D"/>
                </a:solidFill>
                <a:latin typeface="Helvetica Neue Light"/>
                <a:ea typeface="Helvetica Neue Light"/>
                <a:cs typeface="Helvetica Neue Light"/>
                <a:sym typeface="Helvetica Neue Light"/>
              </a:rPr>
              <a:t>The solid ball made of iron and nickel in the center of the earth</a:t>
            </a:r>
            <a:endParaRPr sz="2400" dirty="0">
              <a:latin typeface="Helvetica Neue Light"/>
              <a:ea typeface="Helvetica Neue Light"/>
              <a:cs typeface="Helvetica Neue Light"/>
              <a:sym typeface="Helvetica Neue Light"/>
            </a:endParaRPr>
          </a:p>
        </p:txBody>
      </p:sp>
      <p:sp>
        <p:nvSpPr>
          <p:cNvPr id="347" name="Google Shape;347;p43"/>
          <p:cNvSpPr txBox="1"/>
          <p:nvPr/>
        </p:nvSpPr>
        <p:spPr>
          <a:xfrm>
            <a:off x="1166884" y="2389497"/>
            <a:ext cx="7977000" cy="461700"/>
          </a:xfrm>
          <a:prstGeom prst="rect">
            <a:avLst/>
          </a:prstGeom>
          <a:noFill/>
          <a:ln>
            <a:noFill/>
          </a:ln>
        </p:spPr>
        <p:txBody>
          <a:bodyPr spcFirstLastPara="1" wrap="square" lIns="91425" tIns="45700" rIns="91425" bIns="45700" anchor="t" anchorCtr="0">
            <a:spAutoFit/>
          </a:bodyPr>
          <a:lstStyle/>
          <a:p>
            <a:endParaRPr sz="2400">
              <a:latin typeface="Helvetica Neue Light"/>
              <a:ea typeface="Helvetica Neue Light"/>
              <a:cs typeface="Helvetica Neue Light"/>
              <a:sym typeface="Helvetica Neue Light"/>
            </a:endParaRPr>
          </a:p>
        </p:txBody>
      </p:sp>
      <p:sp>
        <p:nvSpPr>
          <p:cNvPr id="348" name="Google Shape;348;p43"/>
          <p:cNvSpPr txBox="1"/>
          <p:nvPr/>
        </p:nvSpPr>
        <p:spPr>
          <a:xfrm>
            <a:off x="1073532" y="2492258"/>
            <a:ext cx="7874100" cy="461700"/>
          </a:xfrm>
          <a:prstGeom prst="rect">
            <a:avLst/>
          </a:prstGeom>
          <a:noFill/>
          <a:ln>
            <a:noFill/>
          </a:ln>
        </p:spPr>
        <p:txBody>
          <a:bodyPr spcFirstLastPara="1" wrap="square" lIns="91425" tIns="45700" rIns="91425" bIns="45700" anchor="t" anchorCtr="0">
            <a:spAutoFit/>
          </a:bodyPr>
          <a:lstStyle/>
          <a:p>
            <a:r>
              <a:rPr lang="en" sz="2400" dirty="0">
                <a:solidFill>
                  <a:srgbClr val="43464D"/>
                </a:solidFill>
                <a:latin typeface="Helvetica Neue Light"/>
                <a:ea typeface="Helvetica Neue Light"/>
                <a:cs typeface="Helvetica Neue Light"/>
                <a:sym typeface="Helvetica Neue Light"/>
              </a:rPr>
              <a:t>The ability to cause change</a:t>
            </a:r>
            <a:endParaRPr sz="2400" dirty="0">
              <a:latin typeface="Helvetica Neue Light"/>
              <a:ea typeface="Helvetica Neue Light"/>
              <a:cs typeface="Helvetica Neue Light"/>
              <a:sym typeface="Helvetica Neue Light"/>
            </a:endParaRPr>
          </a:p>
        </p:txBody>
      </p:sp>
      <p:sp>
        <p:nvSpPr>
          <p:cNvPr id="349" name="Google Shape;349;p43"/>
          <p:cNvSpPr txBox="1"/>
          <p:nvPr/>
        </p:nvSpPr>
        <p:spPr>
          <a:xfrm>
            <a:off x="380509" y="2389497"/>
            <a:ext cx="492300" cy="646500"/>
          </a:xfrm>
          <a:prstGeom prst="rect">
            <a:avLst/>
          </a:prstGeom>
          <a:noFill/>
          <a:ln>
            <a:noFill/>
          </a:ln>
        </p:spPr>
        <p:txBody>
          <a:bodyPr spcFirstLastPara="1" wrap="square" lIns="91425" tIns="45700" rIns="91425" bIns="45700" anchor="t" anchorCtr="0">
            <a:spAutoFit/>
          </a:bodyPr>
          <a:lstStyle/>
          <a:p>
            <a:r>
              <a:rPr lang="en" sz="3600"/>
              <a:t>A</a:t>
            </a:r>
            <a:endParaRPr/>
          </a:p>
        </p:txBody>
      </p:sp>
      <p:sp>
        <p:nvSpPr>
          <p:cNvPr id="350" name="Google Shape;350;p43"/>
          <p:cNvSpPr txBox="1"/>
          <p:nvPr/>
        </p:nvSpPr>
        <p:spPr>
          <a:xfrm>
            <a:off x="380508" y="3286714"/>
            <a:ext cx="492300" cy="646500"/>
          </a:xfrm>
          <a:prstGeom prst="rect">
            <a:avLst/>
          </a:prstGeom>
          <a:noFill/>
          <a:ln>
            <a:noFill/>
          </a:ln>
        </p:spPr>
        <p:txBody>
          <a:bodyPr spcFirstLastPara="1" wrap="square" lIns="91425" tIns="45700" rIns="91425" bIns="45700" anchor="t" anchorCtr="0">
            <a:spAutoFit/>
          </a:bodyPr>
          <a:lstStyle/>
          <a:p>
            <a:r>
              <a:rPr lang="en" sz="3600"/>
              <a:t>B</a:t>
            </a:r>
            <a:endParaRPr/>
          </a:p>
        </p:txBody>
      </p:sp>
      <p:sp>
        <p:nvSpPr>
          <p:cNvPr id="351" name="Google Shape;351;p43"/>
          <p:cNvSpPr txBox="1"/>
          <p:nvPr/>
        </p:nvSpPr>
        <p:spPr>
          <a:xfrm>
            <a:off x="393332" y="4203254"/>
            <a:ext cx="518100" cy="646500"/>
          </a:xfrm>
          <a:prstGeom prst="rect">
            <a:avLst/>
          </a:prstGeom>
          <a:noFill/>
          <a:ln>
            <a:noFill/>
          </a:ln>
        </p:spPr>
        <p:txBody>
          <a:bodyPr spcFirstLastPara="1" wrap="square" lIns="91425" tIns="45700" rIns="91425" bIns="45700" anchor="t" anchorCtr="0">
            <a:spAutoFit/>
          </a:bodyPr>
          <a:lstStyle/>
          <a:p>
            <a:r>
              <a:rPr lang="en" sz="3600"/>
              <a:t>C</a:t>
            </a:r>
            <a:endParaRPr/>
          </a:p>
        </p:txBody>
      </p:sp>
      <p:sp>
        <p:nvSpPr>
          <p:cNvPr id="352" name="Google Shape;352;p43"/>
          <p:cNvSpPr txBox="1"/>
          <p:nvPr/>
        </p:nvSpPr>
        <p:spPr>
          <a:xfrm>
            <a:off x="393330" y="4999595"/>
            <a:ext cx="518100" cy="646500"/>
          </a:xfrm>
          <a:prstGeom prst="rect">
            <a:avLst/>
          </a:prstGeom>
          <a:noFill/>
          <a:ln>
            <a:noFill/>
          </a:ln>
        </p:spPr>
        <p:txBody>
          <a:bodyPr spcFirstLastPara="1" wrap="square" lIns="91425" tIns="45700" rIns="91425" bIns="45700" anchor="t" anchorCtr="0">
            <a:spAutoFit/>
          </a:bodyPr>
          <a:lstStyle/>
          <a:p>
            <a:r>
              <a:rPr lang="en" sz="3600"/>
              <a:t>D</a:t>
            </a:r>
            <a:endParaRPr/>
          </a:p>
        </p:txBody>
      </p:sp>
      <p:pic>
        <p:nvPicPr>
          <p:cNvPr id="353" name="Google Shape;353;p43" descr="Anchor with solid fill"/>
          <p:cNvPicPr preferRelativeResize="0"/>
          <p:nvPr/>
        </p:nvPicPr>
        <p:blipFill rotWithShape="1">
          <a:blip r:embed="rId3">
            <a:alphaModFix/>
          </a:blip>
          <a:srcRect/>
          <a:stretch/>
        </p:blipFill>
        <p:spPr>
          <a:xfrm>
            <a:off x="0" y="857250"/>
            <a:ext cx="518100" cy="518100"/>
          </a:xfrm>
          <a:prstGeom prst="rect">
            <a:avLst/>
          </a:prstGeom>
          <a:noFill/>
          <a:ln>
            <a:noFill/>
          </a:ln>
        </p:spPr>
      </p:pic>
      <p:sp>
        <p:nvSpPr>
          <p:cNvPr id="354" name="Google Shape;354;p43"/>
          <p:cNvSpPr txBox="1"/>
          <p:nvPr/>
        </p:nvSpPr>
        <p:spPr>
          <a:xfrm>
            <a:off x="1073532" y="3261008"/>
            <a:ext cx="7874100" cy="461624"/>
          </a:xfrm>
          <a:prstGeom prst="rect">
            <a:avLst/>
          </a:prstGeom>
          <a:noFill/>
          <a:ln>
            <a:noFill/>
          </a:ln>
        </p:spPr>
        <p:txBody>
          <a:bodyPr spcFirstLastPara="1" wrap="square" lIns="91425" tIns="45700" rIns="91425" bIns="45700" anchor="t" anchorCtr="0">
            <a:spAutoFit/>
          </a:bodyPr>
          <a:lstStyle/>
          <a:p>
            <a:r>
              <a:rPr lang="en" sz="2400" dirty="0">
                <a:solidFill>
                  <a:srgbClr val="43464D"/>
                </a:solidFill>
                <a:latin typeface="Helvetica Neue Light"/>
                <a:ea typeface="Helvetica Neue Light"/>
                <a:cs typeface="Helvetica Neue Light"/>
                <a:sym typeface="Helvetica Neue Light"/>
              </a:rPr>
              <a:t>The highest peak of a mountain</a:t>
            </a:r>
            <a:endParaRPr sz="2400" dirty="0">
              <a:latin typeface="Helvetica Neue Light"/>
              <a:ea typeface="Helvetica Neue Light"/>
              <a:cs typeface="Helvetica Neue Light"/>
              <a:sym typeface="Helvetica Neue Light"/>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3"/>
          <p:cNvSpPr txBox="1"/>
          <p:nvPr/>
        </p:nvSpPr>
        <p:spPr>
          <a:xfrm>
            <a:off x="626731" y="1060551"/>
            <a:ext cx="8209500" cy="1015800"/>
          </a:xfrm>
          <a:prstGeom prst="rect">
            <a:avLst/>
          </a:prstGeom>
          <a:noFill/>
          <a:ln>
            <a:noFill/>
          </a:ln>
        </p:spPr>
        <p:txBody>
          <a:bodyPr spcFirstLastPara="1" wrap="square" lIns="91425" tIns="45700" rIns="91425" bIns="45700" anchor="t" anchorCtr="0">
            <a:spAutoFit/>
          </a:bodyPr>
          <a:lstStyle/>
          <a:p>
            <a:pPr algn="ctr">
              <a:buSzPts val="3000"/>
            </a:pPr>
            <a:r>
              <a:rPr lang="en" sz="3000" b="1" u="sng" dirty="0">
                <a:solidFill>
                  <a:schemeClr val="dk1"/>
                </a:solidFill>
                <a:latin typeface="Calibri"/>
                <a:ea typeface="Calibri"/>
                <a:cs typeface="Calibri"/>
                <a:sym typeface="Calibri"/>
              </a:rPr>
              <a:t>Directions:</a:t>
            </a:r>
            <a:r>
              <a:rPr lang="en" sz="3000" b="1" dirty="0">
                <a:solidFill>
                  <a:schemeClr val="dk1"/>
                </a:solidFill>
                <a:latin typeface="Calibri"/>
                <a:ea typeface="Calibri"/>
                <a:cs typeface="Calibri"/>
                <a:sym typeface="Calibri"/>
              </a:rPr>
              <a:t> </a:t>
            </a:r>
            <a:r>
              <a:rPr lang="en" sz="3000" dirty="0">
                <a:solidFill>
                  <a:schemeClr val="dk1"/>
                </a:solidFill>
                <a:latin typeface="Calibri"/>
                <a:ea typeface="Calibri"/>
                <a:cs typeface="Calibri"/>
                <a:sym typeface="Calibri"/>
              </a:rPr>
              <a:t>Choose the correct </a:t>
            </a:r>
            <a:r>
              <a:rPr lang="en" sz="3000" i="1" dirty="0">
                <a:solidFill>
                  <a:schemeClr val="dk1"/>
                </a:solidFill>
                <a:latin typeface="Calibri"/>
                <a:ea typeface="Calibri"/>
                <a:cs typeface="Calibri"/>
                <a:sym typeface="Calibri"/>
              </a:rPr>
              <a:t>example</a:t>
            </a:r>
            <a:r>
              <a:rPr lang="en" sz="3000" dirty="0">
                <a:solidFill>
                  <a:schemeClr val="dk1"/>
                </a:solidFill>
                <a:latin typeface="Calibri"/>
                <a:ea typeface="Calibri"/>
                <a:cs typeface="Calibri"/>
                <a:sym typeface="Calibri"/>
              </a:rPr>
              <a:t> of </a:t>
            </a:r>
            <a:r>
              <a:rPr lang="en" sz="3000" b="1" dirty="0">
                <a:solidFill>
                  <a:schemeClr val="dk1"/>
                </a:solidFill>
                <a:latin typeface="Calibri"/>
                <a:ea typeface="Calibri"/>
                <a:cs typeface="Calibri"/>
                <a:sym typeface="Calibri"/>
              </a:rPr>
              <a:t>Earth’s inner core</a:t>
            </a:r>
            <a:r>
              <a:rPr lang="en" sz="3000" dirty="0">
                <a:solidFill>
                  <a:schemeClr val="dk1"/>
                </a:solidFill>
                <a:latin typeface="Calibri"/>
                <a:ea typeface="Calibri"/>
                <a:cs typeface="Calibri"/>
                <a:sym typeface="Calibri"/>
              </a:rPr>
              <a:t> from the choices below. </a:t>
            </a:r>
            <a:endParaRPr dirty="0"/>
          </a:p>
        </p:txBody>
      </p:sp>
      <p:sp>
        <p:nvSpPr>
          <p:cNvPr id="345" name="Google Shape;345;p43"/>
          <p:cNvSpPr txBox="1"/>
          <p:nvPr/>
        </p:nvSpPr>
        <p:spPr>
          <a:xfrm>
            <a:off x="1073532" y="5184395"/>
            <a:ext cx="7874100" cy="461700"/>
          </a:xfrm>
          <a:prstGeom prst="rect">
            <a:avLst/>
          </a:prstGeom>
          <a:noFill/>
          <a:ln>
            <a:noFill/>
          </a:ln>
        </p:spPr>
        <p:txBody>
          <a:bodyPr spcFirstLastPara="1" wrap="square" lIns="91425" tIns="45700" rIns="91425" bIns="45700" anchor="t" anchorCtr="0">
            <a:spAutoFit/>
          </a:bodyPr>
          <a:lstStyle/>
          <a:p>
            <a:r>
              <a:rPr lang="en" sz="2400" dirty="0">
                <a:solidFill>
                  <a:srgbClr val="434343"/>
                </a:solidFill>
                <a:latin typeface="Helvetica Neue Light"/>
                <a:ea typeface="Helvetica Neue Light"/>
                <a:cs typeface="Helvetica Neue Light"/>
                <a:sym typeface="Helvetica Neue Light"/>
              </a:rPr>
              <a:t>Solar panels turning sunlight into electricity</a:t>
            </a:r>
            <a:endParaRPr dirty="0">
              <a:solidFill>
                <a:srgbClr val="434343"/>
              </a:solidFill>
            </a:endParaRPr>
          </a:p>
        </p:txBody>
      </p:sp>
      <p:sp>
        <p:nvSpPr>
          <p:cNvPr id="346" name="Google Shape;346;p43"/>
          <p:cNvSpPr txBox="1"/>
          <p:nvPr/>
        </p:nvSpPr>
        <p:spPr>
          <a:xfrm>
            <a:off x="1073532" y="4312770"/>
            <a:ext cx="7874100" cy="904823"/>
          </a:xfrm>
          <a:prstGeom prst="rect">
            <a:avLst/>
          </a:prstGeom>
          <a:noFill/>
          <a:ln>
            <a:noFill/>
          </a:ln>
        </p:spPr>
        <p:txBody>
          <a:bodyPr spcFirstLastPara="1" wrap="square" lIns="91425" tIns="45700" rIns="91425" bIns="45700" anchor="t" anchorCtr="0">
            <a:spAutoFit/>
          </a:bodyPr>
          <a:lstStyle/>
          <a:p>
            <a:pPr>
              <a:lnSpc>
                <a:spcPct val="110000"/>
              </a:lnSpc>
            </a:pPr>
            <a:r>
              <a:rPr lang="en" sz="2400" dirty="0">
                <a:solidFill>
                  <a:srgbClr val="43464D"/>
                </a:solidFill>
                <a:latin typeface="Helvetica Neue Light"/>
                <a:ea typeface="Helvetica Neue Light"/>
                <a:cs typeface="Helvetica Neue Light"/>
                <a:sym typeface="Helvetica Neue Light"/>
              </a:rPr>
              <a:t>The solid ball made of iron and nickel in the center of the earth</a:t>
            </a:r>
            <a:endParaRPr sz="2400" dirty="0">
              <a:latin typeface="Helvetica Neue Light"/>
              <a:ea typeface="Helvetica Neue Light"/>
              <a:cs typeface="Helvetica Neue Light"/>
              <a:sym typeface="Helvetica Neue Light"/>
            </a:endParaRPr>
          </a:p>
        </p:txBody>
      </p:sp>
      <p:sp>
        <p:nvSpPr>
          <p:cNvPr id="347" name="Google Shape;347;p43"/>
          <p:cNvSpPr txBox="1"/>
          <p:nvPr/>
        </p:nvSpPr>
        <p:spPr>
          <a:xfrm>
            <a:off x="1166884" y="2389497"/>
            <a:ext cx="7977000" cy="461700"/>
          </a:xfrm>
          <a:prstGeom prst="rect">
            <a:avLst/>
          </a:prstGeom>
          <a:noFill/>
          <a:ln>
            <a:noFill/>
          </a:ln>
        </p:spPr>
        <p:txBody>
          <a:bodyPr spcFirstLastPara="1" wrap="square" lIns="91425" tIns="45700" rIns="91425" bIns="45700" anchor="t" anchorCtr="0">
            <a:spAutoFit/>
          </a:bodyPr>
          <a:lstStyle/>
          <a:p>
            <a:endParaRPr sz="2400">
              <a:latin typeface="Helvetica Neue Light"/>
              <a:ea typeface="Helvetica Neue Light"/>
              <a:cs typeface="Helvetica Neue Light"/>
              <a:sym typeface="Helvetica Neue Light"/>
            </a:endParaRPr>
          </a:p>
        </p:txBody>
      </p:sp>
      <p:sp>
        <p:nvSpPr>
          <p:cNvPr id="348" name="Google Shape;348;p43"/>
          <p:cNvSpPr txBox="1"/>
          <p:nvPr/>
        </p:nvSpPr>
        <p:spPr>
          <a:xfrm>
            <a:off x="1073532" y="2492258"/>
            <a:ext cx="7874100" cy="461700"/>
          </a:xfrm>
          <a:prstGeom prst="rect">
            <a:avLst/>
          </a:prstGeom>
          <a:noFill/>
          <a:ln>
            <a:noFill/>
          </a:ln>
        </p:spPr>
        <p:txBody>
          <a:bodyPr spcFirstLastPara="1" wrap="square" lIns="91425" tIns="45700" rIns="91425" bIns="45700" anchor="t" anchorCtr="0">
            <a:spAutoFit/>
          </a:bodyPr>
          <a:lstStyle/>
          <a:p>
            <a:r>
              <a:rPr lang="en" sz="2400" dirty="0">
                <a:solidFill>
                  <a:srgbClr val="43464D"/>
                </a:solidFill>
                <a:latin typeface="Helvetica Neue Light"/>
                <a:ea typeface="Helvetica Neue Light"/>
                <a:cs typeface="Helvetica Neue Light"/>
                <a:sym typeface="Helvetica Neue Light"/>
              </a:rPr>
              <a:t>The ability to cause change</a:t>
            </a:r>
            <a:endParaRPr sz="2400" dirty="0">
              <a:latin typeface="Helvetica Neue Light"/>
              <a:ea typeface="Helvetica Neue Light"/>
              <a:cs typeface="Helvetica Neue Light"/>
              <a:sym typeface="Helvetica Neue Light"/>
            </a:endParaRPr>
          </a:p>
        </p:txBody>
      </p:sp>
      <p:sp>
        <p:nvSpPr>
          <p:cNvPr id="349" name="Google Shape;349;p43"/>
          <p:cNvSpPr txBox="1"/>
          <p:nvPr/>
        </p:nvSpPr>
        <p:spPr>
          <a:xfrm>
            <a:off x="380509" y="2389497"/>
            <a:ext cx="492300" cy="646500"/>
          </a:xfrm>
          <a:prstGeom prst="rect">
            <a:avLst/>
          </a:prstGeom>
          <a:noFill/>
          <a:ln>
            <a:noFill/>
          </a:ln>
        </p:spPr>
        <p:txBody>
          <a:bodyPr spcFirstLastPara="1" wrap="square" lIns="91425" tIns="45700" rIns="91425" bIns="45700" anchor="t" anchorCtr="0">
            <a:spAutoFit/>
          </a:bodyPr>
          <a:lstStyle/>
          <a:p>
            <a:r>
              <a:rPr lang="en" sz="3600"/>
              <a:t>A</a:t>
            </a:r>
            <a:endParaRPr/>
          </a:p>
        </p:txBody>
      </p:sp>
      <p:sp>
        <p:nvSpPr>
          <p:cNvPr id="350" name="Google Shape;350;p43"/>
          <p:cNvSpPr txBox="1"/>
          <p:nvPr/>
        </p:nvSpPr>
        <p:spPr>
          <a:xfrm>
            <a:off x="380508" y="3286714"/>
            <a:ext cx="492300" cy="646500"/>
          </a:xfrm>
          <a:prstGeom prst="rect">
            <a:avLst/>
          </a:prstGeom>
          <a:noFill/>
          <a:ln>
            <a:noFill/>
          </a:ln>
        </p:spPr>
        <p:txBody>
          <a:bodyPr spcFirstLastPara="1" wrap="square" lIns="91425" tIns="45700" rIns="91425" bIns="45700" anchor="t" anchorCtr="0">
            <a:spAutoFit/>
          </a:bodyPr>
          <a:lstStyle/>
          <a:p>
            <a:r>
              <a:rPr lang="en" sz="3600"/>
              <a:t>B</a:t>
            </a:r>
            <a:endParaRPr/>
          </a:p>
        </p:txBody>
      </p:sp>
      <p:sp>
        <p:nvSpPr>
          <p:cNvPr id="351" name="Google Shape;351;p43"/>
          <p:cNvSpPr txBox="1"/>
          <p:nvPr/>
        </p:nvSpPr>
        <p:spPr>
          <a:xfrm>
            <a:off x="393332" y="4203254"/>
            <a:ext cx="518100" cy="646500"/>
          </a:xfrm>
          <a:prstGeom prst="rect">
            <a:avLst/>
          </a:prstGeom>
          <a:noFill/>
          <a:ln>
            <a:noFill/>
          </a:ln>
        </p:spPr>
        <p:txBody>
          <a:bodyPr spcFirstLastPara="1" wrap="square" lIns="91425" tIns="45700" rIns="91425" bIns="45700" anchor="t" anchorCtr="0">
            <a:spAutoFit/>
          </a:bodyPr>
          <a:lstStyle/>
          <a:p>
            <a:r>
              <a:rPr lang="en" sz="3600"/>
              <a:t>C</a:t>
            </a:r>
            <a:endParaRPr/>
          </a:p>
        </p:txBody>
      </p:sp>
      <p:sp>
        <p:nvSpPr>
          <p:cNvPr id="352" name="Google Shape;352;p43"/>
          <p:cNvSpPr txBox="1"/>
          <p:nvPr/>
        </p:nvSpPr>
        <p:spPr>
          <a:xfrm>
            <a:off x="393330" y="4999595"/>
            <a:ext cx="518100" cy="646500"/>
          </a:xfrm>
          <a:prstGeom prst="rect">
            <a:avLst/>
          </a:prstGeom>
          <a:noFill/>
          <a:ln>
            <a:noFill/>
          </a:ln>
        </p:spPr>
        <p:txBody>
          <a:bodyPr spcFirstLastPara="1" wrap="square" lIns="91425" tIns="45700" rIns="91425" bIns="45700" anchor="t" anchorCtr="0">
            <a:spAutoFit/>
          </a:bodyPr>
          <a:lstStyle/>
          <a:p>
            <a:r>
              <a:rPr lang="en" sz="3600"/>
              <a:t>D</a:t>
            </a:r>
            <a:endParaRPr/>
          </a:p>
        </p:txBody>
      </p:sp>
      <p:pic>
        <p:nvPicPr>
          <p:cNvPr id="353" name="Google Shape;353;p43" descr="Anchor with solid fill"/>
          <p:cNvPicPr preferRelativeResize="0"/>
          <p:nvPr/>
        </p:nvPicPr>
        <p:blipFill rotWithShape="1">
          <a:blip r:embed="rId3">
            <a:alphaModFix/>
          </a:blip>
          <a:srcRect/>
          <a:stretch/>
        </p:blipFill>
        <p:spPr>
          <a:xfrm>
            <a:off x="0" y="857250"/>
            <a:ext cx="518100" cy="518100"/>
          </a:xfrm>
          <a:prstGeom prst="rect">
            <a:avLst/>
          </a:prstGeom>
          <a:noFill/>
          <a:ln>
            <a:noFill/>
          </a:ln>
        </p:spPr>
      </p:pic>
      <p:sp>
        <p:nvSpPr>
          <p:cNvPr id="354" name="Google Shape;354;p43"/>
          <p:cNvSpPr txBox="1"/>
          <p:nvPr/>
        </p:nvSpPr>
        <p:spPr>
          <a:xfrm>
            <a:off x="1073532" y="3261008"/>
            <a:ext cx="7874100" cy="461624"/>
          </a:xfrm>
          <a:prstGeom prst="rect">
            <a:avLst/>
          </a:prstGeom>
          <a:noFill/>
          <a:ln>
            <a:noFill/>
          </a:ln>
        </p:spPr>
        <p:txBody>
          <a:bodyPr spcFirstLastPara="1" wrap="square" lIns="91425" tIns="45700" rIns="91425" bIns="45700" anchor="t" anchorCtr="0">
            <a:spAutoFit/>
          </a:bodyPr>
          <a:lstStyle/>
          <a:p>
            <a:r>
              <a:rPr lang="en" sz="2400" dirty="0">
                <a:solidFill>
                  <a:srgbClr val="43464D"/>
                </a:solidFill>
                <a:latin typeface="Helvetica Neue Light"/>
                <a:ea typeface="Helvetica Neue Light"/>
                <a:cs typeface="Helvetica Neue Light"/>
                <a:sym typeface="Helvetica Neue Light"/>
              </a:rPr>
              <a:t>The highest peak of a mountain</a:t>
            </a:r>
            <a:endParaRPr sz="2400" dirty="0">
              <a:latin typeface="Helvetica Neue Light"/>
              <a:ea typeface="Helvetica Neue Light"/>
              <a:cs typeface="Helvetica Neue Light"/>
              <a:sym typeface="Helvetica Neue Light"/>
            </a:endParaRPr>
          </a:p>
        </p:txBody>
      </p:sp>
      <p:sp>
        <p:nvSpPr>
          <p:cNvPr id="2" name="Google Shape;371;p44">
            <a:extLst>
              <a:ext uri="{FF2B5EF4-FFF2-40B4-BE49-F238E27FC236}">
                <a16:creationId xmlns:a16="http://schemas.microsoft.com/office/drawing/2014/main" id="{E226FFC1-F408-2D9E-612D-38E0FAD9C01B}"/>
              </a:ext>
            </a:extLst>
          </p:cNvPr>
          <p:cNvSpPr/>
          <p:nvPr/>
        </p:nvSpPr>
        <p:spPr>
          <a:xfrm>
            <a:off x="380508" y="4245951"/>
            <a:ext cx="8223150" cy="8973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1783461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45"/>
          <p:cNvSpPr/>
          <p:nvPr/>
        </p:nvSpPr>
        <p:spPr>
          <a:xfrm>
            <a:off x="498763" y="1381991"/>
            <a:ext cx="8187900" cy="43539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endParaRPr>
          </a:p>
        </p:txBody>
      </p:sp>
      <p:cxnSp>
        <p:nvCxnSpPr>
          <p:cNvPr id="378" name="Google Shape;378;p45"/>
          <p:cNvCxnSpPr/>
          <p:nvPr/>
        </p:nvCxnSpPr>
        <p:spPr>
          <a:xfrm>
            <a:off x="4606850" y="1381991"/>
            <a:ext cx="0" cy="1322400"/>
          </a:xfrm>
          <a:prstGeom prst="straightConnector1">
            <a:avLst/>
          </a:prstGeom>
          <a:noFill/>
          <a:ln w="25400" cap="flat" cmpd="sng">
            <a:solidFill>
              <a:schemeClr val="dk1"/>
            </a:solidFill>
            <a:prstDash val="solid"/>
            <a:round/>
            <a:headEnd type="none" w="sm" len="sm"/>
            <a:tailEnd type="none" w="sm" len="sm"/>
          </a:ln>
        </p:spPr>
      </p:cxnSp>
      <p:cxnSp>
        <p:nvCxnSpPr>
          <p:cNvPr id="379" name="Google Shape;379;p45"/>
          <p:cNvCxnSpPr>
            <a:stCxn id="380" idx="4"/>
            <a:endCxn id="377" idx="2"/>
          </p:cNvCxnSpPr>
          <p:nvPr/>
        </p:nvCxnSpPr>
        <p:spPr>
          <a:xfrm>
            <a:off x="4571972" y="4391433"/>
            <a:ext cx="20700" cy="1344600"/>
          </a:xfrm>
          <a:prstGeom prst="straightConnector1">
            <a:avLst/>
          </a:prstGeom>
          <a:noFill/>
          <a:ln w="25400" cap="flat" cmpd="sng">
            <a:solidFill>
              <a:schemeClr val="dk1"/>
            </a:solidFill>
            <a:prstDash val="solid"/>
            <a:round/>
            <a:headEnd type="none" w="sm" len="sm"/>
            <a:tailEnd type="none" w="sm" len="sm"/>
          </a:ln>
        </p:spPr>
      </p:cxnSp>
      <p:cxnSp>
        <p:nvCxnSpPr>
          <p:cNvPr id="381" name="Google Shape;381;p45"/>
          <p:cNvCxnSpPr/>
          <p:nvPr/>
        </p:nvCxnSpPr>
        <p:spPr>
          <a:xfrm>
            <a:off x="498763" y="3548593"/>
            <a:ext cx="2389800" cy="0"/>
          </a:xfrm>
          <a:prstGeom prst="straightConnector1">
            <a:avLst/>
          </a:prstGeom>
          <a:noFill/>
          <a:ln w="25400" cap="flat" cmpd="sng">
            <a:solidFill>
              <a:schemeClr val="dk1"/>
            </a:solidFill>
            <a:prstDash val="solid"/>
            <a:round/>
            <a:headEnd type="none" w="sm" len="sm"/>
            <a:tailEnd type="none" w="sm" len="sm"/>
          </a:ln>
        </p:spPr>
      </p:cxnSp>
      <p:cxnSp>
        <p:nvCxnSpPr>
          <p:cNvPr id="382" name="Google Shape;382;p45"/>
          <p:cNvCxnSpPr/>
          <p:nvPr/>
        </p:nvCxnSpPr>
        <p:spPr>
          <a:xfrm>
            <a:off x="6255327" y="3520070"/>
            <a:ext cx="2431500" cy="0"/>
          </a:xfrm>
          <a:prstGeom prst="straightConnector1">
            <a:avLst/>
          </a:prstGeom>
          <a:noFill/>
          <a:ln w="25400" cap="flat" cmpd="sng">
            <a:solidFill>
              <a:schemeClr val="dk1"/>
            </a:solidFill>
            <a:prstDash val="solid"/>
            <a:round/>
            <a:headEnd type="none" w="sm" len="sm"/>
            <a:tailEnd type="none" w="sm" len="sm"/>
          </a:ln>
        </p:spPr>
      </p:cxnSp>
      <p:sp>
        <p:nvSpPr>
          <p:cNvPr id="380" name="Google Shape;380;p45"/>
          <p:cNvSpPr/>
          <p:nvPr/>
        </p:nvSpPr>
        <p:spPr>
          <a:xfrm>
            <a:off x="2888672" y="2704233"/>
            <a:ext cx="3366600" cy="1687200"/>
          </a:xfrm>
          <a:prstGeom prst="ellipse">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endParaRPr>
          </a:p>
        </p:txBody>
      </p:sp>
      <p:sp>
        <p:nvSpPr>
          <p:cNvPr id="383" name="Google Shape;383;p45"/>
          <p:cNvSpPr txBox="1"/>
          <p:nvPr/>
        </p:nvSpPr>
        <p:spPr>
          <a:xfrm>
            <a:off x="3014650" y="3204775"/>
            <a:ext cx="3163800" cy="600300"/>
          </a:xfrm>
          <a:prstGeom prst="rect">
            <a:avLst/>
          </a:prstGeom>
          <a:noFill/>
          <a:ln>
            <a:noFill/>
          </a:ln>
        </p:spPr>
        <p:txBody>
          <a:bodyPr spcFirstLastPara="1" wrap="square" lIns="91425" tIns="45700" rIns="91425" bIns="45700" anchor="t" anchorCtr="0">
            <a:spAutoFit/>
          </a:bodyPr>
          <a:lstStyle/>
          <a:p>
            <a:pPr algn="ctr"/>
            <a:r>
              <a:rPr lang="en" sz="3300" b="1" dirty="0">
                <a:latin typeface="Poppins"/>
                <a:ea typeface="Poppins"/>
                <a:cs typeface="Poppins"/>
                <a:sym typeface="Poppins"/>
              </a:rPr>
              <a:t>Inner core</a:t>
            </a:r>
            <a:endParaRPr sz="1100" dirty="0"/>
          </a:p>
        </p:txBody>
      </p:sp>
      <p:sp>
        <p:nvSpPr>
          <p:cNvPr id="384" name="Google Shape;384;p45"/>
          <p:cNvSpPr txBox="1"/>
          <p:nvPr/>
        </p:nvSpPr>
        <p:spPr>
          <a:xfrm>
            <a:off x="494363" y="1383371"/>
            <a:ext cx="1146600" cy="369300"/>
          </a:xfrm>
          <a:prstGeom prst="rect">
            <a:avLst/>
          </a:prstGeom>
          <a:noFill/>
          <a:ln>
            <a:noFill/>
          </a:ln>
        </p:spPr>
        <p:txBody>
          <a:bodyPr spcFirstLastPara="1" wrap="square" lIns="91425" tIns="45700" rIns="91425" bIns="45700" anchor="t" anchorCtr="0">
            <a:spAutoFit/>
          </a:bodyPr>
          <a:lstStyle/>
          <a:p>
            <a:r>
              <a:rPr lang="en" sz="1800">
                <a:latin typeface="Helvetica Neue Light"/>
                <a:ea typeface="Helvetica Neue Light"/>
                <a:cs typeface="Helvetica Neue Light"/>
                <a:sym typeface="Helvetica Neue Light"/>
              </a:rPr>
              <a:t>Definition</a:t>
            </a:r>
            <a:endParaRPr/>
          </a:p>
        </p:txBody>
      </p:sp>
      <p:sp>
        <p:nvSpPr>
          <p:cNvPr id="385" name="Google Shape;385;p45"/>
          <p:cNvSpPr txBox="1"/>
          <p:nvPr/>
        </p:nvSpPr>
        <p:spPr>
          <a:xfrm>
            <a:off x="498763" y="5399809"/>
            <a:ext cx="1082400" cy="369300"/>
          </a:xfrm>
          <a:prstGeom prst="rect">
            <a:avLst/>
          </a:prstGeom>
          <a:noFill/>
          <a:ln>
            <a:noFill/>
          </a:ln>
        </p:spPr>
        <p:txBody>
          <a:bodyPr spcFirstLastPara="1" wrap="square" lIns="91425" tIns="45700" rIns="91425" bIns="45700" anchor="t" anchorCtr="0">
            <a:spAutoFit/>
          </a:bodyPr>
          <a:lstStyle/>
          <a:p>
            <a:r>
              <a:rPr lang="en" sz="1800">
                <a:latin typeface="Helvetica Neue Light"/>
                <a:ea typeface="Helvetica Neue Light"/>
                <a:cs typeface="Helvetica Neue Light"/>
                <a:sym typeface="Helvetica Neue Light"/>
              </a:rPr>
              <a:t>Example</a:t>
            </a:r>
            <a:endParaRPr/>
          </a:p>
        </p:txBody>
      </p:sp>
      <p:sp>
        <p:nvSpPr>
          <p:cNvPr id="386" name="Google Shape;386;p45"/>
          <p:cNvSpPr txBox="1"/>
          <p:nvPr/>
        </p:nvSpPr>
        <p:spPr>
          <a:xfrm>
            <a:off x="7783989" y="1364765"/>
            <a:ext cx="902700" cy="369300"/>
          </a:xfrm>
          <a:prstGeom prst="rect">
            <a:avLst/>
          </a:prstGeom>
          <a:noFill/>
          <a:ln>
            <a:noFill/>
          </a:ln>
        </p:spPr>
        <p:txBody>
          <a:bodyPr spcFirstLastPara="1" wrap="square" lIns="91425" tIns="45700" rIns="91425" bIns="45700" anchor="t" anchorCtr="0">
            <a:spAutoFit/>
          </a:bodyPr>
          <a:lstStyle/>
          <a:p>
            <a:r>
              <a:rPr lang="en" sz="1800">
                <a:latin typeface="Helvetica Neue Light"/>
                <a:ea typeface="Helvetica Neue Light"/>
                <a:cs typeface="Helvetica Neue Light"/>
                <a:sym typeface="Helvetica Neue Light"/>
              </a:rPr>
              <a:t>Picture</a:t>
            </a:r>
            <a:endParaRPr/>
          </a:p>
        </p:txBody>
      </p:sp>
      <p:sp>
        <p:nvSpPr>
          <p:cNvPr id="387" name="Google Shape;387;p45"/>
          <p:cNvSpPr txBox="1"/>
          <p:nvPr/>
        </p:nvSpPr>
        <p:spPr>
          <a:xfrm>
            <a:off x="4450450" y="4925334"/>
            <a:ext cx="4038300" cy="615513"/>
          </a:xfrm>
          <a:prstGeom prst="rect">
            <a:avLst/>
          </a:prstGeom>
          <a:noFill/>
          <a:ln>
            <a:noFill/>
          </a:ln>
        </p:spPr>
        <p:txBody>
          <a:bodyPr spcFirstLastPara="1" wrap="square" lIns="91425" tIns="45700" rIns="91425" bIns="45700" anchor="t" anchorCtr="0">
            <a:spAutoFit/>
          </a:bodyPr>
          <a:lstStyle/>
          <a:p>
            <a:pPr algn="r"/>
            <a:r>
              <a:rPr lang="en" sz="1700" dirty="0">
                <a:latin typeface="Helvetica Neue Light"/>
                <a:ea typeface="Helvetica Neue Light"/>
                <a:cs typeface="Helvetica Neue Light"/>
                <a:sym typeface="Helvetica Neue Light"/>
              </a:rPr>
              <a:t>How does Earth’s inner core impact my life?</a:t>
            </a:r>
            <a:endParaRPr sz="1300" dirty="0"/>
          </a:p>
        </p:txBody>
      </p:sp>
      <p:grpSp>
        <p:nvGrpSpPr>
          <p:cNvPr id="388" name="Google Shape;388;p45"/>
          <p:cNvGrpSpPr/>
          <p:nvPr/>
        </p:nvGrpSpPr>
        <p:grpSpPr>
          <a:xfrm>
            <a:off x="6291059" y="1712169"/>
            <a:ext cx="1722563" cy="1687218"/>
            <a:chOff x="1183477" y="2714448"/>
            <a:chExt cx="2463267" cy="2429049"/>
          </a:xfrm>
        </p:grpSpPr>
        <p:pic>
          <p:nvPicPr>
            <p:cNvPr id="389" name="Google Shape;389;p45"/>
            <p:cNvPicPr preferRelativeResize="0"/>
            <p:nvPr/>
          </p:nvPicPr>
          <p:blipFill>
            <a:blip r:embed="rId3">
              <a:alphaModFix/>
            </a:blip>
            <a:stretch>
              <a:fillRect/>
            </a:stretch>
          </p:blipFill>
          <p:spPr>
            <a:xfrm>
              <a:off x="1183477" y="2714448"/>
              <a:ext cx="2463267" cy="2429049"/>
            </a:xfrm>
            <a:prstGeom prst="rect">
              <a:avLst/>
            </a:prstGeom>
            <a:noFill/>
            <a:ln>
              <a:noFill/>
            </a:ln>
          </p:spPr>
        </p:pic>
        <p:sp>
          <p:nvSpPr>
            <p:cNvPr id="390" name="Google Shape;390;p45"/>
            <p:cNvSpPr/>
            <p:nvPr/>
          </p:nvSpPr>
          <p:spPr>
            <a:xfrm rot="9451995">
              <a:off x="2657119" y="3557498"/>
              <a:ext cx="518125" cy="364916"/>
            </a:xfrm>
            <a:prstGeom prst="rightArrow">
              <a:avLst>
                <a:gd name="adj1" fmla="val 50000"/>
                <a:gd name="adj2" fmla="val 50000"/>
              </a:avLst>
            </a:prstGeom>
            <a:solidFill>
              <a:srgbClr val="FF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391" name="Google Shape;391;p45"/>
          <p:cNvSpPr txBox="1"/>
          <p:nvPr/>
        </p:nvSpPr>
        <p:spPr>
          <a:xfrm>
            <a:off x="628800" y="1862575"/>
            <a:ext cx="3697200" cy="923400"/>
          </a:xfrm>
          <a:prstGeom prst="rect">
            <a:avLst/>
          </a:prstGeom>
          <a:noFill/>
          <a:ln>
            <a:noFill/>
          </a:ln>
        </p:spPr>
        <p:txBody>
          <a:bodyPr spcFirstLastPara="1" wrap="square" lIns="91425" tIns="91425" rIns="91425" bIns="91425" anchor="t" anchorCtr="0">
            <a:spAutoFit/>
          </a:bodyPr>
          <a:lstStyle/>
          <a:p>
            <a:r>
              <a:rPr lang="en" sz="2400" dirty="0">
                <a:latin typeface="Calibri"/>
                <a:ea typeface="Calibri"/>
                <a:cs typeface="Calibri"/>
                <a:sym typeface="Calibri"/>
              </a:rPr>
              <a:t>The innermost layer of planet Earth</a:t>
            </a:r>
            <a:endParaRPr sz="2400" dirty="0">
              <a:latin typeface="Calibri"/>
              <a:ea typeface="Calibri"/>
              <a:cs typeface="Calibri"/>
              <a:sym typeface="Calibri"/>
            </a:endParaRPr>
          </a:p>
        </p:txBody>
      </p:sp>
      <p:sp>
        <p:nvSpPr>
          <p:cNvPr id="392" name="Google Shape;392;p45"/>
          <p:cNvSpPr txBox="1"/>
          <p:nvPr/>
        </p:nvSpPr>
        <p:spPr>
          <a:xfrm>
            <a:off x="552600" y="4377175"/>
            <a:ext cx="3697200" cy="794033"/>
          </a:xfrm>
          <a:prstGeom prst="rect">
            <a:avLst/>
          </a:prstGeom>
          <a:noFill/>
          <a:ln>
            <a:noFill/>
          </a:ln>
        </p:spPr>
        <p:txBody>
          <a:bodyPr spcFirstLastPara="1" wrap="square" lIns="91425" tIns="91425" rIns="91425" bIns="91425" anchor="t" anchorCtr="0">
            <a:spAutoFit/>
          </a:bodyPr>
          <a:lstStyle/>
          <a:p>
            <a:pPr>
              <a:lnSpc>
                <a:spcPct val="110000"/>
              </a:lnSpc>
            </a:pPr>
            <a:r>
              <a:rPr lang="en-US" sz="1800" dirty="0">
                <a:solidFill>
                  <a:srgbClr val="43464D"/>
                </a:solidFill>
                <a:latin typeface="Helvetica Neue Light"/>
                <a:ea typeface="Helvetica Neue Light"/>
                <a:cs typeface="Helvetica Neue Light"/>
                <a:sym typeface="Helvetica Neue Light"/>
              </a:rPr>
              <a:t>The solid ball made of iron and nickel in the center of the earth</a:t>
            </a:r>
            <a:endParaRPr lang="en-US" sz="1800" dirty="0">
              <a:latin typeface="Helvetica Neue Light"/>
              <a:ea typeface="Helvetica Neue Light"/>
              <a:cs typeface="Helvetica Neue Light"/>
              <a:sym typeface="Helvetica Neue Light"/>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46"/>
          <p:cNvSpPr txBox="1"/>
          <p:nvPr/>
        </p:nvSpPr>
        <p:spPr>
          <a:xfrm>
            <a:off x="393325" y="1212950"/>
            <a:ext cx="8750700" cy="969600"/>
          </a:xfrm>
          <a:prstGeom prst="rect">
            <a:avLst/>
          </a:prstGeom>
          <a:noFill/>
          <a:ln>
            <a:noFill/>
          </a:ln>
        </p:spPr>
        <p:txBody>
          <a:bodyPr spcFirstLastPara="1" wrap="square" lIns="91425" tIns="45700" rIns="91425" bIns="45700" anchor="t" anchorCtr="0">
            <a:spAutoFit/>
          </a:bodyPr>
          <a:lstStyle/>
          <a:p>
            <a:pPr algn="ctr">
              <a:buSzPts val="3000"/>
            </a:pPr>
            <a:r>
              <a:rPr lang="en" sz="2900" b="1" u="sng" dirty="0">
                <a:solidFill>
                  <a:schemeClr val="dk1"/>
                </a:solidFill>
                <a:latin typeface="Calibri"/>
                <a:ea typeface="Calibri"/>
                <a:cs typeface="Calibri"/>
                <a:sym typeface="Calibri"/>
              </a:rPr>
              <a:t>Directions:</a:t>
            </a:r>
            <a:r>
              <a:rPr lang="en" sz="2900" b="1" dirty="0">
                <a:solidFill>
                  <a:schemeClr val="dk1"/>
                </a:solidFill>
                <a:latin typeface="Calibri"/>
                <a:ea typeface="Calibri"/>
                <a:cs typeface="Calibri"/>
                <a:sym typeface="Calibri"/>
              </a:rPr>
              <a:t> </a:t>
            </a:r>
            <a:r>
              <a:rPr lang="en" sz="2800" dirty="0">
                <a:solidFill>
                  <a:schemeClr val="dk1"/>
                </a:solidFill>
                <a:latin typeface="Calibri"/>
                <a:ea typeface="Calibri"/>
                <a:cs typeface="Calibri"/>
                <a:sym typeface="Calibri"/>
              </a:rPr>
              <a:t>Choose the correct response for </a:t>
            </a:r>
            <a:r>
              <a:rPr lang="en" sz="2800" i="1" dirty="0">
                <a:solidFill>
                  <a:schemeClr val="dk1"/>
                </a:solidFill>
                <a:latin typeface="Calibri"/>
                <a:ea typeface="Calibri"/>
                <a:cs typeface="Calibri"/>
                <a:sym typeface="Calibri"/>
              </a:rPr>
              <a:t>“how does Earth’s inner core impact my life?” </a:t>
            </a:r>
            <a:r>
              <a:rPr lang="en" sz="2800" dirty="0">
                <a:solidFill>
                  <a:schemeClr val="dk1"/>
                </a:solidFill>
                <a:latin typeface="Calibri"/>
                <a:ea typeface="Calibri"/>
                <a:cs typeface="Calibri"/>
                <a:sym typeface="Calibri"/>
              </a:rPr>
              <a:t>from the choices below.</a:t>
            </a:r>
            <a:endParaRPr sz="1300" dirty="0"/>
          </a:p>
        </p:txBody>
      </p:sp>
      <p:sp>
        <p:nvSpPr>
          <p:cNvPr id="399" name="Google Shape;399;p46"/>
          <p:cNvSpPr txBox="1"/>
          <p:nvPr/>
        </p:nvSpPr>
        <p:spPr>
          <a:xfrm>
            <a:off x="1124982" y="4219446"/>
            <a:ext cx="7874100" cy="769401"/>
          </a:xfrm>
          <a:prstGeom prst="rect">
            <a:avLst/>
          </a:prstGeom>
          <a:noFill/>
          <a:ln>
            <a:noFill/>
          </a:ln>
        </p:spPr>
        <p:txBody>
          <a:bodyPr spcFirstLastPara="1" wrap="square" lIns="91425" tIns="45700" rIns="91425" bIns="45700" anchor="t" anchorCtr="0">
            <a:spAutoFit/>
          </a:bodyPr>
          <a:lstStyle/>
          <a:p>
            <a:pPr>
              <a:lnSpc>
                <a:spcPct val="110000"/>
              </a:lnSpc>
            </a:pPr>
            <a:r>
              <a:rPr lang="en" sz="2000" dirty="0">
                <a:solidFill>
                  <a:srgbClr val="43464D"/>
                </a:solidFill>
                <a:latin typeface="Helvetica Neue Light"/>
                <a:ea typeface="Helvetica Neue Light"/>
                <a:cs typeface="Helvetica Neue Light"/>
                <a:sym typeface="Helvetica Neue Light"/>
              </a:rPr>
              <a:t>The Earth’s inner core impacts your life by providing powering closed circuits.</a:t>
            </a:r>
            <a:endParaRPr sz="2000" dirty="0">
              <a:latin typeface="Helvetica Neue Light"/>
              <a:ea typeface="Helvetica Neue Light"/>
              <a:cs typeface="Helvetica Neue Light"/>
              <a:sym typeface="Helvetica Neue Light"/>
            </a:endParaRPr>
          </a:p>
        </p:txBody>
      </p:sp>
      <p:sp>
        <p:nvSpPr>
          <p:cNvPr id="400" name="Google Shape;400;p46"/>
          <p:cNvSpPr txBox="1"/>
          <p:nvPr/>
        </p:nvSpPr>
        <p:spPr>
          <a:xfrm>
            <a:off x="1166884" y="2389497"/>
            <a:ext cx="7977000" cy="461700"/>
          </a:xfrm>
          <a:prstGeom prst="rect">
            <a:avLst/>
          </a:prstGeom>
          <a:noFill/>
          <a:ln>
            <a:noFill/>
          </a:ln>
        </p:spPr>
        <p:txBody>
          <a:bodyPr spcFirstLastPara="1" wrap="square" lIns="91425" tIns="45700" rIns="91425" bIns="45700" anchor="t" anchorCtr="0">
            <a:spAutoFit/>
          </a:bodyPr>
          <a:lstStyle/>
          <a:p>
            <a:endParaRPr sz="2400">
              <a:latin typeface="Helvetica Neue Light"/>
              <a:ea typeface="Helvetica Neue Light"/>
              <a:cs typeface="Helvetica Neue Light"/>
              <a:sym typeface="Helvetica Neue Light"/>
            </a:endParaRPr>
          </a:p>
        </p:txBody>
      </p:sp>
      <p:sp>
        <p:nvSpPr>
          <p:cNvPr id="401" name="Google Shape;401;p46"/>
          <p:cNvSpPr txBox="1"/>
          <p:nvPr/>
        </p:nvSpPr>
        <p:spPr>
          <a:xfrm>
            <a:off x="1073532" y="2263658"/>
            <a:ext cx="7874100" cy="707846"/>
          </a:xfrm>
          <a:prstGeom prst="rect">
            <a:avLst/>
          </a:prstGeom>
          <a:noFill/>
          <a:ln>
            <a:noFill/>
          </a:ln>
        </p:spPr>
        <p:txBody>
          <a:bodyPr spcFirstLastPara="1" wrap="square" lIns="91425" tIns="45700" rIns="91425" bIns="45700" anchor="t" anchorCtr="0">
            <a:spAutoFit/>
          </a:bodyPr>
          <a:lstStyle/>
          <a:p>
            <a:r>
              <a:rPr lang="en" sz="2000" dirty="0">
                <a:solidFill>
                  <a:srgbClr val="43464D"/>
                </a:solidFill>
                <a:latin typeface="Helvetica Neue Light"/>
                <a:ea typeface="Helvetica Neue Light"/>
                <a:cs typeface="Helvetica Neue Light"/>
                <a:sym typeface="Helvetica Neue Light"/>
              </a:rPr>
              <a:t>The Earth’s inner core impacts your life contributing to earth’s magnetic field which makes life possible on earth.</a:t>
            </a:r>
            <a:endParaRPr sz="2000" dirty="0">
              <a:latin typeface="Helvetica Neue Light"/>
              <a:ea typeface="Helvetica Neue Light"/>
              <a:cs typeface="Helvetica Neue Light"/>
              <a:sym typeface="Helvetica Neue Light"/>
            </a:endParaRPr>
          </a:p>
        </p:txBody>
      </p:sp>
      <p:sp>
        <p:nvSpPr>
          <p:cNvPr id="402" name="Google Shape;402;p46"/>
          <p:cNvSpPr txBox="1"/>
          <p:nvPr/>
        </p:nvSpPr>
        <p:spPr>
          <a:xfrm>
            <a:off x="380509" y="2389497"/>
            <a:ext cx="492300" cy="646500"/>
          </a:xfrm>
          <a:prstGeom prst="rect">
            <a:avLst/>
          </a:prstGeom>
          <a:noFill/>
          <a:ln>
            <a:noFill/>
          </a:ln>
        </p:spPr>
        <p:txBody>
          <a:bodyPr spcFirstLastPara="1" wrap="square" lIns="91425" tIns="45700" rIns="91425" bIns="45700" anchor="t" anchorCtr="0">
            <a:spAutoFit/>
          </a:bodyPr>
          <a:lstStyle/>
          <a:p>
            <a:r>
              <a:rPr lang="en" sz="3600"/>
              <a:t>A</a:t>
            </a:r>
            <a:endParaRPr/>
          </a:p>
        </p:txBody>
      </p:sp>
      <p:sp>
        <p:nvSpPr>
          <p:cNvPr id="403" name="Google Shape;403;p46"/>
          <p:cNvSpPr txBox="1"/>
          <p:nvPr/>
        </p:nvSpPr>
        <p:spPr>
          <a:xfrm>
            <a:off x="380508" y="3286714"/>
            <a:ext cx="492300" cy="646500"/>
          </a:xfrm>
          <a:prstGeom prst="rect">
            <a:avLst/>
          </a:prstGeom>
          <a:noFill/>
          <a:ln>
            <a:noFill/>
          </a:ln>
        </p:spPr>
        <p:txBody>
          <a:bodyPr spcFirstLastPara="1" wrap="square" lIns="91425" tIns="45700" rIns="91425" bIns="45700" anchor="t" anchorCtr="0">
            <a:spAutoFit/>
          </a:bodyPr>
          <a:lstStyle/>
          <a:p>
            <a:r>
              <a:rPr lang="en" sz="3600"/>
              <a:t>B</a:t>
            </a:r>
            <a:endParaRPr/>
          </a:p>
        </p:txBody>
      </p:sp>
      <p:sp>
        <p:nvSpPr>
          <p:cNvPr id="404" name="Google Shape;404;p46"/>
          <p:cNvSpPr txBox="1"/>
          <p:nvPr/>
        </p:nvSpPr>
        <p:spPr>
          <a:xfrm>
            <a:off x="393332" y="4203254"/>
            <a:ext cx="518100" cy="646500"/>
          </a:xfrm>
          <a:prstGeom prst="rect">
            <a:avLst/>
          </a:prstGeom>
          <a:noFill/>
          <a:ln>
            <a:noFill/>
          </a:ln>
        </p:spPr>
        <p:txBody>
          <a:bodyPr spcFirstLastPara="1" wrap="square" lIns="91425" tIns="45700" rIns="91425" bIns="45700" anchor="t" anchorCtr="0">
            <a:spAutoFit/>
          </a:bodyPr>
          <a:lstStyle/>
          <a:p>
            <a:r>
              <a:rPr lang="en" sz="3600"/>
              <a:t>C</a:t>
            </a:r>
            <a:endParaRPr/>
          </a:p>
        </p:txBody>
      </p:sp>
      <p:sp>
        <p:nvSpPr>
          <p:cNvPr id="405" name="Google Shape;405;p46"/>
          <p:cNvSpPr txBox="1"/>
          <p:nvPr/>
        </p:nvSpPr>
        <p:spPr>
          <a:xfrm>
            <a:off x="393330" y="5075795"/>
            <a:ext cx="518100" cy="646500"/>
          </a:xfrm>
          <a:prstGeom prst="rect">
            <a:avLst/>
          </a:prstGeom>
          <a:noFill/>
          <a:ln>
            <a:noFill/>
          </a:ln>
        </p:spPr>
        <p:txBody>
          <a:bodyPr spcFirstLastPara="1" wrap="square" lIns="91425" tIns="45700" rIns="91425" bIns="45700" anchor="t" anchorCtr="0">
            <a:spAutoFit/>
          </a:bodyPr>
          <a:lstStyle/>
          <a:p>
            <a:r>
              <a:rPr lang="en" sz="3600"/>
              <a:t>D</a:t>
            </a:r>
            <a:endParaRPr/>
          </a:p>
        </p:txBody>
      </p:sp>
      <p:pic>
        <p:nvPicPr>
          <p:cNvPr id="406" name="Google Shape;406;p46" descr="Anchor with solid fill"/>
          <p:cNvPicPr preferRelativeResize="0"/>
          <p:nvPr/>
        </p:nvPicPr>
        <p:blipFill rotWithShape="1">
          <a:blip r:embed="rId3">
            <a:alphaModFix/>
          </a:blip>
          <a:srcRect/>
          <a:stretch/>
        </p:blipFill>
        <p:spPr>
          <a:xfrm>
            <a:off x="0" y="857250"/>
            <a:ext cx="518100" cy="518100"/>
          </a:xfrm>
          <a:prstGeom prst="rect">
            <a:avLst/>
          </a:prstGeom>
          <a:noFill/>
          <a:ln>
            <a:noFill/>
          </a:ln>
        </p:spPr>
      </p:pic>
      <p:sp>
        <p:nvSpPr>
          <p:cNvPr id="407" name="Google Shape;407;p46"/>
          <p:cNvSpPr txBox="1"/>
          <p:nvPr/>
        </p:nvSpPr>
        <p:spPr>
          <a:xfrm>
            <a:off x="1073532" y="3337208"/>
            <a:ext cx="7874100" cy="708000"/>
          </a:xfrm>
          <a:prstGeom prst="rect">
            <a:avLst/>
          </a:prstGeom>
          <a:noFill/>
          <a:ln>
            <a:noFill/>
          </a:ln>
        </p:spPr>
        <p:txBody>
          <a:bodyPr spcFirstLastPara="1" wrap="square" lIns="91425" tIns="45700" rIns="91425" bIns="45700" anchor="t" anchorCtr="0">
            <a:spAutoFit/>
          </a:bodyPr>
          <a:lstStyle/>
          <a:p>
            <a:r>
              <a:rPr lang="en" sz="2000" dirty="0">
                <a:solidFill>
                  <a:srgbClr val="43464D"/>
                </a:solidFill>
                <a:latin typeface="Helvetica Neue Light"/>
                <a:ea typeface="Helvetica Neue Light"/>
                <a:cs typeface="Helvetica Neue Light"/>
                <a:sym typeface="Helvetica Neue Light"/>
              </a:rPr>
              <a:t>The Earth’s inner core impacts your life by helping us learn about plants and animals from the past and how it affects our planet today.</a:t>
            </a:r>
            <a:endParaRPr sz="2000" dirty="0">
              <a:latin typeface="Helvetica Neue Light"/>
              <a:ea typeface="Helvetica Neue Light"/>
              <a:cs typeface="Helvetica Neue Light"/>
              <a:sym typeface="Helvetica Neue Light"/>
            </a:endParaRPr>
          </a:p>
        </p:txBody>
      </p:sp>
      <p:sp>
        <p:nvSpPr>
          <p:cNvPr id="408" name="Google Shape;408;p46"/>
          <p:cNvSpPr txBox="1"/>
          <p:nvPr/>
        </p:nvSpPr>
        <p:spPr>
          <a:xfrm>
            <a:off x="1142132" y="5075046"/>
            <a:ext cx="7874100" cy="769401"/>
          </a:xfrm>
          <a:prstGeom prst="rect">
            <a:avLst/>
          </a:prstGeom>
          <a:noFill/>
          <a:ln>
            <a:noFill/>
          </a:ln>
        </p:spPr>
        <p:txBody>
          <a:bodyPr spcFirstLastPara="1" wrap="square" lIns="91425" tIns="45700" rIns="91425" bIns="45700" anchor="t" anchorCtr="0">
            <a:spAutoFit/>
          </a:bodyPr>
          <a:lstStyle/>
          <a:p>
            <a:pPr>
              <a:lnSpc>
                <a:spcPct val="110000"/>
              </a:lnSpc>
            </a:pPr>
            <a:r>
              <a:rPr lang="en" sz="2000" dirty="0">
                <a:solidFill>
                  <a:srgbClr val="43464D"/>
                </a:solidFill>
                <a:latin typeface="Helvetica Neue Light"/>
                <a:ea typeface="Helvetica Neue Light"/>
                <a:cs typeface="Helvetica Neue Light"/>
                <a:sym typeface="Helvetica Neue Light"/>
              </a:rPr>
              <a:t>The Earth’s inner core impacts your life by creating clouds to shade us from the hot sun. </a:t>
            </a:r>
            <a:endParaRPr sz="2000" dirty="0">
              <a:latin typeface="Helvetica Neue Light"/>
              <a:ea typeface="Helvetica Neue Light"/>
              <a:cs typeface="Helvetica Neue Light"/>
              <a:sym typeface="Helvetica Neue Light"/>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46"/>
          <p:cNvSpPr txBox="1"/>
          <p:nvPr/>
        </p:nvSpPr>
        <p:spPr>
          <a:xfrm>
            <a:off x="393325" y="1212950"/>
            <a:ext cx="8750700" cy="969600"/>
          </a:xfrm>
          <a:prstGeom prst="rect">
            <a:avLst/>
          </a:prstGeom>
          <a:noFill/>
          <a:ln>
            <a:noFill/>
          </a:ln>
        </p:spPr>
        <p:txBody>
          <a:bodyPr spcFirstLastPara="1" wrap="square" lIns="91425" tIns="45700" rIns="91425" bIns="45700" anchor="t" anchorCtr="0">
            <a:spAutoFit/>
          </a:bodyPr>
          <a:lstStyle/>
          <a:p>
            <a:pPr algn="ctr">
              <a:buSzPts val="3000"/>
            </a:pPr>
            <a:r>
              <a:rPr lang="en" sz="2900" b="1" u="sng" dirty="0">
                <a:solidFill>
                  <a:schemeClr val="dk1"/>
                </a:solidFill>
                <a:latin typeface="Calibri"/>
                <a:ea typeface="Calibri"/>
                <a:cs typeface="Calibri"/>
                <a:sym typeface="Calibri"/>
              </a:rPr>
              <a:t>Directions:</a:t>
            </a:r>
            <a:r>
              <a:rPr lang="en" sz="2900" b="1" dirty="0">
                <a:solidFill>
                  <a:schemeClr val="dk1"/>
                </a:solidFill>
                <a:latin typeface="Calibri"/>
                <a:ea typeface="Calibri"/>
                <a:cs typeface="Calibri"/>
                <a:sym typeface="Calibri"/>
              </a:rPr>
              <a:t> </a:t>
            </a:r>
            <a:r>
              <a:rPr lang="en" sz="2800" dirty="0">
                <a:solidFill>
                  <a:schemeClr val="dk1"/>
                </a:solidFill>
                <a:latin typeface="Calibri"/>
                <a:ea typeface="Calibri"/>
                <a:cs typeface="Calibri"/>
                <a:sym typeface="Calibri"/>
              </a:rPr>
              <a:t>Choose the correct response for </a:t>
            </a:r>
            <a:r>
              <a:rPr lang="en" sz="2800" i="1" dirty="0">
                <a:solidFill>
                  <a:schemeClr val="dk1"/>
                </a:solidFill>
                <a:latin typeface="Calibri"/>
                <a:ea typeface="Calibri"/>
                <a:cs typeface="Calibri"/>
                <a:sym typeface="Calibri"/>
              </a:rPr>
              <a:t>“how does Earth’s inner core impact my life?” </a:t>
            </a:r>
            <a:r>
              <a:rPr lang="en" sz="2800" dirty="0">
                <a:solidFill>
                  <a:schemeClr val="dk1"/>
                </a:solidFill>
                <a:latin typeface="Calibri"/>
                <a:ea typeface="Calibri"/>
                <a:cs typeface="Calibri"/>
                <a:sym typeface="Calibri"/>
              </a:rPr>
              <a:t>from the choices below.</a:t>
            </a:r>
            <a:endParaRPr sz="1300" dirty="0"/>
          </a:p>
        </p:txBody>
      </p:sp>
      <p:sp>
        <p:nvSpPr>
          <p:cNvPr id="399" name="Google Shape;399;p46"/>
          <p:cNvSpPr txBox="1"/>
          <p:nvPr/>
        </p:nvSpPr>
        <p:spPr>
          <a:xfrm>
            <a:off x="1124982" y="4219446"/>
            <a:ext cx="7874100" cy="769401"/>
          </a:xfrm>
          <a:prstGeom prst="rect">
            <a:avLst/>
          </a:prstGeom>
          <a:noFill/>
          <a:ln>
            <a:noFill/>
          </a:ln>
        </p:spPr>
        <p:txBody>
          <a:bodyPr spcFirstLastPara="1" wrap="square" lIns="91425" tIns="45700" rIns="91425" bIns="45700" anchor="t" anchorCtr="0">
            <a:spAutoFit/>
          </a:bodyPr>
          <a:lstStyle/>
          <a:p>
            <a:pPr>
              <a:lnSpc>
                <a:spcPct val="110000"/>
              </a:lnSpc>
            </a:pPr>
            <a:r>
              <a:rPr lang="en" sz="2000" dirty="0">
                <a:solidFill>
                  <a:srgbClr val="43464D"/>
                </a:solidFill>
                <a:latin typeface="Helvetica Neue Light"/>
                <a:ea typeface="Helvetica Neue Light"/>
                <a:cs typeface="Helvetica Neue Light"/>
                <a:sym typeface="Helvetica Neue Light"/>
              </a:rPr>
              <a:t>The Earth’s inner core impacts your life by providing powering closed circuits.</a:t>
            </a:r>
            <a:endParaRPr sz="2000" dirty="0">
              <a:latin typeface="Helvetica Neue Light"/>
              <a:ea typeface="Helvetica Neue Light"/>
              <a:cs typeface="Helvetica Neue Light"/>
              <a:sym typeface="Helvetica Neue Light"/>
            </a:endParaRPr>
          </a:p>
        </p:txBody>
      </p:sp>
      <p:sp>
        <p:nvSpPr>
          <p:cNvPr id="400" name="Google Shape;400;p46"/>
          <p:cNvSpPr txBox="1"/>
          <p:nvPr/>
        </p:nvSpPr>
        <p:spPr>
          <a:xfrm>
            <a:off x="1166884" y="2389497"/>
            <a:ext cx="7977000" cy="461700"/>
          </a:xfrm>
          <a:prstGeom prst="rect">
            <a:avLst/>
          </a:prstGeom>
          <a:noFill/>
          <a:ln>
            <a:noFill/>
          </a:ln>
        </p:spPr>
        <p:txBody>
          <a:bodyPr spcFirstLastPara="1" wrap="square" lIns="91425" tIns="45700" rIns="91425" bIns="45700" anchor="t" anchorCtr="0">
            <a:spAutoFit/>
          </a:bodyPr>
          <a:lstStyle/>
          <a:p>
            <a:endParaRPr sz="2400">
              <a:latin typeface="Helvetica Neue Light"/>
              <a:ea typeface="Helvetica Neue Light"/>
              <a:cs typeface="Helvetica Neue Light"/>
              <a:sym typeface="Helvetica Neue Light"/>
            </a:endParaRPr>
          </a:p>
        </p:txBody>
      </p:sp>
      <p:sp>
        <p:nvSpPr>
          <p:cNvPr id="401" name="Google Shape;401;p46"/>
          <p:cNvSpPr txBox="1"/>
          <p:nvPr/>
        </p:nvSpPr>
        <p:spPr>
          <a:xfrm>
            <a:off x="1073532" y="2263658"/>
            <a:ext cx="7874100" cy="707846"/>
          </a:xfrm>
          <a:prstGeom prst="rect">
            <a:avLst/>
          </a:prstGeom>
          <a:noFill/>
          <a:ln>
            <a:noFill/>
          </a:ln>
        </p:spPr>
        <p:txBody>
          <a:bodyPr spcFirstLastPara="1" wrap="square" lIns="91425" tIns="45700" rIns="91425" bIns="45700" anchor="t" anchorCtr="0">
            <a:spAutoFit/>
          </a:bodyPr>
          <a:lstStyle/>
          <a:p>
            <a:r>
              <a:rPr lang="en" sz="2000" dirty="0">
                <a:solidFill>
                  <a:srgbClr val="43464D"/>
                </a:solidFill>
                <a:latin typeface="Helvetica Neue Light"/>
                <a:ea typeface="Helvetica Neue Light"/>
                <a:cs typeface="Helvetica Neue Light"/>
                <a:sym typeface="Helvetica Neue Light"/>
              </a:rPr>
              <a:t>The Earth’s inner core impacts your life contributing to earth’s magnetic field which makes life possible on earth.</a:t>
            </a:r>
            <a:endParaRPr sz="2000" dirty="0">
              <a:latin typeface="Helvetica Neue Light"/>
              <a:ea typeface="Helvetica Neue Light"/>
              <a:cs typeface="Helvetica Neue Light"/>
              <a:sym typeface="Helvetica Neue Light"/>
            </a:endParaRPr>
          </a:p>
        </p:txBody>
      </p:sp>
      <p:sp>
        <p:nvSpPr>
          <p:cNvPr id="402" name="Google Shape;402;p46"/>
          <p:cNvSpPr txBox="1"/>
          <p:nvPr/>
        </p:nvSpPr>
        <p:spPr>
          <a:xfrm>
            <a:off x="380509" y="2389497"/>
            <a:ext cx="492300" cy="646500"/>
          </a:xfrm>
          <a:prstGeom prst="rect">
            <a:avLst/>
          </a:prstGeom>
          <a:noFill/>
          <a:ln>
            <a:noFill/>
          </a:ln>
        </p:spPr>
        <p:txBody>
          <a:bodyPr spcFirstLastPara="1" wrap="square" lIns="91425" tIns="45700" rIns="91425" bIns="45700" anchor="t" anchorCtr="0">
            <a:spAutoFit/>
          </a:bodyPr>
          <a:lstStyle/>
          <a:p>
            <a:r>
              <a:rPr lang="en" sz="3600"/>
              <a:t>A</a:t>
            </a:r>
            <a:endParaRPr/>
          </a:p>
        </p:txBody>
      </p:sp>
      <p:sp>
        <p:nvSpPr>
          <p:cNvPr id="403" name="Google Shape;403;p46"/>
          <p:cNvSpPr txBox="1"/>
          <p:nvPr/>
        </p:nvSpPr>
        <p:spPr>
          <a:xfrm>
            <a:off x="380508" y="3286714"/>
            <a:ext cx="492300" cy="646500"/>
          </a:xfrm>
          <a:prstGeom prst="rect">
            <a:avLst/>
          </a:prstGeom>
          <a:noFill/>
          <a:ln>
            <a:noFill/>
          </a:ln>
        </p:spPr>
        <p:txBody>
          <a:bodyPr spcFirstLastPara="1" wrap="square" lIns="91425" tIns="45700" rIns="91425" bIns="45700" anchor="t" anchorCtr="0">
            <a:spAutoFit/>
          </a:bodyPr>
          <a:lstStyle/>
          <a:p>
            <a:r>
              <a:rPr lang="en" sz="3600"/>
              <a:t>B</a:t>
            </a:r>
            <a:endParaRPr/>
          </a:p>
        </p:txBody>
      </p:sp>
      <p:sp>
        <p:nvSpPr>
          <p:cNvPr id="404" name="Google Shape;404;p46"/>
          <p:cNvSpPr txBox="1"/>
          <p:nvPr/>
        </p:nvSpPr>
        <p:spPr>
          <a:xfrm>
            <a:off x="393332" y="4203254"/>
            <a:ext cx="518100" cy="646500"/>
          </a:xfrm>
          <a:prstGeom prst="rect">
            <a:avLst/>
          </a:prstGeom>
          <a:noFill/>
          <a:ln>
            <a:noFill/>
          </a:ln>
        </p:spPr>
        <p:txBody>
          <a:bodyPr spcFirstLastPara="1" wrap="square" lIns="91425" tIns="45700" rIns="91425" bIns="45700" anchor="t" anchorCtr="0">
            <a:spAutoFit/>
          </a:bodyPr>
          <a:lstStyle/>
          <a:p>
            <a:r>
              <a:rPr lang="en" sz="3600"/>
              <a:t>C</a:t>
            </a:r>
            <a:endParaRPr/>
          </a:p>
        </p:txBody>
      </p:sp>
      <p:sp>
        <p:nvSpPr>
          <p:cNvPr id="405" name="Google Shape;405;p46"/>
          <p:cNvSpPr txBox="1"/>
          <p:nvPr/>
        </p:nvSpPr>
        <p:spPr>
          <a:xfrm>
            <a:off x="393330" y="5075795"/>
            <a:ext cx="518100" cy="646500"/>
          </a:xfrm>
          <a:prstGeom prst="rect">
            <a:avLst/>
          </a:prstGeom>
          <a:noFill/>
          <a:ln>
            <a:noFill/>
          </a:ln>
        </p:spPr>
        <p:txBody>
          <a:bodyPr spcFirstLastPara="1" wrap="square" lIns="91425" tIns="45700" rIns="91425" bIns="45700" anchor="t" anchorCtr="0">
            <a:spAutoFit/>
          </a:bodyPr>
          <a:lstStyle/>
          <a:p>
            <a:r>
              <a:rPr lang="en" sz="3600"/>
              <a:t>D</a:t>
            </a:r>
            <a:endParaRPr/>
          </a:p>
        </p:txBody>
      </p:sp>
      <p:pic>
        <p:nvPicPr>
          <p:cNvPr id="406" name="Google Shape;406;p46" descr="Anchor with solid fill"/>
          <p:cNvPicPr preferRelativeResize="0"/>
          <p:nvPr/>
        </p:nvPicPr>
        <p:blipFill rotWithShape="1">
          <a:blip r:embed="rId3">
            <a:alphaModFix/>
          </a:blip>
          <a:srcRect/>
          <a:stretch/>
        </p:blipFill>
        <p:spPr>
          <a:xfrm>
            <a:off x="0" y="857250"/>
            <a:ext cx="518100" cy="518100"/>
          </a:xfrm>
          <a:prstGeom prst="rect">
            <a:avLst/>
          </a:prstGeom>
          <a:noFill/>
          <a:ln>
            <a:noFill/>
          </a:ln>
        </p:spPr>
      </p:pic>
      <p:sp>
        <p:nvSpPr>
          <p:cNvPr id="407" name="Google Shape;407;p46"/>
          <p:cNvSpPr txBox="1"/>
          <p:nvPr/>
        </p:nvSpPr>
        <p:spPr>
          <a:xfrm>
            <a:off x="1073532" y="3337208"/>
            <a:ext cx="7874100" cy="708000"/>
          </a:xfrm>
          <a:prstGeom prst="rect">
            <a:avLst/>
          </a:prstGeom>
          <a:noFill/>
          <a:ln>
            <a:noFill/>
          </a:ln>
        </p:spPr>
        <p:txBody>
          <a:bodyPr spcFirstLastPara="1" wrap="square" lIns="91425" tIns="45700" rIns="91425" bIns="45700" anchor="t" anchorCtr="0">
            <a:spAutoFit/>
          </a:bodyPr>
          <a:lstStyle/>
          <a:p>
            <a:r>
              <a:rPr lang="en" sz="2000" dirty="0">
                <a:solidFill>
                  <a:srgbClr val="43464D"/>
                </a:solidFill>
                <a:latin typeface="Helvetica Neue Light"/>
                <a:ea typeface="Helvetica Neue Light"/>
                <a:cs typeface="Helvetica Neue Light"/>
                <a:sym typeface="Helvetica Neue Light"/>
              </a:rPr>
              <a:t>The Earth’s inner core impacts your life by helping us learn about plants and animals from the past and how it affects our planet today.</a:t>
            </a:r>
            <a:endParaRPr sz="2000" dirty="0">
              <a:latin typeface="Helvetica Neue Light"/>
              <a:ea typeface="Helvetica Neue Light"/>
              <a:cs typeface="Helvetica Neue Light"/>
              <a:sym typeface="Helvetica Neue Light"/>
            </a:endParaRPr>
          </a:p>
        </p:txBody>
      </p:sp>
      <p:sp>
        <p:nvSpPr>
          <p:cNvPr id="408" name="Google Shape;408;p46"/>
          <p:cNvSpPr txBox="1"/>
          <p:nvPr/>
        </p:nvSpPr>
        <p:spPr>
          <a:xfrm>
            <a:off x="1142132" y="5075046"/>
            <a:ext cx="7874100" cy="769401"/>
          </a:xfrm>
          <a:prstGeom prst="rect">
            <a:avLst/>
          </a:prstGeom>
          <a:noFill/>
          <a:ln>
            <a:noFill/>
          </a:ln>
        </p:spPr>
        <p:txBody>
          <a:bodyPr spcFirstLastPara="1" wrap="square" lIns="91425" tIns="45700" rIns="91425" bIns="45700" anchor="t" anchorCtr="0">
            <a:spAutoFit/>
          </a:bodyPr>
          <a:lstStyle/>
          <a:p>
            <a:pPr>
              <a:lnSpc>
                <a:spcPct val="110000"/>
              </a:lnSpc>
            </a:pPr>
            <a:r>
              <a:rPr lang="en" sz="2000" dirty="0">
                <a:solidFill>
                  <a:srgbClr val="43464D"/>
                </a:solidFill>
                <a:latin typeface="Helvetica Neue Light"/>
                <a:ea typeface="Helvetica Neue Light"/>
                <a:cs typeface="Helvetica Neue Light"/>
                <a:sym typeface="Helvetica Neue Light"/>
              </a:rPr>
              <a:t>The Earth’s inner core impacts your life by creating clouds to shade us from the hot sun. </a:t>
            </a:r>
            <a:endParaRPr sz="2000" dirty="0">
              <a:latin typeface="Helvetica Neue Light"/>
              <a:ea typeface="Helvetica Neue Light"/>
              <a:cs typeface="Helvetica Neue Light"/>
              <a:sym typeface="Helvetica Neue Light"/>
            </a:endParaRPr>
          </a:p>
        </p:txBody>
      </p:sp>
      <p:sp>
        <p:nvSpPr>
          <p:cNvPr id="2" name="Google Shape;425;p47">
            <a:extLst>
              <a:ext uri="{FF2B5EF4-FFF2-40B4-BE49-F238E27FC236}">
                <a16:creationId xmlns:a16="http://schemas.microsoft.com/office/drawing/2014/main" id="{601279BA-0216-6593-2F8B-8FE6966AF12A}"/>
              </a:ext>
            </a:extLst>
          </p:cNvPr>
          <p:cNvSpPr/>
          <p:nvPr/>
        </p:nvSpPr>
        <p:spPr>
          <a:xfrm>
            <a:off x="196368" y="2204434"/>
            <a:ext cx="8373900" cy="8973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39375402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48"/>
          <p:cNvSpPr/>
          <p:nvPr/>
        </p:nvSpPr>
        <p:spPr>
          <a:xfrm>
            <a:off x="498763" y="1381991"/>
            <a:ext cx="8187900" cy="43539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endParaRPr>
          </a:p>
        </p:txBody>
      </p:sp>
      <p:cxnSp>
        <p:nvCxnSpPr>
          <p:cNvPr id="432" name="Google Shape;432;p48"/>
          <p:cNvCxnSpPr/>
          <p:nvPr/>
        </p:nvCxnSpPr>
        <p:spPr>
          <a:xfrm>
            <a:off x="4606850" y="1381991"/>
            <a:ext cx="0" cy="1322400"/>
          </a:xfrm>
          <a:prstGeom prst="straightConnector1">
            <a:avLst/>
          </a:prstGeom>
          <a:noFill/>
          <a:ln w="25400" cap="flat" cmpd="sng">
            <a:solidFill>
              <a:schemeClr val="dk1"/>
            </a:solidFill>
            <a:prstDash val="solid"/>
            <a:round/>
            <a:headEnd type="none" w="sm" len="sm"/>
            <a:tailEnd type="none" w="sm" len="sm"/>
          </a:ln>
        </p:spPr>
      </p:cxnSp>
      <p:cxnSp>
        <p:nvCxnSpPr>
          <p:cNvPr id="433" name="Google Shape;433;p48"/>
          <p:cNvCxnSpPr>
            <a:stCxn id="434" idx="4"/>
            <a:endCxn id="431" idx="2"/>
          </p:cNvCxnSpPr>
          <p:nvPr/>
        </p:nvCxnSpPr>
        <p:spPr>
          <a:xfrm>
            <a:off x="4571972" y="4391433"/>
            <a:ext cx="20700" cy="1344600"/>
          </a:xfrm>
          <a:prstGeom prst="straightConnector1">
            <a:avLst/>
          </a:prstGeom>
          <a:noFill/>
          <a:ln w="25400" cap="flat" cmpd="sng">
            <a:solidFill>
              <a:schemeClr val="dk1"/>
            </a:solidFill>
            <a:prstDash val="solid"/>
            <a:round/>
            <a:headEnd type="none" w="sm" len="sm"/>
            <a:tailEnd type="none" w="sm" len="sm"/>
          </a:ln>
        </p:spPr>
      </p:cxnSp>
      <p:cxnSp>
        <p:nvCxnSpPr>
          <p:cNvPr id="435" name="Google Shape;435;p48"/>
          <p:cNvCxnSpPr/>
          <p:nvPr/>
        </p:nvCxnSpPr>
        <p:spPr>
          <a:xfrm>
            <a:off x="498763" y="3548593"/>
            <a:ext cx="2389800" cy="0"/>
          </a:xfrm>
          <a:prstGeom prst="straightConnector1">
            <a:avLst/>
          </a:prstGeom>
          <a:noFill/>
          <a:ln w="25400" cap="flat" cmpd="sng">
            <a:solidFill>
              <a:schemeClr val="dk1"/>
            </a:solidFill>
            <a:prstDash val="solid"/>
            <a:round/>
            <a:headEnd type="none" w="sm" len="sm"/>
            <a:tailEnd type="none" w="sm" len="sm"/>
          </a:ln>
        </p:spPr>
      </p:cxnSp>
      <p:cxnSp>
        <p:nvCxnSpPr>
          <p:cNvPr id="436" name="Google Shape;436;p48"/>
          <p:cNvCxnSpPr/>
          <p:nvPr/>
        </p:nvCxnSpPr>
        <p:spPr>
          <a:xfrm>
            <a:off x="6255327" y="3520070"/>
            <a:ext cx="2431500" cy="0"/>
          </a:xfrm>
          <a:prstGeom prst="straightConnector1">
            <a:avLst/>
          </a:prstGeom>
          <a:noFill/>
          <a:ln w="25400" cap="flat" cmpd="sng">
            <a:solidFill>
              <a:schemeClr val="dk1"/>
            </a:solidFill>
            <a:prstDash val="solid"/>
            <a:round/>
            <a:headEnd type="none" w="sm" len="sm"/>
            <a:tailEnd type="none" w="sm" len="sm"/>
          </a:ln>
        </p:spPr>
      </p:cxnSp>
      <p:sp>
        <p:nvSpPr>
          <p:cNvPr id="434" name="Google Shape;434;p48"/>
          <p:cNvSpPr/>
          <p:nvPr/>
        </p:nvSpPr>
        <p:spPr>
          <a:xfrm>
            <a:off x="2888672" y="2704233"/>
            <a:ext cx="3366600" cy="1687200"/>
          </a:xfrm>
          <a:prstGeom prst="ellipse">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endParaRPr>
          </a:p>
        </p:txBody>
      </p:sp>
      <p:sp>
        <p:nvSpPr>
          <p:cNvPr id="437" name="Google Shape;437;p48"/>
          <p:cNvSpPr txBox="1"/>
          <p:nvPr/>
        </p:nvSpPr>
        <p:spPr>
          <a:xfrm>
            <a:off x="3014650" y="3204775"/>
            <a:ext cx="3163800" cy="600300"/>
          </a:xfrm>
          <a:prstGeom prst="rect">
            <a:avLst/>
          </a:prstGeom>
          <a:noFill/>
          <a:ln>
            <a:noFill/>
          </a:ln>
        </p:spPr>
        <p:txBody>
          <a:bodyPr spcFirstLastPara="1" wrap="square" lIns="91425" tIns="45700" rIns="91425" bIns="45700" anchor="t" anchorCtr="0">
            <a:spAutoFit/>
          </a:bodyPr>
          <a:lstStyle/>
          <a:p>
            <a:pPr algn="ctr"/>
            <a:r>
              <a:rPr lang="en" sz="3300" b="1" dirty="0">
                <a:latin typeface="Poppins"/>
                <a:ea typeface="Poppins"/>
                <a:cs typeface="Poppins"/>
                <a:sym typeface="Poppins"/>
              </a:rPr>
              <a:t>Inner core</a:t>
            </a:r>
            <a:endParaRPr sz="1100" dirty="0"/>
          </a:p>
        </p:txBody>
      </p:sp>
      <p:sp>
        <p:nvSpPr>
          <p:cNvPr id="438" name="Google Shape;438;p48"/>
          <p:cNvSpPr txBox="1"/>
          <p:nvPr/>
        </p:nvSpPr>
        <p:spPr>
          <a:xfrm>
            <a:off x="494363" y="1383371"/>
            <a:ext cx="1146600" cy="369300"/>
          </a:xfrm>
          <a:prstGeom prst="rect">
            <a:avLst/>
          </a:prstGeom>
          <a:noFill/>
          <a:ln>
            <a:noFill/>
          </a:ln>
        </p:spPr>
        <p:txBody>
          <a:bodyPr spcFirstLastPara="1" wrap="square" lIns="91425" tIns="45700" rIns="91425" bIns="45700" anchor="t" anchorCtr="0">
            <a:spAutoFit/>
          </a:bodyPr>
          <a:lstStyle/>
          <a:p>
            <a:r>
              <a:rPr lang="en" sz="1800">
                <a:latin typeface="Helvetica Neue Light"/>
                <a:ea typeface="Helvetica Neue Light"/>
                <a:cs typeface="Helvetica Neue Light"/>
                <a:sym typeface="Helvetica Neue Light"/>
              </a:rPr>
              <a:t>Definition</a:t>
            </a:r>
            <a:endParaRPr/>
          </a:p>
        </p:txBody>
      </p:sp>
      <p:sp>
        <p:nvSpPr>
          <p:cNvPr id="439" name="Google Shape;439;p48"/>
          <p:cNvSpPr txBox="1"/>
          <p:nvPr/>
        </p:nvSpPr>
        <p:spPr>
          <a:xfrm>
            <a:off x="498763" y="5399809"/>
            <a:ext cx="1082400" cy="369300"/>
          </a:xfrm>
          <a:prstGeom prst="rect">
            <a:avLst/>
          </a:prstGeom>
          <a:noFill/>
          <a:ln>
            <a:noFill/>
          </a:ln>
        </p:spPr>
        <p:txBody>
          <a:bodyPr spcFirstLastPara="1" wrap="square" lIns="91425" tIns="45700" rIns="91425" bIns="45700" anchor="t" anchorCtr="0">
            <a:spAutoFit/>
          </a:bodyPr>
          <a:lstStyle/>
          <a:p>
            <a:r>
              <a:rPr lang="en" sz="1800">
                <a:latin typeface="Helvetica Neue Light"/>
                <a:ea typeface="Helvetica Neue Light"/>
                <a:cs typeface="Helvetica Neue Light"/>
                <a:sym typeface="Helvetica Neue Light"/>
              </a:rPr>
              <a:t>Example</a:t>
            </a:r>
            <a:endParaRPr/>
          </a:p>
        </p:txBody>
      </p:sp>
      <p:sp>
        <p:nvSpPr>
          <p:cNvPr id="440" name="Google Shape;440;p48"/>
          <p:cNvSpPr txBox="1"/>
          <p:nvPr/>
        </p:nvSpPr>
        <p:spPr>
          <a:xfrm>
            <a:off x="7783989" y="1364765"/>
            <a:ext cx="902700" cy="369300"/>
          </a:xfrm>
          <a:prstGeom prst="rect">
            <a:avLst/>
          </a:prstGeom>
          <a:noFill/>
          <a:ln>
            <a:noFill/>
          </a:ln>
        </p:spPr>
        <p:txBody>
          <a:bodyPr spcFirstLastPara="1" wrap="square" lIns="91425" tIns="45700" rIns="91425" bIns="45700" anchor="t" anchorCtr="0">
            <a:spAutoFit/>
          </a:bodyPr>
          <a:lstStyle/>
          <a:p>
            <a:r>
              <a:rPr lang="en" sz="1800">
                <a:latin typeface="Helvetica Neue Light"/>
                <a:ea typeface="Helvetica Neue Light"/>
                <a:cs typeface="Helvetica Neue Light"/>
                <a:sym typeface="Helvetica Neue Light"/>
              </a:rPr>
              <a:t>Picture</a:t>
            </a:r>
            <a:endParaRPr/>
          </a:p>
        </p:txBody>
      </p:sp>
      <p:sp>
        <p:nvSpPr>
          <p:cNvPr id="441" name="Google Shape;441;p48"/>
          <p:cNvSpPr txBox="1"/>
          <p:nvPr/>
        </p:nvSpPr>
        <p:spPr>
          <a:xfrm>
            <a:off x="4592672" y="5187933"/>
            <a:ext cx="4038300" cy="615513"/>
          </a:xfrm>
          <a:prstGeom prst="rect">
            <a:avLst/>
          </a:prstGeom>
          <a:noFill/>
          <a:ln>
            <a:noFill/>
          </a:ln>
        </p:spPr>
        <p:txBody>
          <a:bodyPr spcFirstLastPara="1" wrap="square" lIns="91425" tIns="45700" rIns="91425" bIns="45700" anchor="t" anchorCtr="0">
            <a:spAutoFit/>
          </a:bodyPr>
          <a:lstStyle/>
          <a:p>
            <a:pPr algn="r"/>
            <a:r>
              <a:rPr lang="en" sz="1700" dirty="0">
                <a:latin typeface="Helvetica Neue Light"/>
                <a:ea typeface="Helvetica Neue Light"/>
                <a:cs typeface="Helvetica Neue Light"/>
                <a:sym typeface="Helvetica Neue Light"/>
              </a:rPr>
              <a:t>How does Earth’s inner core impact my life?</a:t>
            </a:r>
            <a:endParaRPr sz="1300" dirty="0"/>
          </a:p>
        </p:txBody>
      </p:sp>
      <p:grpSp>
        <p:nvGrpSpPr>
          <p:cNvPr id="442" name="Google Shape;442;p48"/>
          <p:cNvGrpSpPr/>
          <p:nvPr/>
        </p:nvGrpSpPr>
        <p:grpSpPr>
          <a:xfrm>
            <a:off x="6324583" y="1783470"/>
            <a:ext cx="1722563" cy="1687218"/>
            <a:chOff x="1183477" y="2714448"/>
            <a:chExt cx="2463267" cy="2429049"/>
          </a:xfrm>
        </p:grpSpPr>
        <p:pic>
          <p:nvPicPr>
            <p:cNvPr id="443" name="Google Shape;443;p48"/>
            <p:cNvPicPr preferRelativeResize="0"/>
            <p:nvPr/>
          </p:nvPicPr>
          <p:blipFill>
            <a:blip r:embed="rId3">
              <a:alphaModFix/>
            </a:blip>
            <a:stretch>
              <a:fillRect/>
            </a:stretch>
          </p:blipFill>
          <p:spPr>
            <a:xfrm>
              <a:off x="1183477" y="2714448"/>
              <a:ext cx="2463267" cy="2429049"/>
            </a:xfrm>
            <a:prstGeom prst="rect">
              <a:avLst/>
            </a:prstGeom>
            <a:noFill/>
            <a:ln>
              <a:noFill/>
            </a:ln>
          </p:spPr>
        </p:pic>
        <p:sp>
          <p:nvSpPr>
            <p:cNvPr id="444" name="Google Shape;444;p48"/>
            <p:cNvSpPr/>
            <p:nvPr/>
          </p:nvSpPr>
          <p:spPr>
            <a:xfrm rot="9451995">
              <a:off x="2616317" y="3524995"/>
              <a:ext cx="518125" cy="364916"/>
            </a:xfrm>
            <a:prstGeom prst="rightArrow">
              <a:avLst>
                <a:gd name="adj1" fmla="val 50000"/>
                <a:gd name="adj2" fmla="val 50000"/>
              </a:avLst>
            </a:prstGeom>
            <a:solidFill>
              <a:srgbClr val="FF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dirty="0"/>
            </a:p>
          </p:txBody>
        </p:sp>
      </p:grpSp>
      <p:sp>
        <p:nvSpPr>
          <p:cNvPr id="445" name="Google Shape;445;p48"/>
          <p:cNvSpPr txBox="1"/>
          <p:nvPr/>
        </p:nvSpPr>
        <p:spPr>
          <a:xfrm>
            <a:off x="628800" y="1862575"/>
            <a:ext cx="3697200" cy="923400"/>
          </a:xfrm>
          <a:prstGeom prst="rect">
            <a:avLst/>
          </a:prstGeom>
          <a:noFill/>
          <a:ln>
            <a:noFill/>
          </a:ln>
        </p:spPr>
        <p:txBody>
          <a:bodyPr spcFirstLastPara="1" wrap="square" lIns="91425" tIns="91425" rIns="91425" bIns="91425" anchor="t" anchorCtr="0">
            <a:spAutoFit/>
          </a:bodyPr>
          <a:lstStyle/>
          <a:p>
            <a:r>
              <a:rPr lang="en" sz="2400" dirty="0">
                <a:latin typeface="Calibri"/>
                <a:ea typeface="Calibri"/>
                <a:cs typeface="Calibri"/>
                <a:sym typeface="Calibri"/>
              </a:rPr>
              <a:t>The innermost layer of planet Earth</a:t>
            </a:r>
            <a:endParaRPr sz="2400" dirty="0">
              <a:latin typeface="Calibri"/>
              <a:ea typeface="Calibri"/>
              <a:cs typeface="Calibri"/>
              <a:sym typeface="Calibri"/>
            </a:endParaRPr>
          </a:p>
        </p:txBody>
      </p:sp>
      <p:sp>
        <p:nvSpPr>
          <p:cNvPr id="447" name="Google Shape;447;p48"/>
          <p:cNvSpPr txBox="1"/>
          <p:nvPr/>
        </p:nvSpPr>
        <p:spPr>
          <a:xfrm>
            <a:off x="5576700" y="4111979"/>
            <a:ext cx="3163800" cy="1169521"/>
          </a:xfrm>
          <a:prstGeom prst="rect">
            <a:avLst/>
          </a:prstGeom>
          <a:noFill/>
          <a:ln>
            <a:noFill/>
          </a:ln>
        </p:spPr>
        <p:txBody>
          <a:bodyPr spcFirstLastPara="1" wrap="square" lIns="91425" tIns="91425" rIns="91425" bIns="91425" anchor="t" anchorCtr="0">
            <a:spAutoFit/>
          </a:bodyPr>
          <a:lstStyle/>
          <a:p>
            <a:r>
              <a:rPr lang="en-US" sz="1600" dirty="0">
                <a:solidFill>
                  <a:srgbClr val="43464D"/>
                </a:solidFill>
                <a:latin typeface="Helvetica Neue Light"/>
                <a:ea typeface="Helvetica Neue Light"/>
                <a:cs typeface="Helvetica Neue Light"/>
                <a:sym typeface="Helvetica Neue Light"/>
              </a:rPr>
              <a:t>The Earth’s inner core impacts your life contributing to earth’s magnetic field which makes life possible on earth.</a:t>
            </a:r>
            <a:endParaRPr lang="en-US" sz="1600" dirty="0">
              <a:latin typeface="Helvetica Neue Light"/>
              <a:ea typeface="Helvetica Neue Light"/>
              <a:cs typeface="Helvetica Neue Light"/>
              <a:sym typeface="Helvetica Neue Light"/>
            </a:endParaRPr>
          </a:p>
        </p:txBody>
      </p:sp>
      <p:sp>
        <p:nvSpPr>
          <p:cNvPr id="2" name="Google Shape;392;p45">
            <a:extLst>
              <a:ext uri="{FF2B5EF4-FFF2-40B4-BE49-F238E27FC236}">
                <a16:creationId xmlns:a16="http://schemas.microsoft.com/office/drawing/2014/main" id="{2EB786B2-BC77-479A-FABA-1D45031C9A06}"/>
              </a:ext>
            </a:extLst>
          </p:cNvPr>
          <p:cNvSpPr txBox="1"/>
          <p:nvPr/>
        </p:nvSpPr>
        <p:spPr>
          <a:xfrm>
            <a:off x="552600" y="4377175"/>
            <a:ext cx="3697200" cy="794033"/>
          </a:xfrm>
          <a:prstGeom prst="rect">
            <a:avLst/>
          </a:prstGeom>
          <a:noFill/>
          <a:ln>
            <a:noFill/>
          </a:ln>
        </p:spPr>
        <p:txBody>
          <a:bodyPr spcFirstLastPara="1" wrap="square" lIns="91425" tIns="91425" rIns="91425" bIns="91425" anchor="t" anchorCtr="0">
            <a:spAutoFit/>
          </a:bodyPr>
          <a:lstStyle/>
          <a:p>
            <a:pPr>
              <a:lnSpc>
                <a:spcPct val="110000"/>
              </a:lnSpc>
            </a:pPr>
            <a:r>
              <a:rPr lang="en-US" sz="1800" dirty="0">
                <a:solidFill>
                  <a:srgbClr val="43464D"/>
                </a:solidFill>
                <a:latin typeface="Helvetica Neue Light"/>
                <a:ea typeface="Helvetica Neue Light"/>
                <a:cs typeface="Helvetica Neue Light"/>
                <a:sym typeface="Helvetica Neue Light"/>
              </a:rPr>
              <a:t>The solid ball made of iron and nickel in the center of the earth</a:t>
            </a:r>
            <a:endParaRPr lang="en-US" sz="1800" dirty="0">
              <a:latin typeface="Helvetica Neue Light"/>
              <a:ea typeface="Helvetica Neue Light"/>
              <a:cs typeface="Helvetica Neue Light"/>
              <a:sym typeface="Helvetica Neue Light"/>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pic>
        <p:nvPicPr>
          <p:cNvPr id="1019" name="Google Shape;1019;p87"/>
          <p:cNvPicPr preferRelativeResize="0"/>
          <p:nvPr/>
        </p:nvPicPr>
        <p:blipFill rotWithShape="1">
          <a:blip r:embed="rId3">
            <a:alphaModFix/>
          </a:blip>
          <a:srcRect/>
          <a:stretch/>
        </p:blipFill>
        <p:spPr>
          <a:xfrm>
            <a:off x="0" y="0"/>
            <a:ext cx="9143067" cy="6858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8"/>
          <p:cNvSpPr txBox="1">
            <a:spLocks noGrp="1"/>
          </p:cNvSpPr>
          <p:nvPr>
            <p:ph type="ctrTitle"/>
          </p:nvPr>
        </p:nvSpPr>
        <p:spPr>
          <a:xfrm>
            <a:off x="611100" y="610799"/>
            <a:ext cx="8451300" cy="1102500"/>
          </a:xfrm>
          <a:prstGeom prst="rect">
            <a:avLst/>
          </a:prstGeom>
          <a:noFill/>
          <a:ln>
            <a:noFill/>
          </a:ln>
        </p:spPr>
        <p:txBody>
          <a:bodyPr spcFirstLastPara="1" wrap="square" lIns="91425" tIns="45700" rIns="91425" bIns="45700" anchor="ctr" anchorCtr="0">
            <a:normAutofit fontScale="90000"/>
          </a:bodyPr>
          <a:lstStyle/>
          <a:p>
            <a:pPr>
              <a:buSzPct val="100000"/>
            </a:pPr>
            <a:r>
              <a:rPr lang="en" sz="3600" b="1" u="sng" dirty="0"/>
              <a:t>Earth’s crust</a:t>
            </a:r>
            <a:r>
              <a:rPr lang="en" sz="3600" dirty="0"/>
              <a:t>: the outermost thin shell layer of planet Earth</a:t>
            </a:r>
            <a:endParaRPr sz="3600" b="1" u="sng" dirty="0"/>
          </a:p>
        </p:txBody>
      </p:sp>
      <p:pic>
        <p:nvPicPr>
          <p:cNvPr id="157" name="Google Shape;157;p28"/>
          <p:cNvPicPr preferRelativeResize="0"/>
          <p:nvPr/>
        </p:nvPicPr>
        <p:blipFill>
          <a:blip r:embed="rId3">
            <a:alphaModFix/>
          </a:blip>
          <a:stretch>
            <a:fillRect/>
          </a:stretch>
        </p:blipFill>
        <p:spPr>
          <a:xfrm>
            <a:off x="2009422" y="1944324"/>
            <a:ext cx="5640810" cy="3982342"/>
          </a:xfrm>
          <a:prstGeom prst="rect">
            <a:avLst/>
          </a:prstGeom>
          <a:noFill/>
          <a:ln>
            <a:noFill/>
          </a:ln>
        </p:spPr>
      </p:pic>
      <p:sp>
        <p:nvSpPr>
          <p:cNvPr id="2" name="Google Shape;578;p51" descr="Rewind">
            <a:extLst>
              <a:ext uri="{FF2B5EF4-FFF2-40B4-BE49-F238E27FC236}">
                <a16:creationId xmlns:a16="http://schemas.microsoft.com/office/drawing/2014/main" id="{4456E117-11CB-F610-9014-2FC5C1304F77}"/>
              </a:ext>
            </a:extLst>
          </p:cNvPr>
          <p:cNvSpPr/>
          <p:nvPr/>
        </p:nvSpPr>
        <p:spPr>
          <a:xfrm>
            <a:off x="0" y="-44997"/>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pic>
        <p:nvPicPr>
          <p:cNvPr id="646" name="Google Shape;646;p48" descr="IEP Translation – Communication from OSEP regarding the ..."/>
          <p:cNvPicPr preferRelativeResize="0"/>
          <p:nvPr/>
        </p:nvPicPr>
        <p:blipFill rotWithShape="1">
          <a:blip r:embed="rId3">
            <a:alphaModFix/>
          </a:blip>
          <a:srcRect/>
          <a:stretch/>
        </p:blipFill>
        <p:spPr>
          <a:xfrm>
            <a:off x="1782610" y="905274"/>
            <a:ext cx="5748348" cy="904494"/>
          </a:xfrm>
          <a:prstGeom prst="rect">
            <a:avLst/>
          </a:prstGeom>
          <a:noFill/>
          <a:ln>
            <a:noFill/>
          </a:ln>
        </p:spPr>
      </p:pic>
      <p:pic>
        <p:nvPicPr>
          <p:cNvPr id="647" name="Google Shape;647;p48" descr="United States Department of Education - Wikipedia"/>
          <p:cNvPicPr preferRelativeResize="0"/>
          <p:nvPr/>
        </p:nvPicPr>
        <p:blipFill rotWithShape="1">
          <a:blip r:embed="rId4">
            <a:alphaModFix/>
          </a:blip>
          <a:srcRect/>
          <a:stretch/>
        </p:blipFill>
        <p:spPr>
          <a:xfrm>
            <a:off x="3441843" y="1949759"/>
            <a:ext cx="2164459" cy="2067532"/>
          </a:xfrm>
          <a:prstGeom prst="rect">
            <a:avLst/>
          </a:prstGeom>
          <a:noFill/>
          <a:ln>
            <a:noFill/>
          </a:ln>
        </p:spPr>
      </p:pic>
      <p:pic>
        <p:nvPicPr>
          <p:cNvPr id="648" name="Google Shape;648;p48"/>
          <p:cNvPicPr preferRelativeResize="0"/>
          <p:nvPr/>
        </p:nvPicPr>
        <p:blipFill rotWithShape="1">
          <a:blip r:embed="rId5">
            <a:alphaModFix/>
          </a:blip>
          <a:srcRect/>
          <a:stretch/>
        </p:blipFill>
        <p:spPr>
          <a:xfrm>
            <a:off x="1017141" y="4236393"/>
            <a:ext cx="7555383" cy="1289764"/>
          </a:xfrm>
          <a:prstGeom prst="rect">
            <a:avLst/>
          </a:prstGeom>
          <a:noFill/>
          <a:ln>
            <a:noFill/>
          </a:ln>
        </p:spPr>
      </p:pic>
      <p:sp>
        <p:nvSpPr>
          <p:cNvPr id="649" name="Google Shape;649;p48"/>
          <p:cNvSpPr txBox="1"/>
          <p:nvPr/>
        </p:nvSpPr>
        <p:spPr>
          <a:xfrm>
            <a:off x="634671" y="180283"/>
            <a:ext cx="78747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000000"/>
                </a:solidFill>
                <a:latin typeface="Calibri"/>
                <a:ea typeface="Calibri"/>
                <a:cs typeface="Calibri"/>
                <a:sym typeface="Calibri"/>
              </a:rPr>
              <a:t>This Video Was Created With Resources From:</a:t>
            </a:r>
            <a:endParaRPr/>
          </a:p>
        </p:txBody>
      </p:sp>
      <p:sp>
        <p:nvSpPr>
          <p:cNvPr id="650" name="Google Shape;650;p48"/>
          <p:cNvSpPr txBox="1"/>
          <p:nvPr/>
        </p:nvSpPr>
        <p:spPr>
          <a:xfrm>
            <a:off x="903450" y="5526150"/>
            <a:ext cx="73371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rgbClr val="000000"/>
              </a:buClr>
              <a:buFont typeface="Arial"/>
              <a:buNone/>
            </a:pPr>
            <a:r>
              <a:rPr lang="en-US" sz="1450" b="1">
                <a:solidFill>
                  <a:srgbClr val="000000"/>
                </a:solidFill>
                <a:latin typeface="Calibri"/>
                <a:ea typeface="Calibri"/>
                <a:cs typeface="Calibri"/>
                <a:sym typeface="Calibri"/>
              </a:rPr>
              <a:t>Questions or Comments</a:t>
            </a:r>
            <a:endParaRPr sz="1500">
              <a:solidFill>
                <a:srgbClr val="000000"/>
              </a:solidFill>
            </a:endParaRPr>
          </a:p>
          <a:p>
            <a:pPr marL="0" lvl="0" indent="0" algn="ctr" rtl="0">
              <a:spcBef>
                <a:spcPts val="0"/>
              </a:spcBef>
              <a:spcAft>
                <a:spcPts val="0"/>
              </a:spcAft>
              <a:buClr>
                <a:srgbClr val="000000"/>
              </a:buClr>
              <a:buFont typeface="Arial"/>
              <a:buNone/>
            </a:pPr>
            <a:endParaRPr sz="1450" b="1">
              <a:solidFill>
                <a:srgbClr val="000000"/>
              </a:solidFill>
              <a:latin typeface="Calibri"/>
              <a:ea typeface="Calibri"/>
              <a:cs typeface="Calibri"/>
              <a:sym typeface="Calibri"/>
            </a:endParaRPr>
          </a:p>
          <a:p>
            <a:pPr marL="0" lvl="0" indent="0" algn="ctr" rtl="0">
              <a:spcBef>
                <a:spcPts val="0"/>
              </a:spcBef>
              <a:spcAft>
                <a:spcPts val="0"/>
              </a:spcAft>
              <a:buClr>
                <a:srgbClr val="000000"/>
              </a:buClr>
              <a:buFont typeface="Arial"/>
              <a:buNone/>
            </a:pPr>
            <a:r>
              <a:rPr lang="en-US" sz="1450">
                <a:solidFill>
                  <a:srgbClr val="000000"/>
                </a:solidFill>
                <a:latin typeface="Calibri"/>
                <a:ea typeface="Calibri"/>
                <a:cs typeface="Calibri"/>
                <a:sym typeface="Calibri"/>
              </a:rPr>
              <a:t> Michael Kennedy, Ph.D.          MKennedy@Virginia.edu </a:t>
            </a:r>
            <a:endParaRPr sz="1500">
              <a:solidFill>
                <a:srgbClr val="000000"/>
              </a:solidFill>
            </a:endParaRPr>
          </a:p>
          <a:p>
            <a:pPr marL="0" lvl="0" indent="0" algn="ctr" rtl="0">
              <a:spcBef>
                <a:spcPts val="0"/>
              </a:spcBef>
              <a:spcAft>
                <a:spcPts val="0"/>
              </a:spcAft>
              <a:buClr>
                <a:srgbClr val="000000"/>
              </a:buClr>
              <a:buFont typeface="Arial"/>
              <a:buNone/>
            </a:pPr>
            <a:r>
              <a:rPr lang="en-US" sz="1450">
                <a:solidFill>
                  <a:srgbClr val="000000"/>
                </a:solidFill>
                <a:latin typeface="Calibri"/>
                <a:ea typeface="Calibri"/>
                <a:cs typeface="Calibri"/>
                <a:sym typeface="Calibri"/>
              </a:rPr>
              <a:t>Rachel L Kunemund, Ph.D.	             rk8vm@virginia.edu</a:t>
            </a:r>
            <a:endParaRPr sz="15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70" name="Google Shape;170;p30"/>
          <p:cNvPicPr preferRelativeResize="0"/>
          <p:nvPr/>
        </p:nvPicPr>
        <p:blipFill>
          <a:blip r:embed="rId3">
            <a:alphaModFix/>
          </a:blip>
          <a:stretch>
            <a:fillRect/>
          </a:stretch>
        </p:blipFill>
        <p:spPr>
          <a:xfrm>
            <a:off x="1671789" y="1944825"/>
            <a:ext cx="5800425" cy="2726200"/>
          </a:xfrm>
          <a:prstGeom prst="rect">
            <a:avLst/>
          </a:prstGeom>
          <a:noFill/>
          <a:ln>
            <a:noFill/>
          </a:ln>
        </p:spPr>
      </p:pic>
      <p:sp>
        <p:nvSpPr>
          <p:cNvPr id="171" name="Google Shape;171;p30"/>
          <p:cNvSpPr/>
          <p:nvPr/>
        </p:nvSpPr>
        <p:spPr>
          <a:xfrm>
            <a:off x="3302350" y="1894725"/>
            <a:ext cx="1914300" cy="4383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 name="Google Shape;578;p51" descr="Rewind">
            <a:extLst>
              <a:ext uri="{FF2B5EF4-FFF2-40B4-BE49-F238E27FC236}">
                <a16:creationId xmlns:a16="http://schemas.microsoft.com/office/drawing/2014/main" id="{0559ADDC-159A-9287-1E2E-7056D18C953C}"/>
              </a:ext>
            </a:extLst>
          </p:cNvPr>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55"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8"/>
          <p:cNvSpPr txBox="1">
            <a:spLocks noGrp="1"/>
          </p:cNvSpPr>
          <p:nvPr>
            <p:ph type="ctrTitle"/>
          </p:nvPr>
        </p:nvSpPr>
        <p:spPr>
          <a:xfrm>
            <a:off x="611100" y="610799"/>
            <a:ext cx="8451300" cy="1102500"/>
          </a:xfrm>
          <a:prstGeom prst="rect">
            <a:avLst/>
          </a:prstGeom>
          <a:noFill/>
          <a:ln>
            <a:noFill/>
          </a:ln>
        </p:spPr>
        <p:txBody>
          <a:bodyPr spcFirstLastPara="1" wrap="square" lIns="91425" tIns="45700" rIns="91425" bIns="45700" anchor="ctr" anchorCtr="0">
            <a:normAutofit/>
          </a:bodyPr>
          <a:lstStyle/>
          <a:p>
            <a:pPr>
              <a:buSzPct val="100000"/>
            </a:pPr>
            <a:r>
              <a:rPr lang="en" sz="3600" dirty="0"/>
              <a:t>Name the four layers of the earth:</a:t>
            </a:r>
            <a:endParaRPr sz="3600" dirty="0"/>
          </a:p>
        </p:txBody>
      </p:sp>
      <p:pic>
        <p:nvPicPr>
          <p:cNvPr id="1026" name="Picture 2" descr="Earth Layer About the Earth | Earth layers, Earth layers project, Earth's  layers">
            <a:extLst>
              <a:ext uri="{FF2B5EF4-FFF2-40B4-BE49-F238E27FC236}">
                <a16:creationId xmlns:a16="http://schemas.microsoft.com/office/drawing/2014/main" id="{D0265A54-B125-05E2-0EA2-F21B174172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9526" y="1564633"/>
            <a:ext cx="6844947" cy="5180478"/>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620;p56" descr="Questions">
            <a:extLst>
              <a:ext uri="{FF2B5EF4-FFF2-40B4-BE49-F238E27FC236}">
                <a16:creationId xmlns:a16="http://schemas.microsoft.com/office/drawing/2014/main" id="{27761F55-0EBE-7E8E-27C3-8CC5011072CE}"/>
              </a:ext>
            </a:extLst>
          </p:cNvPr>
          <p:cNvSpPr/>
          <p:nvPr/>
        </p:nvSpPr>
        <p:spPr>
          <a:xfrm>
            <a:off x="35367" y="88104"/>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 name="TextBox 3">
            <a:extLst>
              <a:ext uri="{FF2B5EF4-FFF2-40B4-BE49-F238E27FC236}">
                <a16:creationId xmlns:a16="http://schemas.microsoft.com/office/drawing/2014/main" id="{245106D3-17C4-A9CC-8031-2F832892D56B}"/>
              </a:ext>
            </a:extLst>
          </p:cNvPr>
          <p:cNvSpPr txBox="1"/>
          <p:nvPr/>
        </p:nvSpPr>
        <p:spPr>
          <a:xfrm>
            <a:off x="6570133" y="2641600"/>
            <a:ext cx="1424340" cy="1600438"/>
          </a:xfrm>
          <a:prstGeom prst="rect">
            <a:avLst/>
          </a:prstGeom>
          <a:solidFill>
            <a:schemeClr val="bg1"/>
          </a:solidFill>
        </p:spPr>
        <p:txBody>
          <a:bodyPr wrap="square" rtlCol="0">
            <a:spAutoFit/>
          </a:bodyPr>
          <a:lstStyle/>
          <a:p>
            <a:r>
              <a:rPr lang="en-US" dirty="0"/>
              <a:t>1.___________</a:t>
            </a:r>
          </a:p>
          <a:p>
            <a:endParaRPr lang="en-US" dirty="0"/>
          </a:p>
          <a:p>
            <a:r>
              <a:rPr lang="en-US" dirty="0"/>
              <a:t>2.___________</a:t>
            </a:r>
          </a:p>
          <a:p>
            <a:endParaRPr lang="en-US" dirty="0"/>
          </a:p>
          <a:p>
            <a:r>
              <a:rPr lang="en-US" dirty="0"/>
              <a:t>3.___________</a:t>
            </a:r>
          </a:p>
          <a:p>
            <a:endParaRPr lang="en-US" dirty="0"/>
          </a:p>
          <a:p>
            <a:r>
              <a:rPr lang="en-US" dirty="0"/>
              <a:t>4.___________</a:t>
            </a:r>
          </a:p>
        </p:txBody>
      </p:sp>
    </p:spTree>
    <p:extLst>
      <p:ext uri="{BB962C8B-B14F-4D97-AF65-F5344CB8AC3E}">
        <p14:creationId xmlns:p14="http://schemas.microsoft.com/office/powerpoint/2010/main" val="3064040649"/>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259</TotalTime>
  <Words>2389</Words>
  <Application>Microsoft Macintosh PowerPoint</Application>
  <PresentationFormat>On-screen Show (4:3)</PresentationFormat>
  <Paragraphs>305</Paragraphs>
  <Slides>60</Slides>
  <Notes>60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60</vt:i4>
      </vt:variant>
    </vt:vector>
  </HeadingPairs>
  <TitlesOfParts>
    <vt:vector size="67" baseType="lpstr">
      <vt:lpstr>Arial</vt:lpstr>
      <vt:lpstr>Calibri</vt:lpstr>
      <vt:lpstr>Cambria Math</vt:lpstr>
      <vt:lpstr>Helvetica Neue Light</vt:lpstr>
      <vt:lpstr>Poppins</vt:lpstr>
      <vt:lpstr>Times New Roman</vt:lpstr>
      <vt:lpstr>Office Theme</vt:lpstr>
      <vt:lpstr>PowerPoint Presentation</vt:lpstr>
      <vt:lpstr>Earth’s Inner Core</vt:lpstr>
      <vt:lpstr>PowerPoint Presentation</vt:lpstr>
      <vt:lpstr>PowerPoint Presentation</vt:lpstr>
      <vt:lpstr>Earth’s Layers: the earth has four main layers</vt:lpstr>
      <vt:lpstr>Earth’s crust: the outermost thin shell layer of planet Earth</vt:lpstr>
      <vt:lpstr>PowerPoint Presentation</vt:lpstr>
      <vt:lpstr>PowerPoint Presentation</vt:lpstr>
      <vt:lpstr>Name the four layers of the earth:</vt:lpstr>
      <vt:lpstr>Name the four layers of the earth:</vt:lpstr>
      <vt:lpstr>What is the earth’s crust?</vt:lpstr>
      <vt:lpstr>Earth’s crust: the outermost thin shell layer of planet Earth</vt:lpstr>
      <vt:lpstr>PowerPoint Presentation</vt:lpstr>
      <vt:lpstr>PowerPoint Presentation</vt:lpstr>
      <vt:lpstr>PowerPoint Presentation</vt:lpstr>
      <vt:lpstr>Inner core: the innermost layer of the earth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Inner core: the innermost layer of the earth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Kennedy</dc:creator>
  <cp:lastModifiedBy>Coleman, Olivia Fudge (rhz9xk)</cp:lastModifiedBy>
  <cp:revision>3</cp:revision>
  <dcterms:created xsi:type="dcterms:W3CDTF">2017-07-24T13:22:27Z</dcterms:created>
  <dcterms:modified xsi:type="dcterms:W3CDTF">2023-12-18T22:09:51Z</dcterms:modified>
</cp:coreProperties>
</file>