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7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42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8" r:id="rId17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77" roundtripDataSignature="AMtx7mjetF3ioNmwjl/TZesaSO+NGt0I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ableStyles" Target="tableStyle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customschemas.google.com/relationships/presentationmetadata" Target="metadata"/><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9"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heme" Target="theme/theme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Rule #3:  All new cells are made from cells that already exist.</a:t>
            </a:r>
            <a:endParaRPr/>
          </a:p>
        </p:txBody>
      </p:sp>
      <p:sp>
        <p:nvSpPr>
          <p:cNvPr id="191" name="Google Shape;19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5" name="Google Shape;965;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more about unicellular and multicellular organisms, let’s reflect once more on our big question.  Was there anything that we predicted earlier that was correct or incorrect? Do you have any new thoughts to share? </a:t>
            </a:r>
            <a:endParaRPr b="1"/>
          </a:p>
        </p:txBody>
      </p:sp>
      <p:sp>
        <p:nvSpPr>
          <p:cNvPr id="966" name="Google Shape;966;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974" name="Google Shape;974;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8" name="Google Shape;988;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989" name="Google Shape;989;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we’re going to define and compare eukaryotic and prokaryotic cells.</a:t>
            </a:r>
            <a:endParaRPr/>
          </a:p>
        </p:txBody>
      </p:sp>
      <p:sp>
        <p:nvSpPr>
          <p:cNvPr id="1019" name="Google Shape;1019;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7" name="Google Shape;1027;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can we differentiate between the various types of cells?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028" name="Google Shape;1028;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start going through new terms and information, let’s review some other words that you already learned and make sure you are firm in your understanding. </a:t>
            </a:r>
            <a:endParaRPr/>
          </a:p>
        </p:txBody>
      </p:sp>
      <p:sp>
        <p:nvSpPr>
          <p:cNvPr id="1036" name="Google Shape;1036;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1" name="Google Shape;1041;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cell is the basic unit of life. There are smaller structures that make up cells, but none of these things are alive by themselves. </a:t>
            </a:r>
            <a:endParaRPr/>
          </a:p>
          <a:p>
            <a:pPr marL="0" lvl="0" indent="0" algn="l" rtl="0">
              <a:spcBef>
                <a:spcPts val="0"/>
              </a:spcBef>
              <a:spcAft>
                <a:spcPts val="0"/>
              </a:spcAft>
              <a:buNone/>
            </a:pPr>
            <a:endParaRPr/>
          </a:p>
        </p:txBody>
      </p:sp>
      <p:sp>
        <p:nvSpPr>
          <p:cNvPr id="1042" name="Google Shape;1042;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Multicellular organisms are living things made of </a:t>
            </a:r>
            <a:r>
              <a:rPr lang="en-US" b="1"/>
              <a:t>more than one</a:t>
            </a:r>
            <a:r>
              <a:rPr lang="en-US"/>
              <a:t> cell (often many).  </a:t>
            </a:r>
            <a:endParaRPr/>
          </a:p>
        </p:txBody>
      </p:sp>
      <p:sp>
        <p:nvSpPr>
          <p:cNvPr id="1051" name="Google Shape;1051;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7"/>
        <p:cNvGrpSpPr/>
        <p:nvPr/>
      </p:nvGrpSpPr>
      <p:grpSpPr>
        <a:xfrm>
          <a:off x="0" y="0"/>
          <a:ext cx="0" cy="0"/>
          <a:chOff x="0" y="0"/>
          <a:chExt cx="0" cy="0"/>
        </a:xfrm>
      </p:grpSpPr>
      <p:sp>
        <p:nvSpPr>
          <p:cNvPr id="1058" name="Google Shape;1058;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9" name="Google Shape;1059;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Multicellular organisms not only have many cells, but their cells are considered “specialized” because they carry out different jobs necessary for an organism to function properly. These different jobs, or functions, are considered “essential life processes.” This picture shows some of the different types human cells that help our bodies function to complete these essential life processes. </a:t>
            </a:r>
            <a:endParaRPr/>
          </a:p>
        </p:txBody>
      </p:sp>
      <p:sp>
        <p:nvSpPr>
          <p:cNvPr id="1060" name="Google Shape;1060;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Also, the invention of electron and light microscopes helped scientists gain new knowledge about cells.</a:t>
            </a:r>
            <a:endParaRPr/>
          </a:p>
        </p:txBody>
      </p:sp>
      <p:sp>
        <p:nvSpPr>
          <p:cNvPr id="199" name="Google Shape;19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8" name="Google Shape;1068;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Unicellular organisms are living things that are made of </a:t>
            </a:r>
            <a:r>
              <a:rPr lang="en-US" b="1"/>
              <a:t>one</a:t>
            </a:r>
            <a:r>
              <a:rPr lang="en-US"/>
              <a:t> cell.</a:t>
            </a:r>
            <a:endParaRPr/>
          </a:p>
        </p:txBody>
      </p:sp>
      <p:sp>
        <p:nvSpPr>
          <p:cNvPr id="1069" name="Google Shape;1069;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7" name="Google Shape;1077;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Unicellular organisms are only made of one cell, so this cell does </a:t>
            </a:r>
            <a:r>
              <a:rPr lang="en-US" b="1"/>
              <a:t>all</a:t>
            </a:r>
            <a:r>
              <a:rPr lang="en-US"/>
              <a:t> the jobs needed to function properly.  This means that all those essential life processes – like reproducing, eating, and digesting – occur within that one cell.  For example, the bacteria parent cell pictured above, reproduces on its own by dividing into two daughter cells.  Humans, on the other hand, need two parent cells (one male and one female) in order to reproduce.</a:t>
            </a:r>
            <a:endParaRPr/>
          </a:p>
        </p:txBody>
      </p:sp>
      <p:sp>
        <p:nvSpPr>
          <p:cNvPr id="1078" name="Google Shape;1078;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3"/>
        <p:cNvGrpSpPr/>
        <p:nvPr/>
      </p:nvGrpSpPr>
      <p:grpSpPr>
        <a:xfrm>
          <a:off x="0" y="0"/>
          <a:ext cx="0" cy="0"/>
          <a:chOff x="0" y="0"/>
          <a:chExt cx="0" cy="0"/>
        </a:xfrm>
      </p:grpSpPr>
      <p:sp>
        <p:nvSpPr>
          <p:cNvPr id="1084" name="Google Shape;1084;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5" name="Google Shape;1085;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review.</a:t>
            </a:r>
            <a:endParaRPr b="0"/>
          </a:p>
        </p:txBody>
      </p:sp>
      <p:sp>
        <p:nvSpPr>
          <p:cNvPr id="1086" name="Google Shape;1086;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1" name="Google Shape;1091;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the basic unit of life called?</a:t>
            </a:r>
            <a:endParaRPr/>
          </a:p>
          <a:p>
            <a:pPr marL="0" lvl="0" indent="0" algn="l" rtl="0">
              <a:spcBef>
                <a:spcPts val="0"/>
              </a:spcBef>
              <a:spcAft>
                <a:spcPts val="0"/>
              </a:spcAft>
              <a:buNone/>
            </a:pPr>
            <a:endParaRPr b="0"/>
          </a:p>
          <a:p>
            <a:pPr marL="0" lvl="0" indent="0" algn="l" rtl="0">
              <a:spcBef>
                <a:spcPts val="0"/>
              </a:spcBef>
              <a:spcAft>
                <a:spcPts val="0"/>
              </a:spcAft>
              <a:buNone/>
            </a:pPr>
            <a:endParaRPr b="0"/>
          </a:p>
        </p:txBody>
      </p:sp>
      <p:sp>
        <p:nvSpPr>
          <p:cNvPr id="1092" name="Google Shape;1092;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dc468ff31f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1" name="Google Shape;1101;gdc468ff31f_0_2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the basic unit of life called?</a:t>
            </a:r>
            <a:endParaRPr/>
          </a:p>
          <a:p>
            <a:pPr marL="0" lvl="0" indent="0" algn="l" rtl="0">
              <a:spcBef>
                <a:spcPts val="0"/>
              </a:spcBef>
              <a:spcAft>
                <a:spcPts val="0"/>
              </a:spcAft>
              <a:buNone/>
            </a:pPr>
            <a:endParaRPr/>
          </a:p>
          <a:p>
            <a:pPr marL="0" lvl="0" indent="0" algn="l" rtl="0">
              <a:spcBef>
                <a:spcPts val="0"/>
              </a:spcBef>
              <a:spcAft>
                <a:spcPts val="0"/>
              </a:spcAft>
              <a:buNone/>
            </a:pPr>
            <a:r>
              <a:rPr lang="en-US"/>
              <a:t>[Cell]</a:t>
            </a:r>
            <a:endParaRPr/>
          </a:p>
          <a:p>
            <a:pPr marL="0" lvl="0" indent="0" algn="l" rtl="0">
              <a:spcBef>
                <a:spcPts val="0"/>
              </a:spcBef>
              <a:spcAft>
                <a:spcPts val="0"/>
              </a:spcAft>
              <a:buNone/>
            </a:pPr>
            <a:endParaRPr b="0"/>
          </a:p>
        </p:txBody>
      </p:sp>
      <p:sp>
        <p:nvSpPr>
          <p:cNvPr id="1102" name="Google Shape;1102;gdc468ff31f_0_2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1" name="Google Shape;1111;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Is this dog a unicellular or multicellular organism?</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[Multicellular organism, because dogs are made of many specialized cells.]</a:t>
            </a:r>
            <a:endParaRPr/>
          </a:p>
        </p:txBody>
      </p:sp>
      <p:sp>
        <p:nvSpPr>
          <p:cNvPr id="1112" name="Google Shape;1112;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 name="Google Shape;1119;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Is this bacteria a unicellular or multicellular organism?</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[Unicellular organism, because bacteria is a single-celled organism that can carry out all the jobs that a cell needs to do.]</a:t>
            </a:r>
            <a:endParaRPr/>
          </a:p>
        </p:txBody>
      </p:sp>
      <p:sp>
        <p:nvSpPr>
          <p:cNvPr id="1120" name="Google Shape;1120;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a multicellular organism and a unicellular organism?</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[Unicellular organisms perform all the cell’s essential life processes; whereas, multicellular organisms have specialized cells, each of which performs different life processes.]</a:t>
            </a:r>
            <a:endParaRPr/>
          </a:p>
        </p:txBody>
      </p:sp>
      <p:sp>
        <p:nvSpPr>
          <p:cNvPr id="1128" name="Google Shape;1128;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8"/>
        <p:cNvGrpSpPr/>
        <p:nvPr/>
      </p:nvGrpSpPr>
      <p:grpSpPr>
        <a:xfrm>
          <a:off x="0" y="0"/>
          <a:ext cx="0" cy="0"/>
          <a:chOff x="0" y="0"/>
          <a:chExt cx="0" cy="0"/>
        </a:xfrm>
      </p:grpSpPr>
      <p:sp>
        <p:nvSpPr>
          <p:cNvPr id="1139" name="Google Shape;1139;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0" name="Google Shape;1140;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define the term, eukaryotic cell.</a:t>
            </a:r>
            <a:endParaRPr/>
          </a:p>
        </p:txBody>
      </p:sp>
      <p:sp>
        <p:nvSpPr>
          <p:cNvPr id="1141" name="Google Shape;1141;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8" name="Google Shape;1148;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eukaryotic cell has a nucleus and other structures enclosed in a membrane.  The nucleus holds the genetic material, or DNA, for the cell.   We’ll go into more detail about the nucleus as we learn about all of the different organelles in a cell.</a:t>
            </a:r>
            <a:endParaRPr/>
          </a:p>
        </p:txBody>
      </p:sp>
      <p:sp>
        <p:nvSpPr>
          <p:cNvPr id="1149" name="Google Shape;1149;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look at cells with both microscopes, but each one helps us see and understand different things.</a:t>
            </a:r>
            <a:endParaRPr/>
          </a:p>
        </p:txBody>
      </p:sp>
      <p:sp>
        <p:nvSpPr>
          <p:cNvPr id="208" name="Google Shape;208;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Google Shape;1156;gdc468ff31f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7" name="Google Shape;1157;gdc468ff31f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pause for another moment to review.</a:t>
            </a:r>
            <a:endParaRPr/>
          </a:p>
        </p:txBody>
      </p:sp>
      <p:sp>
        <p:nvSpPr>
          <p:cNvPr id="1158" name="Google Shape;1158;gdc468ff31f_0_2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dc468ff31f_0_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3" name="Google Shape;1163;gdc468ff31f_0_2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eukaryotic cell?</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a:t>
            </a:r>
            <a:r>
              <a:rPr lang="en-US"/>
              <a:t>A eukaryotic cell has a nucleus and other structures enclosed in a membrane.  The nucleus holds the genetic material, or DNA, for the cell.   We’ll go into more detail about the nucleus as we learn about all of the different organelles in a cell.]</a:t>
            </a:r>
            <a:endParaRPr/>
          </a:p>
        </p:txBody>
      </p:sp>
      <p:sp>
        <p:nvSpPr>
          <p:cNvPr id="1164" name="Google Shape;1164;gdc468ff31f_0_2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1" name="Google Shape;1171;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1172" name="Google Shape;1172;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8" name="Google Shape;1178;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7</a:t>
            </a:r>
            <a:r>
              <a:rPr lang="en-US" baseline="30000"/>
              <a:t>th</a:t>
            </a:r>
            <a:r>
              <a:rPr lang="en-US"/>
              <a:t> grade, we’re really going to focus in on two types of eukaryotic cells – animal and plant cells.  This is where we’ll be headed in our next lesson! Because </a:t>
            </a:r>
            <a:r>
              <a:rPr lang="en-US" b="1"/>
              <a:t>you </a:t>
            </a:r>
            <a:r>
              <a:rPr lang="en-US"/>
              <a:t>are made up of animal cells, it might make it easier to remember that </a:t>
            </a:r>
            <a:r>
              <a:rPr lang="en-US" b="1"/>
              <a:t>eu</a:t>
            </a:r>
            <a:r>
              <a:rPr lang="en-US"/>
              <a:t>karyotic cells have a membrane-bound nucleus. </a:t>
            </a:r>
            <a:r>
              <a:rPr lang="en-US" b="1"/>
              <a:t>You = eukaryotic</a:t>
            </a:r>
            <a:endParaRPr b="1"/>
          </a:p>
        </p:txBody>
      </p:sp>
      <p:sp>
        <p:nvSpPr>
          <p:cNvPr id="1179" name="Google Shape;1179;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Multicellular and unicellular organisms can be made of eukaryotic cells.  For example, the dog pictured above is a multicellular organism made of eukaryotic cells, while the amoeba is a unicellular organism made of a single eukaryotic cell.</a:t>
            </a:r>
            <a:endParaRPr/>
          </a:p>
        </p:txBody>
      </p:sp>
      <p:sp>
        <p:nvSpPr>
          <p:cNvPr id="1192" name="Google Shape;1192;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0" name="Google Shape;1200;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Animals, plants, fungi, and protists are all made of eukaryotic cells.  Like this dog, baby tree, mushroom, and amoeba.</a:t>
            </a:r>
            <a:endParaRPr/>
          </a:p>
        </p:txBody>
      </p:sp>
      <p:sp>
        <p:nvSpPr>
          <p:cNvPr id="1201" name="Google Shape;1201;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dc468ff31f_0_2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1" name="Google Shape;1211;gdc468ff31f_0_2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pause for another moment to review.</a:t>
            </a:r>
            <a:endParaRPr/>
          </a:p>
        </p:txBody>
      </p:sp>
      <p:sp>
        <p:nvSpPr>
          <p:cNvPr id="1212" name="Google Shape;1212;gdc468ff31f_0_2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dc468ff31f_0_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7" name="Google Shape;1217;gdc468ff31f_0_2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Only multicellular organisms can be made of eukaryotic cells.</a:t>
            </a:r>
            <a:endParaRPr/>
          </a:p>
        </p:txBody>
      </p:sp>
      <p:sp>
        <p:nvSpPr>
          <p:cNvPr id="1218" name="Google Shape;1218;gdc468ff31f_0_2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dc468ff31f_0_2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gdc468ff31f_0_2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Only multicellular organisms can be made of eukaryotic cells.</a:t>
            </a:r>
            <a:endParaRPr/>
          </a:p>
          <a:p>
            <a:pPr marL="0" lvl="0" indent="0" algn="l" rtl="0">
              <a:spcBef>
                <a:spcPts val="0"/>
              </a:spcBef>
              <a:spcAft>
                <a:spcPts val="0"/>
              </a:spcAft>
              <a:buNone/>
            </a:pPr>
            <a:endParaRPr/>
          </a:p>
          <a:p>
            <a:pPr marL="0" lvl="0" indent="0" algn="l" rtl="0">
              <a:spcBef>
                <a:spcPts val="0"/>
              </a:spcBef>
              <a:spcAft>
                <a:spcPts val="0"/>
              </a:spcAft>
              <a:buNone/>
            </a:pPr>
            <a:r>
              <a:rPr lang="en-US"/>
              <a:t>[False - both multicellular and unicellular organisms can be made of eukaryotic cells.]</a:t>
            </a:r>
            <a:endParaRPr/>
          </a:p>
        </p:txBody>
      </p:sp>
      <p:sp>
        <p:nvSpPr>
          <p:cNvPr id="1226" name="Google Shape;1226;gdc468ff31f_0_2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3" name="Google Shape;1233;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some examples of </a:t>
            </a:r>
            <a:r>
              <a:rPr lang="en-US" b="1"/>
              <a:t>eukaryotic cells</a:t>
            </a:r>
            <a:r>
              <a:rPr lang="en-US"/>
              <a:t>.</a:t>
            </a:r>
            <a:endParaRPr/>
          </a:p>
        </p:txBody>
      </p:sp>
      <p:sp>
        <p:nvSpPr>
          <p:cNvPr id="1234" name="Google Shape;1234;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With a light microscope, we can see the general shape of cells and how they’re structured together (or not).  With an electron microscope, we can an up-close view of the different parts that are unique to each type of cell and help them function properly.</a:t>
            </a:r>
            <a:endParaRPr/>
          </a:p>
        </p:txBody>
      </p:sp>
      <p:sp>
        <p:nvSpPr>
          <p:cNvPr id="217" name="Google Shape;21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10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bird is an example of a multicellular animal. All animals have eukaryotic cells.</a:t>
            </a:r>
            <a:endParaRPr/>
          </a:p>
        </p:txBody>
      </p:sp>
      <p:sp>
        <p:nvSpPr>
          <p:cNvPr id="1240" name="Google Shape;1240;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tree is an example of a multicellular plant. All plants have eukaryotic cells.</a:t>
            </a:r>
            <a:endParaRPr/>
          </a:p>
        </p:txBody>
      </p:sp>
      <p:sp>
        <p:nvSpPr>
          <p:cNvPr id="1247" name="Google Shape;1247;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dc468ff31f_0_2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gdc468ff31f_0_2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pause for another moment to review.</a:t>
            </a:r>
            <a:endParaRPr/>
          </a:p>
        </p:txBody>
      </p:sp>
      <p:sp>
        <p:nvSpPr>
          <p:cNvPr id="1255" name="Google Shape;1255;gdc468ff31f_0_2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8"/>
        <p:cNvGrpSpPr/>
        <p:nvPr/>
      </p:nvGrpSpPr>
      <p:grpSpPr>
        <a:xfrm>
          <a:off x="0" y="0"/>
          <a:ext cx="0" cy="0"/>
          <a:chOff x="0" y="0"/>
          <a:chExt cx="0" cy="0"/>
        </a:xfrm>
      </p:grpSpPr>
      <p:sp>
        <p:nvSpPr>
          <p:cNvPr id="1259" name="Google Shape;1259;gdc468ff31f_0_3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0" name="Google Shape;1260;gdc468ff31f_0_3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is this bird an example of eukaryotic cells?</a:t>
            </a:r>
            <a:endParaRPr/>
          </a:p>
          <a:p>
            <a:pPr marL="0" lvl="0" indent="0" algn="l" rtl="0">
              <a:spcBef>
                <a:spcPts val="0"/>
              </a:spcBef>
              <a:spcAft>
                <a:spcPts val="0"/>
              </a:spcAft>
              <a:buNone/>
            </a:pPr>
            <a:endParaRPr/>
          </a:p>
          <a:p>
            <a:pPr marL="0" lvl="0" indent="0" algn="l" rtl="0">
              <a:spcBef>
                <a:spcPts val="0"/>
              </a:spcBef>
              <a:spcAft>
                <a:spcPts val="0"/>
              </a:spcAft>
              <a:buNone/>
            </a:pPr>
            <a:r>
              <a:rPr lang="en-US"/>
              <a:t>[This bird is an example of a multicellular animal. All animals have eukaryotic cells.]</a:t>
            </a:r>
            <a:endParaRPr/>
          </a:p>
        </p:txBody>
      </p:sp>
      <p:sp>
        <p:nvSpPr>
          <p:cNvPr id="1261" name="Google Shape;1261;gdc468ff31f_0_3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8" name="Google Shape;1268;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some non-examples of </a:t>
            </a:r>
            <a:r>
              <a:rPr lang="en-US" b="1"/>
              <a:t>eukaryotic cells</a:t>
            </a:r>
            <a:r>
              <a:rPr lang="en-US"/>
              <a:t>.</a:t>
            </a:r>
            <a:endParaRPr/>
          </a:p>
        </p:txBody>
      </p:sp>
      <p:sp>
        <p:nvSpPr>
          <p:cNvPr id="1269" name="Google Shape;1269;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p10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As we’ve mentioned previously, the rock is not living and is not made up of cells.</a:t>
            </a:r>
            <a:endParaRPr/>
          </a:p>
        </p:txBody>
      </p:sp>
      <p:sp>
        <p:nvSpPr>
          <p:cNvPr id="1275" name="Google Shape;1275;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0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Bacteria do not fall into the categories of animals, plants, fungi or protists. </a:t>
            </a:r>
            <a:endParaRPr/>
          </a:p>
        </p:txBody>
      </p:sp>
      <p:sp>
        <p:nvSpPr>
          <p:cNvPr id="1282" name="Google Shape;1282;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7"/>
        <p:cNvGrpSpPr/>
        <p:nvPr/>
      </p:nvGrpSpPr>
      <p:grpSpPr>
        <a:xfrm>
          <a:off x="0" y="0"/>
          <a:ext cx="0" cy="0"/>
          <a:chOff x="0" y="0"/>
          <a:chExt cx="0" cy="0"/>
        </a:xfrm>
      </p:grpSpPr>
      <p:sp>
        <p:nvSpPr>
          <p:cNvPr id="1288" name="Google Shape;1288;gdc468ff31f_0_3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9" name="Google Shape;1289;gdc468ff31f_0_3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pause for another moment to review.</a:t>
            </a:r>
            <a:endParaRPr/>
          </a:p>
        </p:txBody>
      </p:sp>
      <p:sp>
        <p:nvSpPr>
          <p:cNvPr id="1290" name="Google Shape;1290;gdc468ff31f_0_3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dc468ff31f_0_3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5" name="Google Shape;1295;gdc468ff31f_0_3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bacteria NOT an example of eukaryotic cells?</a:t>
            </a:r>
            <a:endParaRPr/>
          </a:p>
          <a:p>
            <a:pPr marL="0" lvl="0" indent="0" algn="l" rtl="0">
              <a:spcBef>
                <a:spcPts val="0"/>
              </a:spcBef>
              <a:spcAft>
                <a:spcPts val="0"/>
              </a:spcAft>
              <a:buNone/>
            </a:pPr>
            <a:endParaRPr/>
          </a:p>
          <a:p>
            <a:pPr marL="0" lvl="0" indent="0" algn="l" rtl="0">
              <a:spcBef>
                <a:spcPts val="0"/>
              </a:spcBef>
              <a:spcAft>
                <a:spcPts val="0"/>
              </a:spcAft>
              <a:buNone/>
            </a:pPr>
            <a:r>
              <a:rPr lang="en-US"/>
              <a:t>[Bacteria do not fall into the categories of animals, plants, fungi or protists.]</a:t>
            </a:r>
            <a:endParaRPr/>
          </a:p>
        </p:txBody>
      </p:sp>
      <p:sp>
        <p:nvSpPr>
          <p:cNvPr id="1296" name="Google Shape;1296;gdc468ff31f_0_3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1"/>
        <p:cNvGrpSpPr/>
        <p:nvPr/>
      </p:nvGrpSpPr>
      <p:grpSpPr>
        <a:xfrm>
          <a:off x="0" y="0"/>
          <a:ext cx="0" cy="0"/>
          <a:chOff x="0" y="0"/>
          <a:chExt cx="0" cy="0"/>
        </a:xfrm>
      </p:grpSpPr>
      <p:sp>
        <p:nvSpPr>
          <p:cNvPr id="1302" name="Google Shape;1302;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3" name="Google Shape;1303;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now, let’s define prokaryotic cell.</a:t>
            </a:r>
            <a:endParaRPr/>
          </a:p>
        </p:txBody>
      </p:sp>
      <p:sp>
        <p:nvSpPr>
          <p:cNvPr id="1304" name="Google Shape;1304;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Okay, now let’s check your understanding.</a:t>
            </a:r>
            <a:endParaRPr/>
          </a:p>
        </p:txBody>
      </p:sp>
      <p:sp>
        <p:nvSpPr>
          <p:cNvPr id="231" name="Google Shape;231;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1" name="Google Shape;1311;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prokaryotic cell does not have a nucleus, and its parts are not enclosed in membrane.  Instead of a nucleus, the genetic material, or DNA, of a prokaryotic cell is stored in the nucleoid, which looks kind of like a disorganized ball of spaghetti. </a:t>
            </a:r>
            <a:endParaRPr/>
          </a:p>
        </p:txBody>
      </p:sp>
      <p:sp>
        <p:nvSpPr>
          <p:cNvPr id="1312" name="Google Shape;1312;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dc468ff31f_0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0" name="Google Shape;1320;gdc468ff31f_0_3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pause for another moment to review.</a:t>
            </a:r>
            <a:endParaRPr/>
          </a:p>
        </p:txBody>
      </p:sp>
      <p:sp>
        <p:nvSpPr>
          <p:cNvPr id="1321" name="Google Shape;1321;gdc468ff31f_0_3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Google Shape;1325;gdc468ff31f_0_3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6" name="Google Shape;1326;gdc468ff31f_0_3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prokaryotic cell?</a:t>
            </a:r>
            <a:endParaRPr/>
          </a:p>
          <a:p>
            <a:pPr marL="0" lvl="0" indent="0" algn="l" rtl="0">
              <a:spcBef>
                <a:spcPts val="0"/>
              </a:spcBef>
              <a:spcAft>
                <a:spcPts val="0"/>
              </a:spcAft>
              <a:buNone/>
            </a:pPr>
            <a:endParaRPr/>
          </a:p>
          <a:p>
            <a:pPr marL="0" lvl="0" indent="0" algn="l" rtl="0">
              <a:spcBef>
                <a:spcPts val="0"/>
              </a:spcBef>
              <a:spcAft>
                <a:spcPts val="0"/>
              </a:spcAft>
              <a:buNone/>
            </a:pPr>
            <a:r>
              <a:rPr lang="en-US"/>
              <a:t>[A prokaryotic cell does not have a nucleus, and its parts are not enclosed in membrane.  Instead of a nucleus, the genetic material, or DNA, of a prokaryotic cell is stored in the nucleoid, which looks kind of like a disorganized ball of spaghetti.]</a:t>
            </a:r>
            <a:endParaRPr/>
          </a:p>
        </p:txBody>
      </p:sp>
      <p:sp>
        <p:nvSpPr>
          <p:cNvPr id="1327" name="Google Shape;1327;gdc468ff31f_0_3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4" name="Google Shape;1334;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1335" name="Google Shape;1335;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1" name="Google Shape;1341;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Prokaryotic cells are only found in unicellular organisms – specifically, bacteria.  There are no multicellular organisms that have prokaryotic cells.</a:t>
            </a:r>
            <a:endParaRPr/>
          </a:p>
        </p:txBody>
      </p:sp>
      <p:sp>
        <p:nvSpPr>
          <p:cNvPr id="1342" name="Google Shape;1342;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9" name="Google Shape;1349;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bacteria and archaea are prokaryotic cells. These organisms lack a nucleus and membrane bound cell structures. Bacteria and archaea cells look so similar that scientists used to classify archaea as bacteria. Technological advances and careful investigation led to the discovery that there are some small but important differences. Many Archaea are adapted to survive in extreme environments. </a:t>
            </a:r>
            <a:endParaRPr/>
          </a:p>
        </p:txBody>
      </p:sp>
      <p:sp>
        <p:nvSpPr>
          <p:cNvPr id="1350" name="Google Shape;1350;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8" name="Google Shape;1358;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some examples of </a:t>
            </a:r>
            <a:r>
              <a:rPr lang="en-US" b="1"/>
              <a:t>prokaryotic cells</a:t>
            </a:r>
            <a:r>
              <a:rPr lang="en-US"/>
              <a:t>.</a:t>
            </a:r>
            <a:endParaRPr/>
          </a:p>
        </p:txBody>
      </p:sp>
      <p:sp>
        <p:nvSpPr>
          <p:cNvPr id="1359" name="Google Shape;1359;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Google Shape;1364;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5" name="Google Shape;1365;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bacteria lack a nucleus and other membrane bound structures.</a:t>
            </a:r>
            <a:endParaRPr/>
          </a:p>
        </p:txBody>
      </p:sp>
      <p:sp>
        <p:nvSpPr>
          <p:cNvPr id="1366" name="Google Shape;1366;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p1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All archaea are prokaryotes and lack a nucleus. These specific archaea are able to survive in extremely salty environments.</a:t>
            </a:r>
            <a:endParaRPr/>
          </a:p>
        </p:txBody>
      </p:sp>
      <p:sp>
        <p:nvSpPr>
          <p:cNvPr id="1373" name="Google Shape;1373;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dc468ff31f_0_3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0" name="Google Shape;1380;gdc468ff31f_0_3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pause for another moment to review.</a:t>
            </a:r>
            <a:endParaRPr/>
          </a:p>
        </p:txBody>
      </p:sp>
      <p:sp>
        <p:nvSpPr>
          <p:cNvPr id="1381" name="Google Shape;1381;gdc468ff31f_0_3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What is the definition of cell theory?</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1200"/>
              <a:t>[The scientific theory stating that all living things are made of cells.]</a:t>
            </a:r>
            <a:endParaRPr/>
          </a:p>
        </p:txBody>
      </p:sp>
      <p:sp>
        <p:nvSpPr>
          <p:cNvPr id="237" name="Google Shape;237;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Google Shape;1385;gdc468ff31f_0_3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6" name="Google Shape;1386;gdc468ff31f_0_3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organisms only have prokaryotic cells?</a:t>
            </a:r>
            <a:endParaRPr/>
          </a:p>
          <a:p>
            <a:pPr marL="0" lvl="0" indent="0" algn="l" rtl="0">
              <a:spcBef>
                <a:spcPts val="0"/>
              </a:spcBef>
              <a:spcAft>
                <a:spcPts val="0"/>
              </a:spcAft>
              <a:buNone/>
            </a:pPr>
            <a:endParaRPr/>
          </a:p>
          <a:p>
            <a:pPr marL="0" lvl="0" indent="0" algn="l" rtl="0">
              <a:spcBef>
                <a:spcPts val="0"/>
              </a:spcBef>
              <a:spcAft>
                <a:spcPts val="0"/>
              </a:spcAft>
              <a:buNone/>
            </a:pPr>
            <a:r>
              <a:rPr lang="en-US"/>
              <a:t>[Bacteria and archaea]</a:t>
            </a:r>
            <a:endParaRPr/>
          </a:p>
        </p:txBody>
      </p:sp>
      <p:sp>
        <p:nvSpPr>
          <p:cNvPr id="1387" name="Google Shape;1387;gdc468ff31f_0_3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2"/>
        <p:cNvGrpSpPr/>
        <p:nvPr/>
      </p:nvGrpSpPr>
      <p:grpSpPr>
        <a:xfrm>
          <a:off x="0" y="0"/>
          <a:ext cx="0" cy="0"/>
          <a:chOff x="0" y="0"/>
          <a:chExt cx="0" cy="0"/>
        </a:xfrm>
      </p:grpSpPr>
      <p:sp>
        <p:nvSpPr>
          <p:cNvPr id="1393" name="Google Shape;1393;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4" name="Google Shape;1394;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some non-examples of </a:t>
            </a:r>
            <a:r>
              <a:rPr lang="en-US" b="1"/>
              <a:t>prokaryotic cells</a:t>
            </a:r>
            <a:r>
              <a:rPr lang="en-US"/>
              <a:t>.</a:t>
            </a:r>
            <a:endParaRPr/>
          </a:p>
        </p:txBody>
      </p:sp>
      <p:sp>
        <p:nvSpPr>
          <p:cNvPr id="1395" name="Google Shape;1395;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1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kitten is multicellular and all of its cells are eukaryotic - containing a nucleus.</a:t>
            </a:r>
            <a:endParaRPr/>
          </a:p>
        </p:txBody>
      </p:sp>
      <p:sp>
        <p:nvSpPr>
          <p:cNvPr id="1401" name="Google Shape;1401;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6"/>
        <p:cNvGrpSpPr/>
        <p:nvPr/>
      </p:nvGrpSpPr>
      <p:grpSpPr>
        <a:xfrm>
          <a:off x="0" y="0"/>
          <a:ext cx="0" cy="0"/>
          <a:chOff x="0" y="0"/>
          <a:chExt cx="0" cy="0"/>
        </a:xfrm>
      </p:grpSpPr>
      <p:sp>
        <p:nvSpPr>
          <p:cNvPr id="1407" name="Google Shape;1407;p1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sunflower, much like the kitten, is multicellular and contains eukaryotic cells.</a:t>
            </a:r>
            <a:endParaRPr/>
          </a:p>
        </p:txBody>
      </p:sp>
      <p:sp>
        <p:nvSpPr>
          <p:cNvPr id="1408" name="Google Shape;1408;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5" name="Google Shape;1415;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pause for another moment to review.</a:t>
            </a:r>
            <a:endParaRPr/>
          </a:p>
        </p:txBody>
      </p:sp>
      <p:sp>
        <p:nvSpPr>
          <p:cNvPr id="1416" name="Google Shape;1416;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1" name="Google Shape;1421;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True</a:t>
            </a:r>
            <a:r>
              <a:rPr lang="en-US"/>
              <a:t>/</a:t>
            </a:r>
            <a:r>
              <a:rPr lang="en-US" b="0"/>
              <a:t>False:  </a:t>
            </a:r>
            <a:r>
              <a:rPr lang="en-US" sz="1200"/>
              <a:t>Some unicellular organisms are considered eukaryotic.</a:t>
            </a:r>
            <a:endParaRPr sz="1200" b="0"/>
          </a:p>
          <a:p>
            <a:pPr marL="0" lvl="0" indent="0" algn="l" rtl="0">
              <a:spcBef>
                <a:spcPts val="0"/>
              </a:spcBef>
              <a:spcAft>
                <a:spcPts val="0"/>
              </a:spcAft>
              <a:buNone/>
            </a:pPr>
            <a:endParaRPr sz="1200" b="0"/>
          </a:p>
          <a:p>
            <a:pPr marL="0" lvl="0" indent="0" algn="l" rtl="0">
              <a:spcBef>
                <a:spcPts val="0"/>
              </a:spcBef>
              <a:spcAft>
                <a:spcPts val="0"/>
              </a:spcAft>
              <a:buNone/>
            </a:pPr>
            <a:endParaRPr b="0"/>
          </a:p>
        </p:txBody>
      </p:sp>
      <p:sp>
        <p:nvSpPr>
          <p:cNvPr id="1422" name="Google Shape;1422;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dc468ff31f_0_3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9" name="Google Shape;1429;gdc468ff31f_0_3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True</a:t>
            </a:r>
            <a:r>
              <a:rPr lang="en-US"/>
              <a:t>/</a:t>
            </a:r>
            <a:r>
              <a:rPr lang="en-US" b="0"/>
              <a:t>False:  </a:t>
            </a:r>
            <a:r>
              <a:rPr lang="en-US" sz="1200"/>
              <a:t>Some unicellular organisms are considered eukaryotic.</a:t>
            </a:r>
            <a:endParaRPr sz="1200" b="0"/>
          </a:p>
          <a:p>
            <a:pPr marL="0" lvl="0" indent="0" algn="l" rtl="0">
              <a:spcBef>
                <a:spcPts val="0"/>
              </a:spcBef>
              <a:spcAft>
                <a:spcPts val="0"/>
              </a:spcAft>
              <a:buNone/>
            </a:pPr>
            <a:endParaRPr sz="1200" b="0"/>
          </a:p>
          <a:p>
            <a:pPr marL="0" lvl="0" indent="0" algn="l" rtl="0">
              <a:spcBef>
                <a:spcPts val="0"/>
              </a:spcBef>
              <a:spcAft>
                <a:spcPts val="0"/>
              </a:spcAft>
              <a:buNone/>
            </a:pPr>
            <a:r>
              <a:rPr lang="en-US" sz="1200" b="0"/>
              <a:t>[True – some unicellular organisms, like amoeba, are considered eukaryotic because they have a nucleus.]</a:t>
            </a:r>
            <a:endParaRPr b="0"/>
          </a:p>
        </p:txBody>
      </p:sp>
      <p:sp>
        <p:nvSpPr>
          <p:cNvPr id="1430" name="Google Shape;1430;gdc468ff31f_0_3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7" name="Google Shape;1437;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Which of the following is </a:t>
            </a:r>
            <a:r>
              <a:rPr lang="en-US" sz="1200" b="1"/>
              <a:t>NOT</a:t>
            </a:r>
            <a:r>
              <a:rPr lang="en-US" sz="1200"/>
              <a:t> one of the differences between eukaryotic and prokaryotic cells?</a:t>
            </a:r>
            <a:endParaRPr/>
          </a:p>
          <a:p>
            <a:pPr marL="0" lvl="0" indent="0" algn="l" rtl="0">
              <a:spcBef>
                <a:spcPts val="0"/>
              </a:spcBef>
              <a:spcAft>
                <a:spcPts val="0"/>
              </a:spcAft>
              <a:buNone/>
            </a:pPr>
            <a:endParaRPr/>
          </a:p>
        </p:txBody>
      </p:sp>
      <p:sp>
        <p:nvSpPr>
          <p:cNvPr id="1438" name="Google Shape;1438;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gdc468ff31f_0_3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7" name="Google Shape;1447;gdc468ff31f_0_3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Which of the following is </a:t>
            </a:r>
            <a:r>
              <a:rPr lang="en-US" sz="1200" b="1"/>
              <a:t>NOT</a:t>
            </a:r>
            <a:r>
              <a:rPr lang="en-US" sz="1200"/>
              <a:t> one of the differences between eukaryotic and prokaryotic cells?</a:t>
            </a:r>
            <a:endParaRPr/>
          </a:p>
          <a:p>
            <a:pPr marL="0" lvl="0" indent="0" algn="l" rtl="0">
              <a:spcBef>
                <a:spcPts val="0"/>
              </a:spcBef>
              <a:spcAft>
                <a:spcPts val="0"/>
              </a:spcAft>
              <a:buNone/>
            </a:pPr>
            <a:endParaRPr/>
          </a:p>
          <a:p>
            <a:pPr marL="0" lvl="0" indent="0" algn="l" rtl="0">
              <a:spcBef>
                <a:spcPts val="0"/>
              </a:spcBef>
              <a:spcAft>
                <a:spcPts val="0"/>
              </a:spcAft>
              <a:buNone/>
            </a:pPr>
            <a:r>
              <a:rPr lang="en-US"/>
              <a:t>[Eukaryotic cells have genetic material (DNA), prokaryotic cells do not - This is NOT true, both cells have genetic material.]</a:t>
            </a:r>
            <a:endParaRPr/>
          </a:p>
        </p:txBody>
      </p:sp>
      <p:sp>
        <p:nvSpPr>
          <p:cNvPr id="1448" name="Google Shape;1448;gdc468ff31f_0_3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7b45cbc558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7" name="Google Shape;1457;g7b45cbc558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Guide students in observing real onion skin cells under the microscope. This simple activity can be used as the foundation for class conversation about cell specialization. The skin cells, which form a tissue, have a unified structure and function. These cells can be compared to organisms living in pond water, which include bacteria, algae and amoebas. These unicellular organisms perform all required functions of life with just one cell!</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*Observation of onion cells may provide an opportunity for introducing the concept of levels of organization for life - cells, tissues, organs, etc. </a:t>
            </a:r>
            <a:endParaRPr>
              <a:latin typeface="Arial"/>
              <a:ea typeface="Arial"/>
              <a:cs typeface="Arial"/>
              <a:sym typeface="Arial"/>
            </a:endParaRPr>
          </a:p>
        </p:txBody>
      </p:sp>
      <p:sp>
        <p:nvSpPr>
          <p:cNvPr id="1458" name="Google Shape;1458;g7b45cbc558_0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Which is NOT one of the rules of cell theory?</a:t>
            </a:r>
            <a:endParaRPr/>
          </a:p>
          <a:p>
            <a:pPr marL="0" lvl="0" indent="0" algn="l" rtl="0">
              <a:spcBef>
                <a:spcPts val="0"/>
              </a:spcBef>
              <a:spcAft>
                <a:spcPts val="0"/>
              </a:spcAft>
              <a:buNone/>
            </a:pPr>
            <a:endParaRPr/>
          </a:p>
        </p:txBody>
      </p:sp>
      <p:sp>
        <p:nvSpPr>
          <p:cNvPr id="245" name="Google Shape;245;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8" name="Google Shape;1468;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p:txBody>
      </p:sp>
      <p:sp>
        <p:nvSpPr>
          <p:cNvPr id="1469" name="Google Shape;1469;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5" name="Google Shape;1475;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eukaryotic cell has a nucleus and other structures enclosed in a membrane. </a:t>
            </a:r>
            <a:endParaRPr/>
          </a:p>
        </p:txBody>
      </p:sp>
      <p:sp>
        <p:nvSpPr>
          <p:cNvPr id="1476" name="Google Shape;1476;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3" name="Google Shape;1483;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Multicellular AND unicellular organisms can be made of eukaryotic cells.  For example, the dog pictured above is a multicellular organism made of eukaryotic cells, while the amoeba is a unicellular organism made of a single eukaryotic cell.</a:t>
            </a:r>
            <a:endParaRPr/>
          </a:p>
        </p:txBody>
      </p:sp>
      <p:sp>
        <p:nvSpPr>
          <p:cNvPr id="1484" name="Google Shape;1484;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2" name="Google Shape;1492;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Animals, plants, fungi, and protists are all made of eukaryotic cells.  Like this dog, baby tree, mushroom, and amoeba.</a:t>
            </a:r>
            <a:endParaRPr/>
          </a:p>
        </p:txBody>
      </p:sp>
      <p:sp>
        <p:nvSpPr>
          <p:cNvPr id="1493" name="Google Shape;1493;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3" name="Google Shape;1503;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prokaryotic cell does NOT have a nucleus, and its parts are NOT enclosed in membrane.</a:t>
            </a:r>
            <a:endParaRPr/>
          </a:p>
        </p:txBody>
      </p:sp>
      <p:sp>
        <p:nvSpPr>
          <p:cNvPr id="1504" name="Google Shape;1504;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1" name="Google Shape;1511;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Prokaryotic cells are only found in unicellular organisms.  There are NO multicellular organisms with prokaryotic cells.</a:t>
            </a:r>
            <a:endParaRPr/>
          </a:p>
        </p:txBody>
      </p:sp>
      <p:sp>
        <p:nvSpPr>
          <p:cNvPr id="1512" name="Google Shape;1512;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7b45cbc558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9" name="Google Shape;1519;g7b45cbc558_0_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bacteria and archaea are prokaryotic cells. These organisms lack a nucleus and membrane bound cell structures. </a:t>
            </a:r>
            <a:endParaRPr/>
          </a:p>
        </p:txBody>
      </p:sp>
      <p:sp>
        <p:nvSpPr>
          <p:cNvPr id="1520" name="Google Shape;1520;g7b45cbc558_0_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6"/>
        <p:cNvGrpSpPr/>
        <p:nvPr/>
      </p:nvGrpSpPr>
      <p:grpSpPr>
        <a:xfrm>
          <a:off x="0" y="0"/>
          <a:ext cx="0" cy="0"/>
          <a:chOff x="0" y="0"/>
          <a:chExt cx="0" cy="0"/>
        </a:xfrm>
      </p:grpSpPr>
      <p:sp>
        <p:nvSpPr>
          <p:cNvPr id="1527" name="Google Shape;1527;g7b45cbc558_0_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8" name="Google Shape;1528;g7b45cbc558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7b45cbc558_0_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8" name="Google Shape;1538;g7b45cbc558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8" name="Google Shape;1548;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more about unicellular and multicellular organisms, as well as prokaryotic and eukaryotic cells, let’s reflect once more on our big question.  Was there anything that we predicted earlier that was correct or incorrect? Do you have any new thoughts to share? </a:t>
            </a:r>
            <a:endParaRPr b="1"/>
          </a:p>
        </p:txBody>
      </p:sp>
      <p:sp>
        <p:nvSpPr>
          <p:cNvPr id="1549" name="Google Shape;1549;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dc468ff31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gdc468ff31f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Which is NOT one of the rules of cell theory?</a:t>
            </a:r>
            <a:endParaRPr/>
          </a:p>
          <a:p>
            <a:pPr marL="0" lvl="0" indent="0" algn="l" rtl="0">
              <a:spcBef>
                <a:spcPts val="0"/>
              </a:spcBef>
              <a:spcAft>
                <a:spcPts val="0"/>
              </a:spcAft>
              <a:buNone/>
            </a:pPr>
            <a:endParaRPr/>
          </a:p>
          <a:p>
            <a:pPr marL="0" lvl="0" indent="0" algn="l" rtl="0">
              <a:spcBef>
                <a:spcPts val="0"/>
              </a:spcBef>
              <a:spcAft>
                <a:spcPts val="0"/>
              </a:spcAft>
              <a:buNone/>
            </a:pPr>
            <a:r>
              <a:rPr lang="en-US"/>
              <a:t>[Non-living things have cells too. Remember – the cell theory states that all LIVING things are made of cells, so cell theory cannot be applied to non-living things.]</a:t>
            </a:r>
            <a:endParaRPr/>
          </a:p>
        </p:txBody>
      </p:sp>
      <p:sp>
        <p:nvSpPr>
          <p:cNvPr id="254" name="Google Shape;254;gdc468ff31f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6" name="Google Shape;1556;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557" name="Google Shape;1557;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Which type of microscope provides extremely detailed images of objects?</a:t>
            </a:r>
            <a:endParaRPr/>
          </a:p>
          <a:p>
            <a:pPr marL="0" lvl="0" indent="0" algn="l" rtl="0">
              <a:spcBef>
                <a:spcPts val="0"/>
              </a:spcBef>
              <a:spcAft>
                <a:spcPts val="0"/>
              </a:spcAft>
              <a:buNone/>
            </a:pPr>
            <a:endParaRPr/>
          </a:p>
          <a:p>
            <a:pPr marL="0" lvl="0" indent="0" algn="l" rtl="0">
              <a:spcBef>
                <a:spcPts val="0"/>
              </a:spcBef>
              <a:spcAft>
                <a:spcPts val="0"/>
              </a:spcAft>
              <a:buNone/>
            </a:pPr>
            <a:r>
              <a:rPr lang="en-US"/>
              <a:t>[An electron microscope.]</a:t>
            </a:r>
            <a:endParaRPr/>
          </a:p>
        </p:txBody>
      </p:sp>
      <p:sp>
        <p:nvSpPr>
          <p:cNvPr id="263" name="Google Shape;263;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 or False:  You cannot see animal and plant cells with a light microscope.</a:t>
            </a:r>
            <a:endParaRPr/>
          </a:p>
          <a:p>
            <a:pPr marL="0" lvl="0" indent="0" algn="l" rtl="0">
              <a:spcBef>
                <a:spcPts val="0"/>
              </a:spcBef>
              <a:spcAft>
                <a:spcPts val="0"/>
              </a:spcAft>
              <a:buNone/>
            </a:pPr>
            <a:endParaRPr/>
          </a:p>
        </p:txBody>
      </p:sp>
      <p:sp>
        <p:nvSpPr>
          <p:cNvPr id="271" name="Google Shape;27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Today we are going to begin learning about cells in more detail.  We will begin with defining the term cell.</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dc468ff31f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gdc468ff31f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 or False:  You cannot see animal and plant cells with a light microscope.</a:t>
            </a:r>
            <a:endParaRPr/>
          </a:p>
          <a:p>
            <a:pPr marL="0" lvl="0" indent="0" algn="l" rtl="0">
              <a:spcBef>
                <a:spcPts val="0"/>
              </a:spcBef>
              <a:spcAft>
                <a:spcPts val="0"/>
              </a:spcAft>
              <a:buNone/>
            </a:pPr>
            <a:endParaRPr/>
          </a:p>
          <a:p>
            <a:pPr marL="0" lvl="0" indent="0" algn="l" rtl="0">
              <a:spcBef>
                <a:spcPts val="0"/>
              </a:spcBef>
              <a:spcAft>
                <a:spcPts val="0"/>
              </a:spcAft>
              <a:buNone/>
            </a:pPr>
            <a:r>
              <a:rPr lang="en-US"/>
              <a:t>[False – You CAN see animal and plant cells with a light microscope.  It just won’t show you as much detail as an electron microscope.]</a:t>
            </a:r>
            <a:endParaRPr/>
          </a:p>
        </p:txBody>
      </p:sp>
      <p:sp>
        <p:nvSpPr>
          <p:cNvPr id="280" name="Google Shape;280;gdc468ff31f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first term is cell.  Let’s define it.</a:t>
            </a:r>
            <a:endParaRPr/>
          </a:p>
        </p:txBody>
      </p:sp>
      <p:sp>
        <p:nvSpPr>
          <p:cNvPr id="289" name="Google Shape;28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cell is the basic unit of life.  </a:t>
            </a:r>
            <a:endParaRPr/>
          </a:p>
          <a:p>
            <a:pPr marL="0" lvl="0" indent="0" algn="l" rtl="0">
              <a:spcBef>
                <a:spcPts val="0"/>
              </a:spcBef>
              <a:spcAft>
                <a:spcPts val="0"/>
              </a:spcAft>
              <a:buNone/>
            </a:pPr>
            <a:endParaRPr/>
          </a:p>
        </p:txBody>
      </p:sp>
      <p:sp>
        <p:nvSpPr>
          <p:cNvPr id="297" name="Google Shape;29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dc468ff31f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gdc468ff31f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Okay, now let’s check your understanding.</a:t>
            </a:r>
            <a:endParaRPr/>
          </a:p>
        </p:txBody>
      </p:sp>
      <p:sp>
        <p:nvSpPr>
          <p:cNvPr id="307" name="Google Shape;307;gdc468ff31f_0_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dc468ff31f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gdc468ff31f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cell?</a:t>
            </a:r>
            <a:endParaRPr/>
          </a:p>
          <a:p>
            <a:pPr marL="0" lvl="0" indent="0" algn="l" rtl="0">
              <a:spcBef>
                <a:spcPts val="0"/>
              </a:spcBef>
              <a:spcAft>
                <a:spcPts val="0"/>
              </a:spcAft>
              <a:buNone/>
            </a:pPr>
            <a:endParaRPr/>
          </a:p>
          <a:p>
            <a:pPr marL="0" lvl="0" indent="0" algn="l" rtl="0">
              <a:spcBef>
                <a:spcPts val="0"/>
              </a:spcBef>
              <a:spcAft>
                <a:spcPts val="0"/>
              </a:spcAft>
              <a:buNone/>
            </a:pPr>
            <a:r>
              <a:rPr lang="en-US"/>
              <a:t>[A cell is the basic unit of life.]</a:t>
            </a:r>
            <a:endParaRPr/>
          </a:p>
        </p:txBody>
      </p:sp>
      <p:sp>
        <p:nvSpPr>
          <p:cNvPr id="313" name="Google Shape;313;gdc468ff31f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322" name="Google Shape;322;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cell theory states, all living things are made of one or more cells. This dog, this bacteria, and this plant are all living things, so that means that they are made of one or more cells.</a:t>
            </a:r>
            <a:endParaRPr/>
          </a:p>
        </p:txBody>
      </p:sp>
      <p:sp>
        <p:nvSpPr>
          <p:cNvPr id="329" name="Google Shape;329;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But there are some important differences between bacteria cells and plant or animal cells that we need to understand.</a:t>
            </a:r>
            <a:endParaRPr/>
          </a:p>
        </p:txBody>
      </p:sp>
      <p:sp>
        <p:nvSpPr>
          <p:cNvPr id="339" name="Google Shape;339;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First, </a:t>
            </a:r>
            <a:r>
              <a:rPr lang="en-US" b="1"/>
              <a:t>most</a:t>
            </a:r>
            <a:r>
              <a:rPr lang="en-US"/>
              <a:t> animals and plants are considered multicellular organisms, though there are some exceptions...</a:t>
            </a:r>
            <a:endParaRPr/>
          </a:p>
        </p:txBody>
      </p:sp>
      <p:sp>
        <p:nvSpPr>
          <p:cNvPr id="346" name="Google Shape;346;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...while bacteria and amoeba, for example, are considered unicellular organisms.</a:t>
            </a:r>
            <a:endParaRPr/>
          </a:p>
        </p:txBody>
      </p:sp>
      <p:sp>
        <p:nvSpPr>
          <p:cNvPr id="355" name="Google Shape;35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Then we’ll define and compare multicellular and unicellular organisms…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Giving students cues helps them to prepare for what is coming next. </a:t>
            </a:r>
            <a:endParaRPr/>
          </a:p>
        </p:txBody>
      </p:sp>
      <p:sp>
        <p:nvSpPr>
          <p:cNvPr id="127" name="Google Shape;12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take a minute to define those terms, starting with multicellular organisms.</a:t>
            </a:r>
            <a:endParaRPr/>
          </a:p>
        </p:txBody>
      </p:sp>
      <p:sp>
        <p:nvSpPr>
          <p:cNvPr id="364" name="Google Shape;364;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Multicellular organisms are living things made of </a:t>
            </a:r>
            <a:r>
              <a:rPr lang="en-US" b="1"/>
              <a:t>more than one </a:t>
            </a:r>
            <a:r>
              <a:rPr lang="en-US"/>
              <a:t>cell. Most multicellular organisms have many cells.  </a:t>
            </a:r>
            <a:endParaRPr/>
          </a:p>
        </p:txBody>
      </p:sp>
      <p:sp>
        <p:nvSpPr>
          <p:cNvPr id="372" name="Google Shape;372;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dc468ff31f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gdc468ff31f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Okay, now let’s check your understanding.</a:t>
            </a:r>
            <a:endParaRPr/>
          </a:p>
        </p:txBody>
      </p:sp>
      <p:sp>
        <p:nvSpPr>
          <p:cNvPr id="382" name="Google Shape;382;gdc468ff31f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dc468ff31f_0_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gdc468ff31f_0_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multicellular organism?</a:t>
            </a:r>
            <a:endParaRPr/>
          </a:p>
          <a:p>
            <a:pPr marL="0" lvl="0" indent="0" algn="l" rtl="0">
              <a:spcBef>
                <a:spcPts val="0"/>
              </a:spcBef>
              <a:spcAft>
                <a:spcPts val="0"/>
              </a:spcAft>
              <a:buNone/>
            </a:pPr>
            <a:endParaRPr/>
          </a:p>
          <a:p>
            <a:pPr marL="0" lvl="0" indent="0" algn="l" rtl="0">
              <a:spcBef>
                <a:spcPts val="0"/>
              </a:spcBef>
              <a:spcAft>
                <a:spcPts val="0"/>
              </a:spcAft>
              <a:buNone/>
            </a:pPr>
            <a:r>
              <a:rPr lang="en-US"/>
              <a:t>[Multicellular organisms are living things made of more than one cell. Most multicellular organisms have many cells.]</a:t>
            </a:r>
            <a:endParaRPr/>
          </a:p>
        </p:txBody>
      </p:sp>
      <p:sp>
        <p:nvSpPr>
          <p:cNvPr id="388" name="Google Shape;388;gdc468ff31f_0_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397" name="Google Shape;397;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Multicellular organisms not only have many cells, but their cells are considered “specialized” because they carry out different jobs necessary for an organism to function properly. These different jobs, or functions, are considered “essential life processes.” This picture shows some of the different types of human cells that help our bodies function to complete these essential life processes. Notice that the shape of the cells are different - this has to do with the different functions they are carrying out.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Visuals help students to build understanding of new content. </a:t>
            </a:r>
            <a:endParaRPr/>
          </a:p>
        </p:txBody>
      </p:sp>
      <p:sp>
        <p:nvSpPr>
          <p:cNvPr id="404" name="Google Shape;404;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think of this like teachers in a middle or high school – each teacher “specializes” in a different subject and, together, they help the school function properly. Their different teaching roles are essential life processes for the school.</a:t>
            </a:r>
            <a:endParaRPr/>
          </a:p>
        </p:txBody>
      </p:sp>
      <p:sp>
        <p:nvSpPr>
          <p:cNvPr id="413" name="Google Shape;41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dc468ff31f_0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2" name="Google Shape;422;gdc468ff31f_0_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Okay, now let’s check your understanding.</a:t>
            </a:r>
            <a:endParaRPr/>
          </a:p>
        </p:txBody>
      </p:sp>
      <p:sp>
        <p:nvSpPr>
          <p:cNvPr id="423" name="Google Shape;423;gdc468ff31f_0_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dc468ff31f_0_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dc468ff31f_0_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In a multicellular organism, cells are “specialized” because they carry out different jobs necessary for the organism to function properly. </a:t>
            </a:r>
            <a:endParaRPr/>
          </a:p>
        </p:txBody>
      </p:sp>
      <p:sp>
        <p:nvSpPr>
          <p:cNvPr id="429" name="Google Shape;429;gdc468ff31f_0_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dc468ff31f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gdc468ff31f_0_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In a multicellular organism, cells are “specialized” because they carry out different jobs necessary for the organism to function properly. </a:t>
            </a:r>
            <a:endParaRPr/>
          </a:p>
          <a:p>
            <a:pPr marL="0" lvl="0" indent="0" algn="l" rtl="0">
              <a:spcBef>
                <a:spcPts val="0"/>
              </a:spcBef>
              <a:spcAft>
                <a:spcPts val="0"/>
              </a:spcAft>
              <a:buNone/>
            </a:pPr>
            <a:endParaRPr/>
          </a:p>
          <a:p>
            <a:pPr marL="0" lvl="0" indent="0" algn="l" rtl="0">
              <a:spcBef>
                <a:spcPts val="0"/>
              </a:spcBef>
              <a:spcAft>
                <a:spcPts val="0"/>
              </a:spcAft>
              <a:buNone/>
            </a:pPr>
            <a:r>
              <a:rPr lang="en-US"/>
              <a:t>[True]</a:t>
            </a:r>
            <a:endParaRPr/>
          </a:p>
        </p:txBody>
      </p:sp>
      <p:sp>
        <p:nvSpPr>
          <p:cNvPr id="438" name="Google Shape;438;gdc468ff31f_0_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How can we differentiate between the various types of cells? </a:t>
            </a:r>
            <a:r>
              <a:rPr lang="en-US" b="0"/>
              <a:t>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37" name="Google Shape;13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some examples of </a:t>
            </a:r>
            <a:r>
              <a:rPr lang="en-US" b="1"/>
              <a:t>multicellular organisms</a:t>
            </a:r>
            <a:r>
              <a:rPr lang="en-US"/>
              <a:t>.</a:t>
            </a:r>
            <a:endParaRPr/>
          </a:p>
        </p:txBody>
      </p:sp>
      <p:sp>
        <p:nvSpPr>
          <p:cNvPr id="447" name="Google Shape;447;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bird is multicellular. Its body has many cells and many different types of cells. The cells in the bird’s brain are performing a very different function than the cells in the bird’s stomach.</a:t>
            </a:r>
            <a:endParaRPr/>
          </a:p>
        </p:txBody>
      </p:sp>
      <p:sp>
        <p:nvSpPr>
          <p:cNvPr id="453" name="Google Shape;45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tree is multicellular. The tree has specialized cells in its roots, trunk, and leaves.</a:t>
            </a:r>
            <a:endParaRPr/>
          </a:p>
        </p:txBody>
      </p:sp>
      <p:sp>
        <p:nvSpPr>
          <p:cNvPr id="460" name="Google Shape;46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dc468ff31f_0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dc468ff31f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Okay, now let’s check your understanding.</a:t>
            </a:r>
            <a:endParaRPr/>
          </a:p>
        </p:txBody>
      </p:sp>
      <p:sp>
        <p:nvSpPr>
          <p:cNvPr id="468" name="Google Shape;468;gdc468ff31f_0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dc468ff31f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gdc468ff31f_0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an example of a multicellular organism (that we didn’t already talk about?</a:t>
            </a:r>
            <a:endParaRPr/>
          </a:p>
        </p:txBody>
      </p:sp>
      <p:sp>
        <p:nvSpPr>
          <p:cNvPr id="474" name="Google Shape;474;gdc468ff31f_0_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some non-examples of </a:t>
            </a:r>
            <a:r>
              <a:rPr lang="en-US" b="1"/>
              <a:t>multicellular organisms</a:t>
            </a:r>
            <a:r>
              <a:rPr lang="en-US"/>
              <a:t>.</a:t>
            </a:r>
            <a:endParaRPr/>
          </a:p>
        </p:txBody>
      </p:sp>
      <p:sp>
        <p:nvSpPr>
          <p:cNvPr id="482" name="Google Shape;482;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rock is not a multicellular organism because it is not made up of cells.</a:t>
            </a:r>
            <a:endParaRPr/>
          </a:p>
        </p:txBody>
      </p:sp>
      <p:sp>
        <p:nvSpPr>
          <p:cNvPr id="488" name="Google Shape;48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Water is not a multicellular organism. Much like the rock, it is not made up of cells. It’s important to remember that many organisms do depend on water, which is why we often find organisms living in or around water.</a:t>
            </a:r>
            <a:endParaRPr/>
          </a:p>
        </p:txBody>
      </p:sp>
      <p:sp>
        <p:nvSpPr>
          <p:cNvPr id="495" name="Google Shape;49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dc468ff31f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gdc468ff31f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Okay, now let’s check your understanding.</a:t>
            </a:r>
            <a:endParaRPr/>
          </a:p>
        </p:txBody>
      </p:sp>
      <p:sp>
        <p:nvSpPr>
          <p:cNvPr id="503" name="Google Shape;503;gdc468ff31f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dc468ff31f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dc468ff31f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non-example of a multicellular organism that we didn’t already talk about?</a:t>
            </a:r>
            <a:endParaRPr/>
          </a:p>
          <a:p>
            <a:pPr marL="0" lvl="0" indent="0" algn="l" rtl="0">
              <a:spcBef>
                <a:spcPts val="0"/>
              </a:spcBef>
              <a:spcAft>
                <a:spcPts val="0"/>
              </a:spcAft>
              <a:buNone/>
            </a:pPr>
            <a:endParaRPr/>
          </a:p>
          <a:p>
            <a:pPr marL="0" lvl="0" indent="0" algn="l" rtl="0">
              <a:spcBef>
                <a:spcPts val="0"/>
              </a:spcBef>
              <a:spcAft>
                <a:spcPts val="0"/>
              </a:spcAft>
              <a:buNone/>
            </a:pPr>
            <a:r>
              <a:rPr lang="en-US" sz="1100"/>
              <a:t>Feedback: Remember to use images to provide the students with a visual of the non-example as it can help them better grasp the content.</a:t>
            </a:r>
            <a:endParaRPr/>
          </a:p>
        </p:txBody>
      </p:sp>
      <p:sp>
        <p:nvSpPr>
          <p:cNvPr id="509" name="Google Shape;509;gdc468ff31f_0_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start going through new terms and information, let’s review some other words that you already learned and make sure you are firm in your understanding. </a:t>
            </a:r>
            <a:endParaRPr/>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break down the term multicellular organism into different parts to help us remember what it means.</a:t>
            </a:r>
            <a:endParaRPr/>
          </a:p>
        </p:txBody>
      </p:sp>
      <p:sp>
        <p:nvSpPr>
          <p:cNvPr id="518" name="Google Shape;518;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Multicellular can be broken down into two parts, the prefix and root word.</a:t>
            </a:r>
            <a:endParaRPr/>
          </a:p>
        </p:txBody>
      </p:sp>
      <p:sp>
        <p:nvSpPr>
          <p:cNvPr id="525" name="Google Shape;525;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dc468ff31f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gdc468ff31f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prefix “multi” means more than one, or many.</a:t>
            </a:r>
            <a:endParaRPr/>
          </a:p>
          <a:p>
            <a:pPr marL="0" lvl="0" indent="0" algn="l" rtl="0">
              <a:spcBef>
                <a:spcPts val="0"/>
              </a:spcBef>
              <a:spcAft>
                <a:spcPts val="0"/>
              </a:spcAft>
              <a:buNone/>
            </a:pPr>
            <a:endParaRPr/>
          </a:p>
          <a:p>
            <a:pPr marL="0" lvl="0" indent="0" algn="l" rtl="0">
              <a:spcBef>
                <a:spcPts val="0"/>
              </a:spcBef>
              <a:spcAft>
                <a:spcPts val="0"/>
              </a:spcAft>
              <a:buNone/>
            </a:pPr>
            <a:r>
              <a:rPr lang="en-US" sz="1100"/>
              <a:t>Feedback: An important part of successfully using morphological word parts is defining each part for the students. Be sure and try to incorporate these smaller definitions in the future.</a:t>
            </a:r>
            <a:endParaRPr/>
          </a:p>
        </p:txBody>
      </p:sp>
      <p:sp>
        <p:nvSpPr>
          <p:cNvPr id="537" name="Google Shape;537;gdc468ff31f_0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Cellular means made of cells.</a:t>
            </a:r>
            <a:endParaRPr/>
          </a:p>
        </p:txBody>
      </p:sp>
      <p:sp>
        <p:nvSpPr>
          <p:cNvPr id="548" name="Google Shape;548;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the word organism means life form or living thing.</a:t>
            </a:r>
            <a:endParaRPr/>
          </a:p>
        </p:txBody>
      </p:sp>
      <p:sp>
        <p:nvSpPr>
          <p:cNvPr id="559" name="Google Shape;559;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when we put it altogether multicellular organism means, “living thing made of many cells.”</a:t>
            </a:r>
            <a:endParaRPr/>
          </a:p>
          <a:p>
            <a:pPr marL="0" lvl="0" indent="0" algn="l" rtl="0">
              <a:spcBef>
                <a:spcPts val="0"/>
              </a:spcBef>
              <a:spcAft>
                <a:spcPts val="0"/>
              </a:spcAft>
              <a:buNone/>
            </a:pPr>
            <a:endParaRPr/>
          </a:p>
          <a:p>
            <a:pPr marL="0" lvl="0" indent="0" algn="l" rtl="0">
              <a:spcBef>
                <a:spcPts val="0"/>
              </a:spcBef>
              <a:spcAft>
                <a:spcPts val="0"/>
              </a:spcAft>
              <a:buNone/>
            </a:pPr>
            <a:r>
              <a:rPr lang="en-US" sz="1100"/>
              <a:t>Feedback: Reuniting the word parts is a crucial step in helping students understand the whole picture when reviewing morphological word parts.</a:t>
            </a:r>
            <a:endParaRPr/>
          </a:p>
        </p:txBody>
      </p:sp>
      <p:sp>
        <p:nvSpPr>
          <p:cNvPr id="570" name="Google Shape;570;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dc468ff31f_0_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gdc468ff31f_0_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Okay, now let’s check your understanding.</a:t>
            </a:r>
            <a:endParaRPr/>
          </a:p>
        </p:txBody>
      </p:sp>
      <p:sp>
        <p:nvSpPr>
          <p:cNvPr id="583" name="Google Shape;583;gdc468ff31f_0_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dc468ff31f_0_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dc468ff31f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can we use the word parts of multicellular organism to help us remember the definition of the term?</a:t>
            </a:r>
            <a:endParaRPr/>
          </a:p>
          <a:p>
            <a:pPr marL="0" lvl="0" indent="0" algn="l" rtl="0">
              <a:spcBef>
                <a:spcPts val="0"/>
              </a:spcBef>
              <a:spcAft>
                <a:spcPts val="0"/>
              </a:spcAft>
              <a:buNone/>
            </a:pPr>
            <a:endParaRPr/>
          </a:p>
          <a:p>
            <a:pPr marL="0" lvl="0" indent="0" algn="l" rtl="0">
              <a:spcBef>
                <a:spcPts val="0"/>
              </a:spcBef>
              <a:spcAft>
                <a:spcPts val="0"/>
              </a:spcAft>
              <a:buNone/>
            </a:pPr>
            <a:r>
              <a:rPr lang="en-US"/>
              <a:t>[The prefix “multi” means more than one, or many.</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Cellular means made of cells.</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And the word organism means life form or living thing.</a:t>
            </a:r>
            <a:endParaRPr/>
          </a:p>
          <a:p>
            <a:pPr marL="0" lvl="0" indent="0" algn="l" rtl="0">
              <a:spcBef>
                <a:spcPts val="0"/>
              </a:spcBef>
              <a:spcAft>
                <a:spcPts val="0"/>
              </a:spcAft>
              <a:buNone/>
            </a:pPr>
            <a:endParaRPr/>
          </a:p>
          <a:p>
            <a:pPr marL="0" lvl="0" indent="0" algn="l" rtl="0">
              <a:spcBef>
                <a:spcPts val="0"/>
              </a:spcBef>
              <a:spcAft>
                <a:spcPts val="0"/>
              </a:spcAft>
              <a:buNone/>
            </a:pPr>
            <a:r>
              <a:rPr lang="en-US"/>
              <a:t>So, when we put it altogether multicellular organism means, “living thing made of many cells.”]</a:t>
            </a:r>
            <a:endParaRPr/>
          </a:p>
        </p:txBody>
      </p:sp>
      <p:sp>
        <p:nvSpPr>
          <p:cNvPr id="589" name="Google Shape;589;gdc468ff31f_0_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define unicellular organisms.</a:t>
            </a:r>
            <a:endParaRPr/>
          </a:p>
        </p:txBody>
      </p:sp>
      <p:sp>
        <p:nvSpPr>
          <p:cNvPr id="601" name="Google Shape;601;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8" name="Google Shape;608;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Unicellular organisms are living things that are made of only </a:t>
            </a:r>
            <a:r>
              <a:rPr lang="en-US" b="1"/>
              <a:t>one</a:t>
            </a:r>
            <a:r>
              <a:rPr lang="en-US"/>
              <a:t> cell. </a:t>
            </a:r>
            <a:endParaRPr/>
          </a:p>
        </p:txBody>
      </p:sp>
      <p:sp>
        <p:nvSpPr>
          <p:cNvPr id="609" name="Google Shape;609;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Cell theory is the scientific theory that all living things are made of cells. This theory was developed by a few different scientists as advancements were made in microscope technology.</a:t>
            </a:r>
            <a:endParaRPr sz="1200"/>
          </a:p>
        </p:txBody>
      </p:sp>
      <p:sp>
        <p:nvSpPr>
          <p:cNvPr id="151" name="Google Shape;15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dc468ff31f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gdc468ff31f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Okay, now let’s check your understanding.</a:t>
            </a:r>
            <a:endParaRPr/>
          </a:p>
        </p:txBody>
      </p:sp>
      <p:sp>
        <p:nvSpPr>
          <p:cNvPr id="619" name="Google Shape;619;gdc468ff31f_0_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dc468ff31f_0_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gdc468ff31f_0_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unicellular organism?</a:t>
            </a:r>
            <a:endParaRPr/>
          </a:p>
          <a:p>
            <a:pPr marL="0" lvl="0" indent="0" algn="l" rtl="0">
              <a:spcBef>
                <a:spcPts val="0"/>
              </a:spcBef>
              <a:spcAft>
                <a:spcPts val="0"/>
              </a:spcAft>
              <a:buNone/>
            </a:pPr>
            <a:endParaRPr/>
          </a:p>
          <a:p>
            <a:pPr marL="0" lvl="0" indent="0" algn="l" rtl="0">
              <a:spcBef>
                <a:spcPts val="0"/>
              </a:spcBef>
              <a:spcAft>
                <a:spcPts val="0"/>
              </a:spcAft>
              <a:buNone/>
            </a:pPr>
            <a:r>
              <a:rPr lang="en-US"/>
              <a:t>[A unicellular organism is a living thing made up of only one cell.]</a:t>
            </a:r>
            <a:endParaRPr/>
          </a:p>
        </p:txBody>
      </p:sp>
      <p:sp>
        <p:nvSpPr>
          <p:cNvPr id="625" name="Google Shape;625;gdc468ff31f_0_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634" name="Google Shape;634;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0" name="Google Shape;640;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Unicellular organisms are only made of one cell, so this cell does </a:t>
            </a:r>
            <a:r>
              <a:rPr lang="en-US" b="1"/>
              <a:t>all</a:t>
            </a:r>
            <a:r>
              <a:rPr lang="en-US"/>
              <a:t> the jobs needed to function properly.  This means that all those essential life processes – like reproducing, eating, and digesting – occur within that one cell.  For example, the bacteria parent cell pictured above, reproduces on its own by dividing into two daughter cells.  Humans, on the other hand, need two parent cells (one male and one female) in order to reproduce.</a:t>
            </a:r>
            <a:endParaRPr/>
          </a:p>
        </p:txBody>
      </p:sp>
      <p:sp>
        <p:nvSpPr>
          <p:cNvPr id="641" name="Google Shape;641;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think of this like teachers in an elementary school.  Instead of specializing in one subject, they teach all subjects.  Each elementary school teacher does all the essential life processes that help the school function properly.</a:t>
            </a:r>
            <a:endParaRPr/>
          </a:p>
        </p:txBody>
      </p:sp>
      <p:sp>
        <p:nvSpPr>
          <p:cNvPr id="649" name="Google Shape;649;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dc468ff31f_0_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gdc468ff31f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Okay, now let’s check your understanding.</a:t>
            </a:r>
            <a:endParaRPr/>
          </a:p>
        </p:txBody>
      </p:sp>
      <p:sp>
        <p:nvSpPr>
          <p:cNvPr id="656" name="Google Shape;656;gdc468ff31f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dc468ff31f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gdc468ff31f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In a unicellular organism, the cell does all the jobs needed to function properly.</a:t>
            </a:r>
            <a:endParaRPr/>
          </a:p>
        </p:txBody>
      </p:sp>
      <p:sp>
        <p:nvSpPr>
          <p:cNvPr id="662" name="Google Shape;662;gdc468ff31f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dc468ff31f_0_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gdc468ff31f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True/False: In a unicellular organism, the cell does all the jobs needed to function properly.</a:t>
            </a:r>
            <a:endParaRPr/>
          </a:p>
          <a:p>
            <a:pPr marL="0" lvl="0" indent="0" algn="l" rtl="0">
              <a:spcBef>
                <a:spcPts val="0"/>
              </a:spcBef>
              <a:spcAft>
                <a:spcPts val="0"/>
              </a:spcAft>
              <a:buNone/>
            </a:pPr>
            <a:endParaRPr/>
          </a:p>
          <a:p>
            <a:pPr marL="0" lvl="0" indent="0" algn="l" rtl="0">
              <a:spcBef>
                <a:spcPts val="0"/>
              </a:spcBef>
              <a:spcAft>
                <a:spcPts val="0"/>
              </a:spcAft>
              <a:buNone/>
            </a:pPr>
            <a:r>
              <a:rPr lang="en-US"/>
              <a:t>[True]</a:t>
            </a:r>
            <a:endParaRPr/>
          </a:p>
        </p:txBody>
      </p:sp>
      <p:sp>
        <p:nvSpPr>
          <p:cNvPr id="671" name="Google Shape;671;gdc468ff31f_0_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some examples of </a:t>
            </a:r>
            <a:r>
              <a:rPr lang="en-US" b="1"/>
              <a:t>unicellular organisms</a:t>
            </a:r>
            <a:r>
              <a:rPr lang="en-US"/>
              <a:t>.</a:t>
            </a:r>
            <a:endParaRPr/>
          </a:p>
        </p:txBody>
      </p:sp>
      <p:sp>
        <p:nvSpPr>
          <p:cNvPr id="680" name="Google Shape;680;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Bacteria is unicellular. These organisms are a cell that performs all functions needed for life and reproduction. </a:t>
            </a:r>
            <a:endParaRPr/>
          </a:p>
        </p:txBody>
      </p:sp>
      <p:sp>
        <p:nvSpPr>
          <p:cNvPr id="686" name="Google Shape;686;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cell theory is made up of 3 basic principles, or rules.  All living things are made of cells, so these rules apply to every living thing. </a:t>
            </a:r>
            <a:endParaRPr/>
          </a:p>
        </p:txBody>
      </p:sp>
      <p:sp>
        <p:nvSpPr>
          <p:cNvPr id="161" name="Google Shape;161;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amoeba is unicellular. The microscopic picture shows us a single blob, which is the cell.</a:t>
            </a:r>
            <a:endParaRPr/>
          </a:p>
        </p:txBody>
      </p:sp>
      <p:sp>
        <p:nvSpPr>
          <p:cNvPr id="693" name="Google Shape;693;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dc468ff31f_0_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dc468ff31f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Okay, now let’s check your understanding.</a:t>
            </a:r>
            <a:endParaRPr/>
          </a:p>
        </p:txBody>
      </p:sp>
      <p:sp>
        <p:nvSpPr>
          <p:cNvPr id="701" name="Google Shape;701;gdc468ff31f_0_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dc468ff31f_0_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6" name="Google Shape;706;gdc468ff31f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some examples of unicellular organisms (that we didn’t talk about)?</a:t>
            </a:r>
            <a:endParaRPr/>
          </a:p>
        </p:txBody>
      </p:sp>
      <p:sp>
        <p:nvSpPr>
          <p:cNvPr id="707" name="Google Shape;707;gdc468ff31f_0_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look at some non-examples of </a:t>
            </a:r>
            <a:r>
              <a:rPr lang="en-US" b="1"/>
              <a:t>unicellular organisms</a:t>
            </a:r>
            <a:r>
              <a:rPr lang="en-US"/>
              <a:t>.</a:t>
            </a:r>
            <a:endParaRPr/>
          </a:p>
        </p:txBody>
      </p:sp>
      <p:sp>
        <p:nvSpPr>
          <p:cNvPr id="715" name="Google Shape;715;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kitten has many cells, so we would call it multicellular.</a:t>
            </a:r>
            <a:endParaRPr/>
          </a:p>
        </p:txBody>
      </p:sp>
      <p:sp>
        <p:nvSpPr>
          <p:cNvPr id="721" name="Google Shape;72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sunflower has many cells. Don’t forget that most plants and animals are multicellular, containing many cells that perform different functions and allow the organism to survive.</a:t>
            </a:r>
            <a:endParaRPr/>
          </a:p>
        </p:txBody>
      </p:sp>
      <p:sp>
        <p:nvSpPr>
          <p:cNvPr id="728" name="Google Shape;728;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dc468ff31f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gdc468ff31f_0_1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Okay, now let’s check your understanding.</a:t>
            </a:r>
            <a:endParaRPr/>
          </a:p>
        </p:txBody>
      </p:sp>
      <p:sp>
        <p:nvSpPr>
          <p:cNvPr id="736" name="Google Shape;736;gdc468ff31f_0_1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dc468ff31f_0_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1" name="Google Shape;741;gdc468ff31f_0_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Why is this sunflower NOT an example of a unicellular organism?</a:t>
            </a:r>
            <a:endParaRPr/>
          </a:p>
          <a:p>
            <a:pPr marL="0" lvl="0" indent="0" algn="l" rtl="0">
              <a:spcBef>
                <a:spcPts val="0"/>
              </a:spcBef>
              <a:spcAft>
                <a:spcPts val="0"/>
              </a:spcAft>
              <a:buNone/>
            </a:pPr>
            <a:endParaRPr/>
          </a:p>
          <a:p>
            <a:pPr marL="0" lvl="0" indent="0" algn="l" rtl="0">
              <a:spcBef>
                <a:spcPts val="0"/>
              </a:spcBef>
              <a:spcAft>
                <a:spcPts val="0"/>
              </a:spcAft>
              <a:buNone/>
            </a:pPr>
            <a:r>
              <a:rPr lang="en-US"/>
              <a:t>[The sunflower has many cells. Don’t forget that most plants and animals are multicellular, containing many cells that perform different functions and allow the organism to survive.]</a:t>
            </a:r>
            <a:endParaRPr/>
          </a:p>
        </p:txBody>
      </p:sp>
      <p:sp>
        <p:nvSpPr>
          <p:cNvPr id="742" name="Google Shape;742;gdc468ff31f_0_1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break down the term unicellular organism into parts to remember what it means.</a:t>
            </a:r>
            <a:endParaRPr/>
          </a:p>
        </p:txBody>
      </p:sp>
      <p:sp>
        <p:nvSpPr>
          <p:cNvPr id="750" name="Google Shape;750;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dc468ff31f_0_1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6" name="Google Shape;756;gdc468ff31f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Unicellular can be broken down into two parts, the prefix and root word.</a:t>
            </a:r>
            <a:endParaRPr/>
          </a:p>
          <a:p>
            <a:pPr marL="0" lvl="0" indent="0" algn="l" rtl="0">
              <a:spcBef>
                <a:spcPts val="0"/>
              </a:spcBef>
              <a:spcAft>
                <a:spcPts val="0"/>
              </a:spcAft>
              <a:buNone/>
            </a:pPr>
            <a:endParaRPr/>
          </a:p>
        </p:txBody>
      </p:sp>
      <p:sp>
        <p:nvSpPr>
          <p:cNvPr id="757" name="Google Shape;757;gdc468ff31f_0_1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Rule #1:  The cell is the basic unit of life.</a:t>
            </a:r>
            <a:endParaRPr/>
          </a:p>
        </p:txBody>
      </p:sp>
      <p:sp>
        <p:nvSpPr>
          <p:cNvPr id="170" name="Google Shape;170;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prefix “uni” means one.  This is actually the only thing that makes it different from the term multicellular organism!</a:t>
            </a:r>
            <a:endParaRPr/>
          </a:p>
        </p:txBody>
      </p:sp>
      <p:sp>
        <p:nvSpPr>
          <p:cNvPr id="769" name="Google Shape;769;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Cellular means made of cells.</a:t>
            </a:r>
            <a:endParaRPr/>
          </a:p>
        </p:txBody>
      </p:sp>
      <p:sp>
        <p:nvSpPr>
          <p:cNvPr id="780" name="Google Shape;780;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0" name="Google Shape;790;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And the word organism means life form or living thing.</a:t>
            </a:r>
            <a:endParaRPr/>
          </a:p>
        </p:txBody>
      </p:sp>
      <p:sp>
        <p:nvSpPr>
          <p:cNvPr id="791" name="Google Shape;791;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when we put it altogether unicellular organism means, “living thing made of one cell.”</a:t>
            </a:r>
            <a:endParaRPr/>
          </a:p>
        </p:txBody>
      </p:sp>
      <p:sp>
        <p:nvSpPr>
          <p:cNvPr id="802" name="Google Shape;802;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review the new terms we’ve learned so far.</a:t>
            </a:r>
            <a:endParaRPr b="0"/>
          </a:p>
        </p:txBody>
      </p:sp>
      <p:sp>
        <p:nvSpPr>
          <p:cNvPr id="815" name="Google Shape;815;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can we use the word parts of unicellular organisms to help us remember the definition of the term?</a:t>
            </a:r>
            <a:endParaRPr/>
          </a:p>
          <a:p>
            <a:pPr marL="0" lvl="0" indent="0" algn="l" rtl="0">
              <a:spcBef>
                <a:spcPts val="0"/>
              </a:spcBef>
              <a:spcAft>
                <a:spcPts val="0"/>
              </a:spcAft>
              <a:buNone/>
            </a:pPr>
            <a:endParaRPr/>
          </a:p>
          <a:p>
            <a:pPr marL="0" lvl="0" indent="0" algn="l" rtl="0">
              <a:spcBef>
                <a:spcPts val="0"/>
              </a:spcBef>
              <a:spcAft>
                <a:spcPts val="0"/>
              </a:spcAft>
              <a:buNone/>
            </a:pPr>
            <a:r>
              <a:rPr lang="en-US"/>
              <a:t>[The prefix “uni” means one.  This is actually the only thing that makes it different from the term multicellular organism!</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Cellular means made of cells.</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US"/>
              <a:t>And the word organism means life form or living thing.</a:t>
            </a:r>
            <a:endParaRPr/>
          </a:p>
          <a:p>
            <a:pPr marL="0" lvl="0" indent="0" algn="l" rtl="0">
              <a:spcBef>
                <a:spcPts val="0"/>
              </a:spcBef>
              <a:spcAft>
                <a:spcPts val="0"/>
              </a:spcAft>
              <a:buNone/>
            </a:pPr>
            <a:endParaRPr/>
          </a:p>
          <a:p>
            <a:pPr marL="0" lvl="0" indent="0" algn="l" rtl="0">
              <a:spcBef>
                <a:spcPts val="0"/>
              </a:spcBef>
              <a:spcAft>
                <a:spcPts val="0"/>
              </a:spcAft>
              <a:buNone/>
            </a:pPr>
            <a:r>
              <a:rPr lang="en-US"/>
              <a:t>So, when we put it altogether unicellular organism means, “living thing made of one cell.”]</a:t>
            </a:r>
            <a:endParaRPr/>
          </a:p>
        </p:txBody>
      </p:sp>
      <p:sp>
        <p:nvSpPr>
          <p:cNvPr id="821" name="Google Shape;821;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dc468ff31f_0_2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gdc468ff31f_0_2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the basic unit of life called?</a:t>
            </a:r>
            <a:endParaRPr/>
          </a:p>
          <a:p>
            <a:pPr marL="0" lvl="0" indent="0" algn="l" rtl="0">
              <a:spcBef>
                <a:spcPts val="0"/>
              </a:spcBef>
              <a:spcAft>
                <a:spcPts val="0"/>
              </a:spcAft>
              <a:buNone/>
            </a:pPr>
            <a:endParaRPr b="0"/>
          </a:p>
          <a:p>
            <a:pPr marL="0" lvl="0" indent="0" algn="l" rtl="0">
              <a:spcBef>
                <a:spcPts val="0"/>
              </a:spcBef>
              <a:spcAft>
                <a:spcPts val="0"/>
              </a:spcAft>
              <a:buNone/>
            </a:pPr>
            <a:endParaRPr b="0"/>
          </a:p>
        </p:txBody>
      </p:sp>
      <p:sp>
        <p:nvSpPr>
          <p:cNvPr id="833" name="Google Shape;833;gdc468ff31f_0_2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dc468ff31f_0_2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2" name="Google Shape;842;gdc468ff31f_0_2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What is the basic unit of life called?</a:t>
            </a:r>
            <a:endParaRPr/>
          </a:p>
          <a:p>
            <a:pPr marL="0" lvl="0" indent="0" algn="l" rtl="0">
              <a:spcBef>
                <a:spcPts val="0"/>
              </a:spcBef>
              <a:spcAft>
                <a:spcPts val="0"/>
              </a:spcAft>
              <a:buNone/>
            </a:pPr>
            <a:endParaRPr b="0"/>
          </a:p>
          <a:p>
            <a:pPr marL="0" lvl="0" indent="0" algn="l" rtl="0">
              <a:spcBef>
                <a:spcPts val="0"/>
              </a:spcBef>
              <a:spcAft>
                <a:spcPts val="0"/>
              </a:spcAft>
              <a:buNone/>
            </a:pPr>
            <a:r>
              <a:rPr lang="en-US"/>
              <a:t>[Cell]</a:t>
            </a:r>
            <a:endParaRPr b="0"/>
          </a:p>
        </p:txBody>
      </p:sp>
      <p:sp>
        <p:nvSpPr>
          <p:cNvPr id="843" name="Google Shape;843;gdc468ff31f_0_2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a multicellular organism and a unicellular organism?</a:t>
            </a:r>
            <a:endParaRPr/>
          </a:p>
          <a:p>
            <a:pPr marL="0" lvl="0" indent="0" algn="l" rtl="0">
              <a:spcBef>
                <a:spcPts val="0"/>
              </a:spcBef>
              <a:spcAft>
                <a:spcPts val="0"/>
              </a:spcAft>
              <a:buNone/>
            </a:pPr>
            <a:endParaRPr/>
          </a:p>
          <a:p>
            <a:pPr marL="0" lvl="0" indent="0" algn="l" rtl="0">
              <a:spcBef>
                <a:spcPts val="0"/>
              </a:spcBef>
              <a:spcAft>
                <a:spcPts val="0"/>
              </a:spcAft>
              <a:buNone/>
            </a:pPr>
            <a:r>
              <a:rPr lang="en-US"/>
              <a:t>[A multicellular organism has multiple cells, each with a specific function, and a unicellular organism only has one cell, which does all necessary functions.]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853" name="Google Shape;853;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5" name="Google Shape;865;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Guide students in observing real onion skin cells under the microscope. This simple activity can be used as the foundation for class conversation about cell specialization. The skin cells, which form a tissue, have a unified structure and function. These cells can be compared to organisms living in pond water, which include bacteria, algae and amoebas. These unicellular organisms perform all required functions of life with just one cell!</a:t>
            </a:r>
            <a:endParaRPr>
              <a:latin typeface="Arial"/>
              <a:ea typeface="Arial"/>
              <a:cs typeface="Arial"/>
              <a:sym typeface="Arial"/>
            </a:endParaRPr>
          </a:p>
          <a:p>
            <a:pPr marL="0" lvl="0" indent="0" algn="l" rtl="0">
              <a:spcBef>
                <a:spcPts val="0"/>
              </a:spcBef>
              <a:spcAft>
                <a:spcPts val="0"/>
              </a:spcAft>
              <a:buClr>
                <a:schemeClr val="dk1"/>
              </a:buClr>
              <a:buFont typeface="Arial"/>
              <a:buNone/>
            </a:pPr>
            <a:endParaRPr>
              <a:latin typeface="Arial"/>
              <a:ea typeface="Arial"/>
              <a:cs typeface="Arial"/>
              <a:sym typeface="Arial"/>
            </a:endParaRPr>
          </a:p>
          <a:p>
            <a:pPr marL="0" lvl="0" indent="0" algn="l" rtl="0">
              <a:spcBef>
                <a:spcPts val="0"/>
              </a:spcBef>
              <a:spcAft>
                <a:spcPts val="0"/>
              </a:spcAft>
              <a:buClr>
                <a:schemeClr val="dk1"/>
              </a:buClr>
              <a:buFont typeface="Arial"/>
              <a:buNone/>
            </a:pPr>
            <a:r>
              <a:rPr lang="en-US">
                <a:latin typeface="Arial"/>
                <a:ea typeface="Arial"/>
                <a:cs typeface="Arial"/>
                <a:sym typeface="Arial"/>
              </a:rPr>
              <a:t>Feedback: Observation of onion cells may provide an opportunity for introducing the concept of levels of organization for life - cells, tissues, organs, etc. </a:t>
            </a:r>
            <a:endParaRPr>
              <a:latin typeface="Arial"/>
              <a:ea typeface="Arial"/>
              <a:cs typeface="Arial"/>
              <a:sym typeface="Arial"/>
            </a:endParaRPr>
          </a:p>
        </p:txBody>
      </p:sp>
      <p:sp>
        <p:nvSpPr>
          <p:cNvPr id="866" name="Google Shape;866;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Rule #2:  All living things are made up of one or more cells.</a:t>
            </a:r>
            <a:endParaRPr/>
          </a:p>
        </p:txBody>
      </p:sp>
      <p:sp>
        <p:nvSpPr>
          <p:cNvPr id="179" name="Google Shape;179;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6" name="Google Shape;876;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877" name="Google Shape;877;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3" name="Google Shape;883;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 cell is the basic unit of life.  </a:t>
            </a:r>
            <a:endParaRPr/>
          </a:p>
          <a:p>
            <a:pPr marL="0" lvl="0" indent="0" algn="l" rtl="0">
              <a:spcBef>
                <a:spcPts val="0"/>
              </a:spcBef>
              <a:spcAft>
                <a:spcPts val="0"/>
              </a:spcAft>
              <a:buNone/>
            </a:pPr>
            <a:endParaRPr/>
          </a:p>
        </p:txBody>
      </p:sp>
      <p:sp>
        <p:nvSpPr>
          <p:cNvPr id="884" name="Google Shape;884;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 cell theory states, all living things are made of one or more cells.  This dog, this bacteria, and this plant are all living things, so that means that they are made of one or more cells.</a:t>
            </a:r>
            <a:endParaRPr/>
          </a:p>
        </p:txBody>
      </p:sp>
      <p:sp>
        <p:nvSpPr>
          <p:cNvPr id="893" name="Google Shape;893;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Multicellular organisms are living things made of </a:t>
            </a:r>
            <a:r>
              <a:rPr lang="en-US" b="1"/>
              <a:t>more than one</a:t>
            </a:r>
            <a:r>
              <a:rPr lang="en-US"/>
              <a:t> cell.  </a:t>
            </a:r>
            <a:endParaRPr/>
          </a:p>
        </p:txBody>
      </p:sp>
      <p:sp>
        <p:nvSpPr>
          <p:cNvPr id="903" name="Google Shape;903;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Multicellular organisms not only have many cells, but their cells are considered “specialized” because they carry out different jobs necessary for an organism to function properly. These different jobs, or functions, are considered “essential life processes.” This picture shows some of the different types of human cells that help our bodies function to complete these essential life processes. </a:t>
            </a:r>
            <a:endParaRPr/>
          </a:p>
        </p:txBody>
      </p:sp>
      <p:sp>
        <p:nvSpPr>
          <p:cNvPr id="912" name="Google Shape;912;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Unicellular organisms are living things that are made of </a:t>
            </a:r>
            <a:r>
              <a:rPr lang="en-US" b="1"/>
              <a:t>one</a:t>
            </a:r>
            <a:r>
              <a:rPr lang="en-US"/>
              <a:t> cell.</a:t>
            </a:r>
            <a:endParaRPr/>
          </a:p>
        </p:txBody>
      </p:sp>
      <p:sp>
        <p:nvSpPr>
          <p:cNvPr id="921" name="Google Shape;921;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9" name="Google Shape;929;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Unicellular organisms are only made of one cell, so this cell does </a:t>
            </a:r>
            <a:r>
              <a:rPr lang="en-US" b="1"/>
              <a:t>all</a:t>
            </a:r>
            <a:r>
              <a:rPr lang="en-US"/>
              <a:t> the jobs needed to function properly.  This means that all those essential life processes – like reproducing, eating, and digesting – occur within that one cell.  For example, the bacteria parent cell pictured above, reproduces on its own by dividing into two daughter cells.  Humans, on the other hand, need two parent cells (one male and one female) in order to reproduce.</a:t>
            </a:r>
            <a:endParaRPr/>
          </a:p>
        </p:txBody>
      </p:sp>
      <p:sp>
        <p:nvSpPr>
          <p:cNvPr id="930" name="Google Shape;930;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g7b45cbc558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7" name="Google Shape;937;g7b45cbc558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This video may be used to further clarify the difference between unicellular and multicellular organisms if needed. </a:t>
            </a:r>
            <a:endParaRPr/>
          </a:p>
        </p:txBody>
      </p:sp>
      <p:sp>
        <p:nvSpPr>
          <p:cNvPr id="938" name="Google Shape;938;g7b45cbc558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Feedback: These simulations / reinforcement activities are a great way to differentiate for students based on their needs and / or interests. These activities can be offered in different places throughout the slides or unit as students finish early, need additional activities for understanding, or need to be engaged in the content in a different way.</a:t>
            </a:r>
            <a:endParaRPr/>
          </a:p>
        </p:txBody>
      </p:sp>
      <p:sp>
        <p:nvSpPr>
          <p:cNvPr id="945" name="Google Shape;945;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p7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5" name="Google Shape;955;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3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4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4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4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3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3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1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1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4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4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4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4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4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4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4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4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4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4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4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4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4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4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4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0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2.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10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0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5.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0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2.jpg"/></Relationships>
</file>

<file path=ppt/slides/_rels/slide10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3.jpg"/></Relationships>
</file>

<file path=ppt/slides/_rels/slide10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5.jpg"/></Relationships>
</file>

<file path=ppt/slides/_rels/slide1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5.jpg"/></Relationships>
</file>

<file path=ppt/slides/_rels/slide1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3.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2.jpg"/></Relationships>
</file>

<file path=ppt/slides/_rels/slide1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4.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2.jpg"/></Relationships>
</file>

<file path=ppt/slides/_rels/slide1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17.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14.jpg"/><Relationship Id="rId2" Type="http://schemas.openxmlformats.org/officeDocument/2006/relationships/notesSlide" Target="../notesSlides/notesSlide117.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13.jpg"/><Relationship Id="rId4" Type="http://schemas.openxmlformats.org/officeDocument/2006/relationships/image" Target="../media/image53.png"/></Relationships>
</file>

<file path=ppt/slides/_rels/slide1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9.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25.jpg"/></Relationships>
</file>

<file path=ppt/slides/_rels/slide1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1.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1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2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1.jpg"/></Relationships>
</file>

<file path=ppt/slides/_rels/slide1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4.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5.jpg"/></Relationships>
</file>

<file path=ppt/slides/_rels/slide12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31.png"/><Relationship Id="rId2" Type="http://schemas.openxmlformats.org/officeDocument/2006/relationships/notesSlide" Target="../notesSlides/notesSlide125.xml"/><Relationship Id="rId1" Type="http://schemas.openxmlformats.org/officeDocument/2006/relationships/slideLayout" Target="../slideLayouts/slideLayout3.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png"/></Relationships>
</file>

<file path=ppt/slides/_rels/slide1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1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8.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1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1.png"/></Relationships>
</file>

<file path=ppt/slides/_rels/slide1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1.png"/></Relationships>
</file>

<file path=ppt/slides/_rels/slide1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1.png"/></Relationships>
</file>

<file path=ppt/slides/_rels/slide1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1.png"/></Relationships>
</file>

<file path=ppt/slides/_rels/slide1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1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0.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1.png"/></Relationships>
</file>

<file path=ppt/slides/_rels/slide1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1.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2.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1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4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45.xml"/><Relationship Id="rId1" Type="http://schemas.openxmlformats.org/officeDocument/2006/relationships/slideLayout" Target="../slideLayouts/slideLayout3.xml"/><Relationship Id="rId5" Type="http://schemas.openxmlformats.org/officeDocument/2006/relationships/image" Target="../media/image72.png"/><Relationship Id="rId4" Type="http://schemas.openxmlformats.org/officeDocument/2006/relationships/image" Target="../media/image31.png"/></Relationships>
</file>

<file path=ppt/slides/_rels/slide1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6.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4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1.png"/></Relationships>
</file>

<file path=ppt/slides/_rels/slide1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8.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png"/></Relationships>
</file>

<file path=ppt/slides/_rels/slide1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0.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1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1.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1.png"/></Relationships>
</file>

<file path=ppt/slides/_rels/slide15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53.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1.png"/></Relationships>
</file>

<file path=ppt/slides/_rels/slide1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5.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5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8.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9.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6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2.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35.jpg"/></Relationships>
</file>

<file path=ppt/slides/_rels/slide163.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163.xml"/><Relationship Id="rId1" Type="http://schemas.openxmlformats.org/officeDocument/2006/relationships/slideLayout" Target="../slideLayouts/slideLayout3.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png"/></Relationships>
</file>

<file path=ppt/slides/_rels/slide1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6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66.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72.png"/></Relationships>
</file>

<file path=ppt/slides/_rels/slide16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7.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sepuplhs.org/middle/third-edition/simulations/cell_sim.html" TargetMode="External"/></Relationships>
</file>

<file path=ppt/slides/_rels/slide1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8.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docs.google.com/document/d/1JGkbJMil5zryy0N6biXYKLlY1tm6ZfT6bmwjdckMNTY/copy" TargetMode="External"/></Relationships>
</file>

<file path=ppt/slides/_rels/slide1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9.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7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71.xml"/><Relationship Id="rId1" Type="http://schemas.openxmlformats.org/officeDocument/2006/relationships/slideLayout" Target="../slideLayouts/slideLayout3.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11.jpg"/><Relationship Id="rId4" Type="http://schemas.openxmlformats.org/officeDocument/2006/relationships/image" Target="../media/image12.jpg"/></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4.jp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image" Target="../media/image13.jpg"/></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image" Target="../media/image13.jp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33.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1.png"/></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image" Target="../media/image35.jp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1.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14.jpg"/></Relationships>
</file>

<file path=ppt/slides/_rels/slide6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2.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14.jpg"/></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3.xml"/><Relationship Id="rId5" Type="http://schemas.openxmlformats.org/officeDocument/2006/relationships/image" Target="../media/image35.jpg"/><Relationship Id="rId4" Type="http://schemas.openxmlformats.org/officeDocument/2006/relationships/image" Target="../media/image14.jpg"/></Relationships>
</file>

<file path=ppt/slides/_rels/slide6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9.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7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31.png"/></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2.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4.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1.png"/></Relationships>
</file>

<file path=ppt/slides/_rels/slide7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31.png"/></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52.jpg"/></Relationships>
</file>

<file path=ppt/slides/_rels/slide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1.jpg"/></Relationships>
</file>

<file path=ppt/slides/_rels/slide8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0.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3.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10.png"/></Relationships>
</file>

<file path=ppt/slides/_rels/slide8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6.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2.jpg"/></Relationships>
</file>

<file path=ppt/slides/_rels/slide8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7.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12.jpg"/></Relationships>
</file>

<file path=ppt/slides/_rels/slide88.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png"/><Relationship Id="rId7" Type="http://schemas.openxmlformats.org/officeDocument/2006/relationships/image" Target="../media/image14.jpg"/><Relationship Id="rId2" Type="http://schemas.openxmlformats.org/officeDocument/2006/relationships/notesSlide" Target="../notesSlides/notesSlide88.xml"/><Relationship Id="rId1" Type="http://schemas.openxmlformats.org/officeDocument/2006/relationships/slideLayout" Target="../slideLayouts/slideLayout3.xml"/><Relationship Id="rId6" Type="http://schemas.openxmlformats.org/officeDocument/2006/relationships/image" Target="../media/image33.jpg"/><Relationship Id="rId5" Type="http://schemas.openxmlformats.org/officeDocument/2006/relationships/image" Target="../media/image13.jpg"/><Relationship Id="rId4" Type="http://schemas.openxmlformats.org/officeDocument/2006/relationships/image" Target="../media/image53.png"/></Relationships>
</file>

<file path=ppt/slides/_rels/slide8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9.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png"/></Relationships>
</file>

<file path=ppt/slides/_rels/slide9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2.jpg"/></Relationships>
</file>

<file path=ppt/slides/_rels/slide9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jpg"/><Relationship Id="rId4" Type="http://schemas.openxmlformats.org/officeDocument/2006/relationships/image" Target="../media/image33.jpg"/></Relationships>
</file>

<file path=ppt/slides/_rels/slide9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3.jpg"/></Relationships>
</file>

<file path=ppt/slides/_rels/slide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4.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5.jpg"/></Relationships>
</file>

<file path=ppt/slides/_rels/slide9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7.xml"/><Relationship Id="rId1" Type="http://schemas.openxmlformats.org/officeDocument/2006/relationships/slideLayout" Target="../slideLayouts/slideLayout3.xml"/><Relationship Id="rId4" Type="http://schemas.openxmlformats.org/officeDocument/2006/relationships/hyperlink" Target="https://youtu.be/9iqeAdJ01UQ"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8.xml"/><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sepuplhs.org/middle/third-edition/simulations/cell_sim.html"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hyperlink" Target="https://docs.google.com/document/d/1JGkbJMil5zryy0N6biXYKLlY1tm6ZfT6bmwjdckMNTY/cop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0"/>
          <p:cNvSpPr txBox="1"/>
          <p:nvPr/>
        </p:nvSpPr>
        <p:spPr>
          <a:xfrm>
            <a:off x="574650" y="849555"/>
            <a:ext cx="79947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rPr>
              <a:t>Rule #3</a:t>
            </a:r>
            <a:r>
              <a:rPr lang="en-US" sz="3600">
                <a:solidFill>
                  <a:schemeClr val="dk1"/>
                </a:solidFill>
                <a:latin typeface="Calibri"/>
                <a:ea typeface="Calibri"/>
                <a:cs typeface="Calibri"/>
                <a:sym typeface="Calibri"/>
              </a:rPr>
              <a:t>:  All new cells are made from cells that already exist.</a:t>
            </a:r>
            <a:endParaRPr/>
          </a:p>
        </p:txBody>
      </p:sp>
      <p:pic>
        <p:nvPicPr>
          <p:cNvPr id="194" name="Google Shape;194;p10" descr="Cell Division | CK-12 Foundation"/>
          <p:cNvPicPr preferRelativeResize="0"/>
          <p:nvPr/>
        </p:nvPicPr>
        <p:blipFill rotWithShape="1">
          <a:blip r:embed="rId3">
            <a:alphaModFix/>
          </a:blip>
          <a:srcRect/>
          <a:stretch/>
        </p:blipFill>
        <p:spPr>
          <a:xfrm>
            <a:off x="682625" y="2558871"/>
            <a:ext cx="7778750" cy="2489200"/>
          </a:xfrm>
          <a:prstGeom prst="rect">
            <a:avLst/>
          </a:prstGeom>
          <a:noFill/>
          <a:ln>
            <a:noFill/>
          </a:ln>
        </p:spPr>
      </p:pic>
      <p:sp>
        <p:nvSpPr>
          <p:cNvPr id="195" name="Google Shape;195;p1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Google Shape;968;p7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4"/>
          <p:cNvSpPr txBox="1"/>
          <p:nvPr/>
        </p:nvSpPr>
        <p:spPr>
          <a:xfrm>
            <a:off x="467248" y="449371"/>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can we differentiate between the various types of cells?</a:t>
            </a:r>
            <a:endParaRPr/>
          </a:p>
        </p:txBody>
      </p:sp>
      <p:pic>
        <p:nvPicPr>
          <p:cNvPr id="970" name="Google Shape;970;p74" descr="GCSE Biology - Cell Types and Cell Structure #1 - YouTube"/>
          <p:cNvPicPr preferRelativeResize="0"/>
          <p:nvPr/>
        </p:nvPicPr>
        <p:blipFill rotWithShape="1">
          <a:blip r:embed="rId4">
            <a:alphaModFix/>
          </a:blip>
          <a:srcRect/>
          <a:stretch/>
        </p:blipFill>
        <p:spPr>
          <a:xfrm>
            <a:off x="467248" y="1790783"/>
            <a:ext cx="8209504" cy="4617846"/>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pic>
        <p:nvPicPr>
          <p:cNvPr id="976" name="Google Shape;976;p78"/>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grpSp>
        <p:nvGrpSpPr>
          <p:cNvPr id="991" name="Google Shape;991;p80"/>
          <p:cNvGrpSpPr/>
          <p:nvPr/>
        </p:nvGrpSpPr>
        <p:grpSpPr>
          <a:xfrm>
            <a:off x="1505008" y="297180"/>
            <a:ext cx="5828913" cy="6262953"/>
            <a:chOff x="814636" y="0"/>
            <a:chExt cx="5828913" cy="6262953"/>
          </a:xfrm>
        </p:grpSpPr>
        <p:sp>
          <p:nvSpPr>
            <p:cNvPr id="992" name="Google Shape;992;p80"/>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80"/>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994" name="Google Shape;994;p80"/>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80"/>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80"/>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997" name="Google Shape;997;p80"/>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80"/>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80"/>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1000" name="Google Shape;1000;p80"/>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80"/>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80"/>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1003" name="Google Shape;1003;p80"/>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80"/>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80"/>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06" name="Google Shape;1006;p80"/>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80"/>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80"/>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1009" name="Google Shape;1009;p80"/>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10" name="Google Shape;1010;p8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11" name="Google Shape;1011;p8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012" name="Google Shape;1012;p8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013" name="Google Shape;1013;p8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014" name="Google Shape;1014;p80"/>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5" name="Google Shape;1015;p80"/>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81"/>
          <p:cNvSpPr txBox="1"/>
          <p:nvPr/>
        </p:nvSpPr>
        <p:spPr>
          <a:xfrm>
            <a:off x="1417582" y="350055"/>
            <a:ext cx="6308835"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Eukaryotic &amp; Prokaryotic </a:t>
            </a:r>
            <a:endParaRPr/>
          </a:p>
          <a:p>
            <a:pPr marL="0" marR="0" lvl="0" indent="0" algn="ctr" rtl="0">
              <a:spcBef>
                <a:spcPts val="0"/>
              </a:spcBef>
              <a:spcAft>
                <a:spcPts val="0"/>
              </a:spcAft>
              <a:buNone/>
            </a:pPr>
            <a:r>
              <a:rPr lang="en-US" sz="4800">
                <a:solidFill>
                  <a:schemeClr val="dk1"/>
                </a:solidFill>
                <a:latin typeface="Calibri"/>
                <a:ea typeface="Calibri"/>
                <a:cs typeface="Calibri"/>
                <a:sym typeface="Calibri"/>
              </a:rPr>
              <a:t>Cells</a:t>
            </a:r>
            <a:endParaRPr/>
          </a:p>
        </p:txBody>
      </p:sp>
      <p:pic>
        <p:nvPicPr>
          <p:cNvPr id="1022" name="Google Shape;1022;p81" descr="Differences Between Prokaryotic Cell and Eukaryotic Cell @ BYJU'S"/>
          <p:cNvPicPr preferRelativeResize="0"/>
          <p:nvPr/>
        </p:nvPicPr>
        <p:blipFill rotWithShape="1">
          <a:blip r:embed="rId3">
            <a:alphaModFix/>
          </a:blip>
          <a:srcRect t="8736"/>
          <a:stretch/>
        </p:blipFill>
        <p:spPr>
          <a:xfrm>
            <a:off x="2388695" y="1919715"/>
            <a:ext cx="4366610" cy="4825080"/>
          </a:xfrm>
          <a:prstGeom prst="rect">
            <a:avLst/>
          </a:prstGeom>
          <a:noFill/>
          <a:ln>
            <a:noFill/>
          </a:ln>
        </p:spPr>
      </p:pic>
      <p:sp>
        <p:nvSpPr>
          <p:cNvPr id="1023" name="Google Shape;1023;p8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4" name="Google Shape;1024;p8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8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82"/>
          <p:cNvSpPr txBox="1"/>
          <p:nvPr/>
        </p:nvSpPr>
        <p:spPr>
          <a:xfrm>
            <a:off x="467248" y="449371"/>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can we differentiate between the various types of cells?</a:t>
            </a:r>
            <a:endParaRPr/>
          </a:p>
        </p:txBody>
      </p:sp>
      <p:pic>
        <p:nvPicPr>
          <p:cNvPr id="1032" name="Google Shape;1032;p82" descr="GCSE Biology - Cell Types and Cell Structure #1 - YouTube"/>
          <p:cNvPicPr preferRelativeResize="0"/>
          <p:nvPr/>
        </p:nvPicPr>
        <p:blipFill rotWithShape="1">
          <a:blip r:embed="rId4">
            <a:alphaModFix/>
          </a:blip>
          <a:srcRect/>
          <a:stretch/>
        </p:blipFill>
        <p:spPr>
          <a:xfrm>
            <a:off x="467248" y="1790783"/>
            <a:ext cx="8209504" cy="4617846"/>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83"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pic>
        <p:nvPicPr>
          <p:cNvPr id="1044" name="Google Shape;1044;p84" descr="A picture containing indoor, table&#10;&#10;Description automatically generated"/>
          <p:cNvPicPr preferRelativeResize="0"/>
          <p:nvPr/>
        </p:nvPicPr>
        <p:blipFill rotWithShape="1">
          <a:blip r:embed="rId3">
            <a:alphaModFix/>
          </a:blip>
          <a:srcRect l="16171" r="16314"/>
          <a:stretch/>
        </p:blipFill>
        <p:spPr>
          <a:xfrm>
            <a:off x="4343880" y="2806262"/>
            <a:ext cx="4664741" cy="3799161"/>
          </a:xfrm>
          <a:prstGeom prst="rect">
            <a:avLst/>
          </a:prstGeom>
          <a:noFill/>
          <a:ln>
            <a:noFill/>
          </a:ln>
        </p:spPr>
      </p:pic>
      <p:pic>
        <p:nvPicPr>
          <p:cNvPr id="1045" name="Google Shape;1045;p84" descr="Animal Cell.jpg"/>
          <p:cNvPicPr preferRelativeResize="0"/>
          <p:nvPr/>
        </p:nvPicPr>
        <p:blipFill rotWithShape="1">
          <a:blip r:embed="rId4">
            <a:alphaModFix/>
          </a:blip>
          <a:srcRect l="-26185" r="-26185"/>
          <a:stretch/>
        </p:blipFill>
        <p:spPr>
          <a:xfrm>
            <a:off x="-693279" y="1076617"/>
            <a:ext cx="6290055" cy="3459289"/>
          </a:xfrm>
          <a:prstGeom prst="rect">
            <a:avLst/>
          </a:prstGeom>
          <a:noFill/>
          <a:ln>
            <a:noFill/>
          </a:ln>
        </p:spPr>
      </p:pic>
      <p:sp>
        <p:nvSpPr>
          <p:cNvPr id="1046" name="Google Shape;1046;p84"/>
          <p:cNvSpPr txBox="1">
            <a:spLocks noGrp="1"/>
          </p:cNvSpPr>
          <p:nvPr>
            <p:ph type="title"/>
          </p:nvPr>
        </p:nvSpPr>
        <p:spPr>
          <a:xfrm>
            <a:off x="1460956" y="968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Cell</a:t>
            </a:r>
            <a:r>
              <a:rPr lang="en-US" b="1"/>
              <a:t>: </a:t>
            </a:r>
            <a:r>
              <a:rPr lang="en-US"/>
              <a:t>the basic unit of life</a:t>
            </a:r>
            <a:endParaRPr/>
          </a:p>
        </p:txBody>
      </p:sp>
      <p:sp>
        <p:nvSpPr>
          <p:cNvPr id="1047" name="Google Shape;1047;p84"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pic>
        <p:nvPicPr>
          <p:cNvPr id="1053" name="Google Shape;1053;p85" descr="dog.jpg"/>
          <p:cNvPicPr preferRelativeResize="0"/>
          <p:nvPr/>
        </p:nvPicPr>
        <p:blipFill rotWithShape="1">
          <a:blip r:embed="rId3">
            <a:alphaModFix/>
          </a:blip>
          <a:srcRect/>
          <a:stretch/>
        </p:blipFill>
        <p:spPr>
          <a:xfrm>
            <a:off x="1019504" y="2576584"/>
            <a:ext cx="2602450" cy="3481793"/>
          </a:xfrm>
          <a:prstGeom prst="rect">
            <a:avLst/>
          </a:prstGeom>
          <a:noFill/>
          <a:ln>
            <a:noFill/>
          </a:ln>
        </p:spPr>
      </p:pic>
      <p:pic>
        <p:nvPicPr>
          <p:cNvPr id="1054" name="Google Shape;1054;p85" descr="Plant.jpg"/>
          <p:cNvPicPr preferRelativeResize="0"/>
          <p:nvPr/>
        </p:nvPicPr>
        <p:blipFill rotWithShape="1">
          <a:blip r:embed="rId4">
            <a:alphaModFix/>
          </a:blip>
          <a:srcRect t="19847" b="5435"/>
          <a:stretch/>
        </p:blipFill>
        <p:spPr>
          <a:xfrm>
            <a:off x="5355206" y="2839825"/>
            <a:ext cx="2769290" cy="3102940"/>
          </a:xfrm>
          <a:prstGeom prst="rect">
            <a:avLst/>
          </a:prstGeom>
          <a:noFill/>
          <a:ln>
            <a:noFill/>
          </a:ln>
        </p:spPr>
      </p:pic>
      <p:sp>
        <p:nvSpPr>
          <p:cNvPr id="1055" name="Google Shape;1055;p85"/>
          <p:cNvSpPr txBox="1"/>
          <p:nvPr/>
        </p:nvSpPr>
        <p:spPr>
          <a:xfrm>
            <a:off x="1019500" y="411100"/>
            <a:ext cx="76494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Multicellular Organisms:</a:t>
            </a:r>
            <a:r>
              <a:rPr lang="en-US" sz="3600">
                <a:solidFill>
                  <a:schemeClr val="dk1"/>
                </a:solidFill>
                <a:latin typeface="Calibri"/>
                <a:ea typeface="Calibri"/>
                <a:cs typeface="Calibri"/>
                <a:sym typeface="Calibri"/>
              </a:rPr>
              <a:t>  living things made of more than one cell</a:t>
            </a:r>
            <a:endParaRPr sz="3600" b="1" u="sng">
              <a:solidFill>
                <a:schemeClr val="dk1"/>
              </a:solidFill>
              <a:latin typeface="Calibri"/>
              <a:ea typeface="Calibri"/>
              <a:cs typeface="Calibri"/>
              <a:sym typeface="Calibri"/>
            </a:endParaRPr>
          </a:p>
        </p:txBody>
      </p:sp>
      <p:sp>
        <p:nvSpPr>
          <p:cNvPr id="1056" name="Google Shape;1056;p85"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pic>
        <p:nvPicPr>
          <p:cNvPr id="1062" name="Google Shape;1062;p86" descr="11 Different Types of Cells in the Human Body"/>
          <p:cNvPicPr preferRelativeResize="0"/>
          <p:nvPr/>
        </p:nvPicPr>
        <p:blipFill rotWithShape="1">
          <a:blip r:embed="rId3">
            <a:alphaModFix/>
          </a:blip>
          <a:srcRect t="15439" b="35133"/>
          <a:stretch/>
        </p:blipFill>
        <p:spPr>
          <a:xfrm>
            <a:off x="-1" y="2039007"/>
            <a:ext cx="9142412" cy="3389586"/>
          </a:xfrm>
          <a:prstGeom prst="rect">
            <a:avLst/>
          </a:prstGeom>
          <a:noFill/>
          <a:ln>
            <a:noFill/>
          </a:ln>
        </p:spPr>
      </p:pic>
      <p:sp>
        <p:nvSpPr>
          <p:cNvPr id="1063" name="Google Shape;1063;p86"/>
          <p:cNvSpPr txBox="1"/>
          <p:nvPr/>
        </p:nvSpPr>
        <p:spPr>
          <a:xfrm>
            <a:off x="2064487" y="5791200"/>
            <a:ext cx="501343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00"/>
                </a:solidFill>
                <a:latin typeface="Calibri"/>
                <a:ea typeface="Calibri"/>
                <a:cs typeface="Calibri"/>
                <a:sym typeface="Calibri"/>
              </a:rPr>
              <a:t>Essential Life Processes</a:t>
            </a:r>
            <a:endParaRPr/>
          </a:p>
        </p:txBody>
      </p:sp>
      <p:sp>
        <p:nvSpPr>
          <p:cNvPr id="1064" name="Google Shape;1064;p86"/>
          <p:cNvSpPr txBox="1"/>
          <p:nvPr/>
        </p:nvSpPr>
        <p:spPr>
          <a:xfrm>
            <a:off x="357525" y="780475"/>
            <a:ext cx="84777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Multicellular organisms have “specialized” cells that carry out different jobs needed to function.</a:t>
            </a:r>
            <a:endParaRPr/>
          </a:p>
        </p:txBody>
      </p:sp>
      <p:sp>
        <p:nvSpPr>
          <p:cNvPr id="1065" name="Google Shape;1065;p8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3"/>
                                        </p:tgtEl>
                                        <p:attrNameLst>
                                          <p:attrName>style.visibility</p:attrName>
                                        </p:attrNameLst>
                                      </p:cBhvr>
                                      <p:to>
                                        <p:strVal val="visible"/>
                                      </p:to>
                                    </p:set>
                                    <p:animEffect transition="in" filter="fade">
                                      <p:cBhvr>
                                        <p:cTn id="7" dur="1000"/>
                                        <p:tgtEl>
                                          <p:spTgt spid="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11" descr="electron_microscope.jpg"/>
          <p:cNvPicPr preferRelativeResize="0"/>
          <p:nvPr/>
        </p:nvPicPr>
        <p:blipFill rotWithShape="1">
          <a:blip r:embed="rId3">
            <a:alphaModFix/>
          </a:blip>
          <a:srcRect l="-156" r="63"/>
          <a:stretch/>
        </p:blipFill>
        <p:spPr>
          <a:xfrm>
            <a:off x="498765" y="2639525"/>
            <a:ext cx="4457700" cy="2967149"/>
          </a:xfrm>
          <a:prstGeom prst="rect">
            <a:avLst/>
          </a:prstGeom>
          <a:noFill/>
          <a:ln>
            <a:noFill/>
          </a:ln>
        </p:spPr>
      </p:pic>
      <p:pic>
        <p:nvPicPr>
          <p:cNvPr id="202" name="Google Shape;202;p11" descr="light_microscope.jpg"/>
          <p:cNvPicPr preferRelativeResize="0"/>
          <p:nvPr/>
        </p:nvPicPr>
        <p:blipFill rotWithShape="1">
          <a:blip r:embed="rId4">
            <a:alphaModFix/>
          </a:blip>
          <a:srcRect l="19904" t="14218" r="6025" b="6212"/>
          <a:stretch/>
        </p:blipFill>
        <p:spPr>
          <a:xfrm>
            <a:off x="5578565" y="1935812"/>
            <a:ext cx="2702989" cy="4374573"/>
          </a:xfrm>
          <a:prstGeom prst="rect">
            <a:avLst/>
          </a:prstGeom>
          <a:noFill/>
          <a:ln>
            <a:noFill/>
          </a:ln>
        </p:spPr>
      </p:pic>
      <p:sp>
        <p:nvSpPr>
          <p:cNvPr id="203" name="Google Shape;203;p11"/>
          <p:cNvSpPr txBox="1"/>
          <p:nvPr/>
        </p:nvSpPr>
        <p:spPr>
          <a:xfrm>
            <a:off x="896500" y="321750"/>
            <a:ext cx="79113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The invention of electron and light microscopes helped scientists gain new knowledge about cells.</a:t>
            </a:r>
            <a:endParaRPr/>
          </a:p>
        </p:txBody>
      </p:sp>
      <p:sp>
        <p:nvSpPr>
          <p:cNvPr id="204" name="Google Shape;204;p11"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Google Shape;1071;p87" descr="First Direct Evidence Shows Bacteria Change Shape Inside Humans to ..."/>
          <p:cNvPicPr preferRelativeResize="0"/>
          <p:nvPr/>
        </p:nvPicPr>
        <p:blipFill rotWithShape="1">
          <a:blip r:embed="rId3">
            <a:alphaModFix/>
          </a:blip>
          <a:srcRect l="15747" r="18621"/>
          <a:stretch/>
        </p:blipFill>
        <p:spPr>
          <a:xfrm>
            <a:off x="342553" y="2907166"/>
            <a:ext cx="3836276" cy="2368490"/>
          </a:xfrm>
          <a:prstGeom prst="rect">
            <a:avLst/>
          </a:prstGeom>
          <a:noFill/>
          <a:ln>
            <a:noFill/>
          </a:ln>
        </p:spPr>
      </p:pic>
      <p:sp>
        <p:nvSpPr>
          <p:cNvPr id="1072" name="Google Shape;1072;p87"/>
          <p:cNvSpPr txBox="1"/>
          <p:nvPr/>
        </p:nvSpPr>
        <p:spPr>
          <a:xfrm>
            <a:off x="943826" y="451475"/>
            <a:ext cx="77667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Unicellular Organisms:</a:t>
            </a:r>
            <a:r>
              <a:rPr lang="en-US" sz="3600">
                <a:solidFill>
                  <a:schemeClr val="dk1"/>
                </a:solidFill>
                <a:latin typeface="Calibri"/>
                <a:ea typeface="Calibri"/>
                <a:cs typeface="Calibri"/>
                <a:sym typeface="Calibri"/>
              </a:rPr>
              <a:t>  living things made of </a:t>
            </a:r>
            <a:r>
              <a:rPr lang="en-US" sz="3600" i="1">
                <a:solidFill>
                  <a:schemeClr val="dk1"/>
                </a:solidFill>
                <a:latin typeface="Calibri"/>
                <a:ea typeface="Calibri"/>
                <a:cs typeface="Calibri"/>
                <a:sym typeface="Calibri"/>
              </a:rPr>
              <a:t>one</a:t>
            </a:r>
            <a:r>
              <a:rPr lang="en-US" sz="3600">
                <a:solidFill>
                  <a:schemeClr val="dk1"/>
                </a:solidFill>
                <a:latin typeface="Calibri"/>
                <a:ea typeface="Calibri"/>
                <a:cs typeface="Calibri"/>
                <a:sym typeface="Calibri"/>
              </a:rPr>
              <a:t> cell</a:t>
            </a:r>
            <a:endParaRPr sz="3600" b="1" u="sng">
              <a:solidFill>
                <a:schemeClr val="dk1"/>
              </a:solidFill>
              <a:latin typeface="Calibri"/>
              <a:ea typeface="Calibri"/>
              <a:cs typeface="Calibri"/>
              <a:sym typeface="Calibri"/>
            </a:endParaRPr>
          </a:p>
        </p:txBody>
      </p:sp>
      <p:pic>
        <p:nvPicPr>
          <p:cNvPr id="1073" name="Google Shape;1073;p87" descr="Brain-Eating Amoeba Infections Are Rare, but Deadly—Research Is ..."/>
          <p:cNvPicPr preferRelativeResize="0"/>
          <p:nvPr/>
        </p:nvPicPr>
        <p:blipFill rotWithShape="1">
          <a:blip r:embed="rId4">
            <a:alphaModFix/>
          </a:blip>
          <a:srcRect/>
          <a:stretch/>
        </p:blipFill>
        <p:spPr>
          <a:xfrm>
            <a:off x="4572000" y="2923250"/>
            <a:ext cx="4229447" cy="2368490"/>
          </a:xfrm>
          <a:prstGeom prst="rect">
            <a:avLst/>
          </a:prstGeom>
          <a:noFill/>
          <a:ln>
            <a:noFill/>
          </a:ln>
        </p:spPr>
      </p:pic>
      <p:sp>
        <p:nvSpPr>
          <p:cNvPr id="1074" name="Google Shape;1074;p87"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pic>
        <p:nvPicPr>
          <p:cNvPr id="1080" name="Google Shape;1080;p88"/>
          <p:cNvPicPr preferRelativeResize="0"/>
          <p:nvPr/>
        </p:nvPicPr>
        <p:blipFill rotWithShape="1">
          <a:blip r:embed="rId3">
            <a:alphaModFix/>
          </a:blip>
          <a:srcRect b="2388"/>
          <a:stretch/>
        </p:blipFill>
        <p:spPr>
          <a:xfrm>
            <a:off x="2625533" y="2203126"/>
            <a:ext cx="3892933" cy="4229206"/>
          </a:xfrm>
          <a:prstGeom prst="rect">
            <a:avLst/>
          </a:prstGeom>
          <a:noFill/>
          <a:ln>
            <a:noFill/>
          </a:ln>
        </p:spPr>
      </p:pic>
      <p:sp>
        <p:nvSpPr>
          <p:cNvPr id="1081" name="Google Shape;1081;p88"/>
          <p:cNvSpPr txBox="1"/>
          <p:nvPr/>
        </p:nvSpPr>
        <p:spPr>
          <a:xfrm>
            <a:off x="413025" y="880275"/>
            <a:ext cx="84363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Unicellular organisms are only made of one cell, so this cell does all the jobs needed to function.</a:t>
            </a:r>
            <a:endParaRPr/>
          </a:p>
        </p:txBody>
      </p:sp>
      <p:sp>
        <p:nvSpPr>
          <p:cNvPr id="1082" name="Google Shape;1082;p8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8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90"/>
          <p:cNvSpPr txBox="1"/>
          <p:nvPr/>
        </p:nvSpPr>
        <p:spPr>
          <a:xfrm>
            <a:off x="809377" y="383125"/>
            <a:ext cx="79845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basic unit of life called?</a:t>
            </a:r>
            <a:endParaRPr/>
          </a:p>
        </p:txBody>
      </p:sp>
      <p:sp>
        <p:nvSpPr>
          <p:cNvPr id="1095" name="Google Shape;1095;p90"/>
          <p:cNvSpPr txBox="1"/>
          <p:nvPr/>
        </p:nvSpPr>
        <p:spPr>
          <a:xfrm>
            <a:off x="557431" y="1793114"/>
            <a:ext cx="2722200" cy="2284200"/>
          </a:xfrm>
          <a:prstGeom prst="rect">
            <a:avLst/>
          </a:prstGeom>
          <a:noFill/>
          <a:ln>
            <a:noFill/>
          </a:ln>
        </p:spPr>
        <p:txBody>
          <a:bodyPr spcFirstLastPara="1" wrap="square" lIns="91425" tIns="45700" rIns="91425" bIns="45700" anchor="t" anchorCtr="0">
            <a:spAutoFit/>
          </a:bodyPr>
          <a:lstStyle/>
          <a:p>
            <a:pPr marL="285750" marR="0" lvl="0" indent="-3111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Cell</a:t>
            </a:r>
            <a:endParaRPr sz="3200"/>
          </a:p>
          <a:p>
            <a:pPr marL="285750" marR="0" lvl="0" indent="-3111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Organism</a:t>
            </a:r>
            <a:endParaRPr sz="3200"/>
          </a:p>
          <a:p>
            <a:pPr marL="285750" marR="0" lvl="0" indent="-3111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Organelle</a:t>
            </a:r>
            <a:endParaRPr sz="3200"/>
          </a:p>
          <a:p>
            <a:pPr marL="285750" marR="0" lvl="0" indent="-3111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Tissue</a:t>
            </a:r>
            <a:endParaRPr sz="3200"/>
          </a:p>
        </p:txBody>
      </p:sp>
      <p:pic>
        <p:nvPicPr>
          <p:cNvPr id="1096" name="Google Shape;1096;p90" descr="A picture containing indoor, table&#10;&#10;Description automatically generated"/>
          <p:cNvPicPr preferRelativeResize="0"/>
          <p:nvPr/>
        </p:nvPicPr>
        <p:blipFill rotWithShape="1">
          <a:blip r:embed="rId3">
            <a:alphaModFix/>
          </a:blip>
          <a:srcRect l="16171" r="16314"/>
          <a:stretch/>
        </p:blipFill>
        <p:spPr>
          <a:xfrm>
            <a:off x="6445172" y="4607490"/>
            <a:ext cx="2503556" cy="2039002"/>
          </a:xfrm>
          <a:prstGeom prst="rect">
            <a:avLst/>
          </a:prstGeom>
          <a:noFill/>
          <a:ln>
            <a:noFill/>
          </a:ln>
        </p:spPr>
      </p:pic>
      <p:pic>
        <p:nvPicPr>
          <p:cNvPr id="1097" name="Google Shape;1097;p90" descr="Animal Cell.jpg"/>
          <p:cNvPicPr preferRelativeResize="0"/>
          <p:nvPr/>
        </p:nvPicPr>
        <p:blipFill rotWithShape="1">
          <a:blip r:embed="rId4">
            <a:alphaModFix/>
          </a:blip>
          <a:srcRect l="-26185" r="-26185"/>
          <a:stretch/>
        </p:blipFill>
        <p:spPr>
          <a:xfrm>
            <a:off x="4312676" y="2537697"/>
            <a:ext cx="3763550" cy="2069806"/>
          </a:xfrm>
          <a:prstGeom prst="rect">
            <a:avLst/>
          </a:prstGeom>
          <a:noFill/>
          <a:ln>
            <a:noFill/>
          </a:ln>
        </p:spPr>
      </p:pic>
      <p:sp>
        <p:nvSpPr>
          <p:cNvPr id="1098" name="Google Shape;1098;p90" descr="Questions"/>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gdc468ff31f_0_247"/>
          <p:cNvSpPr txBox="1"/>
          <p:nvPr/>
        </p:nvSpPr>
        <p:spPr>
          <a:xfrm>
            <a:off x="809377" y="383125"/>
            <a:ext cx="79845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basic unit of life called?</a:t>
            </a:r>
            <a:endParaRPr/>
          </a:p>
        </p:txBody>
      </p:sp>
      <p:sp>
        <p:nvSpPr>
          <p:cNvPr id="1105" name="Google Shape;1105;gdc468ff31f_0_247"/>
          <p:cNvSpPr txBox="1"/>
          <p:nvPr/>
        </p:nvSpPr>
        <p:spPr>
          <a:xfrm>
            <a:off x="557431" y="1793114"/>
            <a:ext cx="2722200" cy="2284200"/>
          </a:xfrm>
          <a:prstGeom prst="rect">
            <a:avLst/>
          </a:prstGeom>
          <a:noFill/>
          <a:ln>
            <a:noFill/>
          </a:ln>
        </p:spPr>
        <p:txBody>
          <a:bodyPr spcFirstLastPara="1" wrap="square" lIns="91425" tIns="45700" rIns="91425" bIns="45700" anchor="t" anchorCtr="0">
            <a:spAutoFit/>
          </a:bodyPr>
          <a:lstStyle/>
          <a:p>
            <a:pPr marL="285750" marR="0" lvl="0" indent="-311150" algn="l" rtl="0">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Cell</a:t>
            </a:r>
            <a:endParaRPr sz="3200">
              <a:solidFill>
                <a:srgbClr val="FF0000"/>
              </a:solidFill>
            </a:endParaRPr>
          </a:p>
          <a:p>
            <a:pPr marL="285750" marR="0" lvl="0" indent="-3111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Organism</a:t>
            </a:r>
            <a:endParaRPr sz="3200"/>
          </a:p>
          <a:p>
            <a:pPr marL="285750" marR="0" lvl="0" indent="-3111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Organelle</a:t>
            </a:r>
            <a:endParaRPr sz="3200"/>
          </a:p>
          <a:p>
            <a:pPr marL="285750" marR="0" lvl="0" indent="-3111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Tissue</a:t>
            </a:r>
            <a:endParaRPr sz="3200"/>
          </a:p>
        </p:txBody>
      </p:sp>
      <p:pic>
        <p:nvPicPr>
          <p:cNvPr id="1106" name="Google Shape;1106;gdc468ff31f_0_247" descr="A picture containing indoor, table&#10;&#10;Description automatically generated"/>
          <p:cNvPicPr preferRelativeResize="0"/>
          <p:nvPr/>
        </p:nvPicPr>
        <p:blipFill rotWithShape="1">
          <a:blip r:embed="rId3">
            <a:alphaModFix/>
          </a:blip>
          <a:srcRect l="16169" r="16317"/>
          <a:stretch/>
        </p:blipFill>
        <p:spPr>
          <a:xfrm>
            <a:off x="6445172" y="4607490"/>
            <a:ext cx="2503556" cy="2039002"/>
          </a:xfrm>
          <a:prstGeom prst="rect">
            <a:avLst/>
          </a:prstGeom>
          <a:noFill/>
          <a:ln>
            <a:noFill/>
          </a:ln>
        </p:spPr>
      </p:pic>
      <p:pic>
        <p:nvPicPr>
          <p:cNvPr id="1107" name="Google Shape;1107;gdc468ff31f_0_247" descr="Animal Cell.jpg"/>
          <p:cNvPicPr preferRelativeResize="0"/>
          <p:nvPr/>
        </p:nvPicPr>
        <p:blipFill rotWithShape="1">
          <a:blip r:embed="rId4">
            <a:alphaModFix/>
          </a:blip>
          <a:srcRect l="-26192" r="-26177"/>
          <a:stretch/>
        </p:blipFill>
        <p:spPr>
          <a:xfrm>
            <a:off x="4312676" y="2537697"/>
            <a:ext cx="3763550" cy="2069806"/>
          </a:xfrm>
          <a:prstGeom prst="rect">
            <a:avLst/>
          </a:prstGeom>
          <a:noFill/>
          <a:ln>
            <a:noFill/>
          </a:ln>
        </p:spPr>
      </p:pic>
      <p:sp>
        <p:nvSpPr>
          <p:cNvPr id="1108" name="Google Shape;1108;gdc468ff31f_0_247"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pic>
        <p:nvPicPr>
          <p:cNvPr id="1114" name="Google Shape;1114;p92" descr="dog.jpg"/>
          <p:cNvPicPr preferRelativeResize="0"/>
          <p:nvPr/>
        </p:nvPicPr>
        <p:blipFill rotWithShape="1">
          <a:blip r:embed="rId3">
            <a:alphaModFix/>
          </a:blip>
          <a:srcRect/>
          <a:stretch/>
        </p:blipFill>
        <p:spPr>
          <a:xfrm>
            <a:off x="2831222" y="1960177"/>
            <a:ext cx="3481553" cy="4657937"/>
          </a:xfrm>
          <a:prstGeom prst="rect">
            <a:avLst/>
          </a:prstGeom>
          <a:noFill/>
          <a:ln>
            <a:noFill/>
          </a:ln>
        </p:spPr>
      </p:pic>
      <p:sp>
        <p:nvSpPr>
          <p:cNvPr id="1115" name="Google Shape;1115;p92"/>
          <p:cNvSpPr txBox="1"/>
          <p:nvPr/>
        </p:nvSpPr>
        <p:spPr>
          <a:xfrm>
            <a:off x="378372" y="659568"/>
            <a:ext cx="8387255"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Is this dog a unicellular or multicellular organism? Why?</a:t>
            </a:r>
            <a:endParaRPr/>
          </a:p>
        </p:txBody>
      </p:sp>
      <p:sp>
        <p:nvSpPr>
          <p:cNvPr id="1116" name="Google Shape;1116;p92"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93"/>
          <p:cNvSpPr txBox="1"/>
          <p:nvPr/>
        </p:nvSpPr>
        <p:spPr>
          <a:xfrm>
            <a:off x="394150" y="865655"/>
            <a:ext cx="8355600" cy="985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900">
                <a:solidFill>
                  <a:schemeClr val="dk1"/>
                </a:solidFill>
                <a:latin typeface="Calibri"/>
                <a:ea typeface="Calibri"/>
                <a:cs typeface="Calibri"/>
                <a:sym typeface="Calibri"/>
              </a:rPr>
              <a:t>Is this bacteria a unicellular or multicellular organism?</a:t>
            </a:r>
            <a:endParaRPr/>
          </a:p>
          <a:p>
            <a:pPr marL="0" marR="0" lvl="0" indent="0" algn="ctr" rtl="0">
              <a:spcBef>
                <a:spcPts val="0"/>
              </a:spcBef>
              <a:spcAft>
                <a:spcPts val="0"/>
              </a:spcAft>
              <a:buNone/>
            </a:pPr>
            <a:r>
              <a:rPr lang="en-US" sz="2900">
                <a:solidFill>
                  <a:schemeClr val="dk1"/>
                </a:solidFill>
                <a:latin typeface="Calibri"/>
                <a:ea typeface="Calibri"/>
                <a:cs typeface="Calibri"/>
                <a:sym typeface="Calibri"/>
              </a:rPr>
              <a:t>Why?</a:t>
            </a:r>
            <a:endParaRPr/>
          </a:p>
        </p:txBody>
      </p:sp>
      <p:pic>
        <p:nvPicPr>
          <p:cNvPr id="1123" name="Google Shape;1123;p93" descr="First Direct Evidence Shows Bacteria Change Shape Inside Humans to ..."/>
          <p:cNvPicPr preferRelativeResize="0"/>
          <p:nvPr/>
        </p:nvPicPr>
        <p:blipFill rotWithShape="1">
          <a:blip r:embed="rId3">
            <a:alphaModFix/>
          </a:blip>
          <a:srcRect l="15747" r="18621"/>
          <a:stretch/>
        </p:blipFill>
        <p:spPr>
          <a:xfrm>
            <a:off x="1752659" y="2277027"/>
            <a:ext cx="5638681" cy="3481282"/>
          </a:xfrm>
          <a:prstGeom prst="rect">
            <a:avLst/>
          </a:prstGeom>
          <a:noFill/>
          <a:ln>
            <a:noFill/>
          </a:ln>
        </p:spPr>
      </p:pic>
      <p:sp>
        <p:nvSpPr>
          <p:cNvPr id="1124" name="Google Shape;1124;p93"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94"/>
          <p:cNvSpPr txBox="1"/>
          <p:nvPr/>
        </p:nvSpPr>
        <p:spPr>
          <a:xfrm>
            <a:off x="954150" y="393000"/>
            <a:ext cx="78396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a multicellular organism and a unicellular organism?</a:t>
            </a:r>
            <a:endParaRPr/>
          </a:p>
        </p:txBody>
      </p:sp>
      <p:sp>
        <p:nvSpPr>
          <p:cNvPr id="1131" name="Google Shape;1131;p9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32" name="Google Shape;1132;p94"/>
          <p:cNvPicPr preferRelativeResize="0"/>
          <p:nvPr/>
        </p:nvPicPr>
        <p:blipFill>
          <a:blip r:embed="rId4">
            <a:alphaModFix/>
          </a:blip>
          <a:stretch>
            <a:fillRect/>
          </a:stretch>
        </p:blipFill>
        <p:spPr>
          <a:xfrm>
            <a:off x="152400" y="2064225"/>
            <a:ext cx="4259550" cy="4620100"/>
          </a:xfrm>
          <a:prstGeom prst="rect">
            <a:avLst/>
          </a:prstGeom>
          <a:noFill/>
          <a:ln>
            <a:noFill/>
          </a:ln>
        </p:spPr>
      </p:pic>
      <p:pic>
        <p:nvPicPr>
          <p:cNvPr id="1133" name="Google Shape;1133;p94"/>
          <p:cNvPicPr preferRelativeResize="0"/>
          <p:nvPr/>
        </p:nvPicPr>
        <p:blipFill>
          <a:blip r:embed="rId4">
            <a:alphaModFix/>
          </a:blip>
          <a:stretch>
            <a:fillRect/>
          </a:stretch>
        </p:blipFill>
        <p:spPr>
          <a:xfrm>
            <a:off x="4658950" y="2064225"/>
            <a:ext cx="4259550" cy="4620100"/>
          </a:xfrm>
          <a:prstGeom prst="rect">
            <a:avLst/>
          </a:prstGeom>
          <a:noFill/>
          <a:ln>
            <a:noFill/>
          </a:ln>
        </p:spPr>
      </p:pic>
      <p:pic>
        <p:nvPicPr>
          <p:cNvPr id="1134" name="Google Shape;1134;p94" descr="dog.jpg"/>
          <p:cNvPicPr preferRelativeResize="0"/>
          <p:nvPr/>
        </p:nvPicPr>
        <p:blipFill rotWithShape="1">
          <a:blip r:embed="rId5">
            <a:alphaModFix/>
          </a:blip>
          <a:srcRect/>
          <a:stretch/>
        </p:blipFill>
        <p:spPr>
          <a:xfrm>
            <a:off x="519976" y="2410053"/>
            <a:ext cx="1857825" cy="2485576"/>
          </a:xfrm>
          <a:prstGeom prst="rect">
            <a:avLst/>
          </a:prstGeom>
          <a:noFill/>
          <a:ln>
            <a:noFill/>
          </a:ln>
        </p:spPr>
      </p:pic>
      <p:pic>
        <p:nvPicPr>
          <p:cNvPr id="1135" name="Google Shape;1135;p94" descr="Plant.jpg"/>
          <p:cNvPicPr preferRelativeResize="0"/>
          <p:nvPr/>
        </p:nvPicPr>
        <p:blipFill rotWithShape="1">
          <a:blip r:embed="rId6">
            <a:alphaModFix/>
          </a:blip>
          <a:srcRect t="19844" b="5439"/>
          <a:stretch/>
        </p:blipFill>
        <p:spPr>
          <a:xfrm>
            <a:off x="2244750" y="3924350"/>
            <a:ext cx="1925224" cy="2157177"/>
          </a:xfrm>
          <a:prstGeom prst="rect">
            <a:avLst/>
          </a:prstGeom>
          <a:noFill/>
          <a:ln>
            <a:noFill/>
          </a:ln>
        </p:spPr>
      </p:pic>
      <p:pic>
        <p:nvPicPr>
          <p:cNvPr id="1136" name="Google Shape;1136;p94" descr="First Direct Evidence Shows Bacteria Change Shape Inside Humans to ..."/>
          <p:cNvPicPr preferRelativeResize="0"/>
          <p:nvPr/>
        </p:nvPicPr>
        <p:blipFill rotWithShape="1">
          <a:blip r:embed="rId7">
            <a:alphaModFix/>
          </a:blip>
          <a:srcRect l="15745" r="18620"/>
          <a:stretch/>
        </p:blipFill>
        <p:spPr>
          <a:xfrm>
            <a:off x="5559501" y="2494835"/>
            <a:ext cx="3026125" cy="1868325"/>
          </a:xfrm>
          <a:prstGeom prst="rect">
            <a:avLst/>
          </a:prstGeom>
          <a:noFill/>
          <a:ln>
            <a:noFill/>
          </a:ln>
        </p:spPr>
      </p:pic>
      <p:pic>
        <p:nvPicPr>
          <p:cNvPr id="1137" name="Google Shape;1137;p94" descr="Brain-Eating Amoeba Infections Are Rare, but Deadly—Research Is ..."/>
          <p:cNvPicPr preferRelativeResize="0"/>
          <p:nvPr/>
        </p:nvPicPr>
        <p:blipFill rotWithShape="1">
          <a:blip r:embed="rId8">
            <a:alphaModFix/>
          </a:blip>
          <a:srcRect/>
          <a:stretch/>
        </p:blipFill>
        <p:spPr>
          <a:xfrm>
            <a:off x="4974375" y="4559950"/>
            <a:ext cx="3133383" cy="17547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95"/>
          <p:cNvSpPr txBox="1"/>
          <p:nvPr/>
        </p:nvSpPr>
        <p:spPr>
          <a:xfrm>
            <a:off x="1894664" y="879304"/>
            <a:ext cx="5354671"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Eukaryotic Cell</a:t>
            </a:r>
            <a:endParaRPr/>
          </a:p>
        </p:txBody>
      </p:sp>
      <p:sp>
        <p:nvSpPr>
          <p:cNvPr id="1144" name="Google Shape;1144;p95"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5" name="Google Shape;1145;p95"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pic>
        <p:nvPicPr>
          <p:cNvPr id="1151" name="Google Shape;1151;p96" descr="Differences Between Prokaryotic Cell and Eukaryotic Cell @ BYJU'S"/>
          <p:cNvPicPr preferRelativeResize="0"/>
          <p:nvPr/>
        </p:nvPicPr>
        <p:blipFill rotWithShape="1">
          <a:blip r:embed="rId3">
            <a:alphaModFix/>
          </a:blip>
          <a:srcRect t="8736" b="52681"/>
          <a:stretch/>
        </p:blipFill>
        <p:spPr>
          <a:xfrm>
            <a:off x="1848717" y="2532161"/>
            <a:ext cx="5446566" cy="2544335"/>
          </a:xfrm>
          <a:prstGeom prst="rect">
            <a:avLst/>
          </a:prstGeom>
          <a:noFill/>
          <a:ln>
            <a:noFill/>
          </a:ln>
        </p:spPr>
      </p:pic>
      <p:sp>
        <p:nvSpPr>
          <p:cNvPr id="1152" name="Google Shape;1152;p96"/>
          <p:cNvSpPr txBox="1"/>
          <p:nvPr/>
        </p:nvSpPr>
        <p:spPr>
          <a:xfrm>
            <a:off x="1401800" y="369800"/>
            <a:ext cx="75168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Eukaryotic Cell</a:t>
            </a:r>
            <a:r>
              <a:rPr lang="en-US" sz="3600">
                <a:solidFill>
                  <a:schemeClr val="dk1"/>
                </a:solidFill>
                <a:latin typeface="Calibri"/>
                <a:ea typeface="Calibri"/>
                <a:cs typeface="Calibri"/>
                <a:sym typeface="Calibri"/>
              </a:rPr>
              <a:t>:  has a nucleus and other structures enclosed in a membrane.</a:t>
            </a:r>
            <a:endParaRPr sz="3600"/>
          </a:p>
        </p:txBody>
      </p:sp>
      <p:sp>
        <p:nvSpPr>
          <p:cNvPr id="1153" name="Google Shape;1153;p9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4" name="Google Shape;1154;p96"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12" descr="electron_microscope.jpg"/>
          <p:cNvPicPr preferRelativeResize="0"/>
          <p:nvPr/>
        </p:nvPicPr>
        <p:blipFill rotWithShape="1">
          <a:blip r:embed="rId3">
            <a:alphaModFix/>
          </a:blip>
          <a:srcRect l="-156" r="63"/>
          <a:stretch/>
        </p:blipFill>
        <p:spPr>
          <a:xfrm>
            <a:off x="498765" y="2639525"/>
            <a:ext cx="4457700" cy="2967149"/>
          </a:xfrm>
          <a:prstGeom prst="rect">
            <a:avLst/>
          </a:prstGeom>
          <a:noFill/>
          <a:ln>
            <a:noFill/>
          </a:ln>
        </p:spPr>
      </p:pic>
      <p:pic>
        <p:nvPicPr>
          <p:cNvPr id="211" name="Google Shape;211;p12" descr="light_microscope.jpg"/>
          <p:cNvPicPr preferRelativeResize="0"/>
          <p:nvPr/>
        </p:nvPicPr>
        <p:blipFill rotWithShape="1">
          <a:blip r:embed="rId4">
            <a:alphaModFix/>
          </a:blip>
          <a:srcRect l="19904" t="14218" r="6025" b="6212"/>
          <a:stretch/>
        </p:blipFill>
        <p:spPr>
          <a:xfrm>
            <a:off x="5578565" y="1935812"/>
            <a:ext cx="2702989" cy="4374573"/>
          </a:xfrm>
          <a:prstGeom prst="rect">
            <a:avLst/>
          </a:prstGeom>
          <a:noFill/>
          <a:ln>
            <a:noFill/>
          </a:ln>
        </p:spPr>
      </p:pic>
      <p:sp>
        <p:nvSpPr>
          <p:cNvPr id="212" name="Google Shape;212;p12"/>
          <p:cNvSpPr txBox="1"/>
          <p:nvPr/>
        </p:nvSpPr>
        <p:spPr>
          <a:xfrm>
            <a:off x="849548" y="491532"/>
            <a:ext cx="80151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We can look at cells with both microscopes – but each one helps us see and understand different things.</a:t>
            </a:r>
            <a:endParaRPr/>
          </a:p>
        </p:txBody>
      </p:sp>
      <p:sp>
        <p:nvSpPr>
          <p:cNvPr id="213" name="Google Shape;213;p12"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Google Shape;1160;gdc468ff31f_0_26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gdc468ff31f_0_269"/>
          <p:cNvSpPr txBox="1"/>
          <p:nvPr/>
        </p:nvSpPr>
        <p:spPr>
          <a:xfrm>
            <a:off x="574525" y="380005"/>
            <a:ext cx="83556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eukaryotic cell?</a:t>
            </a:r>
            <a:endParaRPr sz="3600"/>
          </a:p>
        </p:txBody>
      </p:sp>
      <p:sp>
        <p:nvSpPr>
          <p:cNvPr id="1167" name="Google Shape;1167;gdc468ff31f_0_269"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8" name="Google Shape;1168;gdc468ff31f_0_269" descr="Differences Between Prokaryotic Cell and Eukaryotic Cell @ BYJU'S"/>
          <p:cNvPicPr preferRelativeResize="0"/>
          <p:nvPr/>
        </p:nvPicPr>
        <p:blipFill rotWithShape="1">
          <a:blip r:embed="rId4">
            <a:alphaModFix/>
          </a:blip>
          <a:srcRect t="8735" b="52681"/>
          <a:stretch/>
        </p:blipFill>
        <p:spPr>
          <a:xfrm>
            <a:off x="1848717" y="2532161"/>
            <a:ext cx="5446566" cy="2544334"/>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pic>
        <p:nvPicPr>
          <p:cNvPr id="1174" name="Google Shape;1174;p97"/>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175" name="Google Shape;1175;p9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Google Shape;1181;p98"/>
          <p:cNvSpPr txBox="1"/>
          <p:nvPr/>
        </p:nvSpPr>
        <p:spPr>
          <a:xfrm>
            <a:off x="2198931" y="385752"/>
            <a:ext cx="4746137"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u="sng">
                <a:solidFill>
                  <a:schemeClr val="dk1"/>
                </a:solidFill>
                <a:latin typeface="Calibri"/>
                <a:ea typeface="Calibri"/>
                <a:cs typeface="Calibri"/>
                <a:sym typeface="Calibri"/>
              </a:rPr>
              <a:t>Our Focus: </a:t>
            </a:r>
            <a:r>
              <a:rPr lang="en-US" sz="4800">
                <a:solidFill>
                  <a:schemeClr val="dk1"/>
                </a:solidFill>
                <a:latin typeface="Calibri"/>
                <a:ea typeface="Calibri"/>
                <a:cs typeface="Calibri"/>
                <a:sym typeface="Calibri"/>
              </a:rPr>
              <a:t>Eukaryotic Cells</a:t>
            </a:r>
            <a:endParaRPr/>
          </a:p>
        </p:txBody>
      </p:sp>
      <p:sp>
        <p:nvSpPr>
          <p:cNvPr id="1182" name="Google Shape;1182;p98"/>
          <p:cNvSpPr txBox="1"/>
          <p:nvPr/>
        </p:nvSpPr>
        <p:spPr>
          <a:xfrm>
            <a:off x="5811166" y="3261686"/>
            <a:ext cx="2786296"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Plant Cells</a:t>
            </a:r>
            <a:endParaRPr/>
          </a:p>
        </p:txBody>
      </p:sp>
      <p:sp>
        <p:nvSpPr>
          <p:cNvPr id="1183" name="Google Shape;1183;p98"/>
          <p:cNvSpPr txBox="1"/>
          <p:nvPr/>
        </p:nvSpPr>
        <p:spPr>
          <a:xfrm>
            <a:off x="814038" y="3262622"/>
            <a:ext cx="3200914"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Animal Cells</a:t>
            </a:r>
            <a:endParaRPr/>
          </a:p>
        </p:txBody>
      </p:sp>
      <p:sp>
        <p:nvSpPr>
          <p:cNvPr id="1184" name="Google Shape;1184;p98"/>
          <p:cNvSpPr/>
          <p:nvPr/>
        </p:nvSpPr>
        <p:spPr>
          <a:xfrm rot="2070783">
            <a:off x="2573402" y="1870950"/>
            <a:ext cx="554181" cy="1619967"/>
          </a:xfrm>
          <a:prstGeom prst="downArrow">
            <a:avLst>
              <a:gd name="adj1" fmla="val 50000"/>
              <a:gd name="adj2" fmla="val 61625"/>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5" name="Google Shape;1185;p98"/>
          <p:cNvSpPr/>
          <p:nvPr/>
        </p:nvSpPr>
        <p:spPr>
          <a:xfrm rot="-1798441">
            <a:off x="5972895" y="1882616"/>
            <a:ext cx="530664" cy="1591904"/>
          </a:xfrm>
          <a:prstGeom prst="downArrow">
            <a:avLst>
              <a:gd name="adj1" fmla="val 50000"/>
              <a:gd name="adj2" fmla="val 59166"/>
            </a:avLst>
          </a:prstGeom>
          <a:solidFill>
            <a:srgbClr val="7F7F7F"/>
          </a:solidFill>
          <a:ln w="9525" cap="flat" cmpd="sng">
            <a:solidFill>
              <a:srgbClr val="7F7F7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86" name="Google Shape;1186;p98" descr="Animal Cell.jpg"/>
          <p:cNvPicPr preferRelativeResize="0"/>
          <p:nvPr/>
        </p:nvPicPr>
        <p:blipFill rotWithShape="1">
          <a:blip r:embed="rId3">
            <a:alphaModFix/>
          </a:blip>
          <a:srcRect l="-26185" r="-26185"/>
          <a:stretch/>
        </p:blipFill>
        <p:spPr>
          <a:xfrm>
            <a:off x="204173" y="4319056"/>
            <a:ext cx="4148179" cy="2281339"/>
          </a:xfrm>
          <a:prstGeom prst="rect">
            <a:avLst/>
          </a:prstGeom>
          <a:noFill/>
          <a:ln>
            <a:noFill/>
          </a:ln>
        </p:spPr>
      </p:pic>
      <p:pic>
        <p:nvPicPr>
          <p:cNvPr id="1187" name="Google Shape;1187;p98" descr="A picture containing indoor, table&#10;&#10;Description automatically generated"/>
          <p:cNvPicPr preferRelativeResize="0"/>
          <p:nvPr/>
        </p:nvPicPr>
        <p:blipFill rotWithShape="1">
          <a:blip r:embed="rId4">
            <a:alphaModFix/>
          </a:blip>
          <a:srcRect/>
          <a:stretch/>
        </p:blipFill>
        <p:spPr>
          <a:xfrm>
            <a:off x="4791647" y="4214648"/>
            <a:ext cx="4148179" cy="2280985"/>
          </a:xfrm>
          <a:prstGeom prst="rect">
            <a:avLst/>
          </a:prstGeom>
          <a:noFill/>
          <a:ln>
            <a:noFill/>
          </a:ln>
        </p:spPr>
      </p:pic>
      <p:sp>
        <p:nvSpPr>
          <p:cNvPr id="1188" name="Google Shape;1188;p98"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pic>
        <p:nvPicPr>
          <p:cNvPr id="1194" name="Google Shape;1194;p99" descr="dog.jpg"/>
          <p:cNvPicPr preferRelativeResize="0"/>
          <p:nvPr/>
        </p:nvPicPr>
        <p:blipFill rotWithShape="1">
          <a:blip r:embed="rId3">
            <a:alphaModFix/>
          </a:blip>
          <a:srcRect/>
          <a:stretch/>
        </p:blipFill>
        <p:spPr>
          <a:xfrm>
            <a:off x="1145626" y="2196660"/>
            <a:ext cx="2606565" cy="3487299"/>
          </a:xfrm>
          <a:prstGeom prst="rect">
            <a:avLst/>
          </a:prstGeom>
          <a:noFill/>
          <a:ln>
            <a:noFill/>
          </a:ln>
        </p:spPr>
      </p:pic>
      <p:pic>
        <p:nvPicPr>
          <p:cNvPr id="1195" name="Google Shape;1195;p99" descr="Brain-Eating Amoeba Infections Are Rare, but Deadly—Research Is ..."/>
          <p:cNvPicPr preferRelativeResize="0"/>
          <p:nvPr/>
        </p:nvPicPr>
        <p:blipFill rotWithShape="1">
          <a:blip r:embed="rId4">
            <a:alphaModFix/>
          </a:blip>
          <a:srcRect/>
          <a:stretch/>
        </p:blipFill>
        <p:spPr>
          <a:xfrm>
            <a:off x="4572000" y="2756064"/>
            <a:ext cx="4229447" cy="2368490"/>
          </a:xfrm>
          <a:prstGeom prst="rect">
            <a:avLst/>
          </a:prstGeom>
          <a:noFill/>
          <a:ln>
            <a:noFill/>
          </a:ln>
        </p:spPr>
      </p:pic>
      <p:sp>
        <p:nvSpPr>
          <p:cNvPr id="1196" name="Google Shape;1196;p99"/>
          <p:cNvSpPr txBox="1"/>
          <p:nvPr/>
        </p:nvSpPr>
        <p:spPr>
          <a:xfrm>
            <a:off x="944354" y="433325"/>
            <a:ext cx="78570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Multicellular </a:t>
            </a:r>
            <a:r>
              <a:rPr lang="en-US" sz="3000" u="sng">
                <a:solidFill>
                  <a:schemeClr val="dk1"/>
                </a:solidFill>
                <a:latin typeface="Calibri"/>
                <a:ea typeface="Calibri"/>
                <a:cs typeface="Calibri"/>
                <a:sym typeface="Calibri"/>
              </a:rPr>
              <a:t>and</a:t>
            </a:r>
            <a:r>
              <a:rPr lang="en-US" sz="3000">
                <a:solidFill>
                  <a:schemeClr val="dk1"/>
                </a:solidFill>
                <a:latin typeface="Calibri"/>
                <a:ea typeface="Calibri"/>
                <a:cs typeface="Calibri"/>
                <a:sym typeface="Calibri"/>
              </a:rPr>
              <a:t> unicellular organisms can be made of eukaryotic cells.</a:t>
            </a:r>
            <a:endParaRPr sz="1600"/>
          </a:p>
        </p:txBody>
      </p:sp>
      <p:sp>
        <p:nvSpPr>
          <p:cNvPr id="1197" name="Google Shape;1197;p99" descr="Artificial Intelligence"/>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pic>
        <p:nvPicPr>
          <p:cNvPr id="1203" name="Google Shape;1203;p100" descr="dog.jpg"/>
          <p:cNvPicPr preferRelativeResize="0"/>
          <p:nvPr/>
        </p:nvPicPr>
        <p:blipFill rotWithShape="1">
          <a:blip r:embed="rId3">
            <a:alphaModFix/>
          </a:blip>
          <a:srcRect/>
          <a:stretch/>
        </p:blipFill>
        <p:spPr>
          <a:xfrm>
            <a:off x="1567549" y="1142051"/>
            <a:ext cx="2435234" cy="3258076"/>
          </a:xfrm>
          <a:prstGeom prst="rect">
            <a:avLst/>
          </a:prstGeom>
          <a:noFill/>
          <a:ln>
            <a:noFill/>
          </a:ln>
        </p:spPr>
      </p:pic>
      <p:sp>
        <p:nvSpPr>
          <p:cNvPr id="1204" name="Google Shape;1204;p100"/>
          <p:cNvSpPr txBox="1"/>
          <p:nvPr/>
        </p:nvSpPr>
        <p:spPr>
          <a:xfrm>
            <a:off x="1061545" y="220763"/>
            <a:ext cx="702091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Animals, plants, fungi, and protists are all made of eukaryotic cells.</a:t>
            </a:r>
            <a:endParaRPr/>
          </a:p>
        </p:txBody>
      </p:sp>
      <p:pic>
        <p:nvPicPr>
          <p:cNvPr id="1205" name="Google Shape;1205;p100" descr="What are Plants"/>
          <p:cNvPicPr preferRelativeResize="0"/>
          <p:nvPr/>
        </p:nvPicPr>
        <p:blipFill rotWithShape="1">
          <a:blip r:embed="rId4">
            <a:alphaModFix/>
          </a:blip>
          <a:srcRect/>
          <a:stretch/>
        </p:blipFill>
        <p:spPr>
          <a:xfrm>
            <a:off x="4572000" y="1635312"/>
            <a:ext cx="3586054" cy="2427483"/>
          </a:xfrm>
          <a:prstGeom prst="rect">
            <a:avLst/>
          </a:prstGeom>
          <a:noFill/>
          <a:ln>
            <a:noFill/>
          </a:ln>
        </p:spPr>
      </p:pic>
      <p:pic>
        <p:nvPicPr>
          <p:cNvPr id="1206" name="Google Shape;1206;p100" descr="Why magic mushrooms turn dark blue when picked : Research Highlights"/>
          <p:cNvPicPr preferRelativeResize="0"/>
          <p:nvPr/>
        </p:nvPicPr>
        <p:blipFill rotWithShape="1">
          <a:blip r:embed="rId5">
            <a:alphaModFix/>
          </a:blip>
          <a:srcRect l="29284" r="17551"/>
          <a:stretch/>
        </p:blipFill>
        <p:spPr>
          <a:xfrm>
            <a:off x="1440827" y="4400127"/>
            <a:ext cx="2298674" cy="2427483"/>
          </a:xfrm>
          <a:prstGeom prst="rect">
            <a:avLst/>
          </a:prstGeom>
          <a:noFill/>
          <a:ln>
            <a:noFill/>
          </a:ln>
        </p:spPr>
      </p:pic>
      <p:pic>
        <p:nvPicPr>
          <p:cNvPr id="1207" name="Google Shape;1207;p100" descr="Mic-UK: Untitled Document"/>
          <p:cNvPicPr preferRelativeResize="0"/>
          <p:nvPr/>
        </p:nvPicPr>
        <p:blipFill rotWithShape="1">
          <a:blip r:embed="rId6">
            <a:alphaModFix/>
          </a:blip>
          <a:srcRect l="3103" t="7926" r="3619" b="12876"/>
          <a:stretch/>
        </p:blipFill>
        <p:spPr>
          <a:xfrm>
            <a:off x="4331827" y="4453976"/>
            <a:ext cx="3826227" cy="2319784"/>
          </a:xfrm>
          <a:prstGeom prst="rect">
            <a:avLst/>
          </a:prstGeom>
          <a:noFill/>
          <a:ln>
            <a:noFill/>
          </a:ln>
        </p:spPr>
      </p:pic>
      <p:sp>
        <p:nvSpPr>
          <p:cNvPr id="1208" name="Google Shape;1208;p100" descr="Artificial Intelligence"/>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gdc468ff31f_0_27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gdc468ff31f_0_282"/>
          <p:cNvSpPr txBox="1"/>
          <p:nvPr/>
        </p:nvSpPr>
        <p:spPr>
          <a:xfrm>
            <a:off x="574525" y="380005"/>
            <a:ext cx="8355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True/False: Only multicellular organisms can be made of eukaryotic cells.</a:t>
            </a:r>
            <a:endParaRPr sz="3600"/>
          </a:p>
        </p:txBody>
      </p:sp>
      <p:sp>
        <p:nvSpPr>
          <p:cNvPr id="1221" name="Google Shape;1221;gdc468ff31f_0_282"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2" name="Google Shape;1222;gdc468ff31f_0_282" descr="Differences Between Prokaryotic Cell and Eukaryotic Cell @ BYJU'S"/>
          <p:cNvPicPr preferRelativeResize="0"/>
          <p:nvPr/>
        </p:nvPicPr>
        <p:blipFill rotWithShape="1">
          <a:blip r:embed="rId4">
            <a:alphaModFix/>
          </a:blip>
          <a:srcRect t="8735" b="52681"/>
          <a:stretch/>
        </p:blipFill>
        <p:spPr>
          <a:xfrm>
            <a:off x="667666" y="2018770"/>
            <a:ext cx="7808676" cy="364781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gdc468ff31f_0_289"/>
          <p:cNvSpPr txBox="1"/>
          <p:nvPr/>
        </p:nvSpPr>
        <p:spPr>
          <a:xfrm>
            <a:off x="574525" y="380005"/>
            <a:ext cx="8355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solidFill>
                  <a:schemeClr val="dk1"/>
                </a:solidFill>
                <a:latin typeface="Calibri"/>
                <a:ea typeface="Calibri"/>
                <a:cs typeface="Calibri"/>
                <a:sym typeface="Calibri"/>
              </a:rPr>
              <a:t>: Only multicellular organisms can be made of eukaryotic cells.</a:t>
            </a:r>
            <a:endParaRPr sz="3600"/>
          </a:p>
        </p:txBody>
      </p:sp>
      <p:sp>
        <p:nvSpPr>
          <p:cNvPr id="1229" name="Google Shape;1229;gdc468ff31f_0_289"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0" name="Google Shape;1230;gdc468ff31f_0_289" descr="Differences Between Prokaryotic Cell and Eukaryotic Cell @ BYJU'S"/>
          <p:cNvPicPr preferRelativeResize="0"/>
          <p:nvPr/>
        </p:nvPicPr>
        <p:blipFill rotWithShape="1">
          <a:blip r:embed="rId4">
            <a:alphaModFix/>
          </a:blip>
          <a:srcRect t="8735" b="52681"/>
          <a:stretch/>
        </p:blipFill>
        <p:spPr>
          <a:xfrm>
            <a:off x="667666" y="2018770"/>
            <a:ext cx="7808676" cy="364781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sp>
        <p:nvSpPr>
          <p:cNvPr id="1236" name="Google Shape;1236;p10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7" name="Google Shape;1237;p101"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3" descr="Part a: Human cheek cells as viewed by light microscopy have an irregular round shape and a well-defined nucleus that takes up about one-half of the cell. Part b: Onion skin cells, also viewed by light microscopy, are long and thin with a rectangular shape defined by a cell wall. They are about as wide as a cheek cell, but at least five times as long. The cell wall and nucleus are well defined in the micrograph. The onion cell nucleus is about the same size as the cheek cell nucleus. Part c: In this scanning electron micrograph of bacterial cells, the cell surface has a three-dimensional shape. Three of the bacteria are oval in shape. The fourth is round and has protrusions called pili. One pilus connects this bacterium to another."/>
          <p:cNvPicPr preferRelativeResize="0"/>
          <p:nvPr/>
        </p:nvPicPr>
        <p:blipFill rotWithShape="1">
          <a:blip r:embed="rId3">
            <a:alphaModFix/>
          </a:blip>
          <a:srcRect r="33295"/>
          <a:stretch/>
        </p:blipFill>
        <p:spPr>
          <a:xfrm>
            <a:off x="1815811" y="2381405"/>
            <a:ext cx="3725142" cy="1873148"/>
          </a:xfrm>
          <a:prstGeom prst="rect">
            <a:avLst/>
          </a:prstGeom>
          <a:noFill/>
          <a:ln>
            <a:noFill/>
          </a:ln>
        </p:spPr>
      </p:pic>
      <p:pic>
        <p:nvPicPr>
          <p:cNvPr id="220" name="Google Shape;220;p13" descr="Cell Micrographs | BioNinja"/>
          <p:cNvPicPr preferRelativeResize="0"/>
          <p:nvPr/>
        </p:nvPicPr>
        <p:blipFill rotWithShape="1">
          <a:blip r:embed="rId4">
            <a:alphaModFix/>
          </a:blip>
          <a:srcRect l="995" t="6414" r="52217"/>
          <a:stretch/>
        </p:blipFill>
        <p:spPr>
          <a:xfrm>
            <a:off x="1676858" y="4724666"/>
            <a:ext cx="2140527" cy="1959925"/>
          </a:xfrm>
          <a:prstGeom prst="rect">
            <a:avLst/>
          </a:prstGeom>
          <a:noFill/>
          <a:ln>
            <a:noFill/>
          </a:ln>
        </p:spPr>
      </p:pic>
      <p:pic>
        <p:nvPicPr>
          <p:cNvPr id="221" name="Google Shape;221;p13" descr="Cell Micrographs | BioNinja"/>
          <p:cNvPicPr preferRelativeResize="0"/>
          <p:nvPr/>
        </p:nvPicPr>
        <p:blipFill rotWithShape="1">
          <a:blip r:embed="rId4">
            <a:alphaModFix/>
          </a:blip>
          <a:srcRect l="52332" t="6414"/>
          <a:stretch/>
        </p:blipFill>
        <p:spPr>
          <a:xfrm>
            <a:off x="3777129" y="4724666"/>
            <a:ext cx="2180783" cy="1959924"/>
          </a:xfrm>
          <a:prstGeom prst="rect">
            <a:avLst/>
          </a:prstGeom>
          <a:noFill/>
          <a:ln>
            <a:noFill/>
          </a:ln>
        </p:spPr>
      </p:pic>
      <p:sp>
        <p:nvSpPr>
          <p:cNvPr id="222" name="Google Shape;222;p13"/>
          <p:cNvSpPr txBox="1"/>
          <p:nvPr/>
        </p:nvSpPr>
        <p:spPr>
          <a:xfrm>
            <a:off x="3678382" y="1942011"/>
            <a:ext cx="17872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Light Microscope</a:t>
            </a:r>
            <a:endParaRPr/>
          </a:p>
        </p:txBody>
      </p:sp>
      <p:sp>
        <p:nvSpPr>
          <p:cNvPr id="223" name="Google Shape;223;p13"/>
          <p:cNvSpPr txBox="1"/>
          <p:nvPr/>
        </p:nvSpPr>
        <p:spPr>
          <a:xfrm>
            <a:off x="3545914" y="4274370"/>
            <a:ext cx="21405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Electron Microscope</a:t>
            </a:r>
            <a:endParaRPr/>
          </a:p>
        </p:txBody>
      </p:sp>
      <p:pic>
        <p:nvPicPr>
          <p:cNvPr id="224" name="Google Shape;224;p13" descr="The capsular material surrounding these bacteria (Acinetobacter calcoaceticus) is revealed in a suspension of India ink and viewed through a light microscope (magnified about 2,500×)."/>
          <p:cNvPicPr preferRelativeResize="0"/>
          <p:nvPr/>
        </p:nvPicPr>
        <p:blipFill rotWithShape="1">
          <a:blip r:embed="rId5">
            <a:alphaModFix/>
          </a:blip>
          <a:srcRect/>
          <a:stretch/>
        </p:blipFill>
        <p:spPr>
          <a:xfrm>
            <a:off x="5540953" y="2381405"/>
            <a:ext cx="1787237" cy="1873148"/>
          </a:xfrm>
          <a:prstGeom prst="rect">
            <a:avLst/>
          </a:prstGeom>
          <a:noFill/>
          <a:ln>
            <a:noFill/>
          </a:ln>
        </p:spPr>
      </p:pic>
      <p:pic>
        <p:nvPicPr>
          <p:cNvPr id="225" name="Google Shape;225;p13"/>
          <p:cNvPicPr preferRelativeResize="0"/>
          <p:nvPr/>
        </p:nvPicPr>
        <p:blipFill rotWithShape="1">
          <a:blip r:embed="rId6">
            <a:alphaModFix/>
          </a:blip>
          <a:srcRect l="24217" r="24393"/>
          <a:stretch/>
        </p:blipFill>
        <p:spPr>
          <a:xfrm>
            <a:off x="5917656" y="4643702"/>
            <a:ext cx="1602806" cy="2040888"/>
          </a:xfrm>
          <a:prstGeom prst="rect">
            <a:avLst/>
          </a:prstGeom>
          <a:noFill/>
          <a:ln>
            <a:noFill/>
          </a:ln>
        </p:spPr>
      </p:pic>
      <p:sp>
        <p:nvSpPr>
          <p:cNvPr id="226" name="Google Shape;226;p13"/>
          <p:cNvSpPr txBox="1"/>
          <p:nvPr/>
        </p:nvSpPr>
        <p:spPr>
          <a:xfrm>
            <a:off x="250696" y="733415"/>
            <a:ext cx="873096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Light microscopes 🡪 cell shape and how they’re structured together</a:t>
            </a:r>
            <a:endParaRPr/>
          </a:p>
          <a:p>
            <a:pPr marL="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Electron microscopes 🡪 individual cells and differences in their parts</a:t>
            </a:r>
            <a:endParaRPr sz="2400">
              <a:solidFill>
                <a:schemeClr val="dk1"/>
              </a:solidFill>
              <a:latin typeface="Calibri"/>
              <a:ea typeface="Calibri"/>
              <a:cs typeface="Calibri"/>
              <a:sym typeface="Calibri"/>
            </a:endParaRPr>
          </a:p>
        </p:txBody>
      </p:sp>
      <p:sp>
        <p:nvSpPr>
          <p:cNvPr id="227" name="Google Shape;227;p13" descr="Rewind"/>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pic>
        <p:nvPicPr>
          <p:cNvPr id="1242" name="Google Shape;1242;p102" descr="Climate Change Linked to Shrinking Bird Sizes: Study | The ..."/>
          <p:cNvPicPr preferRelativeResize="0"/>
          <p:nvPr/>
        </p:nvPicPr>
        <p:blipFill rotWithShape="1">
          <a:blip r:embed="rId3">
            <a:alphaModFix/>
          </a:blip>
          <a:srcRect t="-8460" b="8459"/>
          <a:stretch/>
        </p:blipFill>
        <p:spPr>
          <a:xfrm>
            <a:off x="409903" y="1539597"/>
            <a:ext cx="8324193" cy="3329677"/>
          </a:xfrm>
          <a:prstGeom prst="rect">
            <a:avLst/>
          </a:prstGeom>
          <a:noFill/>
          <a:ln>
            <a:noFill/>
          </a:ln>
        </p:spPr>
      </p:pic>
      <p:sp>
        <p:nvSpPr>
          <p:cNvPr id="1243" name="Google Shape;1243;p10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44" name="Google Shape;1244;p102"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pic>
        <p:nvPicPr>
          <p:cNvPr id="1249" name="Google Shape;1249;p103" descr="Tree Dedication Program - City of Canfield"/>
          <p:cNvPicPr preferRelativeResize="0"/>
          <p:nvPr/>
        </p:nvPicPr>
        <p:blipFill rotWithShape="1">
          <a:blip r:embed="rId3">
            <a:alphaModFix/>
          </a:blip>
          <a:srcRect/>
          <a:stretch/>
        </p:blipFill>
        <p:spPr>
          <a:xfrm>
            <a:off x="1942251" y="1384372"/>
            <a:ext cx="5259498" cy="5473628"/>
          </a:xfrm>
          <a:prstGeom prst="rect">
            <a:avLst/>
          </a:prstGeom>
          <a:noFill/>
          <a:ln>
            <a:noFill/>
          </a:ln>
        </p:spPr>
      </p:pic>
      <p:sp>
        <p:nvSpPr>
          <p:cNvPr id="1250" name="Google Shape;1250;p10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1" name="Google Shape;1251;p103"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gdc468ff31f_0_296"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gdc468ff31f_0_301"/>
          <p:cNvSpPr txBox="1"/>
          <p:nvPr/>
        </p:nvSpPr>
        <p:spPr>
          <a:xfrm>
            <a:off x="574525" y="380005"/>
            <a:ext cx="8355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is this bird an example of eukaryotic cells?</a:t>
            </a:r>
            <a:endParaRPr sz="3600"/>
          </a:p>
        </p:txBody>
      </p:sp>
      <p:sp>
        <p:nvSpPr>
          <p:cNvPr id="1264" name="Google Shape;1264;gdc468ff31f_0_30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5" name="Google Shape;1265;gdc468ff31f_0_301" descr="Climate Change Linked to Shrinking Bird Sizes: Study | The ..."/>
          <p:cNvPicPr preferRelativeResize="0"/>
          <p:nvPr/>
        </p:nvPicPr>
        <p:blipFill rotWithShape="1">
          <a:blip r:embed="rId4">
            <a:alphaModFix/>
          </a:blip>
          <a:srcRect t="-8460" b="8459"/>
          <a:stretch/>
        </p:blipFill>
        <p:spPr>
          <a:xfrm>
            <a:off x="409903" y="2080747"/>
            <a:ext cx="8324193" cy="3329677"/>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0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2" name="Google Shape;1272;p104"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pic>
        <p:nvPicPr>
          <p:cNvPr id="1277" name="Google Shape;1277;p105" descr="Sedimentary Rocks | Types of Sedimentary Rocks | DK Find Out"/>
          <p:cNvPicPr preferRelativeResize="0"/>
          <p:nvPr/>
        </p:nvPicPr>
        <p:blipFill rotWithShape="1">
          <a:blip r:embed="rId3">
            <a:alphaModFix/>
          </a:blip>
          <a:srcRect/>
          <a:stretch/>
        </p:blipFill>
        <p:spPr>
          <a:xfrm>
            <a:off x="1035269" y="1308601"/>
            <a:ext cx="7073462" cy="4560910"/>
          </a:xfrm>
          <a:prstGeom prst="rect">
            <a:avLst/>
          </a:prstGeom>
          <a:noFill/>
          <a:ln>
            <a:noFill/>
          </a:ln>
        </p:spPr>
      </p:pic>
      <p:sp>
        <p:nvSpPr>
          <p:cNvPr id="1278" name="Google Shape;1278;p105"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79" name="Google Shape;1279;p105"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pic>
        <p:nvPicPr>
          <p:cNvPr id="1284" name="Google Shape;1284;p106" descr="Personality and mood swings in bacteria"/>
          <p:cNvPicPr preferRelativeResize="0"/>
          <p:nvPr/>
        </p:nvPicPr>
        <p:blipFill rotWithShape="1">
          <a:blip r:embed="rId3">
            <a:alphaModFix/>
          </a:blip>
          <a:srcRect/>
          <a:stretch/>
        </p:blipFill>
        <p:spPr>
          <a:xfrm>
            <a:off x="919655" y="1232556"/>
            <a:ext cx="7304692" cy="4869791"/>
          </a:xfrm>
          <a:prstGeom prst="rect">
            <a:avLst/>
          </a:prstGeom>
          <a:noFill/>
          <a:ln>
            <a:noFill/>
          </a:ln>
        </p:spPr>
      </p:pic>
      <p:sp>
        <p:nvSpPr>
          <p:cNvPr id="1285" name="Google Shape;1285;p10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86" name="Google Shape;1286;p106"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gdc468ff31f_0_309"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gdc468ff31f_0_314"/>
          <p:cNvSpPr txBox="1"/>
          <p:nvPr/>
        </p:nvSpPr>
        <p:spPr>
          <a:xfrm>
            <a:off x="574525" y="380005"/>
            <a:ext cx="8355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Why is bacteria NOT an example of eukaryotic cells?</a:t>
            </a:r>
            <a:endParaRPr sz="3600"/>
          </a:p>
        </p:txBody>
      </p:sp>
      <p:sp>
        <p:nvSpPr>
          <p:cNvPr id="1299" name="Google Shape;1299;gdc468ff31f_0_31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0" name="Google Shape;1300;gdc468ff31f_0_314" descr="Personality and mood swings in bacteria"/>
          <p:cNvPicPr preferRelativeResize="0"/>
          <p:nvPr/>
        </p:nvPicPr>
        <p:blipFill rotWithShape="1">
          <a:blip r:embed="rId4">
            <a:alphaModFix/>
          </a:blip>
          <a:srcRect/>
          <a:stretch/>
        </p:blipFill>
        <p:spPr>
          <a:xfrm>
            <a:off x="919655" y="1718206"/>
            <a:ext cx="7304692" cy="4869791"/>
          </a:xfrm>
          <a:prstGeom prst="rect">
            <a:avLst/>
          </a:prstGeom>
          <a:noFill/>
          <a:ln>
            <a:noFill/>
          </a:ln>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107"/>
          <p:cNvSpPr txBox="1"/>
          <p:nvPr/>
        </p:nvSpPr>
        <p:spPr>
          <a:xfrm>
            <a:off x="1917477" y="868150"/>
            <a:ext cx="5684185"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Prokaryotic Cell</a:t>
            </a:r>
            <a:endParaRPr/>
          </a:p>
        </p:txBody>
      </p:sp>
      <p:sp>
        <p:nvSpPr>
          <p:cNvPr id="1307" name="Google Shape;1307;p107"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08" name="Google Shape;1308;p10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4"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313"/>
        <p:cNvGrpSpPr/>
        <p:nvPr/>
      </p:nvGrpSpPr>
      <p:grpSpPr>
        <a:xfrm>
          <a:off x="0" y="0"/>
          <a:ext cx="0" cy="0"/>
          <a:chOff x="0" y="0"/>
          <a:chExt cx="0" cy="0"/>
        </a:xfrm>
      </p:grpSpPr>
      <p:pic>
        <p:nvPicPr>
          <p:cNvPr id="1314" name="Google Shape;1314;p108" descr="Differences Between Prokaryotic Cell and Eukaryotic Cell @ BYJU'S"/>
          <p:cNvPicPr preferRelativeResize="0"/>
          <p:nvPr/>
        </p:nvPicPr>
        <p:blipFill rotWithShape="1">
          <a:blip r:embed="rId3">
            <a:alphaModFix/>
          </a:blip>
          <a:srcRect t="49307" b="-1"/>
          <a:stretch/>
        </p:blipFill>
        <p:spPr>
          <a:xfrm>
            <a:off x="2022670" y="2474893"/>
            <a:ext cx="5098659" cy="3129455"/>
          </a:xfrm>
          <a:prstGeom prst="rect">
            <a:avLst/>
          </a:prstGeom>
          <a:noFill/>
          <a:ln>
            <a:noFill/>
          </a:ln>
        </p:spPr>
      </p:pic>
      <p:sp>
        <p:nvSpPr>
          <p:cNvPr id="1315" name="Google Shape;1315;p108"/>
          <p:cNvSpPr txBox="1"/>
          <p:nvPr/>
        </p:nvSpPr>
        <p:spPr>
          <a:xfrm>
            <a:off x="849550" y="605700"/>
            <a:ext cx="7972200" cy="1046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100" b="1" u="sng">
                <a:solidFill>
                  <a:schemeClr val="dk1"/>
                </a:solidFill>
                <a:latin typeface="Calibri"/>
                <a:ea typeface="Calibri"/>
                <a:cs typeface="Calibri"/>
                <a:sym typeface="Calibri"/>
              </a:rPr>
              <a:t>Prokaryotic Cell</a:t>
            </a:r>
            <a:r>
              <a:rPr lang="en-US" sz="3100">
                <a:solidFill>
                  <a:schemeClr val="dk1"/>
                </a:solidFill>
                <a:latin typeface="Calibri"/>
                <a:ea typeface="Calibri"/>
                <a:cs typeface="Calibri"/>
                <a:sym typeface="Calibri"/>
              </a:rPr>
              <a:t>:  does not have a nucleus, and its parts are not enclosed in membrane.  </a:t>
            </a:r>
            <a:endParaRPr sz="1700"/>
          </a:p>
        </p:txBody>
      </p:sp>
      <p:sp>
        <p:nvSpPr>
          <p:cNvPr id="1316" name="Google Shape;1316;p108"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17" name="Google Shape;1317;p108" descr="Blog"/>
          <p:cNvPicPr preferRelativeResize="0"/>
          <p:nvPr/>
        </p:nvPicPr>
        <p:blipFill rotWithShape="1">
          <a:blip r:embed="rId5">
            <a:alphaModFix/>
          </a:blip>
          <a:srcRect/>
          <a:stretch/>
        </p:blipFill>
        <p:spPr>
          <a:xfrm>
            <a:off x="849542" y="187766"/>
            <a:ext cx="474009" cy="474009"/>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gdc468ff31f_0_32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sp>
        <p:nvSpPr>
          <p:cNvPr id="1329" name="Google Shape;1329;gdc468ff31f_0_327"/>
          <p:cNvSpPr txBox="1"/>
          <p:nvPr/>
        </p:nvSpPr>
        <p:spPr>
          <a:xfrm>
            <a:off x="574525" y="380005"/>
            <a:ext cx="83556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prokaryotic cell?</a:t>
            </a:r>
            <a:endParaRPr sz="3600"/>
          </a:p>
        </p:txBody>
      </p:sp>
      <p:sp>
        <p:nvSpPr>
          <p:cNvPr id="1330" name="Google Shape;1330;gdc468ff31f_0_32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31" name="Google Shape;1331;gdc468ff31f_0_327" descr="Differences Between Prokaryotic Cell and Eukaryotic Cell @ BYJU'S"/>
          <p:cNvPicPr preferRelativeResize="0"/>
          <p:nvPr/>
        </p:nvPicPr>
        <p:blipFill rotWithShape="1">
          <a:blip r:embed="rId4">
            <a:alphaModFix/>
          </a:blip>
          <a:srcRect t="49305"/>
          <a:stretch/>
        </p:blipFill>
        <p:spPr>
          <a:xfrm>
            <a:off x="1451399" y="1745875"/>
            <a:ext cx="6241200" cy="3830725"/>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pic>
        <p:nvPicPr>
          <p:cNvPr id="1337" name="Google Shape;1337;p109"/>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338" name="Google Shape;1338;p10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110"/>
          <p:cNvSpPr txBox="1"/>
          <p:nvPr/>
        </p:nvSpPr>
        <p:spPr>
          <a:xfrm>
            <a:off x="424771" y="896839"/>
            <a:ext cx="832944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Prokaryotic cells are </a:t>
            </a:r>
            <a:r>
              <a:rPr lang="en-US" sz="2800" u="sng">
                <a:solidFill>
                  <a:schemeClr val="dk1"/>
                </a:solidFill>
                <a:latin typeface="Calibri"/>
                <a:ea typeface="Calibri"/>
                <a:cs typeface="Calibri"/>
                <a:sym typeface="Calibri"/>
              </a:rPr>
              <a:t>only</a:t>
            </a:r>
            <a:r>
              <a:rPr lang="en-US" sz="2800">
                <a:solidFill>
                  <a:schemeClr val="dk1"/>
                </a:solidFill>
                <a:latin typeface="Calibri"/>
                <a:ea typeface="Calibri"/>
                <a:cs typeface="Calibri"/>
                <a:sym typeface="Calibri"/>
              </a:rPr>
              <a:t> found in </a:t>
            </a:r>
            <a:r>
              <a:rPr lang="en-US" sz="2800" u="sng">
                <a:solidFill>
                  <a:schemeClr val="dk1"/>
                </a:solidFill>
                <a:latin typeface="Calibri"/>
                <a:ea typeface="Calibri"/>
                <a:cs typeface="Calibri"/>
                <a:sym typeface="Calibri"/>
              </a:rPr>
              <a:t>unicellular</a:t>
            </a:r>
            <a:r>
              <a:rPr lang="en-US" sz="2800">
                <a:solidFill>
                  <a:schemeClr val="dk1"/>
                </a:solidFill>
                <a:latin typeface="Calibri"/>
                <a:ea typeface="Calibri"/>
                <a:cs typeface="Calibri"/>
                <a:sym typeface="Calibri"/>
              </a:rPr>
              <a:t> organisms.</a:t>
            </a:r>
            <a:endParaRPr/>
          </a:p>
        </p:txBody>
      </p:sp>
      <p:pic>
        <p:nvPicPr>
          <p:cNvPr id="1345" name="Google Shape;1345;p110" descr="Bacteria | What is microbiology? | Microbiology Society"/>
          <p:cNvPicPr preferRelativeResize="0"/>
          <p:nvPr/>
        </p:nvPicPr>
        <p:blipFill rotWithShape="1">
          <a:blip r:embed="rId3">
            <a:alphaModFix/>
          </a:blip>
          <a:srcRect/>
          <a:stretch/>
        </p:blipFill>
        <p:spPr>
          <a:xfrm>
            <a:off x="1714500" y="1933903"/>
            <a:ext cx="5715000" cy="3810000"/>
          </a:xfrm>
          <a:prstGeom prst="rect">
            <a:avLst/>
          </a:prstGeom>
          <a:noFill/>
          <a:ln>
            <a:noFill/>
          </a:ln>
        </p:spPr>
      </p:pic>
      <p:sp>
        <p:nvSpPr>
          <p:cNvPr id="1346" name="Google Shape;1346;p110"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51"/>
        <p:cNvGrpSpPr/>
        <p:nvPr/>
      </p:nvGrpSpPr>
      <p:grpSpPr>
        <a:xfrm>
          <a:off x="0" y="0"/>
          <a:ext cx="0" cy="0"/>
          <a:chOff x="0" y="0"/>
          <a:chExt cx="0" cy="0"/>
        </a:xfrm>
      </p:grpSpPr>
      <p:pic>
        <p:nvPicPr>
          <p:cNvPr id="1352" name="Google Shape;1352;p111" descr="Bacteria | What is microbiology? | Microbiology Society"/>
          <p:cNvPicPr preferRelativeResize="0"/>
          <p:nvPr/>
        </p:nvPicPr>
        <p:blipFill rotWithShape="1">
          <a:blip r:embed="rId3">
            <a:alphaModFix/>
          </a:blip>
          <a:srcRect/>
          <a:stretch/>
        </p:blipFill>
        <p:spPr>
          <a:xfrm>
            <a:off x="279125" y="2372001"/>
            <a:ext cx="5017550" cy="3345050"/>
          </a:xfrm>
          <a:prstGeom prst="rect">
            <a:avLst/>
          </a:prstGeom>
          <a:noFill/>
          <a:ln>
            <a:noFill/>
          </a:ln>
        </p:spPr>
      </p:pic>
      <p:sp>
        <p:nvSpPr>
          <p:cNvPr id="1353" name="Google Shape;1353;p111"/>
          <p:cNvSpPr txBox="1"/>
          <p:nvPr/>
        </p:nvSpPr>
        <p:spPr>
          <a:xfrm>
            <a:off x="333300" y="903725"/>
            <a:ext cx="8516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All bacteria and archaea = Prokaryotic Cells</a:t>
            </a:r>
            <a:endParaRPr/>
          </a:p>
        </p:txBody>
      </p:sp>
      <p:sp>
        <p:nvSpPr>
          <p:cNvPr id="1354" name="Google Shape;1354;p111"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5" name="Google Shape;1355;p111"/>
          <p:cNvPicPr preferRelativeResize="0"/>
          <p:nvPr/>
        </p:nvPicPr>
        <p:blipFill>
          <a:blip r:embed="rId5">
            <a:alphaModFix/>
          </a:blip>
          <a:stretch>
            <a:fillRect/>
          </a:stretch>
        </p:blipFill>
        <p:spPr>
          <a:xfrm>
            <a:off x="5731249" y="2917200"/>
            <a:ext cx="2667000" cy="2390775"/>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Google Shape;1361;p112"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62" name="Google Shape;1362;p112"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1368" name="Google Shape;1368;p113" descr="First Direct Evidence Shows Bacteria Change Shape Inside Humans to ..."/>
          <p:cNvPicPr preferRelativeResize="0"/>
          <p:nvPr/>
        </p:nvPicPr>
        <p:blipFill rotWithShape="1">
          <a:blip r:embed="rId3">
            <a:alphaModFix/>
          </a:blip>
          <a:srcRect l="15747" r="18621"/>
          <a:stretch/>
        </p:blipFill>
        <p:spPr>
          <a:xfrm>
            <a:off x="1807779" y="1722390"/>
            <a:ext cx="5528440" cy="3413219"/>
          </a:xfrm>
          <a:prstGeom prst="rect">
            <a:avLst/>
          </a:prstGeom>
          <a:noFill/>
          <a:ln>
            <a:noFill/>
          </a:ln>
        </p:spPr>
      </p:pic>
      <p:sp>
        <p:nvSpPr>
          <p:cNvPr id="1369" name="Google Shape;1369;p11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0" name="Google Shape;1370;p113" descr="Comment Like"/>
          <p:cNvPicPr preferRelativeResize="0"/>
          <p:nvPr/>
        </p:nvPicPr>
        <p:blipFill rotWithShape="1">
          <a:blip r:embed="rId5">
            <a:alphaModFix/>
          </a:blip>
          <a:srcRect/>
          <a:stretch/>
        </p:blipFill>
        <p:spPr>
          <a:xfrm>
            <a:off x="779203" y="191374"/>
            <a:ext cx="557227" cy="557227"/>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11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76" name="Google Shape;1376;p114"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1377" name="Google Shape;1377;p114"/>
          <p:cNvPicPr preferRelativeResize="0"/>
          <p:nvPr/>
        </p:nvPicPr>
        <p:blipFill>
          <a:blip r:embed="rId5">
            <a:alphaModFix/>
          </a:blip>
          <a:stretch>
            <a:fillRect/>
          </a:stretch>
        </p:blipFill>
        <p:spPr>
          <a:xfrm>
            <a:off x="2438413" y="765735"/>
            <a:ext cx="4267150" cy="532654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gdc468ff31f_0_335"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5"/>
          <p:cNvSpPr txBox="1"/>
          <p:nvPr/>
        </p:nvSpPr>
        <p:spPr>
          <a:xfrm>
            <a:off x="1239073" y="383306"/>
            <a:ext cx="70266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the definition of cell theory?</a:t>
            </a:r>
            <a:endParaRPr/>
          </a:p>
        </p:txBody>
      </p:sp>
      <p:pic>
        <p:nvPicPr>
          <p:cNvPr id="240" name="Google Shape;240;p15" descr="The Wacky History of Cell Theory | Let's Talk Science"/>
          <p:cNvPicPr preferRelativeResize="0"/>
          <p:nvPr/>
        </p:nvPicPr>
        <p:blipFill rotWithShape="1">
          <a:blip r:embed="rId3">
            <a:alphaModFix/>
          </a:blip>
          <a:srcRect/>
          <a:stretch/>
        </p:blipFill>
        <p:spPr>
          <a:xfrm>
            <a:off x="2277229" y="2412581"/>
            <a:ext cx="4399363" cy="4399363"/>
          </a:xfrm>
          <a:prstGeom prst="rect">
            <a:avLst/>
          </a:prstGeom>
          <a:noFill/>
          <a:ln>
            <a:noFill/>
          </a:ln>
        </p:spPr>
      </p:pic>
      <p:sp>
        <p:nvSpPr>
          <p:cNvPr id="241" name="Google Shape;241;p15"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88"/>
        <p:cNvGrpSpPr/>
        <p:nvPr/>
      </p:nvGrpSpPr>
      <p:grpSpPr>
        <a:xfrm>
          <a:off x="0" y="0"/>
          <a:ext cx="0" cy="0"/>
          <a:chOff x="0" y="0"/>
          <a:chExt cx="0" cy="0"/>
        </a:xfrm>
      </p:grpSpPr>
      <p:sp>
        <p:nvSpPr>
          <p:cNvPr id="1389" name="Google Shape;1389;gdc468ff31f_0_340"/>
          <p:cNvSpPr txBox="1"/>
          <p:nvPr/>
        </p:nvSpPr>
        <p:spPr>
          <a:xfrm>
            <a:off x="574525" y="380005"/>
            <a:ext cx="83556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organisms only have prokaryotic cells?</a:t>
            </a:r>
            <a:endParaRPr sz="3600"/>
          </a:p>
        </p:txBody>
      </p:sp>
      <p:sp>
        <p:nvSpPr>
          <p:cNvPr id="1390" name="Google Shape;1390;gdc468ff31f_0_34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1" name="Google Shape;1391;gdc468ff31f_0_340" descr="Differences Between Prokaryotic Cell and Eukaryotic Cell @ BYJU'S"/>
          <p:cNvPicPr preferRelativeResize="0"/>
          <p:nvPr/>
        </p:nvPicPr>
        <p:blipFill rotWithShape="1">
          <a:blip r:embed="rId4">
            <a:alphaModFix/>
          </a:blip>
          <a:srcRect t="49305"/>
          <a:stretch/>
        </p:blipFill>
        <p:spPr>
          <a:xfrm>
            <a:off x="1451399" y="1745875"/>
            <a:ext cx="6241200" cy="3830725"/>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
        <p:nvSpPr>
          <p:cNvPr id="1397" name="Google Shape;1397;p11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98" name="Google Shape;1398;p115"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pic>
        <p:nvPicPr>
          <p:cNvPr id="1403" name="Google Shape;1403;p116" descr="Avoid heartache with The Kitten Checklist | International Cat Care"/>
          <p:cNvPicPr preferRelativeResize="0"/>
          <p:nvPr/>
        </p:nvPicPr>
        <p:blipFill rotWithShape="1">
          <a:blip r:embed="rId3">
            <a:alphaModFix/>
          </a:blip>
          <a:srcRect/>
          <a:stretch/>
        </p:blipFill>
        <p:spPr>
          <a:xfrm>
            <a:off x="0" y="1142988"/>
            <a:ext cx="9144000" cy="4572000"/>
          </a:xfrm>
          <a:prstGeom prst="rect">
            <a:avLst/>
          </a:prstGeom>
          <a:noFill/>
          <a:ln>
            <a:noFill/>
          </a:ln>
        </p:spPr>
      </p:pic>
      <p:sp>
        <p:nvSpPr>
          <p:cNvPr id="1404" name="Google Shape;1404;p11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5" name="Google Shape;1405;p116"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409"/>
        <p:cNvGrpSpPr/>
        <p:nvPr/>
      </p:nvGrpSpPr>
      <p:grpSpPr>
        <a:xfrm>
          <a:off x="0" y="0"/>
          <a:ext cx="0" cy="0"/>
          <a:chOff x="0" y="0"/>
          <a:chExt cx="0" cy="0"/>
        </a:xfrm>
      </p:grpSpPr>
      <p:pic>
        <p:nvPicPr>
          <p:cNvPr id="1410" name="Google Shape;1410;p117" descr="21 Easy to Grow Flowers for Beginners | Garden Design"/>
          <p:cNvPicPr preferRelativeResize="0"/>
          <p:nvPr/>
        </p:nvPicPr>
        <p:blipFill rotWithShape="1">
          <a:blip r:embed="rId3">
            <a:alphaModFix/>
          </a:blip>
          <a:srcRect/>
          <a:stretch/>
        </p:blipFill>
        <p:spPr>
          <a:xfrm>
            <a:off x="1357324" y="1285866"/>
            <a:ext cx="6429375" cy="4286250"/>
          </a:xfrm>
          <a:prstGeom prst="rect">
            <a:avLst/>
          </a:prstGeom>
          <a:noFill/>
          <a:ln>
            <a:noFill/>
          </a:ln>
        </p:spPr>
      </p:pic>
      <p:sp>
        <p:nvSpPr>
          <p:cNvPr id="1411" name="Google Shape;1411;p117"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12" name="Google Shape;1412;p117" descr="Comment Dislike"/>
          <p:cNvPicPr preferRelativeResize="0"/>
          <p:nvPr/>
        </p:nvPicPr>
        <p:blipFill rotWithShape="1">
          <a:blip r:embed="rId5">
            <a:alphaModFix/>
          </a:blip>
          <a:srcRect/>
          <a:stretch/>
        </p:blipFill>
        <p:spPr>
          <a:xfrm>
            <a:off x="847692" y="147772"/>
            <a:ext cx="553998" cy="553998"/>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Google Shape;1418;p11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Google Shape;1424;p119"/>
          <p:cNvSpPr txBox="1"/>
          <p:nvPr/>
        </p:nvSpPr>
        <p:spPr>
          <a:xfrm>
            <a:off x="926400" y="461200"/>
            <a:ext cx="7867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True/False:</a:t>
            </a:r>
            <a:r>
              <a:rPr lang="en-US" sz="3000" b="1">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Some unicellular organisms are considered eukaryotic.</a:t>
            </a:r>
            <a:endParaRPr sz="3000" b="1">
              <a:solidFill>
                <a:schemeClr val="dk1"/>
              </a:solidFill>
              <a:latin typeface="Calibri"/>
              <a:ea typeface="Calibri"/>
              <a:cs typeface="Calibri"/>
              <a:sym typeface="Calibri"/>
            </a:endParaRPr>
          </a:p>
        </p:txBody>
      </p:sp>
      <p:pic>
        <p:nvPicPr>
          <p:cNvPr id="1425" name="Google Shape;1425;p119" descr="Brain-Eating Amoeba Infections Are Rare, but Deadly—Research Is ..."/>
          <p:cNvPicPr preferRelativeResize="0"/>
          <p:nvPr/>
        </p:nvPicPr>
        <p:blipFill rotWithShape="1">
          <a:blip r:embed="rId3">
            <a:alphaModFix/>
          </a:blip>
          <a:srcRect/>
          <a:stretch/>
        </p:blipFill>
        <p:spPr>
          <a:xfrm>
            <a:off x="1975449" y="2552864"/>
            <a:ext cx="5193101" cy="2908136"/>
          </a:xfrm>
          <a:prstGeom prst="rect">
            <a:avLst/>
          </a:prstGeom>
          <a:noFill/>
          <a:ln>
            <a:noFill/>
          </a:ln>
        </p:spPr>
      </p:pic>
      <p:sp>
        <p:nvSpPr>
          <p:cNvPr id="1426" name="Google Shape;1426;p119"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1432" name="Google Shape;1432;gdc468ff31f_0_347"/>
          <p:cNvSpPr txBox="1"/>
          <p:nvPr/>
        </p:nvSpPr>
        <p:spPr>
          <a:xfrm>
            <a:off x="926400" y="461200"/>
            <a:ext cx="78675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0000"/>
                </a:solidFill>
                <a:latin typeface="Calibri"/>
                <a:ea typeface="Calibri"/>
                <a:cs typeface="Calibri"/>
                <a:sym typeface="Calibri"/>
              </a:rPr>
              <a:t>True</a:t>
            </a:r>
            <a:r>
              <a:rPr lang="en-US" sz="3000">
                <a:solidFill>
                  <a:schemeClr val="dk1"/>
                </a:solidFill>
                <a:latin typeface="Calibri"/>
                <a:ea typeface="Calibri"/>
                <a:cs typeface="Calibri"/>
                <a:sym typeface="Calibri"/>
              </a:rPr>
              <a:t>/False:</a:t>
            </a:r>
            <a:r>
              <a:rPr lang="en-US" sz="3000" b="1">
                <a:solidFill>
                  <a:schemeClr val="dk1"/>
                </a:solidFill>
                <a:latin typeface="Calibri"/>
                <a:ea typeface="Calibri"/>
                <a:cs typeface="Calibri"/>
                <a:sym typeface="Calibri"/>
              </a:rPr>
              <a:t>  </a:t>
            </a:r>
            <a:r>
              <a:rPr lang="en-US" sz="3000">
                <a:solidFill>
                  <a:schemeClr val="dk1"/>
                </a:solidFill>
                <a:latin typeface="Calibri"/>
                <a:ea typeface="Calibri"/>
                <a:cs typeface="Calibri"/>
                <a:sym typeface="Calibri"/>
              </a:rPr>
              <a:t>Some unicellular organisms are considered eukaryotic.</a:t>
            </a:r>
            <a:endParaRPr sz="3000" b="1">
              <a:solidFill>
                <a:schemeClr val="dk1"/>
              </a:solidFill>
              <a:latin typeface="Calibri"/>
              <a:ea typeface="Calibri"/>
              <a:cs typeface="Calibri"/>
              <a:sym typeface="Calibri"/>
            </a:endParaRPr>
          </a:p>
        </p:txBody>
      </p:sp>
      <p:pic>
        <p:nvPicPr>
          <p:cNvPr id="1433" name="Google Shape;1433;gdc468ff31f_0_347" descr="Brain-Eating Amoeba Infections Are Rare, but Deadly—Research Is ..."/>
          <p:cNvPicPr preferRelativeResize="0"/>
          <p:nvPr/>
        </p:nvPicPr>
        <p:blipFill rotWithShape="1">
          <a:blip r:embed="rId3">
            <a:alphaModFix/>
          </a:blip>
          <a:srcRect/>
          <a:stretch/>
        </p:blipFill>
        <p:spPr>
          <a:xfrm>
            <a:off x="1975449" y="2552864"/>
            <a:ext cx="5193102" cy="2908136"/>
          </a:xfrm>
          <a:prstGeom prst="rect">
            <a:avLst/>
          </a:prstGeom>
          <a:noFill/>
          <a:ln>
            <a:noFill/>
          </a:ln>
        </p:spPr>
      </p:pic>
      <p:sp>
        <p:nvSpPr>
          <p:cNvPr id="1434" name="Google Shape;1434;gdc468ff31f_0_34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439"/>
        <p:cNvGrpSpPr/>
        <p:nvPr/>
      </p:nvGrpSpPr>
      <p:grpSpPr>
        <a:xfrm>
          <a:off x="0" y="0"/>
          <a:ext cx="0" cy="0"/>
          <a:chOff x="0" y="0"/>
          <a:chExt cx="0" cy="0"/>
        </a:xfrm>
      </p:grpSpPr>
      <p:sp>
        <p:nvSpPr>
          <p:cNvPr id="1440" name="Google Shape;1440;p121"/>
          <p:cNvSpPr txBox="1"/>
          <p:nvPr/>
        </p:nvSpPr>
        <p:spPr>
          <a:xfrm>
            <a:off x="698937" y="413410"/>
            <a:ext cx="7746124"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Which of the following is </a:t>
            </a:r>
            <a:r>
              <a:rPr lang="en-US" sz="2800" b="1">
                <a:solidFill>
                  <a:schemeClr val="dk1"/>
                </a:solidFill>
                <a:latin typeface="Calibri"/>
                <a:ea typeface="Calibri"/>
                <a:cs typeface="Calibri"/>
                <a:sym typeface="Calibri"/>
              </a:rPr>
              <a:t>NOT</a:t>
            </a:r>
            <a:r>
              <a:rPr lang="en-US" sz="2800">
                <a:solidFill>
                  <a:schemeClr val="dk1"/>
                </a:solidFill>
                <a:latin typeface="Calibri"/>
                <a:ea typeface="Calibri"/>
                <a:cs typeface="Calibri"/>
                <a:sym typeface="Calibri"/>
              </a:rPr>
              <a:t> one of the differences between eukaryotic and prokaryotic cells?</a:t>
            </a:r>
            <a:endParaRPr/>
          </a:p>
        </p:txBody>
      </p:sp>
      <p:sp>
        <p:nvSpPr>
          <p:cNvPr id="1441" name="Google Shape;1441;p121"/>
          <p:cNvSpPr txBox="1"/>
          <p:nvPr/>
        </p:nvSpPr>
        <p:spPr>
          <a:xfrm>
            <a:off x="354061" y="1713279"/>
            <a:ext cx="8091000" cy="2215951"/>
          </a:xfrm>
          <a:prstGeom prst="rect">
            <a:avLst/>
          </a:prstGeom>
          <a:noFill/>
          <a:ln>
            <a:noFill/>
          </a:ln>
        </p:spPr>
        <p:txBody>
          <a:bodyPr spcFirstLastPara="1" wrap="square" lIns="91425" tIns="45700" rIns="91425" bIns="45700" anchor="t" anchorCtr="0">
            <a:spAutoFit/>
          </a:bodyPr>
          <a:lstStyle/>
          <a:p>
            <a:pPr marL="285750" marR="0" lvl="0" indent="-311150" algn="l" rtl="0">
              <a:lnSpc>
                <a:spcPct val="115000"/>
              </a:lnSpc>
              <a:spcBef>
                <a:spcPts val="0"/>
              </a:spcBef>
              <a:spcAft>
                <a:spcPts val="0"/>
              </a:spcAft>
              <a:buClr>
                <a:schemeClr val="dk1"/>
              </a:buClr>
              <a:buSzPts val="2800"/>
              <a:buFont typeface="Arial"/>
              <a:buAutoNum type="alphaUcPeriod"/>
            </a:pPr>
            <a:r>
              <a:rPr lang="en-US" sz="2400" dirty="0">
                <a:solidFill>
                  <a:schemeClr val="dk1"/>
                </a:solidFill>
                <a:latin typeface="Calibri"/>
                <a:ea typeface="Calibri"/>
                <a:cs typeface="Calibri"/>
                <a:sym typeface="Calibri"/>
              </a:rPr>
              <a:t>Eukaryotic cells have a nucleus, prokaryotic cells do not.</a:t>
            </a:r>
            <a:endParaRPr sz="2400" dirty="0">
              <a:solidFill>
                <a:schemeClr val="dk1"/>
              </a:solidFill>
              <a:latin typeface="Calibri"/>
              <a:ea typeface="Calibri"/>
              <a:cs typeface="Calibri"/>
              <a:sym typeface="Calibri"/>
            </a:endParaRPr>
          </a:p>
          <a:p>
            <a:pPr marL="285750" marR="0" lvl="0" indent="-311150" algn="l" rtl="0">
              <a:lnSpc>
                <a:spcPct val="115000"/>
              </a:lnSpc>
              <a:spcBef>
                <a:spcPts val="0"/>
              </a:spcBef>
              <a:spcAft>
                <a:spcPts val="0"/>
              </a:spcAft>
              <a:buClr>
                <a:schemeClr val="dk1"/>
              </a:buClr>
              <a:buSzPts val="2800"/>
              <a:buFont typeface="Arial"/>
              <a:buAutoNum type="alphaUcPeriod"/>
            </a:pPr>
            <a:r>
              <a:rPr lang="en-US" sz="2400" dirty="0">
                <a:solidFill>
                  <a:schemeClr val="dk1"/>
                </a:solidFill>
                <a:latin typeface="Calibri"/>
                <a:ea typeface="Calibri"/>
                <a:cs typeface="Calibri"/>
                <a:sym typeface="Calibri"/>
              </a:rPr>
              <a:t>Eukaryotic cells have their parts enclosed in membrane, prokaryotic cells do not.</a:t>
            </a:r>
            <a:endParaRPr sz="2400" dirty="0">
              <a:solidFill>
                <a:schemeClr val="dk1"/>
              </a:solidFill>
              <a:latin typeface="Calibri"/>
              <a:ea typeface="Calibri"/>
              <a:cs typeface="Calibri"/>
              <a:sym typeface="Calibri"/>
            </a:endParaRPr>
          </a:p>
          <a:p>
            <a:pPr marL="285750" marR="0" lvl="0" indent="-311150" algn="l" rtl="0">
              <a:lnSpc>
                <a:spcPct val="115000"/>
              </a:lnSpc>
              <a:spcBef>
                <a:spcPts val="0"/>
              </a:spcBef>
              <a:spcAft>
                <a:spcPts val="0"/>
              </a:spcAft>
              <a:buClr>
                <a:schemeClr val="dk1"/>
              </a:buClr>
              <a:buSzPts val="2800"/>
              <a:buFont typeface="Arial"/>
              <a:buAutoNum type="alphaUcPeriod"/>
            </a:pPr>
            <a:r>
              <a:rPr lang="en-US" sz="2400" dirty="0">
                <a:solidFill>
                  <a:schemeClr val="dk1"/>
                </a:solidFill>
                <a:latin typeface="Calibri"/>
                <a:ea typeface="Calibri"/>
                <a:cs typeface="Calibri"/>
                <a:sym typeface="Calibri"/>
              </a:rPr>
              <a:t>Eukaryotic cells have genetic material (DNA), prokaryotic cells do not.</a:t>
            </a:r>
            <a:endParaRPr sz="2400" dirty="0"/>
          </a:p>
        </p:txBody>
      </p:sp>
      <p:pic>
        <p:nvPicPr>
          <p:cNvPr id="1442" name="Google Shape;1442;p121" descr="Differences Between Prokaryotic Cell and Eukaryotic Cell @ BYJU'S"/>
          <p:cNvPicPr preferRelativeResize="0"/>
          <p:nvPr/>
        </p:nvPicPr>
        <p:blipFill rotWithShape="1">
          <a:blip r:embed="rId3">
            <a:alphaModFix/>
          </a:blip>
          <a:srcRect t="8736" b="52681"/>
          <a:stretch/>
        </p:blipFill>
        <p:spPr>
          <a:xfrm>
            <a:off x="167745" y="4535468"/>
            <a:ext cx="4404255" cy="2057425"/>
          </a:xfrm>
          <a:prstGeom prst="rect">
            <a:avLst/>
          </a:prstGeom>
          <a:noFill/>
          <a:ln>
            <a:noFill/>
          </a:ln>
        </p:spPr>
      </p:pic>
      <p:pic>
        <p:nvPicPr>
          <p:cNvPr id="1443" name="Google Shape;1443;p121" descr="Differences Between Prokaryotic Cell and Eukaryotic Cell @ BYJU'S"/>
          <p:cNvPicPr preferRelativeResize="0"/>
          <p:nvPr/>
        </p:nvPicPr>
        <p:blipFill rotWithShape="1">
          <a:blip r:embed="rId3">
            <a:alphaModFix/>
          </a:blip>
          <a:srcRect t="49307" b="-1"/>
          <a:stretch/>
        </p:blipFill>
        <p:spPr>
          <a:xfrm>
            <a:off x="4724400" y="4274992"/>
            <a:ext cx="4069482" cy="2497767"/>
          </a:xfrm>
          <a:prstGeom prst="rect">
            <a:avLst/>
          </a:prstGeom>
          <a:noFill/>
          <a:ln>
            <a:noFill/>
          </a:ln>
        </p:spPr>
      </p:pic>
      <p:sp>
        <p:nvSpPr>
          <p:cNvPr id="1444" name="Google Shape;1444;p121"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Google Shape;1450;gdc468ff31f_0_354"/>
          <p:cNvSpPr txBox="1"/>
          <p:nvPr/>
        </p:nvSpPr>
        <p:spPr>
          <a:xfrm>
            <a:off x="698937" y="413410"/>
            <a:ext cx="7746000" cy="954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Which of the following is </a:t>
            </a:r>
            <a:r>
              <a:rPr lang="en-US" sz="2800" b="1">
                <a:solidFill>
                  <a:schemeClr val="dk1"/>
                </a:solidFill>
                <a:latin typeface="Calibri"/>
                <a:ea typeface="Calibri"/>
                <a:cs typeface="Calibri"/>
                <a:sym typeface="Calibri"/>
              </a:rPr>
              <a:t>NOT</a:t>
            </a:r>
            <a:r>
              <a:rPr lang="en-US" sz="2800">
                <a:solidFill>
                  <a:schemeClr val="dk1"/>
                </a:solidFill>
                <a:latin typeface="Calibri"/>
                <a:ea typeface="Calibri"/>
                <a:cs typeface="Calibri"/>
                <a:sym typeface="Calibri"/>
              </a:rPr>
              <a:t> one of the differences between eukaryotic and prokaryotic cells?</a:t>
            </a:r>
            <a:endParaRPr/>
          </a:p>
        </p:txBody>
      </p:sp>
      <p:sp>
        <p:nvSpPr>
          <p:cNvPr id="1451" name="Google Shape;1451;gdc468ff31f_0_354"/>
          <p:cNvSpPr txBox="1"/>
          <p:nvPr/>
        </p:nvSpPr>
        <p:spPr>
          <a:xfrm>
            <a:off x="702881" y="2067168"/>
            <a:ext cx="8091000" cy="1508065"/>
          </a:xfrm>
          <a:prstGeom prst="rect">
            <a:avLst/>
          </a:prstGeom>
          <a:noFill/>
          <a:ln>
            <a:noFill/>
          </a:ln>
        </p:spPr>
        <p:txBody>
          <a:bodyPr spcFirstLastPara="1" wrap="square" lIns="91425" tIns="45700" rIns="91425" bIns="45700" anchor="t" anchorCtr="0">
            <a:spAutoFit/>
          </a:bodyPr>
          <a:lstStyle/>
          <a:p>
            <a:pPr marL="285750" marR="0" lvl="0" indent="-311150" algn="l" rtl="0">
              <a:lnSpc>
                <a:spcPct val="115000"/>
              </a:lnSpc>
              <a:spcBef>
                <a:spcPts val="0"/>
              </a:spcBef>
              <a:spcAft>
                <a:spcPts val="0"/>
              </a:spcAft>
              <a:buClr>
                <a:schemeClr val="dk1"/>
              </a:buClr>
              <a:buSzPts val="2800"/>
              <a:buFont typeface="Arial"/>
              <a:buAutoNum type="alphaUcPeriod"/>
            </a:pPr>
            <a:r>
              <a:rPr lang="en-US" sz="2000" dirty="0">
                <a:solidFill>
                  <a:schemeClr val="dk1"/>
                </a:solidFill>
                <a:latin typeface="Calibri"/>
                <a:ea typeface="Calibri"/>
                <a:cs typeface="Calibri"/>
                <a:sym typeface="Calibri"/>
              </a:rPr>
              <a:t>Eukaryotic cells have a nucleus, prokaryotic cells do not.</a:t>
            </a:r>
            <a:endParaRPr sz="2000" dirty="0">
              <a:solidFill>
                <a:schemeClr val="dk1"/>
              </a:solidFill>
              <a:latin typeface="Calibri"/>
              <a:ea typeface="Calibri"/>
              <a:cs typeface="Calibri"/>
              <a:sym typeface="Calibri"/>
            </a:endParaRPr>
          </a:p>
          <a:p>
            <a:pPr marL="285750" marR="0" lvl="0" indent="-311150" algn="l" rtl="0">
              <a:lnSpc>
                <a:spcPct val="115000"/>
              </a:lnSpc>
              <a:spcBef>
                <a:spcPts val="0"/>
              </a:spcBef>
              <a:spcAft>
                <a:spcPts val="0"/>
              </a:spcAft>
              <a:buClr>
                <a:schemeClr val="dk1"/>
              </a:buClr>
              <a:buSzPts val="2800"/>
              <a:buFont typeface="Arial"/>
              <a:buAutoNum type="alphaUcPeriod"/>
            </a:pPr>
            <a:r>
              <a:rPr lang="en-US" sz="2000" dirty="0">
                <a:solidFill>
                  <a:schemeClr val="dk1"/>
                </a:solidFill>
                <a:latin typeface="Calibri"/>
                <a:ea typeface="Calibri"/>
                <a:cs typeface="Calibri"/>
                <a:sym typeface="Calibri"/>
              </a:rPr>
              <a:t>Eukaryotic cells have their parts enclosed in membrane, prokaryotic cells do not.</a:t>
            </a:r>
            <a:endParaRPr sz="2000" dirty="0">
              <a:solidFill>
                <a:schemeClr val="dk1"/>
              </a:solidFill>
              <a:latin typeface="Calibri"/>
              <a:ea typeface="Calibri"/>
              <a:cs typeface="Calibri"/>
              <a:sym typeface="Calibri"/>
            </a:endParaRPr>
          </a:p>
          <a:p>
            <a:pPr marL="285750" marR="0" lvl="0" indent="-311150" algn="l" rtl="0">
              <a:lnSpc>
                <a:spcPct val="115000"/>
              </a:lnSpc>
              <a:spcBef>
                <a:spcPts val="0"/>
              </a:spcBef>
              <a:spcAft>
                <a:spcPts val="0"/>
              </a:spcAft>
              <a:buClr>
                <a:srgbClr val="FF0000"/>
              </a:buClr>
              <a:buSzPts val="2800"/>
              <a:buFont typeface="Arial"/>
              <a:buAutoNum type="alphaUcPeriod"/>
            </a:pPr>
            <a:r>
              <a:rPr lang="en-US" sz="2000" dirty="0">
                <a:solidFill>
                  <a:srgbClr val="FF0000"/>
                </a:solidFill>
                <a:latin typeface="Calibri"/>
                <a:ea typeface="Calibri"/>
                <a:cs typeface="Calibri"/>
                <a:sym typeface="Calibri"/>
              </a:rPr>
              <a:t>Eukaryotic cells have genetic material (DNA), prokaryotic cells do not.</a:t>
            </a:r>
            <a:endParaRPr sz="2000" dirty="0">
              <a:solidFill>
                <a:srgbClr val="FF0000"/>
              </a:solidFill>
            </a:endParaRPr>
          </a:p>
        </p:txBody>
      </p:sp>
      <p:pic>
        <p:nvPicPr>
          <p:cNvPr id="1452" name="Google Shape;1452;gdc468ff31f_0_354" descr="Differences Between Prokaryotic Cell and Eukaryotic Cell @ BYJU'S"/>
          <p:cNvPicPr preferRelativeResize="0"/>
          <p:nvPr/>
        </p:nvPicPr>
        <p:blipFill rotWithShape="1">
          <a:blip r:embed="rId3">
            <a:alphaModFix/>
          </a:blip>
          <a:srcRect t="8735" b="52681"/>
          <a:stretch/>
        </p:blipFill>
        <p:spPr>
          <a:xfrm>
            <a:off x="167745" y="4535468"/>
            <a:ext cx="4404255" cy="2057426"/>
          </a:xfrm>
          <a:prstGeom prst="rect">
            <a:avLst/>
          </a:prstGeom>
          <a:noFill/>
          <a:ln>
            <a:noFill/>
          </a:ln>
        </p:spPr>
      </p:pic>
      <p:pic>
        <p:nvPicPr>
          <p:cNvPr id="1453" name="Google Shape;1453;gdc468ff31f_0_354" descr="Differences Between Prokaryotic Cell and Eukaryotic Cell @ BYJU'S"/>
          <p:cNvPicPr preferRelativeResize="0"/>
          <p:nvPr/>
        </p:nvPicPr>
        <p:blipFill rotWithShape="1">
          <a:blip r:embed="rId3">
            <a:alphaModFix/>
          </a:blip>
          <a:srcRect t="49305"/>
          <a:stretch/>
        </p:blipFill>
        <p:spPr>
          <a:xfrm>
            <a:off x="4724400" y="4274992"/>
            <a:ext cx="4069481" cy="2497767"/>
          </a:xfrm>
          <a:prstGeom prst="rect">
            <a:avLst/>
          </a:prstGeom>
          <a:noFill/>
          <a:ln>
            <a:noFill/>
          </a:ln>
        </p:spPr>
      </p:pic>
      <p:sp>
        <p:nvSpPr>
          <p:cNvPr id="1454" name="Google Shape;1454;gdc468ff31f_0_35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sp>
        <p:nvSpPr>
          <p:cNvPr id="1460" name="Google Shape;1460;g7b45cbc558_0_28"/>
          <p:cNvSpPr txBox="1"/>
          <p:nvPr/>
        </p:nvSpPr>
        <p:spPr>
          <a:xfrm>
            <a:off x="1801047" y="504675"/>
            <a:ext cx="55419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C000"/>
                </a:solidFill>
                <a:latin typeface="Calibri"/>
                <a:ea typeface="Calibri"/>
                <a:cs typeface="Calibri"/>
                <a:sym typeface="Calibri"/>
              </a:rPr>
              <a:t>Demonstration</a:t>
            </a:r>
            <a:endParaRPr/>
          </a:p>
        </p:txBody>
      </p:sp>
      <p:sp>
        <p:nvSpPr>
          <p:cNvPr id="1461" name="Google Shape;1461;g7b45cbc558_0_28"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2" name="Google Shape;1462;g7b45cbc558_0_28"/>
          <p:cNvPicPr preferRelativeResize="0"/>
          <p:nvPr/>
        </p:nvPicPr>
        <p:blipFill>
          <a:blip r:embed="rId4">
            <a:alphaModFix/>
          </a:blip>
          <a:stretch>
            <a:fillRect/>
          </a:stretch>
        </p:blipFill>
        <p:spPr>
          <a:xfrm>
            <a:off x="1184900" y="1428075"/>
            <a:ext cx="3462799" cy="2308525"/>
          </a:xfrm>
          <a:prstGeom prst="rect">
            <a:avLst/>
          </a:prstGeom>
          <a:noFill/>
          <a:ln>
            <a:noFill/>
          </a:ln>
        </p:spPr>
      </p:pic>
      <p:sp>
        <p:nvSpPr>
          <p:cNvPr id="1463" name="Google Shape;1463;g7b45cbc558_0_28"/>
          <p:cNvSpPr txBox="1"/>
          <p:nvPr/>
        </p:nvSpPr>
        <p:spPr>
          <a:xfrm>
            <a:off x="859977" y="4411625"/>
            <a:ext cx="7120800" cy="2308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t>Guide students in observing real onion skin cells under the microscope. This simple activity can be used as the foundation for class conversation about cell specialization. The skin cells, which form a tissue, have a unified structure and function. These cells can be compared to organisms living in pond water, which include bacteria, algae and amoebas. These unicellular organisms perform all required functions of life with just one cell!</a:t>
            </a:r>
            <a:endParaRPr sz="1800" b="1"/>
          </a:p>
        </p:txBody>
      </p:sp>
      <p:pic>
        <p:nvPicPr>
          <p:cNvPr id="1464" name="Google Shape;1464;g7b45cbc558_0_28"/>
          <p:cNvPicPr preferRelativeResize="0"/>
          <p:nvPr/>
        </p:nvPicPr>
        <p:blipFill>
          <a:blip r:embed="rId5">
            <a:alphaModFix/>
          </a:blip>
          <a:stretch>
            <a:fillRect/>
          </a:stretch>
        </p:blipFill>
        <p:spPr>
          <a:xfrm>
            <a:off x="5467575" y="1428075"/>
            <a:ext cx="2308526" cy="2308526"/>
          </a:xfrm>
          <a:prstGeom prst="rect">
            <a:avLst/>
          </a:prstGeom>
          <a:noFill/>
          <a:ln>
            <a:noFill/>
          </a:ln>
        </p:spPr>
      </p:pic>
      <p:sp>
        <p:nvSpPr>
          <p:cNvPr id="1465" name="Google Shape;1465;g7b45cbc558_0_28"/>
          <p:cNvSpPr txBox="1"/>
          <p:nvPr/>
        </p:nvSpPr>
        <p:spPr>
          <a:xfrm>
            <a:off x="887125" y="3804713"/>
            <a:ext cx="70665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a:latin typeface="Calibri"/>
                <a:ea typeface="Calibri"/>
                <a:cs typeface="Calibri"/>
                <a:sym typeface="Calibri"/>
              </a:rPr>
              <a:t>Multi and Unicellular Organisms Under the Microscope</a:t>
            </a:r>
            <a:endParaRPr sz="23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6"/>
          <p:cNvSpPr txBox="1"/>
          <p:nvPr/>
        </p:nvSpPr>
        <p:spPr>
          <a:xfrm>
            <a:off x="424771" y="975912"/>
            <a:ext cx="855888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Which is </a:t>
            </a:r>
            <a:r>
              <a:rPr lang="en-US" sz="3600" b="1">
                <a:solidFill>
                  <a:schemeClr val="dk1"/>
                </a:solidFill>
                <a:latin typeface="Calibri"/>
                <a:ea typeface="Calibri"/>
                <a:cs typeface="Calibri"/>
                <a:sym typeface="Calibri"/>
              </a:rPr>
              <a:t>NOT</a:t>
            </a:r>
            <a:r>
              <a:rPr lang="en-US" sz="3600">
                <a:solidFill>
                  <a:schemeClr val="dk1"/>
                </a:solidFill>
                <a:latin typeface="Calibri"/>
                <a:ea typeface="Calibri"/>
                <a:cs typeface="Calibri"/>
                <a:sym typeface="Calibri"/>
              </a:rPr>
              <a:t> one of the rules of cell theory?</a:t>
            </a:r>
            <a:endParaRPr/>
          </a:p>
        </p:txBody>
      </p:sp>
      <p:sp>
        <p:nvSpPr>
          <p:cNvPr id="248" name="Google Shape;248;p16"/>
          <p:cNvSpPr txBox="1"/>
          <p:nvPr/>
        </p:nvSpPr>
        <p:spPr>
          <a:xfrm>
            <a:off x="292545" y="2050750"/>
            <a:ext cx="7779900" cy="2505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All living things are made of one or more cells.</a:t>
            </a:r>
            <a:endParaRPr/>
          </a:p>
          <a:p>
            <a:pPr marL="285750" marR="0" lvl="0" indent="-2857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Non-living things have cells too.</a:t>
            </a:r>
            <a:endParaRPr/>
          </a:p>
          <a:p>
            <a:pPr marL="285750" marR="0" lvl="0" indent="-2857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The cell is the basic unit of life.</a:t>
            </a:r>
            <a:endParaRPr/>
          </a:p>
          <a:p>
            <a:pPr marL="285750" marR="0" lvl="0" indent="-2857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All new cells are made from cells that already exist.</a:t>
            </a:r>
            <a:endParaRPr/>
          </a:p>
        </p:txBody>
      </p:sp>
      <p:pic>
        <p:nvPicPr>
          <p:cNvPr id="249" name="Google Shape;249;p16" descr="stamp.jpg"/>
          <p:cNvPicPr preferRelativeResize="0"/>
          <p:nvPr/>
        </p:nvPicPr>
        <p:blipFill rotWithShape="1">
          <a:blip r:embed="rId3">
            <a:alphaModFix/>
          </a:blip>
          <a:srcRect/>
          <a:stretch/>
        </p:blipFill>
        <p:spPr>
          <a:xfrm>
            <a:off x="5117389" y="4154976"/>
            <a:ext cx="3866260" cy="2571064"/>
          </a:xfrm>
          <a:prstGeom prst="rect">
            <a:avLst/>
          </a:prstGeom>
          <a:noFill/>
          <a:ln>
            <a:noFill/>
          </a:ln>
        </p:spPr>
      </p:pic>
      <p:sp>
        <p:nvSpPr>
          <p:cNvPr id="250" name="Google Shape;250;p16"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sp>
        <p:nvSpPr>
          <p:cNvPr id="1471" name="Google Shape;1471;p123"/>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1472" name="Google Shape;1472;p123"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pic>
        <p:nvPicPr>
          <p:cNvPr id="1478" name="Google Shape;1478;p124" descr="Differences Between Prokaryotic Cell and Eukaryotic Cell @ BYJU'S"/>
          <p:cNvPicPr preferRelativeResize="0"/>
          <p:nvPr/>
        </p:nvPicPr>
        <p:blipFill rotWithShape="1">
          <a:blip r:embed="rId3">
            <a:alphaModFix/>
          </a:blip>
          <a:srcRect t="8736" b="52681"/>
          <a:stretch/>
        </p:blipFill>
        <p:spPr>
          <a:xfrm>
            <a:off x="1848717" y="2532161"/>
            <a:ext cx="5446566" cy="2544335"/>
          </a:xfrm>
          <a:prstGeom prst="rect">
            <a:avLst/>
          </a:prstGeom>
          <a:noFill/>
          <a:ln>
            <a:noFill/>
          </a:ln>
        </p:spPr>
      </p:pic>
      <p:sp>
        <p:nvSpPr>
          <p:cNvPr id="1479" name="Google Shape;1479;p124"/>
          <p:cNvSpPr txBox="1"/>
          <p:nvPr/>
        </p:nvSpPr>
        <p:spPr>
          <a:xfrm>
            <a:off x="928075" y="425300"/>
            <a:ext cx="78102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u="sng">
                <a:solidFill>
                  <a:schemeClr val="dk1"/>
                </a:solidFill>
                <a:latin typeface="Calibri"/>
                <a:ea typeface="Calibri"/>
                <a:cs typeface="Calibri"/>
                <a:sym typeface="Calibri"/>
              </a:rPr>
              <a:t>Eukaryotic Cell</a:t>
            </a:r>
            <a:r>
              <a:rPr lang="en-US" sz="3000">
                <a:solidFill>
                  <a:schemeClr val="dk1"/>
                </a:solidFill>
                <a:latin typeface="Calibri"/>
                <a:ea typeface="Calibri"/>
                <a:cs typeface="Calibri"/>
                <a:sym typeface="Calibri"/>
              </a:rPr>
              <a:t>:  has a nucleus and other structure enclosed in a membrane</a:t>
            </a:r>
            <a:endParaRPr sz="1600"/>
          </a:p>
        </p:txBody>
      </p:sp>
      <p:sp>
        <p:nvSpPr>
          <p:cNvPr id="1480" name="Google Shape;1480;p12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pic>
        <p:nvPicPr>
          <p:cNvPr id="1486" name="Google Shape;1486;p125" descr="dog.jpg"/>
          <p:cNvPicPr preferRelativeResize="0"/>
          <p:nvPr/>
        </p:nvPicPr>
        <p:blipFill rotWithShape="1">
          <a:blip r:embed="rId3">
            <a:alphaModFix/>
          </a:blip>
          <a:srcRect/>
          <a:stretch/>
        </p:blipFill>
        <p:spPr>
          <a:xfrm>
            <a:off x="1145626" y="2196660"/>
            <a:ext cx="2606565" cy="3487299"/>
          </a:xfrm>
          <a:prstGeom prst="rect">
            <a:avLst/>
          </a:prstGeom>
          <a:noFill/>
          <a:ln>
            <a:noFill/>
          </a:ln>
        </p:spPr>
      </p:pic>
      <p:pic>
        <p:nvPicPr>
          <p:cNvPr id="1487" name="Google Shape;1487;p125" descr="Brain-Eating Amoeba Infections Are Rare, but Deadly—Research Is ..."/>
          <p:cNvPicPr preferRelativeResize="0"/>
          <p:nvPr/>
        </p:nvPicPr>
        <p:blipFill rotWithShape="1">
          <a:blip r:embed="rId4">
            <a:alphaModFix/>
          </a:blip>
          <a:srcRect/>
          <a:stretch/>
        </p:blipFill>
        <p:spPr>
          <a:xfrm>
            <a:off x="4572000" y="2756064"/>
            <a:ext cx="4229447" cy="2368490"/>
          </a:xfrm>
          <a:prstGeom prst="rect">
            <a:avLst/>
          </a:prstGeom>
          <a:noFill/>
          <a:ln>
            <a:noFill/>
          </a:ln>
        </p:spPr>
      </p:pic>
      <p:sp>
        <p:nvSpPr>
          <p:cNvPr id="1488" name="Google Shape;1488;p125"/>
          <p:cNvSpPr txBox="1"/>
          <p:nvPr/>
        </p:nvSpPr>
        <p:spPr>
          <a:xfrm>
            <a:off x="916629" y="377825"/>
            <a:ext cx="78849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Multicellular </a:t>
            </a:r>
            <a:r>
              <a:rPr lang="en-US" sz="3000" u="sng">
                <a:solidFill>
                  <a:schemeClr val="dk1"/>
                </a:solidFill>
                <a:latin typeface="Calibri"/>
                <a:ea typeface="Calibri"/>
                <a:cs typeface="Calibri"/>
                <a:sym typeface="Calibri"/>
              </a:rPr>
              <a:t>and</a:t>
            </a:r>
            <a:r>
              <a:rPr lang="en-US" sz="3000">
                <a:solidFill>
                  <a:schemeClr val="dk1"/>
                </a:solidFill>
                <a:latin typeface="Calibri"/>
                <a:ea typeface="Calibri"/>
                <a:cs typeface="Calibri"/>
                <a:sym typeface="Calibri"/>
              </a:rPr>
              <a:t> unicellular organisms can be made of eukaryotic cells.</a:t>
            </a:r>
            <a:endParaRPr sz="1600"/>
          </a:p>
        </p:txBody>
      </p:sp>
      <p:sp>
        <p:nvSpPr>
          <p:cNvPr id="1489" name="Google Shape;1489;p125"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pic>
        <p:nvPicPr>
          <p:cNvPr id="1495" name="Google Shape;1495;p126" descr="dog.jpg"/>
          <p:cNvPicPr preferRelativeResize="0"/>
          <p:nvPr/>
        </p:nvPicPr>
        <p:blipFill rotWithShape="1">
          <a:blip r:embed="rId3">
            <a:alphaModFix/>
          </a:blip>
          <a:srcRect/>
          <a:stretch/>
        </p:blipFill>
        <p:spPr>
          <a:xfrm>
            <a:off x="1567549" y="1142051"/>
            <a:ext cx="2435234" cy="3258076"/>
          </a:xfrm>
          <a:prstGeom prst="rect">
            <a:avLst/>
          </a:prstGeom>
          <a:noFill/>
          <a:ln>
            <a:noFill/>
          </a:ln>
        </p:spPr>
      </p:pic>
      <p:sp>
        <p:nvSpPr>
          <p:cNvPr id="1496" name="Google Shape;1496;p126"/>
          <p:cNvSpPr txBox="1"/>
          <p:nvPr/>
        </p:nvSpPr>
        <p:spPr>
          <a:xfrm>
            <a:off x="1061550" y="220775"/>
            <a:ext cx="76629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Animals, plants, fungi, and protists are all made of eukaryotic cells.</a:t>
            </a:r>
            <a:endParaRPr/>
          </a:p>
        </p:txBody>
      </p:sp>
      <p:pic>
        <p:nvPicPr>
          <p:cNvPr id="1497" name="Google Shape;1497;p126" descr="What are Plants"/>
          <p:cNvPicPr preferRelativeResize="0"/>
          <p:nvPr/>
        </p:nvPicPr>
        <p:blipFill rotWithShape="1">
          <a:blip r:embed="rId4">
            <a:alphaModFix/>
          </a:blip>
          <a:srcRect/>
          <a:stretch/>
        </p:blipFill>
        <p:spPr>
          <a:xfrm>
            <a:off x="4572000" y="1635312"/>
            <a:ext cx="3586054" cy="2427483"/>
          </a:xfrm>
          <a:prstGeom prst="rect">
            <a:avLst/>
          </a:prstGeom>
          <a:noFill/>
          <a:ln>
            <a:noFill/>
          </a:ln>
        </p:spPr>
      </p:pic>
      <p:pic>
        <p:nvPicPr>
          <p:cNvPr id="1498" name="Google Shape;1498;p126" descr="Why magic mushrooms turn dark blue when picked : Research Highlights"/>
          <p:cNvPicPr preferRelativeResize="0"/>
          <p:nvPr/>
        </p:nvPicPr>
        <p:blipFill rotWithShape="1">
          <a:blip r:embed="rId5">
            <a:alphaModFix/>
          </a:blip>
          <a:srcRect l="29284" r="17551"/>
          <a:stretch/>
        </p:blipFill>
        <p:spPr>
          <a:xfrm>
            <a:off x="1440827" y="4400127"/>
            <a:ext cx="2298674" cy="2427483"/>
          </a:xfrm>
          <a:prstGeom prst="rect">
            <a:avLst/>
          </a:prstGeom>
          <a:noFill/>
          <a:ln>
            <a:noFill/>
          </a:ln>
        </p:spPr>
      </p:pic>
      <p:pic>
        <p:nvPicPr>
          <p:cNvPr id="1499" name="Google Shape;1499;p126" descr="Mic-UK: Untitled Document"/>
          <p:cNvPicPr preferRelativeResize="0"/>
          <p:nvPr/>
        </p:nvPicPr>
        <p:blipFill rotWithShape="1">
          <a:blip r:embed="rId6">
            <a:alphaModFix/>
          </a:blip>
          <a:srcRect l="3103" t="7926" r="3619" b="12876"/>
          <a:stretch/>
        </p:blipFill>
        <p:spPr>
          <a:xfrm>
            <a:off x="4331827" y="4453976"/>
            <a:ext cx="3826227" cy="2319784"/>
          </a:xfrm>
          <a:prstGeom prst="rect">
            <a:avLst/>
          </a:prstGeom>
          <a:noFill/>
          <a:ln>
            <a:noFill/>
          </a:ln>
        </p:spPr>
      </p:pic>
      <p:sp>
        <p:nvSpPr>
          <p:cNvPr id="1500" name="Google Shape;1500;p126" descr="Rewind"/>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505"/>
        <p:cNvGrpSpPr/>
        <p:nvPr/>
      </p:nvGrpSpPr>
      <p:grpSpPr>
        <a:xfrm>
          <a:off x="0" y="0"/>
          <a:ext cx="0" cy="0"/>
          <a:chOff x="0" y="0"/>
          <a:chExt cx="0" cy="0"/>
        </a:xfrm>
      </p:grpSpPr>
      <p:pic>
        <p:nvPicPr>
          <p:cNvPr id="1506" name="Google Shape;1506;p127" descr="Differences Between Prokaryotic Cell and Eukaryotic Cell @ BYJU'S"/>
          <p:cNvPicPr preferRelativeResize="0"/>
          <p:nvPr/>
        </p:nvPicPr>
        <p:blipFill rotWithShape="1">
          <a:blip r:embed="rId3">
            <a:alphaModFix/>
          </a:blip>
          <a:srcRect t="49307" b="-1"/>
          <a:stretch/>
        </p:blipFill>
        <p:spPr>
          <a:xfrm>
            <a:off x="2022670" y="2474893"/>
            <a:ext cx="5098659" cy="3129455"/>
          </a:xfrm>
          <a:prstGeom prst="rect">
            <a:avLst/>
          </a:prstGeom>
          <a:noFill/>
          <a:ln>
            <a:noFill/>
          </a:ln>
        </p:spPr>
      </p:pic>
      <p:sp>
        <p:nvSpPr>
          <p:cNvPr id="1507" name="Google Shape;1507;p127"/>
          <p:cNvSpPr txBox="1"/>
          <p:nvPr/>
        </p:nvSpPr>
        <p:spPr>
          <a:xfrm>
            <a:off x="970574" y="369800"/>
            <a:ext cx="78093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u="sng">
                <a:solidFill>
                  <a:schemeClr val="dk1"/>
                </a:solidFill>
                <a:latin typeface="Calibri"/>
                <a:ea typeface="Calibri"/>
                <a:cs typeface="Calibri"/>
                <a:sym typeface="Calibri"/>
              </a:rPr>
              <a:t>Prokaryotic Cell</a:t>
            </a:r>
            <a:r>
              <a:rPr lang="en-US" sz="3000">
                <a:solidFill>
                  <a:schemeClr val="dk1"/>
                </a:solidFill>
                <a:latin typeface="Calibri"/>
                <a:ea typeface="Calibri"/>
                <a:cs typeface="Calibri"/>
                <a:sym typeface="Calibri"/>
              </a:rPr>
              <a:t>:  does not have a nucleus, and its parts are not enclosed in membrane.  </a:t>
            </a:r>
            <a:endParaRPr sz="1600"/>
          </a:p>
        </p:txBody>
      </p:sp>
      <p:sp>
        <p:nvSpPr>
          <p:cNvPr id="1508" name="Google Shape;1508;p12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sp>
        <p:nvSpPr>
          <p:cNvPr id="1514" name="Google Shape;1514;p128"/>
          <p:cNvSpPr txBox="1"/>
          <p:nvPr/>
        </p:nvSpPr>
        <p:spPr>
          <a:xfrm>
            <a:off x="407276" y="600238"/>
            <a:ext cx="832944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Prokaryotic cells are </a:t>
            </a:r>
            <a:r>
              <a:rPr lang="en-US" sz="2800" u="sng">
                <a:solidFill>
                  <a:schemeClr val="dk1"/>
                </a:solidFill>
                <a:latin typeface="Calibri"/>
                <a:ea typeface="Calibri"/>
                <a:cs typeface="Calibri"/>
                <a:sym typeface="Calibri"/>
              </a:rPr>
              <a:t>only</a:t>
            </a:r>
            <a:r>
              <a:rPr lang="en-US" sz="2800">
                <a:solidFill>
                  <a:schemeClr val="dk1"/>
                </a:solidFill>
                <a:latin typeface="Calibri"/>
                <a:ea typeface="Calibri"/>
                <a:cs typeface="Calibri"/>
                <a:sym typeface="Calibri"/>
              </a:rPr>
              <a:t> found in </a:t>
            </a:r>
            <a:r>
              <a:rPr lang="en-US" sz="2800" u="sng">
                <a:solidFill>
                  <a:schemeClr val="dk1"/>
                </a:solidFill>
                <a:latin typeface="Calibri"/>
                <a:ea typeface="Calibri"/>
                <a:cs typeface="Calibri"/>
                <a:sym typeface="Calibri"/>
              </a:rPr>
              <a:t>unicellular</a:t>
            </a:r>
            <a:r>
              <a:rPr lang="en-US" sz="2800">
                <a:solidFill>
                  <a:schemeClr val="dk1"/>
                </a:solidFill>
                <a:latin typeface="Calibri"/>
                <a:ea typeface="Calibri"/>
                <a:cs typeface="Calibri"/>
                <a:sym typeface="Calibri"/>
              </a:rPr>
              <a:t> organisms.</a:t>
            </a:r>
            <a:endParaRPr/>
          </a:p>
        </p:txBody>
      </p:sp>
      <p:pic>
        <p:nvPicPr>
          <p:cNvPr id="1515" name="Google Shape;1515;p128" descr="Bacteria | What is microbiology? | Microbiology Society"/>
          <p:cNvPicPr preferRelativeResize="0"/>
          <p:nvPr/>
        </p:nvPicPr>
        <p:blipFill rotWithShape="1">
          <a:blip r:embed="rId3">
            <a:alphaModFix/>
          </a:blip>
          <a:srcRect/>
          <a:stretch/>
        </p:blipFill>
        <p:spPr>
          <a:xfrm>
            <a:off x="1714500" y="1933903"/>
            <a:ext cx="5715000" cy="3810000"/>
          </a:xfrm>
          <a:prstGeom prst="rect">
            <a:avLst/>
          </a:prstGeom>
          <a:noFill/>
          <a:ln>
            <a:noFill/>
          </a:ln>
        </p:spPr>
      </p:pic>
      <p:sp>
        <p:nvSpPr>
          <p:cNvPr id="1516" name="Google Shape;1516;p12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521"/>
        <p:cNvGrpSpPr/>
        <p:nvPr/>
      </p:nvGrpSpPr>
      <p:grpSpPr>
        <a:xfrm>
          <a:off x="0" y="0"/>
          <a:ext cx="0" cy="0"/>
          <a:chOff x="0" y="0"/>
          <a:chExt cx="0" cy="0"/>
        </a:xfrm>
      </p:grpSpPr>
      <p:pic>
        <p:nvPicPr>
          <p:cNvPr id="1522" name="Google Shape;1522;g7b45cbc558_0_19" descr="Bacteria | What is microbiology? | Microbiology Society"/>
          <p:cNvPicPr preferRelativeResize="0"/>
          <p:nvPr/>
        </p:nvPicPr>
        <p:blipFill rotWithShape="1">
          <a:blip r:embed="rId3">
            <a:alphaModFix/>
          </a:blip>
          <a:srcRect/>
          <a:stretch/>
        </p:blipFill>
        <p:spPr>
          <a:xfrm>
            <a:off x="279125" y="2372001"/>
            <a:ext cx="5017550" cy="3345050"/>
          </a:xfrm>
          <a:prstGeom prst="rect">
            <a:avLst/>
          </a:prstGeom>
          <a:noFill/>
          <a:ln>
            <a:noFill/>
          </a:ln>
        </p:spPr>
      </p:pic>
      <p:sp>
        <p:nvSpPr>
          <p:cNvPr id="1523" name="Google Shape;1523;g7b45cbc558_0_19"/>
          <p:cNvSpPr txBox="1"/>
          <p:nvPr/>
        </p:nvSpPr>
        <p:spPr>
          <a:xfrm>
            <a:off x="333300" y="903725"/>
            <a:ext cx="8477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All bacteria and archaea = Prokaryotic Cells</a:t>
            </a:r>
            <a:endParaRPr/>
          </a:p>
        </p:txBody>
      </p:sp>
      <p:pic>
        <p:nvPicPr>
          <p:cNvPr id="1524" name="Google Shape;1524;g7b45cbc558_0_19"/>
          <p:cNvPicPr preferRelativeResize="0"/>
          <p:nvPr/>
        </p:nvPicPr>
        <p:blipFill>
          <a:blip r:embed="rId4">
            <a:alphaModFix/>
          </a:blip>
          <a:stretch>
            <a:fillRect/>
          </a:stretch>
        </p:blipFill>
        <p:spPr>
          <a:xfrm>
            <a:off x="5731249" y="2917200"/>
            <a:ext cx="2667000" cy="2390775"/>
          </a:xfrm>
          <a:prstGeom prst="rect">
            <a:avLst/>
          </a:prstGeom>
          <a:noFill/>
          <a:ln>
            <a:noFill/>
          </a:ln>
        </p:spPr>
      </p:pic>
      <p:sp>
        <p:nvSpPr>
          <p:cNvPr id="1525" name="Google Shape;1525;g7b45cbc558_0_19" descr="Rewind"/>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529"/>
        <p:cNvGrpSpPr/>
        <p:nvPr/>
      </p:nvGrpSpPr>
      <p:grpSpPr>
        <a:xfrm>
          <a:off x="0" y="0"/>
          <a:ext cx="0" cy="0"/>
          <a:chOff x="0" y="0"/>
          <a:chExt cx="0" cy="0"/>
        </a:xfrm>
      </p:grpSpPr>
      <p:sp>
        <p:nvSpPr>
          <p:cNvPr id="1530" name="Google Shape;1530;g7b45cbc558_0_38"/>
          <p:cNvSpPr txBox="1"/>
          <p:nvPr/>
        </p:nvSpPr>
        <p:spPr>
          <a:xfrm>
            <a:off x="2984938" y="224854"/>
            <a:ext cx="31740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C000"/>
                </a:solidFill>
                <a:latin typeface="Calibri"/>
                <a:ea typeface="Calibri"/>
                <a:cs typeface="Calibri"/>
                <a:sym typeface="Calibri"/>
              </a:rPr>
              <a:t>Simulation</a:t>
            </a:r>
            <a:endParaRPr/>
          </a:p>
        </p:txBody>
      </p:sp>
      <p:pic>
        <p:nvPicPr>
          <p:cNvPr id="1531" name="Google Shape;1531;g7b45cbc558_0_38" descr="Cursor"/>
          <p:cNvPicPr preferRelativeResize="0"/>
          <p:nvPr/>
        </p:nvPicPr>
        <p:blipFill rotWithShape="1">
          <a:blip r:embed="rId3">
            <a:alphaModFix/>
          </a:blip>
          <a:srcRect/>
          <a:stretch/>
        </p:blipFill>
        <p:spPr>
          <a:xfrm rot="5400000">
            <a:off x="2234088" y="1514142"/>
            <a:ext cx="914400" cy="914400"/>
          </a:xfrm>
          <a:prstGeom prst="rect">
            <a:avLst/>
          </a:prstGeom>
          <a:noFill/>
          <a:ln>
            <a:noFill/>
          </a:ln>
        </p:spPr>
      </p:pic>
      <p:sp>
        <p:nvSpPr>
          <p:cNvPr id="1532" name="Google Shape;1532;g7b45cbc558_0_38"/>
          <p:cNvSpPr txBox="1"/>
          <p:nvPr/>
        </p:nvSpPr>
        <p:spPr>
          <a:xfrm>
            <a:off x="411982" y="2194703"/>
            <a:ext cx="2552400" cy="36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access an interactive activity that reviews eukaryotic (plant and animal) cells.</a:t>
            </a: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This activity will allow you to observe the basic differences between plant and animal cells. We will go into more detail about specific organelles later on. </a:t>
            </a:r>
            <a:endParaRPr/>
          </a:p>
        </p:txBody>
      </p:sp>
      <p:sp>
        <p:nvSpPr>
          <p:cNvPr id="1533" name="Google Shape;1533;g7b45cbc558_0_38"/>
          <p:cNvSpPr txBox="1"/>
          <p:nvPr/>
        </p:nvSpPr>
        <p:spPr>
          <a:xfrm>
            <a:off x="1584434" y="1064180"/>
            <a:ext cx="5975100" cy="554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Interactive Animations: Cell Structure</a:t>
            </a:r>
            <a:endParaRPr sz="3000">
              <a:solidFill>
                <a:schemeClr val="dk1"/>
              </a:solidFill>
              <a:latin typeface="Calibri"/>
              <a:ea typeface="Calibri"/>
              <a:cs typeface="Calibri"/>
              <a:sym typeface="Calibri"/>
            </a:endParaRPr>
          </a:p>
        </p:txBody>
      </p:sp>
      <p:sp>
        <p:nvSpPr>
          <p:cNvPr id="1534" name="Google Shape;1534;g7b45cbc558_0_38"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g7b45cbc558_0_38"/>
          <p:cNvPicPr preferRelativeResize="0"/>
          <p:nvPr/>
        </p:nvPicPr>
        <p:blipFill>
          <a:blip r:embed="rId6">
            <a:alphaModFix/>
          </a:blip>
          <a:stretch>
            <a:fillRect/>
          </a:stretch>
        </p:blipFill>
        <p:spPr>
          <a:xfrm>
            <a:off x="3148489" y="1979029"/>
            <a:ext cx="5719229" cy="4124659"/>
          </a:xfrm>
          <a:prstGeom prst="rect">
            <a:avLst/>
          </a:prstGeom>
          <a:noFill/>
          <a:ln>
            <a:noFill/>
          </a:ln>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g7b45cbc558_0_47"/>
          <p:cNvSpPr txBox="1"/>
          <p:nvPr/>
        </p:nvSpPr>
        <p:spPr>
          <a:xfrm>
            <a:off x="1628474" y="242085"/>
            <a:ext cx="58869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FFC000"/>
                </a:solidFill>
                <a:latin typeface="Calibri"/>
                <a:ea typeface="Calibri"/>
                <a:cs typeface="Calibri"/>
                <a:sym typeface="Calibri"/>
              </a:rPr>
              <a:t>Reinforcement Activity</a:t>
            </a:r>
            <a:endParaRPr/>
          </a:p>
        </p:txBody>
      </p:sp>
      <p:pic>
        <p:nvPicPr>
          <p:cNvPr id="1541" name="Google Shape;1541;g7b45cbc558_0_47" descr="Cursor"/>
          <p:cNvPicPr preferRelativeResize="0"/>
          <p:nvPr/>
        </p:nvPicPr>
        <p:blipFill rotWithShape="1">
          <a:blip r:embed="rId3">
            <a:alphaModFix/>
          </a:blip>
          <a:srcRect/>
          <a:stretch/>
        </p:blipFill>
        <p:spPr>
          <a:xfrm rot="5400000">
            <a:off x="2234088" y="1514142"/>
            <a:ext cx="914400" cy="914400"/>
          </a:xfrm>
          <a:prstGeom prst="rect">
            <a:avLst/>
          </a:prstGeom>
          <a:noFill/>
          <a:ln>
            <a:noFill/>
          </a:ln>
        </p:spPr>
      </p:pic>
      <p:sp>
        <p:nvSpPr>
          <p:cNvPr id="1542" name="Google Shape;1542;g7b45cbc558_0_47"/>
          <p:cNvSpPr txBox="1"/>
          <p:nvPr/>
        </p:nvSpPr>
        <p:spPr>
          <a:xfrm>
            <a:off x="336331" y="2446956"/>
            <a:ext cx="3318600" cy="36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In this virtual lab activity, students will view different types of cells under a virtual microscope.  </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The Google doc linked above provides questions that reinforce concepts including similarities and differences between plant and animal cells while also helping students learn about how to operate a compound light microscope. </a:t>
            </a:r>
            <a:endParaRPr/>
          </a:p>
        </p:txBody>
      </p:sp>
      <p:sp>
        <p:nvSpPr>
          <p:cNvPr id="1543" name="Google Shape;1543;g7b45cbc558_0_47"/>
          <p:cNvSpPr txBox="1"/>
          <p:nvPr/>
        </p:nvSpPr>
        <p:spPr>
          <a:xfrm>
            <a:off x="2661253" y="1073082"/>
            <a:ext cx="3821400" cy="554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u="sng">
                <a:solidFill>
                  <a:srgbClr val="4472C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Virtual Microscope Lab</a:t>
            </a:r>
            <a:endParaRPr sz="3000">
              <a:solidFill>
                <a:schemeClr val="dk1"/>
              </a:solidFill>
              <a:latin typeface="Calibri"/>
              <a:ea typeface="Calibri"/>
              <a:cs typeface="Calibri"/>
              <a:sym typeface="Calibri"/>
            </a:endParaRPr>
          </a:p>
        </p:txBody>
      </p:sp>
      <p:sp>
        <p:nvSpPr>
          <p:cNvPr id="1544" name="Google Shape;1544;g7b45cbc558_0_47" descr="Laptop"/>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45" name="Google Shape;1545;g7b45cbc558_0_47"/>
          <p:cNvPicPr preferRelativeResize="0"/>
          <p:nvPr/>
        </p:nvPicPr>
        <p:blipFill>
          <a:blip r:embed="rId6">
            <a:alphaModFix/>
          </a:blip>
          <a:stretch>
            <a:fillRect/>
          </a:stretch>
        </p:blipFill>
        <p:spPr>
          <a:xfrm>
            <a:off x="3654788" y="2428555"/>
            <a:ext cx="5184411" cy="3717925"/>
          </a:xfrm>
          <a:prstGeom prst="rect">
            <a:avLst/>
          </a:prstGeom>
          <a:noFill/>
          <a:ln>
            <a:noFill/>
          </a:ln>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130"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30"/>
          <p:cNvSpPr txBox="1"/>
          <p:nvPr/>
        </p:nvSpPr>
        <p:spPr>
          <a:xfrm>
            <a:off x="467248" y="449371"/>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can we differentiate between the various types of cells?</a:t>
            </a:r>
            <a:endParaRPr/>
          </a:p>
        </p:txBody>
      </p:sp>
      <p:pic>
        <p:nvPicPr>
          <p:cNvPr id="1553" name="Google Shape;1553;p130" descr="GCSE Biology - Cell Types and Cell Structure #1 - YouTube"/>
          <p:cNvPicPr preferRelativeResize="0"/>
          <p:nvPr/>
        </p:nvPicPr>
        <p:blipFill rotWithShape="1">
          <a:blip r:embed="rId4">
            <a:alphaModFix/>
          </a:blip>
          <a:srcRect/>
          <a:stretch/>
        </p:blipFill>
        <p:spPr>
          <a:xfrm>
            <a:off x="467248" y="1790783"/>
            <a:ext cx="8209504" cy="461784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dc468ff31f_0_0"/>
          <p:cNvSpPr txBox="1"/>
          <p:nvPr/>
        </p:nvSpPr>
        <p:spPr>
          <a:xfrm>
            <a:off x="424771" y="975912"/>
            <a:ext cx="8559000"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Which is </a:t>
            </a:r>
            <a:r>
              <a:rPr lang="en-US" sz="3600" b="1">
                <a:solidFill>
                  <a:schemeClr val="dk1"/>
                </a:solidFill>
                <a:latin typeface="Calibri"/>
                <a:ea typeface="Calibri"/>
                <a:cs typeface="Calibri"/>
                <a:sym typeface="Calibri"/>
              </a:rPr>
              <a:t>NOT</a:t>
            </a:r>
            <a:r>
              <a:rPr lang="en-US" sz="3600">
                <a:solidFill>
                  <a:schemeClr val="dk1"/>
                </a:solidFill>
                <a:latin typeface="Calibri"/>
                <a:ea typeface="Calibri"/>
                <a:cs typeface="Calibri"/>
                <a:sym typeface="Calibri"/>
              </a:rPr>
              <a:t> one of the rules of cell theory?</a:t>
            </a:r>
            <a:endParaRPr/>
          </a:p>
        </p:txBody>
      </p:sp>
      <p:sp>
        <p:nvSpPr>
          <p:cNvPr id="257" name="Google Shape;257;gdc468ff31f_0_0"/>
          <p:cNvSpPr txBox="1"/>
          <p:nvPr/>
        </p:nvSpPr>
        <p:spPr>
          <a:xfrm>
            <a:off x="292545" y="2050750"/>
            <a:ext cx="7779900" cy="25059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All living things are made of one or more cells.</a:t>
            </a:r>
            <a:endParaRPr/>
          </a:p>
          <a:p>
            <a:pPr marL="285750" marR="0" lvl="0" indent="-285750" algn="l" rtl="0">
              <a:lnSpc>
                <a:spcPct val="115000"/>
              </a:lnSpc>
              <a:spcBef>
                <a:spcPts val="0"/>
              </a:spcBef>
              <a:spcAft>
                <a:spcPts val="0"/>
              </a:spcAft>
              <a:buClr>
                <a:srgbClr val="FF0000"/>
              </a:buClr>
              <a:buSzPts val="2800"/>
              <a:buFont typeface="Arial"/>
              <a:buAutoNum type="alphaUcPeriod"/>
            </a:pPr>
            <a:r>
              <a:rPr lang="en-US" sz="2800">
                <a:solidFill>
                  <a:srgbClr val="FF0000"/>
                </a:solidFill>
                <a:latin typeface="Calibri"/>
                <a:ea typeface="Calibri"/>
                <a:cs typeface="Calibri"/>
                <a:sym typeface="Calibri"/>
              </a:rPr>
              <a:t>Non-living things have cells too.</a:t>
            </a:r>
            <a:endParaRPr>
              <a:solidFill>
                <a:srgbClr val="FF0000"/>
              </a:solidFill>
            </a:endParaRPr>
          </a:p>
          <a:p>
            <a:pPr marL="285750" marR="0" lvl="0" indent="-2857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The cell is the basic unit of life.</a:t>
            </a:r>
            <a:endParaRPr/>
          </a:p>
          <a:p>
            <a:pPr marL="285750" marR="0" lvl="0" indent="-285750" algn="l" rtl="0">
              <a:lnSpc>
                <a:spcPct val="115000"/>
              </a:lnSpc>
              <a:spcBef>
                <a:spcPts val="0"/>
              </a:spcBef>
              <a:spcAft>
                <a:spcPts val="0"/>
              </a:spcAft>
              <a:buClr>
                <a:schemeClr val="dk1"/>
              </a:buClr>
              <a:buSzPts val="2800"/>
              <a:buFont typeface="Arial"/>
              <a:buAutoNum type="alphaUcPeriod"/>
            </a:pPr>
            <a:r>
              <a:rPr lang="en-US" sz="2800">
                <a:solidFill>
                  <a:schemeClr val="dk1"/>
                </a:solidFill>
                <a:latin typeface="Calibri"/>
                <a:ea typeface="Calibri"/>
                <a:cs typeface="Calibri"/>
                <a:sym typeface="Calibri"/>
              </a:rPr>
              <a:t>All new cells are made from cells that already exist.</a:t>
            </a:r>
            <a:endParaRPr/>
          </a:p>
        </p:txBody>
      </p:sp>
      <p:pic>
        <p:nvPicPr>
          <p:cNvPr id="258" name="Google Shape;258;gdc468ff31f_0_0" descr="stamp.jpg"/>
          <p:cNvPicPr preferRelativeResize="0"/>
          <p:nvPr/>
        </p:nvPicPr>
        <p:blipFill rotWithShape="1">
          <a:blip r:embed="rId3">
            <a:alphaModFix/>
          </a:blip>
          <a:srcRect/>
          <a:stretch/>
        </p:blipFill>
        <p:spPr>
          <a:xfrm>
            <a:off x="5117389" y="4154976"/>
            <a:ext cx="3866260" cy="2571064"/>
          </a:xfrm>
          <a:prstGeom prst="rect">
            <a:avLst/>
          </a:prstGeom>
          <a:noFill/>
          <a:ln>
            <a:noFill/>
          </a:ln>
        </p:spPr>
      </p:pic>
      <p:sp>
        <p:nvSpPr>
          <p:cNvPr id="259" name="Google Shape;259;gdc468ff31f_0_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pic>
        <p:nvPicPr>
          <p:cNvPr id="1559" name="Google Shape;1559;p134"/>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8"/>
          <p:cNvSpPr txBox="1"/>
          <p:nvPr/>
        </p:nvSpPr>
        <p:spPr>
          <a:xfrm>
            <a:off x="1051300" y="370400"/>
            <a:ext cx="76593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Which type of microscope provides extremely detailed images of objects?</a:t>
            </a:r>
            <a:endParaRPr/>
          </a:p>
        </p:txBody>
      </p:sp>
      <p:sp>
        <p:nvSpPr>
          <p:cNvPr id="266" name="Google Shape;266;p1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 name="Google Shape;267;p18" descr="Cell Micrographs | BioNinja"/>
          <p:cNvPicPr preferRelativeResize="0"/>
          <p:nvPr/>
        </p:nvPicPr>
        <p:blipFill rotWithShape="1">
          <a:blip r:embed="rId4">
            <a:alphaModFix/>
          </a:blip>
          <a:srcRect l="52332" t="6414"/>
          <a:stretch/>
        </p:blipFill>
        <p:spPr>
          <a:xfrm>
            <a:off x="2168219" y="1935812"/>
            <a:ext cx="4500893" cy="404506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9"/>
          <p:cNvSpPr txBox="1"/>
          <p:nvPr/>
        </p:nvSpPr>
        <p:spPr>
          <a:xfrm>
            <a:off x="968050" y="509150"/>
            <a:ext cx="78675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True/False:</a:t>
            </a:r>
            <a:r>
              <a:rPr lang="en-US" sz="2800" b="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You cannot see animal and plant cells with a light microscope.</a:t>
            </a:r>
            <a:endParaRPr sz="2800" b="1">
              <a:solidFill>
                <a:schemeClr val="dk1"/>
              </a:solidFill>
              <a:latin typeface="Calibri"/>
              <a:ea typeface="Calibri"/>
              <a:cs typeface="Calibri"/>
              <a:sym typeface="Calibri"/>
            </a:endParaRPr>
          </a:p>
        </p:txBody>
      </p:sp>
      <p:pic>
        <p:nvPicPr>
          <p:cNvPr id="274" name="Google Shape;274;p19" descr="electron_microscope.jpg"/>
          <p:cNvPicPr preferRelativeResize="0"/>
          <p:nvPr/>
        </p:nvPicPr>
        <p:blipFill rotWithShape="1">
          <a:blip r:embed="rId3">
            <a:alphaModFix/>
          </a:blip>
          <a:srcRect l="-156" r="63"/>
          <a:stretch/>
        </p:blipFill>
        <p:spPr>
          <a:xfrm>
            <a:off x="498765" y="2639525"/>
            <a:ext cx="4457700" cy="2967149"/>
          </a:xfrm>
          <a:prstGeom prst="rect">
            <a:avLst/>
          </a:prstGeom>
          <a:noFill/>
          <a:ln>
            <a:noFill/>
          </a:ln>
        </p:spPr>
      </p:pic>
      <p:pic>
        <p:nvPicPr>
          <p:cNvPr id="275" name="Google Shape;275;p19" descr="light_microscope.jpg"/>
          <p:cNvPicPr preferRelativeResize="0"/>
          <p:nvPr/>
        </p:nvPicPr>
        <p:blipFill rotWithShape="1">
          <a:blip r:embed="rId4">
            <a:alphaModFix/>
          </a:blip>
          <a:srcRect l="19904" t="14218" r="6025" b="6212"/>
          <a:stretch/>
        </p:blipFill>
        <p:spPr>
          <a:xfrm>
            <a:off x="5578565" y="1935812"/>
            <a:ext cx="2702989" cy="4374573"/>
          </a:xfrm>
          <a:prstGeom prst="rect">
            <a:avLst/>
          </a:prstGeom>
          <a:noFill/>
          <a:ln>
            <a:noFill/>
          </a:ln>
        </p:spPr>
      </p:pic>
      <p:sp>
        <p:nvSpPr>
          <p:cNvPr id="276" name="Google Shape;276;p19" descr="Questions"/>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a:spLocks noGrp="1"/>
          </p:cNvSpPr>
          <p:nvPr>
            <p:ph type="title"/>
          </p:nvPr>
        </p:nvSpPr>
        <p:spPr>
          <a:xfrm>
            <a:off x="4919866" y="411272"/>
            <a:ext cx="2328041"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5400"/>
              <a:buFont typeface="Calibri"/>
              <a:buNone/>
            </a:pPr>
            <a:r>
              <a:rPr lang="en-US" sz="5400"/>
              <a:t>Cells</a:t>
            </a:r>
            <a:endParaRPr/>
          </a:p>
        </p:txBody>
      </p:sp>
      <p:pic>
        <p:nvPicPr>
          <p:cNvPr id="120" name="Google Shape;120;p2" descr="A picture containing indoor, table&#10;&#10;Description automatically generated"/>
          <p:cNvPicPr preferRelativeResize="0"/>
          <p:nvPr/>
        </p:nvPicPr>
        <p:blipFill rotWithShape="1">
          <a:blip r:embed="rId3">
            <a:alphaModFix/>
          </a:blip>
          <a:srcRect l="16456" r="14936"/>
          <a:stretch/>
        </p:blipFill>
        <p:spPr>
          <a:xfrm>
            <a:off x="4183117" y="2786886"/>
            <a:ext cx="4736942" cy="3796476"/>
          </a:xfrm>
          <a:prstGeom prst="rect">
            <a:avLst/>
          </a:prstGeom>
          <a:noFill/>
          <a:ln>
            <a:noFill/>
          </a:ln>
        </p:spPr>
      </p:pic>
      <p:pic>
        <p:nvPicPr>
          <p:cNvPr id="121" name="Google Shape;121;p2" descr="Animal Cell.jpg"/>
          <p:cNvPicPr preferRelativeResize="0"/>
          <p:nvPr/>
        </p:nvPicPr>
        <p:blipFill rotWithShape="1">
          <a:blip r:embed="rId4">
            <a:alphaModFix/>
          </a:blip>
          <a:srcRect l="-26185" r="-26185"/>
          <a:stretch/>
        </p:blipFill>
        <p:spPr>
          <a:xfrm>
            <a:off x="-714299" y="594786"/>
            <a:ext cx="6290055" cy="3459289"/>
          </a:xfrm>
          <a:prstGeom prst="rect">
            <a:avLst/>
          </a:prstGeom>
          <a:noFill/>
          <a:ln>
            <a:noFill/>
          </a:ln>
        </p:spPr>
      </p:pic>
      <p:sp>
        <p:nvSpPr>
          <p:cNvPr id="122" name="Google Shape;122;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dc468ff31f_0_8"/>
          <p:cNvSpPr txBox="1"/>
          <p:nvPr/>
        </p:nvSpPr>
        <p:spPr>
          <a:xfrm>
            <a:off x="968050" y="509150"/>
            <a:ext cx="78675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True/</a:t>
            </a:r>
            <a:r>
              <a:rPr lang="en-US" sz="2800">
                <a:solidFill>
                  <a:srgbClr val="FF0000"/>
                </a:solidFill>
                <a:latin typeface="Calibri"/>
                <a:ea typeface="Calibri"/>
                <a:cs typeface="Calibri"/>
                <a:sym typeface="Calibri"/>
              </a:rPr>
              <a:t>False</a:t>
            </a:r>
            <a:r>
              <a:rPr lang="en-US" sz="2800">
                <a:solidFill>
                  <a:schemeClr val="dk1"/>
                </a:solidFill>
                <a:latin typeface="Calibri"/>
                <a:ea typeface="Calibri"/>
                <a:cs typeface="Calibri"/>
                <a:sym typeface="Calibri"/>
              </a:rPr>
              <a:t>:</a:t>
            </a:r>
            <a:r>
              <a:rPr lang="en-US" sz="2800" b="1">
                <a:solidFill>
                  <a:schemeClr val="dk1"/>
                </a:solidFill>
                <a:latin typeface="Calibri"/>
                <a:ea typeface="Calibri"/>
                <a:cs typeface="Calibri"/>
                <a:sym typeface="Calibri"/>
              </a:rPr>
              <a:t>  </a:t>
            </a:r>
            <a:r>
              <a:rPr lang="en-US" sz="2800">
                <a:solidFill>
                  <a:schemeClr val="dk1"/>
                </a:solidFill>
                <a:latin typeface="Calibri"/>
                <a:ea typeface="Calibri"/>
                <a:cs typeface="Calibri"/>
                <a:sym typeface="Calibri"/>
              </a:rPr>
              <a:t>You cannot see animal and plant cells with a light microscope.</a:t>
            </a:r>
            <a:endParaRPr sz="2800" b="1">
              <a:solidFill>
                <a:schemeClr val="dk1"/>
              </a:solidFill>
              <a:latin typeface="Calibri"/>
              <a:ea typeface="Calibri"/>
              <a:cs typeface="Calibri"/>
              <a:sym typeface="Calibri"/>
            </a:endParaRPr>
          </a:p>
        </p:txBody>
      </p:sp>
      <p:pic>
        <p:nvPicPr>
          <p:cNvPr id="283" name="Google Shape;283;gdc468ff31f_0_8" descr="electron_microscope.jpg"/>
          <p:cNvPicPr preferRelativeResize="0"/>
          <p:nvPr/>
        </p:nvPicPr>
        <p:blipFill rotWithShape="1">
          <a:blip r:embed="rId3">
            <a:alphaModFix/>
          </a:blip>
          <a:srcRect l="-160" r="70"/>
          <a:stretch/>
        </p:blipFill>
        <p:spPr>
          <a:xfrm>
            <a:off x="498765" y="2639525"/>
            <a:ext cx="4457700" cy="2967150"/>
          </a:xfrm>
          <a:prstGeom prst="rect">
            <a:avLst/>
          </a:prstGeom>
          <a:noFill/>
          <a:ln>
            <a:noFill/>
          </a:ln>
        </p:spPr>
      </p:pic>
      <p:pic>
        <p:nvPicPr>
          <p:cNvPr id="284" name="Google Shape;284;gdc468ff31f_0_8" descr="light_microscope.jpg"/>
          <p:cNvPicPr preferRelativeResize="0"/>
          <p:nvPr/>
        </p:nvPicPr>
        <p:blipFill rotWithShape="1">
          <a:blip r:embed="rId4">
            <a:alphaModFix/>
          </a:blip>
          <a:srcRect l="19902" t="14218" r="6029" b="6214"/>
          <a:stretch/>
        </p:blipFill>
        <p:spPr>
          <a:xfrm>
            <a:off x="5578565" y="1935812"/>
            <a:ext cx="2702989" cy="4374574"/>
          </a:xfrm>
          <a:prstGeom prst="rect">
            <a:avLst/>
          </a:prstGeom>
          <a:noFill/>
          <a:ln>
            <a:noFill/>
          </a:ln>
        </p:spPr>
      </p:pic>
      <p:sp>
        <p:nvSpPr>
          <p:cNvPr id="285" name="Google Shape;285;gdc468ff31f_0_8" descr="Questions"/>
          <p:cNvSpPr/>
          <p:nvPr/>
        </p:nvSpPr>
        <p:spPr>
          <a:xfrm>
            <a:off x="0" y="0"/>
            <a:ext cx="849600" cy="8496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0"/>
          <p:cNvSpPr txBox="1"/>
          <p:nvPr/>
        </p:nvSpPr>
        <p:spPr>
          <a:xfrm>
            <a:off x="3834458" y="917546"/>
            <a:ext cx="1475084"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Cell</a:t>
            </a:r>
            <a:endParaRPr/>
          </a:p>
        </p:txBody>
      </p:sp>
      <p:sp>
        <p:nvSpPr>
          <p:cNvPr id="292" name="Google Shape;292;p20"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2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21" descr="A picture containing indoor, table&#10;&#10;Description automatically generated"/>
          <p:cNvPicPr preferRelativeResize="0"/>
          <p:nvPr/>
        </p:nvPicPr>
        <p:blipFill rotWithShape="1">
          <a:blip r:embed="rId3">
            <a:alphaModFix/>
          </a:blip>
          <a:srcRect l="16171" r="16314"/>
          <a:stretch/>
        </p:blipFill>
        <p:spPr>
          <a:xfrm>
            <a:off x="4343880" y="2806262"/>
            <a:ext cx="4664741" cy="3799161"/>
          </a:xfrm>
          <a:prstGeom prst="rect">
            <a:avLst/>
          </a:prstGeom>
          <a:noFill/>
          <a:ln>
            <a:noFill/>
          </a:ln>
        </p:spPr>
      </p:pic>
      <p:pic>
        <p:nvPicPr>
          <p:cNvPr id="300" name="Google Shape;300;p21" descr="Animal Cell.jpg"/>
          <p:cNvPicPr preferRelativeResize="0"/>
          <p:nvPr/>
        </p:nvPicPr>
        <p:blipFill rotWithShape="1">
          <a:blip r:embed="rId4">
            <a:alphaModFix/>
          </a:blip>
          <a:srcRect l="-26185" r="-26185"/>
          <a:stretch/>
        </p:blipFill>
        <p:spPr>
          <a:xfrm>
            <a:off x="-693279" y="1076617"/>
            <a:ext cx="6290055" cy="3459289"/>
          </a:xfrm>
          <a:prstGeom prst="rect">
            <a:avLst/>
          </a:prstGeom>
          <a:noFill/>
          <a:ln>
            <a:noFill/>
          </a:ln>
        </p:spPr>
      </p:pic>
      <p:sp>
        <p:nvSpPr>
          <p:cNvPr id="301" name="Google Shape;301;p21"/>
          <p:cNvSpPr txBox="1">
            <a:spLocks noGrp="1"/>
          </p:cNvSpPr>
          <p:nvPr>
            <p:ph type="title"/>
          </p:nvPr>
        </p:nvSpPr>
        <p:spPr>
          <a:xfrm>
            <a:off x="2261926" y="219125"/>
            <a:ext cx="67467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Cell</a:t>
            </a:r>
            <a:r>
              <a:rPr lang="en-US" b="1"/>
              <a:t>: </a:t>
            </a:r>
            <a:r>
              <a:rPr lang="en-US"/>
              <a:t>the basic unit of life</a:t>
            </a:r>
            <a:endParaRPr/>
          </a:p>
        </p:txBody>
      </p:sp>
      <p:sp>
        <p:nvSpPr>
          <p:cNvPr id="302" name="Google Shape;302;p21"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3" name="Google Shape;303;p21" descr="Blog"/>
          <p:cNvPicPr preferRelativeResize="0"/>
          <p:nvPr/>
        </p:nvPicPr>
        <p:blipFill rotWithShape="1">
          <a:blip r:embed="rId6">
            <a:alphaModFix/>
          </a:blip>
          <a:srcRect/>
          <a:stretch/>
        </p:blipFill>
        <p:spPr>
          <a:xfrm>
            <a:off x="735230" y="135869"/>
            <a:ext cx="463492" cy="46349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gdc468ff31f_0_16"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gdc468ff31f_0_21"/>
          <p:cNvSpPr txBox="1"/>
          <p:nvPr/>
        </p:nvSpPr>
        <p:spPr>
          <a:xfrm>
            <a:off x="968050" y="509150"/>
            <a:ext cx="78675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What is a cell?</a:t>
            </a:r>
            <a:endParaRPr sz="2800" b="1">
              <a:solidFill>
                <a:schemeClr val="dk1"/>
              </a:solidFill>
              <a:latin typeface="Calibri"/>
              <a:ea typeface="Calibri"/>
              <a:cs typeface="Calibri"/>
              <a:sym typeface="Calibri"/>
            </a:endParaRPr>
          </a:p>
        </p:txBody>
      </p:sp>
      <p:sp>
        <p:nvSpPr>
          <p:cNvPr id="316" name="Google Shape;316;gdc468ff31f_0_2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7" name="Google Shape;317;gdc468ff31f_0_21" descr="Animal Cell.jpg"/>
          <p:cNvPicPr preferRelativeResize="0"/>
          <p:nvPr/>
        </p:nvPicPr>
        <p:blipFill rotWithShape="1">
          <a:blip r:embed="rId4">
            <a:alphaModFix/>
          </a:blip>
          <a:srcRect l="-26192" r="-26177"/>
          <a:stretch/>
        </p:blipFill>
        <p:spPr>
          <a:xfrm>
            <a:off x="-693279" y="1076617"/>
            <a:ext cx="6290058" cy="3459292"/>
          </a:xfrm>
          <a:prstGeom prst="rect">
            <a:avLst/>
          </a:prstGeom>
          <a:noFill/>
          <a:ln>
            <a:noFill/>
          </a:ln>
        </p:spPr>
      </p:pic>
      <p:pic>
        <p:nvPicPr>
          <p:cNvPr id="318" name="Google Shape;318;gdc468ff31f_0_21" descr="A picture containing indoor, table&#10;&#10;Description automatically generated"/>
          <p:cNvPicPr preferRelativeResize="0"/>
          <p:nvPr/>
        </p:nvPicPr>
        <p:blipFill rotWithShape="1">
          <a:blip r:embed="rId5">
            <a:alphaModFix/>
          </a:blip>
          <a:srcRect l="16169" r="16317"/>
          <a:stretch/>
        </p:blipFill>
        <p:spPr>
          <a:xfrm>
            <a:off x="4343880" y="2806262"/>
            <a:ext cx="4664740" cy="379916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22"/>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325" name="Google Shape;325;p2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23" descr="dog.jpg"/>
          <p:cNvPicPr preferRelativeResize="0"/>
          <p:nvPr/>
        </p:nvPicPr>
        <p:blipFill rotWithShape="1">
          <a:blip r:embed="rId3">
            <a:alphaModFix/>
          </a:blip>
          <a:srcRect/>
          <a:stretch/>
        </p:blipFill>
        <p:spPr>
          <a:xfrm>
            <a:off x="404235" y="1898194"/>
            <a:ext cx="2096097" cy="2804348"/>
          </a:xfrm>
          <a:prstGeom prst="rect">
            <a:avLst/>
          </a:prstGeom>
          <a:noFill/>
          <a:ln>
            <a:noFill/>
          </a:ln>
        </p:spPr>
      </p:pic>
      <p:pic>
        <p:nvPicPr>
          <p:cNvPr id="332" name="Google Shape;332;p23" descr="Plant.jpg"/>
          <p:cNvPicPr preferRelativeResize="0"/>
          <p:nvPr/>
        </p:nvPicPr>
        <p:blipFill rotWithShape="1">
          <a:blip r:embed="rId4">
            <a:alphaModFix/>
          </a:blip>
          <a:srcRect t="19847" b="5435"/>
          <a:stretch/>
        </p:blipFill>
        <p:spPr>
          <a:xfrm>
            <a:off x="6570095" y="1835772"/>
            <a:ext cx="2449862" cy="2745027"/>
          </a:xfrm>
          <a:prstGeom prst="rect">
            <a:avLst/>
          </a:prstGeom>
          <a:noFill/>
          <a:ln>
            <a:noFill/>
          </a:ln>
        </p:spPr>
      </p:pic>
      <p:pic>
        <p:nvPicPr>
          <p:cNvPr id="333" name="Google Shape;333;p23" descr="First Direct Evidence Shows Bacteria Change Shape Inside Humans to ..."/>
          <p:cNvPicPr preferRelativeResize="0"/>
          <p:nvPr/>
        </p:nvPicPr>
        <p:blipFill rotWithShape="1">
          <a:blip r:embed="rId5">
            <a:alphaModFix/>
          </a:blip>
          <a:srcRect l="15747" r="18621"/>
          <a:stretch/>
        </p:blipFill>
        <p:spPr>
          <a:xfrm>
            <a:off x="2706413" y="2277200"/>
            <a:ext cx="3731173" cy="2303599"/>
          </a:xfrm>
          <a:prstGeom prst="rect">
            <a:avLst/>
          </a:prstGeom>
          <a:noFill/>
          <a:ln>
            <a:noFill/>
          </a:ln>
        </p:spPr>
      </p:pic>
      <p:sp>
        <p:nvSpPr>
          <p:cNvPr id="334" name="Google Shape;334;p23"/>
          <p:cNvSpPr txBox="1"/>
          <p:nvPr/>
        </p:nvSpPr>
        <p:spPr>
          <a:xfrm>
            <a:off x="884775" y="304800"/>
            <a:ext cx="79092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The cell theory states that </a:t>
            </a:r>
            <a:r>
              <a:rPr lang="en-US" sz="3000" u="sng">
                <a:solidFill>
                  <a:schemeClr val="dk1"/>
                </a:solidFill>
                <a:latin typeface="Calibri"/>
                <a:ea typeface="Calibri"/>
                <a:cs typeface="Calibri"/>
                <a:sym typeface="Calibri"/>
              </a:rPr>
              <a:t>all living things are made of one or more cells</a:t>
            </a:r>
            <a:r>
              <a:rPr lang="en-US" sz="3000">
                <a:solidFill>
                  <a:schemeClr val="dk1"/>
                </a:solidFill>
                <a:latin typeface="Calibri"/>
                <a:ea typeface="Calibri"/>
                <a:cs typeface="Calibri"/>
                <a:sym typeface="Calibri"/>
              </a:rPr>
              <a:t>.</a:t>
            </a:r>
            <a:endParaRPr/>
          </a:p>
        </p:txBody>
      </p:sp>
      <p:sp>
        <p:nvSpPr>
          <p:cNvPr id="335" name="Google Shape;335;p23" descr="Artificial Intelligence"/>
          <p:cNvSpPr/>
          <p:nvPr/>
        </p:nvSpPr>
        <p:spPr>
          <a:xfrm>
            <a:off x="0" y="0"/>
            <a:ext cx="735230" cy="73523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24" descr="important – Bethune Academy"/>
          <p:cNvPicPr preferRelativeResize="0"/>
          <p:nvPr/>
        </p:nvPicPr>
        <p:blipFill rotWithShape="1">
          <a:blip r:embed="rId3">
            <a:alphaModFix/>
          </a:blip>
          <a:srcRect/>
          <a:stretch/>
        </p:blipFill>
        <p:spPr>
          <a:xfrm>
            <a:off x="2133600" y="1009650"/>
            <a:ext cx="4876800" cy="4838700"/>
          </a:xfrm>
          <a:prstGeom prst="rect">
            <a:avLst/>
          </a:prstGeom>
          <a:noFill/>
          <a:ln>
            <a:noFill/>
          </a:ln>
        </p:spPr>
      </p:pic>
      <p:sp>
        <p:nvSpPr>
          <p:cNvPr id="342" name="Google Shape;342;p2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5" descr="dog.jpg"/>
          <p:cNvPicPr preferRelativeResize="0"/>
          <p:nvPr/>
        </p:nvPicPr>
        <p:blipFill rotWithShape="1">
          <a:blip r:embed="rId3">
            <a:alphaModFix/>
          </a:blip>
          <a:srcRect/>
          <a:stretch/>
        </p:blipFill>
        <p:spPr>
          <a:xfrm>
            <a:off x="1019504" y="2576584"/>
            <a:ext cx="2602450" cy="3481793"/>
          </a:xfrm>
          <a:prstGeom prst="rect">
            <a:avLst/>
          </a:prstGeom>
          <a:noFill/>
          <a:ln>
            <a:noFill/>
          </a:ln>
        </p:spPr>
      </p:pic>
      <p:pic>
        <p:nvPicPr>
          <p:cNvPr id="349" name="Google Shape;349;p25" descr="Plant.jpg"/>
          <p:cNvPicPr preferRelativeResize="0"/>
          <p:nvPr/>
        </p:nvPicPr>
        <p:blipFill rotWithShape="1">
          <a:blip r:embed="rId4">
            <a:alphaModFix/>
          </a:blip>
          <a:srcRect t="19847" b="5435"/>
          <a:stretch/>
        </p:blipFill>
        <p:spPr>
          <a:xfrm>
            <a:off x="5355206" y="2839825"/>
            <a:ext cx="2769290" cy="3102940"/>
          </a:xfrm>
          <a:prstGeom prst="rect">
            <a:avLst/>
          </a:prstGeom>
          <a:noFill/>
          <a:ln>
            <a:noFill/>
          </a:ln>
        </p:spPr>
      </p:pic>
      <p:sp>
        <p:nvSpPr>
          <p:cNvPr id="350" name="Google Shape;350;p25"/>
          <p:cNvSpPr txBox="1"/>
          <p:nvPr/>
        </p:nvSpPr>
        <p:spPr>
          <a:xfrm>
            <a:off x="1171903" y="1008993"/>
            <a:ext cx="680019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Multicellular Organisms</a:t>
            </a:r>
            <a:endParaRPr/>
          </a:p>
        </p:txBody>
      </p:sp>
      <p:sp>
        <p:nvSpPr>
          <p:cNvPr id="351" name="Google Shape;351;p25"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26" descr="First Direct Evidence Shows Bacteria Change Shape Inside Humans to ..."/>
          <p:cNvPicPr preferRelativeResize="0"/>
          <p:nvPr/>
        </p:nvPicPr>
        <p:blipFill rotWithShape="1">
          <a:blip r:embed="rId3">
            <a:alphaModFix/>
          </a:blip>
          <a:srcRect l="15747" r="18621"/>
          <a:stretch/>
        </p:blipFill>
        <p:spPr>
          <a:xfrm>
            <a:off x="451945" y="2907166"/>
            <a:ext cx="3786075" cy="2337496"/>
          </a:xfrm>
          <a:prstGeom prst="rect">
            <a:avLst/>
          </a:prstGeom>
          <a:noFill/>
          <a:ln>
            <a:noFill/>
          </a:ln>
        </p:spPr>
      </p:pic>
      <p:sp>
        <p:nvSpPr>
          <p:cNvPr id="358" name="Google Shape;358;p26"/>
          <p:cNvSpPr txBox="1"/>
          <p:nvPr/>
        </p:nvSpPr>
        <p:spPr>
          <a:xfrm>
            <a:off x="1435974" y="861848"/>
            <a:ext cx="627205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Unicellular Organisms</a:t>
            </a:r>
            <a:endParaRPr/>
          </a:p>
        </p:txBody>
      </p:sp>
      <p:pic>
        <p:nvPicPr>
          <p:cNvPr id="359" name="Google Shape;359;p26" descr="Brain-Eating Amoeba Infections Are Rare, but Deadly—Research Is ..."/>
          <p:cNvPicPr preferRelativeResize="0"/>
          <p:nvPr/>
        </p:nvPicPr>
        <p:blipFill rotWithShape="1">
          <a:blip r:embed="rId4">
            <a:alphaModFix/>
          </a:blip>
          <a:srcRect/>
          <a:stretch/>
        </p:blipFill>
        <p:spPr>
          <a:xfrm>
            <a:off x="4517954" y="2907166"/>
            <a:ext cx="4174101" cy="2337496"/>
          </a:xfrm>
          <a:prstGeom prst="rect">
            <a:avLst/>
          </a:prstGeom>
          <a:noFill/>
          <a:ln>
            <a:noFill/>
          </a:ln>
        </p:spPr>
      </p:pic>
      <p:sp>
        <p:nvSpPr>
          <p:cNvPr id="360" name="Google Shape;360;p26"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3" descr="dog.jpg"/>
          <p:cNvPicPr preferRelativeResize="0"/>
          <p:nvPr/>
        </p:nvPicPr>
        <p:blipFill rotWithShape="1">
          <a:blip r:embed="rId3">
            <a:alphaModFix/>
          </a:blip>
          <a:srcRect/>
          <a:stretch/>
        </p:blipFill>
        <p:spPr>
          <a:xfrm>
            <a:off x="1664751" y="2576583"/>
            <a:ext cx="2602450" cy="3481793"/>
          </a:xfrm>
          <a:prstGeom prst="rect">
            <a:avLst/>
          </a:prstGeom>
          <a:noFill/>
          <a:ln>
            <a:noFill/>
          </a:ln>
        </p:spPr>
      </p:pic>
      <p:sp>
        <p:nvSpPr>
          <p:cNvPr id="130" name="Google Shape;130;p3"/>
          <p:cNvSpPr txBox="1"/>
          <p:nvPr/>
        </p:nvSpPr>
        <p:spPr>
          <a:xfrm>
            <a:off x="1219200" y="673497"/>
            <a:ext cx="670560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a:solidFill>
                  <a:schemeClr val="dk1"/>
                </a:solidFill>
                <a:latin typeface="Calibri"/>
                <a:ea typeface="Calibri"/>
                <a:cs typeface="Calibri"/>
                <a:sym typeface="Calibri"/>
              </a:rPr>
              <a:t>Multicellular &amp; Unicellular </a:t>
            </a:r>
            <a:endParaRPr/>
          </a:p>
          <a:p>
            <a:pPr marL="0" marR="0" lvl="0" indent="0" algn="ctr" rtl="0">
              <a:spcBef>
                <a:spcPts val="0"/>
              </a:spcBef>
              <a:spcAft>
                <a:spcPts val="0"/>
              </a:spcAft>
              <a:buNone/>
            </a:pPr>
            <a:r>
              <a:rPr lang="en-US" sz="4800">
                <a:solidFill>
                  <a:schemeClr val="dk1"/>
                </a:solidFill>
                <a:latin typeface="Calibri"/>
                <a:ea typeface="Calibri"/>
                <a:cs typeface="Calibri"/>
                <a:sym typeface="Calibri"/>
              </a:rPr>
              <a:t>Organisms</a:t>
            </a:r>
            <a:endParaRPr/>
          </a:p>
        </p:txBody>
      </p:sp>
      <p:pic>
        <p:nvPicPr>
          <p:cNvPr id="131" name="Google Shape;131;p3" descr="First Direct Evidence Shows Bacteria Change Shape Inside Humans to ..."/>
          <p:cNvPicPr preferRelativeResize="0"/>
          <p:nvPr/>
        </p:nvPicPr>
        <p:blipFill rotWithShape="1">
          <a:blip r:embed="rId4">
            <a:alphaModFix/>
          </a:blip>
          <a:srcRect l="15747" r="18621"/>
          <a:stretch/>
        </p:blipFill>
        <p:spPr>
          <a:xfrm>
            <a:off x="4572000" y="3148731"/>
            <a:ext cx="3786075" cy="2337496"/>
          </a:xfrm>
          <a:prstGeom prst="rect">
            <a:avLst/>
          </a:prstGeom>
          <a:noFill/>
          <a:ln>
            <a:noFill/>
          </a:ln>
        </p:spPr>
      </p:pic>
      <p:sp>
        <p:nvSpPr>
          <p:cNvPr id="132" name="Google Shape;132;p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7"/>
          <p:cNvSpPr txBox="1"/>
          <p:nvPr/>
        </p:nvSpPr>
        <p:spPr>
          <a:xfrm>
            <a:off x="295220" y="904846"/>
            <a:ext cx="8553560"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Multicellular Organisms</a:t>
            </a:r>
            <a:endParaRPr/>
          </a:p>
        </p:txBody>
      </p:sp>
      <p:sp>
        <p:nvSpPr>
          <p:cNvPr id="367" name="Google Shape;367;p27"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8" name="Google Shape;368;p27"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28" descr="dog.jpg"/>
          <p:cNvPicPr preferRelativeResize="0"/>
          <p:nvPr/>
        </p:nvPicPr>
        <p:blipFill rotWithShape="1">
          <a:blip r:embed="rId3">
            <a:alphaModFix/>
          </a:blip>
          <a:srcRect/>
          <a:stretch/>
        </p:blipFill>
        <p:spPr>
          <a:xfrm>
            <a:off x="1019504" y="2576584"/>
            <a:ext cx="2602450" cy="3481793"/>
          </a:xfrm>
          <a:prstGeom prst="rect">
            <a:avLst/>
          </a:prstGeom>
          <a:noFill/>
          <a:ln>
            <a:noFill/>
          </a:ln>
        </p:spPr>
      </p:pic>
      <p:pic>
        <p:nvPicPr>
          <p:cNvPr id="375" name="Google Shape;375;p28" descr="Plant.jpg"/>
          <p:cNvPicPr preferRelativeResize="0"/>
          <p:nvPr/>
        </p:nvPicPr>
        <p:blipFill rotWithShape="1">
          <a:blip r:embed="rId4">
            <a:alphaModFix/>
          </a:blip>
          <a:srcRect t="19847" b="5435"/>
          <a:stretch/>
        </p:blipFill>
        <p:spPr>
          <a:xfrm>
            <a:off x="5355206" y="2839825"/>
            <a:ext cx="2769290" cy="3102940"/>
          </a:xfrm>
          <a:prstGeom prst="rect">
            <a:avLst/>
          </a:prstGeom>
          <a:noFill/>
          <a:ln>
            <a:noFill/>
          </a:ln>
        </p:spPr>
      </p:pic>
      <p:sp>
        <p:nvSpPr>
          <p:cNvPr id="376" name="Google Shape;376;p28"/>
          <p:cNvSpPr txBox="1"/>
          <p:nvPr/>
        </p:nvSpPr>
        <p:spPr>
          <a:xfrm>
            <a:off x="1290151" y="411100"/>
            <a:ext cx="75177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Multicellular Organisms:</a:t>
            </a:r>
            <a:r>
              <a:rPr lang="en-US" sz="3600">
                <a:solidFill>
                  <a:schemeClr val="dk1"/>
                </a:solidFill>
                <a:latin typeface="Calibri"/>
                <a:ea typeface="Calibri"/>
                <a:cs typeface="Calibri"/>
                <a:sym typeface="Calibri"/>
              </a:rPr>
              <a:t>  living things made of more than one cell</a:t>
            </a:r>
            <a:endParaRPr sz="3600" b="1" u="sng">
              <a:solidFill>
                <a:schemeClr val="dk1"/>
              </a:solidFill>
              <a:latin typeface="Calibri"/>
              <a:ea typeface="Calibri"/>
              <a:cs typeface="Calibri"/>
              <a:sym typeface="Calibri"/>
            </a:endParaRPr>
          </a:p>
        </p:txBody>
      </p:sp>
      <p:sp>
        <p:nvSpPr>
          <p:cNvPr id="377" name="Google Shape;377;p28"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8" name="Google Shape;378;p28" descr="Blog"/>
          <p:cNvPicPr preferRelativeResize="0"/>
          <p:nvPr/>
        </p:nvPicPr>
        <p:blipFill rotWithShape="1">
          <a:blip r:embed="rId6">
            <a:alphaModFix/>
          </a:blip>
          <a:srcRect/>
          <a:stretch/>
        </p:blipFill>
        <p:spPr>
          <a:xfrm>
            <a:off x="735230" y="135869"/>
            <a:ext cx="463492" cy="46349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gdc468ff31f_0_31"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dc468ff31f_0_36"/>
          <p:cNvSpPr txBox="1"/>
          <p:nvPr/>
        </p:nvSpPr>
        <p:spPr>
          <a:xfrm>
            <a:off x="968050" y="509150"/>
            <a:ext cx="78675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What is a multicellular organism?</a:t>
            </a:r>
            <a:endParaRPr sz="2800" b="1">
              <a:solidFill>
                <a:schemeClr val="dk1"/>
              </a:solidFill>
              <a:latin typeface="Calibri"/>
              <a:ea typeface="Calibri"/>
              <a:cs typeface="Calibri"/>
              <a:sym typeface="Calibri"/>
            </a:endParaRPr>
          </a:p>
        </p:txBody>
      </p:sp>
      <p:sp>
        <p:nvSpPr>
          <p:cNvPr id="391" name="Google Shape;391;gdc468ff31f_0_3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2" name="Google Shape;392;gdc468ff31f_0_36" descr="dog.jpg"/>
          <p:cNvPicPr preferRelativeResize="0"/>
          <p:nvPr/>
        </p:nvPicPr>
        <p:blipFill rotWithShape="1">
          <a:blip r:embed="rId4">
            <a:alphaModFix/>
          </a:blip>
          <a:srcRect/>
          <a:stretch/>
        </p:blipFill>
        <p:spPr>
          <a:xfrm>
            <a:off x="1019504" y="1993809"/>
            <a:ext cx="2602450" cy="3481793"/>
          </a:xfrm>
          <a:prstGeom prst="rect">
            <a:avLst/>
          </a:prstGeom>
          <a:noFill/>
          <a:ln>
            <a:noFill/>
          </a:ln>
        </p:spPr>
      </p:pic>
      <p:pic>
        <p:nvPicPr>
          <p:cNvPr id="393" name="Google Shape;393;gdc468ff31f_0_36" descr="Plant.jpg"/>
          <p:cNvPicPr preferRelativeResize="0"/>
          <p:nvPr/>
        </p:nvPicPr>
        <p:blipFill rotWithShape="1">
          <a:blip r:embed="rId5">
            <a:alphaModFix/>
          </a:blip>
          <a:srcRect t="19844" b="5439"/>
          <a:stretch/>
        </p:blipFill>
        <p:spPr>
          <a:xfrm>
            <a:off x="5355206" y="2257050"/>
            <a:ext cx="2769289" cy="310294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29"/>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400" name="Google Shape;400;p2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30" descr="11 Different Types of Cells in the Human Body"/>
          <p:cNvPicPr preferRelativeResize="0"/>
          <p:nvPr/>
        </p:nvPicPr>
        <p:blipFill rotWithShape="1">
          <a:blip r:embed="rId3">
            <a:alphaModFix/>
          </a:blip>
          <a:srcRect t="15439" b="35133"/>
          <a:stretch/>
        </p:blipFill>
        <p:spPr>
          <a:xfrm>
            <a:off x="-1" y="2039007"/>
            <a:ext cx="9142412" cy="3389586"/>
          </a:xfrm>
          <a:prstGeom prst="rect">
            <a:avLst/>
          </a:prstGeom>
          <a:noFill/>
          <a:ln>
            <a:noFill/>
          </a:ln>
        </p:spPr>
      </p:pic>
      <p:sp>
        <p:nvSpPr>
          <p:cNvPr id="407" name="Google Shape;407;p30"/>
          <p:cNvSpPr txBox="1"/>
          <p:nvPr/>
        </p:nvSpPr>
        <p:spPr>
          <a:xfrm>
            <a:off x="514225" y="501925"/>
            <a:ext cx="83628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Multicellular organisms have “specialized” cells that carry out different jobs needed to function.</a:t>
            </a:r>
            <a:endParaRPr/>
          </a:p>
        </p:txBody>
      </p:sp>
      <p:sp>
        <p:nvSpPr>
          <p:cNvPr id="408" name="Google Shape;408;p30"/>
          <p:cNvSpPr txBox="1"/>
          <p:nvPr/>
        </p:nvSpPr>
        <p:spPr>
          <a:xfrm>
            <a:off x="2064487" y="5791200"/>
            <a:ext cx="501343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00"/>
                </a:solidFill>
                <a:latin typeface="Calibri"/>
                <a:ea typeface="Calibri"/>
                <a:cs typeface="Calibri"/>
                <a:sym typeface="Calibri"/>
              </a:rPr>
              <a:t>Essential Life Processes</a:t>
            </a:r>
            <a:endParaRPr/>
          </a:p>
        </p:txBody>
      </p:sp>
      <p:sp>
        <p:nvSpPr>
          <p:cNvPr id="409" name="Google Shape;409;p3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1000"/>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31" descr="5 Things Your Child's Math Teacher Wishes YOU Knew | Scholastic ..."/>
          <p:cNvPicPr preferRelativeResize="0"/>
          <p:nvPr/>
        </p:nvPicPr>
        <p:blipFill rotWithShape="1">
          <a:blip r:embed="rId3">
            <a:alphaModFix/>
          </a:blip>
          <a:srcRect/>
          <a:stretch/>
        </p:blipFill>
        <p:spPr>
          <a:xfrm>
            <a:off x="645334" y="3208437"/>
            <a:ext cx="3913352" cy="2935014"/>
          </a:xfrm>
          <a:prstGeom prst="rect">
            <a:avLst/>
          </a:prstGeom>
          <a:noFill/>
          <a:ln>
            <a:noFill/>
          </a:ln>
        </p:spPr>
      </p:pic>
      <p:pic>
        <p:nvPicPr>
          <p:cNvPr id="416" name="Google Shape;416;p31" descr="Can Professional Development for Teachers Improve the Reading ..."/>
          <p:cNvPicPr preferRelativeResize="0"/>
          <p:nvPr/>
        </p:nvPicPr>
        <p:blipFill rotWithShape="1">
          <a:blip r:embed="rId4">
            <a:alphaModFix/>
          </a:blip>
          <a:srcRect/>
          <a:stretch/>
        </p:blipFill>
        <p:spPr>
          <a:xfrm>
            <a:off x="5109483" y="508977"/>
            <a:ext cx="3756632" cy="2502856"/>
          </a:xfrm>
          <a:prstGeom prst="rect">
            <a:avLst/>
          </a:prstGeom>
          <a:noFill/>
          <a:ln>
            <a:noFill/>
          </a:ln>
        </p:spPr>
      </p:pic>
      <p:pic>
        <p:nvPicPr>
          <p:cNvPr id="417" name="Google Shape;417;p31" descr="California Needs More Math and Science Teachers - Public Policy ..."/>
          <p:cNvPicPr preferRelativeResize="0"/>
          <p:nvPr/>
        </p:nvPicPr>
        <p:blipFill rotWithShape="1">
          <a:blip r:embed="rId5">
            <a:alphaModFix/>
          </a:blip>
          <a:srcRect/>
          <a:stretch/>
        </p:blipFill>
        <p:spPr>
          <a:xfrm>
            <a:off x="277885" y="714549"/>
            <a:ext cx="4648251" cy="2091713"/>
          </a:xfrm>
          <a:prstGeom prst="rect">
            <a:avLst/>
          </a:prstGeom>
          <a:noFill/>
          <a:ln>
            <a:noFill/>
          </a:ln>
        </p:spPr>
      </p:pic>
      <p:pic>
        <p:nvPicPr>
          <p:cNvPr id="418" name="Google Shape;418;p31" descr="Mt. Spokane teacher receives governor's award for excellence in ..."/>
          <p:cNvPicPr preferRelativeResize="0"/>
          <p:nvPr/>
        </p:nvPicPr>
        <p:blipFill rotWithShape="1">
          <a:blip r:embed="rId6">
            <a:alphaModFix/>
          </a:blip>
          <a:srcRect/>
          <a:stretch/>
        </p:blipFill>
        <p:spPr>
          <a:xfrm>
            <a:off x="4926136" y="3310904"/>
            <a:ext cx="3756632" cy="2730080"/>
          </a:xfrm>
          <a:prstGeom prst="rect">
            <a:avLst/>
          </a:prstGeom>
          <a:noFill/>
          <a:ln>
            <a:noFill/>
          </a:ln>
        </p:spPr>
      </p:pic>
      <p:sp>
        <p:nvSpPr>
          <p:cNvPr id="419" name="Google Shape;419;p31" descr="Artificial Intelligence"/>
          <p:cNvSpPr/>
          <p:nvPr/>
        </p:nvSpPr>
        <p:spPr>
          <a:xfrm>
            <a:off x="0" y="0"/>
            <a:ext cx="735230" cy="73523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gdc468ff31f_0_148"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gdc468ff31f_0_153"/>
          <p:cNvSpPr txBox="1"/>
          <p:nvPr/>
        </p:nvSpPr>
        <p:spPr>
          <a:xfrm>
            <a:off x="968050" y="509150"/>
            <a:ext cx="7867500" cy="138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True/False: In a multicellular organism, cells are “specialized” because they carry out different jobs necessary for the organism to function properly.  </a:t>
            </a:r>
            <a:endParaRPr sz="2800" b="1">
              <a:solidFill>
                <a:schemeClr val="dk1"/>
              </a:solidFill>
              <a:latin typeface="Calibri"/>
              <a:ea typeface="Calibri"/>
              <a:cs typeface="Calibri"/>
              <a:sym typeface="Calibri"/>
            </a:endParaRPr>
          </a:p>
        </p:txBody>
      </p:sp>
      <p:sp>
        <p:nvSpPr>
          <p:cNvPr id="432" name="Google Shape;432;gdc468ff31f_0_15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3" name="Google Shape;433;gdc468ff31f_0_153" descr="dog.jpg"/>
          <p:cNvPicPr preferRelativeResize="0"/>
          <p:nvPr/>
        </p:nvPicPr>
        <p:blipFill rotWithShape="1">
          <a:blip r:embed="rId4">
            <a:alphaModFix/>
          </a:blip>
          <a:srcRect/>
          <a:stretch/>
        </p:blipFill>
        <p:spPr>
          <a:xfrm>
            <a:off x="1019504" y="2368434"/>
            <a:ext cx="2602450" cy="3481793"/>
          </a:xfrm>
          <a:prstGeom prst="rect">
            <a:avLst/>
          </a:prstGeom>
          <a:noFill/>
          <a:ln>
            <a:noFill/>
          </a:ln>
        </p:spPr>
      </p:pic>
      <p:pic>
        <p:nvPicPr>
          <p:cNvPr id="434" name="Google Shape;434;gdc468ff31f_0_153" descr="Plant.jpg"/>
          <p:cNvPicPr preferRelativeResize="0"/>
          <p:nvPr/>
        </p:nvPicPr>
        <p:blipFill rotWithShape="1">
          <a:blip r:embed="rId5">
            <a:alphaModFix/>
          </a:blip>
          <a:srcRect t="19844" b="5439"/>
          <a:stretch/>
        </p:blipFill>
        <p:spPr>
          <a:xfrm>
            <a:off x="5355206" y="2631675"/>
            <a:ext cx="2769289" cy="310294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gdc468ff31f_0_162"/>
          <p:cNvSpPr txBox="1"/>
          <p:nvPr/>
        </p:nvSpPr>
        <p:spPr>
          <a:xfrm>
            <a:off x="968050" y="509150"/>
            <a:ext cx="7867500" cy="138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0000"/>
                </a:solidFill>
                <a:latin typeface="Calibri"/>
                <a:ea typeface="Calibri"/>
                <a:cs typeface="Calibri"/>
                <a:sym typeface="Calibri"/>
              </a:rPr>
              <a:t>True</a:t>
            </a:r>
            <a:r>
              <a:rPr lang="en-US" sz="2800">
                <a:solidFill>
                  <a:schemeClr val="dk1"/>
                </a:solidFill>
                <a:latin typeface="Calibri"/>
                <a:ea typeface="Calibri"/>
                <a:cs typeface="Calibri"/>
                <a:sym typeface="Calibri"/>
              </a:rPr>
              <a:t>/False: In a multicellular organism, cells are “specialized” because they carry out different jobs necessary for the organism to function properly.  </a:t>
            </a:r>
            <a:endParaRPr sz="2800" b="1">
              <a:solidFill>
                <a:schemeClr val="dk1"/>
              </a:solidFill>
              <a:latin typeface="Calibri"/>
              <a:ea typeface="Calibri"/>
              <a:cs typeface="Calibri"/>
              <a:sym typeface="Calibri"/>
            </a:endParaRPr>
          </a:p>
        </p:txBody>
      </p:sp>
      <p:sp>
        <p:nvSpPr>
          <p:cNvPr id="441" name="Google Shape;441;gdc468ff31f_0_16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2" name="Google Shape;442;gdc468ff31f_0_162" descr="dog.jpg"/>
          <p:cNvPicPr preferRelativeResize="0"/>
          <p:nvPr/>
        </p:nvPicPr>
        <p:blipFill rotWithShape="1">
          <a:blip r:embed="rId4">
            <a:alphaModFix/>
          </a:blip>
          <a:srcRect/>
          <a:stretch/>
        </p:blipFill>
        <p:spPr>
          <a:xfrm>
            <a:off x="1019504" y="2368434"/>
            <a:ext cx="2602450" cy="3481793"/>
          </a:xfrm>
          <a:prstGeom prst="rect">
            <a:avLst/>
          </a:prstGeom>
          <a:noFill/>
          <a:ln>
            <a:noFill/>
          </a:ln>
        </p:spPr>
      </p:pic>
      <p:pic>
        <p:nvPicPr>
          <p:cNvPr id="443" name="Google Shape;443;gdc468ff31f_0_162" descr="Plant.jpg"/>
          <p:cNvPicPr preferRelativeResize="0"/>
          <p:nvPr/>
        </p:nvPicPr>
        <p:blipFill rotWithShape="1">
          <a:blip r:embed="rId5">
            <a:alphaModFix/>
          </a:blip>
          <a:srcRect t="19844" b="5439"/>
          <a:stretch/>
        </p:blipFill>
        <p:spPr>
          <a:xfrm>
            <a:off x="5355206" y="2631675"/>
            <a:ext cx="2769289" cy="310294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txBox="1"/>
          <p:nvPr/>
        </p:nvSpPr>
        <p:spPr>
          <a:xfrm>
            <a:off x="467248" y="449371"/>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How can we differentiate between the various types of cells?</a:t>
            </a:r>
            <a:endParaRPr/>
          </a:p>
        </p:txBody>
      </p:sp>
      <p:pic>
        <p:nvPicPr>
          <p:cNvPr id="141" name="Google Shape;141;p4" descr="GCSE Biology - Cell Types and Cell Structure #1 - YouTube"/>
          <p:cNvPicPr preferRelativeResize="0"/>
          <p:nvPr/>
        </p:nvPicPr>
        <p:blipFill rotWithShape="1">
          <a:blip r:embed="rId4">
            <a:alphaModFix/>
          </a:blip>
          <a:srcRect/>
          <a:stretch/>
        </p:blipFill>
        <p:spPr>
          <a:xfrm>
            <a:off x="467248" y="1790783"/>
            <a:ext cx="8209504" cy="461784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2" descr="Artificial Intelligence"/>
          <p:cNvSpPr/>
          <p:nvPr/>
        </p:nvSpPr>
        <p:spPr>
          <a:xfrm>
            <a:off x="11025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0" name="Google Shape;450;p32" descr="Comment Like"/>
          <p:cNvPicPr preferRelativeResize="0"/>
          <p:nvPr/>
        </p:nvPicPr>
        <p:blipFill rotWithShape="1">
          <a:blip r:embed="rId4">
            <a:alphaModFix/>
          </a:blip>
          <a:srcRect/>
          <a:stretch/>
        </p:blipFill>
        <p:spPr>
          <a:xfrm>
            <a:off x="4775200" y="2036490"/>
            <a:ext cx="3133385" cy="313338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Google Shape;455;p33" descr="Climate Change Linked to Shrinking Bird Sizes: Study | The ..."/>
          <p:cNvPicPr preferRelativeResize="0"/>
          <p:nvPr/>
        </p:nvPicPr>
        <p:blipFill rotWithShape="1">
          <a:blip r:embed="rId3">
            <a:alphaModFix/>
          </a:blip>
          <a:srcRect/>
          <a:stretch/>
        </p:blipFill>
        <p:spPr>
          <a:xfrm>
            <a:off x="409903" y="1664472"/>
            <a:ext cx="8324193" cy="3329677"/>
          </a:xfrm>
          <a:prstGeom prst="rect">
            <a:avLst/>
          </a:prstGeom>
          <a:noFill/>
          <a:ln>
            <a:noFill/>
          </a:ln>
        </p:spPr>
      </p:pic>
      <p:sp>
        <p:nvSpPr>
          <p:cNvPr id="456" name="Google Shape;456;p3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7" name="Google Shape;457;p33"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pic>
        <p:nvPicPr>
          <p:cNvPr id="462" name="Google Shape;462;p34" descr="Tree Dedication Program - City of Canfield"/>
          <p:cNvPicPr preferRelativeResize="0"/>
          <p:nvPr/>
        </p:nvPicPr>
        <p:blipFill rotWithShape="1">
          <a:blip r:embed="rId3">
            <a:alphaModFix/>
          </a:blip>
          <a:srcRect/>
          <a:stretch/>
        </p:blipFill>
        <p:spPr>
          <a:xfrm>
            <a:off x="1942251" y="1384372"/>
            <a:ext cx="5259498" cy="5473628"/>
          </a:xfrm>
          <a:prstGeom prst="rect">
            <a:avLst/>
          </a:prstGeom>
          <a:noFill/>
          <a:ln>
            <a:noFill/>
          </a:ln>
        </p:spPr>
      </p:pic>
      <p:sp>
        <p:nvSpPr>
          <p:cNvPr id="463" name="Google Shape;463;p3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4" name="Google Shape;464;p34"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dc468ff31f_0_46"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gdc468ff31f_0_51"/>
          <p:cNvSpPr txBox="1"/>
          <p:nvPr/>
        </p:nvSpPr>
        <p:spPr>
          <a:xfrm>
            <a:off x="968050" y="509150"/>
            <a:ext cx="78675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What is an example of a multicellular organism (that we didn’t already talk about)?</a:t>
            </a:r>
            <a:endParaRPr sz="2800" b="1">
              <a:solidFill>
                <a:schemeClr val="dk1"/>
              </a:solidFill>
              <a:latin typeface="Calibri"/>
              <a:ea typeface="Calibri"/>
              <a:cs typeface="Calibri"/>
              <a:sym typeface="Calibri"/>
            </a:endParaRPr>
          </a:p>
        </p:txBody>
      </p:sp>
      <p:sp>
        <p:nvSpPr>
          <p:cNvPr id="477" name="Google Shape;477;gdc468ff31f_0_5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8" name="Google Shape;478;gdc468ff31f_0_51"/>
          <p:cNvPicPr preferRelativeResize="0"/>
          <p:nvPr/>
        </p:nvPicPr>
        <p:blipFill rotWithShape="1">
          <a:blip r:embed="rId4">
            <a:alphaModFix/>
          </a:blip>
          <a:srcRect/>
          <a:stretch/>
        </p:blipFill>
        <p:spPr>
          <a:xfrm>
            <a:off x="1283331" y="1834954"/>
            <a:ext cx="6410850" cy="419989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3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5" name="Google Shape;485;p35"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36" descr="Sedimentary Rocks | Types of Sedimentary Rocks | DK Find Out"/>
          <p:cNvPicPr preferRelativeResize="0"/>
          <p:nvPr/>
        </p:nvPicPr>
        <p:blipFill rotWithShape="1">
          <a:blip r:embed="rId3">
            <a:alphaModFix/>
          </a:blip>
          <a:srcRect/>
          <a:stretch/>
        </p:blipFill>
        <p:spPr>
          <a:xfrm>
            <a:off x="1035269" y="1294701"/>
            <a:ext cx="7073462" cy="4560910"/>
          </a:xfrm>
          <a:prstGeom prst="rect">
            <a:avLst/>
          </a:prstGeom>
          <a:noFill/>
          <a:ln>
            <a:noFill/>
          </a:ln>
        </p:spPr>
      </p:pic>
      <p:sp>
        <p:nvSpPr>
          <p:cNvPr id="491" name="Google Shape;491;p3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2" name="Google Shape;492;p36"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pic>
        <p:nvPicPr>
          <p:cNvPr id="497" name="Google Shape;497;p37" descr="How to drink more water | Why should you drink more water?"/>
          <p:cNvPicPr preferRelativeResize="0"/>
          <p:nvPr/>
        </p:nvPicPr>
        <p:blipFill rotWithShape="1">
          <a:blip r:embed="rId3">
            <a:alphaModFix/>
          </a:blip>
          <a:srcRect/>
          <a:stretch/>
        </p:blipFill>
        <p:spPr>
          <a:xfrm>
            <a:off x="1450427" y="2060026"/>
            <a:ext cx="6243145" cy="4682359"/>
          </a:xfrm>
          <a:prstGeom prst="rect">
            <a:avLst/>
          </a:prstGeom>
          <a:noFill/>
          <a:ln>
            <a:noFill/>
          </a:ln>
        </p:spPr>
      </p:pic>
      <p:sp>
        <p:nvSpPr>
          <p:cNvPr id="498" name="Google Shape;498;p3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9" name="Google Shape;499;p37"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dc468ff31f_0_6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dc468ff31f_0_65"/>
          <p:cNvSpPr txBox="1"/>
          <p:nvPr/>
        </p:nvSpPr>
        <p:spPr>
          <a:xfrm>
            <a:off x="968050" y="509150"/>
            <a:ext cx="78675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What is a non-example of a multicellular organism (that we didn’t already talk about)?</a:t>
            </a:r>
            <a:endParaRPr sz="2800" b="1">
              <a:solidFill>
                <a:schemeClr val="dk1"/>
              </a:solidFill>
              <a:latin typeface="Calibri"/>
              <a:ea typeface="Calibri"/>
              <a:cs typeface="Calibri"/>
              <a:sym typeface="Calibri"/>
            </a:endParaRPr>
          </a:p>
        </p:txBody>
      </p:sp>
      <p:sp>
        <p:nvSpPr>
          <p:cNvPr id="512" name="Google Shape;512;gdc468ff31f_0_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13" name="Google Shape;513;gdc468ff31f_0_65"/>
          <p:cNvPicPr preferRelativeResize="0"/>
          <p:nvPr/>
        </p:nvPicPr>
        <p:blipFill rotWithShape="1">
          <a:blip r:embed="rId4">
            <a:alphaModFix/>
          </a:blip>
          <a:srcRect/>
          <a:stretch/>
        </p:blipFill>
        <p:spPr>
          <a:xfrm>
            <a:off x="1283331" y="1834954"/>
            <a:ext cx="6410850" cy="4199895"/>
          </a:xfrm>
          <a:prstGeom prst="rect">
            <a:avLst/>
          </a:prstGeom>
          <a:noFill/>
          <a:ln>
            <a:noFill/>
          </a:ln>
        </p:spPr>
      </p:pic>
      <p:sp>
        <p:nvSpPr>
          <p:cNvPr id="514" name="Google Shape;514;gdc468ff31f_0_65"/>
          <p:cNvSpPr txBox="1"/>
          <p:nvPr/>
        </p:nvSpPr>
        <p:spPr>
          <a:xfrm>
            <a:off x="1060950" y="2136000"/>
            <a:ext cx="22545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7200">
                <a:latin typeface="Calibri"/>
                <a:ea typeface="Calibri"/>
                <a:cs typeface="Calibri"/>
                <a:sym typeface="Calibri"/>
              </a:rPr>
              <a:t>NON</a:t>
            </a:r>
            <a:endParaRPr sz="72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38"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1" name="Google Shape;521;p38"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39"/>
          <p:cNvSpPr txBox="1"/>
          <p:nvPr/>
        </p:nvSpPr>
        <p:spPr>
          <a:xfrm>
            <a:off x="1161393" y="1144047"/>
            <a:ext cx="682121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Multicellular Organism</a:t>
            </a:r>
            <a:endParaRPr/>
          </a:p>
        </p:txBody>
      </p:sp>
      <p:cxnSp>
        <p:nvCxnSpPr>
          <p:cNvPr id="528" name="Google Shape;528;p39"/>
          <p:cNvCxnSpPr/>
          <p:nvPr/>
        </p:nvCxnSpPr>
        <p:spPr>
          <a:xfrm>
            <a:off x="1812393" y="1933012"/>
            <a:ext cx="15900" cy="1047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529" name="Google Shape;529;p3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0" name="Google Shape;530;p3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531" name="Google Shape;531;p39"/>
          <p:cNvSpPr txBox="1"/>
          <p:nvPr/>
        </p:nvSpPr>
        <p:spPr>
          <a:xfrm>
            <a:off x="1417475" y="3108475"/>
            <a:ext cx="916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(prefix)</a:t>
            </a:r>
            <a:endParaRPr sz="1800">
              <a:latin typeface="Calibri"/>
              <a:ea typeface="Calibri"/>
              <a:cs typeface="Calibri"/>
              <a:sym typeface="Calibri"/>
            </a:endParaRPr>
          </a:p>
        </p:txBody>
      </p:sp>
      <p:cxnSp>
        <p:nvCxnSpPr>
          <p:cNvPr id="532" name="Google Shape;532;p39"/>
          <p:cNvCxnSpPr/>
          <p:nvPr/>
        </p:nvCxnSpPr>
        <p:spPr>
          <a:xfrm>
            <a:off x="3699243" y="1933012"/>
            <a:ext cx="15900" cy="1047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533" name="Google Shape;533;p39"/>
          <p:cNvSpPr txBox="1"/>
          <p:nvPr/>
        </p:nvSpPr>
        <p:spPr>
          <a:xfrm>
            <a:off x="3082900" y="3108475"/>
            <a:ext cx="1248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(root word)</a:t>
            </a:r>
            <a:endParaRPr sz="1800">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dc468ff31f_0_90"/>
          <p:cNvSpPr txBox="1"/>
          <p:nvPr/>
        </p:nvSpPr>
        <p:spPr>
          <a:xfrm>
            <a:off x="1161393" y="1144047"/>
            <a:ext cx="68211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Multicellular Organism</a:t>
            </a:r>
            <a:endParaRPr/>
          </a:p>
        </p:txBody>
      </p:sp>
      <p:sp>
        <p:nvSpPr>
          <p:cNvPr id="540" name="Google Shape;540;gdc468ff31f_0_90"/>
          <p:cNvSpPr/>
          <p:nvPr/>
        </p:nvSpPr>
        <p:spPr>
          <a:xfrm>
            <a:off x="1082565" y="1082566"/>
            <a:ext cx="1681800" cy="1114200"/>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41" name="Google Shape;541;gdc468ff31f_0_90"/>
          <p:cNvCxnSpPr>
            <a:stCxn id="540" idx="4"/>
          </p:cNvCxnSpPr>
          <p:nvPr/>
        </p:nvCxnSpPr>
        <p:spPr>
          <a:xfrm>
            <a:off x="1923465" y="2196766"/>
            <a:ext cx="945900" cy="9984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542" name="Google Shape;542;gdc468ff31f_0_90"/>
          <p:cNvSpPr txBox="1"/>
          <p:nvPr/>
        </p:nvSpPr>
        <p:spPr>
          <a:xfrm>
            <a:off x="1313700" y="3187250"/>
            <a:ext cx="48876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More than one, or many</a:t>
            </a:r>
            <a:endParaRPr/>
          </a:p>
        </p:txBody>
      </p:sp>
      <p:sp>
        <p:nvSpPr>
          <p:cNvPr id="543" name="Google Shape;543;gdc468ff31f_0_9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4" name="Google Shape;544;gdc468ff31f_0_90"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40"/>
          <p:cNvSpPr txBox="1"/>
          <p:nvPr/>
        </p:nvSpPr>
        <p:spPr>
          <a:xfrm>
            <a:off x="1161393" y="1156138"/>
            <a:ext cx="682121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Multicellular Organism</a:t>
            </a:r>
            <a:endParaRPr/>
          </a:p>
        </p:txBody>
      </p:sp>
      <p:sp>
        <p:nvSpPr>
          <p:cNvPr id="551" name="Google Shape;551;p40"/>
          <p:cNvSpPr/>
          <p:nvPr/>
        </p:nvSpPr>
        <p:spPr>
          <a:xfrm>
            <a:off x="2711669" y="1140897"/>
            <a:ext cx="2196662" cy="1114096"/>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52" name="Google Shape;552;p40"/>
          <p:cNvCxnSpPr>
            <a:stCxn id="551" idx="4"/>
          </p:cNvCxnSpPr>
          <p:nvPr/>
        </p:nvCxnSpPr>
        <p:spPr>
          <a:xfrm>
            <a:off x="3810000" y="2254993"/>
            <a:ext cx="0" cy="11142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553" name="Google Shape;553;p40"/>
          <p:cNvSpPr txBox="1"/>
          <p:nvPr/>
        </p:nvSpPr>
        <p:spPr>
          <a:xfrm>
            <a:off x="2475186" y="3369089"/>
            <a:ext cx="26697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Made of cells</a:t>
            </a:r>
            <a:endParaRPr/>
          </a:p>
        </p:txBody>
      </p:sp>
      <p:sp>
        <p:nvSpPr>
          <p:cNvPr id="554" name="Google Shape;554;p4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5" name="Google Shape;555;p40"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41"/>
          <p:cNvSpPr txBox="1"/>
          <p:nvPr/>
        </p:nvSpPr>
        <p:spPr>
          <a:xfrm>
            <a:off x="1161393" y="1156138"/>
            <a:ext cx="6616261"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Multicellular Organism</a:t>
            </a:r>
            <a:endParaRPr/>
          </a:p>
        </p:txBody>
      </p:sp>
      <p:sp>
        <p:nvSpPr>
          <p:cNvPr id="562" name="Google Shape;562;p41"/>
          <p:cNvSpPr/>
          <p:nvPr/>
        </p:nvSpPr>
        <p:spPr>
          <a:xfrm>
            <a:off x="4813738" y="1091496"/>
            <a:ext cx="2837794" cy="1114096"/>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563" name="Google Shape;563;p41"/>
          <p:cNvCxnSpPr>
            <a:stCxn id="562" idx="4"/>
          </p:cNvCxnSpPr>
          <p:nvPr/>
        </p:nvCxnSpPr>
        <p:spPr>
          <a:xfrm flipH="1">
            <a:off x="5911935" y="2205592"/>
            <a:ext cx="320700" cy="11142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564" name="Google Shape;564;p41"/>
          <p:cNvSpPr txBox="1"/>
          <p:nvPr/>
        </p:nvSpPr>
        <p:spPr>
          <a:xfrm>
            <a:off x="3258000" y="3368300"/>
            <a:ext cx="47310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Life form, or living thing</a:t>
            </a:r>
            <a:endParaRPr/>
          </a:p>
        </p:txBody>
      </p:sp>
      <p:sp>
        <p:nvSpPr>
          <p:cNvPr id="565" name="Google Shape;565;p4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6" name="Google Shape;566;p41"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42"/>
          <p:cNvSpPr txBox="1"/>
          <p:nvPr/>
        </p:nvSpPr>
        <p:spPr>
          <a:xfrm>
            <a:off x="343625" y="1156150"/>
            <a:ext cx="84639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Multi-      cellular      Organism</a:t>
            </a:r>
            <a:endParaRPr/>
          </a:p>
        </p:txBody>
      </p:sp>
      <p:sp>
        <p:nvSpPr>
          <p:cNvPr id="573" name="Google Shape;573;p4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4" name="Google Shape;574;p42"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575" name="Google Shape;575;p42"/>
          <p:cNvSpPr/>
          <p:nvPr/>
        </p:nvSpPr>
        <p:spPr>
          <a:xfrm>
            <a:off x="4296150" y="3854950"/>
            <a:ext cx="551700" cy="12006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2"/>
          <p:cNvSpPr txBox="1"/>
          <p:nvPr/>
        </p:nvSpPr>
        <p:spPr>
          <a:xfrm>
            <a:off x="1305500" y="5387575"/>
            <a:ext cx="63558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Living thing made of many cells</a:t>
            </a:r>
            <a:endParaRPr/>
          </a:p>
        </p:txBody>
      </p:sp>
      <p:sp>
        <p:nvSpPr>
          <p:cNvPr id="577" name="Google Shape;577;p42"/>
          <p:cNvSpPr txBox="1"/>
          <p:nvPr/>
        </p:nvSpPr>
        <p:spPr>
          <a:xfrm>
            <a:off x="343625" y="2727563"/>
            <a:ext cx="84639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Multicellular Organism</a:t>
            </a:r>
            <a:endParaRPr/>
          </a:p>
        </p:txBody>
      </p:sp>
      <p:pic>
        <p:nvPicPr>
          <p:cNvPr id="578" name="Google Shape;578;p42"/>
          <p:cNvPicPr preferRelativeResize="0"/>
          <p:nvPr/>
        </p:nvPicPr>
        <p:blipFill>
          <a:blip r:embed="rId5">
            <a:alphaModFix/>
          </a:blip>
          <a:stretch>
            <a:fillRect/>
          </a:stretch>
        </p:blipFill>
        <p:spPr>
          <a:xfrm>
            <a:off x="2304275" y="1294600"/>
            <a:ext cx="607700" cy="646500"/>
          </a:xfrm>
          <a:prstGeom prst="rect">
            <a:avLst/>
          </a:prstGeom>
          <a:noFill/>
          <a:ln>
            <a:noFill/>
          </a:ln>
        </p:spPr>
      </p:pic>
      <p:pic>
        <p:nvPicPr>
          <p:cNvPr id="579" name="Google Shape;579;p42"/>
          <p:cNvPicPr preferRelativeResize="0"/>
          <p:nvPr/>
        </p:nvPicPr>
        <p:blipFill>
          <a:blip r:embed="rId5">
            <a:alphaModFix/>
          </a:blip>
          <a:stretch>
            <a:fillRect/>
          </a:stretch>
        </p:blipFill>
        <p:spPr>
          <a:xfrm>
            <a:off x="5231800" y="1294600"/>
            <a:ext cx="607700" cy="646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dc468ff31f_0_7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dc468ff31f_0_82"/>
          <p:cNvSpPr txBox="1"/>
          <p:nvPr/>
        </p:nvSpPr>
        <p:spPr>
          <a:xfrm>
            <a:off x="968050" y="509150"/>
            <a:ext cx="7867500" cy="1385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How can we use the word parts of multicellular organism to help us remember the definition of the term?</a:t>
            </a:r>
            <a:endParaRPr sz="2800" b="1">
              <a:solidFill>
                <a:schemeClr val="dk1"/>
              </a:solidFill>
              <a:latin typeface="Calibri"/>
              <a:ea typeface="Calibri"/>
              <a:cs typeface="Calibri"/>
              <a:sym typeface="Calibri"/>
            </a:endParaRPr>
          </a:p>
        </p:txBody>
      </p:sp>
      <p:sp>
        <p:nvSpPr>
          <p:cNvPr id="592" name="Google Shape;592;gdc468ff31f_0_8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gdc468ff31f_0_82"/>
          <p:cNvSpPr txBox="1"/>
          <p:nvPr/>
        </p:nvSpPr>
        <p:spPr>
          <a:xfrm>
            <a:off x="1161443" y="2698122"/>
            <a:ext cx="68211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Multicellular Organism</a:t>
            </a:r>
            <a:endParaRPr/>
          </a:p>
        </p:txBody>
      </p:sp>
      <p:cxnSp>
        <p:nvCxnSpPr>
          <p:cNvPr id="594" name="Google Shape;594;gdc468ff31f_0_82"/>
          <p:cNvCxnSpPr/>
          <p:nvPr/>
        </p:nvCxnSpPr>
        <p:spPr>
          <a:xfrm>
            <a:off x="1812443" y="3487087"/>
            <a:ext cx="15900" cy="1047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595" name="Google Shape;595;gdc468ff31f_0_82"/>
          <p:cNvSpPr txBox="1"/>
          <p:nvPr/>
        </p:nvSpPr>
        <p:spPr>
          <a:xfrm>
            <a:off x="1417525" y="4662550"/>
            <a:ext cx="9168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(prefix)</a:t>
            </a:r>
            <a:endParaRPr sz="1800">
              <a:latin typeface="Calibri"/>
              <a:ea typeface="Calibri"/>
              <a:cs typeface="Calibri"/>
              <a:sym typeface="Calibri"/>
            </a:endParaRPr>
          </a:p>
        </p:txBody>
      </p:sp>
      <p:cxnSp>
        <p:nvCxnSpPr>
          <p:cNvPr id="596" name="Google Shape;596;gdc468ff31f_0_82"/>
          <p:cNvCxnSpPr/>
          <p:nvPr/>
        </p:nvCxnSpPr>
        <p:spPr>
          <a:xfrm>
            <a:off x="3699293" y="3487087"/>
            <a:ext cx="15900" cy="1047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597" name="Google Shape;597;gdc468ff31f_0_82"/>
          <p:cNvSpPr txBox="1"/>
          <p:nvPr/>
        </p:nvSpPr>
        <p:spPr>
          <a:xfrm>
            <a:off x="3082950" y="4662550"/>
            <a:ext cx="1248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(root word)</a:t>
            </a:r>
            <a:endParaRPr sz="1800">
              <a:latin typeface="Calibri"/>
              <a:ea typeface="Calibri"/>
              <a:cs typeface="Calibri"/>
              <a:sym typeface="Calibri"/>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3"/>
          <p:cNvSpPr txBox="1"/>
          <p:nvPr/>
        </p:nvSpPr>
        <p:spPr>
          <a:xfrm>
            <a:off x="295220" y="904846"/>
            <a:ext cx="8553600" cy="1108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a:solidFill>
                  <a:schemeClr val="dk1"/>
                </a:solidFill>
                <a:latin typeface="Calibri"/>
                <a:ea typeface="Calibri"/>
                <a:cs typeface="Calibri"/>
                <a:sym typeface="Calibri"/>
              </a:rPr>
              <a:t>Unicellular Organisms</a:t>
            </a:r>
            <a:endParaRPr/>
          </a:p>
        </p:txBody>
      </p:sp>
      <p:sp>
        <p:nvSpPr>
          <p:cNvPr id="604" name="Google Shape;604;p43"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05" name="Google Shape;605;p43"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611" name="Google Shape;611;p44" descr="First Direct Evidence Shows Bacteria Change Shape Inside Humans to ..."/>
          <p:cNvPicPr preferRelativeResize="0"/>
          <p:nvPr/>
        </p:nvPicPr>
        <p:blipFill rotWithShape="1">
          <a:blip r:embed="rId3">
            <a:alphaModFix/>
          </a:blip>
          <a:srcRect l="15747" r="18621"/>
          <a:stretch/>
        </p:blipFill>
        <p:spPr>
          <a:xfrm>
            <a:off x="342553" y="2907166"/>
            <a:ext cx="3836276" cy="2368490"/>
          </a:xfrm>
          <a:prstGeom prst="rect">
            <a:avLst/>
          </a:prstGeom>
          <a:noFill/>
          <a:ln>
            <a:noFill/>
          </a:ln>
        </p:spPr>
      </p:pic>
      <p:sp>
        <p:nvSpPr>
          <p:cNvPr id="612" name="Google Shape;612;p44"/>
          <p:cNvSpPr txBox="1"/>
          <p:nvPr/>
        </p:nvSpPr>
        <p:spPr>
          <a:xfrm>
            <a:off x="1124201" y="506975"/>
            <a:ext cx="74199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Unicellular Organisms:</a:t>
            </a:r>
            <a:r>
              <a:rPr lang="en-US" sz="3600">
                <a:solidFill>
                  <a:schemeClr val="dk1"/>
                </a:solidFill>
                <a:latin typeface="Calibri"/>
                <a:ea typeface="Calibri"/>
                <a:cs typeface="Calibri"/>
                <a:sym typeface="Calibri"/>
              </a:rPr>
              <a:t>  living things made of </a:t>
            </a:r>
            <a:r>
              <a:rPr lang="en-US" sz="3600" i="1">
                <a:solidFill>
                  <a:schemeClr val="dk1"/>
                </a:solidFill>
                <a:latin typeface="Calibri"/>
                <a:ea typeface="Calibri"/>
                <a:cs typeface="Calibri"/>
                <a:sym typeface="Calibri"/>
              </a:rPr>
              <a:t>one</a:t>
            </a:r>
            <a:r>
              <a:rPr lang="en-US" sz="3600">
                <a:solidFill>
                  <a:schemeClr val="dk1"/>
                </a:solidFill>
                <a:latin typeface="Calibri"/>
                <a:ea typeface="Calibri"/>
                <a:cs typeface="Calibri"/>
                <a:sym typeface="Calibri"/>
              </a:rPr>
              <a:t> cell</a:t>
            </a:r>
            <a:endParaRPr sz="3600" b="1" u="sng">
              <a:solidFill>
                <a:schemeClr val="dk1"/>
              </a:solidFill>
              <a:latin typeface="Calibri"/>
              <a:ea typeface="Calibri"/>
              <a:cs typeface="Calibri"/>
              <a:sym typeface="Calibri"/>
            </a:endParaRPr>
          </a:p>
        </p:txBody>
      </p:sp>
      <p:pic>
        <p:nvPicPr>
          <p:cNvPr id="613" name="Google Shape;613;p44" descr="Brain-Eating Amoeba Infections Are Rare, but Deadly—Research Is ..."/>
          <p:cNvPicPr preferRelativeResize="0"/>
          <p:nvPr/>
        </p:nvPicPr>
        <p:blipFill rotWithShape="1">
          <a:blip r:embed="rId4">
            <a:alphaModFix/>
          </a:blip>
          <a:srcRect/>
          <a:stretch/>
        </p:blipFill>
        <p:spPr>
          <a:xfrm>
            <a:off x="4572000" y="2923250"/>
            <a:ext cx="4229447" cy="2368490"/>
          </a:xfrm>
          <a:prstGeom prst="rect">
            <a:avLst/>
          </a:prstGeom>
          <a:noFill/>
          <a:ln>
            <a:noFill/>
          </a:ln>
        </p:spPr>
      </p:pic>
      <p:sp>
        <p:nvSpPr>
          <p:cNvPr id="614" name="Google Shape;614;p44" descr="Artificial Intelligence"/>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5" name="Google Shape;615;p44" descr="Blog"/>
          <p:cNvPicPr preferRelativeResize="0"/>
          <p:nvPr/>
        </p:nvPicPr>
        <p:blipFill rotWithShape="1">
          <a:blip r:embed="rId6">
            <a:alphaModFix/>
          </a:blip>
          <a:srcRect/>
          <a:stretch/>
        </p:blipFill>
        <p:spPr>
          <a:xfrm>
            <a:off x="735230" y="135869"/>
            <a:ext cx="463492" cy="4634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6"/>
          <p:cNvSpPr txBox="1"/>
          <p:nvPr/>
        </p:nvSpPr>
        <p:spPr>
          <a:xfrm>
            <a:off x="804656" y="728259"/>
            <a:ext cx="7415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 </a:t>
            </a:r>
            <a:endParaRPr/>
          </a:p>
        </p:txBody>
      </p:sp>
      <p:sp>
        <p:nvSpPr>
          <p:cNvPr id="154" name="Google Shape;154;p6"/>
          <p:cNvSpPr/>
          <p:nvPr/>
        </p:nvSpPr>
        <p:spPr>
          <a:xfrm>
            <a:off x="733703" y="728259"/>
            <a:ext cx="748641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 </a:t>
            </a:r>
            <a:endParaRPr/>
          </a:p>
        </p:txBody>
      </p:sp>
      <p:sp>
        <p:nvSpPr>
          <p:cNvPr id="155" name="Google Shape;155;p6"/>
          <p:cNvSpPr/>
          <p:nvPr/>
        </p:nvSpPr>
        <p:spPr>
          <a:xfrm>
            <a:off x="849558" y="346802"/>
            <a:ext cx="7991400" cy="1200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Cell Theory</a:t>
            </a:r>
            <a:r>
              <a:rPr lang="en-US" sz="3600" b="1">
                <a:solidFill>
                  <a:schemeClr val="dk1"/>
                </a:solidFill>
                <a:latin typeface="Calibri"/>
                <a:ea typeface="Calibri"/>
                <a:cs typeface="Calibri"/>
                <a:sym typeface="Calibri"/>
              </a:rPr>
              <a:t>:</a:t>
            </a:r>
            <a:r>
              <a:rPr lang="en-US" sz="3600">
                <a:solidFill>
                  <a:schemeClr val="dk1"/>
                </a:solidFill>
                <a:latin typeface="Calibri"/>
                <a:ea typeface="Calibri"/>
                <a:cs typeface="Calibri"/>
                <a:sym typeface="Calibri"/>
              </a:rPr>
              <a:t>  the scientific theory stating that all living things are made of cells.</a:t>
            </a:r>
            <a:endParaRPr/>
          </a:p>
        </p:txBody>
      </p:sp>
      <p:pic>
        <p:nvPicPr>
          <p:cNvPr id="156" name="Google Shape;156;p6" descr="The Wacky History of Cell Theory | Let's Talk Science"/>
          <p:cNvPicPr preferRelativeResize="0"/>
          <p:nvPr/>
        </p:nvPicPr>
        <p:blipFill rotWithShape="1">
          <a:blip r:embed="rId3">
            <a:alphaModFix/>
          </a:blip>
          <a:srcRect/>
          <a:stretch/>
        </p:blipFill>
        <p:spPr>
          <a:xfrm>
            <a:off x="2277229" y="2412581"/>
            <a:ext cx="4399363" cy="4399363"/>
          </a:xfrm>
          <a:prstGeom prst="rect">
            <a:avLst/>
          </a:prstGeom>
          <a:noFill/>
          <a:ln>
            <a:noFill/>
          </a:ln>
        </p:spPr>
      </p:pic>
      <p:sp>
        <p:nvSpPr>
          <p:cNvPr id="157" name="Google Shape;157;p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gdc468ff31f_0_109"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dc468ff31f_0_114"/>
          <p:cNvSpPr txBox="1"/>
          <p:nvPr/>
        </p:nvSpPr>
        <p:spPr>
          <a:xfrm>
            <a:off x="968050" y="509150"/>
            <a:ext cx="7867500" cy="5232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What is a unicellular organism?</a:t>
            </a:r>
            <a:endParaRPr sz="2800" b="1">
              <a:solidFill>
                <a:schemeClr val="dk1"/>
              </a:solidFill>
              <a:latin typeface="Calibri"/>
              <a:ea typeface="Calibri"/>
              <a:cs typeface="Calibri"/>
              <a:sym typeface="Calibri"/>
            </a:endParaRPr>
          </a:p>
        </p:txBody>
      </p:sp>
      <p:sp>
        <p:nvSpPr>
          <p:cNvPr id="628" name="Google Shape;628;gdc468ff31f_0_11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9" name="Google Shape;629;gdc468ff31f_0_114" descr="First Direct Evidence Shows Bacteria Change Shape Inside Humans to ..."/>
          <p:cNvPicPr preferRelativeResize="0"/>
          <p:nvPr/>
        </p:nvPicPr>
        <p:blipFill rotWithShape="1">
          <a:blip r:embed="rId4">
            <a:alphaModFix/>
          </a:blip>
          <a:srcRect l="15745" r="18620"/>
          <a:stretch/>
        </p:blipFill>
        <p:spPr>
          <a:xfrm>
            <a:off x="342553" y="2907166"/>
            <a:ext cx="3836275" cy="2368490"/>
          </a:xfrm>
          <a:prstGeom prst="rect">
            <a:avLst/>
          </a:prstGeom>
          <a:noFill/>
          <a:ln>
            <a:noFill/>
          </a:ln>
        </p:spPr>
      </p:pic>
      <p:pic>
        <p:nvPicPr>
          <p:cNvPr id="630" name="Google Shape;630;gdc468ff31f_0_114" descr="Brain-Eating Amoeba Infections Are Rare, but Deadly—Research Is ..."/>
          <p:cNvPicPr preferRelativeResize="0"/>
          <p:nvPr/>
        </p:nvPicPr>
        <p:blipFill rotWithShape="1">
          <a:blip r:embed="rId5">
            <a:alphaModFix/>
          </a:blip>
          <a:srcRect/>
          <a:stretch/>
        </p:blipFill>
        <p:spPr>
          <a:xfrm>
            <a:off x="4572000" y="2923250"/>
            <a:ext cx="4229447" cy="236849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4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637" name="Google Shape;637;p4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46"/>
          <p:cNvSpPr txBox="1"/>
          <p:nvPr/>
        </p:nvSpPr>
        <p:spPr>
          <a:xfrm>
            <a:off x="557048" y="628039"/>
            <a:ext cx="8113985"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Calibri"/>
                <a:ea typeface="Calibri"/>
                <a:cs typeface="Calibri"/>
                <a:sym typeface="Calibri"/>
              </a:rPr>
              <a:t>Unicellular organisms are only made of one cell, so this cell does all the jobs needed to function.</a:t>
            </a:r>
            <a:endParaRPr/>
          </a:p>
        </p:txBody>
      </p:sp>
      <p:pic>
        <p:nvPicPr>
          <p:cNvPr id="644" name="Google Shape;644;p46"/>
          <p:cNvPicPr preferRelativeResize="0"/>
          <p:nvPr/>
        </p:nvPicPr>
        <p:blipFill rotWithShape="1">
          <a:blip r:embed="rId3">
            <a:alphaModFix/>
          </a:blip>
          <a:srcRect b="2388"/>
          <a:stretch/>
        </p:blipFill>
        <p:spPr>
          <a:xfrm>
            <a:off x="2625533" y="2203126"/>
            <a:ext cx="3892933" cy="4229206"/>
          </a:xfrm>
          <a:prstGeom prst="rect">
            <a:avLst/>
          </a:prstGeom>
          <a:noFill/>
          <a:ln>
            <a:noFill/>
          </a:ln>
        </p:spPr>
      </p:pic>
      <p:sp>
        <p:nvSpPr>
          <p:cNvPr id="645" name="Google Shape;645;p46"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47" descr="o-elementary-school-teacher-facebook - C3 Teachers"/>
          <p:cNvPicPr preferRelativeResize="0"/>
          <p:nvPr/>
        </p:nvPicPr>
        <p:blipFill rotWithShape="1">
          <a:blip r:embed="rId3">
            <a:alphaModFix/>
          </a:blip>
          <a:srcRect/>
          <a:stretch/>
        </p:blipFill>
        <p:spPr>
          <a:xfrm>
            <a:off x="215900" y="735230"/>
            <a:ext cx="8712200" cy="5762757"/>
          </a:xfrm>
          <a:prstGeom prst="rect">
            <a:avLst/>
          </a:prstGeom>
          <a:noFill/>
          <a:ln>
            <a:noFill/>
          </a:ln>
        </p:spPr>
      </p:pic>
      <p:sp>
        <p:nvSpPr>
          <p:cNvPr id="652" name="Google Shape;652;p47"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dc468ff31f_0_127"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gdc468ff31f_0_132"/>
          <p:cNvSpPr txBox="1"/>
          <p:nvPr/>
        </p:nvSpPr>
        <p:spPr>
          <a:xfrm>
            <a:off x="968050" y="509150"/>
            <a:ext cx="78675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True/False: In a unicellular organism, the cell does all the jobs needed to function properly.    </a:t>
            </a:r>
            <a:endParaRPr sz="2800" b="1">
              <a:solidFill>
                <a:schemeClr val="dk1"/>
              </a:solidFill>
              <a:latin typeface="Calibri"/>
              <a:ea typeface="Calibri"/>
              <a:cs typeface="Calibri"/>
              <a:sym typeface="Calibri"/>
            </a:endParaRPr>
          </a:p>
        </p:txBody>
      </p:sp>
      <p:sp>
        <p:nvSpPr>
          <p:cNvPr id="665" name="Google Shape;665;gdc468ff31f_0_13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6" name="Google Shape;666;gdc468ff31f_0_132" descr="First Direct Evidence Shows Bacteria Change Shape Inside Humans to ..."/>
          <p:cNvPicPr preferRelativeResize="0"/>
          <p:nvPr/>
        </p:nvPicPr>
        <p:blipFill rotWithShape="1">
          <a:blip r:embed="rId4">
            <a:alphaModFix/>
          </a:blip>
          <a:srcRect l="15745" r="18620"/>
          <a:stretch/>
        </p:blipFill>
        <p:spPr>
          <a:xfrm>
            <a:off x="342553" y="2907166"/>
            <a:ext cx="3836275" cy="2368490"/>
          </a:xfrm>
          <a:prstGeom prst="rect">
            <a:avLst/>
          </a:prstGeom>
          <a:noFill/>
          <a:ln>
            <a:noFill/>
          </a:ln>
        </p:spPr>
      </p:pic>
      <p:pic>
        <p:nvPicPr>
          <p:cNvPr id="667" name="Google Shape;667;gdc468ff31f_0_132" descr="Brain-Eating Amoeba Infections Are Rare, but Deadly—Research Is ..."/>
          <p:cNvPicPr preferRelativeResize="0"/>
          <p:nvPr/>
        </p:nvPicPr>
        <p:blipFill rotWithShape="1">
          <a:blip r:embed="rId5">
            <a:alphaModFix/>
          </a:blip>
          <a:srcRect/>
          <a:stretch/>
        </p:blipFill>
        <p:spPr>
          <a:xfrm>
            <a:off x="4572000" y="2923250"/>
            <a:ext cx="4229447" cy="236849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gdc468ff31f_0_140"/>
          <p:cNvSpPr txBox="1"/>
          <p:nvPr/>
        </p:nvSpPr>
        <p:spPr>
          <a:xfrm>
            <a:off x="968050" y="509150"/>
            <a:ext cx="78675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rgbClr val="FF0000"/>
                </a:solidFill>
                <a:latin typeface="Calibri"/>
                <a:ea typeface="Calibri"/>
                <a:cs typeface="Calibri"/>
                <a:sym typeface="Calibri"/>
              </a:rPr>
              <a:t>True</a:t>
            </a:r>
            <a:r>
              <a:rPr lang="en-US" sz="2800">
                <a:solidFill>
                  <a:schemeClr val="dk1"/>
                </a:solidFill>
                <a:latin typeface="Calibri"/>
                <a:ea typeface="Calibri"/>
                <a:cs typeface="Calibri"/>
                <a:sym typeface="Calibri"/>
              </a:rPr>
              <a:t>/False: In a unicellular organism, the cell does all the jobs needed to function properly.    </a:t>
            </a:r>
            <a:endParaRPr sz="2800" b="1">
              <a:solidFill>
                <a:schemeClr val="dk1"/>
              </a:solidFill>
              <a:latin typeface="Calibri"/>
              <a:ea typeface="Calibri"/>
              <a:cs typeface="Calibri"/>
              <a:sym typeface="Calibri"/>
            </a:endParaRPr>
          </a:p>
        </p:txBody>
      </p:sp>
      <p:sp>
        <p:nvSpPr>
          <p:cNvPr id="674" name="Google Shape;674;gdc468ff31f_0_14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5" name="Google Shape;675;gdc468ff31f_0_140" descr="First Direct Evidence Shows Bacteria Change Shape Inside Humans to ..."/>
          <p:cNvPicPr preferRelativeResize="0"/>
          <p:nvPr/>
        </p:nvPicPr>
        <p:blipFill rotWithShape="1">
          <a:blip r:embed="rId4">
            <a:alphaModFix/>
          </a:blip>
          <a:srcRect l="15745" r="18620"/>
          <a:stretch/>
        </p:blipFill>
        <p:spPr>
          <a:xfrm>
            <a:off x="342553" y="2907166"/>
            <a:ext cx="3836275" cy="2368490"/>
          </a:xfrm>
          <a:prstGeom prst="rect">
            <a:avLst/>
          </a:prstGeom>
          <a:noFill/>
          <a:ln>
            <a:noFill/>
          </a:ln>
        </p:spPr>
      </p:pic>
      <p:pic>
        <p:nvPicPr>
          <p:cNvPr id="676" name="Google Shape;676;gdc468ff31f_0_140" descr="Brain-Eating Amoeba Infections Are Rare, but Deadly—Research Is ..."/>
          <p:cNvPicPr preferRelativeResize="0"/>
          <p:nvPr/>
        </p:nvPicPr>
        <p:blipFill rotWithShape="1">
          <a:blip r:embed="rId5">
            <a:alphaModFix/>
          </a:blip>
          <a:srcRect/>
          <a:stretch/>
        </p:blipFill>
        <p:spPr>
          <a:xfrm>
            <a:off x="4572000" y="2923250"/>
            <a:ext cx="4229447" cy="236849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4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3" name="Google Shape;683;p48"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49" descr="Personality and mood swings in bacteria"/>
          <p:cNvPicPr preferRelativeResize="0"/>
          <p:nvPr/>
        </p:nvPicPr>
        <p:blipFill rotWithShape="1">
          <a:blip r:embed="rId3">
            <a:alphaModFix/>
          </a:blip>
          <a:srcRect/>
          <a:stretch/>
        </p:blipFill>
        <p:spPr>
          <a:xfrm>
            <a:off x="919655" y="1135431"/>
            <a:ext cx="7304692" cy="4869791"/>
          </a:xfrm>
          <a:prstGeom prst="rect">
            <a:avLst/>
          </a:prstGeom>
          <a:noFill/>
          <a:ln>
            <a:noFill/>
          </a:ln>
        </p:spPr>
      </p:pic>
      <p:sp>
        <p:nvSpPr>
          <p:cNvPr id="689" name="Google Shape;689;p49"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0" name="Google Shape;690;p49"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Cell Theory</a:t>
            </a:r>
            <a:endParaRPr/>
          </a:p>
        </p:txBody>
      </p:sp>
      <p:sp>
        <p:nvSpPr>
          <p:cNvPr id="164" name="Google Shape;164;p7"/>
          <p:cNvSpPr txBox="1">
            <a:spLocks noGrp="1"/>
          </p:cNvSpPr>
          <p:nvPr>
            <p:ph type="body" idx="1"/>
          </p:nvPr>
        </p:nvSpPr>
        <p:spPr>
          <a:xfrm>
            <a:off x="457200" y="1247422"/>
            <a:ext cx="8229600" cy="4525963"/>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chemeClr val="dk1"/>
              </a:buClr>
              <a:buSzPts val="3200"/>
              <a:buNone/>
            </a:pPr>
            <a:r>
              <a:rPr lang="en-US"/>
              <a:t>is made up of 3 basic rules </a:t>
            </a:r>
            <a:endParaRPr/>
          </a:p>
        </p:txBody>
      </p:sp>
      <p:pic>
        <p:nvPicPr>
          <p:cNvPr id="165" name="Google Shape;165;p7" descr="stamp.jpg"/>
          <p:cNvPicPr preferRelativeResize="0"/>
          <p:nvPr/>
        </p:nvPicPr>
        <p:blipFill rotWithShape="1">
          <a:blip r:embed="rId3">
            <a:alphaModFix/>
          </a:blip>
          <a:srcRect/>
          <a:stretch/>
        </p:blipFill>
        <p:spPr>
          <a:xfrm>
            <a:off x="1531214" y="2285999"/>
            <a:ext cx="6258119" cy="4161649"/>
          </a:xfrm>
          <a:prstGeom prst="rect">
            <a:avLst/>
          </a:prstGeom>
          <a:noFill/>
          <a:ln>
            <a:noFill/>
          </a:ln>
        </p:spPr>
      </p:pic>
      <p:sp>
        <p:nvSpPr>
          <p:cNvPr id="166" name="Google Shape;166;p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50" descr="Major Differences: Difference between Unicellular Organism and ..."/>
          <p:cNvPicPr preferRelativeResize="0"/>
          <p:nvPr/>
        </p:nvPicPr>
        <p:blipFill rotWithShape="1">
          <a:blip r:embed="rId3">
            <a:alphaModFix/>
          </a:blip>
          <a:srcRect/>
          <a:stretch/>
        </p:blipFill>
        <p:spPr>
          <a:xfrm>
            <a:off x="2602706" y="1697263"/>
            <a:ext cx="3938588" cy="3463457"/>
          </a:xfrm>
          <a:prstGeom prst="rect">
            <a:avLst/>
          </a:prstGeom>
          <a:noFill/>
          <a:ln>
            <a:noFill/>
          </a:ln>
        </p:spPr>
      </p:pic>
      <p:sp>
        <p:nvSpPr>
          <p:cNvPr id="696" name="Google Shape;696;p5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7" name="Google Shape;697;p50" descr="Comment Like"/>
          <p:cNvPicPr preferRelativeResize="0"/>
          <p:nvPr/>
        </p:nvPicPr>
        <p:blipFill rotWithShape="1">
          <a:blip r:embed="rId5">
            <a:alphaModFix/>
          </a:blip>
          <a:srcRect/>
          <a:stretch/>
        </p:blipFill>
        <p:spPr>
          <a:xfrm>
            <a:off x="735230" y="146272"/>
            <a:ext cx="571056" cy="57105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dc468ff31f_0_170"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gdc468ff31f_0_175"/>
          <p:cNvSpPr txBox="1"/>
          <p:nvPr/>
        </p:nvSpPr>
        <p:spPr>
          <a:xfrm>
            <a:off x="968050" y="509150"/>
            <a:ext cx="78675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What are some examples of unicellular organisms (that we didn’t talk about)?</a:t>
            </a:r>
            <a:endParaRPr sz="2800" b="1">
              <a:solidFill>
                <a:schemeClr val="dk1"/>
              </a:solidFill>
              <a:latin typeface="Calibri"/>
              <a:ea typeface="Calibri"/>
              <a:cs typeface="Calibri"/>
              <a:sym typeface="Calibri"/>
            </a:endParaRPr>
          </a:p>
        </p:txBody>
      </p:sp>
      <p:sp>
        <p:nvSpPr>
          <p:cNvPr id="710" name="Google Shape;710;gdc468ff31f_0_17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1" name="Google Shape;711;gdc468ff31f_0_175"/>
          <p:cNvPicPr preferRelativeResize="0"/>
          <p:nvPr/>
        </p:nvPicPr>
        <p:blipFill rotWithShape="1">
          <a:blip r:embed="rId4">
            <a:alphaModFix/>
          </a:blip>
          <a:srcRect/>
          <a:stretch/>
        </p:blipFill>
        <p:spPr>
          <a:xfrm>
            <a:off x="1283331" y="1834954"/>
            <a:ext cx="6410850" cy="419989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5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8" name="Google Shape;718;p51"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pic>
        <p:nvPicPr>
          <p:cNvPr id="723" name="Google Shape;723;p52" descr="Avoid heartache with The Kitten Checklist | International Cat Care"/>
          <p:cNvPicPr preferRelativeResize="0"/>
          <p:nvPr/>
        </p:nvPicPr>
        <p:blipFill rotWithShape="1">
          <a:blip r:embed="rId3">
            <a:alphaModFix/>
          </a:blip>
          <a:srcRect/>
          <a:stretch/>
        </p:blipFill>
        <p:spPr>
          <a:xfrm>
            <a:off x="0" y="1142988"/>
            <a:ext cx="9144000" cy="4572000"/>
          </a:xfrm>
          <a:prstGeom prst="rect">
            <a:avLst/>
          </a:prstGeom>
          <a:noFill/>
          <a:ln>
            <a:noFill/>
          </a:ln>
        </p:spPr>
      </p:pic>
      <p:sp>
        <p:nvSpPr>
          <p:cNvPr id="724" name="Google Shape;724;p52"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5" name="Google Shape;725;p52"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53" descr="21 Easy to Grow Flowers for Beginners | Garden Design"/>
          <p:cNvPicPr preferRelativeResize="0"/>
          <p:nvPr/>
        </p:nvPicPr>
        <p:blipFill rotWithShape="1">
          <a:blip r:embed="rId3">
            <a:alphaModFix/>
          </a:blip>
          <a:srcRect/>
          <a:stretch/>
        </p:blipFill>
        <p:spPr>
          <a:xfrm>
            <a:off x="1357324" y="1285866"/>
            <a:ext cx="6429375" cy="4286250"/>
          </a:xfrm>
          <a:prstGeom prst="rect">
            <a:avLst/>
          </a:prstGeom>
          <a:noFill/>
          <a:ln>
            <a:noFill/>
          </a:ln>
        </p:spPr>
      </p:pic>
      <p:sp>
        <p:nvSpPr>
          <p:cNvPr id="731" name="Google Shape;731;p53"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2" name="Google Shape;732;p53" descr="Comment Dislike"/>
          <p:cNvPicPr preferRelativeResize="0"/>
          <p:nvPr/>
        </p:nvPicPr>
        <p:blipFill rotWithShape="1">
          <a:blip r:embed="rId5">
            <a:alphaModFix/>
          </a:blip>
          <a:srcRect/>
          <a:stretch/>
        </p:blipFill>
        <p:spPr>
          <a:xfrm>
            <a:off x="735230" y="159010"/>
            <a:ext cx="545579" cy="545579"/>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dc468ff31f_0_184"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gdc468ff31f_0_189"/>
          <p:cNvSpPr txBox="1"/>
          <p:nvPr/>
        </p:nvSpPr>
        <p:spPr>
          <a:xfrm>
            <a:off x="968050" y="509150"/>
            <a:ext cx="78675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Why is this sunflower NOT an example of a unicellular organism?</a:t>
            </a:r>
            <a:endParaRPr sz="2800" b="1">
              <a:solidFill>
                <a:schemeClr val="dk1"/>
              </a:solidFill>
              <a:latin typeface="Calibri"/>
              <a:ea typeface="Calibri"/>
              <a:cs typeface="Calibri"/>
              <a:sym typeface="Calibri"/>
            </a:endParaRPr>
          </a:p>
        </p:txBody>
      </p:sp>
      <p:sp>
        <p:nvSpPr>
          <p:cNvPr id="745" name="Google Shape;745;gdc468ff31f_0_18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6" name="Google Shape;746;gdc468ff31f_0_189" descr="21 Easy to Grow Flowers for Beginners | Garden Design"/>
          <p:cNvPicPr preferRelativeResize="0"/>
          <p:nvPr/>
        </p:nvPicPr>
        <p:blipFill rotWithShape="1">
          <a:blip r:embed="rId4">
            <a:alphaModFix/>
          </a:blip>
          <a:srcRect/>
          <a:stretch/>
        </p:blipFill>
        <p:spPr>
          <a:xfrm>
            <a:off x="1357311" y="2049016"/>
            <a:ext cx="6429375" cy="42862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54"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3" name="Google Shape;753;p54"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dc468ff31f_0_197"/>
          <p:cNvSpPr txBox="1"/>
          <p:nvPr/>
        </p:nvSpPr>
        <p:spPr>
          <a:xfrm>
            <a:off x="1568669" y="1144047"/>
            <a:ext cx="60066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Unicellular Organism</a:t>
            </a:r>
            <a:endParaRPr/>
          </a:p>
        </p:txBody>
      </p:sp>
      <p:cxnSp>
        <p:nvCxnSpPr>
          <p:cNvPr id="760" name="Google Shape;760;gdc468ff31f_0_197"/>
          <p:cNvCxnSpPr/>
          <p:nvPr/>
        </p:nvCxnSpPr>
        <p:spPr>
          <a:xfrm>
            <a:off x="2211069" y="1933116"/>
            <a:ext cx="5700" cy="10893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761" name="Google Shape;761;gdc468ff31f_0_197"/>
          <p:cNvSpPr txBox="1"/>
          <p:nvPr/>
        </p:nvSpPr>
        <p:spPr>
          <a:xfrm>
            <a:off x="1855625" y="3105900"/>
            <a:ext cx="902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(prefix)</a:t>
            </a:r>
            <a:endParaRPr sz="1800"/>
          </a:p>
        </p:txBody>
      </p:sp>
      <p:sp>
        <p:nvSpPr>
          <p:cNvPr id="762" name="Google Shape;762;gdc468ff31f_0_19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3" name="Google Shape;763;gdc468ff31f_0_19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764" name="Google Shape;764;gdc468ff31f_0_197"/>
          <p:cNvCxnSpPr/>
          <p:nvPr/>
        </p:nvCxnSpPr>
        <p:spPr>
          <a:xfrm>
            <a:off x="3598394" y="1933116"/>
            <a:ext cx="5700" cy="10893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765" name="Google Shape;765;gdc468ff31f_0_197"/>
          <p:cNvSpPr txBox="1"/>
          <p:nvPr/>
        </p:nvSpPr>
        <p:spPr>
          <a:xfrm>
            <a:off x="3091000" y="3105900"/>
            <a:ext cx="1290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(root word)</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8"/>
          <p:cNvSpPr txBox="1"/>
          <p:nvPr/>
        </p:nvSpPr>
        <p:spPr>
          <a:xfrm>
            <a:off x="771575" y="1206353"/>
            <a:ext cx="76073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u="sng">
                <a:solidFill>
                  <a:schemeClr val="dk1"/>
                </a:solidFill>
                <a:latin typeface="Calibri"/>
                <a:ea typeface="Calibri"/>
                <a:cs typeface="Calibri"/>
                <a:sym typeface="Calibri"/>
              </a:rPr>
              <a:t>Rule #1</a:t>
            </a:r>
            <a:r>
              <a:rPr lang="en-US" sz="3600">
                <a:solidFill>
                  <a:schemeClr val="dk1"/>
                </a:solidFill>
                <a:latin typeface="Calibri"/>
                <a:ea typeface="Calibri"/>
                <a:cs typeface="Calibri"/>
                <a:sym typeface="Calibri"/>
              </a:rPr>
              <a:t>:  The cell is the basic unit of life.</a:t>
            </a:r>
            <a:endParaRPr/>
          </a:p>
        </p:txBody>
      </p:sp>
      <p:pic>
        <p:nvPicPr>
          <p:cNvPr id="173" name="Google Shape;173;p8" descr="Animal Cell.jpg"/>
          <p:cNvPicPr preferRelativeResize="0"/>
          <p:nvPr/>
        </p:nvPicPr>
        <p:blipFill rotWithShape="1">
          <a:blip r:embed="rId3">
            <a:alphaModFix/>
          </a:blip>
          <a:srcRect l="-1243" r="-1869"/>
          <a:stretch/>
        </p:blipFill>
        <p:spPr>
          <a:xfrm>
            <a:off x="455169" y="2491309"/>
            <a:ext cx="3888828" cy="3160338"/>
          </a:xfrm>
          <a:prstGeom prst="rect">
            <a:avLst/>
          </a:prstGeom>
          <a:noFill/>
          <a:ln>
            <a:noFill/>
          </a:ln>
        </p:spPr>
      </p:pic>
      <p:pic>
        <p:nvPicPr>
          <p:cNvPr id="174" name="Google Shape;174;p8" descr="A picture containing indoor, table&#10;&#10;Description automatically generated"/>
          <p:cNvPicPr preferRelativeResize="0"/>
          <p:nvPr/>
        </p:nvPicPr>
        <p:blipFill rotWithShape="1">
          <a:blip r:embed="rId4">
            <a:alphaModFix/>
          </a:blip>
          <a:srcRect l="16456" r="14936"/>
          <a:stretch/>
        </p:blipFill>
        <p:spPr>
          <a:xfrm>
            <a:off x="4438590" y="2491309"/>
            <a:ext cx="4442652" cy="3560614"/>
          </a:xfrm>
          <a:prstGeom prst="rect">
            <a:avLst/>
          </a:prstGeom>
          <a:noFill/>
          <a:ln>
            <a:noFill/>
          </a:ln>
        </p:spPr>
      </p:pic>
      <p:sp>
        <p:nvSpPr>
          <p:cNvPr id="175" name="Google Shape;175;p8" descr="Rewind"/>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55"/>
          <p:cNvSpPr txBox="1"/>
          <p:nvPr/>
        </p:nvSpPr>
        <p:spPr>
          <a:xfrm>
            <a:off x="1568669" y="1144047"/>
            <a:ext cx="600666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Unicellular Organism</a:t>
            </a:r>
            <a:endParaRPr/>
          </a:p>
        </p:txBody>
      </p:sp>
      <p:sp>
        <p:nvSpPr>
          <p:cNvPr id="772" name="Google Shape;772;p55"/>
          <p:cNvSpPr/>
          <p:nvPr/>
        </p:nvSpPr>
        <p:spPr>
          <a:xfrm>
            <a:off x="1568669" y="1082566"/>
            <a:ext cx="1090447" cy="1114096"/>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73" name="Google Shape;773;p55"/>
          <p:cNvCxnSpPr>
            <a:stCxn id="772" idx="4"/>
          </p:cNvCxnSpPr>
          <p:nvPr/>
        </p:nvCxnSpPr>
        <p:spPr>
          <a:xfrm>
            <a:off x="2113893" y="2196662"/>
            <a:ext cx="650400" cy="9984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774" name="Google Shape;774;p55"/>
          <p:cNvSpPr txBox="1"/>
          <p:nvPr/>
        </p:nvSpPr>
        <p:spPr>
          <a:xfrm>
            <a:off x="2438401" y="3187262"/>
            <a:ext cx="9879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One</a:t>
            </a:r>
            <a:endParaRPr/>
          </a:p>
        </p:txBody>
      </p:sp>
      <p:sp>
        <p:nvSpPr>
          <p:cNvPr id="775" name="Google Shape;775;p5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6" name="Google Shape;776;p55"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56"/>
          <p:cNvSpPr/>
          <p:nvPr/>
        </p:nvSpPr>
        <p:spPr>
          <a:xfrm>
            <a:off x="2596055" y="1140897"/>
            <a:ext cx="2196662" cy="1114096"/>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83" name="Google Shape;783;p56"/>
          <p:cNvCxnSpPr>
            <a:stCxn id="782" idx="4"/>
          </p:cNvCxnSpPr>
          <p:nvPr/>
        </p:nvCxnSpPr>
        <p:spPr>
          <a:xfrm>
            <a:off x="3694386" y="2254993"/>
            <a:ext cx="0" cy="11142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784" name="Google Shape;784;p56"/>
          <p:cNvSpPr txBox="1"/>
          <p:nvPr/>
        </p:nvSpPr>
        <p:spPr>
          <a:xfrm>
            <a:off x="2475186" y="3369089"/>
            <a:ext cx="26697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Made of cells</a:t>
            </a:r>
            <a:endParaRPr/>
          </a:p>
        </p:txBody>
      </p:sp>
      <p:sp>
        <p:nvSpPr>
          <p:cNvPr id="785" name="Google Shape;785;p56"/>
          <p:cNvSpPr txBox="1"/>
          <p:nvPr/>
        </p:nvSpPr>
        <p:spPr>
          <a:xfrm>
            <a:off x="1568669" y="1144047"/>
            <a:ext cx="600666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Unicellular Organism</a:t>
            </a:r>
            <a:endParaRPr/>
          </a:p>
        </p:txBody>
      </p:sp>
      <p:sp>
        <p:nvSpPr>
          <p:cNvPr id="786" name="Google Shape;786;p5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7" name="Google Shape;787;p5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57"/>
          <p:cNvSpPr/>
          <p:nvPr/>
        </p:nvSpPr>
        <p:spPr>
          <a:xfrm>
            <a:off x="4708633" y="1077273"/>
            <a:ext cx="2837794" cy="1114096"/>
          </a:xfrm>
          <a:prstGeom prst="ellipse">
            <a:avLst/>
          </a:prstGeom>
          <a:noFill/>
          <a:ln w="2857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94" name="Google Shape;794;p57"/>
          <p:cNvCxnSpPr/>
          <p:nvPr/>
        </p:nvCxnSpPr>
        <p:spPr>
          <a:xfrm flipH="1">
            <a:off x="5846383" y="2191369"/>
            <a:ext cx="320564" cy="1114096"/>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795" name="Google Shape;795;p57"/>
          <p:cNvSpPr txBox="1"/>
          <p:nvPr/>
        </p:nvSpPr>
        <p:spPr>
          <a:xfrm>
            <a:off x="2979675" y="3390575"/>
            <a:ext cx="47181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Life form, or living thing</a:t>
            </a:r>
            <a:endParaRPr/>
          </a:p>
        </p:txBody>
      </p:sp>
      <p:sp>
        <p:nvSpPr>
          <p:cNvPr id="796" name="Google Shape;796;p57"/>
          <p:cNvSpPr txBox="1"/>
          <p:nvPr/>
        </p:nvSpPr>
        <p:spPr>
          <a:xfrm>
            <a:off x="1568669" y="1144047"/>
            <a:ext cx="600666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Unicellular Organism</a:t>
            </a:r>
            <a:endParaRPr/>
          </a:p>
        </p:txBody>
      </p:sp>
      <p:sp>
        <p:nvSpPr>
          <p:cNvPr id="797" name="Google Shape;797;p5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8" name="Google Shape;798;p5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58"/>
          <p:cNvSpPr txBox="1"/>
          <p:nvPr/>
        </p:nvSpPr>
        <p:spPr>
          <a:xfrm>
            <a:off x="371400" y="1144050"/>
            <a:ext cx="83946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Uni-        cellular       Organism</a:t>
            </a:r>
            <a:endParaRPr/>
          </a:p>
        </p:txBody>
      </p:sp>
      <p:sp>
        <p:nvSpPr>
          <p:cNvPr id="805" name="Google Shape;805;p5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6" name="Google Shape;806;p58"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807" name="Google Shape;807;p58"/>
          <p:cNvSpPr/>
          <p:nvPr/>
        </p:nvSpPr>
        <p:spPr>
          <a:xfrm>
            <a:off x="4296138" y="4035325"/>
            <a:ext cx="551700" cy="12006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58"/>
          <p:cNvSpPr txBox="1"/>
          <p:nvPr/>
        </p:nvSpPr>
        <p:spPr>
          <a:xfrm>
            <a:off x="1862775" y="5425425"/>
            <a:ext cx="56334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Living thing made of one cell</a:t>
            </a:r>
            <a:endParaRPr/>
          </a:p>
        </p:txBody>
      </p:sp>
      <p:pic>
        <p:nvPicPr>
          <p:cNvPr id="809" name="Google Shape;809;p58"/>
          <p:cNvPicPr preferRelativeResize="0"/>
          <p:nvPr/>
        </p:nvPicPr>
        <p:blipFill>
          <a:blip r:embed="rId5">
            <a:alphaModFix/>
          </a:blip>
          <a:stretch>
            <a:fillRect/>
          </a:stretch>
        </p:blipFill>
        <p:spPr>
          <a:xfrm>
            <a:off x="1928475" y="1238138"/>
            <a:ext cx="691111" cy="735225"/>
          </a:xfrm>
          <a:prstGeom prst="rect">
            <a:avLst/>
          </a:prstGeom>
          <a:noFill/>
          <a:ln>
            <a:noFill/>
          </a:ln>
        </p:spPr>
      </p:pic>
      <p:pic>
        <p:nvPicPr>
          <p:cNvPr id="810" name="Google Shape;810;p58"/>
          <p:cNvPicPr preferRelativeResize="0"/>
          <p:nvPr/>
        </p:nvPicPr>
        <p:blipFill>
          <a:blip r:embed="rId5">
            <a:alphaModFix/>
          </a:blip>
          <a:stretch>
            <a:fillRect/>
          </a:stretch>
        </p:blipFill>
        <p:spPr>
          <a:xfrm>
            <a:off x="5119625" y="1238138"/>
            <a:ext cx="691111" cy="735225"/>
          </a:xfrm>
          <a:prstGeom prst="rect">
            <a:avLst/>
          </a:prstGeom>
          <a:noFill/>
          <a:ln>
            <a:noFill/>
          </a:ln>
        </p:spPr>
      </p:pic>
      <p:sp>
        <p:nvSpPr>
          <p:cNvPr id="811" name="Google Shape;811;p58"/>
          <p:cNvSpPr txBox="1"/>
          <p:nvPr/>
        </p:nvSpPr>
        <p:spPr>
          <a:xfrm>
            <a:off x="482175" y="2589688"/>
            <a:ext cx="83946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chemeClr val="dk1"/>
                </a:solidFill>
                <a:latin typeface="Calibri"/>
                <a:ea typeface="Calibri"/>
                <a:cs typeface="Calibri"/>
                <a:sym typeface="Calibri"/>
              </a:rPr>
              <a:t>Unicellular Organism</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5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60"/>
          <p:cNvSpPr txBox="1"/>
          <p:nvPr/>
        </p:nvSpPr>
        <p:spPr>
          <a:xfrm>
            <a:off x="945927" y="272125"/>
            <a:ext cx="78618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can we use the word parts of unicellular organism to help us remember the definition of the term?</a:t>
            </a:r>
            <a:endParaRPr/>
          </a:p>
        </p:txBody>
      </p:sp>
      <p:sp>
        <p:nvSpPr>
          <p:cNvPr id="824" name="Google Shape;824;p6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0"/>
          <p:cNvSpPr txBox="1"/>
          <p:nvPr/>
        </p:nvSpPr>
        <p:spPr>
          <a:xfrm>
            <a:off x="1568694" y="2975622"/>
            <a:ext cx="6006600" cy="923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chemeClr val="dk1"/>
                </a:solidFill>
                <a:latin typeface="Calibri"/>
                <a:ea typeface="Calibri"/>
                <a:cs typeface="Calibri"/>
                <a:sym typeface="Calibri"/>
              </a:rPr>
              <a:t>Unicellular Organism</a:t>
            </a:r>
            <a:endParaRPr/>
          </a:p>
        </p:txBody>
      </p:sp>
      <p:cxnSp>
        <p:nvCxnSpPr>
          <p:cNvPr id="826" name="Google Shape;826;p60"/>
          <p:cNvCxnSpPr/>
          <p:nvPr/>
        </p:nvCxnSpPr>
        <p:spPr>
          <a:xfrm>
            <a:off x="2211094" y="3764691"/>
            <a:ext cx="5700" cy="10893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827" name="Google Shape;827;p60"/>
          <p:cNvSpPr txBox="1"/>
          <p:nvPr/>
        </p:nvSpPr>
        <p:spPr>
          <a:xfrm>
            <a:off x="1855650" y="4937475"/>
            <a:ext cx="9024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(prefix)</a:t>
            </a:r>
            <a:endParaRPr sz="1800"/>
          </a:p>
        </p:txBody>
      </p:sp>
      <p:cxnSp>
        <p:nvCxnSpPr>
          <p:cNvPr id="828" name="Google Shape;828;p60"/>
          <p:cNvCxnSpPr/>
          <p:nvPr/>
        </p:nvCxnSpPr>
        <p:spPr>
          <a:xfrm>
            <a:off x="3598419" y="3764691"/>
            <a:ext cx="5700" cy="10893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50"/>
              </a:srgbClr>
            </a:outerShdw>
          </a:effectLst>
        </p:spPr>
      </p:cxnSp>
      <p:sp>
        <p:nvSpPr>
          <p:cNvPr id="829" name="Google Shape;829;p60"/>
          <p:cNvSpPr txBox="1"/>
          <p:nvPr/>
        </p:nvSpPr>
        <p:spPr>
          <a:xfrm>
            <a:off x="3091025" y="4937475"/>
            <a:ext cx="1290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(root word)</a:t>
            </a:r>
            <a:endParaRPr sz="180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gdc468ff31f_0_212"/>
          <p:cNvSpPr txBox="1"/>
          <p:nvPr/>
        </p:nvSpPr>
        <p:spPr>
          <a:xfrm>
            <a:off x="823277" y="383125"/>
            <a:ext cx="7942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basic unit of life called?</a:t>
            </a:r>
            <a:endParaRPr/>
          </a:p>
        </p:txBody>
      </p:sp>
      <p:sp>
        <p:nvSpPr>
          <p:cNvPr id="836" name="Google Shape;836;gdc468ff31f_0_212"/>
          <p:cNvSpPr txBox="1"/>
          <p:nvPr/>
        </p:nvSpPr>
        <p:spPr>
          <a:xfrm>
            <a:off x="823281" y="1806989"/>
            <a:ext cx="2722200" cy="2284200"/>
          </a:xfrm>
          <a:prstGeom prst="rect">
            <a:avLst/>
          </a:prstGeom>
          <a:noFill/>
          <a:ln>
            <a:noFill/>
          </a:ln>
        </p:spPr>
        <p:txBody>
          <a:bodyPr spcFirstLastPara="1" wrap="square" lIns="91425" tIns="45700" rIns="91425" bIns="45700" anchor="t" anchorCtr="0">
            <a:spAutoFit/>
          </a:bodyPr>
          <a:lstStyle/>
          <a:p>
            <a:pPr marL="285750" marR="0" lvl="0" indent="-3111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Cell</a:t>
            </a:r>
            <a:endParaRPr sz="3200"/>
          </a:p>
          <a:p>
            <a:pPr marL="285750" marR="0" lvl="0" indent="-3111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Organism</a:t>
            </a:r>
            <a:endParaRPr sz="3200"/>
          </a:p>
          <a:p>
            <a:pPr marL="285750" marR="0" lvl="0" indent="-3111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Organelle</a:t>
            </a:r>
            <a:endParaRPr sz="3200"/>
          </a:p>
          <a:p>
            <a:pPr marL="285750" marR="0" lvl="0" indent="-3111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Tissue</a:t>
            </a:r>
            <a:endParaRPr sz="3200"/>
          </a:p>
        </p:txBody>
      </p:sp>
      <p:pic>
        <p:nvPicPr>
          <p:cNvPr id="837" name="Google Shape;837;gdc468ff31f_0_212" descr="A picture containing indoor, table&#10;&#10;Description automatically generated"/>
          <p:cNvPicPr preferRelativeResize="0"/>
          <p:nvPr/>
        </p:nvPicPr>
        <p:blipFill rotWithShape="1">
          <a:blip r:embed="rId3">
            <a:alphaModFix/>
          </a:blip>
          <a:srcRect l="16169" r="16317"/>
          <a:stretch/>
        </p:blipFill>
        <p:spPr>
          <a:xfrm>
            <a:off x="6459047" y="4697115"/>
            <a:ext cx="2503556" cy="2039002"/>
          </a:xfrm>
          <a:prstGeom prst="rect">
            <a:avLst/>
          </a:prstGeom>
          <a:noFill/>
          <a:ln>
            <a:noFill/>
          </a:ln>
        </p:spPr>
      </p:pic>
      <p:pic>
        <p:nvPicPr>
          <p:cNvPr id="838" name="Google Shape;838;gdc468ff31f_0_212" descr="Animal Cell.jpg"/>
          <p:cNvPicPr preferRelativeResize="0"/>
          <p:nvPr/>
        </p:nvPicPr>
        <p:blipFill rotWithShape="1">
          <a:blip r:embed="rId4">
            <a:alphaModFix/>
          </a:blip>
          <a:srcRect l="-26192" r="-26177"/>
          <a:stretch/>
        </p:blipFill>
        <p:spPr>
          <a:xfrm>
            <a:off x="4572001" y="2623597"/>
            <a:ext cx="3763550" cy="2069806"/>
          </a:xfrm>
          <a:prstGeom prst="rect">
            <a:avLst/>
          </a:prstGeom>
          <a:noFill/>
          <a:ln>
            <a:noFill/>
          </a:ln>
        </p:spPr>
      </p:pic>
      <p:sp>
        <p:nvSpPr>
          <p:cNvPr id="839" name="Google Shape;839;gdc468ff31f_0_212"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gdc468ff31f_0_226"/>
          <p:cNvSpPr txBox="1"/>
          <p:nvPr/>
        </p:nvSpPr>
        <p:spPr>
          <a:xfrm>
            <a:off x="823277" y="383125"/>
            <a:ext cx="79428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basic unit of life called?</a:t>
            </a:r>
            <a:endParaRPr/>
          </a:p>
        </p:txBody>
      </p:sp>
      <p:sp>
        <p:nvSpPr>
          <p:cNvPr id="846" name="Google Shape;846;gdc468ff31f_0_226"/>
          <p:cNvSpPr txBox="1"/>
          <p:nvPr/>
        </p:nvSpPr>
        <p:spPr>
          <a:xfrm>
            <a:off x="823281" y="1806989"/>
            <a:ext cx="2722200" cy="2284200"/>
          </a:xfrm>
          <a:prstGeom prst="rect">
            <a:avLst/>
          </a:prstGeom>
          <a:noFill/>
          <a:ln>
            <a:noFill/>
          </a:ln>
        </p:spPr>
        <p:txBody>
          <a:bodyPr spcFirstLastPara="1" wrap="square" lIns="91425" tIns="45700" rIns="91425" bIns="45700" anchor="t" anchorCtr="0">
            <a:spAutoFit/>
          </a:bodyPr>
          <a:lstStyle/>
          <a:p>
            <a:pPr marL="285750" marR="0" lvl="0" indent="-311150" algn="l" rtl="0">
              <a:lnSpc>
                <a:spcPct val="115000"/>
              </a:lnSpc>
              <a:spcBef>
                <a:spcPts val="0"/>
              </a:spcBef>
              <a:spcAft>
                <a:spcPts val="0"/>
              </a:spcAft>
              <a:buClr>
                <a:srgbClr val="FF0000"/>
              </a:buClr>
              <a:buSzPts val="3200"/>
              <a:buFont typeface="Arial"/>
              <a:buAutoNum type="alphaUcPeriod"/>
            </a:pPr>
            <a:r>
              <a:rPr lang="en-US" sz="3200">
                <a:solidFill>
                  <a:srgbClr val="FF0000"/>
                </a:solidFill>
                <a:latin typeface="Calibri"/>
                <a:ea typeface="Calibri"/>
                <a:cs typeface="Calibri"/>
                <a:sym typeface="Calibri"/>
              </a:rPr>
              <a:t>Cell</a:t>
            </a:r>
            <a:endParaRPr sz="3200">
              <a:solidFill>
                <a:srgbClr val="FF0000"/>
              </a:solidFill>
            </a:endParaRPr>
          </a:p>
          <a:p>
            <a:pPr marL="285750" marR="0" lvl="0" indent="-3111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Organism</a:t>
            </a:r>
            <a:endParaRPr sz="3200"/>
          </a:p>
          <a:p>
            <a:pPr marL="285750" marR="0" lvl="0" indent="-3111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Organelle</a:t>
            </a:r>
            <a:endParaRPr sz="3200"/>
          </a:p>
          <a:p>
            <a:pPr marL="285750" marR="0" lvl="0" indent="-311150" algn="l" rtl="0">
              <a:lnSpc>
                <a:spcPct val="115000"/>
              </a:lnSpc>
              <a:spcBef>
                <a:spcPts val="0"/>
              </a:spcBef>
              <a:spcAft>
                <a:spcPts val="0"/>
              </a:spcAft>
              <a:buClr>
                <a:schemeClr val="dk1"/>
              </a:buClr>
              <a:buSzPts val="3200"/>
              <a:buFont typeface="Arial"/>
              <a:buAutoNum type="alphaUcPeriod"/>
            </a:pPr>
            <a:r>
              <a:rPr lang="en-US" sz="3200">
                <a:solidFill>
                  <a:schemeClr val="dk1"/>
                </a:solidFill>
                <a:latin typeface="Calibri"/>
                <a:ea typeface="Calibri"/>
                <a:cs typeface="Calibri"/>
                <a:sym typeface="Calibri"/>
              </a:rPr>
              <a:t>Tissue</a:t>
            </a:r>
            <a:endParaRPr sz="3200"/>
          </a:p>
        </p:txBody>
      </p:sp>
      <p:pic>
        <p:nvPicPr>
          <p:cNvPr id="847" name="Google Shape;847;gdc468ff31f_0_226" descr="A picture containing indoor, table&#10;&#10;Description automatically generated"/>
          <p:cNvPicPr preferRelativeResize="0"/>
          <p:nvPr/>
        </p:nvPicPr>
        <p:blipFill rotWithShape="1">
          <a:blip r:embed="rId3">
            <a:alphaModFix/>
          </a:blip>
          <a:srcRect l="16169" r="16317"/>
          <a:stretch/>
        </p:blipFill>
        <p:spPr>
          <a:xfrm>
            <a:off x="6459047" y="4697115"/>
            <a:ext cx="2503556" cy="2039002"/>
          </a:xfrm>
          <a:prstGeom prst="rect">
            <a:avLst/>
          </a:prstGeom>
          <a:noFill/>
          <a:ln>
            <a:noFill/>
          </a:ln>
        </p:spPr>
      </p:pic>
      <p:pic>
        <p:nvPicPr>
          <p:cNvPr id="848" name="Google Shape;848;gdc468ff31f_0_226" descr="Animal Cell.jpg"/>
          <p:cNvPicPr preferRelativeResize="0"/>
          <p:nvPr/>
        </p:nvPicPr>
        <p:blipFill rotWithShape="1">
          <a:blip r:embed="rId4">
            <a:alphaModFix/>
          </a:blip>
          <a:srcRect l="-26192" r="-26177"/>
          <a:stretch/>
        </p:blipFill>
        <p:spPr>
          <a:xfrm>
            <a:off x="4572001" y="2623597"/>
            <a:ext cx="3763550" cy="2069806"/>
          </a:xfrm>
          <a:prstGeom prst="rect">
            <a:avLst/>
          </a:prstGeom>
          <a:noFill/>
          <a:ln>
            <a:noFill/>
          </a:ln>
        </p:spPr>
      </p:pic>
      <p:sp>
        <p:nvSpPr>
          <p:cNvPr id="849" name="Google Shape;849;gdc468ff31f_0_226" descr="Questions"/>
          <p:cNvSpPr/>
          <p:nvPr/>
        </p:nvSpPr>
        <p:spPr>
          <a:xfrm>
            <a:off x="0"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62"/>
          <p:cNvSpPr txBox="1"/>
          <p:nvPr/>
        </p:nvSpPr>
        <p:spPr>
          <a:xfrm>
            <a:off x="954150" y="393000"/>
            <a:ext cx="78396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a multicellular organism and a unicellular organism?</a:t>
            </a:r>
            <a:endParaRPr/>
          </a:p>
        </p:txBody>
      </p:sp>
      <p:sp>
        <p:nvSpPr>
          <p:cNvPr id="856" name="Google Shape;856;p6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7" name="Google Shape;857;p62"/>
          <p:cNvPicPr preferRelativeResize="0"/>
          <p:nvPr/>
        </p:nvPicPr>
        <p:blipFill>
          <a:blip r:embed="rId4">
            <a:alphaModFix/>
          </a:blip>
          <a:stretch>
            <a:fillRect/>
          </a:stretch>
        </p:blipFill>
        <p:spPr>
          <a:xfrm>
            <a:off x="152400" y="2064225"/>
            <a:ext cx="4259550" cy="4620100"/>
          </a:xfrm>
          <a:prstGeom prst="rect">
            <a:avLst/>
          </a:prstGeom>
          <a:noFill/>
          <a:ln>
            <a:noFill/>
          </a:ln>
        </p:spPr>
      </p:pic>
      <p:pic>
        <p:nvPicPr>
          <p:cNvPr id="858" name="Google Shape;858;p62"/>
          <p:cNvPicPr preferRelativeResize="0"/>
          <p:nvPr/>
        </p:nvPicPr>
        <p:blipFill>
          <a:blip r:embed="rId4">
            <a:alphaModFix/>
          </a:blip>
          <a:stretch>
            <a:fillRect/>
          </a:stretch>
        </p:blipFill>
        <p:spPr>
          <a:xfrm>
            <a:off x="4658950" y="2064225"/>
            <a:ext cx="4259550" cy="4620100"/>
          </a:xfrm>
          <a:prstGeom prst="rect">
            <a:avLst/>
          </a:prstGeom>
          <a:noFill/>
          <a:ln>
            <a:noFill/>
          </a:ln>
        </p:spPr>
      </p:pic>
      <p:pic>
        <p:nvPicPr>
          <p:cNvPr id="859" name="Google Shape;859;p62" descr="dog.jpg"/>
          <p:cNvPicPr preferRelativeResize="0"/>
          <p:nvPr/>
        </p:nvPicPr>
        <p:blipFill rotWithShape="1">
          <a:blip r:embed="rId5">
            <a:alphaModFix/>
          </a:blip>
          <a:srcRect/>
          <a:stretch/>
        </p:blipFill>
        <p:spPr>
          <a:xfrm>
            <a:off x="519976" y="2410053"/>
            <a:ext cx="1857825" cy="2485576"/>
          </a:xfrm>
          <a:prstGeom prst="rect">
            <a:avLst/>
          </a:prstGeom>
          <a:noFill/>
          <a:ln>
            <a:noFill/>
          </a:ln>
        </p:spPr>
      </p:pic>
      <p:pic>
        <p:nvPicPr>
          <p:cNvPr id="860" name="Google Shape;860;p62" descr="Plant.jpg"/>
          <p:cNvPicPr preferRelativeResize="0"/>
          <p:nvPr/>
        </p:nvPicPr>
        <p:blipFill rotWithShape="1">
          <a:blip r:embed="rId6">
            <a:alphaModFix/>
          </a:blip>
          <a:srcRect t="19844" b="5439"/>
          <a:stretch/>
        </p:blipFill>
        <p:spPr>
          <a:xfrm>
            <a:off x="2244750" y="3924350"/>
            <a:ext cx="1925224" cy="2157177"/>
          </a:xfrm>
          <a:prstGeom prst="rect">
            <a:avLst/>
          </a:prstGeom>
          <a:noFill/>
          <a:ln>
            <a:noFill/>
          </a:ln>
        </p:spPr>
      </p:pic>
      <p:pic>
        <p:nvPicPr>
          <p:cNvPr id="861" name="Google Shape;861;p62" descr="First Direct Evidence Shows Bacteria Change Shape Inside Humans to ..."/>
          <p:cNvPicPr preferRelativeResize="0"/>
          <p:nvPr/>
        </p:nvPicPr>
        <p:blipFill rotWithShape="1">
          <a:blip r:embed="rId7">
            <a:alphaModFix/>
          </a:blip>
          <a:srcRect l="15745" r="18620"/>
          <a:stretch/>
        </p:blipFill>
        <p:spPr>
          <a:xfrm>
            <a:off x="5559501" y="2494835"/>
            <a:ext cx="3026125" cy="1868325"/>
          </a:xfrm>
          <a:prstGeom prst="rect">
            <a:avLst/>
          </a:prstGeom>
          <a:noFill/>
          <a:ln>
            <a:noFill/>
          </a:ln>
        </p:spPr>
      </p:pic>
      <p:pic>
        <p:nvPicPr>
          <p:cNvPr id="862" name="Google Shape;862;p62" descr="Brain-Eating Amoeba Infections Are Rare, but Deadly—Research Is ..."/>
          <p:cNvPicPr preferRelativeResize="0"/>
          <p:nvPr/>
        </p:nvPicPr>
        <p:blipFill rotWithShape="1">
          <a:blip r:embed="rId8">
            <a:alphaModFix/>
          </a:blip>
          <a:srcRect/>
          <a:stretch/>
        </p:blipFill>
        <p:spPr>
          <a:xfrm>
            <a:off x="4974375" y="4559950"/>
            <a:ext cx="3133383" cy="17547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75"/>
          <p:cNvSpPr txBox="1"/>
          <p:nvPr/>
        </p:nvSpPr>
        <p:spPr>
          <a:xfrm>
            <a:off x="1801047" y="504675"/>
            <a:ext cx="55419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C000"/>
                </a:solidFill>
                <a:latin typeface="Calibri"/>
                <a:ea typeface="Calibri"/>
                <a:cs typeface="Calibri"/>
                <a:sym typeface="Calibri"/>
              </a:rPr>
              <a:t>Demonstration</a:t>
            </a:r>
            <a:endParaRPr/>
          </a:p>
        </p:txBody>
      </p:sp>
      <p:sp>
        <p:nvSpPr>
          <p:cNvPr id="869" name="Google Shape;869;p75"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0" name="Google Shape;870;p75"/>
          <p:cNvPicPr preferRelativeResize="0"/>
          <p:nvPr/>
        </p:nvPicPr>
        <p:blipFill>
          <a:blip r:embed="rId4">
            <a:alphaModFix/>
          </a:blip>
          <a:stretch>
            <a:fillRect/>
          </a:stretch>
        </p:blipFill>
        <p:spPr>
          <a:xfrm>
            <a:off x="1184900" y="1428075"/>
            <a:ext cx="3462799" cy="2308525"/>
          </a:xfrm>
          <a:prstGeom prst="rect">
            <a:avLst/>
          </a:prstGeom>
          <a:noFill/>
          <a:ln>
            <a:noFill/>
          </a:ln>
        </p:spPr>
      </p:pic>
      <p:sp>
        <p:nvSpPr>
          <p:cNvPr id="871" name="Google Shape;871;p75"/>
          <p:cNvSpPr txBox="1"/>
          <p:nvPr/>
        </p:nvSpPr>
        <p:spPr>
          <a:xfrm>
            <a:off x="859977" y="4411625"/>
            <a:ext cx="7120800" cy="2308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t>Guide students in observing real onion skin cells under the microscope. This simple activity can be used as the foundation for class conversation about cell specialization. The skin cells, which form a tissue, have a unified structure and function. These cells can be compared to organisms living in pond water, which include bacteria, algae and amoebas. These unicellular organisms perform all required functions of life with just one cell!</a:t>
            </a:r>
            <a:endParaRPr sz="1800" b="1"/>
          </a:p>
        </p:txBody>
      </p:sp>
      <p:pic>
        <p:nvPicPr>
          <p:cNvPr id="872" name="Google Shape;872;p75"/>
          <p:cNvPicPr preferRelativeResize="0"/>
          <p:nvPr/>
        </p:nvPicPr>
        <p:blipFill>
          <a:blip r:embed="rId5">
            <a:alphaModFix/>
          </a:blip>
          <a:stretch>
            <a:fillRect/>
          </a:stretch>
        </p:blipFill>
        <p:spPr>
          <a:xfrm>
            <a:off x="5467575" y="1428075"/>
            <a:ext cx="2308526" cy="2308526"/>
          </a:xfrm>
          <a:prstGeom prst="rect">
            <a:avLst/>
          </a:prstGeom>
          <a:noFill/>
          <a:ln>
            <a:noFill/>
          </a:ln>
        </p:spPr>
      </p:pic>
      <p:sp>
        <p:nvSpPr>
          <p:cNvPr id="873" name="Google Shape;873;p75"/>
          <p:cNvSpPr txBox="1"/>
          <p:nvPr/>
        </p:nvSpPr>
        <p:spPr>
          <a:xfrm>
            <a:off x="887125" y="3804713"/>
            <a:ext cx="7066500" cy="538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300">
                <a:latin typeface="Calibri"/>
                <a:ea typeface="Calibri"/>
                <a:cs typeface="Calibri"/>
                <a:sym typeface="Calibri"/>
              </a:rPr>
              <a:t>Multi and Unicellular Organisms Under the Microscope</a:t>
            </a:r>
            <a:endParaRPr sz="23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9"/>
          <p:cNvSpPr txBox="1"/>
          <p:nvPr/>
        </p:nvSpPr>
        <p:spPr>
          <a:xfrm>
            <a:off x="1376284" y="452389"/>
            <a:ext cx="70422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rPr>
              <a:t>Rule #2</a:t>
            </a:r>
            <a:r>
              <a:rPr lang="en-US" sz="3600">
                <a:solidFill>
                  <a:schemeClr val="dk1"/>
                </a:solidFill>
                <a:latin typeface="Calibri"/>
                <a:ea typeface="Calibri"/>
                <a:cs typeface="Calibri"/>
                <a:sym typeface="Calibri"/>
              </a:rPr>
              <a:t>:  All living things are made of one or more cells.</a:t>
            </a:r>
            <a:endParaRPr/>
          </a:p>
        </p:txBody>
      </p:sp>
      <p:pic>
        <p:nvPicPr>
          <p:cNvPr id="182" name="Google Shape;182;p9" descr="Microscope Lab Templates (With images) | Plant and animal cells ..."/>
          <p:cNvPicPr preferRelativeResize="0"/>
          <p:nvPr/>
        </p:nvPicPr>
        <p:blipFill rotWithShape="1">
          <a:blip r:embed="rId3">
            <a:alphaModFix/>
          </a:blip>
          <a:srcRect l="10455" t="7723" r="8020" b="8777"/>
          <a:stretch/>
        </p:blipFill>
        <p:spPr>
          <a:xfrm>
            <a:off x="3335967" y="1892300"/>
            <a:ext cx="2963233" cy="3035029"/>
          </a:xfrm>
          <a:prstGeom prst="rect">
            <a:avLst/>
          </a:prstGeom>
          <a:noFill/>
          <a:ln>
            <a:noFill/>
          </a:ln>
        </p:spPr>
      </p:pic>
      <p:pic>
        <p:nvPicPr>
          <p:cNvPr id="183" name="Google Shape;183;p9" descr="Hand Holding Plant Clipart , Transparent Cartoon, Free Cliparts ..."/>
          <p:cNvPicPr preferRelativeResize="0"/>
          <p:nvPr/>
        </p:nvPicPr>
        <p:blipFill rotWithShape="1">
          <a:blip r:embed="rId4">
            <a:alphaModFix/>
          </a:blip>
          <a:srcRect/>
          <a:stretch/>
        </p:blipFill>
        <p:spPr>
          <a:xfrm>
            <a:off x="282575" y="4318000"/>
            <a:ext cx="2270669" cy="2273300"/>
          </a:xfrm>
          <a:prstGeom prst="rect">
            <a:avLst/>
          </a:prstGeom>
          <a:noFill/>
          <a:ln>
            <a:noFill/>
          </a:ln>
        </p:spPr>
      </p:pic>
      <p:pic>
        <p:nvPicPr>
          <p:cNvPr id="184" name="Google Shape;184;p9" descr="Green Animals Clipart Clipartfest - Animal Clipart , Free ..."/>
          <p:cNvPicPr preferRelativeResize="0"/>
          <p:nvPr/>
        </p:nvPicPr>
        <p:blipFill rotWithShape="1">
          <a:blip r:embed="rId5">
            <a:alphaModFix/>
          </a:blip>
          <a:srcRect/>
          <a:stretch/>
        </p:blipFill>
        <p:spPr>
          <a:xfrm>
            <a:off x="7001213" y="4318000"/>
            <a:ext cx="1860212" cy="2273300"/>
          </a:xfrm>
          <a:prstGeom prst="rect">
            <a:avLst/>
          </a:prstGeom>
          <a:noFill/>
          <a:ln>
            <a:noFill/>
          </a:ln>
        </p:spPr>
      </p:pic>
      <p:sp>
        <p:nvSpPr>
          <p:cNvPr id="185" name="Google Shape;185;p9"/>
          <p:cNvSpPr/>
          <p:nvPr/>
        </p:nvSpPr>
        <p:spPr>
          <a:xfrm rot="-1846254">
            <a:off x="2260218" y="3979043"/>
            <a:ext cx="1518511" cy="602237"/>
          </a:xfrm>
          <a:prstGeom prst="righ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6" name="Google Shape;186;p9"/>
          <p:cNvSpPr/>
          <p:nvPr/>
        </p:nvSpPr>
        <p:spPr>
          <a:xfrm rot="2128411">
            <a:off x="5851359" y="4006849"/>
            <a:ext cx="1478800" cy="622300"/>
          </a:xfrm>
          <a:prstGeom prst="leftArrow">
            <a:avLst>
              <a:gd name="adj1" fmla="val 50000"/>
              <a:gd name="adj2" fmla="val 50000"/>
            </a:avLst>
          </a:prstGeom>
          <a:gradFill>
            <a:gsLst>
              <a:gs pos="0">
                <a:srgbClr val="3E7FCD"/>
              </a:gs>
              <a:gs pos="100000">
                <a:srgbClr val="96C0FF"/>
              </a:gs>
            </a:gsLst>
            <a:lin ang="16200000" scaled="0"/>
          </a:gradFill>
          <a:ln w="952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7" name="Google Shape;187;p9" descr="Rewind"/>
          <p:cNvSpPr/>
          <p:nvPr/>
        </p:nvSpPr>
        <p:spPr>
          <a:xfrm>
            <a:off x="0" y="0"/>
            <a:ext cx="849542" cy="849542"/>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67"/>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880" name="Google Shape;880;p67"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pic>
        <p:nvPicPr>
          <p:cNvPr id="886" name="Google Shape;886;p68" descr="A picture containing indoor, table&#10;&#10;Description automatically generated"/>
          <p:cNvPicPr preferRelativeResize="0"/>
          <p:nvPr/>
        </p:nvPicPr>
        <p:blipFill rotWithShape="1">
          <a:blip r:embed="rId3">
            <a:alphaModFix/>
          </a:blip>
          <a:srcRect l="16171" r="16314"/>
          <a:stretch/>
        </p:blipFill>
        <p:spPr>
          <a:xfrm>
            <a:off x="4343880" y="2806262"/>
            <a:ext cx="4664741" cy="3799161"/>
          </a:xfrm>
          <a:prstGeom prst="rect">
            <a:avLst/>
          </a:prstGeom>
          <a:noFill/>
          <a:ln>
            <a:noFill/>
          </a:ln>
        </p:spPr>
      </p:pic>
      <p:pic>
        <p:nvPicPr>
          <p:cNvPr id="887" name="Google Shape;887;p68" descr="Animal Cell.jpg"/>
          <p:cNvPicPr preferRelativeResize="0"/>
          <p:nvPr/>
        </p:nvPicPr>
        <p:blipFill rotWithShape="1">
          <a:blip r:embed="rId4">
            <a:alphaModFix/>
          </a:blip>
          <a:srcRect l="-26185" r="-26185"/>
          <a:stretch/>
        </p:blipFill>
        <p:spPr>
          <a:xfrm>
            <a:off x="-693279" y="1076617"/>
            <a:ext cx="6290055" cy="3459289"/>
          </a:xfrm>
          <a:prstGeom prst="rect">
            <a:avLst/>
          </a:prstGeom>
          <a:noFill/>
          <a:ln>
            <a:noFill/>
          </a:ln>
        </p:spPr>
      </p:pic>
      <p:sp>
        <p:nvSpPr>
          <p:cNvPr id="888" name="Google Shape;888;p68"/>
          <p:cNvSpPr txBox="1">
            <a:spLocks noGrp="1"/>
          </p:cNvSpPr>
          <p:nvPr>
            <p:ph type="title"/>
          </p:nvPr>
        </p:nvSpPr>
        <p:spPr>
          <a:xfrm>
            <a:off x="1460956" y="968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b="1" u="sng"/>
              <a:t>Cell</a:t>
            </a:r>
            <a:r>
              <a:rPr lang="en-US" b="1"/>
              <a:t>: </a:t>
            </a:r>
            <a:r>
              <a:rPr lang="en-US"/>
              <a:t>the basic unit of life</a:t>
            </a:r>
            <a:endParaRPr/>
          </a:p>
        </p:txBody>
      </p:sp>
      <p:sp>
        <p:nvSpPr>
          <p:cNvPr id="889" name="Google Shape;889;p68" descr="Rewind"/>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69" descr="dog.jpg"/>
          <p:cNvPicPr preferRelativeResize="0"/>
          <p:nvPr/>
        </p:nvPicPr>
        <p:blipFill rotWithShape="1">
          <a:blip r:embed="rId3">
            <a:alphaModFix/>
          </a:blip>
          <a:srcRect/>
          <a:stretch/>
        </p:blipFill>
        <p:spPr>
          <a:xfrm>
            <a:off x="404235" y="1898194"/>
            <a:ext cx="2096097" cy="2804348"/>
          </a:xfrm>
          <a:prstGeom prst="rect">
            <a:avLst/>
          </a:prstGeom>
          <a:noFill/>
          <a:ln>
            <a:noFill/>
          </a:ln>
        </p:spPr>
      </p:pic>
      <p:pic>
        <p:nvPicPr>
          <p:cNvPr id="896" name="Google Shape;896;p69" descr="Plant.jpg"/>
          <p:cNvPicPr preferRelativeResize="0"/>
          <p:nvPr/>
        </p:nvPicPr>
        <p:blipFill rotWithShape="1">
          <a:blip r:embed="rId4">
            <a:alphaModFix/>
          </a:blip>
          <a:srcRect t="19847" b="5435"/>
          <a:stretch/>
        </p:blipFill>
        <p:spPr>
          <a:xfrm>
            <a:off x="6570095" y="1835772"/>
            <a:ext cx="2449862" cy="2745027"/>
          </a:xfrm>
          <a:prstGeom prst="rect">
            <a:avLst/>
          </a:prstGeom>
          <a:noFill/>
          <a:ln>
            <a:noFill/>
          </a:ln>
        </p:spPr>
      </p:pic>
      <p:pic>
        <p:nvPicPr>
          <p:cNvPr id="897" name="Google Shape;897;p69" descr="First Direct Evidence Shows Bacteria Change Shape Inside Humans to ..."/>
          <p:cNvPicPr preferRelativeResize="0"/>
          <p:nvPr/>
        </p:nvPicPr>
        <p:blipFill rotWithShape="1">
          <a:blip r:embed="rId5">
            <a:alphaModFix/>
          </a:blip>
          <a:srcRect l="15747" r="18621"/>
          <a:stretch/>
        </p:blipFill>
        <p:spPr>
          <a:xfrm>
            <a:off x="2706413" y="2277200"/>
            <a:ext cx="3731173" cy="2303599"/>
          </a:xfrm>
          <a:prstGeom prst="rect">
            <a:avLst/>
          </a:prstGeom>
          <a:noFill/>
          <a:ln>
            <a:noFill/>
          </a:ln>
        </p:spPr>
      </p:pic>
      <p:sp>
        <p:nvSpPr>
          <p:cNvPr id="898" name="Google Shape;898;p69"/>
          <p:cNvSpPr txBox="1"/>
          <p:nvPr/>
        </p:nvSpPr>
        <p:spPr>
          <a:xfrm>
            <a:off x="884775" y="346425"/>
            <a:ext cx="7881300" cy="1015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The cell theory states that </a:t>
            </a:r>
            <a:r>
              <a:rPr lang="en-US" sz="3000" u="sng">
                <a:solidFill>
                  <a:schemeClr val="dk1"/>
                </a:solidFill>
                <a:latin typeface="Calibri"/>
                <a:ea typeface="Calibri"/>
                <a:cs typeface="Calibri"/>
                <a:sym typeface="Calibri"/>
              </a:rPr>
              <a:t>all living things are made of one or more cells</a:t>
            </a:r>
            <a:r>
              <a:rPr lang="en-US" sz="3000">
                <a:solidFill>
                  <a:schemeClr val="dk1"/>
                </a:solidFill>
                <a:latin typeface="Calibri"/>
                <a:ea typeface="Calibri"/>
                <a:cs typeface="Calibri"/>
                <a:sym typeface="Calibri"/>
              </a:rPr>
              <a:t>.</a:t>
            </a:r>
            <a:endParaRPr/>
          </a:p>
        </p:txBody>
      </p:sp>
      <p:sp>
        <p:nvSpPr>
          <p:cNvPr id="899" name="Google Shape;899;p69" descr="Rewind"/>
          <p:cNvSpPr/>
          <p:nvPr/>
        </p:nvSpPr>
        <p:spPr>
          <a:xfrm>
            <a:off x="0" y="0"/>
            <a:ext cx="735230" cy="73523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Google Shape;905;p70" descr="dog.jpg"/>
          <p:cNvPicPr preferRelativeResize="0"/>
          <p:nvPr/>
        </p:nvPicPr>
        <p:blipFill rotWithShape="1">
          <a:blip r:embed="rId3">
            <a:alphaModFix/>
          </a:blip>
          <a:srcRect/>
          <a:stretch/>
        </p:blipFill>
        <p:spPr>
          <a:xfrm>
            <a:off x="1019504" y="2576584"/>
            <a:ext cx="2602450" cy="3481793"/>
          </a:xfrm>
          <a:prstGeom prst="rect">
            <a:avLst/>
          </a:prstGeom>
          <a:noFill/>
          <a:ln>
            <a:noFill/>
          </a:ln>
        </p:spPr>
      </p:pic>
      <p:pic>
        <p:nvPicPr>
          <p:cNvPr id="906" name="Google Shape;906;p70" descr="Plant.jpg"/>
          <p:cNvPicPr preferRelativeResize="0"/>
          <p:nvPr/>
        </p:nvPicPr>
        <p:blipFill rotWithShape="1">
          <a:blip r:embed="rId4">
            <a:alphaModFix/>
          </a:blip>
          <a:srcRect t="19847" b="5435"/>
          <a:stretch/>
        </p:blipFill>
        <p:spPr>
          <a:xfrm>
            <a:off x="5355206" y="2839825"/>
            <a:ext cx="2769290" cy="3102940"/>
          </a:xfrm>
          <a:prstGeom prst="rect">
            <a:avLst/>
          </a:prstGeom>
          <a:noFill/>
          <a:ln>
            <a:noFill/>
          </a:ln>
        </p:spPr>
      </p:pic>
      <p:sp>
        <p:nvSpPr>
          <p:cNvPr id="907" name="Google Shape;907;p70"/>
          <p:cNvSpPr txBox="1"/>
          <p:nvPr/>
        </p:nvSpPr>
        <p:spPr>
          <a:xfrm>
            <a:off x="873876" y="397225"/>
            <a:ext cx="79200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Multicellular Organisms:</a:t>
            </a:r>
            <a:r>
              <a:rPr lang="en-US" sz="3600">
                <a:solidFill>
                  <a:schemeClr val="dk1"/>
                </a:solidFill>
                <a:latin typeface="Calibri"/>
                <a:ea typeface="Calibri"/>
                <a:cs typeface="Calibri"/>
                <a:sym typeface="Calibri"/>
              </a:rPr>
              <a:t>  living things made of more than one cell</a:t>
            </a:r>
            <a:endParaRPr sz="3600" b="1" u="sng">
              <a:solidFill>
                <a:schemeClr val="dk1"/>
              </a:solidFill>
              <a:latin typeface="Calibri"/>
              <a:ea typeface="Calibri"/>
              <a:cs typeface="Calibri"/>
              <a:sym typeface="Calibri"/>
            </a:endParaRPr>
          </a:p>
        </p:txBody>
      </p:sp>
      <p:sp>
        <p:nvSpPr>
          <p:cNvPr id="908" name="Google Shape;908;p70" descr="Rewind"/>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p71" descr="11 Different Types of Cells in the Human Body"/>
          <p:cNvPicPr preferRelativeResize="0"/>
          <p:nvPr/>
        </p:nvPicPr>
        <p:blipFill rotWithShape="1">
          <a:blip r:embed="rId3">
            <a:alphaModFix/>
          </a:blip>
          <a:srcRect t="15439" b="35133"/>
          <a:stretch/>
        </p:blipFill>
        <p:spPr>
          <a:xfrm>
            <a:off x="-1" y="2039007"/>
            <a:ext cx="9142412" cy="3389586"/>
          </a:xfrm>
          <a:prstGeom prst="rect">
            <a:avLst/>
          </a:prstGeom>
          <a:noFill/>
          <a:ln>
            <a:noFill/>
          </a:ln>
        </p:spPr>
      </p:pic>
      <p:sp>
        <p:nvSpPr>
          <p:cNvPr id="915" name="Google Shape;915;p71"/>
          <p:cNvSpPr txBox="1"/>
          <p:nvPr/>
        </p:nvSpPr>
        <p:spPr>
          <a:xfrm>
            <a:off x="514225" y="501925"/>
            <a:ext cx="84183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Multicellular organisms have “specialized” cells that carry out different jobs needed to function.</a:t>
            </a:r>
            <a:endParaRPr/>
          </a:p>
        </p:txBody>
      </p:sp>
      <p:sp>
        <p:nvSpPr>
          <p:cNvPr id="916" name="Google Shape;916;p71"/>
          <p:cNvSpPr txBox="1"/>
          <p:nvPr/>
        </p:nvSpPr>
        <p:spPr>
          <a:xfrm>
            <a:off x="2064487" y="5791200"/>
            <a:ext cx="501343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rgbClr val="FF0000"/>
                </a:solidFill>
                <a:latin typeface="Calibri"/>
                <a:ea typeface="Calibri"/>
                <a:cs typeface="Calibri"/>
                <a:sym typeface="Calibri"/>
              </a:rPr>
              <a:t>Essential Life Processes</a:t>
            </a:r>
            <a:endParaRPr/>
          </a:p>
        </p:txBody>
      </p:sp>
      <p:sp>
        <p:nvSpPr>
          <p:cNvPr id="917" name="Google Shape;917;p7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6"/>
                                        </p:tgtEl>
                                        <p:attrNameLst>
                                          <p:attrName>style.visibility</p:attrName>
                                        </p:attrNameLst>
                                      </p:cBhvr>
                                      <p:to>
                                        <p:strVal val="visible"/>
                                      </p:to>
                                    </p:set>
                                    <p:animEffect transition="in" filter="fade">
                                      <p:cBhvr>
                                        <p:cTn id="7" dur="1000"/>
                                        <p:tgtEl>
                                          <p:spTgt spid="9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Google Shape;923;p72" descr="First Direct Evidence Shows Bacteria Change Shape Inside Humans to ..."/>
          <p:cNvPicPr preferRelativeResize="0"/>
          <p:nvPr/>
        </p:nvPicPr>
        <p:blipFill rotWithShape="1">
          <a:blip r:embed="rId3">
            <a:alphaModFix/>
          </a:blip>
          <a:srcRect l="15747" r="18621"/>
          <a:stretch/>
        </p:blipFill>
        <p:spPr>
          <a:xfrm>
            <a:off x="342553" y="2907166"/>
            <a:ext cx="3836276" cy="2368490"/>
          </a:xfrm>
          <a:prstGeom prst="rect">
            <a:avLst/>
          </a:prstGeom>
          <a:noFill/>
          <a:ln>
            <a:noFill/>
          </a:ln>
        </p:spPr>
      </p:pic>
      <p:sp>
        <p:nvSpPr>
          <p:cNvPr id="924" name="Google Shape;924;p72"/>
          <p:cNvSpPr txBox="1"/>
          <p:nvPr/>
        </p:nvSpPr>
        <p:spPr>
          <a:xfrm>
            <a:off x="791201" y="437600"/>
            <a:ext cx="80103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u="sng">
                <a:solidFill>
                  <a:schemeClr val="dk1"/>
                </a:solidFill>
                <a:latin typeface="Calibri"/>
                <a:ea typeface="Calibri"/>
                <a:cs typeface="Calibri"/>
                <a:sym typeface="Calibri"/>
              </a:rPr>
              <a:t>Unicellular Organisms:</a:t>
            </a:r>
            <a:r>
              <a:rPr lang="en-US" sz="3600">
                <a:solidFill>
                  <a:schemeClr val="dk1"/>
                </a:solidFill>
                <a:latin typeface="Calibri"/>
                <a:ea typeface="Calibri"/>
                <a:cs typeface="Calibri"/>
                <a:sym typeface="Calibri"/>
              </a:rPr>
              <a:t>  living things made of </a:t>
            </a:r>
            <a:r>
              <a:rPr lang="en-US" sz="3600" i="1">
                <a:solidFill>
                  <a:schemeClr val="dk1"/>
                </a:solidFill>
                <a:latin typeface="Calibri"/>
                <a:ea typeface="Calibri"/>
                <a:cs typeface="Calibri"/>
                <a:sym typeface="Calibri"/>
              </a:rPr>
              <a:t>one</a:t>
            </a:r>
            <a:r>
              <a:rPr lang="en-US" sz="3600">
                <a:solidFill>
                  <a:schemeClr val="dk1"/>
                </a:solidFill>
                <a:latin typeface="Calibri"/>
                <a:ea typeface="Calibri"/>
                <a:cs typeface="Calibri"/>
                <a:sym typeface="Calibri"/>
              </a:rPr>
              <a:t> cell</a:t>
            </a:r>
            <a:endParaRPr sz="3600" b="1" u="sng">
              <a:solidFill>
                <a:schemeClr val="dk1"/>
              </a:solidFill>
              <a:latin typeface="Calibri"/>
              <a:ea typeface="Calibri"/>
              <a:cs typeface="Calibri"/>
              <a:sym typeface="Calibri"/>
            </a:endParaRPr>
          </a:p>
        </p:txBody>
      </p:sp>
      <p:pic>
        <p:nvPicPr>
          <p:cNvPr id="925" name="Google Shape;925;p72" descr="Brain-Eating Amoeba Infections Are Rare, but Deadly—Research Is ..."/>
          <p:cNvPicPr preferRelativeResize="0"/>
          <p:nvPr/>
        </p:nvPicPr>
        <p:blipFill rotWithShape="1">
          <a:blip r:embed="rId4">
            <a:alphaModFix/>
          </a:blip>
          <a:srcRect/>
          <a:stretch/>
        </p:blipFill>
        <p:spPr>
          <a:xfrm>
            <a:off x="4572000" y="2923250"/>
            <a:ext cx="4229447" cy="2368490"/>
          </a:xfrm>
          <a:prstGeom prst="rect">
            <a:avLst/>
          </a:prstGeom>
          <a:noFill/>
          <a:ln>
            <a:noFill/>
          </a:ln>
        </p:spPr>
      </p:pic>
      <p:sp>
        <p:nvSpPr>
          <p:cNvPr id="926" name="Google Shape;926;p72" descr="Rewind"/>
          <p:cNvSpPr/>
          <p:nvPr/>
        </p:nvSpPr>
        <p:spPr>
          <a:xfrm>
            <a:off x="0"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Google Shape;932;p73"/>
          <p:cNvSpPr txBox="1"/>
          <p:nvPr/>
        </p:nvSpPr>
        <p:spPr>
          <a:xfrm>
            <a:off x="557050" y="628050"/>
            <a:ext cx="8361600" cy="1077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Unicellular organisms are only made of one cell, so this cell does all the jobs needed to function.</a:t>
            </a:r>
            <a:endParaRPr/>
          </a:p>
        </p:txBody>
      </p:sp>
      <p:pic>
        <p:nvPicPr>
          <p:cNvPr id="933" name="Google Shape;933;p73"/>
          <p:cNvPicPr preferRelativeResize="0"/>
          <p:nvPr/>
        </p:nvPicPr>
        <p:blipFill rotWithShape="1">
          <a:blip r:embed="rId3">
            <a:alphaModFix/>
          </a:blip>
          <a:srcRect b="2388"/>
          <a:stretch/>
        </p:blipFill>
        <p:spPr>
          <a:xfrm>
            <a:off x="2625533" y="2203126"/>
            <a:ext cx="3892933" cy="4229206"/>
          </a:xfrm>
          <a:prstGeom prst="rect">
            <a:avLst/>
          </a:prstGeom>
          <a:noFill/>
          <a:ln>
            <a:noFill/>
          </a:ln>
        </p:spPr>
      </p:pic>
      <p:sp>
        <p:nvSpPr>
          <p:cNvPr id="934" name="Google Shape;934;p7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g7b45cbc558_0_6"/>
          <p:cNvSpPr txBox="1"/>
          <p:nvPr/>
        </p:nvSpPr>
        <p:spPr>
          <a:xfrm>
            <a:off x="1801047" y="504675"/>
            <a:ext cx="5541900" cy="9234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a:solidFill>
                  <a:srgbClr val="FFC000"/>
                </a:solidFill>
                <a:latin typeface="Calibri"/>
                <a:ea typeface="Calibri"/>
                <a:cs typeface="Calibri"/>
                <a:sym typeface="Calibri"/>
              </a:rPr>
              <a:t>Optional Video</a:t>
            </a:r>
            <a:endParaRPr/>
          </a:p>
        </p:txBody>
      </p:sp>
      <p:sp>
        <p:nvSpPr>
          <p:cNvPr id="941" name="Google Shape;941;g7b45cbc558_0_6"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g7b45cbc558_0_6"/>
          <p:cNvSpPr txBox="1"/>
          <p:nvPr/>
        </p:nvSpPr>
        <p:spPr>
          <a:xfrm>
            <a:off x="2014000" y="1582625"/>
            <a:ext cx="52632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300" b="1" u="sng">
                <a:solidFill>
                  <a:schemeClr val="hlink"/>
                </a:solidFill>
                <a:latin typeface="Calibri"/>
                <a:ea typeface="Calibri"/>
                <a:cs typeface="Calibri"/>
                <a:sym typeface="Calibri"/>
                <a:hlinkClick r:id="rId4"/>
              </a:rPr>
              <a:t>Unicellular vs Multicellular</a:t>
            </a:r>
            <a:endParaRPr sz="3300" b="1">
              <a:latin typeface="Calibri"/>
              <a:ea typeface="Calibri"/>
              <a:cs typeface="Calibri"/>
              <a:sym typeface="Calibri"/>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76"/>
          <p:cNvSpPr txBox="1"/>
          <p:nvPr/>
        </p:nvSpPr>
        <p:spPr>
          <a:xfrm>
            <a:off x="2984938" y="224854"/>
            <a:ext cx="317412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C000"/>
                </a:solidFill>
                <a:latin typeface="Calibri"/>
                <a:ea typeface="Calibri"/>
                <a:cs typeface="Calibri"/>
                <a:sym typeface="Calibri"/>
              </a:rPr>
              <a:t>Simulation</a:t>
            </a:r>
            <a:endParaRPr/>
          </a:p>
        </p:txBody>
      </p:sp>
      <p:pic>
        <p:nvPicPr>
          <p:cNvPr id="948" name="Google Shape;948;p76" descr="Cursor"/>
          <p:cNvPicPr preferRelativeResize="0"/>
          <p:nvPr/>
        </p:nvPicPr>
        <p:blipFill rotWithShape="1">
          <a:blip r:embed="rId3">
            <a:alphaModFix/>
          </a:blip>
          <a:srcRect/>
          <a:stretch/>
        </p:blipFill>
        <p:spPr>
          <a:xfrm rot="5400000">
            <a:off x="2234088" y="1514142"/>
            <a:ext cx="914400" cy="914400"/>
          </a:xfrm>
          <a:prstGeom prst="rect">
            <a:avLst/>
          </a:prstGeom>
          <a:noFill/>
          <a:ln>
            <a:noFill/>
          </a:ln>
        </p:spPr>
      </p:pic>
      <p:sp>
        <p:nvSpPr>
          <p:cNvPr id="949" name="Google Shape;949;p76"/>
          <p:cNvSpPr txBox="1"/>
          <p:nvPr/>
        </p:nvSpPr>
        <p:spPr>
          <a:xfrm>
            <a:off x="411982" y="2194703"/>
            <a:ext cx="2552400" cy="36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access an interactive activity that reviews eukaryotic (plant and animal) cells.</a:t>
            </a:r>
            <a:endParaRPr sz="1800" i="1">
              <a:solidFill>
                <a:schemeClr val="dk1"/>
              </a:solidFill>
              <a:latin typeface="Calibri"/>
              <a:ea typeface="Calibri"/>
              <a:cs typeface="Calibri"/>
              <a:sym typeface="Calibri"/>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This activity will allow you to observe the basic differences between plant and animal cells. We will go into more detail about specific organelles later on. </a:t>
            </a:r>
            <a:endParaRPr/>
          </a:p>
        </p:txBody>
      </p:sp>
      <p:sp>
        <p:nvSpPr>
          <p:cNvPr id="950" name="Google Shape;950;p76"/>
          <p:cNvSpPr txBox="1"/>
          <p:nvPr/>
        </p:nvSpPr>
        <p:spPr>
          <a:xfrm>
            <a:off x="1584434" y="1064180"/>
            <a:ext cx="5975131"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Interactive Animations: Cell Structure</a:t>
            </a:r>
            <a:endParaRPr sz="3000">
              <a:solidFill>
                <a:schemeClr val="dk1"/>
              </a:solidFill>
              <a:latin typeface="Calibri"/>
              <a:ea typeface="Calibri"/>
              <a:cs typeface="Calibri"/>
              <a:sym typeface="Calibri"/>
            </a:endParaRPr>
          </a:p>
        </p:txBody>
      </p:sp>
      <p:sp>
        <p:nvSpPr>
          <p:cNvPr id="951" name="Google Shape;951;p76"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2" name="Google Shape;952;p76"/>
          <p:cNvPicPr preferRelativeResize="0"/>
          <p:nvPr/>
        </p:nvPicPr>
        <p:blipFill>
          <a:blip r:embed="rId6">
            <a:alphaModFix/>
          </a:blip>
          <a:stretch>
            <a:fillRect/>
          </a:stretch>
        </p:blipFill>
        <p:spPr>
          <a:xfrm>
            <a:off x="3148489" y="1979029"/>
            <a:ext cx="5719229" cy="412465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7" name="Google Shape;957;p77"/>
          <p:cNvSpPr txBox="1"/>
          <p:nvPr/>
        </p:nvSpPr>
        <p:spPr>
          <a:xfrm>
            <a:off x="1628474" y="242085"/>
            <a:ext cx="588704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a:solidFill>
                  <a:srgbClr val="FFC000"/>
                </a:solidFill>
                <a:latin typeface="Calibri"/>
                <a:ea typeface="Calibri"/>
                <a:cs typeface="Calibri"/>
                <a:sym typeface="Calibri"/>
              </a:rPr>
              <a:t>Reinforcement Activity</a:t>
            </a:r>
            <a:endParaRPr/>
          </a:p>
        </p:txBody>
      </p:sp>
      <p:pic>
        <p:nvPicPr>
          <p:cNvPr id="958" name="Google Shape;958;p77" descr="Cursor"/>
          <p:cNvPicPr preferRelativeResize="0"/>
          <p:nvPr/>
        </p:nvPicPr>
        <p:blipFill rotWithShape="1">
          <a:blip r:embed="rId3">
            <a:alphaModFix/>
          </a:blip>
          <a:srcRect/>
          <a:stretch/>
        </p:blipFill>
        <p:spPr>
          <a:xfrm rot="5400000">
            <a:off x="2234088" y="1514142"/>
            <a:ext cx="914400" cy="914400"/>
          </a:xfrm>
          <a:prstGeom prst="rect">
            <a:avLst/>
          </a:prstGeom>
          <a:noFill/>
          <a:ln>
            <a:noFill/>
          </a:ln>
        </p:spPr>
      </p:pic>
      <p:sp>
        <p:nvSpPr>
          <p:cNvPr id="959" name="Google Shape;959;p77"/>
          <p:cNvSpPr txBox="1"/>
          <p:nvPr/>
        </p:nvSpPr>
        <p:spPr>
          <a:xfrm>
            <a:off x="336331" y="2446956"/>
            <a:ext cx="3318600" cy="369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In this virtual lab activity, students will view different types of cells under a virtual microscope.  </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The Google doc linked above provides questions that reinforce concepts including similarities and differences between plant and animal cells while also helping students learn about how to operate a compound light microscope. </a:t>
            </a:r>
            <a:endParaRPr/>
          </a:p>
        </p:txBody>
      </p:sp>
      <p:sp>
        <p:nvSpPr>
          <p:cNvPr id="960" name="Google Shape;960;p77"/>
          <p:cNvSpPr txBox="1"/>
          <p:nvPr/>
        </p:nvSpPr>
        <p:spPr>
          <a:xfrm>
            <a:off x="2661253" y="1073082"/>
            <a:ext cx="3821491"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u="sng">
                <a:solidFill>
                  <a:srgbClr val="4472C4"/>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Virtual Microscope Lab</a:t>
            </a:r>
            <a:endParaRPr sz="3000">
              <a:solidFill>
                <a:schemeClr val="dk1"/>
              </a:solidFill>
              <a:latin typeface="Calibri"/>
              <a:ea typeface="Calibri"/>
              <a:cs typeface="Calibri"/>
              <a:sym typeface="Calibri"/>
            </a:endParaRPr>
          </a:p>
        </p:txBody>
      </p:sp>
      <p:sp>
        <p:nvSpPr>
          <p:cNvPr id="961" name="Google Shape;961;p77" descr="Laptop"/>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2" name="Google Shape;962;p77"/>
          <p:cNvPicPr preferRelativeResize="0"/>
          <p:nvPr/>
        </p:nvPicPr>
        <p:blipFill>
          <a:blip r:embed="rId6">
            <a:alphaModFix/>
          </a:blip>
          <a:stretch>
            <a:fillRect/>
          </a:stretch>
        </p:blipFill>
        <p:spPr>
          <a:xfrm>
            <a:off x="3654788" y="2428555"/>
            <a:ext cx="5184411" cy="371792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6306</Words>
  <Application>Microsoft Office PowerPoint</Application>
  <PresentationFormat>On-screen Show (4:3)</PresentationFormat>
  <Paragraphs>628</Paragraphs>
  <Slides>171</Slides>
  <Notes>171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171</vt:i4>
      </vt:variant>
    </vt:vector>
  </HeadingPairs>
  <TitlesOfParts>
    <vt:vector size="174" baseType="lpstr">
      <vt:lpstr>Arial</vt:lpstr>
      <vt:lpstr>Calibri</vt:lpstr>
      <vt:lpstr>Office Theme</vt:lpstr>
      <vt:lpstr>PowerPoint Presentation</vt:lpstr>
      <vt:lpstr>Cells</vt:lpstr>
      <vt:lpstr>PowerPoint Presentation</vt:lpstr>
      <vt:lpstr>PowerPoint Presentation</vt:lpstr>
      <vt:lpstr>PowerPoint Presentation</vt:lpstr>
      <vt:lpstr>PowerPoint Presentation</vt:lpstr>
      <vt:lpstr>Cell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the basic unit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the basic unit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the basic unit of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2017-05-16T15:32:28Z</dcterms:created>
  <dcterms:modified xsi:type="dcterms:W3CDTF">2021-08-03T18:52:40Z</dcterms:modified>
</cp:coreProperties>
</file>