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596"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597"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598"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599" r:id="rId1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gC+gg7Z245nulW2RzFluo86g7E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kinetic energy.</a:t>
            </a:r>
            <a:endParaRPr/>
          </a:p>
        </p:txBody>
      </p:sp>
      <p:sp>
        <p:nvSpPr>
          <p:cNvPr id="181" name="Google Shape;1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e308e73a1a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ge308e73a1a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[Energy is the ability to cause change.]</a:t>
            </a:r>
            <a:endParaRPr/>
          </a:p>
        </p:txBody>
      </p:sp>
      <p:sp>
        <p:nvSpPr>
          <p:cNvPr id="1032" name="Google Shape;1032;ge308e73a1a_0_2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103</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e308e73a1a_0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ge308e73a1a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kinetic and potential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[Potential energy is energy that is stored while kinetic energy is released energy (energy of motion).]</a:t>
            </a:r>
            <a:endParaRPr/>
          </a:p>
        </p:txBody>
      </p:sp>
      <p:sp>
        <p:nvSpPr>
          <p:cNvPr id="1040" name="Google Shape;1040;ge308e73a1a_0_2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104</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e308e73a1a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ge308e73a1a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electrical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Electrical energy is energy in an electric current.]</a:t>
            </a:r>
            <a:endParaRPr b="0"/>
          </a:p>
        </p:txBody>
      </p:sp>
      <p:sp>
        <p:nvSpPr>
          <p:cNvPr id="1051" name="Google Shape;1051;ge308e73a1a_0_2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308e73a1a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8" name="Google Shape;1058;ge308e73a1a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mechanical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Mechanical energy is the total potential and kinetic energy in a system.]</a:t>
            </a:r>
            <a:endParaRPr b="0"/>
          </a:p>
        </p:txBody>
      </p:sp>
      <p:sp>
        <p:nvSpPr>
          <p:cNvPr id="1059" name="Google Shape;1059;ge308e73a1a_0_4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e308e73a1a_0_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ge308e73a1a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thermal energy.</a:t>
            </a:r>
            <a:endParaRPr/>
          </a:p>
        </p:txBody>
      </p:sp>
      <p:sp>
        <p:nvSpPr>
          <p:cNvPr id="1067" name="Google Shape;1067;ge308e73a1a_0_2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e308e73a1a_0_3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ge308e73a1a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Thermal energy is the energy generated and measured by heat</a:t>
            </a:r>
            <a:endParaRPr/>
          </a:p>
        </p:txBody>
      </p:sp>
      <p:sp>
        <p:nvSpPr>
          <p:cNvPr id="1075" name="Google Shape;1075;ge308e73a1a_0_3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e308e73a1a_0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ge308e73a1a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084" name="Google Shape;1084;ge308e73a1a_0_3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e308e73a1a_0_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ge308e73a1a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thermal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Thermal energy is the energy generated and measured by heat]</a:t>
            </a:r>
            <a:endParaRPr b="0"/>
          </a:p>
        </p:txBody>
      </p:sp>
      <p:sp>
        <p:nvSpPr>
          <p:cNvPr id="1090" name="Google Shape;1090;ge308e73a1a_0_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110</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e308e73a1a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ge308e73a1a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1098" name="Google Shape;1098;ge308e73a1a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111</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e308e73a1a_0_3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e308e73a1a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we are looking at heat. Blue is read on the gun when an item is colder. </a:t>
            </a:r>
            <a:endParaRPr/>
          </a:p>
        </p:txBody>
      </p:sp>
      <p:sp>
        <p:nvSpPr>
          <p:cNvPr id="1105" name="Google Shape;1105;ge308e73a1a_0_3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Kinetic energy is energy from motion.</a:t>
            </a:r>
            <a:endParaRPr b="0"/>
          </a:p>
          <a:p>
            <a:pPr marL="0" lvl="0" indent="0" algn="l" rtl="0">
              <a:lnSpc>
                <a:spcPct val="100000"/>
              </a:lnSpc>
              <a:spcBef>
                <a:spcPts val="0"/>
              </a:spcBef>
              <a:spcAft>
                <a:spcPts val="0"/>
              </a:spcAft>
              <a:buSzPts val="1400"/>
              <a:buNone/>
            </a:pPr>
            <a:endParaRPr/>
          </a:p>
        </p:txBody>
      </p:sp>
      <p:sp>
        <p:nvSpPr>
          <p:cNvPr id="189" name="Google Shape;1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e308e73a1a_0_3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ge308e73a1a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Red is seen on the gun when an item is hotter and moving faster. </a:t>
            </a:r>
            <a:endParaRPr/>
          </a:p>
        </p:txBody>
      </p:sp>
      <p:sp>
        <p:nvSpPr>
          <p:cNvPr id="1113" name="Google Shape;1113;ge308e73a1a_0_3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113</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e664a3b4e7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ge664a3b4e7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121" name="Google Shape;1121;ge664a3b4e7_0_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114</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e664a3b4e7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ge664a3b4e7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thermal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Thermal energy is the energy generated and measured by heat]</a:t>
            </a:r>
            <a:endParaRPr b="0"/>
          </a:p>
        </p:txBody>
      </p:sp>
      <p:sp>
        <p:nvSpPr>
          <p:cNvPr id="1127" name="Google Shape;1127;ge664a3b4e7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115</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e308e73a1a_0_3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ge308e73a1a_0_3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135" name="Google Shape;1135;ge308e73a1a_0_3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116</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e308e73a1a_0_4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ge308e73a1a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Thermal energy is the combined potential and kinetic energy of a particle.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will talk more about heat next class!</a:t>
            </a:r>
            <a:endParaRPr/>
          </a:p>
        </p:txBody>
      </p:sp>
      <p:sp>
        <p:nvSpPr>
          <p:cNvPr id="1142" name="Google Shape;1142;ge308e73a1a_0_4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117</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e664a3b4e7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ge664a3b4e7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thermal energy, let’s reflect once more on our big question. Was there anything that we predicted earlier that was correct or incorrect? Do you have any new hypotheses to share? </a:t>
            </a:r>
            <a:endParaRPr b="1"/>
          </a:p>
          <a:p>
            <a:pPr marL="0" lvl="0" indent="0" algn="l" rtl="0">
              <a:lnSpc>
                <a:spcPct val="100000"/>
              </a:lnSpc>
              <a:spcBef>
                <a:spcPts val="0"/>
              </a:spcBef>
              <a:spcAft>
                <a:spcPts val="0"/>
              </a:spcAft>
              <a:buSzPts val="1400"/>
              <a:buNone/>
            </a:pPr>
            <a:endParaRPr/>
          </a:p>
        </p:txBody>
      </p:sp>
      <p:sp>
        <p:nvSpPr>
          <p:cNvPr id="1150" name="Google Shape;1150;ge664a3b4e7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118</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e308e73a1a_0_4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0" name="Google Shape;1160;ge308e73a1a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161" name="Google Shape;1161;ge308e73a1a_0_4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98" name="Google Shape;19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kinetic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Kinetic energy is energy from motion.]</a:t>
            </a:r>
            <a:endParaRPr b="0"/>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kinetic energy is shown in the bowling ball. </a:t>
            </a:r>
            <a:endParaRPr/>
          </a:p>
        </p:txBody>
      </p:sp>
      <p:sp>
        <p:nvSpPr>
          <p:cNvPr id="219" name="Google Shape;21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e4f802a9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e4e4f802a9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Kinetic energy is measured by mass, </a:t>
            </a:r>
            <a:endParaRPr/>
          </a:p>
        </p:txBody>
      </p:sp>
      <p:sp>
        <p:nvSpPr>
          <p:cNvPr id="227" name="Google Shape;227;ge4e4f802a9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velocity (speed and direction). </a:t>
            </a:r>
            <a:endParaRPr/>
          </a:p>
        </p:txBody>
      </p:sp>
      <p:sp>
        <p:nvSpPr>
          <p:cNvPr id="237" name="Google Shape;23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47" name="Google Shape;24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4e4f802a9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e4e4f802a9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How do we measure kinetic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Kinetic energy is measured by mass and velocity.]</a:t>
            </a:r>
            <a:endParaRPr b="0"/>
          </a:p>
        </p:txBody>
      </p:sp>
      <p:sp>
        <p:nvSpPr>
          <p:cNvPr id="253" name="Google Shape;253;ge4e4f802a9_0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kinetic energy.</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some examples of </a:t>
            </a:r>
            <a:r>
              <a:rPr lang="en-US" b="1"/>
              <a:t>kinetic energy</a:t>
            </a:r>
            <a:r>
              <a:rPr lang="en-US"/>
              <a:t>.</a:t>
            </a:r>
            <a:endParaRPr/>
          </a:p>
        </p:txBody>
      </p:sp>
      <p:sp>
        <p:nvSpPr>
          <p:cNvPr id="261" name="Google Shape;26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664a3b4e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e664a3b4e7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driving car has kinetic energy because it has mass and is moving (has velocity).</a:t>
            </a:r>
            <a:endParaRPr/>
          </a:p>
        </p:txBody>
      </p:sp>
      <p:sp>
        <p:nvSpPr>
          <p:cNvPr id="268" name="Google Shape;268;ge664a3b4e7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664a3b4e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664a3b4e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Windmills spinning also have kinetic energy. The blades have mass and are moving (have velocity). </a:t>
            </a:r>
            <a:endParaRPr/>
          </a:p>
        </p:txBody>
      </p:sp>
      <p:sp>
        <p:nvSpPr>
          <p:cNvPr id="276" name="Google Shape;276;ge664a3b4e7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Let’s look at a non-example of </a:t>
            </a:r>
            <a:r>
              <a:rPr lang="en-US" b="1"/>
              <a:t>kinetic energy</a:t>
            </a:r>
            <a:r>
              <a:rPr lang="en-US"/>
              <a:t>.</a:t>
            </a:r>
            <a:endParaRPr/>
          </a:p>
          <a:p>
            <a:pPr marL="0" lvl="0" indent="0" algn="l" rtl="0">
              <a:lnSpc>
                <a:spcPct val="100000"/>
              </a:lnSpc>
              <a:spcBef>
                <a:spcPts val="0"/>
              </a:spcBef>
              <a:spcAft>
                <a:spcPts val="0"/>
              </a:spcAft>
              <a:buSzPts val="1400"/>
              <a:buNone/>
            </a:pPr>
            <a:endParaRPr/>
          </a:p>
        </p:txBody>
      </p:sp>
      <p:sp>
        <p:nvSpPr>
          <p:cNvPr id="284" name="Google Shape;284;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664a3b4e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664a3b4e7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desk sitting on the floor does not have kinetic energy because it is not moving (has no velocity).</a:t>
            </a:r>
            <a:endParaRPr/>
          </a:p>
        </p:txBody>
      </p:sp>
      <p:sp>
        <p:nvSpPr>
          <p:cNvPr id="291" name="Google Shape;291;ge664a3b4e7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664a3b4e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e664a3b4e7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99" name="Google Shape;299;ge664a3b4e7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664a3b4e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e664a3b4e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Which of these people have kinetic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b="0"/>
          </a:p>
        </p:txBody>
      </p:sp>
      <p:sp>
        <p:nvSpPr>
          <p:cNvPr id="305" name="Google Shape;305;ge664a3b4e7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64a3b4e7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e664a3b4e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Which of these people have kinetic energy?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[Answer, the ones that are moving]</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b="0"/>
          </a:p>
        </p:txBody>
      </p:sp>
      <p:sp>
        <p:nvSpPr>
          <p:cNvPr id="315" name="Google Shape;315;ge664a3b4e7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664a3b4e7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e664a3b4e7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kinetic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Kinetic energy is energy from motion.]</a:t>
            </a:r>
            <a:endParaRPr b="0"/>
          </a:p>
        </p:txBody>
      </p:sp>
      <p:sp>
        <p:nvSpPr>
          <p:cNvPr id="327" name="Google Shape;327;ge664a3b4e7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335" name="Google Shape;335;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forms can energy take? How is each an example of energy?</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308e73a1a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e308e73a1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Kinetic energy is energy from motion.</a:t>
            </a:r>
            <a:endParaRPr b="0"/>
          </a:p>
          <a:p>
            <a:pPr marL="0" lvl="0" indent="0" algn="l" rtl="0">
              <a:lnSpc>
                <a:spcPct val="100000"/>
              </a:lnSpc>
              <a:spcBef>
                <a:spcPts val="0"/>
              </a:spcBef>
              <a:spcAft>
                <a:spcPts val="0"/>
              </a:spcAft>
              <a:buSzPts val="1400"/>
              <a:buNone/>
            </a:pPr>
            <a:endParaRPr/>
          </a:p>
        </p:txBody>
      </p:sp>
      <p:sp>
        <p:nvSpPr>
          <p:cNvPr id="342" name="Google Shape;342;ge308e73a1a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what points does the skater have kinetic energy? At what points does the skated not have kinetic energy?</a:t>
            </a:r>
            <a:endParaRPr/>
          </a:p>
        </p:txBody>
      </p:sp>
      <p:sp>
        <p:nvSpPr>
          <p:cNvPr id="350" name="Google Shape;350;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664a3b4e7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e664a3b4e7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kinetic energy, let’s reflect once more on our big question. Was there anything that we predicted earlier that was correct or incorrect? Do you have any new hypotheses to share? </a:t>
            </a:r>
            <a:endParaRPr b="1"/>
          </a:p>
          <a:p>
            <a:pPr marL="0" lvl="0" indent="0" algn="l" rtl="0">
              <a:lnSpc>
                <a:spcPct val="100000"/>
              </a:lnSpc>
              <a:spcBef>
                <a:spcPts val="0"/>
              </a:spcBef>
              <a:spcAft>
                <a:spcPts val="0"/>
              </a:spcAft>
              <a:buSzPts val="1400"/>
              <a:buNone/>
            </a:pPr>
            <a:endParaRPr/>
          </a:p>
        </p:txBody>
      </p:sp>
      <p:sp>
        <p:nvSpPr>
          <p:cNvPr id="360" name="Google Shape;360;ge664a3b4e7_0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371" name="Google Shape;371;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386" name="Google Shape;386;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we’re going to learn about electrical energy.</a:t>
            </a:r>
            <a:endParaRPr/>
          </a:p>
        </p:txBody>
      </p:sp>
      <p:sp>
        <p:nvSpPr>
          <p:cNvPr id="416" name="Google Shape;416;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664a3b4e7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e664a3b4e7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forms can energy take? How is each an example of energy?</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425" name="Google Shape;425;ge664a3b4e7_0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436" name="Google Shape;436;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308e73a1a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e308e73a1a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cause change. </a:t>
            </a:r>
            <a:endParaRPr/>
          </a:p>
        </p:txBody>
      </p:sp>
      <p:sp>
        <p:nvSpPr>
          <p:cNvPr id="442" name="Google Shape;442;ge308e73a1a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308e73a1a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e308e73a1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450" name="Google Shape;450;ge308e73a1a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37" name="Google Shape;13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308e73a1a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e308e73a1a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Kinetic energy is energy from motion.</a:t>
            </a:r>
            <a:endParaRPr b="0"/>
          </a:p>
          <a:p>
            <a:pPr marL="0" lvl="0" indent="0" algn="l" rtl="0">
              <a:lnSpc>
                <a:spcPct val="100000"/>
              </a:lnSpc>
              <a:spcBef>
                <a:spcPts val="0"/>
              </a:spcBef>
              <a:spcAft>
                <a:spcPts val="0"/>
              </a:spcAft>
              <a:buSzPts val="1400"/>
              <a:buNone/>
            </a:pPr>
            <a:endParaRPr/>
          </a:p>
        </p:txBody>
      </p:sp>
      <p:sp>
        <p:nvSpPr>
          <p:cNvPr id="458" name="Google Shape;458;ge308e73a1a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466" name="Google Shape;466;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e308e73a1a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e308e73a1a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[Energy is the ability to cause change.]</a:t>
            </a:r>
            <a:endParaRPr/>
          </a:p>
        </p:txBody>
      </p:sp>
      <p:sp>
        <p:nvSpPr>
          <p:cNvPr id="472" name="Google Shape;472;ge308e73a1a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e4e4f802a9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e4e4f802a9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kinetic and potential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[Potential energy is energy that is stored while kinetic energy is released energy (energy of motion).]</a:t>
            </a:r>
            <a:endParaRPr/>
          </a:p>
        </p:txBody>
      </p:sp>
      <p:sp>
        <p:nvSpPr>
          <p:cNvPr id="480" name="Google Shape;480;ge4e4f802a9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electrical energy.</a:t>
            </a:r>
            <a:endParaRPr/>
          </a:p>
        </p:txBody>
      </p:sp>
      <p:sp>
        <p:nvSpPr>
          <p:cNvPr id="491" name="Google Shape;491;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Electrical energy is energy in an electric current. </a:t>
            </a:r>
            <a:endParaRPr/>
          </a:p>
        </p:txBody>
      </p:sp>
      <p:sp>
        <p:nvSpPr>
          <p:cNvPr id="499" name="Google Shape;499;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08" name="Google Shape;508;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electrical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Electrical energy is energy in an electric current.]</a:t>
            </a:r>
            <a:endParaRPr b="0"/>
          </a:p>
        </p:txBody>
      </p:sp>
      <p:sp>
        <p:nvSpPr>
          <p:cNvPr id="514" name="Google Shape;514;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e4e4f802a9_0_3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e4e4f802a9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522" name="Google Shape;522;ge4e4f802a9_0_3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e4e4f802a9_0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e4e4f802a9_0_3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energy in the circuit because electrons are moving. </a:t>
            </a:r>
            <a:endParaRPr/>
          </a:p>
        </p:txBody>
      </p:sp>
      <p:sp>
        <p:nvSpPr>
          <p:cNvPr id="529" name="Google Shape;529;ge4e4f802a9_0_3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e4f802a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e4e4f802a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cause change. </a:t>
            </a:r>
            <a:endParaRPr/>
          </a:p>
        </p:txBody>
      </p:sp>
      <p:sp>
        <p:nvSpPr>
          <p:cNvPr id="143" name="Google Shape;143;ge4e4f802a9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4e4f802a9_0_3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e4e4f802a9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an electrified wire, electrons are moving from the negative side to positive side because of attraction. </a:t>
            </a:r>
            <a:endParaRPr/>
          </a:p>
        </p:txBody>
      </p:sp>
      <p:sp>
        <p:nvSpPr>
          <p:cNvPr id="560" name="Google Shape;560;ge4e4f802a9_0_3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72" name="Google Shape;572;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How do electrons move in an electrified wire?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[In an electrified wire, electrons are moving from the negative side to the positive side because of attraction.]</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578" name="Google Shape;578;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e4e4f802a9_0_3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e4e4f802a9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an example of </a:t>
            </a:r>
            <a:r>
              <a:rPr lang="en-US" b="1"/>
              <a:t>electrical energy</a:t>
            </a:r>
            <a:r>
              <a:rPr lang="en-US"/>
              <a:t>.</a:t>
            </a:r>
            <a:endParaRPr/>
          </a:p>
        </p:txBody>
      </p:sp>
      <p:sp>
        <p:nvSpPr>
          <p:cNvPr id="591" name="Google Shape;591;ge4e4f802a9_0_3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e664a3b4e7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e664a3b4e7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Electrical energy is necessary to power a lamp. Electricity travels through circuits to reach the lightbulb.</a:t>
            </a:r>
            <a:endParaRPr/>
          </a:p>
        </p:txBody>
      </p:sp>
      <p:sp>
        <p:nvSpPr>
          <p:cNvPr id="598" name="Google Shape;598;ge664a3b4e7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e664a3b4e7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e664a3b4e7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606" name="Google Shape;606;ge664a3b4e7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664a3b4e7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e664a3b4e7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Name as many examples of electrical energy as you can.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[Cell phone, television, street lamps, car, etc.]</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612" name="Google Shape;612;ge664a3b4e7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e664a3b4e7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e664a3b4e7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electrical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Electrical energy is energy in an electric current.]</a:t>
            </a:r>
            <a:endParaRPr b="0"/>
          </a:p>
        </p:txBody>
      </p:sp>
      <p:sp>
        <p:nvSpPr>
          <p:cNvPr id="620" name="Google Shape;620;ge664a3b4e7_0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628" name="Google Shape;628;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308e73a1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e308e73a1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Electrical energy is energy in an electric current. </a:t>
            </a:r>
            <a:endParaRPr/>
          </a:p>
        </p:txBody>
      </p:sp>
      <p:sp>
        <p:nvSpPr>
          <p:cNvPr id="635" name="Google Shape;635;ge308e73a1a_0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4e4f802a9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e4e4f802a9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151" name="Google Shape;151;ge4e4f802a9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e664a3b4e7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e664a3b4e7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electrical energy, let’s reflect once more on our big question. Was there anything that we predicted earlier that was correct or incorrect? Do you have any new hypotheses to share? </a:t>
            </a:r>
            <a:endParaRPr b="1"/>
          </a:p>
          <a:p>
            <a:pPr marL="0" lvl="0" indent="0" algn="l" rtl="0">
              <a:lnSpc>
                <a:spcPct val="100000"/>
              </a:lnSpc>
              <a:spcBef>
                <a:spcPts val="0"/>
              </a:spcBef>
              <a:spcAft>
                <a:spcPts val="0"/>
              </a:spcAft>
              <a:buSzPts val="1400"/>
              <a:buNone/>
            </a:pPr>
            <a:endParaRPr/>
          </a:p>
        </p:txBody>
      </p:sp>
      <p:sp>
        <p:nvSpPr>
          <p:cNvPr id="643" name="Google Shape;643;ge664a3b4e7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654" name="Google Shape;654;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44b38b2a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e44b38b2a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670" name="Google Shape;670;ge44b38b2a2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e44b38b2a2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e44b38b2a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we’re going to learn about mechanical energy.</a:t>
            </a:r>
            <a:endParaRPr/>
          </a:p>
        </p:txBody>
      </p:sp>
      <p:sp>
        <p:nvSpPr>
          <p:cNvPr id="700" name="Google Shape;700;ge44b38b2a2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e664a3b4e7_0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e664a3b4e7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forms can energy take? How is each an example of energy?</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709" name="Google Shape;709;ge664a3b4e7_0_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e44b38b2a2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e44b38b2a2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720" name="Google Shape;720;ge44b38b2a2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e308e73a1a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e308e73a1a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cause change. </a:t>
            </a:r>
            <a:endParaRPr/>
          </a:p>
        </p:txBody>
      </p:sp>
      <p:sp>
        <p:nvSpPr>
          <p:cNvPr id="726" name="Google Shape;726;ge308e73a1a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e308e73a1a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e308e73a1a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734" name="Google Shape;734;ge308e73a1a_0_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e308e73a1a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e308e73a1a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Kinetic energy is energy from motion.</a:t>
            </a:r>
            <a:endParaRPr b="0"/>
          </a:p>
          <a:p>
            <a:pPr marL="0" lvl="0" indent="0" algn="l" rtl="0">
              <a:lnSpc>
                <a:spcPct val="100000"/>
              </a:lnSpc>
              <a:spcBef>
                <a:spcPts val="0"/>
              </a:spcBef>
              <a:spcAft>
                <a:spcPts val="0"/>
              </a:spcAft>
              <a:buSzPts val="1400"/>
              <a:buNone/>
            </a:pPr>
            <a:endParaRPr/>
          </a:p>
        </p:txBody>
      </p:sp>
      <p:sp>
        <p:nvSpPr>
          <p:cNvPr id="742" name="Google Shape;742;ge308e73a1a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e308e73a1a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ge308e73a1a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Electrical energy is energy in an electric current. </a:t>
            </a:r>
            <a:endParaRPr/>
          </a:p>
        </p:txBody>
      </p:sp>
      <p:sp>
        <p:nvSpPr>
          <p:cNvPr id="750" name="Google Shape;750;ge308e73a1a_0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59" name="Google Shape;15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e44b38b2a2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ge44b38b2a2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758" name="Google Shape;758;ge44b38b2a2_0_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e308e73a1a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e308e73a1a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[Energy is the ability to cause change.]</a:t>
            </a:r>
            <a:endParaRPr/>
          </a:p>
        </p:txBody>
      </p:sp>
      <p:sp>
        <p:nvSpPr>
          <p:cNvPr id="764" name="Google Shape;764;ge308e73a1a_0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308e73a1a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e308e73a1a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kinetic and potential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[Potential energy is energy that is stored while kinetic energy is released energy (energy of motion).]</a:t>
            </a:r>
            <a:endParaRPr/>
          </a:p>
        </p:txBody>
      </p:sp>
      <p:sp>
        <p:nvSpPr>
          <p:cNvPr id="772" name="Google Shape;772;ge308e73a1a_0_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308e73a1a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ge308e73a1a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electrical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Electrical energy is energy in an electric current.]</a:t>
            </a:r>
            <a:endParaRPr b="0"/>
          </a:p>
        </p:txBody>
      </p:sp>
      <p:sp>
        <p:nvSpPr>
          <p:cNvPr id="783" name="Google Shape;783;ge308e73a1a_0_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e44b38b2a2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ge44b38b2a2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mechanical energy.</a:t>
            </a:r>
            <a:endParaRPr/>
          </a:p>
        </p:txBody>
      </p:sp>
      <p:sp>
        <p:nvSpPr>
          <p:cNvPr id="791" name="Google Shape;791;ge44b38b2a2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e44b38b2a2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e44b38b2a2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Mechanical energy is the total potential and kinetic energy in a system. </a:t>
            </a:r>
            <a:endParaRPr/>
          </a:p>
        </p:txBody>
      </p:sp>
      <p:sp>
        <p:nvSpPr>
          <p:cNvPr id="799" name="Google Shape;799;ge44b38b2a2_0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e44b38b2a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e44b38b2a2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08" name="Google Shape;808;ge44b38b2a2_0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e44b38b2a2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e44b38b2a2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mechanical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Mechanical energy is the total potential and kinetic energy in a system.]</a:t>
            </a:r>
            <a:endParaRPr b="0"/>
          </a:p>
        </p:txBody>
      </p:sp>
      <p:sp>
        <p:nvSpPr>
          <p:cNvPr id="814" name="Google Shape;814;ge44b38b2a2_0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e44b38b2a2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ge44b38b2a2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822" name="Google Shape;822;ge44b38b2a2_0_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e44b38b2a2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e44b38b2a2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Mechanical energy is used to do work. </a:t>
            </a:r>
            <a:endParaRPr/>
          </a:p>
        </p:txBody>
      </p:sp>
      <p:sp>
        <p:nvSpPr>
          <p:cNvPr id="829" name="Google Shape;829;ge44b38b2a2_0_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4e4f802a9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e4e4f802a9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energy?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[Energy is the ability to cause change.]</a:t>
            </a:r>
            <a:endParaRPr/>
          </a:p>
        </p:txBody>
      </p:sp>
      <p:sp>
        <p:nvSpPr>
          <p:cNvPr id="165" name="Google Shape;165;ge4e4f802a9_0_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e308e73a1a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ge308e73a1a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Mechanical energy is based on motion and position. </a:t>
            </a:r>
            <a:endParaRPr/>
          </a:p>
        </p:txBody>
      </p:sp>
      <p:sp>
        <p:nvSpPr>
          <p:cNvPr id="837" name="Google Shape;837;ge308e73a1a_0_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e308e73a1a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e308e73a1a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Mechanical energy is potential energy + kinetic energy.</a:t>
            </a:r>
            <a:endParaRPr/>
          </a:p>
        </p:txBody>
      </p:sp>
      <p:sp>
        <p:nvSpPr>
          <p:cNvPr id="845" name="Google Shape;845;ge308e73a1a_0_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e44b38b2a2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e44b38b2a2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56" name="Google Shape;856;ge44b38b2a2_0_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e44b38b2a2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ge44b38b2a2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mechanical energy based 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[Mechanical energy is based on motion and position.]</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862" name="Google Shape;862;ge44b38b2a2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e664a3b4e7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ge664a3b4e7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mechanical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Mechanical energy is the total potential and kinetic energy in a system.]</a:t>
            </a:r>
            <a:endParaRPr b="0"/>
          </a:p>
        </p:txBody>
      </p:sp>
      <p:sp>
        <p:nvSpPr>
          <p:cNvPr id="870" name="Google Shape;870;ge664a3b4e7_0_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e44b38b2a2_0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e44b38b2a2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878" name="Google Shape;878;ge44b38b2a2_0_2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e308e73a1a_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e308e73a1a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Mechanical energy is the total potential and kinetic energy in a system. </a:t>
            </a:r>
            <a:endParaRPr/>
          </a:p>
        </p:txBody>
      </p:sp>
      <p:sp>
        <p:nvSpPr>
          <p:cNvPr id="885" name="Google Shape;885;ge308e73a1a_0_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e664a3b4e7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ge664a3b4e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can you tell about mechanical energy? Look at the potential and kinetic energy as the skater moves. </a:t>
            </a:r>
            <a:endParaRPr/>
          </a:p>
        </p:txBody>
      </p:sp>
      <p:sp>
        <p:nvSpPr>
          <p:cNvPr id="893" name="Google Shape;893;ge664a3b4e7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e664a3b4e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ge664a3b4e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mechanical energy, let’s reflect once more on our big question. Was there anything that we predicted earlier that was correct or incorrect? Do you have any new hypotheses to share? </a:t>
            </a:r>
            <a:endParaRPr b="1"/>
          </a:p>
          <a:p>
            <a:pPr marL="0" lvl="0" indent="0" algn="l" rtl="0">
              <a:lnSpc>
                <a:spcPct val="100000"/>
              </a:lnSpc>
              <a:spcBef>
                <a:spcPts val="0"/>
              </a:spcBef>
              <a:spcAft>
                <a:spcPts val="0"/>
              </a:spcAft>
              <a:buSzPts val="1400"/>
              <a:buNone/>
            </a:pPr>
            <a:endParaRPr/>
          </a:p>
        </p:txBody>
      </p:sp>
      <p:sp>
        <p:nvSpPr>
          <p:cNvPr id="903" name="Google Shape;903;ge664a3b4e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e44b38b2a2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ge44b38b2a2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914" name="Google Shape;914;ge44b38b2a2_0_2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potential energy?</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a:t>[Potential energy is stored energy.]</a:t>
            </a:r>
            <a:endParaRPr/>
          </a:p>
        </p:txBody>
      </p:sp>
      <p:sp>
        <p:nvSpPr>
          <p:cNvPr id="173" name="Google Shape;17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e308e73a1a_0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ge308e73a1a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930" name="Google Shape;930;ge308e73a1a_0_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e664a3b4e7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ge664a3b4e7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forms can energy take? How is each an example of energy?</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960" name="Google Shape;960;ge664a3b4e7_0_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e308e73a1a_0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e308e73a1a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we’re going to learn about thermal energy.</a:t>
            </a:r>
            <a:endParaRPr/>
          </a:p>
        </p:txBody>
      </p:sp>
      <p:sp>
        <p:nvSpPr>
          <p:cNvPr id="971" name="Google Shape;971;ge308e73a1a_0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308e73a1a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ge308e73a1a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980" name="Google Shape;980;ge308e73a1a_0_2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e308e73a1a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ge308e73a1a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cause change. </a:t>
            </a:r>
            <a:endParaRPr/>
          </a:p>
        </p:txBody>
      </p:sp>
      <p:sp>
        <p:nvSpPr>
          <p:cNvPr id="986" name="Google Shape;986;ge308e73a1a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308e73a1a_0_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ge308e73a1a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994" name="Google Shape;994;ge308e73a1a_0_2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e308e73a1a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ge308e73a1a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Kinetic energy is energy from motion.</a:t>
            </a:r>
            <a:endParaRPr b="0"/>
          </a:p>
          <a:p>
            <a:pPr marL="0" lvl="0" indent="0" algn="l" rtl="0">
              <a:lnSpc>
                <a:spcPct val="100000"/>
              </a:lnSpc>
              <a:spcBef>
                <a:spcPts val="0"/>
              </a:spcBef>
              <a:spcAft>
                <a:spcPts val="0"/>
              </a:spcAft>
              <a:buSzPts val="1400"/>
              <a:buNone/>
            </a:pPr>
            <a:endParaRPr/>
          </a:p>
        </p:txBody>
      </p:sp>
      <p:sp>
        <p:nvSpPr>
          <p:cNvPr id="1002" name="Google Shape;1002;ge308e73a1a_0_2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e308e73a1a_0_2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ge308e73a1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Electrical energy is energy in an electric current. </a:t>
            </a:r>
            <a:endParaRPr/>
          </a:p>
        </p:txBody>
      </p:sp>
      <p:sp>
        <p:nvSpPr>
          <p:cNvPr id="1010" name="Google Shape;1010;ge308e73a1a_0_2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308e73a1a_0_4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ge308e73a1a_0_4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Mechanical energy is the total potential and kinetic energy in a system. </a:t>
            </a:r>
            <a:endParaRPr/>
          </a:p>
        </p:txBody>
      </p:sp>
      <p:sp>
        <p:nvSpPr>
          <p:cNvPr id="1018" name="Google Shape;1018;ge308e73a1a_0_4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101</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e308e73a1a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ge308e73a1a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026" name="Google Shape;1026;ge308e73a1a_0_2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1.jpg"/><Relationship Id="rId4" Type="http://schemas.openxmlformats.org/officeDocument/2006/relationships/image" Target="../media/image37.png"/></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1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phet.colorado.edu/en/simulation/energy-skate-park-basics"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1.jp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1.jpg"/><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phet.colorado.edu/en/simulation/energy-skate-park-basics"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9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1.jpg"/></Relationships>
</file>

<file path=ppt/slides/_rels/slide9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p:nvPr/>
        </p:nvSpPr>
        <p:spPr>
          <a:xfrm>
            <a:off x="1985700" y="1560850"/>
            <a:ext cx="5172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Kinetic Energy</a:t>
            </a:r>
            <a:endParaRPr sz="6600" b="1" i="0" u="none" strike="noStrike" cap="none">
              <a:solidFill>
                <a:schemeClr val="dk1"/>
              </a:solidFill>
              <a:latin typeface="Calibri"/>
              <a:ea typeface="Calibri"/>
              <a:cs typeface="Calibri"/>
              <a:sym typeface="Calibri"/>
            </a:endParaRPr>
          </a:p>
        </p:txBody>
      </p:sp>
      <p:sp>
        <p:nvSpPr>
          <p:cNvPr id="184" name="Google Shape;184;p13"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1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ge308e73a1a_0_258"/>
          <p:cNvSpPr txBox="1">
            <a:spLocks noGrp="1"/>
          </p:cNvSpPr>
          <p:nvPr>
            <p:ph type="ctrTitle"/>
          </p:nvPr>
        </p:nvSpPr>
        <p:spPr>
          <a:xfrm>
            <a:off x="1253374" y="187775"/>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Electrical Energy</a:t>
            </a:r>
            <a:r>
              <a:rPr lang="en-US" sz="3500" b="1"/>
              <a:t>: </a:t>
            </a:r>
            <a:r>
              <a:rPr lang="en-US" sz="3500"/>
              <a:t>energy in an electric current</a:t>
            </a:r>
            <a:endParaRPr sz="3500" b="1"/>
          </a:p>
        </p:txBody>
      </p:sp>
      <p:pic>
        <p:nvPicPr>
          <p:cNvPr id="1013" name="Google Shape;1013;ge308e73a1a_0_258" descr="circuit.jpg"/>
          <p:cNvPicPr preferRelativeResize="0"/>
          <p:nvPr/>
        </p:nvPicPr>
        <p:blipFill rotWithShape="1">
          <a:blip r:embed="rId3">
            <a:alphaModFix/>
          </a:blip>
          <a:srcRect l="-18191" r="-18178"/>
          <a:stretch/>
        </p:blipFill>
        <p:spPr>
          <a:xfrm>
            <a:off x="457200" y="1690575"/>
            <a:ext cx="8229600" cy="4526100"/>
          </a:xfrm>
          <a:prstGeom prst="rect">
            <a:avLst/>
          </a:prstGeom>
          <a:noFill/>
          <a:ln>
            <a:noFill/>
          </a:ln>
        </p:spPr>
      </p:pic>
      <p:sp>
        <p:nvSpPr>
          <p:cNvPr id="1014" name="Google Shape;1014;ge308e73a1a_0_258"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ge308e73a1a_0_435"/>
          <p:cNvSpPr txBox="1">
            <a:spLocks noGrp="1"/>
          </p:cNvSpPr>
          <p:nvPr>
            <p:ph type="ctrTitle"/>
          </p:nvPr>
        </p:nvSpPr>
        <p:spPr>
          <a:xfrm>
            <a:off x="849600" y="0"/>
            <a:ext cx="82296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Mechanical Energy</a:t>
            </a:r>
            <a:r>
              <a:rPr lang="en-US" sz="3500" b="1"/>
              <a:t>: </a:t>
            </a:r>
            <a:r>
              <a:rPr lang="en-US" sz="3500"/>
              <a:t>the total potential and kinetic energy in a system</a:t>
            </a:r>
            <a:endParaRPr sz="3500" b="1"/>
          </a:p>
        </p:txBody>
      </p:sp>
      <p:pic>
        <p:nvPicPr>
          <p:cNvPr id="1021" name="Google Shape;1021;ge308e73a1a_0_435" descr="hockey.jpg"/>
          <p:cNvPicPr preferRelativeResize="0"/>
          <p:nvPr/>
        </p:nvPicPr>
        <p:blipFill rotWithShape="1">
          <a:blip r:embed="rId3">
            <a:alphaModFix/>
          </a:blip>
          <a:srcRect l="-16365" r="-16365"/>
          <a:stretch/>
        </p:blipFill>
        <p:spPr>
          <a:xfrm>
            <a:off x="457200" y="1600200"/>
            <a:ext cx="8229600" cy="4526100"/>
          </a:xfrm>
          <a:prstGeom prst="rect">
            <a:avLst/>
          </a:prstGeom>
          <a:noFill/>
          <a:ln>
            <a:noFill/>
          </a:ln>
        </p:spPr>
      </p:pic>
      <p:sp>
        <p:nvSpPr>
          <p:cNvPr id="1022" name="Google Shape;1022;ge308e73a1a_0_43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ge308e73a1a_0_265"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e308e73a1a_0_270"/>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energy?</a:t>
            </a:r>
            <a:endParaRPr/>
          </a:p>
        </p:txBody>
      </p:sp>
      <p:sp>
        <p:nvSpPr>
          <p:cNvPr id="1035" name="Google Shape;1035;ge308e73a1a_0_27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6" name="Google Shape;1036;ge308e73a1a_0_270" descr="change.jpg"/>
          <p:cNvPicPr preferRelativeResize="0"/>
          <p:nvPr/>
        </p:nvPicPr>
        <p:blipFill rotWithShape="1">
          <a:blip r:embed="rId4">
            <a:alphaModFix/>
          </a:blip>
          <a:srcRect t="-484" b="-474"/>
          <a:stretch/>
        </p:blipFill>
        <p:spPr>
          <a:xfrm>
            <a:off x="1674054" y="2156103"/>
            <a:ext cx="5985900" cy="40263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ge308e73a1a_0_277"/>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What is the difference between kinetic and potential energy?</a:t>
            </a:r>
            <a:endParaRPr/>
          </a:p>
        </p:txBody>
      </p:sp>
      <p:sp>
        <p:nvSpPr>
          <p:cNvPr id="1043" name="Google Shape;1043;ge308e73a1a_0_27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4" name="Google Shape;1044;ge308e73a1a_0_277"/>
          <p:cNvPicPr preferRelativeResize="0"/>
          <p:nvPr/>
        </p:nvPicPr>
        <p:blipFill rotWithShape="1">
          <a:blip r:embed="rId4">
            <a:alphaModFix/>
          </a:blip>
          <a:srcRect/>
          <a:stretch/>
        </p:blipFill>
        <p:spPr>
          <a:xfrm>
            <a:off x="152400" y="1799375"/>
            <a:ext cx="4419600" cy="4975205"/>
          </a:xfrm>
          <a:prstGeom prst="rect">
            <a:avLst/>
          </a:prstGeom>
          <a:noFill/>
          <a:ln>
            <a:noFill/>
          </a:ln>
        </p:spPr>
      </p:pic>
      <p:pic>
        <p:nvPicPr>
          <p:cNvPr id="1045" name="Google Shape;1045;ge308e73a1a_0_277"/>
          <p:cNvPicPr preferRelativeResize="0"/>
          <p:nvPr/>
        </p:nvPicPr>
        <p:blipFill rotWithShape="1">
          <a:blip r:embed="rId4">
            <a:alphaModFix/>
          </a:blip>
          <a:srcRect/>
          <a:stretch/>
        </p:blipFill>
        <p:spPr>
          <a:xfrm>
            <a:off x="4584825" y="1799375"/>
            <a:ext cx="4419600" cy="4975205"/>
          </a:xfrm>
          <a:prstGeom prst="rect">
            <a:avLst/>
          </a:prstGeom>
          <a:noFill/>
          <a:ln>
            <a:noFill/>
          </a:ln>
        </p:spPr>
      </p:pic>
      <p:pic>
        <p:nvPicPr>
          <p:cNvPr id="1046" name="Google Shape;1046;ge308e73a1a_0_277" descr="bowling.jpg"/>
          <p:cNvPicPr preferRelativeResize="0">
            <a:picLocks noGrp="1"/>
          </p:cNvPicPr>
          <p:nvPr>
            <p:ph type="body" idx="1"/>
          </p:nvPr>
        </p:nvPicPr>
        <p:blipFill rotWithShape="1">
          <a:blip r:embed="rId5">
            <a:alphaModFix/>
          </a:blip>
          <a:srcRect l="-10575" r="-10563"/>
          <a:stretch/>
        </p:blipFill>
        <p:spPr>
          <a:xfrm>
            <a:off x="343050" y="2835118"/>
            <a:ext cx="4038300" cy="2903700"/>
          </a:xfrm>
          <a:prstGeom prst="rect">
            <a:avLst/>
          </a:prstGeom>
          <a:noFill/>
          <a:ln w="9525" cap="flat" cmpd="sng">
            <a:solidFill>
              <a:schemeClr val="lt1"/>
            </a:solidFill>
            <a:prstDash val="solid"/>
            <a:round/>
            <a:headEnd type="none" w="sm" len="sm"/>
            <a:tailEnd type="none" w="sm" len="sm"/>
          </a:ln>
        </p:spPr>
      </p:pic>
      <p:pic>
        <p:nvPicPr>
          <p:cNvPr id="1047" name="Google Shape;1047;ge308e73a1a_0_277" descr="potentiaLENERGY.jpg"/>
          <p:cNvPicPr preferRelativeResize="0"/>
          <p:nvPr/>
        </p:nvPicPr>
        <p:blipFill rotWithShape="1">
          <a:blip r:embed="rId6">
            <a:alphaModFix/>
          </a:blip>
          <a:srcRect l="-9893" r="-9881"/>
          <a:stretch/>
        </p:blipFill>
        <p:spPr>
          <a:xfrm>
            <a:off x="4775475" y="2634826"/>
            <a:ext cx="4038300" cy="3304286"/>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ge308e73a1a_0_287"/>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electrical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054" name="Google Shape;1054;ge308e73a1a_0_28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5" name="Google Shape;1055;ge308e73a1a_0_287" descr="circuit.jpg"/>
          <p:cNvPicPr preferRelativeResize="0"/>
          <p:nvPr/>
        </p:nvPicPr>
        <p:blipFill rotWithShape="1">
          <a:blip r:embed="rId4">
            <a:alphaModFix/>
          </a:blip>
          <a:srcRect l="-18191" r="-18178"/>
          <a:stretch/>
        </p:blipFill>
        <p:spPr>
          <a:xfrm>
            <a:off x="457200" y="1690575"/>
            <a:ext cx="8229600" cy="45261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e308e73a1a_0_428"/>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is mechanical energy?</a:t>
            </a:r>
            <a:endParaRPr sz="1400" b="0" i="0" u="none" strike="noStrike" cap="none">
              <a:solidFill>
                <a:srgbClr val="000000"/>
              </a:solidFill>
              <a:latin typeface="Arial"/>
              <a:ea typeface="Arial"/>
              <a:cs typeface="Arial"/>
              <a:sym typeface="Arial"/>
            </a:endParaRPr>
          </a:p>
        </p:txBody>
      </p:sp>
      <p:sp>
        <p:nvSpPr>
          <p:cNvPr id="1062" name="Google Shape;1062;ge308e73a1a_0_42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3" name="Google Shape;1063;ge308e73a1a_0_428" descr="hockey.jpg"/>
          <p:cNvPicPr preferRelativeResize="0"/>
          <p:nvPr/>
        </p:nvPicPr>
        <p:blipFill rotWithShape="1">
          <a:blip r:embed="rId4">
            <a:alphaModFix/>
          </a:blip>
          <a:srcRect l="-16365" r="-16365"/>
          <a:stretch/>
        </p:blipFill>
        <p:spPr>
          <a:xfrm>
            <a:off x="457200" y="1479700"/>
            <a:ext cx="8229600" cy="45261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ge308e73a1a_0_294"/>
          <p:cNvSpPr txBox="1"/>
          <p:nvPr/>
        </p:nvSpPr>
        <p:spPr>
          <a:xfrm>
            <a:off x="1753350" y="1487350"/>
            <a:ext cx="56373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Thermal Energy</a:t>
            </a:r>
            <a:endParaRPr sz="6600" b="1" i="0" u="none" strike="noStrike" cap="none">
              <a:solidFill>
                <a:schemeClr val="dk1"/>
              </a:solidFill>
              <a:latin typeface="Calibri"/>
              <a:ea typeface="Calibri"/>
              <a:cs typeface="Calibri"/>
              <a:sym typeface="Calibri"/>
            </a:endParaRPr>
          </a:p>
        </p:txBody>
      </p:sp>
      <p:sp>
        <p:nvSpPr>
          <p:cNvPr id="1070" name="Google Shape;1070;ge308e73a1a_0_294"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1" name="Google Shape;1071;ge308e73a1a_0_29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ge308e73a1a_0_301"/>
          <p:cNvSpPr txBox="1">
            <a:spLocks noGrp="1"/>
          </p:cNvSpPr>
          <p:nvPr>
            <p:ph type="ctrTitle"/>
          </p:nvPr>
        </p:nvSpPr>
        <p:spPr>
          <a:xfrm>
            <a:off x="1323549" y="0"/>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Thermal Energy</a:t>
            </a:r>
            <a:r>
              <a:rPr lang="en-US" sz="3500" b="1"/>
              <a:t>: </a:t>
            </a:r>
            <a:r>
              <a:rPr lang="en-US" sz="3500"/>
              <a:t>the energy generated and measured by heat</a:t>
            </a:r>
            <a:endParaRPr sz="3500" b="1"/>
          </a:p>
        </p:txBody>
      </p:sp>
      <p:sp>
        <p:nvSpPr>
          <p:cNvPr id="1078" name="Google Shape;1078;ge308e73a1a_0_301"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9" name="Google Shape;1079;ge308e73a1a_0_301"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1080" name="Google Shape;1080;ge308e73a1a_0_301" descr="thermal.jpg"/>
          <p:cNvPicPr preferRelativeResize="0"/>
          <p:nvPr/>
        </p:nvPicPr>
        <p:blipFill rotWithShape="1">
          <a:blip r:embed="rId5">
            <a:alphaModFix/>
          </a:blip>
          <a:srcRect l="-10575" r="-10563"/>
          <a:stretch/>
        </p:blipFill>
        <p:spPr>
          <a:xfrm>
            <a:off x="559191" y="1775398"/>
            <a:ext cx="8025600" cy="44139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ge308e73a1a_0_309"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ctrTitle"/>
          </p:nvPr>
        </p:nvSpPr>
        <p:spPr>
          <a:xfrm>
            <a:off x="1093276" y="367450"/>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Kinetic Energy</a:t>
            </a:r>
            <a:r>
              <a:rPr lang="en-US" sz="3400" b="1"/>
              <a:t>: </a:t>
            </a:r>
            <a:r>
              <a:rPr lang="en-US" sz="3400"/>
              <a:t>energy from motion</a:t>
            </a:r>
            <a:endParaRPr sz="3400" b="1"/>
          </a:p>
        </p:txBody>
      </p:sp>
      <p:sp>
        <p:nvSpPr>
          <p:cNvPr id="192" name="Google Shape;192;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1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194" name="Google Shape;194;p14" descr="bowling.jpg"/>
          <p:cNvPicPr preferRelativeResize="0"/>
          <p:nvPr/>
        </p:nvPicPr>
        <p:blipFill rotWithShape="1">
          <a:blip r:embed="rId5">
            <a:alphaModFix/>
          </a:blip>
          <a:srcRect l="-10575" r="-10563"/>
          <a:stretch/>
        </p:blipFill>
        <p:spPr>
          <a:xfrm>
            <a:off x="457200" y="1600200"/>
            <a:ext cx="8229600" cy="45261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e308e73a1a_0_314"/>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is thermal energy?</a:t>
            </a:r>
            <a:endParaRPr sz="1400" b="0" i="0" u="none" strike="noStrike" cap="none">
              <a:solidFill>
                <a:srgbClr val="000000"/>
              </a:solidFill>
              <a:latin typeface="Arial"/>
              <a:ea typeface="Arial"/>
              <a:cs typeface="Arial"/>
              <a:sym typeface="Arial"/>
            </a:endParaRPr>
          </a:p>
        </p:txBody>
      </p:sp>
      <p:sp>
        <p:nvSpPr>
          <p:cNvPr id="1093" name="Google Shape;1093;ge308e73a1a_0_31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4" name="Google Shape;1094;ge308e73a1a_0_314" descr="thermal.jpg"/>
          <p:cNvPicPr preferRelativeResize="0"/>
          <p:nvPr/>
        </p:nvPicPr>
        <p:blipFill rotWithShape="1">
          <a:blip r:embed="rId4">
            <a:alphaModFix/>
          </a:blip>
          <a:srcRect l="-10575" r="-10563"/>
          <a:stretch/>
        </p:blipFill>
        <p:spPr>
          <a:xfrm>
            <a:off x="559191" y="1715123"/>
            <a:ext cx="8025600" cy="44139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pic>
        <p:nvPicPr>
          <p:cNvPr id="1100" name="Google Shape;1100;ge308e73a1a_0_321"/>
          <p:cNvPicPr preferRelativeResize="0"/>
          <p:nvPr/>
        </p:nvPicPr>
        <p:blipFill rotWithShape="1">
          <a:blip r:embed="rId3">
            <a:alphaModFix/>
          </a:blip>
          <a:srcRect/>
          <a:stretch/>
        </p:blipFill>
        <p:spPr>
          <a:xfrm>
            <a:off x="0" y="406400"/>
            <a:ext cx="9144000" cy="6035564"/>
          </a:xfrm>
          <a:prstGeom prst="rect">
            <a:avLst/>
          </a:prstGeom>
          <a:noFill/>
          <a:ln>
            <a:noFill/>
          </a:ln>
        </p:spPr>
      </p:pic>
      <p:sp>
        <p:nvSpPr>
          <p:cNvPr id="1101" name="Google Shape;1101;ge308e73a1a_0_321"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ge308e73a1a_0_32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8" name="Google Shape;1108;ge308e73a1a_0_327" descr="thermal.jpg"/>
          <p:cNvPicPr preferRelativeResize="0"/>
          <p:nvPr/>
        </p:nvPicPr>
        <p:blipFill rotWithShape="1">
          <a:blip r:embed="rId4">
            <a:alphaModFix/>
          </a:blip>
          <a:srcRect l="-10575" r="-10563"/>
          <a:stretch/>
        </p:blipFill>
        <p:spPr>
          <a:xfrm>
            <a:off x="457200" y="1165952"/>
            <a:ext cx="8229600" cy="4526100"/>
          </a:xfrm>
          <a:prstGeom prst="rect">
            <a:avLst/>
          </a:prstGeom>
          <a:noFill/>
          <a:ln>
            <a:noFill/>
          </a:ln>
        </p:spPr>
      </p:pic>
      <p:sp>
        <p:nvSpPr>
          <p:cNvPr id="1109" name="Google Shape;1109;ge308e73a1a_0_327"/>
          <p:cNvSpPr/>
          <p:nvPr/>
        </p:nvSpPr>
        <p:spPr>
          <a:xfrm>
            <a:off x="4557889" y="2754864"/>
            <a:ext cx="677400" cy="296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ge308e73a1a_0_33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6" name="Google Shape;1116;ge308e73a1a_0_334" descr="thermal.jpg"/>
          <p:cNvPicPr preferRelativeResize="0"/>
          <p:nvPr/>
        </p:nvPicPr>
        <p:blipFill rotWithShape="1">
          <a:blip r:embed="rId4">
            <a:alphaModFix/>
          </a:blip>
          <a:srcRect l="-10575" r="-10563"/>
          <a:stretch/>
        </p:blipFill>
        <p:spPr>
          <a:xfrm>
            <a:off x="457200" y="1165952"/>
            <a:ext cx="8229600" cy="4526100"/>
          </a:xfrm>
          <a:prstGeom prst="rect">
            <a:avLst/>
          </a:prstGeom>
          <a:noFill/>
          <a:ln>
            <a:noFill/>
          </a:ln>
        </p:spPr>
      </p:pic>
      <p:sp>
        <p:nvSpPr>
          <p:cNvPr id="1117" name="Google Shape;1117;ge308e73a1a_0_334"/>
          <p:cNvSpPr/>
          <p:nvPr/>
        </p:nvSpPr>
        <p:spPr>
          <a:xfrm>
            <a:off x="5009444" y="2903030"/>
            <a:ext cx="677400" cy="296400"/>
          </a:xfrm>
          <a:prstGeom prst="ellipse">
            <a:avLst/>
          </a:prstGeom>
          <a:noFill/>
          <a:ln w="76200"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ge664a3b4e7_0_113"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ge664a3b4e7_0_118"/>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is thermal energy?</a:t>
            </a:r>
            <a:endParaRPr sz="1400" b="0" i="0" u="none" strike="noStrike" cap="none">
              <a:solidFill>
                <a:srgbClr val="000000"/>
              </a:solidFill>
              <a:latin typeface="Arial"/>
              <a:ea typeface="Arial"/>
              <a:cs typeface="Arial"/>
              <a:sym typeface="Arial"/>
            </a:endParaRPr>
          </a:p>
        </p:txBody>
      </p:sp>
      <p:sp>
        <p:nvSpPr>
          <p:cNvPr id="1130" name="Google Shape;1130;ge664a3b4e7_0_11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1" name="Google Shape;1131;ge664a3b4e7_0_118" descr="thermal.jpg"/>
          <p:cNvPicPr preferRelativeResize="0"/>
          <p:nvPr/>
        </p:nvPicPr>
        <p:blipFill rotWithShape="1">
          <a:blip r:embed="rId4">
            <a:alphaModFix/>
          </a:blip>
          <a:srcRect l="-10575" r="-10563"/>
          <a:stretch/>
        </p:blipFill>
        <p:spPr>
          <a:xfrm>
            <a:off x="559191" y="1715123"/>
            <a:ext cx="8025600" cy="44139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ge308e73a1a_0_394"/>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138" name="Google Shape;1138;ge308e73a1a_0_394"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ge308e73a1a_0_448"/>
          <p:cNvSpPr txBox="1">
            <a:spLocks noGrp="1"/>
          </p:cNvSpPr>
          <p:nvPr>
            <p:ph type="ctrTitle"/>
          </p:nvPr>
        </p:nvSpPr>
        <p:spPr>
          <a:xfrm>
            <a:off x="1323549" y="0"/>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Thermal Energy</a:t>
            </a:r>
            <a:r>
              <a:rPr lang="en-US" sz="3500" b="1"/>
              <a:t>: </a:t>
            </a:r>
            <a:r>
              <a:rPr lang="en-US" sz="3500"/>
              <a:t>the energy generated and measured by heat</a:t>
            </a:r>
            <a:endParaRPr sz="3500" b="1"/>
          </a:p>
        </p:txBody>
      </p:sp>
      <p:pic>
        <p:nvPicPr>
          <p:cNvPr id="1145" name="Google Shape;1145;ge308e73a1a_0_448" descr="thermal.jpg"/>
          <p:cNvPicPr preferRelativeResize="0"/>
          <p:nvPr/>
        </p:nvPicPr>
        <p:blipFill rotWithShape="1">
          <a:blip r:embed="rId3">
            <a:alphaModFix/>
          </a:blip>
          <a:srcRect l="-10575" r="-10563"/>
          <a:stretch/>
        </p:blipFill>
        <p:spPr>
          <a:xfrm>
            <a:off x="559191" y="1775398"/>
            <a:ext cx="8025600" cy="4413900"/>
          </a:xfrm>
          <a:prstGeom prst="rect">
            <a:avLst/>
          </a:prstGeom>
          <a:noFill/>
          <a:ln>
            <a:noFill/>
          </a:ln>
        </p:spPr>
      </p:pic>
      <p:sp>
        <p:nvSpPr>
          <p:cNvPr id="1146" name="Google Shape;1146;ge308e73a1a_0_448"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ge664a3b4e7_0_15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ge664a3b4e7_0_15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1154" name="Google Shape;1154;ge664a3b4e7_0_15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1155" name="Google Shape;1155;ge664a3b4e7_0_15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1156" name="Google Shape;1156;ge664a3b4e7_0_15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1157" name="Google Shape;1157;ge664a3b4e7_0_15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3" name="Google Shape;1163;ge308e73a1a_0_413"/>
          <p:cNvPicPr preferRelativeResize="0"/>
          <p:nvPr/>
        </p:nvPicPr>
        <p:blipFill rotWithShape="1">
          <a:blip r:embed="rId3">
            <a:alphaModFix/>
          </a:blip>
          <a:srcRect/>
          <a:stretch/>
        </p:blipFill>
        <p:spPr>
          <a:xfrm>
            <a:off x="0" y="0"/>
            <a:ext cx="9143069"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90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p:nvPr/>
        </p:nvSpPr>
        <p:spPr>
          <a:xfrm>
            <a:off x="948266" y="412064"/>
            <a:ext cx="780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kinetic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07" name="Google Shape;207;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p16" descr="bowling.jpg"/>
          <p:cNvPicPr preferRelativeResize="0"/>
          <p:nvPr/>
        </p:nvPicPr>
        <p:blipFill rotWithShape="1">
          <a:blip r:embed="rId4">
            <a:alphaModFix/>
          </a:blip>
          <a:srcRect l="-10575" r="-10563"/>
          <a:stretch/>
        </p:blipFill>
        <p:spPr>
          <a:xfrm>
            <a:off x="457200" y="1600200"/>
            <a:ext cx="8229600" cy="452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15" name="Google Shape;215;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2" name="Google Shape;222;p18" descr="bowling.jpg"/>
          <p:cNvPicPr preferRelativeResize="0"/>
          <p:nvPr/>
        </p:nvPicPr>
        <p:blipFill rotWithShape="1">
          <a:blip r:embed="rId4">
            <a:alphaModFix/>
          </a:blip>
          <a:srcRect l="-10575" r="-10563"/>
          <a:stretch/>
        </p:blipFill>
        <p:spPr>
          <a:xfrm>
            <a:off x="457200" y="1165950"/>
            <a:ext cx="8229600" cy="4526100"/>
          </a:xfrm>
          <a:prstGeom prst="rect">
            <a:avLst/>
          </a:prstGeom>
          <a:noFill/>
          <a:ln>
            <a:noFill/>
          </a:ln>
        </p:spPr>
      </p:pic>
      <p:sp>
        <p:nvSpPr>
          <p:cNvPr id="223" name="Google Shape;223;p18"/>
          <p:cNvSpPr/>
          <p:nvPr/>
        </p:nvSpPr>
        <p:spPr>
          <a:xfrm>
            <a:off x="3076223" y="3700305"/>
            <a:ext cx="2031900" cy="17922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e4e4f802a9_0_20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0" name="Google Shape;230;ge4e4f802a9_0_201" descr="bowling.jpg"/>
          <p:cNvPicPr preferRelativeResize="0"/>
          <p:nvPr/>
        </p:nvPicPr>
        <p:blipFill rotWithShape="1">
          <a:blip r:embed="rId4">
            <a:alphaModFix/>
          </a:blip>
          <a:srcRect l="-10575" r="-10563"/>
          <a:stretch/>
        </p:blipFill>
        <p:spPr>
          <a:xfrm>
            <a:off x="457200" y="936978"/>
            <a:ext cx="8229600" cy="4526100"/>
          </a:xfrm>
          <a:prstGeom prst="rect">
            <a:avLst/>
          </a:prstGeom>
          <a:noFill/>
          <a:ln>
            <a:noFill/>
          </a:ln>
        </p:spPr>
      </p:pic>
      <p:sp>
        <p:nvSpPr>
          <p:cNvPr id="231" name="Google Shape;231;ge4e4f802a9_0_201"/>
          <p:cNvSpPr/>
          <p:nvPr/>
        </p:nvSpPr>
        <p:spPr>
          <a:xfrm>
            <a:off x="3076223" y="3471333"/>
            <a:ext cx="2031900" cy="17922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232" name="Google Shape;232;ge4e4f802a9_0_201"/>
          <p:cNvCxnSpPr>
            <a:stCxn id="231" idx="5"/>
          </p:cNvCxnSpPr>
          <p:nvPr/>
        </p:nvCxnSpPr>
        <p:spPr>
          <a:xfrm>
            <a:off x="4810558" y="5001071"/>
            <a:ext cx="861900" cy="8973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650"/>
              </a:srgbClr>
            </a:outerShdw>
          </a:effectLst>
        </p:spPr>
      </p:cxnSp>
      <p:sp>
        <p:nvSpPr>
          <p:cNvPr id="233" name="Google Shape;233;ge4e4f802a9_0_201"/>
          <p:cNvSpPr txBox="1"/>
          <p:nvPr/>
        </p:nvSpPr>
        <p:spPr>
          <a:xfrm>
            <a:off x="5559779" y="5658557"/>
            <a:ext cx="17922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mass</a:t>
            </a:r>
            <a:endParaRPr sz="44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p19" descr="bowling.jpg"/>
          <p:cNvPicPr preferRelativeResize="0"/>
          <p:nvPr/>
        </p:nvPicPr>
        <p:blipFill rotWithShape="1">
          <a:blip r:embed="rId4">
            <a:alphaModFix/>
          </a:blip>
          <a:srcRect l="-10575" r="-10563"/>
          <a:stretch/>
        </p:blipFill>
        <p:spPr>
          <a:xfrm>
            <a:off x="457200" y="936978"/>
            <a:ext cx="8229600" cy="4526100"/>
          </a:xfrm>
          <a:prstGeom prst="rect">
            <a:avLst/>
          </a:prstGeom>
          <a:noFill/>
          <a:ln>
            <a:noFill/>
          </a:ln>
        </p:spPr>
      </p:pic>
      <p:sp>
        <p:nvSpPr>
          <p:cNvPr id="241" name="Google Shape;241;p19"/>
          <p:cNvSpPr/>
          <p:nvPr/>
        </p:nvSpPr>
        <p:spPr>
          <a:xfrm>
            <a:off x="3076223" y="3471333"/>
            <a:ext cx="2031900" cy="17922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242" name="Google Shape;242;p19"/>
          <p:cNvCxnSpPr>
            <a:stCxn id="241" idx="5"/>
          </p:cNvCxnSpPr>
          <p:nvPr/>
        </p:nvCxnSpPr>
        <p:spPr>
          <a:xfrm>
            <a:off x="4810558" y="5001071"/>
            <a:ext cx="861900" cy="897300"/>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7650"/>
              </a:srgbClr>
            </a:outerShdw>
          </a:effectLst>
        </p:spPr>
      </p:cxnSp>
      <p:sp>
        <p:nvSpPr>
          <p:cNvPr id="243" name="Google Shape;243;p19"/>
          <p:cNvSpPr txBox="1"/>
          <p:nvPr/>
        </p:nvSpPr>
        <p:spPr>
          <a:xfrm>
            <a:off x="5559774" y="5658550"/>
            <a:ext cx="2128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latin typeface="Calibri"/>
                <a:ea typeface="Calibri"/>
                <a:cs typeface="Calibri"/>
                <a:sym typeface="Calibri"/>
              </a:rPr>
              <a:t>velocity</a:t>
            </a:r>
            <a:endParaRPr sz="44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e4e4f802a9_0_211"/>
          <p:cNvSpPr txBox="1"/>
          <p:nvPr/>
        </p:nvSpPr>
        <p:spPr>
          <a:xfrm>
            <a:off x="948266" y="412064"/>
            <a:ext cx="780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How do we measure kinetic energy?</a:t>
            </a:r>
            <a:endParaRPr sz="1400" b="0" i="0" u="none" strike="noStrike" cap="none">
              <a:solidFill>
                <a:srgbClr val="000000"/>
              </a:solidFill>
              <a:latin typeface="Arial"/>
              <a:ea typeface="Arial"/>
              <a:cs typeface="Arial"/>
              <a:sym typeface="Arial"/>
            </a:endParaRPr>
          </a:p>
        </p:txBody>
      </p:sp>
      <p:sp>
        <p:nvSpPr>
          <p:cNvPr id="256" name="Google Shape;256;ge4e4f802a9_0_21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 name="Google Shape;257;ge4e4f802a9_0_211" descr="bowling.jpg"/>
          <p:cNvPicPr preferRelativeResize="0"/>
          <p:nvPr/>
        </p:nvPicPr>
        <p:blipFill rotWithShape="1">
          <a:blip r:embed="rId4">
            <a:alphaModFix/>
          </a:blip>
          <a:srcRect l="-10575" r="-10563"/>
          <a:stretch/>
        </p:blipFill>
        <p:spPr>
          <a:xfrm>
            <a:off x="457200" y="1389300"/>
            <a:ext cx="8229600" cy="452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432850" y="211025"/>
            <a:ext cx="73677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a:solidFill>
                  <a:schemeClr val="dk1"/>
                </a:solidFill>
                <a:latin typeface="Calibri"/>
                <a:ea typeface="Calibri"/>
                <a:cs typeface="Calibri"/>
                <a:sym typeface="Calibri"/>
              </a:rPr>
              <a:t>Kinetic Energy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descr="bowling.jpg"/>
          <p:cNvPicPr preferRelativeResize="0"/>
          <p:nvPr/>
        </p:nvPicPr>
        <p:blipFill rotWithShape="1">
          <a:blip r:embed="rId3">
            <a:alphaModFix/>
          </a:blip>
          <a:srcRect l="-10575" r="-10563"/>
          <a:stretch/>
        </p:blipFill>
        <p:spPr>
          <a:xfrm>
            <a:off x="457200" y="1600200"/>
            <a:ext cx="8229600" cy="4526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4" name="Google Shape;264;p3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e664a3b4e7_0_1"/>
          <p:cNvPicPr preferRelativeResize="0"/>
          <p:nvPr/>
        </p:nvPicPr>
        <p:blipFill>
          <a:blip r:embed="rId3">
            <a:alphaModFix/>
          </a:blip>
          <a:stretch>
            <a:fillRect/>
          </a:stretch>
        </p:blipFill>
        <p:spPr>
          <a:xfrm>
            <a:off x="152400" y="1027137"/>
            <a:ext cx="8839204" cy="4803727"/>
          </a:xfrm>
          <a:prstGeom prst="rect">
            <a:avLst/>
          </a:prstGeom>
          <a:noFill/>
          <a:ln>
            <a:noFill/>
          </a:ln>
        </p:spPr>
      </p:pic>
      <p:sp>
        <p:nvSpPr>
          <p:cNvPr id="271" name="Google Shape;271;ge664a3b4e7_0_1"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ge664a3b4e7_0_1"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e664a3b4e7_0_6"/>
          <p:cNvPicPr preferRelativeResize="0"/>
          <p:nvPr/>
        </p:nvPicPr>
        <p:blipFill>
          <a:blip r:embed="rId3">
            <a:alphaModFix/>
          </a:blip>
          <a:stretch>
            <a:fillRect/>
          </a:stretch>
        </p:blipFill>
        <p:spPr>
          <a:xfrm>
            <a:off x="729325" y="877471"/>
            <a:ext cx="7685325" cy="5103052"/>
          </a:xfrm>
          <a:prstGeom prst="rect">
            <a:avLst/>
          </a:prstGeom>
          <a:noFill/>
          <a:ln>
            <a:noFill/>
          </a:ln>
        </p:spPr>
      </p:pic>
      <p:sp>
        <p:nvSpPr>
          <p:cNvPr id="279" name="Google Shape;279;ge664a3b4e7_0_6"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ge664a3b4e7_0_6"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43" descr="Comment Dislike"/>
          <p:cNvPicPr preferRelativeResize="0"/>
          <p:nvPr/>
        </p:nvPicPr>
        <p:blipFill rotWithShape="1">
          <a:blip r:embed="rId4">
            <a:alphaModFix/>
          </a:blip>
          <a:srcRect/>
          <a:stretch/>
        </p:blipFill>
        <p:spPr>
          <a:xfrm>
            <a:off x="4572000" y="1755137"/>
            <a:ext cx="3347724" cy="33477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e664a3b4e7_0_11"/>
          <p:cNvPicPr preferRelativeResize="0"/>
          <p:nvPr/>
        </p:nvPicPr>
        <p:blipFill>
          <a:blip r:embed="rId3">
            <a:alphaModFix/>
          </a:blip>
          <a:stretch>
            <a:fillRect/>
          </a:stretch>
        </p:blipFill>
        <p:spPr>
          <a:xfrm>
            <a:off x="1528025" y="613625"/>
            <a:ext cx="6087950" cy="6087950"/>
          </a:xfrm>
          <a:prstGeom prst="rect">
            <a:avLst/>
          </a:prstGeom>
          <a:noFill/>
          <a:ln>
            <a:noFill/>
          </a:ln>
        </p:spPr>
      </p:pic>
      <p:sp>
        <p:nvSpPr>
          <p:cNvPr id="294" name="Google Shape;294;ge664a3b4e7_0_11"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ge664a3b4e7_0_11"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e664a3b4e7_0_16"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e664a3b4e7_0_21"/>
          <p:cNvSpPr txBox="1"/>
          <p:nvPr/>
        </p:nvSpPr>
        <p:spPr>
          <a:xfrm>
            <a:off x="948266" y="412064"/>
            <a:ext cx="78063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Which of these people have kinetic energy?</a:t>
            </a:r>
            <a:endParaRPr sz="1400" b="0" i="0" u="none" strike="noStrike" cap="none">
              <a:solidFill>
                <a:srgbClr val="000000"/>
              </a:solidFill>
              <a:latin typeface="Arial"/>
              <a:ea typeface="Arial"/>
              <a:cs typeface="Arial"/>
              <a:sym typeface="Arial"/>
            </a:endParaRPr>
          </a:p>
        </p:txBody>
      </p:sp>
      <p:sp>
        <p:nvSpPr>
          <p:cNvPr id="308" name="Google Shape;308;ge664a3b4e7_0_2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e664a3b4e7_0_21"/>
          <p:cNvPicPr preferRelativeResize="0"/>
          <p:nvPr/>
        </p:nvPicPr>
        <p:blipFill>
          <a:blip r:embed="rId4">
            <a:alphaModFix/>
          </a:blip>
          <a:stretch>
            <a:fillRect/>
          </a:stretch>
        </p:blipFill>
        <p:spPr>
          <a:xfrm>
            <a:off x="1017900" y="1744863"/>
            <a:ext cx="3582950" cy="2239325"/>
          </a:xfrm>
          <a:prstGeom prst="rect">
            <a:avLst/>
          </a:prstGeom>
          <a:noFill/>
          <a:ln>
            <a:noFill/>
          </a:ln>
        </p:spPr>
      </p:pic>
      <p:pic>
        <p:nvPicPr>
          <p:cNvPr id="310" name="Google Shape;310;ge664a3b4e7_0_21"/>
          <p:cNvPicPr preferRelativeResize="0"/>
          <p:nvPr/>
        </p:nvPicPr>
        <p:blipFill>
          <a:blip r:embed="rId5">
            <a:alphaModFix/>
          </a:blip>
          <a:stretch>
            <a:fillRect/>
          </a:stretch>
        </p:blipFill>
        <p:spPr>
          <a:xfrm>
            <a:off x="5058050" y="1722187"/>
            <a:ext cx="3425325" cy="2284692"/>
          </a:xfrm>
          <a:prstGeom prst="rect">
            <a:avLst/>
          </a:prstGeom>
          <a:noFill/>
          <a:ln>
            <a:noFill/>
          </a:ln>
        </p:spPr>
      </p:pic>
      <p:pic>
        <p:nvPicPr>
          <p:cNvPr id="311" name="Google Shape;311;ge664a3b4e7_0_21"/>
          <p:cNvPicPr preferRelativeResize="0"/>
          <p:nvPr/>
        </p:nvPicPr>
        <p:blipFill>
          <a:blip r:embed="rId6">
            <a:alphaModFix/>
          </a:blip>
          <a:stretch>
            <a:fillRect/>
          </a:stretch>
        </p:blipFill>
        <p:spPr>
          <a:xfrm>
            <a:off x="2859325" y="4116376"/>
            <a:ext cx="3425334" cy="256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e664a3b4e7_0_31"/>
          <p:cNvSpPr txBox="1"/>
          <p:nvPr/>
        </p:nvSpPr>
        <p:spPr>
          <a:xfrm>
            <a:off x="948266" y="412064"/>
            <a:ext cx="78063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Which of these people have kinetic energy?</a:t>
            </a:r>
            <a:endParaRPr sz="1400" b="0" i="0" u="none" strike="noStrike" cap="none">
              <a:solidFill>
                <a:srgbClr val="000000"/>
              </a:solidFill>
              <a:latin typeface="Arial"/>
              <a:ea typeface="Arial"/>
              <a:cs typeface="Arial"/>
              <a:sym typeface="Arial"/>
            </a:endParaRPr>
          </a:p>
        </p:txBody>
      </p:sp>
      <p:sp>
        <p:nvSpPr>
          <p:cNvPr id="318" name="Google Shape;318;ge664a3b4e7_0_3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ge664a3b4e7_0_31"/>
          <p:cNvPicPr preferRelativeResize="0"/>
          <p:nvPr/>
        </p:nvPicPr>
        <p:blipFill>
          <a:blip r:embed="rId4">
            <a:alphaModFix/>
          </a:blip>
          <a:stretch>
            <a:fillRect/>
          </a:stretch>
        </p:blipFill>
        <p:spPr>
          <a:xfrm>
            <a:off x="1017900" y="1744863"/>
            <a:ext cx="3582950" cy="2239325"/>
          </a:xfrm>
          <a:prstGeom prst="rect">
            <a:avLst/>
          </a:prstGeom>
          <a:noFill/>
          <a:ln>
            <a:noFill/>
          </a:ln>
        </p:spPr>
      </p:pic>
      <p:pic>
        <p:nvPicPr>
          <p:cNvPr id="320" name="Google Shape;320;ge664a3b4e7_0_31"/>
          <p:cNvPicPr preferRelativeResize="0"/>
          <p:nvPr/>
        </p:nvPicPr>
        <p:blipFill>
          <a:blip r:embed="rId5">
            <a:alphaModFix/>
          </a:blip>
          <a:stretch>
            <a:fillRect/>
          </a:stretch>
        </p:blipFill>
        <p:spPr>
          <a:xfrm>
            <a:off x="5058050" y="1722187"/>
            <a:ext cx="3425325" cy="2284692"/>
          </a:xfrm>
          <a:prstGeom prst="rect">
            <a:avLst/>
          </a:prstGeom>
          <a:noFill/>
          <a:ln>
            <a:noFill/>
          </a:ln>
        </p:spPr>
      </p:pic>
      <p:pic>
        <p:nvPicPr>
          <p:cNvPr id="321" name="Google Shape;321;ge664a3b4e7_0_31"/>
          <p:cNvPicPr preferRelativeResize="0"/>
          <p:nvPr/>
        </p:nvPicPr>
        <p:blipFill>
          <a:blip r:embed="rId6">
            <a:alphaModFix/>
          </a:blip>
          <a:stretch>
            <a:fillRect/>
          </a:stretch>
        </p:blipFill>
        <p:spPr>
          <a:xfrm>
            <a:off x="2859325" y="4116376"/>
            <a:ext cx="3425334" cy="2569000"/>
          </a:xfrm>
          <a:prstGeom prst="rect">
            <a:avLst/>
          </a:prstGeom>
          <a:noFill/>
          <a:ln>
            <a:noFill/>
          </a:ln>
        </p:spPr>
      </p:pic>
      <p:sp>
        <p:nvSpPr>
          <p:cNvPr id="322" name="Google Shape;322;ge664a3b4e7_0_31"/>
          <p:cNvSpPr/>
          <p:nvPr/>
        </p:nvSpPr>
        <p:spPr>
          <a:xfrm>
            <a:off x="681550" y="1682550"/>
            <a:ext cx="4238400" cy="2284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ge664a3b4e7_0_31"/>
          <p:cNvSpPr/>
          <p:nvPr/>
        </p:nvSpPr>
        <p:spPr>
          <a:xfrm>
            <a:off x="2780538" y="4037225"/>
            <a:ext cx="3582900" cy="2568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e664a3b4e7_0_80"/>
          <p:cNvSpPr txBox="1"/>
          <p:nvPr/>
        </p:nvSpPr>
        <p:spPr>
          <a:xfrm>
            <a:off x="948266" y="412064"/>
            <a:ext cx="780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kinetic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30" name="Google Shape;330;ge664a3b4e7_0_8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ge664a3b4e7_0_80" descr="bowling.jpg"/>
          <p:cNvPicPr preferRelativeResize="0"/>
          <p:nvPr/>
        </p:nvPicPr>
        <p:blipFill rotWithShape="1">
          <a:blip r:embed="rId4">
            <a:alphaModFix/>
          </a:blip>
          <a:srcRect l="-10575" r="-10563"/>
          <a:stretch/>
        </p:blipFill>
        <p:spPr>
          <a:xfrm>
            <a:off x="457200" y="1600200"/>
            <a:ext cx="8229600" cy="4526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338" name="Google Shape;338;p6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130" name="Google Shape;130;p3"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131" name="Google Shape;131;p3"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132" name="Google Shape;132;p3"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133" name="Google Shape;133;p3"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e308e73a1a_0_17"/>
          <p:cNvSpPr txBox="1">
            <a:spLocks noGrp="1"/>
          </p:cNvSpPr>
          <p:nvPr>
            <p:ph type="ctrTitle"/>
          </p:nvPr>
        </p:nvSpPr>
        <p:spPr>
          <a:xfrm>
            <a:off x="1093276" y="367450"/>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Kinetic Energy</a:t>
            </a:r>
            <a:r>
              <a:rPr lang="en-US" sz="3400" b="1"/>
              <a:t>: </a:t>
            </a:r>
            <a:r>
              <a:rPr lang="en-US" sz="3400"/>
              <a:t>energy from motion</a:t>
            </a:r>
            <a:endParaRPr sz="3400" b="1"/>
          </a:p>
        </p:txBody>
      </p:sp>
      <p:pic>
        <p:nvPicPr>
          <p:cNvPr id="345" name="Google Shape;345;ge308e73a1a_0_17" descr="bowling.jpg"/>
          <p:cNvPicPr preferRelativeResize="0"/>
          <p:nvPr/>
        </p:nvPicPr>
        <p:blipFill rotWithShape="1">
          <a:blip r:embed="rId3">
            <a:alphaModFix/>
          </a:blip>
          <a:srcRect l="-10575" r="-10563"/>
          <a:stretch/>
        </p:blipFill>
        <p:spPr>
          <a:xfrm>
            <a:off x="457200" y="1600200"/>
            <a:ext cx="8229600" cy="4526100"/>
          </a:xfrm>
          <a:prstGeom prst="rect">
            <a:avLst/>
          </a:prstGeom>
          <a:noFill/>
          <a:ln>
            <a:noFill/>
          </a:ln>
        </p:spPr>
      </p:pic>
      <p:sp>
        <p:nvSpPr>
          <p:cNvPr id="346" name="Google Shape;346;ge308e73a1a_0_17"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5"/>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pic>
        <p:nvPicPr>
          <p:cNvPr id="353" name="Google Shape;353;p65" descr="Cursor"/>
          <p:cNvPicPr preferRelativeResize="0"/>
          <p:nvPr/>
        </p:nvPicPr>
        <p:blipFill rotWithShape="1">
          <a:blip r:embed="rId3">
            <a:alphaModFix/>
          </a:blip>
          <a:srcRect/>
          <a:stretch/>
        </p:blipFill>
        <p:spPr>
          <a:xfrm rot="5400000">
            <a:off x="1584719" y="1517151"/>
            <a:ext cx="914400" cy="914400"/>
          </a:xfrm>
          <a:prstGeom prst="rect">
            <a:avLst/>
          </a:prstGeom>
          <a:noFill/>
          <a:ln>
            <a:noFill/>
          </a:ln>
        </p:spPr>
      </p:pic>
      <p:sp>
        <p:nvSpPr>
          <p:cNvPr id="354" name="Google Shape;354;p65" descr="Laptop"/>
          <p:cNvSpPr/>
          <p:nvPr/>
        </p:nvSpPr>
        <p:spPr>
          <a:xfrm>
            <a:off x="44367"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5" name="Google Shape;355;p65"/>
          <p:cNvPicPr preferRelativeResize="0"/>
          <p:nvPr/>
        </p:nvPicPr>
        <p:blipFill>
          <a:blip r:embed="rId5">
            <a:alphaModFix/>
          </a:blip>
          <a:stretch>
            <a:fillRect/>
          </a:stretch>
        </p:blipFill>
        <p:spPr>
          <a:xfrm>
            <a:off x="1714500" y="2541376"/>
            <a:ext cx="5715000" cy="3752850"/>
          </a:xfrm>
          <a:prstGeom prst="rect">
            <a:avLst/>
          </a:prstGeom>
          <a:noFill/>
          <a:ln>
            <a:noFill/>
          </a:ln>
        </p:spPr>
      </p:pic>
      <p:sp>
        <p:nvSpPr>
          <p:cNvPr id="356" name="Google Shape;356;p65"/>
          <p:cNvSpPr txBox="1"/>
          <p:nvPr/>
        </p:nvSpPr>
        <p:spPr>
          <a:xfrm>
            <a:off x="2555775" y="1299175"/>
            <a:ext cx="4089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u="sng">
                <a:solidFill>
                  <a:schemeClr val="hlink"/>
                </a:solidFill>
                <a:latin typeface="Calibri"/>
                <a:ea typeface="Calibri"/>
                <a:cs typeface="Calibri"/>
                <a:sym typeface="Calibri"/>
                <a:hlinkClick r:id="rId6"/>
              </a:rPr>
              <a:t>Energy Skate Park</a:t>
            </a:r>
            <a:endParaRPr sz="36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e664a3b4e7_0_18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e664a3b4e7_0_18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364" name="Google Shape;364;ge664a3b4e7_0_18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365" name="Google Shape;365;ge664a3b4e7_0_18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366" name="Google Shape;366;ge664a3b4e7_0_18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367" name="Google Shape;367;ge664a3b4e7_0_18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7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75"/>
          <p:cNvGrpSpPr/>
          <p:nvPr/>
        </p:nvGrpSpPr>
        <p:grpSpPr>
          <a:xfrm>
            <a:off x="1505008" y="297180"/>
            <a:ext cx="5828913" cy="6262953"/>
            <a:chOff x="814636" y="0"/>
            <a:chExt cx="5828913" cy="6262953"/>
          </a:xfrm>
        </p:grpSpPr>
        <p:sp>
          <p:nvSpPr>
            <p:cNvPr id="389" name="Google Shape;389;p7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7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391" name="Google Shape;391;p7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7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394" name="Google Shape;394;p7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7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397" name="Google Shape;397;p7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400" name="Google Shape;400;p7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7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7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403" name="Google Shape;403;p7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406" name="Google Shape;406;p7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07" name="Google Shape;407;p7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408" name="Google Shape;408;p7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409" name="Google Shape;409;p7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410" name="Google Shape;410;p7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411" name="Google Shape;411;p7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p7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6"/>
          <p:cNvSpPr txBox="1"/>
          <p:nvPr/>
        </p:nvSpPr>
        <p:spPr>
          <a:xfrm>
            <a:off x="1382375" y="242950"/>
            <a:ext cx="7502100" cy="169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600">
                <a:solidFill>
                  <a:schemeClr val="dk1"/>
                </a:solidFill>
                <a:latin typeface="Calibri"/>
                <a:ea typeface="Calibri"/>
                <a:cs typeface="Calibri"/>
                <a:sym typeface="Calibri"/>
              </a:rPr>
              <a:t>Electrical Energy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7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p7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421" name="Google Shape;421;p76" descr="circuit.jpg"/>
          <p:cNvPicPr preferRelativeResize="0"/>
          <p:nvPr/>
        </p:nvPicPr>
        <p:blipFill rotWithShape="1">
          <a:blip r:embed="rId3">
            <a:alphaModFix/>
          </a:blip>
          <a:srcRect l="-18191" r="-18178"/>
          <a:stretch/>
        </p:blipFill>
        <p:spPr>
          <a:xfrm>
            <a:off x="457200" y="1690575"/>
            <a:ext cx="8229600" cy="4526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e664a3b4e7_0_12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e664a3b4e7_0_12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429" name="Google Shape;429;ge664a3b4e7_0_12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430" name="Google Shape;430;ge664a3b4e7_0_12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431" name="Google Shape;431;ge664a3b4e7_0_12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432" name="Google Shape;432;ge664a3b4e7_0_12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e308e73a1a_0_27"/>
          <p:cNvSpPr txBox="1"/>
          <p:nvPr/>
        </p:nvSpPr>
        <p:spPr>
          <a:xfrm>
            <a:off x="732925" y="433175"/>
            <a:ext cx="8085900" cy="61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500" b="1" i="0" u="sng" strike="noStrike" cap="none">
                <a:solidFill>
                  <a:srgbClr val="0C0C0C"/>
                </a:solidFill>
                <a:latin typeface="Calibri"/>
                <a:ea typeface="Calibri"/>
                <a:cs typeface="Calibri"/>
                <a:sym typeface="Calibri"/>
              </a:rPr>
              <a:t>Energy</a:t>
            </a:r>
            <a:r>
              <a:rPr lang="en-US" sz="3500" b="1" i="0" u="none" strike="noStrike" cap="none">
                <a:solidFill>
                  <a:srgbClr val="0C0C0C"/>
                </a:solidFill>
                <a:latin typeface="Calibri"/>
                <a:ea typeface="Calibri"/>
                <a:cs typeface="Calibri"/>
                <a:sym typeface="Calibri"/>
              </a:rPr>
              <a:t>: </a:t>
            </a:r>
            <a:r>
              <a:rPr lang="en-US" sz="3500" b="0" i="0" u="none" strike="noStrike" cap="none">
                <a:solidFill>
                  <a:srgbClr val="0C0C0C"/>
                </a:solidFill>
                <a:latin typeface="Calibri"/>
                <a:ea typeface="Calibri"/>
                <a:cs typeface="Calibri"/>
                <a:sym typeface="Calibri"/>
              </a:rPr>
              <a:t>the </a:t>
            </a:r>
            <a:r>
              <a:rPr lang="en-US" sz="3500">
                <a:solidFill>
                  <a:srgbClr val="0C0C0C"/>
                </a:solidFill>
                <a:latin typeface="Calibri"/>
                <a:ea typeface="Calibri"/>
                <a:cs typeface="Calibri"/>
                <a:sym typeface="Calibri"/>
              </a:rPr>
              <a:t>ability to cause change</a:t>
            </a:r>
            <a:endParaRPr sz="3500" b="1" i="0" u="none" strike="noStrike" cap="none">
              <a:solidFill>
                <a:schemeClr val="dk1"/>
              </a:solidFill>
              <a:latin typeface="Calibri"/>
              <a:ea typeface="Calibri"/>
              <a:cs typeface="Calibri"/>
              <a:sym typeface="Calibri"/>
            </a:endParaRPr>
          </a:p>
        </p:txBody>
      </p:sp>
      <p:sp>
        <p:nvSpPr>
          <p:cNvPr id="445" name="Google Shape;445;ge308e73a1a_0_27"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6" name="Google Shape;446;ge308e73a1a_0_27" descr="change.jpg"/>
          <p:cNvPicPr preferRelativeResize="0"/>
          <p:nvPr/>
        </p:nvPicPr>
        <p:blipFill rotWithShape="1">
          <a:blip r:embed="rId4">
            <a:alphaModFix/>
          </a:blip>
          <a:srcRect t="-484" b="-474"/>
          <a:stretch/>
        </p:blipFill>
        <p:spPr>
          <a:xfrm>
            <a:off x="1579054" y="1839753"/>
            <a:ext cx="5985900" cy="402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e308e73a1a_0_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Potential energy:</a:t>
            </a:r>
            <a:r>
              <a:rPr lang="en-US"/>
              <a:t> stored energy</a:t>
            </a:r>
            <a:endParaRPr/>
          </a:p>
        </p:txBody>
      </p:sp>
      <p:pic>
        <p:nvPicPr>
          <p:cNvPr id="453" name="Google Shape;453;ge308e73a1a_0_34" descr="potentiaLENERGY.jpg"/>
          <p:cNvPicPr preferRelativeResize="0">
            <a:picLocks noGrp="1"/>
          </p:cNvPicPr>
          <p:nvPr>
            <p:ph type="body" idx="1"/>
          </p:nvPr>
        </p:nvPicPr>
        <p:blipFill rotWithShape="1">
          <a:blip r:embed="rId3">
            <a:alphaModFix/>
          </a:blip>
          <a:srcRect l="-9893" r="-9881"/>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454" name="Google Shape;454;ge308e73a1a_0_34"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e308e73a1a_0_41"/>
          <p:cNvSpPr txBox="1">
            <a:spLocks noGrp="1"/>
          </p:cNvSpPr>
          <p:nvPr>
            <p:ph type="ctrTitle"/>
          </p:nvPr>
        </p:nvSpPr>
        <p:spPr>
          <a:xfrm>
            <a:off x="1093276" y="367450"/>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Kinetic Energy</a:t>
            </a:r>
            <a:r>
              <a:rPr lang="en-US" sz="3400" b="1"/>
              <a:t>: </a:t>
            </a:r>
            <a:r>
              <a:rPr lang="en-US" sz="3400"/>
              <a:t>energy from motion</a:t>
            </a:r>
            <a:endParaRPr sz="3400" b="1"/>
          </a:p>
        </p:txBody>
      </p:sp>
      <p:pic>
        <p:nvPicPr>
          <p:cNvPr id="461" name="Google Shape;461;ge308e73a1a_0_41" descr="bowling.jpg"/>
          <p:cNvPicPr preferRelativeResize="0"/>
          <p:nvPr/>
        </p:nvPicPr>
        <p:blipFill rotWithShape="1">
          <a:blip r:embed="rId3">
            <a:alphaModFix/>
          </a:blip>
          <a:srcRect l="-10575" r="-10563"/>
          <a:stretch/>
        </p:blipFill>
        <p:spPr>
          <a:xfrm>
            <a:off x="457200" y="1600200"/>
            <a:ext cx="8229600" cy="4526100"/>
          </a:xfrm>
          <a:prstGeom prst="rect">
            <a:avLst/>
          </a:prstGeom>
          <a:noFill/>
          <a:ln>
            <a:noFill/>
          </a:ln>
        </p:spPr>
      </p:pic>
      <p:sp>
        <p:nvSpPr>
          <p:cNvPr id="462" name="Google Shape;462;ge308e73a1a_0_41"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1"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e308e73a1a_0_48"/>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energy?</a:t>
            </a:r>
            <a:endParaRPr/>
          </a:p>
        </p:txBody>
      </p:sp>
      <p:sp>
        <p:nvSpPr>
          <p:cNvPr id="475" name="Google Shape;475;ge308e73a1a_0_4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6" name="Google Shape;476;ge308e73a1a_0_48" descr="change.jpg"/>
          <p:cNvPicPr preferRelativeResize="0"/>
          <p:nvPr/>
        </p:nvPicPr>
        <p:blipFill rotWithShape="1">
          <a:blip r:embed="rId4">
            <a:alphaModFix/>
          </a:blip>
          <a:srcRect t="-484" b="-474"/>
          <a:stretch/>
        </p:blipFill>
        <p:spPr>
          <a:xfrm>
            <a:off x="1674054" y="2156103"/>
            <a:ext cx="5985900" cy="4026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e4e4f802a9_0_281"/>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What is the difference between kinetic and potential energy?</a:t>
            </a:r>
            <a:endParaRPr/>
          </a:p>
        </p:txBody>
      </p:sp>
      <p:sp>
        <p:nvSpPr>
          <p:cNvPr id="483" name="Google Shape;483;ge4e4f802a9_0_28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4" name="Google Shape;484;ge4e4f802a9_0_281"/>
          <p:cNvPicPr preferRelativeResize="0"/>
          <p:nvPr/>
        </p:nvPicPr>
        <p:blipFill rotWithShape="1">
          <a:blip r:embed="rId4">
            <a:alphaModFix/>
          </a:blip>
          <a:srcRect/>
          <a:stretch/>
        </p:blipFill>
        <p:spPr>
          <a:xfrm>
            <a:off x="152400" y="1799375"/>
            <a:ext cx="4419600" cy="4975206"/>
          </a:xfrm>
          <a:prstGeom prst="rect">
            <a:avLst/>
          </a:prstGeom>
          <a:noFill/>
          <a:ln>
            <a:noFill/>
          </a:ln>
        </p:spPr>
      </p:pic>
      <p:pic>
        <p:nvPicPr>
          <p:cNvPr id="485" name="Google Shape;485;ge4e4f802a9_0_281"/>
          <p:cNvPicPr preferRelativeResize="0"/>
          <p:nvPr/>
        </p:nvPicPr>
        <p:blipFill rotWithShape="1">
          <a:blip r:embed="rId4">
            <a:alphaModFix/>
          </a:blip>
          <a:srcRect/>
          <a:stretch/>
        </p:blipFill>
        <p:spPr>
          <a:xfrm>
            <a:off x="4584825" y="1799375"/>
            <a:ext cx="4419600" cy="4975206"/>
          </a:xfrm>
          <a:prstGeom prst="rect">
            <a:avLst/>
          </a:prstGeom>
          <a:noFill/>
          <a:ln>
            <a:noFill/>
          </a:ln>
        </p:spPr>
      </p:pic>
      <p:pic>
        <p:nvPicPr>
          <p:cNvPr id="486" name="Google Shape;486;ge4e4f802a9_0_281" descr="bowling.jpg"/>
          <p:cNvPicPr preferRelativeResize="0">
            <a:picLocks noGrp="1"/>
          </p:cNvPicPr>
          <p:nvPr>
            <p:ph type="body" idx="1"/>
          </p:nvPr>
        </p:nvPicPr>
        <p:blipFill rotWithShape="1">
          <a:blip r:embed="rId5">
            <a:alphaModFix/>
          </a:blip>
          <a:srcRect l="-10575" r="-10563"/>
          <a:stretch/>
        </p:blipFill>
        <p:spPr>
          <a:xfrm>
            <a:off x="343050" y="2835118"/>
            <a:ext cx="4038300" cy="2903700"/>
          </a:xfrm>
          <a:prstGeom prst="rect">
            <a:avLst/>
          </a:prstGeom>
          <a:noFill/>
          <a:ln w="9525" cap="flat" cmpd="sng">
            <a:solidFill>
              <a:schemeClr val="lt1"/>
            </a:solidFill>
            <a:prstDash val="solid"/>
            <a:round/>
            <a:headEnd type="none" w="sm" len="sm"/>
            <a:tailEnd type="none" w="sm" len="sm"/>
          </a:ln>
        </p:spPr>
      </p:pic>
      <p:pic>
        <p:nvPicPr>
          <p:cNvPr id="487" name="Google Shape;487;ge4e4f802a9_0_281" descr="potentiaLENERGY.jpg"/>
          <p:cNvPicPr preferRelativeResize="0"/>
          <p:nvPr/>
        </p:nvPicPr>
        <p:blipFill rotWithShape="1">
          <a:blip r:embed="rId6">
            <a:alphaModFix/>
          </a:blip>
          <a:srcRect l="-9893" r="-9880"/>
          <a:stretch/>
        </p:blipFill>
        <p:spPr>
          <a:xfrm>
            <a:off x="4775475" y="2634826"/>
            <a:ext cx="4038300" cy="3304286"/>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4"/>
          <p:cNvSpPr txBox="1"/>
          <p:nvPr/>
        </p:nvSpPr>
        <p:spPr>
          <a:xfrm>
            <a:off x="1663703" y="1216526"/>
            <a:ext cx="6191734"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dirty="0">
                <a:solidFill>
                  <a:schemeClr val="dk1"/>
                </a:solidFill>
                <a:latin typeface="Calibri"/>
                <a:ea typeface="Calibri"/>
                <a:cs typeface="Calibri"/>
                <a:sym typeface="Calibri"/>
              </a:rPr>
              <a:t>Electrical Energy</a:t>
            </a:r>
            <a:endParaRPr sz="6600" b="1" i="0" u="none" strike="noStrike" cap="none" dirty="0">
              <a:solidFill>
                <a:schemeClr val="dk1"/>
              </a:solidFill>
              <a:latin typeface="Calibri"/>
              <a:ea typeface="Calibri"/>
              <a:cs typeface="Calibri"/>
              <a:sym typeface="Calibri"/>
            </a:endParaRPr>
          </a:p>
        </p:txBody>
      </p:sp>
      <p:sp>
        <p:nvSpPr>
          <p:cNvPr id="494" name="Google Shape;494;p84"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5" name="Google Shape;495;p8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5"/>
          <p:cNvSpPr txBox="1">
            <a:spLocks noGrp="1"/>
          </p:cNvSpPr>
          <p:nvPr>
            <p:ph type="ctrTitle"/>
          </p:nvPr>
        </p:nvSpPr>
        <p:spPr>
          <a:xfrm>
            <a:off x="1253374" y="187775"/>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Electrical Energy</a:t>
            </a:r>
            <a:r>
              <a:rPr lang="en-US" sz="3500" b="1"/>
              <a:t>: </a:t>
            </a:r>
            <a:r>
              <a:rPr lang="en-US" sz="3500"/>
              <a:t>energy in an electric current</a:t>
            </a:r>
            <a:endParaRPr sz="3500" b="1"/>
          </a:p>
        </p:txBody>
      </p:sp>
      <p:sp>
        <p:nvSpPr>
          <p:cNvPr id="502" name="Google Shape;502;p8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3" name="Google Shape;503;p85"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504" name="Google Shape;504;p85" descr="circuit.jpg"/>
          <p:cNvPicPr preferRelativeResize="0"/>
          <p:nvPr/>
        </p:nvPicPr>
        <p:blipFill rotWithShape="1">
          <a:blip r:embed="rId5">
            <a:alphaModFix/>
          </a:blip>
          <a:srcRect l="-18191" r="-18178"/>
          <a:stretch/>
        </p:blipFill>
        <p:spPr>
          <a:xfrm>
            <a:off x="457200" y="1690575"/>
            <a:ext cx="8229600" cy="4526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7"/>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electrical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17" name="Google Shape;517;p8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8" name="Google Shape;518;p87" descr="circuit.jpg"/>
          <p:cNvPicPr preferRelativeResize="0"/>
          <p:nvPr/>
        </p:nvPicPr>
        <p:blipFill rotWithShape="1">
          <a:blip r:embed="rId4">
            <a:alphaModFix/>
          </a:blip>
          <a:srcRect l="-18191" r="-18178"/>
          <a:stretch/>
        </p:blipFill>
        <p:spPr>
          <a:xfrm>
            <a:off x="457200" y="1690575"/>
            <a:ext cx="8229600" cy="4526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ge4e4f802a9_0_313"/>
          <p:cNvPicPr preferRelativeResize="0"/>
          <p:nvPr/>
        </p:nvPicPr>
        <p:blipFill rotWithShape="1">
          <a:blip r:embed="rId3">
            <a:alphaModFix/>
          </a:blip>
          <a:srcRect/>
          <a:stretch/>
        </p:blipFill>
        <p:spPr>
          <a:xfrm>
            <a:off x="0" y="406400"/>
            <a:ext cx="9144002" cy="6035565"/>
          </a:xfrm>
          <a:prstGeom prst="rect">
            <a:avLst/>
          </a:prstGeom>
          <a:noFill/>
          <a:ln>
            <a:noFill/>
          </a:ln>
        </p:spPr>
      </p:pic>
      <p:sp>
        <p:nvSpPr>
          <p:cNvPr id="525" name="Google Shape;525;ge4e4f802a9_0_31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e4e4f802a9_0_21"/>
          <p:cNvSpPr txBox="1"/>
          <p:nvPr/>
        </p:nvSpPr>
        <p:spPr>
          <a:xfrm>
            <a:off x="732925" y="433175"/>
            <a:ext cx="8085900" cy="61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500" b="1" i="0" u="sng" strike="noStrike" cap="none">
                <a:solidFill>
                  <a:srgbClr val="0C0C0C"/>
                </a:solidFill>
                <a:latin typeface="Calibri"/>
                <a:ea typeface="Calibri"/>
                <a:cs typeface="Calibri"/>
                <a:sym typeface="Calibri"/>
              </a:rPr>
              <a:t>Energy</a:t>
            </a:r>
            <a:r>
              <a:rPr lang="en-US" sz="3500" b="1" i="0" u="none" strike="noStrike" cap="none">
                <a:solidFill>
                  <a:srgbClr val="0C0C0C"/>
                </a:solidFill>
                <a:latin typeface="Calibri"/>
                <a:ea typeface="Calibri"/>
                <a:cs typeface="Calibri"/>
                <a:sym typeface="Calibri"/>
              </a:rPr>
              <a:t>: </a:t>
            </a:r>
            <a:r>
              <a:rPr lang="en-US" sz="3500" b="0" i="0" u="none" strike="noStrike" cap="none">
                <a:solidFill>
                  <a:srgbClr val="0C0C0C"/>
                </a:solidFill>
                <a:latin typeface="Calibri"/>
                <a:ea typeface="Calibri"/>
                <a:cs typeface="Calibri"/>
                <a:sym typeface="Calibri"/>
              </a:rPr>
              <a:t>the </a:t>
            </a:r>
            <a:r>
              <a:rPr lang="en-US" sz="3500">
                <a:solidFill>
                  <a:srgbClr val="0C0C0C"/>
                </a:solidFill>
                <a:latin typeface="Calibri"/>
                <a:ea typeface="Calibri"/>
                <a:cs typeface="Calibri"/>
                <a:sym typeface="Calibri"/>
              </a:rPr>
              <a:t>ability to cause change</a:t>
            </a:r>
            <a:endParaRPr sz="3500" b="1" i="0" u="none" strike="noStrike" cap="none">
              <a:solidFill>
                <a:schemeClr val="dk1"/>
              </a:solidFill>
              <a:latin typeface="Calibri"/>
              <a:ea typeface="Calibri"/>
              <a:cs typeface="Calibri"/>
              <a:sym typeface="Calibri"/>
            </a:endParaRPr>
          </a:p>
        </p:txBody>
      </p:sp>
      <p:sp>
        <p:nvSpPr>
          <p:cNvPr id="146" name="Google Shape;146;ge4e4f802a9_0_2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7" name="Google Shape;147;ge4e4f802a9_0_21" descr="change.jpg"/>
          <p:cNvPicPr preferRelativeResize="0"/>
          <p:nvPr/>
        </p:nvPicPr>
        <p:blipFill rotWithShape="1">
          <a:blip r:embed="rId4">
            <a:alphaModFix/>
          </a:blip>
          <a:srcRect t="-484" b="-474"/>
          <a:stretch/>
        </p:blipFill>
        <p:spPr>
          <a:xfrm>
            <a:off x="1579054" y="1839753"/>
            <a:ext cx="5985900" cy="4026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e4e4f802a9_0_31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e4e4f802a9_0_319"/>
          <p:cNvSpPr/>
          <p:nvPr/>
        </p:nvSpPr>
        <p:spPr>
          <a:xfrm>
            <a:off x="565872"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3" name="Google Shape;533;ge4e4f802a9_0_319"/>
          <p:cNvSpPr/>
          <p:nvPr/>
        </p:nvSpPr>
        <p:spPr>
          <a:xfrm>
            <a:off x="664650"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4" name="Google Shape;534;ge4e4f802a9_0_319"/>
          <p:cNvSpPr/>
          <p:nvPr/>
        </p:nvSpPr>
        <p:spPr>
          <a:xfrm>
            <a:off x="7533939"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5" name="Google Shape;535;ge4e4f802a9_0_319"/>
          <p:cNvSpPr/>
          <p:nvPr/>
        </p:nvSpPr>
        <p:spPr>
          <a:xfrm>
            <a:off x="7632717"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6" name="Google Shape;536;ge4e4f802a9_0_319"/>
          <p:cNvSpPr/>
          <p:nvPr/>
        </p:nvSpPr>
        <p:spPr>
          <a:xfrm>
            <a:off x="6898939"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7" name="Google Shape;537;ge4e4f802a9_0_319"/>
          <p:cNvSpPr/>
          <p:nvPr/>
        </p:nvSpPr>
        <p:spPr>
          <a:xfrm>
            <a:off x="6997717"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8" name="Google Shape;538;ge4e4f802a9_0_319"/>
          <p:cNvSpPr/>
          <p:nvPr/>
        </p:nvSpPr>
        <p:spPr>
          <a:xfrm>
            <a:off x="6292162"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9" name="Google Shape;539;ge4e4f802a9_0_319"/>
          <p:cNvSpPr/>
          <p:nvPr/>
        </p:nvSpPr>
        <p:spPr>
          <a:xfrm>
            <a:off x="6390940"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0" name="Google Shape;540;ge4e4f802a9_0_319"/>
          <p:cNvSpPr/>
          <p:nvPr/>
        </p:nvSpPr>
        <p:spPr>
          <a:xfrm>
            <a:off x="5600716"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ge4e4f802a9_0_319"/>
          <p:cNvSpPr/>
          <p:nvPr/>
        </p:nvSpPr>
        <p:spPr>
          <a:xfrm>
            <a:off x="5699494"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2" name="Google Shape;542;ge4e4f802a9_0_319"/>
          <p:cNvSpPr/>
          <p:nvPr/>
        </p:nvSpPr>
        <p:spPr>
          <a:xfrm>
            <a:off x="4711717"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3" name="Google Shape;543;ge4e4f802a9_0_319"/>
          <p:cNvSpPr/>
          <p:nvPr/>
        </p:nvSpPr>
        <p:spPr>
          <a:xfrm>
            <a:off x="4810495"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4" name="Google Shape;544;ge4e4f802a9_0_319"/>
          <p:cNvSpPr/>
          <p:nvPr/>
        </p:nvSpPr>
        <p:spPr>
          <a:xfrm>
            <a:off x="3766272"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5" name="Google Shape;545;ge4e4f802a9_0_319"/>
          <p:cNvSpPr/>
          <p:nvPr/>
        </p:nvSpPr>
        <p:spPr>
          <a:xfrm>
            <a:off x="3865050"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6" name="Google Shape;546;ge4e4f802a9_0_319"/>
          <p:cNvSpPr/>
          <p:nvPr/>
        </p:nvSpPr>
        <p:spPr>
          <a:xfrm>
            <a:off x="2961939"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7" name="Google Shape;547;ge4e4f802a9_0_319"/>
          <p:cNvSpPr/>
          <p:nvPr/>
        </p:nvSpPr>
        <p:spPr>
          <a:xfrm>
            <a:off x="3060717"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8" name="Google Shape;548;ge4e4f802a9_0_319"/>
          <p:cNvSpPr/>
          <p:nvPr/>
        </p:nvSpPr>
        <p:spPr>
          <a:xfrm>
            <a:off x="2242273"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9" name="Google Shape;549;ge4e4f802a9_0_319"/>
          <p:cNvSpPr/>
          <p:nvPr/>
        </p:nvSpPr>
        <p:spPr>
          <a:xfrm>
            <a:off x="2341051"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0" name="Google Shape;550;ge4e4f802a9_0_319"/>
          <p:cNvSpPr/>
          <p:nvPr/>
        </p:nvSpPr>
        <p:spPr>
          <a:xfrm>
            <a:off x="1381495"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1" name="Google Shape;551;ge4e4f802a9_0_319"/>
          <p:cNvSpPr/>
          <p:nvPr/>
        </p:nvSpPr>
        <p:spPr>
          <a:xfrm>
            <a:off x="1480273"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2" name="Google Shape;552;ge4e4f802a9_0_319"/>
          <p:cNvSpPr/>
          <p:nvPr/>
        </p:nvSpPr>
        <p:spPr>
          <a:xfrm>
            <a:off x="8168939" y="3661853"/>
            <a:ext cx="409200" cy="3387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 name="Google Shape;553;ge4e4f802a9_0_319"/>
          <p:cNvSpPr/>
          <p:nvPr/>
        </p:nvSpPr>
        <p:spPr>
          <a:xfrm>
            <a:off x="8267717" y="3661853"/>
            <a:ext cx="169200" cy="3387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 name="Google Shape;554;ge4e4f802a9_0_319"/>
          <p:cNvSpPr/>
          <p:nvPr/>
        </p:nvSpPr>
        <p:spPr>
          <a:xfrm>
            <a:off x="664650" y="4155743"/>
            <a:ext cx="7772400" cy="437400"/>
          </a:xfrm>
          <a:prstGeom prst="rightArrow">
            <a:avLst>
              <a:gd name="adj1" fmla="val 50000"/>
              <a:gd name="adj2" fmla="val 5000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555" name="Google Shape;555;ge4e4f802a9_0_319"/>
          <p:cNvCxnSpPr>
            <a:stCxn id="548" idx="0"/>
          </p:cNvCxnSpPr>
          <p:nvPr/>
        </p:nvCxnSpPr>
        <p:spPr>
          <a:xfrm rot="10800000" flipH="1">
            <a:off x="2446873" y="2532953"/>
            <a:ext cx="1728600" cy="1128900"/>
          </a:xfrm>
          <a:prstGeom prst="straightConnector1">
            <a:avLst/>
          </a:prstGeom>
          <a:noFill/>
          <a:ln w="25400" cap="flat" cmpd="sng">
            <a:solidFill>
              <a:srgbClr val="000000"/>
            </a:solidFill>
            <a:prstDash val="solid"/>
            <a:round/>
            <a:headEnd type="none" w="sm" len="sm"/>
            <a:tailEnd type="none" w="sm" len="sm"/>
          </a:ln>
          <a:effectLst>
            <a:outerShdw blurRad="40000" dist="20000" dir="5400000" rotWithShape="0">
              <a:srgbClr val="000000">
                <a:alpha val="37650"/>
              </a:srgbClr>
            </a:outerShdw>
          </a:effectLst>
        </p:spPr>
      </p:cxnSp>
      <p:sp>
        <p:nvSpPr>
          <p:cNvPr id="556" name="Google Shape;556;ge4e4f802a9_0_319"/>
          <p:cNvSpPr txBox="1"/>
          <p:nvPr/>
        </p:nvSpPr>
        <p:spPr>
          <a:xfrm>
            <a:off x="4119050" y="2264853"/>
            <a:ext cx="183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electron</a:t>
            </a:r>
            <a:endParaRPr sz="1800">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e4e4f802a9_0_32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3" name="Google Shape;563;ge4e4f802a9_0_327" descr="circuit.jpg"/>
          <p:cNvPicPr preferRelativeResize="0"/>
          <p:nvPr/>
        </p:nvPicPr>
        <p:blipFill rotWithShape="1">
          <a:blip r:embed="rId4">
            <a:alphaModFix/>
          </a:blip>
          <a:srcRect l="-18191" r="-18178"/>
          <a:stretch/>
        </p:blipFill>
        <p:spPr>
          <a:xfrm>
            <a:off x="457200" y="1165953"/>
            <a:ext cx="8229600" cy="4526100"/>
          </a:xfrm>
          <a:prstGeom prst="rect">
            <a:avLst/>
          </a:prstGeom>
          <a:noFill/>
          <a:ln>
            <a:noFill/>
          </a:ln>
        </p:spPr>
      </p:pic>
      <p:cxnSp>
        <p:nvCxnSpPr>
          <p:cNvPr id="564" name="Google Shape;564;ge4e4f802a9_0_327"/>
          <p:cNvCxnSpPr/>
          <p:nvPr/>
        </p:nvCxnSpPr>
        <p:spPr>
          <a:xfrm>
            <a:off x="2794000" y="2133975"/>
            <a:ext cx="14100" cy="208830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565" name="Google Shape;565;ge4e4f802a9_0_327"/>
          <p:cNvCxnSpPr/>
          <p:nvPr/>
        </p:nvCxnSpPr>
        <p:spPr>
          <a:xfrm rot="10800000" flipH="1">
            <a:off x="3429000" y="5478353"/>
            <a:ext cx="2328300" cy="5640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566" name="Google Shape;566;ge4e4f802a9_0_327"/>
          <p:cNvCxnSpPr/>
          <p:nvPr/>
        </p:nvCxnSpPr>
        <p:spPr>
          <a:xfrm rot="10800000">
            <a:off x="6180689" y="1950575"/>
            <a:ext cx="28200" cy="310440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sp>
        <p:nvSpPr>
          <p:cNvPr id="567" name="Google Shape;567;ge4e4f802a9_0_327"/>
          <p:cNvSpPr/>
          <p:nvPr/>
        </p:nvSpPr>
        <p:spPr>
          <a:xfrm>
            <a:off x="1326445" y="2331531"/>
            <a:ext cx="1340700" cy="6774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8" name="Google Shape;568;ge4e4f802a9_0_327"/>
          <p:cNvSpPr/>
          <p:nvPr/>
        </p:nvSpPr>
        <p:spPr>
          <a:xfrm>
            <a:off x="6208889" y="2021086"/>
            <a:ext cx="1213500" cy="1284000"/>
          </a:xfrm>
          <a:prstGeom prst="mathPl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1"/>
          <p:cNvSpPr txBox="1"/>
          <p:nvPr/>
        </p:nvSpPr>
        <p:spPr>
          <a:xfrm>
            <a:off x="1017898" y="338677"/>
            <a:ext cx="7399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How do electrons move in an electrified wire?</a:t>
            </a:r>
            <a:endParaRPr sz="1400" b="0" i="0" u="none" strike="noStrike" cap="none">
              <a:solidFill>
                <a:srgbClr val="000000"/>
              </a:solidFill>
              <a:latin typeface="Arial"/>
              <a:ea typeface="Arial"/>
              <a:cs typeface="Arial"/>
              <a:sym typeface="Arial"/>
            </a:endParaRPr>
          </a:p>
        </p:txBody>
      </p:sp>
      <p:sp>
        <p:nvSpPr>
          <p:cNvPr id="581" name="Google Shape;581;p9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2" name="Google Shape;582;p91" descr="circuit.jpg"/>
          <p:cNvPicPr preferRelativeResize="0"/>
          <p:nvPr/>
        </p:nvPicPr>
        <p:blipFill rotWithShape="1">
          <a:blip r:embed="rId4">
            <a:alphaModFix/>
          </a:blip>
          <a:srcRect l="-18191" r="-18178"/>
          <a:stretch/>
        </p:blipFill>
        <p:spPr>
          <a:xfrm>
            <a:off x="457200" y="1813703"/>
            <a:ext cx="8229600" cy="4526100"/>
          </a:xfrm>
          <a:prstGeom prst="rect">
            <a:avLst/>
          </a:prstGeom>
          <a:noFill/>
          <a:ln>
            <a:noFill/>
          </a:ln>
        </p:spPr>
      </p:pic>
      <p:cxnSp>
        <p:nvCxnSpPr>
          <p:cNvPr id="583" name="Google Shape;583;p91"/>
          <p:cNvCxnSpPr/>
          <p:nvPr/>
        </p:nvCxnSpPr>
        <p:spPr>
          <a:xfrm>
            <a:off x="2794000" y="2781725"/>
            <a:ext cx="14100" cy="208830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584" name="Google Shape;584;p91"/>
          <p:cNvCxnSpPr/>
          <p:nvPr/>
        </p:nvCxnSpPr>
        <p:spPr>
          <a:xfrm rot="10800000" flipH="1">
            <a:off x="3429000" y="6126103"/>
            <a:ext cx="2328300" cy="5640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585" name="Google Shape;585;p91"/>
          <p:cNvCxnSpPr/>
          <p:nvPr/>
        </p:nvCxnSpPr>
        <p:spPr>
          <a:xfrm rot="10800000">
            <a:off x="6180689" y="2598325"/>
            <a:ext cx="28200" cy="310440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sp>
        <p:nvSpPr>
          <p:cNvPr id="586" name="Google Shape;586;p91"/>
          <p:cNvSpPr/>
          <p:nvPr/>
        </p:nvSpPr>
        <p:spPr>
          <a:xfrm>
            <a:off x="1326445" y="2979281"/>
            <a:ext cx="1340700" cy="677400"/>
          </a:xfrm>
          <a:prstGeom prst="mathMin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7" name="Google Shape;587;p91"/>
          <p:cNvSpPr/>
          <p:nvPr/>
        </p:nvSpPr>
        <p:spPr>
          <a:xfrm>
            <a:off x="6208889" y="2668836"/>
            <a:ext cx="1213500" cy="1284000"/>
          </a:xfrm>
          <a:prstGeom prst="mathPlus">
            <a:avLst>
              <a:gd name="adj1" fmla="val 23520"/>
            </a:avLst>
          </a:prstGeom>
          <a:gradFill>
            <a:gsLst>
              <a:gs pos="0">
                <a:srgbClr val="000000"/>
              </a:gs>
              <a:gs pos="100000">
                <a:srgbClr val="BABABA"/>
              </a:gs>
            </a:gsLst>
            <a:lin ang="16200038" scaled="0"/>
          </a:gradFill>
          <a:ln w="9525" cap="flat" cmpd="sng">
            <a:solidFill>
              <a:srgbClr val="0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e4e4f802a9_0_357"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4" name="Google Shape;594;ge4e4f802a9_0_35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ge664a3b4e7_0_45"/>
          <p:cNvPicPr preferRelativeResize="0"/>
          <p:nvPr/>
        </p:nvPicPr>
        <p:blipFill>
          <a:blip r:embed="rId3">
            <a:alphaModFix/>
          </a:blip>
          <a:stretch>
            <a:fillRect/>
          </a:stretch>
        </p:blipFill>
        <p:spPr>
          <a:xfrm>
            <a:off x="1714500" y="571500"/>
            <a:ext cx="5715000" cy="5715000"/>
          </a:xfrm>
          <a:prstGeom prst="rect">
            <a:avLst/>
          </a:prstGeom>
          <a:noFill/>
          <a:ln>
            <a:noFill/>
          </a:ln>
        </p:spPr>
      </p:pic>
      <p:sp>
        <p:nvSpPr>
          <p:cNvPr id="601" name="Google Shape;601;ge664a3b4e7_0_45"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2" name="Google Shape;602;ge664a3b4e7_0_45"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e664a3b4e7_0_50"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e664a3b4e7_0_55"/>
          <p:cNvSpPr txBox="1"/>
          <p:nvPr/>
        </p:nvSpPr>
        <p:spPr>
          <a:xfrm>
            <a:off x="1017898" y="338677"/>
            <a:ext cx="7399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Name as many examples of electrical energy as you can.</a:t>
            </a:r>
            <a:endParaRPr sz="1400" b="0" i="0" u="none" strike="noStrike" cap="none">
              <a:solidFill>
                <a:srgbClr val="000000"/>
              </a:solidFill>
              <a:latin typeface="Arial"/>
              <a:ea typeface="Arial"/>
              <a:cs typeface="Arial"/>
              <a:sym typeface="Arial"/>
            </a:endParaRPr>
          </a:p>
        </p:txBody>
      </p:sp>
      <p:sp>
        <p:nvSpPr>
          <p:cNvPr id="615" name="Google Shape;615;ge664a3b4e7_0_5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6" name="Google Shape;616;ge664a3b4e7_0_55"/>
          <p:cNvPicPr preferRelativeResize="0"/>
          <p:nvPr/>
        </p:nvPicPr>
        <p:blipFill rotWithShape="1">
          <a:blip r:embed="rId4">
            <a:alphaModFix/>
          </a:blip>
          <a:srcRect/>
          <a:stretch/>
        </p:blipFill>
        <p:spPr>
          <a:xfrm>
            <a:off x="1366581" y="1710054"/>
            <a:ext cx="6410850" cy="419989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e664a3b4e7_0_73"/>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electrical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623" name="Google Shape;623;ge664a3b4e7_0_7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4" name="Google Shape;624;ge664a3b4e7_0_73" descr="circuit.jpg"/>
          <p:cNvPicPr preferRelativeResize="0"/>
          <p:nvPr/>
        </p:nvPicPr>
        <p:blipFill rotWithShape="1">
          <a:blip r:embed="rId4">
            <a:alphaModFix/>
          </a:blip>
          <a:srcRect l="-18191" r="-18178"/>
          <a:stretch/>
        </p:blipFill>
        <p:spPr>
          <a:xfrm>
            <a:off x="457200" y="1690575"/>
            <a:ext cx="8229600" cy="45261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08"/>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631" name="Google Shape;631;p108"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e4e4f802a9_0_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Potential energy:</a:t>
            </a:r>
            <a:r>
              <a:rPr lang="en-US"/>
              <a:t> stored energy</a:t>
            </a:r>
            <a:endParaRPr/>
          </a:p>
        </p:txBody>
      </p:sp>
      <p:pic>
        <p:nvPicPr>
          <p:cNvPr id="154" name="Google Shape;154;ge4e4f802a9_0_29" descr="potentiaLENERGY.jpg"/>
          <p:cNvPicPr preferRelativeResize="0">
            <a:picLocks noGrp="1"/>
          </p:cNvPicPr>
          <p:nvPr>
            <p:ph type="body" idx="1"/>
          </p:nvPr>
        </p:nvPicPr>
        <p:blipFill rotWithShape="1">
          <a:blip r:embed="rId3">
            <a:alphaModFix/>
          </a:blip>
          <a:srcRect l="-9893" r="-9880"/>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155" name="Google Shape;155;ge4e4f802a9_0_29"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e308e73a1a_0_94"/>
          <p:cNvSpPr txBox="1">
            <a:spLocks noGrp="1"/>
          </p:cNvSpPr>
          <p:nvPr>
            <p:ph type="ctrTitle"/>
          </p:nvPr>
        </p:nvSpPr>
        <p:spPr>
          <a:xfrm>
            <a:off x="1253374" y="187775"/>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Electrical Energy</a:t>
            </a:r>
            <a:r>
              <a:rPr lang="en-US" sz="3500" b="1"/>
              <a:t>: </a:t>
            </a:r>
            <a:r>
              <a:rPr lang="en-US" sz="3500"/>
              <a:t>energy in an electric current</a:t>
            </a:r>
            <a:endParaRPr sz="3500" b="1"/>
          </a:p>
        </p:txBody>
      </p:sp>
      <p:pic>
        <p:nvPicPr>
          <p:cNvPr id="638" name="Google Shape;638;ge308e73a1a_0_94" descr="circuit.jpg"/>
          <p:cNvPicPr preferRelativeResize="0"/>
          <p:nvPr/>
        </p:nvPicPr>
        <p:blipFill rotWithShape="1">
          <a:blip r:embed="rId3">
            <a:alphaModFix/>
          </a:blip>
          <a:srcRect l="-18191" r="-18178"/>
          <a:stretch/>
        </p:blipFill>
        <p:spPr>
          <a:xfrm>
            <a:off x="457200" y="1690575"/>
            <a:ext cx="8229600" cy="4526100"/>
          </a:xfrm>
          <a:prstGeom prst="rect">
            <a:avLst/>
          </a:prstGeom>
          <a:noFill/>
          <a:ln>
            <a:noFill/>
          </a:ln>
        </p:spPr>
      </p:pic>
      <p:sp>
        <p:nvSpPr>
          <p:cNvPr id="639" name="Google Shape;639;ge308e73a1a_0_9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e664a3b4e7_0_17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ge664a3b4e7_0_17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647" name="Google Shape;647;ge664a3b4e7_0_17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648" name="Google Shape;648;ge664a3b4e7_0_17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649" name="Google Shape;649;ge664a3b4e7_0_17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650" name="Google Shape;650;ge664a3b4e7_0_17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11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03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pSp>
        <p:nvGrpSpPr>
          <p:cNvPr id="672" name="Google Shape;672;ge44b38b2a2_0_14"/>
          <p:cNvGrpSpPr/>
          <p:nvPr/>
        </p:nvGrpSpPr>
        <p:grpSpPr>
          <a:xfrm>
            <a:off x="1505008" y="297180"/>
            <a:ext cx="5828913" cy="6263098"/>
            <a:chOff x="814636" y="0"/>
            <a:chExt cx="5828913" cy="6263098"/>
          </a:xfrm>
        </p:grpSpPr>
        <p:sp>
          <p:nvSpPr>
            <p:cNvPr id="673" name="Google Shape;673;ge44b38b2a2_0_14"/>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ge44b38b2a2_0_14"/>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675" name="Google Shape;675;ge44b38b2a2_0_14"/>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ge44b38b2a2_0_14"/>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ge44b38b2a2_0_14"/>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678" name="Google Shape;678;ge44b38b2a2_0_14"/>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e44b38b2a2_0_14"/>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e44b38b2a2_0_14"/>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681" name="Google Shape;681;ge44b38b2a2_0_14"/>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e44b38b2a2_0_14"/>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e44b38b2a2_0_14"/>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684" name="Google Shape;684;ge44b38b2a2_0_14"/>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e44b38b2a2_0_14"/>
            <p:cNvSpPr/>
            <p:nvPr/>
          </p:nvSpPr>
          <p:spPr>
            <a:xfrm rot="10800000">
              <a:off x="1480849" y="3753610"/>
              <a:ext cx="5162700" cy="1571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e44b38b2a2_0_14"/>
            <p:cNvSpPr txBox="1"/>
            <p:nvPr/>
          </p:nvSpPr>
          <p:spPr>
            <a:xfrm>
              <a:off x="1873747" y="3753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687" name="Google Shape;687;ge44b38b2a2_0_14"/>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ge44b38b2a2_0_14"/>
            <p:cNvSpPr/>
            <p:nvPr/>
          </p:nvSpPr>
          <p:spPr>
            <a:xfrm rot="10800000">
              <a:off x="1480849" y="5540253"/>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ge44b38b2a2_0_14"/>
            <p:cNvSpPr txBox="1"/>
            <p:nvPr/>
          </p:nvSpPr>
          <p:spPr>
            <a:xfrm>
              <a:off x="1661623" y="5540398"/>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690" name="Google Shape;690;ge44b38b2a2_0_14"/>
            <p:cNvSpPr/>
            <p:nvPr/>
          </p:nvSpPr>
          <p:spPr>
            <a:xfrm>
              <a:off x="826125" y="55313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91" name="Google Shape;691;ge44b38b2a2_0_14"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692" name="Google Shape;692;ge44b38b2a2_0_14"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693" name="Google Shape;693;ge44b38b2a2_0_14"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694" name="Google Shape;694;ge44b38b2a2_0_14"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695" name="Google Shape;695;ge44b38b2a2_0_14"/>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6" name="Google Shape;696;ge44b38b2a2_0_14"/>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e44b38b2a2_0_43"/>
          <p:cNvSpPr txBox="1"/>
          <p:nvPr/>
        </p:nvSpPr>
        <p:spPr>
          <a:xfrm>
            <a:off x="1375150" y="128225"/>
            <a:ext cx="75843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a:solidFill>
                  <a:schemeClr val="dk1"/>
                </a:solidFill>
                <a:latin typeface="Calibri"/>
                <a:ea typeface="Calibri"/>
                <a:cs typeface="Calibri"/>
                <a:sym typeface="Calibri"/>
              </a:rPr>
              <a:t>Mechanical Energy</a:t>
            </a:r>
            <a:endParaRPr sz="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ge44b38b2a2_0_43"/>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4" name="Google Shape;704;ge44b38b2a2_0_43"/>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705" name="Google Shape;705;ge44b38b2a2_0_43" descr="hockey.jpg"/>
          <p:cNvPicPr preferRelativeResize="0"/>
          <p:nvPr/>
        </p:nvPicPr>
        <p:blipFill rotWithShape="1">
          <a:blip r:embed="rId3">
            <a:alphaModFix/>
          </a:blip>
          <a:srcRect l="-16365" r="-16365"/>
          <a:stretch/>
        </p:blipFill>
        <p:spPr>
          <a:xfrm>
            <a:off x="457200" y="1600200"/>
            <a:ext cx="8229600" cy="45261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e664a3b4e7_0_13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ge664a3b4e7_0_13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713" name="Google Shape;713;ge664a3b4e7_0_13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714" name="Google Shape;714;ge664a3b4e7_0_13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715" name="Google Shape;715;ge664a3b4e7_0_13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716" name="Google Shape;716;ge664a3b4e7_0_13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e44b38b2a2_0_57" descr="Rewind"/>
          <p:cNvSpPr/>
          <p:nvPr/>
        </p:nvSpPr>
        <p:spPr>
          <a:xfrm>
            <a:off x="1828800" y="9144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e308e73a1a_0_104"/>
          <p:cNvSpPr txBox="1"/>
          <p:nvPr/>
        </p:nvSpPr>
        <p:spPr>
          <a:xfrm>
            <a:off x="732925" y="433175"/>
            <a:ext cx="8085900" cy="61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500" b="1" i="0" u="sng" strike="noStrike" cap="none">
                <a:solidFill>
                  <a:srgbClr val="0C0C0C"/>
                </a:solidFill>
                <a:latin typeface="Calibri"/>
                <a:ea typeface="Calibri"/>
                <a:cs typeface="Calibri"/>
                <a:sym typeface="Calibri"/>
              </a:rPr>
              <a:t>Energy</a:t>
            </a:r>
            <a:r>
              <a:rPr lang="en-US" sz="3500" b="1" i="0" u="none" strike="noStrike" cap="none">
                <a:solidFill>
                  <a:srgbClr val="0C0C0C"/>
                </a:solidFill>
                <a:latin typeface="Calibri"/>
                <a:ea typeface="Calibri"/>
                <a:cs typeface="Calibri"/>
                <a:sym typeface="Calibri"/>
              </a:rPr>
              <a:t>: </a:t>
            </a:r>
            <a:r>
              <a:rPr lang="en-US" sz="3500" b="0" i="0" u="none" strike="noStrike" cap="none">
                <a:solidFill>
                  <a:srgbClr val="0C0C0C"/>
                </a:solidFill>
                <a:latin typeface="Calibri"/>
                <a:ea typeface="Calibri"/>
                <a:cs typeface="Calibri"/>
                <a:sym typeface="Calibri"/>
              </a:rPr>
              <a:t>the </a:t>
            </a:r>
            <a:r>
              <a:rPr lang="en-US" sz="3500">
                <a:solidFill>
                  <a:srgbClr val="0C0C0C"/>
                </a:solidFill>
                <a:latin typeface="Calibri"/>
                <a:ea typeface="Calibri"/>
                <a:cs typeface="Calibri"/>
                <a:sym typeface="Calibri"/>
              </a:rPr>
              <a:t>ability to cause change</a:t>
            </a:r>
            <a:endParaRPr sz="3500" b="1" i="0" u="none" strike="noStrike" cap="none">
              <a:solidFill>
                <a:schemeClr val="dk1"/>
              </a:solidFill>
              <a:latin typeface="Calibri"/>
              <a:ea typeface="Calibri"/>
              <a:cs typeface="Calibri"/>
              <a:sym typeface="Calibri"/>
            </a:endParaRPr>
          </a:p>
        </p:txBody>
      </p:sp>
      <p:sp>
        <p:nvSpPr>
          <p:cNvPr id="729" name="Google Shape;729;ge308e73a1a_0_104"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0" name="Google Shape;730;ge308e73a1a_0_104" descr="change.jpg"/>
          <p:cNvPicPr preferRelativeResize="0"/>
          <p:nvPr/>
        </p:nvPicPr>
        <p:blipFill rotWithShape="1">
          <a:blip r:embed="rId4">
            <a:alphaModFix/>
          </a:blip>
          <a:srcRect t="-484" b="-474"/>
          <a:stretch/>
        </p:blipFill>
        <p:spPr>
          <a:xfrm>
            <a:off x="1579054" y="1839753"/>
            <a:ext cx="5985900" cy="40263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e308e73a1a_0_1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Potential energy:</a:t>
            </a:r>
            <a:r>
              <a:rPr lang="en-US"/>
              <a:t> stored energy</a:t>
            </a:r>
            <a:endParaRPr/>
          </a:p>
        </p:txBody>
      </p:sp>
      <p:pic>
        <p:nvPicPr>
          <p:cNvPr id="737" name="Google Shape;737;ge308e73a1a_0_111" descr="potentiaLENERGY.jpg"/>
          <p:cNvPicPr preferRelativeResize="0">
            <a:picLocks noGrp="1"/>
          </p:cNvPicPr>
          <p:nvPr>
            <p:ph type="body" idx="1"/>
          </p:nvPr>
        </p:nvPicPr>
        <p:blipFill rotWithShape="1">
          <a:blip r:embed="rId3">
            <a:alphaModFix/>
          </a:blip>
          <a:srcRect l="-9893" r="-9881"/>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738" name="Google Shape;738;ge308e73a1a_0_111"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e308e73a1a_0_118"/>
          <p:cNvSpPr txBox="1">
            <a:spLocks noGrp="1"/>
          </p:cNvSpPr>
          <p:nvPr>
            <p:ph type="ctrTitle"/>
          </p:nvPr>
        </p:nvSpPr>
        <p:spPr>
          <a:xfrm>
            <a:off x="1093276" y="367450"/>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Kinetic Energy</a:t>
            </a:r>
            <a:r>
              <a:rPr lang="en-US" sz="3400" b="1"/>
              <a:t>: </a:t>
            </a:r>
            <a:r>
              <a:rPr lang="en-US" sz="3400"/>
              <a:t>energy from motion</a:t>
            </a:r>
            <a:endParaRPr sz="3400" b="1"/>
          </a:p>
        </p:txBody>
      </p:sp>
      <p:pic>
        <p:nvPicPr>
          <p:cNvPr id="745" name="Google Shape;745;ge308e73a1a_0_118" descr="bowling.jpg"/>
          <p:cNvPicPr preferRelativeResize="0"/>
          <p:nvPr/>
        </p:nvPicPr>
        <p:blipFill rotWithShape="1">
          <a:blip r:embed="rId3">
            <a:alphaModFix/>
          </a:blip>
          <a:srcRect l="-10575" r="-10563"/>
          <a:stretch/>
        </p:blipFill>
        <p:spPr>
          <a:xfrm>
            <a:off x="457200" y="1600200"/>
            <a:ext cx="8229600" cy="4526100"/>
          </a:xfrm>
          <a:prstGeom prst="rect">
            <a:avLst/>
          </a:prstGeom>
          <a:noFill/>
          <a:ln>
            <a:noFill/>
          </a:ln>
        </p:spPr>
      </p:pic>
      <p:sp>
        <p:nvSpPr>
          <p:cNvPr id="746" name="Google Shape;746;ge308e73a1a_0_118"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ge308e73a1a_0_125"/>
          <p:cNvSpPr txBox="1">
            <a:spLocks noGrp="1"/>
          </p:cNvSpPr>
          <p:nvPr>
            <p:ph type="ctrTitle"/>
          </p:nvPr>
        </p:nvSpPr>
        <p:spPr>
          <a:xfrm>
            <a:off x="1253374" y="187775"/>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Electrical Energy</a:t>
            </a:r>
            <a:r>
              <a:rPr lang="en-US" sz="3500" b="1"/>
              <a:t>: </a:t>
            </a:r>
            <a:r>
              <a:rPr lang="en-US" sz="3500"/>
              <a:t>energy in an electric current</a:t>
            </a:r>
            <a:endParaRPr sz="3500" b="1"/>
          </a:p>
        </p:txBody>
      </p:sp>
      <p:pic>
        <p:nvPicPr>
          <p:cNvPr id="753" name="Google Shape;753;ge308e73a1a_0_125" descr="circuit.jpg"/>
          <p:cNvPicPr preferRelativeResize="0"/>
          <p:nvPr/>
        </p:nvPicPr>
        <p:blipFill rotWithShape="1">
          <a:blip r:embed="rId3">
            <a:alphaModFix/>
          </a:blip>
          <a:srcRect l="-18191" r="-18178"/>
          <a:stretch/>
        </p:blipFill>
        <p:spPr>
          <a:xfrm>
            <a:off x="457200" y="1690575"/>
            <a:ext cx="8229600" cy="4526100"/>
          </a:xfrm>
          <a:prstGeom prst="rect">
            <a:avLst/>
          </a:prstGeom>
          <a:noFill/>
          <a:ln>
            <a:noFill/>
          </a:ln>
        </p:spPr>
      </p:pic>
      <p:sp>
        <p:nvSpPr>
          <p:cNvPr id="754" name="Google Shape;754;ge308e73a1a_0_125"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e44b38b2a2_0_108"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e308e73a1a_0_132"/>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energy?</a:t>
            </a:r>
            <a:endParaRPr/>
          </a:p>
        </p:txBody>
      </p:sp>
      <p:sp>
        <p:nvSpPr>
          <p:cNvPr id="767" name="Google Shape;767;ge308e73a1a_0_132"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8" name="Google Shape;768;ge308e73a1a_0_132" descr="change.jpg"/>
          <p:cNvPicPr preferRelativeResize="0"/>
          <p:nvPr/>
        </p:nvPicPr>
        <p:blipFill rotWithShape="1">
          <a:blip r:embed="rId4">
            <a:alphaModFix/>
          </a:blip>
          <a:srcRect t="-484" b="-474"/>
          <a:stretch/>
        </p:blipFill>
        <p:spPr>
          <a:xfrm>
            <a:off x="1674054" y="2156103"/>
            <a:ext cx="5985900" cy="40263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e308e73a1a_0_139"/>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What is the difference between kinetic and potential energy?</a:t>
            </a:r>
            <a:endParaRPr/>
          </a:p>
        </p:txBody>
      </p:sp>
      <p:sp>
        <p:nvSpPr>
          <p:cNvPr id="775" name="Google Shape;775;ge308e73a1a_0_13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6" name="Google Shape;776;ge308e73a1a_0_139"/>
          <p:cNvPicPr preferRelativeResize="0"/>
          <p:nvPr/>
        </p:nvPicPr>
        <p:blipFill rotWithShape="1">
          <a:blip r:embed="rId4">
            <a:alphaModFix/>
          </a:blip>
          <a:srcRect/>
          <a:stretch/>
        </p:blipFill>
        <p:spPr>
          <a:xfrm>
            <a:off x="152400" y="1799375"/>
            <a:ext cx="4419600" cy="4975205"/>
          </a:xfrm>
          <a:prstGeom prst="rect">
            <a:avLst/>
          </a:prstGeom>
          <a:noFill/>
          <a:ln>
            <a:noFill/>
          </a:ln>
        </p:spPr>
      </p:pic>
      <p:pic>
        <p:nvPicPr>
          <p:cNvPr id="777" name="Google Shape;777;ge308e73a1a_0_139"/>
          <p:cNvPicPr preferRelativeResize="0"/>
          <p:nvPr/>
        </p:nvPicPr>
        <p:blipFill rotWithShape="1">
          <a:blip r:embed="rId4">
            <a:alphaModFix/>
          </a:blip>
          <a:srcRect/>
          <a:stretch/>
        </p:blipFill>
        <p:spPr>
          <a:xfrm>
            <a:off x="4584825" y="1799375"/>
            <a:ext cx="4419600" cy="4975205"/>
          </a:xfrm>
          <a:prstGeom prst="rect">
            <a:avLst/>
          </a:prstGeom>
          <a:noFill/>
          <a:ln>
            <a:noFill/>
          </a:ln>
        </p:spPr>
      </p:pic>
      <p:pic>
        <p:nvPicPr>
          <p:cNvPr id="778" name="Google Shape;778;ge308e73a1a_0_139" descr="bowling.jpg"/>
          <p:cNvPicPr preferRelativeResize="0">
            <a:picLocks noGrp="1"/>
          </p:cNvPicPr>
          <p:nvPr>
            <p:ph type="body" idx="1"/>
          </p:nvPr>
        </p:nvPicPr>
        <p:blipFill rotWithShape="1">
          <a:blip r:embed="rId5">
            <a:alphaModFix/>
          </a:blip>
          <a:srcRect l="-10575" r="-10563"/>
          <a:stretch/>
        </p:blipFill>
        <p:spPr>
          <a:xfrm>
            <a:off x="343050" y="2835118"/>
            <a:ext cx="4038300" cy="2903700"/>
          </a:xfrm>
          <a:prstGeom prst="rect">
            <a:avLst/>
          </a:prstGeom>
          <a:noFill/>
          <a:ln w="9525" cap="flat" cmpd="sng">
            <a:solidFill>
              <a:schemeClr val="lt1"/>
            </a:solidFill>
            <a:prstDash val="solid"/>
            <a:round/>
            <a:headEnd type="none" w="sm" len="sm"/>
            <a:tailEnd type="none" w="sm" len="sm"/>
          </a:ln>
        </p:spPr>
      </p:pic>
      <p:pic>
        <p:nvPicPr>
          <p:cNvPr id="779" name="Google Shape;779;ge308e73a1a_0_139" descr="potentiaLENERGY.jpg"/>
          <p:cNvPicPr preferRelativeResize="0"/>
          <p:nvPr/>
        </p:nvPicPr>
        <p:blipFill rotWithShape="1">
          <a:blip r:embed="rId6">
            <a:alphaModFix/>
          </a:blip>
          <a:srcRect l="-9893" r="-9881"/>
          <a:stretch/>
        </p:blipFill>
        <p:spPr>
          <a:xfrm>
            <a:off x="4775475" y="2634826"/>
            <a:ext cx="4038300" cy="3304286"/>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ge308e73a1a_0_149"/>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electrical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786" name="Google Shape;786;ge308e73a1a_0_14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7" name="Google Shape;787;ge308e73a1a_0_149" descr="circuit.jpg"/>
          <p:cNvPicPr preferRelativeResize="0"/>
          <p:nvPr/>
        </p:nvPicPr>
        <p:blipFill rotWithShape="1">
          <a:blip r:embed="rId4">
            <a:alphaModFix/>
          </a:blip>
          <a:srcRect l="-18191" r="-18178"/>
          <a:stretch/>
        </p:blipFill>
        <p:spPr>
          <a:xfrm>
            <a:off x="457200" y="1690575"/>
            <a:ext cx="8229600" cy="45261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e44b38b2a2_0_137"/>
          <p:cNvSpPr txBox="1"/>
          <p:nvPr/>
        </p:nvSpPr>
        <p:spPr>
          <a:xfrm>
            <a:off x="1168200" y="1487350"/>
            <a:ext cx="6807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Mechanical Energy</a:t>
            </a:r>
            <a:endParaRPr sz="6600" b="1" i="0" u="none" strike="noStrike" cap="none">
              <a:solidFill>
                <a:schemeClr val="dk1"/>
              </a:solidFill>
              <a:latin typeface="Calibri"/>
              <a:ea typeface="Calibri"/>
              <a:cs typeface="Calibri"/>
              <a:sym typeface="Calibri"/>
            </a:endParaRPr>
          </a:p>
        </p:txBody>
      </p:sp>
      <p:sp>
        <p:nvSpPr>
          <p:cNvPr id="794" name="Google Shape;794;ge44b38b2a2_0_137"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5" name="Google Shape;795;ge44b38b2a2_0_13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e44b38b2a2_0_144"/>
          <p:cNvSpPr txBox="1">
            <a:spLocks noGrp="1"/>
          </p:cNvSpPr>
          <p:nvPr>
            <p:ph type="ctrTitle"/>
          </p:nvPr>
        </p:nvSpPr>
        <p:spPr>
          <a:xfrm>
            <a:off x="1122599" y="0"/>
            <a:ext cx="75642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Mechanical Energy</a:t>
            </a:r>
            <a:r>
              <a:rPr lang="en-US" sz="3500" b="1"/>
              <a:t>: </a:t>
            </a:r>
            <a:r>
              <a:rPr lang="en-US" sz="3500"/>
              <a:t>the total potential and kinetic energy in a system</a:t>
            </a:r>
            <a:endParaRPr sz="3500" b="1"/>
          </a:p>
        </p:txBody>
      </p:sp>
      <p:sp>
        <p:nvSpPr>
          <p:cNvPr id="802" name="Google Shape;802;ge44b38b2a2_0_144"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3" name="Google Shape;803;ge44b38b2a2_0_144"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804" name="Google Shape;804;ge44b38b2a2_0_144" descr="hockey.jpg"/>
          <p:cNvPicPr preferRelativeResize="0"/>
          <p:nvPr/>
        </p:nvPicPr>
        <p:blipFill rotWithShape="1">
          <a:blip r:embed="rId5">
            <a:alphaModFix/>
          </a:blip>
          <a:srcRect l="-16365" r="-16365"/>
          <a:stretch/>
        </p:blipFill>
        <p:spPr>
          <a:xfrm>
            <a:off x="457200" y="1600200"/>
            <a:ext cx="8229600" cy="45261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e44b38b2a2_0_152"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e44b38b2a2_0_157"/>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is mechanical energy?</a:t>
            </a:r>
            <a:endParaRPr sz="1400" b="0" i="0" u="none" strike="noStrike" cap="none">
              <a:solidFill>
                <a:srgbClr val="000000"/>
              </a:solidFill>
              <a:latin typeface="Arial"/>
              <a:ea typeface="Arial"/>
              <a:cs typeface="Arial"/>
              <a:sym typeface="Arial"/>
            </a:endParaRPr>
          </a:p>
        </p:txBody>
      </p:sp>
      <p:sp>
        <p:nvSpPr>
          <p:cNvPr id="817" name="Google Shape;817;ge44b38b2a2_0_15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8" name="Google Shape;818;ge44b38b2a2_0_157" descr="hockey.jpg"/>
          <p:cNvPicPr preferRelativeResize="0"/>
          <p:nvPr/>
        </p:nvPicPr>
        <p:blipFill rotWithShape="1">
          <a:blip r:embed="rId4">
            <a:alphaModFix/>
          </a:blip>
          <a:srcRect l="-16365" r="-16365"/>
          <a:stretch/>
        </p:blipFill>
        <p:spPr>
          <a:xfrm>
            <a:off x="457200" y="1479700"/>
            <a:ext cx="8229600" cy="452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e4e4f802a9_0_111"/>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energy?</a:t>
            </a:r>
            <a:endParaRPr/>
          </a:p>
        </p:txBody>
      </p:sp>
      <p:sp>
        <p:nvSpPr>
          <p:cNvPr id="168" name="Google Shape;168;ge4e4f802a9_0_11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ge4e4f802a9_0_111" descr="change.jpg"/>
          <p:cNvPicPr preferRelativeResize="0"/>
          <p:nvPr/>
        </p:nvPicPr>
        <p:blipFill rotWithShape="1">
          <a:blip r:embed="rId4">
            <a:alphaModFix/>
          </a:blip>
          <a:srcRect t="-484" b="-474"/>
          <a:stretch/>
        </p:blipFill>
        <p:spPr>
          <a:xfrm>
            <a:off x="1674054" y="2156103"/>
            <a:ext cx="5985900" cy="40263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ge44b38b2a2_0_164"/>
          <p:cNvPicPr preferRelativeResize="0"/>
          <p:nvPr/>
        </p:nvPicPr>
        <p:blipFill rotWithShape="1">
          <a:blip r:embed="rId3">
            <a:alphaModFix/>
          </a:blip>
          <a:srcRect/>
          <a:stretch/>
        </p:blipFill>
        <p:spPr>
          <a:xfrm>
            <a:off x="0" y="406400"/>
            <a:ext cx="9144002" cy="6035565"/>
          </a:xfrm>
          <a:prstGeom prst="rect">
            <a:avLst/>
          </a:prstGeom>
          <a:noFill/>
          <a:ln>
            <a:noFill/>
          </a:ln>
        </p:spPr>
      </p:pic>
      <p:sp>
        <p:nvSpPr>
          <p:cNvPr id="825" name="Google Shape;825;ge44b38b2a2_0_164"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e44b38b2a2_0_17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2" name="Google Shape;832;ge44b38b2a2_0_170" descr="hockey.jpg"/>
          <p:cNvPicPr preferRelativeResize="0"/>
          <p:nvPr/>
        </p:nvPicPr>
        <p:blipFill rotWithShape="1">
          <a:blip r:embed="rId4">
            <a:alphaModFix/>
          </a:blip>
          <a:srcRect l="-16365" r="-16365"/>
          <a:stretch/>
        </p:blipFill>
        <p:spPr>
          <a:xfrm>
            <a:off x="457200" y="1165950"/>
            <a:ext cx="8229600" cy="4526100"/>
          </a:xfrm>
          <a:prstGeom prst="rect">
            <a:avLst/>
          </a:prstGeom>
          <a:noFill/>
          <a:ln>
            <a:noFill/>
          </a:ln>
        </p:spPr>
      </p:pic>
      <p:sp>
        <p:nvSpPr>
          <p:cNvPr id="833" name="Google Shape;833;ge44b38b2a2_0_170"/>
          <p:cNvSpPr/>
          <p:nvPr/>
        </p:nvSpPr>
        <p:spPr>
          <a:xfrm rot="-920659">
            <a:off x="5390498" y="4702162"/>
            <a:ext cx="1453410" cy="747886"/>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ge308e73a1a_0_16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0" name="Google Shape;840;ge308e73a1a_0_160" descr="hockey.jpg"/>
          <p:cNvPicPr preferRelativeResize="0"/>
          <p:nvPr/>
        </p:nvPicPr>
        <p:blipFill rotWithShape="1">
          <a:blip r:embed="rId4">
            <a:alphaModFix/>
          </a:blip>
          <a:srcRect l="-16365" r="-16365"/>
          <a:stretch/>
        </p:blipFill>
        <p:spPr>
          <a:xfrm>
            <a:off x="457200" y="1165950"/>
            <a:ext cx="8229600" cy="4526100"/>
          </a:xfrm>
          <a:prstGeom prst="rect">
            <a:avLst/>
          </a:prstGeom>
          <a:noFill/>
          <a:ln>
            <a:noFill/>
          </a:ln>
        </p:spPr>
      </p:pic>
      <p:sp>
        <p:nvSpPr>
          <p:cNvPr id="841" name="Google Shape;841;ge308e73a1a_0_160"/>
          <p:cNvSpPr/>
          <p:nvPr/>
        </p:nvSpPr>
        <p:spPr>
          <a:xfrm rot="-920659">
            <a:off x="5390498" y="4702162"/>
            <a:ext cx="1453410" cy="747886"/>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e308e73a1a_0_16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ge308e73a1a_0_167"/>
          <p:cNvSpPr txBox="1"/>
          <p:nvPr/>
        </p:nvSpPr>
        <p:spPr>
          <a:xfrm>
            <a:off x="71908" y="2733773"/>
            <a:ext cx="25260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Potential Energy </a:t>
            </a:r>
            <a:endParaRPr sz="4400">
              <a:solidFill>
                <a:srgbClr val="000000"/>
              </a:solidFill>
              <a:latin typeface="Calibri"/>
              <a:ea typeface="Calibri"/>
              <a:cs typeface="Calibri"/>
              <a:sym typeface="Calibri"/>
            </a:endParaRPr>
          </a:p>
        </p:txBody>
      </p:sp>
      <p:sp>
        <p:nvSpPr>
          <p:cNvPr id="849" name="Google Shape;849;ge308e73a1a_0_167"/>
          <p:cNvSpPr txBox="1"/>
          <p:nvPr/>
        </p:nvSpPr>
        <p:spPr>
          <a:xfrm>
            <a:off x="3371086" y="2677330"/>
            <a:ext cx="25260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Kinetic Energy </a:t>
            </a:r>
            <a:endParaRPr sz="4400">
              <a:solidFill>
                <a:srgbClr val="000000"/>
              </a:solidFill>
              <a:latin typeface="Calibri"/>
              <a:ea typeface="Calibri"/>
              <a:cs typeface="Calibri"/>
              <a:sym typeface="Calibri"/>
            </a:endParaRPr>
          </a:p>
        </p:txBody>
      </p:sp>
      <p:sp>
        <p:nvSpPr>
          <p:cNvPr id="850" name="Google Shape;850;ge308e73a1a_0_167"/>
          <p:cNvSpPr txBox="1"/>
          <p:nvPr/>
        </p:nvSpPr>
        <p:spPr>
          <a:xfrm>
            <a:off x="6150977" y="2677330"/>
            <a:ext cx="29211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Mechanical Energy </a:t>
            </a:r>
            <a:endParaRPr sz="4400">
              <a:solidFill>
                <a:srgbClr val="000000"/>
              </a:solidFill>
              <a:latin typeface="Calibri"/>
              <a:ea typeface="Calibri"/>
              <a:cs typeface="Calibri"/>
              <a:sym typeface="Calibri"/>
            </a:endParaRPr>
          </a:p>
        </p:txBody>
      </p:sp>
      <p:sp>
        <p:nvSpPr>
          <p:cNvPr id="851" name="Google Shape;851;ge308e73a1a_0_167"/>
          <p:cNvSpPr/>
          <p:nvPr/>
        </p:nvSpPr>
        <p:spPr>
          <a:xfrm>
            <a:off x="2301464" y="2931330"/>
            <a:ext cx="1016100" cy="1086600"/>
          </a:xfrm>
          <a:prstGeom prst="mathPlus">
            <a:avLst>
              <a:gd name="adj1" fmla="val 2352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2" name="Google Shape;852;ge308e73a1a_0_167"/>
          <p:cNvSpPr/>
          <p:nvPr/>
        </p:nvSpPr>
        <p:spPr>
          <a:xfrm>
            <a:off x="5022088" y="3058329"/>
            <a:ext cx="1185300" cy="733800"/>
          </a:xfrm>
          <a:prstGeom prst="mathEqual">
            <a:avLst>
              <a:gd name="adj1" fmla="val 23520"/>
              <a:gd name="adj2" fmla="val 1176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ge44b38b2a2_0_199"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e44b38b2a2_0_204"/>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is mechanical energy based on?</a:t>
            </a:r>
            <a:endParaRPr sz="1400" b="0" i="0" u="none" strike="noStrike" cap="none">
              <a:solidFill>
                <a:srgbClr val="000000"/>
              </a:solidFill>
              <a:latin typeface="Arial"/>
              <a:ea typeface="Arial"/>
              <a:cs typeface="Arial"/>
              <a:sym typeface="Arial"/>
            </a:endParaRPr>
          </a:p>
        </p:txBody>
      </p:sp>
      <p:sp>
        <p:nvSpPr>
          <p:cNvPr id="865" name="Google Shape;865;ge44b38b2a2_0_20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6" name="Google Shape;866;ge44b38b2a2_0_204" descr="hockey.jpg"/>
          <p:cNvPicPr preferRelativeResize="0"/>
          <p:nvPr/>
        </p:nvPicPr>
        <p:blipFill rotWithShape="1">
          <a:blip r:embed="rId4">
            <a:alphaModFix/>
          </a:blip>
          <a:srcRect l="-16365" r="-16365"/>
          <a:stretch/>
        </p:blipFill>
        <p:spPr>
          <a:xfrm>
            <a:off x="457200" y="1768525"/>
            <a:ext cx="8229600" cy="45261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e664a3b4e7_0_97"/>
          <p:cNvSpPr txBox="1"/>
          <p:nvPr/>
        </p:nvSpPr>
        <p:spPr>
          <a:xfrm>
            <a:off x="1017898" y="338677"/>
            <a:ext cx="7399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is mechanical energy?</a:t>
            </a:r>
            <a:endParaRPr sz="1400" b="0" i="0" u="none" strike="noStrike" cap="none">
              <a:solidFill>
                <a:srgbClr val="000000"/>
              </a:solidFill>
              <a:latin typeface="Arial"/>
              <a:ea typeface="Arial"/>
              <a:cs typeface="Arial"/>
              <a:sym typeface="Arial"/>
            </a:endParaRPr>
          </a:p>
        </p:txBody>
      </p:sp>
      <p:sp>
        <p:nvSpPr>
          <p:cNvPr id="873" name="Google Shape;873;ge664a3b4e7_0_9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4" name="Google Shape;874;ge664a3b4e7_0_97" descr="hockey.jpg"/>
          <p:cNvPicPr preferRelativeResize="0"/>
          <p:nvPr/>
        </p:nvPicPr>
        <p:blipFill rotWithShape="1">
          <a:blip r:embed="rId4">
            <a:alphaModFix/>
          </a:blip>
          <a:srcRect l="-16365" r="-16365"/>
          <a:stretch/>
        </p:blipFill>
        <p:spPr>
          <a:xfrm>
            <a:off x="457200" y="1479700"/>
            <a:ext cx="8229600" cy="45261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ge44b38b2a2_0_242"/>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881" name="Google Shape;881;ge44b38b2a2_0_242"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ge308e73a1a_0_180"/>
          <p:cNvSpPr txBox="1">
            <a:spLocks noGrp="1"/>
          </p:cNvSpPr>
          <p:nvPr>
            <p:ph type="ctrTitle"/>
          </p:nvPr>
        </p:nvSpPr>
        <p:spPr>
          <a:xfrm>
            <a:off x="849600" y="0"/>
            <a:ext cx="82296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500" b="1" u="sng"/>
              <a:t>Mechanical Energy</a:t>
            </a:r>
            <a:r>
              <a:rPr lang="en-US" sz="3500" b="1"/>
              <a:t>: </a:t>
            </a:r>
            <a:r>
              <a:rPr lang="en-US" sz="3500"/>
              <a:t>the total potential and kinetic energy in a system</a:t>
            </a:r>
            <a:endParaRPr sz="3500" b="1"/>
          </a:p>
        </p:txBody>
      </p:sp>
      <p:pic>
        <p:nvPicPr>
          <p:cNvPr id="888" name="Google Shape;888;ge308e73a1a_0_180" descr="hockey.jpg"/>
          <p:cNvPicPr preferRelativeResize="0"/>
          <p:nvPr/>
        </p:nvPicPr>
        <p:blipFill rotWithShape="1">
          <a:blip r:embed="rId3">
            <a:alphaModFix/>
          </a:blip>
          <a:srcRect l="-16365" r="-16365"/>
          <a:stretch/>
        </p:blipFill>
        <p:spPr>
          <a:xfrm>
            <a:off x="457200" y="1600200"/>
            <a:ext cx="8229600" cy="4526100"/>
          </a:xfrm>
          <a:prstGeom prst="rect">
            <a:avLst/>
          </a:prstGeom>
          <a:noFill/>
          <a:ln>
            <a:noFill/>
          </a:ln>
        </p:spPr>
      </p:pic>
      <p:sp>
        <p:nvSpPr>
          <p:cNvPr id="889" name="Google Shape;889;ge308e73a1a_0_180"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ge664a3b4e7_0_88"/>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pic>
        <p:nvPicPr>
          <p:cNvPr id="896" name="Google Shape;896;ge664a3b4e7_0_88" descr="Cursor"/>
          <p:cNvPicPr preferRelativeResize="0"/>
          <p:nvPr/>
        </p:nvPicPr>
        <p:blipFill rotWithShape="1">
          <a:blip r:embed="rId3">
            <a:alphaModFix/>
          </a:blip>
          <a:srcRect/>
          <a:stretch/>
        </p:blipFill>
        <p:spPr>
          <a:xfrm rot="5400000">
            <a:off x="1584719" y="1517151"/>
            <a:ext cx="914400" cy="914400"/>
          </a:xfrm>
          <a:prstGeom prst="rect">
            <a:avLst/>
          </a:prstGeom>
          <a:noFill/>
          <a:ln>
            <a:noFill/>
          </a:ln>
        </p:spPr>
      </p:pic>
      <p:sp>
        <p:nvSpPr>
          <p:cNvPr id="897" name="Google Shape;897;ge664a3b4e7_0_88" descr="Laptop"/>
          <p:cNvSpPr/>
          <p:nvPr/>
        </p:nvSpPr>
        <p:spPr>
          <a:xfrm>
            <a:off x="44367"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8" name="Google Shape;898;ge664a3b4e7_0_88"/>
          <p:cNvPicPr preferRelativeResize="0"/>
          <p:nvPr/>
        </p:nvPicPr>
        <p:blipFill>
          <a:blip r:embed="rId5">
            <a:alphaModFix/>
          </a:blip>
          <a:stretch>
            <a:fillRect/>
          </a:stretch>
        </p:blipFill>
        <p:spPr>
          <a:xfrm>
            <a:off x="1714500" y="2541376"/>
            <a:ext cx="5715000" cy="3752850"/>
          </a:xfrm>
          <a:prstGeom prst="rect">
            <a:avLst/>
          </a:prstGeom>
          <a:noFill/>
          <a:ln>
            <a:noFill/>
          </a:ln>
        </p:spPr>
      </p:pic>
      <p:sp>
        <p:nvSpPr>
          <p:cNvPr id="899" name="Google Shape;899;ge664a3b4e7_0_88"/>
          <p:cNvSpPr txBox="1"/>
          <p:nvPr/>
        </p:nvSpPr>
        <p:spPr>
          <a:xfrm>
            <a:off x="2555775" y="1299175"/>
            <a:ext cx="4089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u="sng">
                <a:solidFill>
                  <a:schemeClr val="hlink"/>
                </a:solidFill>
                <a:latin typeface="Calibri"/>
                <a:ea typeface="Calibri"/>
                <a:cs typeface="Calibri"/>
                <a:sym typeface="Calibri"/>
                <a:hlinkClick r:id="rId6"/>
              </a:rPr>
              <a:t>Energy Skate Park</a:t>
            </a:r>
            <a:endParaRPr sz="3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p:nvPr/>
        </p:nvSpPr>
        <p:spPr>
          <a:xfrm>
            <a:off x="1388533" y="231778"/>
            <a:ext cx="6874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potential</a:t>
            </a:r>
            <a:r>
              <a:rPr lang="en-US" sz="3600" b="0" i="0" u="none" strike="noStrike" cap="none">
                <a:solidFill>
                  <a:schemeClr val="dk1"/>
                </a:solidFill>
                <a:latin typeface="Calibri"/>
                <a:ea typeface="Calibri"/>
                <a:cs typeface="Calibri"/>
                <a:sym typeface="Calibri"/>
              </a:rPr>
              <a:t> energy?</a:t>
            </a:r>
            <a:endParaRPr sz="3600" b="0" i="0" u="none" strike="noStrike" cap="none">
              <a:solidFill>
                <a:schemeClr val="dk1"/>
              </a:solidFill>
              <a:latin typeface="Calibri"/>
              <a:ea typeface="Calibri"/>
              <a:cs typeface="Calibri"/>
              <a:sym typeface="Calibri"/>
            </a:endParaRPr>
          </a:p>
        </p:txBody>
      </p:sp>
      <p:sp>
        <p:nvSpPr>
          <p:cNvPr id="176" name="Google Shape;176;p1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 name="Google Shape;177;p10" descr="potentiaLENERGY.jpg"/>
          <p:cNvPicPr preferRelativeResize="0"/>
          <p:nvPr/>
        </p:nvPicPr>
        <p:blipFill rotWithShape="1">
          <a:blip r:embed="rId4">
            <a:alphaModFix/>
          </a:blip>
          <a:srcRect l="-9893" r="-9881"/>
          <a:stretch/>
        </p:blipFill>
        <p:spPr>
          <a:xfrm>
            <a:off x="457200" y="1600200"/>
            <a:ext cx="8229600" cy="45261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e664a3b4e7_0_16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ge664a3b4e7_0_16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907" name="Google Shape;907;ge664a3b4e7_0_16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908" name="Google Shape;908;ge664a3b4e7_0_16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909" name="Google Shape;909;ge664a3b4e7_0_16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910" name="Google Shape;910;ge664a3b4e7_0_16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pic>
        <p:nvPicPr>
          <p:cNvPr id="916" name="Google Shape;916;ge44b38b2a2_0_261"/>
          <p:cNvPicPr preferRelativeResize="0"/>
          <p:nvPr/>
        </p:nvPicPr>
        <p:blipFill rotWithShape="1">
          <a:blip r:embed="rId3">
            <a:alphaModFix/>
          </a:blip>
          <a:srcRect/>
          <a:stretch/>
        </p:blipFill>
        <p:spPr>
          <a:xfrm>
            <a:off x="0" y="0"/>
            <a:ext cx="9143071" cy="6858001"/>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93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grpSp>
        <p:nvGrpSpPr>
          <p:cNvPr id="932" name="Google Shape;932;ge308e73a1a_0_189"/>
          <p:cNvGrpSpPr/>
          <p:nvPr/>
        </p:nvGrpSpPr>
        <p:grpSpPr>
          <a:xfrm>
            <a:off x="1505008" y="297180"/>
            <a:ext cx="5828913" cy="6263098"/>
            <a:chOff x="814636" y="0"/>
            <a:chExt cx="5828913" cy="6263098"/>
          </a:xfrm>
        </p:grpSpPr>
        <p:sp>
          <p:nvSpPr>
            <p:cNvPr id="933" name="Google Shape;933;ge308e73a1a_0_189"/>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ge308e73a1a_0_189"/>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35" name="Google Shape;935;ge308e73a1a_0_189"/>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ge308e73a1a_0_189"/>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ge308e73a1a_0_189"/>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38" name="Google Shape;938;ge308e73a1a_0_189"/>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ge308e73a1a_0_189"/>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ge308e73a1a_0_189"/>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41" name="Google Shape;941;ge308e73a1a_0_189"/>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ge308e73a1a_0_189"/>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ge308e73a1a_0_189"/>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944" name="Google Shape;944;ge308e73a1a_0_189"/>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e308e73a1a_0_189"/>
            <p:cNvSpPr/>
            <p:nvPr/>
          </p:nvSpPr>
          <p:spPr>
            <a:xfrm rot="10800000">
              <a:off x="1480849" y="3753610"/>
              <a:ext cx="5162700" cy="1571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ge308e73a1a_0_189"/>
            <p:cNvSpPr txBox="1"/>
            <p:nvPr/>
          </p:nvSpPr>
          <p:spPr>
            <a:xfrm>
              <a:off x="1873747" y="3753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947" name="Google Shape;947;ge308e73a1a_0_189"/>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ge308e73a1a_0_189"/>
            <p:cNvSpPr/>
            <p:nvPr/>
          </p:nvSpPr>
          <p:spPr>
            <a:xfrm rot="10800000">
              <a:off x="1480849" y="5540253"/>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e308e73a1a_0_189"/>
            <p:cNvSpPr txBox="1"/>
            <p:nvPr/>
          </p:nvSpPr>
          <p:spPr>
            <a:xfrm>
              <a:off x="1661623" y="5540398"/>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950" name="Google Shape;950;ge308e73a1a_0_189"/>
            <p:cNvSpPr/>
            <p:nvPr/>
          </p:nvSpPr>
          <p:spPr>
            <a:xfrm>
              <a:off x="826125" y="55313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51" name="Google Shape;951;ge308e73a1a_0_189"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952" name="Google Shape;952;ge308e73a1a_0_189"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953" name="Google Shape;953;ge308e73a1a_0_189"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954" name="Google Shape;954;ge308e73a1a_0_189"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955" name="Google Shape;955;ge308e73a1a_0_189"/>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6" name="Google Shape;956;ge308e73a1a_0_189"/>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e664a3b4e7_0_14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ge664a3b4e7_0_145"/>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forms can energy take? How is each an example of energy?</a:t>
            </a:r>
            <a:endParaRPr sz="3000" b="0" i="0" u="none" strike="noStrike" cap="none">
              <a:solidFill>
                <a:schemeClr val="dk1"/>
              </a:solidFill>
              <a:latin typeface="Calibri"/>
              <a:ea typeface="Calibri"/>
              <a:cs typeface="Calibri"/>
              <a:sym typeface="Calibri"/>
            </a:endParaRPr>
          </a:p>
        </p:txBody>
      </p:sp>
      <p:pic>
        <p:nvPicPr>
          <p:cNvPr id="964" name="Google Shape;964;ge664a3b4e7_0_145" descr="bowling.jpg"/>
          <p:cNvPicPr preferRelativeResize="0"/>
          <p:nvPr/>
        </p:nvPicPr>
        <p:blipFill rotWithShape="1">
          <a:blip r:embed="rId4">
            <a:alphaModFix/>
          </a:blip>
          <a:srcRect l="-10575" r="-10563"/>
          <a:stretch/>
        </p:blipFill>
        <p:spPr>
          <a:xfrm>
            <a:off x="137750" y="1600200"/>
            <a:ext cx="4874400" cy="2680800"/>
          </a:xfrm>
          <a:prstGeom prst="rect">
            <a:avLst/>
          </a:prstGeom>
          <a:noFill/>
          <a:ln>
            <a:noFill/>
          </a:ln>
        </p:spPr>
      </p:pic>
      <p:pic>
        <p:nvPicPr>
          <p:cNvPr id="965" name="Google Shape;965;ge664a3b4e7_0_145" descr="circuit.jpg"/>
          <p:cNvPicPr preferRelativeResize="0"/>
          <p:nvPr/>
        </p:nvPicPr>
        <p:blipFill rotWithShape="1">
          <a:blip r:embed="rId5">
            <a:alphaModFix/>
          </a:blip>
          <a:srcRect/>
          <a:stretch/>
        </p:blipFill>
        <p:spPr>
          <a:xfrm>
            <a:off x="5012150" y="1540113"/>
            <a:ext cx="3365100" cy="2523600"/>
          </a:xfrm>
          <a:prstGeom prst="rect">
            <a:avLst/>
          </a:prstGeom>
          <a:noFill/>
          <a:ln>
            <a:noFill/>
          </a:ln>
        </p:spPr>
      </p:pic>
      <p:pic>
        <p:nvPicPr>
          <p:cNvPr id="966" name="Google Shape;966;ge664a3b4e7_0_145" descr="hockey.jpg"/>
          <p:cNvPicPr preferRelativeResize="0"/>
          <p:nvPr/>
        </p:nvPicPr>
        <p:blipFill rotWithShape="1">
          <a:blip r:embed="rId6">
            <a:alphaModFix/>
          </a:blip>
          <a:srcRect l="-16365" r="-16365"/>
          <a:stretch/>
        </p:blipFill>
        <p:spPr>
          <a:xfrm>
            <a:off x="4244250" y="4281000"/>
            <a:ext cx="4432500" cy="2437800"/>
          </a:xfrm>
          <a:prstGeom prst="rect">
            <a:avLst/>
          </a:prstGeom>
          <a:noFill/>
          <a:ln>
            <a:noFill/>
          </a:ln>
        </p:spPr>
      </p:pic>
      <p:pic>
        <p:nvPicPr>
          <p:cNvPr id="967" name="Google Shape;967;ge664a3b4e7_0_145" descr="thermal.jpg"/>
          <p:cNvPicPr preferRelativeResize="0"/>
          <p:nvPr/>
        </p:nvPicPr>
        <p:blipFill rotWithShape="1">
          <a:blip r:embed="rId7">
            <a:alphaModFix/>
          </a:blip>
          <a:srcRect l="-10575" r="-10563"/>
          <a:stretch/>
        </p:blipFill>
        <p:spPr>
          <a:xfrm>
            <a:off x="463400" y="4143375"/>
            <a:ext cx="4223100" cy="23226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e308e73a1a_0_218"/>
          <p:cNvSpPr txBox="1"/>
          <p:nvPr/>
        </p:nvSpPr>
        <p:spPr>
          <a:xfrm>
            <a:off x="1375150" y="128225"/>
            <a:ext cx="75843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a:solidFill>
                  <a:schemeClr val="dk1"/>
                </a:solidFill>
                <a:latin typeface="Calibri"/>
                <a:ea typeface="Calibri"/>
                <a:cs typeface="Calibri"/>
                <a:sym typeface="Calibri"/>
              </a:rPr>
              <a:t>Thermal Energy</a:t>
            </a:r>
            <a:endParaRPr sz="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4" name="Google Shape;974;ge308e73a1a_0_218"/>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5" name="Google Shape;975;ge308e73a1a_0_218"/>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976" name="Google Shape;976;ge308e73a1a_0_218" descr="thermal.jpg"/>
          <p:cNvPicPr preferRelativeResize="0"/>
          <p:nvPr/>
        </p:nvPicPr>
        <p:blipFill rotWithShape="1">
          <a:blip r:embed="rId3">
            <a:alphaModFix/>
          </a:blip>
          <a:srcRect l="-10575" r="-10563"/>
          <a:stretch/>
        </p:blipFill>
        <p:spPr>
          <a:xfrm>
            <a:off x="559191" y="1775398"/>
            <a:ext cx="8025600" cy="44139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ge308e73a1a_0_232" descr="Rewind"/>
          <p:cNvSpPr/>
          <p:nvPr/>
        </p:nvSpPr>
        <p:spPr>
          <a:xfrm>
            <a:off x="1828800" y="9144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ge308e73a1a_0_237"/>
          <p:cNvSpPr txBox="1"/>
          <p:nvPr/>
        </p:nvSpPr>
        <p:spPr>
          <a:xfrm>
            <a:off x="732925" y="433175"/>
            <a:ext cx="8085900" cy="61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500" b="1" i="0" u="sng" strike="noStrike" cap="none">
                <a:solidFill>
                  <a:srgbClr val="0C0C0C"/>
                </a:solidFill>
                <a:latin typeface="Calibri"/>
                <a:ea typeface="Calibri"/>
                <a:cs typeface="Calibri"/>
                <a:sym typeface="Calibri"/>
              </a:rPr>
              <a:t>Energy</a:t>
            </a:r>
            <a:r>
              <a:rPr lang="en-US" sz="3500" b="1" i="0" u="none" strike="noStrike" cap="none">
                <a:solidFill>
                  <a:srgbClr val="0C0C0C"/>
                </a:solidFill>
                <a:latin typeface="Calibri"/>
                <a:ea typeface="Calibri"/>
                <a:cs typeface="Calibri"/>
                <a:sym typeface="Calibri"/>
              </a:rPr>
              <a:t>: </a:t>
            </a:r>
            <a:r>
              <a:rPr lang="en-US" sz="3500" b="0" i="0" u="none" strike="noStrike" cap="none">
                <a:solidFill>
                  <a:srgbClr val="0C0C0C"/>
                </a:solidFill>
                <a:latin typeface="Calibri"/>
                <a:ea typeface="Calibri"/>
                <a:cs typeface="Calibri"/>
                <a:sym typeface="Calibri"/>
              </a:rPr>
              <a:t>the </a:t>
            </a:r>
            <a:r>
              <a:rPr lang="en-US" sz="3500">
                <a:solidFill>
                  <a:srgbClr val="0C0C0C"/>
                </a:solidFill>
                <a:latin typeface="Calibri"/>
                <a:ea typeface="Calibri"/>
                <a:cs typeface="Calibri"/>
                <a:sym typeface="Calibri"/>
              </a:rPr>
              <a:t>ability to cause change</a:t>
            </a:r>
            <a:endParaRPr sz="3500" b="1" i="0" u="none" strike="noStrike" cap="none">
              <a:solidFill>
                <a:schemeClr val="dk1"/>
              </a:solidFill>
              <a:latin typeface="Calibri"/>
              <a:ea typeface="Calibri"/>
              <a:cs typeface="Calibri"/>
              <a:sym typeface="Calibri"/>
            </a:endParaRPr>
          </a:p>
        </p:txBody>
      </p:sp>
      <p:sp>
        <p:nvSpPr>
          <p:cNvPr id="989" name="Google Shape;989;ge308e73a1a_0_237"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0" name="Google Shape;990;ge308e73a1a_0_237" descr="change.jpg"/>
          <p:cNvPicPr preferRelativeResize="0"/>
          <p:nvPr/>
        </p:nvPicPr>
        <p:blipFill rotWithShape="1">
          <a:blip r:embed="rId4">
            <a:alphaModFix/>
          </a:blip>
          <a:srcRect t="-484" b="-474"/>
          <a:stretch/>
        </p:blipFill>
        <p:spPr>
          <a:xfrm>
            <a:off x="1579054" y="1839753"/>
            <a:ext cx="5985900" cy="40263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ge308e73a1a_0_2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Potential energy:</a:t>
            </a:r>
            <a:r>
              <a:rPr lang="en-US"/>
              <a:t> stored energy</a:t>
            </a:r>
            <a:endParaRPr/>
          </a:p>
        </p:txBody>
      </p:sp>
      <p:pic>
        <p:nvPicPr>
          <p:cNvPr id="997" name="Google Shape;997;ge308e73a1a_0_244" descr="potentiaLENERGY.jpg"/>
          <p:cNvPicPr preferRelativeResize="0">
            <a:picLocks noGrp="1"/>
          </p:cNvPicPr>
          <p:nvPr>
            <p:ph type="body" idx="1"/>
          </p:nvPr>
        </p:nvPicPr>
        <p:blipFill rotWithShape="1">
          <a:blip r:embed="rId3">
            <a:alphaModFix/>
          </a:blip>
          <a:srcRect l="-9893" r="-9881"/>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998" name="Google Shape;998;ge308e73a1a_0_244"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ge308e73a1a_0_251"/>
          <p:cNvSpPr txBox="1">
            <a:spLocks noGrp="1"/>
          </p:cNvSpPr>
          <p:nvPr>
            <p:ph type="ctrTitle"/>
          </p:nvPr>
        </p:nvSpPr>
        <p:spPr>
          <a:xfrm>
            <a:off x="1093276" y="367450"/>
            <a:ext cx="7754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Calibri"/>
              <a:buNone/>
            </a:pPr>
            <a:r>
              <a:rPr lang="en-US" sz="3400" b="1" u="sng"/>
              <a:t>Kinetic Energy</a:t>
            </a:r>
            <a:r>
              <a:rPr lang="en-US" sz="3400" b="1"/>
              <a:t>: </a:t>
            </a:r>
            <a:r>
              <a:rPr lang="en-US" sz="3400"/>
              <a:t>energy from motion</a:t>
            </a:r>
            <a:endParaRPr sz="3400" b="1"/>
          </a:p>
        </p:txBody>
      </p:sp>
      <p:pic>
        <p:nvPicPr>
          <p:cNvPr id="1005" name="Google Shape;1005;ge308e73a1a_0_251" descr="bowling.jpg"/>
          <p:cNvPicPr preferRelativeResize="0"/>
          <p:nvPr/>
        </p:nvPicPr>
        <p:blipFill rotWithShape="1">
          <a:blip r:embed="rId3">
            <a:alphaModFix/>
          </a:blip>
          <a:srcRect l="-10575" r="-10563"/>
          <a:stretch/>
        </p:blipFill>
        <p:spPr>
          <a:xfrm>
            <a:off x="457200" y="1600200"/>
            <a:ext cx="8229600" cy="4526100"/>
          </a:xfrm>
          <a:prstGeom prst="rect">
            <a:avLst/>
          </a:prstGeom>
          <a:noFill/>
          <a:ln>
            <a:noFill/>
          </a:ln>
        </p:spPr>
      </p:pic>
      <p:sp>
        <p:nvSpPr>
          <p:cNvPr id="1006" name="Google Shape;1006;ge308e73a1a_0_251"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2886</Words>
  <Application>Microsoft Office PowerPoint</Application>
  <PresentationFormat>On-screen Show (4:3)</PresentationFormat>
  <Paragraphs>435</Paragraphs>
  <Slides>120</Slides>
  <Notes>116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120</vt:i4>
      </vt:variant>
    </vt:vector>
  </HeadingPairs>
  <TitlesOfParts>
    <vt:vector size="1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Potential energy: stored energy</vt:lpstr>
      <vt:lpstr>PowerPoint Presentation</vt:lpstr>
      <vt:lpstr>What is energy?</vt:lpstr>
      <vt:lpstr>PowerPoint Presentation</vt:lpstr>
      <vt:lpstr>PowerPoint Presentation</vt:lpstr>
      <vt:lpstr>Kinetic Energy: energy from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Kinetic Energy: energy from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energy: stored energy</vt:lpstr>
      <vt:lpstr>Kinetic Energy: energy from motion</vt:lpstr>
      <vt:lpstr>PowerPoint Presentation</vt:lpstr>
      <vt:lpstr>What is energy?</vt:lpstr>
      <vt:lpstr>What is the difference between kinetic and potential energy?</vt:lpstr>
      <vt:lpstr>PowerPoint Presentation</vt:lpstr>
      <vt:lpstr>Electrical Energy: energy in an electric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Electrical Energy: energy in an electric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energy: stored energy</vt:lpstr>
      <vt:lpstr>Kinetic Energy: energy from motion</vt:lpstr>
      <vt:lpstr>Electrical Energy: energy in an electric current</vt:lpstr>
      <vt:lpstr>PowerPoint Presentation</vt:lpstr>
      <vt:lpstr>What is energy?</vt:lpstr>
      <vt:lpstr>What is the difference between kinetic and potential energy?</vt:lpstr>
      <vt:lpstr>PowerPoint Presentation</vt:lpstr>
      <vt:lpstr>PowerPoint Presentation</vt:lpstr>
      <vt:lpstr>Mechanical Energy: the total potential and kinetic energy in a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Mechanical Energy: the total potential and kinetic energy in a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energy: stored energy</vt:lpstr>
      <vt:lpstr>Kinetic Energy: energy from motion</vt:lpstr>
      <vt:lpstr>Electrical Energy: energy in an electric current</vt:lpstr>
      <vt:lpstr>Mechanical Energy: the total potential and kinetic energy in a system</vt:lpstr>
      <vt:lpstr>PowerPoint Presentation</vt:lpstr>
      <vt:lpstr>What is energy?</vt:lpstr>
      <vt:lpstr>What is the difference between kinetic and potential energy?</vt:lpstr>
      <vt:lpstr>PowerPoint Presentation</vt:lpstr>
      <vt:lpstr>PowerPoint Presentation</vt:lpstr>
      <vt:lpstr>PowerPoint Presentation</vt:lpstr>
      <vt:lpstr>Thermal Energy: the energy generated and measured by heat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Thermal Energy: the energy generated and measured by heat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2020-09-04T02:02:30Z</dcterms:created>
  <dcterms:modified xsi:type="dcterms:W3CDTF">2021-08-04T02:24:52Z</dcterms:modified>
</cp:coreProperties>
</file>