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9144000"/>
  <p:notesSz cx="6858000" cy="9144000"/>
  <p:embeddedFontLst>
    <p:embeddedFont>
      <p:font typeface="Roboto"/>
      <p:regular r:id="rId67"/>
      <p:bold r:id="rId68"/>
      <p:italic r:id="rId69"/>
      <p:boldItalic r:id="rId70"/>
    </p:embeddedFont>
    <p:embeddedFont>
      <p:font typeface="Poppins"/>
      <p:regular r:id="rId71"/>
      <p:bold r:id="rId72"/>
      <p:italic r:id="rId73"/>
      <p:boldItalic r:id="rId74"/>
    </p:embeddedFont>
    <p:embeddedFont>
      <p:font typeface="Helvetica Neue Light"/>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9" roundtripDataSignature="AMtx7mjkCYEjgJgRHJxNUhtCD47hCZw7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oppins-italic.fntdata"/><Relationship Id="rId72" Type="http://schemas.openxmlformats.org/officeDocument/2006/relationships/font" Target="fonts/Poppins-bold.fntdata"/><Relationship Id="rId31" Type="http://schemas.openxmlformats.org/officeDocument/2006/relationships/slide" Target="slides/slide25.xml"/><Relationship Id="rId75" Type="http://schemas.openxmlformats.org/officeDocument/2006/relationships/font" Target="fonts/HelveticaNeueLight-regular.fntdata"/><Relationship Id="rId30" Type="http://schemas.openxmlformats.org/officeDocument/2006/relationships/slide" Target="slides/slide24.xml"/><Relationship Id="rId74" Type="http://schemas.openxmlformats.org/officeDocument/2006/relationships/font" Target="fonts/Poppins-boldItalic.fntdata"/><Relationship Id="rId33" Type="http://schemas.openxmlformats.org/officeDocument/2006/relationships/slide" Target="slides/slide27.xml"/><Relationship Id="rId77" Type="http://schemas.openxmlformats.org/officeDocument/2006/relationships/font" Target="fonts/HelveticaNeueLight-italic.fntdata"/><Relationship Id="rId32" Type="http://schemas.openxmlformats.org/officeDocument/2006/relationships/slide" Target="slides/slide26.xml"/><Relationship Id="rId76" Type="http://schemas.openxmlformats.org/officeDocument/2006/relationships/font" Target="fonts/HelveticaNeueLight-bold.fntdata"/><Relationship Id="rId35" Type="http://schemas.openxmlformats.org/officeDocument/2006/relationships/slide" Target="slides/slide29.xml"/><Relationship Id="rId79" Type="http://customschemas.google.com/relationships/presentationmetadata" Target="metadata"/><Relationship Id="rId34" Type="http://schemas.openxmlformats.org/officeDocument/2006/relationships/slide" Target="slides/slide28.xml"/><Relationship Id="rId78" Type="http://schemas.openxmlformats.org/officeDocument/2006/relationships/font" Target="fonts/HelveticaNeueLight-boldItalic.fntdata"/><Relationship Id="rId71" Type="http://schemas.openxmlformats.org/officeDocument/2006/relationships/font" Target="fonts/Poppins-regular.fntdata"/><Relationship Id="rId70" Type="http://schemas.openxmlformats.org/officeDocument/2006/relationships/font" Target="fonts/Robo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bold.fntdata"/><Relationship Id="rId23" Type="http://schemas.openxmlformats.org/officeDocument/2006/relationships/slide" Target="slides/slide17.xml"/><Relationship Id="rId67" Type="http://schemas.openxmlformats.org/officeDocument/2006/relationships/font" Target="fonts/Roboto-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805786743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b805786743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where ______ and _______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[living, non-living]</a:t>
            </a:r>
            <a:endParaRPr/>
          </a:p>
        </p:txBody>
      </p:sp>
      <p:sp>
        <p:nvSpPr>
          <p:cNvPr id="264" name="Google Shape;264;g2b805786743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5df758484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a5df758484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Environments are the surroundings of a person, animal, plant, or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72" name="Google Shape;272;g2a5df758484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b805786743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b805786743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Environments are the surroundings of a person, animal, plant, or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81" name="Google Shape;281;g2b805786743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a613fe29c9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a613fe29c9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Aquatic means living, growing, or often found in/on…</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[water]</a:t>
            </a:r>
            <a:endParaRPr sz="1100"/>
          </a:p>
        </p:txBody>
      </p:sp>
      <p:sp>
        <p:nvSpPr>
          <p:cNvPr id="290" name="Google Shape;290;g2a613fe29c9_4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b805786743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b805786743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Aquatic means living, growing, or often found in/on…</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[water]</a:t>
            </a:r>
            <a:endParaRPr sz="1100"/>
          </a:p>
        </p:txBody>
      </p:sp>
      <p:sp>
        <p:nvSpPr>
          <p:cNvPr id="299" name="Google Shape;299;g2b805786743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lake</a:t>
            </a:r>
            <a:r>
              <a:rPr lang="en-US"/>
              <a:t>.</a:t>
            </a:r>
            <a:endParaRPr/>
          </a:p>
        </p:txBody>
      </p:sp>
      <p:sp>
        <p:nvSpPr>
          <p:cNvPr id="308" name="Google Shape;308;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lake is a natural, large body of water surrounded by land</a:t>
            </a:r>
            <a:endParaRPr/>
          </a:p>
          <a:p>
            <a:pPr indent="0" lvl="0" marL="0" rtl="0" algn="l">
              <a:lnSpc>
                <a:spcPct val="100000"/>
              </a:lnSpc>
              <a:spcBef>
                <a:spcPts val="0"/>
              </a:spcBef>
              <a:spcAft>
                <a:spcPts val="0"/>
              </a:spcAft>
              <a:buSzPts val="1400"/>
              <a:buNone/>
            </a:pPr>
            <a:r>
              <a:t/>
            </a:r>
            <a:endParaRPr/>
          </a:p>
        </p:txBody>
      </p:sp>
      <p:sp>
        <p:nvSpPr>
          <p:cNvPr id="316" name="Google Shape;316;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5" name="Google Shape;32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lake</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 lake is a natural, large body of water surrounded by land.</a:t>
            </a:r>
            <a:r>
              <a:rPr b="0" lang="en-US"/>
              <a:t>]</a:t>
            </a:r>
            <a:endParaRPr/>
          </a:p>
        </p:txBody>
      </p:sp>
      <p:sp>
        <p:nvSpPr>
          <p:cNvPr id="331" name="Google Shape;331;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39" name="Google Shape;33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Lake</a:t>
            </a:r>
            <a:r>
              <a:rPr lang="en-US"/>
              <a:t>.</a:t>
            </a:r>
            <a:endParaRPr/>
          </a:p>
        </p:txBody>
      </p:sp>
      <p:sp>
        <p:nvSpPr>
          <p:cNvPr id="198" name="Google Shape;19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a613fe29c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a613fe29c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Drummond Lake and Mountain Lake are two popular natural lakes in Virginia. Drummond Lake is near Virginia Beach and Mountain Lake is near Virginia Tech University.</a:t>
            </a:r>
            <a:endParaRPr/>
          </a:p>
          <a:p>
            <a:pPr indent="0" lvl="0" marL="0" rtl="0" algn="l">
              <a:lnSpc>
                <a:spcPct val="100000"/>
              </a:lnSpc>
              <a:spcBef>
                <a:spcPts val="0"/>
              </a:spcBef>
              <a:spcAft>
                <a:spcPts val="0"/>
              </a:spcAft>
              <a:buSzPts val="1100"/>
              <a:buNone/>
            </a:pPr>
            <a:r>
              <a:t/>
            </a:r>
            <a:endParaRPr/>
          </a:p>
        </p:txBody>
      </p:sp>
      <p:sp>
        <p:nvSpPr>
          <p:cNvPr id="346" name="Google Shape;346;g2a613fe29c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Great Lakes are a group of interconnected freshwater lakes between the United States and Canada. The Great Lakes consist of Lake Superior, Lake Michigan, Lake Huron, Lake Erie, and Lake Ontario.</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58" name="Google Shape;358;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a613fe29c9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a613fe29c9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The important fact to remember about lakes is that they are naturally made.</a:t>
            </a:r>
            <a:endParaRPr/>
          </a:p>
        </p:txBody>
      </p:sp>
      <p:sp>
        <p:nvSpPr>
          <p:cNvPr id="366" name="Google Shape;366;g2a613fe29c9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74" name="Google Shape;374;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________ Lake and _______ Lake are two popular natural lakes in Virginia. Drummond Lake is near Virginia Beach and Mountain Lake is near Virginia Tech University.</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[Drummond, Mountain]</a:t>
            </a:r>
            <a:endParaRPr/>
          </a:p>
        </p:txBody>
      </p:sp>
      <p:sp>
        <p:nvSpPr>
          <p:cNvPr id="380" name="Google Shape;380;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b805786743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b805786743_0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________ Lake and _______ Lake are two popular natural lakes in Virginia. Drummond Lake is near Virginia Beach and Mountain Lake is near Virginia Tech University.</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[Drummond, Mountain]</a:t>
            </a:r>
            <a:endParaRPr/>
          </a:p>
        </p:txBody>
      </p:sp>
      <p:sp>
        <p:nvSpPr>
          <p:cNvPr id="392" name="Google Shape;392;g2b805786743_0_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b790e7f30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b790e7f309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______ Lakes are a group of interconnected freshwater lakes between the United States and Canada. The Great Lakes consist of Lake Superior, Lake Michigan, Lake Huron, Lake Erie, and Lake Ontario.</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[Great]</a:t>
            </a:r>
            <a:endParaRPr/>
          </a:p>
        </p:txBody>
      </p:sp>
      <p:sp>
        <p:nvSpPr>
          <p:cNvPr id="404" name="Google Shape;404;g2b790e7f309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b805786743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b805786743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______ Lakes are a group of interconnected freshwater lakes between the United States and Canada. The Great Lakes consist of Lake Superior, Lake Michigan, Lake Huron, Lake Erie, and Lake Ontario.</a:t>
            </a:r>
            <a:endParaRPr/>
          </a:p>
          <a:p>
            <a:pPr indent="0" lvl="0" marL="0" rtl="0" algn="l">
              <a:lnSpc>
                <a:spcPct val="100000"/>
              </a:lnSpc>
              <a:spcBef>
                <a:spcPts val="0"/>
              </a:spcBef>
              <a:spcAft>
                <a:spcPts val="0"/>
              </a:spcAft>
              <a:buClr>
                <a:schemeClr val="dk1"/>
              </a:buClr>
              <a:buSzPts val="4400"/>
              <a:buFont typeface="Calibri"/>
              <a:buNone/>
            </a:pPr>
            <a:r>
              <a:t/>
            </a:r>
            <a:endParaRPr/>
          </a:p>
          <a:p>
            <a:pPr indent="0" lvl="0" marL="0" rtl="0" algn="l">
              <a:lnSpc>
                <a:spcPct val="100000"/>
              </a:lnSpc>
              <a:spcBef>
                <a:spcPts val="0"/>
              </a:spcBef>
              <a:spcAft>
                <a:spcPts val="0"/>
              </a:spcAft>
              <a:buClr>
                <a:schemeClr val="dk1"/>
              </a:buClr>
              <a:buSzPts val="4400"/>
              <a:buFont typeface="Calibri"/>
              <a:buNone/>
            </a:pPr>
            <a:r>
              <a:rPr lang="en-US"/>
              <a:t>[Great]</a:t>
            </a:r>
            <a:endParaRPr/>
          </a:p>
        </p:txBody>
      </p:sp>
      <p:sp>
        <p:nvSpPr>
          <p:cNvPr id="413" name="Google Shape;413;g2b805786743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b790e7f309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b790e7f309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True or False: The important fact to remember about lakes is that they are </a:t>
            </a:r>
            <a:r>
              <a:rPr lang="en-US" u="sng"/>
              <a:t>man-made</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[False - Remember lakes are naturally made]</a:t>
            </a:r>
            <a:endParaRPr/>
          </a:p>
        </p:txBody>
      </p:sp>
      <p:sp>
        <p:nvSpPr>
          <p:cNvPr id="422" name="Google Shape;422;g2b790e7f309_0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b805786743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b805786743_0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True or False: The important fact to remember about lakes is that they are </a:t>
            </a:r>
            <a:r>
              <a:rPr lang="en-US" u="sng"/>
              <a:t>man-made</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[False - Remember lakes are naturally made]</a:t>
            </a:r>
            <a:endParaRPr/>
          </a:p>
        </p:txBody>
      </p:sp>
      <p:sp>
        <p:nvSpPr>
          <p:cNvPr id="431" name="Google Shape;431;g2b805786743_0_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differences between lakes, oceans, ponds, reservoirs, and rivers</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207" name="Google Shape;207;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lakes</a:t>
            </a:r>
            <a:r>
              <a:rPr lang="en-US"/>
              <a:t>.</a:t>
            </a:r>
            <a:endParaRPr/>
          </a:p>
        </p:txBody>
      </p:sp>
      <p:sp>
        <p:nvSpPr>
          <p:cNvPr id="440" name="Google Shape;440;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an example of a lake. It is a natural body of water surrounded by land.</a:t>
            </a:r>
            <a:endParaRPr/>
          </a:p>
          <a:p>
            <a:pPr indent="0" lvl="0" marL="0" rtl="0" algn="l">
              <a:lnSpc>
                <a:spcPct val="100000"/>
              </a:lnSpc>
              <a:spcBef>
                <a:spcPts val="0"/>
              </a:spcBef>
              <a:spcAft>
                <a:spcPts val="0"/>
              </a:spcAft>
              <a:buClr>
                <a:srgbClr val="000000"/>
              </a:buClr>
              <a:buSzPts val="1400"/>
              <a:buFont typeface="Arial"/>
              <a:buNone/>
            </a:pPr>
            <a:r>
              <a:t/>
            </a:r>
            <a:endParaRPr/>
          </a:p>
        </p:txBody>
      </p:sp>
      <p:sp>
        <p:nvSpPr>
          <p:cNvPr id="447" name="Google Shape;447;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b790e7f309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b790e7f309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a different example of a lake. Again, this picture shows a natural body of water surrounded by land.</a:t>
            </a:r>
            <a:endParaRPr/>
          </a:p>
          <a:p>
            <a:pPr indent="0" lvl="0" marL="0" rtl="0" algn="l">
              <a:lnSpc>
                <a:spcPct val="100000"/>
              </a:lnSpc>
              <a:spcBef>
                <a:spcPts val="0"/>
              </a:spcBef>
              <a:spcAft>
                <a:spcPts val="0"/>
              </a:spcAft>
              <a:buSzPts val="1400"/>
              <a:buNone/>
            </a:pPr>
            <a:r>
              <a:t/>
            </a:r>
            <a:endParaRPr/>
          </a:p>
        </p:txBody>
      </p:sp>
      <p:sp>
        <p:nvSpPr>
          <p:cNvPr id="456" name="Google Shape;456;g2b790e7f309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lakes</a:t>
            </a:r>
            <a:r>
              <a:rPr b="1" lang="en-US"/>
              <a:t>.</a:t>
            </a:r>
            <a:endParaRPr/>
          </a:p>
        </p:txBody>
      </p:sp>
      <p:sp>
        <p:nvSpPr>
          <p:cNvPr id="466" name="Google Shape;466;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not a lake. This body of water is natural, but it is not completely surrounded by land. </a:t>
            </a:r>
            <a:endParaRPr/>
          </a:p>
        </p:txBody>
      </p:sp>
      <p:sp>
        <p:nvSpPr>
          <p:cNvPr id="473" name="Google Shape;473;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is also not a lake. This body of water is natural, but it is not completely surrounded by land.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482" name="Google Shape;482;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91" name="Google Shape;491;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these is a lake?</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left picture.]</a:t>
            </a:r>
            <a:endParaRPr/>
          </a:p>
        </p:txBody>
      </p:sp>
      <p:sp>
        <p:nvSpPr>
          <p:cNvPr id="497" name="Google Shape;497;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b805786743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b805786743_0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of these is a lake?</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left picture.]</a:t>
            </a:r>
            <a:endParaRPr/>
          </a:p>
        </p:txBody>
      </p:sp>
      <p:sp>
        <p:nvSpPr>
          <p:cNvPr id="508" name="Google Shape;508;g2b805786743_0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0" name="Google Shape;520;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20" name="Google Shape;22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a613fe29c9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a613fe29c9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 lake is a natural, large body of water surrounded by land. </a:t>
            </a:r>
            <a:endParaRPr/>
          </a:p>
        </p:txBody>
      </p:sp>
      <p:sp>
        <p:nvSpPr>
          <p:cNvPr id="527" name="Google Shape;527;g2a613fe29c9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lake</a:t>
            </a:r>
            <a:r>
              <a:rPr lang="en-US">
                <a:solidFill>
                  <a:srgbClr val="242424"/>
                </a:solidFill>
              </a:rPr>
              <a:t>. </a:t>
            </a:r>
            <a:endParaRPr/>
          </a:p>
        </p:txBody>
      </p:sp>
      <p:sp>
        <p:nvSpPr>
          <p:cNvPr id="535" name="Google Shape;535;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lakes</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lakes</a:t>
            </a:r>
            <a:r>
              <a:rPr b="1" lang="en-US"/>
              <a:t>.</a:t>
            </a:r>
            <a:endParaRPr>
              <a:solidFill>
                <a:schemeClr val="dk1"/>
              </a:solidFill>
            </a:endParaRPr>
          </a:p>
        </p:txBody>
      </p:sp>
      <p:sp>
        <p:nvSpPr>
          <p:cNvPr id="546" name="Google Shape;546;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a613fe29c9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a613fe29c9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 </a:t>
            </a:r>
            <a:r>
              <a:rPr b="1" lang="en-US"/>
              <a:t>lake</a:t>
            </a:r>
            <a:r>
              <a:rPr b="1" lang="en-US"/>
              <a:t> </a:t>
            </a:r>
            <a:r>
              <a:rPr lang="en-US"/>
              <a:t>from these four choices.</a:t>
            </a:r>
            <a:endParaRPr/>
          </a:p>
        </p:txBody>
      </p:sp>
      <p:sp>
        <p:nvSpPr>
          <p:cNvPr id="568" name="Google Shape;568;g2a613fe29c9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b805786743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b805786743_0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 lake</a:t>
            </a:r>
            <a:r>
              <a:rPr b="1" lang="en-US"/>
              <a: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88" name="Google Shape;588;g2b805786743_0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 lake</a:t>
            </a:r>
            <a:endParaRPr>
              <a:solidFill>
                <a:schemeClr val="dk1"/>
              </a:solidFill>
            </a:endParaRPr>
          </a:p>
        </p:txBody>
      </p:sp>
      <p:sp>
        <p:nvSpPr>
          <p:cNvPr id="609" name="Google Shape;609;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Choose the correct definition of a </a:t>
            </a:r>
            <a:r>
              <a:rPr b="1" lang="en-US"/>
              <a:t>lake</a:t>
            </a:r>
            <a:r>
              <a:rPr b="1" lang="en-US"/>
              <a:t> </a:t>
            </a:r>
            <a:r>
              <a:rPr lang="en-US"/>
              <a:t>from the choices below.</a:t>
            </a:r>
            <a:endParaRPr sz="1200">
              <a:solidFill>
                <a:schemeClr val="dk1"/>
              </a:solidFill>
            </a:endParaRPr>
          </a:p>
        </p:txBody>
      </p:sp>
      <p:sp>
        <p:nvSpPr>
          <p:cNvPr id="632" name="Google Shape;632;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b805786743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2b805786743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Choose the correct definition of a </a:t>
            </a:r>
            <a:r>
              <a:rPr b="1" lang="en-US"/>
              <a:t>lake </a:t>
            </a:r>
            <a:r>
              <a:rPr lang="en-US"/>
              <a:t>from the choices below. </a:t>
            </a:r>
            <a:endParaRPr/>
          </a:p>
          <a:p>
            <a:pPr indent="0" lvl="0" marL="0" rtl="0" algn="l">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[B. A natural, large body of water surrounded by land.]</a:t>
            </a:r>
            <a:endParaRPr/>
          </a:p>
          <a:p>
            <a:pPr indent="0" lvl="0" marL="0" marR="0" rtl="0" algn="l">
              <a:lnSpc>
                <a:spcPct val="100000"/>
              </a:lnSpc>
              <a:spcBef>
                <a:spcPts val="0"/>
              </a:spcBef>
              <a:spcAft>
                <a:spcPts val="0"/>
              </a:spcAft>
              <a:buSzPts val="1400"/>
              <a:buNone/>
            </a:pPr>
            <a:r>
              <a:t/>
            </a:r>
            <a:endParaRPr/>
          </a:p>
        </p:txBody>
      </p:sp>
      <p:sp>
        <p:nvSpPr>
          <p:cNvPr id="653" name="Google Shape;653;g2b805786743_0_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 </a:t>
            </a:r>
            <a:r>
              <a:rPr b="1" lang="en-US"/>
              <a:t>lake</a:t>
            </a:r>
            <a:r>
              <a:rPr b="1" lang="en-US"/>
              <a:t>: </a:t>
            </a:r>
            <a:r>
              <a:rPr lang="en-US"/>
              <a:t>A natural, large body of water surrounded by land</a:t>
            </a:r>
            <a:r>
              <a:rPr lang="en-US"/>
              <a:t>.</a:t>
            </a:r>
            <a:endParaRPr>
              <a:solidFill>
                <a:schemeClr val="dk1"/>
              </a:solidFill>
            </a:endParaRPr>
          </a:p>
        </p:txBody>
      </p:sp>
      <p:sp>
        <p:nvSpPr>
          <p:cNvPr id="675" name="Google Shape;675;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Choose the correct example of a </a:t>
            </a:r>
            <a:r>
              <a:rPr b="1" lang="en-US"/>
              <a:t>lake</a:t>
            </a:r>
            <a:r>
              <a:rPr lang="en-US"/>
              <a:t> from the choices below.</a:t>
            </a:r>
            <a:endParaRPr sz="1200">
              <a:solidFill>
                <a:schemeClr val="dk1"/>
              </a:solidFill>
            </a:endParaRPr>
          </a:p>
        </p:txBody>
      </p:sp>
      <p:sp>
        <p:nvSpPr>
          <p:cNvPr id="701" name="Google Shape;701;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a5a1442303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a5a1442303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ecosystem is an area where living and nonliving things interact.</a:t>
            </a:r>
            <a:endParaRPr/>
          </a:p>
          <a:p>
            <a:pPr indent="0" lvl="0" marL="0" rtl="0" algn="l">
              <a:lnSpc>
                <a:spcPct val="100000"/>
              </a:lnSpc>
              <a:spcBef>
                <a:spcPts val="0"/>
              </a:spcBef>
              <a:spcAft>
                <a:spcPts val="0"/>
              </a:spcAft>
              <a:buSzPts val="1400"/>
              <a:buNone/>
            </a:pPr>
            <a:r>
              <a:t/>
            </a:r>
            <a:endParaRPr/>
          </a:p>
        </p:txBody>
      </p:sp>
      <p:sp>
        <p:nvSpPr>
          <p:cNvPr id="226" name="Google Shape;226;g2a5a1442303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b805786743_0_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b805786743_0_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large body of water in a forest” is correct! This is an example of a </a:t>
            </a:r>
            <a:r>
              <a:rPr b="1" lang="en-US"/>
              <a:t>lake.</a:t>
            </a:r>
            <a:endParaRPr/>
          </a:p>
          <a:p>
            <a:pPr indent="0" lvl="0" marL="0" rtl="0" algn="l">
              <a:lnSpc>
                <a:spcPct val="100000"/>
              </a:lnSpc>
              <a:spcBef>
                <a:spcPts val="0"/>
              </a:spcBef>
              <a:spcAft>
                <a:spcPts val="0"/>
              </a:spcAft>
              <a:buSzPts val="1400"/>
              <a:buNone/>
            </a:pPr>
            <a:r>
              <a:t/>
            </a:r>
            <a:endParaRPr/>
          </a:p>
        </p:txBody>
      </p:sp>
      <p:sp>
        <p:nvSpPr>
          <p:cNvPr id="722" name="Google Shape;722;g2b805786743_0_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b="1" lang="en-US" sz="1100"/>
              <a:t>lake</a:t>
            </a:r>
            <a:r>
              <a:rPr lang="en-US" sz="1100"/>
              <a:t>:</a:t>
            </a:r>
            <a:r>
              <a:rPr lang="en-US" sz="1100"/>
              <a:t> </a:t>
            </a:r>
            <a:r>
              <a:rPr lang="en-US"/>
              <a:t>A large body of water in a forest</a:t>
            </a:r>
            <a:r>
              <a:rPr lang="en-US"/>
              <a:t>.</a:t>
            </a:r>
            <a:endParaRPr sz="1100">
              <a:solidFill>
                <a:schemeClr val="dk1"/>
              </a:solidFill>
            </a:endParaRPr>
          </a:p>
        </p:txBody>
      </p:sp>
      <p:sp>
        <p:nvSpPr>
          <p:cNvPr id="744" name="Google Shape;744;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lakes</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69" name="Google Shape;769;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b805786743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2b805786743_0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“Lakes can offer a source for drinking water” That is correct! This is an example of how </a:t>
            </a:r>
            <a:r>
              <a:rPr b="1" lang="en-US" sz="1100"/>
              <a:t>lakes</a:t>
            </a:r>
            <a:r>
              <a:rPr lang="en-US" sz="1100"/>
              <a:t> impact your life.</a:t>
            </a:r>
            <a:endParaRPr/>
          </a:p>
          <a:p>
            <a:pPr indent="0" lvl="0" marL="0" rtl="0" algn="l">
              <a:lnSpc>
                <a:spcPct val="100000"/>
              </a:lnSpc>
              <a:spcBef>
                <a:spcPts val="0"/>
              </a:spcBef>
              <a:spcAft>
                <a:spcPts val="0"/>
              </a:spcAft>
              <a:buSzPts val="1400"/>
              <a:buNone/>
            </a:pPr>
            <a:r>
              <a:t/>
            </a:r>
            <a:endParaRPr/>
          </a:p>
        </p:txBody>
      </p:sp>
      <p:sp>
        <p:nvSpPr>
          <p:cNvPr id="790" name="Google Shape;790;g2b805786743_0_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b="1" lang="en-US" sz="1100"/>
              <a:t>lakes</a:t>
            </a:r>
            <a:r>
              <a:rPr b="1" lang="en-US" sz="1100">
                <a:solidFill>
                  <a:schemeClr val="dk1"/>
                </a:solidFill>
              </a:rPr>
              <a:t> </a:t>
            </a:r>
            <a:r>
              <a:rPr lang="en-US" sz="1100">
                <a:solidFill>
                  <a:schemeClr val="dk1"/>
                </a:solidFill>
              </a:rPr>
              <a:t>impact my life?”: </a:t>
            </a:r>
            <a:r>
              <a:rPr lang="en-US" sz="1100"/>
              <a:t>Lakes can offer a source for drinking water</a:t>
            </a:r>
            <a:r>
              <a:rPr lang="en-US" sz="1100"/>
              <a:t>.</a:t>
            </a:r>
            <a:endParaRPr sz="1100"/>
          </a:p>
        </p:txBody>
      </p:sp>
      <p:sp>
        <p:nvSpPr>
          <p:cNvPr id="812" name="Google Shape;812;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38" name="Google Shape;838;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b790e7f30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2b790e7f30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 </a:t>
            </a:r>
            <a:r>
              <a:rPr b="1" lang="en-US"/>
              <a:t>lake</a:t>
            </a:r>
            <a:r>
              <a:rPr lang="en-US"/>
              <a:t> is a natural, large body of water surrounded by land.</a:t>
            </a:r>
            <a:endParaRPr/>
          </a:p>
        </p:txBody>
      </p:sp>
      <p:sp>
        <p:nvSpPr>
          <p:cNvPr id="845" name="Google Shape;845;g2b790e7f30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b790e7f309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g2b790e7f309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Our “big question” is: </a:t>
            </a:r>
            <a:r>
              <a:rPr b="1" lang="en-US"/>
              <a:t>What are the differences between lakes, oceans, ponds, reservoirs, and rivers?</a:t>
            </a:r>
            <a:endParaRPr/>
          </a:p>
          <a:p>
            <a:pPr indent="0" lvl="0" marL="0" rtl="0" algn="l">
              <a:lnSpc>
                <a:spcPct val="100000"/>
              </a:lnSpc>
              <a:spcBef>
                <a:spcPts val="0"/>
              </a:spcBef>
              <a:spcAft>
                <a:spcPts val="0"/>
              </a:spcAft>
              <a:buSzPts val="1400"/>
              <a:buNone/>
            </a:pPr>
            <a:r>
              <a:rPr lang="en-US"/>
              <a:t>Does anyone have any additional examples to share that haven’t been discussed yet?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53" name="Google Shape;853;g2b790e7f309_0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t>Click the link above for an extension video giving a little more detail about the Great Lakes. Jot down 2 or 3 new facts that you learn about the Great Lakes. Discuss them as a class.</a:t>
            </a:r>
            <a:endParaRPr/>
          </a:p>
        </p:txBody>
      </p:sp>
      <p:sp>
        <p:nvSpPr>
          <p:cNvPr id="866" name="Google Shape;866;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77" name="Google Shape;877;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5a1442303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a5a1442303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Environments are the surroundings of a person, animal, plant, or thing.</a:t>
            </a:r>
            <a:endParaRPr>
              <a:latin typeface="Calibri"/>
              <a:ea typeface="Calibri"/>
              <a:cs typeface="Calibri"/>
              <a:sym typeface="Calibri"/>
            </a:endParaRPr>
          </a:p>
        </p:txBody>
      </p:sp>
      <p:sp>
        <p:nvSpPr>
          <p:cNvPr id="234" name="Google Shape;234;g2a5a1442303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a5a1442303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a5a1442303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Aquatic</a:t>
            </a:r>
            <a:r>
              <a:rPr lang="en-US"/>
              <a:t> means something living, growing, or often found in water.</a:t>
            </a:r>
            <a:endParaRPr/>
          </a:p>
        </p:txBody>
      </p:sp>
      <p:sp>
        <p:nvSpPr>
          <p:cNvPr id="242" name="Google Shape;242;g2a5a1442303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50" name="Google Shape;25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a5a1442303_0_3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a5a1442303_0_3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where ______ and _______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[living, non-living]</a:t>
            </a:r>
            <a:endParaRPr/>
          </a:p>
        </p:txBody>
      </p:sp>
      <p:sp>
        <p:nvSpPr>
          <p:cNvPr id="256" name="Google Shape;256;g2a5a1442303_0_3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g2a5a1442303_0_217"/>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2a5a1442303_0_217"/>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2a5a1442303_0_217"/>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g2a5a1442303_0_211"/>
          <p:cNvSpPr txBox="1"/>
          <p:nvPr>
            <p:ph type="ctrTitle"/>
          </p:nvPr>
        </p:nvSpPr>
        <p:spPr>
          <a:xfrm>
            <a:off x="685800" y="2130429"/>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2a5a1442303_0_2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7" name="Google Shape;97;g2a5a1442303_0_21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2a5a1442303_0_21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2a5a1442303_0_21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g2a5a1442303_0_2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2a5a1442303_0_221"/>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g2a5a1442303_0_22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2a5a1442303_0_22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2a5a1442303_0_22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2a5a1442303_0_227"/>
          <p:cNvSpPr txBox="1"/>
          <p:nvPr>
            <p:ph type="title"/>
          </p:nvPr>
        </p:nvSpPr>
        <p:spPr>
          <a:xfrm>
            <a:off x="722313" y="4406904"/>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a5a1442303_0_22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2a5a1442303_0_227"/>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a5a1442303_0_227"/>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a5a1442303_0_227"/>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a5a1442303_0_2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a5a1442303_0_233"/>
          <p:cNvSpPr txBox="1"/>
          <p:nvPr>
            <p:ph idx="1" type="body"/>
          </p:nvPr>
        </p:nvSpPr>
        <p:spPr>
          <a:xfrm>
            <a:off x="457200" y="1600204"/>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5" name="Google Shape;115;g2a5a1442303_0_233"/>
          <p:cNvSpPr txBox="1"/>
          <p:nvPr>
            <p:ph idx="2" type="body"/>
          </p:nvPr>
        </p:nvSpPr>
        <p:spPr>
          <a:xfrm>
            <a:off x="4648200" y="1600204"/>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6" name="Google Shape;116;g2a5a1442303_0_233"/>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2a5a1442303_0_233"/>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2a5a1442303_0_233"/>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a5a1442303_0_2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2a5a1442303_0_24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2" name="Google Shape;122;g2a5a1442303_0_24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3" name="Google Shape;123;g2a5a1442303_0_240"/>
          <p:cNvSpPr txBox="1"/>
          <p:nvPr>
            <p:ph idx="3" type="body"/>
          </p:nvPr>
        </p:nvSpPr>
        <p:spPr>
          <a:xfrm>
            <a:off x="4645027"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4" name="Google Shape;124;g2a5a1442303_0_240"/>
          <p:cNvSpPr txBox="1"/>
          <p:nvPr>
            <p:ph idx="4" type="body"/>
          </p:nvPr>
        </p:nvSpPr>
        <p:spPr>
          <a:xfrm>
            <a:off x="4645027"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5" name="Google Shape;125;g2a5a1442303_0_240"/>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2a5a1442303_0_240"/>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2a5a1442303_0_240"/>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a5a1442303_0_2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2a5a1442303_0_249"/>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2a5a1442303_0_249"/>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2a5a1442303_0_249"/>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2a5a1442303_0_254"/>
          <p:cNvSpPr txBox="1"/>
          <p:nvPr>
            <p:ph type="title"/>
          </p:nvPr>
        </p:nvSpPr>
        <p:spPr>
          <a:xfrm>
            <a:off x="457202"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2a5a1442303_0_254"/>
          <p:cNvSpPr txBox="1"/>
          <p:nvPr>
            <p:ph idx="1" type="body"/>
          </p:nvPr>
        </p:nvSpPr>
        <p:spPr>
          <a:xfrm>
            <a:off x="3575050" y="273054"/>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6" name="Google Shape;136;g2a5a1442303_0_254"/>
          <p:cNvSpPr txBox="1"/>
          <p:nvPr>
            <p:ph idx="2" type="body"/>
          </p:nvPr>
        </p:nvSpPr>
        <p:spPr>
          <a:xfrm>
            <a:off x="457202" y="1435103"/>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7" name="Google Shape;137;g2a5a1442303_0_254"/>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a5a1442303_0_254"/>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2a5a1442303_0_254"/>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2a5a1442303_0_26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a5a1442303_0_261"/>
          <p:cNvSpPr/>
          <p:nvPr>
            <p:ph idx="2" type="pic"/>
          </p:nvPr>
        </p:nvSpPr>
        <p:spPr>
          <a:xfrm>
            <a:off x="1792288" y="612775"/>
            <a:ext cx="5486400" cy="4114800"/>
          </a:xfrm>
          <a:prstGeom prst="rect">
            <a:avLst/>
          </a:prstGeom>
          <a:noFill/>
          <a:ln>
            <a:noFill/>
          </a:ln>
        </p:spPr>
      </p:sp>
      <p:sp>
        <p:nvSpPr>
          <p:cNvPr id="143" name="Google Shape;143;g2a5a1442303_0_26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4" name="Google Shape;144;g2a5a1442303_0_26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a5a1442303_0_26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2a5a1442303_0_26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2a5a1442303_0_2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2a5a1442303_0_268"/>
          <p:cNvSpPr txBox="1"/>
          <p:nvPr>
            <p:ph idx="1" type="body"/>
          </p:nvPr>
        </p:nvSpPr>
        <p:spPr>
          <a:xfrm rot="5400000">
            <a:off x="2308949" y="-251546"/>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g2a5a1442303_0_268"/>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2a5a1442303_0_268"/>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2a5a1442303_0_268"/>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2a5a1442303_0_274"/>
          <p:cNvSpPr txBox="1"/>
          <p:nvPr>
            <p:ph type="title"/>
          </p:nvPr>
        </p:nvSpPr>
        <p:spPr>
          <a:xfrm rot="5400000">
            <a:off x="4732349" y="2171693"/>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a5a1442303_0_274"/>
          <p:cNvSpPr txBox="1"/>
          <p:nvPr>
            <p:ph idx="1" type="body"/>
          </p:nvPr>
        </p:nvSpPr>
        <p:spPr>
          <a:xfrm rot="5400000">
            <a:off x="541350" y="190492"/>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6" name="Google Shape;156;g2a5a1442303_0_274"/>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a5a1442303_0_274"/>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2a5a1442303_0_274"/>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2a5a1442303_0_2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a5a1442303_0_205"/>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2a5a1442303_0_205"/>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2a5a1442303_0_205"/>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2a5a1442303_0_205"/>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8.png"/><Relationship Id="rId11" Type="http://schemas.openxmlformats.org/officeDocument/2006/relationships/image" Target="../media/image2.png"/><Relationship Id="rId10" Type="http://schemas.openxmlformats.org/officeDocument/2006/relationships/image" Target="../media/image3.png"/><Relationship Id="rId12" Type="http://schemas.openxmlformats.org/officeDocument/2006/relationships/image" Target="../media/image13.png"/><Relationship Id="rId9"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36.png"/><Relationship Id="rId5" Type="http://schemas.openxmlformats.org/officeDocument/2006/relationships/image" Target="../media/image46.png"/><Relationship Id="rId6"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36.png"/><Relationship Id="rId5" Type="http://schemas.openxmlformats.org/officeDocument/2006/relationships/image" Target="../media/image46.png"/><Relationship Id="rId6"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youtube.com/watch?v=gBRcOLcEwF0&amp;ab_channel=TED-Ed" TargetMode="External"/><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7.jpg"/><Relationship Id="rId4" Type="http://schemas.openxmlformats.org/officeDocument/2006/relationships/image" Target="../media/image43.png"/><Relationship Id="rId5"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83" name="Google Shape;183;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84" name="Google Shape;184;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85" name="Google Shape;185;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86" name="Google Shape;186;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91" name="Google Shape;191;p1"/>
          <p:cNvCxnSpPr>
            <a:stCxn id="192" idx="4"/>
            <a:endCxn id="189"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3" name="Google Shape;193;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94" name="Google Shape;194;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92" name="Google Shape;192;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descr="Questions" id="266" name="Google Shape;266;g2b805786743_0_1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2b805786743_0_14"/>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An ecosystem is where </a:t>
            </a:r>
            <a:r>
              <a:rPr lang="en-US" sz="3500" u="sng">
                <a:solidFill>
                  <a:srgbClr val="FF0000"/>
                </a:solidFill>
                <a:latin typeface="Calibri"/>
                <a:ea typeface="Calibri"/>
                <a:cs typeface="Calibri"/>
                <a:sym typeface="Calibri"/>
              </a:rPr>
              <a:t>living</a:t>
            </a:r>
            <a:r>
              <a:rPr lang="en-US" sz="3500">
                <a:latin typeface="Calibri"/>
                <a:ea typeface="Calibri"/>
                <a:cs typeface="Calibri"/>
                <a:sym typeface="Calibri"/>
              </a:rPr>
              <a:t> and </a:t>
            </a:r>
            <a:r>
              <a:rPr lang="en-US" sz="3500" u="sng">
                <a:solidFill>
                  <a:srgbClr val="FF0000"/>
                </a:solidFill>
                <a:latin typeface="Calibri"/>
                <a:ea typeface="Calibri"/>
                <a:cs typeface="Calibri"/>
                <a:sym typeface="Calibri"/>
              </a:rPr>
              <a:t>non-living</a:t>
            </a:r>
            <a:r>
              <a:rPr lang="en-US" sz="3500">
                <a:latin typeface="Calibri"/>
                <a:ea typeface="Calibri"/>
                <a:cs typeface="Calibri"/>
                <a:sym typeface="Calibri"/>
              </a:rPr>
              <a:t> things interact.</a:t>
            </a:r>
            <a:endParaRPr b="0" i="0" sz="3500" u="none" cap="none" strike="noStrike">
              <a:solidFill>
                <a:srgbClr val="000000"/>
              </a:solidFill>
              <a:latin typeface="Arial"/>
              <a:ea typeface="Arial"/>
              <a:cs typeface="Arial"/>
              <a:sym typeface="Arial"/>
            </a:endParaRPr>
          </a:p>
        </p:txBody>
      </p:sp>
      <p:pic>
        <p:nvPicPr>
          <p:cNvPr id="268" name="Google Shape;268;g2b805786743_0_14"/>
          <p:cNvPicPr preferRelativeResize="0"/>
          <p:nvPr/>
        </p:nvPicPr>
        <p:blipFill>
          <a:blip r:embed="rId4">
            <a:alphaModFix/>
          </a:blip>
          <a:stretch>
            <a:fillRect/>
          </a:stretch>
        </p:blipFill>
        <p:spPr>
          <a:xfrm>
            <a:off x="1085125" y="2242675"/>
            <a:ext cx="6973750" cy="3919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descr="Questions" id="274" name="Google Shape;274;g2a5df758484_0_1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2a5df758484_0_16"/>
          <p:cNvSpPr txBox="1"/>
          <p:nvPr/>
        </p:nvSpPr>
        <p:spPr>
          <a:xfrm>
            <a:off x="983850" y="416675"/>
            <a:ext cx="77721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True or false: Environments are the surroundings of a person, animal, plant, or thing</a:t>
            </a:r>
            <a:endParaRPr b="0" i="0" sz="3500" u="none" cap="none" strike="noStrike">
              <a:solidFill>
                <a:srgbClr val="000000"/>
              </a:solidFill>
              <a:latin typeface="Arial"/>
              <a:ea typeface="Arial"/>
              <a:cs typeface="Arial"/>
              <a:sym typeface="Arial"/>
            </a:endParaRPr>
          </a:p>
        </p:txBody>
      </p:sp>
      <p:sp>
        <p:nvSpPr>
          <p:cNvPr id="276" name="Google Shape;276;g2a5df758484_0_16"/>
          <p:cNvSpPr txBox="1"/>
          <p:nvPr/>
        </p:nvSpPr>
        <p:spPr>
          <a:xfrm>
            <a:off x="344550" y="2755650"/>
            <a:ext cx="43197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chemeClr val="dk1"/>
              </a:buClr>
              <a:buSzPts val="3200"/>
              <a:buAutoNum type="alphaUcPeriod"/>
            </a:pPr>
            <a:r>
              <a:rPr lang="en-US" sz="3200">
                <a:solidFill>
                  <a:schemeClr val="dk1"/>
                </a:solidFill>
                <a:latin typeface="Calibri"/>
                <a:ea typeface="Calibri"/>
                <a:cs typeface="Calibri"/>
                <a:sym typeface="Calibri"/>
              </a:rPr>
              <a:t>True</a:t>
            </a:r>
            <a:endParaRPr i="0" sz="3200" u="none" cap="none" strike="noStrike">
              <a:solidFill>
                <a:schemeClr val="dk1"/>
              </a:solidFil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False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nvironment and climate change | European Institute for Gender Equalit" id="277" name="Google Shape;277;g2a5df758484_0_16"/>
          <p:cNvPicPr preferRelativeResize="0"/>
          <p:nvPr/>
        </p:nvPicPr>
        <p:blipFill rotWithShape="1">
          <a:blip r:embed="rId4">
            <a:alphaModFix/>
          </a:blip>
          <a:srcRect b="0" l="0" r="0" t="0"/>
          <a:stretch/>
        </p:blipFill>
        <p:spPr>
          <a:xfrm>
            <a:off x="3756023" y="2962427"/>
            <a:ext cx="5149825" cy="3633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descr="Questions" id="283" name="Google Shape;283;g2b805786743_0_2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2b805786743_0_22"/>
          <p:cNvSpPr txBox="1"/>
          <p:nvPr/>
        </p:nvSpPr>
        <p:spPr>
          <a:xfrm>
            <a:off x="983850" y="416675"/>
            <a:ext cx="77721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True or false: Environments are the surroundings of a person, animal, plant, or thing</a:t>
            </a:r>
            <a:endParaRPr b="0" i="0" sz="3500" u="none" cap="none" strike="noStrike">
              <a:solidFill>
                <a:srgbClr val="000000"/>
              </a:solidFill>
              <a:latin typeface="Arial"/>
              <a:ea typeface="Arial"/>
              <a:cs typeface="Arial"/>
              <a:sym typeface="Arial"/>
            </a:endParaRPr>
          </a:p>
        </p:txBody>
      </p:sp>
      <p:sp>
        <p:nvSpPr>
          <p:cNvPr id="285" name="Google Shape;285;g2b805786743_0_22"/>
          <p:cNvSpPr txBox="1"/>
          <p:nvPr/>
        </p:nvSpPr>
        <p:spPr>
          <a:xfrm>
            <a:off x="344550" y="2755650"/>
            <a:ext cx="43197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FF0000"/>
              </a:buClr>
              <a:buSzPts val="3200"/>
              <a:buAutoNum type="alphaUcPeriod"/>
            </a:pPr>
            <a:r>
              <a:rPr lang="en-US" sz="3200">
                <a:solidFill>
                  <a:srgbClr val="FF0000"/>
                </a:solidFill>
                <a:latin typeface="Calibri"/>
                <a:ea typeface="Calibri"/>
                <a:cs typeface="Calibri"/>
                <a:sym typeface="Calibri"/>
              </a:rPr>
              <a:t>True</a:t>
            </a:r>
            <a:endParaRPr i="0" sz="3200" u="none" cap="none" strike="noStrike">
              <a:solidFill>
                <a:srgbClr val="FF0000"/>
              </a:solidFil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False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nvironment and climate change | European Institute for Gender Equalit" id="286" name="Google Shape;286;g2b805786743_0_22"/>
          <p:cNvPicPr preferRelativeResize="0"/>
          <p:nvPr/>
        </p:nvPicPr>
        <p:blipFill rotWithShape="1">
          <a:blip r:embed="rId4">
            <a:alphaModFix/>
          </a:blip>
          <a:srcRect b="0" l="0" r="0" t="0"/>
          <a:stretch/>
        </p:blipFill>
        <p:spPr>
          <a:xfrm>
            <a:off x="3756023" y="2962427"/>
            <a:ext cx="5149825" cy="3633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descr="Questions" id="292" name="Google Shape;292;g2a613fe29c9_4_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2a613fe29c9_4_0"/>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Aquatic means living, growing, or often found in/on…</a:t>
            </a:r>
            <a:endParaRPr b="0" i="0" sz="3200" cap="none" strike="noStrike">
              <a:solidFill>
                <a:srgbClr val="000000"/>
              </a:solidFill>
              <a:latin typeface="Arial"/>
              <a:ea typeface="Arial"/>
              <a:cs typeface="Arial"/>
              <a:sym typeface="Arial"/>
            </a:endParaRPr>
          </a:p>
        </p:txBody>
      </p:sp>
      <p:pic>
        <p:nvPicPr>
          <p:cNvPr id="294" name="Google Shape;294;g2a613fe29c9_4_0"/>
          <p:cNvPicPr preferRelativeResize="0"/>
          <p:nvPr/>
        </p:nvPicPr>
        <p:blipFill>
          <a:blip r:embed="rId4">
            <a:alphaModFix/>
          </a:blip>
          <a:stretch>
            <a:fillRect/>
          </a:stretch>
        </p:blipFill>
        <p:spPr>
          <a:xfrm>
            <a:off x="4572000" y="3597825"/>
            <a:ext cx="4293524" cy="2862349"/>
          </a:xfrm>
          <a:prstGeom prst="rect">
            <a:avLst/>
          </a:prstGeom>
          <a:noFill/>
          <a:ln>
            <a:noFill/>
          </a:ln>
        </p:spPr>
      </p:pic>
      <p:sp>
        <p:nvSpPr>
          <p:cNvPr id="295" name="Google Shape;295;g2a613fe29c9_4_0"/>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rtl="0" algn="l">
              <a:lnSpc>
                <a:spcPct val="115000"/>
              </a:lnSpc>
              <a:spcBef>
                <a:spcPts val="0"/>
              </a:spcBef>
              <a:spcAft>
                <a:spcPts val="0"/>
              </a:spcAft>
              <a:buClr>
                <a:schemeClr val="dk1"/>
              </a:buClr>
              <a:buSzPts val="3200"/>
              <a:buAutoNum type="alphaUcPeriod"/>
            </a:pPr>
            <a:r>
              <a:rPr lang="en-US" sz="3200">
                <a:solidFill>
                  <a:schemeClr val="dk1"/>
                </a:solidFill>
                <a:latin typeface="Calibri"/>
                <a:ea typeface="Calibri"/>
                <a:cs typeface="Calibri"/>
                <a:sym typeface="Calibri"/>
              </a:rPr>
              <a:t>land</a:t>
            </a:r>
            <a:endParaRPr sz="3200">
              <a:solidFill>
                <a:schemeClr val="dk1"/>
              </a:solidFill>
            </a:endParaRPr>
          </a:p>
          <a:p>
            <a:pPr indent="-457200" lvl="0" marL="457200" rtl="0" algn="l">
              <a:lnSpc>
                <a:spcPct val="115000"/>
              </a:lnSpc>
              <a:spcBef>
                <a:spcPts val="0"/>
              </a:spcBef>
              <a:spcAft>
                <a:spcPts val="0"/>
              </a:spcAft>
              <a:buClr>
                <a:schemeClr val="dk1"/>
              </a:buClr>
              <a:buSzPts val="3200"/>
              <a:buAutoNum type="alphaUcPeriod"/>
            </a:pPr>
            <a:r>
              <a:rPr lang="en-US" sz="3200">
                <a:solidFill>
                  <a:schemeClr val="dk1"/>
                </a:solidFill>
                <a:latin typeface="Calibri"/>
                <a:ea typeface="Calibri"/>
                <a:cs typeface="Calibri"/>
                <a:sym typeface="Calibri"/>
              </a:rPr>
              <a:t>water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descr="Questions" id="301" name="Google Shape;301;g2b805786743_0_3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b805786743_0_33"/>
          <p:cNvSpPr txBox="1"/>
          <p:nvPr/>
        </p:nvSpPr>
        <p:spPr>
          <a:xfrm>
            <a:off x="983850" y="416675"/>
            <a:ext cx="77721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Aquatic means living, growing, or often found in/on…</a:t>
            </a:r>
            <a:endParaRPr b="0" i="0" sz="3200" cap="none" strike="noStrike">
              <a:solidFill>
                <a:srgbClr val="000000"/>
              </a:solidFill>
              <a:latin typeface="Arial"/>
              <a:ea typeface="Arial"/>
              <a:cs typeface="Arial"/>
              <a:sym typeface="Arial"/>
            </a:endParaRPr>
          </a:p>
        </p:txBody>
      </p:sp>
      <p:pic>
        <p:nvPicPr>
          <p:cNvPr id="303" name="Google Shape;303;g2b805786743_0_33"/>
          <p:cNvPicPr preferRelativeResize="0"/>
          <p:nvPr/>
        </p:nvPicPr>
        <p:blipFill>
          <a:blip r:embed="rId4">
            <a:alphaModFix/>
          </a:blip>
          <a:stretch>
            <a:fillRect/>
          </a:stretch>
        </p:blipFill>
        <p:spPr>
          <a:xfrm>
            <a:off x="4572000" y="3597825"/>
            <a:ext cx="4293524" cy="2862349"/>
          </a:xfrm>
          <a:prstGeom prst="rect">
            <a:avLst/>
          </a:prstGeom>
          <a:noFill/>
          <a:ln>
            <a:noFill/>
          </a:ln>
        </p:spPr>
      </p:pic>
      <p:sp>
        <p:nvSpPr>
          <p:cNvPr id="304" name="Google Shape;304;g2b805786743_0_33"/>
          <p:cNvSpPr txBox="1"/>
          <p:nvPr/>
        </p:nvSpPr>
        <p:spPr>
          <a:xfrm>
            <a:off x="435750" y="2185200"/>
            <a:ext cx="3000000" cy="1243800"/>
          </a:xfrm>
          <a:prstGeom prst="rect">
            <a:avLst/>
          </a:prstGeom>
          <a:noFill/>
          <a:ln>
            <a:noFill/>
          </a:ln>
        </p:spPr>
        <p:txBody>
          <a:bodyPr anchorCtr="0" anchor="t" bIns="91425" lIns="91425" spcFirstLastPara="1" rIns="91425" wrap="square" tIns="91425">
            <a:spAutoFit/>
          </a:bodyPr>
          <a:lstStyle/>
          <a:p>
            <a:pPr indent="-457200" lvl="0" marL="457200" rtl="0" algn="l">
              <a:lnSpc>
                <a:spcPct val="115000"/>
              </a:lnSpc>
              <a:spcBef>
                <a:spcPts val="0"/>
              </a:spcBef>
              <a:spcAft>
                <a:spcPts val="0"/>
              </a:spcAft>
              <a:buClr>
                <a:schemeClr val="dk1"/>
              </a:buClr>
              <a:buSzPts val="3200"/>
              <a:buAutoNum type="alphaUcPeriod"/>
            </a:pPr>
            <a:r>
              <a:rPr lang="en-US" sz="3200">
                <a:solidFill>
                  <a:schemeClr val="dk1"/>
                </a:solidFill>
                <a:latin typeface="Calibri"/>
                <a:ea typeface="Calibri"/>
                <a:cs typeface="Calibri"/>
                <a:sym typeface="Calibri"/>
              </a:rPr>
              <a:t>land</a:t>
            </a:r>
            <a:endParaRPr sz="3200">
              <a:solidFill>
                <a:schemeClr val="dk1"/>
              </a:solidFill>
            </a:endParaRPr>
          </a:p>
          <a:p>
            <a:pPr indent="-457200" lvl="0" marL="457200" rtl="0" algn="l">
              <a:lnSpc>
                <a:spcPct val="115000"/>
              </a:lnSpc>
              <a:spcBef>
                <a:spcPts val="0"/>
              </a:spcBef>
              <a:spcAft>
                <a:spcPts val="0"/>
              </a:spcAft>
              <a:buClr>
                <a:srgbClr val="FF0000"/>
              </a:buClr>
              <a:buSzPts val="3200"/>
              <a:buAutoNum type="alphaUcPeriod"/>
            </a:pPr>
            <a:r>
              <a:rPr lang="en-US" sz="3200">
                <a:solidFill>
                  <a:srgbClr val="FF0000"/>
                </a:solidFill>
                <a:latin typeface="Calibri"/>
                <a:ea typeface="Calibri"/>
                <a:cs typeface="Calibri"/>
                <a:sym typeface="Calibri"/>
              </a:rPr>
              <a:t>water</a:t>
            </a:r>
            <a:endParaRPr>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Lake</a:t>
            </a:r>
            <a:endParaRPr b="0" i="0" sz="1400" u="none" cap="none" strike="noStrike">
              <a:solidFill>
                <a:srgbClr val="000000"/>
              </a:solidFill>
              <a:latin typeface="Arial"/>
              <a:ea typeface="Arial"/>
              <a:cs typeface="Arial"/>
              <a:sym typeface="Arial"/>
            </a:endParaRPr>
          </a:p>
        </p:txBody>
      </p:sp>
      <p:sp>
        <p:nvSpPr>
          <p:cNvPr descr="Artificial Intelligence" id="311" name="Google Shape;311;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12" name="Google Shape;312;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7e576c1a67_0_281"/>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Lake</a:t>
            </a:r>
            <a:r>
              <a:rPr b="1" lang="en-US">
                <a:solidFill>
                  <a:schemeClr val="dk1"/>
                </a:solidFill>
              </a:rPr>
              <a:t>: </a:t>
            </a:r>
            <a:r>
              <a:rPr lang="en-US">
                <a:solidFill>
                  <a:schemeClr val="dk1"/>
                </a:solidFill>
              </a:rPr>
              <a:t>A natural, large body of water surrounded by land</a:t>
            </a:r>
            <a:endParaRPr>
              <a:solidFill>
                <a:schemeClr val="dk1"/>
              </a:solidFill>
            </a:endParaRPr>
          </a:p>
        </p:txBody>
      </p:sp>
      <p:sp>
        <p:nvSpPr>
          <p:cNvPr descr="Artificial Intelligence" id="319" name="Google Shape;319;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20" name="Google Shape;320;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321" name="Google Shape;321;g27e576c1a67_0_281"/>
          <p:cNvPicPr preferRelativeResize="0"/>
          <p:nvPr/>
        </p:nvPicPr>
        <p:blipFill>
          <a:blip r:embed="rId5">
            <a:alphaModFix/>
          </a:blip>
          <a:stretch>
            <a:fillRect/>
          </a:stretch>
        </p:blipFill>
        <p:spPr>
          <a:xfrm>
            <a:off x="699900" y="2215075"/>
            <a:ext cx="7744200" cy="3872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descr="Questions" id="327" name="Google Shape;327;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7e576c1a67_0_364"/>
          <p:cNvSpPr txBox="1"/>
          <p:nvPr/>
        </p:nvSpPr>
        <p:spPr>
          <a:xfrm>
            <a:off x="1951950" y="526375"/>
            <a:ext cx="5763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lake</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334" name="Google Shape;334;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5" name="Google Shape;335;g27e576c1a67_0_364"/>
          <p:cNvPicPr preferRelativeResize="0"/>
          <p:nvPr/>
        </p:nvPicPr>
        <p:blipFill>
          <a:blip r:embed="rId4">
            <a:alphaModFix/>
          </a:blip>
          <a:stretch>
            <a:fillRect/>
          </a:stretch>
        </p:blipFill>
        <p:spPr>
          <a:xfrm>
            <a:off x="699900" y="1748175"/>
            <a:ext cx="7744200" cy="3872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42" name="Google Shape;342;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202" name="Google Shape;202;p2"/>
          <p:cNvSpPr txBox="1"/>
          <p:nvPr/>
        </p:nvSpPr>
        <p:spPr>
          <a:xfrm>
            <a:off x="1247400" y="368000"/>
            <a:ext cx="66492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Lake</a:t>
            </a:r>
            <a:endParaRPr b="0" i="0" sz="1800" u="none" cap="none" strike="noStrike">
              <a:solidFill>
                <a:srgbClr val="000000"/>
              </a:solidFill>
              <a:latin typeface="Calibri"/>
              <a:ea typeface="Calibri"/>
              <a:cs typeface="Calibri"/>
              <a:sym typeface="Calibri"/>
            </a:endParaRPr>
          </a:p>
        </p:txBody>
      </p:sp>
      <p:pic>
        <p:nvPicPr>
          <p:cNvPr id="203" name="Google Shape;203;p2"/>
          <p:cNvPicPr preferRelativeResize="0"/>
          <p:nvPr/>
        </p:nvPicPr>
        <p:blipFill>
          <a:blip r:embed="rId3">
            <a:alphaModFix/>
          </a:blip>
          <a:stretch>
            <a:fillRect/>
          </a:stretch>
        </p:blipFill>
        <p:spPr>
          <a:xfrm>
            <a:off x="699900" y="1675575"/>
            <a:ext cx="7744200" cy="3872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descr="Artificial Intelligence" id="348" name="Google Shape;348;g2a613fe29c9_0_1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a613fe29c9_0_155"/>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2600">
                <a:solidFill>
                  <a:schemeClr val="dk1"/>
                </a:solidFill>
                <a:latin typeface="Calibri"/>
                <a:ea typeface="Calibri"/>
                <a:cs typeface="Calibri"/>
                <a:sym typeface="Calibri"/>
              </a:rPr>
              <a:t>Drummond Lake and Mountain Lake are two popular natural lakes in Virginia. Drummond Lake is near Virginia Beach and Mountain Lake is near Virginia Tech University.</a:t>
            </a:r>
            <a:endParaRPr b="0" i="0" sz="2600" u="none" cap="none" strike="noStrike">
              <a:solidFill>
                <a:schemeClr val="dk1"/>
              </a:solidFill>
              <a:latin typeface="Calibri"/>
              <a:ea typeface="Calibri"/>
              <a:cs typeface="Calibri"/>
              <a:sym typeface="Calibri"/>
            </a:endParaRPr>
          </a:p>
        </p:txBody>
      </p:sp>
      <p:pic>
        <p:nvPicPr>
          <p:cNvPr id="350" name="Google Shape;350;g2a613fe29c9_0_155"/>
          <p:cNvPicPr preferRelativeResize="0"/>
          <p:nvPr/>
        </p:nvPicPr>
        <p:blipFill>
          <a:blip r:embed="rId4">
            <a:alphaModFix/>
          </a:blip>
          <a:stretch>
            <a:fillRect/>
          </a:stretch>
        </p:blipFill>
        <p:spPr>
          <a:xfrm>
            <a:off x="370275" y="2612176"/>
            <a:ext cx="7972174" cy="3350400"/>
          </a:xfrm>
          <a:prstGeom prst="rect">
            <a:avLst/>
          </a:prstGeom>
          <a:noFill/>
          <a:ln>
            <a:noFill/>
          </a:ln>
        </p:spPr>
      </p:pic>
      <p:cxnSp>
        <p:nvCxnSpPr>
          <p:cNvPr id="351" name="Google Shape;351;g2a613fe29c9_0_155"/>
          <p:cNvCxnSpPr/>
          <p:nvPr/>
        </p:nvCxnSpPr>
        <p:spPr>
          <a:xfrm flipH="1">
            <a:off x="7297600" y="3330475"/>
            <a:ext cx="517800" cy="2422800"/>
          </a:xfrm>
          <a:prstGeom prst="straightConnector1">
            <a:avLst/>
          </a:prstGeom>
          <a:noFill/>
          <a:ln cap="flat" cmpd="sng" w="28575">
            <a:solidFill>
              <a:srgbClr val="FF0000"/>
            </a:solidFill>
            <a:prstDash val="solid"/>
            <a:round/>
            <a:headEnd len="med" w="med" type="none"/>
            <a:tailEnd len="med" w="med" type="triangle"/>
          </a:ln>
        </p:spPr>
      </p:cxnSp>
      <p:sp>
        <p:nvSpPr>
          <p:cNvPr id="352" name="Google Shape;352;g2a613fe29c9_0_155"/>
          <p:cNvSpPr txBox="1"/>
          <p:nvPr/>
        </p:nvSpPr>
        <p:spPr>
          <a:xfrm>
            <a:off x="6726525" y="2742100"/>
            <a:ext cx="23304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Drummond Lake</a:t>
            </a:r>
            <a:endParaRPr sz="2400">
              <a:solidFill>
                <a:schemeClr val="dk1"/>
              </a:solidFill>
              <a:latin typeface="Calibri"/>
              <a:ea typeface="Calibri"/>
              <a:cs typeface="Calibri"/>
              <a:sym typeface="Calibri"/>
            </a:endParaRPr>
          </a:p>
        </p:txBody>
      </p:sp>
      <p:cxnSp>
        <p:nvCxnSpPr>
          <p:cNvPr id="353" name="Google Shape;353;g2a613fe29c9_0_155"/>
          <p:cNvCxnSpPr/>
          <p:nvPr/>
        </p:nvCxnSpPr>
        <p:spPr>
          <a:xfrm>
            <a:off x="2457550" y="3431050"/>
            <a:ext cx="966000" cy="1687800"/>
          </a:xfrm>
          <a:prstGeom prst="straightConnector1">
            <a:avLst/>
          </a:prstGeom>
          <a:noFill/>
          <a:ln cap="flat" cmpd="sng" w="28575">
            <a:solidFill>
              <a:srgbClr val="FF0000"/>
            </a:solidFill>
            <a:prstDash val="solid"/>
            <a:round/>
            <a:headEnd len="med" w="med" type="none"/>
            <a:tailEnd len="med" w="med" type="triangle"/>
          </a:ln>
        </p:spPr>
      </p:cxnSp>
      <p:sp>
        <p:nvSpPr>
          <p:cNvPr id="354" name="Google Shape;354;g2a613fe29c9_0_155"/>
          <p:cNvSpPr txBox="1"/>
          <p:nvPr/>
        </p:nvSpPr>
        <p:spPr>
          <a:xfrm>
            <a:off x="1239125" y="2886150"/>
            <a:ext cx="23304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Mountain</a:t>
            </a:r>
            <a:r>
              <a:rPr lang="en-US" sz="2400">
                <a:solidFill>
                  <a:schemeClr val="dk1"/>
                </a:solidFill>
                <a:latin typeface="Calibri"/>
                <a:ea typeface="Calibri"/>
                <a:cs typeface="Calibri"/>
                <a:sym typeface="Calibri"/>
              </a:rPr>
              <a:t> Lake</a:t>
            </a:r>
            <a:endParaRPr sz="24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descr="Artificial Intelligence" id="360" name="Google Shape;360;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a5a1442303_0_494"/>
          <p:cNvSpPr txBox="1"/>
          <p:nvPr/>
        </p:nvSpPr>
        <p:spPr>
          <a:xfrm>
            <a:off x="594650" y="421275"/>
            <a:ext cx="8416500" cy="116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600">
                <a:latin typeface="Calibri"/>
                <a:ea typeface="Calibri"/>
                <a:cs typeface="Calibri"/>
                <a:sym typeface="Calibri"/>
              </a:rPr>
              <a:t>The Great Lakes are a group of interconnected freshwater lakes between the United States and Canada. The Great Lakes consist of Lake Superior, Lake Michigan, Lake Huron, Lake Erie, and Lake Ontario.</a:t>
            </a:r>
            <a:endParaRPr sz="2600">
              <a:latin typeface="Calibri"/>
              <a:ea typeface="Calibri"/>
              <a:cs typeface="Calibri"/>
              <a:sym typeface="Calibri"/>
            </a:endParaRPr>
          </a:p>
        </p:txBody>
      </p:sp>
      <p:pic>
        <p:nvPicPr>
          <p:cNvPr id="362" name="Google Shape;362;g2a5a1442303_0_494"/>
          <p:cNvPicPr preferRelativeResize="0"/>
          <p:nvPr/>
        </p:nvPicPr>
        <p:blipFill>
          <a:blip r:embed="rId4">
            <a:alphaModFix/>
          </a:blip>
          <a:stretch>
            <a:fillRect/>
          </a:stretch>
        </p:blipFill>
        <p:spPr>
          <a:xfrm>
            <a:off x="1280900" y="2046125"/>
            <a:ext cx="6218801" cy="4141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descr="Artificial Intelligence" id="368" name="Google Shape;368;g2a613fe29c9_0_1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2a613fe29c9_0_143"/>
          <p:cNvSpPr txBox="1"/>
          <p:nvPr/>
        </p:nvSpPr>
        <p:spPr>
          <a:xfrm>
            <a:off x="581175" y="2765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important fact to remember about lakes is that they are naturally made. </a:t>
            </a:r>
            <a:endParaRPr b="0" i="0" sz="2400" u="none" cap="none" strike="noStrike">
              <a:solidFill>
                <a:srgbClr val="000000"/>
              </a:solidFill>
              <a:latin typeface="Arial"/>
              <a:ea typeface="Arial"/>
              <a:cs typeface="Arial"/>
              <a:sym typeface="Arial"/>
            </a:endParaRPr>
          </a:p>
        </p:txBody>
      </p:sp>
      <p:pic>
        <p:nvPicPr>
          <p:cNvPr id="370" name="Google Shape;370;g2a613fe29c9_0_143"/>
          <p:cNvPicPr preferRelativeResize="0"/>
          <p:nvPr/>
        </p:nvPicPr>
        <p:blipFill>
          <a:blip r:embed="rId4">
            <a:alphaModFix/>
          </a:blip>
          <a:stretch>
            <a:fillRect/>
          </a:stretch>
        </p:blipFill>
        <p:spPr>
          <a:xfrm>
            <a:off x="2893325" y="2103050"/>
            <a:ext cx="3792200" cy="379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Questions" id="376" name="Google Shape;376;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descr="Questions" id="382" name="Google Shape;382;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28c7b7e697c_0_69"/>
          <p:cNvSpPr txBox="1"/>
          <p:nvPr/>
        </p:nvSpPr>
        <p:spPr>
          <a:xfrm>
            <a:off x="886225" y="839625"/>
            <a:ext cx="7771200" cy="122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600">
                <a:solidFill>
                  <a:schemeClr val="dk1"/>
                </a:solidFill>
                <a:latin typeface="Calibri"/>
                <a:ea typeface="Calibri"/>
                <a:cs typeface="Calibri"/>
                <a:sym typeface="Calibri"/>
              </a:rPr>
              <a:t>________</a:t>
            </a:r>
            <a:r>
              <a:rPr lang="en-US" sz="2600">
                <a:solidFill>
                  <a:schemeClr val="dk1"/>
                </a:solidFill>
                <a:latin typeface="Calibri"/>
                <a:ea typeface="Calibri"/>
                <a:cs typeface="Calibri"/>
                <a:sym typeface="Calibri"/>
              </a:rPr>
              <a:t> Lake and _______ Lake are two popular natural lakes in Virginia. One is near Virginia Beach and the other is near Virginia Tech University.</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400"/>
              <a:buFont typeface="Calibri"/>
              <a:buNone/>
            </a:pPr>
            <a:r>
              <a:t/>
            </a:r>
            <a:endParaRPr sz="3000">
              <a:solidFill>
                <a:schemeClr val="dk1"/>
              </a:solidFill>
              <a:latin typeface="Calibri"/>
              <a:ea typeface="Calibri"/>
              <a:cs typeface="Calibri"/>
              <a:sym typeface="Calibri"/>
            </a:endParaRPr>
          </a:p>
        </p:txBody>
      </p:sp>
      <p:pic>
        <p:nvPicPr>
          <p:cNvPr id="384" name="Google Shape;384;g28c7b7e697c_0_69"/>
          <p:cNvPicPr preferRelativeResize="0"/>
          <p:nvPr/>
        </p:nvPicPr>
        <p:blipFill>
          <a:blip r:embed="rId4">
            <a:alphaModFix/>
          </a:blip>
          <a:stretch>
            <a:fillRect/>
          </a:stretch>
        </p:blipFill>
        <p:spPr>
          <a:xfrm>
            <a:off x="370275" y="2612176"/>
            <a:ext cx="7972174" cy="3350400"/>
          </a:xfrm>
          <a:prstGeom prst="rect">
            <a:avLst/>
          </a:prstGeom>
          <a:noFill/>
          <a:ln>
            <a:noFill/>
          </a:ln>
        </p:spPr>
      </p:pic>
      <p:cxnSp>
        <p:nvCxnSpPr>
          <p:cNvPr id="385" name="Google Shape;385;g28c7b7e697c_0_69"/>
          <p:cNvCxnSpPr/>
          <p:nvPr/>
        </p:nvCxnSpPr>
        <p:spPr>
          <a:xfrm flipH="1">
            <a:off x="7297600" y="3330475"/>
            <a:ext cx="517800" cy="2422800"/>
          </a:xfrm>
          <a:prstGeom prst="straightConnector1">
            <a:avLst/>
          </a:prstGeom>
          <a:noFill/>
          <a:ln cap="flat" cmpd="sng" w="28575">
            <a:solidFill>
              <a:srgbClr val="FF0000"/>
            </a:solidFill>
            <a:prstDash val="solid"/>
            <a:round/>
            <a:headEnd len="med" w="med" type="none"/>
            <a:tailEnd len="med" w="med" type="triangle"/>
          </a:ln>
        </p:spPr>
      </p:cxnSp>
      <p:sp>
        <p:nvSpPr>
          <p:cNvPr id="386" name="Google Shape;386;g28c7b7e697c_0_69"/>
          <p:cNvSpPr txBox="1"/>
          <p:nvPr/>
        </p:nvSpPr>
        <p:spPr>
          <a:xfrm>
            <a:off x="6726525" y="2742100"/>
            <a:ext cx="23304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Drummond Lake</a:t>
            </a:r>
            <a:endParaRPr sz="2400">
              <a:solidFill>
                <a:schemeClr val="lt1"/>
              </a:solidFill>
              <a:latin typeface="Calibri"/>
              <a:ea typeface="Calibri"/>
              <a:cs typeface="Calibri"/>
              <a:sym typeface="Calibri"/>
            </a:endParaRPr>
          </a:p>
        </p:txBody>
      </p:sp>
      <p:cxnSp>
        <p:nvCxnSpPr>
          <p:cNvPr id="387" name="Google Shape;387;g28c7b7e697c_0_69"/>
          <p:cNvCxnSpPr/>
          <p:nvPr/>
        </p:nvCxnSpPr>
        <p:spPr>
          <a:xfrm>
            <a:off x="2457550" y="3431050"/>
            <a:ext cx="966000" cy="1687800"/>
          </a:xfrm>
          <a:prstGeom prst="straightConnector1">
            <a:avLst/>
          </a:prstGeom>
          <a:noFill/>
          <a:ln cap="flat" cmpd="sng" w="28575">
            <a:solidFill>
              <a:srgbClr val="FF0000"/>
            </a:solidFill>
            <a:prstDash val="solid"/>
            <a:round/>
            <a:headEnd len="med" w="med" type="none"/>
            <a:tailEnd len="med" w="med" type="triangle"/>
          </a:ln>
        </p:spPr>
      </p:cxnSp>
      <p:sp>
        <p:nvSpPr>
          <p:cNvPr id="388" name="Google Shape;388;g28c7b7e697c_0_69"/>
          <p:cNvSpPr txBox="1"/>
          <p:nvPr/>
        </p:nvSpPr>
        <p:spPr>
          <a:xfrm>
            <a:off x="1239125" y="2886150"/>
            <a:ext cx="23304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Mountain Lake</a:t>
            </a:r>
            <a:endParaRPr sz="24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descr="Questions" id="394" name="Google Shape;394;g2b805786743_0_5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2b805786743_0_59"/>
          <p:cNvSpPr txBox="1"/>
          <p:nvPr/>
        </p:nvSpPr>
        <p:spPr>
          <a:xfrm>
            <a:off x="886225" y="839625"/>
            <a:ext cx="7771200" cy="122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600">
                <a:solidFill>
                  <a:srgbClr val="FF0000"/>
                </a:solidFill>
                <a:latin typeface="Calibri"/>
                <a:ea typeface="Calibri"/>
                <a:cs typeface="Calibri"/>
                <a:sym typeface="Calibri"/>
              </a:rPr>
              <a:t>Drummond</a:t>
            </a:r>
            <a:r>
              <a:rPr lang="en-US" sz="2600">
                <a:solidFill>
                  <a:schemeClr val="dk1"/>
                </a:solidFill>
                <a:latin typeface="Calibri"/>
                <a:ea typeface="Calibri"/>
                <a:cs typeface="Calibri"/>
                <a:sym typeface="Calibri"/>
              </a:rPr>
              <a:t> Lake and </a:t>
            </a:r>
            <a:r>
              <a:rPr lang="en-US" sz="2600">
                <a:solidFill>
                  <a:srgbClr val="FF0000"/>
                </a:solidFill>
                <a:latin typeface="Calibri"/>
                <a:ea typeface="Calibri"/>
                <a:cs typeface="Calibri"/>
                <a:sym typeface="Calibri"/>
              </a:rPr>
              <a:t>Mountain</a:t>
            </a:r>
            <a:r>
              <a:rPr lang="en-US" sz="2600">
                <a:solidFill>
                  <a:schemeClr val="dk1"/>
                </a:solidFill>
                <a:latin typeface="Calibri"/>
                <a:ea typeface="Calibri"/>
                <a:cs typeface="Calibri"/>
                <a:sym typeface="Calibri"/>
              </a:rPr>
              <a:t> Lake are two popular natural lakes in Virginia. One is near Virginia Beach and the other is near Virginia Tech University.</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400"/>
              <a:buFont typeface="Calibri"/>
              <a:buNone/>
            </a:pPr>
            <a:r>
              <a:t/>
            </a:r>
            <a:endParaRPr sz="3000">
              <a:solidFill>
                <a:schemeClr val="dk1"/>
              </a:solidFill>
              <a:latin typeface="Calibri"/>
              <a:ea typeface="Calibri"/>
              <a:cs typeface="Calibri"/>
              <a:sym typeface="Calibri"/>
            </a:endParaRPr>
          </a:p>
        </p:txBody>
      </p:sp>
      <p:pic>
        <p:nvPicPr>
          <p:cNvPr id="396" name="Google Shape;396;g2b805786743_0_59"/>
          <p:cNvPicPr preferRelativeResize="0"/>
          <p:nvPr/>
        </p:nvPicPr>
        <p:blipFill>
          <a:blip r:embed="rId4">
            <a:alphaModFix/>
          </a:blip>
          <a:stretch>
            <a:fillRect/>
          </a:stretch>
        </p:blipFill>
        <p:spPr>
          <a:xfrm>
            <a:off x="370275" y="2612176"/>
            <a:ext cx="7972174" cy="3350400"/>
          </a:xfrm>
          <a:prstGeom prst="rect">
            <a:avLst/>
          </a:prstGeom>
          <a:noFill/>
          <a:ln>
            <a:noFill/>
          </a:ln>
        </p:spPr>
      </p:pic>
      <p:cxnSp>
        <p:nvCxnSpPr>
          <p:cNvPr id="397" name="Google Shape;397;g2b805786743_0_59"/>
          <p:cNvCxnSpPr/>
          <p:nvPr/>
        </p:nvCxnSpPr>
        <p:spPr>
          <a:xfrm flipH="1">
            <a:off x="7297600" y="3330475"/>
            <a:ext cx="517800" cy="2422800"/>
          </a:xfrm>
          <a:prstGeom prst="straightConnector1">
            <a:avLst/>
          </a:prstGeom>
          <a:noFill/>
          <a:ln cap="flat" cmpd="sng" w="28575">
            <a:solidFill>
              <a:srgbClr val="FF0000"/>
            </a:solidFill>
            <a:prstDash val="solid"/>
            <a:round/>
            <a:headEnd len="med" w="med" type="none"/>
            <a:tailEnd len="med" w="med" type="triangle"/>
          </a:ln>
        </p:spPr>
      </p:cxnSp>
      <p:sp>
        <p:nvSpPr>
          <p:cNvPr id="398" name="Google Shape;398;g2b805786743_0_59"/>
          <p:cNvSpPr txBox="1"/>
          <p:nvPr/>
        </p:nvSpPr>
        <p:spPr>
          <a:xfrm>
            <a:off x="6726525" y="2742100"/>
            <a:ext cx="23304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Drummond Lake</a:t>
            </a:r>
            <a:endParaRPr sz="2400">
              <a:solidFill>
                <a:srgbClr val="FF0000"/>
              </a:solidFill>
              <a:latin typeface="Calibri"/>
              <a:ea typeface="Calibri"/>
              <a:cs typeface="Calibri"/>
              <a:sym typeface="Calibri"/>
            </a:endParaRPr>
          </a:p>
        </p:txBody>
      </p:sp>
      <p:cxnSp>
        <p:nvCxnSpPr>
          <p:cNvPr id="399" name="Google Shape;399;g2b805786743_0_59"/>
          <p:cNvCxnSpPr/>
          <p:nvPr/>
        </p:nvCxnSpPr>
        <p:spPr>
          <a:xfrm>
            <a:off x="2457550" y="3431050"/>
            <a:ext cx="966000" cy="1687800"/>
          </a:xfrm>
          <a:prstGeom prst="straightConnector1">
            <a:avLst/>
          </a:prstGeom>
          <a:noFill/>
          <a:ln cap="flat" cmpd="sng" w="28575">
            <a:solidFill>
              <a:srgbClr val="FF0000"/>
            </a:solidFill>
            <a:prstDash val="solid"/>
            <a:round/>
            <a:headEnd len="med" w="med" type="none"/>
            <a:tailEnd len="med" w="med" type="triangle"/>
          </a:ln>
        </p:spPr>
      </p:cxnSp>
      <p:sp>
        <p:nvSpPr>
          <p:cNvPr id="400" name="Google Shape;400;g2b805786743_0_59"/>
          <p:cNvSpPr txBox="1"/>
          <p:nvPr/>
        </p:nvSpPr>
        <p:spPr>
          <a:xfrm>
            <a:off x="1239125" y="2886150"/>
            <a:ext cx="23304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Calibri"/>
                <a:ea typeface="Calibri"/>
                <a:cs typeface="Calibri"/>
                <a:sym typeface="Calibri"/>
              </a:rPr>
              <a:t>Mountain Lake</a:t>
            </a:r>
            <a:endParaRPr sz="2400">
              <a:solidFill>
                <a:srgbClr val="FF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descr="Questions" id="406" name="Google Shape;406;g2b790e7f309_0_1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2b790e7f309_0_19"/>
          <p:cNvSpPr txBox="1"/>
          <p:nvPr/>
        </p:nvSpPr>
        <p:spPr>
          <a:xfrm>
            <a:off x="625700" y="1032125"/>
            <a:ext cx="8416500" cy="116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600">
                <a:latin typeface="Calibri"/>
                <a:ea typeface="Calibri"/>
                <a:cs typeface="Calibri"/>
                <a:sym typeface="Calibri"/>
              </a:rPr>
              <a:t>The ______ Lakes are a group of interconnected freshwater lakes between the United States and Canada. They consist of Lake Superior, Lake Michigan, Lake Huron, Lake Erie, and Lake Ontario.</a:t>
            </a:r>
            <a:endParaRPr sz="2600">
              <a:latin typeface="Calibri"/>
              <a:ea typeface="Calibri"/>
              <a:cs typeface="Calibri"/>
              <a:sym typeface="Calibri"/>
            </a:endParaRPr>
          </a:p>
        </p:txBody>
      </p:sp>
      <p:pic>
        <p:nvPicPr>
          <p:cNvPr id="408" name="Google Shape;408;g2b790e7f309_0_19"/>
          <p:cNvPicPr preferRelativeResize="0"/>
          <p:nvPr/>
        </p:nvPicPr>
        <p:blipFill>
          <a:blip r:embed="rId4">
            <a:alphaModFix/>
          </a:blip>
          <a:stretch>
            <a:fillRect/>
          </a:stretch>
        </p:blipFill>
        <p:spPr>
          <a:xfrm>
            <a:off x="4749225" y="3501475"/>
            <a:ext cx="4142464" cy="2758949"/>
          </a:xfrm>
          <a:prstGeom prst="rect">
            <a:avLst/>
          </a:prstGeom>
          <a:noFill/>
          <a:ln>
            <a:noFill/>
          </a:ln>
        </p:spPr>
      </p:pic>
      <p:sp>
        <p:nvSpPr>
          <p:cNvPr id="409" name="Google Shape;409;g2b790e7f309_0_19"/>
          <p:cNvSpPr txBox="1"/>
          <p:nvPr/>
        </p:nvSpPr>
        <p:spPr>
          <a:xfrm>
            <a:off x="517675" y="3082875"/>
            <a:ext cx="2981700" cy="28575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Small</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Large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Great</a:t>
            </a:r>
            <a:endParaRPr sz="32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descr="Questions" id="415" name="Google Shape;415;g2b805786743_0_7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2b805786743_0_71"/>
          <p:cNvSpPr txBox="1"/>
          <p:nvPr/>
        </p:nvSpPr>
        <p:spPr>
          <a:xfrm>
            <a:off x="625700" y="1032125"/>
            <a:ext cx="8416500" cy="1169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600">
                <a:latin typeface="Calibri"/>
                <a:ea typeface="Calibri"/>
                <a:cs typeface="Calibri"/>
                <a:sym typeface="Calibri"/>
              </a:rPr>
              <a:t>The ______ Lakes are a group of interconnected freshwater lakes between the United States and Canada. They consist of Lake Superior, Lake Michigan, Lake Huron, Lake Erie, and Lake Ontario.</a:t>
            </a:r>
            <a:endParaRPr sz="2600">
              <a:latin typeface="Calibri"/>
              <a:ea typeface="Calibri"/>
              <a:cs typeface="Calibri"/>
              <a:sym typeface="Calibri"/>
            </a:endParaRPr>
          </a:p>
        </p:txBody>
      </p:sp>
      <p:pic>
        <p:nvPicPr>
          <p:cNvPr id="417" name="Google Shape;417;g2b805786743_0_71"/>
          <p:cNvPicPr preferRelativeResize="0"/>
          <p:nvPr/>
        </p:nvPicPr>
        <p:blipFill>
          <a:blip r:embed="rId4">
            <a:alphaModFix/>
          </a:blip>
          <a:stretch>
            <a:fillRect/>
          </a:stretch>
        </p:blipFill>
        <p:spPr>
          <a:xfrm>
            <a:off x="4749225" y="3501475"/>
            <a:ext cx="4142464" cy="2758949"/>
          </a:xfrm>
          <a:prstGeom prst="rect">
            <a:avLst/>
          </a:prstGeom>
          <a:noFill/>
          <a:ln>
            <a:noFill/>
          </a:ln>
        </p:spPr>
      </p:pic>
      <p:sp>
        <p:nvSpPr>
          <p:cNvPr id="418" name="Google Shape;418;g2b805786743_0_71"/>
          <p:cNvSpPr txBox="1"/>
          <p:nvPr/>
        </p:nvSpPr>
        <p:spPr>
          <a:xfrm>
            <a:off x="517675" y="3082875"/>
            <a:ext cx="2981700" cy="28575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Small</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Large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Great</a:t>
            </a:r>
            <a:endParaRPr sz="3200">
              <a:solidFill>
                <a:srgbClr val="FF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b790e7f309_0_42"/>
          <p:cNvSpPr txBox="1"/>
          <p:nvPr>
            <p:ph type="ctrTitle"/>
          </p:nvPr>
        </p:nvSpPr>
        <p:spPr>
          <a:xfrm>
            <a:off x="627675" y="205025"/>
            <a:ext cx="8233800" cy="1211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t/>
            </a:r>
            <a:endParaRPr/>
          </a:p>
          <a:p>
            <a:pPr indent="0" lvl="0" marL="0" rtl="0" algn="ctr">
              <a:lnSpc>
                <a:spcPct val="100000"/>
              </a:lnSpc>
              <a:spcBef>
                <a:spcPts val="0"/>
              </a:spcBef>
              <a:spcAft>
                <a:spcPts val="0"/>
              </a:spcAft>
              <a:buClr>
                <a:schemeClr val="dk1"/>
              </a:buClr>
              <a:buSzPct val="114285"/>
              <a:buFont typeface="Calibri"/>
              <a:buNone/>
            </a:pPr>
            <a:r>
              <a:t/>
            </a:r>
            <a:endParaRPr sz="3850"/>
          </a:p>
          <a:p>
            <a:pPr indent="0" lvl="0" marL="0" rtl="0" algn="l">
              <a:spcBef>
                <a:spcPts val="0"/>
              </a:spcBef>
              <a:spcAft>
                <a:spcPts val="0"/>
              </a:spcAft>
              <a:buClr>
                <a:schemeClr val="dk1"/>
              </a:buClr>
              <a:buSzPct val="33333"/>
              <a:buFont typeface="Arial"/>
              <a:buNone/>
            </a:pPr>
            <a:r>
              <a:rPr lang="en-US" sz="3300"/>
              <a:t>True or False: </a:t>
            </a:r>
            <a:r>
              <a:rPr lang="en-US" sz="3300"/>
              <a:t>The important fact to remember about lakes is that they are </a:t>
            </a:r>
            <a:r>
              <a:rPr lang="en-US" sz="3300" u="sng"/>
              <a:t>man-made</a:t>
            </a:r>
            <a:r>
              <a:rPr lang="en-US" sz="3300"/>
              <a:t>. </a:t>
            </a:r>
            <a:endParaRPr sz="3850"/>
          </a:p>
          <a:p>
            <a:pPr indent="0" lvl="0" marL="0" rtl="0" algn="ctr">
              <a:lnSpc>
                <a:spcPct val="100000"/>
              </a:lnSpc>
              <a:spcBef>
                <a:spcPts val="0"/>
              </a:spcBef>
              <a:spcAft>
                <a:spcPts val="0"/>
              </a:spcAft>
              <a:buClr>
                <a:schemeClr val="dk1"/>
              </a:buClr>
              <a:buSzPct val="100000"/>
              <a:buFont typeface="Calibri"/>
              <a:buNone/>
            </a:pPr>
            <a:r>
              <a:t/>
            </a:r>
            <a:endParaRPr/>
          </a:p>
          <a:p>
            <a:pPr indent="0" lvl="0" marL="0" rtl="0" algn="l">
              <a:lnSpc>
                <a:spcPct val="100000"/>
              </a:lnSpc>
              <a:spcBef>
                <a:spcPts val="0"/>
              </a:spcBef>
              <a:spcAft>
                <a:spcPts val="0"/>
              </a:spcAft>
              <a:buClr>
                <a:schemeClr val="dk1"/>
              </a:buClr>
              <a:buSzPct val="100000"/>
              <a:buFont typeface="Calibri"/>
              <a:buNone/>
            </a:pPr>
            <a:r>
              <a:t/>
            </a:r>
            <a:endParaRPr/>
          </a:p>
        </p:txBody>
      </p:sp>
      <p:sp>
        <p:nvSpPr>
          <p:cNvPr id="425" name="Google Shape;425;g2b790e7f309_0_42"/>
          <p:cNvSpPr txBox="1"/>
          <p:nvPr/>
        </p:nvSpPr>
        <p:spPr>
          <a:xfrm>
            <a:off x="360975" y="1929275"/>
            <a:ext cx="8500500" cy="32421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p:txBody>
      </p:sp>
      <p:sp>
        <p:nvSpPr>
          <p:cNvPr descr="Questions" id="426" name="Google Shape;426;g2b790e7f309_0_42"/>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7" name="Google Shape;427;g2b790e7f309_0_42"/>
          <p:cNvPicPr preferRelativeResize="0"/>
          <p:nvPr/>
        </p:nvPicPr>
        <p:blipFill>
          <a:blip r:embed="rId4">
            <a:alphaModFix/>
          </a:blip>
          <a:stretch>
            <a:fillRect/>
          </a:stretch>
        </p:blipFill>
        <p:spPr>
          <a:xfrm>
            <a:off x="5647300" y="2565200"/>
            <a:ext cx="2936625" cy="2936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b805786743_0_80"/>
          <p:cNvSpPr txBox="1"/>
          <p:nvPr>
            <p:ph type="ctrTitle"/>
          </p:nvPr>
        </p:nvSpPr>
        <p:spPr>
          <a:xfrm>
            <a:off x="627675" y="205025"/>
            <a:ext cx="8233800" cy="1211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t/>
            </a:r>
            <a:endParaRPr/>
          </a:p>
          <a:p>
            <a:pPr indent="0" lvl="0" marL="0" rtl="0" algn="ctr">
              <a:lnSpc>
                <a:spcPct val="100000"/>
              </a:lnSpc>
              <a:spcBef>
                <a:spcPts val="0"/>
              </a:spcBef>
              <a:spcAft>
                <a:spcPts val="0"/>
              </a:spcAft>
              <a:buClr>
                <a:schemeClr val="dk1"/>
              </a:buClr>
              <a:buSzPct val="114284"/>
              <a:buFont typeface="Calibri"/>
              <a:buNone/>
            </a:pPr>
            <a:r>
              <a:t/>
            </a:r>
            <a:endParaRPr sz="3850"/>
          </a:p>
          <a:p>
            <a:pPr indent="0" lvl="0" marL="0" rtl="0" algn="l">
              <a:spcBef>
                <a:spcPts val="0"/>
              </a:spcBef>
              <a:spcAft>
                <a:spcPts val="0"/>
              </a:spcAft>
              <a:buClr>
                <a:schemeClr val="dk1"/>
              </a:buClr>
              <a:buSzPct val="33333"/>
              <a:buFont typeface="Arial"/>
              <a:buNone/>
            </a:pPr>
            <a:r>
              <a:rPr lang="en-US" sz="3300"/>
              <a:t>True or False: The important fact to remember about lakes is that they are </a:t>
            </a:r>
            <a:r>
              <a:rPr lang="en-US" sz="3300" u="sng"/>
              <a:t>man-made</a:t>
            </a:r>
            <a:r>
              <a:rPr lang="en-US" sz="3300"/>
              <a:t>. </a:t>
            </a:r>
            <a:endParaRPr sz="3850"/>
          </a:p>
          <a:p>
            <a:pPr indent="0" lvl="0" marL="0" rtl="0" algn="ctr">
              <a:lnSpc>
                <a:spcPct val="100000"/>
              </a:lnSpc>
              <a:spcBef>
                <a:spcPts val="0"/>
              </a:spcBef>
              <a:spcAft>
                <a:spcPts val="0"/>
              </a:spcAft>
              <a:buClr>
                <a:schemeClr val="dk1"/>
              </a:buClr>
              <a:buSzPct val="100000"/>
              <a:buFont typeface="Calibri"/>
              <a:buNone/>
            </a:pPr>
            <a:r>
              <a:t/>
            </a:r>
            <a:endParaRPr/>
          </a:p>
          <a:p>
            <a:pPr indent="0" lvl="0" marL="0" rtl="0" algn="l">
              <a:lnSpc>
                <a:spcPct val="100000"/>
              </a:lnSpc>
              <a:spcBef>
                <a:spcPts val="0"/>
              </a:spcBef>
              <a:spcAft>
                <a:spcPts val="0"/>
              </a:spcAft>
              <a:buClr>
                <a:schemeClr val="dk1"/>
              </a:buClr>
              <a:buSzPct val="100000"/>
              <a:buFont typeface="Calibri"/>
              <a:buNone/>
            </a:pPr>
            <a:r>
              <a:t/>
            </a:r>
            <a:endParaRPr/>
          </a:p>
        </p:txBody>
      </p:sp>
      <p:sp>
        <p:nvSpPr>
          <p:cNvPr id="434" name="Google Shape;434;g2b805786743_0_80"/>
          <p:cNvSpPr txBox="1"/>
          <p:nvPr/>
        </p:nvSpPr>
        <p:spPr>
          <a:xfrm>
            <a:off x="360975" y="1929275"/>
            <a:ext cx="8500500" cy="32421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00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indent="-431800" lvl="0" marL="457200" marR="0" rtl="0" algn="l">
              <a:lnSpc>
                <a:spcPct val="100000"/>
              </a:lnSpc>
              <a:spcBef>
                <a:spcPts val="64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False</a:t>
            </a:r>
            <a:r>
              <a:rPr b="0" i="0" lang="en-US" sz="3200" u="none" cap="none" strike="noStrike">
                <a:solidFill>
                  <a:srgbClr val="FF0000"/>
                </a:solidFill>
                <a:latin typeface="Calibri"/>
                <a:ea typeface="Calibri"/>
                <a:cs typeface="Calibri"/>
                <a:sym typeface="Calibri"/>
              </a:rPr>
              <a:t> </a:t>
            </a:r>
            <a:endParaRPr b="0" i="0" sz="3200" u="none" cap="none" strike="noStrike">
              <a:solidFill>
                <a:srgbClr val="FF0000"/>
              </a:solidFill>
              <a:latin typeface="Calibri"/>
              <a:ea typeface="Calibri"/>
              <a:cs typeface="Calibri"/>
              <a:sym typeface="Calibri"/>
            </a:endParaRPr>
          </a:p>
        </p:txBody>
      </p:sp>
      <p:sp>
        <p:nvSpPr>
          <p:cNvPr descr="Questions" id="435" name="Google Shape;435;g2b805786743_0_80"/>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g2b805786743_0_80"/>
          <p:cNvPicPr preferRelativeResize="0"/>
          <p:nvPr/>
        </p:nvPicPr>
        <p:blipFill>
          <a:blip r:embed="rId4">
            <a:alphaModFix/>
          </a:blip>
          <a:stretch>
            <a:fillRect/>
          </a:stretch>
        </p:blipFill>
        <p:spPr>
          <a:xfrm>
            <a:off x="5647300" y="2565200"/>
            <a:ext cx="2936625" cy="2936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descr="Lightbulb and gear" id="209" name="Google Shape;209;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7e68c1a8e3_0_0"/>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2700">
                <a:solidFill>
                  <a:srgbClr val="374151"/>
                </a:solidFill>
                <a:highlight>
                  <a:srgbClr val="FFFFFF"/>
                </a:highlight>
                <a:latin typeface="Roboto"/>
                <a:ea typeface="Roboto"/>
                <a:cs typeface="Roboto"/>
                <a:sym typeface="Roboto"/>
              </a:rPr>
              <a:t>What are the differences between lakes, oceans, ponds, reservoirs, and rivers?</a:t>
            </a:r>
            <a:endParaRPr b="0" i="0" sz="2900" u="none" cap="none" strike="noStrike">
              <a:solidFill>
                <a:srgbClr val="000000"/>
              </a:solidFill>
              <a:latin typeface="Arial"/>
              <a:ea typeface="Arial"/>
              <a:cs typeface="Arial"/>
              <a:sym typeface="Arial"/>
            </a:endParaRPr>
          </a:p>
        </p:txBody>
      </p:sp>
      <p:pic>
        <p:nvPicPr>
          <p:cNvPr id="211" name="Google Shape;211;g27e68c1a8e3_0_0"/>
          <p:cNvPicPr preferRelativeResize="0"/>
          <p:nvPr/>
        </p:nvPicPr>
        <p:blipFill>
          <a:blip r:embed="rId4">
            <a:alphaModFix/>
          </a:blip>
          <a:stretch>
            <a:fillRect/>
          </a:stretch>
        </p:blipFill>
        <p:spPr>
          <a:xfrm>
            <a:off x="2243200" y="1852200"/>
            <a:ext cx="2187443" cy="1459751"/>
          </a:xfrm>
          <a:prstGeom prst="rect">
            <a:avLst/>
          </a:prstGeom>
          <a:noFill/>
          <a:ln>
            <a:noFill/>
          </a:ln>
        </p:spPr>
      </p:pic>
      <p:pic>
        <p:nvPicPr>
          <p:cNvPr id="212" name="Google Shape;212;g27e68c1a8e3_0_0"/>
          <p:cNvPicPr preferRelativeResize="0"/>
          <p:nvPr/>
        </p:nvPicPr>
        <p:blipFill>
          <a:blip r:embed="rId5">
            <a:alphaModFix/>
          </a:blip>
          <a:stretch>
            <a:fillRect/>
          </a:stretch>
        </p:blipFill>
        <p:spPr>
          <a:xfrm>
            <a:off x="4704000" y="1852213"/>
            <a:ext cx="2185416" cy="1459751"/>
          </a:xfrm>
          <a:prstGeom prst="rect">
            <a:avLst/>
          </a:prstGeom>
          <a:noFill/>
          <a:ln>
            <a:noFill/>
          </a:ln>
        </p:spPr>
      </p:pic>
      <p:pic>
        <p:nvPicPr>
          <p:cNvPr id="213" name="Google Shape;213;g27e68c1a8e3_0_0"/>
          <p:cNvPicPr preferRelativeResize="0"/>
          <p:nvPr/>
        </p:nvPicPr>
        <p:blipFill>
          <a:blip r:embed="rId6">
            <a:alphaModFix/>
          </a:blip>
          <a:stretch>
            <a:fillRect/>
          </a:stretch>
        </p:blipFill>
        <p:spPr>
          <a:xfrm>
            <a:off x="5564248" y="3531019"/>
            <a:ext cx="2185419" cy="1463040"/>
          </a:xfrm>
          <a:prstGeom prst="rect">
            <a:avLst/>
          </a:prstGeom>
          <a:noFill/>
          <a:ln>
            <a:noFill/>
          </a:ln>
        </p:spPr>
      </p:pic>
      <p:pic>
        <p:nvPicPr>
          <p:cNvPr id="214" name="Google Shape;214;g27e68c1a8e3_0_0"/>
          <p:cNvPicPr preferRelativeResize="0"/>
          <p:nvPr/>
        </p:nvPicPr>
        <p:blipFill>
          <a:blip r:embed="rId7">
            <a:alphaModFix/>
          </a:blip>
          <a:stretch>
            <a:fillRect/>
          </a:stretch>
        </p:blipFill>
        <p:spPr>
          <a:xfrm>
            <a:off x="1341250" y="3531019"/>
            <a:ext cx="2185416" cy="1463039"/>
          </a:xfrm>
          <a:prstGeom prst="rect">
            <a:avLst/>
          </a:prstGeom>
          <a:noFill/>
          <a:ln>
            <a:noFill/>
          </a:ln>
        </p:spPr>
      </p:pic>
      <p:pic>
        <p:nvPicPr>
          <p:cNvPr id="215" name="Google Shape;215;g27e68c1a8e3_0_0"/>
          <p:cNvPicPr preferRelativeResize="0"/>
          <p:nvPr/>
        </p:nvPicPr>
        <p:blipFill>
          <a:blip r:embed="rId8">
            <a:alphaModFix/>
          </a:blip>
          <a:stretch>
            <a:fillRect/>
          </a:stretch>
        </p:blipFill>
        <p:spPr>
          <a:xfrm>
            <a:off x="3479288" y="5090898"/>
            <a:ext cx="2185415" cy="1463039"/>
          </a:xfrm>
          <a:prstGeom prst="rect">
            <a:avLst/>
          </a:prstGeom>
          <a:noFill/>
          <a:ln>
            <a:noFill/>
          </a:ln>
        </p:spPr>
      </p:pic>
      <p:pic>
        <p:nvPicPr>
          <p:cNvPr id="216" name="Google Shape;216;g27e68c1a8e3_0_0"/>
          <p:cNvPicPr preferRelativeResize="0"/>
          <p:nvPr/>
        </p:nvPicPr>
        <p:blipFill>
          <a:blip r:embed="rId9">
            <a:alphaModFix/>
          </a:blip>
          <a:stretch>
            <a:fillRect/>
          </a:stretch>
        </p:blipFill>
        <p:spPr>
          <a:xfrm>
            <a:off x="3848138" y="3565211"/>
            <a:ext cx="1394650" cy="139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descr="Artificial Intelligence" id="442" name="Google Shape;442;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3" name="Google Shape;443;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descr="Artificial Intelligence" id="449" name="Google Shape;449;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50" name="Google Shape;450;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51" name="Google Shape;451;g27e576c1a67_0_796"/>
          <p:cNvSpPr txBox="1"/>
          <p:nvPr>
            <p:ph idx="4294967295" type="ctrTitle"/>
          </p:nvPr>
        </p:nvSpPr>
        <p:spPr>
          <a:xfrm>
            <a:off x="609013" y="957038"/>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lang="en-US" sz="3100"/>
              <a:t>This is an example of a lake. It is a natural body of water surrounded by land.</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Calibri"/>
              <a:ea typeface="Calibri"/>
              <a:cs typeface="Calibri"/>
              <a:sym typeface="Calibri"/>
            </a:endParaRPr>
          </a:p>
        </p:txBody>
      </p:sp>
      <p:pic>
        <p:nvPicPr>
          <p:cNvPr id="452" name="Google Shape;452;g27e576c1a67_0_796"/>
          <p:cNvPicPr preferRelativeResize="0"/>
          <p:nvPr/>
        </p:nvPicPr>
        <p:blipFill>
          <a:blip r:embed="rId5">
            <a:alphaModFix/>
          </a:blip>
          <a:stretch>
            <a:fillRect/>
          </a:stretch>
        </p:blipFill>
        <p:spPr>
          <a:xfrm>
            <a:off x="1961413" y="2108454"/>
            <a:ext cx="5221175" cy="3915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descr="Artificial Intelligence" id="458" name="Google Shape;458;g2b790e7f309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59" name="Google Shape;459;g2b790e7f309_0_61"/>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60" name="Google Shape;460;g2b790e7f309_0_61"/>
          <p:cNvSpPr txBox="1"/>
          <p:nvPr>
            <p:ph idx="4294967295" type="ctrTitle"/>
          </p:nvPr>
        </p:nvSpPr>
        <p:spPr>
          <a:xfrm>
            <a:off x="728450" y="676225"/>
            <a:ext cx="82389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lang="en-US" sz="3200"/>
              <a:t>This is a different example of a lake. Again, this </a:t>
            </a:r>
            <a:r>
              <a:rPr lang="en-US" sz="3200"/>
              <a:t>picture</a:t>
            </a:r>
            <a:r>
              <a:rPr lang="en-US" sz="3200"/>
              <a:t> shows a natural body of water surrounded by land.</a:t>
            </a:r>
            <a:endParaRPr b="0" i="0" sz="3200" u="none" cap="none" strike="noStrike">
              <a:solidFill>
                <a:schemeClr val="dk1"/>
              </a:solidFill>
              <a:latin typeface="Calibri"/>
              <a:ea typeface="Calibri"/>
              <a:cs typeface="Calibri"/>
              <a:sym typeface="Calibri"/>
            </a:endParaRPr>
          </a:p>
        </p:txBody>
      </p:sp>
      <p:sp>
        <p:nvSpPr>
          <p:cNvPr id="461" name="Google Shape;461;g2b790e7f309_0_61"/>
          <p:cNvSpPr txBox="1"/>
          <p:nvPr/>
        </p:nvSpPr>
        <p:spPr>
          <a:xfrm>
            <a:off x="5418950" y="5833175"/>
            <a:ext cx="16026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Calibri"/>
                <a:ea typeface="Calibri"/>
                <a:cs typeface="Calibri"/>
                <a:sym typeface="Calibri"/>
              </a:rPr>
              <a:t>Photo: Georgia Coast Atlas</a:t>
            </a:r>
            <a:endParaRPr b="0" i="0" sz="1000" u="none" cap="none" strike="noStrike">
              <a:solidFill>
                <a:schemeClr val="lt1"/>
              </a:solidFill>
              <a:latin typeface="Calibri"/>
              <a:ea typeface="Calibri"/>
              <a:cs typeface="Calibri"/>
              <a:sym typeface="Calibri"/>
            </a:endParaRPr>
          </a:p>
        </p:txBody>
      </p:sp>
      <p:pic>
        <p:nvPicPr>
          <p:cNvPr id="462" name="Google Shape;462;g2b790e7f309_0_61"/>
          <p:cNvPicPr preferRelativeResize="0"/>
          <p:nvPr/>
        </p:nvPicPr>
        <p:blipFill>
          <a:blip r:embed="rId5">
            <a:alphaModFix/>
          </a:blip>
          <a:stretch>
            <a:fillRect/>
          </a:stretch>
        </p:blipFill>
        <p:spPr>
          <a:xfrm>
            <a:off x="1933463" y="2265951"/>
            <a:ext cx="5828876" cy="41931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descr="Artificial Intelligence" id="468" name="Google Shape;468;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69" name="Google Shape;469;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descr="Artificial Intelligence" id="475" name="Google Shape;475;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6" name="Google Shape;476;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77" name="Google Shape;477;g25e11802ac4_0_864"/>
          <p:cNvSpPr txBox="1"/>
          <p:nvPr>
            <p:ph idx="4294967295" type="ctrTitle"/>
          </p:nvPr>
        </p:nvSpPr>
        <p:spPr>
          <a:xfrm>
            <a:off x="366825" y="536150"/>
            <a:ext cx="86154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lang="en-US" sz="3200"/>
              <a:t>This is not a lake. This body of water is natural, but it is not completely surrounded by land.</a:t>
            </a:r>
            <a:endParaRPr b="0" i="0" sz="3200" u="none" cap="none" strike="noStrike">
              <a:solidFill>
                <a:schemeClr val="dk1"/>
              </a:solidFill>
              <a:latin typeface="Calibri"/>
              <a:ea typeface="Calibri"/>
              <a:cs typeface="Calibri"/>
              <a:sym typeface="Calibri"/>
            </a:endParaRPr>
          </a:p>
        </p:txBody>
      </p:sp>
      <p:pic>
        <p:nvPicPr>
          <p:cNvPr id="478" name="Google Shape;478;g25e11802ac4_0_864"/>
          <p:cNvPicPr preferRelativeResize="0"/>
          <p:nvPr/>
        </p:nvPicPr>
        <p:blipFill>
          <a:blip r:embed="rId5">
            <a:alphaModFix/>
          </a:blip>
          <a:stretch>
            <a:fillRect/>
          </a:stretch>
        </p:blipFill>
        <p:spPr>
          <a:xfrm>
            <a:off x="1846163" y="2307800"/>
            <a:ext cx="5656724" cy="4245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descr="Artificial Intelligence" id="484" name="Google Shape;484;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85" name="Google Shape;485;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86" name="Google Shape;486;g25e11802ac4_0_780"/>
          <p:cNvSpPr txBox="1"/>
          <p:nvPr>
            <p:ph idx="4294967295" type="ctrTitle"/>
          </p:nvPr>
        </p:nvSpPr>
        <p:spPr>
          <a:xfrm>
            <a:off x="348650" y="735300"/>
            <a:ext cx="8650200" cy="147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Calibri"/>
              <a:buNone/>
            </a:pPr>
            <a:r>
              <a:rPr lang="en-US" sz="3200"/>
              <a:t>This is also not a lake. This body of water is natural, but it is not completely surrounded by land. </a:t>
            </a:r>
            <a:endParaRPr b="0" i="0" sz="3200" u="none" cap="none" strike="noStrike">
              <a:solidFill>
                <a:schemeClr val="dk1"/>
              </a:solidFill>
              <a:latin typeface="Calibri"/>
              <a:ea typeface="Calibri"/>
              <a:cs typeface="Calibri"/>
              <a:sym typeface="Calibri"/>
            </a:endParaRPr>
          </a:p>
        </p:txBody>
      </p:sp>
      <p:pic>
        <p:nvPicPr>
          <p:cNvPr id="487" name="Google Shape;487;g25e11802ac4_0_780"/>
          <p:cNvPicPr preferRelativeResize="0"/>
          <p:nvPr/>
        </p:nvPicPr>
        <p:blipFill>
          <a:blip r:embed="rId5">
            <a:alphaModFix/>
          </a:blip>
          <a:stretch>
            <a:fillRect/>
          </a:stretch>
        </p:blipFill>
        <p:spPr>
          <a:xfrm>
            <a:off x="1008188" y="2634750"/>
            <a:ext cx="7127616" cy="4008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descr="Questions" id="493" name="Google Shape;493;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7430209113_0_146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of these is a lake?</a:t>
            </a:r>
            <a:endParaRPr b="0" i="0" sz="1400" u="none" cap="none" strike="noStrike">
              <a:solidFill>
                <a:srgbClr val="000000"/>
              </a:solidFill>
              <a:latin typeface="Arial"/>
              <a:ea typeface="Arial"/>
              <a:cs typeface="Arial"/>
              <a:sym typeface="Arial"/>
            </a:endParaRPr>
          </a:p>
        </p:txBody>
      </p:sp>
      <p:sp>
        <p:nvSpPr>
          <p:cNvPr descr="Questions" id="500" name="Google Shape;500;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1" name="Google Shape;501;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502" name="Google Shape;502;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503" name="Google Shape;503;g27430209113_0_1469"/>
          <p:cNvPicPr preferRelativeResize="0"/>
          <p:nvPr/>
        </p:nvPicPr>
        <p:blipFill>
          <a:blip r:embed="rId5">
            <a:alphaModFix/>
          </a:blip>
          <a:stretch>
            <a:fillRect/>
          </a:stretch>
        </p:blipFill>
        <p:spPr>
          <a:xfrm>
            <a:off x="4885274" y="2832850"/>
            <a:ext cx="3831551" cy="2616699"/>
          </a:xfrm>
          <a:prstGeom prst="rect">
            <a:avLst/>
          </a:prstGeom>
          <a:noFill/>
          <a:ln>
            <a:noFill/>
          </a:ln>
        </p:spPr>
      </p:pic>
      <p:pic>
        <p:nvPicPr>
          <p:cNvPr id="504" name="Google Shape;504;g27430209113_0_1469"/>
          <p:cNvPicPr preferRelativeResize="0"/>
          <p:nvPr/>
        </p:nvPicPr>
        <p:blipFill>
          <a:blip r:embed="rId6">
            <a:alphaModFix/>
          </a:blip>
          <a:stretch>
            <a:fillRect/>
          </a:stretch>
        </p:blipFill>
        <p:spPr>
          <a:xfrm>
            <a:off x="352009" y="2780526"/>
            <a:ext cx="3892425" cy="2919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2b805786743_0_94"/>
          <p:cNvSpPr/>
          <p:nvPr/>
        </p:nvSpPr>
        <p:spPr>
          <a:xfrm>
            <a:off x="181925" y="1503550"/>
            <a:ext cx="4302000" cy="5034600"/>
          </a:xfrm>
          <a:prstGeom prst="roundRect">
            <a:avLst>
              <a:gd fmla="val 16667" name="adj"/>
            </a:avLst>
          </a:prstGeom>
          <a:solidFill>
            <a:schemeClr val="lt1"/>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1" name="Google Shape;511;g2b805786743_0_94"/>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of these is a lake?</a:t>
            </a:r>
            <a:endParaRPr b="0" i="0" sz="1400" u="none" cap="none" strike="noStrike">
              <a:solidFill>
                <a:srgbClr val="000000"/>
              </a:solidFill>
              <a:latin typeface="Arial"/>
              <a:ea typeface="Arial"/>
              <a:cs typeface="Arial"/>
              <a:sym typeface="Arial"/>
            </a:endParaRPr>
          </a:p>
        </p:txBody>
      </p:sp>
      <p:sp>
        <p:nvSpPr>
          <p:cNvPr descr="Questions" id="512" name="Google Shape;512;g2b805786743_0_9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3" name="Google Shape;513;g2b805786743_0_94"/>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514" name="Google Shape;514;g2b805786743_0_94"/>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515" name="Google Shape;515;g2b805786743_0_94"/>
          <p:cNvPicPr preferRelativeResize="0"/>
          <p:nvPr/>
        </p:nvPicPr>
        <p:blipFill>
          <a:blip r:embed="rId5">
            <a:alphaModFix/>
          </a:blip>
          <a:stretch>
            <a:fillRect/>
          </a:stretch>
        </p:blipFill>
        <p:spPr>
          <a:xfrm>
            <a:off x="4885274" y="2832850"/>
            <a:ext cx="3831551" cy="2616699"/>
          </a:xfrm>
          <a:prstGeom prst="rect">
            <a:avLst/>
          </a:prstGeom>
          <a:noFill/>
          <a:ln>
            <a:noFill/>
          </a:ln>
        </p:spPr>
      </p:pic>
      <p:pic>
        <p:nvPicPr>
          <p:cNvPr id="516" name="Google Shape;516;g2b805786743_0_94"/>
          <p:cNvPicPr preferRelativeResize="0"/>
          <p:nvPr/>
        </p:nvPicPr>
        <p:blipFill>
          <a:blip r:embed="rId6">
            <a:alphaModFix/>
          </a:blip>
          <a:stretch>
            <a:fillRect/>
          </a:stretch>
        </p:blipFill>
        <p:spPr>
          <a:xfrm>
            <a:off x="352009" y="2780526"/>
            <a:ext cx="3892425" cy="2919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23" name="Google Shape;523;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descr="Rewind" id="222" name="Google Shape;22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descr="Rewind" id="529" name="Google Shape;529;g2a613fe29c9_2_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2a613fe29c9_2_9"/>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Lake</a:t>
            </a:r>
            <a:r>
              <a:rPr b="1" lang="en-US">
                <a:solidFill>
                  <a:schemeClr val="dk1"/>
                </a:solidFill>
              </a:rPr>
              <a:t>: </a:t>
            </a:r>
            <a:r>
              <a:rPr lang="en-US">
                <a:solidFill>
                  <a:schemeClr val="dk1"/>
                </a:solidFill>
              </a:rPr>
              <a:t>A natural, large body of water surrounded by land</a:t>
            </a:r>
            <a:endParaRPr>
              <a:solidFill>
                <a:schemeClr val="dk1"/>
              </a:solidFill>
            </a:endParaRPr>
          </a:p>
        </p:txBody>
      </p:sp>
      <p:pic>
        <p:nvPicPr>
          <p:cNvPr id="531" name="Google Shape;531;g2a613fe29c9_2_9"/>
          <p:cNvPicPr preferRelativeResize="0"/>
          <p:nvPr/>
        </p:nvPicPr>
        <p:blipFill>
          <a:blip r:embed="rId4">
            <a:alphaModFix/>
          </a:blip>
          <a:stretch>
            <a:fillRect/>
          </a:stretch>
        </p:blipFill>
        <p:spPr>
          <a:xfrm>
            <a:off x="699900" y="2215075"/>
            <a:ext cx="7744200" cy="3872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8" name="Google Shape;538;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5e11802ac4_0_1976"/>
          <p:cNvCxnSpPr>
            <a:stCxn id="540" idx="4"/>
            <a:endCxn id="537"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42" name="Google Shape;542;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40" name="Google Shape;540;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9" name="Google Shape;549;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0" name="Google Shape;550;g25e11802ac4_0_1886"/>
          <p:cNvCxnSpPr>
            <a:stCxn id="551" idx="4"/>
            <a:endCxn id="54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2" name="Google Shape;552;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53" name="Google Shape;553;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1" name="Google Shape;551;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4" name="Google Shape;554;g25e11802ac4_0_1886"/>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Lake</a:t>
            </a:r>
            <a:endParaRPr b="0" i="0" sz="700" u="none" cap="none" strike="noStrike">
              <a:solidFill>
                <a:srgbClr val="000000"/>
              </a:solidFill>
              <a:latin typeface="Arial"/>
              <a:ea typeface="Arial"/>
              <a:cs typeface="Arial"/>
              <a:sym typeface="Arial"/>
            </a:endParaRPr>
          </a:p>
        </p:txBody>
      </p:sp>
      <p:sp>
        <p:nvSpPr>
          <p:cNvPr id="555" name="Google Shape;555;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6" name="Google Shape;556;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57" name="Google Shape;557;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58" name="Google Shape;558;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lakes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559" name="Google Shape;559;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0" name="Google Shape;560;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1" name="Google Shape;561;g25e11802ac4_0_1886"/>
          <p:cNvCxnSpPr>
            <a:stCxn id="562" idx="4"/>
            <a:endCxn id="5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3" name="Google Shape;563;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4" name="Google Shape;564;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2" name="Google Shape;562;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a613fe29c9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1" name="Google Shape;571;g2a613fe29c9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2" name="Google Shape;572;g2a613fe29c9_2_20"/>
          <p:cNvCxnSpPr>
            <a:stCxn id="573" idx="4"/>
            <a:endCxn id="57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g2a613fe29c9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5" name="Google Shape;575;g2a613fe29c9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3" name="Google Shape;573;g2a613fe29c9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6" name="Google Shape;576;g2a613fe29c9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lake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7" name="Google Shape;577;g2a613fe29c9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8" name="Google Shape;578;g2a613fe29c9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9" name="Google Shape;579;g2a613fe29c9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0" name="Google Shape;580;g2a613fe29c9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81" name="Google Shape;581;g2a613fe29c9_2_20"/>
          <p:cNvPicPr preferRelativeResize="0"/>
          <p:nvPr/>
        </p:nvPicPr>
        <p:blipFill>
          <a:blip r:embed="rId3">
            <a:alphaModFix/>
          </a:blip>
          <a:stretch>
            <a:fillRect/>
          </a:stretch>
        </p:blipFill>
        <p:spPr>
          <a:xfrm>
            <a:off x="1050995" y="1834850"/>
            <a:ext cx="2720884" cy="1815724"/>
          </a:xfrm>
          <a:prstGeom prst="rect">
            <a:avLst/>
          </a:prstGeom>
          <a:noFill/>
          <a:ln>
            <a:noFill/>
          </a:ln>
        </p:spPr>
      </p:pic>
      <p:pic>
        <p:nvPicPr>
          <p:cNvPr id="582" name="Google Shape;582;g2a613fe29c9_2_20"/>
          <p:cNvPicPr preferRelativeResize="0"/>
          <p:nvPr/>
        </p:nvPicPr>
        <p:blipFill>
          <a:blip r:embed="rId4">
            <a:alphaModFix/>
          </a:blip>
          <a:stretch>
            <a:fillRect/>
          </a:stretch>
        </p:blipFill>
        <p:spPr>
          <a:xfrm>
            <a:off x="5585175" y="1831975"/>
            <a:ext cx="2712285" cy="1815725"/>
          </a:xfrm>
          <a:prstGeom prst="rect">
            <a:avLst/>
          </a:prstGeom>
          <a:noFill/>
          <a:ln>
            <a:noFill/>
          </a:ln>
        </p:spPr>
      </p:pic>
      <p:pic>
        <p:nvPicPr>
          <p:cNvPr id="583" name="Google Shape;583;g2a613fe29c9_2_20"/>
          <p:cNvPicPr preferRelativeResize="0"/>
          <p:nvPr/>
        </p:nvPicPr>
        <p:blipFill>
          <a:blip r:embed="rId5">
            <a:alphaModFix/>
          </a:blip>
          <a:stretch>
            <a:fillRect/>
          </a:stretch>
        </p:blipFill>
        <p:spPr>
          <a:xfrm>
            <a:off x="1051000" y="4345750"/>
            <a:ext cx="2712252" cy="1815725"/>
          </a:xfrm>
          <a:prstGeom prst="rect">
            <a:avLst/>
          </a:prstGeom>
          <a:noFill/>
          <a:ln>
            <a:noFill/>
          </a:ln>
        </p:spPr>
      </p:pic>
      <p:pic>
        <p:nvPicPr>
          <p:cNvPr id="584" name="Google Shape;584;g2a613fe29c9_2_20"/>
          <p:cNvPicPr preferRelativeResize="0"/>
          <p:nvPr/>
        </p:nvPicPr>
        <p:blipFill>
          <a:blip r:embed="rId6">
            <a:alphaModFix/>
          </a:blip>
          <a:stretch>
            <a:fillRect/>
          </a:stretch>
        </p:blipFill>
        <p:spPr>
          <a:xfrm>
            <a:off x="5585175" y="4316628"/>
            <a:ext cx="2720874" cy="18174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2b805786743_0_1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1" name="Google Shape;591;g2b805786743_0_1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2" name="Google Shape;592;g2b805786743_0_111"/>
          <p:cNvCxnSpPr>
            <a:stCxn id="593" idx="4"/>
            <a:endCxn id="59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4" name="Google Shape;594;g2b805786743_0_1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b805786743_0_1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3" name="Google Shape;593;g2b805786743_0_1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6" name="Google Shape;596;g2b805786743_0_11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lake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97" name="Google Shape;597;g2b805786743_0_11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8" name="Google Shape;598;g2b805786743_0_11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9" name="Google Shape;599;g2b805786743_0_11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0" name="Google Shape;600;g2b805786743_0_11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01" name="Google Shape;601;g2b805786743_0_111"/>
          <p:cNvPicPr preferRelativeResize="0"/>
          <p:nvPr/>
        </p:nvPicPr>
        <p:blipFill>
          <a:blip r:embed="rId3">
            <a:alphaModFix/>
          </a:blip>
          <a:stretch>
            <a:fillRect/>
          </a:stretch>
        </p:blipFill>
        <p:spPr>
          <a:xfrm>
            <a:off x="1050995" y="1834850"/>
            <a:ext cx="2720884" cy="1815724"/>
          </a:xfrm>
          <a:prstGeom prst="rect">
            <a:avLst/>
          </a:prstGeom>
          <a:noFill/>
          <a:ln>
            <a:noFill/>
          </a:ln>
        </p:spPr>
      </p:pic>
      <p:pic>
        <p:nvPicPr>
          <p:cNvPr id="602" name="Google Shape;602;g2b805786743_0_111"/>
          <p:cNvPicPr preferRelativeResize="0"/>
          <p:nvPr/>
        </p:nvPicPr>
        <p:blipFill>
          <a:blip r:embed="rId4">
            <a:alphaModFix/>
          </a:blip>
          <a:stretch>
            <a:fillRect/>
          </a:stretch>
        </p:blipFill>
        <p:spPr>
          <a:xfrm>
            <a:off x="5585175" y="1831975"/>
            <a:ext cx="2712285" cy="1815725"/>
          </a:xfrm>
          <a:prstGeom prst="rect">
            <a:avLst/>
          </a:prstGeom>
          <a:noFill/>
          <a:ln>
            <a:noFill/>
          </a:ln>
        </p:spPr>
      </p:pic>
      <p:pic>
        <p:nvPicPr>
          <p:cNvPr id="603" name="Google Shape;603;g2b805786743_0_111"/>
          <p:cNvPicPr preferRelativeResize="0"/>
          <p:nvPr/>
        </p:nvPicPr>
        <p:blipFill>
          <a:blip r:embed="rId5">
            <a:alphaModFix/>
          </a:blip>
          <a:stretch>
            <a:fillRect/>
          </a:stretch>
        </p:blipFill>
        <p:spPr>
          <a:xfrm>
            <a:off x="1051000" y="4345750"/>
            <a:ext cx="2712252" cy="1815725"/>
          </a:xfrm>
          <a:prstGeom prst="rect">
            <a:avLst/>
          </a:prstGeom>
          <a:noFill/>
          <a:ln>
            <a:noFill/>
          </a:ln>
        </p:spPr>
      </p:pic>
      <p:pic>
        <p:nvPicPr>
          <p:cNvPr id="604" name="Google Shape;604;g2b805786743_0_111"/>
          <p:cNvPicPr preferRelativeResize="0"/>
          <p:nvPr/>
        </p:nvPicPr>
        <p:blipFill>
          <a:blip r:embed="rId6">
            <a:alphaModFix/>
          </a:blip>
          <a:stretch>
            <a:fillRect/>
          </a:stretch>
        </p:blipFill>
        <p:spPr>
          <a:xfrm>
            <a:off x="5585175" y="4316628"/>
            <a:ext cx="2720874" cy="1817403"/>
          </a:xfrm>
          <a:prstGeom prst="rect">
            <a:avLst/>
          </a:prstGeom>
          <a:noFill/>
          <a:ln>
            <a:noFill/>
          </a:ln>
        </p:spPr>
      </p:pic>
      <p:sp>
        <p:nvSpPr>
          <p:cNvPr id="605" name="Google Shape;605;g2b805786743_0_111"/>
          <p:cNvSpPr/>
          <p:nvPr/>
        </p:nvSpPr>
        <p:spPr>
          <a:xfrm>
            <a:off x="4948713" y="4099349"/>
            <a:ext cx="3985200" cy="251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2" name="Google Shape;612;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3" name="Google Shape;613;g25e11802ac4_0_2108"/>
          <p:cNvCxnSpPr>
            <a:stCxn id="614" idx="4"/>
            <a:endCxn id="6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6" name="Google Shape;616;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4" name="Google Shape;614;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7" name="Google Shape;617;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18" name="Google Shape;618;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9" name="Google Shape;619;g25e11802ac4_0_2108"/>
          <p:cNvCxnSpPr>
            <a:stCxn id="620" idx="4"/>
            <a:endCxn id="61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21" name="Google Shape;621;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2" name="Google Shape;622;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0" name="Google Shape;620;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3" name="Google Shape;623;g25e11802ac4_0_2108"/>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Lake</a:t>
            </a:r>
            <a:endParaRPr b="0" i="0" sz="700" u="none" cap="none" strike="noStrike">
              <a:solidFill>
                <a:srgbClr val="000000"/>
              </a:solidFill>
              <a:latin typeface="Arial"/>
              <a:ea typeface="Arial"/>
              <a:cs typeface="Arial"/>
              <a:sym typeface="Arial"/>
            </a:endParaRPr>
          </a:p>
        </p:txBody>
      </p:sp>
      <p:sp>
        <p:nvSpPr>
          <p:cNvPr id="624" name="Google Shape;624;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25" name="Google Shape;625;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26" name="Google Shape;626;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7" name="Google Shape;627;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lakes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28" name="Google Shape;628;g25e11802ac4_0_2108"/>
          <p:cNvPicPr preferRelativeResize="0"/>
          <p:nvPr/>
        </p:nvPicPr>
        <p:blipFill>
          <a:blip r:embed="rId3">
            <a:alphaModFix/>
          </a:blip>
          <a:stretch>
            <a:fillRect/>
          </a:stretch>
        </p:blipFill>
        <p:spPr>
          <a:xfrm>
            <a:off x="5888725" y="1045978"/>
            <a:ext cx="2720874" cy="18174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5" name="Google Shape;635;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5e11802ac4_0_2130"/>
          <p:cNvCxnSpPr>
            <a:stCxn id="637" idx="4"/>
            <a:endCxn id="6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8" name="Google Shape;638;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7" name="Google Shape;637;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0" name="Google Shape;640;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a:t>
            </a:r>
            <a:r>
              <a:rPr lang="en-US" sz="3000">
                <a:latin typeface="Calibri"/>
                <a:ea typeface="Calibri"/>
                <a:cs typeface="Calibri"/>
                <a:sym typeface="Calibri"/>
              </a:rPr>
              <a:t> </a:t>
            </a:r>
            <a:r>
              <a:rPr b="1" lang="en-US" sz="3000">
                <a:latin typeface="Calibri"/>
                <a:ea typeface="Calibri"/>
                <a:cs typeface="Calibri"/>
                <a:sym typeface="Calibri"/>
              </a:rPr>
              <a:t>lake</a:t>
            </a:r>
            <a:r>
              <a:rPr lang="en-US" sz="3000">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1" name="Google Shape;641;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42" name="Google Shape;642;g25e11802ac4_0_2130"/>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3" name="Google Shape;643;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4" name="Google Shape;644;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a:t>
            </a:r>
            <a:r>
              <a:rPr lang="en-US" sz="2400">
                <a:solidFill>
                  <a:schemeClr val="dk1"/>
                </a:solidFill>
                <a:highlight>
                  <a:srgbClr val="FFFFFF"/>
                </a:highlight>
                <a:latin typeface="Helvetica Neue Light"/>
                <a:ea typeface="Helvetica Neue Light"/>
                <a:cs typeface="Helvetica Neue Light"/>
                <a:sym typeface="Helvetica Neue Light"/>
              </a:rPr>
              <a:t>man-made,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5" name="Google Shape;645;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6" name="Google Shape;646;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7" name="Google Shape;647;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8" name="Google Shape;648;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9" name="Google Shape;649;g25e11802ac4_0_2130"/>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2b805786743_0_1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6" name="Google Shape;656;g2b805786743_0_1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b805786743_0_132"/>
          <p:cNvCxnSpPr>
            <a:stCxn id="658" idx="4"/>
            <a:endCxn id="6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b805786743_0_1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0" name="Google Shape;660;g2b805786743_0_1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8" name="Google Shape;658;g2b805786743_0_1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1" name="Google Shape;661;g2b805786743_0_13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a:t>
            </a:r>
            <a:r>
              <a:rPr lang="en-US" sz="3000">
                <a:latin typeface="Calibri"/>
                <a:ea typeface="Calibri"/>
                <a:cs typeface="Calibri"/>
                <a:sym typeface="Calibri"/>
              </a:rPr>
              <a:t> </a:t>
            </a:r>
            <a:r>
              <a:rPr b="1" lang="en-US" sz="3000">
                <a:latin typeface="Calibri"/>
                <a:ea typeface="Calibri"/>
                <a:cs typeface="Calibri"/>
                <a:sym typeface="Calibri"/>
              </a:rPr>
              <a:t>lake</a:t>
            </a:r>
            <a:r>
              <a:rPr lang="en-US" sz="3000">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2" name="Google Shape;662;g2b805786743_0_13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63" name="Google Shape;663;g2b805786743_0_132"/>
          <p:cNvSpPr txBox="1"/>
          <p:nvPr/>
        </p:nvSpPr>
        <p:spPr>
          <a:xfrm>
            <a:off x="1036257"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4" name="Google Shape;664;g2b805786743_0_13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5" name="Google Shape;665;g2b805786743_0_132"/>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A </a:t>
            </a:r>
            <a:r>
              <a:rPr lang="en-US" sz="2400">
                <a:solidFill>
                  <a:schemeClr val="dk1"/>
                </a:solidFill>
                <a:highlight>
                  <a:srgbClr val="FFFFFF"/>
                </a:highlight>
                <a:latin typeface="Helvetica Neue Light"/>
                <a:ea typeface="Helvetica Neue Light"/>
                <a:cs typeface="Helvetica Neue Light"/>
                <a:sym typeface="Helvetica Neue Light"/>
              </a:rPr>
              <a:t>man-made,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6" name="Google Shape;666;g2b805786743_0_13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7" name="Google Shape;667;g2b805786743_0_13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8" name="Google Shape;668;g2b805786743_0_13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9" name="Google Shape;669;g2b805786743_0_13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0" name="Google Shape;670;g2b805786743_0_132"/>
          <p:cNvSpPr txBox="1"/>
          <p:nvPr/>
        </p:nvSpPr>
        <p:spPr>
          <a:xfrm>
            <a:off x="1036257" y="304634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1" name="Google Shape;671;g2b805786743_0_132"/>
          <p:cNvSpPr/>
          <p:nvPr/>
        </p:nvSpPr>
        <p:spPr>
          <a:xfrm>
            <a:off x="289675" y="282597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8" name="Google Shape;678;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9" name="Google Shape;679;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0" name="Google Shape;680;g25e11802ac4_0_2343"/>
          <p:cNvCxnSpPr>
            <a:stCxn id="681" idx="4"/>
            <a:endCxn id="67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2" name="Google Shape;682;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1" name="Google Shape;681;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4" name="Google Shape;684;g25e11802ac4_0_2343"/>
          <p:cNvSpPr txBox="1"/>
          <p:nvPr/>
        </p:nvSpPr>
        <p:spPr>
          <a:xfrm>
            <a:off x="612500" y="1210575"/>
            <a:ext cx="36960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natural, large body of water surrounded by land</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685" name="Google Shape;685;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86" name="Google Shape;686;g25e11802ac4_0_2343"/>
          <p:cNvCxnSpPr>
            <a:stCxn id="687" idx="4"/>
            <a:endCxn id="67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8" name="Google Shape;688;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9" name="Google Shape;689;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87" name="Google Shape;687;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0" name="Google Shape;690;g25e11802ac4_0_2343"/>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Lake</a:t>
            </a:r>
            <a:endParaRPr b="0" i="0" sz="700" u="none" cap="none" strike="noStrike">
              <a:solidFill>
                <a:srgbClr val="000000"/>
              </a:solidFill>
              <a:latin typeface="Arial"/>
              <a:ea typeface="Arial"/>
              <a:cs typeface="Arial"/>
              <a:sym typeface="Arial"/>
            </a:endParaRPr>
          </a:p>
        </p:txBody>
      </p:sp>
      <p:sp>
        <p:nvSpPr>
          <p:cNvPr id="691" name="Google Shape;691;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92" name="Google Shape;692;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93" name="Google Shape;693;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94" name="Google Shape;694;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lakes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695" name="Google Shape;695;g25e11802ac4_0_2343"/>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Lake</a:t>
            </a:r>
            <a:endParaRPr b="0" i="0" sz="700" u="none" cap="none" strike="noStrike">
              <a:solidFill>
                <a:srgbClr val="000000"/>
              </a:solidFill>
              <a:latin typeface="Arial"/>
              <a:ea typeface="Arial"/>
              <a:cs typeface="Arial"/>
              <a:sym typeface="Arial"/>
            </a:endParaRPr>
          </a:p>
        </p:txBody>
      </p:sp>
      <p:sp>
        <p:nvSpPr>
          <p:cNvPr id="696" name="Google Shape;696;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lakes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97" name="Google Shape;697;g25e11802ac4_0_2343"/>
          <p:cNvPicPr preferRelativeResize="0"/>
          <p:nvPr/>
        </p:nvPicPr>
        <p:blipFill>
          <a:blip r:embed="rId3">
            <a:alphaModFix/>
          </a:blip>
          <a:stretch>
            <a:fillRect/>
          </a:stretch>
        </p:blipFill>
        <p:spPr>
          <a:xfrm>
            <a:off x="5888725" y="1045978"/>
            <a:ext cx="2720874" cy="181740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4" name="Google Shape;704;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5e11802ac4_0_2367"/>
          <p:cNvCxnSpPr>
            <a:stCxn id="706" idx="4"/>
            <a:endCxn id="70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7" name="Google Shape;707;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8" name="Google Shape;708;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6" name="Google Shape;706;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9" name="Google Shape;709;g25e11802ac4_0_2367"/>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2"/>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3"/>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rPr>
              <a:t> of a </a:t>
            </a:r>
            <a:r>
              <a:rPr b="1" lang="en-US" sz="3000">
                <a:latin typeface="Calibri"/>
                <a:ea typeface="Calibri"/>
                <a:cs typeface="Calibri"/>
                <a:sym typeface="Calibri"/>
                <a:extLst>
                  <a:ext uri="http://customooxmlschemas.google.com/">
                    <go:slidesCustomData xmlns:go="http://customooxmlschemas.google.com/" textRoundtripDataId="5"/>
                  </a:ext>
                </a:extLst>
              </a:rPr>
              <a:t>lake</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6"/>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7"/>
                  </a:ext>
                </a:extLst>
              </a:rPr>
              <a:t>from the choices below. </a:t>
            </a:r>
            <a:endParaRPr b="0" i="0" sz="1400" u="none" cap="none" strike="noStrike">
              <a:solidFill>
                <a:srgbClr val="000000"/>
              </a:solidFill>
              <a:latin typeface="Arial"/>
              <a:ea typeface="Arial"/>
              <a:cs typeface="Arial"/>
              <a:sym typeface="Arial"/>
            </a:endParaRPr>
          </a:p>
        </p:txBody>
      </p:sp>
      <p:sp>
        <p:nvSpPr>
          <p:cNvPr id="710" name="Google Shape;710;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large body of water in a forest </a:t>
            </a:r>
            <a:endParaRPr b="0" i="0" sz="1400" u="none" cap="none" strike="noStrike">
              <a:solidFill>
                <a:srgbClr val="434343"/>
              </a:solidFill>
              <a:latin typeface="Arial"/>
              <a:ea typeface="Arial"/>
              <a:cs typeface="Arial"/>
              <a:sym typeface="Arial"/>
            </a:endParaRPr>
          </a:p>
        </p:txBody>
      </p:sp>
      <p:sp>
        <p:nvSpPr>
          <p:cNvPr id="711" name="Google Shape;711;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2" name="Google Shape;712;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3" name="Google Shape;713;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stream flowing between two mountains</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4" name="Google Shape;714;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5" name="Google Shape;715;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6" name="Google Shape;716;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7" name="Google Shape;717;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8" name="Google Shape;718;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large body of water that is formed using a dam</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descr="Rewind" id="228" name="Google Shape;228;g2a5a1442303_0_2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a5a1442303_0_281"/>
          <p:cNvSpPr txBox="1"/>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Ecosystem</a:t>
            </a:r>
            <a:r>
              <a:rPr b="1" lang="en-US" sz="3200">
                <a:solidFill>
                  <a:srgbClr val="000000"/>
                </a:solidFill>
                <a:latin typeface="Calibri"/>
                <a:ea typeface="Calibri"/>
                <a:cs typeface="Calibri"/>
                <a:sym typeface="Calibri"/>
              </a:rPr>
              <a:t>: </a:t>
            </a:r>
            <a:r>
              <a:rPr lang="en-US" sz="3200">
                <a:solidFill>
                  <a:srgbClr val="000000"/>
                </a:solidFill>
                <a:latin typeface="Calibri"/>
                <a:ea typeface="Calibri"/>
                <a:cs typeface="Calibri"/>
                <a:sym typeface="Calibri"/>
              </a:rPr>
              <a:t>an area where living and nonliving things interact</a:t>
            </a:r>
            <a:endParaRPr sz="3200">
              <a:solidFill>
                <a:srgbClr val="888888"/>
              </a:solidFill>
              <a:latin typeface="Calibri"/>
              <a:ea typeface="Calibri"/>
              <a:cs typeface="Calibri"/>
              <a:sym typeface="Calibri"/>
            </a:endParaRPr>
          </a:p>
        </p:txBody>
      </p:sp>
      <p:pic>
        <p:nvPicPr>
          <p:cNvPr id="230" name="Google Shape;230;g2a5a1442303_0_281"/>
          <p:cNvPicPr preferRelativeResize="0"/>
          <p:nvPr/>
        </p:nvPicPr>
        <p:blipFill>
          <a:blip r:embed="rId4">
            <a:alphaModFix/>
          </a:blip>
          <a:stretch>
            <a:fillRect/>
          </a:stretch>
        </p:blipFill>
        <p:spPr>
          <a:xfrm>
            <a:off x="1505550" y="2318427"/>
            <a:ext cx="5897500" cy="3314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2b805786743_0_15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5" name="Google Shape;725;g2b805786743_0_15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b805786743_0_156"/>
          <p:cNvCxnSpPr>
            <a:stCxn id="727" idx="4"/>
            <a:endCxn id="7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b805786743_0_15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9" name="Google Shape;729;g2b805786743_0_15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7" name="Google Shape;727;g2b805786743_0_15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0" name="Google Shape;730;g2b805786743_0_156"/>
          <p:cNvSpPr txBox="1"/>
          <p:nvPr/>
        </p:nvSpPr>
        <p:spPr>
          <a:xfrm>
            <a:off x="467256" y="317051"/>
            <a:ext cx="8209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extLst>
                  <a:ext uri="http://customooxmlschemas.google.com/">
                    <go:slidesCustomData xmlns:go="http://customooxmlschemas.google.com/" textRoundtripDataId="8"/>
                  </a:ext>
                </a:extLst>
              </a:rPr>
              <a:t>Directions:</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9"/>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0"/>
                  </a:ext>
                </a:extLst>
              </a:rPr>
              <a:t>Choose the correct </a:t>
            </a:r>
            <a:r>
              <a:rPr b="0" i="1"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1"/>
                  </a:ext>
                </a:extLst>
              </a:rPr>
              <a:t>example</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2"/>
                  </a:ext>
                </a:extLst>
              </a:rPr>
              <a:t> of a </a:t>
            </a:r>
            <a:r>
              <a:rPr b="1" lang="en-US" sz="3000">
                <a:latin typeface="Calibri"/>
                <a:ea typeface="Calibri"/>
                <a:cs typeface="Calibri"/>
                <a:sym typeface="Calibri"/>
                <a:extLst>
                  <a:ext uri="http://customooxmlschemas.google.com/">
                    <go:slidesCustomData xmlns:go="http://customooxmlschemas.google.com/" textRoundtripDataId="13"/>
                  </a:ext>
                </a:extLst>
              </a:rPr>
              <a:t>lake</a:t>
            </a:r>
            <a:r>
              <a:rPr b="1"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4"/>
                  </a:ext>
                </a:extLst>
              </a:rPr>
              <a:t> </a:t>
            </a:r>
            <a:r>
              <a:rPr b="0" i="0" lang="en-US" sz="30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5"/>
                  </a:ext>
                </a:extLst>
              </a:rPr>
              <a:t>from the choices below. </a:t>
            </a:r>
            <a:endParaRPr b="0" i="0" sz="1400" u="none" cap="none" strike="noStrike">
              <a:solidFill>
                <a:srgbClr val="000000"/>
              </a:solidFill>
              <a:latin typeface="Arial"/>
              <a:ea typeface="Arial"/>
              <a:cs typeface="Arial"/>
              <a:sym typeface="Arial"/>
            </a:endParaRPr>
          </a:p>
        </p:txBody>
      </p:sp>
      <p:sp>
        <p:nvSpPr>
          <p:cNvPr id="731" name="Google Shape;731;g2b805786743_0_156"/>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large body of water in a forest </a:t>
            </a:r>
            <a:endParaRPr b="0" i="0" sz="1400" u="none" cap="none" strike="noStrike">
              <a:solidFill>
                <a:srgbClr val="434343"/>
              </a:solidFill>
              <a:latin typeface="Arial"/>
              <a:ea typeface="Arial"/>
              <a:cs typeface="Arial"/>
              <a:sym typeface="Arial"/>
            </a:endParaRPr>
          </a:p>
        </p:txBody>
      </p:sp>
      <p:sp>
        <p:nvSpPr>
          <p:cNvPr id="732" name="Google Shape;732;g2b805786743_0_156"/>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giant body of saltwater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3" name="Google Shape;733;g2b805786743_0_15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4" name="Google Shape;734;g2b805786743_0_15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stream flowing between two mountains</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5" name="Google Shape;735;g2b805786743_0_15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6" name="Google Shape;736;g2b805786743_0_15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7" name="Google Shape;737;g2b805786743_0_15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8" name="Google Shape;738;g2b805786743_0_15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9" name="Google Shape;739;g2b805786743_0_15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large body of water that is formed using a dam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0" name="Google Shape;740;g2b805786743_0_156"/>
          <p:cNvSpPr/>
          <p:nvPr/>
        </p:nvSpPr>
        <p:spPr>
          <a:xfrm>
            <a:off x="362275" y="4791850"/>
            <a:ext cx="69531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7" name="Google Shape;747;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5e11802ac4_0_2511"/>
          <p:cNvCxnSpPr>
            <a:stCxn id="749" idx="4"/>
            <a:endCxn id="7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9" name="Google Shape;749;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2" name="Google Shape;752;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53" name="Google Shape;753;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4" name="Google Shape;754;g25e11802ac4_0_2511"/>
          <p:cNvCxnSpPr>
            <a:stCxn id="755" idx="4"/>
            <a:endCxn id="75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56" name="Google Shape;756;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57" name="Google Shape;757;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5" name="Google Shape;755;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8" name="Google Shape;75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9" name="Google Shape;759;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60" name="Google Shape;760;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61" name="Google Shape;761;g25e11802ac4_0_2511"/>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large body of water in a forest</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62" name="Google Shape;762;g25e11802ac4_0_2511"/>
          <p:cNvSpPr txBox="1"/>
          <p:nvPr/>
        </p:nvSpPr>
        <p:spPr>
          <a:xfrm>
            <a:off x="612500" y="1210575"/>
            <a:ext cx="36960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natural, large body of water surrounded by land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63" name="Google Shape;763;g25e11802ac4_0_2511"/>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Lake</a:t>
            </a:r>
            <a:endParaRPr b="0" i="0" sz="700" u="none" cap="none" strike="noStrike">
              <a:solidFill>
                <a:srgbClr val="000000"/>
              </a:solidFill>
              <a:latin typeface="Arial"/>
              <a:ea typeface="Arial"/>
              <a:cs typeface="Arial"/>
              <a:sym typeface="Arial"/>
            </a:endParaRPr>
          </a:p>
        </p:txBody>
      </p:sp>
      <p:sp>
        <p:nvSpPr>
          <p:cNvPr id="764" name="Google Shape;764;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lakes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65" name="Google Shape;765;g25e11802ac4_0_2511"/>
          <p:cNvPicPr preferRelativeResize="0"/>
          <p:nvPr/>
        </p:nvPicPr>
        <p:blipFill>
          <a:blip r:embed="rId3">
            <a:alphaModFix/>
          </a:blip>
          <a:stretch>
            <a:fillRect/>
          </a:stretch>
        </p:blipFill>
        <p:spPr>
          <a:xfrm>
            <a:off x="5888725" y="1045978"/>
            <a:ext cx="2720874" cy="181740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2" name="Google Shape;772;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3" name="Google Shape;773;g25e11802ac4_0_2536"/>
          <p:cNvCxnSpPr>
            <a:stCxn id="774" idx="4"/>
            <a:endCxn id="7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5" name="Google Shape;775;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6" name="Google Shape;776;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4" name="Google Shape;774;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7" name="Google Shape;777;g25e11802ac4_0_2536"/>
          <p:cNvSpPr txBox="1"/>
          <p:nvPr/>
        </p:nvSpPr>
        <p:spPr>
          <a:xfrm>
            <a:off x="582425" y="219850"/>
            <a:ext cx="83652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lakes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78" name="Google Shape;778;g25e11802ac4_0_2536"/>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Lakes can provide an ecosystem for humans</a:t>
            </a:r>
            <a:endParaRPr b="0" i="0" sz="2200" u="none" cap="none" strike="noStrike">
              <a:solidFill>
                <a:srgbClr val="434343"/>
              </a:solidFill>
              <a:latin typeface="Arial"/>
              <a:ea typeface="Arial"/>
              <a:cs typeface="Arial"/>
              <a:sym typeface="Arial"/>
            </a:endParaRPr>
          </a:p>
        </p:txBody>
      </p:sp>
      <p:sp>
        <p:nvSpPr>
          <p:cNvPr id="779" name="Google Shape;779;g25e11802ac4_0_2536"/>
          <p:cNvSpPr txBox="1"/>
          <p:nvPr/>
        </p:nvSpPr>
        <p:spPr>
          <a:xfrm>
            <a:off x="1073532" y="31096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Lakes can offer electricity to homes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80" name="Google Shape;780;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1" name="Google Shape;781;g25e11802ac4_0_2536"/>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Lakes can offer a source for drinking water</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82" name="Google Shape;782;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83" name="Google Shape;783;g25e11802ac4_0_25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4" name="Google Shape;784;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5" name="Google Shape;785;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6" name="Google Shape;786;g25e11802ac4_0_2536"/>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Lakes help me get to school </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2b805786743_0_18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3" name="Google Shape;793;g2b805786743_0_18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2b805786743_0_181"/>
          <p:cNvCxnSpPr>
            <a:stCxn id="795" idx="4"/>
            <a:endCxn id="7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6" name="Google Shape;796;g2b805786743_0_18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7" name="Google Shape;797;g2b805786743_0_18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5" name="Google Shape;795;g2b805786743_0_18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8" name="Google Shape;798;g2b805786743_0_181"/>
          <p:cNvSpPr txBox="1"/>
          <p:nvPr/>
        </p:nvSpPr>
        <p:spPr>
          <a:xfrm>
            <a:off x="582425" y="219850"/>
            <a:ext cx="83652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lakes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99" name="Google Shape;799;g2b805786743_0_181"/>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Lakes can provide an ecosystem for humans</a:t>
            </a:r>
            <a:endParaRPr b="0" i="0" sz="2200" u="none" cap="none" strike="noStrike">
              <a:solidFill>
                <a:srgbClr val="434343"/>
              </a:solidFill>
              <a:latin typeface="Arial"/>
              <a:ea typeface="Arial"/>
              <a:cs typeface="Arial"/>
              <a:sym typeface="Arial"/>
            </a:endParaRPr>
          </a:p>
        </p:txBody>
      </p:sp>
      <p:sp>
        <p:nvSpPr>
          <p:cNvPr id="800" name="Google Shape;800;g2b805786743_0_181"/>
          <p:cNvSpPr txBox="1"/>
          <p:nvPr/>
        </p:nvSpPr>
        <p:spPr>
          <a:xfrm>
            <a:off x="1073532" y="31096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Lakes can offer electricity to homes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1" name="Google Shape;801;g2b805786743_0_18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2" name="Google Shape;802;g2b805786743_0_181"/>
          <p:cNvSpPr txBox="1"/>
          <p:nvPr/>
        </p:nvSpPr>
        <p:spPr>
          <a:xfrm>
            <a:off x="1073532" y="18687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Lakes can offer a source for drinking water</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3" name="Google Shape;803;g2b805786743_0_181"/>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04" name="Google Shape;804;g2b805786743_0_181"/>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05" name="Google Shape;805;g2b805786743_0_18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06" name="Google Shape;806;g2b805786743_0_18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07" name="Google Shape;807;g2b805786743_0_181"/>
          <p:cNvSpPr txBox="1"/>
          <p:nvPr/>
        </p:nvSpPr>
        <p:spPr>
          <a:xfrm>
            <a:off x="1073532" y="563186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Lakes help me get to school </a:t>
            </a:r>
            <a:endParaRPr b="0" i="0" sz="2200" u="none" cap="none" strike="noStrike">
              <a:solidFill>
                <a:srgbClr val="434343"/>
              </a:solidFill>
              <a:latin typeface="Arial"/>
              <a:ea typeface="Arial"/>
              <a:cs typeface="Arial"/>
              <a:sym typeface="Arial"/>
            </a:endParaRPr>
          </a:p>
        </p:txBody>
      </p:sp>
      <p:sp>
        <p:nvSpPr>
          <p:cNvPr id="808" name="Google Shape;808;g2b805786743_0_181"/>
          <p:cNvSpPr/>
          <p:nvPr/>
        </p:nvSpPr>
        <p:spPr>
          <a:xfrm>
            <a:off x="189175" y="1676713"/>
            <a:ext cx="8628000" cy="82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5" name="Google Shape;815;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6" name="Google Shape;816;g25e11802ac4_0_2649"/>
          <p:cNvCxnSpPr>
            <a:stCxn id="817" idx="4"/>
            <a:endCxn id="81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8" name="Google Shape;818;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9" name="Google Shape;819;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7" name="Google Shape;817;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20" name="Google Shape;820;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21" name="Google Shape;821;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22" name="Google Shape;822;g25e11802ac4_0_2649"/>
          <p:cNvCxnSpPr>
            <a:stCxn id="823" idx="4"/>
            <a:endCxn id="82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24" name="Google Shape;824;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25" name="Google Shape;825;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23" name="Google Shape;823;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6" name="Google Shape;82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27" name="Google Shape;827;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28" name="Google Shape;828;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29" name="Google Shape;829;g25e11802ac4_0_2649"/>
          <p:cNvSpPr txBox="1"/>
          <p:nvPr/>
        </p:nvSpPr>
        <p:spPr>
          <a:xfrm>
            <a:off x="4571975" y="4796825"/>
            <a:ext cx="4108200" cy="9234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lang="en-US" sz="2400">
                <a:latin typeface="Helvetica Neue Light"/>
                <a:ea typeface="Helvetica Neue Light"/>
                <a:cs typeface="Helvetica Neue Light"/>
                <a:sym typeface="Helvetica Neue Light"/>
              </a:rPr>
              <a:t>Lakes can offer a source for drinking water</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830" name="Google Shape;830;g25e11802ac4_0_2649"/>
          <p:cNvSpPr txBox="1"/>
          <p:nvPr/>
        </p:nvSpPr>
        <p:spPr>
          <a:xfrm>
            <a:off x="494375"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large body of water in a forest</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31" name="Google Shape;831;g25e11802ac4_0_2649"/>
          <p:cNvSpPr txBox="1"/>
          <p:nvPr/>
        </p:nvSpPr>
        <p:spPr>
          <a:xfrm>
            <a:off x="612500" y="1210575"/>
            <a:ext cx="36960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natural, large body of water surrounded by land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32" name="Google Shape;832;g25e11802ac4_0_2649"/>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Lake</a:t>
            </a:r>
            <a:endParaRPr b="0" i="0" sz="700" u="none" cap="none" strike="noStrike">
              <a:solidFill>
                <a:srgbClr val="000000"/>
              </a:solidFill>
              <a:latin typeface="Arial"/>
              <a:ea typeface="Arial"/>
              <a:cs typeface="Arial"/>
              <a:sym typeface="Arial"/>
            </a:endParaRPr>
          </a:p>
        </p:txBody>
      </p:sp>
      <p:sp>
        <p:nvSpPr>
          <p:cNvPr id="833" name="Google Shape;833;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lakes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834" name="Google Shape;834;g25e11802ac4_0_2649"/>
          <p:cNvPicPr preferRelativeResize="0"/>
          <p:nvPr/>
        </p:nvPicPr>
        <p:blipFill>
          <a:blip r:embed="rId3">
            <a:alphaModFix/>
          </a:blip>
          <a:stretch>
            <a:fillRect/>
          </a:stretch>
        </p:blipFill>
        <p:spPr>
          <a:xfrm>
            <a:off x="5888725" y="1045978"/>
            <a:ext cx="2720874" cy="181740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41" name="Google Shape;841;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descr="Rewind" id="847" name="Google Shape;847;g2b790e7f309_0_155"/>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g2b790e7f309_0_155"/>
          <p:cNvSpPr txBox="1"/>
          <p:nvPr>
            <p:ph idx="1" type="subTitle"/>
          </p:nvPr>
        </p:nvSpPr>
        <p:spPr>
          <a:xfrm>
            <a:off x="702150" y="752750"/>
            <a:ext cx="77397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Lake</a:t>
            </a:r>
            <a:r>
              <a:rPr b="1" lang="en-US">
                <a:solidFill>
                  <a:schemeClr val="dk1"/>
                </a:solidFill>
              </a:rPr>
              <a:t>: </a:t>
            </a:r>
            <a:r>
              <a:rPr lang="en-US">
                <a:solidFill>
                  <a:schemeClr val="dk1"/>
                </a:solidFill>
              </a:rPr>
              <a:t>A natural, large body of water surrounded by land</a:t>
            </a:r>
            <a:endParaRPr>
              <a:solidFill>
                <a:schemeClr val="dk1"/>
              </a:solidFill>
            </a:endParaRPr>
          </a:p>
        </p:txBody>
      </p:sp>
      <p:pic>
        <p:nvPicPr>
          <p:cNvPr id="849" name="Google Shape;849;g2b790e7f309_0_155"/>
          <p:cNvPicPr preferRelativeResize="0"/>
          <p:nvPr/>
        </p:nvPicPr>
        <p:blipFill>
          <a:blip r:embed="rId4">
            <a:alphaModFix/>
          </a:blip>
          <a:stretch>
            <a:fillRect/>
          </a:stretch>
        </p:blipFill>
        <p:spPr>
          <a:xfrm>
            <a:off x="699900" y="2215075"/>
            <a:ext cx="7744200" cy="3872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descr="Lightbulb and gear" id="855" name="Google Shape;855;g2b790e7f309_0_162"/>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g2b790e7f309_0_162"/>
          <p:cNvSpPr txBox="1"/>
          <p:nvPr/>
        </p:nvSpPr>
        <p:spPr>
          <a:xfrm>
            <a:off x="467257" y="404359"/>
            <a:ext cx="82095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2700">
                <a:solidFill>
                  <a:srgbClr val="374151"/>
                </a:solidFill>
                <a:highlight>
                  <a:srgbClr val="FFFFFF"/>
                </a:highlight>
                <a:latin typeface="Roboto"/>
                <a:ea typeface="Roboto"/>
                <a:cs typeface="Roboto"/>
                <a:sym typeface="Roboto"/>
              </a:rPr>
              <a:t>What are the differences between lakes, oceans, ponds, reservoirs, and rivers?</a:t>
            </a:r>
            <a:endParaRPr b="0" i="0" sz="2900" u="none" cap="none" strike="noStrike">
              <a:solidFill>
                <a:srgbClr val="000000"/>
              </a:solidFill>
              <a:latin typeface="Arial"/>
              <a:ea typeface="Arial"/>
              <a:cs typeface="Arial"/>
              <a:sym typeface="Arial"/>
            </a:endParaRPr>
          </a:p>
        </p:txBody>
      </p:sp>
      <p:pic>
        <p:nvPicPr>
          <p:cNvPr id="857" name="Google Shape;857;g2b790e7f309_0_162"/>
          <p:cNvPicPr preferRelativeResize="0"/>
          <p:nvPr/>
        </p:nvPicPr>
        <p:blipFill>
          <a:blip r:embed="rId4">
            <a:alphaModFix/>
          </a:blip>
          <a:stretch>
            <a:fillRect/>
          </a:stretch>
        </p:blipFill>
        <p:spPr>
          <a:xfrm>
            <a:off x="2243200" y="1852200"/>
            <a:ext cx="2187443" cy="1459751"/>
          </a:xfrm>
          <a:prstGeom prst="rect">
            <a:avLst/>
          </a:prstGeom>
          <a:noFill/>
          <a:ln>
            <a:noFill/>
          </a:ln>
        </p:spPr>
      </p:pic>
      <p:pic>
        <p:nvPicPr>
          <p:cNvPr id="858" name="Google Shape;858;g2b790e7f309_0_162"/>
          <p:cNvPicPr preferRelativeResize="0"/>
          <p:nvPr/>
        </p:nvPicPr>
        <p:blipFill>
          <a:blip r:embed="rId5">
            <a:alphaModFix/>
          </a:blip>
          <a:stretch>
            <a:fillRect/>
          </a:stretch>
        </p:blipFill>
        <p:spPr>
          <a:xfrm>
            <a:off x="4704000" y="1852213"/>
            <a:ext cx="2185416" cy="1459751"/>
          </a:xfrm>
          <a:prstGeom prst="rect">
            <a:avLst/>
          </a:prstGeom>
          <a:noFill/>
          <a:ln>
            <a:noFill/>
          </a:ln>
        </p:spPr>
      </p:pic>
      <p:pic>
        <p:nvPicPr>
          <p:cNvPr id="859" name="Google Shape;859;g2b790e7f309_0_162"/>
          <p:cNvPicPr preferRelativeResize="0"/>
          <p:nvPr/>
        </p:nvPicPr>
        <p:blipFill>
          <a:blip r:embed="rId6">
            <a:alphaModFix/>
          </a:blip>
          <a:stretch>
            <a:fillRect/>
          </a:stretch>
        </p:blipFill>
        <p:spPr>
          <a:xfrm>
            <a:off x="5564248" y="3531019"/>
            <a:ext cx="2185419" cy="1463040"/>
          </a:xfrm>
          <a:prstGeom prst="rect">
            <a:avLst/>
          </a:prstGeom>
          <a:noFill/>
          <a:ln>
            <a:noFill/>
          </a:ln>
        </p:spPr>
      </p:pic>
      <p:pic>
        <p:nvPicPr>
          <p:cNvPr id="860" name="Google Shape;860;g2b790e7f309_0_162"/>
          <p:cNvPicPr preferRelativeResize="0"/>
          <p:nvPr/>
        </p:nvPicPr>
        <p:blipFill>
          <a:blip r:embed="rId7">
            <a:alphaModFix/>
          </a:blip>
          <a:stretch>
            <a:fillRect/>
          </a:stretch>
        </p:blipFill>
        <p:spPr>
          <a:xfrm>
            <a:off x="1341250" y="3531019"/>
            <a:ext cx="2185416" cy="1463039"/>
          </a:xfrm>
          <a:prstGeom prst="rect">
            <a:avLst/>
          </a:prstGeom>
          <a:noFill/>
          <a:ln>
            <a:noFill/>
          </a:ln>
        </p:spPr>
      </p:pic>
      <p:pic>
        <p:nvPicPr>
          <p:cNvPr id="861" name="Google Shape;861;g2b790e7f309_0_162"/>
          <p:cNvPicPr preferRelativeResize="0"/>
          <p:nvPr/>
        </p:nvPicPr>
        <p:blipFill>
          <a:blip r:embed="rId8">
            <a:alphaModFix/>
          </a:blip>
          <a:stretch>
            <a:fillRect/>
          </a:stretch>
        </p:blipFill>
        <p:spPr>
          <a:xfrm>
            <a:off x="3479288" y="5090898"/>
            <a:ext cx="2185415" cy="1463039"/>
          </a:xfrm>
          <a:prstGeom prst="rect">
            <a:avLst/>
          </a:prstGeom>
          <a:noFill/>
          <a:ln>
            <a:noFill/>
          </a:ln>
        </p:spPr>
      </p:pic>
      <p:pic>
        <p:nvPicPr>
          <p:cNvPr id="862" name="Google Shape;862;g2b790e7f309_0_162"/>
          <p:cNvPicPr preferRelativeResize="0"/>
          <p:nvPr/>
        </p:nvPicPr>
        <p:blipFill>
          <a:blip r:embed="rId9">
            <a:alphaModFix/>
          </a:blip>
          <a:stretch>
            <a:fillRect/>
          </a:stretch>
        </p:blipFill>
        <p:spPr>
          <a:xfrm>
            <a:off x="3848138" y="3565211"/>
            <a:ext cx="1394650" cy="1394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Extension</a:t>
            </a:r>
            <a:r>
              <a:rPr b="0" i="0" lang="en-US" sz="5600" u="none" cap="none" strike="noStrike">
                <a:solidFill>
                  <a:srgbClr val="FFC000"/>
                </a:solidFill>
                <a:latin typeface="Calibri"/>
                <a:ea typeface="Calibri"/>
                <a:cs typeface="Calibri"/>
                <a:sym typeface="Calibri"/>
                <a:extLst>
                  <a:ext uri="http://customooxmlschemas.google.com/">
                    <go:slidesCustomData xmlns:go="http://customooxmlschemas.google.com/" textRoundtripDataId="16"/>
                  </a:ext>
                </a:extLst>
              </a:rPr>
              <a:t> Activity</a:t>
            </a:r>
            <a:endParaRPr b="0" i="0" sz="1400" u="none" cap="none" strike="noStrike">
              <a:solidFill>
                <a:srgbClr val="000000"/>
              </a:solidFill>
              <a:latin typeface="Arial"/>
              <a:ea typeface="Arial"/>
              <a:cs typeface="Arial"/>
              <a:sym typeface="Arial"/>
            </a:endParaRPr>
          </a:p>
        </p:txBody>
      </p:sp>
      <p:sp>
        <p:nvSpPr>
          <p:cNvPr id="869" name="Google Shape;869;g28d164d3bd8_0_117"/>
          <p:cNvSpPr txBox="1"/>
          <p:nvPr/>
        </p:nvSpPr>
        <p:spPr>
          <a:xfrm>
            <a:off x="2270926" y="1281404"/>
            <a:ext cx="460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The Great Lakes</a:t>
            </a:r>
            <a:endParaRPr b="0" i="0" sz="1400" u="none" cap="none" strike="noStrike">
              <a:solidFill>
                <a:srgbClr val="000000"/>
              </a:solidFill>
              <a:latin typeface="Arial"/>
              <a:ea typeface="Arial"/>
              <a:cs typeface="Arial"/>
              <a:sym typeface="Arial"/>
            </a:endParaRPr>
          </a:p>
        </p:txBody>
      </p:sp>
      <p:pic>
        <p:nvPicPr>
          <p:cNvPr descr="Cursor" id="870" name="Google Shape;870;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71" name="Google Shape;871;g28d164d3bd8_0_117"/>
          <p:cNvSpPr txBox="1"/>
          <p:nvPr/>
        </p:nvSpPr>
        <p:spPr>
          <a:xfrm>
            <a:off x="243300" y="2230725"/>
            <a:ext cx="16575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a:t>
            </a:r>
            <a:r>
              <a:rPr i="1" lang="en-US" sz="1800">
                <a:solidFill>
                  <a:schemeClr val="dk1"/>
                </a:solidFill>
                <a:latin typeface="Calibri"/>
                <a:ea typeface="Calibri"/>
                <a:cs typeface="Calibri"/>
                <a:sym typeface="Calibri"/>
              </a:rPr>
              <a:t>n extension video giving a little more detail about the Great Lakes.</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Jot down 2 or 3 new facts that you learn about the Great Lakes.</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Discuss them as a class.</a:t>
            </a:r>
            <a:endParaRPr i="1" sz="1800">
              <a:solidFill>
                <a:schemeClr val="dk1"/>
              </a:solidFill>
              <a:latin typeface="Calibri"/>
              <a:ea typeface="Calibri"/>
              <a:cs typeface="Calibri"/>
              <a:sym typeface="Calibri"/>
            </a:endParaRPr>
          </a:p>
        </p:txBody>
      </p:sp>
      <p:sp>
        <p:nvSpPr>
          <p:cNvPr descr="Laptop" id="872" name="Google Shape;872;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3" name="Google Shape;873;g28d164d3bd8_0_117"/>
          <p:cNvPicPr preferRelativeResize="0"/>
          <p:nvPr/>
        </p:nvPicPr>
        <p:blipFill>
          <a:blip r:embed="rId6">
            <a:alphaModFix/>
          </a:blip>
          <a:stretch>
            <a:fillRect/>
          </a:stretch>
        </p:blipFill>
        <p:spPr>
          <a:xfrm>
            <a:off x="2764950" y="2537850"/>
            <a:ext cx="5768904" cy="38223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descr="Rewind" id="236" name="Google Shape;236;g2a5a1442303_0_19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2a5a1442303_0_197"/>
          <p:cNvSpPr txBox="1"/>
          <p:nvPr/>
        </p:nvSpPr>
        <p:spPr>
          <a:xfrm>
            <a:off x="849542" y="424771"/>
            <a:ext cx="7467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000"/>
              <a:buFont typeface="Arial"/>
              <a:buNone/>
            </a:pPr>
            <a:r>
              <a:rPr b="1" i="0" lang="en-US" sz="3000" u="sng" cap="none" strike="noStrike">
                <a:solidFill>
                  <a:srgbClr val="0C0C0C"/>
                </a:solidFill>
                <a:latin typeface="Calibri"/>
                <a:ea typeface="Calibri"/>
                <a:cs typeface="Calibri"/>
                <a:sym typeface="Calibri"/>
              </a:rPr>
              <a:t>Environment</a:t>
            </a:r>
            <a:r>
              <a:rPr b="1" i="0" lang="en-US" sz="3000" u="none" cap="none" strike="noStrike">
                <a:solidFill>
                  <a:srgbClr val="0C0C0C"/>
                </a:solidFill>
                <a:latin typeface="Calibri"/>
                <a:ea typeface="Calibri"/>
                <a:cs typeface="Calibri"/>
                <a:sym typeface="Calibri"/>
              </a:rPr>
              <a:t>: </a:t>
            </a:r>
            <a:r>
              <a:rPr b="0" i="0" lang="en-US" sz="3000" u="none" cap="none" strike="noStrike">
                <a:solidFill>
                  <a:srgbClr val="0C0C0C"/>
                </a:solidFill>
                <a:latin typeface="Calibri"/>
                <a:ea typeface="Calibri"/>
                <a:cs typeface="Calibri"/>
                <a:sym typeface="Calibri"/>
              </a:rPr>
              <a:t>the surroundings of a person, animal, plant or thing</a:t>
            </a:r>
            <a:endParaRPr b="1" i="0" sz="3000" u="none" cap="none" strike="noStrike">
              <a:solidFill>
                <a:srgbClr val="000000"/>
              </a:solidFill>
              <a:latin typeface="Calibri"/>
              <a:ea typeface="Calibri"/>
              <a:cs typeface="Calibri"/>
              <a:sym typeface="Calibri"/>
            </a:endParaRPr>
          </a:p>
        </p:txBody>
      </p:sp>
      <p:pic>
        <p:nvPicPr>
          <p:cNvPr descr="nvironment and climate change | European Institute for Gender Equalit" id="238" name="Google Shape;238;g2a5a1442303_0_197"/>
          <p:cNvPicPr preferRelativeResize="0"/>
          <p:nvPr/>
        </p:nvPicPr>
        <p:blipFill rotWithShape="1">
          <a:blip r:embed="rId4">
            <a:alphaModFix/>
          </a:blip>
          <a:srcRect b="0" l="0" r="0" t="0"/>
          <a:stretch/>
        </p:blipFill>
        <p:spPr>
          <a:xfrm>
            <a:off x="1390466" y="1714657"/>
            <a:ext cx="6697708" cy="47256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descr="IEP Translation – Communication from OSEP regarding the ..." id="884" name="Google Shape;884;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85" name="Google Shape;885;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86" name="Google Shape;886;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87" name="Google Shape;887;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88" name="Google Shape;888;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descr="Rewind" id="244" name="Google Shape;244;g2a5a1442303_0_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2a5a1442303_0_32"/>
          <p:cNvSpPr txBox="1"/>
          <p:nvPr/>
        </p:nvSpPr>
        <p:spPr>
          <a:xfrm>
            <a:off x="364325" y="1011625"/>
            <a:ext cx="8569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000" u="sng">
                <a:solidFill>
                  <a:srgbClr val="000000"/>
                </a:solidFill>
                <a:latin typeface="Calibri"/>
                <a:ea typeface="Calibri"/>
                <a:cs typeface="Calibri"/>
                <a:sym typeface="Calibri"/>
              </a:rPr>
              <a:t>Aquatic</a:t>
            </a:r>
            <a:r>
              <a:rPr b="1" lang="en-US" sz="3000">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living, growing, or often found in the water</a:t>
            </a:r>
            <a:endParaRPr sz="3000">
              <a:solidFill>
                <a:srgbClr val="888888"/>
              </a:solidFill>
              <a:latin typeface="Calibri"/>
              <a:ea typeface="Calibri"/>
              <a:cs typeface="Calibri"/>
              <a:sym typeface="Calibri"/>
            </a:endParaRPr>
          </a:p>
        </p:txBody>
      </p:sp>
      <p:pic>
        <p:nvPicPr>
          <p:cNvPr id="246" name="Google Shape;246;g2a5a1442303_0_32"/>
          <p:cNvPicPr preferRelativeResize="0"/>
          <p:nvPr/>
        </p:nvPicPr>
        <p:blipFill>
          <a:blip r:embed="rId4">
            <a:alphaModFix/>
          </a:blip>
          <a:stretch>
            <a:fillRect/>
          </a:stretch>
        </p:blipFill>
        <p:spPr>
          <a:xfrm>
            <a:off x="1389600" y="1827450"/>
            <a:ext cx="6591150" cy="439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descr="Questions" id="252" name="Google Shape;252;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descr="Questions" id="258" name="Google Shape;258;g2a5a1442303_0_37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a5a1442303_0_370"/>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An ecosystem is where ______ and _______ things interact.</a:t>
            </a:r>
            <a:endParaRPr b="0" i="0" sz="3500" u="none" cap="none" strike="noStrike">
              <a:solidFill>
                <a:srgbClr val="000000"/>
              </a:solidFill>
              <a:latin typeface="Arial"/>
              <a:ea typeface="Arial"/>
              <a:cs typeface="Arial"/>
              <a:sym typeface="Arial"/>
            </a:endParaRPr>
          </a:p>
        </p:txBody>
      </p:sp>
      <p:pic>
        <p:nvPicPr>
          <p:cNvPr id="260" name="Google Shape;260;g2a5a1442303_0_370"/>
          <p:cNvPicPr preferRelativeResize="0"/>
          <p:nvPr/>
        </p:nvPicPr>
        <p:blipFill>
          <a:blip r:embed="rId4">
            <a:alphaModFix/>
          </a:blip>
          <a:stretch>
            <a:fillRect/>
          </a:stretch>
        </p:blipFill>
        <p:spPr>
          <a:xfrm>
            <a:off x="1085125" y="2242675"/>
            <a:ext cx="6973750" cy="3919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